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329" r:id="rId3"/>
    <p:sldId id="310" r:id="rId4"/>
    <p:sldId id="314" r:id="rId5"/>
    <p:sldId id="330" r:id="rId6"/>
    <p:sldId id="331" r:id="rId7"/>
    <p:sldId id="332" r:id="rId8"/>
    <p:sldId id="321" r:id="rId9"/>
    <p:sldId id="338" r:id="rId10"/>
    <p:sldId id="333" r:id="rId11"/>
    <p:sldId id="334" r:id="rId12"/>
    <p:sldId id="336" r:id="rId13"/>
    <p:sldId id="322" r:id="rId14"/>
    <p:sldId id="339" r:id="rId15"/>
    <p:sldId id="323" r:id="rId16"/>
    <p:sldId id="324" r:id="rId17"/>
    <p:sldId id="325" r:id="rId18"/>
    <p:sldId id="326" r:id="rId19"/>
    <p:sldId id="327" r:id="rId20"/>
    <p:sldId id="328" r:id="rId21"/>
    <p:sldId id="340" r:id="rId22"/>
    <p:sldId id="341" r:id="rId23"/>
    <p:sldId id="342" r:id="rId24"/>
    <p:sldId id="343" r:id="rId25"/>
    <p:sldId id="344" r:id="rId26"/>
    <p:sldId id="345" r:id="rId27"/>
    <p:sldId id="376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23" autoAdjust="0"/>
    <p:restoredTop sz="94628"/>
  </p:normalViewPr>
  <p:slideViewPr>
    <p:cSldViewPr>
      <p:cViewPr varScale="1">
        <p:scale>
          <a:sx n="119" d="100"/>
          <a:sy n="119" d="100"/>
        </p:scale>
        <p:origin x="142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2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980728"/>
            <a:ext cx="8134672" cy="2619723"/>
          </a:xfrm>
        </p:spPr>
        <p:txBody>
          <a:bodyPr>
            <a:normAutofit/>
          </a:bodyPr>
          <a:lstStyle/>
          <a:p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ЕКГ 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діагностика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порушень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процесів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реполярізації</a:t>
            </a:r>
            <a:endParaRPr lang="ru-RU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5877272"/>
            <a:ext cx="6400800" cy="671973"/>
          </a:xfrm>
        </p:spPr>
        <p:txBody>
          <a:bodyPr>
            <a:normAutofit/>
          </a:bodyPr>
          <a:lstStyle/>
          <a:p>
            <a:pPr algn="r"/>
            <a:r>
              <a:rPr lang="uk-UA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Доцент </a:t>
            </a:r>
            <a:r>
              <a:rPr lang="uk-UA" sz="28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Корнован</a:t>
            </a:r>
            <a:r>
              <a:rPr lang="uk-UA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Г.В.</a:t>
            </a:r>
            <a:endParaRPr lang="ru-RU" sz="28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725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AutoShape 2" descr="Порушення процесів реполяризації на ЕКГ » журнал здоров'я iHealt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5" name="Picture 3" descr="C:\Users\korno\OneDrive\Рабочий стол\diagnostika-narusheniya-processov-repolyarizacii-miokarda.jpg.crdownloa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18"/>
          <a:stretch/>
        </p:blipFill>
        <p:spPr bwMode="auto">
          <a:xfrm>
            <a:off x="0" y="548680"/>
            <a:ext cx="8892479" cy="546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568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Порушення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процесів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реполярізації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ЕКГ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1600200"/>
            <a:ext cx="4258816" cy="4525963"/>
          </a:xfrm>
        </p:spPr>
        <p:txBody>
          <a:bodyPr>
            <a:normAutofit/>
          </a:bodyPr>
          <a:lstStyle/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Аномалії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ST-T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слід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диференціювати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 такими станами: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тромбоемболія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легеневої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артерії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(ТЕЛА),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внутрішньочерепні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процеси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електролітні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розлади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гіпотермія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периміокардит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</p:txBody>
      </p:sp>
      <p:pic>
        <p:nvPicPr>
          <p:cNvPr id="12290" name="Picture 2" descr="https://health-ua.com/multimedia/userfiles/images/2019/ZU_07_2019/ZU_2019_7_ris_3_str_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3816424" cy="448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7029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Ознаки порушень процесів </a:t>
            </a:r>
            <a:r>
              <a:rPr lang="uk-UA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реполіризації</a:t>
            </a:r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ЕКГ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1772816"/>
            <a:ext cx="604067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На ЕКГ при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порушенні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реполяри-зації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часто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реєструються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такі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зміни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шлуночкового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комплексу 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QRS, 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саме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– зазубрина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низхідної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частини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R; 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сегмент 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піднімається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над изолинией,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також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цей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 буде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мати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опуклість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звуження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відсутність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симетрії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Т.</a:t>
            </a:r>
            <a:b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871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Порушення процесів реполяризації в міокард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6" y="332656"/>
            <a:ext cx="8277225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44624"/>
            <a:ext cx="7415813" cy="83099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Порушення процесів </a:t>
            </a:r>
            <a:r>
              <a:rPr lang="uk-UA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ЕКГ</a:t>
            </a:r>
          </a:p>
          <a:p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71486" y="6021288"/>
            <a:ext cx="856501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uk-UA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5360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міокарда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може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бути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обумовлено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наступними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етіологічними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факторами</a:t>
            </a:r>
            <a:r>
              <a:rPr lang="ru-RU" sz="2400" dirty="0"/>
              <a:t>: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ішемія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fontAlgn="base"/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міокардити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fontAlgn="base"/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інфаркт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анамнезі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fontAlgn="base"/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кардіоміопатія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fontAlgn="base"/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артеріальна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гіпертензія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гіпертонія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fontAlgn="base"/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вроджене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захворювання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— СРРШ (синдром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ранньої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).</a:t>
            </a:r>
          </a:p>
          <a:p>
            <a:pPr fontAlgn="base"/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гіпертрофія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лівого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fontAlgn="base"/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неправильна робота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адреналінових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рецепторів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fontAlgn="base"/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роботі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гормонального фону.</a:t>
            </a:r>
          </a:p>
          <a:p>
            <a:pPr fontAlgn="base"/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захворювання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центральної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нервової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системи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fontAlgn="base"/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прийом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деяких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«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важких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»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препаратів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—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гормональні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антибіотики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стероїди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седативні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92775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Фактори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які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наявності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вищеописаних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патологій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можуть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спровокувати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процесів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13267"/>
            <a:ext cx="8229600" cy="2692896"/>
          </a:xfrm>
        </p:spPr>
        <p:txBody>
          <a:bodyPr>
            <a:normAutofit/>
          </a:bodyPr>
          <a:lstStyle/>
          <a:p>
            <a:pPr fontAlgn="base"/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електролітного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балансу.</a:t>
            </a:r>
          </a:p>
          <a:p>
            <a:pPr fontAlgn="base"/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виснажливі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фізичні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навантаження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fontAlgn="base"/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часті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стреси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нервові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переживання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перебування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негативної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психоемоційної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обстановці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fontAlgn="base"/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переохолодження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організму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fontAlgn="base"/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прийом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адреностимуляторов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4306163"/>
            <a:ext cx="74168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Слід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зазначити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люди з СРРШ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знаходяться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групі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ризику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так як у них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набагато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частіше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розвиваються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серцево-судинні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захворювання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є велика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ймовірність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раптової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зупинки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21361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507288" cy="1143000"/>
          </a:xfrm>
        </p:spPr>
        <p:txBody>
          <a:bodyPr>
            <a:normAutofit/>
          </a:bodyPr>
          <a:lstStyle/>
          <a:p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Набуте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подовження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інтервалу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Q–T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836712"/>
            <a:ext cx="8928992" cy="6021288"/>
          </a:xfrm>
        </p:spPr>
        <p:txBody>
          <a:bodyPr>
            <a:normAutofit fontScale="77500" lnSpcReduction="20000"/>
          </a:bodyPr>
          <a:lstStyle/>
          <a:p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1. </a:t>
            </a:r>
            <a:r>
              <a:rPr lang="ru-RU" sz="23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Гостре</a:t>
            </a:r>
            <a:r>
              <a:rPr lang="ru-RU" sz="2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 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а)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отруєння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речовинами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мають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кардіотоксичну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плюмбум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арсен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гідраргірум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і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сповільнюють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процес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антиаритмічними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препаратами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хінідину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сульфат,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дизопірамід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прокаїнамід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аміодарон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соталол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аймалін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);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психотропними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засобами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амітриптилін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хлорпромазин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);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адреноміметиками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сальбутамол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фенотерол);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артеріальними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вазодилататорами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дигідропіридини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фентоламін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);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антибіотиками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еритроміцин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галофантрин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хлорохін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);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антигістамінними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засобами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астемізол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терфенадин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);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діуретиками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фуросемід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);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прокінетиками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метоклопрамід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цизаприд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);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б)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електролітного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балансу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гіпокаліємія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гіпокальціємія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гіпомагніємія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внаслідок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застосування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діуретиків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в)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боку ЦНС: травма головного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мозку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субарахноїдальний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крововилив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пухлина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 тромбоз;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емболія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 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г)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ІМ; 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д)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інфекційний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алергічний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міокардит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</a:t>
            </a:r>
            <a:r>
              <a:rPr lang="ru-RU" sz="2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3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Хронічне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 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а)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хронічні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захворювання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серцево-судинної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системи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різні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форми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ІХС, АГ, ДКМП, ГКМП,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застійна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СН, пролапс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мітрального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клапана,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вроджені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вади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); 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б)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патологічні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не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пов’язані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первинним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ураженням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цукровий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діабет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ХОХЛ,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термінальна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стадія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ХНН, хвороба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Бехчета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неврогенна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анорексія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низькобілкова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дієта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хронічний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алкоголізм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остеогенна саркома, карцинома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легені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сімейний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періодичний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параліч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отрута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скорпіонів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синдром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Конна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феохромоцитома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гіпотермія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ваготонія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  <a:endParaRPr 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251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778098"/>
          </a:xfrm>
        </p:spPr>
        <p:txBody>
          <a:bodyPr>
            <a:normAutofit/>
          </a:bodyPr>
          <a:lstStyle/>
          <a:p>
            <a:r>
              <a:rPr lang="ru-RU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Синдром </a:t>
            </a:r>
            <a:r>
              <a:rPr lang="ru-RU" sz="3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подовженного</a:t>
            </a:r>
            <a:r>
              <a:rPr lang="ru-RU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інтервалу</a:t>
            </a:r>
            <a:r>
              <a:rPr lang="ru-RU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Q–T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4509120"/>
            <a:ext cx="9036496" cy="2348880"/>
          </a:xfrm>
        </p:spPr>
        <p:txBody>
          <a:bodyPr>
            <a:normAutofit fontScale="85000" lnSpcReduction="10000"/>
          </a:bodyPr>
          <a:lstStyle/>
          <a:p>
            <a:pPr fontAlgn="base"/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Проявитися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таке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відхилення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норми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будь-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якому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віці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Клінічна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картина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</a:p>
          <a:p>
            <a:pPr fontAlgn="base"/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Раптово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прискорене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серцебиття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без будь-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причин. На ЕКГ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даний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процес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відображається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як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тахікардія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змінами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форми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комплексу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QRS.</a:t>
            </a:r>
          </a:p>
          <a:p>
            <a:pPr fontAlgn="base"/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QT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спостерігатися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через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сплеск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емоцій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(як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позитивних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так і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негативних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стати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наслідком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прийому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ліків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fontAlgn="base"/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Раптові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непритомність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endParaRPr lang="ru-RU" sz="2000" dirty="0"/>
          </a:p>
        </p:txBody>
      </p:sp>
      <p:pic>
        <p:nvPicPr>
          <p:cNvPr id="11266" name="Picture 2" descr="Порушення реполяризації на ЕК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20"/>
            <a:ext cx="864096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375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473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Основними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критеріями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ЕКГ є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наступні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ознаки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0032" y="1412776"/>
            <a:ext cx="4318595" cy="5256584"/>
          </a:xfrm>
        </p:spPr>
        <p:txBody>
          <a:bodyPr>
            <a:normAutofit/>
          </a:bodyPr>
          <a:lstStyle/>
          <a:p>
            <a:pPr fontAlgn="base"/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Наявність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малого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шлуночковому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комп-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лексі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QRST,</a:t>
            </a:r>
          </a:p>
          <a:p>
            <a:pPr fontAlgn="base"/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Наявність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косовосхо-дящої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елевації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підйому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сегмента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ST),</a:t>
            </a:r>
          </a:p>
          <a:p>
            <a:pPr fontAlgn="base"/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 —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стає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вузьким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асиметричним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навіть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негативним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як 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ішемічних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змінах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endParaRPr lang="ru-RU" sz="2000" dirty="0"/>
          </a:p>
        </p:txBody>
      </p:sp>
      <p:pic>
        <p:nvPicPr>
          <p:cNvPr id="5122" name="Picture 2" descr="Преходящий синдром ранней реполяризации. Синдром ранней реполяризации  желудочков на экг что это тако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4784"/>
            <a:ext cx="4680520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529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Порушення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процесів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Синдром реполяризации левого желудочка. Все о синдроме ранней реполяризации  желудочк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8424936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0061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Порушення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процесів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ЭКГ инфарктоподобные состояния и синдромы | Консультация аритмолога в  Минске DOKTORA.B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8280920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5631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342" y="188640"/>
            <a:ext cx="8939336" cy="1143000"/>
          </a:xfrm>
        </p:spPr>
        <p:txBody>
          <a:bodyPr>
            <a:noAutofit/>
          </a:bodyPr>
          <a:lstStyle/>
          <a:p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Синдром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укороченого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інтервалу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QT</a:t>
            </a:r>
            <a:b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000" y="620688"/>
            <a:ext cx="8856984" cy="4248472"/>
          </a:xfrm>
        </p:spPr>
        <p:txBody>
          <a:bodyPr>
            <a:normAutofit/>
          </a:bodyPr>
          <a:lstStyle/>
          <a:p>
            <a:r>
              <a:rPr lang="ru-RU" sz="2000" dirty="0"/>
              <a:t>     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Протягом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останніх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10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років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укорочення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інтервалу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Q–</a:t>
            </a:r>
            <a:r>
              <a:rPr lang="en-US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Tc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розглядають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хворих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ідіопатичною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шлуночковою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тахікардією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Існує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дві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форми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цього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синдрому: 1)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постійна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ЧСС не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впливає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 2)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транзиторна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визначається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зв’язку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із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сповільненням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ритму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Зумовлена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 —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генетичними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порушеннями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 —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гіпертермією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 —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підвищенням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вмісту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кальцію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чи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калію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плазмі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крові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 — ацидозом; —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порушенням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тонусу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автономної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нервової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системи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Клінічні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прояви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цього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синдрому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такі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серцебиття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перебої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роботі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запаморочення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втрата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свідомості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наявність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родині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випадків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раптової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смерті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молодому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віці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починаючи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самого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раннього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дитячого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віку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Захворювання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відзначають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осіб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чоловічої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жіночої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статі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успадковується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за аутосомно-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домінантним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типом.</a:t>
            </a:r>
            <a:endParaRPr lang="en-US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en-US" sz="2000" dirty="0"/>
          </a:p>
          <a:p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4293096"/>
            <a:ext cx="85324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i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Фактори</a:t>
            </a:r>
            <a:r>
              <a:rPr lang="ru-RU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b="1" i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дозволяють</a:t>
            </a:r>
            <a:r>
              <a:rPr lang="ru-RU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діагностувати</a:t>
            </a:r>
            <a:r>
              <a:rPr lang="ru-RU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вкорочений</a:t>
            </a:r>
            <a:r>
              <a:rPr lang="ru-RU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фазу </a:t>
            </a:r>
            <a:r>
              <a:rPr lang="ru-RU" b="1" i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</a:p>
          <a:p>
            <a:pPr fontAlgn="base"/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Часті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напади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аритмії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тахікардії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луночків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непритомність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fontAlgn="base"/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Раптове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уповільнення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серцевого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ритму в будь-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який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час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доби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fontAlgn="base"/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Дані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ЕКГ.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Якщо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тривалість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QT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менше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0,33, то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швидше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за все,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підтвердиться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дана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патологія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fontAlgn="base"/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Спадковість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Якщо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роду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були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випадки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раптової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зупинки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—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ризик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є.</a:t>
            </a:r>
          </a:p>
        </p:txBody>
      </p:sp>
    </p:spTree>
    <p:extLst>
      <p:ext uri="{BB962C8B-B14F-4D97-AF65-F5344CB8AC3E}">
        <p14:creationId xmlns:p14="http://schemas.microsoft.com/office/powerpoint/2010/main" val="1163742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1143000"/>
          </a:xfrm>
        </p:spPr>
        <p:txBody>
          <a:bodyPr>
            <a:normAutofit/>
          </a:bodyPr>
          <a:lstStyle/>
          <a:p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СИНДРОМ СКОРОЧЕНОГО ІНТЕРВАЛУ </a:t>
            </a:r>
            <a:r>
              <a: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Q–T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869160"/>
            <a:ext cx="8229600" cy="1905075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/>
              <a:t>       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Синдром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також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дуже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рідкісний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бути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пов’язаний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деякими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вродженими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недугами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генними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мутаціями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До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QT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призводить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неправильна робота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калієвих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каналів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Скорочений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процес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супроводжується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постійною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аритмією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завжди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зберігається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ризик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раптової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зупинки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</p:txBody>
      </p:sp>
      <p:pic>
        <p:nvPicPr>
          <p:cNvPr id="12290" name="Picture 2" descr="Порушення реполяризації на ЕК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01130"/>
            <a:ext cx="7992888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729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Синдром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ранньої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5069160"/>
          </a:xfrm>
        </p:spPr>
        <p:txBody>
          <a:bodyPr>
            <a:normAutofit fontScale="70000" lnSpcReduction="20000"/>
          </a:bodyPr>
          <a:lstStyle/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Одним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основних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електрокардіографічних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синдрому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ранньої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є «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псевдокоронарний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»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підйом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сегмента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ST,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нерідко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неправильна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інтерпретація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електрокардіограм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веде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гіпердіагностики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інфаркту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міокарда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Великим числом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дослідників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синдром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розглядається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як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своєрідне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електрофізіологічне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прояв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нормальної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електрокардіографії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Серед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патогенетичних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причин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виникнення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даного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синдрому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виділяють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кілька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теорій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Автори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дотримуються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теорії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додаткових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шляхів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проведення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стверджують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причина синдрому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ранньої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полягає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аномалії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атріовентрикулярного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проведення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функціонуванням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додаткових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шляхів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Дослідники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вважають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зазубрина 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низхідному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коліні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комплексу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є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відстрочену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дельта-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хвилю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.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Має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місце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теорія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електролітних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саме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гіперкальціємія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гіперкаліємія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розглядаються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як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можливі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причини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формування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J-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хвиль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синдромі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ранньої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.В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експерименті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показано,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проведенні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калієвої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проби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100%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випадків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спостерігається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посилення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синдрому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ранньої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.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Більшість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авторів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електролітний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дисбаланс 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першопричини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виникнення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даного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синдрому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вважається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неспроможною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тому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відхилень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норми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лабораторних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показників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електролітів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крові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спортсменів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синдромом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ранньої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виявлено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не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було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Електролітними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порушеннями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можна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пояснити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динаміку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електрокардіографічних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критеріїв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синдрому: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тривалість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інтервалів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електрокардіограм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зміни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полярності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Т. На думку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інших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авторів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причиною синдрому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ранньої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можуть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бути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зміни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вегетативної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нервової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системи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переважанням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впливу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блукаючого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нерва,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може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бути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підтверджено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даними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проби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фізичним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навантаженням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при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якій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ознаки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синдрому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зникають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7170" name="Picture 2" descr="https://i0.wp.com/zabserdce.ru/wp-content/uploads/2017/05/sindrom_rannjai_repoljarizacii_ris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164" y="6093296"/>
            <a:ext cx="809836" cy="739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339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Синдром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ранньої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53137" y="1700808"/>
            <a:ext cx="4690863" cy="5125169"/>
          </a:xfrm>
        </p:spPr>
        <p:txBody>
          <a:bodyPr>
            <a:normAutofit fontScale="85000" lnSpcReduction="10000"/>
          </a:bodyPr>
          <a:lstStyle/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Поширеність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синдрому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ранньої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попу-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ляції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за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даними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різних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авторів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коливається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широких межах —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1,5 до 10,4% 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Високі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частота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народження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даного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синдрому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серед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загальної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популяції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серед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хворих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кардіальним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скаргами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складність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проведення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диферен-ціального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діагнозу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між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синдро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-мом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ранньої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шлу-ночків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гострим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коронарним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синдромом,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гіпертрофією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-карда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лівого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блокадою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лівої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ніжки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пучка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Гіса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сухим перикардитом,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тромбоемболією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легеневої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артерії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інтоксикацією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препаратами наперстянки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робить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вивчення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даної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проблеми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актуальною. </a:t>
            </a:r>
          </a:p>
        </p:txBody>
      </p:sp>
      <p:pic>
        <p:nvPicPr>
          <p:cNvPr id="5" name="Picture 2" descr="Характер і небезпеки синдрому ранньої реполяризації шлуночкі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" y="2204864"/>
            <a:ext cx="4392488" cy="2545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486916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ЕКГ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професійного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спортсмена-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футболіста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239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Причини СРРШ</a:t>
            </a:r>
            <a:b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964488" cy="5832648"/>
          </a:xfrm>
        </p:spPr>
        <p:txBody>
          <a:bodyPr>
            <a:normAutofit fontScale="85000" lnSpcReduction="10000"/>
          </a:bodyPr>
          <a:lstStyle/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прийом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передозування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альфа-2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адреноміметиків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Гіпертонус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парасимпатичної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нервової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системи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Підтвердженням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цього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судження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служить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симптомів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ранньої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введенні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изопротеренола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пропранололу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Інтенсивні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заняття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фізичним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навантаженням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дитинстві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—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виникнення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спортсменів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дитячому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віці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більш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ймовірно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порівнянні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основною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популяцією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дітей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електролітного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балансу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крові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значно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впливає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роботу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кардіоміоцитів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концентрації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натрію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калію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кальцію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хлору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призводять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процесів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Інтенсивний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вплив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фізичних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факторів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навколишнього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середовища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людей,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підвищеною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чутливістю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 них —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поява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синдрому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після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переохолодження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Генетичний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чинники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—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наявність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дисплазії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сполучної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тканини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гіпертрофічній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кардіоміопатії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Сімейна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гіперліпідемія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також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є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провокуючим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фактором — у людей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даною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патологією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частіше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процеси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Ішемічна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хвороба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—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вже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час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існує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теорія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вторинному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виникненні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синдрому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ранньої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тлі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ішемії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виявити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коронарного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кровообігу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процесів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нижньої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стінки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провівши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тредміл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-тест. До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проведення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навантажувального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тесту, на ЕКГ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реєструватися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СРРШ,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після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—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ішемічні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763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Синдром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ранньої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000" dirty="0"/>
              <a:t>     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Навіть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разі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відсутності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клінічних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проявів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ставити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діагноз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синдрому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ранньої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тільки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підставі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даних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ЕКГ не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!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Необхідно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провести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диференціальну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діагностику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наступними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станами: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ушкодження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кардіоміоцитів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тлі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ІХС;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больовий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безбольовой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інфаркт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перикардит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фібринозного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типу;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синдром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Бругада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2000" dirty="0"/>
              <a:t>      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Для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діагностики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СРРШ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досить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проведення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звичайного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ЕКГ.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Однак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для того,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щоб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провести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диференціальну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діагностику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інфарктом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виявити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аритмію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яка могла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розвинутися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тлі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ранньої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необхідно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провести і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інші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дослідження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Ехокардіографія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Визначення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концентрації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тропонінів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крові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МВ-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фракції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креатинфосфокінази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Холтерівське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моніторування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Доплерографія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судин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9851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Синдром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ранньої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5213176"/>
          </a:xfrm>
        </p:spPr>
        <p:txBody>
          <a:bodyPr>
            <a:normAutofit fontScale="77500" lnSpcReduction="20000"/>
          </a:bodyPr>
          <a:lstStyle/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Існує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кілька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класифікацій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синдрому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ранньої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Основна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них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базується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показниках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гемодинаміки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синдром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ранньої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порушенням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гемодинаміки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клінічними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проявами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ЕКГ-феномен без будь-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роботи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серцево-судинної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системи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Залежно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локалізації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ознакою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грудних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кардіограмі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виділяють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типи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синдрому.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Найбільша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вираженість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V1-3.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Найкраща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вираженість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V4-6.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Проміжний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— 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всіх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вираженість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практично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однакова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локалізації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багато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чому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залежить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перебіг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аритмії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Так,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локалізація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бічних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свідчить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відносно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легкому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перебігу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нижніх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ніжнебокових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—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високою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ймовірністю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ризику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фатальних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серцево-судинних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подій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всіх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—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високою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ймовірністю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розвитку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злоякісних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аритмій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Залежно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появи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характерних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кардіограмі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також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виділяють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постійні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—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відзначити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кожній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кардіограмі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людини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непостійні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—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випадкові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знахідки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можуть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зникати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час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запису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повторної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ЕКГ;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інтермітуючий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— як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з’являються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так і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зникають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межах одного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053221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Синдром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ранньої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Основні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позапланової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електрокардіограмі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виявляються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такими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змінами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графіку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піднесення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кардіології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елевацією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над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ізолінією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ST-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сегмента,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перевищує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нормативи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ST-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сегмент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округляється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перед переходом 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висхідну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точку Т-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R-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зубець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своїй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низхідній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точці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коліні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має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зазубренность;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підставу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Т-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значно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вище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норми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хвильовий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асиметрично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сукупність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Q, R, S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має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анормальне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розширення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зменшення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S-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тлі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стрибків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R-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3464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Синдром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ранньої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Синдром ранньої реполяризації шлуночків серця на ЕКГ: чим небезпечний,  лікування | Еко-житт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352928" cy="3808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9610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Журнал «Медицина світу» - Журнал для широкого кола лікарі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8424936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0639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img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404664"/>
            <a:ext cx="8988425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5574" y="6268526"/>
            <a:ext cx="8880922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Поширений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Q-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ІМ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задньої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стінки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ЛШ,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гостра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стадія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Субендокардіальна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ішемія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верхівки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бокової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ділянки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ЛШ.</a:t>
            </a:r>
          </a:p>
        </p:txBody>
      </p:sp>
    </p:spTree>
    <p:extLst>
      <p:ext uri="{BB962C8B-B14F-4D97-AF65-F5344CB8AC3E}">
        <p14:creationId xmlns:p14="http://schemas.microsoft.com/office/powerpoint/2010/main" val="6668360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img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48464" cy="652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142" y="6210895"/>
            <a:ext cx="8748464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Високий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боковий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Q-ІМ з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поширенням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передню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стінку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ЛШ,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підгостра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стадія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24641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7410" name="Picture 2" descr="img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86" y="260648"/>
            <a:ext cx="8694886" cy="626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11760" y="6381328"/>
            <a:ext cx="523733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Циркулярний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Q-ІМ ЛШ,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стадія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60793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14302"/>
            <a:ext cx="8229600" cy="1143000"/>
          </a:xfrm>
        </p:spPr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Синдром </a:t>
            </a:r>
            <a:r>
              <a:rPr lang="uk-UA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Бругада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Синдроми J-хвилі. Синдром Бругада | КлінКейсКвес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836712"/>
            <a:ext cx="8648700" cy="472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4653136"/>
            <a:ext cx="8928992" cy="203132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1-й тип: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склепінчастий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підйом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сегменту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 ≥2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мм з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інверсією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 у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правих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грудних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2-й тип: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сідловидний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підйом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сегмента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елевацією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точки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J ≥ 2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мм у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правих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грудних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елевацією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кінцевого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відрізку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сегменту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ST≥1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мм;</a:t>
            </a:r>
          </a:p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3-й тип: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сідловидний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підйом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сегмента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елевацією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точки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J≥2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мм з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елевацією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кінцевого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відрізку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сегменту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ST&lt; 1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мм.</a:t>
            </a:r>
          </a:p>
        </p:txBody>
      </p:sp>
    </p:spTree>
    <p:extLst>
      <p:ext uri="{BB962C8B-B14F-4D97-AF65-F5344CB8AC3E}">
        <p14:creationId xmlns:p14="http://schemas.microsoft.com/office/powerpoint/2010/main" val="5042251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Спортивне серце: основні симптоми та методи лікування синдрому. Новости  :section-UKR.NET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6021288"/>
            <a:ext cx="49840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Дякую за увагу</a:t>
            </a:r>
            <a:endParaRPr lang="ru-RU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9262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867</TotalTime>
  <Words>1798</Words>
  <Application>Microsoft Macintosh PowerPoint</Application>
  <PresentationFormat>Экран (4:3)</PresentationFormat>
  <Paragraphs>119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Georgia</vt:lpstr>
      <vt:lpstr>Тема Office</vt:lpstr>
      <vt:lpstr>ЕКГ  діагностика порушень процесів реполярізації</vt:lpstr>
      <vt:lpstr>Презентация PowerPoint</vt:lpstr>
      <vt:lpstr>Порушення процесів реполярізації на ЕКГ</vt:lpstr>
      <vt:lpstr>Ознаки порушень процесів реполіризації на ЕКГ</vt:lpstr>
      <vt:lpstr>Презентация PowerPoint</vt:lpstr>
      <vt:lpstr>Порушення реполяризації міокарда може бути обумовлено наступними етіологічними факторами:</vt:lpstr>
      <vt:lpstr>Фактори, які при наявності вищеописаних патологій можуть спровокувати порушення процесів реполяризації:</vt:lpstr>
      <vt:lpstr>Набуте подовження інтервалу Q–T</vt:lpstr>
      <vt:lpstr>Синдром подовженного інтервалу Q–T</vt:lpstr>
      <vt:lpstr>Основними критеріями на ЕКГ є наступні ознаки</vt:lpstr>
      <vt:lpstr>Порушення процесів реполяризації</vt:lpstr>
      <vt:lpstr>Порушення процесів реполяризації</vt:lpstr>
      <vt:lpstr>Синдром укороченого інтервалу QT  </vt:lpstr>
      <vt:lpstr>СИНДРОМ СКОРОЧЕНОГО ІНТЕРВАЛУ Q–T</vt:lpstr>
      <vt:lpstr>Синдром ранньої реполяризації шлуночків</vt:lpstr>
      <vt:lpstr>Синдром ранньої реполяризації шлуночків</vt:lpstr>
      <vt:lpstr>Причини СРРШ </vt:lpstr>
      <vt:lpstr>Синдром ранньої реполяризації шлуночків</vt:lpstr>
      <vt:lpstr>Синдром ранньої реполяризації шлуночків</vt:lpstr>
      <vt:lpstr>Синдром ранньої реполяризації шлуночків</vt:lpstr>
      <vt:lpstr>Синдром ранньої реполяризації шлуночків</vt:lpstr>
      <vt:lpstr>Презентация PowerPoint</vt:lpstr>
      <vt:lpstr>Презентация PowerPoint</vt:lpstr>
      <vt:lpstr>Презентация PowerPoint</vt:lpstr>
      <vt:lpstr>Презентация PowerPoint</vt:lpstr>
      <vt:lpstr>Синдром Бругада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ЕКГ ознаки  при порушеннях коронарного кровозабезпечення</dc:title>
  <dc:creator>Галина Корнован</dc:creator>
  <cp:lastModifiedBy>Дарья Лагода</cp:lastModifiedBy>
  <cp:revision>84</cp:revision>
  <dcterms:created xsi:type="dcterms:W3CDTF">2022-09-06T09:53:17Z</dcterms:created>
  <dcterms:modified xsi:type="dcterms:W3CDTF">2023-02-13T11:27:05Z</dcterms:modified>
</cp:coreProperties>
</file>