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7" r:id="rId2"/>
    <p:sldId id="346" r:id="rId3"/>
    <p:sldId id="373" r:id="rId4"/>
    <p:sldId id="350" r:id="rId5"/>
    <p:sldId id="351" r:id="rId6"/>
    <p:sldId id="352" r:id="rId7"/>
    <p:sldId id="353" r:id="rId8"/>
    <p:sldId id="355" r:id="rId9"/>
    <p:sldId id="354" r:id="rId10"/>
    <p:sldId id="348" r:id="rId11"/>
    <p:sldId id="349" r:id="rId12"/>
    <p:sldId id="356" r:id="rId13"/>
    <p:sldId id="357" r:id="rId14"/>
    <p:sldId id="359" r:id="rId15"/>
    <p:sldId id="361" r:id="rId16"/>
    <p:sldId id="362" r:id="rId17"/>
    <p:sldId id="363" r:id="rId18"/>
    <p:sldId id="364" r:id="rId19"/>
    <p:sldId id="365" r:id="rId20"/>
    <p:sldId id="366" r:id="rId21"/>
    <p:sldId id="367" r:id="rId22"/>
    <p:sldId id="368" r:id="rId23"/>
    <p:sldId id="369" r:id="rId24"/>
    <p:sldId id="371" r:id="rId25"/>
    <p:sldId id="372" r:id="rId26"/>
    <p:sldId id="375" r:id="rId27"/>
    <p:sldId id="37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3" autoAdjust="0"/>
    <p:restoredTop sz="94628"/>
  </p:normalViewPr>
  <p:slideViewPr>
    <p:cSldViewPr>
      <p:cViewPr varScale="1">
        <p:scale>
          <a:sx n="119" d="100"/>
          <a:sy n="119" d="100"/>
        </p:scale>
        <p:origin x="14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8134672" cy="2619723"/>
          </a:xfrm>
        </p:spPr>
        <p:txBody>
          <a:bodyPr>
            <a:normAutofit/>
          </a:bodyPr>
          <a:lstStyle/>
          <a:p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 на ЕКГ при </a:t>
            </a:r>
            <a:r>
              <a:rPr lang="uk-UA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екстракардіальній</a:t>
            </a: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патології</a:t>
            </a:r>
            <a:endParaRPr lang="ru-RU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5877272"/>
            <a:ext cx="6400800" cy="671973"/>
          </a:xfrm>
        </p:spPr>
        <p:txBody>
          <a:bodyPr>
            <a:normAutofit/>
          </a:bodyPr>
          <a:lstStyle/>
          <a:p>
            <a:pPr algn="r"/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Доцент </a:t>
            </a:r>
            <a:r>
              <a:rPr lang="uk-UA" sz="28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Корнован</a:t>
            </a:r>
            <a:r>
              <a:rPr lang="uk-UA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Г.В.</a:t>
            </a:r>
            <a:endParaRPr lang="ru-RU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1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Бругада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5949280"/>
          </a:xfrm>
        </p:spPr>
        <p:txBody>
          <a:bodyPr>
            <a:normAutofit fontScale="85000" lnSpcReduction="20000"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Синдром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Бругада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був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вперше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описаний у 1992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братами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Рамоном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Джозефом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Бругада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Вони детального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обстежили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8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пацієнтів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епізодами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аритмогенного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синкопа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клінічної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смерті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анамнезі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Проведене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дослідження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виявило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органічної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патології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єдиною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знахідкою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була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елевація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правих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Бругада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повʼязали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виявлені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специфічні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ризиком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аритмій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dirty="0"/>
              <a:t>      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Синдром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Бругада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відноситься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групи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генетично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детермінованих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каналопатій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обумовлених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мутацією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генів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відповідальних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 роботу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іонних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каналів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сьогодні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встановлено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мутації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принаймні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18 генах,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утім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найбільш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поширеною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мутація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 гену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SCN5A.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Необхідно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зауважити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пацієнтів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синдромом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Бругада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ризик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загрозливих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для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життя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значно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зростає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підвищеному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тонусі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парасимпатичної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нервової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системи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нічний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сон,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відпочинок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вживання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великої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їжі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прийом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лікарських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препаратів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викликають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брадикардію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гіпертермії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після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вживання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алкоголю 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кокаїну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Електрофізіологія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Мутація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гену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SCN5A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зумовлює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кількості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передчасну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інактивацію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натрієвих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каналів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епікарду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правого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призводить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току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іонів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натрію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передчасної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епікарду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правого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формування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потенціалу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епікарді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при нормальному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потенціалі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ендокарді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створює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трансмуральний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вольтажний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градієнт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який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проявляється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ЕКГ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вигляді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підйому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26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Коли на основі ЕКГ можна запідозрити гіперкаліємію - Клінічний випадок -  Внутрішні хвороб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7992888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43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01"/>
            <a:ext cx="8229600" cy="1143000"/>
          </a:xfrm>
        </p:spPr>
        <p:txBody>
          <a:bodyPr>
            <a:normAutofit/>
          </a:bodyPr>
          <a:lstStyle/>
          <a:p>
            <a:r>
              <a:rPr lang="uk-UA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Гіперкаліємія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036496" cy="5904656"/>
          </a:xfrm>
        </p:spPr>
        <p:txBody>
          <a:bodyPr>
            <a:normAutofit fontScale="77500" lnSpcReduction="20000"/>
          </a:bodyPr>
          <a:lstStyle/>
          <a:p>
            <a:r>
              <a:rPr lang="ru-RU" sz="2000" dirty="0"/>
              <a:t>      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підвищенні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рівня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плазмі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понад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5,5‑6,0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ммоль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/л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загостреними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ранній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тривалос­ті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рахунок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вкорочення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сег­мента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(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рис. 1).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концентрації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7,0 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ммоль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/л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швидкість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веде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формування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внутрішньошлуночкової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провідності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QRS.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відміну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блокад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змінюється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графіка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початкової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термінальної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частин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(El-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Sherif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Turitto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2011). 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Широкий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дозволяє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диференціювати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зумовлені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гіперкаліємією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лівої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пучка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Гіса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підвищенні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концентрації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рахунок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ST,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аж до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його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зникнення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виразній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з’являється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ізолінії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нагадує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міокарда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стати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ізоелектричним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його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атріовентрикулярні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(АВ)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І‑ІІ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ступеня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автоматизму синусового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вузла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можлива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вислизаю­чого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ритму АВ-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вузла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асистолії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Жарінов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співавт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., 2011).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Відхилення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ізолінії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яке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місце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пацієнтів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гіперкаліємією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розглядається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 «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псевдоінфарктне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»; на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відміну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ІМ,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грудних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не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супроводжуються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формуванням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патологічних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швидко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зникають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унаслідок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процедури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гемодіалізу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Після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нормалізації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рівня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сироватці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і Р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повертаються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(див. рис. 1).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0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Гіпокаліємія</a:t>
            </a:r>
            <a:b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928992" cy="5904656"/>
          </a:xfrm>
        </p:spPr>
        <p:txBody>
          <a:bodyPr>
            <a:normAutofit fontScale="85000" lnSpcReduction="10000"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 ЕКГ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переважно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з’являються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зниженні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рівня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менш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 3,0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ммоль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/л.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найчастіше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первинному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вторинному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гіперальдостеронізмі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на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потужної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діуретичної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терапії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масивної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втрати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рідини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надлишку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стероїдних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гормонів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позаклітинної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концентрації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веде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– ​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3 та,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загалом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потенціалу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 ЕКГ є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 ≥0,5 мм,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– ​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 &gt;1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V3 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 &gt;0,5 мм у ІІ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більша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Т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відповідному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і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зливаються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(рис. 2).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Нерідко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поширення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зазубреність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зуб­ця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Т,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точніше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QU,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рахунок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злиття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 і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U),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незначне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(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 Луна, 1993). Часто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з’являються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суправент­рикулярні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екстрасис­толи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в тяжких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випадках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– ​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злоякісні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тахіаритмії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Слід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наголосити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амп­літуди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спостерігатися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лише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але й 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синусової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брадикардії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порушень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мозкового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кровообігу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синдрому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подовженого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хронічних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форм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ішемічної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хвороби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застосування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антиаритмічних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препаратів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1-го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класу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аміодарону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нейролептиків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трициклічних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антидепресантів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20138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Гіперкальціємія</a:t>
            </a:r>
            <a:endParaRPr lang="ru-RU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507288" cy="5616624"/>
          </a:xfrm>
        </p:spPr>
        <p:txBody>
          <a:bodyPr>
            <a:normAutofit/>
          </a:bodyPr>
          <a:lstStyle/>
          <a:p>
            <a:r>
              <a:rPr lang="ru-RU" sz="2000" dirty="0"/>
              <a:t>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Нормальний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рівень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кальцію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плазмі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становить 2,25‑2,75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ммоль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/л.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Гіпер­кальціємія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виникати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первинному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вторинному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гіперпаратиреозі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метастазах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пухлин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кістки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лейкемії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мієломній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хворобі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передозуванні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вітаміну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саркоїдозі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гіпертиреозі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використанні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тіазидних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діуретиків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концентрація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кальцію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веде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2 і,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загалом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потенціалу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ефективного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рефрактерного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періоду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вкорочення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реполяризації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Характерними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 ЕКГ є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зменшення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ра­хунок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брадикардія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Т. 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значній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гіперкальціємії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спостерігатися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рахунок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розширення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Т. 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Інколи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виникають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АВ-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3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Гіпокальціємія</a:t>
            </a:r>
            <a:b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579296" cy="5904656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Гіпокальціємія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трапляється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рідше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ніж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гіперкальціємія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причини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розвитку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дефіцит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вітаміну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гіпофункція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паращитоподібних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залоз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ниркова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не­достатність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механічна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жовтяниця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кахексія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панкреатит, сепсис,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опіки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масивне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переливання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крові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Низька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концентрація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кальцію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асоційована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фази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потенціалу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клітин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Характерним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подовження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початку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 початку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рахунок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 (рис. 3). На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гіпокальціємії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згладженість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або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пізня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симетрична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інколи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– ​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високий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загос­трений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(за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рахунок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супутньої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гіперкаліємії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). На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відміну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гіпокальціємії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 не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зміщується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ізолінії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Крім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того,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гіпокальціємії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подовження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є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істинним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тоді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як 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гіпокаліємії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нас­правді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подовжується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QU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Бредикис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співавт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., 1984).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92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health-ua.com/multimedia/userfiles/images/2021/Cardio_2_2021/Cardio_2_2021_st59_pic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398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Гіпотермія</a:t>
            </a:r>
            <a:b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5760640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       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ЕКГ-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гіпотермії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можуть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спостерігатися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переохолод­жен­ня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тіла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іноді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низці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хронічних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хвороб: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серцевій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недостатності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уремії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цукровому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діабеті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дихальній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недостатності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гіпоглікемії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отруєннях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тощо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На ЕКГ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нерідко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виявляються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артефакти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внаслідок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м’язового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тремору. 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помірній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гіпотермії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спостерігаються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неспецифічні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 без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суттєвих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графіки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шлуночкового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комплексу.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виразному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переохолод­жен­ні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тіла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часто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з’являється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 (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Осборна) – ​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додаткова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позитивна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зазубреність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із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пологою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висхідною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частиною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 </a:t>
            </a:r>
          </a:p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Вона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розташована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між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закінченням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комплексу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QRS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 початковою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частиною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 (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рис. 4).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Її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виявляють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у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відведеннях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ІІ, ІІІ,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aVF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V5 i V6.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цієї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хвилі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зниженням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температури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тіла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Типовими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змінами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ЕКГ при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переохолод­жен­ні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є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також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синусова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брадикардія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бради­систолічний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варіант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передсердь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вислизаючі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комплекси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ритми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АВ-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блокади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тривалості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QTc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Виразна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гіпотермія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призводити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до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виникнення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фібриляції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шлуночків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651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Пациент с ХБП. Фокус на лабораторные показатели кр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410445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Идеи на тему «Экг» (20) | медицина, учащиеся медучилища, кардиолог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12776"/>
            <a:ext cx="280831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457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Електрокардіографічні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ознаки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гіпокаліємії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4248472" cy="4525963"/>
          </a:xfrm>
        </p:spPr>
        <p:txBody>
          <a:bodyPr>
            <a:normAutofit/>
          </a:bodyPr>
          <a:lstStyle/>
          <a:p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Зверніть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увагу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прогресуюче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сплощення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поява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прогресуюче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P,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подовження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інтервалу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PQ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депресію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сегмента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1506" name="Picture 2" descr="Гіпокаліємія: Гіпокаліємія - це зниження концентрації калію в плазмі &lt;3,5 -  - - Медична Бібліот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561" y="1628800"/>
            <a:ext cx="460851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2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5643563" cy="514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228600" algn="ctr">
              <a:defRPr/>
            </a:pPr>
            <a:r>
              <a:rPr lang="uk-UA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Зміни на ЕКГ</a:t>
            </a:r>
            <a:r>
              <a:rPr lang="uk-UA" sz="3600" b="1" dirty="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:</a:t>
            </a:r>
            <a:endParaRPr lang="en-US" sz="3600" b="1" dirty="0">
              <a:solidFill>
                <a:srgbClr val="FFFF00"/>
              </a:solidFill>
              <a:latin typeface="Arial" charset="0"/>
              <a:cs typeface="Times New Roman" pitchFamily="18" charset="0"/>
            </a:endParaRPr>
          </a:p>
          <a:p>
            <a:pPr indent="-228600">
              <a:defRPr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Підйом сегмента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ST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в І – ІІІ,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V</a:t>
            </a:r>
            <a:r>
              <a:rPr lang="uk-UA" sz="2400" b="1" i="1" baseline="-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2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–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V</a:t>
            </a:r>
            <a:r>
              <a:rPr lang="uk-UA" sz="2400" b="1" i="1" baseline="-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6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, без </a:t>
            </a:r>
            <a:r>
              <a:rPr lang="uk-UA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реципрокності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 з.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Q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;</a:t>
            </a:r>
            <a:endParaRPr lang="en-US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indent="-228600" eaLnBrk="0" hangingPunct="0">
              <a:defRPr/>
            </a:pPr>
            <a:endParaRPr lang="uk-UA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indent="-228600" eaLnBrk="0" hangingPunct="0">
              <a:defRPr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Депресія сегмента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PQ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;</a:t>
            </a:r>
            <a:endParaRPr lang="en-US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indent="-228600" eaLnBrk="0" hangingPunct="0">
              <a:defRPr/>
            </a:pPr>
            <a:endParaRPr lang="uk-UA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indent="-228600" eaLnBrk="0" hangingPunct="0">
              <a:defRPr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Динаміка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ST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( до ізолінії) і з.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T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(стає негативним – пізніше);</a:t>
            </a:r>
            <a:endParaRPr lang="en-US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indent="-228600" eaLnBrk="0" hangingPunct="0">
              <a:defRPr/>
            </a:pPr>
            <a:endParaRPr lang="uk-UA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  <a:p>
            <a:pPr indent="-228600" eaLnBrk="0" hangingPunct="0">
              <a:defRPr/>
            </a:pP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Рідше – </a:t>
            </a:r>
            <a:r>
              <a:rPr lang="uk-UA" sz="2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суправетрикулярна</a:t>
            </a:r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екстрасистолія і ФП.</a:t>
            </a:r>
          </a:p>
          <a:p>
            <a:pPr indent="-228600" eaLnBrk="0" hangingPunct="0">
              <a:defRPr/>
            </a:pPr>
            <a:endParaRPr lang="uk-UA" sz="2400" dirty="0">
              <a:solidFill>
                <a:schemeClr val="accent1"/>
              </a:solidFill>
              <a:latin typeface="Arial" charset="0"/>
            </a:endParaRPr>
          </a:p>
        </p:txBody>
      </p:sp>
      <p:pic>
        <p:nvPicPr>
          <p:cNvPr id="14339" name="Picture 4" descr="http://www.studfiles.ru/html/2706/709/html_npw0RRTW7e.d573/htmlconvd-BdSIki978x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-95250"/>
            <a:ext cx="5464175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 descr="http://konspekta.net/studopediaorg/baza1/198655036473.files/image06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38725"/>
            <a:ext cx="571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476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childcareinfo.ru/images/books/213/Belozerov_1(a)-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28625"/>
            <a:ext cx="8429625" cy="59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097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studfiles.ru/html/2706/63/html_x8GaT7oHlA.JLBM/htmlconvd-k41TCT_html_m5438a6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4572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928688"/>
            <a:ext cx="4714875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Гострий коронарний синдром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7412" name="Picture 2" descr="http://snk-terapia.ucoz.ru/ECg/acute-pericardit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928813"/>
            <a:ext cx="4357687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357938" y="1143000"/>
            <a:ext cx="23653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Перикардит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634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medbiol.ru/medbiol/har3/images/h_228_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42938"/>
            <a:ext cx="8858250" cy="56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250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msvitu.com/archive/2009/september/img0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963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zdravosil.ru/uploads/posts/2014-12/117-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20688"/>
            <a:ext cx="8750746" cy="562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061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medportal-omsk.ru/wp-content/uploads/2014/02/pericardit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752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studfiles.ru/html/2706/402/html_kcLHIhYhos.KjXP/htmlconvd-4rYlqm_html_25786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785813"/>
            <a:ext cx="376237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4" descr="http://eserv2you.com/befefib/pic-25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928688"/>
            <a:ext cx="42862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061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feldsher.ru/ekg/atlas/images/0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0"/>
            <a:ext cx="8643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304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lekmed.ru/images/archive/diagnoz-serdce-sosudistaya/serdce-sosudistaya-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251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therapy.irkutsk.ru/i/ed/pct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00063"/>
            <a:ext cx="8072438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288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00113"/>
          </a:xfrm>
        </p:spPr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27651" name="Picture 2" descr="http://vrachfree.com/images/perikardit-u-detej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938"/>
            <a:ext cx="5357813" cy="461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http://medicinapediya.ru/files/uch_group35/uch_pgroup37/uch_uch221/image/39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0"/>
            <a:ext cx="32861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 descr="http://vmede.org/sait/content/Onkilogiya_trufanov_t1_2010/img/154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3214688"/>
            <a:ext cx="3929062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22663" y="4900613"/>
            <a:ext cx="1666875" cy="369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980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Тромбоемболія</a:t>
            </a:r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легеневої артерії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3476" y="4581128"/>
            <a:ext cx="8229600" cy="2116832"/>
          </a:xfrm>
        </p:spPr>
        <p:txBody>
          <a:bodyPr>
            <a:normAutofit lnSpcReduction="10000"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Найчастіше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ТЕЛА на ЕКГ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 Мак-Джина — Уайта,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спостерігається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60-70 %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випадків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включає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так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звану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тріаду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І-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ІІІ-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ІІІ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негативний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):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появу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одночасним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стандартному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інверсією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 ...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3556" name="Picture 4" descr="Тромбоэмболия лёгочной артерии - презентация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30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3476" y="260648"/>
            <a:ext cx="8664551" cy="120032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Тромбоемболія</a:t>
            </a:r>
            <a:r>
              <a:rPr lang="uk-UA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легеневої артерії</a:t>
            </a:r>
          </a:p>
          <a:p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5445224"/>
            <a:ext cx="9036496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Найчастіше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при ТЕЛА на ЕКГ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реєструється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синдром Мак-Джина — Уайта,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спостерігається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60-70 %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випадків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включає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так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звану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тріаду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І-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ІІІ-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ІІІ (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негативний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зубець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): 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появу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стандартному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одночасним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збільшенням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амплітуди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стандартному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відведенні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інверсією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зубця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 ...</a:t>
            </a: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56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Тромбоемболія</a:t>
            </a:r>
            <a:r>
              <a:rPr lang="uk-U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легеневої артерії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Венозний тромбоемболізм: сучасні підходи до діагностики тромбоемболії  легеневої артер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02005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935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ЭКГ при передозировке сердечных гликозидов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476673"/>
            <a:ext cx="3065537" cy="2773734"/>
          </a:xfrm>
          <a:prstGeom prst="rect">
            <a:avLst/>
          </a:prstGeom>
        </p:spPr>
      </p:pic>
      <p:pic>
        <p:nvPicPr>
          <p:cNvPr id="5" name="Рисунок 5" descr="ЭКГ при перикарди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620688"/>
            <a:ext cx="3538537" cy="262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ЭКГ при миокардит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11" y="3646556"/>
            <a:ext cx="3240360" cy="287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7219" y="3354169"/>
            <a:ext cx="33426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ru-RU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Е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КГ </a:t>
            </a:r>
            <a:r>
              <a:rPr lang="en-US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при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передоз</a:t>
            </a:r>
            <a:r>
              <a:rPr lang="uk-UA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у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в</a:t>
            </a:r>
            <a:r>
              <a:rPr lang="uk-UA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ані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сер</a:t>
            </a:r>
            <a:r>
              <a:rPr lang="uk-UA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ц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е</a:t>
            </a:r>
            <a:r>
              <a:rPr lang="uk-UA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вими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гл</a:t>
            </a:r>
            <a:r>
              <a:rPr lang="uk-UA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і</a:t>
            </a:r>
            <a:r>
              <a:rPr lang="en-US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козид</a:t>
            </a:r>
            <a:r>
              <a:rPr lang="uk-UA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ами</a:t>
            </a:r>
            <a:endParaRPr lang="en-US" altLang="zh-CN" sz="16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ea typeface="SimSun" pitchFamily="2" charset="-12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28896" y="6488668"/>
            <a:ext cx="24929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uk-UA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Е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КГ </a:t>
            </a:r>
            <a:r>
              <a:rPr lang="en-US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при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м</a:t>
            </a:r>
            <a:r>
              <a:rPr lang="uk-UA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і</a:t>
            </a:r>
            <a:r>
              <a:rPr lang="en-US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окардит</a:t>
            </a:r>
            <a:r>
              <a:rPr lang="uk-UA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і</a:t>
            </a:r>
            <a:endParaRPr lang="en-US" altLang="zh-CN" sz="16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ea typeface="SimSun" pitchFamily="2" charset="-12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23005" y="3477279"/>
            <a:ext cx="2640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uk-UA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Е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КГ </a:t>
            </a:r>
            <a:r>
              <a:rPr lang="en-US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при</a:t>
            </a:r>
            <a:r>
              <a:rPr lang="en-US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 </a:t>
            </a:r>
            <a:r>
              <a:rPr lang="en-US" altLang="zh-CN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перикардит</a:t>
            </a:r>
            <a:r>
              <a:rPr lang="uk-UA" altLang="zh-CN" sz="16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SimSun" pitchFamily="2" charset="-122"/>
              </a:rPr>
              <a:t>і</a:t>
            </a:r>
            <a:endParaRPr lang="en-US" altLang="zh-CN" sz="16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975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Спортивне серце: основні симптоми та методи лікування синдрому. Новости  :section-UKR.NET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6021288"/>
            <a:ext cx="49840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Дякую за увагу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926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1448</Words>
  <Application>Microsoft Macintosh PowerPoint</Application>
  <PresentationFormat>Экран (4:3)</PresentationFormat>
  <Paragraphs>47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Georgia</vt:lpstr>
      <vt:lpstr>Тема Office</vt:lpstr>
      <vt:lpstr>Зміни на ЕКГ при екстракардіальній патології</vt:lpstr>
      <vt:lpstr>Синдром Бругада</vt:lpstr>
      <vt:lpstr>Презентация PowerPoint</vt:lpstr>
      <vt:lpstr>Гіперкаліємія</vt:lpstr>
      <vt:lpstr>Гіпокаліємія </vt:lpstr>
      <vt:lpstr>Гіперкальціємія</vt:lpstr>
      <vt:lpstr>Гіпокальціємія </vt:lpstr>
      <vt:lpstr>Презентация PowerPoint</vt:lpstr>
      <vt:lpstr>Гіпотермія </vt:lpstr>
      <vt:lpstr>Презентация PowerPoint</vt:lpstr>
      <vt:lpstr>Електрокардіографічні ознаки гіпокаліємії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Тромбоемболія легеневої артерії</vt:lpstr>
      <vt:lpstr>Тромбоемболія легеневої артерії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ЕКГ ознаки  при порушеннях коронарного кровозабезпечення</dc:title>
  <dc:creator>Галина Корнован</dc:creator>
  <cp:lastModifiedBy>Дарья Лагода</cp:lastModifiedBy>
  <cp:revision>84</cp:revision>
  <dcterms:created xsi:type="dcterms:W3CDTF">2022-09-06T09:53:17Z</dcterms:created>
  <dcterms:modified xsi:type="dcterms:W3CDTF">2023-02-13T11:28:39Z</dcterms:modified>
</cp:coreProperties>
</file>