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85" r:id="rId2"/>
    <p:sldId id="279" r:id="rId3"/>
    <p:sldId id="268" r:id="rId4"/>
    <p:sldId id="269" r:id="rId5"/>
    <p:sldId id="271" r:id="rId6"/>
    <p:sldId id="278" r:id="rId7"/>
    <p:sldId id="262" r:id="rId8"/>
    <p:sldId id="266" r:id="rId9"/>
    <p:sldId id="259" r:id="rId10"/>
    <p:sldId id="280" r:id="rId11"/>
    <p:sldId id="267" r:id="rId12"/>
    <p:sldId id="284" r:id="rId13"/>
    <p:sldId id="258" r:id="rId14"/>
    <p:sldId id="265" r:id="rId15"/>
    <p:sldId id="263" r:id="rId16"/>
    <p:sldId id="264" r:id="rId17"/>
  </p:sldIdLst>
  <p:sldSz cx="12190413" cy="6858000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AFB640-76ED-AAE9-4C1F-43B54C08DF48}" v="5" dt="2024-09-13T08:23:37.4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0"/>
  </p:normalViewPr>
  <p:slideViewPr>
    <p:cSldViewPr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Ганна Юріївна Шевчук" userId="S::anna.shevchuk@onmedu.edu.ua::29e43fb9-09e4-4b88-9f6b-0311f7749e8f" providerId="AD" clId="Web-{8BAFB640-76ED-AAE9-4C1F-43B54C08DF48}"/>
    <pc:docChg chg="modSld">
      <pc:chgData name="Ганна Юріївна Шевчук" userId="S::anna.shevchuk@onmedu.edu.ua::29e43fb9-09e4-4b88-9f6b-0311f7749e8f" providerId="AD" clId="Web-{8BAFB640-76ED-AAE9-4C1F-43B54C08DF48}" dt="2024-09-13T08:23:37.429" v="3" actId="20577"/>
      <pc:docMkLst>
        <pc:docMk/>
      </pc:docMkLst>
      <pc:sldChg chg="modSp">
        <pc:chgData name="Ганна Юріївна Шевчук" userId="S::anna.shevchuk@onmedu.edu.ua::29e43fb9-09e4-4b88-9f6b-0311f7749e8f" providerId="AD" clId="Web-{8BAFB640-76ED-AAE9-4C1F-43B54C08DF48}" dt="2024-09-13T08:23:37.429" v="3" actId="20577"/>
        <pc:sldMkLst>
          <pc:docMk/>
          <pc:sldMk cId="0" sldId="285"/>
        </pc:sldMkLst>
        <pc:spChg chg="mod">
          <ac:chgData name="Ганна Юріївна Шевчук" userId="S::anna.shevchuk@onmedu.edu.ua::29e43fb9-09e4-4b88-9f6b-0311f7749e8f" providerId="AD" clId="Web-{8BAFB640-76ED-AAE9-4C1F-43B54C08DF48}" dt="2024-09-13T08:23:21.429" v="1" actId="20577"/>
          <ac:spMkLst>
            <pc:docMk/>
            <pc:sldMk cId="0" sldId="285"/>
            <ac:spMk id="3" creationId="{B4181FA3-FEE2-E79F-266C-5CCB1BD8515D}"/>
          </ac:spMkLst>
        </pc:spChg>
        <pc:spChg chg="mod">
          <ac:chgData name="Ганна Юріївна Шевчук" userId="S::anna.shevchuk@onmedu.edu.ua::29e43fb9-09e4-4b88-9f6b-0311f7749e8f" providerId="AD" clId="Web-{8BAFB640-76ED-AAE9-4C1F-43B54C08DF48}" dt="2024-09-13T08:23:37.429" v="3" actId="20577"/>
          <ac:spMkLst>
            <pc:docMk/>
            <pc:sldMk cId="0" sldId="285"/>
            <ac:spMk id="11" creationId="{8DD397C2-7311-A52D-3C9D-6811C554B3AB}"/>
          </ac:spMkLst>
        </pc:spChg>
        <pc:spChg chg="mod">
          <ac:chgData name="Ганна Юріївна Шевчук" userId="S::anna.shevchuk@onmedu.edu.ua::29e43fb9-09e4-4b88-9f6b-0311f7749e8f" providerId="AD" clId="Web-{8BAFB640-76ED-AAE9-4C1F-43B54C08DF48}" dt="2024-09-13T08:23:29.507" v="2" actId="20577"/>
          <ac:spMkLst>
            <pc:docMk/>
            <pc:sldMk cId="0" sldId="285"/>
            <ac:spMk id="15" creationId="{8E47D94B-1A09-C596-0F1D-55CCF60EEA6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544242C2-D9C8-E35C-5AAD-B98F078D9E3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29E15DB-D6E7-00F1-6987-9E4B4B89200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7B36722-E722-43C6-8924-8A9F5CFC18F6}" type="datetimeFigureOut">
              <a:rPr lang="ru-RU"/>
              <a:pPr>
                <a:defRPr/>
              </a:pPr>
              <a:t>13.09.2024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7D5C26DE-E2FB-DB69-30DD-9E7CFBA8D4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6CC8B4B5-1AC1-33D1-A265-59E9456344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8724D9E-778B-751F-B010-388BADA432E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6F1F1AB-9915-826C-61AB-9814AE5E51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63587BF9-973D-431F-9237-03F6D3AD361B}" type="slidenum">
              <a:rPr lang="ru-RU" altLang="uk-UA"/>
              <a:pPr/>
              <a:t>‹#›</a:t>
            </a:fld>
            <a:endParaRPr lang="ru-RU" alt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>
            <a:extLst>
              <a:ext uri="{FF2B5EF4-FFF2-40B4-BE49-F238E27FC236}">
                <a16:creationId xmlns:a16="http://schemas.microsoft.com/office/drawing/2014/main" id="{55007646-9FF8-4B7E-D8A9-96D25844F0D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Заметки 2">
            <a:extLst>
              <a:ext uri="{FF2B5EF4-FFF2-40B4-BE49-F238E27FC236}">
                <a16:creationId xmlns:a16="http://schemas.microsoft.com/office/drawing/2014/main" id="{B25F3FF9-7CB1-D1DB-4A2B-A0D6436855D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uk-UA"/>
              <a:t> </a:t>
            </a:r>
          </a:p>
        </p:txBody>
      </p:sp>
      <p:sp>
        <p:nvSpPr>
          <p:cNvPr id="19460" name="Номер слайда 3">
            <a:extLst>
              <a:ext uri="{FF2B5EF4-FFF2-40B4-BE49-F238E27FC236}">
                <a16:creationId xmlns:a16="http://schemas.microsoft.com/office/drawing/2014/main" id="{D0379BCF-F0B4-2A53-5935-313D69E141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039BE81A-E1AB-465A-90BE-89D50DE28ED7}" type="slidenum">
              <a:rPr lang="ru-RU" altLang="uk-UA"/>
              <a:pPr/>
              <a:t>9</a:t>
            </a:fld>
            <a:endParaRPr lang="ru-RU" alt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2130432"/>
            <a:ext cx="10361851" cy="147002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2" y="3886200"/>
            <a:ext cx="853328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6C8E90-12C3-86FE-2CF0-C2C749884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ED7706-0123-4475-9CDB-8C84A72AB269}" type="datetimeFigureOut">
              <a:rPr lang="ru-RU"/>
              <a:pPr>
                <a:defRPr/>
              </a:pPr>
              <a:t>13.09.2024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CBC857-3EE2-4C7B-AF4E-46C6A949F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BFDC68-E680-2449-59A8-818001C21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D4EA8F-FBF5-4FB3-9224-ECD432EED6FF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767432912"/>
      </p:ext>
    </p:extLst>
  </p:cSld>
  <p:clrMapOvr>
    <a:masterClrMapping/>
  </p:clrMapOvr>
  <p:transition spd="slow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962DD7A-7FF6-DBE6-0282-E4D2C82CE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4003A0-1C03-475B-BC15-8E1636E8EAC0}" type="datetimeFigureOut">
              <a:rPr lang="ru-RU"/>
              <a:pPr>
                <a:defRPr/>
              </a:pPr>
              <a:t>13.09.2024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688F63-60C3-1E51-C4CA-B7B0C0109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C0D7D98-A123-FD68-A6D5-7C80C199C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29B358-3ACC-4C86-97E5-6697C05BD0B1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688963544"/>
      </p:ext>
    </p:extLst>
  </p:cSld>
  <p:clrMapOvr>
    <a:masterClrMapping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60" y="4406907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60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FE151B9-4CA5-0D29-0FD9-54C626C0D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80E37-E603-4EE2-98B3-1F5823E87B9D}" type="datetimeFigureOut">
              <a:rPr lang="ru-RU"/>
              <a:pPr>
                <a:defRPr/>
              </a:pPr>
              <a:t>13.09.2024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327C8F-A479-022B-2013-2AFE96BC2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AA3A7D-C576-CCD8-5643-2D2D55E68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30F5DE-3E44-4CE5-9785-F8BD90B1F1D1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420566084"/>
      </p:ext>
    </p:extLst>
  </p:cSld>
  <p:clrMapOvr>
    <a:masterClrMapping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522" y="1600206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6793" y="1600206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17E333B0-B41E-3265-B69E-E54C6311F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A316C-7D6E-4C83-97FE-735D9A819856}" type="datetimeFigureOut">
              <a:rPr lang="ru-RU"/>
              <a:pPr>
                <a:defRPr/>
              </a:pPr>
              <a:t>13.09.2024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09DAC4F2-AA80-101B-227B-DFBD1F52D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8E0191F1-9E24-42DC-0009-59A83C335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8C5BF1-B8D5-495E-82E3-DDDDB6666EB6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342202947"/>
      </p:ext>
    </p:extLst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D3A2EE01-2AEB-C6A6-8C9D-5B6203294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67FB4-8D27-4670-8350-F16ACDA2474C}" type="datetimeFigureOut">
              <a:rPr lang="ru-RU"/>
              <a:pPr>
                <a:defRPr/>
              </a:pPr>
              <a:t>13.09.2024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23639A46-C112-349F-2339-98ABBF421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52CE704B-875D-8450-8E66-BE06D280E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95D668-C392-44A9-9302-59C27574DF12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782556972"/>
      </p:ext>
    </p:extLst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AD5C872A-28E4-DFA6-EDDA-41B573955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9413E7-B3BE-4F04-9EB9-C7B398348038}" type="datetimeFigureOut">
              <a:rPr lang="ru-RU"/>
              <a:pPr>
                <a:defRPr/>
              </a:pPr>
              <a:t>13.09.2024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F5F40C88-6A29-CF98-E046-E51E38E73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CFC9B431-FD3E-2EC1-233C-25271A047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EA5D02-0C8B-4DE4-B9BA-E4D03E31E772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333946494"/>
      </p:ext>
    </p:extLst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4BA44450-5232-A33F-63BC-6AAD9335B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126BE2-6D3C-448B-8ADD-32848113EDB2}" type="datetimeFigureOut">
              <a:rPr lang="ru-RU"/>
              <a:pPr>
                <a:defRPr/>
              </a:pPr>
              <a:t>13.09.2024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E18B239D-9876-D435-7766-6F5A78A95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A2CC5279-9DCF-87EA-0716-FC302FFBB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6DB90D-470A-4176-88A9-59C2698152D8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746141246"/>
      </p:ext>
    </p:extLst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113" y="273057"/>
            <a:ext cx="681477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1" y="1435103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E6CFB3A4-C45B-9F9D-F61A-27126BE90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27FBF-AEFF-4A3F-B5B3-59C691127623}" type="datetimeFigureOut">
              <a:rPr lang="ru-RU"/>
              <a:pPr>
                <a:defRPr/>
              </a:pPr>
              <a:t>13.09.2024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59E2CD82-3D58-F488-6FD1-99574974F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0B5B6083-13BA-896A-00DF-8CBB9C8D7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0390C0-E196-4E35-9D3F-6D1D2EB28D44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635036476"/>
      </p:ext>
    </p:extLst>
  </p:cSld>
  <p:clrMapOvr>
    <a:masterClrMapping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3B34A0A5-1831-D038-916C-564482EA9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98F84E-72B0-437C-96BB-534BD18FCB3D}" type="datetimeFigureOut">
              <a:rPr lang="ru-RU"/>
              <a:pPr>
                <a:defRPr/>
              </a:pPr>
              <a:t>13.09.2024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1C83A22B-1C49-3B25-8703-12571E2C0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885EA5C7-2276-6DBB-2C03-78D57DB53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3DA2F1-2AFB-4D56-9251-791190022BDA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197089959"/>
      </p:ext>
    </p:extLst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097496-5004-7BD8-6600-40B9B4C41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A3A1BC-DCCD-42E3-899A-F5F24F8A2078}" type="datetimeFigureOut">
              <a:rPr lang="ru-RU"/>
              <a:pPr>
                <a:defRPr/>
              </a:pPr>
              <a:t>13.09.2024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FCD8F4-F7E5-F951-D0E9-2B33466B2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B111BE-CAF7-9587-055F-032F56300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008965-0090-49D4-8828-4119680CCA73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832013105"/>
      </p:ext>
    </p:extLst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49" y="274645"/>
            <a:ext cx="2742843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2" y="274645"/>
            <a:ext cx="8025355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827F63-2BDE-D998-380E-B9F6F0D05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EC059-2B37-48CA-9FED-CCD837C6B675}" type="datetimeFigureOut">
              <a:rPr lang="ru-RU"/>
              <a:pPr>
                <a:defRPr/>
              </a:pPr>
              <a:t>13.09.2024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419CB3-88FC-5445-B4AE-119473EC7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6E1CCB1-3680-7BAF-39B4-D0A551AB0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6156DB-1A6E-4FBB-B756-F657C275EEA7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582575787"/>
      </p:ext>
    </p:extLst>
  </p:cSld>
  <p:clrMapOvr>
    <a:masterClrMapping/>
  </p:clrMapOvr>
  <p:transition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id="{96117313-062A-FBE4-2707-61F17A58BD6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12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uk-UA" altLang="ru-RU"/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id="{7F2C6E54-E33E-4C50-5887-A8961F41170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12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uk-UA" alt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B8E40EF-AE83-3971-0A93-AA66A5653E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7CA10BD-5673-43A6-8A4B-F573CC0B8203}" type="datetimeFigureOut">
              <a:rPr lang="ru-RU"/>
              <a:pPr>
                <a:defRPr/>
              </a:pPr>
              <a:t>13.09.2024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31D4697-D75B-5FFE-E003-D0F32E3A0A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5593944-AFD5-50AE-60AA-9F657A2F12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E15C83C0-E0D5-409E-ACD7-BFA780A94CD6}" type="slidenum">
              <a:rPr lang="ru-RU" altLang="uk-UA"/>
              <a:pPr/>
              <a:t>‹#›</a:t>
            </a:fld>
            <a:endParaRPr lang="ru-RU" alt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4181FA3-FEE2-E79F-266C-5CCB1BD851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9719" y="1524714"/>
            <a:ext cx="9880214" cy="40011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1800" dirty="0">
                <a:solidFill>
                  <a:schemeClr val="tx1"/>
                </a:solidFill>
                <a:latin typeface="Century Gothic"/>
              </a:rPr>
              <a:t>Медичний факультет</a:t>
            </a:r>
          </a:p>
        </p:txBody>
      </p:sp>
      <p:sp>
        <p:nvSpPr>
          <p:cNvPr id="2051" name="TextBox 3">
            <a:extLst>
              <a:ext uri="{FF2B5EF4-FFF2-40B4-BE49-F238E27FC236}">
                <a16:creationId xmlns:a16="http://schemas.microsoft.com/office/drawing/2014/main" id="{22DF02D9-5483-AED7-6CF3-145519AF3B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9925" y="771525"/>
            <a:ext cx="9880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uk-UA" altLang="ru-RU">
                <a:latin typeface="Century Gothic" panose="020B0502020202020204" pitchFamily="34" charset="0"/>
              </a:rPr>
              <a:t>Кафедра загальної та клінічної епідеміології та біобезпеки</a:t>
            </a:r>
          </a:p>
          <a:p>
            <a:pPr algn="ctr"/>
            <a:r>
              <a:rPr lang="uk-UA" altLang="ru-RU">
                <a:latin typeface="Century Gothic" panose="020B0502020202020204" pitchFamily="34" charset="0"/>
              </a:rPr>
              <a:t>з курсом мікробіології та вірусології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840DF2F6-0F8E-F4BA-3048-028C062E6F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239713"/>
            <a:ext cx="1706563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6">
            <a:extLst>
              <a:ext uri="{FF2B5EF4-FFF2-40B4-BE49-F238E27FC236}">
                <a16:creationId xmlns:a16="http://schemas.microsoft.com/office/drawing/2014/main" id="{223F563C-3AD0-E246-0540-D5535B1843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9925" y="265113"/>
            <a:ext cx="9880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uk-UA" altLang="ru-RU" sz="2000">
                <a:latin typeface="Century Gothic" panose="020B0502020202020204" pitchFamily="34" charset="0"/>
              </a:rPr>
              <a:t>ОДЕСЬКИЙ НАЦІОНАЛЬНИЙ МЕДИЧНИЙ УНІВЕРСИТЕТ</a:t>
            </a:r>
          </a:p>
        </p:txBody>
      </p:sp>
      <p:sp>
        <p:nvSpPr>
          <p:cNvPr id="2054" name="TextBox 7">
            <a:extLst>
              <a:ext uri="{FF2B5EF4-FFF2-40B4-BE49-F238E27FC236}">
                <a16:creationId xmlns:a16="http://schemas.microsoft.com/office/drawing/2014/main" id="{35B5DD74-B27F-5A65-71CC-DD272A7EA7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2738" y="3062288"/>
            <a:ext cx="14049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uk-UA" altLang="ru-RU" sz="1600">
                <a:latin typeface="Century Gothic" panose="020B0502020202020204" pitchFamily="34" charset="0"/>
              </a:rPr>
              <a:t>Тема</a:t>
            </a:r>
            <a:r>
              <a:rPr lang="en-US" altLang="ru-RU" sz="1600">
                <a:latin typeface="Century Gothic" panose="020B0502020202020204" pitchFamily="34" charset="0"/>
              </a:rPr>
              <a:t> </a:t>
            </a:r>
            <a:r>
              <a:rPr lang="uk-UA" altLang="ru-RU" sz="1600">
                <a:latin typeface="Century Gothic" panose="020B0502020202020204" pitchFamily="34" charset="0"/>
              </a:rPr>
              <a:t>лекції</a:t>
            </a:r>
            <a:r>
              <a:rPr lang="en-US" altLang="ru-RU" sz="1600">
                <a:latin typeface="Century Gothic" panose="020B0502020202020204" pitchFamily="34" charset="0"/>
              </a:rPr>
              <a:t>:</a:t>
            </a:r>
            <a:endParaRPr lang="uk-UA" altLang="ru-RU" sz="1600">
              <a:latin typeface="Century Gothic" panose="020B0502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D397C2-7311-A52D-3C9D-6811C554B3AB}"/>
              </a:ext>
            </a:extLst>
          </p:cNvPr>
          <p:cNvSpPr txBox="1"/>
          <p:nvPr/>
        </p:nvSpPr>
        <p:spPr>
          <a:xfrm>
            <a:off x="3790949" y="3717032"/>
            <a:ext cx="4722389" cy="461665"/>
          </a:xfrm>
          <a:prstGeom prst="rect">
            <a:avLst/>
          </a:prstGeom>
          <a:noFill/>
        </p:spPr>
        <p:txBody>
          <a:bodyPr lIns="91440" tIns="45720" rIns="91440" bIns="45720" anchor="t">
            <a:spAutoFit/>
          </a:bodyPr>
          <a:lstStyle/>
          <a:p>
            <a:pPr algn="ctr">
              <a:defRPr/>
            </a:pPr>
            <a:r>
              <a:rPr lang="uk-UA" sz="2400" dirty="0">
                <a:latin typeface="Century Gothic"/>
                <a:cs typeface="Arial"/>
              </a:rPr>
              <a:t>Рикетсії. </a:t>
            </a:r>
            <a:r>
              <a:rPr lang="uk-UA" sz="2400" dirty="0" err="1">
                <a:latin typeface="Century Gothic"/>
                <a:cs typeface="Arial"/>
              </a:rPr>
              <a:t>Хламідії.Мікоплазми</a:t>
            </a:r>
            <a:endParaRPr lang="uk-UA" sz="2400" dirty="0">
              <a:latin typeface="Century Gothic"/>
              <a:cs typeface="Arial"/>
            </a:endParaRPr>
          </a:p>
        </p:txBody>
      </p:sp>
      <p:sp>
        <p:nvSpPr>
          <p:cNvPr id="2056" name="TextBox 11">
            <a:extLst>
              <a:ext uri="{FF2B5EF4-FFF2-40B4-BE49-F238E27FC236}">
                <a16:creationId xmlns:a16="http://schemas.microsoft.com/office/drawing/2014/main" id="{3D7F4710-996A-0A90-4C56-0FC252FBA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9913" y="5916613"/>
            <a:ext cx="89058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uk-UA" altLang="ru-RU" sz="1600">
                <a:latin typeface="Century Gothic" panose="020B0502020202020204" pitchFamily="34" charset="0"/>
              </a:rPr>
              <a:t>Одеса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F8ABB73-CE4C-2408-CC86-A31C1017A8C3}"/>
              </a:ext>
            </a:extLst>
          </p:cNvPr>
          <p:cNvCxnSpPr/>
          <p:nvPr/>
        </p:nvCxnSpPr>
        <p:spPr>
          <a:xfrm>
            <a:off x="0" y="6618288"/>
            <a:ext cx="12190413" cy="0"/>
          </a:xfrm>
          <a:prstGeom prst="line">
            <a:avLst/>
          </a:prstGeom>
          <a:ln w="76200">
            <a:solidFill>
              <a:srgbClr val="61B3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ubtitle 2">
            <a:extLst>
              <a:ext uri="{FF2B5EF4-FFF2-40B4-BE49-F238E27FC236}">
                <a16:creationId xmlns:a16="http://schemas.microsoft.com/office/drawing/2014/main" id="{8E47D94B-1A09-C596-0F1D-55CCF60EEA6E}"/>
              </a:ext>
            </a:extLst>
          </p:cNvPr>
          <p:cNvSpPr txBox="1">
            <a:spLocks/>
          </p:cNvSpPr>
          <p:nvPr/>
        </p:nvSpPr>
        <p:spPr>
          <a:xfrm>
            <a:off x="2786888" y="2559784"/>
            <a:ext cx="10025935" cy="40011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800" dirty="0">
                <a:latin typeface="Century Gothic"/>
              </a:rPr>
              <a:t>Навчальна дисципліна</a:t>
            </a:r>
            <a:r>
              <a:rPr lang="en-US" sz="1800" dirty="0">
                <a:latin typeface="Century Gothic"/>
              </a:rPr>
              <a:t>: </a:t>
            </a:r>
            <a:r>
              <a:rPr lang="uk-UA" sz="1800" dirty="0">
                <a:latin typeface="Century Gothic"/>
              </a:rPr>
              <a:t>«Мікробіологія, вірусологія та імунологія»</a:t>
            </a:r>
          </a:p>
        </p:txBody>
      </p:sp>
    </p:spTree>
  </p:cSld>
  <p:clrMapOvr>
    <a:masterClrMapping/>
  </p:clrMapOvr>
  <p:transition spd="slow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4F29088-8D43-5F12-EFAD-0CD420D7B4CB}"/>
              </a:ext>
            </a:extLst>
          </p:cNvPr>
          <p:cNvSpPr txBox="1"/>
          <p:nvPr/>
        </p:nvSpPr>
        <p:spPr>
          <a:xfrm>
            <a:off x="152400" y="333375"/>
            <a:ext cx="11904663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Особливості </a:t>
            </a:r>
            <a:r>
              <a:rPr lang="uk-UA" sz="2400" b="1" spc="3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облігатно</a:t>
            </a:r>
            <a:r>
              <a:rPr lang="uk-UA" sz="24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-паразитичних прокаріот</a:t>
            </a:r>
            <a:endParaRPr lang="ru-RU" sz="2400" b="1" spc="3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A3A48F86-E077-4E7C-2647-4099AE06ACB1}"/>
              </a:ext>
            </a:extLst>
          </p:cNvPr>
          <p:cNvGraphicFramePr>
            <a:graphicFrameLocks noGrp="1"/>
          </p:cNvGraphicFramePr>
          <p:nvPr/>
        </p:nvGraphicFramePr>
        <p:xfrm>
          <a:off x="0" y="804863"/>
          <a:ext cx="12190413" cy="5719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59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723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768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99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52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8869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/>
                        <a:t>Мікроогранізм</a:t>
                      </a:r>
                      <a:endParaRPr lang="ru-RU" sz="2000" dirty="0"/>
                    </a:p>
                  </a:txBody>
                  <a:tcPr marL="121904" marR="121904" marT="45712" marB="45712" anchor="ctr">
                    <a:lnL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err="1"/>
                        <a:t>Особливості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структури</a:t>
                      </a:r>
                      <a:endParaRPr lang="ru-RU" sz="2400" dirty="0"/>
                    </a:p>
                  </a:txBody>
                  <a:tcPr marL="121904" marR="121904" marT="45712" marB="4571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Причина паразитизму</a:t>
                      </a:r>
                    </a:p>
                  </a:txBody>
                  <a:tcPr marL="121904" marR="121904" marT="45712" marB="4571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Тип паразитизму</a:t>
                      </a:r>
                    </a:p>
                  </a:txBody>
                  <a:tcPr marL="121904" marR="121904" marT="45712" marB="4571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err="1"/>
                        <a:t>Спосіб</a:t>
                      </a:r>
                      <a:r>
                        <a:rPr lang="ru-RU" sz="1800" dirty="0"/>
                        <a:t> </a:t>
                      </a:r>
                      <a:r>
                        <a:rPr lang="ru-RU" sz="1800" dirty="0" err="1"/>
                        <a:t>розмноження</a:t>
                      </a:r>
                      <a:endParaRPr lang="ru-RU" sz="1800" dirty="0"/>
                    </a:p>
                  </a:txBody>
                  <a:tcPr marL="121904" marR="121904" marT="45712" marB="4571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51286"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uk-UA" sz="2000" b="1" dirty="0">
                          <a:solidFill>
                            <a:srgbClr val="FF0000"/>
                          </a:solidFill>
                        </a:rPr>
                        <a:t>РИКЕТСІЇ </a:t>
                      </a:r>
                      <a:endParaRPr lang="ru-RU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121904" marR="121904" marT="45712" marB="45712" anchor="ctr">
                    <a:lnL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2000" b="1" dirty="0" err="1">
                          <a:solidFill>
                            <a:srgbClr val="7030A0"/>
                          </a:solidFill>
                        </a:rPr>
                        <a:t>Вакуолі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</a:rPr>
                        <a:t>,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</a:rPr>
                        <a:t>протеїни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</a:rPr>
                        <a:t> в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</a:rPr>
                        <a:t>клітинній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</a:rPr>
                        <a:t>стінці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</a:rPr>
                        <a:t>, у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</a:rPr>
                        <a:t>орієнцій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</a:rPr>
                        <a:t> –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</a:rPr>
                        <a:t>відсутність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</a:rPr>
                        <a:t>мурамінової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</a:rPr>
                        <a:t>кислоти</a:t>
                      </a:r>
                      <a:endParaRPr lang="ru-RU" sz="20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712" marB="45712" anchor="ctr">
                    <a:lnL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uk-UA" sz="2000" b="1" dirty="0">
                          <a:solidFill>
                            <a:srgbClr val="7030A0"/>
                          </a:solidFill>
                        </a:rPr>
                        <a:t>Не здатні синтезувати НАД</a:t>
                      </a:r>
                      <a:endParaRPr lang="ru-RU" sz="20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712" marB="45712" anchor="ctr">
                    <a:lnL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2000" b="1" dirty="0" err="1">
                          <a:solidFill>
                            <a:srgbClr val="7030A0"/>
                          </a:solidFill>
                        </a:rPr>
                        <a:t>Енергитичний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</a:rPr>
                        <a:t> паразитизм</a:t>
                      </a:r>
                    </a:p>
                  </a:txBody>
                  <a:tcPr marL="121904" marR="121904" marT="45712" marB="45712" anchor="ctr">
                    <a:lnL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2000" b="1" dirty="0" err="1">
                          <a:solidFill>
                            <a:srgbClr val="7030A0"/>
                          </a:solidFill>
                        </a:rPr>
                        <a:t>Бінарний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</a:rPr>
                        <a:t>поділ</a:t>
                      </a:r>
                      <a:endParaRPr lang="ru-RU" sz="20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712" marB="45712" anchor="ctr">
                    <a:lnL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7924"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</a:rPr>
                        <a:t>ХЛАМІДІЇ</a:t>
                      </a:r>
                    </a:p>
                  </a:txBody>
                  <a:tcPr marL="121904" marR="121904" marT="45712" marB="45712" anchor="ctr">
                    <a:lnL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2000" b="1" dirty="0" err="1">
                          <a:solidFill>
                            <a:srgbClr val="7030A0"/>
                          </a:solidFill>
                        </a:rPr>
                        <a:t>Відсутність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</a:rPr>
                        <a:t>мурамінової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</a:rPr>
                        <a:t>кислоти</a:t>
                      </a:r>
                      <a:endParaRPr lang="ru-RU" sz="20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712" marB="45712" anchor="ctr">
                    <a:lnL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uk-UA" sz="2000" b="1" dirty="0">
                          <a:solidFill>
                            <a:srgbClr val="7030A0"/>
                          </a:solidFill>
                        </a:rPr>
                        <a:t>Не здатні синтезувати </a:t>
                      </a:r>
                      <a:r>
                        <a:rPr lang="ru-RU" sz="2000" b="1" baseline="0" dirty="0">
                          <a:solidFill>
                            <a:srgbClr val="7030A0"/>
                          </a:solidFill>
                        </a:rPr>
                        <a:t>АТФ</a:t>
                      </a:r>
                      <a:endParaRPr lang="ru-RU" sz="20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712" marB="45712" anchor="ctr">
                    <a:lnL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uk-UA" sz="2000" b="1" dirty="0">
                          <a:solidFill>
                            <a:srgbClr val="7030A0"/>
                          </a:solidFill>
                        </a:rPr>
                        <a:t>Цикл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uk-UA" sz="2000" b="1" dirty="0">
                          <a:solidFill>
                            <a:srgbClr val="7030A0"/>
                          </a:solidFill>
                        </a:rPr>
                        <a:t>ЕТ       РТ </a:t>
                      </a:r>
                    </a:p>
                  </a:txBody>
                  <a:tcPr marL="121904" marR="121904" marT="45712" marB="45712" anchor="ctr">
                    <a:lnL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71857"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</a:rPr>
                        <a:t>МІКОПЛАЗМИ</a:t>
                      </a:r>
                    </a:p>
                  </a:txBody>
                  <a:tcPr marL="121904" marR="121904" marT="45712" marB="45712" anchor="ctr">
                    <a:lnL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2000" b="1" dirty="0" err="1">
                          <a:solidFill>
                            <a:srgbClr val="7030A0"/>
                          </a:solidFill>
                        </a:rPr>
                        <a:t>Немає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</a:rPr>
                        <a:t>клітинної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</a:rPr>
                        <a:t>стінки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</a:rPr>
                        <a:t>, в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</a:rPr>
                        <a:t>оболонці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</a:rPr>
                        <a:t> –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</a:rPr>
                        <a:t>протеїни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</a:rPr>
                        <a:t> в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</a:rPr>
                        <a:t>подвіному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</a:rPr>
                        <a:t>ліпідному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</a:rPr>
                        <a:t>шарі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</a:rPr>
                        <a:t>холестирину</a:t>
                      </a:r>
                      <a:endParaRPr lang="ru-RU" sz="20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712" marB="45712" anchor="ctr">
                    <a:lnL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uk-UA" sz="2000" b="1" dirty="0">
                          <a:solidFill>
                            <a:srgbClr val="7030A0"/>
                          </a:solidFill>
                        </a:rPr>
                        <a:t>Не здатні синтезувати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</a:rPr>
                        <a:t>стероли</a:t>
                      </a:r>
                      <a:endParaRPr lang="ru-RU" sz="20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712" marB="45712" anchor="ctr">
                    <a:lnL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2000" b="1" dirty="0" err="1">
                          <a:solidFill>
                            <a:srgbClr val="7030A0"/>
                          </a:solidFill>
                        </a:rPr>
                        <a:t>Мембранний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</a:rPr>
                        <a:t> паразитизм</a:t>
                      </a:r>
                    </a:p>
                  </a:txBody>
                  <a:tcPr marL="121904" marR="121904" marT="45712" marB="45712" anchor="ctr">
                    <a:lnL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2000" b="1" i="0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Фрагметація</a:t>
                      </a:r>
                      <a:r>
                        <a:rPr lang="ru-RU" sz="2000" b="1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000" b="1" i="0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бінарний</a:t>
                      </a:r>
                      <a:r>
                        <a:rPr lang="ru-RU" sz="2000" b="1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поділ</a:t>
                      </a:r>
                      <a:r>
                        <a:rPr lang="ru-RU" sz="2000" b="1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000" b="1" i="0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брункування</a:t>
                      </a:r>
                      <a:endParaRPr lang="ru-RU" sz="2000" b="1" i="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4" marR="121904" marT="45712" marB="45712" anchor="ctr">
                    <a:lnL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557A057E-E3B7-B715-D10C-8B818B951BB3}"/>
              </a:ext>
            </a:extLst>
          </p:cNvPr>
          <p:cNvCxnSpPr/>
          <p:nvPr/>
        </p:nvCxnSpPr>
        <p:spPr>
          <a:xfrm>
            <a:off x="10990263" y="4292600"/>
            <a:ext cx="287337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1">
            <a:extLst>
              <a:ext uri="{FF2B5EF4-FFF2-40B4-BE49-F238E27FC236}">
                <a16:creationId xmlns:a16="http://schemas.microsoft.com/office/drawing/2014/main" id="{A96708D2-F2C4-F3BA-9A68-E688F6E9A4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1075" y="214313"/>
            <a:ext cx="5087938" cy="599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Box 2">
            <a:extLst>
              <a:ext uri="{FF2B5EF4-FFF2-40B4-BE49-F238E27FC236}">
                <a16:creationId xmlns:a16="http://schemas.microsoft.com/office/drawing/2014/main" id="{C4F74BE4-8084-7347-C5B4-5D339540F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138" y="3490913"/>
            <a:ext cx="5341937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uk-UA" sz="2400" b="1">
                <a:solidFill>
                  <a:srgbClr val="7030A0"/>
                </a:solidFill>
              </a:rPr>
              <a:t>Облігатний внутрішньоклітинний паразитизм : Різні стадії ураження клітини.</a:t>
            </a:r>
          </a:p>
          <a:p>
            <a:pPr eaLnBrk="1" hangingPunct="1"/>
            <a:r>
              <a:rPr lang="uk-UA" altLang="uk-UA" sz="2400" b="1">
                <a:solidFill>
                  <a:srgbClr val="7030A0"/>
                </a:solidFill>
              </a:rPr>
              <a:t>   </a:t>
            </a:r>
          </a:p>
          <a:p>
            <a:pPr eaLnBrk="1" hangingPunct="1"/>
            <a:r>
              <a:rPr lang="uk-UA" altLang="uk-UA" sz="2400" b="1">
                <a:solidFill>
                  <a:srgbClr val="7030A0"/>
                </a:solidFill>
              </a:rPr>
              <a:t>Забарвлення по Здродовському</a:t>
            </a:r>
          </a:p>
        </p:txBody>
      </p:sp>
      <p:pic>
        <p:nvPicPr>
          <p:cNvPr id="4100" name="Рисунок 3">
            <a:extLst>
              <a:ext uri="{FF2B5EF4-FFF2-40B4-BE49-F238E27FC236}">
                <a16:creationId xmlns:a16="http://schemas.microsoft.com/office/drawing/2014/main" id="{F726557F-57AA-8A65-FA9F-0CD7955B29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38" y="214313"/>
            <a:ext cx="4800600" cy="327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FA8E01D-7267-A187-A908-AFF493356111}"/>
              </a:ext>
            </a:extLst>
          </p:cNvPr>
          <p:cNvSpPr txBox="1"/>
          <p:nvPr/>
        </p:nvSpPr>
        <p:spPr>
          <a:xfrm>
            <a:off x="239713" y="20638"/>
            <a:ext cx="11806237" cy="4937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Електронограма</a:t>
            </a:r>
            <a:r>
              <a:rPr lang="ru-RU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ультратонкого </a:t>
            </a:r>
            <a:r>
              <a:rPr lang="ru-RU" sz="2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зрізу</a:t>
            </a:r>
            <a:r>
              <a:rPr lang="ru-RU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2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риктесії</a:t>
            </a:r>
            <a:endParaRPr lang="ru-RU" sz="2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5123" name="Picture 3" descr="A picture containing cake, text, birthday, chocolate&#10;&#10;Description automatically generated">
            <a:extLst>
              <a:ext uri="{FF2B5EF4-FFF2-40B4-BE49-F238E27FC236}">
                <a16:creationId xmlns:a16="http://schemas.microsoft.com/office/drawing/2014/main" id="{FC56E22B-1ACB-21F7-B5E0-2FB6171A0A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138" y="620713"/>
            <a:ext cx="9228137" cy="587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Таблица 1">
            <a:extLst>
              <a:ext uri="{FF2B5EF4-FFF2-40B4-BE49-F238E27FC236}">
                <a16:creationId xmlns:a16="http://schemas.microsoft.com/office/drawing/2014/main" id="{D5EC2BAC-AFA2-8095-A7B8-4E919A8C44FE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508000"/>
            <a:ext cx="12139613" cy="641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48CCE25-D6CF-81C3-5659-FC3D39FFD79D}"/>
              </a:ext>
            </a:extLst>
          </p:cNvPr>
          <p:cNvSpPr txBox="1"/>
          <p:nvPr/>
        </p:nvSpPr>
        <p:spPr>
          <a:xfrm>
            <a:off x="623888" y="0"/>
            <a:ext cx="11231562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РИКЕТСІОЗИ</a:t>
            </a:r>
          </a:p>
        </p:txBody>
      </p:sp>
    </p:spTree>
  </p:cSld>
  <p:clrMapOvr>
    <a:masterClrMapping/>
  </p:clrMapOvr>
  <p:transition spd="slow">
    <p:pull dir="l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257FEA01-EEC2-2D92-5ECE-44BA4750C3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836613"/>
            <a:ext cx="11893550" cy="5910262"/>
          </a:xfrm>
          <a:prstGeom prst="rect">
            <a:avLst/>
          </a:prstGeom>
          <a:noFill/>
          <a:ln w="25400">
            <a:solidFill>
              <a:srgbClr val="558ED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978CB0-FC03-BAD6-30F0-D4F0ACB6ED8B}"/>
              </a:ext>
            </a:extLst>
          </p:cNvPr>
          <p:cNvSpPr txBox="1"/>
          <p:nvPr/>
        </p:nvSpPr>
        <p:spPr>
          <a:xfrm>
            <a:off x="474663" y="188913"/>
            <a:ext cx="11231562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Комахи – переносники </a:t>
            </a:r>
            <a:r>
              <a:rPr lang="uk-UA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рикетсіозів</a:t>
            </a:r>
            <a:endParaRPr lang="uk-UA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7172" name="TextBox 1">
            <a:extLst>
              <a:ext uri="{FF2B5EF4-FFF2-40B4-BE49-F238E27FC236}">
                <a16:creationId xmlns:a16="http://schemas.microsoft.com/office/drawing/2014/main" id="{ECF44A50-E0C2-5CAB-5D5E-2B8F106311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5838" y="3141663"/>
            <a:ext cx="493712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uk-UA" sz="2000" b="1">
                <a:solidFill>
                  <a:srgbClr val="0070C0"/>
                </a:solidFill>
              </a:rPr>
              <a:t>До</a:t>
            </a:r>
          </a:p>
        </p:txBody>
      </p:sp>
      <p:sp>
        <p:nvSpPr>
          <p:cNvPr id="7173" name="TextBox 4">
            <a:extLst>
              <a:ext uri="{FF2B5EF4-FFF2-40B4-BE49-F238E27FC236}">
                <a16:creationId xmlns:a16="http://schemas.microsoft.com/office/drawing/2014/main" id="{F1B03607-80CA-15AC-4F2A-2BE3C0B33D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3038" y="3141663"/>
            <a:ext cx="163195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uk-UA" sz="2000" b="1">
                <a:solidFill>
                  <a:srgbClr val="0070C0"/>
                </a:solidFill>
              </a:rPr>
              <a:t>Після</a:t>
            </a:r>
          </a:p>
        </p:txBody>
      </p:sp>
      <p:sp>
        <p:nvSpPr>
          <p:cNvPr id="7174" name="TextBox 2">
            <a:extLst>
              <a:ext uri="{FF2B5EF4-FFF2-40B4-BE49-F238E27FC236}">
                <a16:creationId xmlns:a16="http://schemas.microsoft.com/office/drawing/2014/main" id="{0574D596-07E9-3157-74CB-F28A8BA6FA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8088" y="850900"/>
            <a:ext cx="5278437" cy="1938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uk-UA" sz="2400" b="1">
                <a:solidFill>
                  <a:srgbClr val="0070C0"/>
                </a:solidFill>
              </a:rPr>
              <a:t>Кліщ роду </a:t>
            </a:r>
            <a:r>
              <a:rPr lang="en-US" altLang="uk-UA" sz="2400" b="1" i="1">
                <a:solidFill>
                  <a:srgbClr val="0070C0"/>
                </a:solidFill>
              </a:rPr>
              <a:t>Dermacentor</a:t>
            </a:r>
            <a:r>
              <a:rPr lang="en-US" altLang="uk-UA" sz="2400" b="1">
                <a:solidFill>
                  <a:srgbClr val="0070C0"/>
                </a:solidFill>
              </a:rPr>
              <a:t> </a:t>
            </a:r>
            <a:r>
              <a:rPr lang="uk-UA" altLang="uk-UA" sz="2400" b="1">
                <a:solidFill>
                  <a:srgbClr val="0070C0"/>
                </a:solidFill>
              </a:rPr>
              <a:t>до та після смоктання крові. Так як головка кліща може залишитися в шкірі людини, треба бути обережним при його видаленні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68C52D6-5B59-409F-9AB8-7792F077934E}"/>
              </a:ext>
            </a:extLst>
          </p:cNvPr>
          <p:cNvSpPr/>
          <p:nvPr/>
        </p:nvSpPr>
        <p:spPr>
          <a:xfrm>
            <a:off x="239713" y="5940425"/>
            <a:ext cx="4129087" cy="720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2000" b="1" dirty="0">
                <a:solidFill>
                  <a:srgbClr val="0070C0"/>
                </a:solidFill>
              </a:rPr>
              <a:t>Кліщ, що напився крові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BC893C0-3BE8-B834-8CAE-5D5E0FEBCFDE}"/>
              </a:ext>
            </a:extLst>
          </p:cNvPr>
          <p:cNvSpPr/>
          <p:nvPr/>
        </p:nvSpPr>
        <p:spPr>
          <a:xfrm>
            <a:off x="4508500" y="5975350"/>
            <a:ext cx="4129088" cy="7191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2000" b="1" dirty="0" err="1">
                <a:solidFill>
                  <a:srgbClr val="0070C0"/>
                </a:solidFill>
              </a:rPr>
              <a:t>Червонотілковий</a:t>
            </a:r>
            <a:r>
              <a:rPr lang="uk-UA" sz="2000" b="1" dirty="0">
                <a:solidFill>
                  <a:srgbClr val="0070C0"/>
                </a:solidFill>
              </a:rPr>
              <a:t> кліщ роду </a:t>
            </a:r>
            <a:r>
              <a:rPr lang="en-US" sz="2000" b="1" i="1" dirty="0" err="1">
                <a:solidFill>
                  <a:srgbClr val="0070C0"/>
                </a:solidFill>
              </a:rPr>
              <a:t>Trombicula</a:t>
            </a:r>
            <a:r>
              <a:rPr lang="uk-UA" sz="2000" b="1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39D6971-C623-BDEB-BC38-598C3A8268DA}"/>
              </a:ext>
            </a:extLst>
          </p:cNvPr>
          <p:cNvSpPr/>
          <p:nvPr/>
        </p:nvSpPr>
        <p:spPr>
          <a:xfrm>
            <a:off x="8637588" y="5940425"/>
            <a:ext cx="3300412" cy="754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1600" b="1" dirty="0">
                <a:solidFill>
                  <a:srgbClr val="0070C0"/>
                </a:solidFill>
              </a:rPr>
              <a:t>Воша, </a:t>
            </a:r>
            <a:r>
              <a:rPr lang="uk-UA" sz="1600" b="1" dirty="0" err="1">
                <a:solidFill>
                  <a:srgbClr val="0070C0"/>
                </a:solidFill>
              </a:rPr>
              <a:t>перенощик</a:t>
            </a:r>
            <a:r>
              <a:rPr lang="uk-UA" sz="1600" b="1" dirty="0">
                <a:solidFill>
                  <a:srgbClr val="0070C0"/>
                </a:solidFill>
              </a:rPr>
              <a:t> епідемічного висипного тифу</a:t>
            </a:r>
          </a:p>
        </p:txBody>
      </p:sp>
    </p:spTree>
  </p:cSld>
  <p:clrMapOvr>
    <a:masterClrMapping/>
  </p:clrMapOvr>
  <p:transition spd="slow">
    <p:pull dir="l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B50BD9C-7B21-D690-21AC-6E151F97EEC4}"/>
              </a:ext>
            </a:extLst>
          </p:cNvPr>
          <p:cNvSpPr txBox="1"/>
          <p:nvPr/>
        </p:nvSpPr>
        <p:spPr>
          <a:xfrm>
            <a:off x="527050" y="260350"/>
            <a:ext cx="110871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Інфекційний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цикл </a:t>
            </a:r>
            <a:r>
              <a:rPr lang="ru-RU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кліщового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рикетсіозу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(</a:t>
            </a:r>
            <a:r>
              <a:rPr lang="ru-RU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плямистої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лихоманки)</a:t>
            </a:r>
          </a:p>
        </p:txBody>
      </p:sp>
      <p:pic>
        <p:nvPicPr>
          <p:cNvPr id="8195" name="Picture 4" descr="A picture containing items, display, table, room&#10;&#10;Description automatically generated">
            <a:extLst>
              <a:ext uri="{FF2B5EF4-FFF2-40B4-BE49-F238E27FC236}">
                <a16:creationId xmlns:a16="http://schemas.microsoft.com/office/drawing/2014/main" id="{4C00FBB8-369B-B290-DBC3-EDDB9BDB34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1090613"/>
            <a:ext cx="12190412" cy="561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AE6DA5E-06BB-5549-25AE-CC922D80E973}"/>
              </a:ext>
            </a:extLst>
          </p:cNvPr>
          <p:cNvSpPr/>
          <p:nvPr/>
        </p:nvSpPr>
        <p:spPr>
          <a:xfrm>
            <a:off x="10702925" y="4797425"/>
            <a:ext cx="1479550" cy="1479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Пошкодження судин</a:t>
            </a:r>
          </a:p>
        </p:txBody>
      </p:sp>
    </p:spTree>
  </p:cSld>
  <p:clrMapOvr>
    <a:masterClrMapping/>
  </p:clrMapOvr>
  <p:transition spd="slow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 descr="A picture containing food&#10;&#10;Description automatically generated">
            <a:extLst>
              <a:ext uri="{FF2B5EF4-FFF2-40B4-BE49-F238E27FC236}">
                <a16:creationId xmlns:a16="http://schemas.microsoft.com/office/drawing/2014/main" id="{0FA99057-C0C6-8395-8B41-EF2F51A6BE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0"/>
            <a:ext cx="121142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extBox 3">
            <a:extLst>
              <a:ext uri="{FF2B5EF4-FFF2-40B4-BE49-F238E27FC236}">
                <a16:creationId xmlns:a16="http://schemas.microsoft.com/office/drawing/2014/main" id="{7D41CE6C-714B-31EF-DFB7-1B737C73B9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1100" y="4365625"/>
            <a:ext cx="71183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uk-UA" sz="2400" b="1">
                <a:solidFill>
                  <a:srgbClr val="7030A0"/>
                </a:solidFill>
              </a:rPr>
              <a:t>Вегетивна клітина </a:t>
            </a:r>
            <a:r>
              <a:rPr lang="uk-UA" altLang="uk-UA" sz="2400" b="1" i="1">
                <a:solidFill>
                  <a:srgbClr val="7030A0"/>
                </a:solidFill>
              </a:rPr>
              <a:t>Coxiella burnetii</a:t>
            </a:r>
          </a:p>
          <a:p>
            <a:pPr algn="ctr" eaLnBrk="1" hangingPunct="1"/>
            <a:r>
              <a:rPr lang="uk-UA" altLang="uk-UA" sz="2400" b="1">
                <a:solidFill>
                  <a:srgbClr val="7030A0"/>
                </a:solidFill>
              </a:rPr>
              <a:t>Утворює своєрідні спори, що вивільняються під час дезінтеграції клітини.</a:t>
            </a:r>
          </a:p>
        </p:txBody>
      </p:sp>
    </p:spTree>
  </p:cSld>
  <p:clrMapOvr>
    <a:masterClrMapping/>
  </p:clrMapOvr>
  <p:transition spd="slow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EBEEFDA-B56A-2B0E-E9DE-E9BEFC18E516}"/>
              </a:ext>
            </a:extLst>
          </p:cNvPr>
          <p:cNvSpPr txBox="1"/>
          <p:nvPr/>
        </p:nvSpPr>
        <p:spPr>
          <a:xfrm>
            <a:off x="239713" y="92075"/>
            <a:ext cx="11710987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spc="600" dirty="0">
                <a:solidFill>
                  <a:srgbClr val="FF0000"/>
                </a:solidFill>
                <a:latin typeface="+mn-lt"/>
                <a:cs typeface="+mn-cs"/>
              </a:rPr>
              <a:t>ЖИТТЄВИЙ ЦИКЛ ХЛАМІДІЙ</a:t>
            </a:r>
          </a:p>
        </p:txBody>
      </p:sp>
      <p:pic>
        <p:nvPicPr>
          <p:cNvPr id="1024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359FF057-B690-2F03-66A2-CF8A624FF7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6" t="661" r="1546" b="1561"/>
          <a:stretch>
            <a:fillRect/>
          </a:stretch>
        </p:blipFill>
        <p:spPr bwMode="auto">
          <a:xfrm>
            <a:off x="1582738" y="717550"/>
            <a:ext cx="9024937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880A915-79AF-DD2D-08C1-FD2054079D29}"/>
              </a:ext>
            </a:extLst>
          </p:cNvPr>
          <p:cNvSpPr/>
          <p:nvPr/>
        </p:nvSpPr>
        <p:spPr>
          <a:xfrm>
            <a:off x="7439025" y="1019175"/>
            <a:ext cx="3360738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b="1" dirty="0">
                <a:solidFill>
                  <a:srgbClr val="2125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Клітина-хазяїн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0C8487-4C70-DF58-B9DB-7D62CF82CA3C}"/>
              </a:ext>
            </a:extLst>
          </p:cNvPr>
          <p:cNvSpPr/>
          <p:nvPr/>
        </p:nvSpPr>
        <p:spPr>
          <a:xfrm>
            <a:off x="8975725" y="2779713"/>
            <a:ext cx="1727200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b="1" dirty="0" err="1">
                <a:solidFill>
                  <a:srgbClr val="2125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Фагосома</a:t>
            </a:r>
            <a:endParaRPr lang="uk-UA" b="1" dirty="0">
              <a:solidFill>
                <a:srgbClr val="2125E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pull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37696928-54C0-5872-B26E-5AB34EBB0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0538" y="4687888"/>
            <a:ext cx="3856037" cy="208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extBox 1">
            <a:extLst>
              <a:ext uri="{FF2B5EF4-FFF2-40B4-BE49-F238E27FC236}">
                <a16:creationId xmlns:a16="http://schemas.microsoft.com/office/drawing/2014/main" id="{B74234E5-49E2-FAE1-F9B5-6EF2402692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363" y="4221163"/>
            <a:ext cx="4224337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1800"/>
              </a:lnSpc>
            </a:pPr>
            <a:r>
              <a:rPr lang="ru-RU" altLang="uk-UA" sz="2000" b="1">
                <a:solidFill>
                  <a:srgbClr val="7030A0"/>
                </a:solidFill>
              </a:rPr>
              <a:t>Електронограма хламідійних включень</a:t>
            </a:r>
          </a:p>
        </p:txBody>
      </p:sp>
      <p:sp>
        <p:nvSpPr>
          <p:cNvPr id="11268" name="TextBox 2">
            <a:extLst>
              <a:ext uri="{FF2B5EF4-FFF2-40B4-BE49-F238E27FC236}">
                <a16:creationId xmlns:a16="http://schemas.microsoft.com/office/drawing/2014/main" id="{74E87BC7-43A6-A531-5132-CB8F7607F0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7650" y="4230688"/>
            <a:ext cx="6553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uk-UA" sz="2000" b="1">
                <a:solidFill>
                  <a:srgbClr val="7030A0"/>
                </a:solidFill>
              </a:rPr>
              <a:t>Схема розвитку хламідій</a:t>
            </a:r>
          </a:p>
        </p:txBody>
      </p:sp>
      <p:sp>
        <p:nvSpPr>
          <p:cNvPr id="11269" name="TextBox 3">
            <a:extLst>
              <a:ext uri="{FF2B5EF4-FFF2-40B4-BE49-F238E27FC236}">
                <a16:creationId xmlns:a16="http://schemas.microsoft.com/office/drawing/2014/main" id="{B9DD7234-F0B7-88F3-82E6-3C7E53E57A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9588" y="5416550"/>
            <a:ext cx="660082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uk-UA" sz="2000" b="1">
                <a:solidFill>
                  <a:srgbClr val="7030A0"/>
                </a:solidFill>
              </a:rPr>
              <a:t>Цитоплазматичні включення</a:t>
            </a:r>
            <a:endParaRPr lang="en-US" altLang="uk-UA" sz="2000" b="1">
              <a:solidFill>
                <a:srgbClr val="7030A0"/>
              </a:solidFill>
            </a:endParaRPr>
          </a:p>
          <a:p>
            <a:pPr algn="just" eaLnBrk="1" hangingPunct="1"/>
            <a:r>
              <a:rPr lang="en-US" altLang="uk-UA" sz="2000" b="1" i="1">
                <a:solidFill>
                  <a:srgbClr val="7030A0"/>
                </a:solidFill>
              </a:rPr>
              <a:t>Chlamidia psittaci </a:t>
            </a:r>
            <a:r>
              <a:rPr lang="uk-UA" altLang="uk-UA" sz="2000" b="1">
                <a:solidFill>
                  <a:srgbClr val="7030A0"/>
                </a:solidFill>
              </a:rPr>
              <a:t>в культурі клітин</a:t>
            </a:r>
            <a:r>
              <a:rPr lang="ru-RU" altLang="uk-UA" sz="2000" b="1">
                <a:solidFill>
                  <a:srgbClr val="7030A0"/>
                </a:solidFill>
              </a:rPr>
              <a:t>. </a:t>
            </a:r>
          </a:p>
          <a:p>
            <a:pPr algn="just" eaLnBrk="1" hangingPunct="1"/>
            <a:r>
              <a:rPr lang="ru-RU" altLang="uk-UA" sz="2000" b="1">
                <a:solidFill>
                  <a:srgbClr val="7030A0"/>
                </a:solidFill>
              </a:rPr>
              <a:t>Люмінісценна мікроскопія, обрабка акридином помаранчевим.</a:t>
            </a:r>
          </a:p>
        </p:txBody>
      </p:sp>
      <p:pic>
        <p:nvPicPr>
          <p:cNvPr id="11270" name="Picture 6">
            <a:extLst>
              <a:ext uri="{FF2B5EF4-FFF2-40B4-BE49-F238E27FC236}">
                <a16:creationId xmlns:a16="http://schemas.microsoft.com/office/drawing/2014/main" id="{C331C890-A389-1D45-DD32-E5B1111AA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8" y="74613"/>
            <a:ext cx="4051300" cy="4146550"/>
          </a:xfrm>
          <a:prstGeom prst="rect">
            <a:avLst/>
          </a:prstGeom>
          <a:noFill/>
          <a:ln w="25400">
            <a:solidFill>
              <a:srgbClr val="558ED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1" name="Picture 2" descr="A picture containing computer&#10;&#10;Description automatically generated">
            <a:extLst>
              <a:ext uri="{FF2B5EF4-FFF2-40B4-BE49-F238E27FC236}">
                <a16:creationId xmlns:a16="http://schemas.microsoft.com/office/drawing/2014/main" id="{CCF44369-18BB-7EB7-3ADE-AD62E37EF4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4975" y="74613"/>
            <a:ext cx="6508750" cy="41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Таблица 1">
            <a:extLst>
              <a:ext uri="{FF2B5EF4-FFF2-40B4-BE49-F238E27FC236}">
                <a16:creationId xmlns:a16="http://schemas.microsoft.com/office/drawing/2014/main" id="{E9B2CBE5-B8BB-1CA5-3DCF-54D5C776EE69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0100"/>
            <a:ext cx="12190413" cy="575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C069A50-2B3A-5D17-78EB-6728EAE47C92}"/>
              </a:ext>
            </a:extLst>
          </p:cNvPr>
          <p:cNvSpPr txBox="1"/>
          <p:nvPr/>
        </p:nvSpPr>
        <p:spPr>
          <a:xfrm>
            <a:off x="0" y="260350"/>
            <a:ext cx="12190413" cy="800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cap="all" spc="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Хлам</a:t>
            </a:r>
            <a:r>
              <a:rPr lang="uk-UA" sz="2800" b="1" cap="all" spc="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ідійні</a:t>
            </a:r>
            <a:r>
              <a:rPr lang="uk-UA" sz="2800" b="1" cap="all" spc="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захворювання людини</a:t>
            </a:r>
            <a:endParaRPr lang="ru-RU" sz="2800" b="1" spc="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pull dir="l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39AA1CE0-97B9-D47E-02F3-BE3270BCF463}"/>
              </a:ext>
            </a:extLst>
          </p:cNvPr>
          <p:cNvGraphicFramePr>
            <a:graphicFrameLocks noGrp="1"/>
          </p:cNvGraphicFramePr>
          <p:nvPr/>
        </p:nvGraphicFramePr>
        <p:xfrm>
          <a:off x="144463" y="1125538"/>
          <a:ext cx="11901487" cy="5040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231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73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96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713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50669">
                <a:tc>
                  <a:txBody>
                    <a:bodyPr/>
                    <a:lstStyle/>
                    <a:p>
                      <a:pPr indent="127000" algn="ctr" hangingPunct="0"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ВИД  ХЛАМІДІЙ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1411" marR="91411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uk-UA" sz="2400" b="1" spc="50" dirty="0">
                          <a:effectLst/>
                        </a:rPr>
                        <a:t>СПОСІБ ПЕРЕДАЧІ</a:t>
                      </a:r>
                      <a:endParaRPr lang="ru-RU" sz="2400" b="1" spc="50" dirty="0">
                        <a:effectLst/>
                        <a:latin typeface="Times New Roman"/>
                      </a:endParaRPr>
                    </a:p>
                  </a:txBody>
                  <a:tcPr marL="91411" marR="91411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434">
                <a:tc>
                  <a:txBody>
                    <a:bodyPr/>
                    <a:lstStyle/>
                    <a:p>
                      <a:pPr marL="0" indent="0" algn="just" hangingPunct="0"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solidFill>
                            <a:srgbClr val="FF0000"/>
                          </a:solidFill>
                          <a:effectLst/>
                        </a:rPr>
                        <a:t>C. trachomatis  </a:t>
                      </a:r>
                      <a:r>
                        <a:rPr lang="en-US" sz="2400" b="1" i="1" spc="50" dirty="0">
                          <a:solidFill>
                            <a:srgbClr val="FF0000"/>
                          </a:solidFill>
                          <a:effectLst/>
                        </a:rPr>
                        <a:t>A, B, C</a:t>
                      </a:r>
                      <a:endParaRPr lang="ru-RU" sz="2400" i="1" dirty="0">
                        <a:solidFill>
                          <a:srgbClr val="FF0000"/>
                        </a:solidFill>
                      </a:endParaRPr>
                    </a:p>
                  </a:txBody>
                  <a:tcPr marL="121881" marR="121881" marT="45718" marB="45718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uk-UA" sz="2400" b="1" kern="0" dirty="0">
                          <a:solidFill>
                            <a:srgbClr val="7030A0"/>
                          </a:solidFill>
                          <a:effectLst/>
                        </a:rPr>
                        <a:t>Людина</a:t>
                      </a:r>
                      <a:endParaRPr lang="ru-RU" sz="2400" baseline="0" dirty="0">
                        <a:solidFill>
                          <a:srgbClr val="7030A0"/>
                        </a:solidFill>
                      </a:endParaRPr>
                    </a:p>
                  </a:txBody>
                  <a:tcPr marL="121881" marR="121881" marT="45718" marB="45718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27000" algn="ctr" defTabSz="914400" rtl="0" eaLnBrk="1" fontAlgn="auto" latinLnBrk="0" hangingPunct="0">
                        <a:lnSpc>
                          <a:spcPct val="10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kern="0" dirty="0">
                          <a:solidFill>
                            <a:srgbClr val="7030A0"/>
                          </a:solidFill>
                          <a:effectLst/>
                        </a:rPr>
                        <a:t>Комахи</a:t>
                      </a:r>
                      <a:endParaRPr lang="ru-RU" sz="2000" baseline="0" dirty="0">
                        <a:solidFill>
                          <a:srgbClr val="7030A0"/>
                        </a:solidFill>
                      </a:endParaRPr>
                    </a:p>
                    <a:p>
                      <a:pPr marL="0" marR="0" indent="127000" algn="ctr" defTabSz="914400" rtl="0" eaLnBrk="1" fontAlgn="auto" latinLnBrk="0" hangingPunct="0">
                        <a:lnSpc>
                          <a:spcPct val="10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>
                          <a:solidFill>
                            <a:srgbClr val="7030A0"/>
                          </a:solidFill>
                          <a:effectLst/>
                        </a:rPr>
                        <a:t>Руки</a:t>
                      </a:r>
                      <a:endParaRPr lang="ru-RU" sz="2000" baseline="0" dirty="0">
                        <a:solidFill>
                          <a:srgbClr val="7030A0"/>
                        </a:solidFill>
                      </a:endParaRPr>
                    </a:p>
                  </a:txBody>
                  <a:tcPr marL="121881" marR="121881" marT="45718" marB="4571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27000" algn="r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b="1" kern="0" dirty="0">
                          <a:solidFill>
                            <a:srgbClr val="7030A0"/>
                          </a:solidFill>
                          <a:effectLst/>
                        </a:rPr>
                        <a:t>Людина </a:t>
                      </a:r>
                      <a:endParaRPr lang="ru-RU" sz="2400" baseline="0" dirty="0">
                        <a:solidFill>
                          <a:srgbClr val="7030A0"/>
                        </a:solidFill>
                      </a:endParaRPr>
                    </a:p>
                  </a:txBody>
                  <a:tcPr marL="121881" marR="121881" marT="45718" marB="4571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6080">
                <a:tc>
                  <a:txBody>
                    <a:bodyPr/>
                    <a:lstStyle/>
                    <a:p>
                      <a:pPr indent="127000" algn="just" hangingPunct="0"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2400" b="1" i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</a:p>
                    <a:p>
                      <a:pPr indent="127000" algn="just" hangingPunct="0"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2400" b="1" i="1" dirty="0">
                          <a:solidFill>
                            <a:srgbClr val="FF0000"/>
                          </a:solidFill>
                          <a:effectLst/>
                        </a:rPr>
                        <a:t>C. </a:t>
                      </a:r>
                      <a:r>
                        <a:rPr lang="ru-RU" sz="2400" b="1" i="1" dirty="0" err="1">
                          <a:solidFill>
                            <a:srgbClr val="FF0000"/>
                          </a:solidFill>
                          <a:effectLst/>
                        </a:rPr>
                        <a:t>trachomatis</a:t>
                      </a:r>
                      <a:r>
                        <a:rPr lang="ru-RU" sz="2400" b="1" i="1" dirty="0">
                          <a:solidFill>
                            <a:srgbClr val="FF0000"/>
                          </a:solidFill>
                          <a:effectLst/>
                        </a:rPr>
                        <a:t>  </a:t>
                      </a:r>
                      <a:r>
                        <a:rPr lang="uk-UA" sz="2400" b="1" i="1" spc="50" dirty="0">
                          <a:solidFill>
                            <a:srgbClr val="FF0000"/>
                          </a:solidFill>
                          <a:effectLst/>
                        </a:rPr>
                        <a:t>D-K</a:t>
                      </a:r>
                      <a:endParaRPr lang="ru-RU" sz="2400" b="1" i="1" spc="50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91411" marR="91411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127000" algn="just" hangingPunct="0"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2400" b="1" baseline="0" dirty="0">
                          <a:solidFill>
                            <a:srgbClr val="7030A0"/>
                          </a:solidFill>
                          <a:effectLst/>
                        </a:rPr>
                        <a:t>           </a:t>
                      </a:r>
                    </a:p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uk-UA" sz="2400" b="1" kern="0" baseline="0" dirty="0">
                          <a:solidFill>
                            <a:srgbClr val="7030A0"/>
                          </a:solidFill>
                          <a:effectLst/>
                        </a:rPr>
                        <a:t>  Чоловіки            Жінки                   </a:t>
                      </a:r>
                      <a:endParaRPr lang="ru-RU" sz="2400" b="1" kern="0" baseline="0" dirty="0">
                        <a:solidFill>
                          <a:srgbClr val="7030A0"/>
                        </a:solidFill>
                        <a:effectLst/>
                      </a:endParaRPr>
                    </a:p>
                    <a:p>
                      <a:pPr indent="127000" algn="just" hangingPunct="0"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2400" b="1" baseline="0" dirty="0">
                          <a:solidFill>
                            <a:srgbClr val="7030A0"/>
                          </a:solidFill>
                          <a:effectLst/>
                        </a:rPr>
                        <a:t>                                        </a:t>
                      </a:r>
                      <a:r>
                        <a:rPr lang="uk-UA" sz="2400" b="1" kern="0" baseline="0" dirty="0">
                          <a:solidFill>
                            <a:srgbClr val="7030A0"/>
                          </a:solidFill>
                          <a:effectLst/>
                        </a:rPr>
                        <a:t>  </a:t>
                      </a:r>
                      <a:r>
                        <a:rPr lang="uk-UA" sz="2400" b="1" kern="0" baseline="0" dirty="0" err="1">
                          <a:solidFill>
                            <a:srgbClr val="7030A0"/>
                          </a:solidFill>
                          <a:effectLst/>
                        </a:rPr>
                        <a:t>Новонародженні</a:t>
                      </a:r>
                      <a:r>
                        <a:rPr lang="ru-RU" sz="2400" b="1" baseline="0" dirty="0">
                          <a:solidFill>
                            <a:srgbClr val="7030A0"/>
                          </a:solidFill>
                          <a:effectLst/>
                        </a:rPr>
                        <a:t> </a:t>
                      </a:r>
                      <a:endParaRPr lang="ru-RU" sz="2400" b="1" baseline="0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1411" marR="91411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2551">
                <a:tc>
                  <a:txBody>
                    <a:bodyPr/>
                    <a:lstStyle/>
                    <a:p>
                      <a:pPr indent="127000" algn="just" hangingPunct="0"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2400" b="1" i="1" dirty="0">
                          <a:solidFill>
                            <a:srgbClr val="FF0000"/>
                          </a:solidFill>
                          <a:effectLst/>
                        </a:rPr>
                        <a:t> C. </a:t>
                      </a:r>
                      <a:r>
                        <a:rPr lang="ru-RU" sz="2400" b="1" i="1" dirty="0" err="1">
                          <a:solidFill>
                            <a:srgbClr val="FF0000"/>
                          </a:solidFill>
                          <a:effectLst/>
                        </a:rPr>
                        <a:t>pneumoniae</a:t>
                      </a:r>
                      <a:r>
                        <a:rPr lang="ru-RU" sz="2400" b="1" i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2400" b="1" i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1411" marR="91411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indent="127000" algn="just" hangingPunct="0"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7030A0"/>
                          </a:solidFill>
                          <a:effectLst/>
                        </a:rPr>
                        <a:t> Людина           Людина           Людина</a:t>
                      </a:r>
                      <a:endParaRPr lang="ru-RU" sz="24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1411" marR="91411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35578">
                <a:tc>
                  <a:txBody>
                    <a:bodyPr/>
                    <a:lstStyle/>
                    <a:p>
                      <a:pPr indent="127000" algn="just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i="1" dirty="0">
                          <a:solidFill>
                            <a:srgbClr val="FF0000"/>
                          </a:solidFill>
                          <a:effectLst/>
                        </a:rPr>
                        <a:t>C. </a:t>
                      </a:r>
                      <a:r>
                        <a:rPr lang="ru-RU" sz="2400" b="1" i="1" dirty="0" err="1">
                          <a:solidFill>
                            <a:srgbClr val="FF0000"/>
                          </a:solidFill>
                          <a:effectLst/>
                        </a:rPr>
                        <a:t>psittaci</a:t>
                      </a:r>
                      <a:endParaRPr lang="ru-RU" sz="2400" b="1" i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1411" marR="91411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indent="127000" algn="just" hangingPunct="0"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7030A0"/>
                          </a:solidFill>
                          <a:effectLst/>
                        </a:rPr>
                        <a:t>  Птахи            Птахи           Людина              </a:t>
                      </a:r>
                    </a:p>
                    <a:p>
                      <a:pPr indent="127000" algn="just" hangingPunct="0"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7030A0"/>
                          </a:solidFill>
                          <a:effectLst/>
                        </a:rPr>
                        <a:t>   </a:t>
                      </a:r>
                      <a:r>
                        <a:rPr lang="ru-RU" sz="2400" b="1" dirty="0" err="1">
                          <a:solidFill>
                            <a:srgbClr val="7030A0"/>
                          </a:solidFill>
                          <a:effectLst/>
                        </a:rPr>
                        <a:t>Тварини</a:t>
                      </a:r>
                      <a:r>
                        <a:rPr lang="ru-RU" sz="2400" b="1" dirty="0">
                          <a:solidFill>
                            <a:srgbClr val="7030A0"/>
                          </a:solidFill>
                          <a:effectLst/>
                        </a:rPr>
                        <a:t>             </a:t>
                      </a:r>
                      <a:r>
                        <a:rPr lang="ru-RU" sz="2400" b="1" dirty="0" err="1">
                          <a:solidFill>
                            <a:srgbClr val="7030A0"/>
                          </a:solidFill>
                          <a:effectLst/>
                        </a:rPr>
                        <a:t>Тварини</a:t>
                      </a:r>
                      <a:r>
                        <a:rPr lang="ru-RU" sz="2400" b="1" dirty="0">
                          <a:solidFill>
                            <a:srgbClr val="7030A0"/>
                          </a:solidFill>
                          <a:effectLst/>
                        </a:rPr>
                        <a:t>           Людина  </a:t>
                      </a:r>
                      <a:endParaRPr lang="ru-RU" sz="24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1411" marR="91411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7D771566-EC16-F102-0238-3277B218413F}"/>
              </a:ext>
            </a:extLst>
          </p:cNvPr>
          <p:cNvCxnSpPr/>
          <p:nvPr/>
        </p:nvCxnSpPr>
        <p:spPr>
          <a:xfrm>
            <a:off x="6208713" y="2276475"/>
            <a:ext cx="3648075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D40CFB7F-DBF6-EE98-C742-2CE2278AE09F}"/>
              </a:ext>
            </a:extLst>
          </p:cNvPr>
          <p:cNvCxnSpPr/>
          <p:nvPr/>
        </p:nvCxnSpPr>
        <p:spPr>
          <a:xfrm>
            <a:off x="6342063" y="3357563"/>
            <a:ext cx="962025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A10C4B11-ECB5-169D-686F-86EEA4D94401}"/>
              </a:ext>
            </a:extLst>
          </p:cNvPr>
          <p:cNvCxnSpPr/>
          <p:nvPr/>
        </p:nvCxnSpPr>
        <p:spPr>
          <a:xfrm>
            <a:off x="9166225" y="3419475"/>
            <a:ext cx="577850" cy="22542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5F601FE6-0693-B8FD-6BAC-B9DD929872FA}"/>
              </a:ext>
            </a:extLst>
          </p:cNvPr>
          <p:cNvCxnSpPr/>
          <p:nvPr/>
        </p:nvCxnSpPr>
        <p:spPr>
          <a:xfrm>
            <a:off x="9263063" y="5805488"/>
            <a:ext cx="671512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B22B4319-817D-A96F-A859-0D61652DBF29}"/>
              </a:ext>
            </a:extLst>
          </p:cNvPr>
          <p:cNvCxnSpPr/>
          <p:nvPr/>
        </p:nvCxnSpPr>
        <p:spPr>
          <a:xfrm>
            <a:off x="6564313" y="5794375"/>
            <a:ext cx="682625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1D1C76C0-B8BB-BDB8-B7EE-C9319BE55F75}"/>
              </a:ext>
            </a:extLst>
          </p:cNvPr>
          <p:cNvCxnSpPr/>
          <p:nvPr/>
        </p:nvCxnSpPr>
        <p:spPr>
          <a:xfrm>
            <a:off x="6265863" y="4581525"/>
            <a:ext cx="74295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4CCF0652-312F-D180-7D10-4781F94C3904}"/>
              </a:ext>
            </a:extLst>
          </p:cNvPr>
          <p:cNvCxnSpPr/>
          <p:nvPr/>
        </p:nvCxnSpPr>
        <p:spPr>
          <a:xfrm>
            <a:off x="8710613" y="4581525"/>
            <a:ext cx="746125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id="{F28D2881-2386-2FEE-EAE7-3301CB0995C4}"/>
              </a:ext>
            </a:extLst>
          </p:cNvPr>
          <p:cNvCxnSpPr/>
          <p:nvPr/>
        </p:nvCxnSpPr>
        <p:spPr>
          <a:xfrm>
            <a:off x="6067425" y="5445125"/>
            <a:ext cx="744538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B154F509-008C-AF31-80C4-C312E331B145}"/>
              </a:ext>
            </a:extLst>
          </p:cNvPr>
          <p:cNvCxnSpPr/>
          <p:nvPr/>
        </p:nvCxnSpPr>
        <p:spPr>
          <a:xfrm>
            <a:off x="8112125" y="5445125"/>
            <a:ext cx="74295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392C0965-5370-4CE9-002C-9575BAE573BB}"/>
              </a:ext>
            </a:extLst>
          </p:cNvPr>
          <p:cNvSpPr txBox="1"/>
          <p:nvPr/>
        </p:nvSpPr>
        <p:spPr>
          <a:xfrm>
            <a:off x="211138" y="404813"/>
            <a:ext cx="1171257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СПОСОБИ ПЕРЕДАЧІ ХЛАМІДІОЗІВ</a:t>
            </a:r>
          </a:p>
        </p:txBody>
      </p:sp>
    </p:spTree>
  </p:cSld>
  <p:clrMapOvr>
    <a:masterClrMapping/>
  </p:clrMapOvr>
  <p:transition spd="slow">
    <p:pull dir="l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F787D8F9-8CFD-ECCD-147A-B3E40722B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8" y="184150"/>
            <a:ext cx="5376862" cy="2809875"/>
          </a:xfrm>
          <a:prstGeom prst="rect">
            <a:avLst/>
          </a:prstGeom>
          <a:noFill/>
          <a:ln w="25400">
            <a:solidFill>
              <a:srgbClr val="558ED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39" name="TextBox 1">
            <a:extLst>
              <a:ext uri="{FF2B5EF4-FFF2-40B4-BE49-F238E27FC236}">
                <a16:creationId xmlns:a16="http://schemas.microsoft.com/office/drawing/2014/main" id="{5F9628FA-837B-7B08-E586-E21DF3A2BA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5838" y="2994025"/>
            <a:ext cx="18224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uk-UA" sz="2400" b="1">
                <a:solidFill>
                  <a:srgbClr val="7030A0"/>
                </a:solidFill>
              </a:rPr>
              <a:t>Трахома</a:t>
            </a:r>
            <a:endParaRPr lang="ru-RU" altLang="uk-UA"/>
          </a:p>
        </p:txBody>
      </p:sp>
      <p:sp>
        <p:nvSpPr>
          <p:cNvPr id="14340" name="TextBox 3">
            <a:extLst>
              <a:ext uri="{FF2B5EF4-FFF2-40B4-BE49-F238E27FC236}">
                <a16:creationId xmlns:a16="http://schemas.microsoft.com/office/drawing/2014/main" id="{8F733E91-C47A-482F-FDE8-794D1ECFA0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5138" y="3530600"/>
            <a:ext cx="4900612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2000"/>
              </a:lnSpc>
            </a:pPr>
            <a:r>
              <a:rPr lang="ru-RU" altLang="uk-UA" sz="2000" b="1">
                <a:solidFill>
                  <a:srgbClr val="7030A0"/>
                </a:solidFill>
              </a:rPr>
              <a:t>Хламідійні включення при інклюзивному кон’юктивіті</a:t>
            </a:r>
          </a:p>
          <a:p>
            <a:pPr algn="ctr" eaLnBrk="1" hangingPunct="1">
              <a:lnSpc>
                <a:spcPts val="2000"/>
              </a:lnSpc>
            </a:pPr>
            <a:r>
              <a:rPr lang="ru-RU" altLang="uk-UA" sz="2000" b="1">
                <a:solidFill>
                  <a:srgbClr val="7030A0"/>
                </a:solidFill>
              </a:rPr>
              <a:t>Забарвлення по Романовському-Гімзе</a:t>
            </a:r>
          </a:p>
        </p:txBody>
      </p:sp>
      <p:pic>
        <p:nvPicPr>
          <p:cNvPr id="14341" name="Picture 2">
            <a:extLst>
              <a:ext uri="{FF2B5EF4-FFF2-40B4-BE49-F238E27FC236}">
                <a16:creationId xmlns:a16="http://schemas.microsoft.com/office/drawing/2014/main" id="{17EA8FB1-F8F5-F55D-8FB5-38C77B5546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8" y="3635375"/>
            <a:ext cx="4932362" cy="3014663"/>
          </a:xfrm>
          <a:prstGeom prst="rect">
            <a:avLst/>
          </a:prstGeom>
          <a:noFill/>
          <a:ln w="25400">
            <a:solidFill>
              <a:srgbClr val="558ED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2" name="TextBox 7">
            <a:extLst>
              <a:ext uri="{FF2B5EF4-FFF2-40B4-BE49-F238E27FC236}">
                <a16:creationId xmlns:a16="http://schemas.microsoft.com/office/drawing/2014/main" id="{A3FBF548-CBD6-6D3F-3838-53F019F684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250" y="5013325"/>
            <a:ext cx="6526213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ts val="2000"/>
              </a:lnSpc>
            </a:pPr>
            <a:r>
              <a:rPr lang="uk-UA" altLang="uk-UA" sz="2000" b="1">
                <a:solidFill>
                  <a:srgbClr val="7030A0"/>
                </a:solidFill>
              </a:rPr>
              <a:t>Прогресуючий лімфогранулематоз у чоловіка. Хронічне локальне запалення блокує відтік лімфи, викликаючи набряк та деформацію генеталій</a:t>
            </a:r>
          </a:p>
        </p:txBody>
      </p:sp>
      <p:pic>
        <p:nvPicPr>
          <p:cNvPr id="14343" name="Picture 3" descr="A close up of a clock&#10;&#10;Description automatically generated">
            <a:extLst>
              <a:ext uri="{FF2B5EF4-FFF2-40B4-BE49-F238E27FC236}">
                <a16:creationId xmlns:a16="http://schemas.microsoft.com/office/drawing/2014/main" id="{1400DFCF-5D09-FCB3-B212-D65262703E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5138" y="103188"/>
            <a:ext cx="4605337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 descr="A picture containing food&#10;&#10;Description automatically generated">
            <a:extLst>
              <a:ext uri="{FF2B5EF4-FFF2-40B4-BE49-F238E27FC236}">
                <a16:creationId xmlns:a16="http://schemas.microsoft.com/office/drawing/2014/main" id="{15ACBA7B-B3B6-9CB1-20CD-5C8BDE6F5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0"/>
            <a:ext cx="53609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FFC168-C0D5-5AE5-0581-2166EEEBC0A6}"/>
              </a:ext>
            </a:extLst>
          </p:cNvPr>
          <p:cNvSpPr txBox="1"/>
          <p:nvPr/>
        </p:nvSpPr>
        <p:spPr>
          <a:xfrm>
            <a:off x="5614988" y="44450"/>
            <a:ext cx="6442075" cy="488315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 err="1">
                <a:solidFill>
                  <a:srgbClr val="7030A0"/>
                </a:solidFill>
                <a:latin typeface="+mn-lt"/>
                <a:cs typeface="+mn-cs"/>
              </a:rPr>
              <a:t>Урогенітальний</a:t>
            </a:r>
            <a:r>
              <a:rPr lang="uk-UA" sz="2000" b="1" dirty="0">
                <a:solidFill>
                  <a:srgbClr val="7030A0"/>
                </a:solidFill>
                <a:latin typeface="+mn-lt"/>
                <a:cs typeface="+mn-cs"/>
              </a:rPr>
              <a:t> </a:t>
            </a:r>
            <a:r>
              <a:rPr lang="uk-UA" sz="2000" b="1" dirty="0" err="1">
                <a:solidFill>
                  <a:srgbClr val="7030A0"/>
                </a:solidFill>
                <a:latin typeface="+mn-lt"/>
                <a:cs typeface="+mn-cs"/>
              </a:rPr>
              <a:t>хламідіоз</a:t>
            </a:r>
            <a:r>
              <a:rPr lang="uk-UA" sz="2000" b="1" dirty="0">
                <a:solidFill>
                  <a:srgbClr val="7030A0"/>
                </a:solidFill>
                <a:latin typeface="+mn-lt"/>
                <a:cs typeface="+mn-cs"/>
              </a:rPr>
              <a:t> може ускладнитися </a:t>
            </a:r>
            <a:r>
              <a:rPr lang="uk-UA" sz="2000" b="1" dirty="0" err="1">
                <a:solidFill>
                  <a:srgbClr val="7030A0"/>
                </a:solidFill>
                <a:latin typeface="+mn-lt"/>
                <a:cs typeface="+mn-cs"/>
              </a:rPr>
              <a:t>екстрагенітальними</a:t>
            </a:r>
            <a:r>
              <a:rPr lang="uk-UA" sz="2000" b="1" dirty="0">
                <a:solidFill>
                  <a:srgbClr val="7030A0"/>
                </a:solidFill>
                <a:latin typeface="+mn-lt"/>
                <a:cs typeface="+mn-cs"/>
              </a:rPr>
              <a:t> ураженнями і призвести до хвороби Рейтера, патогенез якої включає </a:t>
            </a:r>
            <a:r>
              <a:rPr lang="uk-UA" sz="2000" b="1" dirty="0" err="1">
                <a:solidFill>
                  <a:srgbClr val="7030A0"/>
                </a:solidFill>
                <a:latin typeface="+mn-lt"/>
                <a:cs typeface="+mn-cs"/>
              </a:rPr>
              <a:t>аутоімунне</a:t>
            </a:r>
            <a:r>
              <a:rPr lang="uk-UA" sz="2000" b="1" dirty="0">
                <a:solidFill>
                  <a:srgbClr val="7030A0"/>
                </a:solidFill>
                <a:latin typeface="+mn-lt"/>
                <a:cs typeface="+mn-cs"/>
              </a:rPr>
              <a:t> запалення, що викликане антигенною схожістю білка теплового шоку рикетсій та людини</a:t>
            </a:r>
            <a:r>
              <a:rPr lang="en-US" sz="2000" b="1" dirty="0">
                <a:solidFill>
                  <a:srgbClr val="7030A0"/>
                </a:solidFill>
                <a:latin typeface="+mn-lt"/>
                <a:cs typeface="+mn-cs"/>
              </a:rPr>
              <a:t>; </a:t>
            </a:r>
            <a:r>
              <a:rPr lang="uk-UA" sz="2000" b="1" dirty="0">
                <a:solidFill>
                  <a:srgbClr val="7030A0"/>
                </a:solidFill>
                <a:latin typeface="+mn-lt"/>
                <a:cs typeface="+mn-cs"/>
              </a:rPr>
              <a:t>і розвитком </a:t>
            </a:r>
            <a:r>
              <a:rPr lang="uk-UA" sz="2000" b="1" dirty="0" err="1">
                <a:solidFill>
                  <a:srgbClr val="7030A0"/>
                </a:solidFill>
                <a:latin typeface="+mn-lt"/>
                <a:cs typeface="+mn-cs"/>
              </a:rPr>
              <a:t>рективних</a:t>
            </a:r>
            <a:r>
              <a:rPr lang="uk-UA" sz="2000" b="1" dirty="0">
                <a:solidFill>
                  <a:srgbClr val="7030A0"/>
                </a:solidFill>
                <a:latin typeface="+mn-lt"/>
                <a:cs typeface="+mn-cs"/>
              </a:rPr>
              <a:t> артритів, </a:t>
            </a:r>
            <a:r>
              <a:rPr lang="uk-UA" sz="2000" b="1" dirty="0" err="1">
                <a:solidFill>
                  <a:srgbClr val="7030A0"/>
                </a:solidFill>
                <a:latin typeface="+mn-lt"/>
                <a:cs typeface="+mn-cs"/>
              </a:rPr>
              <a:t>синовіїтів</a:t>
            </a:r>
            <a:r>
              <a:rPr lang="uk-UA" sz="2000" b="1" dirty="0">
                <a:solidFill>
                  <a:srgbClr val="7030A0"/>
                </a:solidFill>
                <a:latin typeface="+mn-lt"/>
                <a:cs typeface="+mn-cs"/>
              </a:rPr>
              <a:t>, асептичного уретриту та </a:t>
            </a:r>
            <a:r>
              <a:rPr lang="uk-UA" sz="2000" b="1" dirty="0" err="1">
                <a:solidFill>
                  <a:srgbClr val="7030A0"/>
                </a:solidFill>
                <a:latin typeface="+mn-lt"/>
                <a:cs typeface="+mn-cs"/>
              </a:rPr>
              <a:t>кон’юктивіту</a:t>
            </a:r>
            <a:r>
              <a:rPr lang="uk-UA" sz="2000" b="1" dirty="0">
                <a:solidFill>
                  <a:srgbClr val="7030A0"/>
                </a:solidFill>
                <a:latin typeface="+mn-lt"/>
                <a:cs typeface="+mn-cs"/>
              </a:rPr>
              <a:t>, враженням шкіри ти слизових.  Окрім того, </a:t>
            </a:r>
            <a:r>
              <a:rPr lang="uk-UA" sz="2000" b="1" i="1" dirty="0">
                <a:solidFill>
                  <a:srgbClr val="7030A0"/>
                </a:solidFill>
                <a:latin typeface="+mn-lt"/>
                <a:cs typeface="+mn-cs"/>
              </a:rPr>
              <a:t>С. </a:t>
            </a:r>
            <a:r>
              <a:rPr lang="uk-UA" sz="2000" b="1" i="1" dirty="0" err="1">
                <a:solidFill>
                  <a:srgbClr val="7030A0"/>
                </a:solidFill>
                <a:latin typeface="+mn-lt"/>
                <a:cs typeface="+mn-cs"/>
              </a:rPr>
              <a:t>trachomatis</a:t>
            </a:r>
            <a:r>
              <a:rPr lang="uk-UA" sz="2000" b="1" i="1" dirty="0">
                <a:solidFill>
                  <a:srgbClr val="7030A0"/>
                </a:solidFill>
                <a:latin typeface="+mn-lt"/>
                <a:cs typeface="+mn-cs"/>
              </a:rPr>
              <a:t> </a:t>
            </a:r>
            <a:r>
              <a:rPr lang="uk-UA" sz="2000" b="1" dirty="0" err="1">
                <a:solidFill>
                  <a:srgbClr val="7030A0"/>
                </a:solidFill>
                <a:latin typeface="+mn-lt"/>
                <a:cs typeface="+mn-cs"/>
              </a:rPr>
              <a:t>стимулю</a:t>
            </a:r>
            <a:r>
              <a:rPr lang="uk-UA" sz="2000" b="1" dirty="0">
                <a:solidFill>
                  <a:srgbClr val="7030A0"/>
                </a:solidFill>
                <a:latin typeface="+mn-lt"/>
                <a:cs typeface="+mn-cs"/>
              </a:rPr>
              <a:t> синтез </a:t>
            </a:r>
            <a:r>
              <a:rPr lang="uk-UA" sz="2000" b="1" dirty="0" err="1">
                <a:solidFill>
                  <a:srgbClr val="7030A0"/>
                </a:solidFill>
                <a:latin typeface="+mn-lt"/>
                <a:cs typeface="+mn-cs"/>
              </a:rPr>
              <a:t>антиспермальних</a:t>
            </a:r>
            <a:r>
              <a:rPr lang="uk-UA" sz="2000" b="1" dirty="0">
                <a:solidFill>
                  <a:srgbClr val="7030A0"/>
                </a:solidFill>
                <a:latin typeface="+mn-lt"/>
                <a:cs typeface="+mn-cs"/>
              </a:rPr>
              <a:t> антитіл. </a:t>
            </a:r>
          </a:p>
          <a:p>
            <a:pPr algn="ctr" eaLnBrk="1" fontAlgn="auto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7030A0"/>
                </a:solidFill>
                <a:latin typeface="+mn-lt"/>
                <a:cs typeface="+mn-cs"/>
              </a:rPr>
              <a:t>Синдром Рейтера у чоловіків включає тріаду: </a:t>
            </a:r>
          </a:p>
          <a:p>
            <a:pPr algn="ctr" eaLnBrk="1" fontAlgn="auto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7030A0"/>
                </a:solidFill>
                <a:latin typeface="+mn-lt"/>
                <a:cs typeface="+mn-cs"/>
              </a:rPr>
              <a:t>уретрит— кон’юнктивіт — реактивний артрит,  так званий</a:t>
            </a:r>
          </a:p>
          <a:p>
            <a:pPr algn="ctr" eaLnBrk="1" fontAlgn="auto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i="1" dirty="0">
                <a:solidFill>
                  <a:srgbClr val="FF0000"/>
                </a:solidFill>
                <a:latin typeface="+mn-lt"/>
                <a:cs typeface="+mn-cs"/>
              </a:rPr>
              <a:t>уретро-окуло-синовіальний синдром</a:t>
            </a:r>
            <a:r>
              <a:rPr lang="uk-UA" sz="2000" b="1" i="1" dirty="0">
                <a:solidFill>
                  <a:srgbClr val="7030A0"/>
                </a:solidFill>
                <a:latin typeface="+mn-lt"/>
                <a:cs typeface="+mn-cs"/>
              </a:rPr>
              <a:t>.</a:t>
            </a:r>
            <a:endParaRPr lang="uk-UA" sz="2000" b="1" dirty="0">
              <a:solidFill>
                <a:srgbClr val="7030A0"/>
              </a:solidFill>
              <a:latin typeface="+mn-lt"/>
              <a:cs typeface="+mn-cs"/>
            </a:endParaRPr>
          </a:p>
          <a:p>
            <a:pPr algn="ctr" eaLnBrk="1" fontAlgn="auto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7030A0"/>
                </a:solidFill>
                <a:latin typeface="+mn-lt"/>
                <a:cs typeface="+mn-cs"/>
              </a:rPr>
              <a:t>Часто спостерігається поєднання </a:t>
            </a:r>
            <a:r>
              <a:rPr lang="uk-UA" sz="2000" b="1" dirty="0" err="1">
                <a:solidFill>
                  <a:srgbClr val="7030A0"/>
                </a:solidFill>
                <a:latin typeface="+mn-lt"/>
                <a:cs typeface="+mn-cs"/>
              </a:rPr>
              <a:t>урогенітального</a:t>
            </a:r>
            <a:r>
              <a:rPr lang="uk-UA" sz="2000" b="1" dirty="0">
                <a:solidFill>
                  <a:srgbClr val="7030A0"/>
                </a:solidFill>
                <a:latin typeface="+mn-lt"/>
                <a:cs typeface="+mn-cs"/>
              </a:rPr>
              <a:t> </a:t>
            </a:r>
            <a:r>
              <a:rPr lang="uk-UA" sz="2000" b="1" dirty="0" err="1">
                <a:solidFill>
                  <a:srgbClr val="7030A0"/>
                </a:solidFill>
                <a:latin typeface="+mn-lt"/>
                <a:cs typeface="+mn-cs"/>
              </a:rPr>
              <a:t>хламідіозу</a:t>
            </a:r>
            <a:r>
              <a:rPr lang="uk-UA" sz="2000" b="1" dirty="0">
                <a:solidFill>
                  <a:srgbClr val="7030A0"/>
                </a:solidFill>
                <a:latin typeface="+mn-lt"/>
                <a:cs typeface="+mn-cs"/>
              </a:rPr>
              <a:t> з гонореєю, </a:t>
            </a:r>
            <a:r>
              <a:rPr lang="uk-UA" sz="2000" b="1" dirty="0" err="1">
                <a:solidFill>
                  <a:srgbClr val="7030A0"/>
                </a:solidFill>
                <a:latin typeface="+mn-lt"/>
                <a:cs typeface="+mn-cs"/>
              </a:rPr>
              <a:t>трихомоніазом</a:t>
            </a:r>
            <a:r>
              <a:rPr lang="uk-UA" sz="2000" b="1" dirty="0">
                <a:solidFill>
                  <a:srgbClr val="7030A0"/>
                </a:solidFill>
                <a:latin typeface="+mn-lt"/>
                <a:cs typeface="+mn-cs"/>
              </a:rPr>
              <a:t> та іншими ЗПСШ.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dirty="0"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pull dir="r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469C5F59-D874-56BD-2769-4A50CA808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1301750"/>
            <a:ext cx="5664200" cy="4214813"/>
          </a:xfrm>
          <a:prstGeom prst="rect">
            <a:avLst/>
          </a:prstGeom>
          <a:noFill/>
          <a:ln w="25400">
            <a:solidFill>
              <a:srgbClr val="558ED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>
            <a:extLst>
              <a:ext uri="{FF2B5EF4-FFF2-40B4-BE49-F238E27FC236}">
                <a16:creationId xmlns:a16="http://schemas.microsoft.com/office/drawing/2014/main" id="{8136FFCE-DDA5-E713-57F5-FB0C2B1B2B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088" y="1306513"/>
            <a:ext cx="5807075" cy="4210050"/>
          </a:xfrm>
          <a:prstGeom prst="rect">
            <a:avLst/>
          </a:prstGeom>
          <a:noFill/>
          <a:ln w="25400">
            <a:solidFill>
              <a:srgbClr val="558ED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C27AC5E-D0A1-C91C-E95D-B665B1278F17}"/>
              </a:ext>
            </a:extLst>
          </p:cNvPr>
          <p:cNvSpPr txBox="1"/>
          <p:nvPr/>
        </p:nvSpPr>
        <p:spPr>
          <a:xfrm>
            <a:off x="239713" y="92075"/>
            <a:ext cx="11231562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МІКОПЛАЗМИ 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solidFill>
                  <a:srgbClr val="7030A0"/>
                </a:solidFill>
                <a:latin typeface="+mn-lt"/>
                <a:cs typeface="+mn-cs"/>
              </a:rPr>
              <a:t>М. </a:t>
            </a:r>
            <a:r>
              <a:rPr lang="en-US" sz="2400" b="1" i="1" dirty="0" err="1">
                <a:solidFill>
                  <a:srgbClr val="7030A0"/>
                </a:solidFill>
                <a:latin typeface="+mn-lt"/>
                <a:cs typeface="+mn-cs"/>
              </a:rPr>
              <a:t>pneunoniae</a:t>
            </a:r>
            <a:r>
              <a:rPr lang="ru-RU" sz="2400" b="1" i="1" dirty="0">
                <a:solidFill>
                  <a:srgbClr val="7030A0"/>
                </a:solidFill>
                <a:latin typeface="+mn-lt"/>
                <a:cs typeface="+mn-cs"/>
              </a:rPr>
              <a:t>, </a:t>
            </a:r>
            <a:r>
              <a:rPr lang="en-US" sz="2400" b="1" i="1" dirty="0">
                <a:solidFill>
                  <a:srgbClr val="7030A0"/>
                </a:solidFill>
                <a:latin typeface="+mn-lt"/>
                <a:cs typeface="+mn-cs"/>
              </a:rPr>
              <a:t>M</a:t>
            </a:r>
            <a:r>
              <a:rPr lang="ru-RU" sz="2400" b="1" i="1" dirty="0">
                <a:solidFill>
                  <a:srgbClr val="7030A0"/>
                </a:solidFill>
                <a:latin typeface="+mn-lt"/>
                <a:cs typeface="+mn-cs"/>
              </a:rPr>
              <a:t>. </a:t>
            </a:r>
            <a:r>
              <a:rPr lang="en-US" sz="2400" b="1" i="1" dirty="0" err="1">
                <a:solidFill>
                  <a:srgbClr val="7030A0"/>
                </a:solidFill>
                <a:latin typeface="+mn-lt"/>
                <a:cs typeface="+mn-cs"/>
              </a:rPr>
              <a:t>hominis</a:t>
            </a:r>
            <a:r>
              <a:rPr lang="ru-RU" sz="2400" b="1" i="1" dirty="0">
                <a:solidFill>
                  <a:srgbClr val="7030A0"/>
                </a:solidFill>
                <a:latin typeface="+mn-lt"/>
                <a:cs typeface="+mn-cs"/>
              </a:rPr>
              <a:t>, </a:t>
            </a:r>
            <a:r>
              <a:rPr lang="en-US" sz="2400" b="1" i="1" dirty="0">
                <a:solidFill>
                  <a:srgbClr val="7030A0"/>
                </a:solidFill>
                <a:latin typeface="+mn-lt"/>
                <a:cs typeface="+mn-cs"/>
              </a:rPr>
              <a:t>M</a:t>
            </a:r>
            <a:r>
              <a:rPr lang="ru-RU" sz="2400" b="1" i="1" dirty="0">
                <a:solidFill>
                  <a:srgbClr val="7030A0"/>
                </a:solidFill>
                <a:latin typeface="+mn-lt"/>
                <a:cs typeface="+mn-cs"/>
              </a:rPr>
              <a:t>. </a:t>
            </a:r>
            <a:r>
              <a:rPr lang="en-US" sz="2400" b="1" i="1" dirty="0" err="1">
                <a:solidFill>
                  <a:srgbClr val="7030A0"/>
                </a:solidFill>
                <a:latin typeface="+mn-lt"/>
                <a:cs typeface="+mn-cs"/>
              </a:rPr>
              <a:t>genitalium</a:t>
            </a:r>
            <a:r>
              <a:rPr lang="ru-RU" sz="2400" b="1" i="1" dirty="0">
                <a:solidFill>
                  <a:srgbClr val="7030A0"/>
                </a:solidFill>
                <a:latin typeface="+mn-lt"/>
                <a:cs typeface="+mn-cs"/>
              </a:rPr>
              <a:t>, М. </a:t>
            </a:r>
            <a:r>
              <a:rPr lang="en-US" sz="2400" b="1" i="1" dirty="0" err="1">
                <a:solidFill>
                  <a:srgbClr val="7030A0"/>
                </a:solidFill>
                <a:latin typeface="+mn-lt"/>
                <a:cs typeface="+mn-cs"/>
              </a:rPr>
              <a:t>fermentans</a:t>
            </a:r>
            <a:r>
              <a:rPr lang="ru-RU" sz="2400" b="1" i="1" dirty="0">
                <a:solidFill>
                  <a:srgbClr val="7030A0"/>
                </a:solidFill>
                <a:latin typeface="+mn-lt"/>
                <a:cs typeface="+mn-cs"/>
              </a:rPr>
              <a:t>, </a:t>
            </a:r>
            <a:endParaRPr lang="en-US" sz="2400" b="1" i="1" dirty="0">
              <a:solidFill>
                <a:srgbClr val="7030A0"/>
              </a:solidFill>
              <a:latin typeface="+mn-lt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i="1" dirty="0">
                <a:solidFill>
                  <a:srgbClr val="7030A0"/>
                </a:solidFill>
                <a:latin typeface="+mn-lt"/>
                <a:cs typeface="+mn-cs"/>
              </a:rPr>
              <a:t>M</a:t>
            </a:r>
            <a:r>
              <a:rPr lang="ru-RU" sz="2400" b="1" i="1" dirty="0">
                <a:solidFill>
                  <a:srgbClr val="7030A0"/>
                </a:solidFill>
                <a:latin typeface="+mn-lt"/>
                <a:cs typeface="+mn-cs"/>
              </a:rPr>
              <a:t>. </a:t>
            </a:r>
            <a:r>
              <a:rPr lang="en-US" sz="2400" b="1" i="1" dirty="0" err="1">
                <a:solidFill>
                  <a:srgbClr val="7030A0"/>
                </a:solidFill>
                <a:latin typeface="+mn-lt"/>
                <a:cs typeface="+mn-cs"/>
              </a:rPr>
              <a:t>penetrans</a:t>
            </a:r>
            <a:r>
              <a:rPr lang="en-US" sz="2400" b="1" i="1" dirty="0">
                <a:solidFill>
                  <a:srgbClr val="7030A0"/>
                </a:solidFill>
                <a:latin typeface="+mn-lt"/>
                <a:cs typeface="+mn-cs"/>
              </a:rPr>
              <a:t> </a:t>
            </a:r>
            <a:r>
              <a:rPr lang="ru-RU" sz="2400" b="1" i="1" dirty="0">
                <a:solidFill>
                  <a:srgbClr val="7030A0"/>
                </a:solidFill>
                <a:latin typeface="+mn-lt"/>
                <a:cs typeface="+mn-cs"/>
              </a:rPr>
              <a:t>и </a:t>
            </a:r>
            <a:r>
              <a:rPr lang="en-US" sz="2400" b="1" i="1" dirty="0">
                <a:solidFill>
                  <a:srgbClr val="7030A0"/>
                </a:solidFill>
                <a:latin typeface="+mn-lt"/>
                <a:cs typeface="+mn-cs"/>
              </a:rPr>
              <a:t>U</a:t>
            </a:r>
            <a:r>
              <a:rPr lang="ru-RU" sz="2400" b="1" i="1" dirty="0">
                <a:solidFill>
                  <a:srgbClr val="7030A0"/>
                </a:solidFill>
                <a:latin typeface="+mn-lt"/>
                <a:cs typeface="+mn-cs"/>
              </a:rPr>
              <a:t>. </a:t>
            </a:r>
            <a:r>
              <a:rPr lang="en-US" sz="2400" b="1" i="1" dirty="0" err="1">
                <a:solidFill>
                  <a:srgbClr val="7030A0"/>
                </a:solidFill>
                <a:latin typeface="+mn-lt"/>
                <a:cs typeface="+mn-cs"/>
              </a:rPr>
              <a:t>urealyticum</a:t>
            </a:r>
            <a:endParaRPr lang="ru-RU" sz="2400" b="1" i="1" dirty="0">
              <a:solidFill>
                <a:srgbClr val="7030A0"/>
              </a:solidFill>
              <a:latin typeface="+mn-lt"/>
              <a:cs typeface="+mn-cs"/>
            </a:endParaRPr>
          </a:p>
        </p:txBody>
      </p:sp>
      <p:sp>
        <p:nvSpPr>
          <p:cNvPr id="16389" name="TextBox 3">
            <a:extLst>
              <a:ext uri="{FF2B5EF4-FFF2-40B4-BE49-F238E27FC236}">
                <a16:creationId xmlns:a16="http://schemas.microsoft.com/office/drawing/2014/main" id="{6BFDD10B-BA62-5C2C-E0F9-B3284C6623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800" y="5559425"/>
            <a:ext cx="56642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uk-UA" sz="2000" b="1">
                <a:solidFill>
                  <a:srgbClr val="7030A0"/>
                </a:solidFill>
              </a:rPr>
              <a:t>Елетронограма зрізу мікоплазми</a:t>
            </a:r>
          </a:p>
          <a:p>
            <a:pPr algn="ctr" eaLnBrk="1" hangingPunct="1"/>
            <a:r>
              <a:rPr lang="uk-UA" altLang="uk-UA" sz="2000" b="1">
                <a:solidFill>
                  <a:srgbClr val="7030A0"/>
                </a:solidFill>
              </a:rPr>
              <a:t>Видно трьохшарову мембрану</a:t>
            </a:r>
          </a:p>
        </p:txBody>
      </p:sp>
      <p:sp>
        <p:nvSpPr>
          <p:cNvPr id="16390" name="TextBox 4">
            <a:extLst>
              <a:ext uri="{FF2B5EF4-FFF2-40B4-BE49-F238E27FC236}">
                <a16:creationId xmlns:a16="http://schemas.microsoft.com/office/drawing/2014/main" id="{8191B4D7-6013-CCBB-AE6C-BE2A8090E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8588" y="5661025"/>
            <a:ext cx="54721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uk-UA" sz="2000" b="1">
                <a:solidFill>
                  <a:srgbClr val="7030A0"/>
                </a:solidFill>
              </a:rPr>
              <a:t>Колонія мікоплазм</a:t>
            </a:r>
          </a:p>
        </p:txBody>
      </p:sp>
    </p:spTree>
  </p:cSld>
  <p:clrMapOvr>
    <a:masterClrMapping/>
  </p:clrMapOvr>
  <p:transition spd="slow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B4025482-1DF7-D1E3-4A7C-7F3B48378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8" y="0"/>
            <a:ext cx="12009437" cy="679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extBox 1">
            <a:extLst>
              <a:ext uri="{FF2B5EF4-FFF2-40B4-BE49-F238E27FC236}">
                <a16:creationId xmlns:a16="http://schemas.microsoft.com/office/drawing/2014/main" id="{FA5C4336-4D9F-BAAF-E442-09AF225B23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0750" y="274638"/>
            <a:ext cx="594995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uk-UA" sz="2400" b="1">
                <a:solidFill>
                  <a:srgbClr val="7030A0"/>
                </a:solidFill>
              </a:rPr>
              <a:t>Прикріплення M. pneumoniae до респіраторного епітелію. </a:t>
            </a:r>
          </a:p>
          <a:p>
            <a:pPr algn="ctr" eaLnBrk="1" hangingPunct="1"/>
            <a:r>
              <a:rPr lang="uk-UA" altLang="uk-UA" sz="2400" b="1">
                <a:solidFill>
                  <a:srgbClr val="7030A0"/>
                </a:solidFill>
              </a:rPr>
              <a:t>Помітна плеоморфність та еластичність мікоплазм</a:t>
            </a:r>
          </a:p>
        </p:txBody>
      </p:sp>
    </p:spTree>
  </p:cSld>
  <p:clrMapOvr>
    <a:masterClrMapping/>
  </p:clrMapOvr>
  <p:transition spd="slow">
    <p:pull dir="ru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1257</TotalTime>
  <Words>408</Words>
  <Application>Microsoft Office PowerPoint</Application>
  <PresentationFormat>Произвольный</PresentationFormat>
  <Paragraphs>91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e180267dav</cp:lastModifiedBy>
  <cp:revision>100</cp:revision>
  <dcterms:created xsi:type="dcterms:W3CDTF">2011-10-15T18:45:31Z</dcterms:created>
  <dcterms:modified xsi:type="dcterms:W3CDTF">2024-09-13T08:23:43Z</dcterms:modified>
</cp:coreProperties>
</file>