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314" r:id="rId2"/>
    <p:sldId id="262" r:id="rId3"/>
    <p:sldId id="259" r:id="rId4"/>
    <p:sldId id="256" r:id="rId5"/>
    <p:sldId id="266" r:id="rId6"/>
    <p:sldId id="264" r:id="rId7"/>
    <p:sldId id="265" r:id="rId8"/>
    <p:sldId id="274" r:id="rId9"/>
    <p:sldId id="273" r:id="rId10"/>
    <p:sldId id="275" r:id="rId11"/>
    <p:sldId id="276" r:id="rId12"/>
    <p:sldId id="311" r:id="rId13"/>
    <p:sldId id="312" r:id="rId14"/>
    <p:sldId id="313" r:id="rId15"/>
    <p:sldId id="278" r:id="rId16"/>
    <p:sldId id="277" r:id="rId17"/>
    <p:sldId id="279" r:id="rId18"/>
    <p:sldId id="271" r:id="rId19"/>
    <p:sldId id="270" r:id="rId20"/>
    <p:sldId id="267" r:id="rId21"/>
    <p:sldId id="280" r:id="rId22"/>
    <p:sldId id="272" r:id="rId23"/>
    <p:sldId id="257" r:id="rId24"/>
    <p:sldId id="281" r:id="rId25"/>
    <p:sldId id="282" r:id="rId26"/>
    <p:sldId id="283" r:id="rId27"/>
    <p:sldId id="284" r:id="rId28"/>
    <p:sldId id="285" r:id="rId29"/>
    <p:sldId id="303" r:id="rId30"/>
    <p:sldId id="304" r:id="rId31"/>
    <p:sldId id="305" r:id="rId32"/>
    <p:sldId id="306" r:id="rId33"/>
    <p:sldId id="290" r:id="rId34"/>
    <p:sldId id="307" r:id="rId35"/>
    <p:sldId id="292" r:id="rId36"/>
    <p:sldId id="294" r:id="rId37"/>
    <p:sldId id="309" r:id="rId38"/>
    <p:sldId id="296" r:id="rId39"/>
    <p:sldId id="297" r:id="rId40"/>
    <p:sldId id="298" r:id="rId41"/>
    <p:sldId id="299" r:id="rId42"/>
    <p:sldId id="300" r:id="rId43"/>
    <p:sldId id="301" r:id="rId44"/>
    <p:sldId id="302" r:id="rId45"/>
  </p:sldIdLst>
  <p:sldSz cx="12190413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4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E06E2B-EBD9-AEA8-DFC6-1D62C4764449}" v="5" dt="2024-09-03T19:12:33.9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207" autoAdjust="0"/>
  </p:normalViewPr>
  <p:slideViewPr>
    <p:cSldViewPr>
      <p:cViewPr>
        <p:scale>
          <a:sx n="75" d="100"/>
          <a:sy n="75" d="100"/>
        </p:scale>
        <p:origin x="-516" y="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Ганна Юріївна Шевчук" userId="S::anna.shevchuk@onmedu.edu.ua::29e43fb9-09e4-4b88-9f6b-0311f7749e8f" providerId="AD" clId="Web-{92E06E2B-EBD9-AEA8-DFC6-1D62C4764449}"/>
    <pc:docChg chg="modSld">
      <pc:chgData name="Ганна Юріївна Шевчук" userId="S::anna.shevchuk@onmedu.edu.ua::29e43fb9-09e4-4b88-9f6b-0311f7749e8f" providerId="AD" clId="Web-{92E06E2B-EBD9-AEA8-DFC6-1D62C4764449}" dt="2024-09-03T19:12:30.845" v="2" actId="20577"/>
      <pc:docMkLst>
        <pc:docMk/>
      </pc:docMkLst>
      <pc:sldChg chg="modSp">
        <pc:chgData name="Ганна Юріївна Шевчук" userId="S::anna.shevchuk@onmedu.edu.ua::29e43fb9-09e4-4b88-9f6b-0311f7749e8f" providerId="AD" clId="Web-{92E06E2B-EBD9-AEA8-DFC6-1D62C4764449}" dt="2024-09-03T19:12:30.845" v="2" actId="20577"/>
        <pc:sldMkLst>
          <pc:docMk/>
          <pc:sldMk cId="0" sldId="314"/>
        </pc:sldMkLst>
        <pc:spChg chg="mod">
          <ac:chgData name="Ганна Юріївна Шевчук" userId="S::anna.shevchuk@onmedu.edu.ua::29e43fb9-09e4-4b88-9f6b-0311f7749e8f" providerId="AD" clId="Web-{92E06E2B-EBD9-AEA8-DFC6-1D62C4764449}" dt="2024-09-03T19:12:12.501" v="0" actId="20577"/>
          <ac:spMkLst>
            <pc:docMk/>
            <pc:sldMk cId="0" sldId="314"/>
            <ac:spMk id="3" creationId="{38E682DA-17C9-4E71-5B8F-C834821657BC}"/>
          </ac:spMkLst>
        </pc:spChg>
        <pc:spChg chg="mod">
          <ac:chgData name="Ганна Юріївна Шевчук" userId="S::anna.shevchuk@onmedu.edu.ua::29e43fb9-09e4-4b88-9f6b-0311f7749e8f" providerId="AD" clId="Web-{92E06E2B-EBD9-AEA8-DFC6-1D62C4764449}" dt="2024-09-03T19:12:30.845" v="2" actId="20577"/>
          <ac:spMkLst>
            <pc:docMk/>
            <pc:sldMk cId="0" sldId="314"/>
            <ac:spMk id="11" creationId="{A0E7BE46-811A-B223-D0B9-B8366A55645E}"/>
          </ac:spMkLst>
        </pc:spChg>
        <pc:spChg chg="mod">
          <ac:chgData name="Ганна Юріївна Шевчук" userId="S::anna.shevchuk@onmedu.edu.ua::29e43fb9-09e4-4b88-9f6b-0311f7749e8f" providerId="AD" clId="Web-{92E06E2B-EBD9-AEA8-DFC6-1D62C4764449}" dt="2024-09-03T19:12:21.173" v="1" actId="20577"/>
          <ac:spMkLst>
            <pc:docMk/>
            <pc:sldMk cId="0" sldId="314"/>
            <ac:spMk id="15" creationId="{9D2AB14E-47E6-BC60-5C50-B1E664F42E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D7B28A52-A2FE-F04E-0E9F-99ABD118DDF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561FEE7-E156-74B9-1ACF-373F70B0F01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965E6A6-BD46-4407-8768-C4E50F9E0452}" type="datetimeFigureOut">
              <a:rPr lang="ru-RU"/>
              <a:pPr>
                <a:defRPr/>
              </a:pPr>
              <a:t>03.09.2024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64E68AA3-BB43-6420-5BB4-4B4B3C3875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4E20A822-AA8E-7C74-922F-E9166539DD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E85DC7F-3AB7-4502-F2A9-FC7B9A698C2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239E065-DEFD-947A-89D4-FF9AD2033D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C3709EB-8ABA-4FF6-A4E7-5F6EB70C5619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>
            <a:extLst>
              <a:ext uri="{FF2B5EF4-FFF2-40B4-BE49-F238E27FC236}">
                <a16:creationId xmlns:a16="http://schemas.microsoft.com/office/drawing/2014/main" id="{48F4DFD3-CCF9-5C31-075C-1CFA75F3919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Заметки 2">
            <a:extLst>
              <a:ext uri="{FF2B5EF4-FFF2-40B4-BE49-F238E27FC236}">
                <a16:creationId xmlns:a16="http://schemas.microsoft.com/office/drawing/2014/main" id="{F658F75F-DAFC-869E-84E3-68F05BEA4AD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48132" name="Номер слайда 3">
            <a:extLst>
              <a:ext uri="{FF2B5EF4-FFF2-40B4-BE49-F238E27FC236}">
                <a16:creationId xmlns:a16="http://schemas.microsoft.com/office/drawing/2014/main" id="{3B6C4056-2E10-B1BC-3C21-7297F020BD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E38C5893-0814-4709-BE14-FD1B03CF2CA8}" type="slidenum">
              <a:rPr lang="ru-RU" altLang="ru-RU"/>
              <a:pPr/>
              <a:t>12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>
            <a:extLst>
              <a:ext uri="{FF2B5EF4-FFF2-40B4-BE49-F238E27FC236}">
                <a16:creationId xmlns:a16="http://schemas.microsoft.com/office/drawing/2014/main" id="{EA36C4F6-1679-0F66-EC6C-1FF8093D5D0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Заметки 2">
            <a:extLst>
              <a:ext uri="{FF2B5EF4-FFF2-40B4-BE49-F238E27FC236}">
                <a16:creationId xmlns:a16="http://schemas.microsoft.com/office/drawing/2014/main" id="{2788381B-B30A-B9EF-8AB4-45CD119229E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49156" name="Номер слайда 3">
            <a:extLst>
              <a:ext uri="{FF2B5EF4-FFF2-40B4-BE49-F238E27FC236}">
                <a16:creationId xmlns:a16="http://schemas.microsoft.com/office/drawing/2014/main" id="{B2E4FA48-E57E-9E3A-307C-48961351CB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E07347BA-BC77-48EC-BA4C-5730F3309BEF}" type="slidenum">
              <a:rPr lang="ru-RU" altLang="ru-RU"/>
              <a:pPr/>
              <a:t>13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>
            <a:extLst>
              <a:ext uri="{FF2B5EF4-FFF2-40B4-BE49-F238E27FC236}">
                <a16:creationId xmlns:a16="http://schemas.microsoft.com/office/drawing/2014/main" id="{97359FBC-AEA7-CD87-5B36-9731B8F8025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Заметки 2">
            <a:extLst>
              <a:ext uri="{FF2B5EF4-FFF2-40B4-BE49-F238E27FC236}">
                <a16:creationId xmlns:a16="http://schemas.microsoft.com/office/drawing/2014/main" id="{74AFF2C7-3B88-A8F6-3707-DDBBA378406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0180" name="Номер слайда 3">
            <a:extLst>
              <a:ext uri="{FF2B5EF4-FFF2-40B4-BE49-F238E27FC236}">
                <a16:creationId xmlns:a16="http://schemas.microsoft.com/office/drawing/2014/main" id="{9FEC9717-049A-4A64-8465-6F0BDA50E0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156315A-5EE1-4807-A92D-A83F9982A905}" type="slidenum">
              <a:rPr lang="ru-RU" altLang="ru-RU"/>
              <a:pPr/>
              <a:t>14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>
            <a:extLst>
              <a:ext uri="{FF2B5EF4-FFF2-40B4-BE49-F238E27FC236}">
                <a16:creationId xmlns:a16="http://schemas.microsoft.com/office/drawing/2014/main" id="{A832314E-C04A-F4A5-45A7-DA99EB73AE9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Заметки 2">
            <a:extLst>
              <a:ext uri="{FF2B5EF4-FFF2-40B4-BE49-F238E27FC236}">
                <a16:creationId xmlns:a16="http://schemas.microsoft.com/office/drawing/2014/main" id="{3B0FA38C-AF38-F8F5-EC22-347848C0F26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uk-UA" altLang="ru-RU"/>
          </a:p>
        </p:txBody>
      </p:sp>
      <p:sp>
        <p:nvSpPr>
          <p:cNvPr id="51204" name="Номер слайда 3">
            <a:extLst>
              <a:ext uri="{FF2B5EF4-FFF2-40B4-BE49-F238E27FC236}">
                <a16:creationId xmlns:a16="http://schemas.microsoft.com/office/drawing/2014/main" id="{1B9D4E62-C493-FF73-468E-D322B55578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86AE5EA-ECDC-4761-AF84-CD19F4A7EF4D}" type="slidenum">
              <a:rPr lang="ru-RU" altLang="ru-RU"/>
              <a:pPr/>
              <a:t>18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Образ слайда 1">
            <a:extLst>
              <a:ext uri="{FF2B5EF4-FFF2-40B4-BE49-F238E27FC236}">
                <a16:creationId xmlns:a16="http://schemas.microsoft.com/office/drawing/2014/main" id="{F422D833-D751-41B2-9E7F-A21B9D0AB2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Заметки 2">
            <a:extLst>
              <a:ext uri="{FF2B5EF4-FFF2-40B4-BE49-F238E27FC236}">
                <a16:creationId xmlns:a16="http://schemas.microsoft.com/office/drawing/2014/main" id="{F7800DCB-DE3E-FFD2-BCAF-52C065578A9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2228" name="Номер слайда 3">
            <a:extLst>
              <a:ext uri="{FF2B5EF4-FFF2-40B4-BE49-F238E27FC236}">
                <a16:creationId xmlns:a16="http://schemas.microsoft.com/office/drawing/2014/main" id="{95E08DFC-0455-AB91-6532-9DFC70C456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1B7DCBDE-EB64-46A6-B331-039A19CF7C32}" type="slidenum">
              <a:rPr lang="ru-RU" altLang="ru-RU"/>
              <a:pPr/>
              <a:t>24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>
            <a:extLst>
              <a:ext uri="{FF2B5EF4-FFF2-40B4-BE49-F238E27FC236}">
                <a16:creationId xmlns:a16="http://schemas.microsoft.com/office/drawing/2014/main" id="{E0161BF6-3308-562F-A975-F4C4102DDEA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Заметки 2">
            <a:extLst>
              <a:ext uri="{FF2B5EF4-FFF2-40B4-BE49-F238E27FC236}">
                <a16:creationId xmlns:a16="http://schemas.microsoft.com/office/drawing/2014/main" id="{FB3B6155-DDEC-108D-917B-D1C2791E5F1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3252" name="Номер слайда 3">
            <a:extLst>
              <a:ext uri="{FF2B5EF4-FFF2-40B4-BE49-F238E27FC236}">
                <a16:creationId xmlns:a16="http://schemas.microsoft.com/office/drawing/2014/main" id="{0B29EEA1-6BBF-8AFD-FADC-297C42A2CA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5E333762-8BFC-46EE-A678-9BACFDEE9270}" type="slidenum">
              <a:rPr lang="ru-RU" altLang="ru-RU"/>
              <a:pPr/>
              <a:t>25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>
            <a:extLst>
              <a:ext uri="{FF2B5EF4-FFF2-40B4-BE49-F238E27FC236}">
                <a16:creationId xmlns:a16="http://schemas.microsoft.com/office/drawing/2014/main" id="{CBB935DD-04A8-4EAD-012B-561C4CAB46D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Заметки 2">
            <a:extLst>
              <a:ext uri="{FF2B5EF4-FFF2-40B4-BE49-F238E27FC236}">
                <a16:creationId xmlns:a16="http://schemas.microsoft.com/office/drawing/2014/main" id="{A91D8E0C-CA67-7FB5-EDB2-EA521157066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4276" name="Номер слайда 3">
            <a:extLst>
              <a:ext uri="{FF2B5EF4-FFF2-40B4-BE49-F238E27FC236}">
                <a16:creationId xmlns:a16="http://schemas.microsoft.com/office/drawing/2014/main" id="{0338E851-7473-14C3-4950-73EAA3DDBC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525E13D-9E70-4B50-AFED-E236E755EDD4}" type="slidenum">
              <a:rPr lang="ru-RU" altLang="ru-RU"/>
              <a:pPr/>
              <a:t>26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>
            <a:extLst>
              <a:ext uri="{FF2B5EF4-FFF2-40B4-BE49-F238E27FC236}">
                <a16:creationId xmlns:a16="http://schemas.microsoft.com/office/drawing/2014/main" id="{DAFDEC1C-9A44-1619-038E-1BC87D3791B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Заметки 2">
            <a:extLst>
              <a:ext uri="{FF2B5EF4-FFF2-40B4-BE49-F238E27FC236}">
                <a16:creationId xmlns:a16="http://schemas.microsoft.com/office/drawing/2014/main" id="{5B474078-F807-5D6E-10E9-C3503216574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5300" name="Номер слайда 3">
            <a:extLst>
              <a:ext uri="{FF2B5EF4-FFF2-40B4-BE49-F238E27FC236}">
                <a16:creationId xmlns:a16="http://schemas.microsoft.com/office/drawing/2014/main" id="{477373AE-8A9B-88F1-A52E-C3DF140297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3B72A6A-9925-4F40-96FA-5FDF35E87B36}" type="slidenum">
              <a:rPr lang="ru-RU" altLang="ru-RU"/>
              <a:pPr/>
              <a:t>27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Образ слайда 1">
            <a:extLst>
              <a:ext uri="{FF2B5EF4-FFF2-40B4-BE49-F238E27FC236}">
                <a16:creationId xmlns:a16="http://schemas.microsoft.com/office/drawing/2014/main" id="{55A14749-A64F-491F-18DC-946E7CB408E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Заметки 2">
            <a:extLst>
              <a:ext uri="{FF2B5EF4-FFF2-40B4-BE49-F238E27FC236}">
                <a16:creationId xmlns:a16="http://schemas.microsoft.com/office/drawing/2014/main" id="{68FBE0A0-9632-4F52-9CF1-7BD0AF998D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6324" name="Номер слайда 3">
            <a:extLst>
              <a:ext uri="{FF2B5EF4-FFF2-40B4-BE49-F238E27FC236}">
                <a16:creationId xmlns:a16="http://schemas.microsoft.com/office/drawing/2014/main" id="{0816C38F-7C1E-62B7-27F2-EAF2C69440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5772600D-E1F0-411C-9D6E-EE234E518198}" type="slidenum">
              <a:rPr lang="ru-RU" altLang="ru-RU"/>
              <a:pPr/>
              <a:t>28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Образ слайда 1">
            <a:extLst>
              <a:ext uri="{FF2B5EF4-FFF2-40B4-BE49-F238E27FC236}">
                <a16:creationId xmlns:a16="http://schemas.microsoft.com/office/drawing/2014/main" id="{B9B943FB-9AB4-982C-023E-6B74D090BA5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Заметки 2">
            <a:extLst>
              <a:ext uri="{FF2B5EF4-FFF2-40B4-BE49-F238E27FC236}">
                <a16:creationId xmlns:a16="http://schemas.microsoft.com/office/drawing/2014/main" id="{B825CC4B-2018-D8DB-2F69-2438722606C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7348" name="Номер слайда 3">
            <a:extLst>
              <a:ext uri="{FF2B5EF4-FFF2-40B4-BE49-F238E27FC236}">
                <a16:creationId xmlns:a16="http://schemas.microsoft.com/office/drawing/2014/main" id="{65FEC456-7E4D-0F97-5DA0-612A95D9E4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FDC227A-22DC-4FB1-9693-CB80978BB2B9}" type="slidenum">
              <a:rPr lang="ru-RU" altLang="ru-RU"/>
              <a:pPr/>
              <a:t>33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>
            <a:extLst>
              <a:ext uri="{FF2B5EF4-FFF2-40B4-BE49-F238E27FC236}">
                <a16:creationId xmlns:a16="http://schemas.microsoft.com/office/drawing/2014/main" id="{4250090B-7713-8060-7A95-8755CEF0701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>
            <a:extLst>
              <a:ext uri="{FF2B5EF4-FFF2-40B4-BE49-F238E27FC236}">
                <a16:creationId xmlns:a16="http://schemas.microsoft.com/office/drawing/2014/main" id="{608692BE-155A-EE70-D9AC-3C74A7E43A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8372" name="Номер слайда 3">
            <a:extLst>
              <a:ext uri="{FF2B5EF4-FFF2-40B4-BE49-F238E27FC236}">
                <a16:creationId xmlns:a16="http://schemas.microsoft.com/office/drawing/2014/main" id="{2E3CDE71-7DBB-1572-19B2-621039BD19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1566B34-032C-4031-B63E-A5193827AEB6}" type="slidenum">
              <a:rPr lang="ru-RU" altLang="ru-RU"/>
              <a:pPr/>
              <a:t>35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Образ слайда 1">
            <a:extLst>
              <a:ext uri="{FF2B5EF4-FFF2-40B4-BE49-F238E27FC236}">
                <a16:creationId xmlns:a16="http://schemas.microsoft.com/office/drawing/2014/main" id="{FBC7C62D-3642-CE21-5EA1-84DF0611333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Заметки 2">
            <a:extLst>
              <a:ext uri="{FF2B5EF4-FFF2-40B4-BE49-F238E27FC236}">
                <a16:creationId xmlns:a16="http://schemas.microsoft.com/office/drawing/2014/main" id="{C87E3C52-3222-3CF4-A0E8-6B17175BD39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9396" name="Номер слайда 3">
            <a:extLst>
              <a:ext uri="{FF2B5EF4-FFF2-40B4-BE49-F238E27FC236}">
                <a16:creationId xmlns:a16="http://schemas.microsoft.com/office/drawing/2014/main" id="{5C87337B-8F93-AFA3-84EA-DDDF1278AE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B77E424-AB80-4D1F-A15D-B7EF8DCAE816}" type="slidenum">
              <a:rPr lang="ru-RU" altLang="ru-RU"/>
              <a:pPr/>
              <a:t>36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>
            <a:extLst>
              <a:ext uri="{FF2B5EF4-FFF2-40B4-BE49-F238E27FC236}">
                <a16:creationId xmlns:a16="http://schemas.microsoft.com/office/drawing/2014/main" id="{2D890030-9662-8A81-73C6-7F683E73F76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Заметки 2">
            <a:extLst>
              <a:ext uri="{FF2B5EF4-FFF2-40B4-BE49-F238E27FC236}">
                <a16:creationId xmlns:a16="http://schemas.microsoft.com/office/drawing/2014/main" id="{928EC73C-F1ED-5C6F-BBBF-45058821812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60420" name="Номер слайда 3">
            <a:extLst>
              <a:ext uri="{FF2B5EF4-FFF2-40B4-BE49-F238E27FC236}">
                <a16:creationId xmlns:a16="http://schemas.microsoft.com/office/drawing/2014/main" id="{E5649B4F-015B-2CBB-F3CD-2264F9DB6B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5F3836D2-E081-4FC0-AFA7-964B22426EB6}" type="slidenum">
              <a:rPr lang="ru-RU" altLang="ru-RU"/>
              <a:pPr/>
              <a:t>38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Образ слайда 1">
            <a:extLst>
              <a:ext uri="{FF2B5EF4-FFF2-40B4-BE49-F238E27FC236}">
                <a16:creationId xmlns:a16="http://schemas.microsoft.com/office/drawing/2014/main" id="{7EAD32D3-2B58-2404-D42E-9913A5EA837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Заметки 2">
            <a:extLst>
              <a:ext uri="{FF2B5EF4-FFF2-40B4-BE49-F238E27FC236}">
                <a16:creationId xmlns:a16="http://schemas.microsoft.com/office/drawing/2014/main" id="{FEB3CAB3-B046-57E8-DED2-DC02386B2D7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61444" name="Номер слайда 3">
            <a:extLst>
              <a:ext uri="{FF2B5EF4-FFF2-40B4-BE49-F238E27FC236}">
                <a16:creationId xmlns:a16="http://schemas.microsoft.com/office/drawing/2014/main" id="{100D552B-1D18-6ADD-7F09-99FF589CD2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A2CCDAB-EB91-43A2-BCEF-5CD23B0F0BAD}" type="slidenum">
              <a:rPr lang="ru-RU" altLang="ru-RU"/>
              <a:pPr/>
              <a:t>39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>
            <a:extLst>
              <a:ext uri="{FF2B5EF4-FFF2-40B4-BE49-F238E27FC236}">
                <a16:creationId xmlns:a16="http://schemas.microsoft.com/office/drawing/2014/main" id="{470C5086-7A00-776F-3C90-2ACD96CB05D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Заметки 2">
            <a:extLst>
              <a:ext uri="{FF2B5EF4-FFF2-40B4-BE49-F238E27FC236}">
                <a16:creationId xmlns:a16="http://schemas.microsoft.com/office/drawing/2014/main" id="{D818E595-4293-DC77-66A8-3E9B2FF1D16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62468" name="Номер слайда 3">
            <a:extLst>
              <a:ext uri="{FF2B5EF4-FFF2-40B4-BE49-F238E27FC236}">
                <a16:creationId xmlns:a16="http://schemas.microsoft.com/office/drawing/2014/main" id="{C415A884-38EC-35A6-30F3-7514086600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D58B0F8-D60A-4445-86F9-8C2547E1231A}" type="slidenum">
              <a:rPr lang="ru-RU" altLang="ru-RU"/>
              <a:pPr/>
              <a:t>40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Образ слайда 1">
            <a:extLst>
              <a:ext uri="{FF2B5EF4-FFF2-40B4-BE49-F238E27FC236}">
                <a16:creationId xmlns:a16="http://schemas.microsoft.com/office/drawing/2014/main" id="{2F0ECFC2-708B-CBED-4C40-AF76E896A8D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Заметки 2">
            <a:extLst>
              <a:ext uri="{FF2B5EF4-FFF2-40B4-BE49-F238E27FC236}">
                <a16:creationId xmlns:a16="http://schemas.microsoft.com/office/drawing/2014/main" id="{F520FA38-1E28-2900-DA13-6FDAE83F1E8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63492" name="Номер слайда 3">
            <a:extLst>
              <a:ext uri="{FF2B5EF4-FFF2-40B4-BE49-F238E27FC236}">
                <a16:creationId xmlns:a16="http://schemas.microsoft.com/office/drawing/2014/main" id="{5B4233D7-8BDE-2B54-32A6-251A8BE13D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90AD3786-9F01-4BF1-A851-7B8121B19CFE}" type="slidenum">
              <a:rPr lang="ru-RU" altLang="ru-RU"/>
              <a:pPr/>
              <a:t>41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>
            <a:extLst>
              <a:ext uri="{FF2B5EF4-FFF2-40B4-BE49-F238E27FC236}">
                <a16:creationId xmlns:a16="http://schemas.microsoft.com/office/drawing/2014/main" id="{B0FFA4C1-B933-87AA-B4D7-A5053DB69AE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Заметки 2">
            <a:extLst>
              <a:ext uri="{FF2B5EF4-FFF2-40B4-BE49-F238E27FC236}">
                <a16:creationId xmlns:a16="http://schemas.microsoft.com/office/drawing/2014/main" id="{A3EA4CF1-B6CE-B7A3-A2B4-AEA4E99B8B8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64516" name="Номер слайда 3">
            <a:extLst>
              <a:ext uri="{FF2B5EF4-FFF2-40B4-BE49-F238E27FC236}">
                <a16:creationId xmlns:a16="http://schemas.microsoft.com/office/drawing/2014/main" id="{1C0D7672-206E-0BFD-D731-37E63AD5FC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6FDAED4-E0D4-4A7D-B83B-90C1F653FA55}" type="slidenum">
              <a:rPr lang="ru-RU" altLang="ru-RU"/>
              <a:pPr/>
              <a:t>42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>
            <a:extLst>
              <a:ext uri="{FF2B5EF4-FFF2-40B4-BE49-F238E27FC236}">
                <a16:creationId xmlns:a16="http://schemas.microsoft.com/office/drawing/2014/main" id="{7019C388-A5F9-B781-A6B9-6717E5EB5F8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Заметки 2">
            <a:extLst>
              <a:ext uri="{FF2B5EF4-FFF2-40B4-BE49-F238E27FC236}">
                <a16:creationId xmlns:a16="http://schemas.microsoft.com/office/drawing/2014/main" id="{72CD18D8-77B1-9913-675C-A150E05D17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65540" name="Номер слайда 3">
            <a:extLst>
              <a:ext uri="{FF2B5EF4-FFF2-40B4-BE49-F238E27FC236}">
                <a16:creationId xmlns:a16="http://schemas.microsoft.com/office/drawing/2014/main" id="{F7029671-31EF-352D-1B63-56D800F0E5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D9FD48C-C8FC-44E8-907A-651B90F127B8}" type="slidenum">
              <a:rPr lang="ru-RU" altLang="ru-RU"/>
              <a:pPr/>
              <a:t>43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>
            <a:extLst>
              <a:ext uri="{FF2B5EF4-FFF2-40B4-BE49-F238E27FC236}">
                <a16:creationId xmlns:a16="http://schemas.microsoft.com/office/drawing/2014/main" id="{A8EA1CC6-B5FA-FF4E-A0DA-1884E70099D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Заметки 2">
            <a:extLst>
              <a:ext uri="{FF2B5EF4-FFF2-40B4-BE49-F238E27FC236}">
                <a16:creationId xmlns:a16="http://schemas.microsoft.com/office/drawing/2014/main" id="{DE46070D-0898-CBFE-80F8-F889ED9FC8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66564" name="Номер слайда 3">
            <a:extLst>
              <a:ext uri="{FF2B5EF4-FFF2-40B4-BE49-F238E27FC236}">
                <a16:creationId xmlns:a16="http://schemas.microsoft.com/office/drawing/2014/main" id="{C3C95671-AA29-6B0E-D686-B2A453E9E0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365D5E2-DBE4-40B2-8137-163F5105F4FD}" type="slidenum">
              <a:rPr lang="ru-RU" altLang="ru-RU"/>
              <a:pPr/>
              <a:t>44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426"/>
            <a:ext cx="10361851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339A85-0F4A-5495-CF8A-377BB3D86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58A356-F5DB-4780-B8B2-5401C97669BF}" type="datetimeFigureOut">
              <a:rPr lang="ru-RU"/>
              <a:pPr>
                <a:defRPr/>
              </a:pPr>
              <a:t>03.09.2024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5ECDC9-B95E-9597-84EC-142953BDC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9AE6BF1-690A-8BE6-6D61-F550AF4FD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7866B6-5DA4-47C2-A061-818C7E69272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10487725"/>
      </p:ext>
    </p:extLst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58B96B-082B-6AC8-87C5-D0416C99F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790A6D-DBE1-4C91-A26B-037DC8243296}" type="datetimeFigureOut">
              <a:rPr lang="ru-RU"/>
              <a:pPr>
                <a:defRPr/>
              </a:pPr>
              <a:t>03.09.2024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626777-7554-C729-49D8-6159E2B05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BA62CA-911B-15CE-416E-8634AB29E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E751DA-C502-455C-999B-35EC3C15399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74716432"/>
      </p:ext>
    </p:extLst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6901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84D89B-0EED-C3E5-E458-25AF61693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94347-1E7F-4132-B22C-DBE54C67AA08}" type="datetimeFigureOut">
              <a:rPr lang="ru-RU"/>
              <a:pPr>
                <a:defRPr/>
              </a:pPr>
              <a:t>03.09.2024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4F7B52-9814-5712-F4E9-81062C000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50AE1A-5FA4-641C-B88A-5C99E73B7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60AC87-49D4-4ACB-9C13-D6B5CE87860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88841726"/>
      </p:ext>
    </p:extLst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521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6793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80AC8BC8-C848-A7EE-2A31-B3A1FC608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6F7F64-E7CB-4806-8DD8-B63D3085F3A6}" type="datetimeFigureOut">
              <a:rPr lang="ru-RU"/>
              <a:pPr>
                <a:defRPr/>
              </a:pPr>
              <a:t>03.09.2024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3329CFF1-E0A1-66A3-8334-A0C9B33BE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9601117C-2F7E-F983-AE53-D8807CCE8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3D983D-17CF-4567-9269-0EF1049A659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47978116"/>
      </p:ext>
    </p:extLst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15A11FBA-F05E-CEB7-B57A-04E11DEB2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AD6E9-3D00-4A2D-B9F1-AD411F9519ED}" type="datetimeFigureOut">
              <a:rPr lang="ru-RU"/>
              <a:pPr>
                <a:defRPr/>
              </a:pPr>
              <a:t>03.09.2024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AB87F087-7FB2-60DB-C9C8-676D5E181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19CF3A59-26E5-DF0F-D835-68A6CC6A3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3F1266-A19E-46FF-B9C6-91B081957C2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71619039"/>
      </p:ext>
    </p:extLst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15EF6501-833C-E3B5-B610-C4437713C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2B807-BB1B-41CD-A2D2-A8FC47BEE3BF}" type="datetimeFigureOut">
              <a:rPr lang="ru-RU"/>
              <a:pPr>
                <a:defRPr/>
              </a:pPr>
              <a:t>03.09.2024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923C0E58-2977-95DE-2FF8-7AB2F600C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71236E9F-7817-7B63-224A-3B4145BC3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EAE808-E923-431B-ACA6-3F1DAB8E985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56255253"/>
      </p:ext>
    </p:extLst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910A6F17-2294-772D-5016-622B2E9B6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734A2-63E5-4DBC-9A67-E790BD53082D}" type="datetimeFigureOut">
              <a:rPr lang="ru-RU"/>
              <a:pPr>
                <a:defRPr/>
              </a:pPr>
              <a:t>03.09.2024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623CCA13-1F19-F5F4-2909-20AFE43C3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451BC861-EBEC-7B59-4F77-B0E64DC4E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38FE78-B8DF-4592-B977-F372E9FBA52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77851651"/>
      </p:ext>
    </p:extLst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113" y="273051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1" y="1435101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817E9E61-1A9A-035C-A9FD-8808B150A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F0C45-218B-48DA-8EF1-486DA89B4D4C}" type="datetimeFigureOut">
              <a:rPr lang="ru-RU"/>
              <a:pPr>
                <a:defRPr/>
              </a:pPr>
              <a:t>03.09.2024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33DCE520-CBBC-AED6-4E22-68E5EC694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7D7545DA-3B5F-7AF1-78B1-BCDA0E509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9BBD18-BB74-4CAA-8926-15FB87B97AD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30682499"/>
      </p:ext>
    </p:extLst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04F0A79A-C422-D814-AD7E-C9D8FE3E3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6F1DA-C9DE-482B-BE6C-E3E716DC8441}" type="datetimeFigureOut">
              <a:rPr lang="ru-RU"/>
              <a:pPr>
                <a:defRPr/>
              </a:pPr>
              <a:t>03.09.2024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E92E92CE-64D4-9FB2-5426-72FA36CD4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DF366435-F0BD-5826-BE47-D90F6AD9C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B06321-2A4A-46F4-8772-95BDC7AE922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24235805"/>
      </p:ext>
    </p:extLst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16AB9D-DF8E-B6F7-D14F-0E64A6D07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8A35F-25B0-4406-9BBC-642426BE4F1A}" type="datetimeFigureOut">
              <a:rPr lang="ru-RU"/>
              <a:pPr>
                <a:defRPr/>
              </a:pPr>
              <a:t>03.09.2024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03E3DA7-F455-C0FD-449B-A774FA2E2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18D05D-17D1-5E05-C744-30A46825A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B10503-B422-463C-9D2F-4FA89C54E10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06421435"/>
      </p:ext>
    </p:extLst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49" y="274639"/>
            <a:ext cx="2742843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1" y="274639"/>
            <a:ext cx="8025355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FB65C0-1FB2-387F-DF36-C5534E59A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366C4-B63E-488E-A20A-819BA24261DE}" type="datetimeFigureOut">
              <a:rPr lang="ru-RU"/>
              <a:pPr>
                <a:defRPr/>
              </a:pPr>
              <a:t>03.09.2024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BA6EFC-3AC8-2777-76B4-905032C32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65504B-C3A7-7275-EF1E-9E9F9FC2B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4A6C64-4F77-4F19-8CF3-B55C1E4B215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75365014"/>
      </p:ext>
    </p:extLst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AF6A9362-532E-7E52-BD3A-11FBB3E1666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12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824E26AC-ADD0-DE8E-8B73-86D02A1E37B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12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5E50D8-6E21-ABA2-5898-3DF0A0E605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D403BCE-3B6C-43EC-BBD7-538986404EAA}" type="datetimeFigureOut">
              <a:rPr lang="ru-RU"/>
              <a:pPr>
                <a:defRPr/>
              </a:pPr>
              <a:t>03.09.2024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4FFDD5-6513-ABFF-7B62-423043143B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E3BABA-0F6C-58DA-B8ED-31146FEBFE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3EE15D95-A8FA-4271-B13C-DE3293BAEF39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ll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wmf"/><Relationship Id="rId7" Type="http://schemas.openxmlformats.org/officeDocument/2006/relationships/image" Target="../media/image16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10" Type="http://schemas.openxmlformats.org/officeDocument/2006/relationships/image" Target="../media/image19.png"/><Relationship Id="rId4" Type="http://schemas.openxmlformats.org/officeDocument/2006/relationships/hyperlink" Target="http://de.wikipedia.org/wiki/Bild:Urtikaria_Fuss.jpg" TargetMode="External"/><Relationship Id="rId9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8E682DA-17C9-4E71-5B8F-C834821657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2678" y="1484784"/>
            <a:ext cx="9880214" cy="400110"/>
          </a:xfrm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defRPr/>
            </a:pPr>
            <a:r>
              <a:rPr lang="uk-UA" sz="1800" dirty="0">
                <a:solidFill>
                  <a:schemeClr val="tx1"/>
                </a:solidFill>
                <a:latin typeface="Century Gothic"/>
              </a:rPr>
              <a:t>Медичний факультет</a:t>
            </a:r>
          </a:p>
        </p:txBody>
      </p:sp>
      <p:sp>
        <p:nvSpPr>
          <p:cNvPr id="2051" name="TextBox 3">
            <a:extLst>
              <a:ext uri="{FF2B5EF4-FFF2-40B4-BE49-F238E27FC236}">
                <a16:creationId xmlns:a16="http://schemas.microsoft.com/office/drawing/2014/main" id="{6687BC26-F9CD-F6EE-AA6E-3771C60F1E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9925" y="771525"/>
            <a:ext cx="9880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uk-UA" altLang="ru-RU">
                <a:latin typeface="Century Gothic" panose="020B0502020202020204" pitchFamily="34" charset="0"/>
              </a:rPr>
              <a:t>Кафедра загальної та клінічної епідеміології та біобезпеки</a:t>
            </a:r>
          </a:p>
          <a:p>
            <a:pPr algn="ctr"/>
            <a:r>
              <a:rPr lang="uk-UA" altLang="ru-RU">
                <a:latin typeface="Century Gothic" panose="020B0502020202020204" pitchFamily="34" charset="0"/>
              </a:rPr>
              <a:t>з курсом мікробіології та вірусології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7ED15B71-9665-2A42-DFE1-F5A8416199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239713"/>
            <a:ext cx="1706563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6">
            <a:extLst>
              <a:ext uri="{FF2B5EF4-FFF2-40B4-BE49-F238E27FC236}">
                <a16:creationId xmlns:a16="http://schemas.microsoft.com/office/drawing/2014/main" id="{2BD14D97-15D7-9262-F4A8-846505AF19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9925" y="265113"/>
            <a:ext cx="9880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uk-UA" altLang="ru-RU" sz="2000">
                <a:latin typeface="Century Gothic" panose="020B0502020202020204" pitchFamily="34" charset="0"/>
              </a:rPr>
              <a:t>ОДЕСЬКИЙ НАЦІОНАЛЬНИЙ МЕДИЧНИЙ УНІВЕРСИТЕТ</a:t>
            </a:r>
          </a:p>
        </p:txBody>
      </p:sp>
      <p:sp>
        <p:nvSpPr>
          <p:cNvPr id="2054" name="TextBox 7">
            <a:extLst>
              <a:ext uri="{FF2B5EF4-FFF2-40B4-BE49-F238E27FC236}">
                <a16:creationId xmlns:a16="http://schemas.microsoft.com/office/drawing/2014/main" id="{922822D4-9628-1C2D-82C0-2B1153DB0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2738" y="3062288"/>
            <a:ext cx="14049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uk-UA" altLang="ru-RU" sz="1600">
                <a:latin typeface="Century Gothic" panose="020B0502020202020204" pitchFamily="34" charset="0"/>
              </a:rPr>
              <a:t>Тема</a:t>
            </a:r>
            <a:r>
              <a:rPr lang="en-US" altLang="ru-RU" sz="1600">
                <a:latin typeface="Century Gothic" panose="020B0502020202020204" pitchFamily="34" charset="0"/>
              </a:rPr>
              <a:t> </a:t>
            </a:r>
            <a:r>
              <a:rPr lang="uk-UA" altLang="ru-RU" sz="1600">
                <a:latin typeface="Century Gothic" panose="020B0502020202020204" pitchFamily="34" charset="0"/>
              </a:rPr>
              <a:t>лекції</a:t>
            </a:r>
            <a:r>
              <a:rPr lang="en-US" altLang="ru-RU" sz="1600">
                <a:latin typeface="Century Gothic" panose="020B0502020202020204" pitchFamily="34" charset="0"/>
              </a:rPr>
              <a:t>:</a:t>
            </a:r>
            <a:endParaRPr lang="uk-UA" altLang="ru-RU" sz="1600">
              <a:latin typeface="Century Gothic" panose="020B0502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E7BE46-811A-B223-D0B9-B8366A55645E}"/>
              </a:ext>
            </a:extLst>
          </p:cNvPr>
          <p:cNvSpPr txBox="1"/>
          <p:nvPr/>
        </p:nvSpPr>
        <p:spPr>
          <a:xfrm>
            <a:off x="3166204" y="3789040"/>
            <a:ext cx="6025346" cy="830997"/>
          </a:xfrm>
          <a:prstGeom prst="rect">
            <a:avLst/>
          </a:prstGeom>
          <a:noFill/>
        </p:spPr>
        <p:txBody>
          <a:bodyPr lIns="91440" tIns="45720" rIns="91440" bIns="45720" anchor="t">
            <a:spAutoFit/>
          </a:bodyPr>
          <a:lstStyle/>
          <a:p>
            <a:pPr algn="ctr">
              <a:defRPr/>
            </a:pPr>
            <a:r>
              <a:rPr lang="uk-UA" sz="2400" dirty="0">
                <a:latin typeface="Century Gothic"/>
              </a:rPr>
              <a:t>Імунопрофілактика та імунотерапія. </a:t>
            </a:r>
          </a:p>
          <a:p>
            <a:pPr algn="ctr">
              <a:defRPr/>
            </a:pPr>
            <a:r>
              <a:rPr lang="uk-UA" sz="2400" dirty="0">
                <a:latin typeface="Century Gothic"/>
              </a:rPr>
              <a:t>Імунопатологія</a:t>
            </a:r>
          </a:p>
        </p:txBody>
      </p:sp>
      <p:sp>
        <p:nvSpPr>
          <p:cNvPr id="2056" name="TextBox 11">
            <a:extLst>
              <a:ext uri="{FF2B5EF4-FFF2-40B4-BE49-F238E27FC236}">
                <a16:creationId xmlns:a16="http://schemas.microsoft.com/office/drawing/2014/main" id="{1CD49440-E53A-5080-0C1A-528C059341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9913" y="5916613"/>
            <a:ext cx="8905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uk-UA" altLang="ru-RU" sz="1600">
                <a:latin typeface="Century Gothic" panose="020B0502020202020204" pitchFamily="34" charset="0"/>
              </a:rPr>
              <a:t>Одеса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B8585DE-AF36-A838-DDBA-F51766267D7A}"/>
              </a:ext>
            </a:extLst>
          </p:cNvPr>
          <p:cNvCxnSpPr/>
          <p:nvPr/>
        </p:nvCxnSpPr>
        <p:spPr>
          <a:xfrm>
            <a:off x="0" y="6618288"/>
            <a:ext cx="12190413" cy="0"/>
          </a:xfrm>
          <a:prstGeom prst="line">
            <a:avLst/>
          </a:prstGeom>
          <a:ln w="76200">
            <a:solidFill>
              <a:srgbClr val="61B3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ubtitle 2">
            <a:extLst>
              <a:ext uri="{FF2B5EF4-FFF2-40B4-BE49-F238E27FC236}">
                <a16:creationId xmlns:a16="http://schemas.microsoft.com/office/drawing/2014/main" id="{9D2AB14E-47E6-BC60-5C50-B1E664F42E00}"/>
              </a:ext>
            </a:extLst>
          </p:cNvPr>
          <p:cNvSpPr txBox="1">
            <a:spLocks/>
          </p:cNvSpPr>
          <p:nvPr/>
        </p:nvSpPr>
        <p:spPr>
          <a:xfrm>
            <a:off x="2786888" y="2559784"/>
            <a:ext cx="10025935" cy="40011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800" dirty="0">
                <a:latin typeface="Century Gothic"/>
              </a:rPr>
              <a:t>Навчальна дисципліна</a:t>
            </a:r>
            <a:r>
              <a:rPr lang="en-US" sz="1800" dirty="0">
                <a:latin typeface="Century Gothic"/>
              </a:rPr>
              <a:t>: </a:t>
            </a:r>
            <a:r>
              <a:rPr lang="uk-UA" sz="1800" dirty="0">
                <a:latin typeface="Century Gothic"/>
              </a:rPr>
              <a:t>«Мікробіологія, вірусологія та імунологія»</a:t>
            </a:r>
          </a:p>
        </p:txBody>
      </p:sp>
    </p:spTree>
  </p:cSld>
  <p:clrMapOvr>
    <a:masterClrMapping/>
  </p:clrMapOvr>
  <p:transition spd="slow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281A69C-423E-2E67-B2B0-EE257FD7822D}"/>
              </a:ext>
            </a:extLst>
          </p:cNvPr>
          <p:cNvGraphicFramePr>
            <a:graphicFrameLocks noGrp="1"/>
          </p:cNvGraphicFramePr>
          <p:nvPr/>
        </p:nvGraphicFramePr>
        <p:xfrm>
          <a:off x="190500" y="692150"/>
          <a:ext cx="11903075" cy="57880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41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17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702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98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Родина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Члени </a:t>
                      </a:r>
                      <a:r>
                        <a:rPr lang="ru-RU" sz="1800" dirty="0" err="1">
                          <a:effectLst/>
                        </a:rPr>
                        <a:t>родини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</a:rPr>
                        <a:t>Основні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err="1">
                          <a:effectLst/>
                        </a:rPr>
                        <a:t>дії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129">
                <a:tc>
                  <a:txBody>
                    <a:bodyPr/>
                    <a:lstStyle/>
                    <a:p>
                      <a:pPr marL="82550" indent="0"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FFFF00"/>
                          </a:solidFill>
                          <a:effectLst/>
                        </a:rPr>
                        <a:t>Інтерлейкіни</a:t>
                      </a:r>
                      <a:endParaRPr lang="ru-RU" sz="20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82550" indent="0" algn="l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</a:rPr>
                        <a:t>IL1  IL18</a:t>
                      </a:r>
                      <a:endParaRPr lang="ru-RU" sz="2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FF0000"/>
                          </a:solidFill>
                          <a:effectLst/>
                        </a:rPr>
                        <a:t>Імунорегуляторна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;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прозапальна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 (IL1, IL8, IL9);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протизапальна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(IL1ra, IL4, IL10, IL13);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пірогенна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3667">
                <a:tc>
                  <a:txBody>
                    <a:bodyPr/>
                    <a:lstStyle/>
                    <a:p>
                      <a:pPr marL="82550" indent="0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FF00"/>
                          </a:solidFill>
                          <a:effectLst/>
                        </a:rPr>
                        <a:t>Фактор некроза </a:t>
                      </a:r>
                      <a:r>
                        <a:rPr lang="ru-RU" sz="2000" dirty="0" err="1">
                          <a:solidFill>
                            <a:srgbClr val="FFFF00"/>
                          </a:solidFill>
                          <a:effectLst/>
                        </a:rPr>
                        <a:t>пухлин</a:t>
                      </a:r>
                      <a:endParaRPr lang="ru-RU" sz="20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82550" indent="0" algn="l"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TNF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-</a:t>
                      </a:r>
                      <a:r>
                        <a:rPr lang="el-GR" sz="2000" b="1" dirty="0">
                          <a:solidFill>
                            <a:srgbClr val="7030A0"/>
                          </a:solidFill>
                          <a:effectLst/>
                          <a:latin typeface="Times New Roman"/>
                          <a:cs typeface="Times New Roman"/>
                        </a:rPr>
                        <a:t>α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TNF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-</a:t>
                      </a:r>
                      <a:r>
                        <a:rPr lang="el-GR" sz="2000" b="1" dirty="0">
                          <a:solidFill>
                            <a:srgbClr val="7030A0"/>
                          </a:solidFill>
                          <a:effectLst/>
                          <a:latin typeface="Times New Roman"/>
                          <a:cs typeface="Times New Roman"/>
                        </a:rPr>
                        <a:t>β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FF0000"/>
                          </a:solidFill>
                          <a:effectLst/>
                        </a:rPr>
                        <a:t>Протип</a:t>
                      </a:r>
                      <a:r>
                        <a:rPr lang="uk-UA" sz="2000" b="1" dirty="0">
                          <a:solidFill>
                            <a:srgbClr val="FF0000"/>
                          </a:solidFill>
                          <a:effectLst/>
                        </a:rPr>
                        <a:t>у</a:t>
                      </a:r>
                      <a:r>
                        <a:rPr lang="ru-RU" sz="2000" b="1" dirty="0" err="1">
                          <a:solidFill>
                            <a:srgbClr val="FF0000"/>
                          </a:solidFill>
                          <a:effectLst/>
                        </a:rPr>
                        <a:t>хлинна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;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імуностимуляція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;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медіатор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запалення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.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0882">
                <a:tc>
                  <a:txBody>
                    <a:bodyPr/>
                    <a:lstStyle/>
                    <a:p>
                      <a:pPr marL="0" indent="82550"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FFFF00"/>
                          </a:solidFill>
                          <a:effectLst/>
                        </a:rPr>
                        <a:t>Інтерферони</a:t>
                      </a:r>
                      <a:endParaRPr lang="ru-RU" sz="20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82550" indent="0" algn="l"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rgbClr val="7030A0"/>
                          </a:solidFill>
                          <a:effectLst/>
                        </a:rPr>
                        <a:t>IFN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-</a:t>
                      </a:r>
                      <a:r>
                        <a:rPr lang="el-GR" sz="2000" b="1" dirty="0">
                          <a:solidFill>
                            <a:srgbClr val="7030A0"/>
                          </a:solidFill>
                          <a:effectLst/>
                          <a:latin typeface="Times New Roman"/>
                          <a:cs typeface="Times New Roman"/>
                        </a:rPr>
                        <a:t>α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,</a:t>
                      </a:r>
                      <a:r>
                        <a:rPr lang="el-GR" sz="2000" b="1" dirty="0">
                          <a:solidFill>
                            <a:srgbClr val="7030A0"/>
                          </a:solidFill>
                          <a:effectLst/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el-GR" sz="2000" b="1" dirty="0">
                          <a:solidFill>
                            <a:srgbClr val="7030A0"/>
                          </a:solidFill>
                          <a:effectLst/>
                          <a:latin typeface="Times New Roman"/>
                          <a:cs typeface="Times New Roman"/>
                        </a:rPr>
                        <a:t>γ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FF0000"/>
                          </a:solidFill>
                          <a:effectLst/>
                        </a:rPr>
                        <a:t>Противірусна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;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імунорегуляторна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.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3307">
                <a:tc>
                  <a:txBody>
                    <a:bodyPr/>
                    <a:lstStyle/>
                    <a:p>
                      <a:pPr marL="0" indent="82550"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FFFF00"/>
                          </a:solidFill>
                          <a:effectLst/>
                        </a:rPr>
                        <a:t>Хемокіни</a:t>
                      </a:r>
                      <a:endParaRPr lang="ru-RU" sz="20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82550" indent="0" algn="l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IL8/NAP1, 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marL="82550" indent="0" algn="l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MIP1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-</a:t>
                      </a:r>
                      <a:r>
                        <a:rPr lang="el-GR" sz="2000" b="1" dirty="0">
                          <a:solidFill>
                            <a:srgbClr val="7030A0"/>
                          </a:solidFill>
                          <a:effectLst/>
                          <a:latin typeface="Times New Roman"/>
                          <a:cs typeface="Times New Roman"/>
                        </a:rPr>
                        <a:t>α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el-GR" sz="2000" b="1" dirty="0">
                          <a:solidFill>
                            <a:srgbClr val="7030A0"/>
                          </a:solidFill>
                          <a:effectLst/>
                          <a:latin typeface="Times New Roman"/>
                          <a:cs typeface="Times New Roman"/>
                        </a:rPr>
                        <a:t>β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Хемотаксис,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активація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клітин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на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ділянках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запалення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.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591">
                <a:tc>
                  <a:txBody>
                    <a:bodyPr/>
                    <a:lstStyle/>
                    <a:p>
                      <a:pPr marL="82550" indent="0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FFFF00"/>
                          </a:solidFill>
                          <a:effectLst/>
                        </a:rPr>
                        <a:t>Гемопоетини</a:t>
                      </a:r>
                      <a:r>
                        <a:rPr lang="ru-RU" sz="2000" dirty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FFFF00"/>
                          </a:solidFill>
                          <a:effectLst/>
                        </a:rPr>
                        <a:t>нейропоетини</a:t>
                      </a:r>
                      <a:endParaRPr lang="ru-RU" sz="20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82550" indent="0" algn="l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IL6, </a:t>
                      </a:r>
                      <a:r>
                        <a:rPr lang="en-US" sz="2000" b="1" dirty="0" err="1">
                          <a:solidFill>
                            <a:srgbClr val="7030A0"/>
                          </a:solidFill>
                          <a:effectLst/>
                        </a:rPr>
                        <a:t>CNTF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en-US" sz="2000" b="1" dirty="0" err="1">
                          <a:solidFill>
                            <a:srgbClr val="7030A0"/>
                          </a:solidFill>
                          <a:effectLst/>
                        </a:rPr>
                        <a:t>LIF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, OM, IL11, CT1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Імунорегуляторна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;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продовжують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життя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нейронів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.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17819">
                <a:tc>
                  <a:txBody>
                    <a:bodyPr/>
                    <a:lstStyle/>
                    <a:p>
                      <a:pPr marL="82550" indent="0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FFFF00"/>
                          </a:solidFill>
                          <a:effectLst/>
                        </a:rPr>
                        <a:t>Колоніїстимулюючі</a:t>
                      </a:r>
                      <a:r>
                        <a:rPr lang="ru-RU" sz="2000" dirty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FFFF00"/>
                          </a:solidFill>
                          <a:effectLst/>
                        </a:rPr>
                        <a:t>фактори</a:t>
                      </a:r>
                      <a:endParaRPr lang="ru-RU" sz="20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82550" indent="0" algn="l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rgbClr val="7030A0"/>
                          </a:solidFill>
                          <a:effectLst/>
                        </a:rPr>
                        <a:t>GCSF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en-US" sz="2000" b="1" dirty="0" err="1">
                          <a:solidFill>
                            <a:srgbClr val="7030A0"/>
                          </a:solidFill>
                          <a:effectLst/>
                        </a:rPr>
                        <a:t>MCSF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en-US" sz="2000" b="1" dirty="0" err="1">
                          <a:solidFill>
                            <a:srgbClr val="7030A0"/>
                          </a:solidFill>
                          <a:effectLst/>
                        </a:rPr>
                        <a:t>GMCSF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en-US" sz="2000" b="1" dirty="0" err="1">
                          <a:solidFill>
                            <a:srgbClr val="7030A0"/>
                          </a:solidFill>
                          <a:effectLst/>
                        </a:rPr>
                        <a:t>SCF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, IL3, IL5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7030A0"/>
                          </a:solidFill>
                          <a:effectLst/>
                        </a:rPr>
                        <a:t>Стимуляція росту і диференціювання </a:t>
                      </a:r>
                      <a:r>
                        <a:rPr lang="uk-UA" sz="2000" b="1" dirty="0" err="1">
                          <a:solidFill>
                            <a:srgbClr val="7030A0"/>
                          </a:solidFill>
                          <a:effectLst/>
                        </a:rPr>
                        <a:t>клетокпредшественніков</a:t>
                      </a:r>
                      <a:r>
                        <a:rPr lang="uk-UA" sz="2000" b="1" dirty="0">
                          <a:solidFill>
                            <a:srgbClr val="7030A0"/>
                          </a:solidFill>
                          <a:effectLst/>
                        </a:rPr>
                        <a:t> в кістковому мозку; гранулоцитів, макрофагів і еозинофілів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.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9591">
                <a:tc>
                  <a:txBody>
                    <a:bodyPr/>
                    <a:lstStyle/>
                    <a:p>
                      <a:pPr marL="0" indent="82550"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FFFF00"/>
                          </a:solidFill>
                          <a:effectLst/>
                        </a:rPr>
                        <a:t>Нейротрофіни</a:t>
                      </a:r>
                      <a:endParaRPr lang="ru-RU" sz="20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8255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>
                          <a:solidFill>
                            <a:srgbClr val="7030A0"/>
                          </a:solidFill>
                          <a:effectLst/>
                        </a:rPr>
                        <a:t>NGF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en-US" sz="2000" b="1" dirty="0" err="1">
                          <a:solidFill>
                            <a:srgbClr val="7030A0"/>
                          </a:solidFill>
                          <a:effectLst/>
                        </a:rPr>
                        <a:t>BDNF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en-US" sz="2000" b="1" dirty="0" err="1">
                          <a:solidFill>
                            <a:srgbClr val="7030A0"/>
                          </a:solidFill>
                          <a:effectLst/>
                        </a:rPr>
                        <a:t>GDNF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82550" indent="0" algn="l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NT3,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NT6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Ріст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та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диференціювання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нейронів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5159">
                <a:tc>
                  <a:txBody>
                    <a:bodyPr/>
                    <a:lstStyle/>
                    <a:p>
                      <a:pPr marL="0" indent="82550"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FFFF00"/>
                          </a:solidFill>
                          <a:effectLst/>
                        </a:rPr>
                        <a:t>Фактори</a:t>
                      </a:r>
                      <a:r>
                        <a:rPr lang="ru-RU" sz="2000" dirty="0">
                          <a:solidFill>
                            <a:srgbClr val="FFFF00"/>
                          </a:solidFill>
                          <a:effectLst/>
                        </a:rPr>
                        <a:t> росту</a:t>
                      </a:r>
                      <a:endParaRPr lang="ru-RU" sz="20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82550" indent="0" algn="l"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rgbClr val="7030A0"/>
                          </a:solidFill>
                          <a:effectLst/>
                        </a:rPr>
                        <a:t>IGFI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II, </a:t>
                      </a:r>
                      <a:r>
                        <a:rPr lang="en-US" sz="2000" b="1" dirty="0" err="1">
                          <a:solidFill>
                            <a:srgbClr val="7030A0"/>
                          </a:solidFill>
                          <a:effectLst/>
                        </a:rPr>
                        <a:t>EGF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,</a:t>
                      </a:r>
                      <a:r>
                        <a:rPr lang="en-US" sz="2000" b="1" baseline="0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7030A0"/>
                          </a:solidFill>
                          <a:effectLst/>
                        </a:rPr>
                        <a:t>TGF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,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Ріст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та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диференціювання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клітин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307EF4FA-B990-F3A2-C39B-62C62A58F1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15888"/>
            <a:ext cx="5005388" cy="523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1" hangingPunct="1">
              <a:defRPr/>
            </a:pPr>
            <a:r>
              <a:rPr lang="ru-RU" sz="2800" b="1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РОДИНА ЦИТОКІНІВ</a:t>
            </a:r>
            <a:endParaRPr lang="ru-RU" sz="2800" b="1" spc="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ransition spd="slow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>
            <a:extLst>
              <a:ext uri="{FF2B5EF4-FFF2-40B4-BE49-F238E27FC236}">
                <a16:creationId xmlns:a16="http://schemas.microsoft.com/office/drawing/2014/main" id="{70733D58-F153-A242-14A3-133FBBA27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60" b="10336"/>
          <a:stretch>
            <a:fillRect/>
          </a:stretch>
        </p:blipFill>
        <p:spPr bwMode="auto">
          <a:xfrm>
            <a:off x="144463" y="244475"/>
            <a:ext cx="11564937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Рисунок 1">
            <a:extLst>
              <a:ext uri="{FF2B5EF4-FFF2-40B4-BE49-F238E27FC236}">
                <a16:creationId xmlns:a16="http://schemas.microsoft.com/office/drawing/2014/main" id="{5314503E-C4B8-2BB9-8532-F8D28B4B2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453"/>
          <a:stretch>
            <a:fillRect/>
          </a:stretch>
        </p:blipFill>
        <p:spPr bwMode="auto">
          <a:xfrm>
            <a:off x="312738" y="3622675"/>
            <a:ext cx="11564937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2D57AB9-88BD-F434-7121-60B1DADE42F4}"/>
              </a:ext>
            </a:extLst>
          </p:cNvPr>
          <p:cNvSpPr/>
          <p:nvPr/>
        </p:nvSpPr>
        <p:spPr>
          <a:xfrm>
            <a:off x="144463" y="765175"/>
            <a:ext cx="11912600" cy="49545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eaLnBrk="1"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600" b="1" dirty="0">
                <a:solidFill>
                  <a:srgbClr val="7030A0"/>
                </a:solidFill>
                <a:latin typeface="+mn-lt"/>
              </a:rPr>
              <a:t>1.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Лімфоїдна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тканина </a:t>
            </a:r>
            <a:r>
              <a:rPr lang="ru-RU" sz="2600" b="1" dirty="0" err="1">
                <a:solidFill>
                  <a:srgbClr val="FF0000"/>
                </a:solidFill>
                <a:latin typeface="+mn-lt"/>
              </a:rPr>
              <a:t>клонована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, вона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складається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з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безлічі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клонів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клітин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кожен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з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яких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має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предетермініровану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здатність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продукувати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антитіла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до </a:t>
            </a:r>
            <a:r>
              <a:rPr lang="ru-RU" sz="2600" b="1" dirty="0">
                <a:solidFill>
                  <a:srgbClr val="FF0000"/>
                </a:solidFill>
                <a:latin typeface="+mn-lt"/>
              </a:rPr>
              <a:t>одного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і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тільки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до одного будь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якого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антигену.</a:t>
            </a:r>
          </a:p>
          <a:p>
            <a:pPr eaLnBrk="1"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600" b="1" dirty="0">
                <a:solidFill>
                  <a:srgbClr val="7030A0"/>
                </a:solidFill>
                <a:latin typeface="+mn-lt"/>
              </a:rPr>
              <a:t>2. Антиген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відбирає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і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викликає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проліферацію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тільки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того клону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клітин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який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заздалегідь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здатний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продукувати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антитіла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до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цього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антигену,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тобто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проводить </a:t>
            </a:r>
            <a:r>
              <a:rPr lang="ru-RU" sz="2600" b="1" dirty="0" err="1">
                <a:solidFill>
                  <a:srgbClr val="FF0000"/>
                </a:solidFill>
                <a:latin typeface="+mn-lt"/>
              </a:rPr>
              <a:t>селекцію</a:t>
            </a:r>
            <a:r>
              <a:rPr lang="ru-RU" sz="26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FF0000"/>
                </a:solidFill>
                <a:latin typeface="+mn-lt"/>
              </a:rPr>
              <a:t>клонів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eaLnBrk="1"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600" b="1" dirty="0">
                <a:solidFill>
                  <a:srgbClr val="7030A0"/>
                </a:solidFill>
                <a:latin typeface="+mn-lt"/>
              </a:rPr>
              <a:t>3. Контакт з антигеном в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ембріональному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періоді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призводить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не до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стимуляції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, а до </a:t>
            </a:r>
            <a:r>
              <a:rPr lang="ru-RU" sz="2600" b="1" dirty="0" err="1">
                <a:solidFill>
                  <a:srgbClr val="FF0000"/>
                </a:solidFill>
                <a:latin typeface="+mn-lt"/>
              </a:rPr>
              <a:t>пригнічення</a:t>
            </a:r>
            <a:r>
              <a:rPr lang="ru-RU" sz="26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відповідного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клону -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формується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природна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імунологічна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FF0000"/>
                </a:solidFill>
                <a:latin typeface="+mn-lt"/>
              </a:rPr>
              <a:t>толерантність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за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Бернетом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. </a:t>
            </a:r>
          </a:p>
          <a:p>
            <a:pPr eaLnBrk="1"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600" b="1" dirty="0">
                <a:solidFill>
                  <a:srgbClr val="7030A0"/>
                </a:solidFill>
                <a:latin typeface="+mn-lt"/>
              </a:rPr>
              <a:t>4.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Різноманіття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клонів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формується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в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ембріогенезі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в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результаті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соматичних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FF0000"/>
                </a:solidFill>
                <a:latin typeface="+mn-lt"/>
              </a:rPr>
              <a:t>мутацій</a:t>
            </a:r>
            <a:r>
              <a:rPr lang="ru-RU" sz="1400" dirty="0">
                <a:latin typeface="+mn-lt"/>
              </a:rPr>
              <a:t>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E6EDD4-9639-E664-D3B5-BB6DFDD8BA78}"/>
              </a:ext>
            </a:extLst>
          </p:cNvPr>
          <p:cNvSpPr txBox="1"/>
          <p:nvPr/>
        </p:nvSpPr>
        <p:spPr>
          <a:xfrm>
            <a:off x="144463" y="115888"/>
            <a:ext cx="11912600" cy="5857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cap="all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КлональнО</a:t>
            </a:r>
            <a:r>
              <a:rPr lang="ru-RU" sz="32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-СЕ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ЛЕКЦІЙНА ТЕОРІЯ БЕРНЕТА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 spd="slow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>
            <a:extLst>
              <a:ext uri="{FF2B5EF4-FFF2-40B4-BE49-F238E27FC236}">
                <a16:creationId xmlns:a16="http://schemas.microsoft.com/office/drawing/2014/main" id="{B8CCE7CC-3CF8-DF3E-E302-B0AE0FC6C6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713" y="27193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6147" name="Прямоугольник 2">
            <a:extLst>
              <a:ext uri="{FF2B5EF4-FFF2-40B4-BE49-F238E27FC236}">
                <a16:creationId xmlns:a16="http://schemas.microsoft.com/office/drawing/2014/main" id="{A7232C21-D64E-4569-F23E-BC9D78D3A4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588" y="768350"/>
            <a:ext cx="11520487" cy="4616450"/>
          </a:xfrm>
          <a:prstGeom prst="rect">
            <a:avLst/>
          </a:prstGeom>
          <a:gradFill rotWithShape="0">
            <a:gsLst>
              <a:gs pos="0">
                <a:srgbClr val="85C2FF"/>
              </a:gs>
              <a:gs pos="30000">
                <a:srgbClr val="C4D6EB"/>
              </a:gs>
              <a:gs pos="100000">
                <a:srgbClr val="FFEBFA"/>
              </a:gs>
            </a:gsLst>
            <a:lin ang="5400000"/>
          </a:gra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ru-RU" altLang="ru-RU" sz="2400"/>
              <a:t>1</a:t>
            </a:r>
            <a:r>
              <a:rPr lang="ru-RU" altLang="ru-RU" sz="2400" b="1">
                <a:solidFill>
                  <a:srgbClr val="7030A0"/>
                </a:solidFill>
              </a:rPr>
              <a:t>. </a:t>
            </a:r>
            <a:r>
              <a:rPr lang="ru-RU" altLang="ru-RU" sz="2400" b="1">
                <a:solidFill>
                  <a:srgbClr val="CC0425"/>
                </a:solidFill>
              </a:rPr>
              <a:t>Численність </a:t>
            </a:r>
            <a:r>
              <a:rPr lang="ru-RU" altLang="ru-RU" sz="2400" b="1">
                <a:solidFill>
                  <a:srgbClr val="7030A0"/>
                </a:solidFill>
              </a:rPr>
              <a:t>гаметних (неперебудодваних) генів.</a:t>
            </a:r>
          </a:p>
          <a:p>
            <a:pPr eaLnBrk="1" hangingPunct="1">
              <a:spcBef>
                <a:spcPts val="1200"/>
              </a:spcBef>
            </a:pPr>
            <a:r>
              <a:rPr lang="ru-RU" altLang="ru-RU" sz="2400" b="1">
                <a:solidFill>
                  <a:srgbClr val="7030A0"/>
                </a:solidFill>
              </a:rPr>
              <a:t>2. </a:t>
            </a:r>
            <a:r>
              <a:rPr lang="ru-RU" altLang="ru-RU" sz="2400" b="1">
                <a:solidFill>
                  <a:srgbClr val="CC0425"/>
                </a:solidFill>
              </a:rPr>
              <a:t>Мутагенез</a:t>
            </a:r>
            <a:r>
              <a:rPr lang="ru-RU" altLang="ru-RU" sz="2400" b="1">
                <a:solidFill>
                  <a:srgbClr val="7030A0"/>
                </a:solidFill>
              </a:rPr>
              <a:t> гаметних генів в онтогенезі B-клетин.</a:t>
            </a:r>
          </a:p>
          <a:p>
            <a:pPr eaLnBrk="1" hangingPunct="1"/>
            <a:r>
              <a:rPr lang="ru-RU" altLang="ru-RU" sz="2400" b="1">
                <a:solidFill>
                  <a:srgbClr val="7030A0"/>
                </a:solidFill>
              </a:rPr>
              <a:t>3. </a:t>
            </a:r>
            <a:r>
              <a:rPr lang="ru-RU" altLang="ru-RU" sz="2400" b="1">
                <a:solidFill>
                  <a:srgbClr val="CC0425"/>
                </a:solidFill>
              </a:rPr>
              <a:t>Рекомбінація</a:t>
            </a:r>
            <a:r>
              <a:rPr lang="ru-RU" altLang="ru-RU" sz="2400" b="1">
                <a:solidFill>
                  <a:srgbClr val="7030A0"/>
                </a:solidFill>
              </a:rPr>
              <a:t> ряду генних сегментів,  в результаті синтезуються білки, откремі елементи яких кодуються різними сегментами в генах</a:t>
            </a:r>
          </a:p>
          <a:p>
            <a:pPr algn="ctr" eaLnBrk="1" hangingPunct="1"/>
            <a:r>
              <a:rPr lang="ru-RU" altLang="ru-RU" sz="2400" b="1">
                <a:solidFill>
                  <a:srgbClr val="7030A0"/>
                </a:solidFill>
              </a:rPr>
              <a:t>(два гена – один білок).</a:t>
            </a:r>
          </a:p>
          <a:p>
            <a:pPr eaLnBrk="1" hangingPunct="1">
              <a:spcBef>
                <a:spcPts val="1200"/>
              </a:spcBef>
            </a:pPr>
            <a:r>
              <a:rPr lang="ru-RU" altLang="ru-RU" sz="2400" b="1">
                <a:solidFill>
                  <a:srgbClr val="7030A0"/>
                </a:solidFill>
              </a:rPr>
              <a:t>4. Генні </a:t>
            </a:r>
            <a:r>
              <a:rPr lang="ru-RU" altLang="ru-RU" sz="2400" b="1">
                <a:solidFill>
                  <a:srgbClr val="CC0425"/>
                </a:solidFill>
              </a:rPr>
              <a:t>конверсії</a:t>
            </a:r>
            <a:r>
              <a:rPr lang="ru-RU" altLang="ru-RU" sz="2400" b="1">
                <a:solidFill>
                  <a:srgbClr val="7030A0"/>
                </a:solidFill>
              </a:rPr>
              <a:t>: відрізки ДНК, що належіть ряду псевдо-V-генів, можуть копіюватися у функциональному V-гені, змінюючи його вихідну нуклеотидну последовність.</a:t>
            </a:r>
          </a:p>
          <a:p>
            <a:pPr eaLnBrk="1" hangingPunct="1">
              <a:spcBef>
                <a:spcPts val="1200"/>
              </a:spcBef>
            </a:pPr>
            <a:r>
              <a:rPr lang="ru-RU" altLang="ru-RU" sz="2400" b="1">
                <a:solidFill>
                  <a:srgbClr val="7030A0"/>
                </a:solidFill>
              </a:rPr>
              <a:t> 5. </a:t>
            </a:r>
            <a:r>
              <a:rPr lang="ru-RU" altLang="ru-RU" sz="2400" b="1">
                <a:solidFill>
                  <a:srgbClr val="CC0425"/>
                </a:solidFill>
              </a:rPr>
              <a:t>Вставки</a:t>
            </a:r>
            <a:r>
              <a:rPr lang="ru-RU" altLang="ru-RU" sz="2400" b="1">
                <a:solidFill>
                  <a:srgbClr val="7030A0"/>
                </a:solidFill>
              </a:rPr>
              <a:t> додаткових нуклеотидів: при рекомбінації генних сегментів можливо вбудовування між ними додаткових нуклеотидів, які кодують додаткові амінокислотні залишки </a:t>
            </a:r>
            <a:r>
              <a:rPr lang="en-US" altLang="ru-RU" sz="2400" b="1">
                <a:solidFill>
                  <a:srgbClr val="7030A0"/>
                </a:solidFill>
              </a:rPr>
              <a:t>V-</a:t>
            </a:r>
            <a:r>
              <a:rPr lang="ru-RU" altLang="ru-RU" sz="2400" b="1">
                <a:solidFill>
                  <a:srgbClr val="7030A0"/>
                </a:solidFill>
              </a:rPr>
              <a:t>областей.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F83B3B-7C05-7D7D-0ECA-1183284C7F9B}"/>
              </a:ext>
            </a:extLst>
          </p:cNvPr>
          <p:cNvSpPr txBox="1"/>
          <p:nvPr/>
        </p:nvSpPr>
        <p:spPr>
          <a:xfrm>
            <a:off x="431800" y="333375"/>
            <a:ext cx="11423650" cy="43021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МЕХАНІЗМИ СТВОРЕННЯ РІЗНОМАНІТНОСТІ ІМУНОГЛОБУЛІНІВ</a:t>
            </a:r>
          </a:p>
        </p:txBody>
      </p:sp>
    </p:spTree>
  </p:cSld>
  <p:clrMapOvr>
    <a:masterClrMapping/>
  </p:clrMapOvr>
  <p:transition spd="slow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>
            <a:extLst>
              <a:ext uri="{FF2B5EF4-FFF2-40B4-BE49-F238E27FC236}">
                <a16:creationId xmlns:a16="http://schemas.microsoft.com/office/drawing/2014/main" id="{DBFE3144-44E3-1722-9A78-5D4DA7B92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713" y="27193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4245F9-CBFC-3129-CBDB-8BB205A1C910}"/>
              </a:ext>
            </a:extLst>
          </p:cNvPr>
          <p:cNvSpPr txBox="1"/>
          <p:nvPr/>
        </p:nvSpPr>
        <p:spPr>
          <a:xfrm>
            <a:off x="239713" y="188913"/>
            <a:ext cx="11806237" cy="5222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СХЕМА РЕОРГАНІЗАЦІЇ ГЕНІВ ІМУНОГЛОБУЛІНА</a:t>
            </a:r>
          </a:p>
        </p:txBody>
      </p:sp>
      <p:pic>
        <p:nvPicPr>
          <p:cNvPr id="7172" name="Picture 6">
            <a:extLst>
              <a:ext uri="{FF2B5EF4-FFF2-40B4-BE49-F238E27FC236}">
                <a16:creationId xmlns:a16="http://schemas.microsoft.com/office/drawing/2014/main" id="{D38A0A74-F48E-F955-E5A0-B47A83151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3" y="674688"/>
            <a:ext cx="8632825" cy="618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7">
            <a:extLst>
              <a:ext uri="{FF2B5EF4-FFF2-40B4-BE49-F238E27FC236}">
                <a16:creationId xmlns:a16="http://schemas.microsoft.com/office/drawing/2014/main" id="{8595F61B-C3FC-557C-9032-359D50EDD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2538" y="2879725"/>
            <a:ext cx="3300412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>
            <a:extLst>
              <a:ext uri="{FF2B5EF4-FFF2-40B4-BE49-F238E27FC236}">
                <a16:creationId xmlns:a16="http://schemas.microsoft.com/office/drawing/2014/main" id="{DF350CE7-8ACA-3899-CABA-EDCA4635B6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713" y="27193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8195" name="Rectangle 1">
            <a:extLst>
              <a:ext uri="{FF2B5EF4-FFF2-40B4-BE49-F238E27FC236}">
                <a16:creationId xmlns:a16="http://schemas.microsoft.com/office/drawing/2014/main" id="{6C968426-C56E-EC55-4CAA-C2AF38BA43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7175" y="1290638"/>
            <a:ext cx="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ACDA6F-3A23-5295-E143-EC3D7DF659C2}"/>
              </a:ext>
            </a:extLst>
          </p:cNvPr>
          <p:cNvSpPr txBox="1"/>
          <p:nvPr/>
        </p:nvSpPr>
        <p:spPr>
          <a:xfrm>
            <a:off x="239713" y="188913"/>
            <a:ext cx="11710987" cy="8302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РЕОРГАНИЗАЦІЯ ІМУНОГЛОБУЛІНОВИХ ГЕНІВ В ПРОЦЕСІ ДИФЕРЕНЦЮВАННЯ В-КЛІТИН</a:t>
            </a:r>
            <a:endParaRPr lang="ru-RU" sz="2400" spc="300" dirty="0">
              <a:latin typeface="+mn-lt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739318F0-CA63-F123-7A99-40A5F06CD476}"/>
              </a:ext>
            </a:extLst>
          </p:cNvPr>
          <p:cNvGraphicFramePr>
            <a:graphicFrameLocks noGrp="1"/>
          </p:cNvGraphicFramePr>
          <p:nvPr/>
        </p:nvGraphicFramePr>
        <p:xfrm>
          <a:off x="144463" y="1052513"/>
          <a:ext cx="11806235" cy="5329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7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2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17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77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116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076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16541">
                <a:tc>
                  <a:txBody>
                    <a:bodyPr/>
                    <a:lstStyle/>
                    <a:p>
                      <a:endParaRPr lang="ru-RU" sz="2000" dirty="0">
                        <a:effectLst/>
                      </a:endParaRPr>
                    </a:p>
                  </a:txBody>
                  <a:tcPr marL="98902" marR="98902" marT="37102" marB="3710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err="1">
                          <a:effectLst/>
                        </a:rPr>
                        <a:t>Стовбурова</a:t>
                      </a:r>
                      <a:r>
                        <a:rPr lang="ru-RU" sz="2000" b="1" baseline="0" dirty="0">
                          <a:effectLst/>
                        </a:rPr>
                        <a:t> </a:t>
                      </a:r>
                      <a:r>
                        <a:rPr lang="ru-RU" sz="2000" b="1" dirty="0" err="1">
                          <a:effectLst/>
                        </a:rPr>
                        <a:t>клітина</a:t>
                      </a:r>
                      <a:endParaRPr lang="ru-RU" sz="2000" dirty="0">
                        <a:effectLst/>
                      </a:endParaRPr>
                    </a:p>
                  </a:txBody>
                  <a:tcPr marL="98902" marR="98902" marT="37102" marB="3710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err="1">
                          <a:effectLst/>
                        </a:rPr>
                        <a:t>Рання</a:t>
                      </a:r>
                      <a:r>
                        <a:rPr lang="ru-RU" sz="2000" b="1" dirty="0">
                          <a:effectLst/>
                        </a:rPr>
                        <a:t> про-</a:t>
                      </a:r>
                    </a:p>
                    <a:p>
                      <a:pPr algn="ctr"/>
                      <a:r>
                        <a:rPr lang="ru-RU" sz="2000" b="1" dirty="0">
                          <a:effectLst/>
                        </a:rPr>
                        <a:t>В-</a:t>
                      </a:r>
                      <a:r>
                        <a:rPr lang="ru-RU" sz="2000" b="1" dirty="0" err="1">
                          <a:effectLst/>
                        </a:rPr>
                        <a:t>клітина</a:t>
                      </a:r>
                      <a:endParaRPr lang="ru-RU" sz="2000" dirty="0">
                        <a:effectLst/>
                      </a:endParaRPr>
                    </a:p>
                  </a:txBody>
                  <a:tcPr marL="98902" marR="98902" marT="37102" marB="3710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err="1">
                          <a:effectLst/>
                        </a:rPr>
                        <a:t>Піздня</a:t>
                      </a:r>
                      <a:r>
                        <a:rPr lang="ru-RU" sz="2000" b="1" dirty="0">
                          <a:effectLst/>
                        </a:rPr>
                        <a:t> про-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effectLst/>
                        </a:rPr>
                        <a:t>В-</a:t>
                      </a:r>
                      <a:r>
                        <a:rPr lang="ru-RU" sz="2000" b="1" dirty="0" err="1">
                          <a:effectLst/>
                        </a:rPr>
                        <a:t>клітина</a:t>
                      </a:r>
                      <a:endParaRPr lang="ru-RU" sz="2000" dirty="0">
                        <a:effectLst/>
                      </a:endParaRPr>
                    </a:p>
                  </a:txBody>
                  <a:tcPr marL="98902" marR="98902" marT="37102" marB="3710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effectLst/>
                        </a:rPr>
                        <a:t>Пре-В-</a:t>
                      </a:r>
                      <a:r>
                        <a:rPr lang="ru-RU" sz="2000" b="1" dirty="0" err="1">
                          <a:effectLst/>
                        </a:rPr>
                        <a:t>клітина</a:t>
                      </a:r>
                      <a:endParaRPr lang="ru-RU" sz="2000" dirty="0">
                        <a:effectLst/>
                      </a:endParaRPr>
                    </a:p>
                    <a:p>
                      <a:pPr algn="ctr"/>
                      <a:endParaRPr lang="ru-RU" sz="2000" dirty="0">
                        <a:effectLst/>
                      </a:endParaRPr>
                    </a:p>
                  </a:txBody>
                  <a:tcPr marL="98902" marR="98902" marT="37102" marB="3710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err="1">
                          <a:effectLst/>
                        </a:rPr>
                        <a:t>Незріла</a:t>
                      </a:r>
                      <a:r>
                        <a:rPr lang="ru-RU" sz="2000" b="1" dirty="0">
                          <a:effectLst/>
                        </a:rPr>
                        <a:t> </a:t>
                      </a:r>
                    </a:p>
                    <a:p>
                      <a:pPr algn="ctr"/>
                      <a:r>
                        <a:rPr lang="ru-RU" sz="2000" b="1" dirty="0">
                          <a:effectLst/>
                        </a:rPr>
                        <a:t>В-</a:t>
                      </a:r>
                      <a:r>
                        <a:rPr lang="ru-RU" sz="2000" b="1" dirty="0" err="1">
                          <a:effectLst/>
                        </a:rPr>
                        <a:t>клітина</a:t>
                      </a:r>
                      <a:endParaRPr lang="ru-RU" sz="2000" dirty="0">
                        <a:effectLst/>
                      </a:endParaRPr>
                    </a:p>
                  </a:txBody>
                  <a:tcPr marL="98902" marR="98902" marT="37102" marB="3710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3312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err="1">
                          <a:solidFill>
                            <a:srgbClr val="CC0425"/>
                          </a:solidFill>
                          <a:effectLst/>
                        </a:rPr>
                        <a:t>Гени</a:t>
                      </a:r>
                      <a:r>
                        <a:rPr lang="ru-RU" sz="2400" b="1" dirty="0">
                          <a:solidFill>
                            <a:srgbClr val="CC0425"/>
                          </a:solidFill>
                          <a:effectLst/>
                        </a:rPr>
                        <a:t> </a:t>
                      </a:r>
                    </a:p>
                    <a:p>
                      <a:pPr algn="ctr"/>
                      <a:r>
                        <a:rPr lang="ru-RU" sz="2400" b="1" dirty="0">
                          <a:solidFill>
                            <a:srgbClr val="CC0425"/>
                          </a:solidFill>
                          <a:effectLst/>
                        </a:rPr>
                        <a:t>Н-</a:t>
                      </a:r>
                      <a:r>
                        <a:rPr lang="ru-RU" sz="2400" b="1" dirty="0" err="1">
                          <a:solidFill>
                            <a:srgbClr val="CC0425"/>
                          </a:solidFill>
                          <a:effectLst/>
                        </a:rPr>
                        <a:t>ланцюга</a:t>
                      </a:r>
                      <a:endParaRPr lang="ru-RU" sz="2400" dirty="0">
                        <a:solidFill>
                          <a:srgbClr val="CC0425"/>
                        </a:solidFill>
                        <a:effectLst/>
                      </a:endParaRPr>
                    </a:p>
                  </a:txBody>
                  <a:tcPr marL="98902" marR="98902" marT="37102" marB="3710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зародкова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організація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</a:endParaRPr>
                    </a:p>
                  </a:txBody>
                  <a:tcPr marL="98902" marR="98902" marT="37102" marB="3710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7030A0"/>
                          </a:solidFill>
                          <a:effectLst/>
                        </a:rPr>
                        <a:t>D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  <a:effectLst/>
                        </a:rPr>
                        <a:t>-</a:t>
                      </a:r>
                      <a:r>
                        <a:rPr lang="en-US" sz="2800" b="1" dirty="0">
                          <a:solidFill>
                            <a:srgbClr val="7030A0"/>
                          </a:solidFill>
                          <a:effectLst/>
                        </a:rPr>
                        <a:t>J</a:t>
                      </a:r>
                      <a:endParaRPr lang="ru-RU" sz="2800" b="1" dirty="0">
                        <a:solidFill>
                          <a:srgbClr val="7030A0"/>
                        </a:solidFill>
                        <a:effectLst/>
                      </a:endParaRPr>
                    </a:p>
                  </a:txBody>
                  <a:tcPr marL="98902" marR="98902" marT="37102" marB="3710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7030A0"/>
                          </a:solidFill>
                          <a:effectLst/>
                        </a:rPr>
                        <a:t>V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  <a:effectLst/>
                        </a:rPr>
                        <a:t>-</a:t>
                      </a:r>
                      <a:r>
                        <a:rPr lang="en-US" sz="2800" b="1" dirty="0">
                          <a:solidFill>
                            <a:srgbClr val="7030A0"/>
                          </a:solidFill>
                          <a:effectLst/>
                        </a:rPr>
                        <a:t>D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  <a:effectLst/>
                        </a:rPr>
                        <a:t>-</a:t>
                      </a:r>
                      <a:r>
                        <a:rPr lang="en-US" sz="2800" b="1" dirty="0">
                          <a:solidFill>
                            <a:srgbClr val="7030A0"/>
                          </a:solidFill>
                          <a:effectLst/>
                        </a:rPr>
                        <a:t>J</a:t>
                      </a:r>
                      <a:endParaRPr lang="ru-RU" sz="2800" b="1" dirty="0">
                        <a:solidFill>
                          <a:srgbClr val="7030A0"/>
                        </a:solidFill>
                        <a:effectLst/>
                      </a:endParaRPr>
                    </a:p>
                  </a:txBody>
                  <a:tcPr marL="98902" marR="98902" marT="37102" marB="3710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solidFill>
                            <a:srgbClr val="7030A0"/>
                          </a:solidFill>
                          <a:effectLst/>
                        </a:rPr>
                        <a:t>VDJ</a:t>
                      </a:r>
                      <a:endParaRPr lang="en-US" sz="2800" b="1" dirty="0">
                        <a:solidFill>
                          <a:srgbClr val="7030A0"/>
                        </a:solidFill>
                        <a:effectLst/>
                      </a:endParaRPr>
                    </a:p>
                  </a:txBody>
                  <a:tcPr marL="98902" marR="98902" marT="37102" marB="3710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solidFill>
                            <a:srgbClr val="7030A0"/>
                          </a:solidFill>
                          <a:effectLst/>
                        </a:rPr>
                        <a:t>VDJ</a:t>
                      </a:r>
                      <a:endParaRPr lang="en-US" sz="2800" b="1" dirty="0">
                        <a:solidFill>
                          <a:srgbClr val="7030A0"/>
                        </a:solidFill>
                        <a:effectLst/>
                      </a:endParaRPr>
                    </a:p>
                  </a:txBody>
                  <a:tcPr marL="98902" marR="98902" marT="37102" marB="3710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4232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err="1">
                          <a:solidFill>
                            <a:srgbClr val="CC0425"/>
                          </a:solidFill>
                          <a:effectLst/>
                        </a:rPr>
                        <a:t>Гени</a:t>
                      </a:r>
                      <a:r>
                        <a:rPr lang="ru-RU" sz="2400" b="1" dirty="0">
                          <a:solidFill>
                            <a:srgbClr val="CC0425"/>
                          </a:solidFill>
                          <a:effectLst/>
                        </a:rPr>
                        <a:t> </a:t>
                      </a:r>
                    </a:p>
                    <a:p>
                      <a:pPr algn="ctr"/>
                      <a:r>
                        <a:rPr lang="en-US" sz="2400" b="1" dirty="0">
                          <a:solidFill>
                            <a:srgbClr val="CC0425"/>
                          </a:solidFill>
                          <a:effectLst/>
                        </a:rPr>
                        <a:t>L</a:t>
                      </a:r>
                      <a:r>
                        <a:rPr lang="ru-RU" sz="2400" b="1" dirty="0">
                          <a:solidFill>
                            <a:srgbClr val="CC0425"/>
                          </a:solidFill>
                          <a:effectLst/>
                        </a:rPr>
                        <a:t>-</a:t>
                      </a:r>
                      <a:r>
                        <a:rPr lang="ru-RU" sz="2400" b="1" dirty="0" err="1">
                          <a:solidFill>
                            <a:srgbClr val="CC0425"/>
                          </a:solidFill>
                          <a:effectLst/>
                        </a:rPr>
                        <a:t>ланцюга</a:t>
                      </a:r>
                      <a:endParaRPr lang="ru-RU" sz="2400" dirty="0">
                        <a:solidFill>
                          <a:srgbClr val="CC0425"/>
                        </a:solidFill>
                        <a:effectLst/>
                      </a:endParaRPr>
                    </a:p>
                  </a:txBody>
                  <a:tcPr marL="98902" marR="98902" marT="37102" marB="3710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2000" b="1" spc="300" dirty="0" err="1">
                          <a:solidFill>
                            <a:srgbClr val="7030A0"/>
                          </a:solidFill>
                          <a:effectLst/>
                        </a:rPr>
                        <a:t>зародкова</a:t>
                      </a:r>
                      <a:r>
                        <a:rPr lang="ru-RU" sz="2000" b="1" spc="300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spc="300" dirty="0" err="1">
                          <a:solidFill>
                            <a:srgbClr val="7030A0"/>
                          </a:solidFill>
                          <a:effectLst/>
                        </a:rPr>
                        <a:t>організація</a:t>
                      </a:r>
                      <a:endParaRPr lang="ru-RU" sz="2000" b="1" spc="300" dirty="0">
                        <a:solidFill>
                          <a:srgbClr val="7030A0"/>
                        </a:solidFill>
                        <a:effectLst/>
                      </a:endParaRPr>
                    </a:p>
                  </a:txBody>
                  <a:tcPr marL="98902" marR="98902" marT="37102" marB="3710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2000" dirty="0">
                        <a:effectLst/>
                      </a:endParaRPr>
                    </a:p>
                  </a:txBody>
                  <a:tcPr marL="74196" marR="74196" marT="37098" marB="37098" anchor="ctr"/>
                </a:tc>
                <a:tc hMerge="1">
                  <a:txBody>
                    <a:bodyPr/>
                    <a:lstStyle/>
                    <a:p>
                      <a:endParaRPr lang="ru-RU" sz="2000" dirty="0">
                        <a:effectLst/>
                      </a:endParaRP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solidFill>
                            <a:srgbClr val="7030A0"/>
                          </a:solidFill>
                          <a:effectLst/>
                        </a:rPr>
                        <a:t>VJ</a:t>
                      </a:r>
                      <a:endParaRPr lang="en-US" sz="2800" b="1" dirty="0">
                        <a:solidFill>
                          <a:srgbClr val="7030A0"/>
                        </a:solidFill>
                        <a:effectLst/>
                      </a:endParaRPr>
                    </a:p>
                  </a:txBody>
                  <a:tcPr marL="98902" marR="98902" marT="37102" marB="3710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solidFill>
                            <a:srgbClr val="7030A0"/>
                          </a:solidFill>
                          <a:effectLst/>
                        </a:rPr>
                        <a:t>VJ</a:t>
                      </a:r>
                      <a:endParaRPr lang="en-US" sz="2800" b="1" dirty="0">
                        <a:solidFill>
                          <a:srgbClr val="7030A0"/>
                        </a:solidFill>
                        <a:effectLst/>
                      </a:endParaRPr>
                    </a:p>
                  </a:txBody>
                  <a:tcPr marL="98902" marR="98902" marT="37102" marB="3710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35151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CC0425"/>
                          </a:solidFill>
                          <a:effectLst/>
                        </a:rPr>
                        <a:t>Поверх-</a:t>
                      </a:r>
                      <a:r>
                        <a:rPr lang="ru-RU" sz="2400" b="1" dirty="0" err="1">
                          <a:solidFill>
                            <a:srgbClr val="CC0425"/>
                          </a:solidFill>
                          <a:effectLst/>
                        </a:rPr>
                        <a:t>невий</a:t>
                      </a:r>
                      <a:r>
                        <a:rPr lang="ru-RU" sz="2400" b="1" dirty="0">
                          <a:solidFill>
                            <a:srgbClr val="CC0425"/>
                          </a:solidFill>
                          <a:effectLst/>
                        </a:rPr>
                        <a:t> </a:t>
                      </a:r>
                    </a:p>
                    <a:p>
                      <a:pPr algn="ctr"/>
                      <a:r>
                        <a:rPr lang="en-US" sz="2400" b="1" i="1" dirty="0" err="1">
                          <a:solidFill>
                            <a:srgbClr val="CC0425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Ig</a:t>
                      </a:r>
                      <a:endParaRPr lang="en-US" sz="2400" i="1" dirty="0">
                        <a:solidFill>
                          <a:srgbClr val="CC0425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02" marR="98902" marT="37102" marB="3710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2000" b="1" spc="600" dirty="0" err="1">
                          <a:solidFill>
                            <a:srgbClr val="7030A0"/>
                          </a:solidFill>
                          <a:effectLst/>
                        </a:rPr>
                        <a:t>відсутня</a:t>
                      </a:r>
                      <a:endParaRPr lang="ru-RU" sz="2000" b="1" spc="600" dirty="0">
                        <a:solidFill>
                          <a:srgbClr val="7030A0"/>
                        </a:solidFill>
                        <a:effectLst/>
                      </a:endParaRPr>
                    </a:p>
                  </a:txBody>
                  <a:tcPr marL="98902" marR="98902" marT="37102" marB="3710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2000" dirty="0">
                        <a:effectLst/>
                      </a:endParaRPr>
                    </a:p>
                  </a:txBody>
                  <a:tcPr marL="74196" marR="74196" marT="37098" marB="37098" anchor="ctr"/>
                </a:tc>
                <a:tc hMerge="1">
                  <a:txBody>
                    <a:bodyPr/>
                    <a:lstStyle/>
                    <a:p>
                      <a:endParaRPr lang="ru-RU" sz="2000" dirty="0">
                        <a:effectLst/>
                      </a:endParaRP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m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-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ланцюг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у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цитоплазмі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та на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поверхні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клітини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</a:endParaRPr>
                    </a:p>
                  </a:txBody>
                  <a:tcPr marL="98902" marR="98902" marT="37102" marB="3710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экспресія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i="1" dirty="0" err="1">
                          <a:solidFill>
                            <a:srgbClr val="CC0425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IgM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на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поверхні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клітин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</a:endParaRPr>
                    </a:p>
                  </a:txBody>
                  <a:tcPr marL="98902" marR="98902" marT="37102" marB="3710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>
            <a:extLst>
              <a:ext uri="{FF2B5EF4-FFF2-40B4-BE49-F238E27FC236}">
                <a16:creationId xmlns:a16="http://schemas.microsoft.com/office/drawing/2014/main" id="{139497B0-B71E-999B-DB27-40C08BD99F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713" y="27193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691E11C4-154E-3CCD-49F7-15F67FAF35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950" y="1577975"/>
            <a:ext cx="11811000" cy="34163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  <a:effectLst/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800" b="1" dirty="0">
                <a:solidFill>
                  <a:srgbClr val="CC042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ПРИКЛАДНА ІМУНОЛОГІЯ-</a:t>
            </a:r>
            <a:endParaRPr lang="ru-RU" altLang="ru-RU" sz="2800" dirty="0"/>
          </a:p>
          <a:p>
            <a:pPr algn="ctr" eaLnBrk="1" hangingPunct="1">
              <a:defRPr/>
            </a:pP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розділ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імунології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,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який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розробляє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нові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та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вдосконалює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існуючі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імунобіологічні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препарати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та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методи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ru-RU" sz="2800" b="1" dirty="0" err="1">
                <a:solidFill>
                  <a:srgbClr val="CC0425"/>
                </a:solidFill>
                <a:latin typeface="Arial" charset="0"/>
                <a:cs typeface="Times New Roman" pitchFamily="18" charset="0"/>
              </a:rPr>
              <a:t>імунотерапія</a:t>
            </a:r>
            <a:r>
              <a:rPr lang="ru-RU" altLang="ru-RU" sz="2800" b="1" dirty="0">
                <a:solidFill>
                  <a:srgbClr val="CC0425"/>
                </a:solidFill>
                <a:latin typeface="Arial" charset="0"/>
                <a:cs typeface="Times New Roman" pitchFamily="18" charset="0"/>
              </a:rPr>
              <a:t>, </a:t>
            </a:r>
            <a:r>
              <a:rPr lang="ru-RU" altLang="ru-RU" sz="2800" b="1" dirty="0" err="1">
                <a:solidFill>
                  <a:srgbClr val="CC0425"/>
                </a:solidFill>
                <a:latin typeface="Arial" charset="0"/>
                <a:cs typeface="Times New Roman" pitchFamily="18" charset="0"/>
              </a:rPr>
              <a:t>імунопрофілактика</a:t>
            </a:r>
            <a:r>
              <a:rPr lang="ru-RU" altLang="ru-RU" sz="2800" b="1" dirty="0">
                <a:solidFill>
                  <a:srgbClr val="CC0425"/>
                </a:solidFill>
                <a:latin typeface="Arial" charset="0"/>
                <a:cs typeface="Times New Roman" pitchFamily="18" charset="0"/>
              </a:rPr>
              <a:t>, </a:t>
            </a:r>
            <a:r>
              <a:rPr lang="ru-RU" altLang="ru-RU" sz="2800" b="1" dirty="0" err="1">
                <a:solidFill>
                  <a:srgbClr val="CC0425"/>
                </a:solidFill>
                <a:latin typeface="Arial" charset="0"/>
                <a:cs typeface="Times New Roman" pitchFamily="18" charset="0"/>
              </a:rPr>
              <a:t>імунодіагностика</a:t>
            </a:r>
            <a:r>
              <a:rPr lang="ru-RU" altLang="ru-RU" sz="2800" b="1" dirty="0">
                <a:solidFill>
                  <a:srgbClr val="CC0425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в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медицині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 та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інших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галузях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 науки і практики. </a:t>
            </a:r>
          </a:p>
          <a:p>
            <a:pPr algn="ctr">
              <a:spcBef>
                <a:spcPts val="1200"/>
              </a:spcBef>
              <a:defRPr/>
            </a:pPr>
            <a:r>
              <a:rPr lang="ru-RU" altLang="ru-RU" sz="2800" b="1" dirty="0">
                <a:solidFill>
                  <a:srgbClr val="CC042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ІМУНОБІОТЕХНОЛОГІЯ</a:t>
            </a:r>
          </a:p>
          <a:p>
            <a:pPr algn="ctr">
              <a:spcBef>
                <a:spcPts val="1200"/>
              </a:spcBef>
              <a:defRPr/>
            </a:pP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Arial" charset="0"/>
              </a:rPr>
              <a:t>Розробляє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Arial" charset="0"/>
              </a:rPr>
              <a:t> та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Arial" charset="0"/>
              </a:rPr>
              <a:t>вивчає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Arial" charset="0"/>
              </a:rPr>
              <a:t>імунобіологічні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Arial" charset="0"/>
              </a:rPr>
              <a:t>препарати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.</a:t>
            </a:r>
            <a:endParaRPr lang="ru-RU" altLang="ru-RU" sz="2400" b="1" dirty="0">
              <a:solidFill>
                <a:srgbClr val="7030A0"/>
              </a:solidFill>
              <a:latin typeface="Arial" charset="0"/>
            </a:endParaRPr>
          </a:p>
        </p:txBody>
      </p:sp>
    </p:spTree>
  </p:cSld>
  <p:clrMapOvr>
    <a:masterClrMapping/>
  </p:clrMapOvr>
  <p:transition spd="slow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>
            <a:extLst>
              <a:ext uri="{FF2B5EF4-FFF2-40B4-BE49-F238E27FC236}">
                <a16:creationId xmlns:a16="http://schemas.microsoft.com/office/drawing/2014/main" id="{7159C7C4-6442-3D2E-4377-343FB194D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713" y="27193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A9FDF02-D06E-B2F8-1F87-5D7388CE33F5}"/>
              </a:ext>
            </a:extLst>
          </p:cNvPr>
          <p:cNvSpPr/>
          <p:nvPr/>
        </p:nvSpPr>
        <p:spPr>
          <a:xfrm>
            <a:off x="431315" y="231032"/>
            <a:ext cx="11423782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C0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ІМУНОБІОЛОГІЧНІ ПРЕПАРАТИ за </a:t>
            </a:r>
            <a:r>
              <a:rPr lang="ru-RU" sz="2400" b="1" dirty="0" err="1">
                <a:solidFill>
                  <a:srgbClr val="CC0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А.А.Воробьйовим</a:t>
            </a:r>
            <a:endParaRPr lang="ru-RU" sz="2400" b="1" dirty="0">
              <a:solidFill>
                <a:srgbClr val="CC04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645A75-E9D7-ADA4-A331-23994BE33A70}"/>
              </a:ext>
            </a:extLst>
          </p:cNvPr>
          <p:cNvSpPr txBox="1"/>
          <p:nvPr/>
        </p:nvSpPr>
        <p:spPr>
          <a:xfrm>
            <a:off x="431800" y="692150"/>
            <a:ext cx="11423650" cy="41544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marL="457200" indent="-457200" algn="just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Препарати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для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специфічної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профілактики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та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терапії</a:t>
            </a:r>
            <a:r>
              <a:rPr lang="ru-RU" sz="2200" b="1" dirty="0">
                <a:solidFill>
                  <a:srgbClr val="CC0425"/>
                </a:solidFill>
                <a:latin typeface="+mn-lt"/>
              </a:rPr>
              <a:t>: </a:t>
            </a:r>
            <a:r>
              <a:rPr lang="ru-RU" sz="2200" b="1" dirty="0" err="1">
                <a:solidFill>
                  <a:srgbClr val="CC0425"/>
                </a:solidFill>
                <a:latin typeface="+mn-lt"/>
              </a:rPr>
              <a:t>вакцини</a:t>
            </a:r>
            <a:r>
              <a:rPr lang="ru-RU" sz="2200" b="1" dirty="0">
                <a:solidFill>
                  <a:srgbClr val="CC0425"/>
                </a:solidFill>
                <a:latin typeface="+mn-lt"/>
              </a:rPr>
              <a:t>, фаги, </a:t>
            </a:r>
            <a:r>
              <a:rPr lang="ru-RU" sz="2200" b="1" dirty="0" err="1">
                <a:solidFill>
                  <a:srgbClr val="CC0425"/>
                </a:solidFill>
                <a:latin typeface="+mn-lt"/>
              </a:rPr>
              <a:t>евбіотики</a:t>
            </a:r>
            <a:r>
              <a:rPr lang="ru-RU" sz="2200" b="1" dirty="0">
                <a:solidFill>
                  <a:srgbClr val="CC0425"/>
                </a:solidFill>
                <a:latin typeface="+mn-lt"/>
              </a:rPr>
              <a:t> (</a:t>
            </a:r>
            <a:r>
              <a:rPr lang="ru-RU" sz="2200" b="1" dirty="0" err="1">
                <a:solidFill>
                  <a:srgbClr val="CC0425"/>
                </a:solidFill>
                <a:latin typeface="+mn-lt"/>
              </a:rPr>
              <a:t>пробіотики</a:t>
            </a:r>
            <a:r>
              <a:rPr lang="ru-RU" sz="2200" b="1" dirty="0">
                <a:solidFill>
                  <a:srgbClr val="CC0425"/>
                </a:solidFill>
                <a:latin typeface="+mn-lt"/>
              </a:rPr>
              <a:t>).</a:t>
            </a:r>
          </a:p>
          <a:p>
            <a:pPr marL="457200" indent="-457200" algn="just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Препарати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на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основі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CC0425"/>
                </a:solidFill>
                <a:latin typeface="+mn-lt"/>
              </a:rPr>
              <a:t>антитіл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: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імуноглобуліни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імунні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сироватки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моноклональні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антитіла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імунотоксини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антитіла-ферменти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(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абсима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),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міні-антитіла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Font typeface="+mj-lt"/>
              <a:buAutoNum type="arabicPeriod"/>
              <a:defRPr/>
            </a:pP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Імуномодулятори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: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ад'юванти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антіметболіти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гормони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, а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також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ендогенні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імуномодулятори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(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інтерлейкіни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інтерферони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пептиди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майєло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пептиди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та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ін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.). 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Font typeface="+mj-lt"/>
              <a:buAutoNum type="arabicPeriod"/>
              <a:defRPr/>
            </a:pPr>
            <a:r>
              <a:rPr lang="ru-RU" sz="2200" b="1" dirty="0" err="1">
                <a:solidFill>
                  <a:srgbClr val="CC0425"/>
                </a:solidFill>
                <a:latin typeface="+mn-lt"/>
              </a:rPr>
              <a:t>Адаптогени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—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речовини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з широким спектром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діяльності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: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екстракти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женьшеню,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елеутерокока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та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ін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.,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тканинні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лізати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дієтичні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добавки (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ліпіди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полісахариди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вітаміни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мікроелементи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та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інші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мікроелементи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). 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Font typeface="+mj-lt"/>
              <a:buAutoNum type="arabicPeriod"/>
              <a:defRPr/>
            </a:pPr>
            <a:r>
              <a:rPr lang="ru-RU" sz="2200" b="1" dirty="0" err="1">
                <a:solidFill>
                  <a:srgbClr val="CC0425"/>
                </a:solidFill>
                <a:latin typeface="+mn-lt"/>
              </a:rPr>
              <a:t>Діагностичні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препарати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для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діагностики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інфекційних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і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неінфекційних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захворювань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, за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допомогою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яких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можуть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бути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виявлені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антигени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антитіла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ферменти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, мета-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хвороби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біологічно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активні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пептиди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інопланетні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+mn-lt"/>
              </a:rPr>
              <a:t>клітини</a:t>
            </a:r>
            <a:r>
              <a:rPr lang="ru-RU" sz="2200" b="1" dirty="0">
                <a:solidFill>
                  <a:srgbClr val="7030A0"/>
                </a:solidFill>
                <a:latin typeface="+mn-lt"/>
              </a:rPr>
              <a:t> і т.д.</a:t>
            </a:r>
          </a:p>
        </p:txBody>
      </p:sp>
    </p:spTree>
  </p:cSld>
  <p:clrMapOvr>
    <a:masterClrMapping/>
  </p:clrMapOvr>
  <p:transition spd="slow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>
            <a:extLst>
              <a:ext uri="{FF2B5EF4-FFF2-40B4-BE49-F238E27FC236}">
                <a16:creationId xmlns:a16="http://schemas.microsoft.com/office/drawing/2014/main" id="{CAFABAE5-DF33-A3E6-D1D7-7A0180C244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713" y="27193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CC61D66-F087-F5B9-DE09-4E50CD9B924E}"/>
              </a:ext>
            </a:extLst>
          </p:cNvPr>
          <p:cNvGraphicFramePr>
            <a:graphicFrameLocks noGrp="1"/>
          </p:cNvGraphicFramePr>
          <p:nvPr/>
        </p:nvGraphicFramePr>
        <p:xfrm>
          <a:off x="254000" y="765175"/>
          <a:ext cx="11712575" cy="5783262"/>
        </p:xfrm>
        <a:graphic>
          <a:graphicData uri="http://schemas.openxmlformats.org/drawingml/2006/table">
            <a:tbl>
              <a:tblPr/>
              <a:tblGrid>
                <a:gridCol w="5856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56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025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Традиційні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61" marR="59261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Нові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61" marR="59261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392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0">
                        <a:lnSpc>
                          <a:spcPts val="2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1-го </a:t>
                      </a:r>
                      <a:r>
                        <a:rPr kumimoji="0" lang="ru-RU" altLang="ru-RU" sz="2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покоління</a:t>
                      </a:r>
                      <a:r>
                        <a:rPr kumimoji="0" lang="ru-RU" alt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(</a:t>
                      </a:r>
                      <a:r>
                        <a:rPr kumimoji="0" lang="ru-RU" altLang="ru-RU" sz="2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корпускулярні</a:t>
                      </a:r>
                      <a:r>
                        <a:rPr kumimoji="0" lang="ru-RU" alt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) </a:t>
                      </a:r>
                      <a:r>
                        <a:rPr kumimoji="0" lang="ru-RU" altLang="ru-RU" sz="2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живі</a:t>
                      </a:r>
                      <a:r>
                        <a:rPr kumimoji="0" lang="ru-RU" alt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, </a:t>
                      </a:r>
                      <a:r>
                        <a:rPr kumimoji="0" lang="ru-RU" altLang="ru-RU" sz="2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вбиті</a:t>
                      </a:r>
                      <a:endParaRPr kumimoji="0" lang="ru-RU" altLang="ru-RU" sz="26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9" marR="121909" marT="45723" marB="45723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0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CC0425"/>
                          </a:solidFill>
                          <a:effectLst/>
                          <a:latin typeface="Calibri" pitchFamily="34" charset="0"/>
                        </a:rPr>
                        <a:t>Продукти</a:t>
                      </a:r>
                      <a:r>
                        <a:rPr kumimoji="0" lang="ru-RU" alt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0425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altLang="ru-RU" sz="2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CC0425"/>
                          </a:solidFill>
                          <a:effectLst/>
                          <a:latin typeface="Calibri" pitchFamily="34" charset="0"/>
                        </a:rPr>
                        <a:t>рекомбінантних</a:t>
                      </a:r>
                      <a:r>
                        <a:rPr kumimoji="0" lang="ru-RU" alt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0425"/>
                          </a:solidFill>
                          <a:effectLst/>
                          <a:latin typeface="Calibri" pitchFamily="34" charset="0"/>
                        </a:rPr>
                        <a:t> систем</a:t>
                      </a: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ДНК-</a:t>
                      </a:r>
                      <a:r>
                        <a:rPr kumimoji="0" lang="ru-RU" altLang="ru-RU" sz="2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вакцини</a:t>
                      </a:r>
                      <a:endParaRPr kumimoji="0" lang="ru-RU" altLang="ru-RU" sz="26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Синтетичні</a:t>
                      </a:r>
                      <a:r>
                        <a:rPr kumimoji="0" lang="ru-RU" alt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altLang="ru-RU" sz="2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олігопептиди</a:t>
                      </a:r>
                      <a:r>
                        <a:rPr kumimoji="0" lang="ru-RU" alt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та</a:t>
                      </a: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олігосахариди</a:t>
                      </a:r>
                      <a:endParaRPr kumimoji="0" lang="ru-RU" altLang="ru-RU" sz="26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Живі</a:t>
                      </a:r>
                      <a:r>
                        <a:rPr kumimoji="0" lang="ru-RU" alt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altLang="ru-RU" sz="2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генноінженерні</a:t>
                      </a:r>
                      <a:endParaRPr kumimoji="0" lang="ru-RU" altLang="ru-RU" sz="26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Антиідиотипічні</a:t>
                      </a:r>
                      <a:endParaRPr kumimoji="0" lang="ru-RU" altLang="ru-RU" sz="26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9" marR="121909" marT="45723" marB="45723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516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0">
                        <a:lnSpc>
                          <a:spcPts val="2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2-го </a:t>
                      </a:r>
                      <a:r>
                        <a:rPr kumimoji="0" lang="ru-RU" altLang="ru-RU" sz="2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покоління</a:t>
                      </a:r>
                      <a:r>
                        <a:rPr kumimoji="0" lang="ru-RU" alt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(</a:t>
                      </a:r>
                      <a:r>
                        <a:rPr kumimoji="0" lang="ru-RU" altLang="ru-RU" sz="2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хімічні</a:t>
                      </a:r>
                      <a:r>
                        <a:rPr kumimoji="0" lang="ru-RU" alt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ts val="2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анатоксини</a:t>
                      </a:r>
                      <a:endParaRPr kumimoji="0" lang="ru-RU" altLang="ru-RU" sz="26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ts val="2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компоненти</a:t>
                      </a:r>
                      <a:r>
                        <a:rPr kumimoji="0" lang="ru-RU" alt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altLang="ru-RU" sz="2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мікроорганізмів</a:t>
                      </a:r>
                      <a:endParaRPr kumimoji="0" lang="ru-RU" altLang="ru-RU" sz="26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ts val="2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субодиничні</a:t>
                      </a:r>
                      <a:r>
                        <a:rPr kumimoji="0" lang="ru-RU" alt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(</a:t>
                      </a:r>
                      <a:r>
                        <a:rPr kumimoji="0" lang="ru-RU" altLang="ru-RU" sz="2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розщеплені</a:t>
                      </a:r>
                      <a:r>
                        <a:rPr kumimoji="0" lang="ru-RU" alt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)</a:t>
                      </a:r>
                    </a:p>
                  </a:txBody>
                  <a:tcPr marL="121909" marR="121909" marT="45723" marB="45723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392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0">
                        <a:lnSpc>
                          <a:spcPts val="2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Моновацини</a:t>
                      </a:r>
                      <a:r>
                        <a:rPr kumimoji="0" lang="ru-RU" alt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, </a:t>
                      </a:r>
                      <a:r>
                        <a:rPr kumimoji="0" lang="ru-RU" altLang="ru-RU" sz="2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полівалентні</a:t>
                      </a:r>
                      <a:r>
                        <a:rPr kumimoji="0" lang="ru-RU" alt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altLang="ru-RU" sz="2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асоціаціаціальні</a:t>
                      </a:r>
                      <a:r>
                        <a:rPr kumimoji="0" lang="ru-RU" alt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altLang="ru-RU" sz="2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адсорбовані</a:t>
                      </a:r>
                      <a:endParaRPr kumimoji="0" lang="ru-RU" altLang="ru-RU" sz="26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9" marR="121909" marT="45723" marB="45723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Використання</a:t>
                      </a:r>
                      <a:r>
                        <a:rPr kumimoji="0" lang="ru-RU" alt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altLang="ru-RU" sz="2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засобів</a:t>
                      </a:r>
                      <a:r>
                        <a:rPr kumimoji="0" lang="ru-RU" alt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altLang="ru-RU" sz="2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підвищення</a:t>
                      </a:r>
                      <a:r>
                        <a:rPr kumimoji="0" lang="ru-RU" alt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altLang="ru-RU" sz="2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імуногенності</a:t>
                      </a:r>
                      <a:r>
                        <a:rPr kumimoji="0" lang="ru-RU" alt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та </a:t>
                      </a:r>
                      <a:r>
                        <a:rPr kumimoji="0" lang="ru-RU" altLang="ru-RU" sz="2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протетивної</a:t>
                      </a:r>
                      <a:r>
                        <a:rPr kumimoji="0" lang="ru-RU" alt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altLang="ru-RU" sz="2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активності</a:t>
                      </a:r>
                      <a:endParaRPr kumimoji="0" lang="ru-RU" altLang="ru-RU" sz="26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09" marR="121909" marT="45723" marB="45723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D7BCA42-7D6E-1887-6EC7-2C7EAF1F8D81}"/>
              </a:ext>
            </a:extLst>
          </p:cNvPr>
          <p:cNvSpPr txBox="1"/>
          <p:nvPr/>
        </p:nvSpPr>
        <p:spPr>
          <a:xfrm>
            <a:off x="334963" y="188913"/>
            <a:ext cx="11520487" cy="584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600" dirty="0">
                <a:solidFill>
                  <a:srgbClr val="CC0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КЛАСИФІКАЦІЯ ВАКЦИН</a:t>
            </a:r>
            <a:endParaRPr lang="ru-RU" dirty="0">
              <a:latin typeface="+mn-lt"/>
            </a:endParaRPr>
          </a:p>
        </p:txBody>
      </p:sp>
    </p:spTree>
  </p:cSld>
  <p:clrMapOvr>
    <a:masterClrMapping/>
  </p:clrMapOvr>
  <p:transition spd="slow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>
            <a:extLst>
              <a:ext uri="{FF2B5EF4-FFF2-40B4-BE49-F238E27FC236}">
                <a16:creationId xmlns:a16="http://schemas.microsoft.com/office/drawing/2014/main" id="{D65883CF-C10C-83DC-468A-C025D1A928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563" y="27193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4555E9-05A9-C1AF-70F2-58F5E7C7CD85}"/>
              </a:ext>
            </a:extLst>
          </p:cNvPr>
          <p:cNvSpPr txBox="1"/>
          <p:nvPr/>
        </p:nvSpPr>
        <p:spPr>
          <a:xfrm>
            <a:off x="113748" y="96527"/>
            <a:ext cx="12029343" cy="461665"/>
          </a:xfrm>
          <a:prstGeom prst="rect">
            <a:avLst/>
          </a:prstGeom>
          <a:solidFill>
            <a:schemeClr val="bg1"/>
          </a:solidFill>
          <a:ln w="31750">
            <a:gradFill>
              <a:gsLst>
                <a:gs pos="0">
                  <a:srgbClr val="CCCCFF"/>
                </a:gs>
                <a:gs pos="17999">
                  <a:srgbClr val="99CCFF"/>
                </a:gs>
                <a:gs pos="36000">
                  <a:srgbClr val="9966FF"/>
                </a:gs>
                <a:gs pos="61000">
                  <a:srgbClr val="CC99FF"/>
                </a:gs>
                <a:gs pos="82001">
                  <a:srgbClr val="99CCFF"/>
                </a:gs>
                <a:gs pos="100000">
                  <a:srgbClr val="CCCCFF"/>
                </a:gs>
              </a:gsLst>
              <a:lin ang="5400000" scaled="0"/>
            </a:gra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spc="600" dirty="0">
                <a:solidFill>
                  <a:srgbClr val="CC0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ТЕХНОЛОГІЯ СТВОРЕННЯ НОВИХ ВАКЦИН</a:t>
            </a:r>
          </a:p>
        </p:txBody>
      </p:sp>
      <p:pic>
        <p:nvPicPr>
          <p:cNvPr id="12294" name="Picture 10">
            <a:extLst>
              <a:ext uri="{FF2B5EF4-FFF2-40B4-BE49-F238E27FC236}">
                <a16:creationId xmlns:a16="http://schemas.microsoft.com/office/drawing/2014/main" id="{D0B949E8-1CE4-B2B9-5648-C851AF179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558800"/>
            <a:ext cx="12126913" cy="603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55F42FD8-647B-B0BC-55F0-6758987610F6}"/>
              </a:ext>
            </a:extLst>
          </p:cNvPr>
          <p:cNvGraphicFramePr>
            <a:graphicFrameLocks noGrp="1"/>
          </p:cNvGraphicFramePr>
          <p:nvPr/>
        </p:nvGraphicFramePr>
        <p:xfrm>
          <a:off x="239713" y="379413"/>
          <a:ext cx="11710987" cy="61372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877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23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97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Інфекція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32" marR="801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Вакцина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32" marR="80132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7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Гепатит В (в/м)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32" marR="8013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Вакцина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проти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гепатита В – </a:t>
                      </a:r>
                      <a:r>
                        <a:rPr lang="ru-RU" sz="2000" b="1" dirty="0" err="1">
                          <a:solidFill>
                            <a:srgbClr val="CC0425"/>
                          </a:solidFill>
                          <a:effectLst/>
                        </a:rPr>
                        <a:t>рекомбінантная</a:t>
                      </a:r>
                      <a:r>
                        <a:rPr lang="ru-RU" sz="2000" b="1" dirty="0">
                          <a:solidFill>
                            <a:srgbClr val="CC0425"/>
                          </a:solidFill>
                          <a:effectLst/>
                        </a:rPr>
                        <a:t>.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32" marR="80132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Туберкульоз</a:t>
                      </a:r>
                      <a:r>
                        <a:rPr lang="ru-RU" sz="2000" dirty="0">
                          <a:effectLst/>
                        </a:rPr>
                        <a:t> (в/к)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32" marR="8013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БЦЖ – жива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атенуйована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вакцина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                                                           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Кальметта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и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Жерена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32" marR="80132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99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Кашлюк</a:t>
                      </a:r>
                      <a:r>
                        <a:rPr lang="ru-RU" sz="2000" dirty="0">
                          <a:effectLst/>
                        </a:rPr>
                        <a:t> +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Дифтерія</a:t>
                      </a:r>
                      <a:r>
                        <a:rPr lang="ru-RU" sz="2000" dirty="0">
                          <a:effectLst/>
                        </a:rPr>
                        <a:t> +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Правець</a:t>
                      </a:r>
                      <a:r>
                        <a:rPr lang="ru-RU" sz="2000" dirty="0">
                          <a:effectLst/>
                        </a:rPr>
                        <a:t>    </a:t>
                      </a:r>
                      <a:r>
                        <a:rPr lang="ru-RU" sz="2000" dirty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(в/м)</a:t>
                      </a:r>
                    </a:p>
                  </a:txBody>
                  <a:tcPr marL="80132" marR="80132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АКДП–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Адсорбована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Кашлюк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- 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Дифтерійно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- </a:t>
                      </a:r>
                    </a:p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                       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Правцева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вакцина </a:t>
                      </a:r>
                    </a:p>
                    <a:p>
                      <a:pPr algn="just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АаКДП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– вакцина АКДП с </a:t>
                      </a:r>
                      <a:r>
                        <a:rPr lang="ru-RU" sz="2000" b="1" dirty="0" err="1">
                          <a:solidFill>
                            <a:srgbClr val="CC0425"/>
                          </a:solidFill>
                          <a:effectLst/>
                        </a:rPr>
                        <a:t>ацелюлярним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кашлюковим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baseline="0" dirty="0">
                          <a:solidFill>
                            <a:srgbClr val="7030A0"/>
                          </a:solidFill>
                          <a:effectLst/>
                        </a:rPr>
                        <a:t>                                                                              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компонентом</a:t>
                      </a: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АДП –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Адсорбовані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Дифтерійний+Правцевий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                                                             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анатоксини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32" marR="80132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27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Поліомієліт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</a:p>
                  </a:txBody>
                  <a:tcPr marL="80132" marR="8013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ІПВ –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інактивована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поліомієлітна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вакцина</a:t>
                      </a:r>
                      <a:r>
                        <a:rPr lang="ru-RU" sz="2000" b="1" baseline="0" dirty="0">
                          <a:solidFill>
                            <a:srgbClr val="7030A0"/>
                          </a:solidFill>
                          <a:effectLst/>
                        </a:rPr>
                        <a:t> (</a:t>
                      </a:r>
                      <a:r>
                        <a:rPr lang="ru-RU" sz="2000" b="1" baseline="0" dirty="0">
                          <a:solidFill>
                            <a:srgbClr val="CC0425"/>
                          </a:solidFill>
                          <a:effectLst/>
                        </a:rPr>
                        <a:t>в/м</a:t>
                      </a:r>
                      <a:r>
                        <a:rPr lang="ru-RU" sz="2000" b="1" baseline="0" dirty="0">
                          <a:solidFill>
                            <a:srgbClr val="7030A0"/>
                          </a:solidFill>
                          <a:effectLst/>
                        </a:rPr>
                        <a:t>).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ОПВ –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оральна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поліомієлітна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вакцина (</a:t>
                      </a:r>
                      <a:r>
                        <a:rPr lang="ru-RU" sz="2000" b="1" dirty="0">
                          <a:solidFill>
                            <a:srgbClr val="CC0425"/>
                          </a:solidFill>
                          <a:effectLst/>
                        </a:rPr>
                        <a:t>перорально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).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32" marR="80132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16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Гемофільная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32" marR="8013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rgbClr val="7030A0"/>
                          </a:solidFill>
                          <a:effectLst/>
                        </a:rPr>
                        <a:t>Hib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 </a:t>
                      </a:r>
                      <a:r>
                        <a:rPr lang="uk-UA" sz="2000" b="1" dirty="0">
                          <a:solidFill>
                            <a:srgbClr val="7030A0"/>
                          </a:solidFill>
                          <a:effectLst/>
                        </a:rPr>
                        <a:t>в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акцина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 з капсульного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полісахарида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en-US" sz="2000" b="1" i="1" dirty="0" err="1">
                          <a:solidFill>
                            <a:srgbClr val="CC0425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Hemophylus</a:t>
                      </a:r>
                      <a:r>
                        <a:rPr lang="en-US" sz="2000" b="1" i="1" dirty="0">
                          <a:solidFill>
                            <a:srgbClr val="CC0425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b="1" i="1" dirty="0" err="1">
                          <a:solidFill>
                            <a:srgbClr val="CC0425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influenzae</a:t>
                      </a:r>
                      <a:r>
                        <a:rPr lang="en-US" sz="2000" b="1" i="1" dirty="0">
                          <a:solidFill>
                            <a:srgbClr val="CC0425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type b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,  кон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</a:rPr>
                        <a:t>’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югованого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наприклад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,</a:t>
                      </a:r>
                      <a:r>
                        <a:rPr lang="ru-RU" sz="2000" b="1" baseline="0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із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правецвим</a:t>
                      </a:r>
                      <a:r>
                        <a:rPr lang="ru-RU" sz="2000" b="1" baseline="0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анатоксином  для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посилення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імунної</a:t>
                      </a:r>
                      <a:r>
                        <a:rPr lang="ru-RU" sz="2000" b="1" baseline="0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baseline="0" dirty="0" err="1">
                          <a:solidFill>
                            <a:srgbClr val="7030A0"/>
                          </a:solidFill>
                          <a:effectLst/>
                        </a:rPr>
                        <a:t>відповіді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.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32" marR="80132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593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Кір</a:t>
                      </a:r>
                      <a:r>
                        <a:rPr lang="ru-RU" sz="2000" dirty="0">
                          <a:effectLst/>
                        </a:rPr>
                        <a:t> +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Паротит +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Краснуха     (в/м)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32" marR="8013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КПК – жива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комбінована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вакцина з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атенуйованих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вірусів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кору,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</a:rPr>
                        <a:t>епідемичного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</a:rPr>
                        <a:t> паротиту и краснухи.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0132" marR="80132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3340" name="Rectangle 1">
            <a:extLst>
              <a:ext uri="{FF2B5EF4-FFF2-40B4-BE49-F238E27FC236}">
                <a16:creationId xmlns:a16="http://schemas.microsoft.com/office/drawing/2014/main" id="{5343BAFC-C05A-2C6C-3ED9-2C396ABEF4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713" y="27193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A570B2-CF05-1C53-D4A8-9B66725FE57A}"/>
              </a:ext>
            </a:extLst>
          </p:cNvPr>
          <p:cNvSpPr txBox="1"/>
          <p:nvPr/>
        </p:nvSpPr>
        <p:spPr>
          <a:xfrm>
            <a:off x="285750" y="-85725"/>
            <a:ext cx="11617325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ВАКЦИНИ ДЛЯ ПЛАНОВОЇ ПРОФІЛАКТИКИ</a:t>
            </a:r>
          </a:p>
        </p:txBody>
      </p:sp>
    </p:spTree>
  </p:cSld>
  <p:clrMapOvr>
    <a:masterClrMapping/>
  </p:clrMapOvr>
  <p:transition spd="slow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9DB4CEEA-08AD-35DF-39B8-BB1AC4C78C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713" y="404813"/>
            <a:ext cx="11710987" cy="8302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/>
        </p:spPr>
        <p:txBody>
          <a:bodyPr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ДІЮЧИЙ КАЛЕНДАР </a:t>
            </a:r>
            <a:r>
              <a:rPr lang="ru-RU" sz="2400" b="1" cap="all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профілактичних</a:t>
            </a:r>
            <a:r>
              <a:rPr lang="ru-RU" sz="24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 </a:t>
            </a:r>
            <a:r>
              <a:rPr lang="ru-RU" sz="2400" b="1" cap="all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щеплень</a:t>
            </a:r>
            <a:r>
              <a:rPr lang="ru-RU" sz="24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ДІТЕЙ до 1 року В УКРАЇНІ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F397E218-97CC-CBD5-5244-A258EAFAF2B8}"/>
              </a:ext>
            </a:extLst>
          </p:cNvPr>
          <p:cNvGraphicFramePr>
            <a:graphicFrameLocks noGrp="1"/>
          </p:cNvGraphicFramePr>
          <p:nvPr/>
        </p:nvGraphicFramePr>
        <p:xfrm>
          <a:off x="190500" y="1268413"/>
          <a:ext cx="11809412" cy="5322889"/>
        </p:xfrm>
        <a:graphic>
          <a:graphicData uri="http://schemas.openxmlformats.org/drawingml/2006/table">
            <a:tbl>
              <a:tblPr/>
              <a:tblGrid>
                <a:gridCol w="23999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79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78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50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52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486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063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8464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2591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68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Інфекція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Введення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1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день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8" marR="91428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3-7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днів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8" marR="91428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1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міс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.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8" marR="91428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міс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.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8" marR="91428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міс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.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8" marR="91428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міс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.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8" marR="91428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міс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.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8" marR="91428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12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міс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.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8" marR="91428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Гепатит В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в/м</a:t>
                      </a: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HB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HB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HB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9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Туберкульоз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в/к</a:t>
                      </a: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1428" marR="91428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БЦЖ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Кашлюк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 +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Дифтерія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 +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Правець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в/м</a:t>
                      </a: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91428" marR="91428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АКДП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АКДП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АКДП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40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Поліомієліт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в/м</a:t>
                      </a:r>
                    </a:p>
                  </a:txBody>
                  <a:tcPr marL="91428" marR="91428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ІПВ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ІПВ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73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п/о</a:t>
                      </a:r>
                    </a:p>
                  </a:txBody>
                  <a:tcPr marL="91428" marR="91428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ОПВ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Гемофільна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в/м</a:t>
                      </a:r>
                    </a:p>
                  </a:txBody>
                  <a:tcPr marL="91428" marR="91428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Hib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Hib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Hib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Кір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 +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Паротит +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Краснуха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в/м</a:t>
                      </a: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КПК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8" marR="91428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25BB94B2-D414-9D5C-D209-4F2B20C8FD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713" y="404813"/>
            <a:ext cx="11710987" cy="8302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/>
        </p:spPr>
        <p:txBody>
          <a:bodyPr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ДІЮЧИЙ КАЛЕНДАР </a:t>
            </a:r>
            <a:r>
              <a:rPr lang="ru-RU" sz="2400" b="1" cap="all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профілактичних</a:t>
            </a:r>
            <a:r>
              <a:rPr lang="ru-RU" sz="24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 </a:t>
            </a:r>
            <a:r>
              <a:rPr lang="ru-RU" sz="2400" b="1" cap="all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щеплень</a:t>
            </a:r>
            <a:r>
              <a:rPr lang="ru-RU" sz="24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ДІТЕЙ </a:t>
            </a:r>
            <a:r>
              <a:rPr lang="ru-RU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після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 1 року В УКРАЇНІ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37A28838-A74C-BB68-F2F3-E819D61826C7}"/>
              </a:ext>
            </a:extLst>
          </p:cNvPr>
          <p:cNvGraphicFramePr>
            <a:graphicFrameLocks noGrp="1"/>
          </p:cNvGraphicFramePr>
          <p:nvPr/>
        </p:nvGraphicFramePr>
        <p:xfrm>
          <a:off x="190500" y="1268413"/>
          <a:ext cx="11760200" cy="5322889"/>
        </p:xfrm>
        <a:graphic>
          <a:graphicData uri="http://schemas.openxmlformats.org/drawingml/2006/table">
            <a:tbl>
              <a:tblPr/>
              <a:tblGrid>
                <a:gridCol w="23998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77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5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76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51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86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04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512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82423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68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Інфекція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Введення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18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міс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.</a:t>
                      </a: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6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років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7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років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 </a:t>
                      </a: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14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років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15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років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18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років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Дорослі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Гепатит В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в/м</a:t>
                      </a: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CC0425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CC0425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CC0425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1423" marR="91423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CC0425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1423" marR="91423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CC0425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CC0425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CC0425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9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Туберкульоз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в/к</a:t>
                      </a: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1423" marR="91423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БЦЖ</a:t>
                      </a:r>
                    </a:p>
                  </a:txBody>
                  <a:tcPr marL="91423" marR="91423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БЦЖ</a:t>
                      </a:r>
                    </a:p>
                  </a:txBody>
                  <a:tcPr marL="91423" marR="91423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Кашлюк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 +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Дифтерія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 +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Правець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в/м</a:t>
                      </a: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АаКДП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АДП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АДП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АДП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АДП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40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Поліомієліт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в/м</a:t>
                      </a:r>
                    </a:p>
                  </a:txBody>
                  <a:tcPr marL="91423" marR="91423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73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п/о</a:t>
                      </a:r>
                    </a:p>
                  </a:txBody>
                  <a:tcPr marL="91423" marR="91423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ОПВ</a:t>
                      </a: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ОПВ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ОПВ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Гемофільна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в/м</a:t>
                      </a:r>
                    </a:p>
                  </a:txBody>
                  <a:tcPr marL="91423" marR="91423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Arial" charset="0"/>
                        </a:rPr>
                        <a:t>Hib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Кір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 +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Паротит +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Краснуха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в/м</a:t>
                      </a: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КПК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 (м)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К(д)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23" marR="91423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10001">
              <a:srgbClr val="C4D6EB"/>
            </a:gs>
            <a:gs pos="39999">
              <a:srgbClr val="85C2FF"/>
            </a:gs>
            <a:gs pos="100000">
              <a:srgbClr val="FFEBFA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>
            <a:extLst>
              <a:ext uri="{FF2B5EF4-FFF2-40B4-BE49-F238E27FC236}">
                <a16:creationId xmlns:a16="http://schemas.microsoft.com/office/drawing/2014/main" id="{BA3329DD-3C3F-8C3C-0CD9-E23897F74F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713" y="27193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  <p:pic>
        <p:nvPicPr>
          <p:cNvPr id="16387" name="Рисунок 5">
            <a:extLst>
              <a:ext uri="{FF2B5EF4-FFF2-40B4-BE49-F238E27FC236}">
                <a16:creationId xmlns:a16="http://schemas.microsoft.com/office/drawing/2014/main" id="{CF976E19-F649-4733-9D16-073BD97CC9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600" y="0"/>
            <a:ext cx="6816725" cy="678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>
            <a:extLst>
              <a:ext uri="{FF2B5EF4-FFF2-40B4-BE49-F238E27FC236}">
                <a16:creationId xmlns:a16="http://schemas.microsoft.com/office/drawing/2014/main" id="{76F05220-A4E9-89C5-2A00-1445D90DCB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713" y="27193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3C07FC-BD62-DC88-57AD-B0438E151E83}"/>
              </a:ext>
            </a:extLst>
          </p:cNvPr>
          <p:cNvSpPr txBox="1"/>
          <p:nvPr/>
        </p:nvSpPr>
        <p:spPr>
          <a:xfrm>
            <a:off x="239713" y="1773238"/>
            <a:ext cx="5183187" cy="28003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5875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РЕЗУЛЬТАТИ ВАКЦИНАЦІЇ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 ДРУГІЙ ПОЛОВИНІ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ХХ СТОРІЧЧЯ</a:t>
            </a:r>
          </a:p>
        </p:txBody>
      </p:sp>
      <p:pic>
        <p:nvPicPr>
          <p:cNvPr id="17412" name="Picture 5">
            <a:extLst>
              <a:ext uri="{FF2B5EF4-FFF2-40B4-BE49-F238E27FC236}">
                <a16:creationId xmlns:a16="http://schemas.microsoft.com/office/drawing/2014/main" id="{44BD3C92-4163-0777-34AD-F46D9B396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57150"/>
            <a:ext cx="5276850" cy="674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>
            <a:extLst>
              <a:ext uri="{FF2B5EF4-FFF2-40B4-BE49-F238E27FC236}">
                <a16:creationId xmlns:a16="http://schemas.microsoft.com/office/drawing/2014/main" id="{27D7C364-55EF-49DA-B6B7-60D28F25E7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713" y="27193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0BB27E-C40C-38C1-BDB3-F8D907EBAC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99" y="1046062"/>
            <a:ext cx="11231786" cy="45550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41275" cap="rnd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41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/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defRPr/>
            </a:pPr>
            <a:r>
              <a:rPr lang="ru-RU" alt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В А К Ц И Н О Т Е Р А П І Я  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-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лікування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хронічних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уповільнених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захворювань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 за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допомогою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 вакцин з метою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стимулювання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імунної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системи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організму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 (при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гонореї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,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дизентерії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,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бруцельозі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,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стафілококових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інфекціях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 та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ін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.).</a:t>
            </a:r>
          </a:p>
          <a:p>
            <a:pPr algn="just" eaLnBrk="1" hangingPunct="1">
              <a:defRPr/>
            </a:pP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Лікувальні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вакцини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готуються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 в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виробничих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умовах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,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зазвичай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це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інактивовані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вакцини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. </a:t>
            </a:r>
          </a:p>
          <a:p>
            <a:pPr algn="just" eaLnBrk="1" hangingPunct="1">
              <a:defRPr/>
            </a:pP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Із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анатоксинів</a:t>
            </a:r>
            <a:endParaRPr lang="ru-RU" altLang="ru-RU" sz="2800" b="1" dirty="0">
              <a:solidFill>
                <a:srgbClr val="7030A0"/>
              </a:solidFill>
              <a:latin typeface="Arial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тільки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  </a:t>
            </a:r>
            <a:r>
              <a:rPr lang="ru-RU" altLang="ru-RU" sz="2800" b="1" dirty="0" err="1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стафілококовий</a:t>
            </a:r>
            <a:r>
              <a:rPr lang="ru-RU" altLang="ru-RU" sz="2800" b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 анатоксин</a:t>
            </a:r>
          </a:p>
          <a:p>
            <a:pPr algn="ctr">
              <a:spcBef>
                <a:spcPts val="1200"/>
              </a:spcBef>
              <a:defRPr/>
            </a:pPr>
            <a:r>
              <a:rPr lang="ru-RU" altLang="ru-RU" sz="2800" b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 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використовується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 для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вакцинотерапії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. 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Різновид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лікувальної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ru-RU" altLang="ru-RU" sz="2800" b="1" dirty="0" err="1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вакцини</a:t>
            </a:r>
            <a:r>
              <a:rPr lang="ru-RU" altLang="ru-RU" sz="2800" b="1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    -   </a:t>
            </a:r>
            <a:r>
              <a:rPr lang="ru-RU" altLang="ru-RU" sz="2800" b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аутовакцина</a:t>
            </a:r>
            <a:r>
              <a:rPr lang="ru-RU" altLang="ru-RU" sz="2800" b="1" dirty="0">
                <a:solidFill>
                  <a:srgbClr val="CC0425"/>
                </a:solidFill>
                <a:latin typeface="Arial" charset="0"/>
                <a:cs typeface="Times New Roman" pitchFamily="18" charset="0"/>
              </a:rPr>
              <a:t>.</a:t>
            </a:r>
            <a:endParaRPr lang="ru-RU" altLang="ru-RU" sz="2800" b="1" dirty="0">
              <a:solidFill>
                <a:srgbClr val="CC0425"/>
              </a:solidFill>
              <a:latin typeface="Arial" charset="0"/>
            </a:endParaRPr>
          </a:p>
        </p:txBody>
      </p:sp>
    </p:spTree>
  </p:cSld>
  <p:clrMapOvr>
    <a:masterClrMapping/>
  </p:clrMapOvr>
  <p:transition spd="slow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>
            <a:extLst>
              <a:ext uri="{FF2B5EF4-FFF2-40B4-BE49-F238E27FC236}">
                <a16:creationId xmlns:a16="http://schemas.microsoft.com/office/drawing/2014/main" id="{297434AE-8A11-4E28-DE34-7AB5D66A5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713" y="27193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BF47D3-B209-BCBF-8ED8-AC8D533815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463" y="928688"/>
            <a:ext cx="11806237" cy="46466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/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СЕРОТЕРАПІЯ І СЕРОПРОФІЛАКТИКА</a:t>
            </a:r>
          </a:p>
          <a:p>
            <a:pPr eaLnBrk="1" hangingPunct="1">
              <a:defRPr/>
            </a:pPr>
            <a:endParaRPr lang="ru-RU" altLang="ru-RU" sz="2200" b="1" dirty="0">
              <a:solidFill>
                <a:srgbClr val="7030A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eaLnBrk="1" hangingPunct="1">
              <a:defRPr/>
            </a:pPr>
            <a:r>
              <a:rPr lang="ru-RU" altLang="ru-RU" sz="22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Засновані</a:t>
            </a:r>
            <a:r>
              <a:rPr lang="ru-RU" altLang="ru-RU" sz="22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на </a:t>
            </a:r>
            <a:r>
              <a:rPr lang="ru-RU" altLang="ru-RU" sz="22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створення</a:t>
            </a:r>
            <a:r>
              <a:rPr lang="ru-RU" altLang="ru-RU" sz="22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штучного </a:t>
            </a:r>
            <a:r>
              <a:rPr lang="ru-RU" altLang="ru-RU" sz="2200" b="1" dirty="0" err="1">
                <a:solidFill>
                  <a:srgbClr val="FF0000"/>
                </a:solidFill>
                <a:latin typeface="Arial" charset="0"/>
                <a:ea typeface="Times New Roman" pitchFamily="18" charset="0"/>
                <a:cs typeface="Arial" charset="0"/>
              </a:rPr>
              <a:t>пасивного</a:t>
            </a:r>
            <a:r>
              <a:rPr lang="ru-RU" altLang="ru-RU" sz="22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имунітету</a:t>
            </a:r>
            <a:r>
              <a:rPr lang="ru-RU" altLang="ru-RU" sz="22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введенням</a:t>
            </a:r>
            <a:r>
              <a:rPr lang="ru-RU" altLang="ru-RU" sz="22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антитіл</a:t>
            </a:r>
            <a:r>
              <a:rPr lang="ru-RU" altLang="ru-RU" sz="22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у </a:t>
            </a:r>
            <a:r>
              <a:rPr lang="ru-RU" altLang="ru-RU" sz="22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вигляді</a:t>
            </a:r>
            <a:r>
              <a:rPr lang="ru-RU" altLang="ru-RU" sz="22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імунної</a:t>
            </a:r>
            <a:r>
              <a:rPr lang="ru-RU" altLang="ru-RU" sz="22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сироватки</a:t>
            </a:r>
            <a:r>
              <a:rPr lang="ru-RU" altLang="ru-RU" sz="22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та </a:t>
            </a:r>
            <a:r>
              <a:rPr lang="ru-RU" altLang="ru-RU" sz="22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імуноглобулінів</a:t>
            </a:r>
            <a:r>
              <a:rPr lang="ru-RU" altLang="ru-RU" sz="22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з них.</a:t>
            </a:r>
          </a:p>
          <a:p>
            <a:pPr>
              <a:defRPr/>
            </a:pPr>
            <a:r>
              <a:rPr lang="ru-RU" altLang="ru-RU" sz="22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Для </a:t>
            </a:r>
            <a:r>
              <a:rPr lang="ru-RU" altLang="ru-RU" sz="2200" b="1" dirty="0" err="1">
                <a:solidFill>
                  <a:srgbClr val="FF0000"/>
                </a:solidFill>
                <a:latin typeface="Arial" charset="0"/>
                <a:ea typeface="Times New Roman" pitchFamily="18" charset="0"/>
                <a:cs typeface="Arial" charset="0"/>
              </a:rPr>
              <a:t>серотерапії</a:t>
            </a:r>
            <a:r>
              <a:rPr lang="ru-RU" altLang="ru-RU" sz="22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застосовують</a:t>
            </a:r>
            <a:r>
              <a:rPr lang="ru-RU" altLang="ru-RU" sz="22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противодифтерійну</a:t>
            </a:r>
            <a:r>
              <a:rPr lang="ru-RU" altLang="ru-RU" sz="22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, </a:t>
            </a:r>
            <a:r>
              <a:rPr lang="ru-RU" altLang="ru-RU" sz="22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правцеву</a:t>
            </a:r>
            <a:r>
              <a:rPr lang="ru-RU" altLang="ru-RU" sz="22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, </a:t>
            </a:r>
            <a:r>
              <a:rPr lang="ru-RU" altLang="ru-RU" sz="22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протиботуліністичну</a:t>
            </a:r>
            <a:r>
              <a:rPr lang="ru-RU" altLang="ru-RU" sz="22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, </a:t>
            </a:r>
            <a:r>
              <a:rPr lang="ru-RU" altLang="ru-RU" sz="22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протигангренозну</a:t>
            </a:r>
            <a:r>
              <a:rPr lang="ru-RU" altLang="ru-RU" sz="22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, </a:t>
            </a:r>
            <a:r>
              <a:rPr lang="ru-RU" altLang="ru-RU" sz="22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антизміїна</a:t>
            </a:r>
            <a:r>
              <a:rPr lang="ru-RU" altLang="ru-RU" sz="22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гетерологічні</a:t>
            </a:r>
            <a:r>
              <a:rPr lang="ru-RU" altLang="ru-RU" sz="22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сироватки</a:t>
            </a:r>
            <a:r>
              <a:rPr lang="ru-RU" altLang="ru-RU" sz="22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. </a:t>
            </a:r>
          </a:p>
          <a:p>
            <a:pPr>
              <a:defRPr/>
            </a:pPr>
            <a:r>
              <a:rPr lang="ru-RU" altLang="ru-RU" sz="22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І</a:t>
            </a:r>
            <a:r>
              <a:rPr lang="ru-RU" altLang="ru-RU" sz="2200" b="1" dirty="0" err="1">
                <a:solidFill>
                  <a:srgbClr val="FF0000"/>
                </a:solidFill>
                <a:latin typeface="Arial" charset="0"/>
                <a:ea typeface="Times New Roman" pitchFamily="18" charset="0"/>
                <a:cs typeface="Arial" charset="0"/>
              </a:rPr>
              <a:t>муноглобуліни</a:t>
            </a:r>
            <a:r>
              <a:rPr lang="ru-RU" altLang="ru-RU" sz="22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застосовують</a:t>
            </a:r>
            <a:r>
              <a:rPr lang="ru-RU" altLang="ru-RU" sz="22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частіше</a:t>
            </a:r>
            <a:r>
              <a:rPr lang="ru-RU" altLang="ru-RU" sz="22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гомологічні</a:t>
            </a:r>
            <a:r>
              <a:rPr lang="ru-RU" altLang="ru-RU" sz="22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(з </a:t>
            </a:r>
            <a:r>
              <a:rPr lang="ru-RU" altLang="ru-RU" sz="22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крові</a:t>
            </a:r>
            <a:r>
              <a:rPr lang="ru-RU" altLang="ru-RU" sz="22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ru-RU" sz="22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людини</a:t>
            </a:r>
            <a:r>
              <a:rPr lang="ru-RU" altLang="ru-RU" sz="22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) - </a:t>
            </a:r>
            <a:r>
              <a:rPr lang="ru-RU" altLang="ru-RU" sz="22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протистафілококовий</a:t>
            </a:r>
            <a:r>
              <a:rPr lang="ru-RU" altLang="ru-RU" sz="22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, </a:t>
            </a:r>
            <a:r>
              <a:rPr lang="ru-RU" altLang="ru-RU" sz="22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протигрипозний</a:t>
            </a:r>
            <a:r>
              <a:rPr lang="ru-RU" altLang="ru-RU" sz="22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, </a:t>
            </a:r>
            <a:r>
              <a:rPr lang="ru-RU" altLang="ru-RU" sz="22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антирабічний</a:t>
            </a:r>
            <a:r>
              <a:rPr lang="ru-RU" altLang="ru-RU" sz="22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та </a:t>
            </a:r>
            <a:r>
              <a:rPr lang="ru-RU" altLang="ru-RU" sz="22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ін</a:t>
            </a:r>
            <a:r>
              <a:rPr lang="ru-RU" altLang="ru-RU" sz="22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. </a:t>
            </a:r>
          </a:p>
          <a:p>
            <a:pPr>
              <a:defRPr/>
            </a:pPr>
            <a:r>
              <a:rPr lang="ru-RU" altLang="ru-RU" sz="2400" b="1" dirty="0" err="1">
                <a:solidFill>
                  <a:srgbClr val="FF0000"/>
                </a:solidFill>
                <a:latin typeface="Arial" charset="0"/>
                <a:ea typeface="Times New Roman" pitchFamily="18" charset="0"/>
                <a:cs typeface="Arial" charset="0"/>
              </a:rPr>
              <a:t>Серопрофілактику</a:t>
            </a:r>
            <a:r>
              <a:rPr lang="ru-RU" altLang="ru-RU" sz="24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ru-RU" sz="24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проводять</a:t>
            </a:r>
            <a:r>
              <a:rPr lang="ru-RU" altLang="ru-RU" sz="24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ru-RU" sz="24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найбільш</a:t>
            </a:r>
            <a:r>
              <a:rPr lang="ru-RU" altLang="ru-RU" sz="24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часто </a:t>
            </a:r>
            <a:r>
              <a:rPr lang="ru-RU" altLang="ru-RU" sz="24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імуноглобуліном</a:t>
            </a:r>
            <a:r>
              <a:rPr lang="ru-RU" altLang="ru-RU" sz="24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ru-RU" sz="24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людським</a:t>
            </a:r>
            <a:r>
              <a:rPr lang="ru-RU" altLang="ru-RU" sz="24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ru-RU" sz="24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нормальним</a:t>
            </a:r>
            <a:r>
              <a:rPr lang="ru-RU" altLang="ru-RU" sz="24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- для </a:t>
            </a:r>
            <a:r>
              <a:rPr lang="ru-RU" altLang="ru-RU" sz="24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профілактики</a:t>
            </a:r>
            <a:r>
              <a:rPr lang="ru-RU" altLang="ru-RU" sz="24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гепатиту А, кору та </a:t>
            </a:r>
            <a:r>
              <a:rPr lang="ru-RU" altLang="ru-RU" sz="24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ін</a:t>
            </a:r>
            <a:r>
              <a:rPr lang="ru-RU" altLang="ru-RU" sz="24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. </a:t>
            </a:r>
            <a:r>
              <a:rPr lang="ru-RU" altLang="ru-RU" sz="24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захворювань</a:t>
            </a:r>
            <a:r>
              <a:rPr lang="ru-RU" altLang="ru-RU" sz="24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. </a:t>
            </a:r>
            <a:r>
              <a:rPr lang="ru-RU" altLang="ru-RU" sz="24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Крім</a:t>
            </a:r>
            <a:r>
              <a:rPr lang="ru-RU" altLang="ru-RU" sz="24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того, </a:t>
            </a:r>
            <a:r>
              <a:rPr lang="ru-RU" altLang="ru-RU" sz="24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застосовують</a:t>
            </a:r>
            <a:r>
              <a:rPr lang="ru-RU" altLang="ru-RU" sz="24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ru-RU" sz="24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імуноглобуліни</a:t>
            </a:r>
            <a:r>
              <a:rPr lang="ru-RU" altLang="ru-RU" sz="24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ru-RU" sz="24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протигрипозний</a:t>
            </a:r>
            <a:r>
              <a:rPr lang="ru-RU" altLang="ru-RU" sz="24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, </a:t>
            </a:r>
            <a:r>
              <a:rPr lang="ru-RU" altLang="ru-RU" sz="24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антирабічний</a:t>
            </a:r>
            <a:r>
              <a:rPr lang="ru-RU" altLang="ru-RU" sz="24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, </a:t>
            </a:r>
            <a:r>
              <a:rPr lang="ru-RU" altLang="ru-RU" sz="24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протичумний</a:t>
            </a:r>
            <a:r>
              <a:rPr lang="ru-RU" altLang="ru-RU" sz="24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 і </a:t>
            </a:r>
            <a:r>
              <a:rPr lang="ru-RU" altLang="ru-RU" sz="2400" b="1" dirty="0" err="1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ін</a:t>
            </a:r>
            <a:r>
              <a:rPr lang="ru-RU" altLang="ru-RU" sz="2400" b="1" dirty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. </a:t>
            </a:r>
            <a:endParaRPr lang="ru-RU" altLang="ru-RU" sz="2400" b="1" dirty="0">
              <a:solidFill>
                <a:srgbClr val="7030A0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endParaRPr lang="ru-RU" altLang="ru-RU" dirty="0">
              <a:latin typeface="Arial" charset="0"/>
            </a:endParaRPr>
          </a:p>
        </p:txBody>
      </p:sp>
    </p:spTree>
  </p:cSld>
  <p:clrMapOvr>
    <a:masterClrMapping/>
  </p:clrMapOvr>
  <p:transition spd="slow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>
            <a:extLst>
              <a:ext uri="{FF2B5EF4-FFF2-40B4-BE49-F238E27FC236}">
                <a16:creationId xmlns:a16="http://schemas.microsoft.com/office/drawing/2014/main" id="{2277CBAC-031B-0A62-A0F1-36A400A334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713" y="27193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B731AE-721E-CB8C-4FAF-3C8196B2CF5D}"/>
              </a:ext>
            </a:extLst>
          </p:cNvPr>
          <p:cNvSpPr txBox="1"/>
          <p:nvPr/>
        </p:nvSpPr>
        <p:spPr>
          <a:xfrm>
            <a:off x="95250" y="765175"/>
            <a:ext cx="3695700" cy="25542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ТЕХНІКА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ОДЕРЖАННЯ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МОНО-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КЛОНАЛЬНИХ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АНТИТІЛ</a:t>
            </a:r>
          </a:p>
        </p:txBody>
      </p:sp>
      <p:pic>
        <p:nvPicPr>
          <p:cNvPr id="20484" name="Picture 5">
            <a:extLst>
              <a:ext uri="{FF2B5EF4-FFF2-40B4-BE49-F238E27FC236}">
                <a16:creationId xmlns:a16="http://schemas.microsoft.com/office/drawing/2014/main" id="{FDDDBA81-B8A9-B8B4-9919-6D9D61957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525" y="115888"/>
            <a:ext cx="8226425" cy="661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>
            <a:extLst>
              <a:ext uri="{FF2B5EF4-FFF2-40B4-BE49-F238E27FC236}">
                <a16:creationId xmlns:a16="http://schemas.microsoft.com/office/drawing/2014/main" id="{220F45A4-DF6E-4887-D563-5DF90ED3E5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713" y="27193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E7E7667-EFB0-675F-58C9-A62E1FBF07B5}"/>
              </a:ext>
            </a:extLst>
          </p:cNvPr>
          <p:cNvSpPr/>
          <p:nvPr/>
        </p:nvSpPr>
        <p:spPr>
          <a:xfrm>
            <a:off x="382588" y="620713"/>
            <a:ext cx="11712575" cy="60944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marL="522288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600" b="1" dirty="0">
                <a:solidFill>
                  <a:srgbClr val="7030A0"/>
                </a:solidFill>
                <a:latin typeface="+mn-lt"/>
              </a:rPr>
              <a:t> при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діагностиці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захворювань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– ІФА, РІФ, РІА</a:t>
            </a:r>
          </a:p>
          <a:p>
            <a:pPr marL="522288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визначення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групи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крові</a:t>
            </a:r>
            <a:endParaRPr lang="ru-RU" sz="2600" b="1" dirty="0">
              <a:solidFill>
                <a:srgbClr val="7030A0"/>
              </a:solidFill>
              <a:latin typeface="+mn-lt"/>
            </a:endParaRPr>
          </a:p>
          <a:p>
            <a:pPr marL="522288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виявлення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субпопуляцій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лімфоцитів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людини</a:t>
            </a:r>
            <a:endParaRPr lang="ru-RU" sz="2600" b="1" dirty="0">
              <a:solidFill>
                <a:srgbClr val="7030A0"/>
              </a:solidFill>
              <a:latin typeface="+mn-lt"/>
            </a:endParaRPr>
          </a:p>
          <a:p>
            <a:pPr marL="522288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виснаження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клітинних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популяцій</a:t>
            </a:r>
            <a:endParaRPr lang="ru-RU" sz="2600" b="1" dirty="0">
              <a:solidFill>
                <a:srgbClr val="7030A0"/>
              </a:solidFill>
              <a:latin typeface="+mn-lt"/>
            </a:endParaRPr>
          </a:p>
          <a:p>
            <a:pPr marL="522288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отримання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клітин</a:t>
            </a:r>
            <a:endParaRPr lang="ru-RU" sz="2600" b="1" dirty="0">
              <a:solidFill>
                <a:srgbClr val="7030A0"/>
              </a:solidFill>
              <a:latin typeface="+mn-lt"/>
            </a:endParaRPr>
          </a:p>
          <a:p>
            <a:pPr marL="522288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встановлення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функцій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клітинних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рецепторів</a:t>
            </a:r>
            <a:endParaRPr lang="ru-RU" sz="2600" b="1" dirty="0">
              <a:solidFill>
                <a:srgbClr val="7030A0"/>
              </a:solidFill>
              <a:latin typeface="+mn-lt"/>
            </a:endParaRPr>
          </a:p>
          <a:p>
            <a:pPr marL="522288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діагностика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пухлин</a:t>
            </a:r>
            <a:endParaRPr lang="ru-RU" sz="2600" b="1" dirty="0">
              <a:solidFill>
                <a:srgbClr val="7030A0"/>
              </a:solidFill>
              <a:latin typeface="+mn-lt"/>
            </a:endParaRPr>
          </a:p>
          <a:p>
            <a:pPr marL="522288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600" b="1" dirty="0">
                <a:solidFill>
                  <a:srgbClr val="7030A0"/>
                </a:solidFill>
                <a:latin typeface="+mn-lt"/>
              </a:rPr>
              <a:t> 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аналіз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складних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сумішей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антигенів</a:t>
            </a:r>
            <a:endParaRPr lang="ru-RU" sz="2600" b="1" dirty="0">
              <a:solidFill>
                <a:srgbClr val="7030A0"/>
              </a:solidFill>
              <a:latin typeface="+mn-lt"/>
            </a:endParaRPr>
          </a:p>
          <a:p>
            <a:pPr marL="522288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аналіз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ембріонального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розвитку</a:t>
            </a:r>
            <a:endParaRPr lang="ru-RU" sz="2600" b="1" dirty="0">
              <a:solidFill>
                <a:srgbClr val="7030A0"/>
              </a:solidFill>
              <a:latin typeface="+mn-lt"/>
            </a:endParaRPr>
          </a:p>
          <a:p>
            <a:pPr marL="522288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аналіз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імунної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відповіді</a:t>
            </a:r>
            <a:endParaRPr lang="ru-RU" sz="2600" b="1" dirty="0">
              <a:solidFill>
                <a:srgbClr val="7030A0"/>
              </a:solidFill>
              <a:latin typeface="+mn-lt"/>
            </a:endParaRPr>
          </a:p>
          <a:p>
            <a:pPr marL="522288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моноклональні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мутантні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антитіла</a:t>
            </a:r>
            <a:endParaRPr lang="ru-RU" sz="2600" b="1" dirty="0">
              <a:solidFill>
                <a:srgbClr val="7030A0"/>
              </a:solidFill>
              <a:latin typeface="+mn-lt"/>
            </a:endParaRPr>
          </a:p>
          <a:p>
            <a:pPr marL="522288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квадроми</a:t>
            </a:r>
            <a:endParaRPr lang="ru-RU" sz="2600" b="1" dirty="0">
              <a:solidFill>
                <a:srgbClr val="7030A0"/>
              </a:solidFill>
              <a:latin typeface="+mn-lt"/>
            </a:endParaRPr>
          </a:p>
          <a:p>
            <a:pPr marL="522288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імунотоксини</a:t>
            </a:r>
            <a:endParaRPr lang="ru-RU" sz="2600" b="1" dirty="0">
              <a:solidFill>
                <a:srgbClr val="7030A0"/>
              </a:solidFill>
              <a:latin typeface="+mn-lt"/>
            </a:endParaRPr>
          </a:p>
          <a:p>
            <a:pPr marL="522288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хімерні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антитіла</a:t>
            </a:r>
            <a:endParaRPr lang="ru-RU" sz="2600" b="1" dirty="0">
              <a:solidFill>
                <a:srgbClr val="7030A0"/>
              </a:solidFill>
              <a:latin typeface="+mn-lt"/>
            </a:endParaRPr>
          </a:p>
          <a:p>
            <a:pPr marL="522288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штучні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ферменти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(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абзими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).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EA1AB3-6C34-1369-C37D-FB7D408CAB04}"/>
              </a:ext>
            </a:extLst>
          </p:cNvPr>
          <p:cNvSpPr txBox="1"/>
          <p:nvPr/>
        </p:nvSpPr>
        <p:spPr>
          <a:xfrm>
            <a:off x="382588" y="190500"/>
            <a:ext cx="11712575" cy="4603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 </a:t>
            </a:r>
            <a:r>
              <a:rPr lang="ru-RU" sz="2400" b="1" dirty="0">
                <a:solidFill>
                  <a:srgbClr val="CC0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ДЕЯКІ ГАЛУЗІ </a:t>
            </a:r>
            <a:r>
              <a:rPr lang="ru-RU" sz="2400" b="1" cap="all" dirty="0">
                <a:solidFill>
                  <a:srgbClr val="CC0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ВИКОРИСТАННЯ </a:t>
            </a:r>
            <a:r>
              <a:rPr lang="ru-RU" sz="2400" b="1" cap="all" dirty="0" err="1">
                <a:solidFill>
                  <a:srgbClr val="CC0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моноклональних</a:t>
            </a:r>
            <a:r>
              <a:rPr lang="ru-RU" sz="2400" b="1" cap="all" dirty="0">
                <a:solidFill>
                  <a:srgbClr val="CC0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400" b="1" cap="all" dirty="0" err="1">
                <a:solidFill>
                  <a:srgbClr val="CC0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антитіл</a:t>
            </a:r>
            <a:r>
              <a:rPr lang="ru-RU" sz="2400" b="1" cap="all" dirty="0">
                <a:solidFill>
                  <a:srgbClr val="CC0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200" b="1" dirty="0">
                <a:solidFill>
                  <a:srgbClr val="CC0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</a:t>
            </a:r>
          </a:p>
        </p:txBody>
      </p:sp>
    </p:spTree>
  </p:cSld>
  <p:clrMapOvr>
    <a:masterClrMapping/>
  </p:clrMapOvr>
  <p:transition spd="slow"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488C4"/>
            </a:gs>
            <a:gs pos="14999">
              <a:srgbClr val="D4DEFF"/>
            </a:gs>
            <a:gs pos="67000">
              <a:srgbClr val="D4DEFF"/>
            </a:gs>
            <a:gs pos="100000">
              <a:srgbClr val="96AB94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>
            <a:extLst>
              <a:ext uri="{FF2B5EF4-FFF2-40B4-BE49-F238E27FC236}">
                <a16:creationId xmlns:a16="http://schemas.microsoft.com/office/drawing/2014/main" id="{CF8BF0DF-DF06-859B-EFD0-4C8EE4948A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713" y="27193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1DF5E1-7566-7210-EB6B-8B0E00583EB3}"/>
              </a:ext>
            </a:extLst>
          </p:cNvPr>
          <p:cNvSpPr txBox="1"/>
          <p:nvPr/>
        </p:nvSpPr>
        <p:spPr>
          <a:xfrm>
            <a:off x="239713" y="485775"/>
            <a:ext cx="5688012" cy="4524375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tabLst>
                <a:tab pos="2595563" algn="l"/>
              </a:tabLst>
              <a:defRPr/>
            </a:pPr>
            <a:r>
              <a:rPr lang="ru-RU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СХЕМА ОТРИМАННЯ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ІМУНО-ТОКСИНУ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ДЛЯ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БОРОТЬБИ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 ПУХЛИНАМИ</a:t>
            </a:r>
          </a:p>
        </p:txBody>
      </p:sp>
      <p:pic>
        <p:nvPicPr>
          <p:cNvPr id="22532" name="Picture 5">
            <a:extLst>
              <a:ext uri="{FF2B5EF4-FFF2-40B4-BE49-F238E27FC236}">
                <a16:creationId xmlns:a16="http://schemas.microsoft.com/office/drawing/2014/main" id="{1618E22D-EED5-41CF-551A-9743BE6C59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488" y="115888"/>
            <a:ext cx="5951537" cy="674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488C4"/>
            </a:gs>
            <a:gs pos="14999">
              <a:srgbClr val="D4DEFF"/>
            </a:gs>
            <a:gs pos="67000">
              <a:srgbClr val="D4DEFF"/>
            </a:gs>
            <a:gs pos="100000">
              <a:srgbClr val="96AB94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>
            <a:extLst>
              <a:ext uri="{FF2B5EF4-FFF2-40B4-BE49-F238E27FC236}">
                <a16:creationId xmlns:a16="http://schemas.microsoft.com/office/drawing/2014/main" id="{8460D6D9-8DE1-DD50-64A5-795696076E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713" y="27193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73510B-4F8A-DBDB-9C54-C49FBF01A133}"/>
              </a:ext>
            </a:extLst>
          </p:cNvPr>
          <p:cNvSpPr txBox="1"/>
          <p:nvPr/>
        </p:nvSpPr>
        <p:spPr>
          <a:xfrm>
            <a:off x="1295400" y="333375"/>
            <a:ext cx="9217025" cy="5222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ДІАГНОСТИЧНІ ПРЕПАРАТИ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2CFC91-FEF5-E93C-F114-018C5BB5D93B}"/>
              </a:ext>
            </a:extLst>
          </p:cNvPr>
          <p:cNvSpPr txBox="1"/>
          <p:nvPr/>
        </p:nvSpPr>
        <p:spPr>
          <a:xfrm>
            <a:off x="527050" y="981075"/>
            <a:ext cx="11328400" cy="3632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5875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marL="273050"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ДІАГНОСТИКУМИ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–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антигенні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препарати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для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виявлення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антитіл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до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антигенів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збудника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.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Можуть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бути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живими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інактивованими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складатися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з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компонентів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мікроорганізмів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і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вірусів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екстрацелюлярні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гено-інженерні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синтетичні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marL="273050"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ДІАГНОСТИЧНІ СРОВАТКИ 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–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поліклональні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очищені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групові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моноспеціфічні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моноклональні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люмінесцуючі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мічені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ферментом,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адсорбовані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на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твердій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основі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(на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дні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полістиролових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планшетів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еритроцитах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латексі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).</a:t>
            </a:r>
          </a:p>
          <a:p>
            <a:pPr marL="273050"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АЛЕРГЕНИ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–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препарати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для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виявлення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підвищеної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чутливості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en-US" sz="2400" b="1" dirty="0">
                <a:solidFill>
                  <a:srgbClr val="7030A0"/>
                </a:solidFill>
                <a:latin typeface="+mn-lt"/>
              </a:rPr>
              <a:t>in vitro 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і </a:t>
            </a:r>
            <a:r>
              <a:rPr lang="en-US" sz="2400" b="1" dirty="0">
                <a:solidFill>
                  <a:srgbClr val="7030A0"/>
                </a:solidFill>
                <a:latin typeface="+mn-lt"/>
              </a:rPr>
              <a:t>in vivo,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інфекційні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та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неінфекційні</a:t>
            </a:r>
            <a:endParaRPr lang="ru-RU" dirty="0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 spd="slow">
    <p:pull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3E25C55-65D6-A220-0FAE-FC8CB502EB22}"/>
              </a:ext>
            </a:extLst>
          </p:cNvPr>
          <p:cNvSpPr/>
          <p:nvPr/>
        </p:nvSpPr>
        <p:spPr>
          <a:xfrm>
            <a:off x="192088" y="581025"/>
            <a:ext cx="11853862" cy="58372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eaLnBrk="1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СЕРОЛОГІЧНА ІНДИКАЦІЯ –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виявлення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збудника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і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його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антигенів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в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організмі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для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експрес-діагностики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eaLnBrk="1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СЕРОЛОГІЧНА ІДЕНТИФІКАЦІЯ -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визначення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виду і серовару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мікроорганізму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та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його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реакцій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з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діагностичними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сироватками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. </a:t>
            </a:r>
          </a:p>
          <a:p>
            <a:pPr eaLnBrk="1"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СЕРОЛОГІЧНА ДІАГНОСТИКА -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діагностика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захворювання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шляхом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виявлення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в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сироватці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хворого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антитіл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до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збудника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7030A0"/>
                </a:solidFill>
                <a:latin typeface="+mn-lt"/>
              </a:rPr>
              <a:t>	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КРИТЕРІЇ СЕРОЛОГІЧНОГО ДІАГНОЗУ : </a:t>
            </a:r>
          </a:p>
          <a:p>
            <a:pPr marL="514350" indent="-514350" eaLnBrk="1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Виявлення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антитіл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до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збудника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в</a:t>
            </a:r>
          </a:p>
          <a:p>
            <a:pPr eaLnBrk="1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7030A0"/>
                </a:solidFill>
                <a:latin typeface="+mn-lt"/>
              </a:rPr>
              <a:t>	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діагностичному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титрі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;</a:t>
            </a:r>
          </a:p>
          <a:p>
            <a:pPr eaLnBrk="1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7030A0"/>
                </a:solidFill>
                <a:latin typeface="+mn-lt"/>
              </a:rPr>
              <a:t> 2) </a:t>
            </a:r>
            <a:r>
              <a:rPr lang="ru-RU" sz="2400" b="1" dirty="0" err="1">
                <a:solidFill>
                  <a:srgbClr val="7030A0"/>
                </a:solidFill>
              </a:rPr>
              <a:t>Виявлення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діагностичного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</a:p>
          <a:p>
            <a:pPr algn="ctr" eaLnBrk="1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наростання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титру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антитіл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;</a:t>
            </a:r>
          </a:p>
          <a:p>
            <a:pPr eaLnBrk="1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7030A0"/>
                </a:solidFill>
                <a:latin typeface="+mn-lt"/>
              </a:rPr>
              <a:t> 3) </a:t>
            </a:r>
            <a:r>
              <a:rPr lang="ru-RU" sz="2400" b="1" dirty="0" err="1">
                <a:solidFill>
                  <a:srgbClr val="7030A0"/>
                </a:solidFill>
              </a:rPr>
              <a:t>Виявлення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антитіл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до </a:t>
            </a:r>
            <a:r>
              <a:rPr lang="ru-RU" sz="2400" b="1" dirty="0" err="1">
                <a:solidFill>
                  <a:srgbClr val="7030A0"/>
                </a:solidFill>
              </a:rPr>
              <a:t>збудника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що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відносяться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до</a:t>
            </a:r>
          </a:p>
          <a:p>
            <a:pPr algn="ctr" eaLnBrk="1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класу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IgM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algn="just" eaLnBrk="1"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ДІАГНОСТИНИЙ ТИТР -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титр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антитіл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до </a:t>
            </a:r>
            <a:r>
              <a:rPr lang="ru-RU" sz="2400" b="1" dirty="0" err="1">
                <a:solidFill>
                  <a:srgbClr val="7030A0"/>
                </a:solidFill>
              </a:rPr>
              <a:t>збудника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який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зустрічається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у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хворих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і не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зустрічається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у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здорових</a:t>
            </a:r>
            <a:r>
              <a:rPr lang="ru-RU" sz="2400" dirty="0">
                <a:latin typeface="+mn-lt"/>
              </a:rPr>
              <a:t>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D1F6CC-BBB0-9D4F-DB3F-DCD75671813F}"/>
              </a:ext>
            </a:extLst>
          </p:cNvPr>
          <p:cNvSpPr txBox="1"/>
          <p:nvPr/>
        </p:nvSpPr>
        <p:spPr>
          <a:xfrm>
            <a:off x="192088" y="119063"/>
            <a:ext cx="11853862" cy="4619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C0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ЗАСТОСУВАННЯ СЕРОЛОГІЧНИХ РЕАКЦІЙ В ДІАГНОСТИЦІ</a:t>
            </a:r>
          </a:p>
        </p:txBody>
      </p:sp>
    </p:spTree>
  </p:cSld>
  <p:clrMapOvr>
    <a:masterClrMapping/>
  </p:clrMapOvr>
  <p:transition spd="slow">
    <p:pull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2EEF8EC-6CB9-3096-7F4C-622274099A3B}"/>
              </a:ext>
            </a:extLst>
          </p:cNvPr>
          <p:cNvSpPr/>
          <p:nvPr/>
        </p:nvSpPr>
        <p:spPr>
          <a:xfrm>
            <a:off x="239713" y="115888"/>
            <a:ext cx="11806237" cy="8318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Імунопатологія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 </a:t>
            </a:r>
            <a:r>
              <a:rPr lang="ru-RU" sz="2400" b="1" i="1" dirty="0">
                <a:solidFill>
                  <a:srgbClr val="7030A0"/>
                </a:solidFill>
                <a:latin typeface="+mn-lt"/>
              </a:rPr>
              <a:t> — 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розділ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імунології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що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вивчає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ураження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імунної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системи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при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різних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захворюваннях</a:t>
            </a:r>
            <a:endParaRPr lang="ru-RU" sz="2400" b="1" dirty="0">
              <a:solidFill>
                <a:srgbClr val="7030A0"/>
              </a:solidFill>
              <a:latin typeface="+mn-lt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A2AB856C-B8BE-A0FF-1883-3EBE4AE25507}"/>
              </a:ext>
            </a:extLst>
          </p:cNvPr>
          <p:cNvGraphicFramePr>
            <a:graphicFrameLocks noGrp="1"/>
          </p:cNvGraphicFramePr>
          <p:nvPr/>
        </p:nvGraphicFramePr>
        <p:xfrm>
          <a:off x="61913" y="981075"/>
          <a:ext cx="11984037" cy="56324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153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44993">
                <a:tc>
                  <a:txBody>
                    <a:bodyPr/>
                    <a:lstStyle/>
                    <a:p>
                      <a:pPr algn="ctr"/>
                      <a:r>
                        <a:rPr lang="ru-RU" sz="2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ЗАХВОРЮВАННЯ ІМУННОЇ СИСТЕМИ</a:t>
                      </a:r>
                      <a:endParaRPr lang="ru-RU" sz="2800" dirty="0"/>
                    </a:p>
                  </a:txBody>
                  <a:tcPr marL="121889" marR="121889" marT="45718" marB="4571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ПРИЧИНА</a:t>
                      </a:r>
                    </a:p>
                  </a:txBody>
                  <a:tcPr marL="121889" marR="121889" marT="45718" marB="45718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414">
                <a:tc>
                  <a:txBody>
                    <a:bodyPr/>
                    <a:lstStyle/>
                    <a:p>
                      <a:r>
                        <a:rPr lang="ru-RU" sz="2800" b="1" u="none" dirty="0">
                          <a:solidFill>
                            <a:srgbClr val="7030A0"/>
                          </a:solidFill>
                        </a:rPr>
                        <a:t>АЛЕРГІЯ</a:t>
                      </a:r>
                    </a:p>
                  </a:txBody>
                  <a:tcPr marL="121889" marR="121889" marT="45718" marB="45718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1" u="none" dirty="0" err="1">
                          <a:solidFill>
                            <a:srgbClr val="660033"/>
                          </a:solidFill>
                        </a:rPr>
                        <a:t>Підвищена</a:t>
                      </a:r>
                      <a:r>
                        <a:rPr lang="ru-RU" sz="2200" b="1" u="none" dirty="0">
                          <a:solidFill>
                            <a:srgbClr val="660033"/>
                          </a:solidFill>
                        </a:rPr>
                        <a:t> </a:t>
                      </a:r>
                      <a:r>
                        <a:rPr lang="ru-RU" sz="2200" b="1" u="none" dirty="0" err="1">
                          <a:solidFill>
                            <a:srgbClr val="660033"/>
                          </a:solidFill>
                        </a:rPr>
                        <a:t>імунна</a:t>
                      </a:r>
                      <a:r>
                        <a:rPr lang="ru-RU" sz="2200" b="1" u="none" dirty="0">
                          <a:solidFill>
                            <a:srgbClr val="660033"/>
                          </a:solidFill>
                        </a:rPr>
                        <a:t> </a:t>
                      </a:r>
                      <a:r>
                        <a:rPr lang="ru-RU" sz="2200" b="1" u="none" dirty="0" err="1">
                          <a:solidFill>
                            <a:srgbClr val="660033"/>
                          </a:solidFill>
                        </a:rPr>
                        <a:t>відповідь</a:t>
                      </a:r>
                      <a:r>
                        <a:rPr lang="ru-RU" sz="2200" b="1" u="none" dirty="0">
                          <a:solidFill>
                            <a:srgbClr val="660033"/>
                          </a:solidFill>
                        </a:rPr>
                        <a:t> на </a:t>
                      </a:r>
                      <a:r>
                        <a:rPr lang="ru-RU" sz="2200" b="1" u="none" dirty="0" err="1">
                          <a:solidFill>
                            <a:srgbClr val="660033"/>
                          </a:solidFill>
                        </a:rPr>
                        <a:t>чужорідні</a:t>
                      </a:r>
                      <a:r>
                        <a:rPr lang="ru-RU" sz="2200" b="1" u="none" dirty="0">
                          <a:solidFill>
                            <a:srgbClr val="660033"/>
                          </a:solidFill>
                        </a:rPr>
                        <a:t> </a:t>
                      </a:r>
                      <a:r>
                        <a:rPr lang="ru-RU" sz="2200" b="1" u="none" dirty="0" err="1">
                          <a:solidFill>
                            <a:srgbClr val="660033"/>
                          </a:solidFill>
                        </a:rPr>
                        <a:t>антигени</a:t>
                      </a:r>
                      <a:endParaRPr lang="ru-RU" sz="2200" b="1" u="none" dirty="0">
                        <a:solidFill>
                          <a:srgbClr val="660033"/>
                        </a:solidFill>
                      </a:endParaRPr>
                    </a:p>
                  </a:txBody>
                  <a:tcPr marL="121889" marR="121889" marT="45718" marB="4571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i="0" u="none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АУТОІМУННІ</a:t>
                      </a:r>
                      <a:endParaRPr lang="ru-RU" sz="2800" dirty="0"/>
                    </a:p>
                  </a:txBody>
                  <a:tcPr marL="121889" marR="121889" marT="45718" marB="45718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1" dirty="0" err="1">
                          <a:solidFill>
                            <a:srgbClr val="660033"/>
                          </a:solidFill>
                        </a:rPr>
                        <a:t>Імунна</a:t>
                      </a:r>
                      <a:r>
                        <a:rPr lang="ru-RU" sz="2200" b="1" dirty="0">
                          <a:solidFill>
                            <a:srgbClr val="660033"/>
                          </a:solidFill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660033"/>
                          </a:solidFill>
                        </a:rPr>
                        <a:t>відповідь</a:t>
                      </a:r>
                      <a:r>
                        <a:rPr lang="ru-RU" sz="2200" b="1" dirty="0">
                          <a:solidFill>
                            <a:srgbClr val="660033"/>
                          </a:solidFill>
                        </a:rPr>
                        <a:t> на </a:t>
                      </a:r>
                      <a:r>
                        <a:rPr lang="ru-RU" sz="2200" b="1" dirty="0" err="1">
                          <a:solidFill>
                            <a:srgbClr val="660033"/>
                          </a:solidFill>
                        </a:rPr>
                        <a:t>власні</a:t>
                      </a:r>
                      <a:r>
                        <a:rPr lang="ru-RU" sz="2200" b="1" dirty="0">
                          <a:solidFill>
                            <a:srgbClr val="660033"/>
                          </a:solidFill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660033"/>
                          </a:solidFill>
                        </a:rPr>
                        <a:t>антигени</a:t>
                      </a:r>
                      <a:endParaRPr lang="ru-RU" sz="2200" b="1" dirty="0">
                        <a:solidFill>
                          <a:srgbClr val="660033"/>
                        </a:solidFill>
                      </a:endParaRPr>
                    </a:p>
                  </a:txBody>
                  <a:tcPr marL="121889" marR="121889" marT="45718" marB="4571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74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u="none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ІМУНОДЕФІЦИТНІ</a:t>
                      </a:r>
                      <a:endParaRPr lang="ru-RU" sz="2800" dirty="0"/>
                    </a:p>
                  </a:txBody>
                  <a:tcPr marL="121889" marR="121889" marT="45718" marB="45718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1" kern="1200" dirty="0" err="1">
                          <a:solidFill>
                            <a:srgbClr val="6600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Відсутність</a:t>
                      </a:r>
                      <a:r>
                        <a:rPr lang="ru-RU" sz="2200" b="1" kern="1200" dirty="0">
                          <a:solidFill>
                            <a:srgbClr val="6600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200" b="1" kern="1200" dirty="0" err="1">
                          <a:solidFill>
                            <a:srgbClr val="6600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клітинної</a:t>
                      </a:r>
                      <a:r>
                        <a:rPr lang="ru-RU" sz="2200" b="1" kern="1200" dirty="0">
                          <a:solidFill>
                            <a:srgbClr val="6600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200" b="1" kern="1200" dirty="0" err="1">
                          <a:solidFill>
                            <a:srgbClr val="6600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субпопуляції</a:t>
                      </a:r>
                      <a:r>
                        <a:rPr lang="ru-RU" sz="2200" b="1" kern="1200" dirty="0">
                          <a:solidFill>
                            <a:srgbClr val="6600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200" b="1" kern="1200" dirty="0" err="1">
                          <a:solidFill>
                            <a:srgbClr val="6600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або</a:t>
                      </a:r>
                      <a:r>
                        <a:rPr lang="ru-RU" sz="2200" b="1" kern="1200" dirty="0">
                          <a:solidFill>
                            <a:srgbClr val="6600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200" b="1" kern="1200" dirty="0" err="1">
                          <a:solidFill>
                            <a:srgbClr val="6600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молекулярний</a:t>
                      </a:r>
                      <a:r>
                        <a:rPr lang="ru-RU" sz="2200" b="1" kern="1200" dirty="0">
                          <a:solidFill>
                            <a:srgbClr val="6600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дефект</a:t>
                      </a:r>
                      <a:endParaRPr lang="ru-RU" sz="2200" b="1" dirty="0">
                        <a:solidFill>
                          <a:srgbClr val="660033"/>
                        </a:solidFill>
                      </a:endParaRPr>
                    </a:p>
                  </a:txBody>
                  <a:tcPr marL="121889" marR="121889" marT="45718" marB="4571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5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ІМУНОПРОЛІФЕРАТИВНІ</a:t>
                      </a:r>
                      <a:endParaRPr lang="ru-RU" sz="2800" dirty="0"/>
                    </a:p>
                  </a:txBody>
                  <a:tcPr marL="121889" marR="121889" marT="45718" marB="45718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1" kern="1200" dirty="0" err="1">
                          <a:solidFill>
                            <a:srgbClr val="6600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Неопластичні</a:t>
                      </a:r>
                      <a:r>
                        <a:rPr lang="ru-RU" sz="2200" b="1" kern="1200" dirty="0">
                          <a:solidFill>
                            <a:srgbClr val="6600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200" b="1" kern="1200" dirty="0" err="1">
                          <a:solidFill>
                            <a:srgbClr val="6600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зміни</a:t>
                      </a:r>
                      <a:r>
                        <a:rPr lang="ru-RU" sz="2200" b="1" kern="1200" dirty="0">
                          <a:solidFill>
                            <a:srgbClr val="6600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200" b="1" kern="1200" dirty="0" err="1">
                          <a:solidFill>
                            <a:srgbClr val="6600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лімфоцітов</a:t>
                      </a:r>
                      <a:r>
                        <a:rPr lang="ru-RU" sz="2200" b="1" kern="1200" dirty="0">
                          <a:solidFill>
                            <a:srgbClr val="6600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2200" b="1" dirty="0">
                        <a:solidFill>
                          <a:srgbClr val="660033"/>
                        </a:solidFill>
                      </a:endParaRPr>
                    </a:p>
                  </a:txBody>
                  <a:tcPr marL="121889" marR="121889" marT="45718" marB="4571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4993">
                <a:tc>
                  <a:txBody>
                    <a:bodyPr/>
                    <a:lstStyle/>
                    <a:p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ГЕМОЛІТИЧНА</a:t>
                      </a:r>
                      <a:r>
                        <a:rPr lang="ru-RU" sz="2800" b="1" baseline="0" dirty="0">
                          <a:solidFill>
                            <a:srgbClr val="7030A0"/>
                          </a:solidFill>
                        </a:rPr>
                        <a:t> ХВОРОБА НОВОНАРОЖДЕННИХ</a:t>
                      </a:r>
                      <a:endParaRPr lang="ru-RU" sz="28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889" marR="121889" marT="45718" marB="45718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kern="1200" dirty="0">
                          <a:solidFill>
                            <a:srgbClr val="6600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Резус-</a:t>
                      </a:r>
                      <a:r>
                        <a:rPr lang="ru-RU" sz="2200" b="1" kern="1200" dirty="0" err="1">
                          <a:solidFill>
                            <a:srgbClr val="6600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конфлікт</a:t>
                      </a:r>
                      <a:endParaRPr lang="ru-RU" sz="2200" b="1" dirty="0">
                        <a:solidFill>
                          <a:srgbClr val="660033"/>
                        </a:solidFill>
                      </a:endParaRPr>
                    </a:p>
                    <a:p>
                      <a:endParaRPr lang="ru-RU" sz="2200" b="1" dirty="0">
                        <a:solidFill>
                          <a:srgbClr val="660033"/>
                        </a:solidFill>
                      </a:endParaRPr>
                    </a:p>
                  </a:txBody>
                  <a:tcPr marL="121889" marR="121889" marT="45718" marB="45718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pull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>
            <a:extLst>
              <a:ext uri="{FF2B5EF4-FFF2-40B4-BE49-F238E27FC236}">
                <a16:creationId xmlns:a16="http://schemas.microsoft.com/office/drawing/2014/main" id="{118D7E31-49B5-6F40-19D6-C1D2ACF1C8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225" y="4897438"/>
            <a:ext cx="3524250" cy="170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5" descr="Urtikaria am Fuß">
            <a:hlinkClick r:id="rId4" tooltip="Urtikaria am Fuß"/>
            <a:extLst>
              <a:ext uri="{FF2B5EF4-FFF2-40B4-BE49-F238E27FC236}">
                <a16:creationId xmlns:a16="http://schemas.microsoft.com/office/drawing/2014/main" id="{A147415A-3B23-F375-E054-26D3B1A53B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4025" y="0"/>
            <a:ext cx="3344863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7">
            <a:extLst>
              <a:ext uri="{FF2B5EF4-FFF2-40B4-BE49-F238E27FC236}">
                <a16:creationId xmlns:a16="http://schemas.microsoft.com/office/drawing/2014/main" id="{B4CAF120-97E5-49CB-C994-FACDA924A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3338" y="9525"/>
            <a:ext cx="3159125" cy="659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8">
            <a:extLst>
              <a:ext uri="{FF2B5EF4-FFF2-40B4-BE49-F238E27FC236}">
                <a16:creationId xmlns:a16="http://schemas.microsoft.com/office/drawing/2014/main" id="{47A232EB-05FF-15EE-EA28-92BF42C708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" y="0"/>
            <a:ext cx="3217862" cy="659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2">
            <a:extLst>
              <a:ext uri="{FF2B5EF4-FFF2-40B4-BE49-F238E27FC236}">
                <a16:creationId xmlns:a16="http://schemas.microsoft.com/office/drawing/2014/main" id="{C2017DD3-993F-755D-6C99-D3BBD87D6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4930775"/>
            <a:ext cx="22352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4">
            <a:extLst>
              <a:ext uri="{FF2B5EF4-FFF2-40B4-BE49-F238E27FC236}">
                <a16:creationId xmlns:a16="http://schemas.microsoft.com/office/drawing/2014/main" id="{293180D2-EAB5-8D68-FFDF-A12585EC2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0"/>
            <a:ext cx="2212975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222F22-C121-AE7C-35C1-DAC767FF44FA}"/>
              </a:ext>
            </a:extLst>
          </p:cNvPr>
          <p:cNvSpPr txBox="1"/>
          <p:nvPr/>
        </p:nvSpPr>
        <p:spPr>
          <a:xfrm>
            <a:off x="3279775" y="2551113"/>
            <a:ext cx="5643563" cy="1108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АЛЛЕРГИЯ</a:t>
            </a:r>
          </a:p>
        </p:txBody>
      </p:sp>
      <p:pic>
        <p:nvPicPr>
          <p:cNvPr id="26633" name="Picture 9">
            <a:extLst>
              <a:ext uri="{FF2B5EF4-FFF2-40B4-BE49-F238E27FC236}">
                <a16:creationId xmlns:a16="http://schemas.microsoft.com/office/drawing/2014/main" id="{41E73C7F-4E3B-7056-4348-A758A8953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538" y="990600"/>
            <a:ext cx="8669337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268218C-180D-675F-78B5-861011227FE7}"/>
              </a:ext>
            </a:extLst>
          </p:cNvPr>
          <p:cNvSpPr/>
          <p:nvPr/>
        </p:nvSpPr>
        <p:spPr>
          <a:xfrm>
            <a:off x="144463" y="3789363"/>
            <a:ext cx="11901487" cy="20621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АЛЕРГЕН</a:t>
            </a:r>
            <a:r>
              <a:rPr lang="ru-RU" sz="2400" b="1" dirty="0">
                <a:solidFill>
                  <a:srgbClr val="660033"/>
                </a:solidFill>
                <a:latin typeface="+mn-lt"/>
              </a:rPr>
              <a:t>  - антиген, </a:t>
            </a:r>
            <a:r>
              <a:rPr lang="ru-RU" sz="2400" b="1" dirty="0" err="1">
                <a:solidFill>
                  <a:srgbClr val="660033"/>
                </a:solidFill>
                <a:latin typeface="+mn-lt"/>
              </a:rPr>
              <a:t>що</a:t>
            </a:r>
            <a:r>
              <a:rPr lang="ru-RU" sz="2400" b="1" dirty="0">
                <a:solidFill>
                  <a:srgbClr val="660033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660033"/>
                </a:solidFill>
                <a:latin typeface="+mn-lt"/>
              </a:rPr>
              <a:t>викликає</a:t>
            </a:r>
            <a:r>
              <a:rPr lang="ru-RU" sz="2400" b="1" dirty="0">
                <a:solidFill>
                  <a:srgbClr val="660033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660033"/>
                </a:solidFill>
                <a:latin typeface="+mn-lt"/>
              </a:rPr>
              <a:t>розвиток</a:t>
            </a:r>
            <a:r>
              <a:rPr lang="ru-RU" sz="2400" b="1" dirty="0">
                <a:solidFill>
                  <a:srgbClr val="660033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660033"/>
                </a:solidFill>
                <a:latin typeface="+mn-lt"/>
              </a:rPr>
              <a:t>підвищеної</a:t>
            </a:r>
            <a:r>
              <a:rPr lang="ru-RU" sz="2400" b="1" dirty="0">
                <a:solidFill>
                  <a:srgbClr val="660033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660033"/>
                </a:solidFill>
                <a:latin typeface="+mn-lt"/>
              </a:rPr>
              <a:t>чутливості</a:t>
            </a:r>
            <a:r>
              <a:rPr lang="ru-RU" sz="2400" b="1" dirty="0">
                <a:solidFill>
                  <a:srgbClr val="660033"/>
                </a:solidFill>
                <a:latin typeface="+mn-lt"/>
              </a:rPr>
              <a:t> і </a:t>
            </a:r>
            <a:r>
              <a:rPr lang="ru-RU" sz="2400" b="1" dirty="0" err="1">
                <a:solidFill>
                  <a:srgbClr val="660033"/>
                </a:solidFill>
                <a:latin typeface="+mn-lt"/>
              </a:rPr>
              <a:t>дає</a:t>
            </a:r>
            <a:r>
              <a:rPr lang="ru-RU" sz="2400" b="1" dirty="0">
                <a:solidFill>
                  <a:srgbClr val="660033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660033"/>
                </a:solidFill>
                <a:latin typeface="+mn-lt"/>
              </a:rPr>
              <a:t>алергічні</a:t>
            </a:r>
            <a:r>
              <a:rPr lang="ru-RU" sz="2400" b="1" dirty="0">
                <a:solidFill>
                  <a:srgbClr val="660033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660033"/>
                </a:solidFill>
                <a:latin typeface="+mn-lt"/>
              </a:rPr>
              <a:t>реакції</a:t>
            </a:r>
            <a:r>
              <a:rPr lang="ru-RU" sz="2400" b="1" dirty="0">
                <a:solidFill>
                  <a:srgbClr val="660033"/>
                </a:solidFill>
                <a:latin typeface="+mn-lt"/>
              </a:rPr>
              <a:t> при </a:t>
            </a:r>
            <a:r>
              <a:rPr lang="ru-RU" sz="2400" b="1" dirty="0" err="1">
                <a:solidFill>
                  <a:srgbClr val="660033"/>
                </a:solidFill>
                <a:latin typeface="+mn-lt"/>
              </a:rPr>
              <a:t>контакті</a:t>
            </a:r>
            <a:r>
              <a:rPr lang="ru-RU" sz="2400" b="1" dirty="0">
                <a:solidFill>
                  <a:srgbClr val="660033"/>
                </a:solidFill>
                <a:latin typeface="+mn-lt"/>
              </a:rPr>
              <a:t> з </a:t>
            </a:r>
            <a:r>
              <a:rPr lang="ru-RU" sz="2400" b="1" dirty="0" err="1">
                <a:solidFill>
                  <a:srgbClr val="660033"/>
                </a:solidFill>
                <a:latin typeface="+mn-lt"/>
              </a:rPr>
              <a:t>сенсибілізованим</a:t>
            </a:r>
            <a:r>
              <a:rPr lang="ru-RU" sz="2400" b="1" dirty="0">
                <a:solidFill>
                  <a:srgbClr val="660033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660033"/>
                </a:solidFill>
                <a:latin typeface="+mn-lt"/>
              </a:rPr>
              <a:t>організмом</a:t>
            </a:r>
            <a:r>
              <a:rPr lang="ru-RU" sz="2400" b="1" dirty="0">
                <a:solidFill>
                  <a:srgbClr val="660033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660033"/>
                </a:solidFill>
                <a:latin typeface="+mn-lt"/>
              </a:rPr>
              <a:t>тобто</a:t>
            </a:r>
            <a:r>
              <a:rPr lang="ru-RU" sz="2400" b="1" dirty="0">
                <a:solidFill>
                  <a:srgbClr val="660033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660033"/>
                </a:solidFill>
                <a:latin typeface="+mn-lt"/>
              </a:rPr>
              <a:t>володіє</a:t>
            </a:r>
            <a:r>
              <a:rPr lang="ru-RU" sz="2400" b="1" dirty="0">
                <a:solidFill>
                  <a:srgbClr val="660033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660033"/>
                </a:solidFill>
                <a:latin typeface="+mn-lt"/>
              </a:rPr>
              <a:t>підвищеною</a:t>
            </a:r>
            <a:r>
              <a:rPr lang="ru-RU" sz="2400" b="1" dirty="0">
                <a:solidFill>
                  <a:srgbClr val="660033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660033"/>
                </a:solidFill>
                <a:latin typeface="+mn-lt"/>
              </a:rPr>
              <a:t>чутливістю</a:t>
            </a:r>
            <a:r>
              <a:rPr lang="ru-RU" sz="2400" b="1" dirty="0">
                <a:solidFill>
                  <a:srgbClr val="660033"/>
                </a:solidFill>
                <a:latin typeface="+mn-lt"/>
              </a:rPr>
              <a:t>. </a:t>
            </a:r>
          </a:p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Алергенні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властивості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b="1" dirty="0">
                <a:solidFill>
                  <a:srgbClr val="660033"/>
                </a:solidFill>
                <a:latin typeface="+mn-lt"/>
              </a:rPr>
              <a:t>- </a:t>
            </a:r>
            <a:r>
              <a:rPr lang="ru-RU" sz="2400" b="1" dirty="0" err="1">
                <a:solidFill>
                  <a:srgbClr val="660033"/>
                </a:solidFill>
                <a:latin typeface="+mn-lt"/>
              </a:rPr>
              <a:t>здатність</a:t>
            </a:r>
            <a:r>
              <a:rPr lang="ru-RU" sz="2400" b="1" dirty="0">
                <a:solidFill>
                  <a:srgbClr val="660033"/>
                </a:solidFill>
                <a:latin typeface="+mn-lt"/>
              </a:rPr>
              <a:t> антигену </a:t>
            </a:r>
            <a:r>
              <a:rPr lang="ru-RU" sz="2400" b="1" dirty="0" err="1">
                <a:solidFill>
                  <a:srgbClr val="660033"/>
                </a:solidFill>
                <a:latin typeface="+mn-lt"/>
              </a:rPr>
              <a:t>викликати</a:t>
            </a:r>
            <a:r>
              <a:rPr lang="ru-RU" sz="2400" b="1" dirty="0">
                <a:solidFill>
                  <a:srgbClr val="660033"/>
                </a:solidFill>
                <a:latin typeface="+mn-lt"/>
              </a:rPr>
              <a:t> і </a:t>
            </a:r>
            <a:r>
              <a:rPr lang="ru-RU" sz="2400" b="1" dirty="0" err="1">
                <a:solidFill>
                  <a:srgbClr val="660033"/>
                </a:solidFill>
                <a:latin typeface="+mn-lt"/>
              </a:rPr>
              <a:t>виявляти</a:t>
            </a:r>
            <a:r>
              <a:rPr lang="ru-RU" sz="2400" b="1" dirty="0">
                <a:solidFill>
                  <a:srgbClr val="660033"/>
                </a:solidFill>
                <a:latin typeface="+mn-lt"/>
              </a:rPr>
              <a:t> стан </a:t>
            </a:r>
            <a:r>
              <a:rPr lang="ru-RU" sz="2400" b="1" dirty="0" err="1">
                <a:solidFill>
                  <a:srgbClr val="660033"/>
                </a:solidFill>
                <a:latin typeface="+mn-lt"/>
              </a:rPr>
              <a:t>гіперчутливості</a:t>
            </a:r>
            <a:r>
              <a:rPr lang="ru-RU" sz="2400" b="1" dirty="0">
                <a:solidFill>
                  <a:srgbClr val="660033"/>
                </a:solidFill>
                <a:latin typeface="+mn-lt"/>
              </a:rPr>
              <a:t>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C552B0-8A03-6542-6412-FFABCB235C1E}"/>
              </a:ext>
            </a:extLst>
          </p:cNvPr>
          <p:cNvSpPr txBox="1"/>
          <p:nvPr/>
        </p:nvSpPr>
        <p:spPr>
          <a:xfrm>
            <a:off x="144463" y="115888"/>
            <a:ext cx="11901487" cy="3078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eaLnBrk="1" fontAlgn="auto">
              <a:spcBef>
                <a:spcPts val="2400"/>
              </a:spcBef>
              <a:spcAft>
                <a:spcPts val="0"/>
              </a:spcAft>
              <a:defRPr/>
            </a:pPr>
            <a:r>
              <a:rPr lang="ru-RU" sz="32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АЛЕРГІЯ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3200" dirty="0">
                <a:solidFill>
                  <a:srgbClr val="7030A0"/>
                </a:solidFill>
                <a:latin typeface="+mn-lt"/>
              </a:rPr>
              <a:t>- </a:t>
            </a:r>
            <a:r>
              <a:rPr lang="ru-RU" sz="3200" b="1" dirty="0" err="1">
                <a:solidFill>
                  <a:srgbClr val="7030A0"/>
                </a:solidFill>
                <a:latin typeface="+mn-lt"/>
              </a:rPr>
              <a:t>підвищена</a:t>
            </a:r>
            <a:r>
              <a:rPr lang="ru-RU" sz="3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+mn-lt"/>
              </a:rPr>
              <a:t>чутливість</a:t>
            </a:r>
            <a:r>
              <a:rPr lang="ru-RU" sz="32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+mn-lt"/>
              </a:rPr>
              <a:t>організму</a:t>
            </a:r>
            <a:r>
              <a:rPr lang="ru-RU" sz="3200" b="1" dirty="0">
                <a:solidFill>
                  <a:srgbClr val="7030A0"/>
                </a:solidFill>
                <a:latin typeface="+mn-lt"/>
              </a:rPr>
              <a:t> до повторного контакту з антигеном.</a:t>
            </a:r>
          </a:p>
          <a:p>
            <a:pPr algn="ctr" eaLnBrk="1"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660033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660033"/>
                </a:solidFill>
                <a:latin typeface="+mn-lt"/>
              </a:rPr>
              <a:t>Термін</a:t>
            </a:r>
            <a:r>
              <a:rPr lang="ru-RU" sz="2600" b="1" dirty="0">
                <a:solidFill>
                  <a:srgbClr val="660033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660033"/>
                </a:solidFill>
                <a:latin typeface="+mn-lt"/>
              </a:rPr>
              <a:t>запропонований</a:t>
            </a:r>
            <a:r>
              <a:rPr lang="ru-RU" sz="2600" b="1" dirty="0">
                <a:solidFill>
                  <a:srgbClr val="660033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660033"/>
                </a:solidFill>
                <a:latin typeface="+mn-lt"/>
              </a:rPr>
              <a:t>К.Пірке</a:t>
            </a:r>
            <a:r>
              <a:rPr lang="ru-RU" sz="2600" b="1" dirty="0">
                <a:solidFill>
                  <a:srgbClr val="660033"/>
                </a:solidFill>
                <a:latin typeface="+mn-lt"/>
              </a:rPr>
              <a:t> в 1906 г., </a:t>
            </a:r>
            <a:r>
              <a:rPr lang="ru-RU" sz="2600" b="1" dirty="0" err="1">
                <a:solidFill>
                  <a:srgbClr val="660033"/>
                </a:solidFill>
                <a:latin typeface="+mn-lt"/>
              </a:rPr>
              <a:t>означає</a:t>
            </a:r>
            <a:r>
              <a:rPr lang="ru-RU" sz="2600" b="1" dirty="0">
                <a:solidFill>
                  <a:srgbClr val="660033"/>
                </a:solidFill>
                <a:latin typeface="+mn-lt"/>
              </a:rPr>
              <a:t> "</a:t>
            </a:r>
            <a:r>
              <a:rPr lang="ru-RU" sz="2600" b="1" dirty="0" err="1">
                <a:solidFill>
                  <a:srgbClr val="660033"/>
                </a:solidFill>
                <a:latin typeface="+mn-lt"/>
              </a:rPr>
              <a:t>змінена</a:t>
            </a:r>
            <a:r>
              <a:rPr lang="ru-RU" sz="2600" b="1" dirty="0">
                <a:solidFill>
                  <a:srgbClr val="660033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660033"/>
                </a:solidFill>
                <a:latin typeface="+mn-lt"/>
              </a:rPr>
              <a:t>реактивність</a:t>
            </a:r>
            <a:r>
              <a:rPr lang="ru-RU" sz="2600" b="1" dirty="0">
                <a:solidFill>
                  <a:srgbClr val="660033"/>
                </a:solidFill>
                <a:latin typeface="+mn-lt"/>
              </a:rPr>
              <a:t>" (</a:t>
            </a:r>
            <a:r>
              <a:rPr lang="ru-RU" sz="2600" b="1" dirty="0" err="1">
                <a:solidFill>
                  <a:srgbClr val="660033"/>
                </a:solidFill>
                <a:latin typeface="+mn-lt"/>
              </a:rPr>
              <a:t>allos</a:t>
            </a:r>
            <a:r>
              <a:rPr lang="ru-RU" sz="2600" b="1" dirty="0">
                <a:solidFill>
                  <a:srgbClr val="660033"/>
                </a:solidFill>
                <a:latin typeface="+mn-lt"/>
              </a:rPr>
              <a:t> - </a:t>
            </a:r>
            <a:r>
              <a:rPr lang="ru-RU" sz="2600" b="1" dirty="0" err="1">
                <a:solidFill>
                  <a:srgbClr val="660033"/>
                </a:solidFill>
                <a:latin typeface="+mn-lt"/>
              </a:rPr>
              <a:t>инший</a:t>
            </a:r>
            <a:r>
              <a:rPr lang="ru-RU" sz="2600" b="1" dirty="0">
                <a:solidFill>
                  <a:srgbClr val="660033"/>
                </a:solidFill>
                <a:latin typeface="+mn-lt"/>
              </a:rPr>
              <a:t>, </a:t>
            </a:r>
            <a:r>
              <a:rPr lang="ru-RU" sz="2600" b="1" dirty="0" err="1">
                <a:solidFill>
                  <a:srgbClr val="660033"/>
                </a:solidFill>
                <a:latin typeface="+mn-lt"/>
              </a:rPr>
              <a:t>ergo</a:t>
            </a:r>
            <a:r>
              <a:rPr lang="ru-RU" sz="2600" b="1" dirty="0">
                <a:solidFill>
                  <a:srgbClr val="660033"/>
                </a:solidFill>
                <a:latin typeface="+mn-lt"/>
              </a:rPr>
              <a:t> - </a:t>
            </a:r>
            <a:r>
              <a:rPr lang="ru-RU" sz="2600" b="1" dirty="0" err="1">
                <a:solidFill>
                  <a:srgbClr val="660033"/>
                </a:solidFill>
                <a:latin typeface="+mn-lt"/>
              </a:rPr>
              <a:t>реагую</a:t>
            </a:r>
            <a:r>
              <a:rPr lang="ru-RU" sz="2600" b="1" dirty="0">
                <a:solidFill>
                  <a:srgbClr val="660033"/>
                </a:solidFill>
                <a:latin typeface="+mn-lt"/>
              </a:rPr>
              <a:t>).</a:t>
            </a:r>
          </a:p>
          <a:p>
            <a:pPr algn="ctr" eaLnBrk="1"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600" b="1" dirty="0">
                <a:solidFill>
                  <a:srgbClr val="660033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660033"/>
                </a:solidFill>
                <a:latin typeface="+mn-lt"/>
              </a:rPr>
              <a:t>Нерідко</a:t>
            </a:r>
            <a:r>
              <a:rPr lang="ru-RU" sz="2600" b="1" dirty="0">
                <a:solidFill>
                  <a:srgbClr val="660033"/>
                </a:solidFill>
                <a:latin typeface="+mn-lt"/>
              </a:rPr>
              <a:t> в </a:t>
            </a:r>
            <a:r>
              <a:rPr lang="ru-RU" sz="2600" b="1" dirty="0" err="1">
                <a:solidFill>
                  <a:srgbClr val="660033"/>
                </a:solidFill>
                <a:latin typeface="+mn-lt"/>
              </a:rPr>
              <a:t>якості</a:t>
            </a:r>
            <a:r>
              <a:rPr lang="ru-RU" sz="2600" b="1" dirty="0">
                <a:solidFill>
                  <a:srgbClr val="660033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660033"/>
                </a:solidFill>
                <a:latin typeface="+mn-lt"/>
              </a:rPr>
              <a:t>синонімів</a:t>
            </a:r>
            <a:r>
              <a:rPr lang="ru-RU" sz="2600" b="1" dirty="0">
                <a:solidFill>
                  <a:srgbClr val="660033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660033"/>
                </a:solidFill>
                <a:latin typeface="+mn-lt"/>
              </a:rPr>
              <a:t>використовують</a:t>
            </a:r>
            <a:r>
              <a:rPr lang="ru-RU" sz="2600" b="1" dirty="0">
                <a:solidFill>
                  <a:srgbClr val="660033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660033"/>
                </a:solidFill>
                <a:latin typeface="+mn-lt"/>
              </a:rPr>
              <a:t>терміни</a:t>
            </a:r>
            <a:r>
              <a:rPr lang="ru-RU" sz="2600" b="1" dirty="0">
                <a:solidFill>
                  <a:srgbClr val="660033"/>
                </a:solidFill>
                <a:latin typeface="+mn-lt"/>
              </a:rPr>
              <a:t> "</a:t>
            </a:r>
            <a:r>
              <a:rPr lang="ru-RU" sz="2600" b="1" dirty="0" err="1">
                <a:solidFill>
                  <a:srgbClr val="FF0000"/>
                </a:solidFill>
                <a:latin typeface="+mn-lt"/>
              </a:rPr>
              <a:t>гиперчутливість</a:t>
            </a:r>
            <a:r>
              <a:rPr lang="ru-RU" sz="2600" b="1" dirty="0">
                <a:solidFill>
                  <a:srgbClr val="660033"/>
                </a:solidFill>
                <a:latin typeface="+mn-lt"/>
              </a:rPr>
              <a:t>",    </a:t>
            </a:r>
          </a:p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dirty="0">
                <a:solidFill>
                  <a:srgbClr val="660033"/>
                </a:solidFill>
                <a:latin typeface="+mn-lt"/>
              </a:rPr>
              <a:t>"</a:t>
            </a:r>
            <a:r>
              <a:rPr lang="ru-RU" sz="2600" b="1" dirty="0" err="1">
                <a:solidFill>
                  <a:srgbClr val="FF0000"/>
                </a:solidFill>
                <a:latin typeface="+mn-lt"/>
              </a:rPr>
              <a:t>гиперсенсибілізація</a:t>
            </a:r>
            <a:r>
              <a:rPr lang="ru-RU" sz="2600" b="1" dirty="0">
                <a:solidFill>
                  <a:srgbClr val="660033"/>
                </a:solidFill>
                <a:latin typeface="+mn-lt"/>
              </a:rPr>
              <a:t>".</a:t>
            </a:r>
            <a:endParaRPr lang="ru-RU" sz="2600" dirty="0">
              <a:latin typeface="+mn-lt"/>
            </a:endParaRPr>
          </a:p>
        </p:txBody>
      </p:sp>
    </p:spTree>
  </p:cSld>
  <p:clrMapOvr>
    <a:masterClrMapping/>
  </p:clrMapOvr>
  <p:transition spd="slow">
    <p:pull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C63CC48-8F19-D624-2EE0-390BF948BD0F}"/>
              </a:ext>
            </a:extLst>
          </p:cNvPr>
          <p:cNvGraphicFramePr>
            <a:graphicFrameLocks noGrp="1"/>
          </p:cNvGraphicFramePr>
          <p:nvPr/>
        </p:nvGraphicFramePr>
        <p:xfrm>
          <a:off x="46038" y="636588"/>
          <a:ext cx="12193587" cy="6397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402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4704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Тип </a:t>
                      </a:r>
                      <a:r>
                        <a:rPr lang="ru-RU" sz="1800" b="1" dirty="0" err="1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реакції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59272" marR="59272" marT="0" marB="0" anchor="ctr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Основні</a:t>
                      </a: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механізми</a:t>
                      </a: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імунопатологічних</a:t>
                      </a: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реакцій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59272" marR="59272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ts val="1800"/>
                        </a:lnSpc>
                        <a:spcAft>
                          <a:spcPts val="600"/>
                        </a:spcAft>
                      </a:pPr>
                      <a:r>
                        <a:rPr lang="ru-RU" sz="1800" b="1" dirty="0" err="1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Приклади</a:t>
                      </a: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захворювань</a:t>
                      </a: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 </a:t>
                      </a:r>
                    </a:p>
                  </a:txBody>
                  <a:tcPr marL="59272" marR="59272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8634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I 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АНАФІЛАКТИЧНІ ТА АТОПІЧНІ</a:t>
                      </a:r>
                    </a:p>
                  </a:txBody>
                  <a:tcPr marL="59272" marR="59272" marT="0" marB="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0" algn="l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Реакція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антигену з </a:t>
                      </a:r>
                      <a:r>
                        <a:rPr lang="en-US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IgE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-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антитілами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,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фіксованими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на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тучних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клітинах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і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базофілів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, з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вивільненням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медіаторів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і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пошкодженням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тканин</a:t>
                      </a:r>
                    </a:p>
                  </a:txBody>
                  <a:tcPr marL="59272" marR="59272" marT="0" marB="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0" algn="l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Атопічна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бронхіальна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астма та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ін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. 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Атопії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,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анафілактичний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шок</a:t>
                      </a:r>
                    </a:p>
                  </a:txBody>
                  <a:tcPr marL="59272" marR="59272" marT="0" marB="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0792">
                <a:tc>
                  <a:txBody>
                    <a:bodyPr/>
                    <a:lstStyle/>
                    <a:p>
                      <a:pPr indent="21590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 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 </a:t>
                      </a:r>
                      <a:r>
                        <a:rPr lang="ru-RU" sz="1800" b="1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II</a:t>
                      </a:r>
                      <a:endParaRPr lang="ru-RU" sz="1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ЦИТОТОКСИЧНІ</a:t>
                      </a:r>
                    </a:p>
                  </a:txBody>
                  <a:tcPr marL="59272" marR="59272" marT="0" marB="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0" algn="l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Взаємодія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IgG -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антитіл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з антигенами,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фіксованими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на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клітинних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мембранах, цитолиз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внаслідок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активації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комплементу комплексом антиген-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антитіло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59272" marR="59272" marT="0" marB="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0" algn="l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Лікарська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алергія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,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аутоімунні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хвороби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,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гемотрансфузійні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ускладнення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59272" marR="59272" marT="0" marB="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0545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III</a:t>
                      </a:r>
                      <a:r>
                        <a:rPr lang="ru-RU" sz="1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 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ІМУНО-КОМПЛЕКСНІ</a:t>
                      </a:r>
                    </a:p>
                  </a:txBody>
                  <a:tcPr marL="59272" marR="59272" marT="0" marB="0" anchor="ctr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0" algn="l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Циркулюючі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імунні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комплекси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осідають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на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стінках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судин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,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ушкоджуючи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ендотелій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внаслідок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активації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комплементу і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лейкоцитів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59272" marR="59272" marT="0" marB="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0" algn="l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Сироваткова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хвороба,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колагенози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,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ускладнення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інфекційних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захворювань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59272" marR="59272" marT="0" marB="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52950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IV</a:t>
                      </a:r>
                      <a:r>
                        <a:rPr lang="ru-RU" sz="1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КЛІТИННІ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(РЕАКЦІЇ УПОВІЛЬНЕНОГО ТИПУ) </a:t>
                      </a:r>
                    </a:p>
                  </a:txBody>
                  <a:tcPr marL="59272" marR="59272" marT="0" marB="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0" algn="l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Реакція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антигену з рецепторами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сенсибілізованих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Т-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лімфоцитів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,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виділення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лімфокінів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,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розвиток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гиперергического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запалення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за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участю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цитотоксичних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реакцій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активованих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макрофагів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і 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NK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59272" marR="59272" marT="0" marB="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0" algn="l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Інфекційна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алергія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, контактна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алергія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,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трансплантаційний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,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протипухлинний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імунітет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59272" marR="59272" marT="0" marB="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9446E3D-737C-41E9-241B-96A938169173}"/>
              </a:ext>
            </a:extLst>
          </p:cNvPr>
          <p:cNvSpPr txBox="1"/>
          <p:nvPr/>
        </p:nvSpPr>
        <p:spPr>
          <a:xfrm>
            <a:off x="0" y="87313"/>
            <a:ext cx="12190413" cy="4619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5875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КЛАСИФІКАЦІЯ АЛЕРГІЧНИХ РЕАКЦІЙ ЗА </a:t>
            </a:r>
            <a:r>
              <a:rPr lang="ru-RU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Coombs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і </a:t>
            </a:r>
            <a:r>
              <a:rPr lang="ru-RU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Gell</a:t>
            </a:r>
            <a:endParaRPr lang="ru-RU" dirty="0">
              <a:latin typeface="+mn-lt"/>
            </a:endParaRPr>
          </a:p>
        </p:txBody>
      </p:sp>
    </p:spTree>
  </p:cSld>
  <p:clrMapOvr>
    <a:masterClrMapping/>
  </p:clrMapOvr>
  <p:transition spd="slow">
    <p:pull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E3D9602-0E04-8C26-B32E-02929F2CDC0C}"/>
              </a:ext>
            </a:extLst>
          </p:cNvPr>
          <p:cNvGraphicFramePr>
            <a:graphicFrameLocks noGrp="1"/>
          </p:cNvGraphicFramePr>
          <p:nvPr/>
        </p:nvGraphicFramePr>
        <p:xfrm>
          <a:off x="47322" y="763311"/>
          <a:ext cx="12095770" cy="5955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99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357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4098">
                <a:tc>
                  <a:txBody>
                    <a:bodyPr/>
                    <a:lstStyle/>
                    <a:p>
                      <a:pPr marL="317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Тип</a:t>
                      </a:r>
                      <a:endParaRPr lang="ru-RU" sz="2400" dirty="0">
                        <a:effectLst/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u="none" strike="noStrike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Фактори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59259" marR="59259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7677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Гіперчутливість</a:t>
                      </a:r>
                      <a:r>
                        <a:rPr lang="ru-RU" sz="20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indent="0"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негайного</a:t>
                      </a:r>
                      <a:r>
                        <a:rPr lang="ru-RU" sz="20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типу</a:t>
                      </a:r>
                      <a:endParaRPr lang="ru-RU" sz="20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59259" marR="59259" marT="0" marB="0" vert="vert270" anchor="ctr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lvl="0" indent="-457200" algn="l">
                        <a:lnSpc>
                          <a:spcPts val="2000"/>
                        </a:lnSpc>
                        <a:spcAft>
                          <a:spcPts val="0"/>
                        </a:spcAft>
                        <a:buClr>
                          <a:srgbClr val="660033"/>
                        </a:buClr>
                        <a:buSzPct val="100000"/>
                        <a:buFont typeface="+mj-lt"/>
                        <a:buAutoNum type="arabicPeriod"/>
                        <a:tabLst>
                          <a:tab pos="262890" algn="l"/>
                        </a:tabLst>
                      </a:pPr>
                      <a:endParaRPr lang="ru-RU" sz="2300" b="1" u="none" strike="noStrike" spc="0" dirty="0">
                        <a:solidFill>
                          <a:srgbClr val="C00000"/>
                        </a:solidFill>
                        <a:effectLst/>
                        <a:latin typeface="Calibri" pitchFamily="34" charset="0"/>
                        <a:ea typeface="Arial"/>
                        <a:cs typeface="Calibri" pitchFamily="34" charset="0"/>
                      </a:endParaRPr>
                    </a:p>
                    <a:p>
                      <a:pPr marL="457200" lvl="0" indent="-371475" algn="l">
                        <a:lnSpc>
                          <a:spcPts val="2000"/>
                        </a:lnSpc>
                        <a:spcAft>
                          <a:spcPts val="0"/>
                        </a:spcAft>
                        <a:buClr>
                          <a:srgbClr val="660033"/>
                        </a:buClr>
                        <a:buSzPct val="100000"/>
                        <a:buFont typeface="+mj-lt"/>
                        <a:buAutoNum type="arabicPeriod"/>
                        <a:tabLst>
                          <a:tab pos="262890" algn="l"/>
                        </a:tabLst>
                      </a:pPr>
                      <a:r>
                        <a:rPr lang="ru-RU" sz="2300" b="1" u="none" strike="noStrike" spc="0" dirty="0" err="1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Рослинні</a:t>
                      </a:r>
                      <a:r>
                        <a:rPr lang="ru-RU" sz="2300" b="1" u="none" strike="noStrike" spc="0" dirty="0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 </a:t>
                      </a:r>
                      <a:r>
                        <a:rPr lang="ru-RU" sz="2300" b="1" u="none" strike="noStrike" spc="0" dirty="0" err="1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алергени</a:t>
                      </a:r>
                      <a:r>
                        <a:rPr lang="ru-RU" sz="2300" b="1" u="none" strike="noStrike" spc="0" dirty="0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: </a:t>
                      </a:r>
                      <a:r>
                        <a:rPr lang="ru-RU" sz="2300" b="1" u="none" strike="noStrike" spc="0" dirty="0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пилок </a:t>
                      </a:r>
                      <a:r>
                        <a:rPr lang="ru-RU" sz="2300" b="1" u="none" strike="noStrike" spc="0" dirty="0" err="1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тимофіївки</a:t>
                      </a:r>
                      <a:r>
                        <a:rPr lang="ru-RU" sz="2300" b="1" u="none" strike="noStrike" spc="0" dirty="0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, </a:t>
                      </a:r>
                      <a:r>
                        <a:rPr lang="ru-RU" sz="2300" b="1" u="none" strike="noStrike" spc="0" dirty="0" err="1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рицини</a:t>
                      </a:r>
                      <a:r>
                        <a:rPr lang="ru-RU" sz="2300" b="1" u="none" strike="noStrike" spc="0" dirty="0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, </a:t>
                      </a:r>
                      <a:r>
                        <a:rPr lang="ru-RU" sz="2300" b="1" u="none" strike="noStrike" spc="0" dirty="0" err="1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берези</a:t>
                      </a:r>
                      <a:r>
                        <a:rPr lang="ru-RU" sz="2300" b="1" u="none" strike="noStrike" spc="0" dirty="0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, </a:t>
                      </a:r>
                      <a:r>
                        <a:rPr lang="ru-RU" sz="2300" b="1" u="none" strike="noStrike" spc="0" dirty="0" err="1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пшениці</a:t>
                      </a:r>
                      <a:endParaRPr lang="ru-RU" sz="2300" b="1" u="none" strike="noStrike" spc="0" dirty="0"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ea typeface="Arial"/>
                        <a:cs typeface="Calibri" pitchFamily="34" charset="0"/>
                      </a:endParaRPr>
                    </a:p>
                    <a:p>
                      <a:pPr marL="457200" lvl="0" indent="-371475" algn="l">
                        <a:lnSpc>
                          <a:spcPts val="2000"/>
                        </a:lnSpc>
                        <a:spcAft>
                          <a:spcPts val="0"/>
                        </a:spcAft>
                        <a:buClr>
                          <a:srgbClr val="660033"/>
                        </a:buClr>
                        <a:buSzPct val="100000"/>
                        <a:buFont typeface="+mj-lt"/>
                        <a:buAutoNum type="arabicPeriod"/>
                        <a:tabLst>
                          <a:tab pos="262890" algn="l"/>
                        </a:tabLst>
                      </a:pPr>
                      <a:r>
                        <a:rPr lang="ru-RU" sz="2300" b="1" u="none" strike="noStrike" spc="0" dirty="0" err="1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Алергени</a:t>
                      </a:r>
                      <a:r>
                        <a:rPr lang="ru-RU" sz="2300" b="1" u="none" strike="noStrike" spc="0" dirty="0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 комах: </a:t>
                      </a:r>
                      <a:r>
                        <a:rPr lang="ru-RU" sz="2300" b="1" dirty="0" err="1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отрути</a:t>
                      </a:r>
                      <a:r>
                        <a:rPr lang="ru-RU" sz="2300" b="1" dirty="0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 </a:t>
                      </a:r>
                      <a:r>
                        <a:rPr lang="ru-RU" sz="2300" b="1" dirty="0" err="1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бджіл</a:t>
                      </a:r>
                      <a:r>
                        <a:rPr lang="ru-RU" sz="2300" b="1" dirty="0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, ос, </a:t>
                      </a:r>
                      <a:r>
                        <a:rPr lang="ru-RU" sz="2300" b="1" dirty="0" err="1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мурах</a:t>
                      </a:r>
                      <a:r>
                        <a:rPr lang="ru-RU" sz="2300" b="1" dirty="0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, </a:t>
                      </a:r>
                      <a:r>
                        <a:rPr lang="ru-RU" sz="2300" b="1" dirty="0" err="1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фрагменти</a:t>
                      </a:r>
                      <a:r>
                        <a:rPr lang="ru-RU" sz="2300" b="1" dirty="0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 </a:t>
                      </a:r>
                      <a:r>
                        <a:rPr lang="ru-RU" sz="2300" b="1" dirty="0" err="1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кліщів</a:t>
                      </a:r>
                      <a:r>
                        <a:rPr lang="ru-RU" sz="2300" b="1" dirty="0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 (</a:t>
                      </a:r>
                      <a:r>
                        <a:rPr lang="ru-RU" sz="2300" b="1" dirty="0" err="1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складова</a:t>
                      </a:r>
                      <a:r>
                        <a:rPr lang="ru-RU" sz="2300" b="1" dirty="0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 </a:t>
                      </a:r>
                      <a:r>
                        <a:rPr lang="ru-RU" sz="2300" b="1" dirty="0" err="1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частина</a:t>
                      </a:r>
                      <a:r>
                        <a:rPr lang="ru-RU" sz="2300" b="1" dirty="0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 пилу)</a:t>
                      </a:r>
                    </a:p>
                    <a:p>
                      <a:pPr marL="457200" lvl="0" indent="-371475" algn="l">
                        <a:lnSpc>
                          <a:spcPts val="2000"/>
                        </a:lnSpc>
                        <a:spcAft>
                          <a:spcPts val="0"/>
                        </a:spcAft>
                        <a:buClr>
                          <a:srgbClr val="660033"/>
                        </a:buClr>
                        <a:buSzPct val="100000"/>
                        <a:buFont typeface="+mj-lt"/>
                        <a:buAutoNum type="arabicPeriod"/>
                        <a:tabLst>
                          <a:tab pos="262890" algn="l"/>
                        </a:tabLst>
                      </a:pPr>
                      <a:r>
                        <a:rPr lang="ru-RU" sz="2300" b="1" u="none" strike="noStrike" spc="0" dirty="0" err="1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Алергени</a:t>
                      </a:r>
                      <a:r>
                        <a:rPr lang="ru-RU" sz="2300" b="1" u="none" strike="noStrike" spc="0" dirty="0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 </a:t>
                      </a:r>
                      <a:r>
                        <a:rPr lang="ru-RU" sz="2300" b="1" u="none" strike="noStrike" spc="0" dirty="0" err="1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тварин</a:t>
                      </a:r>
                      <a:r>
                        <a:rPr lang="ru-RU" sz="2300" b="1" u="none" strike="noStrike" spc="0" dirty="0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:  </a:t>
                      </a:r>
                      <a:r>
                        <a:rPr lang="ru-RU" sz="2300" b="1" u="none" strike="noStrike" spc="0" dirty="0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лупа </a:t>
                      </a:r>
                      <a:r>
                        <a:rPr lang="ru-RU" sz="2300" b="1" u="none" strike="noStrike" spc="0" dirty="0" err="1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домашніх</a:t>
                      </a:r>
                      <a:r>
                        <a:rPr lang="ru-RU" sz="2300" b="1" u="none" strike="noStrike" spc="0" dirty="0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 </a:t>
                      </a:r>
                      <a:r>
                        <a:rPr lang="ru-RU" sz="2300" b="1" u="none" strike="noStrike" spc="0" dirty="0" err="1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тварин</a:t>
                      </a:r>
                      <a:endParaRPr lang="ru-RU" sz="2300" b="1" u="none" strike="noStrike" spc="0" dirty="0"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ea typeface="Arial"/>
                        <a:cs typeface="Calibri" pitchFamily="34" charset="0"/>
                      </a:endParaRPr>
                    </a:p>
                    <a:p>
                      <a:pPr marL="457200" lvl="0" indent="-371475" algn="l">
                        <a:lnSpc>
                          <a:spcPts val="2000"/>
                        </a:lnSpc>
                        <a:spcAft>
                          <a:spcPts val="0"/>
                        </a:spcAft>
                        <a:buClr>
                          <a:srgbClr val="660033"/>
                        </a:buClr>
                        <a:buSzPct val="100000"/>
                        <a:buFont typeface="+mj-lt"/>
                        <a:buAutoNum type="arabicPeriod"/>
                        <a:tabLst>
                          <a:tab pos="274955" algn="l"/>
                        </a:tabLst>
                      </a:pPr>
                      <a:r>
                        <a:rPr lang="ru-RU" sz="2300" b="1" u="none" strike="noStrike" spc="0" dirty="0" err="1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Мікробні</a:t>
                      </a:r>
                      <a:r>
                        <a:rPr lang="ru-RU" sz="2300" b="1" u="none" strike="noStrike" spc="0" dirty="0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 </a:t>
                      </a:r>
                      <a:r>
                        <a:rPr lang="ru-RU" sz="2300" b="1" u="none" strike="noStrike" spc="0" dirty="0" err="1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алергени</a:t>
                      </a:r>
                      <a:endParaRPr lang="ru-RU" sz="2300" b="1" u="none" strike="noStrike" spc="0" dirty="0">
                        <a:solidFill>
                          <a:srgbClr val="C00000"/>
                        </a:solidFill>
                        <a:effectLst/>
                        <a:latin typeface="Calibri" pitchFamily="34" charset="0"/>
                        <a:ea typeface="Arial"/>
                        <a:cs typeface="Calibri" pitchFamily="34" charset="0"/>
                      </a:endParaRPr>
                    </a:p>
                    <a:p>
                      <a:pPr marL="457200" marR="0" lvl="0" indent="-371475" algn="l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0033"/>
                        </a:buClr>
                        <a:buSzPct val="100000"/>
                        <a:buFont typeface="+mj-lt"/>
                        <a:buAutoNum type="arabicPeriod"/>
                        <a:tabLst>
                          <a:tab pos="270510" algn="l"/>
                        </a:tabLst>
                        <a:defRPr/>
                      </a:pPr>
                      <a:r>
                        <a:rPr lang="ru-RU" sz="2300" b="1" u="none" strike="noStrike" spc="0" dirty="0" err="1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Харчові</a:t>
                      </a:r>
                      <a:r>
                        <a:rPr lang="ru-RU" sz="2300" b="1" u="none" strike="noStrike" spc="0" dirty="0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 </a:t>
                      </a:r>
                      <a:r>
                        <a:rPr lang="ru-RU" sz="2300" b="1" u="none" strike="noStrike" spc="0" dirty="0" err="1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алергени</a:t>
                      </a:r>
                      <a:r>
                        <a:rPr lang="ru-RU" sz="2300" b="1" u="none" strike="noStrike" spc="0" dirty="0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: </a:t>
                      </a:r>
                      <a:r>
                        <a:rPr lang="ru-RU" sz="2300" b="1" u="none" strike="noStrike" spc="0" dirty="0" err="1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яйця</a:t>
                      </a:r>
                      <a:r>
                        <a:rPr lang="ru-RU" sz="2300" b="1" u="none" strike="noStrike" spc="0" dirty="0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, </a:t>
                      </a:r>
                      <a:r>
                        <a:rPr lang="ru-RU" sz="2300" b="1" u="none" strike="noStrike" spc="0" dirty="0" err="1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арахіс</a:t>
                      </a:r>
                      <a:r>
                        <a:rPr lang="ru-RU" sz="2300" b="1" u="none" strike="noStrike" spc="0" dirty="0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, горох, </a:t>
                      </a:r>
                      <a:r>
                        <a:rPr lang="ru-RU" sz="2300" b="1" u="none" strike="noStrike" spc="0" dirty="0" err="1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квасоля</a:t>
                      </a:r>
                      <a:r>
                        <a:rPr lang="ru-RU" sz="2300" b="1" u="none" strike="noStrike" spc="0" dirty="0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, молоко, </a:t>
                      </a:r>
                      <a:r>
                        <a:rPr lang="ru-RU" sz="2300" b="1" u="none" strike="noStrike" spc="0" dirty="0" err="1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морепродукти</a:t>
                      </a:r>
                      <a:endParaRPr lang="ru-RU" sz="2300" b="1" u="none" strike="noStrike" spc="0" dirty="0"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ea typeface="Arial"/>
                        <a:cs typeface="Calibri" pitchFamily="34" charset="0"/>
                      </a:endParaRPr>
                    </a:p>
                    <a:p>
                      <a:pPr marL="457200" marR="0" lvl="0" indent="-371475" algn="l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0033"/>
                        </a:buClr>
                        <a:buSzPct val="100000"/>
                        <a:buFont typeface="+mj-lt"/>
                        <a:buAutoNum type="arabicPeriod"/>
                        <a:tabLst>
                          <a:tab pos="270510" algn="l"/>
                        </a:tabLst>
                        <a:defRPr/>
                      </a:pPr>
                      <a:r>
                        <a:rPr lang="ru-RU" sz="2300" b="1" u="none" strike="noStrike" spc="0" dirty="0" err="1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Лікарські</a:t>
                      </a:r>
                      <a:r>
                        <a:rPr lang="ru-RU" sz="2300" b="1" u="none" strike="noStrike" spc="0" dirty="0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 </a:t>
                      </a:r>
                      <a:r>
                        <a:rPr lang="ru-RU" sz="2300" b="1" u="none" strike="noStrike" spc="0" dirty="0" err="1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засоби</a:t>
                      </a:r>
                      <a:r>
                        <a:rPr lang="ru-RU" sz="2300" b="1" u="none" strike="noStrike" spc="0" dirty="0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:</a:t>
                      </a:r>
                      <a:r>
                        <a:rPr lang="ru-RU" sz="2300" b="1" u="none" strike="noStrike" spc="0" dirty="0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 </a:t>
                      </a:r>
                      <a:r>
                        <a:rPr lang="ru-RU" sz="2300" b="1" u="none" strike="noStrike" spc="0" dirty="0" err="1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антибіотики</a:t>
                      </a:r>
                      <a:r>
                        <a:rPr lang="ru-RU" sz="2300" b="1" u="none" strike="noStrike" spc="0" dirty="0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 (особливо </a:t>
                      </a:r>
                      <a:r>
                        <a:rPr lang="ru-RU" sz="2300" b="1" u="none" strike="noStrike" spc="0" dirty="0" err="1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пеніцилін</a:t>
                      </a:r>
                      <a:r>
                        <a:rPr lang="ru-RU" sz="2300" b="1" u="none" strike="noStrike" spc="0" dirty="0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), </a:t>
                      </a:r>
                      <a:r>
                        <a:rPr lang="ru-RU" sz="2300" b="1" u="none" strike="noStrike" spc="0" dirty="0" err="1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сульфаніламіди</a:t>
                      </a:r>
                      <a:r>
                        <a:rPr lang="ru-RU" sz="2300" b="1" u="none" strike="noStrike" spc="0" dirty="0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, </a:t>
                      </a:r>
                      <a:r>
                        <a:rPr lang="ru-RU" sz="2300" b="1" u="none" strike="noStrike" spc="0" dirty="0" err="1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місцеві</a:t>
                      </a:r>
                      <a:r>
                        <a:rPr lang="ru-RU" sz="2300" b="1" u="none" strike="noStrike" spc="0" dirty="0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 анестетики, </a:t>
                      </a:r>
                      <a:r>
                        <a:rPr lang="ru-RU" sz="2300" b="1" u="none" strike="noStrike" spc="0" dirty="0" err="1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саліцилати</a:t>
                      </a:r>
                      <a:endParaRPr lang="ru-RU" sz="2300" b="1" u="none" strike="noStrike" spc="0" dirty="0"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ea typeface="Arial"/>
                        <a:cs typeface="Calibri" pitchFamily="34" charset="0"/>
                      </a:endParaRPr>
                    </a:p>
                    <a:p>
                      <a:pPr marL="457200" marR="0" lvl="0" indent="-371475" algn="l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0033"/>
                        </a:buClr>
                        <a:buSzPct val="100000"/>
                        <a:buFont typeface="+mj-lt"/>
                        <a:buAutoNum type="arabicPeriod"/>
                        <a:tabLst>
                          <a:tab pos="270510" algn="l"/>
                        </a:tabLst>
                        <a:defRPr/>
                      </a:pPr>
                      <a:r>
                        <a:rPr lang="ru-RU" sz="2300" b="1" u="none" strike="noStrike" spc="0" dirty="0" err="1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Білкові</a:t>
                      </a:r>
                      <a:r>
                        <a:rPr lang="ru-RU" sz="2300" b="1" u="none" strike="noStrike" spc="0" dirty="0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 </a:t>
                      </a:r>
                      <a:r>
                        <a:rPr lang="ru-RU" sz="2300" b="1" u="none" strike="noStrike" spc="0" dirty="0" err="1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препарати</a:t>
                      </a:r>
                      <a:r>
                        <a:rPr lang="ru-RU" sz="2300" b="1" u="none" strike="noStrike" spc="0" dirty="0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:</a:t>
                      </a:r>
                      <a:r>
                        <a:rPr lang="ru-RU" sz="2300" b="1" u="none" strike="noStrike" spc="0" dirty="0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 </a:t>
                      </a:r>
                      <a:r>
                        <a:rPr lang="ru-RU" sz="2300" b="1" u="none" strike="noStrike" spc="0" dirty="0" err="1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сироватки</a:t>
                      </a:r>
                      <a:r>
                        <a:rPr lang="ru-RU" sz="2300" b="1" u="none" strike="noStrike" spc="0" dirty="0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, </a:t>
                      </a:r>
                      <a:r>
                        <a:rPr lang="ru-RU" sz="2300" b="1" u="none" strike="noStrike" spc="0" dirty="0" err="1"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вакцини</a:t>
                      </a:r>
                      <a:endParaRPr lang="ru-RU" sz="2300" b="1" u="none" strike="noStrike" spc="0" dirty="0"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ea typeface="Arial"/>
                        <a:cs typeface="Calibri" pitchFamily="34" charset="0"/>
                      </a:endParaRPr>
                    </a:p>
                  </a:txBody>
                  <a:tcPr marL="8466" marR="8466" marT="0" marB="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1985">
                <a:tc>
                  <a:txBody>
                    <a:bodyPr/>
                    <a:lstStyle/>
                    <a:p>
                      <a:pPr indent="0"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Гіперчутливість</a:t>
                      </a:r>
                      <a:r>
                        <a:rPr lang="ru-RU" sz="20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kern="1200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уповільненого</a:t>
                      </a:r>
                      <a:r>
                        <a:rPr lang="ru-RU" sz="20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типу</a:t>
                      </a:r>
                      <a:endParaRPr lang="ru-RU" sz="20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59259" marR="59259" marT="0" marB="0" vert="vert270" anchor="ctr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lvl="0" indent="-457200" algn="l">
                        <a:lnSpc>
                          <a:spcPts val="2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660033"/>
                        </a:buClr>
                        <a:buSzPct val="100000"/>
                        <a:buFont typeface="+mj-lt"/>
                        <a:buAutoNum type="arabicPeriod"/>
                        <a:tabLst>
                          <a:tab pos="260985" algn="l"/>
                        </a:tabLst>
                      </a:pPr>
                      <a:endParaRPr lang="ru-RU" sz="2300" b="1" u="none" strike="noStrike" spc="0" dirty="0">
                        <a:solidFill>
                          <a:srgbClr val="660033"/>
                        </a:solidFill>
                        <a:effectLst/>
                        <a:latin typeface="Calibri" pitchFamily="34" charset="0"/>
                        <a:ea typeface="Arial"/>
                        <a:cs typeface="Calibri" pitchFamily="34" charset="0"/>
                      </a:endParaRPr>
                    </a:p>
                    <a:p>
                      <a:pPr marL="457200" lvl="0" indent="-371475" algn="l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0033"/>
                        </a:buClr>
                        <a:buSzPct val="100000"/>
                        <a:buFont typeface="+mj-lt"/>
                        <a:buAutoNum type="arabicPeriod"/>
                        <a:tabLst>
                          <a:tab pos="260985" algn="l"/>
                        </a:tabLst>
                      </a:pPr>
                      <a:r>
                        <a:rPr lang="ru-RU" sz="2300" b="1" u="none" strike="noStrike" spc="0" dirty="0" err="1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Внутришньоклітинні</a:t>
                      </a:r>
                      <a:r>
                        <a:rPr lang="ru-RU" sz="2300" b="1" u="none" strike="noStrike" spc="0" dirty="0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 </a:t>
                      </a:r>
                      <a:r>
                        <a:rPr lang="ru-RU" sz="2300" b="1" u="none" strike="noStrike" spc="0" dirty="0" err="1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патогени</a:t>
                      </a:r>
                      <a:r>
                        <a:rPr lang="ru-RU" sz="2300" b="1" u="none" strike="noStrike" spc="0" dirty="0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: </a:t>
                      </a:r>
                      <a:r>
                        <a:rPr lang="ru-RU" sz="2300" b="1" dirty="0" err="1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бактерії</a:t>
                      </a:r>
                      <a:r>
                        <a:rPr lang="ru-RU" sz="2300" b="1" dirty="0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 (</a:t>
                      </a:r>
                      <a:r>
                        <a:rPr lang="en-US" sz="2300" b="1" i="1" dirty="0">
                          <a:solidFill>
                            <a:srgbClr val="660033"/>
                          </a:solidFill>
                          <a:effectLst/>
                          <a:latin typeface="+mn-lt"/>
                          <a:ea typeface="Arial"/>
                          <a:cs typeface="Times New Roman" pitchFamily="18" charset="0"/>
                        </a:rPr>
                        <a:t>Mycobacterium tuberculosis</a:t>
                      </a:r>
                      <a:r>
                        <a:rPr lang="ru-RU" sz="2300" b="1" i="1" dirty="0">
                          <a:solidFill>
                            <a:srgbClr val="660033"/>
                          </a:solidFill>
                          <a:effectLst/>
                          <a:latin typeface="+mn-lt"/>
                          <a:ea typeface="Arial"/>
                          <a:cs typeface="Times New Roman" pitchFamily="18" charset="0"/>
                        </a:rPr>
                        <a:t>, М. </a:t>
                      </a:r>
                      <a:r>
                        <a:rPr lang="en-US" sz="2300" b="1" i="1" dirty="0" err="1">
                          <a:solidFill>
                            <a:srgbClr val="660033"/>
                          </a:solidFill>
                          <a:effectLst/>
                          <a:latin typeface="+mn-lt"/>
                          <a:ea typeface="Arial"/>
                          <a:cs typeface="Times New Roman" pitchFamily="18" charset="0"/>
                        </a:rPr>
                        <a:t>leprae</a:t>
                      </a:r>
                      <a:r>
                        <a:rPr lang="ru-RU" sz="2300" b="1" i="1" dirty="0">
                          <a:solidFill>
                            <a:srgbClr val="660033"/>
                          </a:solidFill>
                          <a:effectLst/>
                          <a:latin typeface="+mn-lt"/>
                          <a:ea typeface="Arial"/>
                          <a:cs typeface="Times New Roman" pitchFamily="18" charset="0"/>
                        </a:rPr>
                        <a:t>, </a:t>
                      </a:r>
                      <a:r>
                        <a:rPr lang="en-US" sz="2300" b="1" i="1" dirty="0">
                          <a:solidFill>
                            <a:srgbClr val="660033"/>
                          </a:solidFill>
                          <a:effectLst/>
                          <a:latin typeface="+mn-lt"/>
                          <a:ea typeface="Arial"/>
                          <a:cs typeface="Times New Roman" pitchFamily="18" charset="0"/>
                        </a:rPr>
                        <a:t>Listeria </a:t>
                      </a:r>
                      <a:r>
                        <a:rPr lang="en-US" sz="2300" b="1" i="1" dirty="0" err="1">
                          <a:solidFill>
                            <a:srgbClr val="660033"/>
                          </a:solidFill>
                          <a:effectLst/>
                          <a:latin typeface="+mn-lt"/>
                          <a:ea typeface="Arial"/>
                          <a:cs typeface="Times New Roman" pitchFamily="18" charset="0"/>
                        </a:rPr>
                        <a:t>monocytogenes</a:t>
                      </a:r>
                      <a:r>
                        <a:rPr lang="ru-RU" sz="2300" b="1" i="1" dirty="0">
                          <a:solidFill>
                            <a:srgbClr val="660033"/>
                          </a:solidFill>
                          <a:effectLst/>
                          <a:latin typeface="+mn-lt"/>
                          <a:ea typeface="Arial"/>
                          <a:cs typeface="Times New Roman" pitchFamily="18" charset="0"/>
                        </a:rPr>
                        <a:t>, </a:t>
                      </a:r>
                      <a:r>
                        <a:rPr lang="en-US" sz="2300" b="1" i="1" dirty="0" err="1">
                          <a:solidFill>
                            <a:srgbClr val="660033"/>
                          </a:solidFill>
                          <a:effectLst/>
                          <a:latin typeface="+mn-lt"/>
                          <a:ea typeface="Arial"/>
                          <a:cs typeface="Times New Roman" pitchFamily="18" charset="0"/>
                        </a:rPr>
                        <a:t>Brucella</a:t>
                      </a:r>
                      <a:r>
                        <a:rPr lang="en-US" sz="2300" b="1" i="1" dirty="0">
                          <a:solidFill>
                            <a:srgbClr val="660033"/>
                          </a:solidFill>
                          <a:effectLst/>
                          <a:latin typeface="+mn-lt"/>
                          <a:ea typeface="Arial"/>
                          <a:cs typeface="Times New Roman" pitchFamily="18" charset="0"/>
                        </a:rPr>
                        <a:t> </a:t>
                      </a:r>
                      <a:r>
                        <a:rPr lang="en-US" sz="2300" b="1" i="1" dirty="0" err="1">
                          <a:solidFill>
                            <a:srgbClr val="660033"/>
                          </a:solidFill>
                          <a:effectLst/>
                          <a:latin typeface="+mn-lt"/>
                          <a:ea typeface="Arial"/>
                          <a:cs typeface="Times New Roman" pitchFamily="18" charset="0"/>
                        </a:rPr>
                        <a:t>abortus</a:t>
                      </a:r>
                      <a:r>
                        <a:rPr lang="ru-RU" sz="2300" b="1" dirty="0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), </a:t>
                      </a:r>
                      <a:r>
                        <a:rPr lang="ru-RU" sz="2300" b="1" dirty="0" err="1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гриби</a:t>
                      </a:r>
                      <a:r>
                        <a:rPr lang="ru-RU" sz="2300" b="1" dirty="0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 (</a:t>
                      </a:r>
                      <a:r>
                        <a:rPr lang="en-US" sz="2300" b="1" i="1" dirty="0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Pneumocystis </a:t>
                      </a:r>
                      <a:r>
                        <a:rPr lang="en-US" sz="2300" b="1" i="1" dirty="0" err="1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carinii</a:t>
                      </a:r>
                      <a:r>
                        <a:rPr lang="ru-RU" sz="2300" b="1" i="1" dirty="0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, </a:t>
                      </a:r>
                      <a:r>
                        <a:rPr lang="en-US" sz="2300" b="1" i="1" dirty="0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Candida </a:t>
                      </a:r>
                      <a:r>
                        <a:rPr lang="en-US" sz="2300" b="1" i="1" dirty="0" err="1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albicans</a:t>
                      </a:r>
                      <a:r>
                        <a:rPr lang="ru-RU" sz="2300" b="1" i="1" dirty="0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, </a:t>
                      </a:r>
                      <a:r>
                        <a:rPr lang="en-US" sz="2300" b="1" i="1" dirty="0" err="1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Histoplasma</a:t>
                      </a:r>
                      <a:r>
                        <a:rPr lang="en-US" sz="2300" b="1" i="1" dirty="0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 </a:t>
                      </a:r>
                      <a:r>
                        <a:rPr lang="en-US" sz="2300" b="1" i="1" dirty="0" err="1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capsulatum</a:t>
                      </a:r>
                      <a:r>
                        <a:rPr lang="ru-RU" sz="2300" b="1" i="1" dirty="0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, </a:t>
                      </a:r>
                      <a:r>
                        <a:rPr lang="en-US" sz="2300" b="1" i="1" dirty="0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Cryptococcus </a:t>
                      </a:r>
                      <a:r>
                        <a:rPr lang="en-US" sz="2300" b="1" i="1" dirty="0" err="1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neoformans</a:t>
                      </a:r>
                      <a:r>
                        <a:rPr lang="ru-RU" sz="2300" b="1" dirty="0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), </a:t>
                      </a:r>
                      <a:r>
                        <a:rPr lang="ru-RU" sz="2300" b="1" dirty="0" err="1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паразити</a:t>
                      </a:r>
                      <a:r>
                        <a:rPr lang="ru-RU" sz="2300" b="1" dirty="0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 (</a:t>
                      </a:r>
                      <a:r>
                        <a:rPr lang="en-US" sz="2300" b="1" i="1" dirty="0" err="1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Leishmania</a:t>
                      </a:r>
                      <a:r>
                        <a:rPr lang="ru-RU" sz="2300" b="1" i="1" dirty="0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),</a:t>
                      </a:r>
                      <a:r>
                        <a:rPr lang="en-US" sz="2300" b="1" dirty="0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 </a:t>
                      </a:r>
                      <a:r>
                        <a:rPr lang="ru-RU" sz="2300" b="1" dirty="0" err="1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віруси</a:t>
                      </a:r>
                      <a:r>
                        <a:rPr lang="ru-RU" sz="2300" b="1" dirty="0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 (герпеса, кору, </a:t>
                      </a:r>
                      <a:r>
                        <a:rPr lang="ru-RU" sz="2300" b="1" dirty="0" err="1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натуральної</a:t>
                      </a:r>
                      <a:r>
                        <a:rPr lang="ru-RU" sz="2300" b="1" dirty="0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 </a:t>
                      </a:r>
                      <a:r>
                        <a:rPr lang="ru-RU" sz="2300" b="1" dirty="0" err="1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віспи</a:t>
                      </a:r>
                      <a:r>
                        <a:rPr lang="ru-RU" sz="2300" b="1" dirty="0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)</a:t>
                      </a:r>
                    </a:p>
                    <a:p>
                      <a:pPr marL="457200" lvl="0" indent="-371475" algn="l">
                        <a:lnSpc>
                          <a:spcPts val="2000"/>
                        </a:lnSpc>
                        <a:spcAft>
                          <a:spcPts val="0"/>
                        </a:spcAft>
                        <a:buClr>
                          <a:srgbClr val="660033"/>
                        </a:buClr>
                        <a:buSzPct val="100000"/>
                        <a:buFont typeface="+mj-lt"/>
                        <a:buAutoNum type="arabicPeriod"/>
                        <a:tabLst>
                          <a:tab pos="270510" algn="l"/>
                        </a:tabLst>
                      </a:pPr>
                      <a:r>
                        <a:rPr lang="ru-RU" sz="2300" b="1" u="none" strike="noStrike" spc="0" dirty="0" err="1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Контактні</a:t>
                      </a:r>
                      <a:r>
                        <a:rPr lang="ru-RU" sz="2300" b="1" u="none" strike="noStrike" spc="0" dirty="0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 </a:t>
                      </a:r>
                      <a:r>
                        <a:rPr lang="ru-RU" sz="2300" b="1" u="none" strike="noStrike" spc="0" dirty="0" err="1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антигени</a:t>
                      </a:r>
                      <a:r>
                        <a:rPr lang="ru-RU" sz="2300" b="1" u="none" strike="noStrike" spc="0" dirty="0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: </a:t>
                      </a:r>
                      <a:r>
                        <a:rPr lang="ru-RU" sz="2300" b="1" u="none" strike="noStrike" spc="0" dirty="0" err="1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пікрілхлорід</a:t>
                      </a:r>
                      <a:r>
                        <a:rPr lang="ru-RU" sz="2300" b="1" u="none" strike="noStrike" spc="0" dirty="0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, </a:t>
                      </a:r>
                      <a:r>
                        <a:rPr lang="ru-RU" sz="2300" b="1" u="none" strike="noStrike" spc="0" dirty="0" err="1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пентадекакатехол</a:t>
                      </a:r>
                      <a:r>
                        <a:rPr lang="ru-RU" sz="2300" b="1" u="none" strike="noStrike" spc="0" dirty="0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, </a:t>
                      </a:r>
                      <a:r>
                        <a:rPr lang="ru-RU" sz="2300" b="1" u="none" strike="noStrike" spc="0" dirty="0" err="1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солі</a:t>
                      </a:r>
                      <a:r>
                        <a:rPr lang="ru-RU" sz="2300" b="1" u="none" strike="noStrike" spc="0" dirty="0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 </a:t>
                      </a:r>
                      <a:r>
                        <a:rPr lang="ru-RU" sz="2300" b="1" u="none" strike="noStrike" spc="0" dirty="0" err="1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нікелю</a:t>
                      </a:r>
                      <a:r>
                        <a:rPr lang="ru-RU" sz="2300" b="1" u="none" strike="noStrike" spc="0" dirty="0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, хрому, </a:t>
                      </a:r>
                      <a:r>
                        <a:rPr lang="ru-RU" sz="2300" b="1" u="none" strike="noStrike" spc="0" dirty="0" err="1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отрути</a:t>
                      </a:r>
                      <a:r>
                        <a:rPr lang="ru-RU" sz="2300" b="1" u="none" strike="noStrike" spc="0" dirty="0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, </a:t>
                      </a:r>
                      <a:r>
                        <a:rPr lang="ru-RU" sz="2300" b="1" u="none" strike="noStrike" spc="0" dirty="0" err="1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барвники</a:t>
                      </a:r>
                      <a:r>
                        <a:rPr lang="ru-RU" sz="2300" b="1" u="none" strike="noStrike" spc="0" dirty="0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 для </a:t>
                      </a:r>
                      <a:r>
                        <a:rPr lang="ru-RU" sz="2300" b="1" u="none" strike="noStrike" spc="0" dirty="0" err="1">
                          <a:solidFill>
                            <a:srgbClr val="660033"/>
                          </a:solidFill>
                          <a:effectLst/>
                          <a:latin typeface="Calibri" pitchFamily="34" charset="0"/>
                          <a:ea typeface="Arial"/>
                          <a:cs typeface="Calibri" pitchFamily="34" charset="0"/>
                        </a:rPr>
                        <a:t>волосся</a:t>
                      </a:r>
                      <a:endParaRPr lang="ru-RU" sz="2300" b="1" u="none" strike="noStrike" spc="0" dirty="0">
                        <a:solidFill>
                          <a:srgbClr val="660033"/>
                        </a:solidFill>
                        <a:effectLst/>
                        <a:latin typeface="Calibri" pitchFamily="34" charset="0"/>
                        <a:ea typeface="Arial"/>
                        <a:cs typeface="Calibri" pitchFamily="34" charset="0"/>
                      </a:endParaRPr>
                    </a:p>
                  </a:txBody>
                  <a:tcPr marL="8466" marR="8466" marT="0" marB="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992879E-A449-33BC-4BCB-D18B2EE77CC6}"/>
              </a:ext>
            </a:extLst>
          </p:cNvPr>
          <p:cNvSpPr txBox="1"/>
          <p:nvPr/>
        </p:nvSpPr>
        <p:spPr>
          <a:xfrm>
            <a:off x="46038" y="87313"/>
            <a:ext cx="12049125" cy="6556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bg1"/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spc="3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Фактори</a:t>
            </a:r>
            <a:r>
              <a:rPr lang="ru-RU" sz="2400" b="1" spc="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spc="3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гіперчутливості</a:t>
            </a:r>
            <a:endParaRPr lang="ru-RU" sz="2400" b="1" spc="3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eaLnBrk="1" fontAlgn="auto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spc="3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негайного</a:t>
            </a:r>
            <a:r>
              <a:rPr lang="ru-RU" sz="2400" b="1" spc="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й </a:t>
            </a:r>
            <a:r>
              <a:rPr lang="ru-RU" sz="2400" b="1" spc="3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сповільненого</a:t>
            </a:r>
            <a:r>
              <a:rPr lang="ru-RU" sz="2400" b="1" spc="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spc="3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типів</a:t>
            </a:r>
            <a:endParaRPr lang="ru-RU" sz="2400" b="1" spc="3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pull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>
            <a:extLst>
              <a:ext uri="{FF2B5EF4-FFF2-40B4-BE49-F238E27FC236}">
                <a16:creationId xmlns:a16="http://schemas.microsoft.com/office/drawing/2014/main" id="{06CF0378-A198-9B69-559F-E5833FD10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altLang="ru-RU"/>
          </a:p>
        </p:txBody>
      </p:sp>
      <p:sp>
        <p:nvSpPr>
          <p:cNvPr id="30723" name="Объект 2">
            <a:extLst>
              <a:ext uri="{FF2B5EF4-FFF2-40B4-BE49-F238E27FC236}">
                <a16:creationId xmlns:a16="http://schemas.microsoft.com/office/drawing/2014/main" id="{0B70853F-8895-B7E5-10D2-75F59703E7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altLang="ru-RU"/>
          </a:p>
        </p:txBody>
      </p:sp>
      <p:pic>
        <p:nvPicPr>
          <p:cNvPr id="30724" name="Picture 2">
            <a:extLst>
              <a:ext uri="{FF2B5EF4-FFF2-40B4-BE49-F238E27FC236}">
                <a16:creationId xmlns:a16="http://schemas.microsoft.com/office/drawing/2014/main" id="{5D0D7E07-B06B-9BCD-73C0-674E58E493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3" y="111125"/>
            <a:ext cx="11806237" cy="669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>
            <a:extLst>
              <a:ext uri="{FF2B5EF4-FFF2-40B4-BE49-F238E27FC236}">
                <a16:creationId xmlns:a16="http://schemas.microsoft.com/office/drawing/2014/main" id="{50C9A109-C4CF-23C4-4A81-4EE8C4211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altLang="ru-RU"/>
          </a:p>
        </p:txBody>
      </p:sp>
      <p:sp>
        <p:nvSpPr>
          <p:cNvPr id="31747" name="Объект 2">
            <a:extLst>
              <a:ext uri="{FF2B5EF4-FFF2-40B4-BE49-F238E27FC236}">
                <a16:creationId xmlns:a16="http://schemas.microsoft.com/office/drawing/2014/main" id="{37BBF496-464E-4735-FF36-33C865D274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altLang="ru-RU"/>
          </a:p>
        </p:txBody>
      </p:sp>
      <p:pic>
        <p:nvPicPr>
          <p:cNvPr id="31748" name="Picture 2">
            <a:extLst>
              <a:ext uri="{FF2B5EF4-FFF2-40B4-BE49-F238E27FC236}">
                <a16:creationId xmlns:a16="http://schemas.microsoft.com/office/drawing/2014/main" id="{B678332B-A9E0-19C6-334C-161914C4E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236538"/>
            <a:ext cx="11615737" cy="643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>
            <a:extLst>
              <a:ext uri="{FF2B5EF4-FFF2-40B4-BE49-F238E27FC236}">
                <a16:creationId xmlns:a16="http://schemas.microsoft.com/office/drawing/2014/main" id="{AF6DF4B8-F456-4C0D-9C95-E3200BFCB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altLang="ru-RU"/>
          </a:p>
        </p:txBody>
      </p:sp>
      <p:sp>
        <p:nvSpPr>
          <p:cNvPr id="32771" name="Объект 2">
            <a:extLst>
              <a:ext uri="{FF2B5EF4-FFF2-40B4-BE49-F238E27FC236}">
                <a16:creationId xmlns:a16="http://schemas.microsoft.com/office/drawing/2014/main" id="{2CC3A1C1-7738-F793-5E19-921676705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altLang="ru-RU"/>
          </a:p>
        </p:txBody>
      </p:sp>
      <p:pic>
        <p:nvPicPr>
          <p:cNvPr id="32772" name="Picture 2">
            <a:extLst>
              <a:ext uri="{FF2B5EF4-FFF2-40B4-BE49-F238E27FC236}">
                <a16:creationId xmlns:a16="http://schemas.microsoft.com/office/drawing/2014/main" id="{B3BB96E4-4965-8F48-BBB6-B9B5A5FF1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333375"/>
            <a:ext cx="11847512" cy="619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>
            <a:extLst>
              <a:ext uri="{FF2B5EF4-FFF2-40B4-BE49-F238E27FC236}">
                <a16:creationId xmlns:a16="http://schemas.microsoft.com/office/drawing/2014/main" id="{6D7B7EF3-0855-1396-1C78-36522229C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altLang="ru-RU"/>
          </a:p>
        </p:txBody>
      </p:sp>
      <p:sp>
        <p:nvSpPr>
          <p:cNvPr id="33795" name="Объект 2">
            <a:extLst>
              <a:ext uri="{FF2B5EF4-FFF2-40B4-BE49-F238E27FC236}">
                <a16:creationId xmlns:a16="http://schemas.microsoft.com/office/drawing/2014/main" id="{A9CDBE0C-C176-C0A5-A2F2-9BFE0F1934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altLang="ru-RU"/>
          </a:p>
        </p:txBody>
      </p:sp>
      <p:pic>
        <p:nvPicPr>
          <p:cNvPr id="33796" name="Picture 2">
            <a:extLst>
              <a:ext uri="{FF2B5EF4-FFF2-40B4-BE49-F238E27FC236}">
                <a16:creationId xmlns:a16="http://schemas.microsoft.com/office/drawing/2014/main" id="{A8DE99ED-A537-587A-0A86-014DCD0C57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260350"/>
            <a:ext cx="11379200" cy="619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F86D4C8-8D41-EE49-FB74-186CD66E13D0}"/>
              </a:ext>
            </a:extLst>
          </p:cNvPr>
          <p:cNvSpPr/>
          <p:nvPr/>
        </p:nvSpPr>
        <p:spPr>
          <a:xfrm>
            <a:off x="334963" y="739775"/>
            <a:ext cx="4608512" cy="486251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Th0 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— «</a:t>
            </a:r>
            <a:r>
              <a:rPr lang="ru-RU" sz="2000" b="1" dirty="0" err="1">
                <a:solidFill>
                  <a:srgbClr val="891FCB"/>
                </a:solidFill>
                <a:latin typeface="+mn-lt"/>
              </a:rPr>
              <a:t>наївні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»</a:t>
            </a:r>
            <a:r>
              <a:rPr lang="en-US" sz="20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891FCB"/>
                </a:solidFill>
                <a:latin typeface="+mn-lt"/>
              </a:rPr>
              <a:t>недифе</a:t>
            </a:r>
            <a:r>
              <a:rPr lang="en-US" sz="2000" b="1" dirty="0">
                <a:solidFill>
                  <a:srgbClr val="891FCB"/>
                </a:solidFill>
                <a:latin typeface="+mn-lt"/>
              </a:rPr>
              <a:t>-</a:t>
            </a:r>
            <a:r>
              <a:rPr lang="ru-RU" sz="2000" b="1" dirty="0" err="1">
                <a:solidFill>
                  <a:srgbClr val="891FCB"/>
                </a:solidFill>
                <a:latin typeface="+mn-lt"/>
              </a:rPr>
              <a:t>ренційовані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 Т-</a:t>
            </a:r>
            <a:r>
              <a:rPr lang="ru-RU" sz="2000" b="1" dirty="0" err="1">
                <a:solidFill>
                  <a:srgbClr val="891FCB"/>
                </a:solidFill>
                <a:latin typeface="+mn-lt"/>
              </a:rPr>
              <a:t>хелпери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;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Th1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 — </a:t>
            </a:r>
            <a:r>
              <a:rPr lang="ru-RU" sz="2000" b="1" dirty="0" err="1">
                <a:solidFill>
                  <a:srgbClr val="891FCB"/>
                </a:solidFill>
                <a:latin typeface="+mn-lt"/>
              </a:rPr>
              <a:t>приймають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 участь у  </a:t>
            </a:r>
            <a:r>
              <a:rPr lang="ru-RU" sz="2000" b="1" dirty="0" err="1">
                <a:solidFill>
                  <a:srgbClr val="891FCB"/>
                </a:solidFill>
                <a:latin typeface="+mn-lt"/>
              </a:rPr>
              <a:t>клітинній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891FCB"/>
                </a:solidFill>
                <a:latin typeface="+mn-lt"/>
              </a:rPr>
              <a:t>імунній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891FCB"/>
                </a:solidFill>
                <a:latin typeface="+mn-lt"/>
              </a:rPr>
              <a:t>відповіді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, </a:t>
            </a:r>
            <a:r>
              <a:rPr lang="ru-RU" sz="2000" b="1" dirty="0" err="1">
                <a:solidFill>
                  <a:srgbClr val="891FCB"/>
                </a:solidFill>
                <a:latin typeface="+mn-lt"/>
              </a:rPr>
              <a:t>продукують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el-GR" sz="2000" b="1" dirty="0">
                <a:solidFill>
                  <a:srgbClr val="891FCB"/>
                </a:solidFill>
                <a:latin typeface="Times New Roman"/>
                <a:cs typeface="Times New Roman"/>
              </a:rPr>
              <a:t>γ</a:t>
            </a:r>
            <a:r>
              <a:rPr lang="uk-UA" sz="2000" b="1" dirty="0">
                <a:solidFill>
                  <a:srgbClr val="891FCB"/>
                </a:solidFill>
                <a:cs typeface="Times New Roman"/>
              </a:rPr>
              <a:t>-інтерферон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000" b="1" dirty="0">
                <a:solidFill>
                  <a:srgbClr val="891FCB"/>
                </a:solidFill>
              </a:rPr>
              <a:t>;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Тh2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 — </a:t>
            </a:r>
            <a:r>
              <a:rPr lang="ru-RU" sz="2000" b="1" dirty="0" err="1">
                <a:solidFill>
                  <a:srgbClr val="891FCB"/>
                </a:solidFill>
              </a:rPr>
              <a:t>приймають</a:t>
            </a:r>
            <a:r>
              <a:rPr lang="ru-RU" sz="2000" b="1" dirty="0">
                <a:solidFill>
                  <a:srgbClr val="891FCB"/>
                </a:solidFill>
              </a:rPr>
              <a:t> участь у 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891FCB"/>
                </a:solidFill>
                <a:latin typeface="+mn-lt"/>
              </a:rPr>
              <a:t>гуморальній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891FCB"/>
                </a:solidFill>
              </a:rPr>
              <a:t>імунній</a:t>
            </a:r>
            <a:r>
              <a:rPr lang="ru-RU" sz="2000" b="1" dirty="0">
                <a:solidFill>
                  <a:srgbClr val="891FCB"/>
                </a:solidFill>
              </a:rPr>
              <a:t> </a:t>
            </a:r>
            <a:r>
              <a:rPr lang="ru-RU" sz="2000" b="1" dirty="0" err="1">
                <a:solidFill>
                  <a:srgbClr val="891FCB"/>
                </a:solidFill>
              </a:rPr>
              <a:t>відповіді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; </a:t>
            </a:r>
            <a:r>
              <a:rPr lang="ru-RU" sz="2000" b="1" dirty="0" err="1">
                <a:solidFill>
                  <a:srgbClr val="891FCB"/>
                </a:solidFill>
              </a:rPr>
              <a:t>продукують</a:t>
            </a:r>
            <a:r>
              <a:rPr lang="ru-RU" sz="2000" b="1" dirty="0">
                <a:solidFill>
                  <a:srgbClr val="891FCB"/>
                </a:solidFill>
              </a:rPr>
              <a:t> 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 </a:t>
            </a:r>
            <a:r>
              <a:rPr lang="ru-RU" sz="2000" b="1" dirty="0" err="1">
                <a:solidFill>
                  <a:srgbClr val="891FCB"/>
                </a:solidFill>
                <a:latin typeface="+mn-lt"/>
              </a:rPr>
              <a:t>інтерлейкіни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     4, 5 и 13;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Th3/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Т-</a:t>
            </a:r>
            <a:r>
              <a:rPr lang="ru-RU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reg</a:t>
            </a:r>
            <a:r>
              <a:rPr lang="en-US" sz="2000" b="1" dirty="0">
                <a:solidFill>
                  <a:srgbClr val="891FCB"/>
                </a:solidFill>
                <a:latin typeface="+mn-lt"/>
              </a:rPr>
              <a:t> - 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 Т-</a:t>
            </a:r>
            <a:r>
              <a:rPr lang="ru-RU" sz="2000" b="1" dirty="0" err="1">
                <a:solidFill>
                  <a:srgbClr val="891FCB"/>
                </a:solidFill>
                <a:latin typeface="+mn-lt"/>
              </a:rPr>
              <a:t>супресори</a:t>
            </a:r>
            <a:r>
              <a:rPr lang="en-US" sz="2000" b="1" dirty="0">
                <a:solidFill>
                  <a:srgbClr val="891FCB"/>
                </a:solidFill>
                <a:latin typeface="+mn-lt"/>
              </a:rPr>
              <a:t>, </a:t>
            </a:r>
            <a:r>
              <a:rPr lang="uk-UA" sz="2000" b="1" dirty="0">
                <a:solidFill>
                  <a:srgbClr val="891FCB"/>
                </a:solidFill>
                <a:latin typeface="+mn-lt"/>
              </a:rPr>
              <a:t>пригнічують імунну відповідь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, </a:t>
            </a:r>
            <a:endParaRPr lang="ru-RU" sz="2000" b="1" dirty="0">
              <a:solidFill>
                <a:srgbClr val="891FCB"/>
              </a:solidFill>
              <a:latin typeface="Times New Roman"/>
              <a:cs typeface="Times New Roman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Th17</a:t>
            </a:r>
            <a:r>
              <a:rPr lang="en-US" sz="2000" b="1" dirty="0">
                <a:solidFill>
                  <a:srgbClr val="891FCB"/>
                </a:solidFill>
                <a:latin typeface="+mn-lt"/>
              </a:rPr>
              <a:t> -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 </a:t>
            </a:r>
            <a:r>
              <a:rPr lang="ru-RU" sz="2000" b="1" dirty="0">
                <a:solidFill>
                  <a:srgbClr val="891FCB"/>
                </a:solidFill>
              </a:rPr>
              <a:t> </a:t>
            </a:r>
            <a:r>
              <a:rPr lang="ru-RU" sz="2000" b="1" dirty="0" err="1">
                <a:solidFill>
                  <a:srgbClr val="891FCB"/>
                </a:solidFill>
              </a:rPr>
              <a:t>продукують</a:t>
            </a:r>
            <a:r>
              <a:rPr lang="ru-RU" sz="2000" b="1" dirty="0">
                <a:solidFill>
                  <a:srgbClr val="891FCB"/>
                </a:solidFill>
              </a:rPr>
              <a:t> 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uk-UA" sz="2000" b="1" dirty="0" err="1">
                <a:solidFill>
                  <a:srgbClr val="891FCB"/>
                </a:solidFill>
                <a:latin typeface="+mn-lt"/>
              </a:rPr>
              <a:t>прозапальний</a:t>
            </a:r>
            <a:r>
              <a:rPr lang="uk-UA" sz="20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891FCB"/>
                </a:solidFill>
                <a:latin typeface="+mn-lt"/>
              </a:rPr>
              <a:t>цитокін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 —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891FCB"/>
                </a:solidFill>
                <a:latin typeface="+mn-lt"/>
              </a:rPr>
              <a:t>IL-17, </a:t>
            </a:r>
            <a:r>
              <a:rPr lang="ru-RU" sz="2000" b="1" dirty="0" err="1">
                <a:solidFill>
                  <a:srgbClr val="891FCB"/>
                </a:solidFill>
              </a:rPr>
              <a:t>приймає</a:t>
            </a:r>
            <a:r>
              <a:rPr lang="ru-RU" sz="2000" b="1" dirty="0">
                <a:solidFill>
                  <a:srgbClr val="891FCB"/>
                </a:solidFill>
              </a:rPr>
              <a:t> участь у </a:t>
            </a:r>
            <a:r>
              <a:rPr lang="ru-RU" sz="2000" b="1" dirty="0" err="1">
                <a:solidFill>
                  <a:srgbClr val="891FCB"/>
                </a:solidFill>
                <a:latin typeface="+mn-lt"/>
              </a:rPr>
              <a:t>аутоімуній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891FCB"/>
                </a:solidFill>
                <a:latin typeface="+mn-lt"/>
              </a:rPr>
              <a:t>патології</a:t>
            </a:r>
            <a:r>
              <a:rPr lang="ru-RU" sz="2000" b="1" dirty="0">
                <a:solidFill>
                  <a:srgbClr val="891FCB"/>
                </a:solidFill>
                <a:latin typeface="+mn-lt"/>
              </a:rPr>
              <a:t>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F91923-D410-7BC3-334A-04148E6FC2B9}"/>
              </a:ext>
            </a:extLst>
          </p:cNvPr>
          <p:cNvSpPr txBox="1"/>
          <p:nvPr/>
        </p:nvSpPr>
        <p:spPr>
          <a:xfrm>
            <a:off x="334963" y="115888"/>
            <a:ext cx="11615737" cy="647700"/>
          </a:xfrm>
          <a:prstGeom prst="rect">
            <a:avLst/>
          </a:prstGeom>
          <a:solidFill>
            <a:schemeClr val="accent1"/>
          </a:solidFill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СУБПОПУЛЯЦІЇ   </a:t>
            </a:r>
            <a:r>
              <a:rPr lang="uk-UA" sz="3600" b="1" spc="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Т-хелперів</a:t>
            </a:r>
            <a:r>
              <a:rPr lang="uk-UA" sz="3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endParaRPr lang="ru-RU" sz="3600" b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34820" name="Picture 5">
            <a:extLst>
              <a:ext uri="{FF2B5EF4-FFF2-40B4-BE49-F238E27FC236}">
                <a16:creationId xmlns:a16="http://schemas.microsoft.com/office/drawing/2014/main" id="{9AE2285A-9A43-3724-EFA2-EFD82C658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925" y="735013"/>
            <a:ext cx="7264400" cy="593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>
            <a:extLst>
              <a:ext uri="{FF2B5EF4-FFF2-40B4-BE49-F238E27FC236}">
                <a16:creationId xmlns:a16="http://schemas.microsoft.com/office/drawing/2014/main" id="{FB0C005B-7A1D-5DC8-D0D2-A139ACE2B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altLang="ru-RU"/>
          </a:p>
        </p:txBody>
      </p:sp>
      <p:pic>
        <p:nvPicPr>
          <p:cNvPr id="35843" name="Picture 2">
            <a:extLst>
              <a:ext uri="{FF2B5EF4-FFF2-40B4-BE49-F238E27FC236}">
                <a16:creationId xmlns:a16="http://schemas.microsoft.com/office/drawing/2014/main" id="{C6738945-5D60-0FF4-C27F-585F2BBC50C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7050" y="260350"/>
            <a:ext cx="11182350" cy="6278563"/>
          </a:xfrm>
          <a:noFill/>
        </p:spPr>
      </p:pic>
    </p:spTree>
  </p:cSld>
  <p:clrMapOvr>
    <a:masterClrMapping/>
  </p:clrMapOvr>
  <p:transition spd="slow">
    <p:pull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F4C6BF3-4B56-EDAF-1B7A-AC334093C1E8}"/>
              </a:ext>
            </a:extLst>
          </p:cNvPr>
          <p:cNvGraphicFramePr>
            <a:graphicFrameLocks noGrp="1"/>
          </p:cNvGraphicFramePr>
          <p:nvPr/>
        </p:nvGraphicFramePr>
        <p:xfrm>
          <a:off x="46038" y="328613"/>
          <a:ext cx="12144375" cy="6418263"/>
        </p:xfrm>
        <a:graphic>
          <a:graphicData uri="http://schemas.openxmlformats.org/drawingml/2006/table">
            <a:tbl>
              <a:tblPr/>
              <a:tblGrid>
                <a:gridCol w="2678112">
                  <a:extLst>
                    <a:ext uri="{9D8B030D-6E8A-4147-A177-3AD203B41FA5}">
                      <a16:colId xmlns:a16="http://schemas.microsoft.com/office/drawing/2014/main" val="1355181981"/>
                    </a:ext>
                  </a:extLst>
                </a:gridCol>
                <a:gridCol w="3348038">
                  <a:extLst>
                    <a:ext uri="{9D8B030D-6E8A-4147-A177-3AD203B41FA5}">
                      <a16:colId xmlns:a16="http://schemas.microsoft.com/office/drawing/2014/main" val="341575408"/>
                    </a:ext>
                  </a:extLst>
                </a:gridCol>
                <a:gridCol w="6118225">
                  <a:extLst>
                    <a:ext uri="{9D8B030D-6E8A-4147-A177-3AD203B41FA5}">
                      <a16:colId xmlns:a16="http://schemas.microsoft.com/office/drawing/2014/main" val="1880070042"/>
                    </a:ext>
                  </a:extLst>
                </a:gridCol>
              </a:tblGrid>
              <a:tr h="409575">
                <a:tc>
                  <a:txBody>
                    <a:bodyPr/>
                    <a:lstStyle>
                      <a:lvl1pPr marL="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28600" marR="0" lvl="0" indent="0" algn="l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Препарати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Принцип дії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12446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44600" marR="0" lvl="0" indent="0" algn="l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Приклади препаратів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350746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Уникнення контакту з алергеном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Запобігання розвитку алергічних реакцій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461963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461963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461963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4619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4619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4619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4619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4619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4619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>
                          <a:srgbClr val="000000"/>
                        </a:buClr>
                        <a:buSzPts val="1200"/>
                        <a:buFont typeface="Calibri" panose="020F0502020204030204" pitchFamily="34" charset="0"/>
                        <a:buAutoNum type="arabicPeriod"/>
                        <a:tabLst>
                          <a:tab pos="461963" algn="l"/>
                        </a:tabLst>
                      </a:pPr>
                      <a:endParaRPr kumimoji="0" lang="ru-RU" altLang="ru-RU" sz="16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000005"/>
                  </a:ext>
                </a:extLst>
              </a:tr>
              <a:tr h="5683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Гіпосенсибілізуюча імунотерапії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Нейтралізація алергенів антитілами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85725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85725" marR="0" lvl="0" indent="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 Алергени лікувальні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8056253"/>
                  </a:ext>
                </a:extLst>
              </a:tr>
              <a:tr h="704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Антигістамінні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Блокують Н1-рецептори гладких м'язів. Бронходилатація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85725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461963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461963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461963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4619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4619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4619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4619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4619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4619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85725" marR="0" lvl="0" indent="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>
                          <a:srgbClr val="000000"/>
                        </a:buClr>
                        <a:buSzPts val="1200"/>
                        <a:buFont typeface="+mj-lt"/>
                        <a:buNone/>
                        <a:tabLst>
                          <a:tab pos="461963" algn="l"/>
                        </a:tabLst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Димедрол, супрастин, діазолін, піпольфен, тавегіл аллергодил, кларитин, цетрин еріус, телфаст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0868553"/>
                  </a:ext>
                </a:extLst>
              </a:tr>
              <a:tr h="704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Агоністи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ndara" panose="020E0502030303020204" pitchFamily="34" charset="0"/>
                          <a:cs typeface="Candara" panose="020E0502030303020204" pitchFamily="34" charset="0"/>
                        </a:rPr>
                        <a:t>β</a:t>
                      </a: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ndara" panose="020E0502030303020204" pitchFamily="34" charset="0"/>
                          <a:cs typeface="Candara" panose="020E0502030303020204" pitchFamily="34" charset="0"/>
                        </a:rPr>
                        <a:t>2</a:t>
                      </a: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-адренорецепторів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Пов'язують </a:t>
                      </a:r>
                      <a:r>
                        <a:rPr kumimoji="0" lang="el-GR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β2-</a:t>
                      </a: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рецептори.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бронходилатація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8255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82550" marR="0" lvl="0" indent="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Короткодіючі (для зняття спазму) - сальбутамол, фенотерол. Пролонгованої дії (для профілактики) - садьметрол, формотерол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8202291"/>
                  </a:ext>
                </a:extLst>
              </a:tr>
              <a:tr h="4699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Антагоністи мускаріна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Блокують мускаринові холінергічні рецептори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85725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85725" marR="0" lvl="0" indent="0" algn="just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Іпратопріум бромид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2136159"/>
                  </a:ext>
                </a:extLst>
              </a:tr>
              <a:tr h="704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Антагоністи лейкотрієнів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Пригнічують синтез LT і їх дію на рецептори. Бронходилатація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85725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85725" marR="0" lvl="0" indent="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Інгібітори 5-лілоксігенази - зілейтон. Блокатори </a:t>
                      </a:r>
                      <a:r>
                        <a:rPr kumimoji="0" lang="en-US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LT-</a:t>
                      </a: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рецепторів - монтелукаст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463109"/>
                  </a:ext>
                </a:extLst>
              </a:tr>
              <a:tr h="704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Метилксантини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Інгібітори фосфодіестерази, підвищують рівень цАМФ. бронходилатація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indent="85725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85725" algn="just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Теофілин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9688908"/>
                  </a:ext>
                </a:extLst>
              </a:tr>
              <a:tr h="9382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Стероїди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Пригнічують утворення гістаміну, посилюють утворення цАМФ. Пригнічують запалення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2159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15900" marR="0" lvl="0" indent="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Беклометазон, будесонід, флутиказон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2191319"/>
                  </a:ext>
                </a:extLst>
              </a:tr>
              <a:tr h="704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Блокатори вивільнення медиаторів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Блокують вихід медіаторів із стовбурових клітин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2159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15900" marR="0" lvl="0" indent="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Кромолин, недокромил</a:t>
                      </a:r>
                    </a:p>
                  </a:txBody>
                  <a:tcPr marL="8466" marR="8466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168854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709E313-2F78-80E6-C139-28329E30E1DF}"/>
              </a:ext>
            </a:extLst>
          </p:cNvPr>
          <p:cNvSpPr txBox="1"/>
          <p:nvPr/>
        </p:nvSpPr>
        <p:spPr>
          <a:xfrm>
            <a:off x="0" y="0"/>
            <a:ext cx="12144375" cy="3381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ПРИНЦИПИ ТА ПРЕПАРАТИ ДЛЯ ТЕРАПІЇ АЛЕРГІЧНИХ ЗАХВОРЮВАНЬ</a:t>
            </a:r>
          </a:p>
        </p:txBody>
      </p:sp>
    </p:spTree>
  </p:cSld>
  <p:clrMapOvr>
    <a:masterClrMapping/>
  </p:clrMapOvr>
  <p:transition spd="slow">
    <p:pull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2727F790-36DE-90A6-363B-3F79720F7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363" y="115888"/>
            <a:ext cx="12045950" cy="2808287"/>
          </a:xfrm>
          <a:solidFill>
            <a:schemeClr val="accent6">
              <a:lumMod val="20000"/>
              <a:lumOff val="80000"/>
            </a:schemeClr>
          </a:solidFill>
          <a:ln w="22225">
            <a:solidFill>
              <a:schemeClr val="tx2">
                <a:lumMod val="60000"/>
                <a:lumOff val="40000"/>
              </a:schemeClr>
            </a:solidFill>
          </a:ln>
        </p:spPr>
        <p:txBody>
          <a:bodyPr rtlCol="0">
            <a:noAutofit/>
          </a:bodyPr>
          <a:lstStyle/>
          <a:p>
            <a:pPr marL="0" indent="0" eaLnBrk="1" fontAlgn="auto">
              <a:lnSpc>
                <a:spcPts val="3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b="1" cap="small" spc="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ІНФЕКЦІЙНА   АЛЕРГІЯ </a:t>
            </a:r>
            <a:r>
              <a:rPr lang="ru-RU" sz="28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3000" b="1" dirty="0" err="1">
                <a:solidFill>
                  <a:srgbClr val="7030A0"/>
                </a:solidFill>
              </a:rPr>
              <a:t>підвищена</a:t>
            </a:r>
            <a:r>
              <a:rPr lang="ru-RU" sz="3000" b="1" dirty="0">
                <a:solidFill>
                  <a:srgbClr val="7030A0"/>
                </a:solidFill>
              </a:rPr>
              <a:t> </a:t>
            </a:r>
            <a:r>
              <a:rPr lang="ru-RU" sz="3000" b="1" dirty="0" err="1">
                <a:solidFill>
                  <a:srgbClr val="7030A0"/>
                </a:solidFill>
              </a:rPr>
              <a:t>чутливість</a:t>
            </a:r>
            <a:r>
              <a:rPr lang="ru-RU" sz="3000" b="1" dirty="0">
                <a:solidFill>
                  <a:srgbClr val="7030A0"/>
                </a:solidFill>
              </a:rPr>
              <a:t> </a:t>
            </a:r>
            <a:r>
              <a:rPr lang="ru-RU" sz="3000" b="1" dirty="0" err="1">
                <a:solidFill>
                  <a:srgbClr val="7030A0"/>
                </a:solidFill>
              </a:rPr>
              <a:t>організму</a:t>
            </a:r>
            <a:r>
              <a:rPr lang="ru-RU" sz="3000" b="1" dirty="0">
                <a:solidFill>
                  <a:srgbClr val="7030A0"/>
                </a:solidFill>
              </a:rPr>
              <a:t> до </a:t>
            </a:r>
            <a:r>
              <a:rPr lang="ru-RU" sz="3000" b="1" dirty="0" err="1">
                <a:solidFill>
                  <a:srgbClr val="7030A0"/>
                </a:solidFill>
              </a:rPr>
              <a:t>збудника</a:t>
            </a:r>
            <a:r>
              <a:rPr lang="ru-RU" sz="3000" b="1" dirty="0">
                <a:solidFill>
                  <a:srgbClr val="7030A0"/>
                </a:solidFill>
              </a:rPr>
              <a:t>, продуктам </a:t>
            </a:r>
            <a:r>
              <a:rPr lang="ru-RU" sz="3000" b="1" dirty="0" err="1">
                <a:solidFill>
                  <a:srgbClr val="7030A0"/>
                </a:solidFill>
              </a:rPr>
              <a:t>його</a:t>
            </a:r>
            <a:r>
              <a:rPr lang="ru-RU" sz="3000" b="1" dirty="0">
                <a:solidFill>
                  <a:srgbClr val="7030A0"/>
                </a:solidFill>
              </a:rPr>
              <a:t> </a:t>
            </a:r>
            <a:r>
              <a:rPr lang="ru-RU" sz="3000" b="1" dirty="0" err="1">
                <a:solidFill>
                  <a:srgbClr val="7030A0"/>
                </a:solidFill>
              </a:rPr>
              <a:t>життєдіяльності</a:t>
            </a:r>
            <a:r>
              <a:rPr lang="ru-RU" sz="3000" b="1" dirty="0">
                <a:solidFill>
                  <a:srgbClr val="7030A0"/>
                </a:solidFill>
              </a:rPr>
              <a:t> і </a:t>
            </a:r>
            <a:r>
              <a:rPr lang="ru-RU" sz="3000" b="1" dirty="0" err="1">
                <a:solidFill>
                  <a:srgbClr val="7030A0"/>
                </a:solidFill>
              </a:rPr>
              <a:t>розпаду</a:t>
            </a:r>
            <a:r>
              <a:rPr lang="ru-RU" sz="3000" b="1" dirty="0">
                <a:solidFill>
                  <a:srgbClr val="7030A0"/>
                </a:solidFill>
              </a:rPr>
              <a:t>, </a:t>
            </a:r>
            <a:r>
              <a:rPr lang="ru-RU" sz="3000" b="1" dirty="0" err="1">
                <a:solidFill>
                  <a:srgbClr val="7030A0"/>
                </a:solidFill>
              </a:rPr>
              <a:t>що</a:t>
            </a:r>
            <a:r>
              <a:rPr lang="ru-RU" sz="3000" b="1" dirty="0">
                <a:solidFill>
                  <a:srgbClr val="7030A0"/>
                </a:solidFill>
              </a:rPr>
              <a:t> </a:t>
            </a:r>
            <a:r>
              <a:rPr lang="ru-RU" sz="3000" b="1" dirty="0" err="1">
                <a:solidFill>
                  <a:srgbClr val="7030A0"/>
                </a:solidFill>
              </a:rPr>
              <a:t>розвивається</a:t>
            </a:r>
            <a:r>
              <a:rPr lang="ru-RU" sz="3000" b="1" dirty="0">
                <a:solidFill>
                  <a:srgbClr val="7030A0"/>
                </a:solidFill>
              </a:rPr>
              <a:t> в </a:t>
            </a:r>
            <a:r>
              <a:rPr lang="ru-RU" sz="3000" b="1" dirty="0" err="1">
                <a:solidFill>
                  <a:srgbClr val="7030A0"/>
                </a:solidFill>
              </a:rPr>
              <a:t>результаті</a:t>
            </a:r>
            <a:r>
              <a:rPr lang="ru-RU" sz="3000" b="1" dirty="0">
                <a:solidFill>
                  <a:srgbClr val="7030A0"/>
                </a:solidFill>
              </a:rPr>
              <a:t> </a:t>
            </a:r>
            <a:r>
              <a:rPr lang="ru-RU" sz="3000" b="1" dirty="0" err="1">
                <a:solidFill>
                  <a:srgbClr val="7030A0"/>
                </a:solidFill>
              </a:rPr>
              <a:t>інфекційного</a:t>
            </a:r>
            <a:r>
              <a:rPr lang="ru-RU" sz="3000" b="1" dirty="0">
                <a:solidFill>
                  <a:srgbClr val="7030A0"/>
                </a:solidFill>
              </a:rPr>
              <a:t> </a:t>
            </a:r>
            <a:r>
              <a:rPr lang="ru-RU" sz="3000" b="1" dirty="0" err="1">
                <a:solidFill>
                  <a:srgbClr val="7030A0"/>
                </a:solidFill>
              </a:rPr>
              <a:t>процесу</a:t>
            </a:r>
            <a:r>
              <a:rPr lang="ru-RU" sz="3000" b="1" dirty="0">
                <a:solidFill>
                  <a:srgbClr val="7030A0"/>
                </a:solidFill>
              </a:rPr>
              <a:t>.</a:t>
            </a:r>
          </a:p>
          <a:p>
            <a:pPr marL="0" indent="0" eaLnBrk="1" fontAlgn="auto">
              <a:lnSpc>
                <a:spcPts val="3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000" b="1" dirty="0" err="1">
                <a:solidFill>
                  <a:srgbClr val="7030A0"/>
                </a:solidFill>
              </a:rPr>
              <a:t>Найбільш</a:t>
            </a:r>
            <a:r>
              <a:rPr lang="ru-RU" sz="3000" b="1" dirty="0">
                <a:solidFill>
                  <a:srgbClr val="7030A0"/>
                </a:solidFill>
              </a:rPr>
              <a:t> </a:t>
            </a:r>
            <a:r>
              <a:rPr lang="ru-RU" sz="3000" b="1" dirty="0" err="1">
                <a:solidFill>
                  <a:srgbClr val="7030A0"/>
                </a:solidFill>
              </a:rPr>
              <a:t>виражена</a:t>
            </a:r>
            <a:r>
              <a:rPr lang="ru-RU" sz="3000" b="1" dirty="0">
                <a:solidFill>
                  <a:srgbClr val="7030A0"/>
                </a:solidFill>
              </a:rPr>
              <a:t> </a:t>
            </a:r>
            <a:r>
              <a:rPr lang="ru-RU" sz="3000" b="1" dirty="0" err="1">
                <a:solidFill>
                  <a:srgbClr val="7030A0"/>
                </a:solidFill>
              </a:rPr>
              <a:t>інфекційна</a:t>
            </a:r>
            <a:r>
              <a:rPr lang="ru-RU" sz="3000" b="1" dirty="0">
                <a:solidFill>
                  <a:srgbClr val="7030A0"/>
                </a:solidFill>
              </a:rPr>
              <a:t> </a:t>
            </a:r>
            <a:r>
              <a:rPr lang="ru-RU" sz="3000" b="1" dirty="0" err="1">
                <a:solidFill>
                  <a:srgbClr val="7030A0"/>
                </a:solidFill>
              </a:rPr>
              <a:t>алергія</a:t>
            </a:r>
            <a:r>
              <a:rPr lang="ru-RU" sz="3000" b="1" dirty="0">
                <a:solidFill>
                  <a:srgbClr val="7030A0"/>
                </a:solidFill>
              </a:rPr>
              <a:t> при </a:t>
            </a:r>
            <a:r>
              <a:rPr lang="ru-RU" sz="3000" b="1" dirty="0" err="1">
                <a:solidFill>
                  <a:srgbClr val="7030A0"/>
                </a:solidFill>
              </a:rPr>
              <a:t>туберкульозі</a:t>
            </a:r>
            <a:r>
              <a:rPr lang="ru-RU" sz="3000" b="1" dirty="0">
                <a:solidFill>
                  <a:srgbClr val="7030A0"/>
                </a:solidFill>
              </a:rPr>
              <a:t>, </a:t>
            </a:r>
            <a:r>
              <a:rPr lang="ru-RU" sz="3000" b="1" dirty="0" err="1">
                <a:solidFill>
                  <a:srgbClr val="7030A0"/>
                </a:solidFill>
              </a:rPr>
              <a:t>бруцельозі</a:t>
            </a:r>
            <a:r>
              <a:rPr lang="ru-RU" sz="3000" b="1" dirty="0">
                <a:solidFill>
                  <a:srgbClr val="7030A0"/>
                </a:solidFill>
              </a:rPr>
              <a:t>, </a:t>
            </a:r>
            <a:r>
              <a:rPr lang="ru-RU" sz="3000" b="1" dirty="0" err="1">
                <a:solidFill>
                  <a:srgbClr val="7030A0"/>
                </a:solidFill>
              </a:rPr>
              <a:t>туляремії</a:t>
            </a:r>
            <a:r>
              <a:rPr lang="ru-RU" sz="3000" b="1" dirty="0">
                <a:solidFill>
                  <a:srgbClr val="7030A0"/>
                </a:solidFill>
              </a:rPr>
              <a:t>, </a:t>
            </a:r>
            <a:r>
              <a:rPr lang="ru-RU" sz="3000" b="1" dirty="0" err="1">
                <a:solidFill>
                  <a:srgbClr val="7030A0"/>
                </a:solidFill>
              </a:rPr>
              <a:t>токсоплазмозі</a:t>
            </a:r>
            <a:r>
              <a:rPr lang="ru-RU" sz="3000" b="1" dirty="0">
                <a:solidFill>
                  <a:srgbClr val="7030A0"/>
                </a:solidFill>
              </a:rPr>
              <a:t>, </a:t>
            </a:r>
            <a:r>
              <a:rPr lang="ru-RU" sz="3000" b="1" dirty="0" err="1">
                <a:solidFill>
                  <a:srgbClr val="7030A0"/>
                </a:solidFill>
              </a:rPr>
              <a:t>стафілококової</a:t>
            </a:r>
            <a:r>
              <a:rPr lang="ru-RU" sz="3000" b="1" dirty="0">
                <a:solidFill>
                  <a:srgbClr val="7030A0"/>
                </a:solidFill>
              </a:rPr>
              <a:t>, </a:t>
            </a:r>
            <a:r>
              <a:rPr lang="ru-RU" sz="3000" b="1" dirty="0" err="1">
                <a:solidFill>
                  <a:srgbClr val="7030A0"/>
                </a:solidFill>
              </a:rPr>
              <a:t>стрептококової</a:t>
            </a:r>
            <a:r>
              <a:rPr lang="ru-RU" sz="3000" b="1" dirty="0">
                <a:solidFill>
                  <a:srgbClr val="7030A0"/>
                </a:solidFill>
              </a:rPr>
              <a:t> </a:t>
            </a:r>
            <a:r>
              <a:rPr lang="ru-RU" sz="3000" b="1" dirty="0" err="1">
                <a:solidFill>
                  <a:srgbClr val="7030A0"/>
                </a:solidFill>
              </a:rPr>
              <a:t>інфекції</a:t>
            </a:r>
            <a:r>
              <a:rPr lang="ru-RU" sz="3000" b="1" dirty="0">
                <a:solidFill>
                  <a:srgbClr val="7030A0"/>
                </a:solidFill>
              </a:rPr>
              <a:t> та </a:t>
            </a:r>
            <a:r>
              <a:rPr lang="ru-RU" sz="3000" b="1" dirty="0" err="1">
                <a:solidFill>
                  <a:srgbClr val="7030A0"/>
                </a:solidFill>
              </a:rPr>
              <a:t>ін</a:t>
            </a:r>
            <a:r>
              <a:rPr lang="ru-RU" sz="2800" b="1" dirty="0">
                <a:solidFill>
                  <a:srgbClr val="7030A0"/>
                </a:solidFill>
              </a:rPr>
              <a:t>.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D17CE1-5C3F-BECD-5C2E-B0C45E21C91B}"/>
              </a:ext>
            </a:extLst>
          </p:cNvPr>
          <p:cNvSpPr txBox="1"/>
          <p:nvPr/>
        </p:nvSpPr>
        <p:spPr>
          <a:xfrm>
            <a:off x="106363" y="2924175"/>
            <a:ext cx="12038012" cy="26781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2225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АЛЕРГІЧНА    ДІАГНОСТИКА 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- </a:t>
            </a:r>
            <a:r>
              <a:rPr lang="ru-RU" sz="3000" b="1" dirty="0" err="1">
                <a:solidFill>
                  <a:srgbClr val="7030A0"/>
                </a:solidFill>
                <a:latin typeface="+mn-lt"/>
              </a:rPr>
              <a:t>діагностика</a:t>
            </a:r>
            <a:r>
              <a:rPr lang="ru-RU" sz="3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3000" b="1" dirty="0" err="1">
                <a:solidFill>
                  <a:srgbClr val="7030A0"/>
                </a:solidFill>
                <a:latin typeface="+mn-lt"/>
              </a:rPr>
              <a:t>захворювання</a:t>
            </a:r>
            <a:r>
              <a:rPr lang="ru-RU" sz="3000" b="1" dirty="0">
                <a:solidFill>
                  <a:srgbClr val="7030A0"/>
                </a:solidFill>
                <a:latin typeface="+mn-lt"/>
              </a:rPr>
              <a:t> шляхом </a:t>
            </a:r>
            <a:r>
              <a:rPr lang="ru-RU" sz="3000" b="1" dirty="0" err="1">
                <a:solidFill>
                  <a:srgbClr val="7030A0"/>
                </a:solidFill>
                <a:latin typeface="+mn-lt"/>
              </a:rPr>
              <a:t>виявлення</a:t>
            </a:r>
            <a:r>
              <a:rPr lang="ru-RU" sz="3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3000" b="1" dirty="0" err="1">
                <a:solidFill>
                  <a:srgbClr val="7030A0"/>
                </a:solidFill>
                <a:latin typeface="+mn-lt"/>
              </a:rPr>
              <a:t>інфекційної</a:t>
            </a:r>
            <a:r>
              <a:rPr lang="ru-RU" sz="3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3000" b="1" dirty="0" err="1">
                <a:solidFill>
                  <a:srgbClr val="7030A0"/>
                </a:solidFill>
                <a:latin typeface="+mn-lt"/>
              </a:rPr>
              <a:t>алергії</a:t>
            </a:r>
            <a:r>
              <a:rPr lang="ru-RU" sz="3000" b="1" dirty="0">
                <a:solidFill>
                  <a:srgbClr val="7030A0"/>
                </a:solidFill>
                <a:latin typeface="+mn-lt"/>
              </a:rPr>
              <a:t> до </a:t>
            </a:r>
            <a:r>
              <a:rPr lang="ru-RU" sz="3000" b="1" dirty="0" err="1">
                <a:solidFill>
                  <a:srgbClr val="7030A0"/>
                </a:solidFill>
                <a:latin typeface="+mn-lt"/>
              </a:rPr>
              <a:t>збудника</a:t>
            </a:r>
            <a:r>
              <a:rPr lang="ru-RU" sz="30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dirty="0" err="1">
                <a:solidFill>
                  <a:srgbClr val="7030A0"/>
                </a:solidFill>
                <a:latin typeface="+mn-lt"/>
              </a:rPr>
              <a:t>Алергодіагностика</a:t>
            </a:r>
            <a:r>
              <a:rPr lang="ru-RU" sz="3000" b="1" dirty="0">
                <a:solidFill>
                  <a:srgbClr val="7030A0"/>
                </a:solidFill>
                <a:latin typeface="+mn-lt"/>
              </a:rPr>
              <a:t> при </a:t>
            </a:r>
            <a:r>
              <a:rPr lang="ru-RU" sz="3000" b="1" dirty="0" err="1">
                <a:solidFill>
                  <a:srgbClr val="7030A0"/>
                </a:solidFill>
                <a:latin typeface="+mn-lt"/>
              </a:rPr>
              <a:t>інфекційних</a:t>
            </a:r>
            <a:r>
              <a:rPr lang="ru-RU" sz="3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3000" b="1" dirty="0" err="1">
                <a:solidFill>
                  <a:srgbClr val="7030A0"/>
                </a:solidFill>
                <a:latin typeface="+mn-lt"/>
              </a:rPr>
              <a:t>захворюваннях</a:t>
            </a:r>
            <a:r>
              <a:rPr lang="ru-RU" sz="3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3000" b="1" dirty="0" err="1">
                <a:solidFill>
                  <a:srgbClr val="7030A0"/>
                </a:solidFill>
                <a:latin typeface="+mn-lt"/>
              </a:rPr>
              <a:t>може</a:t>
            </a:r>
            <a:r>
              <a:rPr lang="ru-RU" sz="3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3000" b="1" dirty="0" err="1">
                <a:solidFill>
                  <a:srgbClr val="7030A0"/>
                </a:solidFill>
                <a:latin typeface="+mn-lt"/>
              </a:rPr>
              <a:t>проводитися</a:t>
            </a:r>
            <a:r>
              <a:rPr lang="ru-RU" sz="3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3000" b="1" dirty="0" err="1">
                <a:solidFill>
                  <a:srgbClr val="7030A0"/>
                </a:solidFill>
                <a:latin typeface="+mn-lt"/>
              </a:rPr>
              <a:t>внутрішньошкірним</a:t>
            </a:r>
            <a:r>
              <a:rPr lang="ru-RU" sz="3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3000" b="1" dirty="0" err="1">
                <a:solidFill>
                  <a:srgbClr val="7030A0"/>
                </a:solidFill>
                <a:latin typeface="+mn-lt"/>
              </a:rPr>
              <a:t>тестуванням</a:t>
            </a:r>
            <a:r>
              <a:rPr lang="ru-RU" sz="3000" b="1" dirty="0">
                <a:solidFill>
                  <a:srgbClr val="7030A0"/>
                </a:solidFill>
                <a:latin typeface="+mn-lt"/>
              </a:rPr>
              <a:t>, а </a:t>
            </a:r>
            <a:r>
              <a:rPr lang="ru-RU" sz="3000" b="1" dirty="0" err="1">
                <a:solidFill>
                  <a:srgbClr val="7030A0"/>
                </a:solidFill>
                <a:latin typeface="+mn-lt"/>
              </a:rPr>
              <a:t>також</a:t>
            </a:r>
            <a:r>
              <a:rPr lang="ru-RU" sz="3000" b="1" dirty="0">
                <a:solidFill>
                  <a:srgbClr val="7030A0"/>
                </a:solidFill>
                <a:latin typeface="+mn-lt"/>
              </a:rPr>
              <a:t> в </a:t>
            </a:r>
            <a:r>
              <a:rPr lang="ru-RU" sz="3000" b="1" dirty="0" err="1">
                <a:solidFill>
                  <a:srgbClr val="7030A0"/>
                </a:solidFill>
                <a:latin typeface="+mn-lt"/>
              </a:rPr>
              <a:t>пробіркових</a:t>
            </a:r>
            <a:r>
              <a:rPr lang="ru-RU" sz="3000" b="1" dirty="0">
                <a:solidFill>
                  <a:srgbClr val="7030A0"/>
                </a:solidFill>
                <a:latin typeface="+mn-lt"/>
              </a:rPr>
              <a:t> тестах - </a:t>
            </a:r>
            <a:r>
              <a:rPr lang="ru-RU" sz="3000" b="1" dirty="0" err="1">
                <a:solidFill>
                  <a:srgbClr val="7030A0"/>
                </a:solidFill>
                <a:latin typeface="+mn-lt"/>
              </a:rPr>
              <a:t>реакції</a:t>
            </a:r>
            <a:r>
              <a:rPr lang="ru-RU" sz="3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3000" b="1" dirty="0" err="1">
                <a:solidFill>
                  <a:srgbClr val="7030A0"/>
                </a:solidFill>
                <a:latin typeface="+mn-lt"/>
              </a:rPr>
              <a:t>бласттранс-формації</a:t>
            </a:r>
            <a:r>
              <a:rPr lang="ru-RU" sz="30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3000" b="1" dirty="0" err="1">
                <a:solidFill>
                  <a:srgbClr val="7030A0"/>
                </a:solidFill>
                <a:latin typeface="+mn-lt"/>
              </a:rPr>
              <a:t>пригничення</a:t>
            </a:r>
            <a:r>
              <a:rPr lang="ru-RU" sz="3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3000" b="1" dirty="0" err="1">
                <a:solidFill>
                  <a:srgbClr val="7030A0"/>
                </a:solidFill>
                <a:latin typeface="+mn-lt"/>
              </a:rPr>
              <a:t>міграції</a:t>
            </a:r>
            <a:r>
              <a:rPr lang="ru-RU" sz="30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3000" b="1" dirty="0" err="1">
                <a:solidFill>
                  <a:srgbClr val="7030A0"/>
                </a:solidFill>
                <a:latin typeface="+mn-lt"/>
              </a:rPr>
              <a:t>іммунолейколіза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 spd="slow">
    <p:pull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>
            <a:extLst>
              <a:ext uri="{FF2B5EF4-FFF2-40B4-BE49-F238E27FC236}">
                <a16:creationId xmlns:a16="http://schemas.microsoft.com/office/drawing/2014/main" id="{313C4168-03B0-DD83-74FA-1D28E966D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altLang="ru-RU"/>
          </a:p>
        </p:txBody>
      </p:sp>
      <p:pic>
        <p:nvPicPr>
          <p:cNvPr id="38915" name="Picture 2">
            <a:extLst>
              <a:ext uri="{FF2B5EF4-FFF2-40B4-BE49-F238E27FC236}">
                <a16:creationId xmlns:a16="http://schemas.microsoft.com/office/drawing/2014/main" id="{EB6DC63D-C586-1ECA-4626-7D30FE74E42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9713" y="260350"/>
            <a:ext cx="11825287" cy="6121400"/>
          </a:xfrm>
          <a:noFill/>
        </p:spPr>
      </p:pic>
    </p:spTree>
  </p:cSld>
  <p:clrMapOvr>
    <a:masterClrMapping/>
  </p:clrMapOvr>
  <p:transition spd="slow">
    <p:pull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Рисунок 3">
            <a:extLst>
              <a:ext uri="{FF2B5EF4-FFF2-40B4-BE49-F238E27FC236}">
                <a16:creationId xmlns:a16="http://schemas.microsoft.com/office/drawing/2014/main" id="{6A53FECF-D55A-5D49-A7A5-2A415393D7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8" y="358775"/>
            <a:ext cx="7118350" cy="642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BE4D7C-ED77-58C7-7CBE-E2BF38AF2454}"/>
              </a:ext>
            </a:extLst>
          </p:cNvPr>
          <p:cNvSpPr txBox="1"/>
          <p:nvPr/>
        </p:nvSpPr>
        <p:spPr>
          <a:xfrm>
            <a:off x="7140575" y="358775"/>
            <a:ext cx="4999038" cy="56324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6600CC"/>
                </a:solidFill>
                <a:latin typeface="+mn-lt"/>
              </a:rPr>
              <a:t>Рука </a:t>
            </a:r>
            <a:r>
              <a:rPr lang="ru-RU" sz="3600" b="1" dirty="0" err="1">
                <a:solidFill>
                  <a:srgbClr val="6600CC"/>
                </a:solidFill>
                <a:latin typeface="+mn-lt"/>
              </a:rPr>
              <a:t>цього</a:t>
            </a:r>
            <a:r>
              <a:rPr lang="ru-RU" sz="3600" b="1" dirty="0">
                <a:solidFill>
                  <a:srgbClr val="6600CC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6600CC"/>
                </a:solidFill>
                <a:latin typeface="+mn-lt"/>
              </a:rPr>
              <a:t>пацієнта</a:t>
            </a:r>
            <a:endParaRPr lang="ru-RU" sz="3600" b="1" dirty="0">
              <a:solidFill>
                <a:srgbClr val="6600CC"/>
              </a:solidFill>
              <a:latin typeface="+mn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err="1">
                <a:solidFill>
                  <a:srgbClr val="6600CC"/>
                </a:solidFill>
                <a:latin typeface="+mn-lt"/>
              </a:rPr>
              <a:t>демонструє</a:t>
            </a:r>
            <a:endParaRPr lang="ru-RU" sz="3600" b="1" dirty="0">
              <a:solidFill>
                <a:srgbClr val="6600CC"/>
              </a:solidFill>
              <a:latin typeface="+mn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err="1">
                <a:solidFill>
                  <a:srgbClr val="6600CC"/>
                </a:solidFill>
                <a:latin typeface="+mn-lt"/>
              </a:rPr>
              <a:t>важкий</a:t>
            </a:r>
            <a:r>
              <a:rPr lang="ru-RU" sz="3600" b="1" dirty="0">
                <a:solidFill>
                  <a:srgbClr val="6600CC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6600CC"/>
                </a:solidFill>
                <a:latin typeface="+mn-lt"/>
              </a:rPr>
              <a:t>випадок</a:t>
            </a:r>
            <a:endParaRPr lang="ru-RU" sz="3600" b="1" dirty="0">
              <a:solidFill>
                <a:srgbClr val="6600CC"/>
              </a:solidFill>
              <a:latin typeface="+mn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err="1">
                <a:solidFill>
                  <a:srgbClr val="6600CC"/>
                </a:solidFill>
                <a:latin typeface="+mn-lt"/>
              </a:rPr>
              <a:t>алергічного</a:t>
            </a:r>
            <a:r>
              <a:rPr lang="ru-RU" sz="3600" b="1" dirty="0">
                <a:solidFill>
                  <a:srgbClr val="6600CC"/>
                </a:solidFill>
                <a:latin typeface="+mn-lt"/>
              </a:rPr>
              <a:t> контактного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6600CC"/>
                </a:solidFill>
                <a:latin typeface="+mn-lt"/>
              </a:rPr>
              <a:t>дерматиту через  </a:t>
            </a:r>
            <a:r>
              <a:rPr lang="ru-RU" sz="3600" b="1" dirty="0" err="1">
                <a:solidFill>
                  <a:srgbClr val="6600CC"/>
                </a:solidFill>
                <a:latin typeface="+mn-lt"/>
              </a:rPr>
              <a:t>користування</a:t>
            </a:r>
            <a:endParaRPr lang="ru-RU" sz="3600" b="1" dirty="0">
              <a:solidFill>
                <a:srgbClr val="6600CC"/>
              </a:solidFill>
              <a:latin typeface="+mn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err="1">
                <a:solidFill>
                  <a:srgbClr val="6600CC"/>
                </a:solidFill>
                <a:latin typeface="+mn-lt"/>
              </a:rPr>
              <a:t>латексними</a:t>
            </a:r>
            <a:r>
              <a:rPr lang="ru-RU" sz="3600" b="1" dirty="0">
                <a:solidFill>
                  <a:srgbClr val="6600CC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6600CC"/>
                </a:solidFill>
                <a:latin typeface="+mn-lt"/>
              </a:rPr>
              <a:t>хірургічними</a:t>
            </a:r>
            <a:r>
              <a:rPr lang="ru-RU" sz="3600" b="1" dirty="0">
                <a:solidFill>
                  <a:srgbClr val="6600CC"/>
                </a:solidFill>
                <a:latin typeface="+mn-lt"/>
              </a:rPr>
              <a:t> рукавичками</a:t>
            </a:r>
          </a:p>
        </p:txBody>
      </p:sp>
    </p:spTree>
  </p:cSld>
  <p:clrMapOvr>
    <a:masterClrMapping/>
  </p:clrMapOvr>
  <p:transition spd="slow">
    <p:pull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">
            <a:extLst>
              <a:ext uri="{FF2B5EF4-FFF2-40B4-BE49-F238E27FC236}">
                <a16:creationId xmlns:a16="http://schemas.microsoft.com/office/drawing/2014/main" id="{550C8511-9ACB-96A3-B67A-1D6B4CF81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22288"/>
            <a:ext cx="184150" cy="647700"/>
          </a:xfrm>
        </p:spPr>
        <p:txBody>
          <a:bodyPr wrap="none">
            <a:spAutoFit/>
          </a:bodyPr>
          <a:lstStyle/>
          <a:p>
            <a:pPr algn="l" eaLnBrk="1" hangingPunct="1"/>
            <a:br>
              <a:rPr lang="ru-RU" altLang="ru-RU" sz="1800">
                <a:latin typeface="Arial" panose="020B0604020202020204" pitchFamily="34" charset="0"/>
              </a:rPr>
            </a:br>
            <a:endParaRPr lang="ru-RU" altLang="ru-RU" sz="1800">
              <a:latin typeface="Arial" panose="020B0604020202020204" pitchFamily="34" charset="0"/>
            </a:endParaRPr>
          </a:p>
        </p:txBody>
      </p:sp>
      <p:pic>
        <p:nvPicPr>
          <p:cNvPr id="40963" name="Picture 4">
            <a:extLst>
              <a:ext uri="{FF2B5EF4-FFF2-40B4-BE49-F238E27FC236}">
                <a16:creationId xmlns:a16="http://schemas.microsoft.com/office/drawing/2014/main" id="{114C6D12-C75B-EE57-115B-10784352D2F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9538" y="188913"/>
            <a:ext cx="12187237" cy="6669087"/>
          </a:xfrm>
          <a:noFill/>
        </p:spPr>
      </p:pic>
    </p:spTree>
  </p:cSld>
  <p:clrMapOvr>
    <a:masterClrMapping/>
  </p:clrMapOvr>
  <p:transition spd="slow">
    <p:pull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E2AE0BA-E048-224D-0BBF-E7BF1E254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8" y="14288"/>
            <a:ext cx="12080875" cy="488950"/>
          </a:xfr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tx2">
                <a:lumMod val="60000"/>
                <a:lumOff val="40000"/>
              </a:schemeClr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ПАТОГЕНЕЗ АУТОІМУННИХ ЗАХВОРЮВАНЬ</a:t>
            </a:r>
          </a:p>
        </p:txBody>
      </p:sp>
      <p:pic>
        <p:nvPicPr>
          <p:cNvPr id="41987" name="Picture 2">
            <a:extLst>
              <a:ext uri="{FF2B5EF4-FFF2-40B4-BE49-F238E27FC236}">
                <a16:creationId xmlns:a16="http://schemas.microsoft.com/office/drawing/2014/main" id="{F9CD2CCA-99D9-530C-21E8-D05743158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8" y="476250"/>
            <a:ext cx="12080875" cy="282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3CAE015-606F-404C-BFCE-74844935768C}"/>
              </a:ext>
            </a:extLst>
          </p:cNvPr>
          <p:cNvSpPr txBox="1"/>
          <p:nvPr/>
        </p:nvSpPr>
        <p:spPr>
          <a:xfrm>
            <a:off x="46038" y="3357563"/>
            <a:ext cx="3168650" cy="28622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7030A0"/>
                </a:solidFill>
                <a:latin typeface="+mn-lt"/>
              </a:rPr>
              <a:t>При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хронічних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запальних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процесах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можуть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руйнуватися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клітини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і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вивільнятися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аутоантигени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. Вони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розпізнаються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В-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клітинами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і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представляються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Т-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клітинам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257C3B-2F56-7EBD-6AE1-C2B51937B932}"/>
              </a:ext>
            </a:extLst>
          </p:cNvPr>
          <p:cNvSpPr txBox="1"/>
          <p:nvPr/>
        </p:nvSpPr>
        <p:spPr>
          <a:xfrm>
            <a:off x="3214688" y="3357563"/>
            <a:ext cx="3263900" cy="16319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7030A0"/>
                </a:solidFill>
                <a:latin typeface="+mn-lt"/>
              </a:rPr>
              <a:t>Т-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клітини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дають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допомогу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аутореактивним</a:t>
            </a:r>
            <a:endParaRPr lang="ru-RU" sz="2000" b="1" dirty="0">
              <a:solidFill>
                <a:srgbClr val="7030A0"/>
              </a:solidFill>
              <a:latin typeface="+mn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7030A0"/>
                </a:solidFill>
                <a:latin typeface="+mn-lt"/>
              </a:rPr>
              <a:t>В-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клітинам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,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які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починають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проліферувати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EDC918-BA1D-953E-A917-B500BEE301EE}"/>
              </a:ext>
            </a:extLst>
          </p:cNvPr>
          <p:cNvSpPr txBox="1"/>
          <p:nvPr/>
        </p:nvSpPr>
        <p:spPr>
          <a:xfrm>
            <a:off x="6478588" y="3357563"/>
            <a:ext cx="5648325" cy="20669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2225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eaLnBrk="1" fontAlgn="auto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Утворюються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аутоантитіла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які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індукують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руйнування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клітин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, тканин і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органів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що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містять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вихідні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аутоантигени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істотний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але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зростає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кількість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ауто-антигенів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.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Розвивається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замкнуте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порочне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коло,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що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призводить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до ауто-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імунногої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руйнування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органів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і тканин.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Він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посилюється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активо-ваними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макрофагами і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нейтрофілами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.</a:t>
            </a:r>
          </a:p>
        </p:txBody>
      </p:sp>
    </p:spTree>
  </p:cSld>
  <p:clrMapOvr>
    <a:masterClrMapping/>
  </p:clrMapOvr>
  <p:transition spd="slow">
    <p:pull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Заголовок 1">
            <a:extLst>
              <a:ext uri="{FF2B5EF4-FFF2-40B4-BE49-F238E27FC236}">
                <a16:creationId xmlns:a16="http://schemas.microsoft.com/office/drawing/2014/main" id="{BBF213B8-FD87-7CCD-9C13-55F7DA71D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0"/>
            <a:ext cx="11258550" cy="908050"/>
          </a:xfrm>
        </p:spPr>
        <p:txBody>
          <a:bodyPr/>
          <a:lstStyle/>
          <a:p>
            <a:r>
              <a:rPr lang="uk-UA" altLang="ru-RU" sz="3000"/>
              <a:t>Приклад основних типів аутоімунних захворювань</a:t>
            </a:r>
          </a:p>
        </p:txBody>
      </p:sp>
      <p:pic>
        <p:nvPicPr>
          <p:cNvPr id="43011" name="Picture 4">
            <a:extLst>
              <a:ext uri="{FF2B5EF4-FFF2-40B4-BE49-F238E27FC236}">
                <a16:creationId xmlns:a16="http://schemas.microsoft.com/office/drawing/2014/main" id="{FED4D09B-D75E-280D-B300-B014BC154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3" y="765175"/>
            <a:ext cx="11811000" cy="599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3">
            <a:extLst>
              <a:ext uri="{FF2B5EF4-FFF2-40B4-BE49-F238E27FC236}">
                <a16:creationId xmlns:a16="http://schemas.microsoft.com/office/drawing/2014/main" id="{5E8AEB2B-6F45-A368-84FF-FA12C1A930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8" y="404813"/>
            <a:ext cx="11968162" cy="597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21A2010-AAD0-4611-4B79-8D525595547B}"/>
              </a:ext>
            </a:extLst>
          </p:cNvPr>
          <p:cNvSpPr txBox="1"/>
          <p:nvPr/>
        </p:nvSpPr>
        <p:spPr>
          <a:xfrm>
            <a:off x="1103313" y="0"/>
            <a:ext cx="10331450" cy="584200"/>
          </a:xfrm>
          <a:prstGeom prst="rect">
            <a:avLst/>
          </a:prstGeom>
          <a:solidFill>
            <a:srgbClr val="3E1E2A"/>
          </a:solidFill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ВТОРИННІ ІМУНОДЕФІЦИТИ</a:t>
            </a:r>
          </a:p>
        </p:txBody>
      </p:sp>
      <p:pic>
        <p:nvPicPr>
          <p:cNvPr id="45059" name="Picture 4">
            <a:extLst>
              <a:ext uri="{FF2B5EF4-FFF2-40B4-BE49-F238E27FC236}">
                <a16:creationId xmlns:a16="http://schemas.microsoft.com/office/drawing/2014/main" id="{0BF5DC6F-C511-52A6-AF3F-473E614A6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0" y="557213"/>
            <a:ext cx="11231563" cy="615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04B5DE4-74E2-C44F-C3FE-1AE7ED565D9A}"/>
              </a:ext>
            </a:extLst>
          </p:cNvPr>
          <p:cNvSpPr txBox="1"/>
          <p:nvPr/>
        </p:nvSpPr>
        <p:spPr>
          <a:xfrm>
            <a:off x="287338" y="50800"/>
            <a:ext cx="11903075" cy="43021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cap="all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Узагальнена</a:t>
            </a:r>
            <a:r>
              <a:rPr lang="ru-RU" sz="22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СХЕМА РОЗВИТКУ </a:t>
            </a:r>
            <a:r>
              <a:rPr lang="ru-RU" sz="2200" b="1" cap="all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імунодефіцитні</a:t>
            </a:r>
            <a:r>
              <a:rPr lang="ru-RU" sz="22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200" b="1" cap="all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станІВ</a:t>
            </a:r>
            <a:endParaRPr lang="ru-RU" sz="2200" b="1" cap="all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6083" name="Picture 4">
            <a:extLst>
              <a:ext uri="{FF2B5EF4-FFF2-40B4-BE49-F238E27FC236}">
                <a16:creationId xmlns:a16="http://schemas.microsoft.com/office/drawing/2014/main" id="{929B6E81-B68F-5CDA-2F85-E28FE09427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663" y="557213"/>
            <a:ext cx="9182100" cy="624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1324</TotalTime>
  <Words>2041</Words>
  <Application>Microsoft Office PowerPoint</Application>
  <PresentationFormat>Произвольный</PresentationFormat>
  <Paragraphs>486</Paragraphs>
  <Slides>44</Slides>
  <Notes>19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ПАТОГЕНЕЗ АУТОІМУННИХ ЗАХВОРЮВАНЬ</vt:lpstr>
      <vt:lpstr>Приклад основних типів аутоімунних захворювань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Павел</dc:creator>
  <cp:lastModifiedBy>e180267dav</cp:lastModifiedBy>
  <cp:revision>98</cp:revision>
  <dcterms:created xsi:type="dcterms:W3CDTF">2011-04-29T08:09:23Z</dcterms:created>
  <dcterms:modified xsi:type="dcterms:W3CDTF">2024-09-03T19:12:42Z</dcterms:modified>
</cp:coreProperties>
</file>