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54" r:id="rId2"/>
  </p:sldMasterIdLst>
  <p:notesMasterIdLst>
    <p:notesMasterId r:id="rId71"/>
  </p:notesMasterIdLst>
  <p:sldIdLst>
    <p:sldId id="350" r:id="rId3"/>
    <p:sldId id="271" r:id="rId4"/>
    <p:sldId id="283" r:id="rId5"/>
    <p:sldId id="257" r:id="rId6"/>
    <p:sldId id="258" r:id="rId7"/>
    <p:sldId id="259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62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66" r:id="rId26"/>
    <p:sldId id="267" r:id="rId27"/>
    <p:sldId id="292" r:id="rId28"/>
    <p:sldId id="268" r:id="rId29"/>
    <p:sldId id="269" r:id="rId30"/>
    <p:sldId id="270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5" r:id="rId68"/>
    <p:sldId id="336" r:id="rId69"/>
    <p:sldId id="337" r:id="rId7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3394" autoAdjust="0"/>
  </p:normalViewPr>
  <p:slideViewPr>
    <p:cSldViewPr snapToGrid="0">
      <p:cViewPr varScale="1">
        <p:scale>
          <a:sx n="81" d="100"/>
          <a:sy n="81" d="100"/>
        </p:scale>
        <p:origin x="175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1117A-143E-44B3-AD84-1402A742FA0A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AC983-4F10-4D78-A1B8-7CA16CFFA6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52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St.Anns Degree College for Women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Protein-Energy malnutrition</a:t>
            </a:r>
          </a:p>
        </p:txBody>
      </p:sp>
    </p:spTree>
    <p:extLst>
      <p:ext uri="{BB962C8B-B14F-4D97-AF65-F5344CB8AC3E}">
        <p14:creationId xmlns:p14="http://schemas.microsoft.com/office/powerpoint/2010/main" val="211802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79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03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897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54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2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73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940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458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345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229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149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10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354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20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32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868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432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446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82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3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77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089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212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33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70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37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7331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9144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4453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1205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0505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531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6172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084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4222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2746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099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9813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390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8178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294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94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495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9429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6535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525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AC983-4F10-4D78-A1B8-7CA16CFFA6E2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59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804FE4-6F49-4C5C-924D-CE0ECDCE0C7B}" type="datetime1">
              <a:rPr lang="en-US" smtClean="0">
                <a:solidFill>
                  <a:srgbClr val="ECE9C6"/>
                </a:solidFill>
              </a:rPr>
              <a:pPr/>
              <a:t>9/15/22</a:t>
            </a:fld>
            <a:endParaRPr lang="en-US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rgbClr val="ECE9C6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A558BA-FD88-41EB-BD93-EED5B34FD62E}" type="slidenum">
              <a:rPr lang="en-US" smtClean="0">
                <a:solidFill>
                  <a:srgbClr val="ECE9C6"/>
                </a:solidFill>
              </a:rPr>
              <a:pPr/>
              <a:t>‹#›</a:t>
            </a:fld>
            <a:endParaRPr lang="en-US">
              <a:solidFill>
                <a:srgbClr val="ECE9C6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rgbClr val="ECE9C6">
                        <a:alpha val="60000"/>
                      </a:srgbClr>
                    </a:solidFill>
                  </a:ln>
                  <a:solidFill>
                    <a:srgbClr val="ECE9C6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445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339E-B116-4511-A2B6-3E0BEE142A46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995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86A5-A471-4E48-9FB7-4EB9E53649C2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8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63AF-67D9-42A6-B294-B1E5B5841CE4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026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3F2A-2903-410F-83C3-570AA16BE172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054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36BA-6201-4709-9E13-E346FDD81B1D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5317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DD018-DFBE-4D66-804F-3F496D8F9A8E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71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5627C-7490-435A-B96A-01BF3CAEF25C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4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F876-4D34-4068-A98F-99F06B0A2441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0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F4CB2-A977-478C-835C-2B253AF631E3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682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5B243-54A1-4F59-81F8-36547CDF2B3A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2186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60DF-4552-497A-9D43-2BF7992A2FDD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74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1A69E-2B7B-4498-A669-A82A0927810A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83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251CB-B13F-4BF0-BDB3-EFD066C64D2D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27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8EB04-CF0C-4117-BCD6-0A12C11549F4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47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7391-F537-4513-B4B9-7F4D7DFE3D2E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99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5BE5-03F3-4DA3-A172-37ED1299FA93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813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CA8E-6415-4DA6-B8C5-9A2AF793C35B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99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36D7-EA91-43AF-ACC8-B13A8863A3E9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966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24AEF-8CA1-4E7E-A177-E1AECF6DD9C9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12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059FC-5014-4D7E-BE1B-5F7DF83DC92A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47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AB7A9-EB49-4019-9C35-E91ADBAE2B12}" type="slidenum">
              <a:rPr lang="en-US" altLang="zh-CN" smtClean="0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94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2747F3C-F5E3-4F19-8AA8-3E46E2C85A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5024407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109728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4038600"/>
            <a:ext cx="109728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397FA0B-7D62-4F82-BD1C-66461A803F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410399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905000"/>
            <a:ext cx="53848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905000"/>
            <a:ext cx="53848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4038600"/>
            <a:ext cx="109728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E55BBBB-8B02-451D-8B63-99636AD3D1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7198230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61DC6EB-C617-4240-B5B9-895E735427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2583693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397F8F6-3EA1-4F91-89D2-72D0F1734354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7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7F8F6-3EA1-4F91-89D2-72D0F1734354}" type="datetime1">
              <a:rPr lang="en-US" smtClean="0">
                <a:solidFill>
                  <a:srgbClr val="895D1D"/>
                </a:solidFill>
              </a:rPr>
              <a:pPr/>
              <a:t>9/15/22</a:t>
            </a:fld>
            <a:endParaRPr lang="en-US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895D1D"/>
                </a:solidFill>
              </a:rPr>
              <a:t>St.Ann's Degree College for Women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58BA-FD88-41EB-BD93-EED5B34FD62E}" type="slidenum">
              <a:rPr lang="en-US" smtClean="0">
                <a:solidFill>
                  <a:srgbClr val="895D1D"/>
                </a:solidFill>
              </a:rPr>
              <a:pPr/>
              <a:t>‹#›</a:t>
            </a:fld>
            <a:endParaRPr lang="en-US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94728" y="1061882"/>
            <a:ext cx="6687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МАЛЬНУТРИЦІЯ</a:t>
            </a:r>
          </a:p>
          <a:p>
            <a:pPr algn="ctr"/>
            <a:r>
              <a:rPr lang="en-US" sz="4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uk-UA" sz="4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ГІПОТРОФІЯ</a:t>
            </a:r>
            <a:r>
              <a:rPr lang="en-US" sz="4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) 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94728" y="4145739"/>
            <a:ext cx="6687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БІЛКОВО-ЕНЕРГЕТИЧНА НЕДОСТАТНІСТЬ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8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68040" y="4341813"/>
            <a:ext cx="2900363" cy="8318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uk-UA" altLang="zh-CN" b="1" dirty="0">
                <a:latin typeface="Arial" panose="020B0604020202020204" pitchFamily="34" charset="0"/>
              </a:rPr>
              <a:t>Маразм</a:t>
            </a:r>
            <a:endParaRPr lang="en-US" altLang="zh-CN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(Infantile Atrophy) </a:t>
            </a:r>
            <a:endParaRPr lang="zh-CN" altLang="en-US" b="1" dirty="0">
              <a:solidFill>
                <a:srgbClr val="005452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869276" y="2741614"/>
            <a:ext cx="2101024" cy="46166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ГІПОТРОФІЯ</a:t>
            </a:r>
            <a:endParaRPr lang="en-US" altLang="zh-CN" b="1" dirty="0">
              <a:solidFill>
                <a:srgbClr val="005452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406644" y="2731914"/>
            <a:ext cx="2210926" cy="46166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ПАРАТРОФІЯ</a:t>
            </a:r>
            <a:endParaRPr lang="en-US" altLang="zh-CN" b="1" dirty="0">
              <a:solidFill>
                <a:srgbClr val="005452"/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084320" y="4189414"/>
            <a:ext cx="5235575" cy="156966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БІЛКОВА НЕДОСТАТНІСТЬ</a:t>
            </a:r>
            <a:endParaRPr lang="en-US" altLang="zh-CN" b="1" dirty="0">
              <a:solidFill>
                <a:srgbClr val="005452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[</a:t>
            </a:r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БІЛКОВО-КАЛОРІЙНА</a:t>
            </a:r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 (</a:t>
            </a:r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ЕНЕРГЕТИЧНА</a:t>
            </a:r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) </a:t>
            </a:r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НЕДОСТАТНІСТЬ</a:t>
            </a:r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 </a:t>
            </a:r>
            <a:r>
              <a:rPr lang="uk-UA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(</a:t>
            </a:r>
            <a:r>
              <a:rPr lang="uk-UA" altLang="zh-CN" b="1" dirty="0" err="1">
                <a:latin typeface="Arial" panose="020B0604020202020204" pitchFamily="34" charset="0"/>
              </a:rPr>
              <a:t>Квашиоркор</a:t>
            </a:r>
            <a:r>
              <a:rPr lang="en-US" altLang="zh-CN" b="1" dirty="0">
                <a:solidFill>
                  <a:srgbClr val="005452"/>
                </a:solidFill>
                <a:latin typeface="Arial" panose="020B0604020202020204" pitchFamily="34" charset="0"/>
              </a:rPr>
              <a:t>]</a:t>
            </a:r>
            <a:endParaRPr lang="zh-CN" altLang="en-US" b="1" dirty="0">
              <a:solidFill>
                <a:srgbClr val="005452"/>
              </a:solidFill>
              <a:latin typeface="Arial" panose="020B0604020202020204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5286319" cy="6463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uk-UA" altLang="zh-CN" sz="3600" b="1" dirty="0">
                <a:solidFill>
                  <a:srgbClr val="005452"/>
                </a:solidFill>
                <a:latin typeface="Arial" panose="020B0604020202020204" pitchFamily="34" charset="0"/>
              </a:rPr>
              <a:t>РОЗЛАДИ ЖИВЛЕННЯ</a:t>
            </a:r>
            <a:endParaRPr lang="en-US" altLang="zh-CN" sz="3600" b="1" dirty="0">
              <a:solidFill>
                <a:srgbClr val="005452"/>
              </a:solidFill>
              <a:latin typeface="Arial" panose="020B0604020202020204" pitchFamily="34" charset="0"/>
            </a:endParaRPr>
          </a:p>
        </p:txBody>
      </p:sp>
      <p:sp>
        <p:nvSpPr>
          <p:cNvPr id="4103" name="AutoShape 7"/>
          <p:cNvSpPr>
            <a:spLocks/>
          </p:cNvSpPr>
          <p:nvPr/>
        </p:nvSpPr>
        <p:spPr bwMode="auto">
          <a:xfrm rot="5376746">
            <a:off x="5715794" y="227806"/>
            <a:ext cx="838200" cy="4040188"/>
          </a:xfrm>
          <a:prstGeom prst="leftBrace">
            <a:avLst>
              <a:gd name="adj1" fmla="val 40167"/>
              <a:gd name="adj2" fmla="val 50000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04" name="AutoShape 8"/>
          <p:cNvSpPr>
            <a:spLocks/>
          </p:cNvSpPr>
          <p:nvPr/>
        </p:nvSpPr>
        <p:spPr bwMode="auto">
          <a:xfrm rot="5338370">
            <a:off x="3720741" y="1751806"/>
            <a:ext cx="838200" cy="4040188"/>
          </a:xfrm>
          <a:prstGeom prst="leftBrace">
            <a:avLst>
              <a:gd name="adj1" fmla="val 40167"/>
              <a:gd name="adj2" fmla="val 50000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66572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90800" y="17930"/>
            <a:ext cx="8202706" cy="609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ru-RU" b="1" dirty="0"/>
              <a:t>Білково-дефіцитні захворювання</a:t>
            </a:r>
            <a:endParaRPr lang="en-US" altLang="ru-RU" b="1" dirty="0"/>
          </a:p>
        </p:txBody>
      </p:sp>
      <p:pic>
        <p:nvPicPr>
          <p:cNvPr id="3" name="Picture 6" descr="cun94267_1104chi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609600"/>
            <a:ext cx="3505200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7" descr="cun94267_1105child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4200" y="609600"/>
            <a:ext cx="3733800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95300" y="5715000"/>
            <a:ext cx="5056414" cy="1143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altLang="ru-RU" sz="2400" b="1" dirty="0" err="1"/>
              <a:t>Квашиоркор</a:t>
            </a:r>
            <a:r>
              <a:rPr lang="en-US" altLang="ru-RU" sz="2400" dirty="0">
                <a:solidFill>
                  <a:srgbClr val="FFFF00"/>
                </a:solidFill>
              </a:rPr>
              <a:t> </a:t>
            </a:r>
            <a:r>
              <a:rPr lang="en-US" altLang="ru-RU" sz="2400" dirty="0"/>
              <a:t>– ’’</a:t>
            </a:r>
            <a:r>
              <a:rPr lang="uk-UA" altLang="ru-RU" sz="2400" dirty="0"/>
              <a:t>відстаючи діти</a:t>
            </a:r>
            <a:r>
              <a:rPr lang="en-US" altLang="ru-RU" sz="2400" dirty="0"/>
              <a:t>" – </a:t>
            </a:r>
            <a:r>
              <a:rPr lang="uk-UA" altLang="ru-RU" sz="2400" dirty="0"/>
              <a:t>Виникає у дітей</a:t>
            </a:r>
            <a:r>
              <a:rPr lang="en-US" altLang="ru-RU" sz="2400" dirty="0"/>
              <a:t>, </a:t>
            </a:r>
            <a:r>
              <a:rPr lang="uk-UA" altLang="ru-RU" sz="2400" dirty="0"/>
              <a:t>у дієті яких є дефіцит високо- якісних білків)</a:t>
            </a:r>
            <a:r>
              <a:rPr lang="en-US" altLang="ru-RU" sz="2400" dirty="0"/>
              <a:t>. </a:t>
            </a:r>
            <a:endParaRPr lang="en-US" altLang="ru-RU" sz="3200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347011" y="5851526"/>
            <a:ext cx="539675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uk-UA" altLang="ru-RU" sz="2400" b="1" dirty="0">
                <a:solidFill>
                  <a:srgbClr val="000000"/>
                </a:solidFill>
              </a:rPr>
              <a:t>Маразм</a:t>
            </a:r>
            <a:r>
              <a:rPr lang="en-US" altLang="ru-RU" sz="2400" dirty="0">
                <a:solidFill>
                  <a:srgbClr val="000000"/>
                </a:solidFill>
              </a:rPr>
              <a:t>- </a:t>
            </a:r>
            <a:r>
              <a:rPr lang="uk-UA" altLang="ru-RU" sz="2400" dirty="0">
                <a:solidFill>
                  <a:srgbClr val="000000"/>
                </a:solidFill>
              </a:rPr>
              <a:t>«виснаження</a:t>
            </a:r>
            <a:r>
              <a:rPr lang="en-US" altLang="ru-RU" sz="2400" dirty="0">
                <a:solidFill>
                  <a:srgbClr val="000000"/>
                </a:solidFill>
              </a:rPr>
              <a:t>" – </a:t>
            </a:r>
            <a:r>
              <a:rPr lang="uk-UA" altLang="ru-RU" sz="2400" dirty="0">
                <a:solidFill>
                  <a:srgbClr val="000000"/>
                </a:solidFill>
              </a:rPr>
              <a:t>Причина у низькому рівні білків та вуглеводів у дієті</a:t>
            </a:r>
            <a:r>
              <a:rPr lang="en-US" altLang="ru-RU" sz="2400" dirty="0">
                <a:solidFill>
                  <a:srgbClr val="000000"/>
                </a:solidFill>
              </a:rPr>
              <a:t>.</a:t>
            </a:r>
            <a:endParaRPr lang="en-US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4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3387" y="70848"/>
            <a:ext cx="11241741" cy="6222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dirty="0"/>
              <a:t>Всесвітня організація охорони </a:t>
            </a:r>
            <a:r>
              <a:rPr lang="uk-UA" altLang="ru-RU" sz="4400" dirty="0" err="1"/>
              <a:t>здоров</a:t>
            </a:r>
            <a:r>
              <a:rPr lang="en-US" altLang="ru-RU" sz="4400" dirty="0"/>
              <a:t>’</a:t>
            </a:r>
            <a:r>
              <a:rPr lang="uk-UA" altLang="ru-RU" sz="4400" dirty="0"/>
              <a:t>я </a:t>
            </a:r>
            <a:r>
              <a:rPr lang="en-US" altLang="ru-RU" sz="4400" b="1" dirty="0"/>
              <a:t>(</a:t>
            </a:r>
            <a:r>
              <a:rPr lang="uk-UA" altLang="ru-RU" sz="4400" b="1" dirty="0"/>
              <a:t>ВООЗ</a:t>
            </a:r>
            <a:r>
              <a:rPr lang="en-US" altLang="ru-RU" sz="4400" b="1" dirty="0"/>
              <a:t>) </a:t>
            </a:r>
            <a:r>
              <a:rPr lang="uk-UA" altLang="ru-RU" sz="4400" dirty="0"/>
              <a:t>визначає</a:t>
            </a:r>
            <a:r>
              <a:rPr lang="en-US" altLang="ru-RU" sz="4400" dirty="0"/>
              <a:t> </a:t>
            </a:r>
            <a:r>
              <a:rPr lang="uk-UA" altLang="ru-RU" sz="4400" dirty="0"/>
              <a:t>недостатність</a:t>
            </a:r>
            <a:r>
              <a:rPr lang="en-US" altLang="ru-RU" sz="4400" dirty="0"/>
              <a:t> </a:t>
            </a:r>
            <a:r>
              <a:rPr lang="uk-UA" altLang="ru-RU" sz="4400" dirty="0"/>
              <a:t>живлення</a:t>
            </a:r>
            <a:r>
              <a:rPr lang="en-US" altLang="ru-RU" sz="4400" dirty="0"/>
              <a:t>, </a:t>
            </a:r>
            <a:r>
              <a:rPr lang="uk-UA" altLang="ru-RU" sz="4400" dirty="0"/>
              <a:t>як</a:t>
            </a:r>
            <a:r>
              <a:rPr lang="en-US" altLang="ru-RU" sz="4400" dirty="0"/>
              <a:t> </a:t>
            </a:r>
            <a:r>
              <a:rPr lang="en-US" altLang="ru-RU" sz="4400" i="1" dirty="0"/>
              <a:t>’’</a:t>
            </a:r>
            <a:r>
              <a:rPr lang="uk-UA" altLang="ru-RU" sz="4400" i="1" dirty="0"/>
              <a:t>клітковий дисбаланс</a:t>
            </a:r>
            <a:r>
              <a:rPr lang="en-US" altLang="ru-RU" sz="4400" i="1" dirty="0"/>
              <a:t> </a:t>
            </a:r>
            <a:r>
              <a:rPr lang="uk-UA" altLang="ru-RU" sz="4400" i="1" dirty="0"/>
              <a:t>між забезпеченням </a:t>
            </a:r>
            <a:r>
              <a:rPr lang="uk-UA" altLang="ru-RU" sz="4400" i="1" dirty="0" err="1"/>
              <a:t>нутрієнтів</a:t>
            </a:r>
            <a:r>
              <a:rPr lang="uk-UA" altLang="ru-RU" sz="4400" i="1" dirty="0"/>
              <a:t> та енергії</a:t>
            </a:r>
            <a:r>
              <a:rPr lang="en-US" altLang="ru-RU" sz="4400" i="1" dirty="0"/>
              <a:t> </a:t>
            </a:r>
            <a:r>
              <a:rPr lang="uk-UA" altLang="ru-RU" sz="4400" i="1" dirty="0"/>
              <a:t>і потребами організму для забезпечення росту</a:t>
            </a:r>
            <a:r>
              <a:rPr lang="en-US" altLang="ru-RU" sz="4400" i="1" dirty="0"/>
              <a:t>,</a:t>
            </a:r>
            <a:r>
              <a:rPr lang="uk-UA" altLang="ru-RU" sz="4400" i="1" dirty="0"/>
              <a:t> розвитку та специфічних функцій</a:t>
            </a:r>
            <a:r>
              <a:rPr lang="en-US" altLang="ru-RU" sz="4400" i="1" dirty="0"/>
              <a:t>."</a:t>
            </a:r>
            <a:endParaRPr lang="ru-RU" altLang="ru-RU" sz="4400" i="1" dirty="0"/>
          </a:p>
        </p:txBody>
      </p:sp>
    </p:spTree>
    <p:extLst>
      <p:ext uri="{BB962C8B-B14F-4D97-AF65-F5344CB8AC3E}">
        <p14:creationId xmlns:p14="http://schemas.microsoft.com/office/powerpoint/2010/main" val="74169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8893" y="502025"/>
            <a:ext cx="10757647" cy="5379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altLang="ru-RU" sz="4400" dirty="0"/>
              <a:t>Однак</a:t>
            </a:r>
            <a:r>
              <a:rPr lang="en-US" altLang="ru-RU" sz="4400" dirty="0"/>
              <a:t>, </a:t>
            </a:r>
            <a:r>
              <a:rPr lang="uk-UA" altLang="ru-RU" sz="4400" dirty="0"/>
              <a:t>термін </a:t>
            </a:r>
            <a:r>
              <a:rPr lang="ru-RU" altLang="ru-RU" sz="4800" dirty="0"/>
              <a:t>«</a:t>
            </a:r>
            <a:r>
              <a:rPr lang="uk-UA" altLang="ru-RU" sz="5400" b="1" dirty="0"/>
              <a:t>недостатність</a:t>
            </a:r>
            <a:r>
              <a:rPr lang="ru-RU" altLang="ru-RU" sz="5400" dirty="0"/>
              <a:t>»</a:t>
            </a:r>
            <a:r>
              <a:rPr lang="en-US" altLang="ru-RU" sz="4400" dirty="0"/>
              <a:t> </a:t>
            </a:r>
            <a:r>
              <a:rPr lang="uk-UA" altLang="ru-RU" sz="4400" dirty="0"/>
              <a:t>часто зустрічається для зазначення дефіциту адекватного живлення або неадекватного постачання</a:t>
            </a:r>
            <a:r>
              <a:rPr lang="en-US" altLang="ru-RU" sz="4400" dirty="0"/>
              <a:t>/</a:t>
            </a:r>
            <a:r>
              <a:rPr lang="uk-UA" altLang="ru-RU" sz="4400" dirty="0"/>
              <a:t>запасу калорій</a:t>
            </a:r>
            <a:r>
              <a:rPr lang="en-US" altLang="ru-RU" sz="4400" dirty="0"/>
              <a:t>,</a:t>
            </a:r>
            <a:r>
              <a:rPr lang="uk-UA" altLang="ru-RU" sz="4400" dirty="0"/>
              <a:t> як синонім </a:t>
            </a:r>
            <a:r>
              <a:rPr lang="en-US" altLang="ru-RU" sz="4800" b="1" dirty="0"/>
              <a:t>”</a:t>
            </a:r>
            <a:r>
              <a:rPr lang="uk-UA" altLang="ru-RU" sz="4800" b="1" dirty="0"/>
              <a:t>недостатнього харчування»</a:t>
            </a:r>
            <a:endParaRPr lang="ru-RU" alt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76403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83341" y="394448"/>
            <a:ext cx="12801600" cy="5760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dirty="0"/>
              <a:t>В україномовній літературі термін</a:t>
            </a:r>
            <a:r>
              <a:rPr lang="en-US" altLang="ru-RU" sz="4000" dirty="0"/>
              <a:t>“</a:t>
            </a:r>
            <a:r>
              <a:rPr lang="uk-UA" altLang="ru-RU" sz="4000" b="1" i="1" dirty="0" err="1"/>
              <a:t>дістрофія</a:t>
            </a:r>
            <a:r>
              <a:rPr lang="en-US" altLang="ru-RU" sz="4000" i="1" dirty="0"/>
              <a:t>”</a:t>
            </a:r>
            <a:r>
              <a:rPr lang="en-US" altLang="ru-RU" sz="4000" dirty="0"/>
              <a:t> </a:t>
            </a:r>
            <a:r>
              <a:rPr lang="uk-UA" altLang="ru-RU" sz="4000" dirty="0"/>
              <a:t>частіше всього має значення хронічних розладів харчування</a:t>
            </a:r>
            <a:r>
              <a:rPr lang="en-US" altLang="ru-RU" sz="4000" dirty="0"/>
              <a:t>. </a:t>
            </a:r>
            <a:r>
              <a:rPr lang="uk-UA" altLang="ru-RU" sz="4000" dirty="0"/>
              <a:t>Це корелює з англійським терміном </a:t>
            </a:r>
            <a:r>
              <a:rPr lang="en-US" altLang="ru-RU" sz="4000" dirty="0"/>
              <a:t> </a:t>
            </a:r>
            <a:r>
              <a:rPr lang="ru-RU" altLang="ru-RU" sz="4000" dirty="0"/>
              <a:t>«</a:t>
            </a:r>
            <a:r>
              <a:rPr lang="en-US" altLang="ru-RU" sz="4000" b="1" i="1" dirty="0"/>
              <a:t>malnutrition</a:t>
            </a:r>
            <a:r>
              <a:rPr lang="ru-RU" altLang="ru-RU" sz="4000" dirty="0"/>
              <a:t>»</a:t>
            </a:r>
            <a:r>
              <a:rPr lang="en-US" altLang="ru-RU" sz="4000" dirty="0"/>
              <a:t>.</a:t>
            </a:r>
            <a:endParaRPr lang="en-US" altLang="ru-RU" sz="4000" i="1" dirty="0"/>
          </a:p>
          <a:p>
            <a:pPr marL="57150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ru-RU" sz="4000" b="1" i="1" dirty="0"/>
              <a:t>Dystrophy</a:t>
            </a:r>
            <a:r>
              <a:rPr lang="en-US" altLang="ru-RU" sz="4000" dirty="0"/>
              <a:t> (</a:t>
            </a:r>
            <a:r>
              <a:rPr lang="uk-UA" altLang="ru-RU" sz="4000" dirty="0"/>
              <a:t>від грецького </a:t>
            </a:r>
            <a:r>
              <a:rPr lang="en-US" altLang="ru-RU" sz="4000" i="1" dirty="0"/>
              <a:t>dis</a:t>
            </a:r>
            <a:r>
              <a:rPr lang="en-US" altLang="ru-RU" sz="4000" dirty="0"/>
              <a:t> – </a:t>
            </a:r>
            <a:r>
              <a:rPr lang="uk-UA" altLang="ru-RU" sz="4000" dirty="0"/>
              <a:t>порушення</a:t>
            </a:r>
            <a:r>
              <a:rPr lang="en-US" altLang="ru-RU" sz="4000" dirty="0"/>
              <a:t>, </a:t>
            </a:r>
            <a:r>
              <a:rPr lang="en-US" altLang="ru-RU" sz="4000" i="1" dirty="0"/>
              <a:t>trophy</a:t>
            </a:r>
            <a:r>
              <a:rPr lang="en-US" altLang="ru-RU" sz="4000" dirty="0"/>
              <a:t> – </a:t>
            </a:r>
            <a:r>
              <a:rPr lang="uk-UA" altLang="ru-RU" sz="4000" dirty="0"/>
              <a:t>харчування</a:t>
            </a:r>
            <a:r>
              <a:rPr lang="en-US" altLang="ru-RU" sz="4000" dirty="0"/>
              <a:t>)</a:t>
            </a:r>
            <a:r>
              <a:rPr lang="en-US" altLang="ru-RU" sz="4000" i="1" dirty="0"/>
              <a:t> </a:t>
            </a:r>
            <a:r>
              <a:rPr lang="uk-UA" altLang="ru-RU" sz="4000" dirty="0"/>
              <a:t>– це група захворювань</a:t>
            </a:r>
            <a:r>
              <a:rPr lang="en-US" altLang="ru-RU" sz="4000" dirty="0"/>
              <a:t>, </a:t>
            </a:r>
            <a:r>
              <a:rPr lang="uk-UA" altLang="ru-RU" sz="4000" dirty="0"/>
              <a:t>які супроводжуються </a:t>
            </a:r>
            <a:r>
              <a:rPr lang="uk-UA" altLang="ru-RU" sz="4000" dirty="0" err="1"/>
              <a:t>поліорганною</a:t>
            </a:r>
            <a:r>
              <a:rPr lang="uk-UA" altLang="ru-RU" sz="4000" dirty="0"/>
              <a:t> недостатністю</a:t>
            </a:r>
            <a:r>
              <a:rPr lang="en-US" altLang="ru-RU" sz="4000" dirty="0"/>
              <a:t>, </a:t>
            </a:r>
            <a:r>
              <a:rPr lang="uk-UA" altLang="ru-RU" sz="4000" dirty="0"/>
              <a:t>ендогенною інтоксикацією</a:t>
            </a:r>
            <a:r>
              <a:rPr lang="en-US" altLang="ru-RU" sz="4000" dirty="0"/>
              <a:t>, </a:t>
            </a:r>
            <a:r>
              <a:rPr lang="uk-UA" altLang="ru-RU" sz="4000" dirty="0"/>
              <a:t>порушеннями маси</a:t>
            </a:r>
            <a:r>
              <a:rPr lang="en-US" altLang="ru-RU" sz="4000" dirty="0"/>
              <a:t>, </a:t>
            </a:r>
            <a:r>
              <a:rPr lang="uk-UA" altLang="ru-RU" sz="4000" dirty="0"/>
              <a:t>зросту та розвитку</a:t>
            </a:r>
            <a:r>
              <a:rPr lang="en-US" altLang="ru-RU" sz="4000" dirty="0"/>
              <a:t>.</a:t>
            </a:r>
            <a:r>
              <a:rPr lang="uk-UA" altLang="ru-RU" sz="4000" dirty="0"/>
              <a:t> </a:t>
            </a:r>
            <a:r>
              <a:rPr lang="uk-UA" altLang="ru-RU" sz="4000" u="sng" dirty="0"/>
              <a:t>Зазначені стани найбільш часто діагностуються у дітей перших трьох років життя</a:t>
            </a:r>
            <a:r>
              <a:rPr lang="en-US" altLang="ru-RU" sz="4000" u="sng" dirty="0"/>
              <a:t>. </a:t>
            </a:r>
            <a:endParaRPr lang="ru-RU" altLang="ru-RU" sz="4000" dirty="0"/>
          </a:p>
        </p:txBody>
      </p:sp>
    </p:spTree>
    <p:extLst>
      <p:ext uri="{BB962C8B-B14F-4D97-AF65-F5344CB8AC3E}">
        <p14:creationId xmlns:p14="http://schemas.microsoft.com/office/powerpoint/2010/main" val="955586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AutoShape 2"/>
          <p:cNvSpPr>
            <a:spLocks noChangeArrowheads="1"/>
          </p:cNvSpPr>
          <p:nvPr/>
        </p:nvSpPr>
        <p:spPr bwMode="auto">
          <a:xfrm>
            <a:off x="2819024" y="568708"/>
            <a:ext cx="5580440" cy="1368425"/>
          </a:xfrm>
          <a:prstGeom prst="plaque">
            <a:avLst>
              <a:gd name="adj" fmla="val 16667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altLang="ru-RU" sz="4000" b="1" dirty="0">
                <a:solidFill>
                  <a:srgbClr val="000000"/>
                </a:solidFill>
              </a:rPr>
              <a:t>РОЗЛАДИ ЖИВЛЕННЯ</a:t>
            </a:r>
            <a:endParaRPr lang="ru-RU" altLang="ru-RU" sz="4000" b="1" dirty="0">
              <a:solidFill>
                <a:srgbClr val="000000"/>
              </a:solidFill>
            </a:endParaRPr>
          </a:p>
        </p:txBody>
      </p:sp>
      <p:sp>
        <p:nvSpPr>
          <p:cNvPr id="522243" name="AutoShape 3"/>
          <p:cNvSpPr>
            <a:spLocks noChangeArrowheads="1"/>
          </p:cNvSpPr>
          <p:nvPr/>
        </p:nvSpPr>
        <p:spPr bwMode="auto">
          <a:xfrm>
            <a:off x="1524000" y="2385552"/>
            <a:ext cx="3779838" cy="16573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altLang="ru-RU" sz="2800" b="1" i="1" dirty="0">
                <a:solidFill>
                  <a:srgbClr val="000000"/>
                </a:solidFill>
              </a:rPr>
              <a:t>НЕДОЇДАННЯ</a:t>
            </a:r>
            <a:endParaRPr lang="ru-RU" altLang="ru-RU" sz="2800" dirty="0">
              <a:solidFill>
                <a:srgbClr val="000000"/>
              </a:solidFill>
            </a:endParaRPr>
          </a:p>
        </p:txBody>
      </p:sp>
      <p:sp>
        <p:nvSpPr>
          <p:cNvPr id="522244" name="AutoShape 4"/>
          <p:cNvSpPr>
            <a:spLocks noChangeArrowheads="1"/>
          </p:cNvSpPr>
          <p:nvPr/>
        </p:nvSpPr>
        <p:spPr bwMode="auto">
          <a:xfrm>
            <a:off x="6888164" y="2458577"/>
            <a:ext cx="3779837" cy="15113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altLang="ru-RU" sz="2800" b="1" i="1" dirty="0">
                <a:solidFill>
                  <a:srgbClr val="000000"/>
                </a:solidFill>
              </a:rPr>
              <a:t>Ожиріння</a:t>
            </a:r>
            <a:endParaRPr lang="en-US" altLang="ru-RU" sz="2800" b="1" i="1" dirty="0">
              <a:solidFill>
                <a:srgbClr val="000000"/>
              </a:solidFill>
            </a:endParaRPr>
          </a:p>
          <a:p>
            <a:pPr algn="ctr"/>
            <a:r>
              <a:rPr lang="uk-UA" altLang="ru-RU" sz="2800" b="1" i="1" dirty="0">
                <a:solidFill>
                  <a:srgbClr val="000000"/>
                </a:solidFill>
              </a:rPr>
              <a:t>ПЕРЕЇДАННЯ</a:t>
            </a:r>
            <a:r>
              <a:rPr lang="ru-RU" altLang="ru-RU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22245" name="AutoShape 5"/>
          <p:cNvSpPr>
            <a:spLocks noChangeArrowheads="1"/>
          </p:cNvSpPr>
          <p:nvPr/>
        </p:nvSpPr>
        <p:spPr bwMode="auto">
          <a:xfrm>
            <a:off x="4440238" y="3969878"/>
            <a:ext cx="3600450" cy="2662674"/>
          </a:xfrm>
          <a:prstGeom prst="plus">
            <a:avLst>
              <a:gd name="adj" fmla="val 25000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ru-RU" sz="3200" i="1" dirty="0">
              <a:solidFill>
                <a:srgbClr val="000000"/>
              </a:solidFill>
            </a:endParaRPr>
          </a:p>
          <a:p>
            <a:pPr algn="ctr"/>
            <a:r>
              <a:rPr lang="uk-UA" altLang="ru-RU" sz="3200" b="1" i="1" dirty="0">
                <a:solidFill>
                  <a:srgbClr val="000000"/>
                </a:solidFill>
              </a:rPr>
              <a:t>Дефіцит </a:t>
            </a:r>
          </a:p>
          <a:p>
            <a:pPr algn="ctr"/>
            <a:r>
              <a:rPr lang="uk-UA" altLang="ru-RU" sz="3200" b="1" i="1" dirty="0" err="1">
                <a:solidFill>
                  <a:srgbClr val="000000"/>
                </a:solidFill>
              </a:rPr>
              <a:t>мікронутрієнтів</a:t>
            </a:r>
            <a:endParaRPr lang="en-US" altLang="ru-RU" sz="3200" b="1" i="1" dirty="0">
              <a:solidFill>
                <a:srgbClr val="000000"/>
              </a:solidFill>
            </a:endParaRPr>
          </a:p>
          <a:p>
            <a:pPr algn="ctr"/>
            <a:endParaRPr lang="ru-RU" altLang="ru-RU" sz="3200" b="1" dirty="0"/>
          </a:p>
        </p:txBody>
      </p:sp>
      <p:sp>
        <p:nvSpPr>
          <p:cNvPr id="522246" name="AutoShape 6"/>
          <p:cNvSpPr>
            <a:spLocks noChangeArrowheads="1"/>
          </p:cNvSpPr>
          <p:nvPr/>
        </p:nvSpPr>
        <p:spPr bwMode="auto">
          <a:xfrm>
            <a:off x="1666500" y="1395709"/>
            <a:ext cx="1225550" cy="1008062"/>
          </a:xfrm>
          <a:prstGeom prst="curvedRightArrow">
            <a:avLst>
              <a:gd name="adj1" fmla="val 20000"/>
              <a:gd name="adj2" fmla="val 40000"/>
              <a:gd name="adj3" fmla="val 40525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247" name="AutoShape 7"/>
          <p:cNvSpPr>
            <a:spLocks noChangeArrowheads="1"/>
          </p:cNvSpPr>
          <p:nvPr/>
        </p:nvSpPr>
        <p:spPr bwMode="auto">
          <a:xfrm>
            <a:off x="8399463" y="1307639"/>
            <a:ext cx="1152525" cy="1150937"/>
          </a:xfrm>
          <a:prstGeom prst="curvedLeftArrow">
            <a:avLst>
              <a:gd name="adj1" fmla="val 20000"/>
              <a:gd name="adj2" fmla="val 40000"/>
              <a:gd name="adj3" fmla="val 33379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248" name="AutoShape 8"/>
          <p:cNvSpPr>
            <a:spLocks noChangeArrowheads="1"/>
          </p:cNvSpPr>
          <p:nvPr/>
        </p:nvSpPr>
        <p:spPr bwMode="auto">
          <a:xfrm>
            <a:off x="5303839" y="1953752"/>
            <a:ext cx="1584325" cy="2089150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22249" name="Picture 9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4067152"/>
            <a:ext cx="27368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51" name="Picture 11" descr="fat-ki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6" y="3969876"/>
            <a:ext cx="2809875" cy="266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43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AutoShape 2"/>
          <p:cNvSpPr>
            <a:spLocks noChangeArrowheads="1"/>
          </p:cNvSpPr>
          <p:nvPr/>
        </p:nvSpPr>
        <p:spPr bwMode="auto">
          <a:xfrm>
            <a:off x="3935412" y="615801"/>
            <a:ext cx="4105275" cy="938572"/>
          </a:xfrm>
          <a:prstGeom prst="plaque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altLang="ru-RU" sz="4000" b="1" i="1" dirty="0" err="1">
                <a:solidFill>
                  <a:srgbClr val="000000"/>
                </a:solidFill>
              </a:rPr>
              <a:t>Дістрофія</a:t>
            </a:r>
            <a:r>
              <a:rPr lang="ru-RU" altLang="ru-RU" sz="4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23267" name="AutoShape 3"/>
          <p:cNvSpPr>
            <a:spLocks noChangeArrowheads="1"/>
          </p:cNvSpPr>
          <p:nvPr/>
        </p:nvSpPr>
        <p:spPr bwMode="auto">
          <a:xfrm>
            <a:off x="1524000" y="1809569"/>
            <a:ext cx="3779838" cy="1009651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altLang="ru-RU" sz="3200" b="1" i="1" dirty="0">
                <a:solidFill>
                  <a:srgbClr val="000000"/>
                </a:solidFill>
              </a:rPr>
              <a:t>Гіпотрофія</a:t>
            </a:r>
            <a:endParaRPr lang="ru-RU" altLang="ru-RU" sz="3200" dirty="0">
              <a:solidFill>
                <a:srgbClr val="000000"/>
              </a:solidFill>
            </a:endParaRPr>
          </a:p>
        </p:txBody>
      </p:sp>
      <p:sp>
        <p:nvSpPr>
          <p:cNvPr id="523268" name="AutoShape 4"/>
          <p:cNvSpPr>
            <a:spLocks noChangeArrowheads="1"/>
          </p:cNvSpPr>
          <p:nvPr/>
        </p:nvSpPr>
        <p:spPr bwMode="auto">
          <a:xfrm>
            <a:off x="6888164" y="1882594"/>
            <a:ext cx="4843393" cy="936626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ru-RU" sz="2800" b="1" i="1" dirty="0">
              <a:solidFill>
                <a:srgbClr val="000000"/>
              </a:solidFill>
            </a:endParaRPr>
          </a:p>
          <a:p>
            <a:pPr algn="ctr"/>
            <a:r>
              <a:rPr lang="uk-UA" altLang="ru-RU" sz="2800" b="1" i="1" dirty="0" err="1">
                <a:solidFill>
                  <a:srgbClr val="000000"/>
                </a:solidFill>
              </a:rPr>
              <a:t>Паратрофія</a:t>
            </a:r>
            <a:r>
              <a:rPr lang="uk-UA" altLang="ru-RU" sz="2800" b="1" i="1" dirty="0">
                <a:solidFill>
                  <a:srgbClr val="000000"/>
                </a:solidFill>
              </a:rPr>
              <a:t>  </a:t>
            </a:r>
          </a:p>
          <a:p>
            <a:pPr algn="ctr"/>
            <a:r>
              <a:rPr lang="uk-UA" altLang="ru-RU" sz="2800" b="1" i="1" dirty="0">
                <a:solidFill>
                  <a:srgbClr val="000000"/>
                </a:solidFill>
              </a:rPr>
              <a:t>Ожиріння</a:t>
            </a:r>
            <a:endParaRPr lang="en-US" altLang="ru-RU" sz="2800" b="1" i="1" dirty="0">
              <a:solidFill>
                <a:srgbClr val="000000"/>
              </a:solidFill>
            </a:endParaRPr>
          </a:p>
          <a:p>
            <a:pPr algn="ctr"/>
            <a:endParaRPr lang="ru-RU" altLang="ru-RU" sz="1600" dirty="0"/>
          </a:p>
        </p:txBody>
      </p:sp>
      <p:sp>
        <p:nvSpPr>
          <p:cNvPr id="523269" name="AutoShape 5"/>
          <p:cNvSpPr>
            <a:spLocks noChangeArrowheads="1"/>
          </p:cNvSpPr>
          <p:nvPr/>
        </p:nvSpPr>
        <p:spPr bwMode="auto">
          <a:xfrm>
            <a:off x="2711450" y="801507"/>
            <a:ext cx="1225550" cy="1008062"/>
          </a:xfrm>
          <a:prstGeom prst="curvedRightArrow">
            <a:avLst>
              <a:gd name="adj1" fmla="val 20000"/>
              <a:gd name="adj2" fmla="val 40000"/>
              <a:gd name="adj3" fmla="val 405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3270" name="AutoShape 6"/>
          <p:cNvSpPr>
            <a:spLocks noChangeArrowheads="1"/>
          </p:cNvSpPr>
          <p:nvPr/>
        </p:nvSpPr>
        <p:spPr bwMode="auto">
          <a:xfrm>
            <a:off x="8256589" y="730069"/>
            <a:ext cx="1152525" cy="1150938"/>
          </a:xfrm>
          <a:prstGeom prst="curvedLeftArrow">
            <a:avLst>
              <a:gd name="adj1" fmla="val 20000"/>
              <a:gd name="adj2" fmla="val 40000"/>
              <a:gd name="adj3" fmla="val 33379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3271" name="AutoShape 7"/>
          <p:cNvSpPr>
            <a:spLocks noChangeArrowheads="1"/>
          </p:cNvSpPr>
          <p:nvPr/>
        </p:nvSpPr>
        <p:spPr bwMode="auto">
          <a:xfrm>
            <a:off x="3463049" y="2906242"/>
            <a:ext cx="5214026" cy="112101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sz="3600" b="1" i="1" dirty="0" err="1">
                <a:solidFill>
                  <a:srgbClr val="000000"/>
                </a:solidFill>
              </a:rPr>
              <a:t>гіпостатура</a:t>
            </a:r>
            <a:endParaRPr lang="ru-RU" altLang="ru-RU" sz="3600" b="1" i="1" dirty="0">
              <a:solidFill>
                <a:srgbClr val="000000"/>
              </a:solidFill>
            </a:endParaRPr>
          </a:p>
          <a:p>
            <a:pPr algn="ctr"/>
            <a:r>
              <a:rPr lang="ru-RU" altLang="ru-RU" sz="2400" b="1" dirty="0">
                <a:solidFill>
                  <a:srgbClr val="000000"/>
                </a:solidFill>
              </a:rPr>
              <a:t>- </a:t>
            </a:r>
            <a:r>
              <a:rPr lang="uk-UA" altLang="ru-RU" sz="2400" b="1" dirty="0">
                <a:solidFill>
                  <a:srgbClr val="000000"/>
                </a:solidFill>
              </a:rPr>
              <a:t>Означає </a:t>
            </a:r>
            <a:r>
              <a:rPr lang="uk-UA" altLang="ru-RU" sz="2400" b="1" dirty="0" err="1">
                <a:solidFill>
                  <a:srgbClr val="000000"/>
                </a:solidFill>
              </a:rPr>
              <a:t>низкорослість</a:t>
            </a:r>
            <a:r>
              <a:rPr lang="en-US" altLang="ru-RU" sz="2400" b="1" dirty="0">
                <a:solidFill>
                  <a:srgbClr val="000000"/>
                </a:solidFill>
              </a:rPr>
              <a:t>. </a:t>
            </a:r>
            <a:endParaRPr lang="ru-RU" altLang="ru-RU" sz="2400" b="1" dirty="0">
              <a:solidFill>
                <a:srgbClr val="000000"/>
              </a:solidFill>
            </a:endParaRPr>
          </a:p>
        </p:txBody>
      </p:sp>
      <p:sp>
        <p:nvSpPr>
          <p:cNvPr id="523272" name="AutoShape 8"/>
          <p:cNvSpPr>
            <a:spLocks noChangeArrowheads="1"/>
          </p:cNvSpPr>
          <p:nvPr/>
        </p:nvSpPr>
        <p:spPr bwMode="auto">
          <a:xfrm>
            <a:off x="5303839" y="1490234"/>
            <a:ext cx="1512887" cy="1328986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23273" name="Picture 9" descr="4093340013363372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272" y="4114274"/>
            <a:ext cx="3726341" cy="274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277" name="Picture 13" descr="Очень худые девушки (41 фото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96"/>
          <a:stretch/>
        </p:blipFill>
        <p:spPr bwMode="auto">
          <a:xfrm>
            <a:off x="608604" y="2888382"/>
            <a:ext cx="2640434" cy="331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282" name="Picture 18" descr="aa68e1f5011a1202663445be44163e7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611" y="2886496"/>
            <a:ext cx="2555875" cy="30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9516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3 форми хронічних розладів харчування </a:t>
            </a:r>
            <a:r>
              <a:rPr lang="en-US" sz="3200" b="1" dirty="0"/>
              <a:t>(</a:t>
            </a:r>
            <a:r>
              <a:rPr lang="uk-UA" sz="3200" b="1" dirty="0" err="1"/>
              <a:t>Дістрофія</a:t>
            </a:r>
            <a:r>
              <a:rPr lang="en-US" sz="3200" b="1" dirty="0"/>
              <a:t>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5160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262" name="Picture 6" descr="distrofiy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3925" y="38100"/>
            <a:ext cx="4918075" cy="681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90336"/>
            <a:ext cx="6958739" cy="637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000" b="1" i="1" dirty="0"/>
              <a:t>Гіпотрофія</a:t>
            </a:r>
            <a:r>
              <a:rPr lang="en-US" altLang="ru-RU" sz="4000" b="1" i="1" dirty="0"/>
              <a:t> (</a:t>
            </a:r>
            <a:r>
              <a:rPr lang="uk-UA" altLang="ru-RU" sz="4000" b="1" i="1" dirty="0"/>
              <a:t>недоїдання</a:t>
            </a:r>
            <a:r>
              <a:rPr lang="en-US" altLang="ru-RU" sz="4000" b="1" i="1" dirty="0"/>
              <a:t>,</a:t>
            </a:r>
            <a:r>
              <a:rPr lang="uk-UA" altLang="ru-RU" sz="4000" b="1" i="1" dirty="0"/>
              <a:t>недостатнє живлення</a:t>
            </a:r>
            <a:r>
              <a:rPr lang="en-US" altLang="ru-RU" sz="3600" dirty="0"/>
              <a:t>) </a:t>
            </a:r>
            <a:r>
              <a:rPr lang="uk-UA" altLang="ru-RU" sz="3600" dirty="0"/>
              <a:t>це хронічне порушення живлення та травлення</a:t>
            </a:r>
            <a:r>
              <a:rPr lang="en-US" altLang="ru-RU" sz="3600" dirty="0"/>
              <a:t>, </a:t>
            </a:r>
            <a:r>
              <a:rPr lang="uk-UA" altLang="ru-RU" sz="3600" dirty="0"/>
              <a:t>що характеризується відставанням у зрості та масі тіла та супроводжується порушенням метаболічних та трофічних процесів</a:t>
            </a:r>
            <a:r>
              <a:rPr lang="en-US" altLang="ru-RU" sz="3600" dirty="0"/>
              <a:t>, </a:t>
            </a:r>
            <a:r>
              <a:rPr lang="uk-UA" altLang="ru-RU" sz="3600" dirty="0"/>
              <a:t>зниженням імунітету та розвитком дефіциту </a:t>
            </a:r>
            <a:r>
              <a:rPr lang="uk-UA" altLang="ru-RU" sz="3600" dirty="0" err="1"/>
              <a:t>мікронутрієнтів</a:t>
            </a:r>
            <a:r>
              <a:rPr lang="en-US" altLang="ru-RU" sz="3600" dirty="0"/>
              <a:t>. </a:t>
            </a: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532164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950" name="Picture 6" descr="b0db48e361e1753a2501b0656bdca3bb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6150" y="107950"/>
            <a:ext cx="4895850" cy="656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152" y="107574"/>
            <a:ext cx="6544235" cy="5611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800" b="1" i="1" u="sng" dirty="0" err="1"/>
              <a:t>Гіпостатура</a:t>
            </a:r>
            <a:endParaRPr lang="en-US" altLang="ru-RU" sz="3800" b="1" i="1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uk-UA" altLang="ru-RU" sz="3800" dirty="0"/>
              <a:t>Це дистрофія</a:t>
            </a:r>
            <a:r>
              <a:rPr lang="en-US" altLang="ru-RU" sz="3800" dirty="0"/>
              <a:t>, </a:t>
            </a:r>
            <a:r>
              <a:rPr lang="uk-UA" altLang="ru-RU" sz="3800" dirty="0"/>
              <a:t>що характеризується рівномірним зниженням маси тіла та зросту дитини та задовільним станом живлення та тургору тканин</a:t>
            </a:r>
            <a:r>
              <a:rPr lang="en-US" altLang="ru-RU" sz="3800" dirty="0"/>
              <a:t>. </a:t>
            </a:r>
            <a:endParaRPr lang="ru-RU" altLang="ru-RU" sz="3800" dirty="0"/>
          </a:p>
          <a:p>
            <a:pPr algn="ctr"/>
            <a:r>
              <a:rPr lang="uk-UA" altLang="ru-RU" sz="3800" b="1" dirty="0">
                <a:solidFill>
                  <a:srgbClr val="000000"/>
                </a:solidFill>
              </a:rPr>
              <a:t>Після першого року життя це носить назву аліментарний нанізм</a:t>
            </a:r>
            <a:r>
              <a:rPr lang="en-US" altLang="ru-RU" sz="3800" b="1" dirty="0">
                <a:solidFill>
                  <a:srgbClr val="000000"/>
                </a:solidFill>
              </a:rPr>
              <a:t>. </a:t>
            </a: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45241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139" name="Picture 3" descr="images (11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/>
          <a:stretch/>
        </p:blipFill>
        <p:spPr bwMode="auto">
          <a:xfrm>
            <a:off x="7637928" y="4076700"/>
            <a:ext cx="4554071" cy="2781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485" y="111466"/>
            <a:ext cx="7498444" cy="62478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altLang="ru-RU" sz="4000" b="1" u="sng" dirty="0"/>
              <a:t>«</a:t>
            </a:r>
            <a:r>
              <a:rPr lang="uk-UA" altLang="ru-RU" sz="4000" b="1" u="sng" dirty="0"/>
              <a:t>Недостатність розвитку</a:t>
            </a:r>
            <a:r>
              <a:rPr lang="ru-RU" altLang="ru-RU" sz="4000" b="1" u="sng" dirty="0"/>
              <a:t>»</a:t>
            </a:r>
            <a:r>
              <a:rPr lang="en-US" altLang="ru-RU" sz="4000" dirty="0"/>
              <a:t> </a:t>
            </a:r>
            <a:r>
              <a:rPr lang="uk-UA" altLang="ru-RU" sz="4000" dirty="0"/>
              <a:t>цей термін зазвичай використовують для характеристики немовлят та маленьких дітей</a:t>
            </a:r>
            <a:r>
              <a:rPr lang="en-US" altLang="ru-RU" sz="4000" dirty="0"/>
              <a:t>, </a:t>
            </a:r>
            <a:r>
              <a:rPr lang="uk-UA" altLang="ru-RU" sz="4000" dirty="0"/>
              <a:t>маса яких нижче </a:t>
            </a:r>
            <a:r>
              <a:rPr lang="en-US" altLang="ru-RU" sz="4000" dirty="0"/>
              <a:t>3 </a:t>
            </a:r>
            <a:r>
              <a:rPr lang="uk-UA" altLang="ru-RU" sz="4000" dirty="0" err="1"/>
              <a:t>прецентиля</a:t>
            </a:r>
            <a:r>
              <a:rPr lang="uk-UA" altLang="ru-RU" sz="4000" dirty="0"/>
              <a:t> для даного віку за відповідними стандартизованими діаграмами зросту</a:t>
            </a:r>
            <a:r>
              <a:rPr lang="en-US" altLang="ru-RU" sz="4000" dirty="0"/>
              <a:t>, </a:t>
            </a:r>
            <a:r>
              <a:rPr lang="uk-UA" altLang="ru-RU" sz="4000" dirty="0"/>
              <a:t>або менше ніж 80% від ідеальної маси тіла для цього віку</a:t>
            </a:r>
            <a:r>
              <a:rPr lang="en-US" altLang="ru-RU" sz="4000" dirty="0"/>
              <a:t>.</a:t>
            </a:r>
            <a:r>
              <a:rPr lang="uk-UA" altLang="ru-RU" sz="4000" dirty="0"/>
              <a:t> </a:t>
            </a:r>
            <a:endParaRPr lang="en-US" alt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35143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4" name="Picture 6" descr="101494-img_20120623_151523-1-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7700" y="0"/>
            <a:ext cx="39243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7883" y="131367"/>
            <a:ext cx="7207624" cy="5975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400" b="1" dirty="0" err="1"/>
              <a:t>Паратрофія</a:t>
            </a:r>
            <a:r>
              <a:rPr lang="en-US" sz="3400" b="1" dirty="0"/>
              <a:t>, </a:t>
            </a:r>
            <a:r>
              <a:rPr lang="uk-UA" sz="3400" dirty="0"/>
              <a:t>або ожиріння – стани</a:t>
            </a:r>
            <a:r>
              <a:rPr lang="en-US" sz="3400" dirty="0"/>
              <a:t>,</a:t>
            </a:r>
            <a:r>
              <a:rPr lang="uk-UA" sz="3400" dirty="0"/>
              <a:t> які характеризуються надлишковою масою тіла дитини</a:t>
            </a:r>
            <a:r>
              <a:rPr lang="en-US" sz="3400" dirty="0"/>
              <a:t>. </a:t>
            </a:r>
          </a:p>
          <a:p>
            <a:pPr marL="57150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400" b="1" dirty="0" err="1"/>
              <a:t>Паратрофія</a:t>
            </a:r>
            <a:r>
              <a:rPr lang="uk-UA" sz="3400" b="1" dirty="0"/>
              <a:t> </a:t>
            </a:r>
            <a:r>
              <a:rPr lang="uk-UA" sz="3400" dirty="0"/>
              <a:t>зустрічається у грудному та ранньому віці дітей з надлишковою масою тіла</a:t>
            </a:r>
            <a:r>
              <a:rPr lang="en-US" sz="3400" dirty="0"/>
              <a:t>, </a:t>
            </a:r>
            <a:r>
              <a:rPr lang="uk-UA" sz="3400" dirty="0"/>
              <a:t>яка не більше 10-20% від норми та характеризується підвищеною </a:t>
            </a:r>
            <a:r>
              <a:rPr lang="uk-UA" sz="3400" dirty="0" err="1"/>
              <a:t>гідролабільністю</a:t>
            </a:r>
            <a:r>
              <a:rPr lang="uk-UA" sz="3400" dirty="0"/>
              <a:t> тканин</a:t>
            </a:r>
            <a:r>
              <a:rPr lang="en-US" sz="3400" dirty="0"/>
              <a:t>. </a:t>
            </a:r>
            <a:r>
              <a:rPr lang="uk-UA" sz="3400" b="1" u="sng" dirty="0"/>
              <a:t>Термін ожиріння використовується для дітей старшого віку</a:t>
            </a:r>
            <a:r>
              <a:rPr lang="en-US" sz="3400" b="1" u="sng" dirty="0"/>
              <a:t>. </a:t>
            </a:r>
            <a:endParaRPr lang="ru-RU" sz="3400" b="1" u="sng" dirty="0"/>
          </a:p>
        </p:txBody>
      </p:sp>
    </p:spTree>
    <p:extLst>
      <p:ext uri="{BB962C8B-B14F-4D97-AF65-F5344CB8AC3E}">
        <p14:creationId xmlns:p14="http://schemas.microsoft.com/office/powerpoint/2010/main" val="1733764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ChangeArrowheads="1"/>
          </p:cNvSpPr>
          <p:nvPr/>
        </p:nvSpPr>
        <p:spPr bwMode="auto">
          <a:xfrm>
            <a:off x="2279650" y="1484313"/>
            <a:ext cx="3024188" cy="1657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Дефіцит</a:t>
            </a:r>
          </a:p>
          <a:p>
            <a:pPr algn="ctr"/>
            <a:r>
              <a:rPr lang="uk-UA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калорій та білків</a:t>
            </a:r>
            <a:endParaRPr lang="ru-RU" alt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05190" name="Rectangle 6"/>
          <p:cNvSpPr>
            <a:spLocks noChangeArrowheads="1"/>
          </p:cNvSpPr>
          <p:nvPr/>
        </p:nvSpPr>
        <p:spPr bwMode="auto">
          <a:xfrm>
            <a:off x="2279650" y="4292601"/>
            <a:ext cx="2808288" cy="158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uk-UA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Надлишок </a:t>
            </a:r>
          </a:p>
          <a:p>
            <a:pPr algn="ctr"/>
            <a:r>
              <a:rPr lang="uk-UA" alt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калорій</a:t>
            </a:r>
            <a:endParaRPr lang="ru-RU" alt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05191" name="Oval 7"/>
          <p:cNvSpPr>
            <a:spLocks noChangeArrowheads="1"/>
          </p:cNvSpPr>
          <p:nvPr/>
        </p:nvSpPr>
        <p:spPr bwMode="auto">
          <a:xfrm>
            <a:off x="6383338" y="549275"/>
            <a:ext cx="4284662" cy="3024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ru-RU" sz="2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uk-UA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Гіпотрофія</a:t>
            </a:r>
            <a:endParaRPr lang="ru-RU" alt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en-US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uk-UA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білково-енергетична </a:t>
            </a:r>
          </a:p>
          <a:p>
            <a:pPr algn="ctr"/>
            <a:r>
              <a:rPr lang="uk-UA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недостатність</a:t>
            </a:r>
            <a:r>
              <a:rPr lang="en-US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  <a:p>
            <a:pPr algn="ctr"/>
            <a:r>
              <a:rPr lang="uk-UA" altLang="ru-RU" sz="32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Гіпостатура</a:t>
            </a:r>
            <a:endParaRPr lang="en-US" altLang="ru-RU" sz="32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uk-UA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Недостатність</a:t>
            </a:r>
          </a:p>
          <a:p>
            <a:pPr algn="ctr"/>
            <a:r>
              <a:rPr lang="uk-UA" alt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розвитку</a:t>
            </a:r>
            <a:endParaRPr lang="en-US" altLang="ru-RU" sz="32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endParaRPr lang="en-US" alt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endParaRPr lang="ru-RU" altLang="ru-RU" sz="2800" b="1" dirty="0">
              <a:solidFill>
                <a:srgbClr val="000000"/>
              </a:solidFill>
            </a:endParaRPr>
          </a:p>
        </p:txBody>
      </p:sp>
      <p:sp>
        <p:nvSpPr>
          <p:cNvPr id="605192" name="Oval 8"/>
          <p:cNvSpPr>
            <a:spLocks noChangeArrowheads="1"/>
          </p:cNvSpPr>
          <p:nvPr/>
        </p:nvSpPr>
        <p:spPr bwMode="auto">
          <a:xfrm>
            <a:off x="6527800" y="3644900"/>
            <a:ext cx="3671888" cy="2952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</a:pPr>
            <a:endParaRPr lang="en-US" altLang="ru-RU" sz="32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uk-UA" altLang="ru-RU" sz="4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Паратрофія</a:t>
            </a:r>
            <a:endParaRPr lang="en-US" altLang="ru-RU" sz="4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uk-UA" altLang="ru-RU" sz="4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Ожиріння</a:t>
            </a:r>
            <a:endParaRPr lang="en-US" altLang="ru-RU" sz="4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endParaRPr lang="ru-RU" altLang="ru-RU" sz="3200" dirty="0">
              <a:solidFill>
                <a:srgbClr val="000000"/>
              </a:solidFill>
            </a:endParaRPr>
          </a:p>
        </p:txBody>
      </p:sp>
      <p:sp>
        <p:nvSpPr>
          <p:cNvPr id="605195" name="AutoShape 11"/>
          <p:cNvSpPr>
            <a:spLocks noChangeArrowheads="1"/>
          </p:cNvSpPr>
          <p:nvPr/>
        </p:nvSpPr>
        <p:spPr bwMode="auto">
          <a:xfrm>
            <a:off x="5375276" y="2060576"/>
            <a:ext cx="1008063" cy="288925"/>
          </a:xfrm>
          <a:prstGeom prst="rightArrow">
            <a:avLst>
              <a:gd name="adj1" fmla="val 50000"/>
              <a:gd name="adj2" fmla="val 872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5196" name="AutoShape 12"/>
          <p:cNvSpPr>
            <a:spLocks noChangeArrowheads="1"/>
          </p:cNvSpPr>
          <p:nvPr/>
        </p:nvSpPr>
        <p:spPr bwMode="auto">
          <a:xfrm>
            <a:off x="5087939" y="4797425"/>
            <a:ext cx="1368425" cy="287338"/>
          </a:xfrm>
          <a:prstGeom prst="rightArrow">
            <a:avLst>
              <a:gd name="adj1" fmla="val 50000"/>
              <a:gd name="adj2" fmla="val 11906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074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98902" y="412750"/>
            <a:ext cx="11293098" cy="560705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800" b="1" i="1" dirty="0" err="1"/>
              <a:t>Мальнутриция</a:t>
            </a:r>
            <a:r>
              <a:rPr lang="ru-RU" altLang="ru-RU" sz="4800" dirty="0"/>
              <a:t> </a:t>
            </a:r>
            <a:r>
              <a:rPr lang="en-US" altLang="ru-RU" sz="4800" dirty="0"/>
              <a:t>= </a:t>
            </a:r>
            <a:r>
              <a:rPr lang="uk-UA" altLang="ru-RU" sz="4800" i="1" dirty="0"/>
              <a:t>недоїдання</a:t>
            </a:r>
            <a:r>
              <a:rPr lang="en-US" altLang="ru-RU" sz="4800" i="1" dirty="0"/>
              <a:t>, </a:t>
            </a:r>
            <a:r>
              <a:rPr lang="uk-UA" altLang="ru-RU" sz="4800" i="1" dirty="0"/>
              <a:t>недостатність живлення</a:t>
            </a:r>
            <a:endParaRPr lang="en-US" altLang="ru-RU" sz="48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800" b="1" i="1" dirty="0"/>
              <a:t>Гіпотрофія</a:t>
            </a:r>
            <a:r>
              <a:rPr lang="en-US" altLang="ru-RU" sz="4800" i="1" dirty="0"/>
              <a:t> = </a:t>
            </a:r>
            <a:r>
              <a:rPr lang="uk-UA" altLang="ru-RU" sz="4800" i="1" dirty="0"/>
              <a:t>недостатність живлення</a:t>
            </a:r>
            <a:endParaRPr lang="en-US" altLang="ru-RU" sz="48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800" b="1" u="sng" dirty="0"/>
              <a:t>Гіпотрофія</a:t>
            </a:r>
            <a:r>
              <a:rPr lang="ru-RU" altLang="ru-RU" sz="4800" b="1" u="sng" dirty="0"/>
              <a:t> = </a:t>
            </a:r>
            <a:r>
              <a:rPr lang="uk-UA" altLang="ru-RU" sz="4800" b="1" u="sng" dirty="0" err="1"/>
              <a:t>Мальнутриція</a:t>
            </a:r>
            <a:r>
              <a:rPr lang="ru-RU" altLang="ru-RU" sz="4800" dirty="0"/>
              <a:t> </a:t>
            </a:r>
            <a:endParaRPr lang="en-US" altLang="ru-RU" sz="48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b="1" i="1" dirty="0"/>
              <a:t>Недостатність розвитку</a:t>
            </a:r>
            <a:r>
              <a:rPr lang="en-US" altLang="ru-RU" sz="4800" i="1" dirty="0"/>
              <a:t>= </a:t>
            </a:r>
            <a:r>
              <a:rPr lang="uk-UA" altLang="ru-RU" sz="4400" b="1" i="1" dirty="0" err="1"/>
              <a:t>Гіпостатура</a:t>
            </a:r>
            <a:endParaRPr lang="en-US" altLang="ru-RU" sz="4400" b="1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800" b="1" i="1" dirty="0"/>
              <a:t>Тяжка </a:t>
            </a:r>
            <a:r>
              <a:rPr lang="uk-UA" altLang="ru-RU" sz="4800" b="1" i="1" dirty="0" err="1"/>
              <a:t>мальнутриція</a:t>
            </a:r>
            <a:r>
              <a:rPr lang="en-US" altLang="ru-RU" sz="4800" dirty="0"/>
              <a:t>= </a:t>
            </a:r>
            <a:r>
              <a:rPr lang="uk-UA" altLang="ru-RU" sz="4800" b="1" i="1" dirty="0">
                <a:solidFill>
                  <a:srgbClr val="FF0000"/>
                </a:solidFill>
              </a:rPr>
              <a:t>білково-енергетична недостатність</a:t>
            </a:r>
            <a:r>
              <a:rPr lang="ru-RU" altLang="ru-RU" sz="4400" b="1" dirty="0">
                <a:solidFill>
                  <a:srgbClr val="FF0000"/>
                </a:solidFill>
              </a:rPr>
              <a:t> </a:t>
            </a:r>
            <a:r>
              <a:rPr lang="en-US" altLang="ru-RU" sz="4400" b="1" dirty="0">
                <a:solidFill>
                  <a:srgbClr val="FF0000"/>
                </a:solidFill>
              </a:rPr>
              <a:t>(</a:t>
            </a:r>
            <a:r>
              <a:rPr lang="uk-UA" altLang="ru-RU" sz="4400" b="1" dirty="0">
                <a:solidFill>
                  <a:srgbClr val="FF0000"/>
                </a:solidFill>
              </a:rPr>
              <a:t>БЕН</a:t>
            </a:r>
            <a:r>
              <a:rPr lang="en-US" altLang="ru-RU" sz="4400" b="1" dirty="0">
                <a:solidFill>
                  <a:srgbClr val="FF0000"/>
                </a:solidFill>
              </a:rPr>
              <a:t>)</a:t>
            </a:r>
            <a:r>
              <a:rPr lang="ru-RU" altLang="ru-RU" sz="4400" b="1" dirty="0">
                <a:solidFill>
                  <a:srgbClr val="FF0000"/>
                </a:solidFill>
              </a:rPr>
              <a:t> </a:t>
            </a:r>
            <a:r>
              <a:rPr lang="ru-RU" altLang="ru-RU" sz="4400" b="1" dirty="0"/>
              <a:t>(</a:t>
            </a:r>
            <a:r>
              <a:rPr lang="uk-UA" altLang="ru-RU" sz="4400" b="1" dirty="0"/>
              <a:t>маразм</a:t>
            </a:r>
            <a:r>
              <a:rPr lang="en-US" altLang="ru-RU" sz="4400" b="1" dirty="0"/>
              <a:t>, </a:t>
            </a:r>
            <a:r>
              <a:rPr lang="uk-UA" altLang="ru-RU" sz="4400" b="1" dirty="0" err="1"/>
              <a:t>квашиоркор</a:t>
            </a:r>
            <a:r>
              <a:rPr lang="en-US" altLang="ru-RU" sz="4400" b="1" dirty="0"/>
              <a:t>)</a:t>
            </a:r>
            <a:r>
              <a:rPr lang="ru-RU" altLang="ru-RU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1616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7" name="Picture 9" descr="A child suffering extreme malnutrition in India, 197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8708" y="291353"/>
            <a:ext cx="4500562" cy="604837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05753" y="291353"/>
            <a:ext cx="56432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altLang="zh-CN" sz="3600" b="1" dirty="0">
                <a:solidFill>
                  <a:srgbClr val="B047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МАЛЬНУТРИЦІЯ</a:t>
            </a:r>
            <a:endParaRPr lang="en-US" altLang="zh-CN" sz="3600" b="1" dirty="0">
              <a:solidFill>
                <a:srgbClr val="B0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2377" y="1106304"/>
            <a:ext cx="65800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600" dirty="0" err="1"/>
              <a:t>Мальнутриція</a:t>
            </a:r>
            <a:r>
              <a:rPr lang="uk-UA" sz="3600" dirty="0"/>
              <a:t> відіграє вагому роль у дитячій смертності</a:t>
            </a:r>
            <a:r>
              <a:rPr lang="en-US" sz="3600" dirty="0"/>
              <a:t>, </a:t>
            </a:r>
            <a:r>
              <a:rPr lang="uk-UA" sz="3600" dirty="0"/>
              <a:t>тому що імунна система цих дітей менш стійка до розповсюджених захворювань дитячого віку</a:t>
            </a:r>
            <a:r>
              <a:rPr lang="en-US" sz="3600" dirty="0"/>
              <a:t>. 925 </a:t>
            </a:r>
            <a:r>
              <a:rPr lang="uk-UA" sz="3600" dirty="0"/>
              <a:t>млн</a:t>
            </a:r>
            <a:r>
              <a:rPr lang="en-US" sz="3600" dirty="0"/>
              <a:t> </a:t>
            </a:r>
            <a:r>
              <a:rPr lang="uk-UA" sz="3600" dirty="0"/>
              <a:t>людей</a:t>
            </a:r>
            <a:r>
              <a:rPr lang="en-US" sz="3600" dirty="0"/>
              <a:t>, </a:t>
            </a:r>
            <a:r>
              <a:rPr lang="uk-UA" sz="3600" dirty="0"/>
              <a:t>які страждають від недоїдання становлять </a:t>
            </a:r>
            <a:r>
              <a:rPr lang="en-US" sz="3600" dirty="0"/>
              <a:t>13.6 % </a:t>
            </a:r>
            <a:r>
              <a:rPr lang="uk-UA" sz="3600" dirty="0"/>
              <a:t>від світової популяції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1538215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5104" y="322731"/>
            <a:ext cx="10847296" cy="63145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400" dirty="0" err="1"/>
              <a:t>Мальнутриція</a:t>
            </a:r>
            <a:r>
              <a:rPr lang="en-US" sz="4400" dirty="0"/>
              <a:t> </a:t>
            </a:r>
            <a:r>
              <a:rPr lang="uk-UA" sz="4400" dirty="0"/>
              <a:t>відіграє вагому роль у </a:t>
            </a:r>
            <a:r>
              <a:rPr lang="en-US" sz="4400" dirty="0"/>
              <a:t>&gt;50% </a:t>
            </a:r>
            <a:r>
              <a:rPr lang="uk-UA" sz="4400" dirty="0"/>
              <a:t>смертності дітей</a:t>
            </a:r>
            <a:r>
              <a:rPr lang="en-US" sz="4400" dirty="0"/>
              <a:t> </a:t>
            </a:r>
            <a:r>
              <a:rPr lang="uk-UA" sz="4400" dirty="0"/>
              <a:t>у віці</a:t>
            </a:r>
            <a:r>
              <a:rPr lang="en-US" sz="4400" dirty="0"/>
              <a:t>&lt;5 </a:t>
            </a:r>
            <a:r>
              <a:rPr lang="uk-UA" sz="4400" dirty="0"/>
              <a:t>років</a:t>
            </a:r>
            <a:r>
              <a:rPr lang="en-US" sz="4400" dirty="0"/>
              <a:t>.</a:t>
            </a:r>
          </a:p>
          <a:p>
            <a:pPr marL="457200" indent="-4572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400" dirty="0" err="1"/>
              <a:t>Взаємозв</a:t>
            </a:r>
            <a:r>
              <a:rPr lang="en-US" sz="4400" dirty="0"/>
              <a:t>’</a:t>
            </a:r>
            <a:r>
              <a:rPr lang="uk-UA" sz="4400" dirty="0" err="1"/>
              <a:t>язок</a:t>
            </a:r>
            <a:r>
              <a:rPr lang="uk-UA" sz="4400" dirty="0"/>
              <a:t> між білково-енергетичною недостатністю та інфекціями є основною причиною смертності та захворюваності у дітей раннього віку</a:t>
            </a:r>
            <a:r>
              <a:rPr lang="en-US" sz="4400" dirty="0"/>
              <a:t>.</a:t>
            </a:r>
            <a:r>
              <a:rPr lang="uk-UA" sz="4400" dirty="0"/>
              <a:t> Навіть помірні ступені важкості  розладів живлення подвоюють ризик смертності від респіраторних</a:t>
            </a:r>
            <a:r>
              <a:rPr lang="en-US" sz="4400" dirty="0"/>
              <a:t>, </a:t>
            </a:r>
            <a:r>
              <a:rPr lang="uk-UA" sz="4400" dirty="0" err="1"/>
              <a:t>діарейних</a:t>
            </a:r>
            <a:r>
              <a:rPr lang="uk-UA" sz="4400" dirty="0"/>
              <a:t> інфекцій та малярії.  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76001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8" name="Picture 6" descr="hdc_0001_0002_0_img01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897" y="1904999"/>
            <a:ext cx="3059474" cy="2307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149" y="5305819"/>
            <a:ext cx="116933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2800" b="1" dirty="0"/>
              <a:t>Біля 95% людей з розладами харчування мешкають у субтропіках та тропіках</a:t>
            </a:r>
            <a:r>
              <a:rPr lang="en-US" altLang="ru-RU" sz="2800" b="1" dirty="0"/>
              <a:t>.</a:t>
            </a:r>
            <a:r>
              <a:rPr lang="uk-UA" altLang="ru-RU" sz="2800" b="1" dirty="0"/>
              <a:t> </a:t>
            </a:r>
            <a:endParaRPr lang="en-US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12118494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695" name="Picture 7" descr="Kwashiorkor_690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461" y="1905000"/>
            <a:ext cx="2655077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6693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233082" y="5256199"/>
            <a:ext cx="11725835" cy="9323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altLang="ru-RU" dirty="0">
                <a:effectLst/>
              </a:rPr>
              <a:t>Більш ніж </a:t>
            </a:r>
            <a:r>
              <a:rPr lang="en-US" altLang="ru-RU" dirty="0">
                <a:effectLst/>
              </a:rPr>
              <a:t>70% </a:t>
            </a:r>
            <a:r>
              <a:rPr lang="uk-UA" altLang="ru-RU" dirty="0">
                <a:effectLst/>
              </a:rPr>
              <a:t>дітей  з БЕН живуть у Азії</a:t>
            </a:r>
            <a:r>
              <a:rPr lang="en-US" altLang="ru-RU" dirty="0">
                <a:effectLst/>
              </a:rPr>
              <a:t>,</a:t>
            </a:r>
            <a:r>
              <a:rPr lang="uk-UA" altLang="ru-RU" dirty="0">
                <a:effectLst/>
              </a:rPr>
              <a:t> 26% у Африці</a:t>
            </a:r>
            <a:r>
              <a:rPr lang="en-US" altLang="ru-RU" dirty="0"/>
              <a:t> </a:t>
            </a:r>
            <a:r>
              <a:rPr lang="uk-UA" altLang="ru-RU" dirty="0"/>
              <a:t>та 4%  у Південній Америці</a:t>
            </a:r>
            <a:r>
              <a:rPr lang="en-US" altLang="ru-RU" dirty="0">
                <a:effectLst/>
              </a:rPr>
              <a:t> </a:t>
            </a:r>
            <a:r>
              <a:rPr lang="uk-UA" altLang="ru-RU" dirty="0">
                <a:effectLst/>
              </a:rPr>
              <a:t> та на Карибських островах</a:t>
            </a:r>
            <a:r>
              <a:rPr lang="en-US" altLang="ru-RU" dirty="0">
                <a:effectLst/>
              </a:rPr>
              <a:t> (</a:t>
            </a:r>
            <a:r>
              <a:rPr lang="uk-UA" altLang="ru-RU" dirty="0">
                <a:effectLst/>
              </a:rPr>
              <a:t>ВООЗ</a:t>
            </a:r>
            <a:r>
              <a:rPr lang="en-US" altLang="ru-RU" dirty="0">
                <a:effectLst/>
              </a:rPr>
              <a:t> 2000).</a:t>
            </a:r>
            <a:endParaRPr lang="ru-RU" altLang="ru-RU" dirty="0">
              <a:effectLst/>
            </a:endParaRP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59309071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AutoShape 2"/>
          <p:cNvSpPr>
            <a:spLocks noChangeArrowheads="1"/>
          </p:cNvSpPr>
          <p:nvPr/>
        </p:nvSpPr>
        <p:spPr bwMode="gray">
          <a:xfrm>
            <a:off x="609600" y="1828800"/>
            <a:ext cx="3047997" cy="3200400"/>
          </a:xfrm>
          <a:prstGeom prst="roundRect">
            <a:avLst>
              <a:gd name="adj" fmla="val 9106"/>
            </a:avLst>
          </a:prstGeom>
          <a:solidFill>
            <a:srgbClr val="FF0000"/>
          </a:solidFill>
          <a:ln w="57150">
            <a:solidFill>
              <a:srgbClr val="8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</a:p>
          <a:p>
            <a:pPr algn="ctr"/>
            <a:r>
              <a:rPr lang="uk-UA" altLang="ru-RU" sz="4800" b="1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БЕН</a:t>
            </a:r>
            <a:endParaRPr lang="en-US" altLang="ru-RU" sz="4800" b="1" dirty="0">
              <a:solidFill>
                <a:srgbClr val="000000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uk-UA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білково-енергетична недостатність</a:t>
            </a:r>
            <a:r>
              <a:rPr lang="en-US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) </a:t>
            </a:r>
            <a:endParaRPr lang="ru-RU" altLang="ru-RU" sz="2400" dirty="0">
              <a:solidFill>
                <a:srgbClr val="000000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1699" name="AutoShape 3"/>
          <p:cNvSpPr>
            <a:spLocks noChangeArrowheads="1"/>
          </p:cNvSpPr>
          <p:nvPr/>
        </p:nvSpPr>
        <p:spPr bwMode="invGray">
          <a:xfrm flipH="1">
            <a:off x="3657597" y="0"/>
            <a:ext cx="8063333" cy="6858000"/>
          </a:xfrm>
          <a:prstGeom prst="rightArrow">
            <a:avLst>
              <a:gd name="adj1" fmla="val 86065"/>
              <a:gd name="adj2" fmla="val 30333"/>
            </a:avLst>
          </a:prstGeom>
          <a:gradFill rotWithShape="1">
            <a:gsLst>
              <a:gs pos="0">
                <a:srgbClr val="000066">
                  <a:alpha val="50000"/>
                </a:srgbClr>
              </a:gs>
              <a:gs pos="100000">
                <a:srgbClr val="0066CC"/>
              </a:gs>
            </a:gsLst>
            <a:lin ang="0" scaled="1"/>
          </a:gradFill>
          <a:ln w="38100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6242175" algn="ctr" rotWithShape="0">
                    <a:schemeClr val="folHlink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1700" name="AutoShape 4"/>
          <p:cNvSpPr>
            <a:spLocks noChangeArrowheads="1"/>
          </p:cNvSpPr>
          <p:nvPr/>
        </p:nvSpPr>
        <p:spPr bwMode="blackWhite">
          <a:xfrm>
            <a:off x="5666014" y="560387"/>
            <a:ext cx="5911483" cy="2765519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FF00">
                  <a:gamma/>
                  <a:shade val="46275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uk-UA" altLang="ru-RU" sz="3200" b="1" dirty="0">
                <a:latin typeface="Tahoma" panose="020B0604030504040204" pitchFamily="34" charset="0"/>
              </a:rPr>
              <a:t>Пренатальна та вроджена </a:t>
            </a:r>
          </a:p>
          <a:p>
            <a:pPr algn="ctr" eaLnBrk="0" hangingPunct="0"/>
            <a:r>
              <a:rPr lang="uk-UA" altLang="ru-RU" sz="3200" b="1" dirty="0">
                <a:latin typeface="Tahoma" panose="020B0604030504040204" pitchFamily="34" charset="0"/>
              </a:rPr>
              <a:t>гіпотрофія (</a:t>
            </a:r>
            <a:r>
              <a:rPr lang="uk-UA" altLang="ru-RU" sz="3200" b="1" dirty="0" err="1">
                <a:latin typeface="Tahoma" panose="020B0604030504040204" pitchFamily="34" charset="0"/>
              </a:rPr>
              <a:t>мальнутриція</a:t>
            </a:r>
            <a:r>
              <a:rPr lang="uk-UA" altLang="ru-RU" sz="3200" b="1" dirty="0">
                <a:latin typeface="Tahoma" panose="020B0604030504040204" pitchFamily="34" charset="0"/>
              </a:rPr>
              <a:t>) </a:t>
            </a:r>
          </a:p>
          <a:p>
            <a:pPr algn="ctr" eaLnBrk="0" hangingPunct="0"/>
            <a:r>
              <a:rPr lang="uk-UA" altLang="ru-RU" sz="3200" b="1" dirty="0">
                <a:latin typeface="Tahoma" panose="020B0604030504040204" pitchFamily="34" charset="0"/>
              </a:rPr>
              <a:t>або затримка</a:t>
            </a:r>
          </a:p>
          <a:p>
            <a:pPr algn="ctr" eaLnBrk="0" hangingPunct="0"/>
            <a:r>
              <a:rPr lang="uk-UA" altLang="ru-RU" sz="3200" b="1" dirty="0">
                <a:latin typeface="Tahoma" panose="020B0604030504040204" pitchFamily="34" charset="0"/>
              </a:rPr>
              <a:t>внутрішньо-</a:t>
            </a:r>
          </a:p>
          <a:p>
            <a:pPr algn="ctr" eaLnBrk="0" hangingPunct="0"/>
            <a:r>
              <a:rPr lang="uk-UA" altLang="ru-RU" sz="3200" b="1" dirty="0">
                <a:latin typeface="Tahoma" panose="020B0604030504040204" pitchFamily="34" charset="0"/>
              </a:rPr>
              <a:t>утробного розвитку</a:t>
            </a:r>
            <a:endParaRPr lang="en-US" altLang="ru-RU" sz="2400" b="1" dirty="0">
              <a:latin typeface="Tahoma" panose="020B0604030504040204" pitchFamily="34" charset="0"/>
            </a:endParaRPr>
          </a:p>
        </p:txBody>
      </p:sp>
      <p:sp>
        <p:nvSpPr>
          <p:cNvPr id="541701" name="AutoShape 5"/>
          <p:cNvSpPr>
            <a:spLocks noChangeArrowheads="1"/>
          </p:cNvSpPr>
          <p:nvPr/>
        </p:nvSpPr>
        <p:spPr bwMode="blackWhite">
          <a:xfrm>
            <a:off x="5666014" y="3917203"/>
            <a:ext cx="5911483" cy="2349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FF9933">
                  <a:gamma/>
                  <a:shade val="46275"/>
                  <a:invGamma/>
                </a:srgbClr>
              </a:gs>
              <a:gs pos="100000">
                <a:srgbClr val="FF9933"/>
              </a:gs>
            </a:gsLst>
            <a:lin ang="189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uk-UA" altLang="ru-RU" sz="3600" b="1" dirty="0">
                <a:solidFill>
                  <a:srgbClr val="FF0000"/>
                </a:solidFill>
                <a:latin typeface="Tahoma" panose="020B0604030504040204" pitchFamily="34" charset="0"/>
              </a:rPr>
              <a:t>Постнатальна</a:t>
            </a:r>
            <a:endParaRPr lang="en-US" altLang="ru-RU" sz="36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uk-UA" altLang="ru-RU" sz="3200" b="1" dirty="0">
                <a:solidFill>
                  <a:srgbClr val="FF0000"/>
                </a:solidFill>
                <a:latin typeface="Tahoma" panose="020B0604030504040204" pitchFamily="34" charset="0"/>
              </a:rPr>
              <a:t>гіпотрофія</a:t>
            </a:r>
            <a:r>
              <a:rPr lang="en-US" altLang="ru-RU" sz="3200" b="1" dirty="0">
                <a:solidFill>
                  <a:srgbClr val="FF0000"/>
                </a:solidFill>
                <a:latin typeface="Tahoma" panose="020B0604030504040204" pitchFamily="34" charset="0"/>
              </a:rPr>
              <a:t>(</a:t>
            </a:r>
            <a:r>
              <a:rPr lang="uk-UA" altLang="ru-RU" sz="32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мальнутриція</a:t>
            </a:r>
            <a:r>
              <a:rPr lang="en-US" altLang="ru-RU" sz="3200" b="1" dirty="0">
                <a:solidFill>
                  <a:srgbClr val="FF0000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541703" name="Rectangle 7"/>
          <p:cNvSpPr>
            <a:spLocks noChangeArrowheads="1"/>
          </p:cNvSpPr>
          <p:nvPr/>
        </p:nvSpPr>
        <p:spPr bwMode="auto">
          <a:xfrm>
            <a:off x="251012" y="148431"/>
            <a:ext cx="378310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6000" b="1" dirty="0"/>
              <a:t>Етіологія</a:t>
            </a:r>
            <a:endParaRPr lang="ru-RU" alt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746613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17176" y="292100"/>
            <a:ext cx="10793506" cy="833438"/>
          </a:xfrm>
        </p:spPr>
        <p:txBody>
          <a:bodyPr>
            <a:normAutofit/>
          </a:bodyPr>
          <a:lstStyle/>
          <a:p>
            <a:pPr algn="ctr"/>
            <a:r>
              <a:rPr lang="uk-UA" altLang="ru-RU" sz="4800" b="1" dirty="0">
                <a:latin typeface="+mn-lt"/>
              </a:rPr>
              <a:t>Пренатальні фактори</a:t>
            </a:r>
            <a:r>
              <a:rPr lang="en-US" altLang="ru-RU" sz="4800" b="1" dirty="0">
                <a:latin typeface="+mn-lt"/>
              </a:rPr>
              <a:t>:</a:t>
            </a:r>
            <a:endParaRPr lang="ru-RU" altLang="ru-RU" sz="4800" b="1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3661" y="1245922"/>
            <a:ext cx="62877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Порушення харчування вагітних жінок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Гострі та хронічні захворювання вагітних жінок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Внутрішньоутробний вплив токсичних речовин (професійні фактори</a:t>
            </a:r>
            <a:r>
              <a:rPr lang="en-US" sz="2800" dirty="0"/>
              <a:t>, </a:t>
            </a:r>
            <a:r>
              <a:rPr lang="uk-UA" sz="2800" dirty="0"/>
              <a:t>несприятливі фактори навколишнього середовища</a:t>
            </a:r>
            <a:r>
              <a:rPr lang="en-US" sz="2800" dirty="0"/>
              <a:t>, </a:t>
            </a:r>
            <a:r>
              <a:rPr lang="uk-UA" sz="2800" dirty="0"/>
              <a:t>шкідливі звички – куріння</a:t>
            </a:r>
            <a:r>
              <a:rPr lang="en-US" sz="2800" dirty="0"/>
              <a:t>, </a:t>
            </a:r>
            <a:r>
              <a:rPr lang="uk-UA" sz="2800" dirty="0"/>
              <a:t>алкоголь</a:t>
            </a:r>
            <a:r>
              <a:rPr lang="en-US" sz="2800" dirty="0"/>
              <a:t>/ </a:t>
            </a:r>
            <a:r>
              <a:rPr lang="uk-UA" sz="2800" dirty="0"/>
              <a:t>або заборонені препарати)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Внутрішньоутробні інфекції плоду </a:t>
            </a:r>
            <a:r>
              <a:rPr lang="en-US" sz="2800" dirty="0"/>
              <a:t>(TORCH)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Хромосомні аберації плоду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Передчасні пологи</a:t>
            </a:r>
            <a:endParaRPr lang="en-US" sz="2800" dirty="0"/>
          </a:p>
        </p:txBody>
      </p:sp>
      <p:pic>
        <p:nvPicPr>
          <p:cNvPr id="1026" name="Picture 2" descr="http://mama.ua/wp-content/uploads/2011/09/uzi-vremya-beremennos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9" y="1681350"/>
            <a:ext cx="5416910" cy="380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41410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AutoShape 2"/>
          <p:cNvSpPr>
            <a:spLocks noChangeArrowheads="1"/>
          </p:cNvSpPr>
          <p:nvPr/>
        </p:nvSpPr>
        <p:spPr bwMode="gray">
          <a:xfrm>
            <a:off x="609600" y="1828800"/>
            <a:ext cx="3047997" cy="3200400"/>
          </a:xfrm>
          <a:prstGeom prst="roundRect">
            <a:avLst>
              <a:gd name="adj" fmla="val 9106"/>
            </a:avLst>
          </a:prstGeom>
          <a:solidFill>
            <a:srgbClr val="FF0000"/>
          </a:solidFill>
          <a:ln w="57150">
            <a:solidFill>
              <a:srgbClr val="8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</a:p>
          <a:p>
            <a:pPr algn="ctr"/>
            <a:r>
              <a:rPr lang="uk-UA" altLang="ru-RU" sz="4800" b="1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БЕН</a:t>
            </a:r>
            <a:r>
              <a:rPr lang="en-US" altLang="ru-RU" sz="4800" b="1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uk-UA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білково-енергетична недостатність</a:t>
            </a:r>
            <a:r>
              <a:rPr lang="en-US" altLang="ru-RU" sz="2400" dirty="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) </a:t>
            </a:r>
            <a:endParaRPr lang="ru-RU" altLang="ru-RU" sz="2400" dirty="0">
              <a:solidFill>
                <a:srgbClr val="000000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1699" name="AutoShape 3"/>
          <p:cNvSpPr>
            <a:spLocks noChangeArrowheads="1"/>
          </p:cNvSpPr>
          <p:nvPr/>
        </p:nvSpPr>
        <p:spPr bwMode="invGray">
          <a:xfrm flipH="1">
            <a:off x="3657597" y="0"/>
            <a:ext cx="8063333" cy="6858000"/>
          </a:xfrm>
          <a:prstGeom prst="rightArrow">
            <a:avLst>
              <a:gd name="adj1" fmla="val 86065"/>
              <a:gd name="adj2" fmla="val 30333"/>
            </a:avLst>
          </a:prstGeom>
          <a:gradFill rotWithShape="1">
            <a:gsLst>
              <a:gs pos="0">
                <a:srgbClr val="000066">
                  <a:alpha val="50000"/>
                </a:srgbClr>
              </a:gs>
              <a:gs pos="100000">
                <a:srgbClr val="0066CC"/>
              </a:gs>
            </a:gsLst>
            <a:lin ang="0" scaled="1"/>
          </a:gradFill>
          <a:ln w="38100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6242175" algn="ctr" rotWithShape="0">
                    <a:schemeClr val="folHlink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1700" name="AutoShape 4"/>
          <p:cNvSpPr>
            <a:spLocks noChangeArrowheads="1"/>
          </p:cNvSpPr>
          <p:nvPr/>
        </p:nvSpPr>
        <p:spPr bwMode="blackWhite">
          <a:xfrm>
            <a:off x="5853109" y="560387"/>
            <a:ext cx="5724388" cy="2232025"/>
          </a:xfrm>
          <a:prstGeom prst="roundRect">
            <a:avLst>
              <a:gd name="adj" fmla="val 9106"/>
            </a:avLst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Первинна</a:t>
            </a:r>
            <a:r>
              <a:rPr lang="en-US" altLang="ru-RU" sz="3600" b="1" dirty="0">
                <a:latin typeface="Tahoma" panose="020B0604030504040204" pitchFamily="34" charset="0"/>
              </a:rPr>
              <a:t>(</a:t>
            </a:r>
            <a:r>
              <a:rPr lang="uk-UA" altLang="ru-RU" sz="3600" b="1" dirty="0">
                <a:latin typeface="Tahoma" panose="020B0604030504040204" pitchFamily="34" charset="0"/>
              </a:rPr>
              <a:t>не органічна</a:t>
            </a:r>
            <a:r>
              <a:rPr lang="en-US" altLang="ru-RU" sz="3600" b="1" dirty="0">
                <a:latin typeface="Tahoma" panose="020B0604030504040204" pitchFamily="34" charset="0"/>
              </a:rPr>
              <a:t>)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Недостатність </a:t>
            </a:r>
            <a:r>
              <a:rPr lang="uk-UA" altLang="ru-RU" sz="3600" b="1" dirty="0" err="1">
                <a:latin typeface="Tahoma" panose="020B0604030504040204" pitchFamily="34" charset="0"/>
              </a:rPr>
              <a:t>їжи</a:t>
            </a:r>
            <a:r>
              <a:rPr lang="en-US" altLang="ru-RU" sz="3600" b="1" dirty="0">
                <a:latin typeface="Tahoma" panose="020B0604030504040204" pitchFamily="34" charset="0"/>
              </a:rPr>
              <a:t>, 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Неадекватна або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 </a:t>
            </a:r>
            <a:r>
              <a:rPr lang="uk-UA" altLang="ru-RU" sz="3600" b="1" dirty="0" err="1">
                <a:latin typeface="Tahoma" panose="020B0604030504040204" pitchFamily="34" charset="0"/>
              </a:rPr>
              <a:t>несбалансована</a:t>
            </a:r>
            <a:r>
              <a:rPr lang="uk-UA" altLang="ru-RU" sz="3600" b="1" dirty="0">
                <a:latin typeface="Tahoma" panose="020B0604030504040204" pitchFamily="34" charset="0"/>
              </a:rPr>
              <a:t> дієта</a:t>
            </a:r>
            <a:endParaRPr lang="en-US" altLang="ru-RU" sz="3600" b="1" dirty="0">
              <a:latin typeface="Tahoma" panose="020B0604030504040204" pitchFamily="34" charset="0"/>
            </a:endParaRPr>
          </a:p>
        </p:txBody>
      </p:sp>
      <p:sp>
        <p:nvSpPr>
          <p:cNvPr id="541701" name="AutoShape 5"/>
          <p:cNvSpPr>
            <a:spLocks noChangeArrowheads="1"/>
          </p:cNvSpPr>
          <p:nvPr/>
        </p:nvSpPr>
        <p:spPr bwMode="blackWhite">
          <a:xfrm>
            <a:off x="5715000" y="3917203"/>
            <a:ext cx="5862497" cy="2349500"/>
          </a:xfrm>
          <a:prstGeom prst="roundRect">
            <a:avLst>
              <a:gd name="adj" fmla="val 9106"/>
            </a:avLst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Вторинна</a:t>
            </a:r>
            <a:r>
              <a:rPr lang="en-US" altLang="ru-RU" sz="3600" b="1" dirty="0">
                <a:latin typeface="Tahoma" panose="020B0604030504040204" pitchFamily="34" charset="0"/>
              </a:rPr>
              <a:t> (</a:t>
            </a:r>
            <a:r>
              <a:rPr lang="uk-UA" altLang="ru-RU" sz="3600" b="1" dirty="0">
                <a:latin typeface="Tahoma" panose="020B0604030504040204" pitchFamily="34" charset="0"/>
              </a:rPr>
              <a:t>органічна</a:t>
            </a:r>
            <a:r>
              <a:rPr lang="en-US" altLang="ru-RU" sz="3600" b="1" dirty="0">
                <a:latin typeface="Tahoma" panose="020B0604030504040204" pitchFamily="34" charset="0"/>
              </a:rPr>
              <a:t>)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Проблеми з травленням 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або абсорбцією</a:t>
            </a:r>
            <a:r>
              <a:rPr lang="en-US" altLang="ru-RU" sz="3600" b="1" dirty="0">
                <a:latin typeface="Tahoma" panose="020B0604030504040204" pitchFamily="34" charset="0"/>
              </a:rPr>
              <a:t>, </a:t>
            </a:r>
          </a:p>
          <a:p>
            <a:pPr algn="ctr" eaLnBrk="0" hangingPunct="0"/>
            <a:r>
              <a:rPr lang="uk-UA" altLang="ru-RU" sz="3600" b="1" dirty="0">
                <a:latin typeface="Tahoma" panose="020B0604030504040204" pitchFamily="34" charset="0"/>
              </a:rPr>
              <a:t>Хронічні захворювання</a:t>
            </a:r>
            <a:endParaRPr lang="en-US" altLang="ru-RU" sz="3600" b="1" dirty="0">
              <a:latin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21833"/>
            <a:ext cx="48169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altLang="ru-RU" sz="4800" b="1" dirty="0"/>
              <a:t>Постнатальні фактори</a:t>
            </a:r>
            <a:endParaRPr lang="en-US" alt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021000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5811" y="292101"/>
            <a:ext cx="11080377" cy="837453"/>
          </a:xfrm>
        </p:spPr>
        <p:txBody>
          <a:bodyPr>
            <a:normAutofit/>
          </a:bodyPr>
          <a:lstStyle/>
          <a:p>
            <a:pPr algn="ctr"/>
            <a:r>
              <a:rPr lang="uk-UA" altLang="ru-RU" sz="4000" b="1" u="sng" dirty="0">
                <a:latin typeface="+mn-lt"/>
              </a:rPr>
              <a:t>Причини первинної </a:t>
            </a:r>
            <a:r>
              <a:rPr lang="en-US" altLang="ru-RU" sz="4000" b="1" u="sng" dirty="0">
                <a:latin typeface="+mn-lt"/>
              </a:rPr>
              <a:t>(</a:t>
            </a:r>
            <a:r>
              <a:rPr lang="uk-UA" altLang="ru-RU" sz="4000" b="1" u="sng" dirty="0">
                <a:latin typeface="+mn-lt"/>
              </a:rPr>
              <a:t>не органічної</a:t>
            </a:r>
            <a:r>
              <a:rPr lang="en-US" altLang="ru-RU" sz="4000" b="1" u="sng" dirty="0">
                <a:latin typeface="+mn-lt"/>
              </a:rPr>
              <a:t>) </a:t>
            </a:r>
            <a:r>
              <a:rPr lang="uk-UA" altLang="ru-RU" sz="4000" b="1" u="sng" dirty="0">
                <a:latin typeface="+mn-lt"/>
              </a:rPr>
              <a:t>гіпотрофії</a:t>
            </a:r>
            <a:endParaRPr lang="ru-RU" altLang="ru-RU" sz="6000" b="1" i="1" u="sng" dirty="0">
              <a:latin typeface="+mn-lt"/>
            </a:endParaRPr>
          </a:p>
        </p:txBody>
      </p:sp>
      <p:sp>
        <p:nvSpPr>
          <p:cNvPr id="449539" name="Rectangle 3"/>
          <p:cNvSpPr>
            <a:spLocks noGrp="1" noChangeArrowheads="1"/>
          </p:cNvSpPr>
          <p:nvPr>
            <p:ph idx="1"/>
          </p:nvPr>
        </p:nvSpPr>
        <p:spPr>
          <a:xfrm>
            <a:off x="322729" y="1129554"/>
            <a:ext cx="11672047" cy="49305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uk-UA" altLang="ru-RU" sz="4400" b="1" dirty="0"/>
              <a:t>Батьки не дають дітям достатньо їжі тому що</a:t>
            </a:r>
            <a:r>
              <a:rPr lang="en-US" altLang="ru-RU" sz="4400" b="1" dirty="0"/>
              <a:t>: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b="1" dirty="0"/>
              <a:t>Вони не можуть дозволити собі </a:t>
            </a:r>
            <a:r>
              <a:rPr lang="en-US" altLang="ru-RU" sz="4400" dirty="0"/>
              <a:t>(</a:t>
            </a:r>
            <a:r>
              <a:rPr lang="uk-UA" altLang="ru-RU" sz="4400" dirty="0"/>
              <a:t>вони бідні</a:t>
            </a:r>
            <a:r>
              <a:rPr lang="en-US" altLang="ru-RU" sz="4400" dirty="0"/>
              <a:t>,</a:t>
            </a:r>
            <a:r>
              <a:rPr lang="uk-UA" altLang="ru-RU" sz="4400" dirty="0"/>
              <a:t> безробітні</a:t>
            </a:r>
            <a:r>
              <a:rPr lang="en-US" altLang="ru-RU" sz="4400" dirty="0"/>
              <a:t>);</a:t>
            </a:r>
            <a:r>
              <a:rPr lang="ru-RU" altLang="ru-RU" sz="3600" dirty="0"/>
              <a:t> </a:t>
            </a:r>
            <a:endParaRPr lang="en-US" altLang="ru-RU" sz="4400" b="1" dirty="0"/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b="1" dirty="0"/>
              <a:t>Вони не хочуть </a:t>
            </a:r>
            <a:r>
              <a:rPr lang="en-US" altLang="ru-RU" sz="4400" dirty="0"/>
              <a:t>(</a:t>
            </a:r>
            <a:r>
              <a:rPr lang="uk-UA" altLang="ru-RU" sz="4400" dirty="0"/>
              <a:t>у випадках</a:t>
            </a:r>
            <a:r>
              <a:rPr lang="en-US" altLang="ru-RU" sz="4400" dirty="0"/>
              <a:t>,</a:t>
            </a:r>
            <a:r>
              <a:rPr lang="uk-UA" altLang="ru-RU" sz="4400" dirty="0"/>
              <a:t> коли батьки зловживають алкоголем та наркотичними речовинами та недбайливо ставляться до своїх дітей</a:t>
            </a:r>
            <a:r>
              <a:rPr lang="en-US" altLang="ru-RU" sz="4400" dirty="0"/>
              <a:t>);</a:t>
            </a:r>
            <a:r>
              <a:rPr lang="ru-RU" altLang="ru-RU" sz="4400" dirty="0"/>
              <a:t> </a:t>
            </a:r>
            <a:endParaRPr lang="en-US" altLang="ru-RU" sz="4400" dirty="0"/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b="1" dirty="0"/>
              <a:t>Вони не знають </a:t>
            </a:r>
            <a:r>
              <a:rPr lang="ru-RU" altLang="ru-RU" sz="4400" dirty="0"/>
              <a:t>(</a:t>
            </a:r>
            <a:r>
              <a:rPr lang="uk-UA" altLang="ru-RU" sz="4400" dirty="0"/>
              <a:t>вони занадто молоді або </a:t>
            </a:r>
            <a:r>
              <a:rPr lang="uk-UA" altLang="ru-RU" sz="4400" dirty="0" err="1"/>
              <a:t>неосвітчені</a:t>
            </a:r>
            <a:r>
              <a:rPr lang="en-US" altLang="ru-RU" sz="4400" dirty="0"/>
              <a:t>)</a:t>
            </a:r>
            <a:r>
              <a:rPr lang="en-US" altLang="ru-RU" sz="4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17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586" y="166691"/>
            <a:ext cx="11609614" cy="61504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buFontTx/>
              <a:buNone/>
            </a:pPr>
            <a:r>
              <a:rPr lang="uk-UA" altLang="ru-RU" sz="4400" b="1" dirty="0"/>
              <a:t>Порушення засвоюваності</a:t>
            </a:r>
            <a:endParaRPr lang="en-US" altLang="ru-RU" sz="4400" b="1" dirty="0"/>
          </a:p>
          <a:p>
            <a:pPr algn="ctr">
              <a:spcAft>
                <a:spcPts val="1000"/>
              </a:spcAft>
              <a:buFontTx/>
              <a:buNone/>
            </a:pPr>
            <a:r>
              <a:rPr lang="en-US" altLang="ru-RU" sz="4400" dirty="0"/>
              <a:t>(</a:t>
            </a:r>
            <a:r>
              <a:rPr lang="uk-UA" altLang="ru-RU" sz="4400" dirty="0"/>
              <a:t>проблеми з перетравленням</a:t>
            </a:r>
            <a:r>
              <a:rPr lang="en-US" altLang="ru-RU" sz="4400" dirty="0"/>
              <a:t> </a:t>
            </a:r>
            <a:r>
              <a:rPr lang="uk-UA" altLang="ru-RU" sz="4400" dirty="0"/>
              <a:t>та абсорбцією</a:t>
            </a:r>
            <a:r>
              <a:rPr lang="en-US" altLang="ru-RU" sz="4400" dirty="0"/>
              <a:t>):</a:t>
            </a:r>
          </a:p>
          <a:p>
            <a:pPr algn="just">
              <a:spcAft>
                <a:spcPts val="1000"/>
              </a:spcAft>
              <a:buFontTx/>
              <a:buNone/>
            </a:pPr>
            <a:r>
              <a:rPr lang="en-US" altLang="ru-RU" sz="4400" b="1" dirty="0"/>
              <a:t>1. </a:t>
            </a:r>
            <a:r>
              <a:rPr lang="uk-UA" altLang="ru-RU" sz="4400" b="1" dirty="0" err="1"/>
              <a:t>Мальабсорбція</a:t>
            </a:r>
            <a:endParaRPr lang="ru-RU" altLang="ru-RU" sz="4400" b="1" dirty="0"/>
          </a:p>
          <a:p>
            <a:pPr marL="685800" indent="-6858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/>
              <a:t>інфекції</a:t>
            </a:r>
            <a:r>
              <a:rPr lang="en-US" altLang="ru-RU" sz="4400" dirty="0"/>
              <a:t>; </a:t>
            </a:r>
          </a:p>
          <a:p>
            <a:pPr marL="685800" indent="-6858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/>
              <a:t>целіакія</a:t>
            </a:r>
            <a:r>
              <a:rPr lang="en-US" altLang="ru-RU" sz="4400" dirty="0"/>
              <a:t>;</a:t>
            </a:r>
          </a:p>
          <a:p>
            <a:pPr marL="685800" indent="-6858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/>
              <a:t>Хронічна діарея</a:t>
            </a:r>
            <a:r>
              <a:rPr lang="en-US" altLang="ru-RU" sz="4400" dirty="0"/>
              <a:t> </a:t>
            </a:r>
            <a:r>
              <a:rPr lang="uk-UA" altLang="ru-RU" sz="4400" dirty="0"/>
              <a:t> будь-якої причини</a:t>
            </a:r>
            <a:r>
              <a:rPr lang="en-US" altLang="ru-RU" sz="4400" dirty="0"/>
              <a:t> (</a:t>
            </a:r>
            <a:r>
              <a:rPr lang="uk-UA" altLang="ru-RU" sz="4400" dirty="0"/>
              <a:t>алергічна</a:t>
            </a:r>
            <a:r>
              <a:rPr lang="en-US" altLang="ru-RU" sz="4400" dirty="0"/>
              <a:t>, </a:t>
            </a:r>
            <a:r>
              <a:rPr lang="uk-UA" altLang="ru-RU" sz="4400" dirty="0" err="1"/>
              <a:t>імуно</a:t>
            </a:r>
            <a:r>
              <a:rPr lang="uk-UA" altLang="ru-RU" sz="4400" dirty="0"/>
              <a:t>-дефіцитна</a:t>
            </a:r>
            <a:r>
              <a:rPr lang="en-US" altLang="ru-RU" sz="4400" dirty="0"/>
              <a:t>,</a:t>
            </a:r>
            <a:r>
              <a:rPr lang="uk-UA" altLang="ru-RU" sz="4400" dirty="0"/>
              <a:t> хронічні захворювання)</a:t>
            </a:r>
            <a:endParaRPr lang="ru-RU" altLang="ru-RU" sz="4400" dirty="0"/>
          </a:p>
        </p:txBody>
      </p:sp>
    </p:spTree>
    <p:extLst>
      <p:ext uri="{BB962C8B-B14F-4D97-AF65-F5344CB8AC3E}">
        <p14:creationId xmlns:p14="http://schemas.microsoft.com/office/powerpoint/2010/main" val="2024196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1671" y="502024"/>
            <a:ext cx="10954871" cy="55194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800" dirty="0"/>
              <a:t>Спадкові аномалії метаболізму</a:t>
            </a:r>
            <a:r>
              <a:rPr lang="en-US" sz="4800" dirty="0"/>
              <a:t>, (</a:t>
            </a:r>
            <a:r>
              <a:rPr lang="uk-UA" sz="4800" dirty="0" err="1"/>
              <a:t>галактоземія</a:t>
            </a:r>
            <a:r>
              <a:rPr lang="en-US" sz="4800" dirty="0"/>
              <a:t>, </a:t>
            </a:r>
            <a:r>
              <a:rPr lang="uk-UA" sz="4800" dirty="0" err="1"/>
              <a:t>фруктоземія</a:t>
            </a:r>
            <a:r>
              <a:rPr lang="en-US" sz="4800" dirty="0"/>
              <a:t>, </a:t>
            </a:r>
            <a:r>
              <a:rPr lang="uk-UA" sz="4800" dirty="0" err="1"/>
              <a:t>лактазна</a:t>
            </a:r>
            <a:r>
              <a:rPr lang="uk-UA" sz="4800" dirty="0"/>
              <a:t> недостатність</a:t>
            </a:r>
            <a:r>
              <a:rPr lang="en-US" sz="4800" dirty="0"/>
              <a:t>, </a:t>
            </a:r>
            <a:r>
              <a:rPr lang="uk-UA" sz="4800" dirty="0" err="1"/>
              <a:t>фенілкетонурія</a:t>
            </a:r>
            <a:r>
              <a:rPr lang="uk-UA" sz="4800" dirty="0"/>
              <a:t>)</a:t>
            </a:r>
            <a:r>
              <a:rPr lang="en-US" sz="4800" dirty="0"/>
              <a:t> </a:t>
            </a:r>
            <a:endParaRPr lang="uk-UA" sz="4800" dirty="0"/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800" dirty="0"/>
              <a:t>Аномалії розвитку шлунково-кишкового тракту</a:t>
            </a:r>
            <a:r>
              <a:rPr lang="en-US" sz="4800" dirty="0"/>
              <a:t> (</a:t>
            </a:r>
            <a:r>
              <a:rPr lang="uk-UA" sz="4800" dirty="0" err="1"/>
              <a:t>пілоростеноз</a:t>
            </a:r>
            <a:r>
              <a:rPr lang="uk-UA" sz="4800" dirty="0"/>
              <a:t> та </a:t>
            </a:r>
            <a:r>
              <a:rPr lang="uk-UA" sz="4800" dirty="0" err="1"/>
              <a:t>ін</a:t>
            </a:r>
            <a:r>
              <a:rPr lang="uk-UA" sz="4800" dirty="0"/>
              <a:t>)</a:t>
            </a:r>
            <a:r>
              <a:rPr lang="en-US" sz="4800" dirty="0"/>
              <a:t>.</a:t>
            </a: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800" dirty="0"/>
              <a:t>Синдром</a:t>
            </a:r>
            <a:r>
              <a:rPr lang="en-US" sz="4800" dirty="0"/>
              <a:t>“</a:t>
            </a:r>
            <a:r>
              <a:rPr lang="uk-UA" sz="4800" dirty="0"/>
              <a:t>короткої кишки</a:t>
            </a:r>
            <a:r>
              <a:rPr lang="en-US" sz="4800" dirty="0"/>
              <a:t>” </a:t>
            </a:r>
            <a:r>
              <a:rPr lang="uk-UA" sz="4800" dirty="0"/>
              <a:t>після обширної резекції шлунку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9586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883" y="358588"/>
            <a:ext cx="11295528" cy="60991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4400" b="1" dirty="0"/>
              <a:t>Хронічні захворювання</a:t>
            </a:r>
            <a:r>
              <a:rPr lang="en-US" sz="4400" b="1" dirty="0"/>
              <a:t>: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 err="1"/>
              <a:t>Муковісцидоз</a:t>
            </a:r>
            <a:r>
              <a:rPr lang="en-US" sz="3200" dirty="0"/>
              <a:t>;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Хронічна ниркова хвороба</a:t>
            </a:r>
            <a:r>
              <a:rPr lang="en-US" sz="3200" dirty="0"/>
              <a:t>;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Хронічні серцеві та легеневі захворювання</a:t>
            </a:r>
            <a:r>
              <a:rPr lang="en-US" sz="3200" dirty="0"/>
              <a:t>;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Злоякісні новоутворення</a:t>
            </a:r>
            <a:r>
              <a:rPr lang="en-US" sz="3200" dirty="0"/>
              <a:t>;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Хронічні запальні кишкові інфекції </a:t>
            </a:r>
            <a:r>
              <a:rPr lang="en-US" sz="3200" dirty="0"/>
              <a:t>(</a:t>
            </a:r>
            <a:r>
              <a:rPr lang="uk-UA" sz="3200" dirty="0"/>
              <a:t>хвороба Крона та неспецифічний виразковий коліт</a:t>
            </a:r>
            <a:r>
              <a:rPr lang="en-US" sz="3200" dirty="0"/>
              <a:t>);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Спадкові первинні </a:t>
            </a:r>
            <a:r>
              <a:rPr lang="uk-UA" sz="3200" dirty="0" err="1"/>
              <a:t>імунодефіцити</a:t>
            </a:r>
            <a:endParaRPr lang="en-US" sz="3200" dirty="0"/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3200" dirty="0"/>
              <a:t>Ендокринні захворювання </a:t>
            </a:r>
            <a:r>
              <a:rPr lang="en-US" sz="3200" dirty="0"/>
              <a:t>(</a:t>
            </a:r>
            <a:r>
              <a:rPr lang="uk-UA" sz="3200" dirty="0" err="1"/>
              <a:t>адреногенітальний</a:t>
            </a:r>
            <a:r>
              <a:rPr lang="uk-UA" sz="3200" dirty="0"/>
              <a:t> синдром</a:t>
            </a:r>
            <a:r>
              <a:rPr lang="en-US" sz="3200" dirty="0"/>
              <a:t>, </a:t>
            </a:r>
            <a:r>
              <a:rPr lang="uk-UA" sz="3200" dirty="0"/>
              <a:t>цукровий діабет</a:t>
            </a:r>
            <a:r>
              <a:rPr lang="en-US" sz="3200" dirty="0"/>
              <a:t>, </a:t>
            </a:r>
            <a:r>
              <a:rPr lang="uk-UA" sz="3200" dirty="0" err="1"/>
              <a:t>інш</a:t>
            </a:r>
            <a:r>
              <a:rPr lang="uk-UA" sz="3200" dirty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9430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84227"/>
          </a:xfrm>
        </p:spPr>
        <p:txBody>
          <a:bodyPr/>
          <a:lstStyle/>
          <a:p>
            <a:pPr algn="ctr"/>
            <a:r>
              <a:rPr lang="uk-UA" altLang="ru-RU" b="1" dirty="0">
                <a:latin typeface="+mn-lt"/>
              </a:rPr>
              <a:t>Метаболічні зміни</a:t>
            </a:r>
            <a:endParaRPr lang="ru-RU" altLang="ru-RU" b="1" dirty="0">
              <a:latin typeface="+mn-lt"/>
            </a:endParaRPr>
          </a:p>
        </p:txBody>
      </p:sp>
      <p:sp>
        <p:nvSpPr>
          <p:cNvPr id="611331" name="Rectangle 3"/>
          <p:cNvSpPr>
            <a:spLocks noGrp="1" noChangeArrowheads="1"/>
          </p:cNvSpPr>
          <p:nvPr>
            <p:ph idx="1"/>
          </p:nvPr>
        </p:nvSpPr>
        <p:spPr>
          <a:xfrm>
            <a:off x="1289957" y="1021511"/>
            <a:ext cx="8305481" cy="5892052"/>
          </a:xfrm>
        </p:spPr>
        <p:txBody>
          <a:bodyPr>
            <a:noAutofit/>
          </a:bodyPr>
          <a:lstStyle/>
          <a:p>
            <a:pPr marL="571500" lvl="1" indent="-571500" algn="ctr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uk-UA" altLang="ru-RU" sz="4000" b="1" i="1" u="sng" dirty="0"/>
              <a:t>Білковий метаболізм</a:t>
            </a:r>
            <a:r>
              <a:rPr lang="en-US" altLang="ru-RU" sz="3200" b="1" i="1" u="sng" dirty="0"/>
              <a:t>:</a:t>
            </a:r>
            <a:r>
              <a:rPr lang="en-US" altLang="ru-RU" sz="3200" b="1" dirty="0"/>
              <a:t> </a:t>
            </a:r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dirty="0"/>
              <a:t>Загальний плазмовий протеїн</a:t>
            </a:r>
            <a:r>
              <a:rPr lang="en-US" altLang="ru-RU" sz="3600" b="1" dirty="0"/>
              <a:t>, </a:t>
            </a:r>
            <a:r>
              <a:rPr lang="uk-UA" altLang="ru-RU" sz="3600" b="1" dirty="0"/>
              <a:t>альбумін</a:t>
            </a:r>
            <a:r>
              <a:rPr lang="en-US" altLang="ru-RU" sz="3600" b="1" dirty="0"/>
              <a:t>  </a:t>
            </a:r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dirty="0"/>
              <a:t>Гамма глобулін</a:t>
            </a:r>
            <a:endParaRPr lang="en-US" altLang="ru-RU" sz="3600" b="1" i="1" dirty="0"/>
          </a:p>
          <a:p>
            <a:pPr algn="ctr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uk-UA" altLang="ru-RU" sz="3600" b="1" i="1" u="sng" dirty="0"/>
              <a:t>Вуглеводний метаболізм</a:t>
            </a:r>
            <a:r>
              <a:rPr lang="en-US" altLang="ru-RU" sz="3600" b="1" i="1" u="sng" dirty="0"/>
              <a:t>:</a:t>
            </a:r>
            <a:r>
              <a:rPr lang="en-US" altLang="ru-RU" sz="3600" b="1" dirty="0"/>
              <a:t> </a:t>
            </a:r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dirty="0"/>
              <a:t>Рівень глюкози</a:t>
            </a:r>
            <a:endParaRPr lang="en-US" altLang="ru-RU" sz="3600" b="1" dirty="0"/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dirty="0"/>
              <a:t>Рівень глікогену </a:t>
            </a:r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i="1" u="sng" dirty="0"/>
              <a:t>Ліпідний метаболізм</a:t>
            </a:r>
            <a:r>
              <a:rPr lang="en-US" altLang="ru-RU" sz="3600" b="1" i="1" u="sng" dirty="0"/>
              <a:t>:</a:t>
            </a:r>
            <a:r>
              <a:rPr lang="en-US" altLang="ru-RU" sz="3600" b="1" dirty="0"/>
              <a:t> </a:t>
            </a:r>
          </a:p>
          <a:p>
            <a:pPr marL="800100" indent="-571500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altLang="ru-RU" sz="3600" b="1" dirty="0"/>
              <a:t>Рівень ліпідів в плазмі крові</a:t>
            </a:r>
            <a:endParaRPr lang="ru-RU" altLang="ru-RU" sz="3200" b="1" dirty="0"/>
          </a:p>
        </p:txBody>
      </p:sp>
      <p:sp>
        <p:nvSpPr>
          <p:cNvPr id="611332" name="Line 4"/>
          <p:cNvSpPr>
            <a:spLocks noChangeShapeType="1"/>
          </p:cNvSpPr>
          <p:nvPr/>
        </p:nvSpPr>
        <p:spPr bwMode="auto">
          <a:xfrm>
            <a:off x="8562602" y="1917700"/>
            <a:ext cx="1588" cy="5746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1334" name="Line 6"/>
          <p:cNvSpPr>
            <a:spLocks noChangeShapeType="1"/>
          </p:cNvSpPr>
          <p:nvPr/>
        </p:nvSpPr>
        <p:spPr bwMode="auto">
          <a:xfrm>
            <a:off x="5951539" y="4081185"/>
            <a:ext cx="1587" cy="5746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1335" name="Line 7"/>
          <p:cNvSpPr>
            <a:spLocks noChangeShapeType="1"/>
          </p:cNvSpPr>
          <p:nvPr/>
        </p:nvSpPr>
        <p:spPr bwMode="auto">
          <a:xfrm>
            <a:off x="5861892" y="6129523"/>
            <a:ext cx="1587" cy="5746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1336" name="Line 8"/>
          <p:cNvSpPr>
            <a:spLocks noChangeShapeType="1"/>
          </p:cNvSpPr>
          <p:nvPr/>
        </p:nvSpPr>
        <p:spPr bwMode="auto">
          <a:xfrm>
            <a:off x="5606249" y="5261814"/>
            <a:ext cx="1588" cy="5746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flipV="1">
            <a:off x="5827059" y="2635805"/>
            <a:ext cx="0" cy="555629"/>
          </a:xfrm>
          <a:prstGeom prst="line">
            <a:avLst/>
          </a:prstGeom>
          <a:noFill/>
          <a:ln w="76200">
            <a:solidFill>
              <a:srgbClr val="00206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>
              <a:ln>
                <a:solidFill>
                  <a:schemeClr val="accent1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32985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991" y="608711"/>
            <a:ext cx="10631256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5400" b="1" dirty="0"/>
              <a:t>ОСНОВНІ ДІАГНОСТИЧНІ КРИТЕРІЇ</a:t>
            </a:r>
            <a:endParaRPr lang="en-US" sz="5400" b="1" dirty="0"/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4000" dirty="0"/>
              <a:t> Погана прибавка маси та дефіцит маси тіла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4000" dirty="0"/>
              <a:t> Уповільнена динаміки зросту та відставання у довжині</a:t>
            </a:r>
            <a:r>
              <a:rPr lang="en-US" sz="4000" dirty="0"/>
              <a:t>/</a:t>
            </a:r>
            <a:r>
              <a:rPr lang="uk-UA" sz="4000" dirty="0"/>
              <a:t>зрості</a:t>
            </a:r>
            <a:endParaRPr lang="en-US" sz="4000" dirty="0"/>
          </a:p>
          <a:p>
            <a:pPr algn="just">
              <a:spcAft>
                <a:spcPts val="1000"/>
              </a:spcAft>
            </a:pPr>
            <a:endParaRPr lang="en-US" sz="1600" dirty="0"/>
          </a:p>
          <a:p>
            <a:pPr marL="285750" indent="-285750" algn="ctr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uk-UA" sz="4000" b="1" dirty="0">
                <a:solidFill>
                  <a:srgbClr val="FF0000"/>
                </a:solidFill>
              </a:rPr>
              <a:t>Вираженість клінічних симптомів залежить від ступеню тяжкості гіпотрофії</a:t>
            </a:r>
            <a:r>
              <a:rPr lang="en-US" sz="4000" b="1" dirty="0">
                <a:solidFill>
                  <a:srgbClr val="FF0000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120870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68052"/>
            <a:ext cx="7817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Класифікація гіпотрофії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3929" y="914383"/>
            <a:ext cx="5325035" cy="614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/>
              <a:t>I </a:t>
            </a:r>
            <a:r>
              <a:rPr lang="uk-UA" sz="3600" b="1" dirty="0"/>
              <a:t>ступень</a:t>
            </a:r>
            <a:r>
              <a:rPr lang="en-US" sz="3600" b="1" dirty="0"/>
              <a:t> (</a:t>
            </a:r>
            <a:r>
              <a:rPr lang="uk-UA" sz="3600" b="1" dirty="0"/>
              <a:t>легка</a:t>
            </a:r>
            <a:r>
              <a:rPr lang="en-US" sz="3600" b="1" dirty="0"/>
              <a:t>) </a:t>
            </a:r>
          </a:p>
          <a:p>
            <a:pPr algn="just">
              <a:spcAft>
                <a:spcPts val="1000"/>
              </a:spcAft>
            </a:pPr>
            <a:r>
              <a:rPr lang="en-US" sz="3600" dirty="0"/>
              <a:t>– </a:t>
            </a:r>
            <a:r>
              <a:rPr lang="uk-UA" sz="3600" dirty="0"/>
              <a:t>дефіцит </a:t>
            </a:r>
            <a:r>
              <a:rPr lang="en-US" sz="3600" dirty="0"/>
              <a:t>10-20% </a:t>
            </a:r>
            <a:r>
              <a:rPr lang="uk-UA" sz="3600" dirty="0"/>
              <a:t>від маси тіла</a:t>
            </a:r>
            <a:r>
              <a:rPr lang="en-US" sz="3600" dirty="0"/>
              <a:t>,</a:t>
            </a:r>
          </a:p>
          <a:p>
            <a:pPr marL="571500" indent="-5715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b="1" dirty="0"/>
              <a:t>II</a:t>
            </a:r>
            <a:r>
              <a:rPr lang="uk-UA" sz="3600" b="1" dirty="0"/>
              <a:t> ступень</a:t>
            </a:r>
            <a:r>
              <a:rPr lang="en-US" sz="3600" b="1" dirty="0"/>
              <a:t> (</a:t>
            </a:r>
            <a:r>
              <a:rPr lang="uk-UA" sz="3600" b="1" dirty="0"/>
              <a:t>середньо-тяжка</a:t>
            </a:r>
            <a:r>
              <a:rPr lang="en-US" sz="3600" b="1" dirty="0"/>
              <a:t>) </a:t>
            </a:r>
          </a:p>
          <a:p>
            <a:pPr algn="just">
              <a:spcAft>
                <a:spcPts val="1000"/>
              </a:spcAft>
            </a:pPr>
            <a:r>
              <a:rPr lang="en-US" sz="3600" dirty="0"/>
              <a:t>– </a:t>
            </a:r>
            <a:r>
              <a:rPr lang="uk-UA" sz="3600" dirty="0"/>
              <a:t>дефіцит від </a:t>
            </a:r>
            <a:r>
              <a:rPr lang="en-US" sz="3600" dirty="0"/>
              <a:t>21-30% </a:t>
            </a:r>
            <a:r>
              <a:rPr lang="uk-UA" sz="3600" dirty="0"/>
              <a:t>від маси тіла</a:t>
            </a:r>
            <a:r>
              <a:rPr lang="en-US" sz="3600" dirty="0"/>
              <a:t>,</a:t>
            </a:r>
          </a:p>
          <a:p>
            <a:pPr marL="571500" indent="-5715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b="1" dirty="0"/>
              <a:t>III </a:t>
            </a:r>
            <a:r>
              <a:rPr lang="uk-UA" sz="3600" b="1" dirty="0"/>
              <a:t>ступень </a:t>
            </a:r>
            <a:r>
              <a:rPr lang="en-US" sz="3600" b="1" dirty="0"/>
              <a:t> (</a:t>
            </a:r>
            <a:r>
              <a:rPr lang="uk-UA" sz="3600" b="1" dirty="0"/>
              <a:t>тяжка</a:t>
            </a:r>
            <a:r>
              <a:rPr lang="en-US" sz="3600" b="1" dirty="0"/>
              <a:t>) </a:t>
            </a:r>
          </a:p>
          <a:p>
            <a:pPr algn="just"/>
            <a:r>
              <a:rPr lang="en-US" sz="3600" dirty="0"/>
              <a:t>– </a:t>
            </a:r>
            <a:r>
              <a:rPr lang="uk-UA" sz="3600" dirty="0"/>
              <a:t>дефіцит біль ніж</a:t>
            </a:r>
            <a:r>
              <a:rPr lang="en-US" sz="3600" dirty="0"/>
              <a:t> 31% </a:t>
            </a:r>
            <a:r>
              <a:rPr lang="uk-UA" sz="3600" dirty="0"/>
              <a:t>від маси тіла</a:t>
            </a:r>
            <a:r>
              <a:rPr lang="en-US" sz="3600" dirty="0"/>
              <a:t>.</a:t>
            </a:r>
          </a:p>
        </p:txBody>
      </p:sp>
      <p:pic>
        <p:nvPicPr>
          <p:cNvPr id="18434" name="Picture 2" descr="http://www.medkarta.com/pic/md/20083107101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387" y="0"/>
            <a:ext cx="3820613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5990071" y="5647764"/>
            <a:ext cx="2259105" cy="89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6003058" y="3887917"/>
            <a:ext cx="2259105" cy="89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990070" y="2130817"/>
            <a:ext cx="2259105" cy="89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167321" y="0"/>
            <a:ext cx="2342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Здорова дитина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98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98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200" b="1" dirty="0"/>
              <a:t>Класифікація БЕН </a:t>
            </a:r>
            <a:r>
              <a:rPr lang="en-US" altLang="ru-RU" sz="3200" b="1" dirty="0"/>
              <a:t>(</a:t>
            </a:r>
            <a:r>
              <a:rPr lang="uk-UA" altLang="ru-RU" sz="3200" b="1" dirty="0"/>
              <a:t>ВООЗ</a:t>
            </a:r>
            <a:r>
              <a:rPr lang="en-US" altLang="ru-RU" sz="3200" b="1" dirty="0"/>
              <a:t>)</a:t>
            </a:r>
            <a:r>
              <a:rPr lang="ru-RU" altLang="ru-RU" sz="3200" dirty="0"/>
              <a:t> </a:t>
            </a:r>
            <a:endParaRPr lang="ru-RU" sz="3200" dirty="0"/>
          </a:p>
        </p:txBody>
      </p:sp>
      <p:graphicFrame>
        <p:nvGraphicFramePr>
          <p:cNvPr id="3" name="Group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623740"/>
              </p:ext>
            </p:extLst>
          </p:nvPr>
        </p:nvGraphicFramePr>
        <p:xfrm>
          <a:off x="250825" y="1237129"/>
          <a:ext cx="11618446" cy="4382231"/>
        </p:xfrm>
        <a:graphic>
          <a:graphicData uri="http://schemas.openxmlformats.org/drawingml/2006/table">
            <a:tbl>
              <a:tblPr/>
              <a:tblGrid>
                <a:gridCol w="3532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1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4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04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Середньотяжка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Тяжка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6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Маса тіла до довжини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зросту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Між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-2 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та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-3 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відхиленнями або </a:t>
                      </a:r>
                      <a:r>
                        <a:rPr kumimoji="0" lang="en-US" altLang="ru-RU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kumimoji="0" lang="uk-UA" altLang="ru-RU" sz="2800" b="1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 </a:t>
                      </a:r>
                      <a:r>
                        <a:rPr kumimoji="0" lang="uk-UA" altLang="ru-RU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прецентилів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Менш ніж 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-3 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відхилення або нижче 70 </a:t>
                      </a:r>
                      <a:r>
                        <a:rPr kumimoji="0" lang="uk-UA" altLang="ru-RU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прецентилів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0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Середньоверхній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охват руки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Менш ніж 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12.5 c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Менш ніж </a:t>
                      </a:r>
                      <a:r>
                        <a:rPr kumimoji="0" lang="en-US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см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Набряки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Немає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Двобічні</a:t>
                      </a:r>
                      <a:endParaRPr kumimoji="0" lang="ru-RU" alt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514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4" name="Picture 4" descr="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75" y="1449438"/>
            <a:ext cx="6974025" cy="4510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4365" y="1465767"/>
            <a:ext cx="47148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000" dirty="0"/>
              <a:t>ВООЗ визначає </a:t>
            </a:r>
            <a:r>
              <a:rPr lang="uk-UA" sz="4000" dirty="0">
                <a:solidFill>
                  <a:srgbClr val="FF0000"/>
                </a:solidFill>
              </a:rPr>
              <a:t>тяжку гіпотрофію </a:t>
            </a:r>
            <a:r>
              <a:rPr lang="uk-UA" sz="4000" dirty="0"/>
              <a:t>як</a:t>
            </a:r>
            <a:r>
              <a:rPr lang="en-US" sz="4000" dirty="0"/>
              <a:t>  “</a:t>
            </a:r>
            <a:r>
              <a:rPr lang="uk-UA" sz="4000" dirty="0"/>
              <a:t>дуже низька маса до зросту</a:t>
            </a:r>
            <a:r>
              <a:rPr lang="en-US" sz="4000" dirty="0"/>
              <a:t>, </a:t>
            </a:r>
            <a:r>
              <a:rPr lang="uk-UA" sz="4000" dirty="0"/>
              <a:t>візуально тяжка втрата ваги</a:t>
            </a:r>
            <a:r>
              <a:rPr lang="en-US" sz="4000" dirty="0"/>
              <a:t>, </a:t>
            </a:r>
            <a:r>
              <a:rPr lang="uk-UA" sz="4000" dirty="0"/>
              <a:t>або наявність харчових дефіцитних набряків</a:t>
            </a:r>
            <a:r>
              <a:rPr lang="en-US" sz="4000" dirty="0"/>
              <a:t>."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3074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/>
              <a:t>Тяжка гіпотрофія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144769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AutoShape 2"/>
          <p:cNvSpPr>
            <a:spLocks noChangeArrowheads="1"/>
          </p:cNvSpPr>
          <p:nvPr/>
        </p:nvSpPr>
        <p:spPr bwMode="gray">
          <a:xfrm rot="10774016">
            <a:off x="3886200" y="3963988"/>
            <a:ext cx="1905000" cy="2438400"/>
          </a:xfrm>
          <a:prstGeom prst="upArrow">
            <a:avLst>
              <a:gd name="adj1" fmla="val 78306"/>
              <a:gd name="adj2" fmla="val 61713"/>
            </a:avLst>
          </a:prstGeom>
          <a:solidFill>
            <a:schemeClr val="hlink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r>
              <a:rPr lang="uk-UA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Немає </a:t>
            </a:r>
          </a:p>
          <a:p>
            <a:pPr algn="ctr"/>
            <a:r>
              <a:rPr lang="uk-UA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набряків</a:t>
            </a:r>
            <a:endParaRPr lang="ru-RU" altLang="ru-RU" sz="2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59107" name="AutoShape 3"/>
          <p:cNvSpPr>
            <a:spLocks noChangeArrowheads="1"/>
          </p:cNvSpPr>
          <p:nvPr/>
        </p:nvSpPr>
        <p:spPr bwMode="gray">
          <a:xfrm rot="10772471">
            <a:off x="2802048" y="125148"/>
            <a:ext cx="6781800" cy="2157681"/>
          </a:xfrm>
          <a:prstGeom prst="upArrow">
            <a:avLst>
              <a:gd name="adj1" fmla="val 73769"/>
              <a:gd name="adj2" fmla="val 32588"/>
            </a:avLst>
          </a:prstGeom>
          <a:gradFill rotWithShape="1">
            <a:gsLst>
              <a:gs pos="0">
                <a:srgbClr val="66FFFF"/>
              </a:gs>
              <a:gs pos="100000">
                <a:srgbClr val="66FFFF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53882" dir="2700000" algn="ctr" rotWithShape="0">
              <a:schemeClr val="accent2"/>
            </a:outerShdw>
          </a:effectLst>
        </p:spPr>
        <p:txBody>
          <a:bodyPr rot="10800000" wrap="none" anchor="ctr"/>
          <a:lstStyle/>
          <a:p>
            <a:pPr algn="ctr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59108" name="AutoShape 4"/>
          <p:cNvSpPr>
            <a:spLocks noChangeArrowheads="1"/>
          </p:cNvSpPr>
          <p:nvPr/>
        </p:nvSpPr>
        <p:spPr bwMode="gray">
          <a:xfrm rot="10773383">
            <a:off x="1605709" y="2438394"/>
            <a:ext cx="4551363" cy="1327325"/>
          </a:xfrm>
          <a:prstGeom prst="upArrow">
            <a:avLst>
              <a:gd name="adj1" fmla="val 72694"/>
              <a:gd name="adj2" fmla="val 33931"/>
            </a:avLst>
          </a:prstGeom>
          <a:solidFill>
            <a:srgbClr val="CCFFCC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59109" name="AutoShape 5"/>
          <p:cNvSpPr>
            <a:spLocks noChangeArrowheads="1"/>
          </p:cNvSpPr>
          <p:nvPr/>
        </p:nvSpPr>
        <p:spPr bwMode="gray">
          <a:xfrm rot="10770343">
            <a:off x="8542338" y="3957638"/>
            <a:ext cx="2051050" cy="2438400"/>
          </a:xfrm>
          <a:prstGeom prst="upArrow">
            <a:avLst>
              <a:gd name="adj1" fmla="val 78306"/>
              <a:gd name="adj2" fmla="val 57318"/>
            </a:avLst>
          </a:prstGeom>
          <a:gradFill rotWithShape="1">
            <a:gsLst>
              <a:gs pos="0">
                <a:srgbClr val="E9E400"/>
              </a:gs>
              <a:gs pos="100000">
                <a:srgbClr val="E9E400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r>
              <a:rPr lang="en-US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+</a:t>
            </a:r>
            <a:r>
              <a:rPr lang="uk-UA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набряки</a:t>
            </a:r>
            <a:endParaRPr lang="ru-RU" altLang="ru-RU" sz="2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59110" name="AutoShape 6"/>
          <p:cNvSpPr>
            <a:spLocks noChangeArrowheads="1"/>
          </p:cNvSpPr>
          <p:nvPr/>
        </p:nvSpPr>
        <p:spPr bwMode="gray">
          <a:xfrm rot="10774016">
            <a:off x="6402389" y="3962400"/>
            <a:ext cx="2073275" cy="2438400"/>
          </a:xfrm>
          <a:prstGeom prst="upArrow">
            <a:avLst>
              <a:gd name="adj1" fmla="val 78306"/>
              <a:gd name="adj2" fmla="val 56704"/>
            </a:avLst>
          </a:prstGeom>
          <a:solidFill>
            <a:srgbClr val="66FF66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r>
              <a:rPr lang="uk-UA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виснаження</a:t>
            </a:r>
            <a:endParaRPr lang="ru-RU" altLang="ru-RU" sz="2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59111" name="AutoShape 7"/>
          <p:cNvSpPr>
            <a:spLocks noChangeArrowheads="1"/>
          </p:cNvSpPr>
          <p:nvPr/>
        </p:nvSpPr>
        <p:spPr bwMode="gray">
          <a:xfrm rot="10774016">
            <a:off x="1752600" y="3962400"/>
            <a:ext cx="2057400" cy="2438400"/>
          </a:xfrm>
          <a:prstGeom prst="upArrow">
            <a:avLst>
              <a:gd name="adj1" fmla="val 78306"/>
              <a:gd name="adj2" fmla="val 57141"/>
            </a:avLst>
          </a:prstGeom>
          <a:solidFill>
            <a:srgbClr val="66FF66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endParaRPr lang="en-US" altLang="ru-RU" sz="2400" b="1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ctr"/>
            <a:r>
              <a:rPr lang="uk-UA" alt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виснаження</a:t>
            </a:r>
            <a:endParaRPr lang="ru-RU" altLang="ru-RU" sz="28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/>
            <a:endParaRPr lang="ru-RU" altLang="ru-RU" sz="2400" b="1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559112" name="AutoShape 8"/>
          <p:cNvSpPr>
            <a:spLocks noChangeArrowheads="1"/>
          </p:cNvSpPr>
          <p:nvPr/>
        </p:nvSpPr>
        <p:spPr bwMode="gray">
          <a:xfrm rot="10773383">
            <a:off x="6172948" y="2378639"/>
            <a:ext cx="4648200" cy="1368476"/>
          </a:xfrm>
          <a:prstGeom prst="upArrow">
            <a:avLst>
              <a:gd name="adj1" fmla="val 72694"/>
              <a:gd name="adj2" fmla="val 33931"/>
            </a:avLst>
          </a:prstGeom>
          <a:solidFill>
            <a:srgbClr val="FFFF00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59113" name="Text Box 9"/>
          <p:cNvSpPr txBox="1">
            <a:spLocks noChangeArrowheads="1"/>
          </p:cNvSpPr>
          <p:nvPr/>
        </p:nvSpPr>
        <p:spPr bwMode="auto">
          <a:xfrm>
            <a:off x="2820739" y="419101"/>
            <a:ext cx="678679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ru-RU" sz="4000" b="1" dirty="0">
                <a:solidFill>
                  <a:srgbClr val="000000"/>
                </a:solidFill>
              </a:rPr>
              <a:t>2 </a:t>
            </a:r>
            <a:r>
              <a:rPr lang="uk-UA" altLang="ru-RU" sz="4000" b="1" dirty="0">
                <a:solidFill>
                  <a:srgbClr val="000000"/>
                </a:solidFill>
              </a:rPr>
              <a:t>форми тяжкої </a:t>
            </a:r>
            <a:r>
              <a:rPr lang="uk-UA" altLang="ru-RU" sz="4000" b="1" dirty="0" err="1">
                <a:solidFill>
                  <a:srgbClr val="000000"/>
                </a:solidFill>
              </a:rPr>
              <a:t>мальнутриції</a:t>
            </a:r>
            <a:endParaRPr lang="ru-RU" altLang="ru-RU" sz="4000" b="1" dirty="0">
              <a:solidFill>
                <a:srgbClr val="000000"/>
              </a:solidFill>
            </a:endParaRPr>
          </a:p>
        </p:txBody>
      </p:sp>
      <p:sp>
        <p:nvSpPr>
          <p:cNvPr id="559114" name="Text Box 10"/>
          <p:cNvSpPr txBox="1">
            <a:spLocks noChangeArrowheads="1"/>
          </p:cNvSpPr>
          <p:nvPr/>
        </p:nvSpPr>
        <p:spPr bwMode="auto">
          <a:xfrm>
            <a:off x="2218766" y="2514601"/>
            <a:ext cx="3124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uk-UA" altLang="ru-RU" sz="3200" b="1" dirty="0">
                <a:solidFill>
                  <a:srgbClr val="000000"/>
                </a:solidFill>
                <a:latin typeface="Tahoma" panose="020B0604030504040204" pitchFamily="34" charset="0"/>
              </a:rPr>
              <a:t>Маразм</a:t>
            </a:r>
            <a:endParaRPr lang="en-US" altLang="ru-RU" sz="32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“</a:t>
            </a:r>
            <a:r>
              <a:rPr lang="uk-UA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Виснаження</a:t>
            </a:r>
            <a:r>
              <a:rPr lang="en-US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”</a:t>
            </a:r>
            <a:endParaRPr lang="ru-RU" alt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59115" name="Text Box 11"/>
          <p:cNvSpPr txBox="1">
            <a:spLocks noChangeArrowheads="1"/>
          </p:cNvSpPr>
          <p:nvPr/>
        </p:nvSpPr>
        <p:spPr bwMode="auto">
          <a:xfrm>
            <a:off x="6794632" y="2346326"/>
            <a:ext cx="338746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uk-UA" altLang="ru-RU" sz="3200" b="1" dirty="0" err="1">
                <a:solidFill>
                  <a:srgbClr val="000000"/>
                </a:solidFill>
                <a:latin typeface="Tahoma" panose="020B0604030504040204" pitchFamily="34" charset="0"/>
              </a:rPr>
              <a:t>Квашиоркор</a:t>
            </a:r>
            <a:endParaRPr lang="en-US" altLang="ru-RU" sz="32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 eaLnBrk="0" hangingPunct="0"/>
            <a:r>
              <a:rPr lang="en-US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“</a:t>
            </a:r>
            <a:r>
              <a:rPr lang="uk-UA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Відстаюча дитина</a:t>
            </a:r>
            <a:r>
              <a:rPr lang="en-US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”</a:t>
            </a:r>
            <a:endParaRPr lang="ru-RU" alt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59116" name="Text Box 12"/>
          <p:cNvSpPr txBox="1">
            <a:spLocks noChangeArrowheads="1"/>
          </p:cNvSpPr>
          <p:nvPr/>
        </p:nvSpPr>
        <p:spPr bwMode="auto">
          <a:xfrm>
            <a:off x="9467850" y="403860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ru-RU" altLang="ru-RU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467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69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МАРАЗМ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63388" y="1075746"/>
            <a:ext cx="10739718" cy="42832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4400" dirty="0"/>
              <a:t> Термін походить від грецького слова </a:t>
            </a:r>
            <a:r>
              <a:rPr lang="en-US" sz="4400" dirty="0" err="1"/>
              <a:t>marasmos</a:t>
            </a:r>
            <a:r>
              <a:rPr lang="en-US" sz="4400" dirty="0"/>
              <a:t>, </a:t>
            </a:r>
            <a:r>
              <a:rPr lang="uk-UA" sz="4400" dirty="0"/>
              <a:t>що означає </a:t>
            </a:r>
            <a:r>
              <a:rPr lang="uk-UA" sz="4400" dirty="0" err="1"/>
              <a:t>ув</a:t>
            </a:r>
            <a:r>
              <a:rPr lang="en-US" sz="4400" dirty="0"/>
              <a:t>’</a:t>
            </a:r>
            <a:r>
              <a:rPr lang="uk-UA" sz="4400" dirty="0" err="1"/>
              <a:t>ядати</a:t>
            </a:r>
            <a:r>
              <a:rPr lang="en-US" sz="4400" dirty="0"/>
              <a:t>, </a:t>
            </a:r>
            <a:r>
              <a:rPr lang="uk-UA" sz="4400" dirty="0"/>
              <a:t>чахнути</a:t>
            </a:r>
            <a:r>
              <a:rPr lang="en-US" sz="4400" dirty="0"/>
              <a:t>.</a:t>
            </a:r>
          </a:p>
          <a:p>
            <a:pPr marL="28575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4400" dirty="0"/>
              <a:t> </a:t>
            </a:r>
            <a:r>
              <a:rPr lang="uk-UA" sz="4400" dirty="0"/>
              <a:t>Маразм – результат недостатнього вживання білків та калорій</a:t>
            </a:r>
            <a:r>
              <a:rPr lang="en-US" sz="4400" dirty="0"/>
              <a:t>.</a:t>
            </a:r>
            <a:r>
              <a:rPr lang="uk-UA" sz="4400" dirty="0"/>
              <a:t> Однак</a:t>
            </a:r>
            <a:r>
              <a:rPr lang="en-US" sz="4400" dirty="0"/>
              <a:t>,</a:t>
            </a:r>
            <a:r>
              <a:rPr lang="uk-UA" sz="4400" dirty="0"/>
              <a:t> щоб запобігти плутанини</a:t>
            </a:r>
            <a:r>
              <a:rPr lang="en-US" sz="4400" dirty="0"/>
              <a:t>, </a:t>
            </a:r>
            <a:r>
              <a:rPr lang="uk-UA" sz="4400" dirty="0"/>
              <a:t>доречним є вживання терміну </a:t>
            </a:r>
            <a:r>
              <a:rPr lang="en-US" sz="4400" dirty="0"/>
              <a:t>‘’</a:t>
            </a:r>
            <a:r>
              <a:rPr lang="uk-UA" sz="4400" dirty="0"/>
              <a:t>тяжке виснаження</a:t>
            </a:r>
            <a:r>
              <a:rPr lang="en-US" sz="4400" dirty="0"/>
              <a:t>’’. </a:t>
            </a:r>
          </a:p>
        </p:txBody>
      </p:sp>
    </p:spTree>
    <p:extLst>
      <p:ext uri="{BB962C8B-B14F-4D97-AF65-F5344CB8AC3E}">
        <p14:creationId xmlns:p14="http://schemas.microsoft.com/office/powerpoint/2010/main" val="3203535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64428"/>
          </a:xfrm>
        </p:spPr>
        <p:txBody>
          <a:bodyPr/>
          <a:lstStyle/>
          <a:p>
            <a:pPr algn="ctr"/>
            <a:r>
              <a:rPr lang="uk-UA" altLang="ru-RU" b="1" dirty="0">
                <a:latin typeface="+mn-lt"/>
              </a:rPr>
              <a:t>КВАШИОРКОР</a:t>
            </a:r>
            <a:endParaRPr lang="ru-RU" altLang="ru-RU" b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1129554"/>
            <a:ext cx="10515600" cy="50167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000" dirty="0"/>
              <a:t>- </a:t>
            </a:r>
            <a:r>
              <a:rPr lang="uk-UA" sz="4000" dirty="0"/>
              <a:t>Термін запозичений з мови Гани та позначає </a:t>
            </a:r>
            <a:r>
              <a:rPr lang="en-US" sz="4000" dirty="0"/>
              <a:t>“</a:t>
            </a:r>
            <a:r>
              <a:rPr lang="uk-UA" sz="4000" dirty="0"/>
              <a:t>хвороба відлучення</a:t>
            </a:r>
            <a:r>
              <a:rPr lang="en-US" sz="4000" dirty="0"/>
              <a:t>”,</a:t>
            </a:r>
            <a:r>
              <a:rPr lang="uk-UA" sz="4000" dirty="0"/>
              <a:t> </a:t>
            </a:r>
            <a:r>
              <a:rPr lang="en-US" sz="4000" dirty="0"/>
              <a:t>“</a:t>
            </a:r>
            <a:r>
              <a:rPr lang="uk-UA" sz="4000" dirty="0"/>
              <a:t>червоний хлопчик</a:t>
            </a:r>
            <a:r>
              <a:rPr lang="en-US" sz="4000" dirty="0"/>
              <a:t>”</a:t>
            </a:r>
            <a:r>
              <a:rPr lang="uk-UA" sz="4000" dirty="0"/>
              <a:t> або з </a:t>
            </a:r>
            <a:r>
              <a:rPr lang="uk-UA" sz="4000" dirty="0" err="1"/>
              <a:t>західно</a:t>
            </a:r>
            <a:r>
              <a:rPr lang="uk-UA" sz="4000" dirty="0"/>
              <a:t>-африканського слова </a:t>
            </a:r>
            <a:r>
              <a:rPr lang="en-US" sz="4000" dirty="0"/>
              <a:t>“</a:t>
            </a:r>
            <a:r>
              <a:rPr lang="uk-UA" sz="4000" dirty="0"/>
              <a:t>відстаюча дитина</a:t>
            </a:r>
            <a:r>
              <a:rPr lang="en-US" sz="4000" dirty="0"/>
              <a:t>”. </a:t>
            </a:r>
            <a:r>
              <a:rPr lang="uk-UA" sz="4000" dirty="0" err="1"/>
              <a:t>Квашиоркор</a:t>
            </a:r>
            <a:r>
              <a:rPr lang="uk-UA" sz="4000" dirty="0"/>
              <a:t> – це харчовий авітаміноз</a:t>
            </a:r>
            <a:r>
              <a:rPr lang="en-US" sz="4000" dirty="0"/>
              <a:t>, </a:t>
            </a:r>
            <a:r>
              <a:rPr lang="uk-UA" sz="4000" dirty="0"/>
              <a:t>який виникає у немовлят</a:t>
            </a:r>
            <a:r>
              <a:rPr lang="en-US" sz="4000" dirty="0"/>
              <a:t>,</a:t>
            </a:r>
            <a:r>
              <a:rPr lang="uk-UA" sz="4000" dirty="0"/>
              <a:t> яких відлучили від грудного молока та перевели на дієту з високим вмістом калорій та вуглеводів</a:t>
            </a:r>
            <a:r>
              <a:rPr lang="en-US" sz="4000" dirty="0"/>
              <a:t>, </a:t>
            </a:r>
            <a:r>
              <a:rPr lang="uk-UA" sz="4000" dirty="0"/>
              <a:t>але низьким вмістом білку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90147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72533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/>
              <a:t>ОСНОВНІ СИНДРОМИ ГІПОТРОФІЇ</a:t>
            </a:r>
            <a:endParaRPr lang="en-US" sz="4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472" y="1331397"/>
            <a:ext cx="11392862" cy="40169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</a:pP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Синдром </a:t>
            </a:r>
            <a:r>
              <a:rPr lang="uk-UA" altLang="ru-RU" sz="4400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трофічних</a:t>
            </a:r>
            <a:r>
              <a:rPr lang="en-US" altLang="ru-RU" sz="44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розладів</a:t>
            </a:r>
            <a:endParaRPr lang="en-US" altLang="ru-RU" sz="4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</a:pP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Синдром </a:t>
            </a:r>
            <a:r>
              <a:rPr lang="uk-UA" altLang="ru-RU" sz="4400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гастро-інтестинальних</a:t>
            </a:r>
            <a:r>
              <a:rPr lang="en-US" altLang="ru-RU" sz="44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розладів</a:t>
            </a:r>
            <a:endParaRPr lang="en-US" altLang="ru-RU" sz="4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</a:pP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Синдром дисфункції </a:t>
            </a:r>
            <a:r>
              <a:rPr lang="uk-UA" altLang="ru-RU" sz="4400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ЦНС</a:t>
            </a:r>
            <a:r>
              <a:rPr lang="en-US" altLang="ru-RU" sz="44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endParaRPr lang="uk-UA" altLang="ru-RU" sz="4400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 marL="514350" indent="-514350" eaLnBrk="0" hangingPunct="0">
              <a:lnSpc>
                <a:spcPct val="150000"/>
              </a:lnSpc>
              <a:buFont typeface="+mj-lt"/>
              <a:buAutoNum type="arabicPeriod"/>
            </a:pP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Синдром </a:t>
            </a:r>
            <a:r>
              <a:rPr lang="uk-UA" altLang="ru-RU" sz="4400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імунологічних</a:t>
            </a:r>
            <a:r>
              <a:rPr lang="uk-UA" altLang="ru-RU" sz="4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розладів</a:t>
            </a:r>
            <a:endParaRPr lang="en-US" altLang="ru-RU" sz="4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02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318" y="1237129"/>
            <a:ext cx="10596282" cy="42883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200" dirty="0"/>
              <a:t>Зниження підшкірного шару</a:t>
            </a:r>
            <a:r>
              <a:rPr lang="en-US" sz="3200" dirty="0"/>
              <a:t>. </a:t>
            </a:r>
            <a:r>
              <a:rPr lang="uk-UA" sz="3200" dirty="0"/>
              <a:t>Підшкірно-жировий шар витончений на животі при  </a:t>
            </a:r>
            <a:r>
              <a:rPr lang="uk-UA" sz="3200" u="sng" dirty="0">
                <a:solidFill>
                  <a:srgbClr val="0070C0"/>
                </a:solidFill>
              </a:rPr>
              <a:t>легкій гіпотрофії</a:t>
            </a:r>
            <a:r>
              <a:rPr lang="en-US" sz="3200" u="sng" dirty="0">
                <a:solidFill>
                  <a:srgbClr val="0070C0"/>
                </a:solidFill>
              </a:rPr>
              <a:t>.</a:t>
            </a:r>
            <a:r>
              <a:rPr lang="en-US" sz="3200" dirty="0"/>
              <a:t> </a:t>
            </a:r>
            <a:r>
              <a:rPr lang="uk-UA" sz="3200" dirty="0"/>
              <a:t>Він знижується на </a:t>
            </a:r>
            <a:r>
              <a:rPr lang="uk-UA" sz="3200" u="sng" dirty="0"/>
              <a:t>тулубі та кінцівках</a:t>
            </a:r>
            <a:r>
              <a:rPr lang="en-US" sz="3200" dirty="0"/>
              <a:t> </a:t>
            </a:r>
            <a:r>
              <a:rPr lang="uk-UA" sz="3200" dirty="0"/>
              <a:t>при </a:t>
            </a:r>
            <a:r>
              <a:rPr lang="uk-UA" sz="3200" u="sng" dirty="0" err="1">
                <a:solidFill>
                  <a:srgbClr val="0070C0"/>
                </a:solidFill>
              </a:rPr>
              <a:t>середньотяжкій</a:t>
            </a:r>
            <a:r>
              <a:rPr lang="uk-UA" sz="3200" u="sng" dirty="0">
                <a:solidFill>
                  <a:srgbClr val="0070C0"/>
                </a:solidFill>
              </a:rPr>
              <a:t> гіпотрофії</a:t>
            </a:r>
            <a:r>
              <a:rPr lang="en-US" sz="3200" dirty="0">
                <a:solidFill>
                  <a:srgbClr val="0070C0"/>
                </a:solidFill>
              </a:rPr>
              <a:t>.</a:t>
            </a:r>
            <a:r>
              <a:rPr lang="en-US" sz="3200" dirty="0"/>
              <a:t> </a:t>
            </a:r>
            <a:r>
              <a:rPr lang="uk-UA" sz="3200" dirty="0"/>
              <a:t>Підшкірний шар </a:t>
            </a:r>
            <a:r>
              <a:rPr lang="uk-UA" sz="3200" u="sng" dirty="0"/>
              <a:t>відсутній</a:t>
            </a:r>
            <a:r>
              <a:rPr lang="en-US" sz="3200" dirty="0"/>
              <a:t> </a:t>
            </a:r>
            <a:r>
              <a:rPr lang="uk-UA" sz="3200" dirty="0"/>
              <a:t>при </a:t>
            </a:r>
            <a:r>
              <a:rPr lang="uk-UA" sz="3200" u="sng" dirty="0">
                <a:solidFill>
                  <a:srgbClr val="0070C0"/>
                </a:solidFill>
              </a:rPr>
              <a:t>тяжкій БЕН </a:t>
            </a:r>
            <a:r>
              <a:rPr lang="en-US" sz="3200" dirty="0"/>
              <a:t>, </a:t>
            </a:r>
            <a:r>
              <a:rPr lang="uk-UA" sz="3200" dirty="0"/>
              <a:t>зберігатися може лише </a:t>
            </a:r>
            <a:r>
              <a:rPr lang="uk-UA" sz="3200" u="sng" dirty="0" err="1"/>
              <a:t>букальний</a:t>
            </a:r>
            <a:r>
              <a:rPr lang="uk-UA" sz="3200" u="sng" dirty="0"/>
              <a:t> жир </a:t>
            </a:r>
            <a:r>
              <a:rPr lang="en-US" sz="3200" dirty="0"/>
              <a:t>(</a:t>
            </a:r>
            <a:r>
              <a:rPr lang="uk-UA" sz="3200" dirty="0"/>
              <a:t>грудочки </a:t>
            </a:r>
            <a:r>
              <a:rPr lang="uk-UA" sz="3200" dirty="0" err="1"/>
              <a:t>Біша</a:t>
            </a:r>
            <a:r>
              <a:rPr lang="en-US" sz="3200" dirty="0"/>
              <a:t>) . </a:t>
            </a:r>
          </a:p>
          <a:p>
            <a:pPr marL="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200" dirty="0"/>
              <a:t>Зниження тканинного тургору або</a:t>
            </a:r>
            <a:r>
              <a:rPr lang="en-US" sz="3200" dirty="0"/>
              <a:t>/ </a:t>
            </a:r>
            <a:r>
              <a:rPr lang="uk-UA" sz="3200" dirty="0"/>
              <a:t>та м</a:t>
            </a:r>
            <a:r>
              <a:rPr lang="en-US" sz="3200" dirty="0"/>
              <a:t>’</a:t>
            </a:r>
            <a:r>
              <a:rPr lang="uk-UA" sz="3200" dirty="0" err="1"/>
              <a:t>язового</a:t>
            </a:r>
            <a:r>
              <a:rPr lang="en-US" sz="3200" dirty="0"/>
              <a:t>,</a:t>
            </a:r>
            <a:r>
              <a:rPr lang="uk-UA" sz="3200" dirty="0"/>
              <a:t> атрофія</a:t>
            </a:r>
            <a:r>
              <a:rPr lang="en-US" sz="3200" dirty="0"/>
              <a:t>,</a:t>
            </a:r>
            <a:r>
              <a:rPr lang="uk-UA" sz="3200" dirty="0"/>
              <a:t> дряблість</a:t>
            </a:r>
            <a:r>
              <a:rPr lang="en-US" sz="3200" dirty="0"/>
              <a:t>,</a:t>
            </a:r>
            <a:r>
              <a:rPr lang="uk-UA" sz="3200" dirty="0"/>
              <a:t>стоншення шкіри</a:t>
            </a:r>
            <a:r>
              <a:rPr lang="en-US" sz="3200" dirty="0"/>
              <a:t>. </a:t>
            </a:r>
          </a:p>
          <a:p>
            <a:pPr marL="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3200" dirty="0"/>
              <a:t>Ознаки дефіциту мікроелементів </a:t>
            </a:r>
            <a:r>
              <a:rPr lang="en-US" sz="3200" dirty="0"/>
              <a:t>(</a:t>
            </a:r>
            <a:r>
              <a:rPr lang="uk-UA" sz="3200" dirty="0" err="1"/>
              <a:t>полігіповітаміноз</a:t>
            </a:r>
            <a:r>
              <a:rPr lang="en-US" sz="3200" dirty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1237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600" b="1" dirty="0"/>
              <a:t>СИНДРОМ ТРОФІЧНИХ РОЗЛАДІВ</a:t>
            </a:r>
            <a:r>
              <a:rPr lang="en-US" altLang="ru-RU" sz="3600" b="1" dirty="0"/>
              <a:t>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4612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311" name="Picture 7" descr="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1438" y="261938"/>
            <a:ext cx="4500562" cy="6453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6165" y="404814"/>
            <a:ext cx="6081592" cy="550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4400" dirty="0"/>
              <a:t> При маразмі дитина виглядає виснаженою</a:t>
            </a:r>
            <a:r>
              <a:rPr lang="en-US" sz="4400" dirty="0"/>
              <a:t>. </a:t>
            </a:r>
            <a:r>
              <a:rPr lang="uk-UA" sz="4400" dirty="0"/>
              <a:t>Обличчя </a:t>
            </a:r>
            <a:r>
              <a:rPr lang="uk-UA" sz="4400" dirty="0" err="1"/>
              <a:t>мавпи</a:t>
            </a:r>
            <a:r>
              <a:rPr lang="uk-UA" sz="4400" dirty="0"/>
              <a:t> характерне для цього захворювання за рахунок втрати </a:t>
            </a:r>
            <a:r>
              <a:rPr lang="uk-UA" sz="4400" dirty="0" err="1"/>
              <a:t>букальних</a:t>
            </a:r>
            <a:r>
              <a:rPr lang="uk-UA" sz="4400" dirty="0"/>
              <a:t> жирових </a:t>
            </a:r>
            <a:r>
              <a:rPr lang="uk-UA" sz="4400" dirty="0" err="1"/>
              <a:t>відкладень</a:t>
            </a:r>
            <a:r>
              <a:rPr lang="en-US" sz="4400" dirty="0"/>
              <a:t>.</a:t>
            </a:r>
            <a:r>
              <a:rPr lang="uk-UA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4393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4" name="Picture 4" descr="pic05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9638" y="981075"/>
            <a:ext cx="4932362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0659" y="981076"/>
            <a:ext cx="491265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400" dirty="0"/>
              <a:t>Дитина з маразмом має вигляд старої людини</a:t>
            </a:r>
            <a:r>
              <a:rPr lang="en-US" sz="4400" dirty="0"/>
              <a:t>, </a:t>
            </a:r>
            <a:r>
              <a:rPr lang="uk-UA" sz="4400" dirty="0"/>
              <a:t>в тілі молодої</a:t>
            </a:r>
            <a:r>
              <a:rPr lang="en-US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9069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41" name="Picture 5" descr="2947297838_047ed38ef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68669" y="1385052"/>
            <a:ext cx="4639235" cy="4562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93556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/>
              <a:t>НАБРЯКИ</a:t>
            </a:r>
            <a:endParaRPr lang="ru-RU" sz="4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3450" y="1385052"/>
            <a:ext cx="53236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dirty="0" err="1"/>
              <a:t>Квашиоркор</a:t>
            </a:r>
            <a:r>
              <a:rPr lang="uk-UA" sz="5400" dirty="0"/>
              <a:t> найчастіше характеризується набряками</a:t>
            </a:r>
            <a:r>
              <a:rPr lang="en-US" sz="5400" dirty="0"/>
              <a:t>, </a:t>
            </a:r>
            <a:r>
              <a:rPr lang="uk-UA" sz="5400" dirty="0"/>
              <a:t>місяцеподібним обличчям</a:t>
            </a:r>
            <a:r>
              <a:rPr lang="en-US" sz="5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7718783"/>
      </p:ext>
    </p:extLst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9" name="Picture 9" descr="pic05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9" y="981076"/>
            <a:ext cx="3673475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7852" name="Picture 12" descr="kwashiorkor (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2263" y="981076"/>
            <a:ext cx="3414712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7850" name="Rectangle 10"/>
          <p:cNvSpPr>
            <a:spLocks noChangeArrowheads="1"/>
          </p:cNvSpPr>
          <p:nvPr/>
        </p:nvSpPr>
        <p:spPr bwMode="auto">
          <a:xfrm>
            <a:off x="537882" y="5749644"/>
            <a:ext cx="1113416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2" algn="just">
              <a:buClr>
                <a:schemeClr val="hlink"/>
              </a:buClr>
              <a:buSzPct val="120000"/>
            </a:pPr>
            <a:r>
              <a:rPr lang="uk-UA" altLang="ru-RU" sz="2800" b="1" dirty="0">
                <a:latin typeface="Tahoma" panose="020B0604030504040204" pitchFamily="34" charset="0"/>
              </a:rPr>
              <a:t>Найчастіше уражуються дистальні кінцівки</a:t>
            </a:r>
            <a:r>
              <a:rPr lang="en-US" altLang="ru-RU" sz="2800" b="1" dirty="0">
                <a:latin typeface="Tahoma" panose="020B0604030504040204" pitchFamily="34" charset="0"/>
              </a:rPr>
              <a:t>,</a:t>
            </a:r>
            <a:r>
              <a:rPr lang="uk-UA" altLang="ru-RU" sz="2800" b="1" dirty="0">
                <a:latin typeface="Tahoma" panose="020B0604030504040204" pitchFamily="34" charset="0"/>
              </a:rPr>
              <a:t> але</a:t>
            </a:r>
            <a:r>
              <a:rPr lang="en-US" altLang="ru-RU" sz="2800" b="1" dirty="0">
                <a:latin typeface="Tahoma" panose="020B0604030504040204" pitchFamily="34" charset="0"/>
              </a:rPr>
              <a:t> </a:t>
            </a:r>
            <a:r>
              <a:rPr lang="uk-UA" altLang="ru-RU" sz="2800" b="1" dirty="0" err="1">
                <a:latin typeface="Tahoma" panose="020B0604030504040204" pitchFamily="34" charset="0"/>
              </a:rPr>
              <a:t>анасарка</a:t>
            </a:r>
            <a:r>
              <a:rPr lang="uk-UA" altLang="ru-RU" sz="2800" b="1" dirty="0">
                <a:latin typeface="Tahoma" panose="020B0604030504040204" pitchFamily="34" charset="0"/>
              </a:rPr>
              <a:t> (</a:t>
            </a:r>
            <a:r>
              <a:rPr lang="uk-UA" altLang="ru-RU" sz="2800" b="1" dirty="0" err="1">
                <a:latin typeface="Tahoma" panose="020B0604030504040204" pitchFamily="34" charset="0"/>
              </a:rPr>
              <a:t>геніралізований</a:t>
            </a:r>
            <a:r>
              <a:rPr lang="uk-UA" altLang="ru-RU" sz="2800" b="1" dirty="0">
                <a:latin typeface="Tahoma" panose="020B0604030504040204" pitchFamily="34" charset="0"/>
              </a:rPr>
              <a:t> набряк) може зустрічатися теж</a:t>
            </a:r>
            <a:r>
              <a:rPr lang="en-US" altLang="ru-RU" sz="2800" b="1" dirty="0">
                <a:latin typeface="Tahoma" panose="020B0604030504040204" pitchFamily="34" charset="0"/>
              </a:rPr>
              <a:t>.</a:t>
            </a:r>
            <a:r>
              <a:rPr lang="uk-UA" altLang="ru-RU" sz="2800" b="1" dirty="0">
                <a:latin typeface="Tahoma" panose="020B0604030504040204" pitchFamily="34" charset="0"/>
              </a:rPr>
              <a:t> </a:t>
            </a:r>
            <a:endParaRPr lang="ru-RU" altLang="ru-RU" sz="2800" b="1" dirty="0">
              <a:latin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50124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/>
              <a:t>Набряки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93853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7" name="Picture 5" descr="912185-915575-10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765175"/>
            <a:ext cx="4495800" cy="4679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58742" y="411232"/>
            <a:ext cx="60676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4000" b="1" dirty="0"/>
              <a:t>Зміни шкіряних покровів</a:t>
            </a:r>
            <a:r>
              <a:rPr lang="en-US" altLang="ru-RU" sz="4000" b="1" dirty="0"/>
              <a:t>:</a:t>
            </a:r>
            <a:r>
              <a:rPr lang="en-US" altLang="ru-RU" sz="4000" dirty="0"/>
              <a:t>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5811" y="1510118"/>
            <a:ext cx="489473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4800" dirty="0"/>
              <a:t>Шкіра бліда</a:t>
            </a:r>
            <a:r>
              <a:rPr lang="en-US" sz="4800" dirty="0"/>
              <a:t>,</a:t>
            </a:r>
            <a:r>
              <a:rPr lang="uk-UA" sz="4800" dirty="0"/>
              <a:t> дрябла</a:t>
            </a:r>
            <a:r>
              <a:rPr lang="en-US" sz="4800" dirty="0"/>
              <a:t>; </a:t>
            </a:r>
            <a:r>
              <a:rPr lang="uk-UA" sz="4800" dirty="0"/>
              <a:t>при тяжкій БЕН – ознаки ксерозу</a:t>
            </a:r>
            <a:r>
              <a:rPr lang="en-US" sz="4800" dirty="0"/>
              <a:t>, </a:t>
            </a:r>
            <a:r>
              <a:rPr lang="uk-UA" sz="4800" dirty="0"/>
              <a:t>зморшки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763397"/>
      </p:ext>
    </p:extLst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698" name="Picture 10" descr="flaky_paint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3600" y="0"/>
            <a:ext cx="3708400" cy="338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8701" name="Picture 13" descr="marasmu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3600" y="3429000"/>
            <a:ext cx="37084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799" y="300789"/>
            <a:ext cx="8055430" cy="563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4400" dirty="0" err="1"/>
              <a:t>Квашиоркор</a:t>
            </a:r>
            <a:r>
              <a:rPr lang="uk-UA" sz="4400" dirty="0"/>
              <a:t> звичайно характеризується сухою шкірою з лущенням та ділянками </a:t>
            </a:r>
            <a:r>
              <a:rPr lang="uk-UA" sz="4400" dirty="0" err="1"/>
              <a:t>мокнутя</a:t>
            </a:r>
            <a:r>
              <a:rPr lang="en-US" sz="4400" dirty="0"/>
              <a:t>, </a:t>
            </a:r>
            <a:r>
              <a:rPr lang="uk-UA" sz="4400" dirty="0" err="1"/>
              <a:t>гіперпігментації</a:t>
            </a:r>
            <a:r>
              <a:rPr lang="en-US" sz="4400" dirty="0"/>
              <a:t>. </a:t>
            </a:r>
          </a:p>
          <a:p>
            <a:pPr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4400" dirty="0"/>
              <a:t>Ця ознака</a:t>
            </a:r>
            <a:r>
              <a:rPr lang="en-US" sz="4400" dirty="0"/>
              <a:t> </a:t>
            </a:r>
            <a:r>
              <a:rPr lang="uk-UA" sz="4400" dirty="0"/>
              <a:t>дерматозу має назву класичної </a:t>
            </a:r>
            <a:r>
              <a:rPr lang="en-US" sz="4400" dirty="0"/>
              <a:t>"</a:t>
            </a:r>
            <a:r>
              <a:rPr lang="uk-UA" sz="4400" dirty="0"/>
              <a:t>мозаїчної</a:t>
            </a:r>
            <a:r>
              <a:rPr lang="en-US" sz="4400" dirty="0"/>
              <a:t> </a:t>
            </a:r>
            <a:r>
              <a:rPr lang="uk-UA" sz="4400" dirty="0"/>
              <a:t>шкіри</a:t>
            </a:r>
            <a:r>
              <a:rPr lang="en-US" sz="4400" dirty="0"/>
              <a:t>" </a:t>
            </a:r>
            <a:r>
              <a:rPr lang="uk-UA" sz="4400" dirty="0"/>
              <a:t>або </a:t>
            </a:r>
            <a:r>
              <a:rPr lang="en-US" sz="4400" dirty="0"/>
              <a:t>“</a:t>
            </a:r>
            <a:r>
              <a:rPr lang="uk-UA" sz="4400" dirty="0"/>
              <a:t>фарби</a:t>
            </a:r>
            <a:r>
              <a:rPr lang="en-US" sz="4400" dirty="0"/>
              <a:t>,</a:t>
            </a:r>
            <a:r>
              <a:rPr lang="uk-UA" sz="4400" dirty="0"/>
              <a:t>що облуплюється</a:t>
            </a:r>
            <a:r>
              <a:rPr lang="en-US" sz="4400" dirty="0"/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3530014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9" name="Picture 7" descr="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8" y="353308"/>
            <a:ext cx="4840474" cy="6028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2039" y="411486"/>
            <a:ext cx="45704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/>
              <a:t>ЗМІНИ ВОЛОССЯ</a:t>
            </a:r>
            <a:r>
              <a:rPr lang="en-US" sz="4400" b="1" dirty="0"/>
              <a:t>: </a:t>
            </a:r>
            <a:endParaRPr lang="ru-RU" sz="4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7338" y="1474258"/>
            <a:ext cx="588038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4800" dirty="0"/>
              <a:t>Волосся сухе</a:t>
            </a:r>
            <a:r>
              <a:rPr lang="en-US" sz="4800" dirty="0"/>
              <a:t>, </a:t>
            </a:r>
            <a:r>
              <a:rPr lang="uk-UA" sz="4800" dirty="0"/>
              <a:t>матове</a:t>
            </a:r>
            <a:r>
              <a:rPr lang="en-US" sz="4800" dirty="0"/>
              <a:t>, </a:t>
            </a:r>
            <a:r>
              <a:rPr lang="uk-UA" sz="4800" dirty="0"/>
              <a:t>тонке</a:t>
            </a:r>
            <a:r>
              <a:rPr lang="en-US" sz="4800" dirty="0"/>
              <a:t>, </a:t>
            </a:r>
            <a:r>
              <a:rPr lang="uk-UA" sz="4800" dirty="0"/>
              <a:t>рідке</a:t>
            </a:r>
            <a:r>
              <a:rPr lang="en-US" sz="4800" dirty="0"/>
              <a:t>, </a:t>
            </a:r>
            <a:r>
              <a:rPr lang="uk-UA" sz="4800" dirty="0"/>
              <a:t>ломке</a:t>
            </a:r>
            <a:r>
              <a:rPr lang="en-US" sz="4800" dirty="0"/>
              <a:t>. </a:t>
            </a:r>
            <a:r>
              <a:rPr lang="uk-UA" sz="4800" dirty="0"/>
              <a:t>Воно легко випадає</a:t>
            </a:r>
            <a:r>
              <a:rPr lang="en-US" sz="4800" dirty="0"/>
              <a:t>,</a:t>
            </a:r>
            <a:r>
              <a:rPr lang="uk-UA" sz="4800" dirty="0"/>
              <a:t> що може призвести до алопеції</a:t>
            </a:r>
            <a:r>
              <a:rPr lang="en-US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08840787"/>
      </p:ext>
    </p:extLst>
  </p:cSld>
  <p:clrMapOvr>
    <a:masterClrMapping/>
  </p:clrMapOvr>
  <p:transition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1118"/>
            <a:ext cx="10515600" cy="872004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latin typeface="+mn-lt"/>
              </a:rPr>
              <a:t>СИНДРОМ ГАСТРОІНТЕСТІНАЛЬНИХ РОЗЛАДІВ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idx="1"/>
          </p:nvPr>
        </p:nvSpPr>
        <p:spPr>
          <a:xfrm>
            <a:off x="838201" y="1242853"/>
            <a:ext cx="10690412" cy="529413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5400" dirty="0"/>
              <a:t>Анорексія</a:t>
            </a:r>
            <a:endParaRPr lang="en-US" altLang="ru-RU" sz="5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5400" dirty="0"/>
              <a:t>Може бути втрата апетиту</a:t>
            </a:r>
            <a:r>
              <a:rPr lang="en-US" altLang="ru-RU" sz="5400" dirty="0"/>
              <a:t>,</a:t>
            </a:r>
            <a:r>
              <a:rPr lang="uk-UA" altLang="ru-RU" sz="5400" dirty="0"/>
              <a:t> або напроти – ненаситний апетит</a:t>
            </a:r>
            <a:r>
              <a:rPr lang="en-US" altLang="ru-RU" sz="5400" dirty="0"/>
              <a:t>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5400" dirty="0"/>
              <a:t>Нестабільність </a:t>
            </a:r>
            <a:r>
              <a:rPr lang="uk-UA" altLang="ru-RU" sz="5400" dirty="0" err="1"/>
              <a:t>стула</a:t>
            </a:r>
            <a:r>
              <a:rPr lang="uk-UA" altLang="ru-RU" sz="5400" dirty="0"/>
              <a:t> зі схильністю до закрепів</a:t>
            </a:r>
            <a:r>
              <a:rPr lang="en-US" altLang="ru-RU" sz="5400" dirty="0"/>
              <a:t>, </a:t>
            </a:r>
            <a:r>
              <a:rPr lang="uk-UA" altLang="ru-RU" sz="5400" dirty="0"/>
              <a:t>часто – діарея</a:t>
            </a:r>
            <a:r>
              <a:rPr lang="en-US" altLang="ru-RU" sz="5400" dirty="0"/>
              <a:t>. </a:t>
            </a:r>
            <a:endParaRPr lang="ru-RU" alt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605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7" name="Picture 5" descr="28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4100" y="261939"/>
            <a:ext cx="4787900" cy="5583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0442" name="Rectangle 10"/>
          <p:cNvSpPr>
            <a:spLocks noChangeArrowheads="1"/>
          </p:cNvSpPr>
          <p:nvPr/>
        </p:nvSpPr>
        <p:spPr bwMode="auto">
          <a:xfrm>
            <a:off x="7404100" y="5657671"/>
            <a:ext cx="47879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-UA" altLang="ru-RU" sz="3600" b="1" dirty="0" err="1">
                <a:latin typeface="Tahoma" panose="020B0604030504040204" pitchFamily="34" charset="0"/>
              </a:rPr>
              <a:t>Ангулярний</a:t>
            </a:r>
            <a:r>
              <a:rPr lang="uk-UA" altLang="ru-RU" sz="3600" b="1" dirty="0">
                <a:latin typeface="Tahoma" panose="020B0604030504040204" pitchFamily="34" charset="0"/>
              </a:rPr>
              <a:t> стоматит</a:t>
            </a:r>
            <a:endParaRPr lang="ru-RU" alt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76517" y="649505"/>
            <a:ext cx="63470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4000" b="1" dirty="0"/>
              <a:t>У всіх дітей з тяжкою БЕН спостерігається дефіцит вітамінів та мінералів </a:t>
            </a:r>
            <a:r>
              <a:rPr lang="en-US" altLang="ru-RU" sz="4000" b="1" dirty="0"/>
              <a:t>(Fe, Zn, Co, I, </a:t>
            </a:r>
            <a:r>
              <a:rPr lang="uk-UA" altLang="ru-RU" sz="4000" b="1" dirty="0"/>
              <a:t>вітаміни</a:t>
            </a:r>
            <a:r>
              <a:rPr lang="en-US" altLang="ru-RU" sz="4000" b="1" dirty="0"/>
              <a:t> A, B1, B2, B12, C, D</a:t>
            </a:r>
            <a:r>
              <a:rPr lang="en-US" altLang="ru-RU" sz="4000" dirty="0"/>
              <a:t>)</a:t>
            </a:r>
            <a:endParaRPr lang="en-US" alt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2559165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68285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5400" b="1" dirty="0"/>
              <a:t>Синдром дисфункції ЦНС</a:t>
            </a:r>
            <a:endParaRPr lang="ru-RU" sz="5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8211" y="700939"/>
            <a:ext cx="10775577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3200" b="1" u="sng" dirty="0">
                <a:solidFill>
                  <a:prstClr val="black"/>
                </a:solidFill>
              </a:rPr>
              <a:t>Зміни поведінки</a:t>
            </a:r>
            <a:r>
              <a:rPr lang="en-US" altLang="ru-RU" sz="3200" b="1" u="sng" dirty="0">
                <a:solidFill>
                  <a:prstClr val="black"/>
                </a:solidFill>
              </a:rPr>
              <a:t>: </a:t>
            </a:r>
          </a:p>
          <a:p>
            <a:pPr marL="685800" lvl="1">
              <a:spcBef>
                <a:spcPts val="500"/>
              </a:spcBef>
              <a:spcAft>
                <a:spcPts val="1000"/>
              </a:spcAft>
            </a:pPr>
            <a:r>
              <a:rPr lang="en-US" altLang="ru-RU" sz="3600" dirty="0">
                <a:solidFill>
                  <a:prstClr val="black"/>
                </a:solidFill>
              </a:rPr>
              <a:t>- </a:t>
            </a:r>
            <a:r>
              <a:rPr lang="uk-UA" altLang="ru-RU" sz="3600" dirty="0">
                <a:solidFill>
                  <a:prstClr val="black"/>
                </a:solidFill>
              </a:rPr>
              <a:t>Домінування негативних емоцій (дратівливість</a:t>
            </a:r>
            <a:r>
              <a:rPr lang="en-US" altLang="ru-RU" sz="3600" b="1" dirty="0">
                <a:solidFill>
                  <a:prstClr val="black"/>
                </a:solidFill>
              </a:rPr>
              <a:t>, </a:t>
            </a:r>
            <a:r>
              <a:rPr lang="uk-UA" altLang="ru-RU" sz="3600" dirty="0">
                <a:solidFill>
                  <a:prstClr val="black"/>
                </a:solidFill>
              </a:rPr>
              <a:t>тривожність</a:t>
            </a:r>
            <a:r>
              <a:rPr lang="en-US" altLang="ru-RU" sz="3600" dirty="0">
                <a:solidFill>
                  <a:prstClr val="black"/>
                </a:solidFill>
              </a:rPr>
              <a:t>)</a:t>
            </a:r>
            <a:r>
              <a:rPr lang="en-US" altLang="ru-RU" sz="3600" b="1" dirty="0">
                <a:solidFill>
                  <a:prstClr val="black"/>
                </a:solidFill>
              </a:rPr>
              <a:t>, </a:t>
            </a:r>
          </a:p>
          <a:p>
            <a:pPr marL="685800" lvl="1">
              <a:spcBef>
                <a:spcPts val="500"/>
              </a:spcBef>
              <a:spcAft>
                <a:spcPts val="1000"/>
              </a:spcAft>
            </a:pPr>
            <a:r>
              <a:rPr lang="uk-UA" altLang="ru-RU" sz="3600" b="1" dirty="0">
                <a:solidFill>
                  <a:prstClr val="black"/>
                </a:solidFill>
              </a:rPr>
              <a:t>-</a:t>
            </a:r>
            <a:r>
              <a:rPr lang="uk-UA" altLang="ru-RU" sz="3600" dirty="0">
                <a:solidFill>
                  <a:prstClr val="black"/>
                </a:solidFill>
              </a:rPr>
              <a:t>Зниження активності</a:t>
            </a:r>
            <a:r>
              <a:rPr lang="en-US" altLang="ru-RU" sz="3600" dirty="0">
                <a:solidFill>
                  <a:prstClr val="black"/>
                </a:solidFill>
              </a:rPr>
              <a:t>, a</a:t>
            </a:r>
            <a:r>
              <a:rPr lang="uk-UA" altLang="ru-RU" sz="3600" dirty="0" err="1">
                <a:solidFill>
                  <a:prstClr val="black"/>
                </a:solidFill>
              </a:rPr>
              <a:t>патія</a:t>
            </a:r>
            <a:r>
              <a:rPr lang="en-US" altLang="ru-RU" sz="3600" dirty="0">
                <a:solidFill>
                  <a:prstClr val="black"/>
                </a:solidFill>
              </a:rPr>
              <a:t>, </a:t>
            </a:r>
            <a:r>
              <a:rPr lang="uk-UA" altLang="ru-RU" sz="3600" dirty="0">
                <a:solidFill>
                  <a:prstClr val="black"/>
                </a:solidFill>
              </a:rPr>
              <a:t>в</a:t>
            </a:r>
            <a:r>
              <a:rPr lang="en-US" altLang="ru-RU" sz="3600" dirty="0">
                <a:solidFill>
                  <a:prstClr val="black"/>
                </a:solidFill>
              </a:rPr>
              <a:t>’</a:t>
            </a:r>
            <a:r>
              <a:rPr lang="uk-UA" altLang="ru-RU" sz="3600" dirty="0" err="1">
                <a:solidFill>
                  <a:prstClr val="black"/>
                </a:solidFill>
              </a:rPr>
              <a:t>ялість</a:t>
            </a:r>
            <a:endParaRPr lang="en-US" altLang="ru-RU" sz="3600" dirty="0">
              <a:solidFill>
                <a:prstClr val="black"/>
              </a:solidFill>
            </a:endParaRPr>
          </a:p>
          <a:p>
            <a:pPr marL="685800" lvl="1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3600" b="1" u="sng" dirty="0">
                <a:solidFill>
                  <a:prstClr val="black"/>
                </a:solidFill>
              </a:rPr>
              <a:t>Затримка ментального та психомоторного розвитку</a:t>
            </a:r>
            <a:r>
              <a:rPr lang="en-US" altLang="ru-RU" sz="3600" b="1" u="sng" dirty="0">
                <a:solidFill>
                  <a:prstClr val="black"/>
                </a:solidFill>
              </a:rPr>
              <a:t>. </a:t>
            </a:r>
            <a:r>
              <a:rPr lang="uk-UA" altLang="ru-RU" sz="3600" b="1" dirty="0">
                <a:solidFill>
                  <a:prstClr val="black"/>
                </a:solidFill>
              </a:rPr>
              <a:t>Може бути постійний </a:t>
            </a:r>
            <a:r>
              <a:rPr lang="uk-UA" altLang="ru-RU" sz="3600" b="1" dirty="0" err="1">
                <a:solidFill>
                  <a:prstClr val="black"/>
                </a:solidFill>
              </a:rPr>
              <a:t>когнитивний</a:t>
            </a:r>
            <a:r>
              <a:rPr lang="uk-UA" altLang="ru-RU" sz="3600" b="1" dirty="0">
                <a:solidFill>
                  <a:prstClr val="black"/>
                </a:solidFill>
              </a:rPr>
              <a:t> дефіцит</a:t>
            </a:r>
            <a:r>
              <a:rPr lang="en-US" altLang="ru-RU" sz="3600" b="1" dirty="0">
                <a:solidFill>
                  <a:prstClr val="black"/>
                </a:solidFill>
              </a:rPr>
              <a:t>.</a:t>
            </a:r>
            <a:r>
              <a:rPr lang="uk-UA" altLang="ru-RU" sz="3600" b="1" dirty="0">
                <a:solidFill>
                  <a:prstClr val="black"/>
                </a:solidFill>
              </a:rPr>
              <a:t> </a:t>
            </a:r>
          </a:p>
          <a:p>
            <a:pPr marL="685800" lvl="1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3600" b="1" u="sng" dirty="0">
                <a:solidFill>
                  <a:prstClr val="black"/>
                </a:solidFill>
              </a:rPr>
              <a:t>Розлади терморегуляції </a:t>
            </a:r>
            <a:r>
              <a:rPr lang="uk-UA" altLang="ru-RU" sz="3600" b="1" dirty="0">
                <a:solidFill>
                  <a:prstClr val="black"/>
                </a:solidFill>
              </a:rPr>
              <a:t>(тенденція до гіпотермії)</a:t>
            </a:r>
            <a:endParaRPr lang="en-US" alt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1360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793" name="Picture 9" descr="676child-with-kwashiorkor-disease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236"/>
          <a:stretch/>
        </p:blipFill>
        <p:spPr>
          <a:xfrm>
            <a:off x="6763871" y="1266825"/>
            <a:ext cx="4854388" cy="4752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9466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6600" b="1" dirty="0"/>
              <a:t>Абдомінальні порушення</a:t>
            </a:r>
            <a:r>
              <a:rPr lang="en-US" altLang="ru-RU" sz="6600" b="1" dirty="0"/>
              <a:t>:</a:t>
            </a:r>
            <a:endParaRPr lang="ru-RU" sz="6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1317034"/>
            <a:ext cx="6643101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4800" dirty="0">
                <a:solidFill>
                  <a:prstClr val="black"/>
                </a:solidFill>
              </a:rPr>
              <a:t> вторинне збільшення живота за рахунок зниження м</a:t>
            </a:r>
            <a:r>
              <a:rPr lang="en-US" altLang="ru-RU" sz="4800" dirty="0">
                <a:solidFill>
                  <a:prstClr val="black"/>
                </a:solidFill>
              </a:rPr>
              <a:t>’</a:t>
            </a:r>
            <a:r>
              <a:rPr lang="uk-UA" altLang="ru-RU" sz="4800" dirty="0" err="1">
                <a:solidFill>
                  <a:prstClr val="black"/>
                </a:solidFill>
              </a:rPr>
              <a:t>язового</a:t>
            </a:r>
            <a:r>
              <a:rPr lang="uk-UA" altLang="ru-RU" sz="4800" dirty="0">
                <a:solidFill>
                  <a:prstClr val="black"/>
                </a:solidFill>
              </a:rPr>
              <a:t> тонусу черевної стінки)</a:t>
            </a:r>
            <a:r>
              <a:rPr lang="ru-RU" altLang="ru-RU" sz="4800" dirty="0">
                <a:solidFill>
                  <a:prstClr val="black"/>
                </a:solidFill>
              </a:rPr>
              <a:t>.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4800" dirty="0">
                <a:solidFill>
                  <a:prstClr val="black"/>
                </a:solidFill>
              </a:rPr>
              <a:t>Збільшення печінки</a:t>
            </a:r>
            <a:r>
              <a:rPr lang="en-US" altLang="ru-RU" sz="4800" dirty="0">
                <a:solidFill>
                  <a:prstClr val="black"/>
                </a:solidFill>
              </a:rPr>
              <a:t>(</a:t>
            </a:r>
            <a:r>
              <a:rPr lang="uk-UA" altLang="ru-RU" sz="4800" dirty="0" err="1">
                <a:solidFill>
                  <a:prstClr val="black"/>
                </a:solidFill>
              </a:rPr>
              <a:t>гепатомегалія</a:t>
            </a:r>
            <a:r>
              <a:rPr lang="en-US" altLang="ru-RU" sz="4800" dirty="0">
                <a:solidFill>
                  <a:prstClr val="black"/>
                </a:solidFill>
              </a:rPr>
              <a:t>)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en-US" altLang="ru-RU" sz="4800" dirty="0">
                <a:solidFill>
                  <a:prstClr val="black"/>
                </a:solidFill>
              </a:rPr>
              <a:t> </a:t>
            </a:r>
            <a:endParaRPr lang="ru-RU" altLang="ru-RU" sz="4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60695"/>
      </p:ext>
    </p:extLst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92100"/>
            <a:ext cx="10972800" cy="640229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sz="4800" b="1" dirty="0" err="1">
                <a:latin typeface="+mn-lt"/>
              </a:rPr>
              <a:t>Квашиоркор</a:t>
            </a:r>
            <a:endParaRPr lang="ru-RU" altLang="ru-RU" sz="4800" b="1" dirty="0">
              <a:latin typeface="+mn-lt"/>
            </a:endParaRPr>
          </a:p>
        </p:txBody>
      </p:sp>
      <p:pic>
        <p:nvPicPr>
          <p:cNvPr id="558083" name="Picture 3" descr="kwashiorko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398" y="1905000"/>
            <a:ext cx="1647204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58084" name="Picture 4" descr="2374317_X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9" y="1341439"/>
            <a:ext cx="3673475" cy="41036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8085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1981200" y="5647765"/>
            <a:ext cx="8229600" cy="876860"/>
          </a:xfrm>
        </p:spPr>
        <p:txBody>
          <a:bodyPr anchor="ctr">
            <a:normAutofit/>
          </a:bodyPr>
          <a:lstStyle/>
          <a:p>
            <a:pPr algn="ctr">
              <a:buFontTx/>
              <a:buNone/>
            </a:pPr>
            <a:r>
              <a:rPr lang="uk-UA" altLang="ru-RU" b="1" dirty="0"/>
              <a:t>Здутий живіт </a:t>
            </a:r>
            <a:r>
              <a:rPr lang="en-US" altLang="ru-RU" b="1" dirty="0"/>
              <a:t>(potbelly)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844095150"/>
      </p:ext>
    </p:extLst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72004"/>
          </a:xfrm>
        </p:spPr>
        <p:txBody>
          <a:bodyPr>
            <a:noAutofit/>
          </a:bodyPr>
          <a:lstStyle/>
          <a:p>
            <a:pPr algn="ctr"/>
            <a:r>
              <a:rPr lang="uk-UA" altLang="ru-RU" sz="5400" b="1" dirty="0">
                <a:latin typeface="+mn-lt"/>
              </a:rPr>
              <a:t>Синдром імунологічних розладів</a:t>
            </a:r>
            <a:endParaRPr lang="ru-RU" altLang="ru-RU" sz="54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648359"/>
            <a:ext cx="10515600" cy="39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800" dirty="0">
                <a:solidFill>
                  <a:prstClr val="black"/>
                </a:solidFill>
              </a:rPr>
              <a:t>Часті тяжкі хронічні інфекції</a:t>
            </a:r>
            <a:r>
              <a:rPr lang="en-US" altLang="ru-RU" sz="4800" dirty="0">
                <a:solidFill>
                  <a:prstClr val="black"/>
                </a:solidFill>
              </a:rPr>
              <a:t>, </a:t>
            </a:r>
            <a:r>
              <a:rPr lang="uk-UA" altLang="ru-RU" sz="4800" dirty="0">
                <a:solidFill>
                  <a:prstClr val="black"/>
                </a:solidFill>
              </a:rPr>
              <a:t>повторні епізоди респіраторних і шкірних інфекцій</a:t>
            </a:r>
            <a:r>
              <a:rPr lang="en-US" altLang="ru-RU" sz="4800" dirty="0">
                <a:solidFill>
                  <a:prstClr val="black"/>
                </a:solidFill>
              </a:rPr>
              <a:t>, </a:t>
            </a:r>
            <a:r>
              <a:rPr lang="uk-UA" altLang="ru-RU" sz="4800" dirty="0" err="1">
                <a:solidFill>
                  <a:prstClr val="black"/>
                </a:solidFill>
              </a:rPr>
              <a:t>діареі</a:t>
            </a:r>
            <a:r>
              <a:rPr lang="uk-UA" altLang="ru-RU" sz="4800" dirty="0">
                <a:solidFill>
                  <a:prstClr val="black"/>
                </a:solidFill>
              </a:rPr>
              <a:t> та </a:t>
            </a:r>
            <a:r>
              <a:rPr lang="uk-UA" altLang="ru-RU" sz="4800" dirty="0" err="1">
                <a:solidFill>
                  <a:prstClr val="black"/>
                </a:solidFill>
              </a:rPr>
              <a:t>ін</a:t>
            </a:r>
            <a:r>
              <a:rPr lang="en-US" altLang="ru-RU" sz="4800" dirty="0">
                <a:solidFill>
                  <a:prstClr val="black"/>
                </a:solidFill>
              </a:rPr>
              <a:t>. </a:t>
            </a:r>
          </a:p>
          <a:p>
            <a:pPr marL="228600" lvl="0" indent="-2286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800" dirty="0">
                <a:solidFill>
                  <a:prstClr val="black"/>
                </a:solidFill>
              </a:rPr>
              <a:t>Тенденція до інфекційних </a:t>
            </a:r>
            <a:r>
              <a:rPr lang="uk-UA" altLang="ru-RU" sz="4800" dirty="0" err="1">
                <a:solidFill>
                  <a:prstClr val="black"/>
                </a:solidFill>
              </a:rPr>
              <a:t>хвороб</a:t>
            </a:r>
            <a:r>
              <a:rPr lang="uk-UA" altLang="ru-RU" sz="4800" dirty="0">
                <a:solidFill>
                  <a:prstClr val="black"/>
                </a:solidFill>
              </a:rPr>
              <a:t> з  </a:t>
            </a:r>
            <a:r>
              <a:rPr lang="uk-UA" altLang="ru-RU" sz="4800" dirty="0" err="1">
                <a:solidFill>
                  <a:prstClr val="black"/>
                </a:solidFill>
              </a:rPr>
              <a:t>асимптомним</a:t>
            </a:r>
            <a:r>
              <a:rPr lang="uk-UA" altLang="ru-RU" sz="4800" dirty="0">
                <a:solidFill>
                  <a:prstClr val="black"/>
                </a:solidFill>
              </a:rPr>
              <a:t> та </a:t>
            </a:r>
            <a:r>
              <a:rPr lang="uk-UA" altLang="ru-RU" sz="4800" dirty="0" err="1">
                <a:solidFill>
                  <a:prstClr val="black"/>
                </a:solidFill>
              </a:rPr>
              <a:t>атипічним</a:t>
            </a:r>
            <a:r>
              <a:rPr lang="uk-UA" altLang="ru-RU" sz="4800" dirty="0">
                <a:solidFill>
                  <a:prstClr val="black"/>
                </a:solidFill>
              </a:rPr>
              <a:t> перебігом</a:t>
            </a:r>
            <a:r>
              <a:rPr lang="en-US" altLang="ru-RU" sz="4800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97520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6774" y="1330822"/>
            <a:ext cx="962809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dirty="0">
                <a:solidFill>
                  <a:srgbClr val="FF0000"/>
                </a:solidFill>
              </a:rPr>
              <a:t>При тяжкій БЕН звичайні ознаки інфекцій</a:t>
            </a:r>
            <a:r>
              <a:rPr lang="en-US" sz="6600" dirty="0">
                <a:solidFill>
                  <a:srgbClr val="FF0000"/>
                </a:solidFill>
              </a:rPr>
              <a:t>,</a:t>
            </a:r>
            <a:r>
              <a:rPr lang="uk-UA" sz="6600" dirty="0">
                <a:solidFill>
                  <a:srgbClr val="FF0000"/>
                </a:solidFill>
              </a:rPr>
              <a:t> такі як лихоманка</a:t>
            </a:r>
            <a:r>
              <a:rPr lang="en-US" sz="6600" dirty="0">
                <a:solidFill>
                  <a:srgbClr val="FF0000"/>
                </a:solidFill>
              </a:rPr>
              <a:t>,</a:t>
            </a:r>
            <a:r>
              <a:rPr lang="uk-UA" sz="6600" dirty="0">
                <a:solidFill>
                  <a:srgbClr val="FF0000"/>
                </a:solidFill>
              </a:rPr>
              <a:t> часто відсутні!!!!! 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256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/>
              <a:t>Лабораторні тести</a:t>
            </a:r>
            <a:r>
              <a:rPr lang="en-US" sz="4800" b="1" dirty="0"/>
              <a:t>: </a:t>
            </a:r>
            <a:endParaRPr lang="ru-RU" sz="4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7999" y="993867"/>
            <a:ext cx="8062823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Загальний аналіз крові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Загальний аналіз сечі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Бактеріологічне дослідження сечі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Аналіз кала з мікроскопією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Глюкоза крові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 err="1">
                <a:solidFill>
                  <a:prstClr val="black"/>
                </a:solidFill>
              </a:rPr>
              <a:t>Сіроватковий</a:t>
            </a:r>
            <a:r>
              <a:rPr lang="uk-UA" altLang="ru-RU" sz="3200" b="1" dirty="0">
                <a:solidFill>
                  <a:prstClr val="black"/>
                </a:solidFill>
              </a:rPr>
              <a:t> білок та альбумін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ru-RU" sz="3200" b="1" dirty="0">
                <a:solidFill>
                  <a:prstClr val="black"/>
                </a:solidFill>
              </a:rPr>
              <a:t>HIV </a:t>
            </a:r>
            <a:r>
              <a:rPr lang="uk-UA" altLang="ru-RU" sz="3200" b="1" dirty="0">
                <a:solidFill>
                  <a:prstClr val="black"/>
                </a:solidFill>
              </a:rPr>
              <a:t>-тест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Електроліти плазми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Потовий тест</a:t>
            </a:r>
            <a:endParaRPr lang="en-US" altLang="ru-RU" sz="3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3200" b="1" dirty="0">
                <a:solidFill>
                  <a:prstClr val="black"/>
                </a:solidFill>
              </a:rPr>
              <a:t>Рентгенографія органів грудної клітки </a:t>
            </a:r>
            <a:endParaRPr lang="en-US" alt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767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620993"/>
          </a:xfrm>
        </p:spPr>
        <p:txBody>
          <a:bodyPr>
            <a:noAutofit/>
          </a:bodyPr>
          <a:lstStyle/>
          <a:p>
            <a:pPr algn="ctr"/>
            <a:r>
              <a:rPr lang="uk-UA" altLang="ru-RU" sz="4800" b="1" u="sng" dirty="0">
                <a:latin typeface="+mn-lt"/>
              </a:rPr>
              <a:t>Лікування</a:t>
            </a:r>
            <a:endParaRPr lang="ru-RU" altLang="ru-RU" sz="4800" b="1" u="sng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1326776"/>
            <a:ext cx="10515600" cy="552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buFontTx/>
              <a:buAutoNum type="arabicPeriod"/>
            </a:pP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Виявлення причин та їх усунення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Tx/>
              <a:buAutoNum type="arabicPeriod"/>
            </a:pP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Дієтотерапія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Tx/>
              <a:buAutoNum type="arabicPeriod"/>
            </a:pP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Раціональний режим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догляд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гігієнічна освіта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Tx/>
              <a:buAutoNum type="arabicPeriod"/>
            </a:pP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Виявлення</a:t>
            </a: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та лікування інфекцій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ускладнень та супутніх захворювань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Tx/>
              <a:buAutoNum type="arabicPeriod"/>
            </a:pPr>
            <a:r>
              <a:rPr lang="uk-UA" altLang="ru-RU" sz="4000" b="1" dirty="0">
                <a:solidFill>
                  <a:prstClr val="black"/>
                </a:solidFill>
              </a:rPr>
              <a:t>Ферментна терапія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вітамінотерапія</a:t>
            </a: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та симптоматична терапія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30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035" y="665253"/>
            <a:ext cx="11098306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altLang="ru-RU" sz="4400" b="1" u="sng" dirty="0">
                <a:solidFill>
                  <a:prstClr val="black"/>
                </a:solidFill>
              </a:rPr>
              <a:t>Терапевтична дієта </a:t>
            </a:r>
            <a:r>
              <a:rPr lang="uk-UA" altLang="ru-RU" sz="4400" dirty="0">
                <a:solidFill>
                  <a:prstClr val="black"/>
                </a:solidFill>
              </a:rPr>
              <a:t> малюків з гіпотрофією включає 3 етапи</a:t>
            </a:r>
            <a:r>
              <a:rPr lang="en-US" altLang="ru-RU" sz="4400" dirty="0">
                <a:solidFill>
                  <a:prstClr val="black"/>
                </a:solidFill>
              </a:rPr>
              <a:t>: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ru-RU" sz="4400" dirty="0">
                <a:solidFill>
                  <a:prstClr val="black"/>
                </a:solidFill>
              </a:rPr>
              <a:t>I </a:t>
            </a:r>
            <a:r>
              <a:rPr lang="uk-UA" altLang="ru-RU" sz="4400" dirty="0">
                <a:solidFill>
                  <a:prstClr val="black"/>
                </a:solidFill>
              </a:rPr>
              <a:t>етап</a:t>
            </a:r>
            <a:r>
              <a:rPr lang="en-US" altLang="ru-RU" sz="4400" dirty="0">
                <a:solidFill>
                  <a:prstClr val="black"/>
                </a:solidFill>
              </a:rPr>
              <a:t> – </a:t>
            </a:r>
            <a:r>
              <a:rPr lang="uk-UA" altLang="ru-RU" sz="4400" dirty="0">
                <a:solidFill>
                  <a:prstClr val="black"/>
                </a:solidFill>
              </a:rPr>
              <a:t>період визначення харчової толерантності </a:t>
            </a:r>
            <a:r>
              <a:rPr lang="en-US" altLang="ru-RU" sz="4400" dirty="0">
                <a:solidFill>
                  <a:prstClr val="black"/>
                </a:solidFill>
              </a:rPr>
              <a:t>(</a:t>
            </a:r>
            <a:r>
              <a:rPr lang="uk-UA" altLang="ru-RU" sz="4400" dirty="0">
                <a:solidFill>
                  <a:prstClr val="black"/>
                </a:solidFill>
              </a:rPr>
              <a:t>розгрузка та мінімальне харчування)</a:t>
            </a:r>
            <a:r>
              <a:rPr lang="en-US" altLang="ru-RU" sz="4400" dirty="0">
                <a:solidFill>
                  <a:prstClr val="black"/>
                </a:solidFill>
              </a:rPr>
              <a:t> ;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ru-RU" sz="4400" dirty="0">
                <a:solidFill>
                  <a:prstClr val="black"/>
                </a:solidFill>
              </a:rPr>
              <a:t>II </a:t>
            </a:r>
            <a:r>
              <a:rPr lang="uk-UA" altLang="ru-RU" sz="4400" dirty="0">
                <a:solidFill>
                  <a:prstClr val="black"/>
                </a:solidFill>
              </a:rPr>
              <a:t>етап</a:t>
            </a:r>
            <a:r>
              <a:rPr lang="en-US" altLang="ru-RU" sz="4400" dirty="0">
                <a:solidFill>
                  <a:prstClr val="black"/>
                </a:solidFill>
              </a:rPr>
              <a:t> – </a:t>
            </a:r>
            <a:r>
              <a:rPr lang="uk-UA" altLang="ru-RU" sz="4400" dirty="0">
                <a:solidFill>
                  <a:prstClr val="black"/>
                </a:solidFill>
              </a:rPr>
              <a:t>збільшення харчового навантаження </a:t>
            </a:r>
            <a:r>
              <a:rPr lang="en-US" altLang="ru-RU" sz="4400" dirty="0">
                <a:solidFill>
                  <a:prstClr val="black"/>
                </a:solidFill>
              </a:rPr>
              <a:t>(</a:t>
            </a:r>
            <a:r>
              <a:rPr lang="uk-UA" altLang="ru-RU" sz="4400" dirty="0" err="1">
                <a:solidFill>
                  <a:prstClr val="black"/>
                </a:solidFill>
              </a:rPr>
              <a:t>транзиторний</a:t>
            </a:r>
            <a:r>
              <a:rPr lang="uk-UA" altLang="ru-RU" sz="4400" dirty="0">
                <a:solidFill>
                  <a:prstClr val="black"/>
                </a:solidFill>
              </a:rPr>
              <a:t> період</a:t>
            </a:r>
            <a:r>
              <a:rPr lang="en-US" altLang="ru-RU" sz="4400" dirty="0">
                <a:solidFill>
                  <a:prstClr val="black"/>
                </a:solidFill>
              </a:rPr>
              <a:t>);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ru-RU" sz="4400" dirty="0">
                <a:solidFill>
                  <a:prstClr val="black"/>
                </a:solidFill>
              </a:rPr>
              <a:t>III </a:t>
            </a:r>
            <a:r>
              <a:rPr lang="uk-UA" altLang="ru-RU" sz="4400" dirty="0">
                <a:solidFill>
                  <a:prstClr val="black"/>
                </a:solidFill>
              </a:rPr>
              <a:t>етап</a:t>
            </a:r>
            <a:r>
              <a:rPr lang="en-US" altLang="ru-RU" sz="4400" dirty="0">
                <a:solidFill>
                  <a:prstClr val="black"/>
                </a:solidFill>
              </a:rPr>
              <a:t> – </a:t>
            </a:r>
            <a:r>
              <a:rPr lang="uk-UA" altLang="ru-RU" sz="4400" dirty="0">
                <a:solidFill>
                  <a:prstClr val="black"/>
                </a:solidFill>
              </a:rPr>
              <a:t>оптимальне харчування</a:t>
            </a:r>
            <a:r>
              <a:rPr lang="en-US" altLang="ru-RU" sz="4400" dirty="0">
                <a:solidFill>
                  <a:prstClr val="black"/>
                </a:solidFill>
              </a:rPr>
              <a:t>.</a:t>
            </a:r>
            <a:endParaRPr lang="ru-RU" altLang="ru-RU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6860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20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25793"/>
          </a:xfrm>
        </p:spPr>
        <p:txBody>
          <a:bodyPr/>
          <a:lstStyle/>
          <a:p>
            <a:pPr algn="ctr"/>
            <a:r>
              <a:rPr lang="uk-UA" altLang="ru-RU" b="1" dirty="0">
                <a:latin typeface="+mn-lt"/>
              </a:rPr>
              <a:t>Етап</a:t>
            </a:r>
            <a:r>
              <a:rPr lang="en-US" altLang="ru-RU" b="1" dirty="0">
                <a:latin typeface="+mn-lt"/>
              </a:rPr>
              <a:t> I</a:t>
            </a:r>
            <a:endParaRPr lang="ru-RU" altLang="ru-RU" b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459" y="1430775"/>
            <a:ext cx="1090108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dirty="0">
                <a:solidFill>
                  <a:prstClr val="black"/>
                </a:solidFill>
              </a:rPr>
              <a:t>Об</a:t>
            </a:r>
            <a:r>
              <a:rPr lang="en-US" altLang="ru-RU" sz="4000" dirty="0">
                <a:solidFill>
                  <a:prstClr val="black"/>
                </a:solidFill>
              </a:rPr>
              <a:t>’</a:t>
            </a:r>
            <a:r>
              <a:rPr lang="uk-UA" altLang="ru-RU" sz="4000" dirty="0" err="1">
                <a:solidFill>
                  <a:prstClr val="black"/>
                </a:solidFill>
              </a:rPr>
              <a:t>єм</a:t>
            </a:r>
            <a:r>
              <a:rPr lang="uk-UA" altLang="ru-RU" sz="4000" dirty="0">
                <a:solidFill>
                  <a:prstClr val="black"/>
                </a:solidFill>
              </a:rPr>
              <a:t> харчування - </a:t>
            </a:r>
            <a:r>
              <a:rPr lang="en-US" altLang="ru-RU" sz="4000" dirty="0">
                <a:solidFill>
                  <a:prstClr val="black"/>
                </a:solidFill>
              </a:rPr>
              <a:t>2/3-1/2 </a:t>
            </a:r>
            <a:r>
              <a:rPr lang="uk-UA" altLang="ru-RU" sz="4000" dirty="0">
                <a:solidFill>
                  <a:prstClr val="black"/>
                </a:solidFill>
              </a:rPr>
              <a:t>від повного об</a:t>
            </a:r>
            <a:r>
              <a:rPr lang="en-US" altLang="ru-RU" sz="4000" dirty="0">
                <a:solidFill>
                  <a:prstClr val="black"/>
                </a:solidFill>
              </a:rPr>
              <a:t>’</a:t>
            </a:r>
            <a:r>
              <a:rPr lang="uk-UA" altLang="ru-RU" sz="4000" dirty="0" err="1">
                <a:solidFill>
                  <a:prstClr val="black"/>
                </a:solidFill>
              </a:rPr>
              <a:t>єму</a:t>
            </a:r>
            <a:r>
              <a:rPr lang="en-US" altLang="ru-RU" sz="4000" dirty="0">
                <a:solidFill>
                  <a:prstClr val="black"/>
                </a:solidFill>
              </a:rPr>
              <a:t>,</a:t>
            </a:r>
          </a:p>
          <a:p>
            <a:pPr lvl="0" algn="just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dirty="0">
                <a:solidFill>
                  <a:prstClr val="black"/>
                </a:solidFill>
              </a:rPr>
              <a:t>Залишок об</a:t>
            </a:r>
            <a:r>
              <a:rPr lang="en-US" altLang="ru-RU" sz="4000" dirty="0">
                <a:solidFill>
                  <a:prstClr val="black"/>
                </a:solidFill>
              </a:rPr>
              <a:t>’</a:t>
            </a:r>
            <a:r>
              <a:rPr lang="uk-UA" altLang="ru-RU" sz="4000" dirty="0" err="1">
                <a:solidFill>
                  <a:prstClr val="black"/>
                </a:solidFill>
              </a:rPr>
              <a:t>єму</a:t>
            </a:r>
            <a:r>
              <a:rPr lang="uk-UA" altLang="ru-RU" sz="4000" dirty="0">
                <a:solidFill>
                  <a:prstClr val="black"/>
                </a:solidFill>
              </a:rPr>
              <a:t> дається з рідиною (</a:t>
            </a:r>
            <a:r>
              <a:rPr lang="uk-UA" altLang="ru-RU" sz="4000" dirty="0" err="1">
                <a:solidFill>
                  <a:prstClr val="black"/>
                </a:solidFill>
              </a:rPr>
              <a:t>перорально</a:t>
            </a:r>
            <a:r>
              <a:rPr lang="uk-UA" altLang="ru-RU" sz="4000" dirty="0">
                <a:solidFill>
                  <a:prstClr val="black"/>
                </a:solidFill>
              </a:rPr>
              <a:t> або </a:t>
            </a:r>
            <a:r>
              <a:rPr lang="uk-UA" altLang="ru-RU" sz="4000" dirty="0" err="1">
                <a:solidFill>
                  <a:prstClr val="black"/>
                </a:solidFill>
              </a:rPr>
              <a:t>парентерально</a:t>
            </a:r>
            <a:r>
              <a:rPr lang="uk-UA" altLang="ru-RU" sz="4000" dirty="0">
                <a:solidFill>
                  <a:prstClr val="black"/>
                </a:solidFill>
              </a:rPr>
              <a:t>)</a:t>
            </a:r>
            <a:r>
              <a:rPr lang="en-US" altLang="ru-RU" sz="4000" dirty="0">
                <a:solidFill>
                  <a:prstClr val="black"/>
                </a:solidFill>
              </a:rPr>
              <a:t>.</a:t>
            </a:r>
            <a:endParaRPr lang="ru-RU" altLang="ru-RU" sz="4000" dirty="0">
              <a:solidFill>
                <a:prstClr val="black"/>
              </a:solidFill>
            </a:endParaRPr>
          </a:p>
          <a:p>
            <a:pPr lvl="0" algn="just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dirty="0">
                <a:solidFill>
                  <a:prstClr val="black"/>
                </a:solidFill>
              </a:rPr>
              <a:t>Кількість </a:t>
            </a:r>
            <a:r>
              <a:rPr lang="uk-UA" altLang="ru-RU" sz="4000" dirty="0" err="1">
                <a:solidFill>
                  <a:prstClr val="black"/>
                </a:solidFill>
              </a:rPr>
              <a:t>годувань</a:t>
            </a:r>
            <a:r>
              <a:rPr lang="uk-UA" altLang="ru-RU" sz="4000" dirty="0">
                <a:solidFill>
                  <a:prstClr val="black"/>
                </a:solidFill>
              </a:rPr>
              <a:t> на даному етапі - звичайне або плюс </a:t>
            </a:r>
            <a:r>
              <a:rPr lang="en-US" altLang="ru-RU" sz="4000" dirty="0">
                <a:solidFill>
                  <a:prstClr val="black"/>
                </a:solidFill>
              </a:rPr>
              <a:t>1-2 </a:t>
            </a:r>
            <a:r>
              <a:rPr lang="uk-UA" altLang="ru-RU" sz="4000" dirty="0">
                <a:solidFill>
                  <a:prstClr val="black"/>
                </a:solidFill>
              </a:rPr>
              <a:t>годування</a:t>
            </a:r>
            <a:r>
              <a:rPr lang="ru-RU" altLang="ru-RU" sz="4000" dirty="0">
                <a:solidFill>
                  <a:prstClr val="black"/>
                </a:solidFill>
              </a:rPr>
              <a:t> (</a:t>
            </a:r>
            <a:r>
              <a:rPr lang="uk-UA" altLang="ru-RU" sz="4000" dirty="0">
                <a:solidFill>
                  <a:prstClr val="black"/>
                </a:solidFill>
              </a:rPr>
              <a:t>при тяжкій гіпотрофії</a:t>
            </a:r>
            <a:r>
              <a:rPr lang="en-US" altLang="ru-RU" sz="4000" dirty="0">
                <a:solidFill>
                  <a:prstClr val="black"/>
                </a:solidFill>
              </a:rPr>
              <a:t>– 10-12 </a:t>
            </a:r>
            <a:r>
              <a:rPr lang="uk-UA" altLang="ru-RU" sz="4000" dirty="0">
                <a:solidFill>
                  <a:prstClr val="black"/>
                </a:solidFill>
              </a:rPr>
              <a:t>разів</a:t>
            </a:r>
            <a:r>
              <a:rPr lang="en-US" altLang="ru-RU" sz="4000" dirty="0">
                <a:solidFill>
                  <a:prstClr val="black"/>
                </a:solidFill>
              </a:rPr>
              <a:t>/</a:t>
            </a:r>
            <a:r>
              <a:rPr lang="uk-UA" altLang="ru-RU" sz="4000" dirty="0">
                <a:solidFill>
                  <a:prstClr val="black"/>
                </a:solidFill>
              </a:rPr>
              <a:t>на день</a:t>
            </a:r>
            <a:r>
              <a:rPr lang="en-US" altLang="ru-RU" sz="4000" dirty="0">
                <a:solidFill>
                  <a:prstClr val="black"/>
                </a:solidFill>
              </a:rPr>
              <a:t>). </a:t>
            </a:r>
            <a:endParaRPr lang="ru-RU" altLang="ru-RU" sz="4000" dirty="0">
              <a:solidFill>
                <a:prstClr val="black"/>
              </a:solidFill>
            </a:endParaRPr>
          </a:p>
          <a:p>
            <a:pPr lvl="0" algn="just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dirty="0">
                <a:solidFill>
                  <a:prstClr val="black"/>
                </a:solidFill>
              </a:rPr>
              <a:t>Тривалість етапу</a:t>
            </a:r>
            <a:r>
              <a:rPr lang="en-US" altLang="ru-RU" sz="4000" dirty="0">
                <a:solidFill>
                  <a:prstClr val="black"/>
                </a:solidFill>
              </a:rPr>
              <a:t> I </a:t>
            </a:r>
            <a:r>
              <a:rPr lang="uk-UA" altLang="ru-RU" sz="4000" dirty="0">
                <a:solidFill>
                  <a:prstClr val="black"/>
                </a:solidFill>
              </a:rPr>
              <a:t>від </a:t>
            </a:r>
            <a:r>
              <a:rPr lang="en-US" altLang="ru-RU" sz="4000" dirty="0">
                <a:solidFill>
                  <a:prstClr val="black"/>
                </a:solidFill>
              </a:rPr>
              <a:t>1-2 </a:t>
            </a:r>
            <a:r>
              <a:rPr lang="uk-UA" altLang="ru-RU" sz="4000" dirty="0">
                <a:solidFill>
                  <a:prstClr val="black"/>
                </a:solidFill>
              </a:rPr>
              <a:t>до</a:t>
            </a:r>
            <a:r>
              <a:rPr lang="en-US" altLang="ru-RU" sz="4000" dirty="0">
                <a:solidFill>
                  <a:prstClr val="black"/>
                </a:solidFill>
              </a:rPr>
              <a:t> 8-10 </a:t>
            </a:r>
            <a:r>
              <a:rPr lang="uk-UA" altLang="ru-RU" sz="4000" dirty="0">
                <a:solidFill>
                  <a:prstClr val="black"/>
                </a:solidFill>
              </a:rPr>
              <a:t>днів</a:t>
            </a:r>
            <a:r>
              <a:rPr lang="en-US" altLang="ru-RU" sz="4000" dirty="0">
                <a:solidFill>
                  <a:prstClr val="black"/>
                </a:solidFill>
              </a:rPr>
              <a:t>.</a:t>
            </a:r>
            <a:r>
              <a:rPr lang="ru-RU" altLang="ru-RU" sz="40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7939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9751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uk-UA" altLang="ru-RU" b="1" dirty="0">
                <a:latin typeface="+mn-lt"/>
              </a:rPr>
              <a:t>Етап</a:t>
            </a:r>
            <a:r>
              <a:rPr lang="en-US" altLang="ru-RU" b="1" dirty="0">
                <a:latin typeface="+mn-lt"/>
              </a:rPr>
              <a:t> II</a:t>
            </a:r>
            <a:endParaRPr lang="ru-RU" altLang="ru-RU" b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6118" y="1362636"/>
            <a:ext cx="10183906" cy="39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000" dirty="0"/>
              <a:t>Збільшення об</a:t>
            </a:r>
            <a:r>
              <a:rPr lang="en-US" sz="4000" dirty="0"/>
              <a:t>’</a:t>
            </a:r>
            <a:r>
              <a:rPr lang="uk-UA" sz="4000" dirty="0" err="1"/>
              <a:t>єму</a:t>
            </a:r>
            <a:r>
              <a:rPr lang="uk-UA" sz="4000" dirty="0"/>
              <a:t> харчування та зменшення кратності </a:t>
            </a:r>
            <a:r>
              <a:rPr lang="uk-UA" sz="4000" dirty="0" err="1"/>
              <a:t>годувань</a:t>
            </a:r>
            <a:r>
              <a:rPr lang="en-US" sz="4000" dirty="0"/>
              <a:t>. </a:t>
            </a:r>
          </a:p>
          <a:p>
            <a:pPr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000" dirty="0"/>
              <a:t>Грудне молоко – оптимальне базове харчування</a:t>
            </a:r>
            <a:r>
              <a:rPr lang="en-US" sz="4000" dirty="0"/>
              <a:t>.</a:t>
            </a:r>
            <a:r>
              <a:rPr lang="uk-UA" sz="4000" dirty="0"/>
              <a:t> У випадку </a:t>
            </a:r>
            <a:r>
              <a:rPr lang="uk-UA" sz="4000" dirty="0" err="1"/>
              <a:t>гіпогалактії</a:t>
            </a:r>
            <a:r>
              <a:rPr lang="uk-UA" sz="4000" dirty="0"/>
              <a:t> матері</a:t>
            </a:r>
            <a:r>
              <a:rPr lang="en-US" sz="4000" dirty="0"/>
              <a:t>, </a:t>
            </a:r>
            <a:r>
              <a:rPr lang="uk-UA" sz="4000" dirty="0"/>
              <a:t>використовують спеціальні суміші гідролізатів або суміші з високим вмістом білка</a:t>
            </a:r>
            <a:r>
              <a:rPr lang="en-US" sz="4000" dirty="0"/>
              <a:t>, </a:t>
            </a:r>
            <a:r>
              <a:rPr lang="uk-UA" sz="4000" dirty="0"/>
              <a:t>калорій</a:t>
            </a:r>
            <a:r>
              <a:rPr lang="en-US" sz="4000" dirty="0"/>
              <a:t>.</a:t>
            </a:r>
            <a:r>
              <a:rPr lang="uk-UA" sz="4000" dirty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50071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79581"/>
          </a:xfrm>
        </p:spPr>
        <p:txBody>
          <a:bodyPr/>
          <a:lstStyle/>
          <a:p>
            <a:pPr algn="ctr"/>
            <a:r>
              <a:rPr lang="uk-UA" altLang="ru-RU" b="1" u="sng" dirty="0"/>
              <a:t>Лікування</a:t>
            </a:r>
            <a:endParaRPr lang="ru-RU" altLang="ru-RU" b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1690688"/>
            <a:ext cx="10515600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>
                <a:solidFill>
                  <a:prstClr val="black"/>
                </a:solidFill>
              </a:rPr>
              <a:t>Проводиться лікування супутніх захворювань</a:t>
            </a:r>
            <a:r>
              <a:rPr lang="en-US" altLang="ru-RU" sz="4400" dirty="0">
                <a:solidFill>
                  <a:prstClr val="black"/>
                </a:solidFill>
              </a:rPr>
              <a:t>.</a:t>
            </a:r>
            <a:r>
              <a:rPr lang="uk-UA" altLang="ru-RU" sz="4400" dirty="0">
                <a:solidFill>
                  <a:prstClr val="black"/>
                </a:solidFill>
              </a:rPr>
              <a:t> </a:t>
            </a: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>
                <a:solidFill>
                  <a:prstClr val="black"/>
                </a:solidFill>
              </a:rPr>
              <a:t>БЕН</a:t>
            </a:r>
            <a:r>
              <a:rPr lang="en-US" altLang="ru-RU" sz="4400" dirty="0">
                <a:solidFill>
                  <a:prstClr val="black"/>
                </a:solidFill>
              </a:rPr>
              <a:t> </a:t>
            </a:r>
            <a:r>
              <a:rPr lang="uk-UA" altLang="ru-RU" sz="4400" dirty="0">
                <a:solidFill>
                  <a:prstClr val="black"/>
                </a:solidFill>
              </a:rPr>
              <a:t>потребує невідкладної допомоги у разі зниження маси тіла дитини більше ніж </a:t>
            </a:r>
            <a:r>
              <a:rPr lang="en-US" altLang="ru-RU" sz="4400" dirty="0">
                <a:solidFill>
                  <a:prstClr val="black"/>
                </a:solidFill>
              </a:rPr>
              <a:t>70% </a:t>
            </a:r>
            <a:r>
              <a:rPr lang="uk-UA" altLang="ru-RU" sz="4400" dirty="0">
                <a:solidFill>
                  <a:prstClr val="black"/>
                </a:solidFill>
              </a:rPr>
              <a:t>від </a:t>
            </a:r>
            <a:r>
              <a:rPr lang="uk-UA" altLang="ru-RU" sz="4400" dirty="0" err="1">
                <a:solidFill>
                  <a:prstClr val="black"/>
                </a:solidFill>
              </a:rPr>
              <a:t>прогнозуємої</a:t>
            </a:r>
            <a:r>
              <a:rPr lang="en-US" altLang="ru-RU" sz="4400" dirty="0">
                <a:solidFill>
                  <a:prstClr val="black"/>
                </a:solidFill>
              </a:rPr>
              <a:t>.</a:t>
            </a:r>
            <a:endParaRPr lang="ru-RU" altLang="ru-RU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01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1" name="AutoShape 3"/>
          <p:cNvSpPr>
            <a:spLocks noChangeArrowheads="1"/>
          </p:cNvSpPr>
          <p:nvPr/>
        </p:nvSpPr>
        <p:spPr bwMode="gray">
          <a:xfrm rot="10772471">
            <a:off x="2820988" y="377825"/>
            <a:ext cx="6781800" cy="1905000"/>
          </a:xfrm>
          <a:prstGeom prst="upArrow">
            <a:avLst>
              <a:gd name="adj1" fmla="val 73769"/>
              <a:gd name="adj2" fmla="val 32588"/>
            </a:avLst>
          </a:prstGeom>
          <a:solidFill>
            <a:schemeClr val="accent1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53882" dir="2700000" algn="ctr" rotWithShape="0">
              <a:schemeClr val="accent2"/>
            </a:outerShdw>
          </a:effectLst>
        </p:spPr>
        <p:txBody>
          <a:bodyPr rot="10800000" wrap="none" anchor="ctr"/>
          <a:lstStyle/>
          <a:p>
            <a:pPr algn="ctr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80612" name="AutoShape 4"/>
          <p:cNvSpPr>
            <a:spLocks noChangeArrowheads="1"/>
          </p:cNvSpPr>
          <p:nvPr/>
        </p:nvSpPr>
        <p:spPr bwMode="gray">
          <a:xfrm rot="10800000">
            <a:off x="1012858" y="2434539"/>
            <a:ext cx="4551362" cy="1702596"/>
          </a:xfrm>
          <a:prstGeom prst="upArrow">
            <a:avLst>
              <a:gd name="adj1" fmla="val 72694"/>
              <a:gd name="adj2" fmla="val 33931"/>
            </a:avLst>
          </a:prstGeom>
          <a:gradFill rotWithShape="1">
            <a:gsLst>
              <a:gs pos="0">
                <a:srgbClr val="66FF66"/>
              </a:gs>
              <a:gs pos="100000">
                <a:srgbClr val="66FF66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rot="10800000" wrap="none" anchor="ctr"/>
          <a:lstStyle/>
          <a:p>
            <a:pPr algn="ctr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80616" name="AutoShape 8"/>
          <p:cNvSpPr>
            <a:spLocks noChangeArrowheads="1"/>
          </p:cNvSpPr>
          <p:nvPr/>
        </p:nvSpPr>
        <p:spPr bwMode="gray">
          <a:xfrm rot="10773383">
            <a:off x="6854721" y="2430464"/>
            <a:ext cx="4648200" cy="1501775"/>
          </a:xfrm>
          <a:prstGeom prst="upArrow">
            <a:avLst>
              <a:gd name="adj1" fmla="val 72694"/>
              <a:gd name="adj2" fmla="val 33931"/>
            </a:avLst>
          </a:prstGeom>
          <a:solidFill>
            <a:srgbClr val="FFCCFF"/>
          </a:solidFill>
          <a:ln w="28575">
            <a:solidFill>
              <a:schemeClr val="tx2"/>
            </a:solidFill>
            <a:miter lim="800000"/>
            <a:headEnd/>
            <a:tailEnd/>
          </a:ln>
          <a:effectLst>
            <a:outerShdw dist="45791" dir="2021404" algn="ctr" rotWithShape="0">
              <a:srgbClr val="FF9933"/>
            </a:outerShdw>
          </a:effectLst>
        </p:spPr>
        <p:txBody>
          <a:bodyPr wrap="none" anchor="ctr"/>
          <a:lstStyle/>
          <a:p>
            <a:endParaRPr lang="ru-RU" sz="2000"/>
          </a:p>
        </p:txBody>
      </p:sp>
      <p:sp>
        <p:nvSpPr>
          <p:cNvPr id="580617" name="Text Box 9"/>
          <p:cNvSpPr txBox="1">
            <a:spLocks noChangeArrowheads="1"/>
          </p:cNvSpPr>
          <p:nvPr/>
        </p:nvSpPr>
        <p:spPr bwMode="auto">
          <a:xfrm>
            <a:off x="3738254" y="419101"/>
            <a:ext cx="50218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uk-UA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Лікування тяжкої БЕН</a:t>
            </a:r>
            <a:endParaRPr lang="ru-RU" altLang="ru-RU" sz="4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0618" name="Text Box 10"/>
          <p:cNvSpPr txBox="1">
            <a:spLocks noChangeArrowheads="1"/>
          </p:cNvSpPr>
          <p:nvPr/>
        </p:nvSpPr>
        <p:spPr bwMode="auto">
          <a:xfrm>
            <a:off x="1715556" y="2378349"/>
            <a:ext cx="3202021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uk-UA" altLang="ru-RU" sz="2800" b="1" dirty="0">
                <a:solidFill>
                  <a:srgbClr val="000000"/>
                </a:solidFill>
              </a:rPr>
              <a:t>Начальна стабілізаційна фаза</a:t>
            </a:r>
            <a:endParaRPr lang="en-US" altLang="ru-RU" sz="28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altLang="ru-RU" sz="2800" dirty="0">
                <a:solidFill>
                  <a:srgbClr val="000000"/>
                </a:solidFill>
              </a:rPr>
              <a:t>1 </a:t>
            </a:r>
            <a:r>
              <a:rPr lang="uk-UA" altLang="ru-RU" sz="2800" dirty="0">
                <a:solidFill>
                  <a:srgbClr val="000000"/>
                </a:solidFill>
              </a:rPr>
              <a:t>тиждень</a:t>
            </a:r>
            <a:endParaRPr lang="ru-RU" altLang="ru-RU" sz="2800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0619" name="Text Box 11"/>
          <p:cNvSpPr txBox="1">
            <a:spLocks noChangeArrowheads="1"/>
          </p:cNvSpPr>
          <p:nvPr/>
        </p:nvSpPr>
        <p:spPr bwMode="auto">
          <a:xfrm>
            <a:off x="7509754" y="2478715"/>
            <a:ext cx="328794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uk-UA" altLang="ru-RU" sz="2800" b="1" dirty="0">
                <a:solidFill>
                  <a:srgbClr val="000000"/>
                </a:solidFill>
              </a:rPr>
              <a:t>Реабілітаційна фаза</a:t>
            </a:r>
            <a:r>
              <a:rPr lang="en-US" altLang="ru-RU" sz="2800" b="1" dirty="0">
                <a:solidFill>
                  <a:srgbClr val="000000"/>
                </a:solidFill>
              </a:rPr>
              <a:t> </a:t>
            </a:r>
          </a:p>
          <a:p>
            <a:pPr algn="ctr" eaLnBrk="0" hangingPunct="0"/>
            <a:r>
              <a:rPr lang="en-US" altLang="ru-RU" sz="2800" dirty="0">
                <a:solidFill>
                  <a:srgbClr val="000000"/>
                </a:solidFill>
              </a:rPr>
              <a:t>2-6 </a:t>
            </a:r>
            <a:r>
              <a:rPr lang="uk-UA" altLang="ru-RU" sz="2800" dirty="0">
                <a:solidFill>
                  <a:srgbClr val="000000"/>
                </a:solidFill>
              </a:rPr>
              <a:t>тижнів</a:t>
            </a:r>
            <a:endParaRPr lang="ru-RU" altLang="ru-RU" sz="2000" dirty="0"/>
          </a:p>
        </p:txBody>
      </p:sp>
      <p:sp>
        <p:nvSpPr>
          <p:cNvPr id="580620" name="Text Box 12"/>
          <p:cNvSpPr txBox="1">
            <a:spLocks noChangeArrowheads="1"/>
          </p:cNvSpPr>
          <p:nvPr/>
        </p:nvSpPr>
        <p:spPr bwMode="auto">
          <a:xfrm>
            <a:off x="9467850" y="403860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439" y="4245948"/>
            <a:ext cx="6093959" cy="25545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3200" dirty="0"/>
              <a:t>Корекція гострих медичних станів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3200" dirty="0"/>
              <a:t>Обережне харчування</a:t>
            </a:r>
            <a:endParaRPr lang="ru-RU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3200" dirty="0"/>
              <a:t>Корекція дефіциту </a:t>
            </a:r>
            <a:r>
              <a:rPr lang="uk-UA" sz="3200" dirty="0" err="1"/>
              <a:t>мікронутрієнтів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86145" y="4221957"/>
            <a:ext cx="5064868" cy="20672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000" dirty="0"/>
              <a:t>Годування</a:t>
            </a:r>
            <a:endParaRPr lang="en-US" sz="40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sz="4000" dirty="0"/>
              <a:t>Емоційна та фізична стимуляція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924723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03289"/>
          </a:xfrm>
        </p:spPr>
        <p:txBody>
          <a:bodyPr>
            <a:normAutofit/>
          </a:bodyPr>
          <a:lstStyle/>
          <a:p>
            <a:pPr algn="ctr"/>
            <a:r>
              <a:rPr lang="uk-UA" altLang="ru-RU" sz="4800" b="1" dirty="0">
                <a:latin typeface="+mn-lt"/>
              </a:rPr>
              <a:t>Медичний догляд</a:t>
            </a:r>
            <a:endParaRPr lang="ru-RU" altLang="ru-RU" b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7482" y="1268413"/>
            <a:ext cx="10058400" cy="527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uk-UA" altLang="ru-RU" sz="4000" dirty="0">
                <a:solidFill>
                  <a:prstClr val="black"/>
                </a:solidFill>
              </a:rPr>
              <a:t>Тримати дитину з БЕН</a:t>
            </a:r>
            <a:r>
              <a:rPr lang="en-US" altLang="ru-RU" sz="4000" dirty="0">
                <a:solidFill>
                  <a:prstClr val="black"/>
                </a:solidFill>
              </a:rPr>
              <a:t>:</a:t>
            </a: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Сухою</a:t>
            </a:r>
            <a:r>
              <a:rPr lang="en-US" altLang="ru-RU" sz="4000" dirty="0">
                <a:solidFill>
                  <a:prstClr val="black"/>
                </a:solidFill>
              </a:rPr>
              <a:t> (</a:t>
            </a:r>
            <a:r>
              <a:rPr lang="uk-UA" altLang="ru-RU" sz="4000" dirty="0">
                <a:solidFill>
                  <a:prstClr val="black"/>
                </a:solidFill>
              </a:rPr>
              <a:t>змінювати вологі підгузки</a:t>
            </a:r>
            <a:r>
              <a:rPr lang="en-US" altLang="ru-RU" sz="4000" dirty="0">
                <a:solidFill>
                  <a:prstClr val="black"/>
                </a:solidFill>
              </a:rPr>
              <a:t>, </a:t>
            </a:r>
            <a:r>
              <a:rPr lang="uk-UA" altLang="ru-RU" sz="4000" dirty="0">
                <a:solidFill>
                  <a:prstClr val="black"/>
                </a:solidFill>
              </a:rPr>
              <a:t>одяг та постільну білизну</a:t>
            </a:r>
            <a:r>
              <a:rPr lang="en-US" altLang="ru-RU" sz="4000" dirty="0">
                <a:solidFill>
                  <a:prstClr val="black"/>
                </a:solidFill>
              </a:rPr>
              <a:t>)</a:t>
            </a: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Теплою</a:t>
            </a:r>
            <a:r>
              <a:rPr lang="en-US" altLang="ru-RU" sz="4000" dirty="0">
                <a:solidFill>
                  <a:prstClr val="black"/>
                </a:solidFill>
              </a:rPr>
              <a:t> (</a:t>
            </a:r>
            <a:r>
              <a:rPr lang="uk-UA" altLang="ru-RU" sz="4000" dirty="0">
                <a:solidFill>
                  <a:prstClr val="black"/>
                </a:solidFill>
              </a:rPr>
              <a:t>укрити та запобігати протягів)</a:t>
            </a:r>
            <a:r>
              <a:rPr lang="en-US" altLang="ru-RU" sz="4000" dirty="0">
                <a:solidFill>
                  <a:prstClr val="black"/>
                </a:solidFill>
              </a:rPr>
              <a:t>. </a:t>
            </a:r>
            <a:r>
              <a:rPr lang="uk-UA" altLang="ru-RU" sz="4000" dirty="0">
                <a:solidFill>
                  <a:prstClr val="black"/>
                </a:solidFill>
              </a:rPr>
              <a:t>Запобігати </a:t>
            </a:r>
            <a:r>
              <a:rPr lang="en-US" altLang="ru-RU" sz="4000" dirty="0">
                <a:solidFill>
                  <a:prstClr val="black"/>
                </a:solidFill>
              </a:rPr>
              <a:t>(</a:t>
            </a:r>
            <a:r>
              <a:rPr lang="uk-UA" altLang="ru-RU" sz="4000" dirty="0">
                <a:solidFill>
                  <a:prstClr val="black"/>
                </a:solidFill>
              </a:rPr>
              <a:t>тривалого купання та медичних оглядів</a:t>
            </a:r>
            <a:r>
              <a:rPr lang="en-US" altLang="ru-RU" sz="4000" dirty="0">
                <a:solidFill>
                  <a:prstClr val="black"/>
                </a:solidFill>
              </a:rPr>
              <a:t>). </a:t>
            </a:r>
            <a:r>
              <a:rPr lang="uk-UA" altLang="ru-RU" sz="4000" dirty="0">
                <a:solidFill>
                  <a:prstClr val="black"/>
                </a:solidFill>
              </a:rPr>
              <a:t>Можна рекомендувати укладати спати дитину разом з матер</a:t>
            </a:r>
            <a:r>
              <a:rPr lang="en-US" altLang="ru-RU" sz="4000" dirty="0">
                <a:solidFill>
                  <a:prstClr val="black"/>
                </a:solidFill>
              </a:rPr>
              <a:t>’</a:t>
            </a:r>
            <a:r>
              <a:rPr lang="uk-UA" altLang="ru-RU" sz="4000" dirty="0" err="1">
                <a:solidFill>
                  <a:prstClr val="black"/>
                </a:solidFill>
              </a:rPr>
              <a:t>ю</a:t>
            </a:r>
            <a:r>
              <a:rPr lang="uk-UA" altLang="ru-RU" sz="4000" dirty="0">
                <a:solidFill>
                  <a:prstClr val="black"/>
                </a:solidFill>
              </a:rPr>
              <a:t> у  положенні кенгуру</a:t>
            </a:r>
            <a:r>
              <a:rPr lang="en-US" altLang="ru-RU" sz="4000" dirty="0">
                <a:solidFill>
                  <a:prstClr val="black"/>
                </a:solidFill>
              </a:rPr>
              <a:t>.</a:t>
            </a:r>
            <a:endParaRPr lang="ru-RU" alt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31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800287"/>
          </a:xfrm>
        </p:spPr>
        <p:txBody>
          <a:bodyPr>
            <a:normAutofit/>
          </a:bodyPr>
          <a:lstStyle/>
          <a:p>
            <a:pPr algn="ctr"/>
            <a:r>
              <a:rPr lang="uk-UA" altLang="ru-RU" sz="4800" b="1" dirty="0" err="1">
                <a:latin typeface="+mn-lt"/>
              </a:rPr>
              <a:t>Моніторінг</a:t>
            </a:r>
            <a:endParaRPr lang="ru-RU" altLang="ru-RU" sz="4800" b="1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800287"/>
            <a:ext cx="10515600" cy="614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Вимірювання </a:t>
            </a:r>
            <a:r>
              <a:rPr lang="uk-UA" altLang="ru-RU" sz="4000" b="1" dirty="0" err="1">
                <a:solidFill>
                  <a:prstClr val="black"/>
                </a:solidFill>
              </a:rPr>
              <a:t>аксилярної</a:t>
            </a:r>
            <a:r>
              <a:rPr lang="uk-UA" altLang="ru-RU" sz="4000" b="1" dirty="0">
                <a:solidFill>
                  <a:prstClr val="black"/>
                </a:solidFill>
              </a:rPr>
              <a:t> (ректальної) температури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</a:p>
          <a:p>
            <a:pPr lvl="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У випадку гіпотермії - </a:t>
            </a: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вимірювання рівня глюкози крові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Маси тіла</a:t>
            </a:r>
            <a:endParaRPr lang="en-US" altLang="ru-RU" sz="4000" b="1" dirty="0">
              <a:solidFill>
                <a:prstClr val="black"/>
              </a:solidFill>
            </a:endParaRPr>
          </a:p>
          <a:p>
            <a:pPr lvl="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Кожен тиждень обчислювати приріст маси тіла</a:t>
            </a:r>
            <a:r>
              <a:rPr lang="en-US" altLang="ru-RU" sz="4000" b="1" dirty="0">
                <a:solidFill>
                  <a:prstClr val="black"/>
                </a:solidFill>
              </a:rPr>
              <a:t> </a:t>
            </a:r>
            <a:r>
              <a:rPr lang="uk-UA" altLang="ru-RU" sz="4000" b="1" dirty="0">
                <a:solidFill>
                  <a:prstClr val="black"/>
                </a:solidFill>
              </a:rPr>
              <a:t>г</a:t>
            </a:r>
            <a:r>
              <a:rPr lang="en-US" altLang="ru-RU" sz="4000" b="1" dirty="0">
                <a:solidFill>
                  <a:prstClr val="black"/>
                </a:solidFill>
              </a:rPr>
              <a:t>/</a:t>
            </a:r>
            <a:r>
              <a:rPr lang="uk-UA" altLang="ru-RU" sz="4000" b="1" dirty="0">
                <a:solidFill>
                  <a:prstClr val="black"/>
                </a:solidFill>
              </a:rPr>
              <a:t>кг</a:t>
            </a:r>
            <a:r>
              <a:rPr lang="en-US" altLang="ru-RU" sz="4000" b="1" dirty="0">
                <a:solidFill>
                  <a:prstClr val="black"/>
                </a:solidFill>
              </a:rPr>
              <a:t>/</a:t>
            </a:r>
            <a:r>
              <a:rPr lang="uk-UA" altLang="ru-RU" sz="4000" b="1" dirty="0">
                <a:solidFill>
                  <a:prstClr val="black"/>
                </a:solidFill>
              </a:rPr>
              <a:t>день</a:t>
            </a:r>
            <a:r>
              <a:rPr lang="en-US" altLang="ru-RU" sz="4000" b="1" dirty="0">
                <a:solidFill>
                  <a:prstClr val="black"/>
                </a:solidFill>
              </a:rPr>
              <a:t>. </a:t>
            </a:r>
          </a:p>
          <a:p>
            <a:pPr lvl="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000" b="1" dirty="0">
                <a:solidFill>
                  <a:prstClr val="black"/>
                </a:solidFill>
              </a:rPr>
              <a:t>Контроль ЧСД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ЧД</a:t>
            </a:r>
            <a:r>
              <a:rPr lang="en-US" altLang="ru-RU" sz="4000" b="1" dirty="0">
                <a:solidFill>
                  <a:prstClr val="black"/>
                </a:solidFill>
              </a:rPr>
              <a:t>, </a:t>
            </a:r>
            <a:r>
              <a:rPr lang="uk-UA" altLang="ru-RU" sz="4000" b="1" dirty="0">
                <a:solidFill>
                  <a:prstClr val="black"/>
                </a:solidFill>
              </a:rPr>
              <a:t>частоти та об</a:t>
            </a:r>
            <a:r>
              <a:rPr lang="en-US" altLang="ru-RU" sz="4000" b="1" dirty="0">
                <a:solidFill>
                  <a:prstClr val="black"/>
                </a:solidFill>
              </a:rPr>
              <a:t>’</a:t>
            </a:r>
            <a:r>
              <a:rPr lang="uk-UA" altLang="ru-RU" sz="4000" b="1" dirty="0" err="1">
                <a:solidFill>
                  <a:prstClr val="black"/>
                </a:solidFill>
              </a:rPr>
              <a:t>єму</a:t>
            </a:r>
            <a:r>
              <a:rPr lang="uk-UA" altLang="ru-RU" sz="4000" b="1" dirty="0">
                <a:solidFill>
                  <a:prstClr val="black"/>
                </a:solidFill>
              </a:rPr>
              <a:t> сечовипускань та </a:t>
            </a:r>
            <a:r>
              <a:rPr lang="uk-UA" altLang="ru-RU" sz="4000" b="1" dirty="0" err="1">
                <a:solidFill>
                  <a:prstClr val="black"/>
                </a:solidFill>
              </a:rPr>
              <a:t>дефікацій</a:t>
            </a:r>
            <a:r>
              <a:rPr lang="en-US" altLang="ru-RU" sz="4000" b="1" dirty="0">
                <a:solidFill>
                  <a:prstClr val="black"/>
                </a:solidFill>
              </a:rPr>
              <a:t>. </a:t>
            </a:r>
            <a:r>
              <a:rPr lang="uk-UA" altLang="ru-RU" sz="4000" b="1" dirty="0">
                <a:solidFill>
                  <a:prstClr val="black"/>
                </a:solidFill>
              </a:rPr>
              <a:t> 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089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687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Особливості вигодовування у начальній фазі</a:t>
            </a:r>
            <a:r>
              <a:rPr lang="en-US" sz="3200" b="1" dirty="0"/>
              <a:t>: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5459" y="1093694"/>
            <a:ext cx="10578353" cy="5042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2800" dirty="0">
                <a:solidFill>
                  <a:prstClr val="black"/>
                </a:solidFill>
              </a:rPr>
              <a:t>Маленькій об</a:t>
            </a:r>
            <a:r>
              <a:rPr lang="en-US" altLang="ru-RU" sz="2800" dirty="0">
                <a:solidFill>
                  <a:prstClr val="black"/>
                </a:solidFill>
              </a:rPr>
              <a:t>’</a:t>
            </a:r>
            <a:r>
              <a:rPr lang="uk-UA" altLang="ru-RU" sz="2800" dirty="0" err="1">
                <a:solidFill>
                  <a:prstClr val="black"/>
                </a:solidFill>
              </a:rPr>
              <a:t>єм</a:t>
            </a:r>
            <a:r>
              <a:rPr lang="en-US" altLang="ru-RU" sz="2800" dirty="0">
                <a:solidFill>
                  <a:prstClr val="black"/>
                </a:solidFill>
              </a:rPr>
              <a:t>, </a:t>
            </a:r>
            <a:r>
              <a:rPr lang="uk-UA" altLang="ru-RU" sz="2800" dirty="0">
                <a:solidFill>
                  <a:prstClr val="black"/>
                </a:solidFill>
              </a:rPr>
              <a:t>часті годування </a:t>
            </a:r>
            <a:r>
              <a:rPr lang="uk-UA" altLang="ru-RU" sz="2800" dirty="0" err="1">
                <a:solidFill>
                  <a:prstClr val="black"/>
                </a:solidFill>
              </a:rPr>
              <a:t>низькоосмолярними</a:t>
            </a:r>
            <a:r>
              <a:rPr lang="uk-UA" altLang="ru-RU" sz="2800" dirty="0">
                <a:solidFill>
                  <a:prstClr val="black"/>
                </a:solidFill>
              </a:rPr>
              <a:t> та </a:t>
            </a:r>
            <a:r>
              <a:rPr lang="uk-UA" altLang="ru-RU" sz="2800" dirty="0" err="1">
                <a:solidFill>
                  <a:prstClr val="black"/>
                </a:solidFill>
              </a:rPr>
              <a:t>низьколактозними</a:t>
            </a:r>
            <a:r>
              <a:rPr lang="uk-UA" altLang="ru-RU" sz="2800" dirty="0">
                <a:solidFill>
                  <a:prstClr val="black"/>
                </a:solidFill>
              </a:rPr>
              <a:t> сумішами </a:t>
            </a:r>
            <a:r>
              <a:rPr lang="en-US" altLang="ru-RU" sz="2800" dirty="0">
                <a:solidFill>
                  <a:prstClr val="black"/>
                </a:solidFill>
              </a:rPr>
              <a:t>(</a:t>
            </a:r>
            <a:r>
              <a:rPr lang="uk-UA" altLang="ru-RU" sz="2800" dirty="0">
                <a:solidFill>
                  <a:prstClr val="black"/>
                </a:solidFill>
              </a:rPr>
              <a:t>кожні 2 години цілодобово</a:t>
            </a:r>
            <a:r>
              <a:rPr lang="en-US" altLang="ru-RU" sz="2800" dirty="0">
                <a:solidFill>
                  <a:prstClr val="black"/>
                </a:solidFill>
              </a:rPr>
              <a:t>)</a:t>
            </a: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2800" dirty="0">
                <a:solidFill>
                  <a:prstClr val="black"/>
                </a:solidFill>
              </a:rPr>
              <a:t>Оральне годування</a:t>
            </a:r>
            <a:endParaRPr lang="en-US" altLang="ru-RU" sz="2800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ru-RU" sz="2800" dirty="0">
                <a:solidFill>
                  <a:prstClr val="black"/>
                </a:solidFill>
              </a:rPr>
              <a:t>100 </a:t>
            </a:r>
            <a:r>
              <a:rPr lang="uk-UA" altLang="ru-RU" sz="2800" dirty="0">
                <a:solidFill>
                  <a:prstClr val="black"/>
                </a:solidFill>
              </a:rPr>
              <a:t>ккал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кг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день</a:t>
            </a:r>
            <a:endParaRPr lang="en-US" altLang="ru-RU" sz="2800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ru-RU" sz="2800" dirty="0">
                <a:solidFill>
                  <a:prstClr val="black"/>
                </a:solidFill>
              </a:rPr>
              <a:t>1-1.5 </a:t>
            </a:r>
            <a:r>
              <a:rPr lang="uk-UA" altLang="ru-RU" sz="2800" dirty="0">
                <a:solidFill>
                  <a:prstClr val="black"/>
                </a:solidFill>
              </a:rPr>
              <a:t>г</a:t>
            </a:r>
            <a:r>
              <a:rPr lang="en-US" altLang="ru-RU" sz="2800" dirty="0">
                <a:solidFill>
                  <a:prstClr val="black"/>
                </a:solidFill>
              </a:rPr>
              <a:t> </a:t>
            </a:r>
            <a:r>
              <a:rPr lang="uk-UA" altLang="ru-RU" sz="2800" dirty="0">
                <a:solidFill>
                  <a:prstClr val="black"/>
                </a:solidFill>
              </a:rPr>
              <a:t>білка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кг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день</a:t>
            </a:r>
            <a:endParaRPr lang="en-US" altLang="ru-RU" sz="2800" dirty="0">
              <a:solidFill>
                <a:prstClr val="black"/>
              </a:solidFill>
            </a:endParaRP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ru-RU" sz="2800" dirty="0">
                <a:solidFill>
                  <a:prstClr val="black"/>
                </a:solidFill>
              </a:rPr>
              <a:t>130 </a:t>
            </a:r>
            <a:r>
              <a:rPr lang="uk-UA" altLang="ru-RU" sz="2800" dirty="0">
                <a:solidFill>
                  <a:prstClr val="black"/>
                </a:solidFill>
              </a:rPr>
              <a:t>мл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кг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день</a:t>
            </a:r>
            <a:r>
              <a:rPr lang="en-US" altLang="ru-RU" sz="2800" dirty="0">
                <a:solidFill>
                  <a:prstClr val="black"/>
                </a:solidFill>
              </a:rPr>
              <a:t> </a:t>
            </a:r>
            <a:r>
              <a:rPr lang="uk-UA" altLang="ru-RU" sz="2800" dirty="0">
                <a:solidFill>
                  <a:prstClr val="black"/>
                </a:solidFill>
              </a:rPr>
              <a:t>рідини </a:t>
            </a:r>
            <a:r>
              <a:rPr lang="en-US" altLang="ru-RU" sz="2800" dirty="0">
                <a:solidFill>
                  <a:prstClr val="black"/>
                </a:solidFill>
              </a:rPr>
              <a:t>(100 </a:t>
            </a:r>
            <a:r>
              <a:rPr lang="uk-UA" altLang="ru-RU" sz="2800" dirty="0">
                <a:solidFill>
                  <a:prstClr val="black"/>
                </a:solidFill>
              </a:rPr>
              <a:t>мл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кг</a:t>
            </a:r>
            <a:r>
              <a:rPr lang="en-US" altLang="ru-RU" sz="2800" dirty="0">
                <a:solidFill>
                  <a:prstClr val="black"/>
                </a:solidFill>
              </a:rPr>
              <a:t>/</a:t>
            </a:r>
            <a:r>
              <a:rPr lang="uk-UA" altLang="ru-RU" sz="2800" dirty="0">
                <a:solidFill>
                  <a:prstClr val="black"/>
                </a:solidFill>
              </a:rPr>
              <a:t>день</a:t>
            </a:r>
            <a:r>
              <a:rPr lang="en-US" altLang="ru-RU" sz="2800" dirty="0">
                <a:solidFill>
                  <a:prstClr val="black"/>
                </a:solidFill>
              </a:rPr>
              <a:t> </a:t>
            </a:r>
            <a:r>
              <a:rPr lang="uk-UA" altLang="ru-RU" sz="2800" dirty="0">
                <a:solidFill>
                  <a:prstClr val="black"/>
                </a:solidFill>
              </a:rPr>
              <a:t>якщо у дитини тяжкі набряки</a:t>
            </a:r>
            <a:r>
              <a:rPr lang="en-US" altLang="ru-RU" sz="2800" dirty="0">
                <a:solidFill>
                  <a:prstClr val="black"/>
                </a:solidFill>
              </a:rPr>
              <a:t>)</a:t>
            </a:r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2800" dirty="0">
                <a:solidFill>
                  <a:prstClr val="black"/>
                </a:solidFill>
              </a:rPr>
              <a:t>Якщо дитина знаходиться на грудному вигодовуванні</a:t>
            </a:r>
            <a:r>
              <a:rPr lang="en-US" altLang="ru-RU" sz="2800" dirty="0">
                <a:solidFill>
                  <a:prstClr val="black"/>
                </a:solidFill>
              </a:rPr>
              <a:t>, </a:t>
            </a:r>
            <a:r>
              <a:rPr lang="uk-UA" altLang="ru-RU" sz="2800" dirty="0">
                <a:solidFill>
                  <a:prstClr val="black"/>
                </a:solidFill>
              </a:rPr>
              <a:t>треба його продовжувати</a:t>
            </a:r>
            <a:r>
              <a:rPr lang="en-US" altLang="ru-RU" sz="2800" dirty="0">
                <a:solidFill>
                  <a:prstClr val="black"/>
                </a:solidFill>
              </a:rPr>
              <a:t>. </a:t>
            </a:r>
            <a:r>
              <a:rPr lang="uk-UA" altLang="ru-RU" sz="2800" dirty="0">
                <a:solidFill>
                  <a:prstClr val="black"/>
                </a:solidFill>
              </a:rPr>
              <a:t>Однак треба бути впевненими</a:t>
            </a:r>
            <a:r>
              <a:rPr lang="en-US" altLang="ru-RU" sz="2800" dirty="0">
                <a:solidFill>
                  <a:prstClr val="black"/>
                </a:solidFill>
              </a:rPr>
              <a:t>, </a:t>
            </a:r>
            <a:r>
              <a:rPr lang="uk-UA" altLang="ru-RU" sz="2800" dirty="0">
                <a:solidFill>
                  <a:prstClr val="black"/>
                </a:solidFill>
              </a:rPr>
              <a:t>що вистачає об</a:t>
            </a:r>
            <a:r>
              <a:rPr lang="en-US" altLang="ru-RU" sz="2800" dirty="0">
                <a:solidFill>
                  <a:prstClr val="black"/>
                </a:solidFill>
              </a:rPr>
              <a:t>’</a:t>
            </a:r>
            <a:r>
              <a:rPr lang="uk-UA" altLang="ru-RU" sz="2800" dirty="0" err="1">
                <a:solidFill>
                  <a:prstClr val="black"/>
                </a:solidFill>
              </a:rPr>
              <a:t>єма</a:t>
            </a:r>
            <a:r>
              <a:rPr lang="uk-UA" altLang="ru-RU" sz="2800" dirty="0">
                <a:solidFill>
                  <a:prstClr val="black"/>
                </a:solidFill>
              </a:rPr>
              <a:t> молока</a:t>
            </a:r>
            <a:r>
              <a:rPr lang="en-US" altLang="ru-RU" sz="2800" dirty="0">
                <a:solidFill>
                  <a:prstClr val="black"/>
                </a:solidFill>
              </a:rPr>
              <a:t>.</a:t>
            </a:r>
            <a:r>
              <a:rPr lang="uk-UA" altLang="ru-RU" sz="2800" dirty="0">
                <a:solidFill>
                  <a:prstClr val="black"/>
                </a:solidFill>
              </a:rPr>
              <a:t> </a:t>
            </a:r>
            <a:endParaRPr lang="ru-RU" alt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113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8588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/>
              <a:t>Рекомендації ВООЗ</a:t>
            </a:r>
            <a:endParaRPr lang="ru-RU" sz="4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2329" y="1452282"/>
            <a:ext cx="10452847" cy="4960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>
                <a:solidFill>
                  <a:prstClr val="black"/>
                </a:solidFill>
              </a:rPr>
              <a:t>Для оральної </a:t>
            </a:r>
            <a:r>
              <a:rPr lang="uk-UA" altLang="ru-RU" sz="4400" dirty="0" err="1">
                <a:solidFill>
                  <a:prstClr val="black"/>
                </a:solidFill>
              </a:rPr>
              <a:t>регідротації</a:t>
            </a:r>
            <a:r>
              <a:rPr lang="uk-UA" altLang="ru-RU" sz="4400" dirty="0">
                <a:solidFill>
                  <a:prstClr val="black"/>
                </a:solidFill>
              </a:rPr>
              <a:t> використовувати </a:t>
            </a:r>
            <a:r>
              <a:rPr lang="uk-UA" altLang="ru-RU" sz="4400" dirty="0" err="1">
                <a:solidFill>
                  <a:prstClr val="black"/>
                </a:solidFill>
              </a:rPr>
              <a:t>регідротаційні</a:t>
            </a:r>
            <a:r>
              <a:rPr lang="uk-UA" altLang="ru-RU" sz="4400" dirty="0">
                <a:solidFill>
                  <a:prstClr val="black"/>
                </a:solidFill>
              </a:rPr>
              <a:t> розчини </a:t>
            </a:r>
            <a:r>
              <a:rPr lang="en-US" altLang="ru-RU" sz="4400" dirty="0">
                <a:solidFill>
                  <a:prstClr val="black"/>
                </a:solidFill>
              </a:rPr>
              <a:t> (</a:t>
            </a:r>
            <a:r>
              <a:rPr lang="uk-UA" altLang="ru-RU" sz="4400" dirty="0">
                <a:solidFill>
                  <a:prstClr val="black"/>
                </a:solidFill>
              </a:rPr>
              <a:t>О</a:t>
            </a:r>
            <a:r>
              <a:rPr lang="en-US" altLang="ru-RU" sz="4400" dirty="0">
                <a:solidFill>
                  <a:prstClr val="black"/>
                </a:solidFill>
              </a:rPr>
              <a:t>RS-200). </a:t>
            </a:r>
            <a:endParaRPr lang="ru-RU" altLang="ru-RU" sz="4400" dirty="0">
              <a:solidFill>
                <a:prstClr val="black"/>
              </a:solidFill>
            </a:endParaRPr>
          </a:p>
          <a:p>
            <a:pPr marL="571500" lvl="0" indent="-5715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400" dirty="0">
                <a:solidFill>
                  <a:prstClr val="black"/>
                </a:solidFill>
              </a:rPr>
              <a:t>Для годування використовують рідкі продукти (суміш на основі молока </a:t>
            </a:r>
            <a:r>
              <a:rPr lang="en-US" altLang="ru-RU" sz="4400" dirty="0">
                <a:solidFill>
                  <a:prstClr val="black"/>
                </a:solidFill>
              </a:rPr>
              <a:t>F- 75,</a:t>
            </a:r>
            <a:r>
              <a:rPr lang="uk-UA" altLang="ru-RU" sz="4400" dirty="0">
                <a:solidFill>
                  <a:prstClr val="black"/>
                </a:solidFill>
              </a:rPr>
              <a:t> яка містить</a:t>
            </a:r>
            <a:r>
              <a:rPr lang="en-US" altLang="ru-RU" sz="4400" dirty="0">
                <a:solidFill>
                  <a:prstClr val="black"/>
                </a:solidFill>
              </a:rPr>
              <a:t> 75 </a:t>
            </a:r>
            <a:r>
              <a:rPr lang="uk-UA" altLang="ru-RU" sz="4400" dirty="0">
                <a:solidFill>
                  <a:prstClr val="black"/>
                </a:solidFill>
              </a:rPr>
              <a:t>ккал</a:t>
            </a:r>
            <a:r>
              <a:rPr lang="en-US" altLang="ru-RU" sz="4400" dirty="0">
                <a:solidFill>
                  <a:prstClr val="black"/>
                </a:solidFill>
              </a:rPr>
              <a:t>/100</a:t>
            </a:r>
            <a:r>
              <a:rPr lang="uk-UA" altLang="ru-RU" sz="4400" dirty="0">
                <a:solidFill>
                  <a:prstClr val="black"/>
                </a:solidFill>
              </a:rPr>
              <a:t>мл</a:t>
            </a:r>
            <a:r>
              <a:rPr lang="en-US" altLang="ru-RU" sz="4400" dirty="0">
                <a:solidFill>
                  <a:prstClr val="black"/>
                </a:solidFill>
              </a:rPr>
              <a:t> </a:t>
            </a:r>
            <a:r>
              <a:rPr lang="uk-UA" altLang="ru-RU" sz="4400" dirty="0">
                <a:solidFill>
                  <a:prstClr val="black"/>
                </a:solidFill>
              </a:rPr>
              <a:t>або</a:t>
            </a:r>
            <a:r>
              <a:rPr lang="en-US" altLang="ru-RU" sz="4400" dirty="0">
                <a:solidFill>
                  <a:prstClr val="black"/>
                </a:solidFill>
              </a:rPr>
              <a:t> 0.9 </a:t>
            </a:r>
            <a:r>
              <a:rPr lang="uk-UA" altLang="ru-RU" sz="4400" dirty="0">
                <a:solidFill>
                  <a:prstClr val="black"/>
                </a:solidFill>
              </a:rPr>
              <a:t>г</a:t>
            </a:r>
            <a:r>
              <a:rPr lang="en-US" altLang="ru-RU" sz="4400" dirty="0">
                <a:solidFill>
                  <a:prstClr val="black"/>
                </a:solidFill>
              </a:rPr>
              <a:t> </a:t>
            </a:r>
            <a:r>
              <a:rPr lang="uk-UA" altLang="ru-RU" sz="4400" dirty="0">
                <a:solidFill>
                  <a:prstClr val="black"/>
                </a:solidFill>
              </a:rPr>
              <a:t>білку</a:t>
            </a:r>
            <a:r>
              <a:rPr lang="en-US" altLang="ru-RU" sz="4400" dirty="0">
                <a:solidFill>
                  <a:prstClr val="black"/>
                </a:solidFill>
              </a:rPr>
              <a:t>/100</a:t>
            </a:r>
            <a:r>
              <a:rPr lang="uk-UA" altLang="ru-RU" sz="4400" dirty="0">
                <a:solidFill>
                  <a:prstClr val="black"/>
                </a:solidFill>
              </a:rPr>
              <a:t>мл</a:t>
            </a:r>
            <a:r>
              <a:rPr lang="en-US" altLang="ru-RU" sz="4400" dirty="0">
                <a:solidFill>
                  <a:prstClr val="black"/>
                </a:solidFill>
              </a:rPr>
              <a:t> </a:t>
            </a:r>
            <a:endParaRPr lang="ru-RU" altLang="ru-RU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958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9294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Корекція дефіциту </a:t>
            </a:r>
            <a:r>
              <a:rPr lang="uk-UA" sz="4000" b="1" dirty="0" err="1"/>
              <a:t>мікронутрієнтів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7530" y="1255059"/>
            <a:ext cx="107397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en-US" altLang="ru-RU" sz="3200" b="1" dirty="0"/>
              <a:t>• </a:t>
            </a:r>
            <a:r>
              <a:rPr lang="uk-UA" altLang="ru-RU" sz="3200" b="1" dirty="0"/>
              <a:t>Віт </a:t>
            </a:r>
            <a:r>
              <a:rPr lang="en-US" altLang="ru-RU" sz="3200" b="1" dirty="0"/>
              <a:t>A </a:t>
            </a:r>
            <a:r>
              <a:rPr lang="uk-UA" altLang="ru-RU" sz="3200" b="1" dirty="0"/>
              <a:t> - денна доза </a:t>
            </a:r>
            <a:r>
              <a:rPr lang="uk-UA" altLang="ru-RU" sz="3200" dirty="0"/>
              <a:t>( у віці</a:t>
            </a:r>
            <a:r>
              <a:rPr lang="en-US" altLang="ru-RU" sz="3200" dirty="0"/>
              <a:t>&gt;1 </a:t>
            </a:r>
            <a:r>
              <a:rPr lang="uk-UA" altLang="ru-RU" sz="3200" dirty="0"/>
              <a:t>року - </a:t>
            </a:r>
            <a:r>
              <a:rPr lang="en-US" altLang="ru-RU" sz="3200" dirty="0"/>
              <a:t>200,000 </a:t>
            </a:r>
            <a:r>
              <a:rPr lang="uk-UA" altLang="ru-RU" sz="3200" dirty="0"/>
              <a:t>МО</a:t>
            </a:r>
            <a:r>
              <a:rPr lang="en-US" altLang="ru-RU" sz="3200" dirty="0"/>
              <a:t>; 6-12</a:t>
            </a:r>
            <a:r>
              <a:rPr lang="uk-UA" altLang="ru-RU" sz="3200" dirty="0"/>
              <a:t> міс -</a:t>
            </a:r>
            <a:r>
              <a:rPr lang="en-US" altLang="ru-RU" sz="3200" dirty="0"/>
              <a:t>  100,000</a:t>
            </a:r>
            <a:r>
              <a:rPr lang="uk-UA" altLang="ru-RU" sz="3200" dirty="0"/>
              <a:t> МО</a:t>
            </a:r>
            <a:r>
              <a:rPr lang="en-US" altLang="ru-RU" sz="3200" dirty="0"/>
              <a:t>; age 0-5</a:t>
            </a:r>
            <a:r>
              <a:rPr lang="uk-UA" altLang="ru-RU" sz="3200" dirty="0"/>
              <a:t>міс</a:t>
            </a:r>
            <a:r>
              <a:rPr lang="en-US" altLang="ru-RU" sz="3200" dirty="0"/>
              <a:t> </a:t>
            </a:r>
            <a:r>
              <a:rPr lang="uk-UA" altLang="ru-RU" sz="3200" dirty="0"/>
              <a:t>- </a:t>
            </a:r>
            <a:r>
              <a:rPr lang="en-US" altLang="ru-RU" sz="3200" dirty="0"/>
              <a:t>50,000</a:t>
            </a:r>
            <a:r>
              <a:rPr lang="uk-UA" altLang="ru-RU" sz="3200" dirty="0"/>
              <a:t> МО</a:t>
            </a:r>
            <a:r>
              <a:rPr lang="en-US" altLang="ru-RU" sz="3200" dirty="0"/>
              <a:t>)</a:t>
            </a:r>
            <a:r>
              <a:rPr lang="en-US" altLang="ru-RU" sz="3200" b="1" dirty="0"/>
              <a:t> </a:t>
            </a:r>
          </a:p>
          <a:p>
            <a:pPr lvl="0">
              <a:spcAft>
                <a:spcPts val="1000"/>
              </a:spcAft>
            </a:pPr>
            <a:r>
              <a:rPr lang="uk-UA" altLang="ru-RU" sz="3200" b="1" dirty="0"/>
              <a:t>Курс лікування - 2 тижня</a:t>
            </a:r>
            <a:endParaRPr lang="en-US" altLang="ru-RU" sz="3200" b="1" dirty="0"/>
          </a:p>
          <a:p>
            <a:pPr lvl="0">
              <a:spcAft>
                <a:spcPts val="1000"/>
              </a:spcAft>
            </a:pPr>
            <a:r>
              <a:rPr lang="en-US" altLang="ru-RU" sz="3200" b="1" dirty="0"/>
              <a:t>• </a:t>
            </a:r>
            <a:r>
              <a:rPr lang="uk-UA" altLang="ru-RU" sz="3200" b="1" dirty="0" err="1"/>
              <a:t>Мультивітамінна</a:t>
            </a:r>
            <a:r>
              <a:rPr lang="uk-UA" altLang="ru-RU" sz="3200" b="1" dirty="0"/>
              <a:t> підтримка</a:t>
            </a:r>
            <a:endParaRPr lang="en-US" altLang="ru-RU" sz="3200" b="1" dirty="0"/>
          </a:p>
          <a:p>
            <a:pPr lvl="0">
              <a:spcAft>
                <a:spcPts val="1000"/>
              </a:spcAft>
            </a:pPr>
            <a:r>
              <a:rPr lang="en-US" altLang="ru-RU" sz="3200" b="1" dirty="0"/>
              <a:t>• </a:t>
            </a:r>
            <a:r>
              <a:rPr lang="uk-UA" altLang="ru-RU" sz="3200" b="1" dirty="0"/>
              <a:t>Фолієва кислота </a:t>
            </a:r>
            <a:r>
              <a:rPr lang="en-US" altLang="ru-RU" sz="3200" b="1" dirty="0"/>
              <a:t>1</a:t>
            </a:r>
            <a:r>
              <a:rPr lang="uk-UA" altLang="ru-RU" sz="3200" b="1" dirty="0"/>
              <a:t>мг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r>
              <a:rPr lang="en-US" altLang="ru-RU" sz="3200" b="1" dirty="0"/>
              <a:t> </a:t>
            </a:r>
            <a:endParaRPr lang="uk-UA" altLang="ru-RU" sz="3200" b="1" dirty="0"/>
          </a:p>
          <a:p>
            <a:pPr lvl="0">
              <a:spcAft>
                <a:spcPts val="1000"/>
              </a:spcAft>
            </a:pPr>
            <a:r>
              <a:rPr lang="en-US" altLang="ru-RU" sz="3200" b="1" dirty="0"/>
              <a:t>• </a:t>
            </a:r>
            <a:r>
              <a:rPr lang="uk-UA" altLang="ru-RU" sz="3200" b="1" dirty="0" err="1"/>
              <a:t>Цінк</a:t>
            </a:r>
            <a:r>
              <a:rPr lang="en-US" altLang="ru-RU" sz="3200" b="1" dirty="0"/>
              <a:t> 2</a:t>
            </a:r>
            <a:r>
              <a:rPr lang="uk-UA" altLang="ru-RU" sz="3200" b="1" dirty="0"/>
              <a:t>мг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кг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endParaRPr lang="en-US" altLang="ru-RU" sz="3200" b="1" dirty="0"/>
          </a:p>
          <a:p>
            <a:pPr lvl="0">
              <a:spcAft>
                <a:spcPts val="1000"/>
              </a:spcAft>
            </a:pPr>
            <a:r>
              <a:rPr lang="en-US" altLang="ru-RU" sz="3200" b="1" dirty="0"/>
              <a:t>•</a:t>
            </a:r>
            <a:r>
              <a:rPr lang="uk-UA" altLang="ru-RU" sz="3200" b="1" dirty="0"/>
              <a:t>Мідь - </a:t>
            </a:r>
            <a:r>
              <a:rPr lang="en-US" altLang="ru-RU" sz="3200" b="1" dirty="0"/>
              <a:t>0.3</a:t>
            </a:r>
            <a:r>
              <a:rPr lang="uk-UA" altLang="ru-RU" sz="3200" b="1" dirty="0"/>
              <a:t>мг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кг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endParaRPr lang="en-US" altLang="ru-RU" sz="3200" b="1" dirty="0"/>
          </a:p>
          <a:p>
            <a:pPr lvl="0">
              <a:spcAft>
                <a:spcPts val="1000"/>
              </a:spcAft>
            </a:pPr>
            <a:r>
              <a:rPr lang="en-US" altLang="ru-RU" sz="3200" b="1" dirty="0"/>
              <a:t>• </a:t>
            </a:r>
            <a:r>
              <a:rPr lang="uk-UA" altLang="ru-RU" sz="3200" b="1" dirty="0"/>
              <a:t>Залізо - </a:t>
            </a:r>
            <a:r>
              <a:rPr lang="en-US" altLang="ru-RU" sz="3200" b="1" dirty="0"/>
              <a:t> 3</a:t>
            </a:r>
            <a:r>
              <a:rPr lang="uk-UA" altLang="ru-RU" sz="3200" b="1" dirty="0"/>
              <a:t>мг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кг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r>
              <a:rPr lang="en-US" altLang="ru-RU" sz="3200" b="1" dirty="0"/>
              <a:t>.</a:t>
            </a:r>
            <a:endParaRPr lang="ru-RU" alt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9849847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5" name="Rectangle 3"/>
          <p:cNvSpPr>
            <a:spLocks noGrp="1" noChangeArrowheads="1"/>
          </p:cNvSpPr>
          <p:nvPr>
            <p:ph idx="1"/>
          </p:nvPr>
        </p:nvSpPr>
        <p:spPr>
          <a:xfrm>
            <a:off x="466165" y="1039905"/>
            <a:ext cx="11080376" cy="619508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200" b="1" dirty="0"/>
              <a:t>Часті годування </a:t>
            </a:r>
            <a:r>
              <a:rPr lang="en-US" altLang="ru-RU" sz="3200" b="1" dirty="0"/>
              <a:t>(</a:t>
            </a:r>
            <a:r>
              <a:rPr lang="uk-UA" altLang="ru-RU" sz="3200" b="1" dirty="0"/>
              <a:t>мінімум кожні 4 години</a:t>
            </a:r>
            <a:r>
              <a:rPr lang="en-US" altLang="ru-RU" sz="3200" b="1" dirty="0"/>
              <a:t>) </a:t>
            </a:r>
            <a:r>
              <a:rPr lang="uk-UA" altLang="ru-RU" sz="3200" b="1" dirty="0"/>
              <a:t>нелімітованою кількістю </a:t>
            </a:r>
            <a:r>
              <a:rPr lang="uk-UA" altLang="ru-RU" sz="3200" b="1" dirty="0" err="1"/>
              <a:t>пітримуючої</a:t>
            </a:r>
            <a:r>
              <a:rPr lang="uk-UA" altLang="ru-RU" sz="3200" b="1" dirty="0"/>
              <a:t> суміші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ru-RU" sz="3200" b="1" dirty="0"/>
              <a:t>150-220 </a:t>
            </a:r>
            <a:r>
              <a:rPr lang="uk-UA" altLang="ru-RU" sz="3200" b="1" dirty="0"/>
              <a:t>ккал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кг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ru-RU" sz="3200" b="1" dirty="0"/>
              <a:t>4-6 </a:t>
            </a:r>
            <a:r>
              <a:rPr lang="uk-UA" altLang="ru-RU" sz="3200" b="1" dirty="0"/>
              <a:t>г</a:t>
            </a:r>
            <a:r>
              <a:rPr lang="en-US" altLang="ru-RU" sz="3200" b="1" dirty="0"/>
              <a:t> </a:t>
            </a:r>
            <a:r>
              <a:rPr lang="uk-UA" altLang="ru-RU" sz="3200" b="1" dirty="0"/>
              <a:t>білку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кг</a:t>
            </a:r>
            <a:r>
              <a:rPr lang="en-US" altLang="ru-RU" sz="3200" b="1" dirty="0"/>
              <a:t>/</a:t>
            </a:r>
            <a:r>
              <a:rPr lang="uk-UA" altLang="ru-RU" sz="3200" b="1" dirty="0"/>
              <a:t>день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200" b="1" dirty="0"/>
              <a:t>Підтримувати бажання дитини їсти стільки</a:t>
            </a:r>
            <a:r>
              <a:rPr lang="en-US" altLang="ru-RU" sz="3200" b="1" dirty="0"/>
              <a:t>,</a:t>
            </a:r>
            <a:r>
              <a:rPr lang="uk-UA" altLang="ru-RU" sz="3200" b="1" dirty="0"/>
              <a:t> скільки вона хоче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200" b="1" dirty="0"/>
              <a:t>Відновити грудне вигодовування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200" b="1" dirty="0"/>
              <a:t>Стимулювати </a:t>
            </a:r>
            <a:r>
              <a:rPr lang="uk-UA" altLang="ru-RU" sz="3200" b="1" dirty="0" err="1"/>
              <a:t>емоціний</a:t>
            </a:r>
            <a:r>
              <a:rPr lang="uk-UA" altLang="ru-RU" sz="3200" b="1" dirty="0"/>
              <a:t> та фізичний розвиток</a:t>
            </a:r>
            <a:endParaRPr lang="en-US" altLang="ru-RU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3200" b="1" dirty="0"/>
              <a:t>Провести підготовку дитини та матері до повернення додому та профілактика рецидиву  БЕН</a:t>
            </a:r>
            <a:endParaRPr lang="ru-RU" alt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5101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ОСОБЛИВОСТІ ГОДУВАННЯ В РЕАБІЛІТАЦІЙНІЙ ФАЗІ</a:t>
            </a:r>
            <a:r>
              <a:rPr lang="en-US" sz="3600" b="1" dirty="0"/>
              <a:t>: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623612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376" y="654441"/>
            <a:ext cx="11080376" cy="48372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6000" dirty="0"/>
              <a:t>Рекомендовано</a:t>
            </a:r>
            <a:r>
              <a:rPr lang="en-US" sz="6000" dirty="0"/>
              <a:t>:</a:t>
            </a:r>
            <a:r>
              <a:rPr lang="uk-UA" sz="6000" dirty="0"/>
              <a:t> молочна суміш</a:t>
            </a:r>
            <a:r>
              <a:rPr lang="en-US" sz="6000" dirty="0"/>
              <a:t> F-100 , </a:t>
            </a:r>
            <a:r>
              <a:rPr lang="uk-UA" sz="6000" dirty="0"/>
              <a:t>яка містить </a:t>
            </a:r>
            <a:r>
              <a:rPr lang="en-US" sz="6000" dirty="0"/>
              <a:t>100 </a:t>
            </a:r>
            <a:r>
              <a:rPr lang="uk-UA" sz="6000" dirty="0"/>
              <a:t>ккал та</a:t>
            </a:r>
            <a:r>
              <a:rPr lang="en-US" sz="6000" dirty="0"/>
              <a:t> 2.9 </a:t>
            </a:r>
            <a:r>
              <a:rPr lang="uk-UA" sz="6000" dirty="0"/>
              <a:t>г</a:t>
            </a:r>
            <a:r>
              <a:rPr lang="en-US" sz="6000" dirty="0"/>
              <a:t> </a:t>
            </a:r>
            <a:r>
              <a:rPr lang="uk-UA" sz="6000" dirty="0"/>
              <a:t>білка</a:t>
            </a:r>
            <a:r>
              <a:rPr lang="en-US" sz="6000" dirty="0"/>
              <a:t>/100 </a:t>
            </a:r>
            <a:r>
              <a:rPr lang="uk-UA" sz="6000" dirty="0"/>
              <a:t>мл</a:t>
            </a:r>
            <a:endParaRPr lang="en-US" sz="6000" dirty="0"/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sz="6000" dirty="0"/>
              <a:t>Динамічний набір маси тіла</a:t>
            </a:r>
            <a:r>
              <a:rPr lang="en-US" sz="6000" dirty="0"/>
              <a:t>&gt;10 </a:t>
            </a:r>
            <a:r>
              <a:rPr lang="uk-UA" sz="6000" dirty="0"/>
              <a:t>г</a:t>
            </a:r>
            <a:r>
              <a:rPr lang="en-US" sz="6000" dirty="0"/>
              <a:t> </a:t>
            </a:r>
            <a:r>
              <a:rPr lang="uk-UA" sz="6000" dirty="0"/>
              <a:t>приросту</a:t>
            </a:r>
            <a:r>
              <a:rPr lang="en-US" sz="6000" dirty="0"/>
              <a:t>/</a:t>
            </a:r>
            <a:r>
              <a:rPr lang="uk-UA" sz="6000" dirty="0"/>
              <a:t>кг</a:t>
            </a:r>
            <a:r>
              <a:rPr lang="en-US" sz="6000" dirty="0"/>
              <a:t>/</a:t>
            </a:r>
            <a:r>
              <a:rPr lang="uk-UA" sz="6000" dirty="0"/>
              <a:t>день</a:t>
            </a:r>
            <a:r>
              <a:rPr lang="en-US" sz="6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30089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5" name="Picture 7" descr="Transform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3349" y="0"/>
            <a:ext cx="10000798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46801"/>
      </p:ext>
    </p:extLst>
  </p:cSld>
  <p:clrMapOvr>
    <a:masterClrMapping/>
  </p:clrMapOvr>
  <p:transition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40660"/>
            <a:ext cx="12191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Подальший </a:t>
            </a:r>
            <a:r>
              <a:rPr lang="uk-UA" sz="4000" b="1" dirty="0" err="1"/>
              <a:t>позалікарняний</a:t>
            </a:r>
            <a:r>
              <a:rPr lang="uk-UA" sz="4000" b="1" dirty="0"/>
              <a:t> догляд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1670" y="1048546"/>
            <a:ext cx="11008658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algn="just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altLang="ru-RU" sz="4800" dirty="0">
                <a:solidFill>
                  <a:prstClr val="black"/>
                </a:solidFill>
              </a:rPr>
              <a:t>Відповідність</a:t>
            </a:r>
            <a:r>
              <a:rPr lang="en-US" altLang="ru-RU" sz="4800" dirty="0">
                <a:solidFill>
                  <a:prstClr val="black"/>
                </a:solidFill>
              </a:rPr>
              <a:t> </a:t>
            </a:r>
            <a:r>
              <a:rPr lang="uk-UA" altLang="ru-RU" sz="4800" dirty="0">
                <a:solidFill>
                  <a:prstClr val="black"/>
                </a:solidFill>
              </a:rPr>
              <a:t>маси до зросту </a:t>
            </a:r>
            <a:r>
              <a:rPr lang="en-US" altLang="ru-RU" sz="4800" dirty="0">
                <a:solidFill>
                  <a:prstClr val="black"/>
                </a:solidFill>
              </a:rPr>
              <a:t>(-1 </a:t>
            </a:r>
            <a:r>
              <a:rPr lang="uk-UA" altLang="ru-RU" sz="4800" dirty="0">
                <a:solidFill>
                  <a:prstClr val="black"/>
                </a:solidFill>
              </a:rPr>
              <a:t>стандартне відхилення</a:t>
            </a:r>
            <a:r>
              <a:rPr lang="en-US" altLang="ru-RU" sz="4800" dirty="0">
                <a:solidFill>
                  <a:prstClr val="black"/>
                </a:solidFill>
              </a:rPr>
              <a:t>[SD])</a:t>
            </a:r>
            <a:endParaRPr lang="ru-RU" altLang="ru-RU" sz="4800" dirty="0">
              <a:solidFill>
                <a:prstClr val="black"/>
              </a:solidFill>
            </a:endParaRPr>
          </a:p>
          <a:p>
            <a:pPr marL="685800" lvl="1" algn="just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altLang="ru-RU" sz="4800" dirty="0" err="1">
                <a:solidFill>
                  <a:prstClr val="black"/>
                </a:solidFill>
              </a:rPr>
              <a:t>Задовільний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апетит</a:t>
            </a:r>
            <a:r>
              <a:rPr lang="ru-RU" altLang="ru-RU" sz="4800" dirty="0">
                <a:solidFill>
                  <a:prstClr val="black"/>
                </a:solidFill>
              </a:rPr>
              <a:t> та </a:t>
            </a:r>
            <a:r>
              <a:rPr lang="ru-RU" altLang="ru-RU" sz="4800" dirty="0" err="1">
                <a:solidFill>
                  <a:prstClr val="black"/>
                </a:solidFill>
              </a:rPr>
              <a:t>динамічний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приріст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маси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тіла</a:t>
            </a:r>
            <a:endParaRPr lang="ru-RU" altLang="ru-RU" sz="4800" dirty="0">
              <a:solidFill>
                <a:prstClr val="black"/>
              </a:solidFill>
            </a:endParaRPr>
          </a:p>
          <a:p>
            <a:pPr marL="685800" lvl="1" algn="just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altLang="ru-RU" sz="4800" dirty="0" err="1">
                <a:solidFill>
                  <a:prstClr val="black"/>
                </a:solidFill>
              </a:rPr>
              <a:t>Вчасне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лікування</a:t>
            </a:r>
            <a:r>
              <a:rPr lang="ru-RU" altLang="ru-RU" sz="4800" dirty="0">
                <a:solidFill>
                  <a:prstClr val="black"/>
                </a:solidFill>
              </a:rPr>
              <a:t> </a:t>
            </a:r>
            <a:r>
              <a:rPr lang="ru-RU" altLang="ru-RU" sz="4800" dirty="0" err="1">
                <a:solidFill>
                  <a:prstClr val="black"/>
                </a:solidFill>
              </a:rPr>
              <a:t>інфекцій</a:t>
            </a:r>
            <a:endParaRPr lang="ru-RU" altLang="ru-RU" sz="4800" dirty="0">
              <a:solidFill>
                <a:prstClr val="black"/>
              </a:solidFill>
            </a:endParaRPr>
          </a:p>
          <a:p>
            <a:pPr marL="685800" lvl="1" algn="just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altLang="ru-RU" sz="4800" dirty="0">
                <a:solidFill>
                  <a:prstClr val="black"/>
                </a:solidFill>
              </a:rPr>
              <a:t>Сезонна </a:t>
            </a:r>
            <a:r>
              <a:rPr lang="ru-RU" altLang="ru-RU" sz="4800" dirty="0" err="1">
                <a:solidFill>
                  <a:prstClr val="black"/>
                </a:solidFill>
              </a:rPr>
              <a:t>імунізація</a:t>
            </a:r>
            <a:endParaRPr lang="ru-RU" altLang="ru-RU" sz="48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2271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0966" y="864659"/>
            <a:ext cx="107576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b="1" dirty="0"/>
              <a:t>Дитина</a:t>
            </a:r>
            <a:r>
              <a:rPr lang="en-US" sz="6600" b="1" dirty="0"/>
              <a:t>, </a:t>
            </a:r>
            <a:r>
              <a:rPr lang="uk-UA" sz="6600" b="1" dirty="0"/>
              <a:t>яка важить </a:t>
            </a:r>
            <a:r>
              <a:rPr lang="en-US" sz="6600" b="1" dirty="0"/>
              <a:t>90% </a:t>
            </a:r>
            <a:r>
              <a:rPr lang="uk-UA" sz="6600" b="1" dirty="0"/>
              <a:t>маси до довжини тіла</a:t>
            </a:r>
            <a:r>
              <a:rPr lang="en-US" sz="6600" b="1" dirty="0"/>
              <a:t> (</a:t>
            </a:r>
            <a:r>
              <a:rPr lang="uk-UA" sz="6600" b="1" dirty="0"/>
              <a:t>еквівалент</a:t>
            </a:r>
            <a:r>
              <a:rPr lang="en-US" sz="6600" b="1" dirty="0"/>
              <a:t>-1 SD) </a:t>
            </a:r>
            <a:r>
              <a:rPr lang="uk-UA" sz="6600" b="1" dirty="0"/>
              <a:t>може вважатися  </a:t>
            </a:r>
            <a:r>
              <a:rPr lang="uk-UA" sz="6600" b="1" dirty="0" err="1"/>
              <a:t>одужавшим</a:t>
            </a:r>
            <a:r>
              <a:rPr lang="en-US" sz="66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669386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altLang="ru-RU" sz="6600" b="1" dirty="0"/>
              <a:t>ПРОФІЛАКТИКА</a:t>
            </a:r>
            <a:endParaRPr lang="ru-RU" altLang="ru-RU" sz="6600" b="1" dirty="0"/>
          </a:p>
        </p:txBody>
      </p:sp>
      <p:sp>
        <p:nvSpPr>
          <p:cNvPr id="6215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dirty="0" err="1"/>
              <a:t>Моніторінг</a:t>
            </a:r>
            <a:r>
              <a:rPr lang="uk-UA" altLang="ru-RU" sz="4400" dirty="0"/>
              <a:t> родин з обтяженим соціальним та медичним анамнезом</a:t>
            </a:r>
            <a:endParaRPr lang="en-US" altLang="ru-RU" sz="4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dirty="0" err="1"/>
              <a:t>Моніторінг</a:t>
            </a:r>
            <a:r>
              <a:rPr lang="uk-UA" altLang="ru-RU" sz="4400" dirty="0"/>
              <a:t> розвитку дітей</a:t>
            </a:r>
            <a:endParaRPr lang="en-US" altLang="ru-RU" sz="4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altLang="ru-RU" sz="4400" dirty="0"/>
              <a:t>Освіта батьків</a:t>
            </a:r>
            <a:endParaRPr lang="ru-RU" altLang="ru-RU" sz="4400" dirty="0"/>
          </a:p>
        </p:txBody>
      </p:sp>
    </p:spTree>
    <p:extLst>
      <p:ext uri="{BB962C8B-B14F-4D97-AF65-F5344CB8AC3E}">
        <p14:creationId xmlns:p14="http://schemas.microsoft.com/office/powerpoint/2010/main" val="2967188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2" name="Sound"/>
          <p:cNvSpPr>
            <a:spLocks noEditPoints="1" noChangeArrowheads="1"/>
          </p:cNvSpPr>
          <p:nvPr/>
        </p:nvSpPr>
        <p:spPr bwMode="auto">
          <a:xfrm>
            <a:off x="2026864" y="1165225"/>
            <a:ext cx="1809750" cy="180975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608435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dirty="0">
                <a:latin typeface="Comic Sans MS" panose="030F0702030302020204" pitchFamily="66" charset="0"/>
              </a:rPr>
              <a:t>ДЯКУЮ!!!</a:t>
            </a:r>
            <a:endParaRPr lang="ru-RU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78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6928</TotalTime>
  <Words>2255</Words>
  <Application>Microsoft Macintosh PowerPoint</Application>
  <PresentationFormat>Широкоэкранный</PresentationFormat>
  <Paragraphs>351</Paragraphs>
  <Slides>68</Slides>
  <Notes>48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68</vt:i4>
      </vt:variant>
    </vt:vector>
  </HeadingPairs>
  <TitlesOfParts>
    <vt:vector size="78" baseType="lpstr">
      <vt:lpstr>Arial</vt:lpstr>
      <vt:lpstr>Book Antiqua</vt:lpstr>
      <vt:lpstr>Calibri</vt:lpstr>
      <vt:lpstr>Calibri Light</vt:lpstr>
      <vt:lpstr>Comic Sans MS</vt:lpstr>
      <vt:lpstr>Tahoma</vt:lpstr>
      <vt:lpstr>Times New Roman</vt:lpstr>
      <vt:lpstr>Wingdings</vt:lpstr>
      <vt:lpstr>Hardcover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Пренатальні фактори:</vt:lpstr>
      <vt:lpstr>Презентация PowerPoint</vt:lpstr>
      <vt:lpstr>Причини первинної (не органічної) гіпотрофії</vt:lpstr>
      <vt:lpstr>Презентация PowerPoint</vt:lpstr>
      <vt:lpstr>Презентация PowerPoint</vt:lpstr>
      <vt:lpstr>Презентация PowerPoint</vt:lpstr>
      <vt:lpstr>Метаболічні зміни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КВАШИОРКОР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СИНДРОМ ГАСТРОІНТЕСТІНАЛЬНИХ РОЗЛАДІВ</vt:lpstr>
      <vt:lpstr>Презентация PowerPoint</vt:lpstr>
      <vt:lpstr>Презентация PowerPoint</vt:lpstr>
      <vt:lpstr>Презентация PowerPoint</vt:lpstr>
      <vt:lpstr>Квашиоркор</vt:lpstr>
      <vt:lpstr>Синдром імунологічних розладів</vt:lpstr>
      <vt:lpstr>Презентация PowerPoint</vt:lpstr>
      <vt:lpstr>Презентация PowerPoint</vt:lpstr>
      <vt:lpstr>Лікування</vt:lpstr>
      <vt:lpstr>Презентация PowerPoint</vt:lpstr>
      <vt:lpstr>Етап I</vt:lpstr>
      <vt:lpstr>Етап II</vt:lpstr>
      <vt:lpstr>Лікування</vt:lpstr>
      <vt:lpstr>Презентация PowerPoint</vt:lpstr>
      <vt:lpstr>Медичний догляд</vt:lpstr>
      <vt:lpstr>Моніторінг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ПРОФІЛАКТИКА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145</cp:revision>
  <dcterms:created xsi:type="dcterms:W3CDTF">2014-08-26T21:07:16Z</dcterms:created>
  <dcterms:modified xsi:type="dcterms:W3CDTF">2022-09-15T09:33:08Z</dcterms:modified>
</cp:coreProperties>
</file>