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32"/>
  </p:notesMasterIdLst>
  <p:sldIdLst>
    <p:sldId id="273" r:id="rId2"/>
    <p:sldId id="256" r:id="rId3"/>
    <p:sldId id="299" r:id="rId4"/>
    <p:sldId id="257" r:id="rId5"/>
    <p:sldId id="305" r:id="rId6"/>
    <p:sldId id="330" r:id="rId7"/>
    <p:sldId id="306" r:id="rId8"/>
    <p:sldId id="307" r:id="rId9"/>
    <p:sldId id="259" r:id="rId10"/>
    <p:sldId id="309" r:id="rId11"/>
    <p:sldId id="261" r:id="rId12"/>
    <p:sldId id="311" r:id="rId13"/>
    <p:sldId id="303" r:id="rId14"/>
    <p:sldId id="262" r:id="rId15"/>
    <p:sldId id="272" r:id="rId16"/>
    <p:sldId id="298" r:id="rId17"/>
    <p:sldId id="275" r:id="rId18"/>
    <p:sldId id="331" r:id="rId19"/>
    <p:sldId id="332" r:id="rId20"/>
    <p:sldId id="276" r:id="rId21"/>
    <p:sldId id="281" r:id="rId22"/>
    <p:sldId id="333" r:id="rId23"/>
    <p:sldId id="334" r:id="rId24"/>
    <p:sldId id="335" r:id="rId25"/>
    <p:sldId id="316" r:id="rId26"/>
    <p:sldId id="326" r:id="rId27"/>
    <p:sldId id="289" r:id="rId28"/>
    <p:sldId id="291" r:id="rId29"/>
    <p:sldId id="328" r:id="rId30"/>
    <p:sldId id="292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2FC450-FC9A-4B5C-A524-378EBDF38C1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9CAC5A2F-4799-4225-A63D-8A695BD9650A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Ускладнення</a:t>
          </a:r>
          <a:endParaRPr kumimoji="0" lang="ru-RU" sz="2800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gm:t>
    </dgm:pt>
    <dgm:pt modelId="{4F08E65A-98F7-4BFF-A166-CC8310A234B2}" type="parTrans" cxnId="{71814B50-CBC7-481A-9D2E-00F5C234BF22}">
      <dgm:prSet/>
      <dgm:spPr/>
      <dgm:t>
        <a:bodyPr/>
        <a:lstStyle/>
        <a:p>
          <a:endParaRPr lang="uk-UA"/>
        </a:p>
      </dgm:t>
    </dgm:pt>
    <dgm:pt modelId="{FFAA7D2E-F087-497C-A683-26E540F1FBF8}" type="sibTrans" cxnId="{71814B50-CBC7-481A-9D2E-00F5C234BF22}">
      <dgm:prSet/>
      <dgm:spPr/>
      <dgm:t>
        <a:bodyPr/>
        <a:lstStyle/>
        <a:p>
          <a:endParaRPr lang="uk-UA"/>
        </a:p>
      </dgm:t>
    </dgm:pt>
    <dgm:pt modelId="{D0BF4B50-3E1E-4B6D-88CB-91D5C12ED85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0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Неускладнена</a:t>
          </a:r>
          <a:endParaRPr kumimoji="0" lang="ru-RU" sz="2400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gm:t>
    </dgm:pt>
    <dgm:pt modelId="{DB4D178E-8269-4391-A8B3-1F935C0F78A5}" type="parTrans" cxnId="{E24C74D2-10D0-4F6B-9A21-73576E7524C0}">
      <dgm:prSet/>
      <dgm:spPr/>
      <dgm:t>
        <a:bodyPr/>
        <a:lstStyle/>
        <a:p>
          <a:endParaRPr lang="uk-UA"/>
        </a:p>
      </dgm:t>
    </dgm:pt>
    <dgm:pt modelId="{72283DC2-BFC8-4644-80E4-B84EC5CE673E}" type="sibTrans" cxnId="{E24C74D2-10D0-4F6B-9A21-73576E7524C0}">
      <dgm:prSet/>
      <dgm:spPr/>
      <dgm:t>
        <a:bodyPr/>
        <a:lstStyle/>
        <a:p>
          <a:endParaRPr lang="uk-UA"/>
        </a:p>
      </dgm:t>
    </dgm:pt>
    <dgm:pt modelId="{C56037E3-CB9F-484E-AF3D-3CC2644FF80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Ускладнена</a:t>
          </a:r>
          <a:endParaRPr kumimoji="0" lang="ru-RU" sz="2800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gm:t>
    </dgm:pt>
    <dgm:pt modelId="{CAA7C4CD-6625-43AC-99AA-BC4CB40CF443}" type="parTrans" cxnId="{A913589B-24CC-42D9-BE75-A33A3FB7D09B}">
      <dgm:prSet/>
      <dgm:spPr/>
      <dgm:t>
        <a:bodyPr/>
        <a:lstStyle/>
        <a:p>
          <a:endParaRPr lang="uk-UA"/>
        </a:p>
      </dgm:t>
    </dgm:pt>
    <dgm:pt modelId="{4128F425-05E8-4A04-A2C1-3EEF1BC2B16B}" type="sibTrans" cxnId="{A913589B-24CC-42D9-BE75-A33A3FB7D09B}">
      <dgm:prSet/>
      <dgm:spPr/>
      <dgm:t>
        <a:bodyPr/>
        <a:lstStyle/>
        <a:p>
          <a:endParaRPr lang="uk-UA"/>
        </a:p>
      </dgm:t>
    </dgm:pt>
    <dgm:pt modelId="{DFBA9507-D5C4-476B-B45A-2BFCF32DF123}">
      <dgm:prSet custT="1"/>
      <dgm:spPr/>
      <dgm:t>
        <a:bodyPr/>
        <a:lstStyle/>
        <a:p>
          <a:pPr rtl="0"/>
          <a:r>
            <a:rPr kumimoji="0" lang="ru-RU" sz="2000" b="1" i="1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Синдроми</a:t>
          </a:r>
          <a:r>
            <a:rPr kumimoji="0" lang="ru-RU" sz="20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: </a:t>
          </a:r>
          <a:r>
            <a:rPr kumimoji="0" lang="uk-UA" sz="20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токсичний</a:t>
          </a:r>
        </a:p>
        <a:p>
          <a:r>
            <a:rPr kumimoji="0" lang="uk-UA" sz="2000" b="1" i="1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Кардіо</a:t>
          </a:r>
          <a:r>
            <a:rPr kumimoji="0" lang="uk-UA" sz="20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-респіраторний</a:t>
          </a:r>
        </a:p>
        <a:p>
          <a:r>
            <a:rPr kumimoji="0" lang="uk-UA" sz="2000" b="1" i="1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циркуляторний</a:t>
          </a:r>
          <a:endParaRPr kumimoji="0" lang="ru-RU" sz="2000" b="1" i="1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gm:t>
    </dgm:pt>
    <dgm:pt modelId="{C56AC47E-730F-49B9-9A05-4F1E3DE6690A}" type="parTrans" cxnId="{E785A6AF-2FCA-429F-B433-C1CC4D8D31C5}">
      <dgm:prSet/>
      <dgm:spPr/>
      <dgm:t>
        <a:bodyPr/>
        <a:lstStyle/>
        <a:p>
          <a:endParaRPr lang="uk-UA"/>
        </a:p>
      </dgm:t>
    </dgm:pt>
    <dgm:pt modelId="{2DD7E413-F105-4D82-B04B-36533ABEE606}" type="sibTrans" cxnId="{E785A6AF-2FCA-429F-B433-C1CC4D8D31C5}">
      <dgm:prSet/>
      <dgm:spPr/>
      <dgm:t>
        <a:bodyPr/>
        <a:lstStyle/>
        <a:p>
          <a:endParaRPr lang="uk-UA"/>
        </a:p>
      </dgm:t>
    </dgm:pt>
    <dgm:pt modelId="{F3EAF54E-3C02-4DF5-AE7D-BB3671EF3BA7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Легеневі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(</a:t>
          </a:r>
          <a:r>
            <a:rPr kumimoji="0" lang="ru-RU" sz="1800" b="0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деструкція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абсцесс, </a:t>
          </a:r>
          <a:r>
            <a:rPr kumimoji="0" lang="ru-RU" sz="1800" b="0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плевріт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, пневмоторакс)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Позалегеневі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(</a:t>
          </a:r>
          <a:r>
            <a:rPr kumimoji="0" lang="ru-RU" sz="1800" b="0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остеомієліт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, </a:t>
          </a:r>
          <a:r>
            <a:rPr kumimoji="0" lang="ru-RU" sz="1800" b="0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пієлонефрит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, </a:t>
          </a:r>
          <a:r>
            <a:rPr kumimoji="0" lang="ru-RU" sz="1800" b="0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менінгіт</a:t>
          </a: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)</a:t>
          </a:r>
        </a:p>
      </dgm:t>
    </dgm:pt>
    <dgm:pt modelId="{A431F063-5079-4D2D-A029-BA1F4AAC4682}" type="parTrans" cxnId="{EA1837EA-7DFD-4E44-BD23-D23EC9CDACCE}">
      <dgm:prSet/>
      <dgm:spPr/>
      <dgm:t>
        <a:bodyPr/>
        <a:lstStyle/>
        <a:p>
          <a:endParaRPr lang="uk-UA"/>
        </a:p>
      </dgm:t>
    </dgm:pt>
    <dgm:pt modelId="{70BCFD4D-7B1D-4BD0-A27D-2EC7DD4E2A07}" type="sibTrans" cxnId="{EA1837EA-7DFD-4E44-BD23-D23EC9CDACCE}">
      <dgm:prSet/>
      <dgm:spPr/>
      <dgm:t>
        <a:bodyPr/>
        <a:lstStyle/>
        <a:p>
          <a:endParaRPr lang="uk-UA"/>
        </a:p>
      </dgm:t>
    </dgm:pt>
    <dgm:pt modelId="{29B9B038-6C3A-4633-83B2-3999E28E5C90}" type="pres">
      <dgm:prSet presAssocID="{FD2FC450-FC9A-4B5C-A524-378EBDF38C1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17B4020-E0D8-4BE3-BFB5-1F1F4D7F257A}" type="pres">
      <dgm:prSet presAssocID="{9CAC5A2F-4799-4225-A63D-8A695BD9650A}" presName="hierRoot1" presStyleCnt="0">
        <dgm:presLayoutVars>
          <dgm:hierBranch/>
        </dgm:presLayoutVars>
      </dgm:prSet>
      <dgm:spPr/>
    </dgm:pt>
    <dgm:pt modelId="{555ED8F8-322E-4EF2-BF66-F8D42C5D9F1F}" type="pres">
      <dgm:prSet presAssocID="{9CAC5A2F-4799-4225-A63D-8A695BD9650A}" presName="rootComposite1" presStyleCnt="0"/>
      <dgm:spPr/>
    </dgm:pt>
    <dgm:pt modelId="{29EAC1DF-AAAA-4B35-8B51-689F3B920EDC}" type="pres">
      <dgm:prSet presAssocID="{9CAC5A2F-4799-4225-A63D-8A695BD9650A}" presName="rootText1" presStyleLbl="node0" presStyleIdx="0" presStyleCnt="1" custLinFactNeighborX="2309" custLinFactNeighborY="-4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C1E7C3-CC2E-409F-B015-4BDDCD1B7E2C}" type="pres">
      <dgm:prSet presAssocID="{9CAC5A2F-4799-4225-A63D-8A695BD9650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FED766C-290C-4DF0-93E7-F0A6BC2E5257}" type="pres">
      <dgm:prSet presAssocID="{9CAC5A2F-4799-4225-A63D-8A695BD9650A}" presName="hierChild2" presStyleCnt="0"/>
      <dgm:spPr/>
    </dgm:pt>
    <dgm:pt modelId="{9B2D3FA7-BFE2-46DD-B1BF-1FDFD585D936}" type="pres">
      <dgm:prSet presAssocID="{DB4D178E-8269-4391-A8B3-1F935C0F78A5}" presName="Name35" presStyleLbl="parChTrans1D2" presStyleIdx="0" presStyleCnt="2"/>
      <dgm:spPr/>
      <dgm:t>
        <a:bodyPr/>
        <a:lstStyle/>
        <a:p>
          <a:endParaRPr lang="uk-UA"/>
        </a:p>
      </dgm:t>
    </dgm:pt>
    <dgm:pt modelId="{15F003D6-694D-484F-AB3B-B4082729FDBE}" type="pres">
      <dgm:prSet presAssocID="{D0BF4B50-3E1E-4B6D-88CB-91D5C12ED85B}" presName="hierRoot2" presStyleCnt="0">
        <dgm:presLayoutVars>
          <dgm:hierBranch/>
        </dgm:presLayoutVars>
      </dgm:prSet>
      <dgm:spPr/>
    </dgm:pt>
    <dgm:pt modelId="{7B6A6DD1-05FB-4C4E-98F8-931B43EB73F9}" type="pres">
      <dgm:prSet presAssocID="{D0BF4B50-3E1E-4B6D-88CB-91D5C12ED85B}" presName="rootComposite" presStyleCnt="0"/>
      <dgm:spPr/>
    </dgm:pt>
    <dgm:pt modelId="{2BE04859-0EC1-4736-AFFB-3C952FC7F155}" type="pres">
      <dgm:prSet presAssocID="{D0BF4B50-3E1E-4B6D-88CB-91D5C12ED85B}" presName="rootText" presStyleLbl="node2" presStyleIdx="0" presStyleCnt="2" custLinFactNeighborX="4651" custLinFactNeighborY="17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63BAB3-68D8-44ED-9333-5C22908CD4CC}" type="pres">
      <dgm:prSet presAssocID="{D0BF4B50-3E1E-4B6D-88CB-91D5C12ED85B}" presName="rootConnector" presStyleLbl="node2" presStyleIdx="0" presStyleCnt="2"/>
      <dgm:spPr/>
      <dgm:t>
        <a:bodyPr/>
        <a:lstStyle/>
        <a:p>
          <a:endParaRPr lang="ru-RU"/>
        </a:p>
      </dgm:t>
    </dgm:pt>
    <dgm:pt modelId="{5E21E4E6-8664-4ED9-AE62-B5AE4ACFAE00}" type="pres">
      <dgm:prSet presAssocID="{D0BF4B50-3E1E-4B6D-88CB-91D5C12ED85B}" presName="hierChild4" presStyleCnt="0"/>
      <dgm:spPr/>
    </dgm:pt>
    <dgm:pt modelId="{3522E71E-4C11-435E-B960-B378C7F24277}" type="pres">
      <dgm:prSet presAssocID="{D0BF4B50-3E1E-4B6D-88CB-91D5C12ED85B}" presName="hierChild5" presStyleCnt="0"/>
      <dgm:spPr/>
    </dgm:pt>
    <dgm:pt modelId="{D6E63AB3-E5C1-4708-8E15-D5AE7BC503A6}" type="pres">
      <dgm:prSet presAssocID="{CAA7C4CD-6625-43AC-99AA-BC4CB40CF443}" presName="Name35" presStyleLbl="parChTrans1D2" presStyleIdx="1" presStyleCnt="2"/>
      <dgm:spPr/>
      <dgm:t>
        <a:bodyPr/>
        <a:lstStyle/>
        <a:p>
          <a:endParaRPr lang="uk-UA"/>
        </a:p>
      </dgm:t>
    </dgm:pt>
    <dgm:pt modelId="{AD609D51-185E-43A3-A8E2-9D302A3A40A1}" type="pres">
      <dgm:prSet presAssocID="{C56037E3-CB9F-484E-AF3D-3CC2644FF80C}" presName="hierRoot2" presStyleCnt="0">
        <dgm:presLayoutVars>
          <dgm:hierBranch/>
        </dgm:presLayoutVars>
      </dgm:prSet>
      <dgm:spPr/>
    </dgm:pt>
    <dgm:pt modelId="{89C92518-D5A8-4053-A3AC-9B665BC998DE}" type="pres">
      <dgm:prSet presAssocID="{C56037E3-CB9F-484E-AF3D-3CC2644FF80C}" presName="rootComposite" presStyleCnt="0"/>
      <dgm:spPr/>
    </dgm:pt>
    <dgm:pt modelId="{25303C66-E912-4762-9D8E-5B51C9144C34}" type="pres">
      <dgm:prSet presAssocID="{C56037E3-CB9F-484E-AF3D-3CC2644FF80C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A3331C-91F6-40F2-8E9E-745ED2BD65F3}" type="pres">
      <dgm:prSet presAssocID="{C56037E3-CB9F-484E-AF3D-3CC2644FF80C}" presName="rootConnector" presStyleLbl="node2" presStyleIdx="1" presStyleCnt="2"/>
      <dgm:spPr/>
      <dgm:t>
        <a:bodyPr/>
        <a:lstStyle/>
        <a:p>
          <a:endParaRPr lang="ru-RU"/>
        </a:p>
      </dgm:t>
    </dgm:pt>
    <dgm:pt modelId="{C80B08E5-4D46-4279-AD3E-52D7C75B2D75}" type="pres">
      <dgm:prSet presAssocID="{C56037E3-CB9F-484E-AF3D-3CC2644FF80C}" presName="hierChild4" presStyleCnt="0"/>
      <dgm:spPr/>
    </dgm:pt>
    <dgm:pt modelId="{788F1904-522F-4592-A826-AEACE2F45C91}" type="pres">
      <dgm:prSet presAssocID="{C56AC47E-730F-49B9-9A05-4F1E3DE6690A}" presName="Name35" presStyleLbl="parChTrans1D3" presStyleIdx="0" presStyleCnt="2"/>
      <dgm:spPr/>
      <dgm:t>
        <a:bodyPr/>
        <a:lstStyle/>
        <a:p>
          <a:endParaRPr lang="uk-UA"/>
        </a:p>
      </dgm:t>
    </dgm:pt>
    <dgm:pt modelId="{49D1279C-2A9E-4D09-B6F0-844B353DF44E}" type="pres">
      <dgm:prSet presAssocID="{DFBA9507-D5C4-476B-B45A-2BFCF32DF123}" presName="hierRoot2" presStyleCnt="0">
        <dgm:presLayoutVars>
          <dgm:hierBranch val="r"/>
        </dgm:presLayoutVars>
      </dgm:prSet>
      <dgm:spPr/>
    </dgm:pt>
    <dgm:pt modelId="{45D2AFC5-74D9-4831-849B-EA3A51F55769}" type="pres">
      <dgm:prSet presAssocID="{DFBA9507-D5C4-476B-B45A-2BFCF32DF123}" presName="rootComposite" presStyleCnt="0"/>
      <dgm:spPr/>
    </dgm:pt>
    <dgm:pt modelId="{A7CFDB89-07CB-4554-BAE3-A21D5072FB48}" type="pres">
      <dgm:prSet presAssocID="{DFBA9507-D5C4-476B-B45A-2BFCF32DF123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5AF4D1-6074-4D3F-BF21-0C965A507327}" type="pres">
      <dgm:prSet presAssocID="{DFBA9507-D5C4-476B-B45A-2BFCF32DF123}" presName="rootConnector" presStyleLbl="node3" presStyleIdx="0" presStyleCnt="2"/>
      <dgm:spPr/>
      <dgm:t>
        <a:bodyPr/>
        <a:lstStyle/>
        <a:p>
          <a:endParaRPr lang="ru-RU"/>
        </a:p>
      </dgm:t>
    </dgm:pt>
    <dgm:pt modelId="{C766A366-5723-4987-BCE4-784B62D166C3}" type="pres">
      <dgm:prSet presAssocID="{DFBA9507-D5C4-476B-B45A-2BFCF32DF123}" presName="hierChild4" presStyleCnt="0"/>
      <dgm:spPr/>
    </dgm:pt>
    <dgm:pt modelId="{8CDABBAC-A54D-41C5-87E8-62779815BA5D}" type="pres">
      <dgm:prSet presAssocID="{DFBA9507-D5C4-476B-B45A-2BFCF32DF123}" presName="hierChild5" presStyleCnt="0"/>
      <dgm:spPr/>
    </dgm:pt>
    <dgm:pt modelId="{BB228918-B38C-45FE-9219-A2D0ED246D6D}" type="pres">
      <dgm:prSet presAssocID="{A431F063-5079-4D2D-A029-BA1F4AAC4682}" presName="Name35" presStyleLbl="parChTrans1D3" presStyleIdx="1" presStyleCnt="2"/>
      <dgm:spPr/>
      <dgm:t>
        <a:bodyPr/>
        <a:lstStyle/>
        <a:p>
          <a:endParaRPr lang="uk-UA"/>
        </a:p>
      </dgm:t>
    </dgm:pt>
    <dgm:pt modelId="{D6AA4276-2E49-47C3-8C14-BE3230C2F46B}" type="pres">
      <dgm:prSet presAssocID="{F3EAF54E-3C02-4DF5-AE7D-BB3671EF3BA7}" presName="hierRoot2" presStyleCnt="0">
        <dgm:presLayoutVars>
          <dgm:hierBranch val="r"/>
        </dgm:presLayoutVars>
      </dgm:prSet>
      <dgm:spPr/>
    </dgm:pt>
    <dgm:pt modelId="{ECA58725-46C2-4C4F-91CD-66D7A09FF909}" type="pres">
      <dgm:prSet presAssocID="{F3EAF54E-3C02-4DF5-AE7D-BB3671EF3BA7}" presName="rootComposite" presStyleCnt="0"/>
      <dgm:spPr/>
    </dgm:pt>
    <dgm:pt modelId="{7E4C54F0-9DAE-4AE7-BF94-94F54A2A4AB9}" type="pres">
      <dgm:prSet presAssocID="{F3EAF54E-3C02-4DF5-AE7D-BB3671EF3BA7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6EC856-4074-46AD-BFFC-A27503C0400A}" type="pres">
      <dgm:prSet presAssocID="{F3EAF54E-3C02-4DF5-AE7D-BB3671EF3BA7}" presName="rootConnector" presStyleLbl="node3" presStyleIdx="1" presStyleCnt="2"/>
      <dgm:spPr/>
      <dgm:t>
        <a:bodyPr/>
        <a:lstStyle/>
        <a:p>
          <a:endParaRPr lang="ru-RU"/>
        </a:p>
      </dgm:t>
    </dgm:pt>
    <dgm:pt modelId="{0835FBFC-D997-4158-9EDC-F0F12E6D434A}" type="pres">
      <dgm:prSet presAssocID="{F3EAF54E-3C02-4DF5-AE7D-BB3671EF3BA7}" presName="hierChild4" presStyleCnt="0"/>
      <dgm:spPr/>
    </dgm:pt>
    <dgm:pt modelId="{BBC19192-6B88-47F8-B065-A9D701083782}" type="pres">
      <dgm:prSet presAssocID="{F3EAF54E-3C02-4DF5-AE7D-BB3671EF3BA7}" presName="hierChild5" presStyleCnt="0"/>
      <dgm:spPr/>
    </dgm:pt>
    <dgm:pt modelId="{A42013DA-AD88-42BF-849D-690CCC4EC12A}" type="pres">
      <dgm:prSet presAssocID="{C56037E3-CB9F-484E-AF3D-3CC2644FF80C}" presName="hierChild5" presStyleCnt="0"/>
      <dgm:spPr/>
    </dgm:pt>
    <dgm:pt modelId="{EFD09158-D1DA-4863-A55E-1A4D4F00C95F}" type="pres">
      <dgm:prSet presAssocID="{9CAC5A2F-4799-4225-A63D-8A695BD9650A}" presName="hierChild3" presStyleCnt="0"/>
      <dgm:spPr/>
    </dgm:pt>
  </dgm:ptLst>
  <dgm:cxnLst>
    <dgm:cxn modelId="{1BBBFACE-0AAE-4E2B-AA3B-B693F5FDF9E7}" type="presOf" srcId="{C56037E3-CB9F-484E-AF3D-3CC2644FF80C}" destId="{F5A3331C-91F6-40F2-8E9E-745ED2BD65F3}" srcOrd="1" destOrd="0" presId="urn:microsoft.com/office/officeart/2005/8/layout/orgChart1"/>
    <dgm:cxn modelId="{EA1837EA-7DFD-4E44-BD23-D23EC9CDACCE}" srcId="{C56037E3-CB9F-484E-AF3D-3CC2644FF80C}" destId="{F3EAF54E-3C02-4DF5-AE7D-BB3671EF3BA7}" srcOrd="1" destOrd="0" parTransId="{A431F063-5079-4D2D-A029-BA1F4AAC4682}" sibTransId="{70BCFD4D-7B1D-4BD0-A27D-2EC7DD4E2A07}"/>
    <dgm:cxn modelId="{05DC074F-DEF9-48F7-A2A6-C4337462B214}" type="presOf" srcId="{CAA7C4CD-6625-43AC-99AA-BC4CB40CF443}" destId="{D6E63AB3-E5C1-4708-8E15-D5AE7BC503A6}" srcOrd="0" destOrd="0" presId="urn:microsoft.com/office/officeart/2005/8/layout/orgChart1"/>
    <dgm:cxn modelId="{E24C74D2-10D0-4F6B-9A21-73576E7524C0}" srcId="{9CAC5A2F-4799-4225-A63D-8A695BD9650A}" destId="{D0BF4B50-3E1E-4B6D-88CB-91D5C12ED85B}" srcOrd="0" destOrd="0" parTransId="{DB4D178E-8269-4391-A8B3-1F935C0F78A5}" sibTransId="{72283DC2-BFC8-4644-80E4-B84EC5CE673E}"/>
    <dgm:cxn modelId="{C27898B7-AF28-45D3-AA06-F9901EE5FF5C}" type="presOf" srcId="{C56037E3-CB9F-484E-AF3D-3CC2644FF80C}" destId="{25303C66-E912-4762-9D8E-5B51C9144C34}" srcOrd="0" destOrd="0" presId="urn:microsoft.com/office/officeart/2005/8/layout/orgChart1"/>
    <dgm:cxn modelId="{C350F96D-FCAA-4ACE-AA80-BD8193B373A0}" type="presOf" srcId="{D0BF4B50-3E1E-4B6D-88CB-91D5C12ED85B}" destId="{1463BAB3-68D8-44ED-9333-5C22908CD4CC}" srcOrd="1" destOrd="0" presId="urn:microsoft.com/office/officeart/2005/8/layout/orgChart1"/>
    <dgm:cxn modelId="{5CE42856-2651-4959-B243-319CD7ED28BD}" type="presOf" srcId="{9CAC5A2F-4799-4225-A63D-8A695BD9650A}" destId="{82C1E7C3-CC2E-409F-B015-4BDDCD1B7E2C}" srcOrd="1" destOrd="0" presId="urn:microsoft.com/office/officeart/2005/8/layout/orgChart1"/>
    <dgm:cxn modelId="{14FD6065-3027-416B-B04B-C2D6AD9F520A}" type="presOf" srcId="{FD2FC450-FC9A-4B5C-A524-378EBDF38C11}" destId="{29B9B038-6C3A-4633-83B2-3999E28E5C90}" srcOrd="0" destOrd="0" presId="urn:microsoft.com/office/officeart/2005/8/layout/orgChart1"/>
    <dgm:cxn modelId="{60F4695F-2CD4-411B-B3DC-6E1B6D6E378A}" type="presOf" srcId="{DFBA9507-D5C4-476B-B45A-2BFCF32DF123}" destId="{625AF4D1-6074-4D3F-BF21-0C965A507327}" srcOrd="1" destOrd="0" presId="urn:microsoft.com/office/officeart/2005/8/layout/orgChart1"/>
    <dgm:cxn modelId="{71814B50-CBC7-481A-9D2E-00F5C234BF22}" srcId="{FD2FC450-FC9A-4B5C-A524-378EBDF38C11}" destId="{9CAC5A2F-4799-4225-A63D-8A695BD9650A}" srcOrd="0" destOrd="0" parTransId="{4F08E65A-98F7-4BFF-A166-CC8310A234B2}" sibTransId="{FFAA7D2E-F087-497C-A683-26E540F1FBF8}"/>
    <dgm:cxn modelId="{13942C33-34F2-4559-B60F-FD5F1DE559E9}" type="presOf" srcId="{9CAC5A2F-4799-4225-A63D-8A695BD9650A}" destId="{29EAC1DF-AAAA-4B35-8B51-689F3B920EDC}" srcOrd="0" destOrd="0" presId="urn:microsoft.com/office/officeart/2005/8/layout/orgChart1"/>
    <dgm:cxn modelId="{A913589B-24CC-42D9-BE75-A33A3FB7D09B}" srcId="{9CAC5A2F-4799-4225-A63D-8A695BD9650A}" destId="{C56037E3-CB9F-484E-AF3D-3CC2644FF80C}" srcOrd="1" destOrd="0" parTransId="{CAA7C4CD-6625-43AC-99AA-BC4CB40CF443}" sibTransId="{4128F425-05E8-4A04-A2C1-3EEF1BC2B16B}"/>
    <dgm:cxn modelId="{DBE840FA-C5CD-4423-A860-432CAEF002C0}" type="presOf" srcId="{C56AC47E-730F-49B9-9A05-4F1E3DE6690A}" destId="{788F1904-522F-4592-A826-AEACE2F45C91}" srcOrd="0" destOrd="0" presId="urn:microsoft.com/office/officeart/2005/8/layout/orgChart1"/>
    <dgm:cxn modelId="{AAD0CF5E-584A-4995-AB79-B0175954F4BA}" type="presOf" srcId="{D0BF4B50-3E1E-4B6D-88CB-91D5C12ED85B}" destId="{2BE04859-0EC1-4736-AFFB-3C952FC7F155}" srcOrd="0" destOrd="0" presId="urn:microsoft.com/office/officeart/2005/8/layout/orgChart1"/>
    <dgm:cxn modelId="{DBC164CF-D3B9-4185-AD30-66F6EA238339}" type="presOf" srcId="{F3EAF54E-3C02-4DF5-AE7D-BB3671EF3BA7}" destId="{7E4C54F0-9DAE-4AE7-BF94-94F54A2A4AB9}" srcOrd="0" destOrd="0" presId="urn:microsoft.com/office/officeart/2005/8/layout/orgChart1"/>
    <dgm:cxn modelId="{6DC40C18-DD9A-47CF-9DBC-B601E67B2BE3}" type="presOf" srcId="{DFBA9507-D5C4-476B-B45A-2BFCF32DF123}" destId="{A7CFDB89-07CB-4554-BAE3-A21D5072FB48}" srcOrd="0" destOrd="0" presId="urn:microsoft.com/office/officeart/2005/8/layout/orgChart1"/>
    <dgm:cxn modelId="{F5943EBE-F531-44BD-8150-0AC128F50F65}" type="presOf" srcId="{DB4D178E-8269-4391-A8B3-1F935C0F78A5}" destId="{9B2D3FA7-BFE2-46DD-B1BF-1FDFD585D936}" srcOrd="0" destOrd="0" presId="urn:microsoft.com/office/officeart/2005/8/layout/orgChart1"/>
    <dgm:cxn modelId="{9B2610AF-5E35-409E-AA6B-FA0F4232B609}" type="presOf" srcId="{F3EAF54E-3C02-4DF5-AE7D-BB3671EF3BA7}" destId="{A46EC856-4074-46AD-BFFC-A27503C0400A}" srcOrd="1" destOrd="0" presId="urn:microsoft.com/office/officeart/2005/8/layout/orgChart1"/>
    <dgm:cxn modelId="{E785A6AF-2FCA-429F-B433-C1CC4D8D31C5}" srcId="{C56037E3-CB9F-484E-AF3D-3CC2644FF80C}" destId="{DFBA9507-D5C4-476B-B45A-2BFCF32DF123}" srcOrd="0" destOrd="0" parTransId="{C56AC47E-730F-49B9-9A05-4F1E3DE6690A}" sibTransId="{2DD7E413-F105-4D82-B04B-36533ABEE606}"/>
    <dgm:cxn modelId="{3F3127BC-E7AD-4293-902F-5448F26482B8}" type="presOf" srcId="{A431F063-5079-4D2D-A029-BA1F4AAC4682}" destId="{BB228918-B38C-45FE-9219-A2D0ED246D6D}" srcOrd="0" destOrd="0" presId="urn:microsoft.com/office/officeart/2005/8/layout/orgChart1"/>
    <dgm:cxn modelId="{0C45658C-7CCD-458B-8B57-671E98A3AE9B}" type="presParOf" srcId="{29B9B038-6C3A-4633-83B2-3999E28E5C90}" destId="{417B4020-E0D8-4BE3-BFB5-1F1F4D7F257A}" srcOrd="0" destOrd="0" presId="urn:microsoft.com/office/officeart/2005/8/layout/orgChart1"/>
    <dgm:cxn modelId="{610503FC-5706-404E-951B-1B8DE834CE9C}" type="presParOf" srcId="{417B4020-E0D8-4BE3-BFB5-1F1F4D7F257A}" destId="{555ED8F8-322E-4EF2-BF66-F8D42C5D9F1F}" srcOrd="0" destOrd="0" presId="urn:microsoft.com/office/officeart/2005/8/layout/orgChart1"/>
    <dgm:cxn modelId="{9F49C91F-796D-4895-941D-7685381B35F0}" type="presParOf" srcId="{555ED8F8-322E-4EF2-BF66-F8D42C5D9F1F}" destId="{29EAC1DF-AAAA-4B35-8B51-689F3B920EDC}" srcOrd="0" destOrd="0" presId="urn:microsoft.com/office/officeart/2005/8/layout/orgChart1"/>
    <dgm:cxn modelId="{5153FD4D-DFAB-4F88-BFDB-90EB0FB20761}" type="presParOf" srcId="{555ED8F8-322E-4EF2-BF66-F8D42C5D9F1F}" destId="{82C1E7C3-CC2E-409F-B015-4BDDCD1B7E2C}" srcOrd="1" destOrd="0" presId="urn:microsoft.com/office/officeart/2005/8/layout/orgChart1"/>
    <dgm:cxn modelId="{9F1F9C0D-7282-470F-868B-A84343B69A8D}" type="presParOf" srcId="{417B4020-E0D8-4BE3-BFB5-1F1F4D7F257A}" destId="{4FED766C-290C-4DF0-93E7-F0A6BC2E5257}" srcOrd="1" destOrd="0" presId="urn:microsoft.com/office/officeart/2005/8/layout/orgChart1"/>
    <dgm:cxn modelId="{AE61BCF9-118A-435C-AC5D-4858C239E8C3}" type="presParOf" srcId="{4FED766C-290C-4DF0-93E7-F0A6BC2E5257}" destId="{9B2D3FA7-BFE2-46DD-B1BF-1FDFD585D936}" srcOrd="0" destOrd="0" presId="urn:microsoft.com/office/officeart/2005/8/layout/orgChart1"/>
    <dgm:cxn modelId="{FB44C093-A406-4351-8274-216B63803434}" type="presParOf" srcId="{4FED766C-290C-4DF0-93E7-F0A6BC2E5257}" destId="{15F003D6-694D-484F-AB3B-B4082729FDBE}" srcOrd="1" destOrd="0" presId="urn:microsoft.com/office/officeart/2005/8/layout/orgChart1"/>
    <dgm:cxn modelId="{8778FE52-4A5B-4097-AE8E-1AE0EB3DD358}" type="presParOf" srcId="{15F003D6-694D-484F-AB3B-B4082729FDBE}" destId="{7B6A6DD1-05FB-4C4E-98F8-931B43EB73F9}" srcOrd="0" destOrd="0" presId="urn:microsoft.com/office/officeart/2005/8/layout/orgChart1"/>
    <dgm:cxn modelId="{803A0461-71D0-47FD-89D7-A35A2AFE6DB6}" type="presParOf" srcId="{7B6A6DD1-05FB-4C4E-98F8-931B43EB73F9}" destId="{2BE04859-0EC1-4736-AFFB-3C952FC7F155}" srcOrd="0" destOrd="0" presId="urn:microsoft.com/office/officeart/2005/8/layout/orgChart1"/>
    <dgm:cxn modelId="{066E39FF-05E6-41D3-818F-8B04816B754C}" type="presParOf" srcId="{7B6A6DD1-05FB-4C4E-98F8-931B43EB73F9}" destId="{1463BAB3-68D8-44ED-9333-5C22908CD4CC}" srcOrd="1" destOrd="0" presId="urn:microsoft.com/office/officeart/2005/8/layout/orgChart1"/>
    <dgm:cxn modelId="{D59E5A8F-133B-496D-9139-504F5723F70F}" type="presParOf" srcId="{15F003D6-694D-484F-AB3B-B4082729FDBE}" destId="{5E21E4E6-8664-4ED9-AE62-B5AE4ACFAE00}" srcOrd="1" destOrd="0" presId="urn:microsoft.com/office/officeart/2005/8/layout/orgChart1"/>
    <dgm:cxn modelId="{943DE2EA-98DB-49D6-A44A-0B002977C352}" type="presParOf" srcId="{15F003D6-694D-484F-AB3B-B4082729FDBE}" destId="{3522E71E-4C11-435E-B960-B378C7F24277}" srcOrd="2" destOrd="0" presId="urn:microsoft.com/office/officeart/2005/8/layout/orgChart1"/>
    <dgm:cxn modelId="{6A3017A9-5EEA-4155-BA84-92BDB58C3417}" type="presParOf" srcId="{4FED766C-290C-4DF0-93E7-F0A6BC2E5257}" destId="{D6E63AB3-E5C1-4708-8E15-D5AE7BC503A6}" srcOrd="2" destOrd="0" presId="urn:microsoft.com/office/officeart/2005/8/layout/orgChart1"/>
    <dgm:cxn modelId="{4622C947-3DD0-4593-A7A3-3694F78F3594}" type="presParOf" srcId="{4FED766C-290C-4DF0-93E7-F0A6BC2E5257}" destId="{AD609D51-185E-43A3-A8E2-9D302A3A40A1}" srcOrd="3" destOrd="0" presId="urn:microsoft.com/office/officeart/2005/8/layout/orgChart1"/>
    <dgm:cxn modelId="{66074E32-9960-43F4-9EA7-FBA1661D8888}" type="presParOf" srcId="{AD609D51-185E-43A3-A8E2-9D302A3A40A1}" destId="{89C92518-D5A8-4053-A3AC-9B665BC998DE}" srcOrd="0" destOrd="0" presId="urn:microsoft.com/office/officeart/2005/8/layout/orgChart1"/>
    <dgm:cxn modelId="{3E446D64-B927-4C61-920C-8FFB9A8E5FEA}" type="presParOf" srcId="{89C92518-D5A8-4053-A3AC-9B665BC998DE}" destId="{25303C66-E912-4762-9D8E-5B51C9144C34}" srcOrd="0" destOrd="0" presId="urn:microsoft.com/office/officeart/2005/8/layout/orgChart1"/>
    <dgm:cxn modelId="{74E84325-FB0A-424E-99C4-59E5BC28B1DF}" type="presParOf" srcId="{89C92518-D5A8-4053-A3AC-9B665BC998DE}" destId="{F5A3331C-91F6-40F2-8E9E-745ED2BD65F3}" srcOrd="1" destOrd="0" presId="urn:microsoft.com/office/officeart/2005/8/layout/orgChart1"/>
    <dgm:cxn modelId="{1201BFE1-FFD9-4C71-9993-3EEBC46212AB}" type="presParOf" srcId="{AD609D51-185E-43A3-A8E2-9D302A3A40A1}" destId="{C80B08E5-4D46-4279-AD3E-52D7C75B2D75}" srcOrd="1" destOrd="0" presId="urn:microsoft.com/office/officeart/2005/8/layout/orgChart1"/>
    <dgm:cxn modelId="{EC1B9027-5022-467E-89CF-A886D0E06C81}" type="presParOf" srcId="{C80B08E5-4D46-4279-AD3E-52D7C75B2D75}" destId="{788F1904-522F-4592-A826-AEACE2F45C91}" srcOrd="0" destOrd="0" presId="urn:microsoft.com/office/officeart/2005/8/layout/orgChart1"/>
    <dgm:cxn modelId="{8E08483A-1B82-40C5-8CFD-03EFD90640BC}" type="presParOf" srcId="{C80B08E5-4D46-4279-AD3E-52D7C75B2D75}" destId="{49D1279C-2A9E-4D09-B6F0-844B353DF44E}" srcOrd="1" destOrd="0" presId="urn:microsoft.com/office/officeart/2005/8/layout/orgChart1"/>
    <dgm:cxn modelId="{DF4DC653-5ED6-47E4-8CA8-04588A9E5E3F}" type="presParOf" srcId="{49D1279C-2A9E-4D09-B6F0-844B353DF44E}" destId="{45D2AFC5-74D9-4831-849B-EA3A51F55769}" srcOrd="0" destOrd="0" presId="urn:microsoft.com/office/officeart/2005/8/layout/orgChart1"/>
    <dgm:cxn modelId="{6F8F55A0-184D-4EA5-B551-47A5E9F754DA}" type="presParOf" srcId="{45D2AFC5-74D9-4831-849B-EA3A51F55769}" destId="{A7CFDB89-07CB-4554-BAE3-A21D5072FB48}" srcOrd="0" destOrd="0" presId="urn:microsoft.com/office/officeart/2005/8/layout/orgChart1"/>
    <dgm:cxn modelId="{EABE07EB-972B-4DBA-B168-33274053E891}" type="presParOf" srcId="{45D2AFC5-74D9-4831-849B-EA3A51F55769}" destId="{625AF4D1-6074-4D3F-BF21-0C965A507327}" srcOrd="1" destOrd="0" presId="urn:microsoft.com/office/officeart/2005/8/layout/orgChart1"/>
    <dgm:cxn modelId="{46CE2D46-1EDE-4E29-8C3B-CACB029F4844}" type="presParOf" srcId="{49D1279C-2A9E-4D09-B6F0-844B353DF44E}" destId="{C766A366-5723-4987-BCE4-784B62D166C3}" srcOrd="1" destOrd="0" presId="urn:microsoft.com/office/officeart/2005/8/layout/orgChart1"/>
    <dgm:cxn modelId="{71527708-0B56-4E5D-A1FF-97CAB3F025DA}" type="presParOf" srcId="{49D1279C-2A9E-4D09-B6F0-844B353DF44E}" destId="{8CDABBAC-A54D-41C5-87E8-62779815BA5D}" srcOrd="2" destOrd="0" presId="urn:microsoft.com/office/officeart/2005/8/layout/orgChart1"/>
    <dgm:cxn modelId="{3B79BF11-976F-427B-9DD0-0ACCB21EC931}" type="presParOf" srcId="{C80B08E5-4D46-4279-AD3E-52D7C75B2D75}" destId="{BB228918-B38C-45FE-9219-A2D0ED246D6D}" srcOrd="2" destOrd="0" presId="urn:microsoft.com/office/officeart/2005/8/layout/orgChart1"/>
    <dgm:cxn modelId="{D823090B-A4A6-4991-87F1-98797E91B0E5}" type="presParOf" srcId="{C80B08E5-4D46-4279-AD3E-52D7C75B2D75}" destId="{D6AA4276-2E49-47C3-8C14-BE3230C2F46B}" srcOrd="3" destOrd="0" presId="urn:microsoft.com/office/officeart/2005/8/layout/orgChart1"/>
    <dgm:cxn modelId="{E28DEA80-1105-45D7-9D06-CE950FD646B5}" type="presParOf" srcId="{D6AA4276-2E49-47C3-8C14-BE3230C2F46B}" destId="{ECA58725-46C2-4C4F-91CD-66D7A09FF909}" srcOrd="0" destOrd="0" presId="urn:microsoft.com/office/officeart/2005/8/layout/orgChart1"/>
    <dgm:cxn modelId="{01D9FBDA-7D1B-494A-BD2D-74685A3EC1A3}" type="presParOf" srcId="{ECA58725-46C2-4C4F-91CD-66D7A09FF909}" destId="{7E4C54F0-9DAE-4AE7-BF94-94F54A2A4AB9}" srcOrd="0" destOrd="0" presId="urn:microsoft.com/office/officeart/2005/8/layout/orgChart1"/>
    <dgm:cxn modelId="{509006B2-83F3-4DA6-B176-E187DE3A0E81}" type="presParOf" srcId="{ECA58725-46C2-4C4F-91CD-66D7A09FF909}" destId="{A46EC856-4074-46AD-BFFC-A27503C0400A}" srcOrd="1" destOrd="0" presId="urn:microsoft.com/office/officeart/2005/8/layout/orgChart1"/>
    <dgm:cxn modelId="{42D6E135-83A8-4FE2-A1D2-A22A21BB9119}" type="presParOf" srcId="{D6AA4276-2E49-47C3-8C14-BE3230C2F46B}" destId="{0835FBFC-D997-4158-9EDC-F0F12E6D434A}" srcOrd="1" destOrd="0" presId="urn:microsoft.com/office/officeart/2005/8/layout/orgChart1"/>
    <dgm:cxn modelId="{E55DD0D4-D28C-4F5C-8A0C-D366E34C2ADF}" type="presParOf" srcId="{D6AA4276-2E49-47C3-8C14-BE3230C2F46B}" destId="{BBC19192-6B88-47F8-B065-A9D701083782}" srcOrd="2" destOrd="0" presId="urn:microsoft.com/office/officeart/2005/8/layout/orgChart1"/>
    <dgm:cxn modelId="{2AF9E8CD-4573-4796-B7ED-0231C2CD250A}" type="presParOf" srcId="{AD609D51-185E-43A3-A8E2-9D302A3A40A1}" destId="{A42013DA-AD88-42BF-849D-690CCC4EC12A}" srcOrd="2" destOrd="0" presId="urn:microsoft.com/office/officeart/2005/8/layout/orgChart1"/>
    <dgm:cxn modelId="{823D4850-D138-456D-A00E-250F3F1DFC14}" type="presParOf" srcId="{417B4020-E0D8-4BE3-BFB5-1F1F4D7F257A}" destId="{EFD09158-D1DA-4863-A55E-1A4D4F00C95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228918-B38C-45FE-9219-A2D0ED246D6D}">
      <dsp:nvSpPr>
        <dsp:cNvPr id="0" name=""/>
        <dsp:cNvSpPr/>
      </dsp:nvSpPr>
      <dsp:spPr>
        <a:xfrm>
          <a:off x="5293237" y="4041706"/>
          <a:ext cx="1872687" cy="650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011"/>
              </a:lnTo>
              <a:lnTo>
                <a:pt x="1872687" y="325011"/>
              </a:lnTo>
              <a:lnTo>
                <a:pt x="1872687" y="6500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8F1904-522F-4592-A826-AEACE2F45C91}">
      <dsp:nvSpPr>
        <dsp:cNvPr id="0" name=""/>
        <dsp:cNvSpPr/>
      </dsp:nvSpPr>
      <dsp:spPr>
        <a:xfrm>
          <a:off x="3420549" y="4041706"/>
          <a:ext cx="1872687" cy="650023"/>
        </a:xfrm>
        <a:custGeom>
          <a:avLst/>
          <a:gdLst/>
          <a:ahLst/>
          <a:cxnLst/>
          <a:rect l="0" t="0" r="0" b="0"/>
          <a:pathLst>
            <a:path>
              <a:moveTo>
                <a:pt x="1872687" y="0"/>
              </a:moveTo>
              <a:lnTo>
                <a:pt x="1872687" y="325011"/>
              </a:lnTo>
              <a:lnTo>
                <a:pt x="0" y="325011"/>
              </a:lnTo>
              <a:lnTo>
                <a:pt x="0" y="6500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E63AB3-E5C1-4708-8E15-D5AE7BC503A6}">
      <dsp:nvSpPr>
        <dsp:cNvPr id="0" name=""/>
        <dsp:cNvSpPr/>
      </dsp:nvSpPr>
      <dsp:spPr>
        <a:xfrm>
          <a:off x="3492021" y="1837027"/>
          <a:ext cx="1801216" cy="657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1991"/>
              </a:lnTo>
              <a:lnTo>
                <a:pt x="1801216" y="331991"/>
              </a:lnTo>
              <a:lnTo>
                <a:pt x="1801216" y="6570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2D3FA7-BFE2-46DD-B1BF-1FDFD585D936}">
      <dsp:nvSpPr>
        <dsp:cNvPr id="0" name=""/>
        <dsp:cNvSpPr/>
      </dsp:nvSpPr>
      <dsp:spPr>
        <a:xfrm>
          <a:off x="1691826" y="1837027"/>
          <a:ext cx="1800194" cy="684567"/>
        </a:xfrm>
        <a:custGeom>
          <a:avLst/>
          <a:gdLst/>
          <a:ahLst/>
          <a:cxnLst/>
          <a:rect l="0" t="0" r="0" b="0"/>
          <a:pathLst>
            <a:path>
              <a:moveTo>
                <a:pt x="1800194" y="0"/>
              </a:moveTo>
              <a:lnTo>
                <a:pt x="1800194" y="359556"/>
              </a:lnTo>
              <a:lnTo>
                <a:pt x="0" y="359556"/>
              </a:lnTo>
              <a:lnTo>
                <a:pt x="0" y="6845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AC1DF-AAAA-4B35-8B51-689F3B920EDC}">
      <dsp:nvSpPr>
        <dsp:cNvPr id="0" name=""/>
        <dsp:cNvSpPr/>
      </dsp:nvSpPr>
      <dsp:spPr>
        <a:xfrm>
          <a:off x="1944345" y="289351"/>
          <a:ext cx="3095351" cy="1547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Ускладнення</a:t>
          </a:r>
          <a:endParaRPr kumimoji="0" lang="ru-RU" sz="2800" b="0" i="0" u="none" strike="noStrike" kern="1200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sp:txBody>
      <dsp:txXfrm>
        <a:off x="1944345" y="289351"/>
        <a:ext cx="3095351" cy="1547675"/>
      </dsp:txXfrm>
    </dsp:sp>
    <dsp:sp modelId="{2BE04859-0EC1-4736-AFFB-3C952FC7F155}">
      <dsp:nvSpPr>
        <dsp:cNvPr id="0" name=""/>
        <dsp:cNvSpPr/>
      </dsp:nvSpPr>
      <dsp:spPr>
        <a:xfrm>
          <a:off x="144150" y="2521595"/>
          <a:ext cx="3095351" cy="1547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0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Неускладнена</a:t>
          </a:r>
          <a:endParaRPr kumimoji="0" lang="ru-RU" sz="2400" b="0" i="0" u="none" strike="noStrike" kern="1200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sp:txBody>
      <dsp:txXfrm>
        <a:off x="144150" y="2521595"/>
        <a:ext cx="3095351" cy="1547675"/>
      </dsp:txXfrm>
    </dsp:sp>
    <dsp:sp modelId="{25303C66-E912-4762-9D8E-5B51C9144C34}">
      <dsp:nvSpPr>
        <dsp:cNvPr id="0" name=""/>
        <dsp:cNvSpPr/>
      </dsp:nvSpPr>
      <dsp:spPr>
        <a:xfrm>
          <a:off x="3745561" y="2494031"/>
          <a:ext cx="3095351" cy="1547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Ускладнена</a:t>
          </a:r>
          <a:endParaRPr kumimoji="0" lang="ru-RU" sz="2800" b="0" i="0" u="none" strike="noStrike" kern="1200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sp:txBody>
      <dsp:txXfrm>
        <a:off x="3745561" y="2494031"/>
        <a:ext cx="3095351" cy="1547675"/>
      </dsp:txXfrm>
    </dsp:sp>
    <dsp:sp modelId="{A7CFDB89-07CB-4554-BAE3-A21D5072FB48}">
      <dsp:nvSpPr>
        <dsp:cNvPr id="0" name=""/>
        <dsp:cNvSpPr/>
      </dsp:nvSpPr>
      <dsp:spPr>
        <a:xfrm>
          <a:off x="1872873" y="4691730"/>
          <a:ext cx="3095351" cy="1547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2000" b="1" i="1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Синдроми</a:t>
          </a:r>
          <a:r>
            <a:rPr kumimoji="0" lang="ru-RU" sz="2000" b="1" i="1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: </a:t>
          </a:r>
          <a:r>
            <a:rPr kumimoji="0" lang="uk-UA" sz="2000" b="1" i="1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токсичний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uk-UA" sz="2000" b="1" i="1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Кардіо</a:t>
          </a:r>
          <a:r>
            <a:rPr kumimoji="0" lang="uk-UA" sz="2000" b="1" i="1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-респіраторний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uk-UA" sz="2000" b="1" i="1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циркуляторний</a:t>
          </a:r>
          <a:endParaRPr kumimoji="0" lang="ru-RU" sz="2000" b="1" i="1" u="none" strike="noStrike" kern="1200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sp:txBody>
      <dsp:txXfrm>
        <a:off x="1872873" y="4691730"/>
        <a:ext cx="3095351" cy="1547675"/>
      </dsp:txXfrm>
    </dsp:sp>
    <dsp:sp modelId="{7E4C54F0-9DAE-4AE7-BF94-94F54A2A4AB9}">
      <dsp:nvSpPr>
        <dsp:cNvPr id="0" name=""/>
        <dsp:cNvSpPr/>
      </dsp:nvSpPr>
      <dsp:spPr>
        <a:xfrm>
          <a:off x="5618249" y="4691730"/>
          <a:ext cx="3095351" cy="1547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Легеневі</a:t>
          </a: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(</a:t>
          </a:r>
          <a:r>
            <a:rPr kumimoji="0" lang="ru-RU" sz="1800" b="0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деструкція</a:t>
          </a: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абсцесс, </a:t>
          </a:r>
          <a:r>
            <a:rPr kumimoji="0" lang="ru-RU" sz="1800" b="0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плевріт</a:t>
          </a: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, пневмоторакс)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Позалегеневі</a:t>
          </a: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(</a:t>
          </a:r>
          <a:r>
            <a:rPr kumimoji="0" lang="ru-RU" sz="1800" b="0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остеомієліт</a:t>
          </a: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, </a:t>
          </a:r>
          <a:r>
            <a:rPr kumimoji="0" lang="ru-RU" sz="1800" b="0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пієлонефрит</a:t>
          </a: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, </a:t>
          </a:r>
          <a:r>
            <a:rPr kumimoji="0" lang="ru-RU" sz="1800" b="0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менінгіт</a:t>
          </a: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)</a:t>
          </a:r>
        </a:p>
      </dsp:txBody>
      <dsp:txXfrm>
        <a:off x="5618249" y="4691730"/>
        <a:ext cx="3095351" cy="1547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D8A9E2-84EE-47FA-BD15-470543A1FA9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6AD0A-4F15-4A6F-94C1-B1C835296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5859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6AD0A-4F15-4A6F-94C1-B1C83529606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55343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02184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7181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49224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765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9387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2790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2172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507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9905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0100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9868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76962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0" y="3733800"/>
            <a:ext cx="76962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54692A5-6E11-42E8-9684-EC674A567A8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3416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40FEE23-2EEE-40E4-8F42-2BC00E11A05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1256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B86C38A-F522-4383-B6C9-A347BD994B67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="" xmlns:p14="http://schemas.microsoft.com/office/powerpoint/2010/main" val="2255380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AFA86EE-6863-4D73-8516-D48B1C47AE9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18766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Haga clic para modificar el estilo de título del patrón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Haga clic para modificar el estilo de texto del patrón</a:t>
            </a:r>
          </a:p>
          <a:p>
            <a:pPr lvl="1"/>
            <a:r>
              <a:rPr lang="ru-RU" smtClean="0"/>
              <a:t>Segundo nivel</a:t>
            </a:r>
          </a:p>
          <a:p>
            <a:pPr lvl="2"/>
            <a:r>
              <a:rPr lang="ru-RU" smtClean="0"/>
              <a:t>Tercer nivel</a:t>
            </a:r>
          </a:p>
          <a:p>
            <a:pPr lvl="3"/>
            <a:r>
              <a:rPr lang="ru-RU" smtClean="0"/>
              <a:t>Cuarto nivel</a:t>
            </a:r>
          </a:p>
          <a:p>
            <a:pPr lvl="4"/>
            <a:r>
              <a:rPr lang="ru-RU" smtClean="0"/>
              <a:t>Quinto nivel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9144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14350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____Microsoft_Office_Word_97_-_20031.doc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71327"/>
            <a:ext cx="7772400" cy="1470025"/>
          </a:xfrm>
        </p:spPr>
        <p:txBody>
          <a:bodyPr/>
          <a:lstStyle/>
          <a:p>
            <a:r>
              <a:rPr lang="ru-RU" dirty="0" err="1" smtClean="0"/>
              <a:t>Пневмонії</a:t>
            </a:r>
            <a:r>
              <a:rPr lang="ru-RU" dirty="0" smtClean="0"/>
              <a:t> у </a:t>
            </a:r>
            <a:r>
              <a:rPr lang="ru-RU" dirty="0" err="1" smtClean="0"/>
              <a:t>дітей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72201" y="3645024"/>
            <a:ext cx="3960440" cy="1752600"/>
          </a:xfrm>
        </p:spPr>
        <p:txBody>
          <a:bodyPr>
            <a:normAutofit/>
          </a:bodyPr>
          <a:lstStyle/>
          <a:p>
            <a:r>
              <a:rPr lang="uk-UA" sz="2000" b="1" dirty="0" smtClean="0"/>
              <a:t>Доцент кафедри </a:t>
            </a:r>
            <a:r>
              <a:rPr lang="uk-UA" sz="2000" b="1" dirty="0" err="1" smtClean="0"/>
              <a:t>педиатрії</a:t>
            </a:r>
            <a:r>
              <a:rPr lang="uk-UA" sz="2000" b="1" dirty="0" smtClean="0"/>
              <a:t> №2,</a:t>
            </a:r>
          </a:p>
          <a:p>
            <a:r>
              <a:rPr lang="uk-UA" sz="2000" b="1" dirty="0" err="1" smtClean="0"/>
              <a:t>к.мед.н</a:t>
            </a:r>
            <a:r>
              <a:rPr lang="uk-UA" sz="2000" b="1" dirty="0" smtClean="0"/>
              <a:t>., дитячий</a:t>
            </a:r>
            <a:r>
              <a:rPr lang="en-GB" sz="2000" b="1" dirty="0" smtClean="0"/>
              <a:t> </a:t>
            </a:r>
            <a:r>
              <a:rPr lang="uk-UA" sz="2000" b="1" dirty="0" err="1" smtClean="0"/>
              <a:t>пульмонолог</a:t>
            </a:r>
            <a:r>
              <a:rPr lang="uk-UA" sz="2000" b="1" dirty="0" smtClean="0"/>
              <a:t> </a:t>
            </a:r>
          </a:p>
          <a:p>
            <a:r>
              <a:rPr lang="uk-UA" sz="2000" b="1" dirty="0" err="1" smtClean="0"/>
              <a:t>Весілик</a:t>
            </a:r>
            <a:r>
              <a:rPr lang="uk-UA" sz="2000" b="1" dirty="0" smtClean="0"/>
              <a:t> Наталія Леонідівна</a:t>
            </a:r>
          </a:p>
          <a:p>
            <a:endParaRPr lang="ru-RU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4489156" cy="3317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918450" cy="828675"/>
          </a:xfrm>
        </p:spPr>
        <p:txBody>
          <a:bodyPr/>
          <a:lstStyle/>
          <a:p>
            <a:pPr algn="l"/>
            <a:r>
              <a:rPr lang="ru-RU" dirty="0" err="1" smtClean="0"/>
              <a:t>Пневмонія</a:t>
            </a:r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 smtClean="0"/>
              <a:t>дітей</a:t>
            </a:r>
            <a:endParaRPr lang="ru-RU" dirty="0"/>
          </a:p>
        </p:txBody>
      </p:sp>
      <p:pic>
        <p:nvPicPr>
          <p:cNvPr id="60420" name="Picture 4" descr="Pneumoni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963060"/>
            <a:ext cx="4537075" cy="2893982"/>
          </a:xfrm>
          <a:solidFill>
            <a:schemeClr val="tx2"/>
          </a:solidFill>
          <a:ln/>
        </p:spPr>
      </p:pic>
      <p:sp>
        <p:nvSpPr>
          <p:cNvPr id="604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331913" y="3886200"/>
            <a:ext cx="7993062" cy="256698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200" dirty="0"/>
              <a:t>   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200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dirty="0"/>
              <a:t>     </a:t>
            </a:r>
            <a:endParaRPr lang="ru-RU" sz="2600" dirty="0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5580063" y="4076700"/>
            <a:ext cx="1079500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93080" y="3866761"/>
            <a:ext cx="791845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/>
              <a:t>Пневмонія</a:t>
            </a:r>
            <a:r>
              <a:rPr lang="ru-RU" sz="2000" dirty="0"/>
              <a:t> -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гостре</a:t>
            </a:r>
            <a:r>
              <a:rPr lang="ru-RU" sz="2000" dirty="0"/>
              <a:t> </a:t>
            </a:r>
            <a:r>
              <a:rPr lang="ru-RU" sz="2000" dirty="0" err="1"/>
              <a:t>інфекційно-запальне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паренхіми</a:t>
            </a:r>
            <a:r>
              <a:rPr lang="ru-RU" sz="2000" dirty="0"/>
              <a:t> </a:t>
            </a:r>
            <a:r>
              <a:rPr lang="ru-RU" sz="2000" dirty="0" err="1"/>
              <a:t>легенів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характеризується</a:t>
            </a:r>
            <a:r>
              <a:rPr lang="ru-RU" sz="2000" dirty="0"/>
              <a:t> </a:t>
            </a:r>
            <a:r>
              <a:rPr lang="ru-RU" sz="2000" dirty="0" err="1"/>
              <a:t>інфільтративними</a:t>
            </a:r>
            <a:r>
              <a:rPr lang="ru-RU" sz="2000" dirty="0"/>
              <a:t> </a:t>
            </a:r>
            <a:r>
              <a:rPr lang="ru-RU" sz="2000" dirty="0" err="1"/>
              <a:t>змінами</a:t>
            </a:r>
            <a:r>
              <a:rPr lang="ru-RU" sz="2000" dirty="0"/>
              <a:t> </a:t>
            </a:r>
            <a:r>
              <a:rPr lang="ru-RU" sz="2000" dirty="0" err="1"/>
              <a:t>легеневої</a:t>
            </a:r>
            <a:r>
              <a:rPr lang="ru-RU" sz="2000" dirty="0"/>
              <a:t> </a:t>
            </a:r>
            <a:r>
              <a:rPr lang="ru-RU" sz="2000" dirty="0" err="1"/>
              <a:t>тканини</a:t>
            </a:r>
            <a:r>
              <a:rPr lang="ru-RU" sz="2000" dirty="0"/>
              <a:t> і </a:t>
            </a:r>
            <a:r>
              <a:rPr lang="ru-RU" sz="2000" dirty="0" err="1"/>
              <a:t>дихальною</a:t>
            </a:r>
            <a:r>
              <a:rPr lang="ru-RU" sz="2000" dirty="0"/>
              <a:t> </a:t>
            </a:r>
            <a:r>
              <a:rPr lang="ru-RU" sz="2000" dirty="0" err="1"/>
              <a:t>недостатністю</a:t>
            </a:r>
            <a:r>
              <a:rPr lang="ru-RU" sz="2000" dirty="0"/>
              <a:t>, </a:t>
            </a:r>
            <a:r>
              <a:rPr lang="ru-RU" sz="2000" dirty="0" err="1"/>
              <a:t>проявляється</a:t>
            </a:r>
            <a:r>
              <a:rPr lang="ru-RU" sz="2000" dirty="0"/>
              <a:t> </a:t>
            </a:r>
            <a:r>
              <a:rPr lang="ru-RU" sz="2000" dirty="0" err="1"/>
              <a:t>інфекційним</a:t>
            </a:r>
            <a:r>
              <a:rPr lang="ru-RU" sz="2000" dirty="0"/>
              <a:t> </a:t>
            </a:r>
            <a:r>
              <a:rPr lang="ru-RU" sz="2000" dirty="0" err="1"/>
              <a:t>ураженням</a:t>
            </a:r>
            <a:r>
              <a:rPr lang="ru-RU" sz="2000" dirty="0"/>
              <a:t> альвеол,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супроводжується</a:t>
            </a:r>
            <a:r>
              <a:rPr lang="ru-RU" sz="2000" dirty="0"/>
              <a:t> запальною </a:t>
            </a:r>
            <a:r>
              <a:rPr lang="ru-RU" sz="2000" dirty="0" err="1"/>
              <a:t>інфільтрацією</a:t>
            </a:r>
            <a:r>
              <a:rPr lang="ru-RU" sz="2000" dirty="0"/>
              <a:t> </a:t>
            </a:r>
            <a:r>
              <a:rPr lang="ru-RU" sz="2000" dirty="0" err="1"/>
              <a:t>паренхіми</a:t>
            </a:r>
            <a:r>
              <a:rPr lang="ru-RU" sz="2000" dirty="0"/>
              <a:t> (</a:t>
            </a:r>
            <a:r>
              <a:rPr lang="ru-RU" sz="2000" dirty="0" err="1"/>
              <a:t>нейтрофілами</a:t>
            </a:r>
            <a:r>
              <a:rPr lang="ru-RU" sz="2000" dirty="0"/>
              <a:t>, макрофагами, </a:t>
            </a:r>
            <a:r>
              <a:rPr lang="ru-RU" sz="2000" dirty="0" err="1"/>
              <a:t>лімфоцитами</a:t>
            </a:r>
            <a:r>
              <a:rPr lang="ru-RU" sz="2000" dirty="0"/>
              <a:t> </a:t>
            </a:r>
            <a:r>
              <a:rPr lang="ru-RU" sz="2000" dirty="0" err="1"/>
              <a:t>тощо</a:t>
            </a:r>
            <a:r>
              <a:rPr lang="ru-RU" sz="2000" dirty="0"/>
              <a:t>),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/>
              <a:t>ексудацією</a:t>
            </a:r>
            <a:r>
              <a:rPr lang="ru-RU" sz="2000" dirty="0"/>
              <a:t>, водно-</a:t>
            </a:r>
            <a:r>
              <a:rPr lang="ru-RU" sz="2000" dirty="0" err="1"/>
              <a:t>електролітними</a:t>
            </a:r>
            <a:r>
              <a:rPr lang="ru-RU" sz="2000" dirty="0"/>
              <a:t> та </a:t>
            </a:r>
            <a:r>
              <a:rPr lang="ru-RU" sz="2000" dirty="0" err="1"/>
              <a:t>іншими</a:t>
            </a:r>
            <a:r>
              <a:rPr lang="ru-RU" sz="2000" dirty="0"/>
              <a:t> </a:t>
            </a:r>
            <a:r>
              <a:rPr lang="ru-RU" sz="2000" dirty="0" err="1"/>
              <a:t>метаболічними</a:t>
            </a:r>
            <a:r>
              <a:rPr lang="ru-RU" sz="2000" dirty="0"/>
              <a:t> </a:t>
            </a:r>
            <a:r>
              <a:rPr lang="ru-RU" sz="2000" dirty="0" err="1"/>
              <a:t>порушеннями</a:t>
            </a:r>
            <a:r>
              <a:rPr lang="ru-RU" sz="2000" dirty="0"/>
              <a:t> з </a:t>
            </a:r>
            <a:r>
              <a:rPr lang="ru-RU" sz="2000" dirty="0" err="1"/>
              <a:t>патологічними</a:t>
            </a:r>
            <a:r>
              <a:rPr lang="ru-RU" sz="2000" dirty="0"/>
              <a:t> </a:t>
            </a:r>
            <a:r>
              <a:rPr lang="ru-RU" sz="2000" dirty="0" err="1"/>
              <a:t>зсувами</a:t>
            </a:r>
            <a:r>
              <a:rPr lang="ru-RU" sz="2000" dirty="0"/>
              <a:t> у </a:t>
            </a:r>
            <a:r>
              <a:rPr lang="ru-RU" sz="2000" dirty="0" err="1"/>
              <a:t>всіх</a:t>
            </a:r>
            <a:r>
              <a:rPr lang="ru-RU" sz="2000" dirty="0"/>
              <a:t> органах і системах </a:t>
            </a:r>
            <a:r>
              <a:rPr lang="ru-RU" sz="2000" dirty="0" err="1"/>
              <a:t>дитячого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(В.Г. </a:t>
            </a:r>
            <a:r>
              <a:rPr lang="ru-RU" sz="2000" dirty="0" err="1"/>
              <a:t>Майданник</a:t>
            </a:r>
            <a:r>
              <a:rPr lang="ru-RU" sz="2000" dirty="0"/>
              <a:t> та </a:t>
            </a:r>
            <a:r>
              <a:rPr lang="ru-RU" sz="2000" dirty="0" err="1"/>
              <a:t>співавт</a:t>
            </a:r>
            <a:r>
              <a:rPr lang="ru-RU" sz="2000" dirty="0"/>
              <a:t>., 2009).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29158"/>
            <a:ext cx="3779912" cy="38570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14400" y="274638"/>
            <a:ext cx="7772400" cy="56207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FF0000"/>
                </a:solidFill>
              </a:rPr>
              <a:t>Актуальність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692696"/>
            <a:ext cx="8568952" cy="3600400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AutoNum type="arabicParenR"/>
              <a:defRPr/>
            </a:pPr>
            <a:r>
              <a:rPr lang="ru-RU" sz="2400" dirty="0" err="1"/>
              <a:t>Захворюваність</a:t>
            </a:r>
            <a:r>
              <a:rPr lang="ru-RU" sz="2400" dirty="0"/>
              <a:t> </a:t>
            </a:r>
            <a:r>
              <a:rPr lang="ru-RU" sz="2400" dirty="0" err="1" smtClean="0"/>
              <a:t>пневмоні</a:t>
            </a:r>
            <a:r>
              <a:rPr lang="uk-UA" sz="2400" dirty="0" err="1" smtClean="0"/>
              <a:t>єю</a:t>
            </a:r>
            <a:r>
              <a:rPr lang="ru-RU" sz="2400" dirty="0" smtClean="0"/>
              <a:t> </a:t>
            </a:r>
            <a:r>
              <a:rPr lang="ru-RU" sz="2400" dirty="0"/>
              <a:t>становить </a:t>
            </a:r>
            <a:r>
              <a:rPr lang="ru-RU" sz="2400" dirty="0" err="1"/>
              <a:t>від</a:t>
            </a:r>
            <a:r>
              <a:rPr lang="ru-RU" sz="2400" dirty="0"/>
              <a:t> 4 до 20 </a:t>
            </a:r>
            <a:r>
              <a:rPr lang="ru-RU" sz="2400" dirty="0" err="1"/>
              <a:t>випадків</a:t>
            </a:r>
            <a:r>
              <a:rPr lang="ru-RU" sz="2400" dirty="0"/>
              <a:t> на 1000 </a:t>
            </a:r>
            <a:r>
              <a:rPr lang="ru-RU" sz="2400" dirty="0" err="1"/>
              <a:t>дітей</a:t>
            </a:r>
            <a:r>
              <a:rPr lang="ru-RU" sz="2400" dirty="0"/>
              <a:t> у </a:t>
            </a:r>
            <a:r>
              <a:rPr lang="ru-RU" sz="2400" dirty="0" err="1"/>
              <a:t>віці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1 </a:t>
            </a:r>
            <a:r>
              <a:rPr lang="ru-RU" sz="2400" dirty="0" err="1"/>
              <a:t>місяця</a:t>
            </a:r>
            <a:r>
              <a:rPr lang="ru-RU" sz="2400" dirty="0"/>
              <a:t> до 15 </a:t>
            </a:r>
            <a:r>
              <a:rPr lang="ru-RU" sz="2400" dirty="0" err="1"/>
              <a:t>років</a:t>
            </a:r>
            <a:r>
              <a:rPr lang="ru-RU" sz="2400" dirty="0"/>
              <a:t>.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AutoNum type="arabicParenR"/>
              <a:defRPr/>
            </a:pPr>
            <a:r>
              <a:rPr lang="ru-RU" sz="2400" dirty="0" err="1" smtClean="0"/>
              <a:t>Летальність</a:t>
            </a:r>
            <a:r>
              <a:rPr lang="ru-RU" sz="2400" dirty="0" smtClean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пневмонії</a:t>
            </a:r>
            <a:r>
              <a:rPr lang="ru-RU" sz="2400" dirty="0"/>
              <a:t> </a:t>
            </a:r>
            <a:r>
              <a:rPr lang="ru-RU" sz="2400" dirty="0" err="1"/>
              <a:t>серед</a:t>
            </a:r>
            <a:r>
              <a:rPr lang="ru-RU" sz="2400" dirty="0"/>
              <a:t> </a:t>
            </a:r>
            <a:r>
              <a:rPr lang="ru-RU" sz="2400" dirty="0" err="1"/>
              <a:t>дітей</a:t>
            </a:r>
            <a:r>
              <a:rPr lang="ru-RU" sz="2400" dirty="0"/>
              <a:t> </a:t>
            </a:r>
            <a:r>
              <a:rPr lang="ru-RU" sz="2400" dirty="0" err="1"/>
              <a:t>першого</a:t>
            </a:r>
            <a:r>
              <a:rPr lang="ru-RU" sz="2400" dirty="0"/>
              <a:t> року </a:t>
            </a:r>
            <a:r>
              <a:rPr lang="ru-RU" sz="2400" dirty="0" err="1"/>
              <a:t>життя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1,5 до 6 </a:t>
            </a:r>
            <a:r>
              <a:rPr lang="ru-RU" sz="2400" dirty="0" err="1"/>
              <a:t>випадків</a:t>
            </a:r>
            <a:r>
              <a:rPr lang="ru-RU" sz="2400" dirty="0"/>
              <a:t> на 10 000 </a:t>
            </a:r>
            <a:r>
              <a:rPr lang="ru-RU" sz="2400" dirty="0" err="1"/>
              <a:t>дітей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становить 3-5% у </a:t>
            </a:r>
            <a:r>
              <a:rPr lang="ru-RU" sz="2400" dirty="0" err="1"/>
              <a:t>загальній</a:t>
            </a:r>
            <a:r>
              <a:rPr lang="ru-RU" sz="2400" dirty="0"/>
              <a:t> </a:t>
            </a:r>
            <a:r>
              <a:rPr lang="ru-RU" sz="2400" dirty="0" err="1"/>
              <a:t>структурі</a:t>
            </a:r>
            <a:r>
              <a:rPr lang="ru-RU" sz="2400" dirty="0"/>
              <a:t> </a:t>
            </a:r>
            <a:r>
              <a:rPr lang="ru-RU" sz="2400" dirty="0" err="1"/>
              <a:t>смертності</a:t>
            </a:r>
            <a:r>
              <a:rPr lang="ru-RU" sz="2400" dirty="0"/>
              <a:t> </a:t>
            </a:r>
            <a:r>
              <a:rPr lang="ru-RU" sz="2400" dirty="0" err="1"/>
              <a:t>дітей</a:t>
            </a:r>
            <a:r>
              <a:rPr lang="ru-RU" sz="2400" dirty="0"/>
              <a:t> до 1 року.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AutoNum type="arabicParenR"/>
              <a:defRPr/>
            </a:pPr>
            <a:r>
              <a:rPr lang="ru-RU" sz="2400" dirty="0" err="1"/>
              <a:t>Щороку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пневмонії</a:t>
            </a:r>
            <a:r>
              <a:rPr lang="ru-RU" sz="2400" dirty="0"/>
              <a:t> у </a:t>
            </a:r>
            <a:r>
              <a:rPr lang="ru-RU" sz="2400" dirty="0" err="1"/>
              <a:t>світі</a:t>
            </a:r>
            <a:r>
              <a:rPr lang="ru-RU" sz="2400" dirty="0"/>
              <a:t> </a:t>
            </a:r>
            <a:r>
              <a:rPr lang="ru-RU" sz="2400" dirty="0" err="1"/>
              <a:t>помирає</a:t>
            </a:r>
            <a:r>
              <a:rPr lang="ru-RU" sz="2400" dirty="0"/>
              <a:t> </a:t>
            </a:r>
            <a:r>
              <a:rPr lang="ru-RU" sz="2400" dirty="0" err="1"/>
              <a:t>близько</a:t>
            </a:r>
            <a:r>
              <a:rPr lang="ru-RU" sz="2400" dirty="0"/>
              <a:t> 5 млн. </a:t>
            </a:r>
            <a:r>
              <a:rPr lang="ru-RU" sz="2400" dirty="0" err="1" smtClean="0"/>
              <a:t>дітей</a:t>
            </a:r>
            <a:endParaRPr lang="en-US" sz="2400" dirty="0" smtClean="0"/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AutoNum type="arabicParenR"/>
              <a:defRPr/>
            </a:pPr>
            <a:r>
              <a:rPr lang="ru-RU" sz="2400" dirty="0"/>
              <a:t>У </a:t>
            </a:r>
            <a:r>
              <a:rPr lang="ru-RU" sz="2400" dirty="0" err="1"/>
              <a:t>світі</a:t>
            </a:r>
            <a:r>
              <a:rPr lang="ru-RU" sz="2400" dirty="0"/>
              <a:t> </a:t>
            </a:r>
            <a:r>
              <a:rPr lang="ru-RU" sz="2400" dirty="0" err="1"/>
              <a:t>госпіталізується</a:t>
            </a:r>
            <a:r>
              <a:rPr lang="ru-RU" sz="2400" dirty="0"/>
              <a:t> </a:t>
            </a:r>
            <a:r>
              <a:rPr lang="ru-RU" sz="2400" dirty="0" err="1"/>
              <a:t>більше</a:t>
            </a:r>
            <a:r>
              <a:rPr lang="ru-RU" sz="2400" dirty="0"/>
              <a:t> 11 </a:t>
            </a:r>
            <a:r>
              <a:rPr lang="ru-RU" sz="2400" dirty="0" err="1"/>
              <a:t>мільйонів</a:t>
            </a:r>
            <a:r>
              <a:rPr lang="ru-RU" sz="2400" dirty="0"/>
              <a:t> </a:t>
            </a:r>
            <a:r>
              <a:rPr lang="ru-RU" sz="2400" dirty="0" err="1"/>
              <a:t>дітей</a:t>
            </a:r>
            <a:r>
              <a:rPr lang="ru-RU" sz="2400" dirty="0"/>
              <a:t> через </a:t>
            </a:r>
            <a:r>
              <a:rPr lang="ru-RU" sz="2400" dirty="0" err="1"/>
              <a:t>пневмонію</a:t>
            </a:r>
            <a:r>
              <a:rPr lang="ru-RU" sz="2400" dirty="0"/>
              <a:t>. 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AutoNum type="arabicParenR"/>
              <a:defRPr/>
            </a:pPr>
            <a:r>
              <a:rPr lang="ru-RU" sz="2400" dirty="0" smtClean="0"/>
              <a:t>В </a:t>
            </a:r>
            <a:r>
              <a:rPr lang="ru-RU" sz="2400" dirty="0" err="1"/>
              <a:t>Україні</a:t>
            </a:r>
            <a:r>
              <a:rPr lang="ru-RU" sz="2400" dirty="0"/>
              <a:t> </a:t>
            </a:r>
            <a:r>
              <a:rPr lang="ru-RU" sz="2400" dirty="0" err="1"/>
              <a:t>щорічно</a:t>
            </a:r>
            <a:r>
              <a:rPr lang="ru-RU" sz="2400" dirty="0"/>
              <a:t> </a:t>
            </a:r>
            <a:r>
              <a:rPr lang="ru-RU" sz="2400" dirty="0" err="1"/>
              <a:t>виявляється</a:t>
            </a:r>
            <a:r>
              <a:rPr lang="ru-RU" sz="2400" dirty="0"/>
              <a:t> до 60 </a:t>
            </a:r>
            <a:r>
              <a:rPr lang="ru-RU" sz="2400" dirty="0" err="1"/>
              <a:t>тисяч</a:t>
            </a:r>
            <a:r>
              <a:rPr lang="ru-RU" sz="2400" dirty="0"/>
              <a:t> </a:t>
            </a:r>
            <a:r>
              <a:rPr lang="ru-RU" sz="2400" dirty="0" err="1"/>
              <a:t>випадків</a:t>
            </a:r>
            <a:r>
              <a:rPr lang="ru-RU" sz="2400" dirty="0"/>
              <a:t> </a:t>
            </a:r>
            <a:r>
              <a:rPr lang="ru-RU" sz="2400" dirty="0" err="1"/>
              <a:t>пневмонії</a:t>
            </a:r>
            <a:r>
              <a:rPr lang="ru-RU" sz="2400" dirty="0"/>
              <a:t> у </a:t>
            </a:r>
            <a:r>
              <a:rPr lang="ru-RU" sz="2400" dirty="0" err="1"/>
              <a:t>дітей</a:t>
            </a:r>
            <a:r>
              <a:rPr lang="ru-RU" sz="2400" dirty="0"/>
              <a:t>. </a:t>
            </a:r>
            <a:endParaRPr lang="en-US" sz="2400" dirty="0" smtClean="0"/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AutoNum type="arabicParenR"/>
              <a:defRPr/>
            </a:pPr>
            <a:r>
              <a:rPr lang="ru-RU" sz="2400" dirty="0" smtClean="0"/>
              <a:t>До </a:t>
            </a:r>
            <a:r>
              <a:rPr lang="ru-RU" sz="2400" dirty="0"/>
              <a:t>100 </a:t>
            </a:r>
            <a:r>
              <a:rPr lang="ru-RU" sz="2400" dirty="0" err="1"/>
              <a:t>немовлят</a:t>
            </a:r>
            <a:r>
              <a:rPr lang="ru-RU" sz="2400" dirty="0"/>
              <a:t> гинуть </a:t>
            </a:r>
            <a:r>
              <a:rPr lang="ru-RU" sz="2400" dirty="0" err="1"/>
              <a:t>кожен</a:t>
            </a:r>
            <a:r>
              <a:rPr lang="ru-RU" sz="2400" dirty="0"/>
              <a:t> </a:t>
            </a:r>
            <a:r>
              <a:rPr lang="ru-RU" sz="2400" dirty="0" err="1"/>
              <a:t>рік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ГРІ, </a:t>
            </a:r>
            <a:r>
              <a:rPr lang="ru-RU" sz="2400" dirty="0" err="1"/>
              <a:t>грипу</a:t>
            </a:r>
            <a:r>
              <a:rPr lang="ru-RU" sz="2400" dirty="0"/>
              <a:t> та </a:t>
            </a:r>
            <a:r>
              <a:rPr lang="ru-RU" sz="2400" dirty="0" err="1"/>
              <a:t>пневмоній</a:t>
            </a:r>
            <a:r>
              <a:rPr lang="ru-RU" sz="2400" dirty="0"/>
              <a:t>.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AutoNum type="arabicParenR"/>
              <a:defRPr/>
            </a:pPr>
            <a:endParaRPr lang="ru-RU" sz="2000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943" y="4077072"/>
            <a:ext cx="3672036" cy="26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4909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74" name="Rectangle 7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0000FF"/>
                </a:solidFill>
                <a:latin typeface="Monotype Corsiva" pitchFamily="66" charset="0"/>
              </a:rPr>
              <a:t>                      </a:t>
            </a:r>
            <a:r>
              <a:rPr lang="uk-UA" b="1" dirty="0">
                <a:solidFill>
                  <a:srgbClr val="0000FF"/>
                </a:solidFill>
                <a:latin typeface="Monotype Corsiva" pitchFamily="66" charset="0"/>
              </a:rPr>
              <a:t>Е</a:t>
            </a:r>
            <a:r>
              <a:rPr lang="ru-RU" b="1" dirty="0" smtClean="0">
                <a:solidFill>
                  <a:srgbClr val="0000FF"/>
                </a:solidFill>
                <a:latin typeface="Monotype Corsiva" pitchFamily="66" charset="0"/>
              </a:rPr>
              <a:t>ТИОЛОГІЯ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457200" y="2716213"/>
          <a:ext cx="4038600" cy="2292350"/>
        </p:xfrm>
        <a:graphic>
          <a:graphicData uri="http://schemas.openxmlformats.org/presentationml/2006/ole">
            <p:oleObj spid="_x0000_s1082" name="Документ" r:id="rId4" imgW="8878010" imgH="5040487" progId="Word.Document.8">
              <p:embed/>
            </p:oleObj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5675570"/>
              </p:ext>
            </p:extLst>
          </p:nvPr>
        </p:nvGraphicFramePr>
        <p:xfrm>
          <a:off x="457200" y="1397000"/>
          <a:ext cx="86867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822"/>
                <a:gridCol w="2042897"/>
                <a:gridCol w="1846370"/>
                <a:gridCol w="1628350"/>
                <a:gridCol w="173736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Поза</a:t>
                      </a:r>
                      <a:r>
                        <a:rPr lang="en-US" dirty="0" smtClean="0"/>
                        <a:t>-</a:t>
                      </a:r>
                      <a:r>
                        <a:rPr lang="uk-UA" dirty="0" smtClean="0"/>
                        <a:t>лікарняні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Нозокоміальні</a:t>
                      </a:r>
                      <a:r>
                        <a:rPr lang="uk-UA" dirty="0" smtClean="0"/>
                        <a:t> (госпітальні)</a:t>
                      </a:r>
                    </a:p>
                    <a:p>
                      <a:r>
                        <a:rPr lang="uk-UA" dirty="0" smtClean="0"/>
                        <a:t>Через 48 годин перебування у стаціонарі або 48 годин після виписки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Перинатальні</a:t>
                      </a:r>
                      <a:endParaRPr lang="uk-UA" dirty="0" smtClean="0"/>
                    </a:p>
                    <a:p>
                      <a:r>
                        <a:rPr lang="uk-UA" dirty="0" smtClean="0"/>
                        <a:t>Перші 48 годин життя дитини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Аспираційні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На фоні імунодефіциту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St.pneumon</a:t>
                      </a:r>
                      <a:endParaRPr lang="en-US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Hemophilus</a:t>
                      </a:r>
                      <a:r>
                        <a:rPr lang="en-US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influenza</a:t>
                      </a:r>
                    </a:p>
                    <a:p>
                      <a:r>
                        <a:rPr lang="en-US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Mikoplasma</a:t>
                      </a:r>
                      <a:r>
                        <a:rPr lang="en-US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pneumonia</a:t>
                      </a:r>
                    </a:p>
                    <a:p>
                      <a:r>
                        <a:rPr lang="en-US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Chlamidia</a:t>
                      </a:r>
                      <a:endParaRPr lang="en-US" b="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</a:t>
                      </a:r>
                      <a:r>
                        <a:rPr lang="uk-UA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-вірус</a:t>
                      </a:r>
                    </a:p>
                    <a:p>
                      <a:r>
                        <a:rPr lang="uk-UA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Віруси грипу, парагрипу, аденовірус</a:t>
                      </a:r>
                      <a:endParaRPr lang="uk-UA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Синегнойна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паличка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Золотистий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і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епидермальний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стафилококи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Кишечна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паличка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Клебсиєла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  <a:endParaRPr lang="uk-UA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ЦМВ</a:t>
                      </a:r>
                    </a:p>
                    <a:p>
                      <a:r>
                        <a:rPr lang="uk-UA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Хламідії</a:t>
                      </a:r>
                      <a:endParaRPr lang="uk-UA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uk-UA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Микоплазми</a:t>
                      </a:r>
                      <a:endParaRPr lang="uk-UA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uk-UA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Уреаплазми</a:t>
                      </a:r>
                      <a:endParaRPr lang="uk-UA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uk-U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Гриби</a:t>
                      </a:r>
                    </a:p>
                    <a:p>
                      <a:r>
                        <a:rPr lang="uk-U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стафілококи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Анаеробна флора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Бактерії</a:t>
                      </a:r>
                    </a:p>
                    <a:p>
                      <a:r>
                        <a:rPr lang="uk-U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Віруси</a:t>
                      </a:r>
                    </a:p>
                    <a:p>
                      <a:r>
                        <a:rPr lang="uk-U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Гриби</a:t>
                      </a:r>
                    </a:p>
                    <a:p>
                      <a:r>
                        <a:rPr lang="uk-U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uk-UA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пневмоциста</a:t>
                      </a:r>
                      <a:r>
                        <a:rPr lang="uk-U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uk-U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r>
              <a:rPr lang="en-US" altLang="uk-UA" sz="2400" b="1" dirty="0" smtClean="0"/>
              <a:t>*</a:t>
            </a:r>
            <a:r>
              <a:rPr lang="ru-RU" altLang="uk-UA" sz="2400" b="1" dirty="0" err="1">
                <a:solidFill>
                  <a:srgbClr val="0070C0"/>
                </a:solidFill>
              </a:rPr>
              <a:t>Бактеріальні</a:t>
            </a:r>
            <a:r>
              <a:rPr lang="ru-RU" altLang="uk-UA" sz="2400" b="1" dirty="0">
                <a:solidFill>
                  <a:srgbClr val="0070C0"/>
                </a:solidFill>
              </a:rPr>
              <a:t> </a:t>
            </a:r>
            <a:r>
              <a:rPr lang="ru-RU" altLang="uk-UA" sz="2400" b="1" dirty="0" err="1">
                <a:solidFill>
                  <a:srgbClr val="0070C0"/>
                </a:solidFill>
              </a:rPr>
              <a:t>збудники</a:t>
            </a:r>
            <a:r>
              <a:rPr lang="ru-RU" altLang="uk-UA" sz="2400" b="1" dirty="0">
                <a:solidFill>
                  <a:srgbClr val="0070C0"/>
                </a:solidFill>
              </a:rPr>
              <a:t> </a:t>
            </a:r>
            <a:r>
              <a:rPr lang="ru-RU" altLang="uk-UA" sz="2400" b="1" dirty="0" err="1">
                <a:solidFill>
                  <a:srgbClr val="0070C0"/>
                </a:solidFill>
              </a:rPr>
              <a:t>пневмонії</a:t>
            </a:r>
            <a:r>
              <a:rPr lang="ru-RU" altLang="uk-UA" sz="2400" b="1" dirty="0">
                <a:solidFill>
                  <a:srgbClr val="0070C0"/>
                </a:solidFill>
              </a:rPr>
              <a:t> в </a:t>
            </a:r>
            <a:r>
              <a:rPr lang="ru-RU" altLang="uk-UA" sz="2400" b="1" dirty="0" err="1">
                <a:solidFill>
                  <a:srgbClr val="0070C0"/>
                </a:solidFill>
              </a:rPr>
              <a:t>різні</a:t>
            </a:r>
            <a:r>
              <a:rPr lang="ru-RU" altLang="uk-UA" sz="2400" b="1" dirty="0">
                <a:solidFill>
                  <a:srgbClr val="0070C0"/>
                </a:solidFill>
              </a:rPr>
              <a:t> </a:t>
            </a:r>
            <a:r>
              <a:rPr lang="ru-RU" altLang="uk-UA" sz="2400" b="1" dirty="0" err="1">
                <a:solidFill>
                  <a:srgbClr val="0070C0"/>
                </a:solidFill>
              </a:rPr>
              <a:t>періоди</a:t>
            </a:r>
            <a:r>
              <a:rPr lang="ru-RU" altLang="uk-UA" sz="2400" b="1" dirty="0">
                <a:solidFill>
                  <a:srgbClr val="0070C0"/>
                </a:solidFill>
              </a:rPr>
              <a:t> </a:t>
            </a:r>
            <a:r>
              <a:rPr lang="ru-RU" altLang="uk-UA" sz="2400" b="1" dirty="0" err="1" smtClean="0">
                <a:solidFill>
                  <a:srgbClr val="0070C0"/>
                </a:solidFill>
              </a:rPr>
              <a:t>дитинства</a:t>
            </a:r>
            <a:endParaRPr lang="ru-RU" altLang="uk-UA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8255" name="Group 6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969760643"/>
              </p:ext>
            </p:extLst>
          </p:nvPr>
        </p:nvGraphicFramePr>
        <p:xfrm>
          <a:off x="0" y="908050"/>
          <a:ext cx="9144000" cy="5227641"/>
        </p:xfrm>
        <a:graphic>
          <a:graphicData uri="http://schemas.openxmlformats.org/drawingml/2006/table">
            <a:tbl>
              <a:tblPr/>
              <a:tblGrid>
                <a:gridCol w="2878138"/>
                <a:gridCol w="2160587"/>
                <a:gridCol w="2000250"/>
                <a:gridCol w="2105025"/>
              </a:tblGrid>
              <a:tr h="546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збудники</a:t>
                      </a:r>
                      <a:endParaRPr kumimoji="0" lang="ru-RU" altLang="uk-U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kumimoji="0" lang="ru-RU" alt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місяць</a:t>
                      </a:r>
                      <a:r>
                        <a:rPr kumimoji="0" lang="ru-RU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2 роки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2-5 </a:t>
                      </a:r>
                      <a:r>
                        <a:rPr kumimoji="0" lang="ru-RU" alt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років</a:t>
                      </a:r>
                      <a:endParaRPr kumimoji="0" lang="ru-RU" altLang="uk-U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Старше 5 </a:t>
                      </a:r>
                      <a:r>
                        <a:rPr kumimoji="0" lang="ru-RU" alt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років</a:t>
                      </a:r>
                      <a:endParaRPr kumimoji="0" lang="ru-RU" altLang="uk-U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Пневмокок</a:t>
                      </a:r>
                      <a:endParaRPr kumimoji="0" lang="ru-RU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8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Кишкові</a:t>
                      </a:r>
                      <a:r>
                        <a:rPr kumimoji="0" lang="ru-RU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бактерії</a:t>
                      </a:r>
                      <a:endParaRPr kumimoji="0" lang="ru-RU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Стрептококи</a:t>
                      </a:r>
                      <a:r>
                        <a:rPr kumimoji="0" lang="ru-RU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гр.А</a:t>
                      </a:r>
                      <a:endParaRPr kumimoji="0" lang="ru-RU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Стрептококи</a:t>
                      </a:r>
                      <a:r>
                        <a:rPr kumimoji="0" lang="ru-RU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гр.</a:t>
                      </a:r>
                      <a:r>
                        <a:rPr kumimoji="0" lang="en-US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kumimoji="0" lang="ru-RU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Гемофільна</a:t>
                      </a:r>
                      <a:r>
                        <a:rPr kumimoji="0" lang="ru-RU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паличка</a:t>
                      </a:r>
                      <a:endParaRPr kumimoji="0" lang="ru-RU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/+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Золотистий</a:t>
                      </a:r>
                      <a:r>
                        <a:rPr kumimoji="0" lang="ru-RU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стафілокок</a:t>
                      </a:r>
                      <a:endParaRPr kumimoji="0" lang="ru-RU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Микоплазма </a:t>
                      </a: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пневмонії</a:t>
                      </a:r>
                      <a:endParaRPr kumimoji="0" lang="ru-RU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-/+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Хламидія</a:t>
                      </a:r>
                      <a:r>
                        <a:rPr kumimoji="0" lang="ru-RU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трахоматис</a:t>
                      </a:r>
                      <a:endParaRPr kumimoji="0" lang="ru-RU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+/-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Хламидофила</a:t>
                      </a:r>
                      <a:r>
                        <a:rPr kumimoji="0" lang="ru-RU" alt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пневмонії</a:t>
                      </a:r>
                      <a:endParaRPr kumimoji="0" lang="ru-RU" alt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-/+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endParaRPr kumimoji="0" lang="ru-RU" altLang="uk-U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979712" y="23142"/>
            <a:ext cx="44644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altLang="uk-UA" sz="2800" dirty="0" smtClean="0">
                <a:solidFill>
                  <a:srgbClr val="FF0000"/>
                </a:solidFill>
              </a:rPr>
              <a:t>            </a:t>
            </a:r>
            <a:r>
              <a:rPr kumimoji="1" lang="ru-RU" altLang="uk-UA" sz="2800" dirty="0" err="1" smtClean="0">
                <a:solidFill>
                  <a:srgbClr val="FF0000"/>
                </a:solidFill>
              </a:rPr>
              <a:t>Етиологія</a:t>
            </a:r>
            <a:endParaRPr kumimoji="1" lang="ru-RU" altLang="uk-UA" sz="2800" dirty="0">
              <a:solidFill>
                <a:srgbClr val="FF0000"/>
              </a:solidFill>
            </a:endParaRPr>
          </a:p>
        </p:txBody>
      </p:sp>
      <p:sp>
        <p:nvSpPr>
          <p:cNvPr id="8253" name="Text Box 61"/>
          <p:cNvSpPr txBox="1">
            <a:spLocks noChangeArrowheads="1"/>
          </p:cNvSpPr>
          <p:nvPr/>
        </p:nvSpPr>
        <p:spPr bwMode="auto">
          <a:xfrm>
            <a:off x="4643438" y="6521450"/>
            <a:ext cx="4032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uk-UA" sz="1600"/>
              <a:t>* Bush A., Carlsen R.H., Zach M.S., 2002</a:t>
            </a:r>
            <a:r>
              <a:rPr kumimoji="1" lang="ru-RU" altLang="uk-UA" sz="160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11844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uk-UA"/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9144000" cy="836613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uk-UA" sz="2000" b="1" dirty="0" err="1" smtClean="0">
                <a:solidFill>
                  <a:srgbClr val="FF0000"/>
                </a:solidFill>
              </a:rPr>
              <a:t>Лікарняна</a:t>
            </a:r>
            <a:r>
              <a:rPr lang="ru-RU" altLang="uk-UA" sz="2000" b="1" dirty="0" smtClean="0">
                <a:solidFill>
                  <a:srgbClr val="FF0000"/>
                </a:solidFill>
              </a:rPr>
              <a:t> </a:t>
            </a:r>
            <a:r>
              <a:rPr lang="ru-RU" altLang="uk-UA" sz="2000" b="1" dirty="0">
                <a:solidFill>
                  <a:srgbClr val="FF0000"/>
                </a:solidFill>
              </a:rPr>
              <a:t>(</a:t>
            </a:r>
            <a:r>
              <a:rPr lang="ru-RU" altLang="uk-UA" sz="2000" b="1" dirty="0" err="1" smtClean="0">
                <a:solidFill>
                  <a:srgbClr val="FF0000"/>
                </a:solidFill>
              </a:rPr>
              <a:t>госпитальна</a:t>
            </a:r>
            <a:r>
              <a:rPr lang="ru-RU" altLang="uk-UA" sz="2000" b="1" dirty="0" smtClean="0">
                <a:solidFill>
                  <a:srgbClr val="FF0000"/>
                </a:solidFill>
              </a:rPr>
              <a:t>, </a:t>
            </a:r>
            <a:r>
              <a:rPr lang="ru-RU" altLang="uk-UA" sz="2000" b="1" dirty="0" err="1" smtClean="0">
                <a:solidFill>
                  <a:srgbClr val="FF0000"/>
                </a:solidFill>
              </a:rPr>
              <a:t>нозокомиальна</a:t>
            </a:r>
            <a:r>
              <a:rPr lang="ru-RU" altLang="uk-UA" sz="2000" b="1" dirty="0" smtClean="0">
                <a:solidFill>
                  <a:srgbClr val="FF0000"/>
                </a:solidFill>
              </a:rPr>
              <a:t>) </a:t>
            </a:r>
            <a:r>
              <a:rPr lang="ru-RU" altLang="uk-UA" sz="2000" b="1" dirty="0" err="1" smtClean="0">
                <a:solidFill>
                  <a:srgbClr val="FF0000"/>
                </a:solidFill>
              </a:rPr>
              <a:t>пневмонія</a:t>
            </a:r>
            <a:r>
              <a:rPr lang="ru-RU" altLang="uk-UA" sz="2000" dirty="0" smtClean="0">
                <a:solidFill>
                  <a:srgbClr val="FF0000"/>
                </a:solidFill>
              </a:rPr>
              <a:t> </a:t>
            </a:r>
            <a:r>
              <a:rPr lang="ru-RU" altLang="uk-UA" sz="2000" dirty="0"/>
              <a:t>– </a:t>
            </a:r>
            <a:r>
              <a:rPr lang="ru-RU" altLang="uk-UA" sz="2000" dirty="0" err="1" smtClean="0"/>
              <a:t>пневмонія</a:t>
            </a:r>
            <a:r>
              <a:rPr lang="ru-RU" altLang="uk-UA" sz="2000" dirty="0"/>
              <a:t>, </a:t>
            </a:r>
            <a:r>
              <a:rPr lang="ru-RU" altLang="uk-UA" sz="2000" dirty="0" err="1" smtClean="0"/>
              <a:t>що</a:t>
            </a:r>
            <a:r>
              <a:rPr lang="ru-RU" altLang="uk-UA" sz="2000" dirty="0" smtClean="0"/>
              <a:t> </a:t>
            </a:r>
            <a:r>
              <a:rPr lang="ru-RU" altLang="uk-UA" sz="2000" dirty="0" err="1" smtClean="0"/>
              <a:t>розвинулась</a:t>
            </a:r>
            <a:r>
              <a:rPr lang="ru-RU" altLang="uk-UA" sz="2000" dirty="0" smtClean="0"/>
              <a:t> </a:t>
            </a:r>
            <a:r>
              <a:rPr lang="ru-RU" altLang="uk-UA" sz="2000" dirty="0"/>
              <a:t>через </a:t>
            </a:r>
            <a:r>
              <a:rPr lang="ru-RU" altLang="uk-UA" sz="2000" dirty="0" smtClean="0"/>
              <a:t>48 годин </a:t>
            </a:r>
            <a:r>
              <a:rPr lang="ru-RU" altLang="uk-UA" sz="2000" dirty="0" err="1" smtClean="0"/>
              <a:t>перебування</a:t>
            </a:r>
            <a:r>
              <a:rPr lang="ru-RU" altLang="uk-UA" sz="2000" dirty="0" smtClean="0"/>
              <a:t> </a:t>
            </a:r>
            <a:r>
              <a:rPr lang="ru-RU" altLang="uk-UA" sz="2000" dirty="0" err="1" smtClean="0"/>
              <a:t>дитини</a:t>
            </a:r>
            <a:r>
              <a:rPr lang="ru-RU" altLang="uk-UA" sz="2000" dirty="0" smtClean="0"/>
              <a:t> у </a:t>
            </a:r>
            <a:r>
              <a:rPr lang="ru-RU" altLang="uk-UA" sz="2000" dirty="0" err="1" smtClean="0"/>
              <a:t>стаціонарі</a:t>
            </a:r>
            <a:r>
              <a:rPr lang="ru-RU" altLang="uk-UA" sz="2000" dirty="0" smtClean="0"/>
              <a:t> </a:t>
            </a:r>
            <a:r>
              <a:rPr lang="ru-RU" altLang="uk-UA" sz="2000" dirty="0" err="1" smtClean="0"/>
              <a:t>або</a:t>
            </a:r>
            <a:r>
              <a:rPr lang="ru-RU" altLang="uk-UA" sz="2000" dirty="0" smtClean="0"/>
              <a:t> </a:t>
            </a:r>
            <a:r>
              <a:rPr lang="ru-RU" altLang="uk-UA" sz="2000" dirty="0" err="1" smtClean="0"/>
              <a:t>протягом</a:t>
            </a:r>
            <a:r>
              <a:rPr lang="ru-RU" altLang="uk-UA" sz="2000" dirty="0" smtClean="0"/>
              <a:t> 48 годин </a:t>
            </a:r>
            <a:r>
              <a:rPr lang="ru-RU" altLang="uk-UA" sz="2000" dirty="0" err="1" smtClean="0"/>
              <a:t>після</a:t>
            </a:r>
            <a:r>
              <a:rPr lang="ru-RU" altLang="uk-UA" sz="2000" dirty="0" smtClean="0"/>
              <a:t> </a:t>
            </a:r>
            <a:r>
              <a:rPr lang="ru-RU" altLang="uk-UA" sz="2000" dirty="0" err="1" smtClean="0"/>
              <a:t>виписки</a:t>
            </a:r>
            <a:r>
              <a:rPr lang="ru-RU" altLang="uk-UA" sz="2000" dirty="0" smtClean="0"/>
              <a:t> </a:t>
            </a:r>
            <a:r>
              <a:rPr lang="ru-RU" altLang="uk-UA" sz="2000" dirty="0" err="1" smtClean="0"/>
              <a:t>звідтіль</a:t>
            </a:r>
            <a:r>
              <a:rPr lang="ru-RU" altLang="uk-UA" sz="2000" dirty="0" smtClean="0"/>
              <a:t>.</a:t>
            </a:r>
            <a:endParaRPr lang="ru-RU" altLang="uk-UA" sz="2000" dirty="0"/>
          </a:p>
        </p:txBody>
      </p:sp>
      <p:graphicFrame>
        <p:nvGraphicFramePr>
          <p:cNvPr id="9253" name="Group 3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4197524386"/>
              </p:ext>
            </p:extLst>
          </p:nvPr>
        </p:nvGraphicFramePr>
        <p:xfrm>
          <a:off x="0" y="1484313"/>
          <a:ext cx="9144000" cy="5040314"/>
        </p:xfrm>
        <a:graphic>
          <a:graphicData uri="http://schemas.openxmlformats.org/drawingml/2006/table">
            <a:tbl>
              <a:tblPr/>
              <a:tblGrid>
                <a:gridCol w="3708400"/>
                <a:gridCol w="5435600"/>
              </a:tblGrid>
              <a:tr h="565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 </a:t>
                      </a:r>
                      <a:r>
                        <a:rPr kumimoji="0" lang="ru-RU" alt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відділення</a:t>
                      </a:r>
                      <a:endParaRPr kumimoji="0" lang="ru-RU" alt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Патогени</a:t>
                      </a:r>
                      <a:endParaRPr kumimoji="0" lang="ru-RU" alt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Реанимація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хирургія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Синьогнійна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паличка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Золотистий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і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епідермальний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стафілококи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Кишкова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паличка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клебсієла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ацінетобактер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Кандіда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6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Онкогематологія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Синьогнійна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паличка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Золотистий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і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епідермальний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стафілококи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Ентеробактерії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Аспергіллус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4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Терапевтичне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відділення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Золотистий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і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епідермальний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стафілококи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клебсієла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5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Відділення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другого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етапу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виходжування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недоношених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дітей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Золотистий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і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епідермальний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стафілокок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Клебсієла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Пневмоцисти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Каріні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323850" y="908050"/>
            <a:ext cx="83518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ru-RU" altLang="uk-UA" sz="1600" b="1" smtClean="0"/>
              <a:t>Бактеріальна </a:t>
            </a:r>
            <a:r>
              <a:rPr kumimoji="1" lang="ru-RU" altLang="uk-UA" sz="1600" b="1" dirty="0" err="1" smtClean="0"/>
              <a:t>етиологія</a:t>
            </a:r>
            <a:r>
              <a:rPr kumimoji="1" lang="ru-RU" altLang="uk-UA" sz="1600" b="1" dirty="0" smtClean="0"/>
              <a:t> </a:t>
            </a:r>
            <a:r>
              <a:rPr kumimoji="1" lang="ru-RU" altLang="uk-UA" sz="1600" b="1" dirty="0" err="1" smtClean="0"/>
              <a:t>госпитальних</a:t>
            </a:r>
            <a:r>
              <a:rPr kumimoji="1" lang="ru-RU" altLang="uk-UA" sz="1600" b="1" dirty="0" smtClean="0"/>
              <a:t> вентилятор-</a:t>
            </a:r>
            <a:r>
              <a:rPr kumimoji="1" lang="ru-RU" altLang="uk-UA" sz="1600" b="1" dirty="0" err="1" smtClean="0"/>
              <a:t>неасоційованих</a:t>
            </a:r>
            <a:r>
              <a:rPr kumimoji="1" lang="ru-RU" altLang="uk-UA" sz="1600" b="1" dirty="0" smtClean="0"/>
              <a:t> </a:t>
            </a:r>
            <a:r>
              <a:rPr kumimoji="1" lang="ru-RU" altLang="uk-UA" sz="1600" b="1" dirty="0" err="1" smtClean="0"/>
              <a:t>пневмоній</a:t>
            </a:r>
            <a:r>
              <a:rPr kumimoji="1" lang="ru-RU" altLang="uk-UA" sz="1600" b="1" dirty="0" smtClean="0"/>
              <a:t> </a:t>
            </a:r>
            <a:r>
              <a:rPr kumimoji="1" lang="ru-RU" altLang="uk-UA" sz="1600" b="1" dirty="0"/>
              <a:t>в </a:t>
            </a:r>
            <a:r>
              <a:rPr kumimoji="1" lang="ru-RU" altLang="uk-UA" sz="1600" b="1" dirty="0" err="1" smtClean="0"/>
              <a:t>залежності</a:t>
            </a:r>
            <a:r>
              <a:rPr kumimoji="1" lang="ru-RU" altLang="uk-UA" sz="1600" b="1" dirty="0" smtClean="0"/>
              <a:t> </a:t>
            </a:r>
            <a:r>
              <a:rPr kumimoji="1" lang="ru-RU" altLang="uk-UA" sz="1600" b="1" dirty="0" err="1" smtClean="0"/>
              <a:t>від</a:t>
            </a:r>
            <a:r>
              <a:rPr kumimoji="1" lang="ru-RU" altLang="uk-UA" sz="1600" b="1" dirty="0" smtClean="0"/>
              <a:t> </a:t>
            </a:r>
            <a:r>
              <a:rPr kumimoji="1" lang="ru-RU" altLang="uk-UA" sz="1600" b="1" dirty="0" err="1" smtClean="0"/>
              <a:t>відділення</a:t>
            </a:r>
            <a:r>
              <a:rPr kumimoji="1" lang="ru-RU" altLang="uk-UA" sz="1600" b="1" dirty="0" smtClean="0"/>
              <a:t>  </a:t>
            </a:r>
            <a:r>
              <a:rPr kumimoji="1" lang="ru-RU" altLang="uk-UA" sz="1600" b="1" dirty="0" err="1" smtClean="0"/>
              <a:t>перебування</a:t>
            </a:r>
            <a:r>
              <a:rPr kumimoji="1" lang="ru-RU" altLang="uk-UA" sz="1600" b="1" dirty="0" smtClean="0"/>
              <a:t> хворого</a:t>
            </a:r>
            <a:r>
              <a:rPr kumimoji="1" lang="en-US" altLang="uk-UA" sz="1600" b="1" dirty="0" smtClean="0"/>
              <a:t>*</a:t>
            </a:r>
            <a:endParaRPr kumimoji="1" lang="ru-RU" altLang="uk-UA" sz="1600" b="1" dirty="0"/>
          </a:p>
        </p:txBody>
      </p:sp>
    </p:spTree>
    <p:extLst>
      <p:ext uri="{BB962C8B-B14F-4D97-AF65-F5344CB8AC3E}">
        <p14:creationId xmlns="" xmlns:p14="http://schemas.microsoft.com/office/powerpoint/2010/main" val="213583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algn="ctr"/>
            <a:r>
              <a:rPr lang="ru-RU" altLang="uk-UA" sz="3200" dirty="0" err="1">
                <a:solidFill>
                  <a:srgbClr val="0070C0"/>
                </a:solidFill>
              </a:rPr>
              <a:t>Е</a:t>
            </a:r>
            <a:r>
              <a:rPr lang="ru-RU" altLang="uk-UA" sz="3200" dirty="0" err="1" smtClean="0">
                <a:solidFill>
                  <a:srgbClr val="0070C0"/>
                </a:solidFill>
              </a:rPr>
              <a:t>тиологія</a:t>
            </a:r>
            <a:r>
              <a:rPr lang="ru-RU" altLang="uk-UA" sz="3200" dirty="0" smtClean="0">
                <a:solidFill>
                  <a:srgbClr val="0070C0"/>
                </a:solidFill>
              </a:rPr>
              <a:t> </a:t>
            </a:r>
            <a:r>
              <a:rPr lang="ru-RU" altLang="uk-UA" sz="3200" dirty="0" err="1" smtClean="0">
                <a:solidFill>
                  <a:srgbClr val="0070C0"/>
                </a:solidFill>
              </a:rPr>
              <a:t>вродженої</a:t>
            </a:r>
            <a:r>
              <a:rPr lang="ru-RU" altLang="uk-UA" sz="3200" dirty="0" smtClean="0">
                <a:solidFill>
                  <a:srgbClr val="0070C0"/>
                </a:solidFill>
              </a:rPr>
              <a:t> </a:t>
            </a:r>
            <a:r>
              <a:rPr lang="ru-RU" altLang="uk-UA" sz="3200" dirty="0" err="1" smtClean="0">
                <a:solidFill>
                  <a:srgbClr val="0070C0"/>
                </a:solidFill>
              </a:rPr>
              <a:t>пневмонії</a:t>
            </a:r>
            <a:endParaRPr lang="ru-RU" altLang="uk-UA" sz="3200" dirty="0">
              <a:solidFill>
                <a:srgbClr val="0070C0"/>
              </a:solidFill>
            </a:endParaRPr>
          </a:p>
        </p:txBody>
      </p:sp>
      <p:graphicFrame>
        <p:nvGraphicFramePr>
          <p:cNvPr id="11268" name="Group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41083959"/>
              </p:ext>
            </p:extLst>
          </p:nvPr>
        </p:nvGraphicFramePr>
        <p:xfrm>
          <a:off x="250825" y="981075"/>
          <a:ext cx="8642350" cy="5472113"/>
        </p:xfrm>
        <a:graphic>
          <a:graphicData uri="http://schemas.openxmlformats.org/drawingml/2006/table">
            <a:tbl>
              <a:tblPr/>
              <a:tblGrid>
                <a:gridCol w="4321175"/>
                <a:gridCol w="4321175"/>
              </a:tblGrid>
              <a:tr h="2498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При </a:t>
                      </a:r>
                      <a:r>
                        <a:rPr kumimoji="0" lang="ru-RU" alt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трансплацентарному</a:t>
                      </a:r>
                      <a:r>
                        <a:rPr kumimoji="0" lang="ru-RU" alt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инфікуванні</a:t>
                      </a:r>
                      <a:endParaRPr kumimoji="0" lang="ru-RU" altLang="uk-U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Toxoplasma </a:t>
                      </a:r>
                      <a:r>
                        <a:rPr kumimoji="0" lang="en-US" altLang="uk-U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gondii</a:t>
                      </a:r>
                      <a:endParaRPr kumimoji="0" lang="ru-RU" alt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Treponema pallidum</a:t>
                      </a:r>
                      <a:endParaRPr kumimoji="0" lang="ru-RU" alt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Listeria monocytogenes</a:t>
                      </a:r>
                      <a:endParaRPr kumimoji="0" lang="ru-RU" alt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Вірус</a:t>
                      </a:r>
                      <a:r>
                        <a:rPr kumimoji="0" lang="ru-RU" alt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простого герпесу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Цитомегаловірус</a:t>
                      </a:r>
                      <a:endParaRPr kumimoji="0" lang="ru-RU" alt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3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При </a:t>
                      </a:r>
                      <a:r>
                        <a:rPr kumimoji="0" lang="ru-RU" alt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інтранатальному</a:t>
                      </a:r>
                      <a:r>
                        <a:rPr kumimoji="0" lang="ru-RU" alt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інфікуванні</a:t>
                      </a:r>
                      <a:endParaRPr kumimoji="0" lang="ru-RU" altLang="uk-U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Стрептококк </a:t>
                      </a:r>
                      <a:r>
                        <a:rPr kumimoji="0" lang="ru-RU" alt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групи </a:t>
                      </a:r>
                      <a:r>
                        <a:rPr kumimoji="0" lang="ru-RU" alt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E. coli </a:t>
                      </a:r>
                      <a:endParaRPr kumimoji="0" lang="ru-RU" alt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Klebsiella</a:t>
                      </a:r>
                      <a:r>
                        <a:rPr kumimoji="0" lang="en-US" alt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spp.</a:t>
                      </a:r>
                      <a:endParaRPr kumimoji="0" lang="ru-RU" alt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Chlamydia trachomatis</a:t>
                      </a:r>
                      <a:endParaRPr kumimoji="0" lang="ru-RU" alt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Mycoplasma </a:t>
                      </a:r>
                      <a:r>
                        <a:rPr kumimoji="0" lang="en-US" altLang="uk-U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hominis</a:t>
                      </a:r>
                      <a:endParaRPr kumimoji="0" lang="ru-RU" alt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Ureaplasma</a:t>
                      </a:r>
                      <a:r>
                        <a:rPr kumimoji="0" lang="en-US" alt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uk-U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urealytica</a:t>
                      </a:r>
                      <a:endParaRPr kumimoji="0" lang="ru-RU" alt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74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1189038"/>
          </a:xfrm>
        </p:spPr>
        <p:txBody>
          <a:bodyPr>
            <a:normAutofit fontScale="90000"/>
          </a:bodyPr>
          <a:lstStyle/>
          <a:p>
            <a:r>
              <a:rPr lang="ru-RU" sz="3800" dirty="0"/>
              <a:t>  </a:t>
            </a:r>
            <a:r>
              <a:rPr lang="ru-RU" sz="3800" dirty="0" err="1" smtClean="0">
                <a:solidFill>
                  <a:srgbClr val="0070C0"/>
                </a:solidFill>
              </a:rPr>
              <a:t>Класификація</a:t>
            </a:r>
            <a:r>
              <a:rPr lang="ru-RU" sz="3800" dirty="0" smtClean="0">
                <a:solidFill>
                  <a:srgbClr val="0070C0"/>
                </a:solidFill>
              </a:rPr>
              <a:t> </a:t>
            </a:r>
            <a:r>
              <a:rPr lang="ru-RU" sz="3800" dirty="0" err="1" smtClean="0">
                <a:solidFill>
                  <a:srgbClr val="0070C0"/>
                </a:solidFill>
              </a:rPr>
              <a:t>пневмоній</a:t>
            </a:r>
            <a:r>
              <a:rPr lang="ru-RU" sz="3800" dirty="0" smtClean="0">
                <a:solidFill>
                  <a:srgbClr val="0070C0"/>
                </a:solidFill>
              </a:rPr>
              <a:t> </a:t>
            </a:r>
            <a:r>
              <a:rPr lang="ru-RU" sz="3800" dirty="0">
                <a:solidFill>
                  <a:srgbClr val="0070C0"/>
                </a:solidFill>
              </a:rPr>
              <a:t>у </a:t>
            </a:r>
            <a:r>
              <a:rPr lang="ru-RU" sz="3800" dirty="0" err="1" smtClean="0">
                <a:solidFill>
                  <a:srgbClr val="0070C0"/>
                </a:solidFill>
              </a:rPr>
              <a:t>дітей</a:t>
            </a:r>
            <a:r>
              <a:rPr lang="en-US" sz="3800" dirty="0" smtClean="0">
                <a:solidFill>
                  <a:srgbClr val="0070C0"/>
                </a:solidFill>
              </a:rPr>
              <a:t/>
            </a:r>
            <a:br>
              <a:rPr lang="en-US" sz="3800" dirty="0" smtClean="0">
                <a:solidFill>
                  <a:srgbClr val="0070C0"/>
                </a:solidFill>
              </a:rPr>
            </a:br>
            <a:r>
              <a:rPr lang="uk-UA" sz="2000" b="1" dirty="0"/>
              <a:t>(Ю. Г. </a:t>
            </a:r>
            <a:r>
              <a:rPr lang="uk-UA" sz="2000" b="1" dirty="0" err="1"/>
              <a:t>Антипкін</a:t>
            </a:r>
            <a:r>
              <a:rPr lang="uk-UA" sz="2000" b="1" dirty="0"/>
              <a:t>, В. Г. Майданник, В. Ф. </a:t>
            </a:r>
            <a:r>
              <a:rPr lang="uk-UA" sz="2000" b="1" dirty="0" err="1"/>
              <a:t>Лапшин</a:t>
            </a:r>
            <a:r>
              <a:rPr lang="uk-UA" sz="2000" b="1" dirty="0"/>
              <a:t> та співав., 2011)</a:t>
            </a:r>
            <a:endParaRPr lang="ru-RU" sz="2000" dirty="0">
              <a:solidFill>
                <a:srgbClr val="0070C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126177871"/>
              </p:ext>
            </p:extLst>
          </p:nvPr>
        </p:nvGraphicFramePr>
        <p:xfrm>
          <a:off x="179513" y="1341438"/>
          <a:ext cx="8928990" cy="5381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4215"/>
                <a:gridCol w="1224136"/>
                <a:gridCol w="1296144"/>
                <a:gridCol w="1728192"/>
                <a:gridCol w="792088"/>
                <a:gridCol w="921112"/>
                <a:gridCol w="1023103"/>
              </a:tblGrid>
              <a:tr h="5807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 err="1">
                          <a:effectLst/>
                        </a:rPr>
                        <a:t>Походження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err="1">
                          <a:effectLst/>
                        </a:rPr>
                        <a:t>Клініко-рентгенологічна</a:t>
                      </a:r>
                      <a:r>
                        <a:rPr lang="ru-RU" sz="1400" dirty="0">
                          <a:effectLst/>
                        </a:rPr>
                        <a:t> форма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 err="1" smtClean="0">
                          <a:effectLst/>
                        </a:rPr>
                        <a:t>Локалі-зація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600">
                          <a:effectLst/>
                        </a:rPr>
                        <a:t>Ускладнення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err="1">
                          <a:effectLst/>
                        </a:rPr>
                        <a:t>Ступінь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тяжкості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600">
                          <a:effectLst/>
                        </a:rPr>
                        <a:t>Ступінь ДН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600">
                          <a:effectLst/>
                        </a:rPr>
                        <a:t>Перебіг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</a:tr>
              <a:tr h="41071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</a:endParaRP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uk-UA" sz="1600" dirty="0" err="1">
                          <a:effectLst/>
                        </a:rPr>
                        <a:t>Позалікарняна</a:t>
                      </a:r>
                      <a:r>
                        <a:rPr lang="uk-UA" sz="1600" dirty="0">
                          <a:effectLst/>
                        </a:rPr>
                        <a:t> (амбулаторна)</a:t>
                      </a:r>
                      <a:endParaRPr lang="ru-RU" sz="1600" dirty="0">
                        <a:effectLst/>
                      </a:endParaRP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uk-UA" sz="1600" dirty="0" err="1">
                          <a:effectLst/>
                        </a:rPr>
                        <a:t>Нозокоміальна</a:t>
                      </a:r>
                      <a:r>
                        <a:rPr lang="uk-UA" sz="1600" dirty="0">
                          <a:effectLst/>
                        </a:rPr>
                        <a:t> (госпітальна)</a:t>
                      </a:r>
                      <a:endParaRPr lang="ru-RU" sz="1600" dirty="0">
                        <a:effectLst/>
                      </a:endParaRP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uk-UA" sz="1600" dirty="0" smtClean="0">
                          <a:effectLst/>
                        </a:rPr>
                        <a:t>Вентиляційна</a:t>
                      </a:r>
                      <a:endParaRPr lang="ru-RU" sz="1600" dirty="0">
                        <a:effectLst/>
                      </a:endParaRP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uk-UA" sz="1600" dirty="0">
                          <a:effectLst/>
                        </a:rPr>
                        <a:t>-рання;</a:t>
                      </a:r>
                      <a:endParaRPr lang="ru-RU" sz="1600" dirty="0">
                        <a:effectLst/>
                      </a:endParaRP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uk-UA" sz="1600" dirty="0">
                          <a:effectLst/>
                        </a:rPr>
                        <a:t>-пізня.</a:t>
                      </a:r>
                      <a:endParaRPr lang="ru-RU" sz="1600" dirty="0">
                        <a:effectLst/>
                      </a:endParaRP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uk-UA" sz="1600" dirty="0" err="1">
                          <a:effectLst/>
                        </a:rPr>
                        <a:t>Аспіраційна</a:t>
                      </a:r>
                      <a:endParaRPr lang="ru-RU" sz="1600" dirty="0">
                        <a:effectLst/>
                      </a:endParaRP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uk-UA" sz="1600" dirty="0">
                          <a:effectLst/>
                        </a:rPr>
                        <a:t>При імунодефіциті</a:t>
                      </a:r>
                      <a:endParaRPr lang="ru-RU" sz="1600" dirty="0">
                        <a:effectLst/>
                      </a:endParaRP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uk-UA" sz="1600" dirty="0" smtClean="0">
                          <a:effectLst/>
                        </a:rPr>
                        <a:t>Внутрішньо-утробна </a:t>
                      </a:r>
                      <a:r>
                        <a:rPr lang="uk-UA" sz="1600" dirty="0">
                          <a:effectLst/>
                        </a:rPr>
                        <a:t>(природжена)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Вогнищева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Сегментарна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</a:rPr>
                        <a:t>Лобарна</a:t>
                      </a:r>
                      <a:r>
                        <a:rPr lang="uk-UA" sz="1600" dirty="0">
                          <a:effectLst/>
                        </a:rPr>
                        <a:t> (крупозна)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 smtClean="0">
                          <a:effectLst/>
                        </a:rPr>
                        <a:t>Інтерстиціальна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Однобічна (ліво- чи правобічна,</a:t>
                      </a:r>
                      <a:endParaRPr lang="ru-RU" sz="1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вказати сегмент чи частку)</a:t>
                      </a:r>
                      <a:endParaRPr lang="ru-RU" sz="1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Двобічна (вказати сегмент чи частку)</a:t>
                      </a:r>
                      <a:endParaRPr lang="ru-RU" sz="1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Неускладнена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Ускладнення: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-токсичні;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 smtClean="0">
                          <a:effectLst/>
                        </a:rPr>
                        <a:t>кардіореспіраторні</a:t>
                      </a:r>
                      <a:r>
                        <a:rPr lang="uk-UA" sz="1600" dirty="0">
                          <a:effectLst/>
                        </a:rPr>
                        <a:t>;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 smtClean="0">
                          <a:effectLst/>
                        </a:rPr>
                        <a:t>циркуляторні</a:t>
                      </a:r>
                      <a:r>
                        <a:rPr lang="uk-UA" sz="1600" dirty="0">
                          <a:effectLst/>
                        </a:rPr>
                        <a:t>;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-гнійні.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Легеневі (деструкція, абсцес, плеврит, пневмоторакс)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</a:rPr>
                        <a:t>Позалегеневі</a:t>
                      </a:r>
                      <a:r>
                        <a:rPr lang="uk-UA" sz="1600" dirty="0">
                          <a:effectLst/>
                        </a:rPr>
                        <a:t> (отит, менінгіт, остеомієліт, нефрит та ін..)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І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ІІ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ІІІ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ІV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ДН І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ДН ІІ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ДН ІІІ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Гострий (до 6 тижнів)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Затяжний(від 6 тижнів до 8 місяців)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8" marR="66018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>
            <a:normAutofit fontScale="90000"/>
          </a:bodyPr>
          <a:lstStyle/>
          <a:p>
            <a:r>
              <a:rPr lang="ru-RU" altLang="uk-UA" sz="4000" dirty="0">
                <a:solidFill>
                  <a:srgbClr val="FF0000"/>
                </a:solidFill>
              </a:rPr>
              <a:t>Патогенез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marL="365125" indent="-365125">
              <a:lnSpc>
                <a:spcPct val="90000"/>
              </a:lnSpc>
              <a:buClr>
                <a:schemeClr val="tx1"/>
              </a:buClr>
              <a:buFontTx/>
              <a:buAutoNum type="romanUcPeriod"/>
            </a:pPr>
            <a:r>
              <a:rPr lang="ru-RU" altLang="uk-UA" dirty="0" err="1" smtClean="0">
                <a:solidFill>
                  <a:srgbClr val="0070C0"/>
                </a:solidFill>
              </a:rPr>
              <a:t>Колонізація</a:t>
            </a:r>
            <a:r>
              <a:rPr lang="ru-RU" altLang="uk-UA" dirty="0" smtClean="0">
                <a:solidFill>
                  <a:srgbClr val="0070C0"/>
                </a:solidFill>
              </a:rPr>
              <a:t> </a:t>
            </a:r>
            <a:r>
              <a:rPr lang="ru-RU" altLang="uk-UA" dirty="0" err="1" smtClean="0">
                <a:solidFill>
                  <a:srgbClr val="0070C0"/>
                </a:solidFill>
              </a:rPr>
              <a:t>дихальних</a:t>
            </a:r>
            <a:r>
              <a:rPr lang="ru-RU" altLang="uk-UA" dirty="0" smtClean="0">
                <a:solidFill>
                  <a:srgbClr val="0070C0"/>
                </a:solidFill>
              </a:rPr>
              <a:t> </a:t>
            </a:r>
            <a:r>
              <a:rPr lang="ru-RU" altLang="uk-UA" dirty="0" err="1" smtClean="0">
                <a:solidFill>
                  <a:srgbClr val="0070C0"/>
                </a:solidFill>
              </a:rPr>
              <a:t>шляхів</a:t>
            </a:r>
            <a:r>
              <a:rPr lang="ru-RU" altLang="uk-UA" dirty="0" smtClean="0">
                <a:solidFill>
                  <a:srgbClr val="0070C0"/>
                </a:solidFill>
              </a:rPr>
              <a:t> та </a:t>
            </a:r>
            <a:r>
              <a:rPr lang="ru-RU" altLang="uk-UA" dirty="0" err="1" smtClean="0">
                <a:solidFill>
                  <a:srgbClr val="0070C0"/>
                </a:solidFill>
              </a:rPr>
              <a:t>розповсюдження</a:t>
            </a:r>
            <a:r>
              <a:rPr lang="ru-RU" altLang="uk-UA" dirty="0" smtClean="0">
                <a:solidFill>
                  <a:srgbClr val="0070C0"/>
                </a:solidFill>
              </a:rPr>
              <a:t> в </a:t>
            </a:r>
            <a:r>
              <a:rPr lang="ru-RU" altLang="uk-UA" dirty="0" err="1" smtClean="0">
                <a:solidFill>
                  <a:srgbClr val="0070C0"/>
                </a:solidFill>
              </a:rPr>
              <a:t>нижні</a:t>
            </a:r>
            <a:r>
              <a:rPr lang="ru-RU" altLang="uk-UA" dirty="0" smtClean="0">
                <a:solidFill>
                  <a:srgbClr val="0070C0"/>
                </a:solidFill>
              </a:rPr>
              <a:t> </a:t>
            </a:r>
            <a:r>
              <a:rPr lang="ru-RU" altLang="uk-UA" dirty="0" err="1" smtClean="0">
                <a:solidFill>
                  <a:srgbClr val="0070C0"/>
                </a:solidFill>
              </a:rPr>
              <a:t>відділи</a:t>
            </a:r>
            <a:r>
              <a:rPr lang="ru-RU" altLang="uk-UA" dirty="0" smtClean="0">
                <a:solidFill>
                  <a:srgbClr val="0070C0"/>
                </a:solidFill>
              </a:rPr>
              <a:t> </a:t>
            </a:r>
            <a:r>
              <a:rPr lang="ru-RU" altLang="uk-UA" dirty="0">
                <a:solidFill>
                  <a:srgbClr val="0070C0"/>
                </a:solidFill>
              </a:rPr>
              <a:t>респираторного </a:t>
            </a:r>
            <a:r>
              <a:rPr lang="ru-RU" altLang="uk-UA" dirty="0" smtClean="0">
                <a:solidFill>
                  <a:srgbClr val="0070C0"/>
                </a:solidFill>
              </a:rPr>
              <a:t>тракту (шляхи)</a:t>
            </a:r>
            <a:endParaRPr lang="ru-RU" altLang="uk-UA" dirty="0">
              <a:solidFill>
                <a:srgbClr val="0070C0"/>
              </a:solidFill>
            </a:endParaRPr>
          </a:p>
          <a:p>
            <a:pPr marL="1082675" lvl="1" indent="-274638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altLang="uk-UA" sz="2400" dirty="0" err="1" smtClean="0"/>
              <a:t>бронхогенний</a:t>
            </a:r>
            <a:r>
              <a:rPr lang="ru-RU" altLang="uk-UA" sz="2400" dirty="0" smtClean="0"/>
              <a:t> </a:t>
            </a:r>
            <a:r>
              <a:rPr lang="ru-RU" altLang="uk-UA" sz="2400" dirty="0"/>
              <a:t>(</a:t>
            </a:r>
            <a:r>
              <a:rPr lang="ru-RU" altLang="uk-UA" sz="2400" dirty="0" err="1" smtClean="0"/>
              <a:t>аутоінфекція</a:t>
            </a:r>
            <a:r>
              <a:rPr lang="ru-RU" altLang="uk-UA" sz="2400" dirty="0" smtClean="0"/>
              <a:t> у </a:t>
            </a:r>
            <a:r>
              <a:rPr lang="ru-RU" altLang="uk-UA" sz="2400" dirty="0" err="1" smtClean="0"/>
              <a:t>більшості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випадків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домашньої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пневмонії</a:t>
            </a:r>
            <a:r>
              <a:rPr lang="ru-RU" altLang="uk-UA" sz="2400" dirty="0" smtClean="0"/>
              <a:t>)</a:t>
            </a:r>
            <a:endParaRPr lang="ru-RU" altLang="uk-UA" sz="2400" dirty="0"/>
          </a:p>
          <a:p>
            <a:pPr marL="1082675" lvl="1" indent="-274638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altLang="uk-UA" sz="2400" dirty="0" err="1" smtClean="0"/>
              <a:t>контактний</a:t>
            </a:r>
            <a:r>
              <a:rPr lang="ru-RU" altLang="uk-UA" sz="2400" dirty="0" smtClean="0"/>
              <a:t> (через пори </a:t>
            </a:r>
            <a:r>
              <a:rPr lang="ru-RU" altLang="uk-UA" sz="2400" dirty="0"/>
              <a:t>Кона </a:t>
            </a:r>
            <a:r>
              <a:rPr lang="ru-RU" altLang="uk-UA" sz="2400" dirty="0" smtClean="0"/>
              <a:t>і канали </a:t>
            </a:r>
            <a:r>
              <a:rPr lang="ru-RU" altLang="uk-UA" sz="2400" dirty="0"/>
              <a:t>Ламберта при крупозной пневмонии</a:t>
            </a:r>
          </a:p>
          <a:p>
            <a:pPr marL="1082675" lvl="1" indent="-274638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altLang="uk-UA" sz="2400" dirty="0" err="1" smtClean="0"/>
              <a:t>аерогенний</a:t>
            </a:r>
            <a:r>
              <a:rPr lang="ru-RU" altLang="uk-UA" sz="2400" dirty="0" smtClean="0"/>
              <a:t> </a:t>
            </a:r>
            <a:r>
              <a:rPr lang="ru-RU" altLang="uk-UA" sz="2400" dirty="0"/>
              <a:t>(при </a:t>
            </a:r>
            <a:r>
              <a:rPr lang="ru-RU" altLang="uk-UA" sz="2400" dirty="0" err="1" smtClean="0"/>
              <a:t>легионнельозі</a:t>
            </a:r>
            <a:r>
              <a:rPr lang="ru-RU" altLang="uk-UA" sz="2400" dirty="0" smtClean="0"/>
              <a:t>, </a:t>
            </a:r>
            <a:r>
              <a:rPr lang="ru-RU" altLang="uk-UA" sz="2400" dirty="0" err="1" smtClean="0"/>
              <a:t>загальних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інфекціях</a:t>
            </a:r>
            <a:r>
              <a:rPr lang="ru-RU" altLang="uk-UA" sz="2400" dirty="0"/>
              <a:t>, </a:t>
            </a:r>
            <a:r>
              <a:rPr lang="ru-RU" altLang="uk-UA" sz="2400" dirty="0" err="1" smtClean="0"/>
              <a:t>наприклад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чумі</a:t>
            </a:r>
            <a:r>
              <a:rPr lang="ru-RU" altLang="uk-UA" sz="2400" dirty="0" smtClean="0"/>
              <a:t>, </a:t>
            </a:r>
            <a:r>
              <a:rPr lang="ru-RU" altLang="uk-UA" sz="2400" dirty="0" err="1" smtClean="0"/>
              <a:t>бруцельозі</a:t>
            </a:r>
            <a:r>
              <a:rPr lang="ru-RU" altLang="uk-UA" sz="2400" dirty="0" smtClean="0"/>
              <a:t>)</a:t>
            </a:r>
            <a:endParaRPr lang="ru-RU" altLang="uk-UA" sz="2400" dirty="0"/>
          </a:p>
          <a:p>
            <a:pPr marL="1082675" lvl="1" indent="-274638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altLang="uk-UA" sz="2400" dirty="0" err="1" smtClean="0"/>
              <a:t>гематогенний</a:t>
            </a:r>
            <a:r>
              <a:rPr lang="ru-RU" altLang="uk-UA" sz="2400" dirty="0" smtClean="0"/>
              <a:t> </a:t>
            </a:r>
            <a:r>
              <a:rPr lang="ru-RU" altLang="uk-UA" sz="2400" dirty="0"/>
              <a:t>(</a:t>
            </a:r>
            <a:r>
              <a:rPr lang="ru-RU" altLang="uk-UA" sz="2400" dirty="0" err="1" smtClean="0"/>
              <a:t>метастатична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пневмонія</a:t>
            </a:r>
            <a:r>
              <a:rPr lang="ru-RU" altLang="uk-UA" sz="2400" dirty="0" smtClean="0"/>
              <a:t> </a:t>
            </a:r>
            <a:r>
              <a:rPr lang="ru-RU" altLang="uk-UA" sz="2400" dirty="0"/>
              <a:t>при </a:t>
            </a:r>
            <a:r>
              <a:rPr lang="ru-RU" altLang="uk-UA" sz="2400" dirty="0" err="1" smtClean="0"/>
              <a:t>сепсисі</a:t>
            </a:r>
            <a:r>
              <a:rPr lang="ru-RU" altLang="uk-UA" sz="2400" dirty="0" smtClean="0"/>
              <a:t>)</a:t>
            </a:r>
            <a:endParaRPr lang="ru-RU" altLang="uk-UA" sz="2400" dirty="0"/>
          </a:p>
          <a:p>
            <a:pPr marL="1082675" lvl="1" indent="-274638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altLang="uk-UA" sz="2400" dirty="0" err="1" smtClean="0"/>
              <a:t>лімфогенний</a:t>
            </a:r>
            <a:r>
              <a:rPr lang="ru-RU" altLang="uk-UA" sz="2400" dirty="0" smtClean="0"/>
              <a:t> </a:t>
            </a:r>
            <a:r>
              <a:rPr lang="ru-RU" altLang="uk-UA" sz="2400" dirty="0"/>
              <a:t>(</a:t>
            </a:r>
            <a:r>
              <a:rPr lang="ru-RU" altLang="uk-UA" sz="2400" dirty="0" err="1" smtClean="0"/>
              <a:t>стрептококова</a:t>
            </a:r>
            <a:r>
              <a:rPr lang="ru-RU" altLang="uk-UA" sz="2400" dirty="0" smtClean="0"/>
              <a:t>)</a:t>
            </a:r>
            <a:endParaRPr lang="ru-RU" altLang="uk-UA" sz="2400" dirty="0"/>
          </a:p>
        </p:txBody>
      </p:sp>
    </p:spTree>
    <p:extLst>
      <p:ext uri="{BB962C8B-B14F-4D97-AF65-F5344CB8AC3E}">
        <p14:creationId xmlns="" xmlns:p14="http://schemas.microsoft.com/office/powerpoint/2010/main" val="24792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890649" y="-603448"/>
            <a:ext cx="7772400" cy="1944216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0000FF"/>
                </a:solidFill>
                <a:latin typeface="Monotype Corsiva" pitchFamily="66" charset="0"/>
              </a:rPr>
              <a:t>ПАТОГЕНЕЗ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idx="1"/>
          </p:nvPr>
        </p:nvSpPr>
        <p:spPr>
          <a:xfrm>
            <a:off x="433449" y="692696"/>
            <a:ext cx="8229600" cy="616530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b="1" dirty="0" err="1"/>
              <a:t>Інфекційний</a:t>
            </a:r>
            <a:r>
              <a:rPr lang="ru-RU" sz="2000" b="1" dirty="0"/>
              <a:t> токсикоз </a:t>
            </a:r>
            <a:r>
              <a:rPr lang="ru-RU" sz="2000" b="1" dirty="0" err="1"/>
              <a:t>внаслідок</a:t>
            </a:r>
            <a:r>
              <a:rPr lang="ru-RU" sz="2000" b="1" dirty="0"/>
              <a:t> </a:t>
            </a:r>
            <a:r>
              <a:rPr lang="ru-RU" sz="2000" b="1" dirty="0" err="1"/>
              <a:t>всмоктування</a:t>
            </a:r>
            <a:r>
              <a:rPr lang="ru-RU" sz="2000" b="1" dirty="0"/>
              <a:t> </a:t>
            </a:r>
            <a:r>
              <a:rPr lang="ru-RU" sz="2000" b="1" dirty="0" err="1"/>
              <a:t>токсинів</a:t>
            </a:r>
            <a:r>
              <a:rPr lang="ru-RU" sz="2000" b="1" dirty="0"/>
              <a:t> </a:t>
            </a:r>
            <a:r>
              <a:rPr lang="ru-RU" sz="2000" b="1" dirty="0" err="1" smtClean="0"/>
              <a:t>мікроорганізмів</a:t>
            </a:r>
            <a:endParaRPr lang="ru-RU" sz="2000" b="1" dirty="0" smtClean="0"/>
          </a:p>
          <a:p>
            <a:pPr marL="0" indent="0">
              <a:lnSpc>
                <a:spcPct val="80000"/>
              </a:lnSpc>
              <a:buNone/>
              <a:defRPr/>
            </a:pPr>
            <a:endParaRPr lang="ru-RU" sz="2000" b="1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b="1" dirty="0"/>
              <a:t>ДН - </a:t>
            </a:r>
            <a:r>
              <a:rPr lang="ru-RU" sz="2000" b="1" dirty="0" err="1"/>
              <a:t>рестриктивні</a:t>
            </a:r>
            <a:r>
              <a:rPr lang="ru-RU" sz="2000" b="1" dirty="0"/>
              <a:t> тип, </a:t>
            </a:r>
            <a:r>
              <a:rPr lang="ru-RU" sz="2000" b="1" dirty="0" err="1"/>
              <a:t>пов'язаний</a:t>
            </a:r>
            <a:r>
              <a:rPr lang="ru-RU" sz="2000" b="1" dirty="0"/>
              <a:t> з </a:t>
            </a:r>
            <a:r>
              <a:rPr lang="ru-RU" sz="2000" b="1" dirty="0" err="1" smtClean="0"/>
              <a:t>виключенням</a:t>
            </a:r>
            <a:r>
              <a:rPr lang="ru-RU" sz="2000" b="1" dirty="0" smtClean="0"/>
              <a:t> з </a:t>
            </a:r>
            <a:r>
              <a:rPr lang="ru-RU" sz="2000" b="1" dirty="0"/>
              <a:t>акту </a:t>
            </a:r>
            <a:r>
              <a:rPr lang="ru-RU" sz="2000" b="1" dirty="0" err="1"/>
              <a:t>дихання</a:t>
            </a:r>
            <a:r>
              <a:rPr lang="ru-RU" sz="2000" b="1" dirty="0"/>
              <a:t> </a:t>
            </a:r>
            <a:r>
              <a:rPr lang="ru-RU" sz="2000" b="1" dirty="0" err="1"/>
              <a:t>ділянки</a:t>
            </a:r>
            <a:r>
              <a:rPr lang="ru-RU" sz="2000" b="1" dirty="0"/>
              <a:t> </a:t>
            </a:r>
            <a:r>
              <a:rPr lang="ru-RU" sz="2000" b="1" dirty="0" err="1" smtClean="0"/>
              <a:t>легень</a:t>
            </a:r>
            <a:endParaRPr lang="ru-RU" sz="2000" b="1" dirty="0" smtClean="0"/>
          </a:p>
          <a:p>
            <a:pPr marL="0" indent="0">
              <a:lnSpc>
                <a:spcPct val="80000"/>
              </a:lnSpc>
              <a:buNone/>
              <a:defRPr/>
            </a:pPr>
            <a:endParaRPr lang="ru-RU" sz="2000" b="1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b="1" dirty="0" err="1"/>
              <a:t>Гіпоксія</a:t>
            </a:r>
            <a:r>
              <a:rPr lang="ru-RU" sz="2000" b="1" dirty="0"/>
              <a:t> (</a:t>
            </a:r>
            <a:r>
              <a:rPr lang="ru-RU" sz="2000" b="1" dirty="0" err="1"/>
              <a:t>дихальна</a:t>
            </a:r>
            <a:r>
              <a:rPr lang="ru-RU" sz="2000" b="1" dirty="0"/>
              <a:t>, циркуляторна, </a:t>
            </a:r>
            <a:r>
              <a:rPr lang="ru-RU" sz="2000" b="1" dirty="0" err="1"/>
              <a:t>тканинна</a:t>
            </a:r>
            <a:r>
              <a:rPr lang="ru-RU" sz="2000" b="1" dirty="0" smtClean="0"/>
              <a:t>)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ru-RU" sz="2000" b="1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b="1" dirty="0"/>
              <a:t>Водно-</a:t>
            </a:r>
            <a:r>
              <a:rPr lang="ru-RU" sz="2000" b="1" dirty="0" err="1"/>
              <a:t>електролітні</a:t>
            </a:r>
            <a:r>
              <a:rPr lang="ru-RU" sz="2000" b="1" dirty="0"/>
              <a:t> </a:t>
            </a:r>
            <a:r>
              <a:rPr lang="ru-RU" sz="2000" b="1" dirty="0" err="1"/>
              <a:t>порушення</a:t>
            </a:r>
            <a:r>
              <a:rPr lang="ru-RU" sz="2000" b="1" dirty="0"/>
              <a:t> </a:t>
            </a:r>
            <a:r>
              <a:rPr lang="ru-RU" sz="2000" b="1" dirty="0" err="1"/>
              <a:t>пов'язані</a:t>
            </a:r>
            <a:r>
              <a:rPr lang="ru-RU" sz="2000" b="1" dirty="0"/>
              <a:t> з ДН (</a:t>
            </a:r>
            <a:r>
              <a:rPr lang="ru-RU" sz="2000" b="1" dirty="0" err="1"/>
              <a:t>задишка</a:t>
            </a:r>
            <a:r>
              <a:rPr lang="ru-RU" sz="2000" b="1" dirty="0"/>
              <a:t>, </a:t>
            </a:r>
            <a:r>
              <a:rPr lang="ru-RU" sz="2000" b="1" dirty="0" err="1"/>
              <a:t>перспірація</a:t>
            </a:r>
            <a:r>
              <a:rPr lang="ru-RU" sz="2000" b="1" dirty="0"/>
              <a:t> → </a:t>
            </a:r>
            <a:r>
              <a:rPr lang="ru-RU" sz="2000" b="1" dirty="0" err="1"/>
              <a:t>Вододефіцітний</a:t>
            </a:r>
            <a:r>
              <a:rPr lang="ru-RU" sz="2000" b="1" dirty="0"/>
              <a:t> тип </a:t>
            </a:r>
            <a:r>
              <a:rPr lang="ru-RU" sz="2000" b="1" dirty="0" err="1"/>
              <a:t>ексикозу</a:t>
            </a:r>
            <a:r>
              <a:rPr lang="ru-RU" sz="2000" b="1" dirty="0" smtClean="0"/>
              <a:t>)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ru-RU" sz="2000" b="1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b="1" dirty="0" err="1"/>
              <a:t>метаболічні</a:t>
            </a:r>
            <a:r>
              <a:rPr lang="ru-RU" sz="2000" b="1" dirty="0"/>
              <a:t> </a:t>
            </a:r>
            <a:r>
              <a:rPr lang="ru-RU" sz="2000" b="1" dirty="0" err="1" smtClean="0"/>
              <a:t>розлади</a:t>
            </a:r>
            <a:endParaRPr lang="ru-RU" sz="2000" b="1" dirty="0" smtClean="0"/>
          </a:p>
          <a:p>
            <a:pPr marL="0" indent="0">
              <a:lnSpc>
                <a:spcPct val="80000"/>
              </a:lnSpc>
              <a:buNone/>
              <a:defRPr/>
            </a:pPr>
            <a:endParaRPr lang="ru-RU" sz="2000" b="1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b="1" dirty="0" err="1"/>
              <a:t>Розлади</a:t>
            </a:r>
            <a:r>
              <a:rPr lang="ru-RU" sz="2000" b="1" dirty="0"/>
              <a:t> КОС → </a:t>
            </a:r>
            <a:r>
              <a:rPr lang="ru-RU" sz="2000" b="1" dirty="0" err="1"/>
              <a:t>метаболічний</a:t>
            </a:r>
            <a:r>
              <a:rPr lang="ru-RU" sz="2000" b="1" dirty="0"/>
              <a:t> ацидоз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b="1" dirty="0" err="1"/>
              <a:t>активація</a:t>
            </a:r>
            <a:r>
              <a:rPr lang="ru-RU" sz="2000" b="1" dirty="0"/>
              <a:t> </a:t>
            </a:r>
            <a:r>
              <a:rPr lang="ru-RU" sz="2000" b="1" dirty="0" smtClean="0"/>
              <a:t>ПОЛ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endParaRPr lang="ru-RU" sz="2000" b="1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b="1" dirty="0" err="1"/>
              <a:t>Зміна</a:t>
            </a:r>
            <a:r>
              <a:rPr lang="ru-RU" sz="2000" b="1" dirty="0"/>
              <a:t> </a:t>
            </a:r>
            <a:r>
              <a:rPr lang="ru-RU" sz="2000" b="1" dirty="0" err="1"/>
              <a:t>коагуляційних</a:t>
            </a:r>
            <a:r>
              <a:rPr lang="ru-RU" sz="2000" b="1" dirty="0"/>
              <a:t> </a:t>
            </a:r>
            <a:r>
              <a:rPr lang="ru-RU" sz="2000" b="1" dirty="0" err="1"/>
              <a:t>властивостей</a:t>
            </a:r>
            <a:r>
              <a:rPr lang="ru-RU" sz="2000" b="1" dirty="0"/>
              <a:t> </a:t>
            </a:r>
            <a:r>
              <a:rPr lang="ru-RU" sz="2000" b="1" dirty="0" err="1"/>
              <a:t>крові</a:t>
            </a:r>
            <a:r>
              <a:rPr lang="ru-RU" sz="2000" b="1" dirty="0"/>
              <a:t> (</a:t>
            </a:r>
            <a:r>
              <a:rPr lang="ru-RU" sz="2000" b="1" dirty="0" err="1"/>
              <a:t>гіперкоагуляція</a:t>
            </a:r>
            <a:r>
              <a:rPr lang="ru-RU" sz="2000" b="1" dirty="0"/>
              <a:t>, ДВС-синдром)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endParaRPr lang="ru-RU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561975"/>
          </a:xfrm>
        </p:spPr>
        <p:txBody>
          <a:bodyPr/>
          <a:lstStyle/>
          <a:p>
            <a:pPr algn="ctr"/>
            <a:r>
              <a:rPr lang="ru-RU" altLang="uk-UA" sz="2600" b="1" dirty="0" err="1" smtClean="0">
                <a:solidFill>
                  <a:srgbClr val="0070C0"/>
                </a:solidFill>
              </a:rPr>
              <a:t>Органні</a:t>
            </a:r>
            <a:r>
              <a:rPr lang="ru-RU" altLang="uk-UA" sz="2600" b="1" dirty="0" smtClean="0">
                <a:solidFill>
                  <a:srgbClr val="0070C0"/>
                </a:solidFill>
              </a:rPr>
              <a:t> </a:t>
            </a:r>
            <a:r>
              <a:rPr lang="ru-RU" altLang="uk-UA" sz="2600" b="1" dirty="0" err="1">
                <a:solidFill>
                  <a:srgbClr val="0070C0"/>
                </a:solidFill>
              </a:rPr>
              <a:t>ураження</a:t>
            </a:r>
            <a:endParaRPr lang="ru-RU" altLang="uk-UA" sz="2600" b="1" dirty="0">
              <a:solidFill>
                <a:srgbClr val="0070C0"/>
              </a:solidFill>
            </a:endParaRPr>
          </a:p>
        </p:txBody>
      </p:sp>
      <p:graphicFrame>
        <p:nvGraphicFramePr>
          <p:cNvPr id="37929" name="Group 4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39514388"/>
              </p:ext>
            </p:extLst>
          </p:nvPr>
        </p:nvGraphicFramePr>
        <p:xfrm>
          <a:off x="0" y="549275"/>
          <a:ext cx="9144000" cy="5954777"/>
        </p:xfrm>
        <a:graphic>
          <a:graphicData uri="http://schemas.openxmlformats.org/drawingml/2006/table">
            <a:tbl>
              <a:tblPr/>
              <a:tblGrid>
                <a:gridCol w="2843213"/>
                <a:gridCol w="6300787"/>
              </a:tblGrid>
              <a:tr h="1184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Серцево-судинна</a:t>
                      </a:r>
                      <a:r>
                        <a:rPr kumimoji="0" lang="ru-RU" alt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система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Гостре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легеневе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серце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Правошлункова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серцева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недостатність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інфекційна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кардиопатія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Центральна </a:t>
                      </a:r>
                      <a:r>
                        <a:rPr kumimoji="0" lang="ru-RU" alt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нервова</a:t>
                      </a:r>
                      <a:r>
                        <a:rPr kumimoji="0" lang="ru-RU" alt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система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Гіпоксична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енцефалопатія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Нейротоксикоз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8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Шлунково-кишковий</a:t>
                      </a:r>
                      <a:r>
                        <a:rPr kumimoji="0" lang="ru-RU" alt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тракт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Метеоризм. 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Порушення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функції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печінки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Дисбактериоз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кишківника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.  Синдром Рея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Нирки</a:t>
                      </a:r>
                      <a:endParaRPr kumimoji="0" lang="ru-RU" alt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«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Інфекційно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-токсична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нирка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Інтерстиціальний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нефрит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Лейкоцитоз,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нейтрофильоз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Анемія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.  ДВЗ-синдром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2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Эндокринна</a:t>
                      </a:r>
                      <a:r>
                        <a:rPr kumimoji="0" lang="ru-RU" alt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система і </a:t>
                      </a:r>
                      <a:r>
                        <a:rPr kumimoji="0" lang="ru-RU" alt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обмін</a:t>
                      </a:r>
                      <a:r>
                        <a:rPr kumimoji="0" lang="ru-RU" alt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речовин</a:t>
                      </a:r>
                      <a:endParaRPr kumimoji="0" lang="ru-RU" alt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Стрес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Виснаження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функції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кори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надниркових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залоз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Постінфекційна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дистрофія</a:t>
                      </a:r>
                      <a:endParaRPr kumimoji="0" lang="ru-RU" alt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Імунитет</a:t>
                      </a:r>
                      <a:endParaRPr kumimoji="0" lang="ru-RU" alt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Гострофазові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показники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Акцидентальна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alt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інволюція</a:t>
                      </a:r>
                      <a:r>
                        <a:rPr kumimoji="0" lang="ru-RU" alt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тимусу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7885113" y="0"/>
            <a:ext cx="1258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altLang="uk-UA"/>
              <a:t>патогенез</a:t>
            </a:r>
          </a:p>
        </p:txBody>
      </p:sp>
    </p:spTree>
    <p:extLst>
      <p:ext uri="{BB962C8B-B14F-4D97-AF65-F5344CB8AC3E}">
        <p14:creationId xmlns="" xmlns:p14="http://schemas.microsoft.com/office/powerpoint/2010/main" val="309447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3465371267"/>
              </p:ext>
            </p:extLst>
          </p:nvPr>
        </p:nvGraphicFramePr>
        <p:xfrm>
          <a:off x="179388" y="187325"/>
          <a:ext cx="8713787" cy="6535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69960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0000FF"/>
                </a:solidFill>
                <a:latin typeface="Monotype Corsiva" pitchFamily="66" charset="0"/>
              </a:rPr>
              <a:t>КРИТЕРІЇ ДІАГНОСТИКИ 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066800"/>
            <a:ext cx="8458200" cy="5562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Blip>
                <a:blip r:embed="rId2"/>
              </a:buBlip>
              <a:defRPr/>
            </a:pPr>
            <a:r>
              <a:rPr lang="ru-RU" b="1" dirty="0" err="1"/>
              <a:t>Загальні</a:t>
            </a:r>
            <a:r>
              <a:rPr lang="ru-RU" b="1" dirty="0"/>
              <a:t> </a:t>
            </a:r>
            <a:r>
              <a:rPr lang="ru-RU" b="1" dirty="0" err="1"/>
              <a:t>симптоми</a:t>
            </a:r>
            <a:r>
              <a:rPr lang="ru-RU" b="1" dirty="0"/>
              <a:t> - </a:t>
            </a:r>
            <a:r>
              <a:rPr lang="ru-RU" b="1" dirty="0" err="1"/>
              <a:t>інтоксикація</a:t>
            </a:r>
            <a:r>
              <a:rPr lang="ru-RU" b="1" dirty="0"/>
              <a:t> (температура, </a:t>
            </a:r>
            <a:r>
              <a:rPr lang="ru-RU" b="1" dirty="0" err="1"/>
              <a:t>тахікардія</a:t>
            </a:r>
            <a:r>
              <a:rPr lang="ru-RU" b="1" dirty="0"/>
              <a:t>, </a:t>
            </a:r>
            <a:r>
              <a:rPr lang="ru-RU" b="1" dirty="0" err="1"/>
              <a:t>зниження</a:t>
            </a:r>
            <a:r>
              <a:rPr lang="ru-RU" b="1" dirty="0"/>
              <a:t> </a:t>
            </a:r>
            <a:r>
              <a:rPr lang="ru-RU" b="1" dirty="0" err="1"/>
              <a:t>апетиту</a:t>
            </a:r>
            <a:r>
              <a:rPr lang="ru-RU" b="1" dirty="0"/>
              <a:t>, </a:t>
            </a:r>
            <a:r>
              <a:rPr lang="ru-RU" b="1" dirty="0" err="1"/>
              <a:t>порушення</a:t>
            </a:r>
            <a:r>
              <a:rPr lang="ru-RU" b="1" dirty="0"/>
              <a:t> </a:t>
            </a:r>
            <a:r>
              <a:rPr lang="ru-RU" b="1" dirty="0" err="1"/>
              <a:t>емоційного</a:t>
            </a:r>
            <a:r>
              <a:rPr lang="ru-RU" b="1" dirty="0"/>
              <a:t> тонусу, </a:t>
            </a:r>
            <a:r>
              <a:rPr lang="ru-RU" b="1" dirty="0" err="1"/>
              <a:t>ознаки</a:t>
            </a:r>
            <a:r>
              <a:rPr lang="ru-RU" b="1" dirty="0"/>
              <a:t> ДН)</a:t>
            </a:r>
          </a:p>
          <a:p>
            <a:pPr marL="609600" indent="-609600">
              <a:lnSpc>
                <a:spcPct val="90000"/>
              </a:lnSpc>
              <a:buBlip>
                <a:blip r:embed="rId2"/>
              </a:buBlip>
              <a:defRPr/>
            </a:pPr>
            <a:r>
              <a:rPr lang="ru-RU" b="1" dirty="0" err="1"/>
              <a:t>Визначальні</a:t>
            </a:r>
            <a:r>
              <a:rPr lang="ru-RU" b="1" dirty="0"/>
              <a:t> (</a:t>
            </a:r>
            <a:r>
              <a:rPr lang="ru-RU" b="1" dirty="0" err="1"/>
              <a:t>локальні</a:t>
            </a:r>
            <a:r>
              <a:rPr lang="ru-RU" b="1" dirty="0"/>
              <a:t>) - локальна </a:t>
            </a:r>
            <a:r>
              <a:rPr lang="ru-RU" b="1" dirty="0" err="1"/>
              <a:t>зміна</a:t>
            </a:r>
            <a:r>
              <a:rPr lang="ru-RU" b="1" dirty="0"/>
              <a:t> характеру </a:t>
            </a:r>
            <a:r>
              <a:rPr lang="ru-RU" b="1" dirty="0" err="1" smtClean="0"/>
              <a:t>перкуторного</a:t>
            </a:r>
            <a:r>
              <a:rPr lang="ru-RU" b="1" dirty="0" smtClean="0"/>
              <a:t> звуку </a:t>
            </a:r>
            <a:r>
              <a:rPr lang="ru-RU" b="1" dirty="0"/>
              <a:t>у </a:t>
            </a:r>
            <a:r>
              <a:rPr lang="ru-RU" b="1" dirty="0" err="1"/>
              <a:t>вигляді</a:t>
            </a:r>
            <a:r>
              <a:rPr lang="ru-RU" b="1" dirty="0"/>
              <a:t> </a:t>
            </a:r>
            <a:r>
              <a:rPr lang="ru-RU" b="1" dirty="0" err="1"/>
              <a:t>укорочення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притуплення</a:t>
            </a:r>
            <a:r>
              <a:rPr lang="ru-RU" b="1" dirty="0"/>
              <a:t>, </a:t>
            </a:r>
            <a:r>
              <a:rPr lang="ru-RU" b="1" dirty="0" smtClean="0"/>
              <a:t>локальна </a:t>
            </a:r>
            <a:r>
              <a:rPr lang="ru-RU" b="1" dirty="0" err="1"/>
              <a:t>наявність</a:t>
            </a:r>
            <a:r>
              <a:rPr lang="ru-RU" b="1" dirty="0"/>
              <a:t> </a:t>
            </a:r>
            <a:r>
              <a:rPr lang="ru-RU" b="1" dirty="0" err="1" smtClean="0"/>
              <a:t>крепитуючих</a:t>
            </a:r>
            <a:r>
              <a:rPr lang="ru-RU" b="1" dirty="0" smtClean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дрібнопухирцевих</a:t>
            </a:r>
            <a:r>
              <a:rPr lang="ru-RU" b="1" dirty="0"/>
              <a:t> </a:t>
            </a:r>
            <a:r>
              <a:rPr lang="ru-RU" b="1" dirty="0" err="1"/>
              <a:t>хрипів</a:t>
            </a:r>
            <a:r>
              <a:rPr lang="ru-RU" b="1" dirty="0"/>
              <a:t>.</a:t>
            </a:r>
          </a:p>
          <a:p>
            <a:pPr marL="609600" indent="-609600">
              <a:lnSpc>
                <a:spcPct val="90000"/>
              </a:lnSpc>
              <a:buBlip>
                <a:blip r:embed="rId2"/>
              </a:buBlip>
              <a:defRPr/>
            </a:pPr>
            <a:r>
              <a:rPr lang="ru-RU" b="1" dirty="0" err="1"/>
              <a:t>Рентгенологічні</a:t>
            </a:r>
            <a:r>
              <a:rPr lang="ru-RU" b="1" dirty="0"/>
              <a:t> </a:t>
            </a:r>
            <a:r>
              <a:rPr lang="ru-RU" b="1" dirty="0" err="1"/>
              <a:t>ознаки</a:t>
            </a:r>
            <a:r>
              <a:rPr lang="ru-RU" b="1" dirty="0"/>
              <a:t> - </a:t>
            </a:r>
            <a:r>
              <a:rPr lang="ru-RU" b="1" dirty="0" err="1"/>
              <a:t>інфільтративні</a:t>
            </a:r>
            <a:r>
              <a:rPr lang="ru-RU" b="1" dirty="0"/>
              <a:t> </a:t>
            </a:r>
            <a:r>
              <a:rPr lang="ru-RU" b="1" dirty="0" err="1"/>
              <a:t>зміни</a:t>
            </a:r>
            <a:endParaRPr lang="ru-RU" b="1" dirty="0"/>
          </a:p>
          <a:p>
            <a:pPr marL="609600" indent="-609600">
              <a:lnSpc>
                <a:spcPct val="90000"/>
              </a:lnSpc>
              <a:buBlip>
                <a:blip r:embed="rId2"/>
              </a:buBlip>
              <a:defRPr/>
            </a:pPr>
            <a:r>
              <a:rPr lang="ru-RU" b="1" dirty="0" err="1"/>
              <a:t>Гематологічні</a:t>
            </a:r>
            <a:r>
              <a:rPr lang="ru-RU" b="1" dirty="0"/>
              <a:t> </a:t>
            </a:r>
            <a:r>
              <a:rPr lang="ru-RU" b="1" dirty="0" err="1"/>
              <a:t>ознаки</a:t>
            </a:r>
            <a:r>
              <a:rPr lang="ru-RU" b="1" dirty="0"/>
              <a:t> - лейкоцитоз, </a:t>
            </a:r>
            <a:r>
              <a:rPr lang="ru-RU" b="1" dirty="0" err="1"/>
              <a:t>прискорення</a:t>
            </a:r>
            <a:r>
              <a:rPr lang="ru-RU" b="1" dirty="0"/>
              <a:t> ШОЕ, </a:t>
            </a:r>
            <a:r>
              <a:rPr lang="ru-RU" b="1" dirty="0" err="1"/>
              <a:t>нейтрофільоз</a:t>
            </a:r>
            <a:r>
              <a:rPr lang="ru-RU" b="1" dirty="0"/>
              <a:t>.</a:t>
            </a:r>
            <a:endParaRPr lang="ru-RU" sz="2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ПОПЕРЕДНІЙ </a:t>
            </a:r>
            <a:r>
              <a:rPr lang="ru-RU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ДіАГНОЗ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ТИПОВОЇ/АТИПОВОЇ ПНЕВМОНІЇ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Типова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пневмонія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пневмокок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гемофільна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паличка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None/>
              <a:defRPr/>
            </a:pP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Вік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– будь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Токсикоз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задишка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50-60</a:t>
            </a:r>
          </a:p>
          <a:p>
            <a:pPr>
              <a:buNone/>
              <a:defRPr/>
            </a:pP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Втягнення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межребір’я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вдиху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Вкорочення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перкуторного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звуку</a:t>
            </a:r>
          </a:p>
          <a:p>
            <a:pPr>
              <a:buNone/>
              <a:defRPr/>
            </a:pP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Ослаблене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бронхіальне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дихання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Локально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дрібнопухірцеві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хрипи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Рентгенограми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: гомогенна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тінь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чіткими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краями</a:t>
            </a:r>
          </a:p>
          <a:p>
            <a:pPr>
              <a:buNone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Лабораторно - лейкоцитоз,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високий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СРБ</a:t>
            </a:r>
          </a:p>
          <a:p>
            <a:pPr>
              <a:buNone/>
              <a:defRPr/>
            </a:pP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Атипова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пневмонія</a:t>
            </a:r>
            <a:endParaRPr lang="ru-RU" sz="1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Вік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-С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hl.trachomatis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&lt;6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міс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hl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pneumoniae&gt; </a:t>
            </a:r>
            <a:r>
              <a:rPr 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M.pneumoniae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ез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токсикозу,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виражена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дихальна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недостатність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ураження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верхніх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дихальних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шляхів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кон’юнктивіт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велика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кількість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асиметричних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хрипів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бронхообструкція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Рентгенограми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M.pneumoniae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немогенна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тінь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частіше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сегментарна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Chl.trachomatis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дрібні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вогнища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ru-RU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Неефективність</a:t>
            </a:r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бета- </a:t>
            </a:r>
            <a:r>
              <a:rPr lang="ru-RU" sz="1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лактамів</a:t>
            </a:r>
            <a:endParaRPr lang="ru-RU" sz="1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sz="1800" dirty="0" smtClean="0">
              <a:solidFill>
                <a:srgbClr val="FF33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err="1" smtClean="0">
                <a:solidFill>
                  <a:srgbClr val="0070C0"/>
                </a:solidFill>
              </a:rPr>
              <a:t>Критерії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ступеню</a:t>
            </a:r>
            <a:r>
              <a:rPr lang="ru-RU" dirty="0" smtClean="0">
                <a:solidFill>
                  <a:srgbClr val="0070C0"/>
                </a:solidFill>
              </a:rPr>
              <a:t> ДН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29677070"/>
              </p:ext>
            </p:extLst>
          </p:nvPr>
        </p:nvGraphicFramePr>
        <p:xfrm>
          <a:off x="323528" y="1340768"/>
          <a:ext cx="8640958" cy="6499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8156"/>
                <a:gridCol w="2912001"/>
                <a:gridCol w="2035367"/>
                <a:gridCol w="2405434"/>
              </a:tblGrid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dirty="0">
                          <a:effectLst/>
                        </a:rPr>
                        <a:t>Ступінь ДН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dirty="0">
                          <a:effectLst/>
                        </a:rPr>
                        <a:t>Клінічна характеристика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dirty="0">
                          <a:effectLst/>
                        </a:rPr>
                        <a:t>Показник спірометрії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>
                          <a:effectLst/>
                        </a:rPr>
                        <a:t>Показник газового складу крові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І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Задишка при фізичному навантаженні.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Ціаноз пероральний,  що посилюється при неспокої. П/Д=2.5:1, тахікардія, АТ у нормі.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ХОД збільшений, ЖЕЛ і ДО знижені.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Газовий склад змінений мало (знижене </a:t>
                      </a:r>
                      <a:r>
                        <a:rPr lang="en-US" sz="1600">
                          <a:effectLst/>
                        </a:rPr>
                        <a:t>S</a:t>
                      </a:r>
                      <a:r>
                        <a:rPr lang="uk-UA" sz="1600">
                          <a:effectLst/>
                        </a:rPr>
                        <a:t>a</a:t>
                      </a:r>
                      <a:r>
                        <a:rPr lang="ru-RU" sz="1600">
                          <a:effectLst/>
                        </a:rPr>
                        <a:t> О</a:t>
                      </a:r>
                      <a:r>
                        <a:rPr lang="uk-UA" sz="1600">
                          <a:effectLst/>
                        </a:rPr>
                        <a:t>2 до 90%).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10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ІІ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Задишка у стані спокою, постійна.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Ціаноз пероральний, обличчя і рук – постійний.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АТ підвищений. Тахікардія П/Д=2-1.5:1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dirty="0">
                          <a:effectLst/>
                        </a:rPr>
                        <a:t>ХОД збільшений, ЖЕЛ знижена більше ніж на 25-30%.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S</a:t>
                      </a:r>
                      <a:r>
                        <a:rPr lang="uk-UA" sz="1600">
                          <a:effectLst/>
                        </a:rPr>
                        <a:t>a</a:t>
                      </a:r>
                      <a:r>
                        <a:rPr lang="ru-RU" sz="1600">
                          <a:effectLst/>
                        </a:rPr>
                        <a:t> О</a:t>
                      </a:r>
                      <a:r>
                        <a:rPr lang="uk-UA" sz="1600">
                          <a:effectLst/>
                        </a:rPr>
                        <a:t>2 складає 70-85%. Дихальний або метаболічний ацидоз.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836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ІІІ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Задишка значна (частота дихання вища за 150% від норми).</a:t>
                      </a:r>
                      <a:endParaRPr lang="ru-RU" sz="1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Ціаноз генералізований, АТ знижений, П/Д варіює.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dirty="0">
                          <a:effectLst/>
                        </a:rPr>
                        <a:t>ХОД збільшений, ЖЕЛ і ДО знижені більше ніж на 50%.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S</a:t>
                      </a:r>
                      <a:r>
                        <a:rPr lang="uk-UA" sz="1600" dirty="0">
                          <a:effectLst/>
                        </a:rPr>
                        <a:t>a</a:t>
                      </a:r>
                      <a:r>
                        <a:rPr lang="ru-RU" sz="1600" dirty="0">
                          <a:effectLst/>
                        </a:rPr>
                        <a:t> О</a:t>
                      </a:r>
                      <a:r>
                        <a:rPr lang="uk-UA" sz="1600" dirty="0">
                          <a:effectLst/>
                        </a:rPr>
                        <a:t>2 нижче за 70%. </a:t>
                      </a:r>
                      <a:r>
                        <a:rPr lang="uk-UA" sz="1600" dirty="0" err="1">
                          <a:effectLst/>
                        </a:rPr>
                        <a:t>Декомпенсований</a:t>
                      </a:r>
                      <a:r>
                        <a:rPr lang="uk-UA" sz="1600" dirty="0">
                          <a:effectLst/>
                        </a:rPr>
                        <a:t> змішаний ацидоз.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2615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000" b="1" dirty="0"/>
              <a:t/>
            </a:r>
            <a:br>
              <a:rPr lang="uk-UA" sz="2000" b="1" dirty="0"/>
            </a:br>
            <a:r>
              <a:rPr lang="uk-UA" sz="2000" b="1" dirty="0"/>
              <a:t/>
            </a:r>
            <a:br>
              <a:rPr lang="uk-UA" sz="2000" b="1" dirty="0"/>
            </a:br>
            <a:r>
              <a:rPr lang="uk-UA" sz="2000" b="1" dirty="0"/>
              <a:t/>
            </a:r>
            <a:br>
              <a:rPr lang="uk-UA" sz="2000" b="1" dirty="0"/>
            </a:br>
            <a:r>
              <a:rPr lang="uk-UA" sz="2000" b="1" dirty="0"/>
              <a:t/>
            </a:r>
            <a:br>
              <a:rPr lang="uk-UA" sz="2000" b="1" dirty="0"/>
            </a:br>
            <a:r>
              <a:rPr lang="uk-UA" sz="2000" b="1" dirty="0"/>
              <a:t/>
            </a:r>
            <a:br>
              <a:rPr lang="uk-UA" sz="2000" b="1" dirty="0"/>
            </a:br>
            <a:r>
              <a:rPr lang="uk-UA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ПОКАЗАННЯ ДО ЛІКУВАННЯ ПНЕВМОНІЇ ВДОМА</a:t>
            </a:r>
            <a:r>
              <a:rPr lang="uk-UA" sz="3100" b="1" dirty="0" smtClean="0">
                <a:solidFill>
                  <a:srgbClr val="6964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3100" b="1" dirty="0" smtClean="0">
                <a:solidFill>
                  <a:srgbClr val="6964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000" b="1" dirty="0" smtClean="0"/>
              <a:t>(Наказ МОЗ №18 від 13.01.2005 г.)</a:t>
            </a:r>
            <a:endParaRPr lang="ru-RU" sz="2000" b="1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301750" y="1844824"/>
            <a:ext cx="7842250" cy="4768850"/>
          </a:xfrm>
          <a:solidFill>
            <a:srgbClr val="FFF1CD"/>
          </a:solidFill>
        </p:spPr>
        <p:txBody>
          <a:bodyPr/>
          <a:lstStyle/>
          <a:p>
            <a:pPr>
              <a:lnSpc>
                <a:spcPct val="80000"/>
              </a:lnSpc>
              <a:buClr>
                <a:schemeClr val="tx2"/>
              </a:buClr>
              <a:buFont typeface="Wingdings" pitchFamily="2" charset="2"/>
              <a:buChar char="Ш"/>
            </a:pPr>
            <a:r>
              <a:rPr lang="uk-UA" sz="2800" dirty="0" smtClean="0"/>
              <a:t>Вік старше </a:t>
            </a:r>
            <a:r>
              <a:rPr lang="uk-UA" sz="2800" dirty="0"/>
              <a:t>3 </a:t>
            </a:r>
            <a:r>
              <a:rPr lang="uk-UA" sz="2800" dirty="0" smtClean="0"/>
              <a:t>років,</a:t>
            </a:r>
            <a:endParaRPr lang="uk-UA" sz="2800" dirty="0"/>
          </a:p>
          <a:p>
            <a:pPr>
              <a:lnSpc>
                <a:spcPct val="80000"/>
              </a:lnSpc>
              <a:buClr>
                <a:schemeClr val="tx2"/>
              </a:buClr>
              <a:buFont typeface="Wingdings" pitchFamily="2" charset="2"/>
              <a:buChar char="Ш"/>
            </a:pPr>
            <a:r>
              <a:rPr lang="uk-UA" sz="2800" dirty="0" smtClean="0"/>
              <a:t>Відсутність токсикозу, </a:t>
            </a:r>
            <a:endParaRPr lang="uk-UA" sz="2800" dirty="0"/>
          </a:p>
          <a:p>
            <a:pPr>
              <a:lnSpc>
                <a:spcPct val="80000"/>
              </a:lnSpc>
              <a:buClr>
                <a:schemeClr val="tx2"/>
              </a:buClr>
              <a:buFont typeface="Wingdings" pitchFamily="2" charset="2"/>
              <a:buChar char="Ш"/>
            </a:pPr>
            <a:r>
              <a:rPr lang="uk-UA" sz="2800" dirty="0" smtClean="0"/>
              <a:t> легкий неускладнений перебіг захворювання, </a:t>
            </a:r>
          </a:p>
          <a:p>
            <a:pPr>
              <a:lnSpc>
                <a:spcPct val="80000"/>
              </a:lnSpc>
              <a:buClr>
                <a:schemeClr val="tx2"/>
              </a:buClr>
              <a:buFont typeface="Wingdings" pitchFamily="2" charset="2"/>
              <a:buChar char="Ш"/>
            </a:pPr>
            <a:r>
              <a:rPr lang="uk-UA" sz="2800" dirty="0" smtClean="0"/>
              <a:t>Відсутність дихальної і серцево-судинної недостатності, або тяжких порушень в інших органах і </a:t>
            </a:r>
            <a:r>
              <a:rPr lang="uk-UA" sz="2800" dirty="0"/>
              <a:t>системах </a:t>
            </a:r>
            <a:r>
              <a:rPr lang="uk-UA" sz="2800" dirty="0" smtClean="0"/>
              <a:t>організму,</a:t>
            </a:r>
            <a:endParaRPr lang="uk-UA" sz="2800" dirty="0"/>
          </a:p>
          <a:p>
            <a:pPr>
              <a:lnSpc>
                <a:spcPct val="80000"/>
              </a:lnSpc>
              <a:buClr>
                <a:schemeClr val="tx2"/>
              </a:buClr>
              <a:buFont typeface="Wingdings" pitchFamily="2" charset="2"/>
              <a:buChar char="Ш"/>
            </a:pPr>
            <a:r>
              <a:rPr lang="uk-UA" sz="2800" dirty="0" smtClean="0"/>
              <a:t>достатній рівень загальної та  санітарної культури членів родини,</a:t>
            </a:r>
            <a:endParaRPr lang="uk-UA" sz="2800" dirty="0"/>
          </a:p>
          <a:p>
            <a:pPr>
              <a:lnSpc>
                <a:spcPct val="80000"/>
              </a:lnSpc>
              <a:buClr>
                <a:schemeClr val="tx2"/>
              </a:buClr>
              <a:buFont typeface="Wingdings" pitchFamily="2" charset="2"/>
              <a:buChar char="Ш"/>
            </a:pPr>
            <a:r>
              <a:rPr lang="uk-UA" sz="2800" dirty="0" smtClean="0"/>
              <a:t>Впевненість у чіткому виконанні батьками усіх призначень лікаря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13145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uk" dirty="0" smtClean="0">
                <a:solidFill>
                  <a:srgbClr val="FF0000"/>
                </a:solidFill>
              </a:rPr>
              <a:t>Показання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0" y="476672"/>
            <a:ext cx="4716016" cy="5832648"/>
          </a:xfrm>
        </p:spPr>
        <p:txBody>
          <a:bodyPr>
            <a:noAutofit/>
          </a:bodyPr>
          <a:lstStyle/>
          <a:p>
            <a:r>
              <a:rPr lang="uk" sz="1800" b="1" i="1" u="sng" dirty="0" smtClean="0">
                <a:solidFill>
                  <a:srgbClr val="FF0000"/>
                </a:solidFill>
              </a:rPr>
              <a:t>До госпіталізації </a:t>
            </a:r>
            <a:r>
              <a:rPr lang="uk" sz="1800" dirty="0" smtClean="0"/>
              <a:t>:</a:t>
            </a:r>
          </a:p>
          <a:p>
            <a:r>
              <a:rPr lang="uk" sz="1800" dirty="0" smtClean="0"/>
              <a:t>≤3 років (6 </a:t>
            </a:r>
            <a:r>
              <a:rPr lang="uk" sz="1800" dirty="0" err="1" smtClean="0"/>
              <a:t>міс </a:t>
            </a:r>
            <a:r>
              <a:rPr lang="uk" sz="1800" dirty="0" smtClean="0"/>
              <a:t>)</a:t>
            </a:r>
          </a:p>
          <a:p>
            <a:r>
              <a:rPr lang="uk" sz="1800" dirty="0" smtClean="0"/>
              <a:t>Ускладнення</a:t>
            </a:r>
          </a:p>
          <a:p>
            <a:r>
              <a:rPr lang="uk" sz="1800" dirty="0" smtClean="0"/>
              <a:t>Відсутність ефекту від АБТ </a:t>
            </a:r>
            <a:r>
              <a:rPr lang="uk" sz="1800" dirty="0" err="1" smtClean="0"/>
              <a:t>протягом </a:t>
            </a:r>
            <a:r>
              <a:rPr lang="uk" sz="1800" dirty="0" smtClean="0"/>
              <a:t>. 48 год.</a:t>
            </a:r>
          </a:p>
          <a:p>
            <a:r>
              <a:rPr lang="uk" sz="1800" dirty="0" smtClean="0"/>
              <a:t>ДН 2-3</a:t>
            </a:r>
          </a:p>
          <a:p>
            <a:r>
              <a:rPr lang="uk" sz="1800" dirty="0" smtClean="0"/>
              <a:t>Нестабільна гемодинаміка</a:t>
            </a:r>
          </a:p>
          <a:p>
            <a:r>
              <a:rPr lang="uk" sz="1800" dirty="0" smtClean="0"/>
              <a:t>Бен</a:t>
            </a:r>
          </a:p>
          <a:p>
            <a:r>
              <a:rPr lang="uk" sz="1800" dirty="0" smtClean="0"/>
              <a:t>Вроджені та хронічні захворювання</a:t>
            </a:r>
          </a:p>
          <a:p>
            <a:r>
              <a:rPr lang="uk" sz="1800" dirty="0" smtClean="0"/>
              <a:t>Несприятливі соціально-побутові умови</a:t>
            </a:r>
            <a:endParaRPr lang="ru-RU" sz="1800" dirty="0"/>
          </a:p>
          <a:p>
            <a:r>
              <a:rPr lang="uk" sz="1800" b="1" i="1" u="sng" dirty="0" smtClean="0">
                <a:solidFill>
                  <a:srgbClr val="FF0000"/>
                </a:solidFill>
              </a:rPr>
              <a:t>До госпіталізації в ВРІТ</a:t>
            </a:r>
            <a:r>
              <a:rPr lang="uk" sz="1800" b="1" i="1" u="sng" dirty="0" smtClean="0"/>
              <a:t>:</a:t>
            </a:r>
          </a:p>
          <a:p>
            <a:r>
              <a:rPr lang="uk" sz="1800" dirty="0" smtClean="0"/>
              <a:t>РН, яка потребує респіраторної підтримки</a:t>
            </a:r>
          </a:p>
          <a:p>
            <a:r>
              <a:rPr lang="uk" sz="1800" dirty="0" smtClean="0"/>
              <a:t>Сепсис</a:t>
            </a:r>
          </a:p>
          <a:p>
            <a:r>
              <a:rPr lang="uk" sz="1800" dirty="0" smtClean="0"/>
              <a:t>Порушення </a:t>
            </a:r>
            <a:r>
              <a:rPr lang="uk" sz="1800" dirty="0"/>
              <a:t>свідомості, набряк мозку, судоми;</a:t>
            </a:r>
          </a:p>
          <a:p>
            <a:r>
              <a:rPr lang="uk" sz="1800" dirty="0" smtClean="0"/>
              <a:t>Підозра </a:t>
            </a:r>
            <a:r>
              <a:rPr lang="uk" sz="1800" dirty="0"/>
              <a:t>на ексудативний плеврит, деструкцію легені, </a:t>
            </a:r>
            <a:r>
              <a:rPr lang="uk" sz="1800" dirty="0" err="1"/>
              <a:t>піо- </a:t>
            </a:r>
            <a:r>
              <a:rPr lang="uk" sz="1800" dirty="0"/>
              <a:t>, </a:t>
            </a:r>
            <a:r>
              <a:rPr lang="uk" sz="1800" dirty="0" err="1"/>
              <a:t>пневмо </a:t>
            </a:r>
            <a:r>
              <a:rPr lang="uk" sz="1800" dirty="0"/>
              <a:t>-торакс;</a:t>
            </a:r>
          </a:p>
          <a:p>
            <a:r>
              <a:rPr lang="uk" sz="1800" dirty="0" smtClean="0"/>
              <a:t>Розвиток </a:t>
            </a:r>
            <a:r>
              <a:rPr lang="uk" sz="1800" dirty="0" err="1"/>
              <a:t>декомпесації </a:t>
            </a:r>
            <a:r>
              <a:rPr lang="uk" sz="1800" dirty="0"/>
              <a:t>вітальних функцій.</a:t>
            </a:r>
          </a:p>
          <a:p>
            <a:endParaRPr lang="ru-RU" sz="1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764704"/>
            <a:ext cx="4316288" cy="5760640"/>
          </a:xfrm>
        </p:spPr>
        <p:txBody>
          <a:bodyPr>
            <a:normAutofit fontScale="92500" lnSpcReduction="20000"/>
          </a:bodyPr>
          <a:lstStyle/>
          <a:p>
            <a:r>
              <a:rPr lang="uk" b="1" i="1" u="sng" dirty="0" smtClean="0">
                <a:solidFill>
                  <a:srgbClr val="FF0000"/>
                </a:solidFill>
              </a:rPr>
              <a:t>Показання до допоміжної респіраторної підтримки:</a:t>
            </a:r>
          </a:p>
          <a:p>
            <a:r>
              <a:rPr lang="uk" dirty="0" smtClean="0"/>
              <a:t>РаО2≤60</a:t>
            </a:r>
          </a:p>
          <a:p>
            <a:r>
              <a:rPr lang="uk" dirty="0" smtClean="0"/>
              <a:t>SpO2&lt;9 5</a:t>
            </a:r>
            <a:endParaRPr lang="en-US" dirty="0" smtClean="0"/>
          </a:p>
          <a:p>
            <a:endParaRPr lang="en-US" dirty="0"/>
          </a:p>
          <a:p>
            <a:r>
              <a:rPr lang="uk" b="1" i="1" u="sng" dirty="0" smtClean="0">
                <a:solidFill>
                  <a:srgbClr val="FF0000"/>
                </a:solidFill>
              </a:rPr>
              <a:t>Показання до ШВЛ:</a:t>
            </a:r>
          </a:p>
          <a:p>
            <a:r>
              <a:rPr lang="uk" dirty="0" smtClean="0"/>
              <a:t>Зупинка дихання</a:t>
            </a:r>
          </a:p>
          <a:p>
            <a:r>
              <a:rPr lang="uk" dirty="0" smtClean="0"/>
              <a:t>Порушення свідомості</a:t>
            </a:r>
          </a:p>
          <a:p>
            <a:r>
              <a:rPr lang="uk" dirty="0" smtClean="0"/>
              <a:t>Порушення гемодинаміки</a:t>
            </a:r>
          </a:p>
          <a:p>
            <a:pPr marL="0" indent="0">
              <a:buNone/>
            </a:pPr>
            <a:r>
              <a:rPr lang="uk" dirty="0" smtClean="0"/>
              <a:t>+</a:t>
            </a:r>
          </a:p>
          <a:p>
            <a:r>
              <a:rPr lang="uk" dirty="0"/>
              <a:t>РаО </a:t>
            </a:r>
            <a:r>
              <a:rPr lang="uk" sz="2400" dirty="0"/>
              <a:t>2 </a:t>
            </a:r>
            <a:r>
              <a:rPr lang="uk" dirty="0" smtClean="0"/>
              <a:t>≤45</a:t>
            </a:r>
          </a:p>
          <a:p>
            <a:r>
              <a:rPr lang="uk" dirty="0" smtClean="0"/>
              <a:t>РАСО </a:t>
            </a:r>
            <a:r>
              <a:rPr lang="uk" sz="2400" dirty="0" smtClean="0"/>
              <a:t>2 </a:t>
            </a:r>
            <a:r>
              <a:rPr lang="uk" dirty="0" smtClean="0"/>
              <a:t>&gt; 60</a:t>
            </a:r>
            <a:endParaRPr lang="en-US" dirty="0" smtClean="0"/>
          </a:p>
          <a:p>
            <a:r>
              <a:rPr lang="uk" dirty="0" smtClean="0"/>
              <a:t>ацидоз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2426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964488" cy="1008112"/>
          </a:xfrm>
        </p:spPr>
        <p:txBody>
          <a:bodyPr>
            <a:normAutofit fontScale="90000"/>
          </a:bodyPr>
          <a:lstStyle/>
          <a:p>
            <a:r>
              <a:rPr lang="uk" sz="2800" b="1" dirty="0">
                <a:solidFill>
                  <a:srgbClr val="FF0000"/>
                </a:solidFill>
              </a:rPr>
              <a:t>Показання для госпіталізації до спеціалізованого відділення стаціонару (педіатричне, пульмонологічне </a:t>
            </a:r>
            <a:r>
              <a:rPr lang="uk" sz="2800" b="1" dirty="0" smtClean="0">
                <a:solidFill>
                  <a:srgbClr val="FF0000"/>
                </a:solidFill>
              </a:rPr>
              <a:t>)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24744"/>
            <a:ext cx="8856984" cy="5976664"/>
          </a:xfrm>
        </p:spPr>
        <p:txBody>
          <a:bodyPr>
            <a:normAutofit fontScale="25000" lnSpcReduction="20000"/>
          </a:bodyPr>
          <a:lstStyle/>
          <a:p>
            <a:r>
              <a:rPr lang="uk" dirty="0"/>
              <a:t> </a:t>
            </a:r>
            <a:r>
              <a:rPr lang="uk" sz="6200" dirty="0" err="1" smtClean="0">
                <a:solidFill>
                  <a:schemeClr val="tx1"/>
                </a:solidFill>
              </a:rPr>
              <a:t>вік</a:t>
            </a:r>
            <a:r>
              <a:rPr lang="uk" sz="6200" dirty="0" smtClean="0">
                <a:solidFill>
                  <a:schemeClr val="tx1"/>
                </a:solidFill>
              </a:rPr>
              <a:t> </a:t>
            </a:r>
            <a:r>
              <a:rPr lang="uk" sz="6200" dirty="0">
                <a:solidFill>
                  <a:schemeClr val="tx1"/>
                </a:solidFill>
              </a:rPr>
              <a:t>до 6 місяців ;</a:t>
            </a:r>
            <a:endParaRPr lang="ru-RU" sz="6200" dirty="0">
              <a:solidFill>
                <a:schemeClr val="tx1"/>
              </a:solidFill>
            </a:endParaRPr>
          </a:p>
          <a:p>
            <a:r>
              <a:rPr lang="uk" sz="6200" dirty="0" smtClean="0">
                <a:solidFill>
                  <a:schemeClr val="tx1"/>
                </a:solidFill>
              </a:rPr>
              <a:t>вік </a:t>
            </a:r>
            <a:r>
              <a:rPr lang="uk" sz="6200" dirty="0">
                <a:solidFill>
                  <a:schemeClr val="tx1"/>
                </a:solidFill>
              </a:rPr>
              <a:t>до 3-х років за наявності осередків пневмонічної інфільтрації за рентгенограмою легень більш ніж у 2-х сегментах;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вік </a:t>
            </a:r>
            <a:r>
              <a:rPr lang="uk" sz="6200" dirty="0">
                <a:solidFill>
                  <a:schemeClr val="tx1"/>
                </a:solidFill>
              </a:rPr>
              <a:t>до 5-х років за наявності осередків пневмонічної інфільтрації на рентгенограмі легень більш ніж в одній частці;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тяжкий </a:t>
            </a:r>
            <a:r>
              <a:rPr lang="uk" sz="6200" dirty="0">
                <a:solidFill>
                  <a:schemeClr val="tx1"/>
                </a:solidFill>
              </a:rPr>
              <a:t>стан (втягнення нижньої частини грудної клітки; кряхтить, стогне дихання; відмова від пиття або їжі; млявість або збудження; різка блідість; ціаноз);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анемія </a:t>
            </a:r>
            <a:r>
              <a:rPr lang="uk" sz="6200" dirty="0">
                <a:solidFill>
                  <a:schemeClr val="tx1"/>
                </a:solidFill>
              </a:rPr>
              <a:t>(гемоглобін &lt; 100 г/л; еритроцити &lt; 4,0 х 10 </a:t>
            </a:r>
            <a:r>
              <a:rPr lang="uk" sz="6200" baseline="30000" dirty="0">
                <a:solidFill>
                  <a:schemeClr val="tx1"/>
                </a:solidFill>
              </a:rPr>
              <a:t>9 </a:t>
            </a:r>
            <a:r>
              <a:rPr lang="uk" sz="6200" dirty="0">
                <a:solidFill>
                  <a:schemeClr val="tx1"/>
                </a:solidFill>
              </a:rPr>
              <a:t>);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кількість </a:t>
            </a:r>
            <a:r>
              <a:rPr lang="uk" sz="6200" dirty="0">
                <a:solidFill>
                  <a:schemeClr val="tx1"/>
                </a:solidFill>
              </a:rPr>
              <a:t>лейкоцитів менше 4,0 х </a:t>
            </a:r>
            <a:r>
              <a:rPr lang="uk" sz="6200" baseline="30000" dirty="0">
                <a:solidFill>
                  <a:schemeClr val="tx1"/>
                </a:solidFill>
              </a:rPr>
              <a:t>109 </a:t>
            </a:r>
            <a:r>
              <a:rPr lang="uk" sz="6200" dirty="0">
                <a:solidFill>
                  <a:schemeClr val="tx1"/>
                </a:solidFill>
              </a:rPr>
              <a:t>/л або більше </a:t>
            </a:r>
            <a:r>
              <a:rPr lang="uk" sz="6200" baseline="30000" dirty="0">
                <a:solidFill>
                  <a:schemeClr val="tx1"/>
                </a:solidFill>
              </a:rPr>
              <a:t>20х109 </a:t>
            </a:r>
            <a:r>
              <a:rPr lang="uk" sz="6200" dirty="0">
                <a:solidFill>
                  <a:schemeClr val="tx1"/>
                </a:solidFill>
              </a:rPr>
              <a:t>/л;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кількість </a:t>
            </a:r>
            <a:r>
              <a:rPr lang="uk" sz="6200" dirty="0">
                <a:solidFill>
                  <a:schemeClr val="tx1"/>
                </a:solidFill>
              </a:rPr>
              <a:t>дихань за 1 хв більше 25 - 50% від вікової норми;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наявність </a:t>
            </a:r>
            <a:r>
              <a:rPr lang="uk" sz="6200" dirty="0">
                <a:solidFill>
                  <a:schemeClr val="tx1"/>
                </a:solidFill>
              </a:rPr>
              <a:t>ДН 2-3 </a:t>
            </a:r>
            <a:r>
              <a:rPr lang="uk" sz="6200" dirty="0" err="1">
                <a:solidFill>
                  <a:schemeClr val="tx1"/>
                </a:solidFill>
              </a:rPr>
              <a:t>ст </a:t>
            </a:r>
            <a:r>
              <a:rPr lang="uk" sz="6200" dirty="0">
                <a:solidFill>
                  <a:schemeClr val="tx1"/>
                </a:solidFill>
              </a:rPr>
              <a:t>та нестабільність гемодинаміки (тенденція до гіпотонії);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локалізація </a:t>
            </a:r>
            <a:r>
              <a:rPr lang="uk" sz="6200" dirty="0">
                <a:solidFill>
                  <a:schemeClr val="tx1"/>
                </a:solidFill>
              </a:rPr>
              <a:t>пневмонічної інфільтрації у середній частці;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двостороння </a:t>
            </a:r>
            <a:r>
              <a:rPr lang="uk" sz="6200" dirty="0">
                <a:solidFill>
                  <a:schemeClr val="tx1"/>
                </a:solidFill>
              </a:rPr>
              <a:t>локалізація пневмонічного процесу;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наявність </a:t>
            </a:r>
            <a:r>
              <a:rPr lang="uk" sz="6200" dirty="0">
                <a:solidFill>
                  <a:schemeClr val="tx1"/>
                </a:solidFill>
              </a:rPr>
              <a:t>ускладнень (легеневих, позалегеневих);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супутні </a:t>
            </a:r>
            <a:r>
              <a:rPr lang="uk" sz="6200" dirty="0">
                <a:solidFill>
                  <a:schemeClr val="tx1"/>
                </a:solidFill>
              </a:rPr>
              <a:t>дефіцитні стани (рахіт, гіпотрофія, анемія) у дитини раннього віку;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хронічні </a:t>
            </a:r>
            <a:r>
              <a:rPr lang="uk" sz="6200" dirty="0">
                <a:solidFill>
                  <a:schemeClr val="tx1"/>
                </a:solidFill>
              </a:rPr>
              <a:t>захворювання та аномалії розвитку легень, серцево-судинної системи, нирок, цукровий діабет та ін;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неефективність </a:t>
            </a:r>
            <a:r>
              <a:rPr lang="uk" sz="6200" dirty="0">
                <a:solidFill>
                  <a:schemeClr val="tx1"/>
                </a:solidFill>
              </a:rPr>
              <a:t>амбулаторної терапії протягом 3 днів;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наявність </a:t>
            </a:r>
            <a:r>
              <a:rPr lang="uk" sz="6200" dirty="0">
                <a:solidFill>
                  <a:schemeClr val="tx1"/>
                </a:solidFill>
              </a:rPr>
              <a:t>тяжкої енцефалопатії будь-якого генезу;</a:t>
            </a:r>
          </a:p>
          <a:p>
            <a:r>
              <a:rPr lang="uk" sz="6200" dirty="0" smtClean="0">
                <a:solidFill>
                  <a:schemeClr val="tx1"/>
                </a:solidFill>
              </a:rPr>
              <a:t>порушений </a:t>
            </a:r>
            <a:r>
              <a:rPr lang="uk" sz="6200" dirty="0">
                <a:solidFill>
                  <a:schemeClr val="tx1"/>
                </a:solidFill>
              </a:rPr>
              <a:t>імунний статус (лікування </a:t>
            </a:r>
            <a:r>
              <a:rPr lang="uk" sz="6200" dirty="0" err="1">
                <a:solidFill>
                  <a:schemeClr val="tx1"/>
                </a:solidFill>
              </a:rPr>
              <a:t>глюкокортикоїдами </a:t>
            </a:r>
            <a:r>
              <a:rPr lang="uk" sz="6200" dirty="0">
                <a:solidFill>
                  <a:schemeClr val="tx1"/>
                </a:solidFill>
              </a:rPr>
              <a:t>, </a:t>
            </a:r>
            <a:r>
              <a:rPr lang="uk" sz="6200" dirty="0" err="1">
                <a:solidFill>
                  <a:schemeClr val="tx1"/>
                </a:solidFill>
              </a:rPr>
              <a:t>цитостатиками </a:t>
            </a:r>
            <a:r>
              <a:rPr lang="uk" sz="6200" dirty="0">
                <a:solidFill>
                  <a:schemeClr val="tx1"/>
                </a:solidFill>
              </a:rPr>
              <a:t>);</a:t>
            </a:r>
          </a:p>
          <a:p>
            <a:r>
              <a:rPr lang="uk" sz="6200" dirty="0" err="1" smtClean="0">
                <a:solidFill>
                  <a:schemeClr val="tx1"/>
                </a:solidFill>
              </a:rPr>
              <a:t>імунодефіцитне</a:t>
            </a:r>
            <a:r>
              <a:rPr lang="uk" sz="6200" dirty="0" smtClean="0">
                <a:solidFill>
                  <a:schemeClr val="tx1"/>
                </a:solidFill>
              </a:rPr>
              <a:t> </a:t>
            </a:r>
            <a:r>
              <a:rPr lang="uk" sz="6200" dirty="0">
                <a:solidFill>
                  <a:schemeClr val="tx1"/>
                </a:solidFill>
              </a:rPr>
              <a:t>стан, підтверджений </a:t>
            </a:r>
            <a:r>
              <a:rPr lang="uk" sz="6200" dirty="0" err="1">
                <a:solidFill>
                  <a:schemeClr val="tx1"/>
                </a:solidFill>
              </a:rPr>
              <a:t>імунограмою </a:t>
            </a:r>
            <a:r>
              <a:rPr lang="uk" sz="6200" dirty="0" smtClean="0">
                <a:solidFill>
                  <a:schemeClr val="tx1"/>
                </a:solidFill>
              </a:rPr>
              <a:t>.</a:t>
            </a:r>
            <a:endParaRPr lang="ru-RU" sz="6200" dirty="0">
              <a:solidFill>
                <a:schemeClr val="tx1"/>
              </a:solidFill>
            </a:endParaRPr>
          </a:p>
          <a:p>
            <a:r>
              <a:rPr lang="uk" sz="6200" dirty="0">
                <a:solidFill>
                  <a:schemeClr val="tx1"/>
                </a:solidFill>
              </a:rPr>
              <a:t>Хворі з </a:t>
            </a:r>
            <a:r>
              <a:rPr lang="uk" sz="6200" dirty="0" err="1">
                <a:solidFill>
                  <a:schemeClr val="tx1"/>
                </a:solidFill>
              </a:rPr>
              <a:t>ексудативним </a:t>
            </a:r>
            <a:r>
              <a:rPr lang="uk" sz="6200" dirty="0">
                <a:solidFill>
                  <a:schemeClr val="tx1"/>
                </a:solidFill>
              </a:rPr>
              <a:t>плевритом та деструкцією легені за необхідності постійного дренування грудної порожнини госпіталізуються до хірургічного відділення.</a:t>
            </a:r>
          </a:p>
          <a:p>
            <a:endParaRPr lang="ru-RU" sz="6200" dirty="0"/>
          </a:p>
          <a:p>
            <a:endParaRPr lang="ru-RU" sz="6200" dirty="0"/>
          </a:p>
        </p:txBody>
      </p:sp>
    </p:spTree>
    <p:extLst>
      <p:ext uri="{BB962C8B-B14F-4D97-AF65-F5344CB8AC3E}">
        <p14:creationId xmlns="" xmlns:p14="http://schemas.microsoft.com/office/powerpoint/2010/main" val="125728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ЛІКУВАННЯ</a:t>
            </a: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81251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F1BF"/>
          </a:solidFill>
        </p:spPr>
        <p:txBody>
          <a:bodyPr/>
          <a:lstStyle/>
          <a:p>
            <a:pPr marL="609600" indent="-609600" eaLnBrk="1" hangingPunct="1">
              <a:buFont typeface="Wingdings" pitchFamily="2" charset="2"/>
              <a:buChar char="q"/>
              <a:defRPr/>
            </a:pPr>
            <a:r>
              <a:rPr lang="ru-RU" b="1" dirty="0" smtClean="0"/>
              <a:t>Режим – </a:t>
            </a:r>
            <a:r>
              <a:rPr lang="ru-RU" b="1" dirty="0" err="1" smtClean="0"/>
              <a:t>стаціонарний</a:t>
            </a:r>
            <a:r>
              <a:rPr lang="ru-RU" b="1" dirty="0" smtClean="0"/>
              <a:t>, </a:t>
            </a:r>
            <a:r>
              <a:rPr lang="ru-RU" b="1" dirty="0" err="1" smtClean="0"/>
              <a:t>постільний</a:t>
            </a:r>
            <a:r>
              <a:rPr lang="ru-RU" b="1" dirty="0" smtClean="0"/>
              <a:t>. Принцип одномоментного </a:t>
            </a:r>
            <a:r>
              <a:rPr lang="ru-RU" b="1" dirty="0" err="1" smtClean="0"/>
              <a:t>заповнення</a:t>
            </a:r>
            <a:r>
              <a:rPr lang="ru-RU" b="1" dirty="0" smtClean="0"/>
              <a:t> палат.</a:t>
            </a:r>
          </a:p>
          <a:p>
            <a:pPr marL="609600" indent="-609600" eaLnBrk="1" hangingPunct="1">
              <a:buFont typeface="Wingdings" pitchFamily="2" charset="2"/>
              <a:buChar char="q"/>
              <a:defRPr/>
            </a:pPr>
            <a:r>
              <a:rPr lang="ru-RU" b="1" dirty="0" err="1" smtClean="0"/>
              <a:t>Харчування</a:t>
            </a:r>
            <a:r>
              <a:rPr lang="ru-RU" b="1" dirty="0" smtClean="0"/>
              <a:t> – </a:t>
            </a:r>
            <a:r>
              <a:rPr lang="ru-RU" b="1" dirty="0" err="1" smtClean="0"/>
              <a:t>фізіологічне</a:t>
            </a:r>
            <a:endParaRPr lang="ru-RU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91773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52400"/>
            <a:ext cx="8064251" cy="14049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РАНЖИРУВАНА ПОСЛІДОВНІСТЬ </a:t>
            </a:r>
            <a:r>
              <a:rPr lang="uk-UA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ЗАСТОСУВАННЯ </a:t>
            </a: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АНТИБІОТИКІВ ПРИ ЛІКУВАННІ ПОЗАЛІКАРНЯНИХ ПНЕВМОНІЙ </a:t>
            </a:r>
            <a:r>
              <a:rPr lang="ru-RU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 </a:t>
            </a: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ДІТЕЙ</a:t>
            </a:r>
            <a:r>
              <a:rPr lang="ru-RU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sz="2700" b="1" dirty="0" smtClean="0">
                <a:solidFill>
                  <a:srgbClr val="FF0000"/>
                </a:solidFill>
              </a:rPr>
              <a:t>(Клінічна настанова ПНЕВМОНІЇ У ДІТЕЙ 2022 р.)</a:t>
            </a:r>
            <a:endParaRPr lang="ru-RU" sz="2700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1157288" y="2492896"/>
            <a:ext cx="7986712" cy="4824412"/>
          </a:xfrm>
        </p:spPr>
        <p:txBody>
          <a:bodyPr/>
          <a:lstStyle/>
          <a:p>
            <a:r>
              <a:rPr lang="uk-UA" dirty="0" smtClean="0"/>
              <a:t>Препарат першого вибору - </a:t>
            </a:r>
            <a:r>
              <a:rPr lang="ru-RU" dirty="0" err="1" smtClean="0"/>
              <a:t>амоксицилiн</a:t>
            </a:r>
            <a:r>
              <a:rPr lang="ru-RU" dirty="0" smtClean="0"/>
              <a:t> </a:t>
            </a:r>
            <a:r>
              <a:rPr lang="ru-RU" dirty="0" err="1" smtClean="0"/>
              <a:t>p.o</a:t>
            </a:r>
            <a:r>
              <a:rPr lang="ru-RU" dirty="0" smtClean="0"/>
              <a:t>. (</a:t>
            </a:r>
            <a:r>
              <a:rPr lang="ru-RU" dirty="0" err="1" smtClean="0"/>
              <a:t>перорально</a:t>
            </a:r>
            <a:r>
              <a:rPr lang="ru-RU" dirty="0" smtClean="0"/>
              <a:t>) 50 (-90) мг/кг/</a:t>
            </a:r>
            <a:r>
              <a:rPr lang="ru-RU" dirty="0" err="1" smtClean="0"/>
              <a:t>д</a:t>
            </a:r>
            <a:r>
              <a:rPr lang="ru-RU" dirty="0" smtClean="0"/>
              <a:t> в 2-3 </a:t>
            </a:r>
            <a:r>
              <a:rPr lang="ru-RU" dirty="0" err="1" smtClean="0"/>
              <a:t>прийоми</a:t>
            </a:r>
            <a:endParaRPr lang="ru-RU" dirty="0" smtClean="0"/>
          </a:p>
          <a:p>
            <a:r>
              <a:rPr lang="uk-UA" dirty="0" smtClean="0"/>
              <a:t>Альтернативний </a:t>
            </a:r>
            <a:r>
              <a:rPr lang="uk-UA" dirty="0" err="1" smtClean="0"/>
              <a:t>парентеральний</a:t>
            </a:r>
            <a:r>
              <a:rPr lang="uk-UA" dirty="0" smtClean="0"/>
              <a:t> препарат  - </a:t>
            </a:r>
            <a:r>
              <a:rPr lang="ru-RU" dirty="0" err="1" smtClean="0"/>
              <a:t>ампiцилiн</a:t>
            </a:r>
            <a:r>
              <a:rPr lang="ru-RU" dirty="0" smtClean="0"/>
              <a:t> </a:t>
            </a:r>
            <a:r>
              <a:rPr lang="ru-RU" dirty="0" err="1" smtClean="0"/>
              <a:t>i.v</a:t>
            </a:r>
            <a:r>
              <a:rPr lang="ru-RU" dirty="0" smtClean="0"/>
              <a:t>. (</a:t>
            </a:r>
            <a:r>
              <a:rPr lang="ru-RU" dirty="0" err="1" smtClean="0"/>
              <a:t>внутрішньовенно</a:t>
            </a:r>
            <a:r>
              <a:rPr lang="ru-RU" dirty="0" smtClean="0"/>
              <a:t>) 100 (-200) мг/кг/</a:t>
            </a:r>
            <a:r>
              <a:rPr lang="ru-RU" dirty="0" err="1" smtClean="0"/>
              <a:t>д</a:t>
            </a:r>
            <a:r>
              <a:rPr lang="ru-RU" dirty="0" smtClean="0"/>
              <a:t> в 3 </a:t>
            </a:r>
            <a:r>
              <a:rPr lang="ru-RU" dirty="0" err="1" smtClean="0"/>
              <a:t>введення</a:t>
            </a:r>
            <a:r>
              <a:rPr lang="ru-RU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91705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При непереносимості пеніциліну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цефуроксим</a:t>
            </a:r>
            <a:r>
              <a:rPr lang="ru-RU" dirty="0" smtClean="0"/>
              <a:t> </a:t>
            </a:r>
            <a:r>
              <a:rPr lang="ru-RU" dirty="0" err="1" smtClean="0"/>
              <a:t>аксетил</a:t>
            </a:r>
            <a:r>
              <a:rPr lang="ru-RU" dirty="0" smtClean="0"/>
              <a:t> </a:t>
            </a:r>
            <a:r>
              <a:rPr lang="ru-RU" dirty="0" err="1" smtClean="0"/>
              <a:t>p.o</a:t>
            </a:r>
            <a:r>
              <a:rPr lang="ru-RU" dirty="0" smtClean="0"/>
              <a:t>. 30 мг/кг/</a:t>
            </a:r>
            <a:r>
              <a:rPr lang="ru-RU" dirty="0" err="1" smtClean="0"/>
              <a:t>д</a:t>
            </a:r>
            <a:r>
              <a:rPr lang="ru-RU" dirty="0" smtClean="0"/>
              <a:t> в 2 </a:t>
            </a:r>
            <a:r>
              <a:rPr lang="ru-RU" dirty="0" err="1" smtClean="0"/>
              <a:t>прийома</a:t>
            </a:r>
            <a:endParaRPr lang="ru-RU" dirty="0" smtClean="0"/>
          </a:p>
          <a:p>
            <a:r>
              <a:rPr lang="ru-RU" dirty="0" err="1" smtClean="0"/>
              <a:t>цефуроксим</a:t>
            </a:r>
            <a:r>
              <a:rPr lang="ru-RU" dirty="0" smtClean="0"/>
              <a:t> </a:t>
            </a:r>
            <a:r>
              <a:rPr lang="ru-RU" dirty="0" err="1" smtClean="0"/>
              <a:t>i.v</a:t>
            </a:r>
            <a:r>
              <a:rPr lang="ru-RU" dirty="0" smtClean="0"/>
              <a:t>. 100 (-150) мг/кг/</a:t>
            </a:r>
            <a:r>
              <a:rPr lang="ru-RU" dirty="0" err="1" smtClean="0"/>
              <a:t>д</a:t>
            </a:r>
            <a:r>
              <a:rPr lang="ru-RU" dirty="0" smtClean="0"/>
              <a:t> в 3 </a:t>
            </a:r>
            <a:r>
              <a:rPr lang="ru-RU" dirty="0" err="1" smtClean="0"/>
              <a:t>введення</a:t>
            </a:r>
            <a:endParaRPr lang="ru-RU" dirty="0" smtClean="0"/>
          </a:p>
          <a:p>
            <a:r>
              <a:rPr lang="ru-RU" dirty="0" err="1" smtClean="0"/>
              <a:t>кларитромiцин</a:t>
            </a:r>
            <a:r>
              <a:rPr lang="ru-RU" dirty="0" smtClean="0"/>
              <a:t> </a:t>
            </a:r>
            <a:r>
              <a:rPr lang="ru-RU" dirty="0" err="1" smtClean="0"/>
              <a:t>p.о</a:t>
            </a:r>
            <a:r>
              <a:rPr lang="ru-RU" dirty="0" smtClean="0"/>
              <a:t>. 15 мг/кг/</a:t>
            </a:r>
            <a:r>
              <a:rPr lang="ru-RU" dirty="0" err="1" smtClean="0"/>
              <a:t>д</a:t>
            </a:r>
            <a:r>
              <a:rPr lang="ru-RU" dirty="0" smtClean="0"/>
              <a:t> в 2 </a:t>
            </a:r>
            <a:r>
              <a:rPr lang="ru-RU" dirty="0" err="1" smtClean="0"/>
              <a:t>прийома</a:t>
            </a:r>
            <a:endParaRPr lang="ru-RU" dirty="0" smtClean="0"/>
          </a:p>
          <a:p>
            <a:r>
              <a:rPr lang="ru-RU" dirty="0" err="1" smtClean="0"/>
              <a:t>доксициклiн</a:t>
            </a:r>
            <a:r>
              <a:rPr lang="ru-RU" dirty="0" smtClean="0"/>
              <a:t> </a:t>
            </a:r>
            <a:r>
              <a:rPr lang="ru-RU" dirty="0" err="1" smtClean="0"/>
              <a:t>p.o</a:t>
            </a:r>
            <a:r>
              <a:rPr lang="ru-RU" dirty="0" smtClean="0"/>
              <a:t>. для </a:t>
            </a:r>
            <a:r>
              <a:rPr lang="ru-RU" dirty="0" err="1" smtClean="0"/>
              <a:t>дітей</a:t>
            </a:r>
            <a:r>
              <a:rPr lang="ru-RU" dirty="0" smtClean="0"/>
              <a:t> старше 9 </a:t>
            </a:r>
            <a:r>
              <a:rPr lang="ru-RU" dirty="0" err="1" smtClean="0"/>
              <a:t>років</a:t>
            </a:r>
            <a:r>
              <a:rPr lang="ru-RU" dirty="0" smtClean="0"/>
              <a:t> у першу </a:t>
            </a:r>
            <a:r>
              <a:rPr lang="ru-RU" dirty="0" err="1" smtClean="0"/>
              <a:t>добу</a:t>
            </a:r>
            <a:r>
              <a:rPr lang="ru-RU" dirty="0" smtClean="0"/>
              <a:t> 4 мг/кг/</a:t>
            </a:r>
            <a:r>
              <a:rPr lang="ru-RU" dirty="0" err="1" smtClean="0"/>
              <a:t>д</a:t>
            </a:r>
            <a:r>
              <a:rPr lang="ru-RU" dirty="0" smtClean="0"/>
              <a:t> у другу </a:t>
            </a:r>
            <a:r>
              <a:rPr lang="ru-RU" dirty="0" err="1" smtClean="0"/>
              <a:t>добу</a:t>
            </a:r>
            <a:r>
              <a:rPr lang="ru-RU" dirty="0" smtClean="0"/>
              <a:t> 2 мг/кг/</a:t>
            </a:r>
            <a:r>
              <a:rPr lang="ru-RU" dirty="0" err="1" smtClean="0"/>
              <a:t>д</a:t>
            </a:r>
            <a:r>
              <a:rPr lang="ru-RU" dirty="0" smtClean="0"/>
              <a:t>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8507288" cy="593752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За </a:t>
            </a:r>
            <a:r>
              <a:rPr lang="ru-RU" sz="3200" dirty="0" err="1" smtClean="0">
                <a:solidFill>
                  <a:srgbClr val="FF0000"/>
                </a:solidFill>
              </a:rPr>
              <a:t>відсутності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ефекту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від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терапії</a:t>
            </a:r>
            <a:r>
              <a:rPr lang="ru-RU" sz="3200" dirty="0" smtClean="0">
                <a:solidFill>
                  <a:srgbClr val="FF0000"/>
                </a:solidFill>
              </a:rPr>
              <a:t>, </a:t>
            </a:r>
            <a:r>
              <a:rPr lang="ru-RU" sz="3200" dirty="0" err="1" smtClean="0">
                <a:solidFill>
                  <a:srgbClr val="FF0000"/>
                </a:solidFill>
              </a:rPr>
              <a:t>що</a:t>
            </a:r>
            <a:r>
              <a:rPr lang="ru-RU" sz="3200" dirty="0" smtClean="0">
                <a:solidFill>
                  <a:srgbClr val="FF0000"/>
                </a:solidFill>
              </a:rPr>
              <a:t> проводиться: </a:t>
            </a:r>
          </a:p>
          <a:p>
            <a:pPr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uk-UA" dirty="0" err="1" smtClean="0"/>
              <a:t>амп</a:t>
            </a:r>
            <a:r>
              <a:rPr lang="en-US" dirty="0" err="1" smtClean="0"/>
              <a:t>i</a:t>
            </a:r>
            <a:r>
              <a:rPr lang="uk-UA" dirty="0" err="1" smtClean="0"/>
              <a:t>цил</a:t>
            </a:r>
            <a:r>
              <a:rPr lang="en-US" dirty="0" err="1" smtClean="0"/>
              <a:t>i</a:t>
            </a:r>
            <a:r>
              <a:rPr lang="uk-UA" dirty="0" err="1" smtClean="0"/>
              <a:t>ну-сульбактам</a:t>
            </a:r>
            <a:r>
              <a:rPr lang="uk-UA" dirty="0" smtClean="0"/>
              <a:t> </a:t>
            </a:r>
            <a:r>
              <a:rPr lang="en-US" dirty="0" err="1" smtClean="0"/>
              <a:t>i.v</a:t>
            </a:r>
            <a:r>
              <a:rPr lang="en-US" dirty="0" smtClean="0"/>
              <a:t>. </a:t>
            </a:r>
            <a:r>
              <a:rPr lang="uk-UA" dirty="0" smtClean="0"/>
              <a:t>100 (-150) мг/кг/д в 3 введення</a:t>
            </a:r>
          </a:p>
          <a:p>
            <a:r>
              <a:rPr lang="uk-UA" dirty="0" smtClean="0"/>
              <a:t>За наявності ускладнень: </a:t>
            </a:r>
            <a:r>
              <a:rPr lang="ru-RU" dirty="0" err="1" smtClean="0"/>
              <a:t>цефуроксим</a:t>
            </a:r>
            <a:r>
              <a:rPr lang="ru-RU" dirty="0" smtClean="0"/>
              <a:t> </a:t>
            </a:r>
            <a:r>
              <a:rPr lang="ru-RU" dirty="0" err="1" smtClean="0"/>
              <a:t>i.v</a:t>
            </a:r>
            <a:r>
              <a:rPr lang="ru-RU" dirty="0" smtClean="0"/>
              <a:t>. 100 (-150) мг/кг/</a:t>
            </a:r>
            <a:r>
              <a:rPr lang="ru-RU" dirty="0" err="1" smtClean="0"/>
              <a:t>д</a:t>
            </a:r>
            <a:r>
              <a:rPr lang="ru-RU" dirty="0" smtClean="0"/>
              <a:t> в 3 </a:t>
            </a:r>
            <a:r>
              <a:rPr lang="ru-RU" dirty="0" err="1" smtClean="0"/>
              <a:t>введення</a:t>
            </a:r>
            <a:endParaRPr lang="ru-RU" dirty="0" smtClean="0"/>
          </a:p>
          <a:p>
            <a:r>
              <a:rPr lang="uk-UA" dirty="0" smtClean="0"/>
              <a:t>У разі грипу / кору: 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/>
              <a:t>амоксицил</a:t>
            </a:r>
            <a:r>
              <a:rPr lang="en-US" dirty="0" err="1" smtClean="0"/>
              <a:t>i</a:t>
            </a:r>
            <a:r>
              <a:rPr lang="uk-UA" dirty="0" err="1" smtClean="0"/>
              <a:t>ну-клавуланат</a:t>
            </a:r>
            <a:r>
              <a:rPr lang="uk-UA" dirty="0" smtClean="0"/>
              <a:t> </a:t>
            </a:r>
            <a:r>
              <a:rPr lang="en-US" dirty="0" err="1" smtClean="0"/>
              <a:t>p.o</a:t>
            </a:r>
            <a:r>
              <a:rPr lang="en-US" dirty="0" smtClean="0"/>
              <a:t> </a:t>
            </a:r>
            <a:r>
              <a:rPr lang="uk-UA" dirty="0" smtClean="0"/>
              <a:t>45 (-  60) мг/кг/д (</a:t>
            </a:r>
            <a:r>
              <a:rPr lang="en-US" dirty="0" err="1" smtClean="0"/>
              <a:t>AmoxicillinAnteil</a:t>
            </a:r>
            <a:r>
              <a:rPr lang="en-US" dirty="0" smtClean="0"/>
              <a:t>) </a:t>
            </a:r>
            <a:r>
              <a:rPr lang="uk-UA" dirty="0" smtClean="0"/>
              <a:t>в 3 введення</a:t>
            </a:r>
          </a:p>
          <a:p>
            <a:pPr>
              <a:buFont typeface="Wingdings" pitchFamily="2" charset="2"/>
              <a:buChar char="ü"/>
            </a:pPr>
            <a:r>
              <a:rPr lang="ru-RU" dirty="0" err="1" smtClean="0"/>
              <a:t>сультамiцилiн</a:t>
            </a:r>
            <a:r>
              <a:rPr lang="ru-RU" dirty="0" smtClean="0"/>
              <a:t> </a:t>
            </a:r>
            <a:r>
              <a:rPr lang="ru-RU" dirty="0" err="1" smtClean="0"/>
              <a:t>p.o</a:t>
            </a:r>
            <a:r>
              <a:rPr lang="ru-RU" dirty="0" smtClean="0"/>
              <a:t>. 50 мг/кг/</a:t>
            </a:r>
            <a:r>
              <a:rPr lang="ru-RU" dirty="0" err="1" smtClean="0"/>
              <a:t>д</a:t>
            </a:r>
            <a:r>
              <a:rPr lang="ru-RU" dirty="0" smtClean="0"/>
              <a:t> на 2 </a:t>
            </a:r>
            <a:r>
              <a:rPr lang="ru-RU" dirty="0" err="1" smtClean="0"/>
              <a:t>введення</a:t>
            </a:r>
            <a:r>
              <a:rPr lang="ru-RU" dirty="0" smtClean="0"/>
              <a:t>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solidFill>
                  <a:srgbClr val="FF0000"/>
                </a:solidFill>
              </a:rPr>
              <a:t>Тяжка форма ПП з ознаками </a:t>
            </a:r>
            <a:r>
              <a:rPr lang="uk-UA" sz="3200" dirty="0" err="1" smtClean="0">
                <a:solidFill>
                  <a:srgbClr val="FF0000"/>
                </a:solidFill>
              </a:rPr>
              <a:t>мікоплазмової</a:t>
            </a:r>
            <a:r>
              <a:rPr lang="uk-UA" sz="3200" dirty="0" smtClean="0">
                <a:solidFill>
                  <a:srgbClr val="FF0000"/>
                </a:solidFill>
              </a:rPr>
              <a:t> або </a:t>
            </a:r>
            <a:r>
              <a:rPr lang="uk-UA" sz="3200" dirty="0" err="1" smtClean="0">
                <a:solidFill>
                  <a:srgbClr val="FF0000"/>
                </a:solidFill>
              </a:rPr>
              <a:t>хламідійної</a:t>
            </a:r>
            <a:r>
              <a:rPr lang="uk-UA" sz="3200" dirty="0" smtClean="0">
                <a:solidFill>
                  <a:srgbClr val="FF0000"/>
                </a:solidFill>
              </a:rPr>
              <a:t> інфекції</a:t>
            </a:r>
            <a:endParaRPr lang="uk-UA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амоксицил</a:t>
            </a:r>
            <a:r>
              <a:rPr lang="en-US" dirty="0" err="1" smtClean="0"/>
              <a:t>i</a:t>
            </a:r>
            <a:r>
              <a:rPr lang="uk-UA" dirty="0" err="1" smtClean="0"/>
              <a:t>ну-клавуланат</a:t>
            </a:r>
            <a:r>
              <a:rPr lang="uk-UA" dirty="0" smtClean="0"/>
              <a:t> </a:t>
            </a:r>
            <a:r>
              <a:rPr lang="en-US" dirty="0" err="1" smtClean="0"/>
              <a:t>p.o</a:t>
            </a:r>
            <a:r>
              <a:rPr lang="en-US" dirty="0" smtClean="0"/>
              <a:t>./</a:t>
            </a:r>
            <a:r>
              <a:rPr lang="en-US" dirty="0" err="1" smtClean="0"/>
              <a:t>i.v</a:t>
            </a:r>
            <a:r>
              <a:rPr lang="en-US" dirty="0" smtClean="0"/>
              <a:t>. </a:t>
            </a:r>
            <a:r>
              <a:rPr lang="uk-UA" dirty="0" smtClean="0"/>
              <a:t>45 (-60) мг/кг/д (</a:t>
            </a:r>
            <a:r>
              <a:rPr lang="en-US" dirty="0" err="1" smtClean="0"/>
              <a:t>AmoxicillinAnteil</a:t>
            </a:r>
            <a:r>
              <a:rPr lang="en-US" dirty="0" smtClean="0"/>
              <a:t>) </a:t>
            </a:r>
            <a:r>
              <a:rPr lang="uk-UA" dirty="0" smtClean="0"/>
              <a:t>в 3 введення</a:t>
            </a:r>
          </a:p>
          <a:p>
            <a:r>
              <a:rPr lang="ru-RU" dirty="0" smtClean="0"/>
              <a:t>плюс </a:t>
            </a:r>
            <a:r>
              <a:rPr lang="ru-RU" dirty="0" err="1" smtClean="0"/>
              <a:t>кларитромiцин</a:t>
            </a:r>
            <a:r>
              <a:rPr lang="ru-RU" dirty="0" smtClean="0"/>
              <a:t> </a:t>
            </a:r>
            <a:r>
              <a:rPr lang="ru-RU" dirty="0" err="1" smtClean="0"/>
              <a:t>p.o</a:t>
            </a:r>
            <a:r>
              <a:rPr lang="ru-RU" dirty="0" smtClean="0"/>
              <a:t>. 15 мг/кг/</a:t>
            </a:r>
            <a:r>
              <a:rPr lang="ru-RU" dirty="0" err="1" smtClean="0"/>
              <a:t>д</a:t>
            </a:r>
            <a:r>
              <a:rPr lang="ru-RU" dirty="0" smtClean="0"/>
              <a:t> в 2 </a:t>
            </a:r>
            <a:r>
              <a:rPr lang="ru-RU" dirty="0" err="1" smtClean="0"/>
              <a:t>прийоми</a:t>
            </a:r>
            <a:r>
              <a:rPr lang="ru-RU" dirty="0" smtClean="0"/>
              <a:t> </a:t>
            </a:r>
            <a:r>
              <a:rPr lang="uk-UA" dirty="0" smtClean="0"/>
              <a:t> </a:t>
            </a:r>
          </a:p>
          <a:p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азитромiцин</a:t>
            </a:r>
            <a:r>
              <a:rPr lang="ru-RU" dirty="0" smtClean="0"/>
              <a:t> р.о. 10 мг/кг/</a:t>
            </a:r>
            <a:r>
              <a:rPr lang="ru-RU" dirty="0" err="1" smtClean="0"/>
              <a:t>д</a:t>
            </a:r>
            <a:r>
              <a:rPr lang="ru-RU" dirty="0" smtClean="0"/>
              <a:t> в перший день, </a:t>
            </a:r>
            <a:r>
              <a:rPr lang="ru-RU" dirty="0" err="1" smtClean="0"/>
              <a:t>потім</a:t>
            </a:r>
            <a:r>
              <a:rPr lang="ru-RU" dirty="0" smtClean="0"/>
              <a:t> 5 мг /кг/ 2- 5 день</a:t>
            </a:r>
          </a:p>
          <a:p>
            <a:r>
              <a:rPr lang="ru-RU" dirty="0" err="1" smtClean="0"/>
              <a:t>доксициклiн</a:t>
            </a:r>
            <a:r>
              <a:rPr lang="ru-RU" dirty="0" smtClean="0"/>
              <a:t> </a:t>
            </a:r>
            <a:r>
              <a:rPr lang="ru-RU" dirty="0" err="1" smtClean="0"/>
              <a:t>p.o</a:t>
            </a:r>
            <a:r>
              <a:rPr lang="ru-RU" dirty="0" smtClean="0"/>
              <a:t>. для </a:t>
            </a:r>
            <a:r>
              <a:rPr lang="ru-RU" dirty="0" err="1" smtClean="0"/>
              <a:t>дітей</a:t>
            </a:r>
            <a:r>
              <a:rPr lang="ru-RU" dirty="0" smtClean="0"/>
              <a:t> старше 9 </a:t>
            </a:r>
            <a:r>
              <a:rPr lang="ru-RU" dirty="0" err="1" smtClean="0"/>
              <a:t>років</a:t>
            </a:r>
            <a:r>
              <a:rPr lang="ru-RU" dirty="0" smtClean="0"/>
              <a:t> у першу </a:t>
            </a:r>
            <a:r>
              <a:rPr lang="ru-RU" dirty="0" err="1" smtClean="0"/>
              <a:t>добу</a:t>
            </a:r>
            <a:r>
              <a:rPr lang="ru-RU" dirty="0" smtClean="0"/>
              <a:t> 4 мг/кг/</a:t>
            </a:r>
            <a:r>
              <a:rPr lang="ru-RU" dirty="0" err="1" smtClean="0"/>
              <a:t>д</a:t>
            </a:r>
            <a:r>
              <a:rPr lang="ru-RU" dirty="0" smtClean="0"/>
              <a:t> у другу </a:t>
            </a:r>
            <a:r>
              <a:rPr lang="ru-RU" dirty="0" err="1" smtClean="0"/>
              <a:t>добу</a:t>
            </a:r>
            <a:r>
              <a:rPr lang="ru-RU" dirty="0" smtClean="0"/>
              <a:t> 2 мг/кг/</a:t>
            </a:r>
            <a:r>
              <a:rPr lang="ru-RU" dirty="0" err="1" smtClean="0"/>
              <a:t>д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7632700" cy="10953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err="1" smtClean="0">
                <a:solidFill>
                  <a:srgbClr val="FF3300"/>
                </a:solidFill>
              </a:rPr>
              <a:t>Оцінка</a:t>
            </a:r>
            <a:r>
              <a:rPr lang="ru-RU" sz="3600" b="1" dirty="0" smtClean="0">
                <a:solidFill>
                  <a:srgbClr val="FF3300"/>
                </a:solidFill>
              </a:rPr>
              <a:t> </a:t>
            </a:r>
            <a:r>
              <a:rPr lang="ru-RU" sz="3600" b="1" dirty="0" err="1" smtClean="0">
                <a:solidFill>
                  <a:srgbClr val="FF3300"/>
                </a:solidFill>
              </a:rPr>
              <a:t>ефективності</a:t>
            </a:r>
            <a:r>
              <a:rPr lang="ru-RU" sz="3600" b="1" dirty="0" smtClean="0">
                <a:solidFill>
                  <a:srgbClr val="FF3300"/>
                </a:solidFill>
              </a:rPr>
              <a:t> </a:t>
            </a:r>
            <a:r>
              <a:rPr lang="ru-RU" sz="3600" b="1" dirty="0">
                <a:solidFill>
                  <a:srgbClr val="FF3300"/>
                </a:solidFill>
              </a:rPr>
              <a:t/>
            </a:r>
            <a:br>
              <a:rPr lang="ru-RU" sz="3600" b="1" dirty="0">
                <a:solidFill>
                  <a:srgbClr val="FF3300"/>
                </a:solidFill>
              </a:rPr>
            </a:br>
            <a:r>
              <a:rPr lang="ru-RU" sz="3600" b="1" dirty="0">
                <a:solidFill>
                  <a:srgbClr val="FF3300"/>
                </a:solidFill>
              </a:rPr>
              <a:t>   а/б </a:t>
            </a:r>
            <a:r>
              <a:rPr lang="ru-RU" sz="3600" b="1" dirty="0" err="1" smtClean="0">
                <a:solidFill>
                  <a:srgbClr val="FF3300"/>
                </a:solidFill>
              </a:rPr>
              <a:t>терапії</a:t>
            </a:r>
            <a:endParaRPr lang="ru-RU" sz="3600" b="1" dirty="0">
              <a:solidFill>
                <a:srgbClr val="FF3300"/>
              </a:solidFill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125538"/>
            <a:ext cx="8713464" cy="540067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endParaRPr lang="ru-RU" sz="1200" b="1" dirty="0">
              <a:solidFill>
                <a:srgbClr val="FF33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2-3 день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(через 48 годин).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Повний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реєструється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Падінні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38,0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апетиту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Рентгенологічна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поліпшується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колишньою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Частковий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і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апетиту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вогнищі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фебрильною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відсутній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потрібна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/ б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фебрильної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Наростає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Наростає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інфільтрація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легенях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sz="2300" dirty="0"/>
          </a:p>
        </p:txBody>
      </p:sp>
    </p:spTree>
    <p:extLst>
      <p:ext uri="{BB962C8B-B14F-4D97-AF65-F5344CB8AC3E}">
        <p14:creationId xmlns="" xmlns:p14="http://schemas.microsoft.com/office/powerpoint/2010/main" val="33116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64294" y="927818"/>
            <a:ext cx="8888513" cy="4985649"/>
          </a:xfrm>
        </p:spPr>
        <p:txBody>
          <a:bodyPr>
            <a:normAutofit fontScale="77500" lnSpcReduction="20000"/>
          </a:bodyPr>
          <a:lstStyle/>
          <a:p>
            <a:pPr marL="0" algn="ctr">
              <a:spcBef>
                <a:spcPct val="0"/>
              </a:spcBef>
              <a:buNone/>
            </a:pPr>
            <a:r>
              <a:rPr lang="uk-UA" altLang="ru-RU" b="1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КРИТЕРІЇ ПЕРЕВОДУ ДИТИНИ НА ПЕРОРАЛЬНУ ДАЧУ АНТИБІОТИКА У РАМКАХ СТУПЕНЕВОЇ АНТИБІОТИКОТЕРАПІЯ</a:t>
            </a:r>
          </a:p>
          <a:p>
            <a:pPr marL="0" algn="ctr">
              <a:spcBef>
                <a:spcPct val="0"/>
              </a:spcBef>
              <a:buNone/>
            </a:pPr>
            <a:endParaRPr lang="uk-UA" altLang="ru-RU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algn="just">
              <a:spcBef>
                <a:spcPts val="900"/>
              </a:spcBef>
              <a:spcAft>
                <a:spcPts val="450"/>
              </a:spcAft>
              <a:buNone/>
            </a:pPr>
            <a:r>
              <a:rPr lang="uk-UA" alt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Поліпшення самопочуття хворого </a:t>
            </a:r>
            <a:r>
              <a:rPr lang="uk-UA" alt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та стабілізація його стану</a:t>
            </a:r>
            <a:r>
              <a:rPr lang="uk-UA" alt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  <a:p>
            <a:pPr marL="0" algn="just">
              <a:spcBef>
                <a:spcPts val="900"/>
              </a:spcBef>
              <a:spcAft>
                <a:spcPts val="450"/>
              </a:spcAft>
              <a:buNone/>
            </a:pPr>
            <a:r>
              <a:rPr lang="uk-UA" alt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Інформована згода на зазначене батьків або її опікунів.</a:t>
            </a:r>
          </a:p>
          <a:p>
            <a:pPr marL="0" algn="just">
              <a:spcBef>
                <a:spcPts val="900"/>
              </a:spcBef>
              <a:spcAft>
                <a:spcPts val="450"/>
              </a:spcAft>
              <a:buNone/>
            </a:pPr>
            <a:r>
              <a:rPr lang="uk-UA" alt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Відсутність будь-яких проявів </a:t>
            </a:r>
            <a:r>
              <a:rPr lang="uk-UA" altLang="ru-RU" b="1" dirty="0" err="1">
                <a:latin typeface="Arial Black" panose="020B0A04020102020204" pitchFamily="34" charset="0"/>
                <a:cs typeface="Arial" panose="020B0604020202020204" pitchFamily="34" charset="0"/>
              </a:rPr>
              <a:t>дисфункції</a:t>
            </a:r>
            <a:r>
              <a:rPr lang="uk-UA" alt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 ШКТ, здатність дитини вживати їжу та рідину</a:t>
            </a:r>
          </a:p>
          <a:p>
            <a:pPr marL="0" algn="just">
              <a:spcBef>
                <a:spcPts val="900"/>
              </a:spcBef>
              <a:spcAft>
                <a:spcPts val="450"/>
              </a:spcAft>
              <a:buNone/>
            </a:pPr>
            <a:r>
              <a:rPr lang="uk-UA" alt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Температура тіла менше 38</a:t>
            </a:r>
            <a:r>
              <a:rPr lang="uk-UA" altLang="ru-RU" b="1" baseline="30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uk-UA" alt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С протягом доби.</a:t>
            </a:r>
          </a:p>
          <a:p>
            <a:pPr marL="0" algn="just">
              <a:spcBef>
                <a:spcPts val="900"/>
              </a:spcBef>
              <a:spcAft>
                <a:spcPts val="450"/>
              </a:spcAft>
              <a:buNone/>
            </a:pPr>
            <a:r>
              <a:rPr lang="uk-UA" alt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Наявність в клініці орального антибіотика спорідненого із </a:t>
            </a:r>
            <a:r>
              <a:rPr lang="uk-UA" altLang="ru-RU" b="1" dirty="0" err="1" smtClean="0">
                <a:latin typeface="Arial Black" panose="020B0A04020102020204" pitchFamily="34" charset="0"/>
                <a:cs typeface="Arial" panose="020B0604020202020204" pitchFamily="34" charset="0"/>
              </a:rPr>
              <a:t>парентерально</a:t>
            </a:r>
            <a:r>
              <a:rPr lang="uk-UA" alt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застосованим.</a:t>
            </a:r>
          </a:p>
          <a:p>
            <a:pPr marL="0" algn="just">
              <a:spcBef>
                <a:spcPts val="900"/>
              </a:spcBef>
              <a:spcAft>
                <a:spcPts val="450"/>
              </a:spcAft>
              <a:buNone/>
            </a:pPr>
            <a:r>
              <a:rPr lang="uk-UA" alt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Вирішення питань </a:t>
            </a:r>
            <a:r>
              <a:rPr lang="uk-UA" altLang="ru-RU" b="1" dirty="0" err="1" smtClean="0">
                <a:latin typeface="Arial Black" panose="020B0A04020102020204" pitchFamily="34" charset="0"/>
                <a:cs typeface="Arial" panose="020B0604020202020204" pitchFamily="34" charset="0"/>
              </a:rPr>
              <a:t>фармакоекономіки</a:t>
            </a:r>
            <a:r>
              <a:rPr lang="uk-UA" alt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2134606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0000FF"/>
                </a:solidFill>
                <a:latin typeface="Monotype Corsiva" pitchFamily="66" charset="0"/>
              </a:rPr>
              <a:t>ПАТОГЕНЕТИЧНА ТЕРАПІЯ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196752"/>
            <a:ext cx="8100392" cy="4987925"/>
          </a:xfrm>
          <a:solidFill>
            <a:srgbClr val="FDE8C3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dirty="0" err="1" smtClean="0"/>
              <a:t>Детоксикаційна</a:t>
            </a:r>
            <a:r>
              <a:rPr lang="ru-RU" sz="2400" dirty="0" smtClean="0"/>
              <a:t> </a:t>
            </a:r>
            <a:r>
              <a:rPr lang="ru-RU" sz="2400" dirty="0" err="1" smtClean="0"/>
              <a:t>терапія</a:t>
            </a:r>
            <a:r>
              <a:rPr lang="ru-RU" sz="2400" dirty="0" smtClean="0"/>
              <a:t> (</a:t>
            </a:r>
            <a:r>
              <a:rPr lang="ru-RU" sz="2400" dirty="0" err="1" smtClean="0"/>
              <a:t>оральна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інфузійна</a:t>
            </a:r>
            <a:r>
              <a:rPr lang="ru-RU" sz="2400" dirty="0" smtClean="0"/>
              <a:t> </a:t>
            </a:r>
            <a:r>
              <a:rPr lang="ru-RU" sz="2400" dirty="0" err="1" smtClean="0"/>
              <a:t>регидратація</a:t>
            </a:r>
            <a:r>
              <a:rPr lang="ru-RU" sz="2400" dirty="0" smtClean="0"/>
              <a:t>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err="1" smtClean="0"/>
              <a:t>Лікування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дихальної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недостатності</a:t>
            </a:r>
            <a:r>
              <a:rPr lang="ru-RU" sz="2400" dirty="0" smtClean="0"/>
              <a:t>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sz="2400" dirty="0" smtClean="0"/>
              <a:t>   А)</a:t>
            </a:r>
            <a:r>
              <a:rPr lang="uk-UA" sz="2400" dirty="0"/>
              <a:t> відновлення прохідності </a:t>
            </a:r>
            <a:r>
              <a:rPr lang="uk-UA" sz="2400" dirty="0" smtClean="0"/>
              <a:t>дихальних шляхів</a:t>
            </a:r>
            <a:endParaRPr lang="ru-RU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  Б) </a:t>
            </a:r>
            <a:r>
              <a:rPr lang="ru-RU" sz="2400" dirty="0" err="1" smtClean="0"/>
              <a:t>Оксигенотерапія</a:t>
            </a:r>
            <a:r>
              <a:rPr lang="ru-RU" sz="2400" dirty="0" smtClean="0"/>
              <a:t> 25-30% </a:t>
            </a:r>
            <a:r>
              <a:rPr lang="ru-RU" sz="2400" dirty="0" err="1" smtClean="0"/>
              <a:t>зволоженим</a:t>
            </a:r>
            <a:r>
              <a:rPr lang="ru-RU" sz="2400" dirty="0" smtClean="0"/>
              <a:t> </a:t>
            </a:r>
            <a:r>
              <a:rPr lang="ru-RU" sz="2400" dirty="0" err="1" smtClean="0"/>
              <a:t>підігрітим</a:t>
            </a:r>
            <a:r>
              <a:rPr lang="ru-RU" sz="2400" dirty="0" smtClean="0"/>
              <a:t> киснем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err="1" smtClean="0"/>
              <a:t>Корекція</a:t>
            </a:r>
            <a:r>
              <a:rPr lang="ru-RU" sz="2400" dirty="0" smtClean="0"/>
              <a:t> водно-</a:t>
            </a:r>
            <a:r>
              <a:rPr lang="ru-RU" sz="2400" dirty="0" err="1" smtClean="0"/>
              <a:t>електролитних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порушень</a:t>
            </a:r>
            <a:r>
              <a:rPr lang="ru-RU" sz="2400" dirty="0" smtClean="0"/>
              <a:t> – </a:t>
            </a:r>
            <a:r>
              <a:rPr lang="ru-RU" sz="2400" dirty="0" err="1" smtClean="0"/>
              <a:t>регидратація</a:t>
            </a:r>
            <a:endParaRPr lang="ru-RU" sz="2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err="1" smtClean="0"/>
              <a:t>Корекція</a:t>
            </a:r>
            <a:r>
              <a:rPr lang="ru-RU" sz="2400" dirty="0" smtClean="0"/>
              <a:t> кислотно-</a:t>
            </a:r>
            <a:r>
              <a:rPr lang="ru-RU" sz="2400" dirty="0" err="1" smtClean="0"/>
              <a:t>лужної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рівноваги</a:t>
            </a:r>
            <a:r>
              <a:rPr lang="ru-RU" sz="2400" dirty="0" smtClean="0"/>
              <a:t> (</a:t>
            </a:r>
            <a:r>
              <a:rPr lang="ru-RU" sz="2400" dirty="0" err="1" smtClean="0"/>
              <a:t>лужні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розчини</a:t>
            </a:r>
            <a:r>
              <a:rPr lang="ru-RU" sz="2400" dirty="0" smtClean="0"/>
              <a:t> – 4% </a:t>
            </a:r>
            <a:r>
              <a:rPr lang="en-US" sz="2400" dirty="0" smtClean="0"/>
              <a:t>Na</a:t>
            </a:r>
            <a:r>
              <a:rPr lang="ru-RU" sz="2400" dirty="0" smtClean="0"/>
              <a:t>2</a:t>
            </a:r>
            <a:r>
              <a:rPr lang="en-US" sz="2400" dirty="0" smtClean="0"/>
              <a:t>C</a:t>
            </a:r>
            <a:r>
              <a:rPr lang="ru-RU" sz="2400" dirty="0" smtClean="0"/>
              <a:t>О3 – 2-4 мл/кг)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err="1" smtClean="0"/>
              <a:t>Корекція</a:t>
            </a:r>
            <a:r>
              <a:rPr lang="ru-RU" sz="2400" dirty="0" smtClean="0"/>
              <a:t> ПОЛ (</a:t>
            </a:r>
            <a:r>
              <a:rPr lang="ru-RU" sz="2400" dirty="0" err="1" smtClean="0"/>
              <a:t>антиоксиданти</a:t>
            </a:r>
            <a:r>
              <a:rPr lang="ru-RU" sz="2400" dirty="0" smtClean="0"/>
              <a:t> – </a:t>
            </a:r>
            <a:r>
              <a:rPr lang="ru-RU" sz="2400" dirty="0" err="1" smtClean="0"/>
              <a:t>віт</a:t>
            </a:r>
            <a:r>
              <a:rPr lang="ru-RU" sz="2400" dirty="0" smtClean="0"/>
              <a:t>. А,Е,С)</a:t>
            </a:r>
          </a:p>
          <a:p>
            <a:pPr>
              <a:lnSpc>
                <a:spcPct val="80000"/>
              </a:lnSpc>
              <a:defRPr/>
            </a:pPr>
            <a:r>
              <a:rPr lang="ru-RU" sz="2400" dirty="0" err="1" smtClean="0"/>
              <a:t>Корекція</a:t>
            </a:r>
            <a:r>
              <a:rPr lang="ru-RU" sz="2400" dirty="0" smtClean="0"/>
              <a:t> </a:t>
            </a:r>
            <a:r>
              <a:rPr lang="ru-RU" sz="2400" dirty="0" err="1" smtClean="0"/>
              <a:t>коагуляції</a:t>
            </a:r>
            <a:r>
              <a:rPr lang="ru-RU" sz="2400" dirty="0" smtClean="0"/>
              <a:t> – гепарин– 100 ОД/кг</a:t>
            </a:r>
            <a:endParaRPr lang="ru-RU" sz="1800" dirty="0" smtClean="0"/>
          </a:p>
        </p:txBody>
      </p:sp>
    </p:spTree>
    <p:extLst>
      <p:ext uri="{BB962C8B-B14F-4D97-AF65-F5344CB8AC3E}">
        <p14:creationId xmlns="" xmlns:p14="http://schemas.microsoft.com/office/powerpoint/2010/main" val="349237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rgbClr val="0000FF"/>
                </a:solidFill>
                <a:latin typeface="Monotype Corsiva" pitchFamily="66" charset="0"/>
              </a:rPr>
              <a:t>СИМПТОМАТИЧНА ТЕРАПІЯ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E8C3"/>
          </a:solidFill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ru-RU" sz="2000" dirty="0" err="1"/>
              <a:t>Жарознижуючі</a:t>
            </a:r>
            <a:r>
              <a:rPr lang="ru-RU" sz="2000" dirty="0"/>
              <a:t> </a:t>
            </a:r>
            <a:r>
              <a:rPr lang="ru-RU" sz="2000" dirty="0" err="1"/>
              <a:t>засоби</a:t>
            </a:r>
            <a:r>
              <a:rPr lang="ru-RU" sz="2000" dirty="0"/>
              <a:t> при </a:t>
            </a:r>
            <a:r>
              <a:rPr lang="ru-RU" sz="2000" dirty="0" err="1"/>
              <a:t>пневмонії</a:t>
            </a:r>
            <a:r>
              <a:rPr lang="ru-RU" sz="2000" dirty="0"/>
              <a:t> </a:t>
            </a:r>
            <a:r>
              <a:rPr lang="ru-RU" sz="2000" dirty="0" err="1"/>
              <a:t>призначаються</a:t>
            </a:r>
            <a:r>
              <a:rPr lang="ru-RU" sz="2000" dirty="0"/>
              <a:t>: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ru-RU" sz="2000" dirty="0"/>
              <a:t>- </a:t>
            </a:r>
            <a:r>
              <a:rPr lang="ru-RU" sz="2000" dirty="0" err="1"/>
              <a:t>дітям</a:t>
            </a:r>
            <a:r>
              <a:rPr lang="ru-RU" sz="2000" dirty="0"/>
              <a:t> у </a:t>
            </a:r>
            <a:r>
              <a:rPr lang="ru-RU" sz="2000" dirty="0" err="1"/>
              <a:t>віці</a:t>
            </a:r>
            <a:r>
              <a:rPr lang="ru-RU" sz="2000" dirty="0"/>
              <a:t> до 3 </a:t>
            </a:r>
            <a:r>
              <a:rPr lang="ru-RU" sz="2000" dirty="0" err="1"/>
              <a:t>місяців</a:t>
            </a:r>
            <a:r>
              <a:rPr lang="ru-RU" sz="2000" dirty="0"/>
              <a:t> при </a:t>
            </a:r>
            <a:r>
              <a:rPr lang="ru-RU" sz="2000" dirty="0" err="1"/>
              <a:t>температурі</a:t>
            </a:r>
            <a:r>
              <a:rPr lang="ru-RU" sz="2000" dirty="0"/>
              <a:t> </a:t>
            </a:r>
            <a:r>
              <a:rPr lang="ru-RU" sz="2000" dirty="0" err="1"/>
              <a:t>вище</a:t>
            </a:r>
            <a:r>
              <a:rPr lang="ru-RU" sz="2000" dirty="0"/>
              <a:t> </a:t>
            </a:r>
            <a:r>
              <a:rPr lang="ru-RU" sz="2000" dirty="0" smtClean="0"/>
              <a:t>38 С </a:t>
            </a:r>
            <a:r>
              <a:rPr lang="ru-RU" sz="2000" dirty="0"/>
              <a:t>- за </a:t>
            </a:r>
            <a:r>
              <a:rPr lang="ru-RU" sz="2000" dirty="0" err="1"/>
              <a:t>наявності</a:t>
            </a:r>
            <a:r>
              <a:rPr lang="ru-RU" sz="2000" dirty="0"/>
              <a:t> </a:t>
            </a:r>
            <a:r>
              <a:rPr lang="ru-RU" sz="2000" dirty="0" err="1"/>
              <a:t>фибрильных</a:t>
            </a:r>
            <a:r>
              <a:rPr lang="ru-RU" sz="2000" dirty="0"/>
              <a:t> судом в </a:t>
            </a:r>
            <a:r>
              <a:rPr lang="ru-RU" sz="2000" dirty="0" err="1"/>
              <a:t>анамнезі</a:t>
            </a:r>
            <a:endParaRPr lang="ru-RU" sz="2000" dirty="0"/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ru-RU" sz="2000" dirty="0"/>
              <a:t>- </a:t>
            </a:r>
            <a:r>
              <a:rPr lang="ru-RU" sz="2000" dirty="0" err="1"/>
              <a:t>хворим</a:t>
            </a:r>
            <a:r>
              <a:rPr lang="ru-RU" sz="2000" dirty="0"/>
              <a:t> з температурою </a:t>
            </a:r>
            <a:r>
              <a:rPr lang="ru-RU" sz="2000" dirty="0" err="1"/>
              <a:t>вище</a:t>
            </a:r>
            <a:r>
              <a:rPr lang="ru-RU" sz="2000" dirty="0"/>
              <a:t> </a:t>
            </a:r>
            <a:r>
              <a:rPr lang="ru-RU" sz="2000" dirty="0" smtClean="0"/>
              <a:t>39-39,5 С</a:t>
            </a:r>
            <a:endParaRPr lang="ru-RU" sz="2000" dirty="0"/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ru-RU" sz="2000" dirty="0"/>
              <a:t>- при </a:t>
            </a:r>
            <a:r>
              <a:rPr lang="ru-RU" sz="2000" dirty="0" err="1"/>
              <a:t>погіршенні</a:t>
            </a:r>
            <a:r>
              <a:rPr lang="ru-RU" sz="2000" dirty="0"/>
              <a:t> стану </a:t>
            </a:r>
            <a:r>
              <a:rPr lang="ru-RU" sz="2000" dirty="0" err="1"/>
              <a:t>дитини</a:t>
            </a:r>
            <a:r>
              <a:rPr lang="ru-RU" sz="2000" dirty="0"/>
              <a:t>, </a:t>
            </a:r>
            <a:r>
              <a:rPr lang="ru-RU" sz="2000" dirty="0" err="1"/>
              <a:t>появі</a:t>
            </a:r>
            <a:r>
              <a:rPr lang="ru-RU" sz="2000" dirty="0"/>
              <a:t> ознобу, </a:t>
            </a:r>
            <a:r>
              <a:rPr lang="ru-RU" sz="2000" dirty="0" err="1"/>
              <a:t>проявів</a:t>
            </a:r>
            <a:r>
              <a:rPr lang="ru-RU" sz="2000" dirty="0"/>
              <a:t> токсикозу - "</a:t>
            </a:r>
            <a:r>
              <a:rPr lang="ru-RU" sz="2000" dirty="0" err="1"/>
              <a:t>блідий</a:t>
            </a:r>
            <a:r>
              <a:rPr lang="ru-RU" sz="2000" dirty="0"/>
              <a:t> </a:t>
            </a:r>
            <a:r>
              <a:rPr lang="ru-RU" sz="2000" dirty="0" err="1"/>
              <a:t>варіант</a:t>
            </a:r>
            <a:r>
              <a:rPr lang="ru-RU" sz="2000" dirty="0"/>
              <a:t> лихоманки".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ru-RU" sz="2000" i="1" dirty="0" err="1"/>
              <a:t>Призначають</a:t>
            </a:r>
            <a:r>
              <a:rPr lang="ru-RU" sz="2000" i="1" dirty="0"/>
              <a:t> парацетамол - 10-15 мг/кг, </a:t>
            </a:r>
            <a:r>
              <a:rPr lang="ru-RU" sz="2000" i="1" dirty="0" err="1"/>
              <a:t>ібупрофен</a:t>
            </a:r>
            <a:r>
              <a:rPr lang="ru-RU" sz="2000" i="1" dirty="0"/>
              <a:t> - 5мг/кг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ru-RU" sz="2000" dirty="0" err="1"/>
              <a:t>Серцева</a:t>
            </a:r>
            <a:r>
              <a:rPr lang="ru-RU" sz="2000" dirty="0"/>
              <a:t> </a:t>
            </a:r>
            <a:r>
              <a:rPr lang="ru-RU" sz="2000" dirty="0" err="1"/>
              <a:t>недостатність</a:t>
            </a:r>
            <a:r>
              <a:rPr lang="ru-RU" sz="2000" dirty="0"/>
              <a:t> - </a:t>
            </a:r>
            <a:r>
              <a:rPr lang="ru-RU" sz="2000" i="1" dirty="0" err="1"/>
              <a:t>серцеві</a:t>
            </a:r>
            <a:r>
              <a:rPr lang="ru-RU" sz="2000" i="1" dirty="0"/>
              <a:t> </a:t>
            </a:r>
            <a:r>
              <a:rPr lang="ru-RU" sz="2000" i="1" dirty="0" err="1"/>
              <a:t>глікозиди</a:t>
            </a:r>
            <a:endParaRPr lang="ru-RU" sz="2000" i="1" dirty="0"/>
          </a:p>
          <a:p>
            <a:pPr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ru-RU" sz="2000" dirty="0" smtClean="0"/>
              <a:t>ГНН </a:t>
            </a:r>
            <a:r>
              <a:rPr lang="ru-RU" sz="2000" dirty="0"/>
              <a:t>- </a:t>
            </a:r>
            <a:r>
              <a:rPr lang="ru-RU" sz="2000" i="1" dirty="0" err="1"/>
              <a:t>сечогінні</a:t>
            </a:r>
            <a:endParaRPr lang="ru-RU" sz="2000" i="1" dirty="0"/>
          </a:p>
          <a:p>
            <a:pPr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ru-RU" sz="2000" dirty="0"/>
          </a:p>
          <a:p>
            <a:pPr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ru-RU" sz="2000" dirty="0" err="1"/>
              <a:t>Фізіотерапія</a:t>
            </a:r>
            <a:r>
              <a:rPr lang="ru-RU" sz="2000" dirty="0"/>
              <a:t> (</a:t>
            </a:r>
            <a:r>
              <a:rPr lang="ru-RU" sz="2000" dirty="0" err="1"/>
              <a:t>інгаляції</a:t>
            </a:r>
            <a:r>
              <a:rPr lang="ru-RU" sz="2000" dirty="0"/>
              <a:t>, </a:t>
            </a:r>
            <a:r>
              <a:rPr lang="ru-RU" sz="2000" dirty="0" err="1"/>
              <a:t>внутрішньоорганний</a:t>
            </a:r>
            <a:r>
              <a:rPr lang="ru-RU" sz="2000" dirty="0"/>
              <a:t> </a:t>
            </a:r>
            <a:r>
              <a:rPr lang="ru-RU" sz="2000" dirty="0" err="1"/>
              <a:t>електрофорез</a:t>
            </a:r>
            <a:r>
              <a:rPr lang="ru-RU" sz="2000" dirty="0"/>
              <a:t>, УВЧ).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ru-RU" sz="2000" dirty="0" err="1"/>
              <a:t>Диспансеризація</a:t>
            </a:r>
            <a:r>
              <a:rPr lang="ru-RU" sz="2000" dirty="0"/>
              <a:t> - 1 </a:t>
            </a:r>
            <a:r>
              <a:rPr lang="ru-RU" sz="2000" dirty="0" err="1"/>
              <a:t>рік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05025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0" y="3082751"/>
            <a:ext cx="4572000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sz="135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7" y="1608526"/>
            <a:ext cx="8208913" cy="43922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72148" y="5845143"/>
            <a:ext cx="564226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/>
              <a:t>https://www.scoopnest.com/user/DailyHealthTips/573400064430899200-important-facts-about-pneumonia-infection-health-tips</a:t>
            </a:r>
            <a:endParaRPr lang="uk-UA" sz="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003" y="548248"/>
            <a:ext cx="8823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rgbClr val="0000FF"/>
                </a:solidFill>
                <a:latin typeface="Arial Black" panose="020B0A04020102020204" pitchFamily="34" charset="0"/>
              </a:rPr>
              <a:t>Пневмонії</a:t>
            </a:r>
            <a:r>
              <a:rPr lang="ru-RU" dirty="0">
                <a:solidFill>
                  <a:srgbClr val="0000FF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Arial Black" panose="020B0A04020102020204" pitchFamily="34" charset="0"/>
              </a:rPr>
              <a:t>можна</a:t>
            </a:r>
            <a:r>
              <a:rPr lang="ru-RU" dirty="0">
                <a:solidFill>
                  <a:srgbClr val="0000FF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Arial Black" panose="020B0A04020102020204" pitchFamily="34" charset="0"/>
              </a:rPr>
              <a:t>запобігти</a:t>
            </a:r>
            <a:r>
              <a:rPr lang="ru-RU" dirty="0">
                <a:solidFill>
                  <a:srgbClr val="0000FF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Arial Black" panose="020B0A04020102020204" pitchFamily="34" charset="0"/>
              </a:rPr>
              <a:t>імунізацією</a:t>
            </a:r>
            <a:r>
              <a:rPr lang="ru-RU" dirty="0">
                <a:solidFill>
                  <a:srgbClr val="0000FF"/>
                </a:solidFill>
                <a:latin typeface="Arial Black" panose="020B0A04020102020204" pitchFamily="34" charset="0"/>
              </a:rPr>
              <a:t>, </a:t>
            </a:r>
            <a:r>
              <a:rPr lang="ru-RU" dirty="0" err="1">
                <a:solidFill>
                  <a:srgbClr val="0000FF"/>
                </a:solidFill>
                <a:latin typeface="Arial Black" panose="020B0A04020102020204" pitchFamily="34" charset="0"/>
              </a:rPr>
              <a:t>адекватним</a:t>
            </a:r>
            <a:r>
              <a:rPr lang="ru-RU" dirty="0">
                <a:solidFill>
                  <a:srgbClr val="0000FF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Arial Black" panose="020B0A04020102020204" pitchFamily="34" charset="0"/>
              </a:rPr>
              <a:t>харчуванням</a:t>
            </a:r>
            <a:r>
              <a:rPr lang="ru-RU" dirty="0">
                <a:solidFill>
                  <a:srgbClr val="0000FF"/>
                </a:solidFill>
                <a:latin typeface="Arial Black" panose="020B0A04020102020204" pitchFamily="34" charset="0"/>
              </a:rPr>
              <a:t> та контролем </a:t>
            </a:r>
            <a:r>
              <a:rPr lang="ru-RU" dirty="0" err="1">
                <a:solidFill>
                  <a:srgbClr val="0000FF"/>
                </a:solidFill>
                <a:latin typeface="Arial Black" panose="020B0A04020102020204" pitchFamily="34" charset="0"/>
              </a:rPr>
              <a:t>факторів</a:t>
            </a:r>
            <a:r>
              <a:rPr lang="ru-RU" dirty="0">
                <a:solidFill>
                  <a:srgbClr val="0000FF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Arial Black" panose="020B0A04020102020204" pitchFamily="34" charset="0"/>
              </a:rPr>
              <a:t>навколишнього</a:t>
            </a:r>
            <a:r>
              <a:rPr lang="ru-RU" dirty="0">
                <a:solidFill>
                  <a:srgbClr val="0000FF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Arial Black" panose="020B0A04020102020204" pitchFamily="34" charset="0"/>
              </a:rPr>
              <a:t>середовища</a:t>
            </a:r>
            <a:endParaRPr lang="uk-UA" dirty="0"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524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7" name="Picture 7" descr="скан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560" y="1196752"/>
            <a:ext cx="7302848" cy="5724525"/>
          </a:xfrm>
          <a:prstGeom prst="rect">
            <a:avLst/>
          </a:prstGeom>
          <a:noFill/>
          <a:ln w="4127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908720"/>
          </a:xfrm>
        </p:spPr>
        <p:txBody>
          <a:bodyPr/>
          <a:lstStyle/>
          <a:p>
            <a:pPr algn="ctr"/>
            <a:r>
              <a:rPr lang="uk-UA" i="1" dirty="0" smtClean="0">
                <a:solidFill>
                  <a:srgbClr val="FF0000"/>
                </a:solidFill>
              </a:rPr>
              <a:t>Дякую за увагу!</a:t>
            </a:r>
            <a:endParaRPr lang="uk-UA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665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1321</TotalTime>
  <Words>1592</Words>
  <Application>Microsoft Office PowerPoint</Application>
  <PresentationFormat>Экран (4:3)</PresentationFormat>
  <Paragraphs>418</Paragraphs>
  <Slides>30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La mente</vt:lpstr>
      <vt:lpstr>Документ</vt:lpstr>
      <vt:lpstr>Пневмонії у дітей</vt:lpstr>
      <vt:lpstr>Пневмонія у дітей</vt:lpstr>
      <vt:lpstr>Актуальність:</vt:lpstr>
      <vt:lpstr>                      ЕТИОЛОГІЯ</vt:lpstr>
      <vt:lpstr>*Бактеріальні збудники пневмонії в різні періоди дитинства</vt:lpstr>
      <vt:lpstr>Слайд 6</vt:lpstr>
      <vt:lpstr> </vt:lpstr>
      <vt:lpstr>Етиологія вродженої пневмонії</vt:lpstr>
      <vt:lpstr>  Класификація пневмоній у дітей (Ю. Г. Антипкін, В. Г. Майданник, В. Ф. Лапшин та співав., 2011)</vt:lpstr>
      <vt:lpstr>Патогенез</vt:lpstr>
      <vt:lpstr>ПАТОГЕНЕЗ</vt:lpstr>
      <vt:lpstr>Органні ураження</vt:lpstr>
      <vt:lpstr>Слайд 13</vt:lpstr>
      <vt:lpstr>КРИТЕРІЇ ДІАГНОСТИКИ </vt:lpstr>
      <vt:lpstr>ПОПЕРЕДНІЙ ДіАГНОЗ ТИПОВОЇ/АТИПОВОЇ ПНЕВМОНІЇ</vt:lpstr>
      <vt:lpstr>Критерії ступеню ДН</vt:lpstr>
      <vt:lpstr>      ПОКАЗАННЯ ДО ЛІКУВАННЯ ПНЕВМОНІЇ ВДОМА (Наказ МОЗ №18 від 13.01.2005 г.)</vt:lpstr>
      <vt:lpstr>Показання</vt:lpstr>
      <vt:lpstr>Показання для госпіталізації до спеціалізованого відділення стаціонару (педіатричне, пульмонологічне ) </vt:lpstr>
      <vt:lpstr>ЛІКУВАННЯ</vt:lpstr>
      <vt:lpstr>  РАНЖИРУВАНА ПОСЛІДОВНІСТЬ ЗАСТОСУВАННЯ АНТИБІОТИКІВ ПРИ ЛІКУВАННІ ПОЗАЛІКАРНЯНИХ ПНЕВМОНІЙ У ДІТЕЙ  (Клінічна настанова ПНЕВМОНІЇ У ДІТЕЙ 2022 р.)</vt:lpstr>
      <vt:lpstr>При непереносимості пеніциліну</vt:lpstr>
      <vt:lpstr>Слайд 23</vt:lpstr>
      <vt:lpstr>Тяжка форма ПП з ознаками мікоплазмової або хламідійної інфекції</vt:lpstr>
      <vt:lpstr>Оцінка ефективності     а/б терапії</vt:lpstr>
      <vt:lpstr>Слайд 26</vt:lpstr>
      <vt:lpstr>ПАТОГЕНЕТИЧНА ТЕРАПІЯ</vt:lpstr>
      <vt:lpstr>СИМПТОМАТИЧНА ТЕРАПІЯ</vt:lpstr>
      <vt:lpstr>Слайд 29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Пневмония у детей</dc:title>
  <dc:creator>Olga</dc:creator>
  <cp:lastModifiedBy>e120760psv</cp:lastModifiedBy>
  <cp:revision>95</cp:revision>
  <dcterms:created xsi:type="dcterms:W3CDTF">2013-11-04T14:27:06Z</dcterms:created>
  <dcterms:modified xsi:type="dcterms:W3CDTF">2023-02-13T08:27:32Z</dcterms:modified>
</cp:coreProperties>
</file>