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27"/>
  </p:notesMasterIdLst>
  <p:sldIdLst>
    <p:sldId id="256" r:id="rId3"/>
    <p:sldId id="259" r:id="rId4"/>
    <p:sldId id="260" r:id="rId5"/>
    <p:sldId id="263" r:id="rId6"/>
    <p:sldId id="264" r:id="rId7"/>
    <p:sldId id="265" r:id="rId8"/>
    <p:sldId id="286" r:id="rId9"/>
    <p:sldId id="284" r:id="rId10"/>
    <p:sldId id="267" r:id="rId11"/>
    <p:sldId id="269" r:id="rId12"/>
    <p:sldId id="272" r:id="rId13"/>
    <p:sldId id="273" r:id="rId14"/>
    <p:sldId id="275" r:id="rId15"/>
    <p:sldId id="276" r:id="rId16"/>
    <p:sldId id="279" r:id="rId17"/>
    <p:sldId id="280" r:id="rId18"/>
    <p:sldId id="282" r:id="rId19"/>
    <p:sldId id="283" r:id="rId20"/>
    <p:sldId id="294" r:id="rId21"/>
    <p:sldId id="289" r:id="rId22"/>
    <p:sldId id="287" r:id="rId23"/>
    <p:sldId id="295" r:id="rId24"/>
    <p:sldId id="281" r:id="rId25"/>
    <p:sldId id="29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80"/>
    <p:restoredTop sz="86410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4A5CD-A293-4279-A247-654E338D9D8B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D84C1-2AC5-435F-A992-937FE657C6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806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415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038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3561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0261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D84C1-2AC5-435F-A992-937FE657C61E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582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86BEA-E13D-4977-97D2-879D46E5EF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5297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74A3-A3EC-4E8E-B4E7-B660D2F513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949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05B18-1C0B-48EF-BD4A-90FBD12C99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585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3726-2BAF-4043-8331-3F2652CFE5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44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837CF-64E6-42A0-866A-E872878409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9031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5FA8D-00AD-4C0E-8E3E-04B735EDF1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65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4F394-E722-49F4-A559-6845CA5AC1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079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5AADC-CC5E-428F-BAB7-53CEFC7545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694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9BFF0-737E-4E1D-BDE8-6D5FE6F29A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455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A5BE5-A37F-4CC1-95C2-102F719111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992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0A1C8-A530-486D-B98B-286B77934C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71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F48816-327B-4624-96DD-207242802DA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93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m.ua/url?url=http://zdravsovet.com/2012/12/spejser-dlya-ingalyatorov-chto-eto-kakie-byvayut/&amp;rct=j&amp;frm=1&amp;q=&amp;esrc=s&amp;sa=U&amp;ved=0ahUKEwiWxfXOjtnJAhVCjXIKHWM6CREQwW4IHTAE&amp;usg=AFQjCNECuBxcX6o3c-8YRzEdm5gQSuC82g" TargetMode="Externa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hyperlink" Target="http://www.google.com.ua/imgres?imgurl=http://zbm-group.com/images/foto/nikotinoviy-plastyr-ot-kureniya.jpg&amp;imgrefurl=http://zbm-group.com/kitayskie-plastyri/nikotinoviy-plastyr-ot-kureniya-stop-smoking-patch.html&amp;usg=__YlolGlzK3LBqxZklmMtQUQ-tFas=&amp;h=426&amp;w=500&amp;sz=16&amp;hl=uk&amp;start=6&amp;zoom=1&amp;tbnid=XRp7YUshXVIxCM:&amp;tbnh=111&amp;tbnw=130&amp;ei=U2GOUN2KAtOoqwG33oFQ&amp;prev=/search?q=%D0%BA%D1%83%D1%80%D0%B5%D0%BD%D0%B8%D1%8E+%D0%BD%D0%B5%D1%82&amp;hl=uk&amp;gbv=2&amp;tbm=isch&amp;itbs=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0271099"/>
              </p:ext>
            </p:extLst>
          </p:nvPr>
        </p:nvGraphicFramePr>
        <p:xfrm>
          <a:off x="827584" y="1196752"/>
          <a:ext cx="8280920" cy="3528392"/>
        </p:xfrm>
        <a:graphic>
          <a:graphicData uri="http://schemas.openxmlformats.org/drawingml/2006/table">
            <a:tbl>
              <a:tblPr/>
              <a:tblGrid>
                <a:gridCol w="4059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215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28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dirty="0" smtClean="0">
                          <a:effectLst/>
                          <a:latin typeface="Times New Roman"/>
                          <a:ea typeface="Times New Roman"/>
                        </a:rPr>
                        <a:t>Бронхіальна</a:t>
                      </a:r>
                      <a:r>
                        <a:rPr lang="uk-UA" sz="4000" baseline="0" dirty="0" smtClean="0">
                          <a:effectLst/>
                          <a:latin typeface="Times New Roman"/>
                          <a:ea typeface="Times New Roman"/>
                        </a:rPr>
                        <a:t> астма 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uk-UA" sz="4000" baseline="0" dirty="0" smtClean="0">
                          <a:effectLst/>
                          <a:latin typeface="Times New Roman"/>
                          <a:ea typeface="Times New Roman"/>
                        </a:rPr>
                        <a:t>у дітей.                        </a:t>
                      </a:r>
                      <a:r>
                        <a:rPr lang="ru-RU" sz="4000" baseline="0" dirty="0" smtClean="0">
                          <a:effectLst/>
                          <a:latin typeface="Times New Roman"/>
                          <a:ea typeface="Times New Roman"/>
                        </a:rPr>
                        <a:t>       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7728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 descr="http://www.mif-ua.com/media/uploads/seminar_images/108si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0" y="3573016"/>
            <a:ext cx="2996332" cy="3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238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84784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Бронхіальна астма</a:t>
            </a:r>
            <a:r>
              <a:rPr lang="uk-UA" sz="2400" dirty="0"/>
              <a:t> - хронічне запальне захворювання дихальних шляхів, яке спричинене значною кількістю клітин та медіаторів запалення. Хронічне запалення обумовлює розвиток бронхіальної </a:t>
            </a:r>
            <a:r>
              <a:rPr lang="uk-UA" sz="2400" dirty="0" err="1"/>
              <a:t>гіперреактивності</a:t>
            </a:r>
            <a:r>
              <a:rPr lang="uk-UA" sz="2400" dirty="0"/>
              <a:t>, що проявляється </a:t>
            </a:r>
            <a:r>
              <a:rPr lang="uk-UA" sz="2400" dirty="0" err="1"/>
              <a:t>рецидивуючими</a:t>
            </a:r>
            <a:r>
              <a:rPr lang="uk-UA" sz="2400" dirty="0"/>
              <a:t> симптомами свистячого дихання, ядухи, відчуттям стиснення в грудях і кашлю, особливо в нічний і вранішній час. Ці епізоди звичайно пов’язані з розповсюдженою, але варіабельною </a:t>
            </a:r>
            <a:r>
              <a:rPr lang="uk-UA" sz="2400" dirty="0" err="1"/>
              <a:t>бронхообструкцією</a:t>
            </a:r>
            <a:r>
              <a:rPr lang="uk-UA" sz="2400" dirty="0"/>
              <a:t>, яка зворотна спонтанно або під впливом терапії.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00310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</a:rPr>
              <a:t>КЛАСИФІКАЦІЯ БРОНХІАЛЬНОЇ АСТМИ</a:t>
            </a:r>
          </a:p>
          <a:p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За </a:t>
            </a:r>
            <a:r>
              <a:rPr lang="uk-UA" sz="2400" b="1" dirty="0"/>
              <a:t>етіологією (</a:t>
            </a:r>
            <a:r>
              <a:rPr lang="uk-UA" sz="2400" dirty="0"/>
              <a:t>при можливості уточнення на рівні спеціалізованого центру):</a:t>
            </a:r>
            <a:endParaRPr lang="ru-RU" sz="2400" dirty="0"/>
          </a:p>
          <a:p>
            <a:pPr lvl="0"/>
            <a:endParaRPr lang="uk-UA" sz="2400" b="1" i="1" dirty="0" smtClean="0"/>
          </a:p>
          <a:p>
            <a:pPr lvl="0"/>
            <a:r>
              <a:rPr lang="uk-UA" sz="2400" b="1" i="1" dirty="0" smtClean="0"/>
              <a:t>Алергічна</a:t>
            </a:r>
            <a:r>
              <a:rPr lang="uk-UA" sz="2400" b="1" dirty="0" smtClean="0"/>
              <a:t> </a:t>
            </a:r>
            <a:r>
              <a:rPr lang="uk-UA" sz="2400" dirty="0"/>
              <a:t>(екзогенна, J45.0), яка виникає під впливом неінфекційних інгаляційних алергенів : </a:t>
            </a:r>
            <a:endParaRPr lang="ru-RU" sz="2400" dirty="0"/>
          </a:p>
          <a:p>
            <a:pPr lvl="0"/>
            <a:r>
              <a:rPr lang="uk-UA" sz="2400" dirty="0" err="1"/>
              <a:t>атопічна</a:t>
            </a:r>
            <a:r>
              <a:rPr lang="uk-UA" sz="2400" dirty="0"/>
              <a:t> (</a:t>
            </a:r>
            <a:r>
              <a:rPr lang="uk-UA" sz="2400" dirty="0" err="1"/>
              <a:t>IgE</a:t>
            </a:r>
            <a:r>
              <a:rPr lang="uk-UA" sz="2400" dirty="0"/>
              <a:t> – залежна);</a:t>
            </a:r>
            <a:endParaRPr lang="ru-RU" sz="2400" dirty="0"/>
          </a:p>
          <a:p>
            <a:pPr lvl="0"/>
            <a:r>
              <a:rPr lang="uk-UA" sz="2400" dirty="0" err="1"/>
              <a:t>неатопічна</a:t>
            </a:r>
            <a:r>
              <a:rPr lang="uk-UA" sz="2400" dirty="0"/>
              <a:t> (не </a:t>
            </a:r>
            <a:r>
              <a:rPr lang="uk-UA" sz="2400" dirty="0" err="1"/>
              <a:t>IgE</a:t>
            </a:r>
            <a:r>
              <a:rPr lang="uk-UA" sz="2400" dirty="0"/>
              <a:t> – залежна);</a:t>
            </a:r>
            <a:endParaRPr lang="ru-RU" sz="2400" dirty="0"/>
          </a:p>
          <a:p>
            <a:pPr lvl="0"/>
            <a:endParaRPr lang="uk-UA" sz="2400" b="1" i="1" dirty="0" smtClean="0"/>
          </a:p>
          <a:p>
            <a:pPr lvl="0"/>
            <a:r>
              <a:rPr lang="uk-UA" sz="2400" b="1" i="1" dirty="0" smtClean="0"/>
              <a:t>Неалергічна </a:t>
            </a:r>
            <a:r>
              <a:rPr lang="uk-UA" sz="2400" dirty="0"/>
              <a:t>(ендогенна, J45.1), до якої відносять не імунні форми БА (астма фізичного навантаження, </a:t>
            </a:r>
            <a:r>
              <a:rPr lang="uk-UA" sz="2400" dirty="0" err="1"/>
              <a:t>аспіринова</a:t>
            </a:r>
            <a:r>
              <a:rPr lang="uk-UA" sz="2400" dirty="0"/>
              <a:t> БА).</a:t>
            </a:r>
            <a:endParaRPr lang="ru-RU" sz="2400" dirty="0"/>
          </a:p>
          <a:p>
            <a:endParaRPr lang="uk-UA" sz="2400" b="1" i="1" dirty="0" smtClean="0"/>
          </a:p>
          <a:p>
            <a:r>
              <a:rPr lang="uk-UA" sz="2400" b="1" i="1" dirty="0" smtClean="0"/>
              <a:t>Змішана </a:t>
            </a:r>
            <a:r>
              <a:rPr lang="uk-UA" sz="2400" b="1" dirty="0"/>
              <a:t>(</a:t>
            </a:r>
            <a:r>
              <a:rPr lang="uk-UA" sz="2400" dirty="0"/>
              <a:t>J45.8), при якій розвиток і подальший перебіг захворювання відбувається, як під дією інфекційних, так і неінфекційних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1992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2407385"/>
              </p:ext>
            </p:extLst>
          </p:nvPr>
        </p:nvGraphicFramePr>
        <p:xfrm>
          <a:off x="467544" y="980728"/>
          <a:ext cx="8352927" cy="56886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132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75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20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9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30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5306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52112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Характеристика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                 Ступінь </a:t>
                      </a: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важкості перебігу захворювання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Інтермітуюча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(епізодична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                        </a:t>
                      </a:r>
                      <a:r>
                        <a:rPr lang="uk-UA" sz="1600" b="1" dirty="0" err="1" smtClean="0">
                          <a:effectLst/>
                          <a:latin typeface="Times New Roman"/>
                          <a:ea typeface="Times New Roman"/>
                        </a:rPr>
                        <a:t>Персистуюча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легка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середньоважка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важка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Денні симптоми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 1 разу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&gt;1 разу на тиждень, але рідше 1 разу на добу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щоденно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щоденно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0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Нічні симптоми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 2 разів на місяць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разів на місяць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&gt;1 разу на тиждень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часті симптоми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Загострення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короткотривалі (від декількох годин до декількох днів)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порушують активність і сон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порушують активність і сон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часті загострення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5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ОФВ</a:t>
                      </a:r>
                      <a:r>
                        <a:rPr lang="uk-UA" sz="1600" b="1" baseline="-25000" dirty="0">
                          <a:effectLst/>
                          <a:latin typeface="Times New Roman"/>
                          <a:ea typeface="Times New Roman"/>
                        </a:rPr>
                        <a:t>1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або</a:t>
                      </a:r>
                      <a:r>
                        <a:rPr lang="uk-UA" sz="1600" b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ПОШВ (від належного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≥ 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≥ 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60-80 %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≤ 60 %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21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Добові </a:t>
                      </a: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       коливання </a:t>
                      </a:r>
                      <a:r>
                        <a:rPr lang="uk-UA" sz="1600" b="1" dirty="0">
                          <a:effectLst/>
                          <a:latin typeface="Times New Roman"/>
                          <a:ea typeface="Times New Roman"/>
                        </a:rPr>
                        <a:t>ПОШВ або </a:t>
                      </a:r>
                      <a:r>
                        <a:rPr lang="uk-UA" sz="1600" b="1" dirty="0" smtClean="0">
                          <a:effectLst/>
                          <a:latin typeface="Times New Roman"/>
                          <a:ea typeface="Times New Roman"/>
                        </a:rPr>
                        <a:t>ОФВ1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&lt;20 %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20-30 %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30 %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&gt; 30 %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017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1287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За періодом захворювання</a:t>
            </a:r>
            <a:r>
              <a:rPr lang="uk-UA" sz="3200" b="1" dirty="0">
                <a:latin typeface="Times New Roman"/>
                <a:ea typeface="Times New Roman"/>
              </a:rPr>
              <a:t>:</a:t>
            </a:r>
            <a:endParaRPr lang="ru-RU" sz="3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>
                <a:latin typeface="Times New Roman"/>
                <a:ea typeface="Times New Roman"/>
              </a:rPr>
              <a:t>період загострення</a:t>
            </a:r>
            <a:r>
              <a:rPr lang="uk-UA" sz="2400" dirty="0">
                <a:latin typeface="Times New Roman"/>
                <a:ea typeface="Times New Roman"/>
              </a:rPr>
              <a:t>: прогресуюче зростання ядухи, кашлю, свистячих хрипів, відчуття стиснення в грудній клітині або будь-якої комбінації перерахованих симптомів ( </a:t>
            </a:r>
            <a:r>
              <a:rPr lang="uk-UA" sz="2400" b="1" dirty="0">
                <a:latin typeface="Times New Roman"/>
                <a:ea typeface="Times New Roman"/>
              </a:rPr>
              <a:t>легке, середньої важкості, важке, астматичний статус</a:t>
            </a:r>
            <a:r>
              <a:rPr lang="uk-UA" sz="2400" b="1" dirty="0" smtClean="0">
                <a:latin typeface="Times New Roman"/>
                <a:ea typeface="Times New Roman"/>
              </a:rPr>
              <a:t>)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uk-UA" sz="24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 smtClean="0">
                <a:latin typeface="Times New Roman"/>
                <a:ea typeface="Times New Roman"/>
              </a:rPr>
              <a:t>Період контролю:</a:t>
            </a:r>
            <a:r>
              <a:rPr lang="uk-UA" sz="2400" dirty="0" smtClean="0">
                <a:latin typeface="Times New Roman"/>
                <a:ea typeface="Times New Roman"/>
              </a:rPr>
              <a:t>відсутність симптомів захворювання на фоні прийому базисної (планової) терапії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400" b="1" dirty="0" smtClean="0">
                <a:latin typeface="Times New Roman"/>
                <a:ea typeface="Times New Roman"/>
              </a:rPr>
              <a:t>Період ремісії: </a:t>
            </a:r>
            <a:r>
              <a:rPr lang="uk-UA" sz="2400" dirty="0" smtClean="0">
                <a:latin typeface="Times New Roman"/>
                <a:ea typeface="Times New Roman"/>
              </a:rPr>
              <a:t>відсутність симптомів захворювання після відміни базисної терапії.</a:t>
            </a:r>
            <a:endParaRPr lang="uk-UA" sz="24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uk-UA" sz="24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00042"/>
            <a:ext cx="77768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Фактори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, які зумовлюють виникнення астми</a:t>
            </a:r>
            <a:r>
              <a:rPr lang="uk-UA" sz="2800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Фактори схильності </a:t>
            </a:r>
            <a:r>
              <a:rPr lang="uk-UA" sz="2800" dirty="0" smtClean="0">
                <a:latin typeface="Times New Roman"/>
                <a:ea typeface="Times New Roman"/>
              </a:rPr>
              <a:t>– </a:t>
            </a:r>
            <a:r>
              <a:rPr lang="uk-UA" sz="2800" dirty="0">
                <a:latin typeface="Times New Roman"/>
                <a:ea typeface="Times New Roman"/>
              </a:rPr>
              <a:t>генетична детермінованість (</a:t>
            </a:r>
            <a:r>
              <a:rPr lang="uk-UA" sz="2800" dirty="0" err="1">
                <a:latin typeface="Times New Roman"/>
                <a:ea typeface="Times New Roman"/>
              </a:rPr>
              <a:t>атопія</a:t>
            </a:r>
            <a:r>
              <a:rPr lang="uk-UA" sz="2800" dirty="0">
                <a:latin typeface="Times New Roman"/>
                <a:ea typeface="Times New Roman"/>
              </a:rPr>
              <a:t>, </a:t>
            </a:r>
            <a:r>
              <a:rPr lang="uk-UA" sz="2800" dirty="0" err="1">
                <a:latin typeface="Times New Roman"/>
                <a:ea typeface="Times New Roman"/>
              </a:rPr>
              <a:t>гіперреактивність</a:t>
            </a:r>
            <a:r>
              <a:rPr lang="uk-UA" sz="2800" dirty="0">
                <a:latin typeface="Times New Roman"/>
                <a:ea typeface="Times New Roman"/>
              </a:rPr>
              <a:t> бронхів);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 </a:t>
            </a:r>
            <a:r>
              <a:rPr lang="uk-UA" sz="2800" b="1" dirty="0">
                <a:latin typeface="Times New Roman"/>
                <a:ea typeface="Times New Roman"/>
              </a:rPr>
              <a:t>причинні фактори </a:t>
            </a:r>
            <a:r>
              <a:rPr lang="uk-UA" sz="2800" dirty="0">
                <a:latin typeface="Times New Roman"/>
                <a:ea typeface="Times New Roman"/>
              </a:rPr>
              <a:t>(алергени);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uk-UA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latin typeface="Times New Roman"/>
                <a:ea typeface="Times New Roman"/>
              </a:rPr>
              <a:t>фактори</a:t>
            </a:r>
            <a:r>
              <a:rPr lang="uk-UA" sz="2800" b="1" dirty="0">
                <a:latin typeface="Times New Roman"/>
                <a:ea typeface="Times New Roman"/>
              </a:rPr>
              <a:t>, які сприяють розвитку БА </a:t>
            </a:r>
            <a:r>
              <a:rPr lang="uk-UA" sz="2800" dirty="0">
                <a:latin typeface="Times New Roman"/>
                <a:ea typeface="Times New Roman"/>
              </a:rPr>
              <a:t>(підвищують ризик виникнення хвороби на фоні впливу причинних факторів) – тютюновий дим, забруднення навколишнього середовища, респіраторні вірусні інфекції, шкідливі антенатальні фактори та </a:t>
            </a:r>
            <a:r>
              <a:rPr lang="uk-UA" sz="2800" dirty="0" err="1">
                <a:latin typeface="Times New Roman"/>
                <a:ea typeface="Times New Roman"/>
              </a:rPr>
              <a:t>перинатальна</a:t>
            </a:r>
            <a:r>
              <a:rPr lang="uk-UA" sz="2800" dirty="0">
                <a:latin typeface="Times New Roman"/>
                <a:ea typeface="Times New Roman"/>
              </a:rPr>
              <a:t> патологія</a:t>
            </a:r>
            <a:r>
              <a:rPr lang="uk-UA" sz="2400" dirty="0">
                <a:latin typeface="Times New Roman"/>
                <a:ea typeface="Times New Roman"/>
              </a:rPr>
              <a:t>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09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10"/>
          <p:cNvSpPr>
            <a:spLocks noChangeArrowheads="1"/>
          </p:cNvSpPr>
          <p:nvPr/>
        </p:nvSpPr>
        <p:spPr bwMode="auto">
          <a:xfrm>
            <a:off x="1187450" y="692695"/>
            <a:ext cx="914400" cy="82812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b="1" i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US" sz="2000" b="1" i="0" baseline="-3000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2</a:t>
            </a:r>
            <a:endParaRPr lang="en-US" i="0">
              <a:latin typeface="Arial" pitchFamily="34" charset="0"/>
            </a:endParaRPr>
          </a:p>
        </p:txBody>
      </p:sp>
      <p:sp>
        <p:nvSpPr>
          <p:cNvPr id="18435" name="Oval 11"/>
          <p:cNvSpPr>
            <a:spLocks noChangeArrowheads="1"/>
          </p:cNvSpPr>
          <p:nvPr/>
        </p:nvSpPr>
        <p:spPr bwMode="auto">
          <a:xfrm>
            <a:off x="1619250" y="1916113"/>
            <a:ext cx="914400" cy="9144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000" b="1" i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B</a:t>
            </a:r>
            <a:endParaRPr lang="en-US" i="0">
              <a:latin typeface="Arial" pitchFamily="34" charset="0"/>
            </a:endParaRPr>
          </a:p>
        </p:txBody>
      </p:sp>
      <p:sp>
        <p:nvSpPr>
          <p:cNvPr id="18436" name="Line 12"/>
          <p:cNvSpPr>
            <a:spLocks noChangeShapeType="1"/>
          </p:cNvSpPr>
          <p:nvPr/>
        </p:nvSpPr>
        <p:spPr bwMode="auto">
          <a:xfrm flipH="1">
            <a:off x="1979613" y="1196975"/>
            <a:ext cx="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7" name="Line 13"/>
          <p:cNvSpPr>
            <a:spLocks noChangeShapeType="1"/>
          </p:cNvSpPr>
          <p:nvPr/>
        </p:nvSpPr>
        <p:spPr bwMode="auto">
          <a:xfrm>
            <a:off x="2555875" y="2492375"/>
            <a:ext cx="1584325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8" name="Oval 14"/>
          <p:cNvSpPr>
            <a:spLocks noChangeArrowheads="1"/>
          </p:cNvSpPr>
          <p:nvPr/>
        </p:nvSpPr>
        <p:spPr bwMode="auto">
          <a:xfrm rot="3516688">
            <a:off x="1086644" y="4133056"/>
            <a:ext cx="482600" cy="55403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Oval 15"/>
          <p:cNvSpPr>
            <a:spLocks noChangeArrowheads="1"/>
          </p:cNvSpPr>
          <p:nvPr/>
        </p:nvSpPr>
        <p:spPr bwMode="auto">
          <a:xfrm>
            <a:off x="3851275" y="2492375"/>
            <a:ext cx="1635125" cy="16351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O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O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</a:t>
            </a:r>
            <a:r>
              <a:rPr lang="en-US" sz="1200" b="1" i="0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   </a:t>
            </a:r>
            <a:r>
              <a:rPr lang="ru-RU" b="1" i="0" dirty="0" smtClean="0">
                <a:solidFill>
                  <a:srgbClr val="0000FF"/>
                </a:solidFill>
                <a:latin typeface="Arial" pitchFamily="34" charset="0"/>
              </a:rPr>
              <a:t>Тучна </a:t>
            </a:r>
            <a:r>
              <a:rPr lang="ru-RU" b="1" i="0" dirty="0" err="1" smtClean="0">
                <a:solidFill>
                  <a:srgbClr val="0000FF"/>
                </a:solidFill>
                <a:latin typeface="Arial" pitchFamily="34" charset="0"/>
              </a:rPr>
              <a:t>кл</a:t>
            </a:r>
            <a:r>
              <a:rPr lang="uk-UA" b="1" i="0" dirty="0" err="1" smtClean="0">
                <a:solidFill>
                  <a:srgbClr val="0000FF"/>
                </a:solidFill>
                <a:latin typeface="Arial" pitchFamily="34" charset="0"/>
              </a:rPr>
              <a:t>ітина</a:t>
            </a:r>
            <a:r>
              <a:rPr lang="en-US" b="1" i="0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  <a:endParaRPr lang="ru-RU" i="0" dirty="0">
              <a:latin typeface="Arial" pitchFamily="34" charset="0"/>
            </a:endParaRPr>
          </a:p>
          <a:p>
            <a:endParaRPr lang="ru-RU" i="0" dirty="0">
              <a:latin typeface="Arial" pitchFamily="34" charset="0"/>
            </a:endParaRPr>
          </a:p>
        </p:txBody>
      </p:sp>
      <p:sp>
        <p:nvSpPr>
          <p:cNvPr id="18440" name="Oval 16"/>
          <p:cNvSpPr>
            <a:spLocks noChangeArrowheads="1"/>
          </p:cNvSpPr>
          <p:nvPr/>
        </p:nvSpPr>
        <p:spPr bwMode="auto">
          <a:xfrm>
            <a:off x="4572000" y="3716338"/>
            <a:ext cx="4572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Oval 17"/>
          <p:cNvSpPr>
            <a:spLocks noChangeArrowheads="1"/>
          </p:cNvSpPr>
          <p:nvPr/>
        </p:nvSpPr>
        <p:spPr bwMode="auto">
          <a:xfrm>
            <a:off x="4787900" y="692695"/>
            <a:ext cx="914400" cy="10081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12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20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  </a:t>
            </a:r>
            <a:r>
              <a:rPr lang="en-US" sz="1200" i="0" dirty="0" err="1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O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en-US" sz="2000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ru-RU" sz="2000" i="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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endParaRPr lang="ru-RU" sz="2000" i="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42" name="Line 18"/>
          <p:cNvSpPr>
            <a:spLocks noChangeShapeType="1"/>
          </p:cNvSpPr>
          <p:nvPr/>
        </p:nvSpPr>
        <p:spPr bwMode="auto">
          <a:xfrm flipV="1">
            <a:off x="5435600" y="1125538"/>
            <a:ext cx="215900" cy="2416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3" name="Line 19"/>
          <p:cNvSpPr>
            <a:spLocks noChangeShapeType="1"/>
          </p:cNvSpPr>
          <p:nvPr/>
        </p:nvSpPr>
        <p:spPr bwMode="auto">
          <a:xfrm flipH="1" flipV="1">
            <a:off x="2051050" y="549275"/>
            <a:ext cx="2592388" cy="194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4" name="AutoShape 20"/>
          <p:cNvSpPr>
            <a:spLocks noChangeArrowheads="1"/>
          </p:cNvSpPr>
          <p:nvPr/>
        </p:nvSpPr>
        <p:spPr bwMode="auto">
          <a:xfrm rot="21424885" flipH="1">
            <a:off x="5508625" y="3644900"/>
            <a:ext cx="1174750" cy="1666875"/>
          </a:xfrm>
          <a:prstGeom prst="curvedRightArrow">
            <a:avLst>
              <a:gd name="adj1" fmla="val 28378"/>
              <a:gd name="adj2" fmla="val 56757"/>
              <a:gd name="adj3" fmla="val 32171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AutoShape 21"/>
          <p:cNvSpPr>
            <a:spLocks noChangeArrowheads="1"/>
          </p:cNvSpPr>
          <p:nvPr/>
        </p:nvSpPr>
        <p:spPr bwMode="auto">
          <a:xfrm>
            <a:off x="2484438" y="3716338"/>
            <a:ext cx="1371600" cy="1619250"/>
          </a:xfrm>
          <a:prstGeom prst="curvedRightArrow">
            <a:avLst>
              <a:gd name="adj1" fmla="val 23611"/>
              <a:gd name="adj2" fmla="val 47222"/>
              <a:gd name="adj3" fmla="val 33333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Rectangle 22"/>
          <p:cNvSpPr>
            <a:spLocks noChangeArrowheads="1"/>
          </p:cNvSpPr>
          <p:nvPr/>
        </p:nvSpPr>
        <p:spPr bwMode="auto">
          <a:xfrm>
            <a:off x="3492500" y="-1531938"/>
            <a:ext cx="184150" cy="3667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i="0">
              <a:latin typeface="Arial" pitchFamily="34" charset="0"/>
            </a:endParaRPr>
          </a:p>
        </p:txBody>
      </p:sp>
      <p:sp>
        <p:nvSpPr>
          <p:cNvPr id="18447" name="Rectangle 23"/>
          <p:cNvSpPr>
            <a:spLocks noChangeArrowheads="1"/>
          </p:cNvSpPr>
          <p:nvPr/>
        </p:nvSpPr>
        <p:spPr bwMode="auto">
          <a:xfrm>
            <a:off x="0" y="-891888"/>
            <a:ext cx="10242551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5172075" algn="l"/>
              </a:tabLst>
            </a:pPr>
            <a:endParaRPr lang="en-US" sz="2000" b="1" i="0" dirty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5172075" algn="l"/>
              </a:tabLst>
            </a:pPr>
            <a:r>
              <a:rPr lang="en-US" sz="2000" b="1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							</a:t>
            </a:r>
            <a:endParaRPr lang="ru-RU" sz="600" i="0" dirty="0">
              <a:latin typeface="Arial" pitchFamily="34" charset="0"/>
            </a:endParaRPr>
          </a:p>
          <a:p>
            <a:pPr eaLnBrk="0" hangingPunct="0">
              <a:tabLst>
                <a:tab pos="5172075" algn="l"/>
              </a:tabLst>
            </a:pPr>
            <a:r>
              <a:rPr lang="en-US" sz="2200" b="1" i="0" dirty="0">
                <a:solidFill>
                  <a:srgbClr val="FF00FF"/>
                </a:solidFill>
                <a:latin typeface="Arial" pitchFamily="34" charset="0"/>
                <a:cs typeface="Times New Roman" pitchFamily="18" charset="0"/>
              </a:rPr>
              <a:t>                                                                    </a:t>
            </a:r>
            <a:endParaRPr lang="ru-RU" i="0" dirty="0">
              <a:latin typeface="Arial" pitchFamily="34" charset="0"/>
            </a:endParaRPr>
          </a:p>
        </p:txBody>
      </p:sp>
      <p:sp>
        <p:nvSpPr>
          <p:cNvPr id="18448" name="Rectangle 24"/>
          <p:cNvSpPr>
            <a:spLocks noChangeArrowheads="1"/>
          </p:cNvSpPr>
          <p:nvPr/>
        </p:nvSpPr>
        <p:spPr bwMode="auto">
          <a:xfrm>
            <a:off x="2484438" y="1817688"/>
            <a:ext cx="473075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1114425" algn="l"/>
              </a:tabLst>
            </a:pPr>
            <a:endParaRPr lang="en-US" sz="2200" b="1" i="0" dirty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1114425" algn="l"/>
              </a:tabLst>
            </a:pPr>
            <a:r>
              <a:rPr lang="en-US" sz="2200" i="0" dirty="0">
                <a:latin typeface="Arial" pitchFamily="34" charset="0"/>
                <a:cs typeface="Times New Roman" pitchFamily="18" charset="0"/>
              </a:rPr>
              <a:t>	</a:t>
            </a:r>
            <a:r>
              <a:rPr lang="en-US" sz="2200" b="1" i="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b="1" i="0" dirty="0">
                <a:solidFill>
                  <a:srgbClr val="008000"/>
                </a:solidFill>
                <a:latin typeface="Arial" pitchFamily="34" charset="0"/>
                <a:sym typeface="Webdings" pitchFamily="18" charset="2"/>
              </a:rPr>
              <a:t></a:t>
            </a:r>
            <a:r>
              <a:rPr lang="en-US" i="0" dirty="0">
                <a:latin typeface="Arial" pitchFamily="34" charset="0"/>
              </a:rPr>
              <a:t> </a:t>
            </a:r>
            <a:r>
              <a:rPr lang="ru-RU" sz="2200" b="1" i="0" dirty="0" err="1" smtClean="0">
                <a:solidFill>
                  <a:srgbClr val="008000"/>
                </a:solidFill>
                <a:latin typeface="Arial" pitchFamily="34" charset="0"/>
                <a:cs typeface="Times New Roman" pitchFamily="18" charset="0"/>
              </a:rPr>
              <a:t>Алерген</a:t>
            </a:r>
            <a:endParaRPr lang="ru-RU" sz="600" i="0" dirty="0">
              <a:latin typeface="Arial" pitchFamily="34" charset="0"/>
            </a:endParaRPr>
          </a:p>
          <a:p>
            <a:pPr eaLnBrk="0" hangingPunct="0">
              <a:tabLst>
                <a:tab pos="1114425" algn="l"/>
              </a:tabLst>
            </a:pPr>
            <a:endParaRPr lang="ru-RU" i="0" dirty="0">
              <a:latin typeface="Arial" pitchFamily="34" charset="0"/>
            </a:endParaRPr>
          </a:p>
        </p:txBody>
      </p:sp>
      <p:sp>
        <p:nvSpPr>
          <p:cNvPr id="18449" name="Rectangle 25"/>
          <p:cNvSpPr>
            <a:spLocks noChangeArrowheads="1"/>
          </p:cNvSpPr>
          <p:nvPr/>
        </p:nvSpPr>
        <p:spPr bwMode="auto">
          <a:xfrm>
            <a:off x="4067175" y="2708275"/>
            <a:ext cx="13017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1866900" algn="l"/>
              </a:tabLst>
            </a:pPr>
            <a:endParaRPr lang="en-US" sz="2200" i="0">
              <a:latin typeface="Arial" pitchFamily="34" charset="0"/>
              <a:cs typeface="Times New Roman" pitchFamily="18" charset="0"/>
            </a:endParaRPr>
          </a:p>
          <a:p>
            <a:pPr eaLnBrk="0" hangingPunct="0">
              <a:tabLst>
                <a:tab pos="1866900" algn="l"/>
              </a:tabLst>
            </a:pPr>
            <a:r>
              <a:rPr lang="en-US" sz="2200" i="0">
                <a:latin typeface="Arial" pitchFamily="34" charset="0"/>
                <a:cs typeface="Times New Roman" pitchFamily="18" charset="0"/>
              </a:rPr>
              <a:t>                      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1866900" algn="l"/>
              </a:tabLst>
            </a:pPr>
            <a:endParaRPr lang="ru-RU" sz="2200" b="1" i="0">
              <a:solidFill>
                <a:srgbClr val="008000"/>
              </a:solidFill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50" name="Rectangle 26"/>
          <p:cNvSpPr>
            <a:spLocks noChangeArrowheads="1"/>
          </p:cNvSpPr>
          <p:nvPr/>
        </p:nvSpPr>
        <p:spPr bwMode="auto">
          <a:xfrm>
            <a:off x="179388" y="4508500"/>
            <a:ext cx="25749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2390775" algn="l"/>
              </a:tabLst>
            </a:pPr>
            <a:r>
              <a:rPr lang="en-US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</a:t>
            </a:r>
            <a:r>
              <a:rPr lang="en-US" sz="2200" i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20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O O </a:t>
            </a:r>
            <a:r>
              <a:rPr lang="en-US" sz="2200" i="0">
                <a:latin typeface="Arial" pitchFamily="34" charset="0"/>
                <a:cs typeface="Times New Roman" pitchFamily="18" charset="0"/>
              </a:rPr>
              <a:t>	</a:t>
            </a:r>
            <a:endParaRPr lang="ru-RU" i="0">
              <a:latin typeface="Arial" pitchFamily="34" charset="0"/>
            </a:endParaRPr>
          </a:p>
        </p:txBody>
      </p:sp>
      <p:sp>
        <p:nvSpPr>
          <p:cNvPr id="18451" name="Rectangle 27"/>
          <p:cNvSpPr>
            <a:spLocks noChangeArrowheads="1"/>
          </p:cNvSpPr>
          <p:nvPr/>
        </p:nvSpPr>
        <p:spPr bwMode="auto">
          <a:xfrm>
            <a:off x="107950" y="4868863"/>
            <a:ext cx="1069975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2390775" algn="l"/>
              </a:tabLst>
            </a:pPr>
            <a:r>
              <a:rPr lang="en-US" sz="22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O O O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2390775" algn="l"/>
              </a:tabLst>
            </a:pPr>
            <a:r>
              <a:rPr lang="en-US" sz="2200" b="1" i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O O</a:t>
            </a:r>
            <a:endParaRPr lang="ru-RU" sz="600" i="0">
              <a:latin typeface="Arial" pitchFamily="34" charset="0"/>
            </a:endParaRPr>
          </a:p>
          <a:p>
            <a:pPr eaLnBrk="0" hangingPunct="0">
              <a:tabLst>
                <a:tab pos="2390775" algn="l"/>
              </a:tabLst>
            </a:pPr>
            <a:endParaRPr lang="ru-RU" i="0">
              <a:latin typeface="Arial" pitchFamily="34" charset="0"/>
            </a:endParaRPr>
          </a:p>
        </p:txBody>
      </p:sp>
      <p:sp>
        <p:nvSpPr>
          <p:cNvPr id="18452" name="Rectangle 28"/>
          <p:cNvSpPr>
            <a:spLocks noChangeArrowheads="1"/>
          </p:cNvSpPr>
          <p:nvPr/>
        </p:nvSpPr>
        <p:spPr bwMode="auto">
          <a:xfrm>
            <a:off x="2771775" y="4352360"/>
            <a:ext cx="32032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i="0" dirty="0">
                <a:latin typeface="Arial" pitchFamily="34" charset="0"/>
              </a:rPr>
              <a:t/>
            </a:r>
            <a:br>
              <a:rPr lang="ru-RU" i="0" dirty="0">
                <a:latin typeface="Arial" pitchFamily="34" charset="0"/>
              </a:rPr>
            </a:br>
            <a:endParaRPr lang="ru-RU" i="0" dirty="0">
              <a:latin typeface="Arial" pitchFamily="34" charset="0"/>
            </a:endParaRPr>
          </a:p>
          <a:p>
            <a:pPr eaLnBrk="0" hangingPunct="0"/>
            <a:r>
              <a:rPr lang="en-US" sz="2200" i="0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                      </a:t>
            </a:r>
            <a:endParaRPr lang="ru-RU" sz="600" i="0" dirty="0">
              <a:latin typeface="Arial" pitchFamily="34" charset="0"/>
            </a:endParaRPr>
          </a:p>
          <a:p>
            <a:pPr eaLnBrk="0" hangingPunct="0"/>
            <a:r>
              <a:rPr lang="ru-RU" sz="2200" b="1" i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БРОНХООБСТРУКЦіЯ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eaLnBrk="0" hangingPunct="0"/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i="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Бронхоспазм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sym typeface="Webdings" pitchFamily="18" charset="2"/>
            </a:endParaRPr>
          </a:p>
          <a:p>
            <a:pPr eaLnBrk="0" hangingPunct="0"/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uk-UA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НАБРЯК</a:t>
            </a:r>
            <a:br>
              <a:rPr lang="uk-UA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</a:br>
            <a:r>
              <a:rPr lang="en-US" sz="2200" b="1" i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ebdings" pitchFamily="18" charset="2"/>
              </a:rPr>
              <a:t></a:t>
            </a:r>
            <a:r>
              <a:rPr lang="en-US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i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Гіперсекреція</a:t>
            </a: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ru-RU" sz="600" i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sym typeface="Webdings" pitchFamily="18" charset="2"/>
            </a:endParaRPr>
          </a:p>
          <a:p>
            <a:pPr eaLnBrk="0" hangingPunct="0"/>
            <a:endParaRPr lang="ru-RU" sz="2200" b="1" i="0" dirty="0">
              <a:latin typeface="Times New Roman" pitchFamily="18" charset="0"/>
              <a:cs typeface="Times New Roman" pitchFamily="18" charset="0"/>
              <a:sym typeface="Webdings" pitchFamily="18" charset="2"/>
            </a:endParaRPr>
          </a:p>
        </p:txBody>
      </p:sp>
      <p:sp>
        <p:nvSpPr>
          <p:cNvPr id="18453" name="Rectangle 29"/>
          <p:cNvSpPr>
            <a:spLocks noChangeArrowheads="1"/>
          </p:cNvSpPr>
          <p:nvPr/>
        </p:nvSpPr>
        <p:spPr bwMode="auto">
          <a:xfrm>
            <a:off x="3059113" y="2133600"/>
            <a:ext cx="577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0">
                <a:latin typeface="Arial" pitchFamily="34" charset="0"/>
              </a:rPr>
              <a:t> </a:t>
            </a:r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IL4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4" name="Rectangle 30"/>
          <p:cNvSpPr>
            <a:spLocks noChangeArrowheads="1"/>
          </p:cNvSpPr>
          <p:nvPr/>
        </p:nvSpPr>
        <p:spPr bwMode="auto">
          <a:xfrm>
            <a:off x="5580063" y="2133600"/>
            <a:ext cx="51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IL5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5" name="Rectangle 31"/>
          <p:cNvSpPr>
            <a:spLocks noChangeArrowheads="1"/>
          </p:cNvSpPr>
          <p:nvPr/>
        </p:nvSpPr>
        <p:spPr bwMode="auto">
          <a:xfrm>
            <a:off x="3203575" y="908050"/>
            <a:ext cx="51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0">
                <a:solidFill>
                  <a:srgbClr val="0000FF"/>
                </a:solidFill>
                <a:latin typeface="Arial" pitchFamily="34" charset="0"/>
              </a:rPr>
              <a:t>IL4</a:t>
            </a:r>
            <a:endParaRPr lang="ru-RU" b="1" i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8457" name="Rectangle 33"/>
          <p:cNvSpPr>
            <a:spLocks noChangeArrowheads="1"/>
          </p:cNvSpPr>
          <p:nvPr/>
        </p:nvSpPr>
        <p:spPr bwMode="auto">
          <a:xfrm>
            <a:off x="2555875" y="277238"/>
            <a:ext cx="281305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ПАТОГЕНЕЗ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82997" y="841557"/>
            <a:ext cx="1436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ru-RU" b="1" dirty="0" err="1">
                <a:solidFill>
                  <a:srgbClr val="438086">
                    <a:lumMod val="75000"/>
                  </a:srgbClr>
                </a:solidFill>
                <a:latin typeface="Arial" pitchFamily="34" charset="0"/>
              </a:rPr>
              <a:t>Эозинофіл</a:t>
            </a:r>
            <a:endParaRPr lang="ru-RU" b="1" dirty="0">
              <a:solidFill>
                <a:srgbClr val="438086">
                  <a:lumMod val="75000"/>
                </a:srgb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23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284698"/>
            <a:ext cx="9144000" cy="112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НОРМАЛЬНИЙ ТА РЕМОДУЛЬОВАНИЙ</a:t>
            </a:r>
            <a:r>
              <a:rPr kumimoji="0" lang="ru-RU" sz="2800" b="1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 БРОНХИ</a:t>
            </a:r>
            <a:endParaRPr kumimoji="0" lang="hu-HU" sz="28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j-ea"/>
              <a:cs typeface="+mj-cs"/>
            </a:endParaRPr>
          </a:p>
        </p:txBody>
      </p:sp>
      <p:pic>
        <p:nvPicPr>
          <p:cNvPr id="3" name="Picture 4" descr="normal_bronch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75" y="1709738"/>
            <a:ext cx="3438525" cy="472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nflamed_bronch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709738"/>
            <a:ext cx="34004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2604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396" y="1052736"/>
            <a:ext cx="898060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 smtClean="0">
                <a:latin typeface="Times New Roman"/>
                <a:ea typeface="Times New Roman"/>
              </a:rPr>
              <a:t>                     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Критерії діагностики БА</a:t>
            </a:r>
          </a:p>
          <a:p>
            <a:pPr algn="just">
              <a:spcAft>
                <a:spcPts val="0"/>
              </a:spcAf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Анамнестичні критерії: 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20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000" dirty="0">
                <a:latin typeface="Times New Roman"/>
                <a:ea typeface="Times New Roman"/>
              </a:rPr>
              <a:t> - </a:t>
            </a:r>
            <a:r>
              <a:rPr lang="uk-UA" sz="2400" dirty="0">
                <a:latin typeface="Times New Roman"/>
                <a:ea typeface="Times New Roman"/>
              </a:rPr>
              <a:t>обтяжений </a:t>
            </a:r>
            <a:r>
              <a:rPr lang="uk-UA" sz="2400" dirty="0" err="1">
                <a:latin typeface="Times New Roman"/>
                <a:ea typeface="Times New Roman"/>
              </a:rPr>
              <a:t>атопією</a:t>
            </a:r>
            <a:r>
              <a:rPr lang="uk-UA" sz="2400" dirty="0">
                <a:latin typeface="Times New Roman"/>
                <a:ea typeface="Times New Roman"/>
              </a:rPr>
              <a:t> сімейний анамнез;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супутні прояви </a:t>
            </a:r>
            <a:r>
              <a:rPr lang="uk-UA" sz="2400" dirty="0" err="1">
                <a:latin typeface="Times New Roman"/>
                <a:ea typeface="Times New Roman"/>
              </a:rPr>
              <a:t>атопії</a:t>
            </a:r>
            <a:r>
              <a:rPr lang="uk-UA" sz="2400" dirty="0">
                <a:latin typeface="Times New Roman"/>
                <a:ea typeface="Times New Roman"/>
              </a:rPr>
              <a:t> (алергічний риніт, </a:t>
            </a:r>
            <a:r>
              <a:rPr lang="uk-UA" sz="2400" dirty="0" err="1">
                <a:latin typeface="Times New Roman"/>
                <a:ea typeface="Times New Roman"/>
              </a:rPr>
              <a:t>атопічний</a:t>
            </a:r>
            <a:r>
              <a:rPr lang="uk-UA" sz="2400" dirty="0">
                <a:latin typeface="Times New Roman"/>
                <a:ea typeface="Times New Roman"/>
              </a:rPr>
              <a:t> дерматит, харчова алергія);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періодичність виникнення симптомів, які найчастіше підсилюються вночі і під ранок;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сезонна варіабельність симптомів і виникнення загострень, спровокованих дією тригерних факторів;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висока ефективність пробної </a:t>
            </a:r>
            <a:r>
              <a:rPr lang="uk-UA" sz="2400" dirty="0" err="1">
                <a:latin typeface="Times New Roman"/>
                <a:ea typeface="Times New Roman"/>
              </a:rPr>
              <a:t>бронхолітичної</a:t>
            </a:r>
            <a:r>
              <a:rPr lang="uk-UA" sz="2400" dirty="0">
                <a:latin typeface="Times New Roman"/>
                <a:ea typeface="Times New Roman"/>
              </a:rPr>
              <a:t> і протизапальної терапії впродовж не менш 8-12 тижнів лікування.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Такі симптоми, як: частий "</a:t>
            </a:r>
            <a:r>
              <a:rPr lang="uk-UA" sz="2400" dirty="0" err="1">
                <a:latin typeface="Times New Roman"/>
                <a:ea typeface="Times New Roman"/>
              </a:rPr>
              <a:t>wheezing</a:t>
            </a:r>
            <a:r>
              <a:rPr lang="uk-UA" sz="2400" dirty="0">
                <a:latin typeface="Times New Roman"/>
                <a:ea typeface="Times New Roman"/>
              </a:rPr>
              <a:t>" (більше ніж 1 раз на місяць); кашель або свистячі хрипи, що пов’язані з активністю дитини; нічний кашель поза епізодами ГРВІ;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99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548680"/>
            <a:ext cx="590465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Клінічні симптоми БА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: </a:t>
            </a:r>
            <a:endParaRPr lang="uk-UA" b="1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епізоди ядухи з утрудненням при видиху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сухі </a:t>
            </a:r>
            <a:r>
              <a:rPr lang="uk-UA" sz="2400" dirty="0">
                <a:latin typeface="Times New Roman"/>
                <a:ea typeface="Times New Roman"/>
              </a:rPr>
              <a:t>свистячі дистанційні хрипи;</a:t>
            </a:r>
            <a:endParaRPr lang="ru-RU" sz="2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кашель, що посилюється у нічний та вранішній час</a:t>
            </a:r>
            <a:r>
              <a:rPr lang="uk-UA" sz="2400" dirty="0" smtClean="0"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почуття </a:t>
            </a:r>
            <a:r>
              <a:rPr lang="uk-UA" sz="2400" dirty="0">
                <a:latin typeface="Times New Roman"/>
                <a:ea typeface="Times New Roman"/>
              </a:rPr>
              <a:t>стиснення у грудній клітці</a:t>
            </a:r>
            <a:r>
              <a:rPr lang="uk-UA" sz="2400" dirty="0" smtClean="0">
                <a:latin typeface="Times New Roman"/>
                <a:ea typeface="Times New Roman"/>
              </a:rPr>
              <a:t>.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uk-UA" sz="24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uk-UA" sz="24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</a:t>
            </a:r>
            <a:r>
              <a:rPr lang="uk-UA" sz="2400" dirty="0" smtClean="0">
                <a:latin typeface="Times New Roman"/>
                <a:ea typeface="Times New Roman"/>
              </a:rPr>
              <a:t>квіваленти нападу ядухи–епізоди </a:t>
            </a:r>
            <a:r>
              <a:rPr lang="uk-UA" sz="2400" dirty="0">
                <a:latin typeface="Times New Roman"/>
                <a:ea typeface="Times New Roman"/>
              </a:rPr>
              <a:t>утрудненого свистячого дихання з подовженим видихом (</a:t>
            </a:r>
            <a:r>
              <a:rPr lang="en-US" sz="2400" dirty="0">
                <a:latin typeface="Times New Roman"/>
                <a:ea typeface="Times New Roman"/>
              </a:rPr>
              <a:t>wheezing); </a:t>
            </a:r>
            <a:r>
              <a:rPr lang="uk-UA" sz="2400" dirty="0" err="1">
                <a:latin typeface="Times New Roman"/>
                <a:ea typeface="Times New Roman"/>
              </a:rPr>
              <a:t>нападоподібний</a:t>
            </a:r>
            <a:r>
              <a:rPr lang="uk-UA" sz="2400" dirty="0">
                <a:latin typeface="Times New Roman"/>
                <a:ea typeface="Times New Roman"/>
              </a:rPr>
              <a:t> переважно нічний, сухий кашель</a:t>
            </a:r>
            <a:r>
              <a:rPr lang="uk-UA" sz="2400" dirty="0" smtClean="0">
                <a:latin typeface="Times New Roman"/>
                <a:ea typeface="Times New Roman"/>
              </a:rPr>
              <a:t>,(</a:t>
            </a:r>
            <a:r>
              <a:rPr lang="uk-UA" sz="2400" dirty="0" err="1">
                <a:latin typeface="Times New Roman"/>
                <a:ea typeface="Times New Roman"/>
              </a:rPr>
              <a:t>кашльовий</a:t>
            </a:r>
            <a:r>
              <a:rPr lang="uk-UA" sz="2400" dirty="0">
                <a:latin typeface="Times New Roman"/>
                <a:ea typeface="Times New Roman"/>
              </a:rPr>
              <a:t> варіант БА).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uk-UA" sz="24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uk-UA" sz="2400" dirty="0">
              <a:effectLst/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098" name="Picture 2" descr="Медицинские картинки для детей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75" y="3269956"/>
            <a:ext cx="3069667" cy="357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19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2"/>
            <a:ext cx="770485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Х</a:t>
            </a:r>
            <a:r>
              <a:rPr lang="uk-UA" sz="2800" b="1" dirty="0" smtClean="0">
                <a:latin typeface="Times New Roman"/>
                <a:ea typeface="Times New Roman"/>
              </a:rPr>
              <a:t>арактерні </a:t>
            </a:r>
            <a:r>
              <a:rPr lang="uk-UA" sz="2800" b="1" dirty="0">
                <a:latin typeface="Times New Roman"/>
                <a:ea typeface="Times New Roman"/>
              </a:rPr>
              <a:t>ознаки БА</a:t>
            </a:r>
            <a:r>
              <a:rPr lang="uk-UA" sz="2800" b="1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800" b="1" dirty="0">
              <a:latin typeface="Times New Roman"/>
              <a:ea typeface="Times New Roman"/>
            </a:endParaRPr>
          </a:p>
          <a:p>
            <a:pPr marL="1257300" lvl="2" indent="-342900" algn="just"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експіраторна задишка, у дітей раннього віку;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змішана з переважанням експіраторного компоненту;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емфізематозна форма грудної клітки;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вимушене положення (під час нападу);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дистанційні свистячі хрипи;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при перкусії - коробковий відтінок </a:t>
            </a:r>
            <a:r>
              <a:rPr lang="uk-UA" sz="2400" dirty="0" err="1">
                <a:latin typeface="Times New Roman"/>
                <a:ea typeface="Times New Roman"/>
              </a:rPr>
              <a:t>перкуторного</a:t>
            </a:r>
            <a:r>
              <a:rPr lang="uk-UA" sz="2400" dirty="0">
                <a:latin typeface="Times New Roman"/>
                <a:ea typeface="Times New Roman"/>
              </a:rPr>
              <a:t> тону або коробковий тон;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uk-UA" sz="2400" dirty="0" err="1">
                <a:latin typeface="Times New Roman"/>
                <a:ea typeface="Times New Roman"/>
              </a:rPr>
              <a:t>аускультативні</a:t>
            </a:r>
            <a:r>
              <a:rPr lang="uk-UA" sz="2400" dirty="0">
                <a:latin typeface="Times New Roman"/>
                <a:ea typeface="Times New Roman"/>
              </a:rPr>
              <a:t> дані – дифузні сухі свистячі хрипи на фоні жорсткого або послабленого дихання, подовження видиху (при відсутності скарг, при звичайному диханні, поява їх при формованому видиху); у дітей раннього віку – поєднання дифузних сухих свистячих і різнокаліберних вологих </a:t>
            </a:r>
            <a:r>
              <a:rPr lang="uk-UA" sz="2400" dirty="0" err="1">
                <a:latin typeface="Times New Roman"/>
                <a:ea typeface="Times New Roman"/>
              </a:rPr>
              <a:t>малозвучних</a:t>
            </a:r>
            <a:r>
              <a:rPr lang="uk-UA" sz="2400" dirty="0">
                <a:latin typeface="Times New Roman"/>
                <a:ea typeface="Times New Roman"/>
              </a:rPr>
              <a:t> хрипів.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10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876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800" b="1" dirty="0">
                <a:latin typeface="Times New Roman"/>
                <a:ea typeface="Times New Roman"/>
              </a:rPr>
              <a:t>Допоміжні діагностичні критерії</a:t>
            </a:r>
            <a:r>
              <a:rPr lang="uk-UA" sz="2800" b="1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uk-UA" sz="2400" b="1" dirty="0" smtClean="0">
                <a:latin typeface="Times New Roman"/>
                <a:ea typeface="Times New Roman"/>
              </a:rPr>
              <a:t>Критерії </a:t>
            </a:r>
            <a:r>
              <a:rPr lang="uk-UA" sz="2400" b="1" dirty="0">
                <a:latin typeface="Times New Roman"/>
                <a:ea typeface="Times New Roman"/>
              </a:rPr>
              <a:t>порушення функції зовнішнього дихання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(</a:t>
            </a:r>
            <a:r>
              <a:rPr lang="uk-UA" sz="2400" dirty="0">
                <a:latin typeface="Times New Roman"/>
                <a:ea typeface="Times New Roman"/>
              </a:rPr>
              <a:t>для дітей старших за 5 років, які спроможні проходити спірометричне та </a:t>
            </a:r>
            <a:r>
              <a:rPr lang="uk-UA" sz="2400" dirty="0" err="1">
                <a:latin typeface="Times New Roman"/>
                <a:ea typeface="Times New Roman"/>
              </a:rPr>
              <a:t>пікфлуометричне</a:t>
            </a:r>
            <a:r>
              <a:rPr lang="uk-UA" sz="2400" dirty="0">
                <a:latin typeface="Times New Roman"/>
                <a:ea typeface="Times New Roman"/>
              </a:rPr>
              <a:t> дослідження)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1. Наявність ознак бронхіальної обструкції - ОФВ1, ПОШВ,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ОФВ1/ФЖЄЛ &lt; 80  % від належних;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2. Зворотність порушень бронхіальної прохідності при проведенні тесту з бета 2-агоністами (приріст ОФВ1 на 12 % (або 200 </a:t>
            </a:r>
            <a:r>
              <a:rPr lang="uk-UA" sz="2400" dirty="0" err="1">
                <a:latin typeface="Times New Roman"/>
                <a:ea typeface="Times New Roman"/>
              </a:rPr>
              <a:t>мл</a:t>
            </a:r>
            <a:r>
              <a:rPr lang="uk-UA" sz="2400" dirty="0">
                <a:latin typeface="Times New Roman"/>
                <a:ea typeface="Times New Roman"/>
              </a:rPr>
              <a:t>) або після 3-тижневого курсу пробної терапії ІГКС;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3. Добова варіабельність ПОШВ &gt; 20 % при </a:t>
            </a:r>
            <a:r>
              <a:rPr lang="uk-UA" sz="2400" dirty="0" err="1">
                <a:latin typeface="Times New Roman"/>
                <a:ea typeface="Times New Roman"/>
              </a:rPr>
              <a:t>пікфлуометрії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приріст ПОШВ ≥ 20 % (або 60 л/</a:t>
            </a:r>
            <a:r>
              <a:rPr lang="uk-UA" sz="2400" dirty="0" err="1">
                <a:latin typeface="Times New Roman"/>
                <a:ea typeface="Times New Roman"/>
              </a:rPr>
              <a:t>хв</a:t>
            </a:r>
            <a:r>
              <a:rPr lang="uk-UA" sz="2400" dirty="0">
                <a:latin typeface="Times New Roman"/>
                <a:ea typeface="Times New Roman"/>
              </a:rPr>
              <a:t>) після інгаляції бета 2 – </a:t>
            </a:r>
            <a:r>
              <a:rPr lang="uk-UA" sz="2400" dirty="0" err="1">
                <a:latin typeface="Times New Roman"/>
                <a:ea typeface="Times New Roman"/>
              </a:rPr>
              <a:t>агоніста</a:t>
            </a:r>
            <a:r>
              <a:rPr lang="uk-UA" sz="2400" dirty="0">
                <a:latin typeface="Times New Roman"/>
                <a:ea typeface="Times New Roman"/>
              </a:rPr>
              <a:t>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4.  Визначена </a:t>
            </a:r>
            <a:r>
              <a:rPr lang="uk-UA" sz="2400" dirty="0" err="1">
                <a:latin typeface="Times New Roman"/>
                <a:ea typeface="Times New Roman"/>
              </a:rPr>
              <a:t>гіперреактивність</a:t>
            </a:r>
            <a:r>
              <a:rPr lang="uk-UA" sz="2400" dirty="0">
                <a:latin typeface="Times New Roman"/>
                <a:ea typeface="Times New Roman"/>
              </a:rPr>
              <a:t> бронхів при проведенні провокаційних тестів з фізичним навантаженням, </a:t>
            </a:r>
            <a:r>
              <a:rPr lang="uk-UA" sz="2400" dirty="0" err="1">
                <a:latin typeface="Times New Roman"/>
                <a:ea typeface="Times New Roman"/>
              </a:rPr>
              <a:t>гістаміном</a:t>
            </a:r>
            <a:r>
              <a:rPr lang="uk-UA" sz="2400" dirty="0">
                <a:latin typeface="Times New Roman"/>
                <a:ea typeface="Times New Roman"/>
              </a:rPr>
              <a:t> (в умовах стаціонару у дітей з нормальною функцією легень).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980729"/>
            <a:ext cx="147565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7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36" y="260648"/>
            <a:ext cx="840562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Лабораторне дослідження: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 </a:t>
            </a:r>
            <a:r>
              <a:rPr lang="uk-UA" sz="2400" dirty="0">
                <a:latin typeface="Times New Roman"/>
                <a:ea typeface="Times New Roman"/>
              </a:rPr>
              <a:t>- підвищений рівень кількості еозинофілів у  крові;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- оцінка </a:t>
            </a:r>
            <a:r>
              <a:rPr lang="uk-UA" sz="2400" dirty="0" err="1">
                <a:latin typeface="Times New Roman"/>
                <a:ea typeface="Times New Roman"/>
              </a:rPr>
              <a:t>неінвазивних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біомаркерів</a:t>
            </a:r>
            <a:r>
              <a:rPr lang="uk-UA" sz="2400" dirty="0">
                <a:latin typeface="Times New Roman"/>
                <a:ea typeface="Times New Roman"/>
              </a:rPr>
              <a:t> запалення дихальних </a:t>
            </a:r>
            <a:r>
              <a:rPr lang="uk-UA" sz="2400" dirty="0" smtClean="0">
                <a:latin typeface="Times New Roman"/>
                <a:ea typeface="Times New Roman"/>
              </a:rPr>
              <a:t>шляхів дослідження </a:t>
            </a:r>
            <a:r>
              <a:rPr lang="uk-UA" sz="2400" dirty="0">
                <a:latin typeface="Times New Roman"/>
                <a:ea typeface="Times New Roman"/>
              </a:rPr>
              <a:t>спонтанного або індукованого мокротиння для оцінки еозинофільного та </a:t>
            </a:r>
            <a:r>
              <a:rPr lang="uk-UA" sz="2400" dirty="0" err="1">
                <a:latin typeface="Times New Roman"/>
                <a:ea typeface="Times New Roman"/>
              </a:rPr>
              <a:t>нейтрофільного</a:t>
            </a:r>
            <a:r>
              <a:rPr lang="uk-UA" sz="2400" dirty="0">
                <a:latin typeface="Times New Roman"/>
                <a:ea typeface="Times New Roman"/>
              </a:rPr>
              <a:t> запалення, оксиду азоту або </a:t>
            </a:r>
            <a:r>
              <a:rPr lang="uk-UA" sz="2400" dirty="0" err="1">
                <a:latin typeface="Times New Roman"/>
                <a:ea typeface="Times New Roman"/>
              </a:rPr>
              <a:t>карбонмонооксиду</a:t>
            </a:r>
            <a:r>
              <a:rPr lang="uk-UA" sz="2400" dirty="0">
                <a:latin typeface="Times New Roman"/>
                <a:ea typeface="Times New Roman"/>
              </a:rPr>
              <a:t> в конденсаті повітря, яке </a:t>
            </a:r>
            <a:r>
              <a:rPr lang="uk-UA" sz="2400">
                <a:latin typeface="Times New Roman"/>
                <a:ea typeface="Times New Roman"/>
              </a:rPr>
              <a:t>видихається</a:t>
            </a:r>
            <a:r>
              <a:rPr lang="uk-UA" sz="2400" smtClean="0"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uk-UA" sz="2400" smtClean="0">
                <a:latin typeface="Times New Roman"/>
                <a:ea typeface="Times New Roman"/>
              </a:rPr>
              <a:t>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Алергологічне дослідження</a:t>
            </a:r>
          </a:p>
          <a:p>
            <a:pPr lvl="0" algn="just"/>
            <a:r>
              <a:rPr lang="uk-UA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-позитивні результати шкірних проб (</a:t>
            </a:r>
            <a:r>
              <a:rPr lang="uk-UA" sz="24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прик</a:t>
            </a:r>
            <a:r>
              <a:rPr lang="uk-UA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-тест, як найбільш специфічний 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</a:rPr>
              <a:t>проводиться дітям з 3-х років); </a:t>
            </a: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-</a:t>
            </a:r>
            <a:r>
              <a:rPr lang="uk-UA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підвищений 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</a:rPr>
              <a:t>рівень загального та /або алерген-специфічних </a:t>
            </a:r>
            <a:r>
              <a:rPr lang="uk-UA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IgE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</a:rPr>
              <a:t> (за інформативністю не перевищує шкірні тести</a:t>
            </a:r>
            <a:r>
              <a:rPr lang="uk-UA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).</a:t>
            </a:r>
          </a:p>
          <a:p>
            <a:pPr lvl="0" algn="just"/>
            <a:endParaRPr lang="uk-UA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/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Рентгенологічне дослідження</a:t>
            </a:r>
          </a:p>
          <a:p>
            <a:pPr lvl="0" algn="just"/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0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6894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Рентгенологічне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дослідження:</a:t>
            </a:r>
          </a:p>
          <a:p>
            <a:pPr algn="just">
              <a:spcAft>
                <a:spcPts val="0"/>
              </a:spcAft>
            </a:pPr>
            <a:r>
              <a:rPr lang="uk-UA" sz="2800" dirty="0" smtClean="0">
                <a:latin typeface="Times New Roman"/>
                <a:ea typeface="Times New Roman"/>
              </a:rPr>
              <a:t>з </a:t>
            </a:r>
            <a:r>
              <a:rPr lang="uk-UA" sz="2800" dirty="0">
                <a:latin typeface="Times New Roman"/>
                <a:ea typeface="Times New Roman"/>
              </a:rPr>
              <a:t>метою диференціальної діагностики з іншими захворюваннями дихальних шляхів (структурних аномалій дихальних шляхів, хронічної інфекції, тощо).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 descr="C:\Users\олеся\Pictures\551 астма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59781"/>
            <a:ext cx="5184576" cy="33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956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980728"/>
            <a:ext cx="59852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/>
                <a:ea typeface="Times New Roman"/>
              </a:rPr>
              <a:t>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Лікування бронхіальної астми</a:t>
            </a:r>
          </a:p>
          <a:p>
            <a:endParaRPr lang="uk-UA" sz="3200" b="1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Лікування загострення БА: 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780928"/>
            <a:ext cx="82453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/>
                <a:ea typeface="Times New Roman"/>
              </a:rPr>
              <a:t>Початкова терапія: Інгаляційний бета 2-агоніст швидкої дії кожні 20 хвилин впродовж 1 години за допомогою дозованого аерозольного інгалятора зі </a:t>
            </a:r>
            <a:r>
              <a:rPr lang="uk-UA" sz="2800" dirty="0" err="1" smtClean="0">
                <a:latin typeface="Times New Roman"/>
                <a:ea typeface="Times New Roman"/>
              </a:rPr>
              <a:t>спейсером</a:t>
            </a:r>
            <a:r>
              <a:rPr lang="uk-UA" sz="2800" dirty="0" smtClean="0">
                <a:latin typeface="Times New Roman"/>
                <a:ea typeface="Times New Roman"/>
              </a:rPr>
              <a:t> </a:t>
            </a:r>
            <a:r>
              <a:rPr lang="uk-UA" sz="2800" dirty="0">
                <a:latin typeface="Times New Roman"/>
                <a:ea typeface="Times New Roman"/>
              </a:rPr>
              <a:t>або </a:t>
            </a:r>
            <a:r>
              <a:rPr lang="uk-UA" sz="2800" dirty="0" err="1">
                <a:latin typeface="Times New Roman"/>
                <a:ea typeface="Times New Roman"/>
              </a:rPr>
              <a:t>небулайзера</a:t>
            </a:r>
            <a:r>
              <a:rPr lang="uk-UA" sz="2800" dirty="0">
                <a:latin typeface="Times New Roman"/>
                <a:ea typeface="Times New Roman"/>
              </a:rPr>
              <a:t> </a:t>
            </a:r>
            <a:endParaRPr lang="ru-RU" sz="2800" dirty="0"/>
          </a:p>
        </p:txBody>
      </p:sp>
      <p:pic>
        <p:nvPicPr>
          <p:cNvPr id="3074" name="Picture 2" descr="Медицинские картинки для детей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96811"/>
            <a:ext cx="3275856" cy="218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нгалятор компрессорный LD 211C (Little Doctor, Сингапур) белый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96811"/>
            <a:ext cx="3096344" cy="21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спейсер картинка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89929"/>
            <a:ext cx="2520280" cy="22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256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0319851"/>
              </p:ext>
            </p:extLst>
          </p:nvPr>
        </p:nvGraphicFramePr>
        <p:xfrm>
          <a:off x="140097" y="1412776"/>
          <a:ext cx="9000999" cy="5120640"/>
        </p:xfrm>
        <a:graphic>
          <a:graphicData uri="http://schemas.openxmlformats.org/drawingml/2006/table">
            <a:tbl>
              <a:tblPr/>
              <a:tblGrid>
                <a:gridCol w="25861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14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003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69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Повна відповідь </a:t>
                      </a:r>
                      <a:endParaRPr lang="ru-RU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 smtClean="0">
                          <a:effectLst/>
                          <a:latin typeface="Times New Roman"/>
                          <a:ea typeface="Times New Roman"/>
                        </a:rPr>
                        <a:t>Легке загострення </a:t>
                      </a:r>
                      <a:endParaRPr lang="ru-RU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ПОШВ&gt; 80% від належного або найкращого індивідуального значення.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Відповідь на бета 2-агоніст зберігається протягом 3- 4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можна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продовжувати використання бета 2-агоніста кожні 3-4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протягом 24 год.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Неповна відповідь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effectLst/>
                          <a:latin typeface="Times New Roman"/>
                          <a:ea typeface="Times New Roman"/>
                        </a:rPr>
                        <a:t>Загострення середньої важкості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Якщо ПОШВ складає 60-80% від належного або найкращого індивідуального значення: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продовжувати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використання бета 2-агоніста кожні 1-2 години;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системний кортикостероїд преднізолон або еквівалентні дози інших ГКС протягом 24 годин; застосування ІГКС у високих дозах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інгаляційний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холінолітик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проконсультуватися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у лікаря.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Незадовільна  відповідь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effectLst/>
                          <a:latin typeface="Times New Roman"/>
                          <a:ea typeface="Times New Roman"/>
                        </a:rPr>
                        <a:t> Важке загострення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Якщо ПОШВ складає &lt;60% від належного або найкращого значення: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продовжити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прийом бета 2-агоніста з інтервалом менше години;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інгаляційний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холінолітик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додати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системний кортикостероїд;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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негайно звернутись по невідкладну допомогу з подальшою госпіталізацією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Звернутися до лікаря за подальшими рекомендаціями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Негайно (в той же день) звернутися до лікаря за рекомендаціями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У відділення невідкладної допомоги стаціонару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787" marR="587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526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b="1" dirty="0">
                <a:latin typeface="Times New Roman"/>
                <a:ea typeface="Times New Roman"/>
              </a:rPr>
              <a:t>Алгоритм визначення об’єму базисної терапії залежно від рівня контролю у дітей старше 5 років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351" y="785794"/>
            <a:ext cx="8568952" cy="616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3491880" y="1484784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07504" y="2204864"/>
            <a:ext cx="842609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3284984"/>
            <a:ext cx="8892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476817" y="2493531"/>
            <a:ext cx="705678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203848" y="2456892"/>
            <a:ext cx="0" cy="4140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060740" y="2511533"/>
            <a:ext cx="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220072" y="2565539"/>
            <a:ext cx="0" cy="4292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020272" y="2565539"/>
            <a:ext cx="0" cy="4292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59024" y="7024295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533601" y="2372792"/>
            <a:ext cx="0" cy="4581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533601" y="1196752"/>
            <a:ext cx="0" cy="13327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07504" y="1700808"/>
            <a:ext cx="8426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220072" y="11967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107504" y="1428736"/>
            <a:ext cx="8750776" cy="20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020272" y="148478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693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odid.ru/uploads/1342458129_provedenie-generalnoy-ubor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545060"/>
            <a:ext cx="28575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http://stendy.by/image/cache/data/Znaki/Nkl_sobaka-800x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9670" y="2852936"/>
            <a:ext cx="1973642" cy="144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http://www.vseodetyah.com/editorfiles/myagkie-igrushki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3776" y="769071"/>
            <a:ext cx="2286000" cy="208386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6" descr="http://mtdata.ru/u9/photo4887/20365652626-0/big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43400"/>
            <a:ext cx="2599928" cy="20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http://t3.gstatic.com/images?q=tbn:ANd9GcRfkPfwKClSgYVxg_YUWnlVB8zY1Zim3AecQAxsiFX79UmLj_QUqIe1jiU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48880"/>
            <a:ext cx="2808312" cy="197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http://pattayatrip.ru/sites/default/files/styles/colorbox/public/pictures/shoping/latex/poddelka%20lateks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3106738"/>
            <a:ext cx="3096344" cy="2927783"/>
          </a:xfrm>
          <a:prstGeom prst="round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539552" y="1052736"/>
            <a:ext cx="5924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-100" normalizeH="0" baseline="0" noProof="0" dirty="0" err="1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Елімінаційні</a:t>
            </a:r>
            <a:r>
              <a:rPr kumimoji="0" lang="ru-RU" sz="2800" b="1" i="0" u="none" strike="noStrike" kern="0" cap="none" spc="-100" normalizeH="0" baseline="0" noProof="0" dirty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 заходи: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9691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Методи доставки лікарських препаратів</a:t>
            </a:r>
            <a:endParaRPr lang="ru-RU" sz="3600" dirty="0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442915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628" y="2571744"/>
            <a:ext cx="34290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Небулайзерна</a:t>
            </a:r>
            <a:r>
              <a:rPr lang="ru-RU" dirty="0" smtClean="0"/>
              <a:t> </a:t>
            </a:r>
            <a:r>
              <a:rPr lang="ru-RU" dirty="0" err="1" smtClean="0"/>
              <a:t>терап</a:t>
            </a:r>
            <a:r>
              <a:rPr lang="uk-UA" dirty="0" smtClean="0"/>
              <a:t>і</a:t>
            </a:r>
            <a:r>
              <a:rPr lang="ru-RU" dirty="0" smtClean="0"/>
              <a:t>я</a:t>
            </a:r>
          </a:p>
          <a:p>
            <a:r>
              <a:rPr lang="ru-RU" dirty="0" smtClean="0"/>
              <a:t>При л</a:t>
            </a:r>
            <a:r>
              <a:rPr lang="uk-UA" dirty="0" err="1" smtClean="0"/>
              <a:t>ікуванні</a:t>
            </a:r>
            <a:endParaRPr lang="ru-RU" dirty="0" smtClean="0"/>
          </a:p>
          <a:p>
            <a:r>
              <a:rPr lang="ru-RU" dirty="0" err="1" smtClean="0"/>
              <a:t>Загострень</a:t>
            </a:r>
            <a:r>
              <a:rPr lang="ru-RU" dirty="0" smtClean="0"/>
              <a:t> бронх</a:t>
            </a:r>
            <a:r>
              <a:rPr lang="uk-UA" dirty="0" smtClean="0"/>
              <a:t>і</a:t>
            </a:r>
            <a:r>
              <a:rPr lang="ru-RU" dirty="0" err="1" smtClean="0"/>
              <a:t>ально</a:t>
            </a:r>
            <a:r>
              <a:rPr lang="uk-UA" dirty="0" smtClean="0"/>
              <a:t>ї</a:t>
            </a:r>
            <a:r>
              <a:rPr lang="ru-RU" dirty="0" smtClean="0"/>
              <a:t> </a:t>
            </a:r>
            <a:r>
              <a:rPr lang="ru-RU" dirty="0" err="1" smtClean="0"/>
              <a:t>астми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uk-UA" dirty="0" smtClean="0"/>
              <a:t>є найефективнішим</a:t>
            </a:r>
            <a:endParaRPr lang="ru-RU" dirty="0" smtClean="0"/>
          </a:p>
          <a:p>
            <a:r>
              <a:rPr lang="ru-RU" dirty="0" smtClean="0"/>
              <a:t>методом доставки</a:t>
            </a:r>
          </a:p>
          <a:p>
            <a:r>
              <a:rPr lang="ru-RU" dirty="0" smtClean="0"/>
              <a:t>препарат</a:t>
            </a:r>
            <a:r>
              <a:rPr lang="uk-UA" dirty="0" smtClean="0"/>
              <a:t>і</a:t>
            </a:r>
            <a:r>
              <a:rPr lang="ru-RU" dirty="0" smtClean="0"/>
              <a:t>в, особливо у</a:t>
            </a:r>
          </a:p>
          <a:p>
            <a:r>
              <a:rPr lang="ru-RU" dirty="0" err="1" smtClean="0"/>
              <a:t>д</a:t>
            </a:r>
            <a:r>
              <a:rPr lang="uk-UA" dirty="0" smtClean="0"/>
              <a:t>і</a:t>
            </a:r>
            <a:r>
              <a:rPr lang="ru-RU" dirty="0" err="1" smtClean="0"/>
              <a:t>тей</a:t>
            </a:r>
            <a:r>
              <a:rPr lang="ru-RU" dirty="0" smtClean="0"/>
              <a:t> </a:t>
            </a:r>
            <a:r>
              <a:rPr lang="ru-RU" dirty="0" err="1" smtClean="0"/>
              <a:t>раннього</a:t>
            </a:r>
            <a:r>
              <a:rPr lang="ru-RU" dirty="0" smtClean="0"/>
              <a:t> в</a:t>
            </a:r>
            <a:r>
              <a:rPr lang="uk-UA" dirty="0" err="1" smtClean="0"/>
              <a:t>іку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612900" y="4343400"/>
          <a:ext cx="693738" cy="1270000"/>
        </p:xfrm>
        <a:graphic>
          <a:graphicData uri="http://schemas.openxmlformats.org/presentationml/2006/ole">
            <p:oleObj spid="_x0000_s2225" name="Bitmap Image" r:id="rId3" imgW="905001" imgH="1657581" progId="PBrush">
              <p:embed/>
            </p:oleObj>
          </a:graphicData>
        </a:graphic>
      </p:graphicFrame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82625"/>
            <a:ext cx="7772400" cy="841375"/>
          </a:xfrm>
          <a:ln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660066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sz="3200" b="1" dirty="0" err="1" smtClean="0">
                <a:solidFill>
                  <a:srgbClr val="660066"/>
                </a:solidFill>
                <a:latin typeface="Arial" pitchFamily="34" charset="0"/>
              </a:rPr>
              <a:t>Ингаляційні</a:t>
            </a:r>
            <a:r>
              <a:rPr lang="ru-RU" sz="3200" b="1" dirty="0" smtClean="0">
                <a:solidFill>
                  <a:srgbClr val="660066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660066"/>
                </a:solidFill>
                <a:latin typeface="Arial" pitchFamily="34" charset="0"/>
              </a:rPr>
              <a:t>пристрої</a:t>
            </a:r>
            <a:endParaRPr lang="ru-RU" sz="3200" b="1" dirty="0" smtClean="0">
              <a:solidFill>
                <a:srgbClr val="660066"/>
              </a:solidFill>
              <a:latin typeface="Arial" pitchFamily="34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98500" y="4471988"/>
          <a:ext cx="688975" cy="1047750"/>
        </p:xfrm>
        <a:graphic>
          <a:graphicData uri="http://schemas.openxmlformats.org/presentationml/2006/ole">
            <p:oleObj spid="_x0000_s2226" name="Bitmap Image" r:id="rId4" imgW="990738" imgH="1504762" progId="PBrush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6740525" y="4484688"/>
          <a:ext cx="1811338" cy="1077912"/>
        </p:xfrm>
        <a:graphic>
          <a:graphicData uri="http://schemas.openxmlformats.org/presentationml/2006/ole">
            <p:oleObj spid="_x0000_s2227" name="Bitmap Image" r:id="rId5" imgW="3409524" imgH="2029108" progId="PBrush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3468688" y="4441825"/>
          <a:ext cx="1123950" cy="1028700"/>
        </p:xfrm>
        <a:graphic>
          <a:graphicData uri="http://schemas.openxmlformats.org/presentationml/2006/ole">
            <p:oleObj spid="_x0000_s2228" name="Bitmap Image" r:id="rId6" imgW="1123810" imgH="1028844" progId="PBrush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797425" y="4343400"/>
          <a:ext cx="644525" cy="1255713"/>
        </p:xfrm>
        <a:graphic>
          <a:graphicData uri="http://schemas.openxmlformats.org/presentationml/2006/ole">
            <p:oleObj spid="_x0000_s2229" name="Bitmap Image" r:id="rId7" imgW="914286" imgH="1781424" progId="PBrush">
              <p:embed/>
            </p:oleObj>
          </a:graphicData>
        </a:graphic>
      </p:graphicFrame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2904247"/>
            <a:ext cx="2828925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Дозовані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аерозольні</a:t>
            </a:r>
            <a:endParaRPr lang="ru-RU" sz="1400" b="1" dirty="0" smtClean="0">
              <a:solidFill>
                <a:srgbClr val="000000"/>
              </a:solidFill>
              <a:latin typeface="Arial" pitchFamily="34" charset="0"/>
            </a:endParaRPr>
          </a:p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інгалятори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(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</a:rPr>
              <a:t>MDI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165475" y="2921000"/>
            <a:ext cx="2827338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Порошкові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інгалятори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</a:rPr>
              <a:t>PDI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170613" y="2921000"/>
            <a:ext cx="2828925" cy="5080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</a:rPr>
              <a:t>Небулайзери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27659" name="AutoShape 11"/>
          <p:cNvCxnSpPr>
            <a:cxnSpLocks noChangeShapeType="1"/>
            <a:stCxn id="27651" idx="2"/>
            <a:endCxn id="27656" idx="0"/>
          </p:cNvCxnSpPr>
          <p:nvPr/>
        </p:nvCxnSpPr>
        <p:spPr bwMode="auto">
          <a:xfrm rot="5400000">
            <a:off x="2303109" y="635355"/>
            <a:ext cx="1380247" cy="315753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0" name="AutoShape 12"/>
          <p:cNvCxnSpPr>
            <a:cxnSpLocks noChangeShapeType="1"/>
          </p:cNvCxnSpPr>
          <p:nvPr/>
        </p:nvCxnSpPr>
        <p:spPr bwMode="auto">
          <a:xfrm>
            <a:off x="4564063" y="1524000"/>
            <a:ext cx="7937" cy="1397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1" name="AutoShape 17"/>
          <p:cNvCxnSpPr>
            <a:cxnSpLocks noChangeShapeType="1"/>
            <a:stCxn id="27651" idx="2"/>
            <a:endCxn id="27658" idx="0"/>
          </p:cNvCxnSpPr>
          <p:nvPr/>
        </p:nvCxnSpPr>
        <p:spPr bwMode="auto">
          <a:xfrm rot="16200000" flipH="1">
            <a:off x="5380038" y="715962"/>
            <a:ext cx="1397000" cy="3013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207928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1714488"/>
            <a:ext cx="6335548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Вимірювання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піковой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швидкості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(ПШВ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) за </a:t>
            </a:r>
            <a:r>
              <a:rPr lang="ru-RU" sz="2400" b="1" err="1">
                <a:solidFill>
                  <a:srgbClr val="000000"/>
                </a:solidFill>
                <a:latin typeface="Times New Roman" pitchFamily="18" charset="0"/>
              </a:rPr>
              <a:t>допомогою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спеціального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пристрою–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пікфлуометру</a:t>
            </a:r>
            <a:endParaRPr lang="ru-RU" sz="24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Необхідна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для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оцінки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контролю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астми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в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домашніх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умовах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а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також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для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прогнозування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загострення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астми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Піковая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швидкість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(ПШВ) – максимальна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швидкість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руху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повітря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при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форсованому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видиху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</a:rPr>
              <a:t>Чим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сильніший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спазм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бронхів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, 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</a:rPr>
              <a:t>тим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меньше ПШВ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8341"/>
            <a:ext cx="2358057" cy="216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2852936"/>
            <a:ext cx="1296145" cy="40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331" y="688341"/>
            <a:ext cx="3230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Пікфлуометрія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382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r>
              <a:rPr lang="uk-UA" sz="3600" dirty="0" err="1" smtClean="0"/>
              <a:t>Пікфлоуметрія</a:t>
            </a:r>
            <a:r>
              <a:rPr lang="uk-UA" sz="3600" dirty="0" smtClean="0"/>
              <a:t>: щоденник самоконтролю</a:t>
            </a:r>
            <a:endParaRPr lang="ru-RU" sz="3600" dirty="0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662" y="1214422"/>
            <a:ext cx="6162675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500166" y="5214950"/>
            <a:ext cx="6786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 smtClean="0"/>
              <a:t>Якщо </a:t>
            </a:r>
            <a:r>
              <a:rPr lang="ru-RU" sz="2800" b="1" i="1" dirty="0" smtClean="0"/>
              <a:t>контроль </a:t>
            </a:r>
            <a:r>
              <a:rPr lang="ru-RU" sz="2800" b="1" i="1" dirty="0" err="1" smtClean="0"/>
              <a:t>астми</a:t>
            </a:r>
            <a:r>
              <a:rPr lang="ru-RU" sz="2800" b="1" i="1" dirty="0" smtClean="0"/>
              <a:t> хороший,</a:t>
            </a:r>
          </a:p>
          <a:p>
            <a:r>
              <a:rPr lang="ru-RU" sz="2800" b="1" i="1" dirty="0" smtClean="0"/>
              <a:t>кол</a:t>
            </a:r>
            <a:r>
              <a:rPr lang="uk-UA" sz="2800" b="1" i="1" dirty="0" err="1" smtClean="0"/>
              <a:t>ивання</a:t>
            </a:r>
            <a:r>
              <a:rPr lang="uk-UA" sz="2800" b="1" i="1" dirty="0" smtClean="0"/>
              <a:t> </a:t>
            </a:r>
            <a:r>
              <a:rPr lang="ru-RU" sz="2800" b="1" i="1" dirty="0" smtClean="0"/>
              <a:t> ПШВ </a:t>
            </a:r>
            <a:r>
              <a:rPr lang="ru-RU" sz="2800" b="1" i="1" dirty="0" err="1" smtClean="0"/>
              <a:t>протягом</a:t>
            </a:r>
            <a:r>
              <a:rPr lang="ru-RU" sz="2800" b="1" i="1" dirty="0" smtClean="0"/>
              <a:t> </a:t>
            </a:r>
          </a:p>
          <a:p>
            <a:r>
              <a:rPr lang="ru-RU" sz="2800" b="1" i="1" dirty="0" err="1" smtClean="0"/>
              <a:t>тижня</a:t>
            </a:r>
            <a:r>
              <a:rPr lang="ru-RU" sz="2800" b="1" i="1" dirty="0" smtClean="0"/>
              <a:t> не перев</a:t>
            </a:r>
            <a:r>
              <a:rPr lang="uk-UA" sz="2800" b="1" i="1" dirty="0" err="1" smtClean="0"/>
              <a:t>ищу</a:t>
            </a:r>
            <a:r>
              <a:rPr lang="ru-RU" sz="2800" b="1" i="1" dirty="0" err="1" smtClean="0"/>
              <a:t>ють</a:t>
            </a:r>
            <a:r>
              <a:rPr lang="ru-RU" sz="2800" b="1" i="1" dirty="0" smtClean="0"/>
              <a:t>  20%</a:t>
            </a:r>
            <a:endParaRPr 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9312913"/>
              </p:ext>
            </p:extLst>
          </p:nvPr>
        </p:nvGraphicFramePr>
        <p:xfrm>
          <a:off x="107505" y="1196752"/>
          <a:ext cx="8928992" cy="56166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851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8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51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100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714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Характеристика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Контрольована БА (все перераховане)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Частково контрольована (наявність будь-якого прояву впродовж тижня)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Неконтрольована БА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8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Денні симптоми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 (≤2 епізодів в тиждень)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Наявність 3 та більше ознак частково контрольованої БА впродовж тижня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Обмеження активності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Є – будь якого прояву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Нічні симптоми/ пробудження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Є – будь якого прояву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13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Потреба в препаратах невідкладної допомоги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Немає (≤2 епізодів в тиждень)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&gt; 2 на тиждень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642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Показники функції легень (ПОШВ або ОФВ1)**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Норма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&lt;80% від належної величини (або найкращого показника для даного пацієнта)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Загострення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Немає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/>
                          <a:ea typeface="Times New Roman"/>
                        </a:rPr>
                        <a:t>1 або &gt; на рік*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Любий тиждень з загостренням *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062" marR="66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527377"/>
            <a:ext cx="73448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 </a:t>
            </a:r>
            <a:r>
              <a:rPr lang="uk-UA" sz="20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рівнем контролю: </a:t>
            </a:r>
            <a:r>
              <a:rPr lang="uk-UA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оцінюється </a:t>
            </a:r>
            <a:r>
              <a:rPr lang="uk-UA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кожні три місяці лікування (відповідно ступеням </a:t>
            </a:r>
            <a:r>
              <a:rPr lang="uk-UA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))</a:t>
            </a:r>
            <a:endParaRPr lang="uk-UA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78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764705"/>
            <a:ext cx="46805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-100" normalizeH="0" baseline="0" noProof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Дякую за увагу</a:t>
            </a:r>
            <a:r>
              <a:rPr kumimoji="0" lang="ru-RU" sz="4200" b="1" i="0" u="none" strike="noStrike" kern="0" cap="none" spc="-100" normalizeH="0" baseline="0" noProof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!</a:t>
            </a:r>
            <a:r>
              <a:rPr kumimoji="0" lang="ru-RU" sz="4200" b="0" i="0" u="none" strike="noStrike" kern="0" cap="none" spc="-100" normalizeH="0" noProof="0" smtClean="0">
                <a:ln w="3200">
                  <a:solidFill>
                    <a:srgbClr val="1F497D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3" name="Picture 2" descr="C:\Users\олеся\Desktop\кемеие\untitle33443d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600" y="1503369"/>
            <a:ext cx="6633792" cy="534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68447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519</TotalTime>
  <Words>1114</Words>
  <Application>Microsoft Office PowerPoint</Application>
  <PresentationFormat>Экран (4:3)</PresentationFormat>
  <Paragraphs>224</Paragraphs>
  <Slides>24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Поток</vt:lpstr>
      <vt:lpstr>Default Design</vt:lpstr>
      <vt:lpstr>Bitmap 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Методи доставки лікарських препаратів</vt:lpstr>
      <vt:lpstr>Ингаляційні пристрої</vt:lpstr>
      <vt:lpstr>Слайд 21</vt:lpstr>
      <vt:lpstr>Пікфлоуметрія: щоденник самоконтролю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олеся</dc:creator>
  <cp:lastModifiedBy>e120760psv</cp:lastModifiedBy>
  <cp:revision>91</cp:revision>
  <dcterms:created xsi:type="dcterms:W3CDTF">2015-12-12T17:40:38Z</dcterms:created>
  <dcterms:modified xsi:type="dcterms:W3CDTF">2023-02-13T08:29:57Z</dcterms:modified>
</cp:coreProperties>
</file>