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2"/>
  </p:notesMasterIdLst>
  <p:sldIdLst>
    <p:sldId id="256" r:id="rId2"/>
    <p:sldId id="282" r:id="rId3"/>
    <p:sldId id="294" r:id="rId4"/>
    <p:sldId id="257" r:id="rId5"/>
    <p:sldId id="259" r:id="rId6"/>
    <p:sldId id="288" r:id="rId7"/>
    <p:sldId id="291" r:id="rId8"/>
    <p:sldId id="261" r:id="rId9"/>
    <p:sldId id="262" r:id="rId10"/>
    <p:sldId id="270" r:id="rId11"/>
    <p:sldId id="267" r:id="rId12"/>
    <p:sldId id="265" r:id="rId13"/>
    <p:sldId id="266" r:id="rId14"/>
    <p:sldId id="268" r:id="rId15"/>
    <p:sldId id="292" r:id="rId16"/>
    <p:sldId id="293" r:id="rId17"/>
    <p:sldId id="287" r:id="rId18"/>
    <p:sldId id="275" r:id="rId19"/>
    <p:sldId id="279" r:id="rId20"/>
    <p:sldId id="2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2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947BE-1014-4713-A1F6-68C8AA284352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84E2D-179F-4D23-8BE0-134AC59C5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5550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84E2D-179F-4D23-8BE0-134AC59C5BE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8116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830" y="4343321"/>
            <a:ext cx="5486308" cy="411487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950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145DF-1806-4350-AF30-4DC981F0D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DA1F7-F0FE-4FE1-BC93-72B39CD32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uk-UA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34987-9BB6-4364-8BD1-9E07A8D4614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692696"/>
            <a:ext cx="7406640" cy="2128130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Інфекції</a:t>
            </a:r>
            <a:r>
              <a:rPr lang="ru-RU" sz="54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сечової</a:t>
            </a:r>
            <a:r>
              <a:rPr lang="ru-RU" sz="54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54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sz="5400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дітей</a:t>
            </a:r>
            <a:endParaRPr lang="ru-RU" sz="5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C:\Users\Sunny\Desktop\Boy_with_hand_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605" y="2136750"/>
            <a:ext cx="2803004" cy="46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5" y="548680"/>
            <a:ext cx="7416825" cy="11578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4400" b="1" dirty="0" err="1">
                <a:solidFill>
                  <a:schemeClr val="tx2"/>
                </a:solidFill>
                <a:latin typeface="Tahoma" pitchFamily="34" charset="0"/>
              </a:rPr>
              <a:t>Інфекції</a:t>
            </a:r>
            <a:r>
              <a:rPr lang="ru-RU" sz="4400" b="1" dirty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4400" b="1" dirty="0" err="1">
                <a:solidFill>
                  <a:schemeClr val="tx2"/>
                </a:solidFill>
                <a:latin typeface="Tahoma" pitchFamily="34" charset="0"/>
              </a:rPr>
              <a:t>сечової</a:t>
            </a:r>
            <a:r>
              <a:rPr lang="ru-RU" sz="4400" b="1" dirty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ru-RU" sz="4400" b="1" dirty="0" err="1">
                <a:solidFill>
                  <a:schemeClr val="tx2"/>
                </a:solidFill>
                <a:latin typeface="Tahoma" pitchFamily="34" charset="0"/>
              </a:rPr>
              <a:t>системи</a:t>
            </a:r>
            <a:r>
              <a:rPr lang="ru-RU" sz="4400" b="1" dirty="0">
                <a:solidFill>
                  <a:schemeClr val="tx2"/>
                </a:solidFill>
                <a:latin typeface="Tahoma" pitchFamily="34" charset="0"/>
              </a:rPr>
              <a:t> (ІСС) </a:t>
            </a:r>
            <a:endParaRPr lang="ru-RU" sz="4000" b="1" dirty="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095227"/>
            <a:ext cx="4752528" cy="414208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None/>
            </a:pPr>
            <a:r>
              <a:rPr lang="ru-RU" sz="3900" dirty="0" smtClean="0">
                <a:solidFill>
                  <a:srgbClr val="0033CC"/>
                </a:solidFill>
                <a:latin typeface="Tahoma" pitchFamily="34" charset="0"/>
                <a:sym typeface="Symbol" pitchFamily="18" charset="2"/>
              </a:rPr>
              <a:t></a:t>
            </a:r>
            <a:r>
              <a:rPr lang="ru-RU" sz="3900" dirty="0" smtClean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мікробнозапальне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ураження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органів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сечових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шляхів</a:t>
            </a:r>
            <a:r>
              <a:rPr lang="ru-RU" sz="3900" dirty="0">
                <a:latin typeface="Tahoma" pitchFamily="34" charset="0"/>
              </a:rPr>
              <a:t> без </a:t>
            </a:r>
            <a:r>
              <a:rPr lang="ru-RU" sz="3900" dirty="0" err="1">
                <a:latin typeface="Tahoma" pitchFamily="34" charset="0"/>
              </a:rPr>
              <a:t>уточнення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т</a:t>
            </a:r>
            <a:r>
              <a:rPr lang="ru-RU" sz="3900" dirty="0" err="1" smtClean="0">
                <a:latin typeface="Tahoma" pitchFamily="34" charset="0"/>
              </a:rPr>
              <a:t>опічного</a:t>
            </a:r>
            <a:r>
              <a:rPr lang="ru-RU" sz="3900" dirty="0" smtClean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рівня</a:t>
            </a:r>
            <a:r>
              <a:rPr lang="ru-RU" sz="3900" dirty="0">
                <a:latin typeface="Tahoma" pitchFamily="34" charset="0"/>
              </a:rPr>
              <a:t> </a:t>
            </a:r>
            <a:r>
              <a:rPr lang="ru-RU" sz="3900" dirty="0" err="1">
                <a:latin typeface="Tahoma" pitchFamily="34" charset="0"/>
              </a:rPr>
              <a:t>ураження</a:t>
            </a:r>
            <a:endParaRPr lang="ru-RU" sz="3900" dirty="0"/>
          </a:p>
          <a:p>
            <a:pPr lvl="2">
              <a:buFont typeface="Wingdings" pitchFamily="2" charset="2"/>
              <a:buNone/>
            </a:pPr>
            <a:r>
              <a:rPr lang="ru-RU" dirty="0"/>
              <a:t>                                                       </a:t>
            </a:r>
            <a:endParaRPr lang="ru-RU" b="1" dirty="0">
              <a:solidFill>
                <a:schemeClr val="bg2"/>
              </a:solidFill>
              <a:latin typeface="Tahoma" pitchFamily="34" charset="0"/>
            </a:endParaRPr>
          </a:p>
        </p:txBody>
      </p:sp>
      <p:pic>
        <p:nvPicPr>
          <p:cNvPr id="3" name="Рисунок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521" t="39159" r="51924" b="24076"/>
          <a:stretch/>
        </p:blipFill>
        <p:spPr bwMode="auto">
          <a:xfrm>
            <a:off x="6444208" y="1916832"/>
            <a:ext cx="224665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Цистит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>
              <a:buNone/>
            </a:pPr>
            <a:r>
              <a:rPr lang="ru-RU" dirty="0" smtClean="0"/>
              <a:t>– </a:t>
            </a:r>
            <a:r>
              <a:rPr lang="uk-UA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uk-UA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 ураження слиз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ово</a:t>
            </a:r>
            <a:r>
              <a:rPr lang="uk-UA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ї оболонки сечового міхура, яке супроводжується порушенням функції накопичення та випорожнення</a:t>
            </a:r>
            <a:endParaRPr lang="uk-UA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005064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0292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1955" y="332656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Пієлонефрит</a:t>
            </a:r>
            <a:r>
              <a:rPr lang="ru-RU" sz="4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(ПН)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2519726"/>
            <a:ext cx="7498080" cy="433753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неспецифічне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мікробне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запалення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нирки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переважним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вогнищевим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ушкодженням</a:t>
            </a:r>
            <a:r>
              <a:rPr lang="ru-RU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тубулоінтерстиційної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тканини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чашечок</a:t>
            </a: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та </a:t>
            </a:r>
            <a:r>
              <a:rPr lang="ru-RU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миски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45590"/>
            <a:ext cx="7488238" cy="109777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Этіологія</a:t>
            </a:r>
            <a:r>
              <a:rPr lang="ru-RU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-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794479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uk-UA"/>
          </a:p>
        </p:txBody>
      </p:sp>
      <p:pic>
        <p:nvPicPr>
          <p:cNvPr id="2050" name="Picture 2" descr="C:\Users\Sunny\Desktop\scanning-electron-micrograph-of-escherichia-col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851" b="10371"/>
          <a:stretch/>
        </p:blipFill>
        <p:spPr bwMode="auto">
          <a:xfrm>
            <a:off x="1" y="0"/>
            <a:ext cx="2041456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791072" y="850404"/>
            <a:ext cx="8352928" cy="4679462"/>
          </a:xfrm>
        </p:spPr>
        <p:txBody>
          <a:bodyPr>
            <a:noAutofit/>
          </a:bodyPr>
          <a:lstStyle/>
          <a:p>
            <a:pPr indent="-180000" algn="just">
              <a:lnSpc>
                <a:spcPts val="2000"/>
              </a:lnSpc>
            </a:pPr>
            <a:endParaRPr lang="en-US" sz="1800" dirty="0" smtClean="0">
              <a:latin typeface="NewtonC"/>
            </a:endParaRPr>
          </a:p>
          <a:p>
            <a:pPr indent="-180000" algn="just">
              <a:lnSpc>
                <a:spcPts val="2000"/>
              </a:lnSpc>
            </a:pPr>
            <a:endParaRPr lang="en-US" sz="1800" dirty="0">
              <a:latin typeface="NewtonC"/>
            </a:endParaRPr>
          </a:p>
          <a:p>
            <a:pPr indent="-180000" algn="just">
              <a:lnSpc>
                <a:spcPts val="2000"/>
              </a:lnSpc>
            </a:pPr>
            <a:r>
              <a:rPr lang="ru-RU" sz="1800" dirty="0" err="1" smtClean="0">
                <a:latin typeface="NewtonC"/>
              </a:rPr>
              <a:t>Найбільш</a:t>
            </a:r>
            <a:r>
              <a:rPr lang="ru-RU" sz="1800" dirty="0" smtClean="0">
                <a:latin typeface="NewtonC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поширеними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збудникамии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ІСС є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ставники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кишкової флори, насамперед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Escherichia coli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що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становить у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дітей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80 до 90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%.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Інші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ймовірні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організми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</a:t>
            </a:r>
            <a:r>
              <a:rPr lang="en-US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Enterobacter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aerogenes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Klebsiella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pneumoniae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Proteus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mirabilis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Pseudomonas </a:t>
            </a:r>
            <a:r>
              <a:rPr lang="en-US" sz="2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aeruginosa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Enterococcus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spp.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180000" algn="just">
              <a:lnSpc>
                <a:spcPts val="2000"/>
              </a:lnSpc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дітей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аномаліями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СС і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порушенням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функції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імунної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етіологічну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роль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відіграють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золотистий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стафілокок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епідермальний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стафілокок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гемофільна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паличка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пневмокок,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стрептококи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групи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В.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Рідкісні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бактеріальні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причини ІСС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включають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Mycobacterium tuberculosis 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Streptococcus </a:t>
            </a:r>
            <a:r>
              <a:rPr lang="en-US" sz="20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pneumoniae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180000" algn="just">
              <a:lnSpc>
                <a:spcPts val="2000"/>
              </a:lnSpc>
            </a:pP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Віруси, зокрема аденовіруси, </a:t>
            </a:r>
            <a:r>
              <a:rPr lang="uk-UA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ентеровіруси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вірус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Коксакі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також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можуть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стати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причиною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ІСС.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Супутня вірусна інфекція зазвичай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обмеж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ується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нижніми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відділами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СС.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зв’язку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цим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відомо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що аденовіруси викликають </a:t>
            </a:r>
            <a:r>
              <a:rPr lang="uk-UA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геморагічний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цистит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n-U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180000" algn="just">
              <a:lnSpc>
                <a:spcPts val="2000"/>
              </a:lnSpc>
            </a:pP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Грибки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(наприклад,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spp., </a:t>
            </a:r>
            <a:r>
              <a:rPr lang="en-US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Cryptococcus </a:t>
            </a:r>
            <a:r>
              <a:rPr lang="en-US" sz="20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neoformans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uk-U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є рідкісними причинами 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ІСС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зустрічаються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головним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чином у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дітей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постійним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сечовим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катетером,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аномаліями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СС,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тривалим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застосуванням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антибіотика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широкого спектра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дії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або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іму</a:t>
            </a:r>
            <a:r>
              <a:rPr lang="uk-U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нодефіцитних</a:t>
            </a:r>
            <a:r>
              <a:rPr lang="uk-U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станах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uk-U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49808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Шляхи </a:t>
            </a:r>
            <a:r>
              <a:rPr lang="ru-RU" b="1" dirty="0" err="1" smtClean="0">
                <a:solidFill>
                  <a:schemeClr val="tx2"/>
                </a:solidFill>
              </a:rPr>
              <a:t>проникнення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інфекції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2132856"/>
            <a:ext cx="6377912" cy="40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висхідний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гематогенний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лімфогенний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475656" y="22768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475656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475656" y="47251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" descr="G:\my lections engl and rus\КАРТИНКИ\i (3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342666"/>
            <a:ext cx="2330946" cy="2527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3475" y="0"/>
            <a:ext cx="6896497" cy="581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00" b="1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Класифікація</a:t>
            </a:r>
            <a:r>
              <a:rPr lang="ru-RU" sz="35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пієлонефриту</a:t>
            </a:r>
            <a:endParaRPr lang="ru-RU" sz="3500" b="1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0760" name="Group 4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733147231"/>
              </p:ext>
            </p:extLst>
          </p:nvPr>
        </p:nvGraphicFramePr>
        <p:xfrm>
          <a:off x="1259631" y="764704"/>
          <a:ext cx="7488832" cy="5904656"/>
        </p:xfrm>
        <a:graphic>
          <a:graphicData uri="http://schemas.openxmlformats.org/drawingml/2006/table">
            <a:tbl>
              <a:tblPr/>
              <a:tblGrid>
                <a:gridCol w="14350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70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296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70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05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Кліні-чна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форма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 процессу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Активність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Стан функції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нирок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98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Необструктивний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виникає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незмінених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 того </a:t>
                      </a:r>
                      <a: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нирках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і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сечових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шляхах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Обструктивний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тлі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попередньо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змінених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нирок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або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сечових</a:t>
                      </a: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шляхів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Гострий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Хронічний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хвилеподібний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характерні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періоди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загострення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маніфестними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клінічними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симптомами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латентний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характеризується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тільки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синдромом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різного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ступеню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виразності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Активна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стадія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(І, ІІ, III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ступінь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45720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Часткова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клініко-лабораторна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ремісія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uk-UA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період захворювання, в якому відсутні клінічні прояви, але зберігається сечовий синдром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клініко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лабораторна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ремісія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відсутні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як </a:t>
                      </a:r>
                      <a:r>
                        <a:rPr kumimoji="0"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клінічні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так і </a:t>
                      </a:r>
                      <a:r>
                        <a:rPr kumimoji="0"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лабораторні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ознаки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Без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порушення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функції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нирок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порушенням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функції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нирок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Хронічна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хвороба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нирок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7"/>
          <p:cNvGrpSpPr>
            <a:grpSpLocks/>
          </p:cNvGrpSpPr>
          <p:nvPr/>
        </p:nvGrpSpPr>
        <p:grpSpPr bwMode="auto">
          <a:xfrm>
            <a:off x="1116808" y="0"/>
            <a:ext cx="8027192" cy="6558197"/>
            <a:chOff x="272" y="151"/>
            <a:chExt cx="3232" cy="1626"/>
          </a:xfrm>
        </p:grpSpPr>
        <p:cxnSp>
          <p:nvCxnSpPr>
            <p:cNvPr id="3076" name="_s3076"/>
            <p:cNvCxnSpPr>
              <a:cxnSpLocks noChangeShapeType="1"/>
              <a:stCxn id="10" idx="1"/>
              <a:endCxn id="6" idx="2"/>
            </p:cNvCxnSpPr>
            <p:nvPr/>
          </p:nvCxnSpPr>
          <p:spPr bwMode="auto">
            <a:xfrm rot="10800000">
              <a:off x="1242" y="1331"/>
              <a:ext cx="214" cy="30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77" name="_s3077"/>
            <p:cNvCxnSpPr>
              <a:cxnSpLocks noChangeShapeType="1"/>
              <a:stCxn id="9" idx="3"/>
              <a:endCxn id="6" idx="2"/>
            </p:cNvCxnSpPr>
            <p:nvPr/>
          </p:nvCxnSpPr>
          <p:spPr bwMode="auto">
            <a:xfrm flipV="1">
              <a:off x="1136" y="1331"/>
              <a:ext cx="106" cy="30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78" name="_s3078"/>
            <p:cNvCxnSpPr>
              <a:cxnSpLocks noChangeShapeType="1"/>
              <a:stCxn id="8" idx="1"/>
              <a:endCxn id="7" idx="2"/>
            </p:cNvCxnSpPr>
            <p:nvPr/>
          </p:nvCxnSpPr>
          <p:spPr bwMode="auto">
            <a:xfrm rot="10800000" flipH="1">
              <a:off x="2538" y="1331"/>
              <a:ext cx="102" cy="302"/>
            </a:xfrm>
            <a:prstGeom prst="bentConnector4">
              <a:avLst>
                <a:gd name="adj1" fmla="val -93683"/>
                <a:gd name="adj2" fmla="val 7384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79" name="_s3079"/>
            <p:cNvCxnSpPr>
              <a:cxnSpLocks noChangeShapeType="1"/>
              <a:stCxn id="7" idx="0"/>
              <a:endCxn id="5" idx="2"/>
            </p:cNvCxnSpPr>
            <p:nvPr/>
          </p:nvCxnSpPr>
          <p:spPr bwMode="auto">
            <a:xfrm rot="16200000" flipV="1">
              <a:off x="2185" y="588"/>
              <a:ext cx="158" cy="75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80" name="_s3080"/>
            <p:cNvCxnSpPr>
              <a:cxnSpLocks noChangeShapeType="1"/>
              <a:stCxn id="6" idx="0"/>
              <a:endCxn id="5" idx="2"/>
            </p:cNvCxnSpPr>
            <p:nvPr/>
          </p:nvCxnSpPr>
          <p:spPr bwMode="auto">
            <a:xfrm rot="5400000" flipH="1" flipV="1">
              <a:off x="1486" y="641"/>
              <a:ext cx="158" cy="646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81" name="_s3081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 flipV="1">
              <a:off x="1542" y="251"/>
              <a:ext cx="158" cy="535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82" name="_s3082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5400000" flipH="1" flipV="1">
              <a:off x="950" y="193"/>
              <a:ext cx="158" cy="649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8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" name="_s3083"/>
            <p:cNvSpPr>
              <a:spLocks noChangeArrowheads="1"/>
            </p:cNvSpPr>
            <p:nvPr/>
          </p:nvSpPr>
          <p:spPr bwMode="auto">
            <a:xfrm>
              <a:off x="864" y="151"/>
              <a:ext cx="979" cy="288"/>
            </a:xfrm>
            <a:prstGeom prst="roundRect">
              <a:avLst>
                <a:gd name="adj" fmla="val 16667"/>
              </a:avLst>
            </a:prstGeom>
            <a:solidFill>
              <a:srgbClr val="FFDCB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Стан</a:t>
              </a:r>
              <a:endParaRPr kumimoji="0" lang="ru-RU" alt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9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уродинаміки</a:t>
              </a:r>
              <a:endParaRPr kumimoji="0" lang="ru-RU" altLang="uk-UA" sz="2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_s3084"/>
            <p:cNvSpPr>
              <a:spLocks noChangeArrowheads="1"/>
            </p:cNvSpPr>
            <p:nvPr/>
          </p:nvSpPr>
          <p:spPr bwMode="auto">
            <a:xfrm>
              <a:off x="272" y="59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DFF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Первинний</a:t>
              </a:r>
              <a:endParaRPr kumimoji="0" lang="ru-RU" altLang="uk-UA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пі</a:t>
              </a:r>
              <a:r>
                <a:rPr kumimoji="0" lang="uk-UA" altLang="uk-UA" sz="2000" b="0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є</a:t>
              </a:r>
              <a:r>
                <a:rPr kumimoji="0" lang="ru-RU" altLang="uk-UA" sz="2000" b="0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лонефрит</a:t>
              </a:r>
              <a:endParaRPr kumimoji="0" lang="ru-RU" altLang="uk-U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(без </a:t>
              </a:r>
              <a:r>
                <a:rPr kumimoji="0" lang="ru-RU" altLang="uk-UA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порушень</a:t>
              </a:r>
              <a:endPara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уродинаміки</a:t>
              </a:r>
              <a:r>
                <a:rPr kumimoji="0" lang="ru-RU" alt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</a:p>
          </p:txBody>
        </p:sp>
        <p:sp>
          <p:nvSpPr>
            <p:cNvPr id="5" name="_s3085"/>
            <p:cNvSpPr>
              <a:spLocks noChangeArrowheads="1"/>
            </p:cNvSpPr>
            <p:nvPr/>
          </p:nvSpPr>
          <p:spPr bwMode="auto">
            <a:xfrm>
              <a:off x="1456" y="59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3EBE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Вторинний</a:t>
              </a:r>
              <a:endParaRPr kumimoji="0" lang="ru-RU" altLang="uk-U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пієлонефрит</a:t>
              </a:r>
              <a:endParaRPr kumimoji="0" lang="ru-RU" altLang="uk-U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17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(з </a:t>
              </a:r>
              <a:r>
                <a:rPr kumimoji="0" lang="ru-RU" altLang="uk-UA" sz="17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уродинамічними</a:t>
              </a:r>
              <a:r>
                <a:rPr kumimoji="0" lang="ru-RU" altLang="uk-UA" sz="17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uk-UA" sz="17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порушеннями</a:t>
              </a:r>
              <a:r>
                <a:rPr kumimoji="0" lang="ru-RU" altLang="uk-UA" sz="17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</a:p>
          </p:txBody>
        </p:sp>
        <p:sp>
          <p:nvSpPr>
            <p:cNvPr id="6" name="_s3086"/>
            <p:cNvSpPr>
              <a:spLocks noChangeArrowheads="1"/>
            </p:cNvSpPr>
            <p:nvPr/>
          </p:nvSpPr>
          <p:spPr bwMode="auto">
            <a:xfrm>
              <a:off x="755" y="1043"/>
              <a:ext cx="973" cy="288"/>
            </a:xfrm>
            <a:prstGeom prst="roundRect">
              <a:avLst>
                <a:gd name="adj" fmla="val 16667"/>
              </a:avLst>
            </a:prstGeom>
            <a:solidFill>
              <a:srgbClr val="DCB9FF"/>
            </a:solidFill>
            <a:ln w="15875">
              <a:solidFill>
                <a:srgbClr val="3366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Обструктивний</a:t>
              </a: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тип</a:t>
              </a:r>
            </a:p>
          </p:txBody>
        </p:sp>
        <p:sp>
          <p:nvSpPr>
            <p:cNvPr id="7" name="_s3087"/>
            <p:cNvSpPr>
              <a:spLocks noChangeArrowheads="1"/>
            </p:cNvSpPr>
            <p:nvPr/>
          </p:nvSpPr>
          <p:spPr bwMode="auto">
            <a:xfrm>
              <a:off x="2048" y="1043"/>
              <a:ext cx="1184" cy="288"/>
            </a:xfrm>
            <a:prstGeom prst="roundRect">
              <a:avLst>
                <a:gd name="adj" fmla="val 16667"/>
              </a:avLst>
            </a:prstGeom>
            <a:solidFill>
              <a:srgbClr val="FFDFAF"/>
            </a:solidFill>
            <a:ln w="19050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Необструктивний</a:t>
              </a: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тип</a:t>
              </a:r>
            </a:p>
          </p:txBody>
        </p:sp>
        <p:sp>
          <p:nvSpPr>
            <p:cNvPr id="8" name="_s3088"/>
            <p:cNvSpPr>
              <a:spLocks noChangeArrowheads="1"/>
            </p:cNvSpPr>
            <p:nvPr/>
          </p:nvSpPr>
          <p:spPr bwMode="auto">
            <a:xfrm>
              <a:off x="2538" y="1489"/>
              <a:ext cx="966" cy="288"/>
            </a:xfrm>
            <a:prstGeom prst="roundRect">
              <a:avLst>
                <a:gd name="adj" fmla="val 16667"/>
              </a:avLst>
            </a:prstGeom>
            <a:solidFill>
              <a:srgbClr val="FFFFB9"/>
            </a:solidFill>
            <a:ln w="19050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Дисметаболічні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нефропатії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uk-UA" sz="20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І</a:t>
              </a: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ммунодефіцити</a:t>
              </a:r>
              <a:endParaRPr kumimoji="0" lang="ru-RU" alt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Дизэмбріогенез</a:t>
              </a:r>
              <a:r>
                <a:rPr kumimoji="0" lang="ru-RU" altLang="uk-UA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sp>
          <p:nvSpPr>
            <p:cNvPr id="9" name="_s3089"/>
            <p:cNvSpPr>
              <a:spLocks noChangeArrowheads="1"/>
            </p:cNvSpPr>
            <p:nvPr/>
          </p:nvSpPr>
          <p:spPr bwMode="auto">
            <a:xfrm>
              <a:off x="272" y="148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2CAEA"/>
            </a:solidFill>
            <a:ln w="19050">
              <a:solidFill>
                <a:srgbClr val="3366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Функціональна</a:t>
              </a: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обструкція</a:t>
              </a:r>
              <a:endParaRPr kumimoji="0" lang="ru-RU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_s3090"/>
            <p:cNvSpPr>
              <a:spLocks noChangeArrowheads="1"/>
            </p:cNvSpPr>
            <p:nvPr/>
          </p:nvSpPr>
          <p:spPr bwMode="auto">
            <a:xfrm>
              <a:off x="1456" y="148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2CAEA"/>
            </a:solidFill>
            <a:ln w="19050">
              <a:solidFill>
                <a:srgbClr val="3366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Органічна</a:t>
              </a:r>
              <a:r>
                <a:rPr kumimoji="0" lang="ru-RU" altLang="uk-UA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uk-UA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обструкція</a:t>
              </a:r>
              <a:endParaRPr kumimoji="0" lang="ru-RU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2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5775512"/>
              </p:ext>
            </p:extLst>
          </p:nvPr>
        </p:nvGraphicFramePr>
        <p:xfrm>
          <a:off x="179388" y="333375"/>
          <a:ext cx="8856662" cy="6365874"/>
        </p:xfrm>
        <a:graphic>
          <a:graphicData uri="http://schemas.openxmlformats.org/drawingml/2006/table">
            <a:tbl>
              <a:tblPr/>
              <a:tblGrid>
                <a:gridCol w="4800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6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033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 ОБСТРУКЦІЇ СЕЧОВИХ ШЛЯХІВ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2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6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Функціональна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обструкція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Органічна</a:t>
                      </a:r>
                      <a:r>
                        <a:rPr kumimoji="0" lang="ru-RU" sz="2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обструкція</a:t>
                      </a:r>
                      <a:r>
                        <a:rPr kumimoji="0" lang="ru-RU" sz="2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7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Нейрогенні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розлади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сечовипускання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Аномалії</a:t>
                      </a: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сечової</a:t>
                      </a: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системи</a:t>
                      </a:r>
                      <a:endParaRPr kumimoji="0" lang="ru-RU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97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Міхурово-сечовідний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рефлюкс (МСР)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Внутрішньоміхурові</a:t>
                      </a: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обструкції</a:t>
                      </a:r>
                      <a:endParaRPr kumimoji="0" lang="ru-RU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51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Вродженні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нейром'язові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дефекти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мисочково-сечовідного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сполучення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сечоводів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та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сечового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міхура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Травми</a:t>
                      </a:r>
                      <a:endParaRPr kumimoji="0" lang="ru-RU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Стиснення</a:t>
                      </a: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пухлинами</a:t>
                      </a:r>
                      <a:r>
                        <a:rPr kumimoji="0" lang="ru-RU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конкрементами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Критерії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активності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ПН</a:t>
            </a:r>
          </a:p>
        </p:txBody>
      </p:sp>
      <p:graphicFrame>
        <p:nvGraphicFramePr>
          <p:cNvPr id="113754" name="Group 9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864600850"/>
              </p:ext>
            </p:extLst>
          </p:nvPr>
        </p:nvGraphicFramePr>
        <p:xfrm>
          <a:off x="107950" y="1628775"/>
          <a:ext cx="8820150" cy="5174174"/>
        </p:xfrm>
        <a:graphic>
          <a:graphicData uri="http://schemas.openxmlformats.org/drawingml/2006/table">
            <a:tbl>
              <a:tblPr/>
              <a:tblGrid>
                <a:gridCol w="227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622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510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75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Ознака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Ступінь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активності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911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III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Температура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тіла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Нормальна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субфебрільна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38,5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 38,5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Симптоми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інтоксикації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відсутні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незначні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пом</a:t>
                      </a:r>
                      <a:r>
                        <a:rPr kumimoji="0" 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ірно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виразні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значно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виразні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7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Лейкоцитоз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10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11-14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 15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ШОЕ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15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16 - 24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 25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С-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реактивний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білок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немає/+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++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+++/++++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2778"/>
            <a:ext cx="7498080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Інтоксикаційний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синдром (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неспецифічний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484313"/>
            <a:ext cx="7884368" cy="496887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600" dirty="0"/>
              <a:t>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підвищення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температури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тіла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озноб</a:t>
            </a: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блідість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ціаноз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тахікардія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головний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біль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міалгії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артралгії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нудота</a:t>
            </a:r>
            <a:r>
              <a:rPr lang="ru-RU" sz="3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блювота</a:t>
            </a:r>
            <a:endParaRPr lang="ru-RU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інші</a:t>
            </a:r>
            <a:r>
              <a:rPr lang="ru-RU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прояви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 descr="G:\my lections engl and rus\КАРТИНКИ\i (4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215971"/>
            <a:ext cx="3203848" cy="2642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22238"/>
            <a:ext cx="6957392" cy="1074737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Дизурічний</a:t>
            </a:r>
            <a:r>
              <a:rPr lang="ru-RU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синдром</a:t>
            </a:r>
          </a:p>
        </p:txBody>
      </p:sp>
      <p:graphicFrame>
        <p:nvGraphicFramePr>
          <p:cNvPr id="38922" name="Group 1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602894408"/>
              </p:ext>
            </p:extLst>
          </p:nvPr>
        </p:nvGraphicFramePr>
        <p:xfrm>
          <a:off x="1043608" y="1557338"/>
          <a:ext cx="8100392" cy="5303520"/>
        </p:xfrm>
        <a:graphic>
          <a:graphicData uri="http://schemas.openxmlformats.org/drawingml/2006/table">
            <a:tbl>
              <a:tblPr/>
              <a:tblGrid>
                <a:gridCol w="81003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00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</a:t>
                      </a:r>
                      <a:r>
                        <a:rPr kumimoji="0" lang="ru-RU" sz="3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Найбільш</a:t>
                      </a:r>
                      <a:r>
                        <a:rPr kumimoji="0" lang="ru-RU" sz="3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характерні</a:t>
                      </a:r>
                      <a:r>
                        <a:rPr kumimoji="0" lang="ru-RU" sz="3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kumimoji="0" lang="ru-RU" sz="3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Дизурія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хворобливе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сечовипусканя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Поллакіурія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почастішання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сечовипускань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3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</a:t>
                      </a:r>
                      <a:r>
                        <a:rPr kumimoji="0" lang="ru-RU" sz="33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Можливі</a:t>
                      </a:r>
                      <a:r>
                        <a:rPr kumimoji="0" lang="ru-RU" sz="3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kumimoji="0" lang="ru-RU" sz="3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Поліурія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збільшення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добового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діурезу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Ніктурія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переваження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нічного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діурезу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Імперативне</a:t>
                      </a:r>
                      <a:r>
                        <a:rPr kumimoji="0" lang="ru-RU" sz="3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сечовипускання</a:t>
                      </a:r>
                      <a:r>
                        <a:rPr kumimoji="0" lang="ru-RU" sz="3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відчуття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необхідності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негайного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сечовипускання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" descr="G:\my lections engl and rus\КАРТИНКИ\i (2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3375" y="0"/>
            <a:ext cx="11906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122238"/>
            <a:ext cx="6885384" cy="930275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Больовий</a:t>
            </a:r>
            <a:r>
              <a:rPr lang="ru-RU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синдром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412875"/>
            <a:ext cx="7848872" cy="496887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just" eaLnBrk="0" hangingPunct="0">
              <a:spcBef>
                <a:spcPct val="0"/>
              </a:spcBef>
              <a:buClrTx/>
              <a:buSzTx/>
              <a:buFont typeface="Times New Roman" pitchFamily="18" charset="0"/>
              <a:buChar char="•"/>
            </a:pPr>
            <a:r>
              <a:rPr lang="ru-RU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Біль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животі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переважно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дітей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молодшого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віку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) та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попереку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0" hangingPunct="0">
              <a:spcBef>
                <a:spcPct val="0"/>
              </a:spcBef>
              <a:buClrTx/>
              <a:buSzTx/>
              <a:buFont typeface="Times New Roman" pitchFamily="18" charset="0"/>
              <a:buChar char="•"/>
            </a:pP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Напруга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реброво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хребетному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куті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0" hangingPunct="0">
              <a:spcBef>
                <a:spcPct val="0"/>
              </a:spcBef>
              <a:buClrTx/>
              <a:buSzTx/>
              <a:buFont typeface="Times New Roman" pitchFamily="18" charset="0"/>
              <a:buChar char="•"/>
            </a:pPr>
            <a:r>
              <a:rPr lang="ru-RU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Позитивний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симптом </a:t>
            </a:r>
            <a:endParaRPr lang="ru-RU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2296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Пастернацького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G:\my lections engl and rus\КАРТИНКИ\i (2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071972"/>
            <a:ext cx="3059832" cy="2585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275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Сечовий</a:t>
            </a:r>
            <a:r>
              <a:rPr lang="ru-RU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синдром</a:t>
            </a:r>
            <a:endParaRPr lang="ru-RU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71599" y="1125538"/>
            <a:ext cx="7993013" cy="54721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Питома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вага -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знижена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 &lt; 1,017 )</a:t>
            </a:r>
          </a:p>
          <a:p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Протеїнурія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незначна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Лейкоцитурія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значна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Гематурія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мікрогематурія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Циліндрур</a:t>
            </a:r>
            <a:r>
              <a:rPr lang="uk-UA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можливі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характерні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лейкоцитарні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епітеліальні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Епітелій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плоский і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можливо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нирковий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Бактеріурія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1" descr="G:\my lections engl and rus\КАРТИНКИ\i (22).jpg"/>
          <p:cNvPicPr>
            <a:picLocks noChangeAspect="1" noChangeArrowheads="1"/>
          </p:cNvPicPr>
          <p:nvPr/>
        </p:nvPicPr>
        <p:blipFill rotWithShape="1">
          <a:blip r:embed="rId2" cstate="print"/>
          <a:srcRect b="18241"/>
          <a:stretch/>
        </p:blipFill>
        <p:spPr bwMode="auto">
          <a:xfrm>
            <a:off x="5665722" y="5157192"/>
            <a:ext cx="3478278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1952" y="188640"/>
            <a:ext cx="7602048" cy="9543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Лабораторна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діагностика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ІСС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42342" y="1116325"/>
            <a:ext cx="6592776" cy="471331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Обов'язкові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Загальний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аналіз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крові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Б\х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аналіз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крові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Загальний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аналіз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сечі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Аналіз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Нечипоренком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Аналіз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за 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Зимницьким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Бактеріологічне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дослідження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сечі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Мазок з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піхви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(для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дівчаток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9704" y="4941168"/>
            <a:ext cx="2664296" cy="177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79695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Інструментальна</a:t>
            </a:r>
            <a:r>
              <a:rPr lang="ru-RU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діагностика</a:t>
            </a:r>
            <a:endParaRPr lang="ru-RU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УЗД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сечової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екскреторна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урографія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мікційна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цистографія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КТ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МРТ</a:t>
            </a:r>
          </a:p>
          <a:p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реносцінтіграфія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нефробіопсія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G:\my lections engl and rus\КАРТИНКИ\i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933056"/>
            <a:ext cx="3635896" cy="2924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644650" y="274638"/>
            <a:ext cx="7499350" cy="1143000"/>
          </a:xfrm>
        </p:spPr>
        <p:txBody>
          <a:bodyPr anchor="t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ЛІКУВАННЯ ПІЄЛОНЕФРИТУ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393825" y="1484784"/>
            <a:ext cx="7750175" cy="4706466"/>
          </a:xfrm>
        </p:spPr>
        <p:txBody>
          <a:bodyPr>
            <a:normAutofit fontScale="85000" lnSpcReduction="10000"/>
          </a:bodyPr>
          <a:lstStyle>
            <a:defPPr marL="432000" lvl="0" indent="-324000" algn="l" hangingPunct="1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defPPr>
            <a:lvl1pPr marL="432000" lvl="0" indent="-324000" algn="l" hangingPunct="1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1pPr>
            <a:lvl2pPr marL="864000" lvl="1" indent="-324000" algn="l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2pPr>
            <a:lvl3pPr marL="1295999" lvl="2" indent="-288000" algn="l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3pPr>
            <a:lvl4pPr marL="1728000" lvl="3" indent="-216000" algn="l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4pPr>
            <a:lvl5pPr marL="2160000" lvl="4" indent="-216000" algn="l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5pPr>
            <a:lvl6pPr marL="2591999" lvl="5" indent="-216000" algn="l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6pPr>
            <a:lvl7pPr marL="3023999" lvl="6" indent="-216000" algn="l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7pPr>
            <a:lvl8pPr marL="3456000" lvl="7" indent="-216000" algn="l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8pPr>
            <a:lvl9pPr marL="3887999" lvl="8" indent="-216000" algn="l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Gill Sans MT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Режим: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постільний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 в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гострому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періоді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Дотримання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режиму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сечовипускань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не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рідше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разу на 2-3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години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Дієта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№5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 при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збереженій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функції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нирок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 №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( при порушенні функції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нирок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Використання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молочно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кислих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продуктів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Контрастні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дієти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Водне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навантаження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розрахунку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(при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збереженій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функції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нирок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– 25-50 мл/кг/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добу</a:t>
            </a:r>
            <a:endParaRPr lang="ru-RU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1" descr="G:\my lections engl and rus\КАРТИНКИ\i (1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1475655" cy="21699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7" name="Rectangle 1"/>
          <p:cNvSpPr>
            <a:spLocks noGrp="1" noChangeArrowheads="1"/>
          </p:cNvSpPr>
          <p:nvPr>
            <p:ph type="title"/>
          </p:nvPr>
        </p:nvSpPr>
        <p:spPr>
          <a:xfrm>
            <a:off x="1475656" y="0"/>
            <a:ext cx="7344816" cy="584775"/>
          </a:xfrm>
          <a:solidFill>
            <a:srgbClr val="FFFFFF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Лікування</a:t>
            </a:r>
            <a:r>
              <a:rPr lang="ru-RU" sz="32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пієлонефриту</a:t>
            </a:r>
            <a:endParaRPr lang="uk-UA" sz="2800" b="1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733246"/>
            <a:ext cx="777686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/>
              <a:t>	</a:t>
            </a:r>
            <a:r>
              <a:rPr lang="uk-UA" sz="28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Препаратами </a:t>
            </a:r>
            <a:r>
              <a:rPr lang="uk-UA" sz="28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першого ряду </a:t>
            </a:r>
            <a:r>
              <a:rPr lang="uk-UA" sz="28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є:</a:t>
            </a:r>
          </a:p>
          <a:p>
            <a:pPr marL="457200" indent="-457200" algn="just">
              <a:buFontTx/>
              <a:buChar char="-"/>
            </a:pPr>
            <a:r>
              <a:rPr lang="uk-U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цефалоспорини</a:t>
            </a:r>
            <a:r>
              <a:rPr lang="uk-U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 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 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генерації (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цефуроксим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цефтріаксон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(бажано з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сульбактамом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цефотаксим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цефтазидим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цефоперазон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цефіксим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  <a:endParaRPr lang="uk-UA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uk-U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захищені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пеніциліни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(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амоксицилін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клавуланат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амоксицилін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сульбактам</a:t>
            </a:r>
            <a:r>
              <a:rPr lang="uk-U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algn="just"/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uk-UA" sz="28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Альтернативні препарати:</a:t>
            </a:r>
          </a:p>
          <a:p>
            <a:pPr marL="457200" lvl="0" indent="-457200" algn="just">
              <a:buFontTx/>
              <a:buChar char="-"/>
            </a:pP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аміноглікозиди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нетроміцин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амікацин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гентаміцин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тобраміцин</a:t>
            </a:r>
            <a:r>
              <a:rPr lang="uk-U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marL="457200" indent="-457200" algn="just">
              <a:buFontTx/>
              <a:buChar char="-"/>
            </a:pP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цефалоспорини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IV покоління (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цефпіром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цефепім</a:t>
            </a:r>
            <a:r>
              <a:rPr lang="uk-U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цефоксітин</a:t>
            </a:r>
            <a:r>
              <a:rPr lang="uk-U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457200" indent="-457200" algn="just">
              <a:buFontTx/>
              <a:buChar char="-"/>
            </a:pP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16632"/>
            <a:ext cx="6885384" cy="714375"/>
          </a:xfrm>
        </p:spPr>
        <p:txBody>
          <a:bodyPr/>
          <a:lstStyle/>
          <a:p>
            <a:pPr algn="ctr"/>
            <a:r>
              <a:rPr lang="ru-RU" sz="3500" b="1" dirty="0" err="1" smtClean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Посиндромна</a:t>
            </a:r>
            <a:r>
              <a:rPr lang="ru-RU" sz="3500" b="1" dirty="0" smtClean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500" b="1" dirty="0" err="1" smtClean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терапія</a:t>
            </a:r>
            <a:endParaRPr lang="ru-RU" sz="3500" b="1" dirty="0">
              <a:solidFill>
                <a:schemeClr val="tx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1046827" y="1124744"/>
            <a:ext cx="8100392" cy="4752528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uk-U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езінтоксикація</a:t>
            </a:r>
            <a:r>
              <a:rPr lang="uk-U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реосорбілакт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ксилат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ліпін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гіпертермії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застосовуються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жарознижуючі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</a:t>
            </a:r>
            <a:r>
              <a:rPr lang="ru-R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больовому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синдромі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призначаються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антиспастичні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препарати</a:t>
            </a: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Корекція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дисбіозу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шлунково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кишкового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тракту: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пробіотики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лінекс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йогурт,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біоспорин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біфі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-форм,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симбітер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) 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пребіотики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 фруктоза, лактоза) 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синбіотики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біфілакт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екстра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)</a:t>
            </a:r>
          </a:p>
          <a:p>
            <a:pPr algn="just"/>
            <a:r>
              <a:rPr lang="ru-R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Ренопротекція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інгібітори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АПФ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або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блокатори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рецепторів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ангіотензину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ІІ (БРА) (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еналаприл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лізиноприл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спіраприл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ірбесартан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498080" cy="1012974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Профілактична терапія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5472608"/>
          </a:xfrm>
        </p:spPr>
        <p:txBody>
          <a:bodyPr>
            <a:normAutofit fontScale="55000" lnSpcReduction="20000"/>
          </a:bodyPr>
          <a:lstStyle/>
          <a:p>
            <a:pPr marL="82296" indent="0" algn="just">
              <a:buNone/>
            </a:pPr>
            <a:r>
              <a:rPr lang="uk-UA" dirty="0" smtClean="0"/>
              <a:t>	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Застосовується як амбулаторний етап лікування (після  прийому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терапевтичних 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доз  антибактеріальних  препаратів) дітям молодшого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віку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що  вже  мали  епізод  пієлонефриту,  за  наявності  ризику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розвитку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рубців,  при інфікованій сечокам'яній хворобі, при ризику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рецидивів 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ІСС,  хронічних  ІСС,  за   наявності   вроджених   вад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сечовивідної   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системи,    супутній    </a:t>
            </a:r>
            <a:r>
              <a:rPr lang="uk-UA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урогенітальній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інфекції,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нейрогенному 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сечовому   міхурі,   цукровому   діабеті,   тривалій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іммобілізації.</a:t>
            </a:r>
          </a:p>
          <a:p>
            <a:pPr marL="82296" indent="0" algn="just">
              <a:buNone/>
            </a:pPr>
            <a:endParaRPr lang="uk-UA" sz="4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2296" indent="0" algn="just">
              <a:buNone/>
            </a:pP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Препаратами 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вибору є </a:t>
            </a:r>
            <a:r>
              <a:rPr lang="uk-UA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фурамаг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4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фурагин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uk-UA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фурадонін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або </a:t>
            </a:r>
            <a:r>
              <a:rPr lang="uk-UA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канефрон</a:t>
            </a:r>
            <a:r>
              <a:rPr lang="uk-U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Н. Крім останнього, всі перелічені препарати використовують однократно на ніч в 1/3-1/4 від добової дози протягом 3-6 місяців кожний із загальною тривалістю прийому до 2 </a:t>
            </a:r>
            <a:r>
              <a:rPr lang="uk-U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років.</a:t>
            </a:r>
            <a:endParaRPr lang="uk-UA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8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1098</TotalTime>
  <Words>739</Words>
  <Application>Microsoft Office PowerPoint</Application>
  <PresentationFormat>Экран (4:3)</PresentationFormat>
  <Paragraphs>187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Інфекції сечової системи у дітей</vt:lpstr>
      <vt:lpstr> Інфекції сечової системи (ІСС) </vt:lpstr>
      <vt:lpstr>Цистит</vt:lpstr>
      <vt:lpstr>Пієлонефрит (ПН) </vt:lpstr>
      <vt:lpstr>Этіологія </vt:lpstr>
      <vt:lpstr>Шляхи проникнення інфекції</vt:lpstr>
      <vt:lpstr>Класифікація пієлонефриту</vt:lpstr>
      <vt:lpstr>Слайд 8</vt:lpstr>
      <vt:lpstr>Слайд 9</vt:lpstr>
      <vt:lpstr>Критерії активності ПН</vt:lpstr>
      <vt:lpstr> Інтоксикаційний синдром (неспецифічний)</vt:lpstr>
      <vt:lpstr>Дизурічний синдром</vt:lpstr>
      <vt:lpstr>Больовий синдром</vt:lpstr>
      <vt:lpstr>Сечовий синдром</vt:lpstr>
      <vt:lpstr>Лабораторна діагностика ІСС</vt:lpstr>
      <vt:lpstr> Інструментальна діагностика</vt:lpstr>
      <vt:lpstr>ЛІКУВАННЯ ПІЄЛОНЕФРИТУ</vt:lpstr>
      <vt:lpstr>Лікування пієлонефриту</vt:lpstr>
      <vt:lpstr>Посиндромна терапія</vt:lpstr>
      <vt:lpstr>Профілактична терапія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Инфекция мочевой  системы у детей</dc:title>
  <dc:creator>Анна</dc:creator>
  <cp:lastModifiedBy>e120760psv</cp:lastModifiedBy>
  <cp:revision>218</cp:revision>
  <dcterms:created xsi:type="dcterms:W3CDTF">2014-09-11T15:21:49Z</dcterms:created>
  <dcterms:modified xsi:type="dcterms:W3CDTF">2023-02-13T08:31:52Z</dcterms:modified>
</cp:coreProperties>
</file>