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30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</p:sldIdLst>
  <p:sldSz cx="12190413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512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43F20B-527D-D304-D660-A0F4DD8463B7}" v="5" dt="2024-09-09T21:08:35.3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266" autoAdjust="0"/>
  </p:normalViewPr>
  <p:slideViewPr>
    <p:cSldViewPr>
      <p:cViewPr varScale="1">
        <p:scale>
          <a:sx n="65" d="100"/>
          <a:sy n="65" d="100"/>
        </p:scale>
        <p:origin x="-91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анна Юріївна Шевчук" userId="S::anna.shevchuk@onmedu.edu.ua::29e43fb9-09e4-4b88-9f6b-0311f7749e8f" providerId="AD" clId="Web-{8243F20B-527D-D304-D660-A0F4DD8463B7}"/>
    <pc:docChg chg="modSld">
      <pc:chgData name="Ганна Юріївна Шевчук" userId="S::anna.shevchuk@onmedu.edu.ua::29e43fb9-09e4-4b88-9f6b-0311f7749e8f" providerId="AD" clId="Web-{8243F20B-527D-D304-D660-A0F4DD8463B7}" dt="2024-09-09T21:06:57.996" v="2" actId="20577"/>
      <pc:docMkLst>
        <pc:docMk/>
      </pc:docMkLst>
      <pc:sldChg chg="modSp">
        <pc:chgData name="Ганна Юріївна Шевчук" userId="S::anna.shevchuk@onmedu.edu.ua::29e43fb9-09e4-4b88-9f6b-0311f7749e8f" providerId="AD" clId="Web-{8243F20B-527D-D304-D660-A0F4DD8463B7}" dt="2024-09-09T21:06:57.996" v="2" actId="20577"/>
        <pc:sldMkLst>
          <pc:docMk/>
          <pc:sldMk cId="0" sldId="306"/>
        </pc:sldMkLst>
        <pc:spChg chg="mod">
          <ac:chgData name="Ганна Юріївна Шевчук" userId="S::anna.shevchuk@onmedu.edu.ua::29e43fb9-09e4-4b88-9f6b-0311f7749e8f" providerId="AD" clId="Web-{8243F20B-527D-D304-D660-A0F4DD8463B7}" dt="2024-09-09T21:06:40.448" v="0" actId="20577"/>
          <ac:spMkLst>
            <pc:docMk/>
            <pc:sldMk cId="0" sldId="306"/>
            <ac:spMk id="3" creationId="{308A45FE-55C9-1C4C-B83D-B7D8292678D8}"/>
          </ac:spMkLst>
        </pc:spChg>
        <pc:spChg chg="mod">
          <ac:chgData name="Ганна Юріївна Шевчук" userId="S::anna.shevchuk@onmedu.edu.ua::29e43fb9-09e4-4b88-9f6b-0311f7749e8f" providerId="AD" clId="Web-{8243F20B-527D-D304-D660-A0F4DD8463B7}" dt="2024-09-09T21:06:57.996" v="2" actId="20577"/>
          <ac:spMkLst>
            <pc:docMk/>
            <pc:sldMk cId="0" sldId="306"/>
            <ac:spMk id="11" creationId="{EF3490FE-38E6-107D-54BF-BA578BE3A64D}"/>
          </ac:spMkLst>
        </pc:spChg>
        <pc:spChg chg="mod">
          <ac:chgData name="Ганна Юріївна Шевчук" userId="S::anna.shevchuk@onmedu.edu.ua::29e43fb9-09e4-4b88-9f6b-0311f7749e8f" providerId="AD" clId="Web-{8243F20B-527D-D304-D660-A0F4DD8463B7}" dt="2024-09-09T21:06:49.636" v="1" actId="20577"/>
          <ac:spMkLst>
            <pc:docMk/>
            <pc:sldMk cId="0" sldId="306"/>
            <ac:spMk id="15" creationId="{71E35C04-6FCB-858F-4953-0C045AD76E9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4A1FCE4D-9418-DB45-616B-755D5413F1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5713571-01E6-C6A5-33DB-699CA7B310A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E45EE3A-583A-4533-8FA9-5092AA89CB4B}" type="datetimeFigureOut">
              <a:rPr lang="ru-RU"/>
              <a:pPr>
                <a:defRPr/>
              </a:pPr>
              <a:t>09.09.2024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7121C8DD-71CF-B889-D72D-0AF3148207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6109164A-ABFF-D234-97F9-74CC0C184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83817D-0DB0-15DF-3D3F-146E7FBB66C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CE9982-8AA5-9135-D542-CD932C50EA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170A221-7AD4-47C8-ADC3-4D51434478E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>
            <a:extLst>
              <a:ext uri="{FF2B5EF4-FFF2-40B4-BE49-F238E27FC236}">
                <a16:creationId xmlns:a16="http://schemas.microsoft.com/office/drawing/2014/main" id="{BC43A486-6305-765C-096A-3AA656A79B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>
            <a:extLst>
              <a:ext uri="{FF2B5EF4-FFF2-40B4-BE49-F238E27FC236}">
                <a16:creationId xmlns:a16="http://schemas.microsoft.com/office/drawing/2014/main" id="{3B96308B-53B0-327E-2D26-1920199232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0724" name="Номер слайда 3">
            <a:extLst>
              <a:ext uri="{FF2B5EF4-FFF2-40B4-BE49-F238E27FC236}">
                <a16:creationId xmlns:a16="http://schemas.microsoft.com/office/drawing/2014/main" id="{855A55C4-A39A-58A0-BF57-E32529AD15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3A710D4-DBD3-46DE-ABA7-14942F5BD908}" type="slidenum">
              <a:rPr lang="ru-RU" altLang="ru-RU"/>
              <a:pPr/>
              <a:t>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>
            <a:extLst>
              <a:ext uri="{FF2B5EF4-FFF2-40B4-BE49-F238E27FC236}">
                <a16:creationId xmlns:a16="http://schemas.microsoft.com/office/drawing/2014/main" id="{09B293BC-FFA0-038E-56D3-F9F039D756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>
            <a:extLst>
              <a:ext uri="{FF2B5EF4-FFF2-40B4-BE49-F238E27FC236}">
                <a16:creationId xmlns:a16="http://schemas.microsoft.com/office/drawing/2014/main" id="{16B87DD1-0A49-AAAB-27DA-3FF606478DD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1748" name="Номер слайда 3">
            <a:extLst>
              <a:ext uri="{FF2B5EF4-FFF2-40B4-BE49-F238E27FC236}">
                <a16:creationId xmlns:a16="http://schemas.microsoft.com/office/drawing/2014/main" id="{242B38C0-EAB0-6628-8FCC-08A4EDFF1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030604E-0AC7-4C77-B485-B86C256D4094}" type="slidenum">
              <a:rPr lang="ru-RU" altLang="ru-RU"/>
              <a:pPr/>
              <a:t>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>
            <a:extLst>
              <a:ext uri="{FF2B5EF4-FFF2-40B4-BE49-F238E27FC236}">
                <a16:creationId xmlns:a16="http://schemas.microsoft.com/office/drawing/2014/main" id="{BE936D0C-CD2E-94AE-D453-8D34B190C5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>
            <a:extLst>
              <a:ext uri="{FF2B5EF4-FFF2-40B4-BE49-F238E27FC236}">
                <a16:creationId xmlns:a16="http://schemas.microsoft.com/office/drawing/2014/main" id="{6904A4B5-B875-60DE-1AF1-97C99026BF5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2772" name="Номер слайда 3">
            <a:extLst>
              <a:ext uri="{FF2B5EF4-FFF2-40B4-BE49-F238E27FC236}">
                <a16:creationId xmlns:a16="http://schemas.microsoft.com/office/drawing/2014/main" id="{589CA304-2CC7-084E-5C7B-948B40672D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4D49667-5CD5-44DB-8A7C-9782F610A01F}" type="slidenum">
              <a:rPr lang="ru-RU" altLang="ru-RU"/>
              <a:pPr/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>
            <a:extLst>
              <a:ext uri="{FF2B5EF4-FFF2-40B4-BE49-F238E27FC236}">
                <a16:creationId xmlns:a16="http://schemas.microsoft.com/office/drawing/2014/main" id="{5011953B-D04F-D3DD-4093-68FA61E901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>
            <a:extLst>
              <a:ext uri="{FF2B5EF4-FFF2-40B4-BE49-F238E27FC236}">
                <a16:creationId xmlns:a16="http://schemas.microsoft.com/office/drawing/2014/main" id="{8A06ECF7-72B9-80E2-461F-685B75EAEA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uk-UA"/>
          </a:p>
        </p:txBody>
      </p:sp>
      <p:sp>
        <p:nvSpPr>
          <p:cNvPr id="33796" name="Номер слайда 3">
            <a:extLst>
              <a:ext uri="{FF2B5EF4-FFF2-40B4-BE49-F238E27FC236}">
                <a16:creationId xmlns:a16="http://schemas.microsoft.com/office/drawing/2014/main" id="{85651489-97B8-CEDF-5F18-51D25E6CDE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5ED324E-C4D1-4F15-9334-B8BD3B680E3C}" type="slidenum">
              <a:rPr lang="ru-RU" altLang="uk-UA"/>
              <a:pPr/>
              <a:t>5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>
            <a:extLst>
              <a:ext uri="{FF2B5EF4-FFF2-40B4-BE49-F238E27FC236}">
                <a16:creationId xmlns:a16="http://schemas.microsoft.com/office/drawing/2014/main" id="{8ECA3BBC-D1B6-1718-2A4B-78DF06186F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>
            <a:extLst>
              <a:ext uri="{FF2B5EF4-FFF2-40B4-BE49-F238E27FC236}">
                <a16:creationId xmlns:a16="http://schemas.microsoft.com/office/drawing/2014/main" id="{6015CCC5-950F-817B-3590-A6A4658199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4820" name="Номер слайда 3">
            <a:extLst>
              <a:ext uri="{FF2B5EF4-FFF2-40B4-BE49-F238E27FC236}">
                <a16:creationId xmlns:a16="http://schemas.microsoft.com/office/drawing/2014/main" id="{9B9C24A6-4616-6A82-32D5-1D71AE90D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32EBBB0-12AE-4DC9-A748-72401133F18A}" type="slidenum">
              <a:rPr lang="ru-RU" altLang="ru-RU"/>
              <a:pPr/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>
            <a:extLst>
              <a:ext uri="{FF2B5EF4-FFF2-40B4-BE49-F238E27FC236}">
                <a16:creationId xmlns:a16="http://schemas.microsoft.com/office/drawing/2014/main" id="{6636D92F-E6E4-2EEF-0203-D12BCE7B3C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>
            <a:extLst>
              <a:ext uri="{FF2B5EF4-FFF2-40B4-BE49-F238E27FC236}">
                <a16:creationId xmlns:a16="http://schemas.microsoft.com/office/drawing/2014/main" id="{DB24D9AE-15DA-E636-E0D1-9C3E803414E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uk-UA"/>
          </a:p>
        </p:txBody>
      </p:sp>
      <p:sp>
        <p:nvSpPr>
          <p:cNvPr id="35844" name="Номер слайда 3">
            <a:extLst>
              <a:ext uri="{FF2B5EF4-FFF2-40B4-BE49-F238E27FC236}">
                <a16:creationId xmlns:a16="http://schemas.microsoft.com/office/drawing/2014/main" id="{0D31D37B-B537-7249-D407-5767C4EB86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7275D5F-1FBD-4591-9AEB-7A058CEFF851}" type="slidenum">
              <a:rPr lang="ru-RU" altLang="uk-UA"/>
              <a:pPr/>
              <a:t>7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>
            <a:extLst>
              <a:ext uri="{FF2B5EF4-FFF2-40B4-BE49-F238E27FC236}">
                <a16:creationId xmlns:a16="http://schemas.microsoft.com/office/drawing/2014/main" id="{E2422694-DDD8-3DE1-7243-BA0E823FA7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>
            <a:extLst>
              <a:ext uri="{FF2B5EF4-FFF2-40B4-BE49-F238E27FC236}">
                <a16:creationId xmlns:a16="http://schemas.microsoft.com/office/drawing/2014/main" id="{6E92A631-6596-9FDF-F4C8-D87DB0BDD1F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6868" name="Номер слайда 3">
            <a:extLst>
              <a:ext uri="{FF2B5EF4-FFF2-40B4-BE49-F238E27FC236}">
                <a16:creationId xmlns:a16="http://schemas.microsoft.com/office/drawing/2014/main" id="{9AF148E2-937B-9C60-4300-86DA90D3F8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888ECF6-EC69-43AB-AC69-848F7EF47347}" type="slidenum">
              <a:rPr lang="ru-RU" altLang="ru-RU"/>
              <a:pPr/>
              <a:t>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>
            <a:extLst>
              <a:ext uri="{FF2B5EF4-FFF2-40B4-BE49-F238E27FC236}">
                <a16:creationId xmlns:a16="http://schemas.microsoft.com/office/drawing/2014/main" id="{D13F73D0-31C0-CFBC-14DF-80D96E5E16A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>
            <a:extLst>
              <a:ext uri="{FF2B5EF4-FFF2-40B4-BE49-F238E27FC236}">
                <a16:creationId xmlns:a16="http://schemas.microsoft.com/office/drawing/2014/main" id="{ED6C94E9-4285-DC5D-3DD2-779928A6DDB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uk-UA"/>
          </a:p>
        </p:txBody>
      </p:sp>
      <p:sp>
        <p:nvSpPr>
          <p:cNvPr id="37892" name="Номер слайда 3">
            <a:extLst>
              <a:ext uri="{FF2B5EF4-FFF2-40B4-BE49-F238E27FC236}">
                <a16:creationId xmlns:a16="http://schemas.microsoft.com/office/drawing/2014/main" id="{C9B0C563-D4E5-F3A0-A30B-9B2B7CD2B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2524905-AA87-4979-9E1F-D582AEBA0868}" type="slidenum">
              <a:rPr lang="ru-RU" altLang="uk-UA"/>
              <a:pPr/>
              <a:t>9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>
            <a:extLst>
              <a:ext uri="{FF2B5EF4-FFF2-40B4-BE49-F238E27FC236}">
                <a16:creationId xmlns:a16="http://schemas.microsoft.com/office/drawing/2014/main" id="{92E2CC8D-1C37-EAA7-CD72-76104FA2D6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>
            <a:extLst>
              <a:ext uri="{FF2B5EF4-FFF2-40B4-BE49-F238E27FC236}">
                <a16:creationId xmlns:a16="http://schemas.microsoft.com/office/drawing/2014/main" id="{E035127A-90F5-D5C2-B037-CC047E0A77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8916" name="Номер слайда 3">
            <a:extLst>
              <a:ext uri="{FF2B5EF4-FFF2-40B4-BE49-F238E27FC236}">
                <a16:creationId xmlns:a16="http://schemas.microsoft.com/office/drawing/2014/main" id="{DF84A9EE-E648-ECF8-D07E-28DB70A95D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468E2B3-8782-4D84-A618-BC0D56E77B34}" type="slidenum">
              <a:rPr lang="ru-RU" altLang="ru-RU"/>
              <a:pPr/>
              <a:t>10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>
            <a:extLst>
              <a:ext uri="{FF2B5EF4-FFF2-40B4-BE49-F238E27FC236}">
                <a16:creationId xmlns:a16="http://schemas.microsoft.com/office/drawing/2014/main" id="{3BF4D5F1-614F-A722-EB8A-0FB63FC566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>
            <a:extLst>
              <a:ext uri="{FF2B5EF4-FFF2-40B4-BE49-F238E27FC236}">
                <a16:creationId xmlns:a16="http://schemas.microsoft.com/office/drawing/2014/main" id="{113D4EF8-4F05-4B10-DB62-8A032E8996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9940" name="Номер слайда 3">
            <a:extLst>
              <a:ext uri="{FF2B5EF4-FFF2-40B4-BE49-F238E27FC236}">
                <a16:creationId xmlns:a16="http://schemas.microsoft.com/office/drawing/2014/main" id="{5892D475-9BB3-53B3-D9B9-C5ABB9DDA8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02476A7-001F-428F-9C7B-8D2BEAB3575C}" type="slidenum">
              <a:rPr lang="ru-RU" altLang="ru-RU"/>
              <a:pPr/>
              <a:t>11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>
            <a:extLst>
              <a:ext uri="{FF2B5EF4-FFF2-40B4-BE49-F238E27FC236}">
                <a16:creationId xmlns:a16="http://schemas.microsoft.com/office/drawing/2014/main" id="{C9A03EB2-2375-F0D5-CFAB-6273066C9F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>
            <a:extLst>
              <a:ext uri="{FF2B5EF4-FFF2-40B4-BE49-F238E27FC236}">
                <a16:creationId xmlns:a16="http://schemas.microsoft.com/office/drawing/2014/main" id="{B853A7F3-3E94-556C-1FF2-BFB07D37FD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0964" name="Номер слайда 3">
            <a:extLst>
              <a:ext uri="{FF2B5EF4-FFF2-40B4-BE49-F238E27FC236}">
                <a16:creationId xmlns:a16="http://schemas.microsoft.com/office/drawing/2014/main" id="{350821A2-1D34-AFF2-5040-2160B50364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0B6611F-EEB1-477F-8140-7D54FD1E3000}" type="slidenum">
              <a:rPr lang="ru-RU" altLang="ru-RU"/>
              <a:pPr/>
              <a:t>12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>
            <a:extLst>
              <a:ext uri="{FF2B5EF4-FFF2-40B4-BE49-F238E27FC236}">
                <a16:creationId xmlns:a16="http://schemas.microsoft.com/office/drawing/2014/main" id="{282F4026-B4CC-13C1-3190-FD26E5E6A2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>
            <a:extLst>
              <a:ext uri="{FF2B5EF4-FFF2-40B4-BE49-F238E27FC236}">
                <a16:creationId xmlns:a16="http://schemas.microsoft.com/office/drawing/2014/main" id="{E75DB477-AD99-EAAD-A602-9F33FD194E3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uk-UA"/>
          </a:p>
        </p:txBody>
      </p:sp>
      <p:sp>
        <p:nvSpPr>
          <p:cNvPr id="41988" name="Номер слайда 3">
            <a:extLst>
              <a:ext uri="{FF2B5EF4-FFF2-40B4-BE49-F238E27FC236}">
                <a16:creationId xmlns:a16="http://schemas.microsoft.com/office/drawing/2014/main" id="{3D250105-F469-68F0-964F-1EDB496189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105D2E8-4786-45B3-8BB5-1E2FCDE337F8}" type="slidenum">
              <a:rPr lang="ru-RU" altLang="uk-UA"/>
              <a:pPr/>
              <a:t>13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>
            <a:extLst>
              <a:ext uri="{FF2B5EF4-FFF2-40B4-BE49-F238E27FC236}">
                <a16:creationId xmlns:a16="http://schemas.microsoft.com/office/drawing/2014/main" id="{006D3790-634E-FA0A-18B5-660D874D34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>
            <a:extLst>
              <a:ext uri="{FF2B5EF4-FFF2-40B4-BE49-F238E27FC236}">
                <a16:creationId xmlns:a16="http://schemas.microsoft.com/office/drawing/2014/main" id="{1BED9AEE-6AD9-2B82-0DBB-8E7D20BC9E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3012" name="Номер слайда 3">
            <a:extLst>
              <a:ext uri="{FF2B5EF4-FFF2-40B4-BE49-F238E27FC236}">
                <a16:creationId xmlns:a16="http://schemas.microsoft.com/office/drawing/2014/main" id="{5222489C-04DA-93C5-8D41-36CBFED749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D643C28-3C13-4A4F-8EA9-206837B71CFC}" type="slidenum">
              <a:rPr lang="ru-RU" altLang="ru-RU"/>
              <a:pPr/>
              <a:t>14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>
            <a:extLst>
              <a:ext uri="{FF2B5EF4-FFF2-40B4-BE49-F238E27FC236}">
                <a16:creationId xmlns:a16="http://schemas.microsoft.com/office/drawing/2014/main" id="{E0903BEB-E782-51B6-F2E6-AFDAB513FA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>
            <a:extLst>
              <a:ext uri="{FF2B5EF4-FFF2-40B4-BE49-F238E27FC236}">
                <a16:creationId xmlns:a16="http://schemas.microsoft.com/office/drawing/2014/main" id="{AE802D17-7F88-D00E-4E9E-240A074D41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ru-RU"/>
          </a:p>
        </p:txBody>
      </p:sp>
      <p:sp>
        <p:nvSpPr>
          <p:cNvPr id="44036" name="Номер слайда 3">
            <a:extLst>
              <a:ext uri="{FF2B5EF4-FFF2-40B4-BE49-F238E27FC236}">
                <a16:creationId xmlns:a16="http://schemas.microsoft.com/office/drawing/2014/main" id="{9045085F-8044-A261-3BFE-A97DEE2BF1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6C68F7C-99F4-481D-93D5-337BC3A9B568}" type="slidenum">
              <a:rPr lang="ru-RU" altLang="uk-UA"/>
              <a:pPr/>
              <a:t>15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>
            <a:extLst>
              <a:ext uri="{FF2B5EF4-FFF2-40B4-BE49-F238E27FC236}">
                <a16:creationId xmlns:a16="http://schemas.microsoft.com/office/drawing/2014/main" id="{92C8C195-A416-EB9B-0A8A-10D057E073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>
            <a:extLst>
              <a:ext uri="{FF2B5EF4-FFF2-40B4-BE49-F238E27FC236}">
                <a16:creationId xmlns:a16="http://schemas.microsoft.com/office/drawing/2014/main" id="{E46638A4-CA48-D04D-7A5E-F5261FC775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uk-UA"/>
          </a:p>
        </p:txBody>
      </p:sp>
      <p:sp>
        <p:nvSpPr>
          <p:cNvPr id="45060" name="Номер слайда 3">
            <a:extLst>
              <a:ext uri="{FF2B5EF4-FFF2-40B4-BE49-F238E27FC236}">
                <a16:creationId xmlns:a16="http://schemas.microsoft.com/office/drawing/2014/main" id="{77ECD328-D6A4-01C4-3A86-C167B6B376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C835B4C-0877-4A93-94EE-661419208040}" type="slidenum">
              <a:rPr lang="ru-RU" altLang="uk-UA"/>
              <a:pPr/>
              <a:t>16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>
            <a:extLst>
              <a:ext uri="{FF2B5EF4-FFF2-40B4-BE49-F238E27FC236}">
                <a16:creationId xmlns:a16="http://schemas.microsoft.com/office/drawing/2014/main" id="{28CE5F2B-1EA3-95F6-07A9-BF9D069C67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>
            <a:extLst>
              <a:ext uri="{FF2B5EF4-FFF2-40B4-BE49-F238E27FC236}">
                <a16:creationId xmlns:a16="http://schemas.microsoft.com/office/drawing/2014/main" id="{6E5B170E-1789-E482-5432-AF6BF0F2FE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6084" name="Номер слайда 3">
            <a:extLst>
              <a:ext uri="{FF2B5EF4-FFF2-40B4-BE49-F238E27FC236}">
                <a16:creationId xmlns:a16="http://schemas.microsoft.com/office/drawing/2014/main" id="{6EFCDF0D-EB42-1079-18DF-59CC8477E7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2B48186-6C61-408B-A92C-E22E36C737E7}" type="slidenum">
              <a:rPr lang="ru-RU" altLang="ru-RU"/>
              <a:pPr/>
              <a:t>17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>
            <a:extLst>
              <a:ext uri="{FF2B5EF4-FFF2-40B4-BE49-F238E27FC236}">
                <a16:creationId xmlns:a16="http://schemas.microsoft.com/office/drawing/2014/main" id="{0FC11C06-45B8-5C6D-9218-1D9085E65D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>
            <a:extLst>
              <a:ext uri="{FF2B5EF4-FFF2-40B4-BE49-F238E27FC236}">
                <a16:creationId xmlns:a16="http://schemas.microsoft.com/office/drawing/2014/main" id="{85F80FB3-658F-3F98-F817-81F2CA9A83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7108" name="Номер слайда 3">
            <a:extLst>
              <a:ext uri="{FF2B5EF4-FFF2-40B4-BE49-F238E27FC236}">
                <a16:creationId xmlns:a16="http://schemas.microsoft.com/office/drawing/2014/main" id="{1AC2B814-4118-7296-1311-5F47AE81E9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93CA8A4-CF4A-456C-BC21-902BAC8D5F7B}" type="slidenum">
              <a:rPr lang="ru-RU" altLang="ru-RU"/>
              <a:pPr/>
              <a:t>18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>
            <a:extLst>
              <a:ext uri="{FF2B5EF4-FFF2-40B4-BE49-F238E27FC236}">
                <a16:creationId xmlns:a16="http://schemas.microsoft.com/office/drawing/2014/main" id="{3C63A4B0-5CC6-E206-02EA-73CA811C0C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>
            <a:extLst>
              <a:ext uri="{FF2B5EF4-FFF2-40B4-BE49-F238E27FC236}">
                <a16:creationId xmlns:a16="http://schemas.microsoft.com/office/drawing/2014/main" id="{0D0A2578-7211-5DFF-429A-C5BC1061F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ru-RU"/>
          </a:p>
        </p:txBody>
      </p:sp>
      <p:sp>
        <p:nvSpPr>
          <p:cNvPr id="48132" name="Номер слайда 3">
            <a:extLst>
              <a:ext uri="{FF2B5EF4-FFF2-40B4-BE49-F238E27FC236}">
                <a16:creationId xmlns:a16="http://schemas.microsoft.com/office/drawing/2014/main" id="{67077551-6230-70D7-8BA3-88874A0195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EB76579-4B3C-4219-808A-28100647D3D9}" type="slidenum">
              <a:rPr lang="ru-RU" altLang="uk-UA"/>
              <a:pPr/>
              <a:t>19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>
            <a:extLst>
              <a:ext uri="{FF2B5EF4-FFF2-40B4-BE49-F238E27FC236}">
                <a16:creationId xmlns:a16="http://schemas.microsoft.com/office/drawing/2014/main" id="{BAB33F1D-BAAE-5945-D2AD-A9C1584792D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>
            <a:extLst>
              <a:ext uri="{FF2B5EF4-FFF2-40B4-BE49-F238E27FC236}">
                <a16:creationId xmlns:a16="http://schemas.microsoft.com/office/drawing/2014/main" id="{17216D0A-9D5D-33C2-02E3-FCA82BB4D0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uk-UA"/>
          </a:p>
        </p:txBody>
      </p:sp>
      <p:sp>
        <p:nvSpPr>
          <p:cNvPr id="49156" name="Номер слайда 3">
            <a:extLst>
              <a:ext uri="{FF2B5EF4-FFF2-40B4-BE49-F238E27FC236}">
                <a16:creationId xmlns:a16="http://schemas.microsoft.com/office/drawing/2014/main" id="{D7EF4F03-D2CE-5B42-79BF-9B637FBC41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61CCFD7-16A0-4CDF-8E35-D2E527256948}" type="slidenum">
              <a:rPr lang="ru-RU" altLang="uk-UA"/>
              <a:pPr/>
              <a:t>20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>
            <a:extLst>
              <a:ext uri="{FF2B5EF4-FFF2-40B4-BE49-F238E27FC236}">
                <a16:creationId xmlns:a16="http://schemas.microsoft.com/office/drawing/2014/main" id="{573B0378-3080-DCE0-59D7-1A4CD9E70A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>
            <a:extLst>
              <a:ext uri="{FF2B5EF4-FFF2-40B4-BE49-F238E27FC236}">
                <a16:creationId xmlns:a16="http://schemas.microsoft.com/office/drawing/2014/main" id="{FFF7497D-9FC5-8A56-C2D6-EFA3899A89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ru-RU"/>
          </a:p>
        </p:txBody>
      </p:sp>
      <p:sp>
        <p:nvSpPr>
          <p:cNvPr id="50180" name="Номер слайда 3">
            <a:extLst>
              <a:ext uri="{FF2B5EF4-FFF2-40B4-BE49-F238E27FC236}">
                <a16:creationId xmlns:a16="http://schemas.microsoft.com/office/drawing/2014/main" id="{1F0A71DA-5EF4-0714-2572-6C1AF4A97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3CF0522-6D2E-4525-8080-EA14C28FCBE7}" type="slidenum">
              <a:rPr lang="ru-RU" altLang="uk-UA"/>
              <a:pPr/>
              <a:t>21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>
            <a:extLst>
              <a:ext uri="{FF2B5EF4-FFF2-40B4-BE49-F238E27FC236}">
                <a16:creationId xmlns:a16="http://schemas.microsoft.com/office/drawing/2014/main" id="{0CFBD1BA-DBF5-91AF-08E2-315BEF0363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>
            <a:extLst>
              <a:ext uri="{FF2B5EF4-FFF2-40B4-BE49-F238E27FC236}">
                <a16:creationId xmlns:a16="http://schemas.microsoft.com/office/drawing/2014/main" id="{0A2847AC-8F11-4AA3-042B-CE6A5D44DD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endParaRPr lang="uk-UA" altLang="ru-RU"/>
          </a:p>
        </p:txBody>
      </p:sp>
      <p:sp>
        <p:nvSpPr>
          <p:cNvPr id="51204" name="Номер слайда 3">
            <a:extLst>
              <a:ext uri="{FF2B5EF4-FFF2-40B4-BE49-F238E27FC236}">
                <a16:creationId xmlns:a16="http://schemas.microsoft.com/office/drawing/2014/main" id="{0D60B8A6-4E13-1BC8-7AE5-C9A06D4FF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C1BCE69-6341-41FA-92C6-A8B060793D8E}" type="slidenum">
              <a:rPr lang="ru-RU" altLang="uk-UA"/>
              <a:pPr/>
              <a:t>22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>
            <a:extLst>
              <a:ext uri="{FF2B5EF4-FFF2-40B4-BE49-F238E27FC236}">
                <a16:creationId xmlns:a16="http://schemas.microsoft.com/office/drawing/2014/main" id="{351F5BDE-9C62-6EFA-5E7D-025C3CBC67C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>
            <a:extLst>
              <a:ext uri="{FF2B5EF4-FFF2-40B4-BE49-F238E27FC236}">
                <a16:creationId xmlns:a16="http://schemas.microsoft.com/office/drawing/2014/main" id="{CB7E03D9-031C-9E6C-15C8-A7ABCD49F8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ru-RU"/>
          </a:p>
        </p:txBody>
      </p:sp>
      <p:sp>
        <p:nvSpPr>
          <p:cNvPr id="52228" name="Номер слайда 3">
            <a:extLst>
              <a:ext uri="{FF2B5EF4-FFF2-40B4-BE49-F238E27FC236}">
                <a16:creationId xmlns:a16="http://schemas.microsoft.com/office/drawing/2014/main" id="{9D7600A7-FAB5-0498-73FB-B5B780066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F2E1361-948D-4056-9BCB-28C5F6A75B7F}" type="slidenum">
              <a:rPr lang="ru-RU" altLang="uk-UA"/>
              <a:pPr/>
              <a:t>23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>
            <a:extLst>
              <a:ext uri="{FF2B5EF4-FFF2-40B4-BE49-F238E27FC236}">
                <a16:creationId xmlns:a16="http://schemas.microsoft.com/office/drawing/2014/main" id="{E18FC164-643D-4F0A-E94D-0AD022E259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>
            <a:extLst>
              <a:ext uri="{FF2B5EF4-FFF2-40B4-BE49-F238E27FC236}">
                <a16:creationId xmlns:a16="http://schemas.microsoft.com/office/drawing/2014/main" id="{0A7F57DD-DE25-A0E2-72F1-193B212ABC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ru-RU"/>
          </a:p>
        </p:txBody>
      </p:sp>
      <p:sp>
        <p:nvSpPr>
          <p:cNvPr id="53252" name="Номер слайда 3">
            <a:extLst>
              <a:ext uri="{FF2B5EF4-FFF2-40B4-BE49-F238E27FC236}">
                <a16:creationId xmlns:a16="http://schemas.microsoft.com/office/drawing/2014/main" id="{6CC271E8-5B75-5AA5-F948-3B3149A897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DC844F6-DF70-4E3B-B44D-98BA7770A11B}" type="slidenum">
              <a:rPr lang="ru-RU" altLang="uk-UA"/>
              <a:pPr/>
              <a:t>24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>
            <a:extLst>
              <a:ext uri="{FF2B5EF4-FFF2-40B4-BE49-F238E27FC236}">
                <a16:creationId xmlns:a16="http://schemas.microsoft.com/office/drawing/2014/main" id="{81E5D6D6-DF47-21E5-47DE-EAE11EA807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>
            <a:extLst>
              <a:ext uri="{FF2B5EF4-FFF2-40B4-BE49-F238E27FC236}">
                <a16:creationId xmlns:a16="http://schemas.microsoft.com/office/drawing/2014/main" id="{8CF44013-5215-E293-079D-538A9E3BE2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uk-UA"/>
          </a:p>
        </p:txBody>
      </p:sp>
      <p:sp>
        <p:nvSpPr>
          <p:cNvPr id="54276" name="Номер слайда 3">
            <a:extLst>
              <a:ext uri="{FF2B5EF4-FFF2-40B4-BE49-F238E27FC236}">
                <a16:creationId xmlns:a16="http://schemas.microsoft.com/office/drawing/2014/main" id="{250ED2CC-15D5-839E-5E67-0A029740BE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073C74C-4EB0-491B-BFC2-0A2CD735C7C6}" type="slidenum">
              <a:rPr lang="ru-RU" altLang="uk-UA"/>
              <a:pPr/>
              <a:t>25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>
            <a:extLst>
              <a:ext uri="{FF2B5EF4-FFF2-40B4-BE49-F238E27FC236}">
                <a16:creationId xmlns:a16="http://schemas.microsoft.com/office/drawing/2014/main" id="{717589D0-213A-1221-4F35-A10F0C4F491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>
            <a:extLst>
              <a:ext uri="{FF2B5EF4-FFF2-40B4-BE49-F238E27FC236}">
                <a16:creationId xmlns:a16="http://schemas.microsoft.com/office/drawing/2014/main" id="{99E6FBE9-9B81-92E1-DB59-124845BE1F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5300" name="Номер слайда 3">
            <a:extLst>
              <a:ext uri="{FF2B5EF4-FFF2-40B4-BE49-F238E27FC236}">
                <a16:creationId xmlns:a16="http://schemas.microsoft.com/office/drawing/2014/main" id="{EBB7C1BA-A32C-3EAB-6012-FA841BC12D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9FB9125-26E2-4E08-A10A-1317CA0147D2}" type="slidenum">
              <a:rPr lang="ru-RU" altLang="ru-RU"/>
              <a:pPr/>
              <a:t>26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>
            <a:extLst>
              <a:ext uri="{FF2B5EF4-FFF2-40B4-BE49-F238E27FC236}">
                <a16:creationId xmlns:a16="http://schemas.microsoft.com/office/drawing/2014/main" id="{4599BD70-6823-4983-8DA9-EE66E2BFF9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Заметки 2">
            <a:extLst>
              <a:ext uri="{FF2B5EF4-FFF2-40B4-BE49-F238E27FC236}">
                <a16:creationId xmlns:a16="http://schemas.microsoft.com/office/drawing/2014/main" id="{D459932D-AF16-941C-CFEA-B493C3206F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6324" name="Номер слайда 3">
            <a:extLst>
              <a:ext uri="{FF2B5EF4-FFF2-40B4-BE49-F238E27FC236}">
                <a16:creationId xmlns:a16="http://schemas.microsoft.com/office/drawing/2014/main" id="{6680FDA3-2E10-AFAC-7545-ACCE48DF3E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B879470-7A9A-433B-8367-0BD61F467B39}" type="slidenum">
              <a:rPr lang="ru-RU" altLang="ru-RU"/>
              <a:pPr/>
              <a:t>27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30"/>
            <a:ext cx="10361851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39D618-6AD9-E197-AB43-9F09ED6F6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156F9-62E3-4E36-92D6-68BB3972FD73}" type="datetimeFigureOut">
              <a:rPr lang="ru-RU"/>
              <a:pPr>
                <a:defRPr/>
              </a:pPr>
              <a:t>09.09.2024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72443E-FB36-E45E-D2AE-30FF3B3A5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CD9A31-BBC4-0D57-37BE-DB85BF1F2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8B1BAA-8014-46D5-B310-4E061CAFAE5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4030660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CB202E-50A5-06C5-FAF5-52F5EF78E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D47C-4541-43FF-9EFC-7FC4ECFF581E}" type="datetimeFigureOut">
              <a:rPr lang="ru-RU"/>
              <a:pPr>
                <a:defRPr/>
              </a:pPr>
              <a:t>09.09.2024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7FB2D2-2387-8C8E-1F1C-B70A2C64C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6425A3-C455-FF96-5ADE-A63B1DE79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1840B-2051-4C5B-B82F-BFFEB6D1A2F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7076102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60" y="4406905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60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A38E0F-EAD3-6FC8-A860-0A0FA8591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61A83-A985-4689-9473-A3DEF29B36FA}" type="datetimeFigureOut">
              <a:rPr lang="ru-RU"/>
              <a:pPr>
                <a:defRPr/>
              </a:pPr>
              <a:t>09.09.2024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6EE98B-CB14-4FCC-AE07-4E001B856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F08E1C-954D-7BA9-5724-F403B85FC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32A69-A45A-4FB3-B276-83AC046DB2A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274924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2" y="1600205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205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FB5AB857-F804-7984-CC20-3A84DF097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43197-D2B8-4316-9125-BD04E8340B39}" type="datetimeFigureOut">
              <a:rPr lang="ru-RU"/>
              <a:pPr>
                <a:defRPr/>
              </a:pPr>
              <a:t>09.09.2024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89B1143-E518-1EE5-61EC-0CD18B475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A9D8E856-7B98-5F78-61A6-85C1D9FE4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C4FB3-3DB6-485B-9450-6EC987AAC4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3120144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ED53DA94-B0DE-38D1-53F1-9626E9B1A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E4A15-4A55-4664-AD8D-94640FE09D00}" type="datetimeFigureOut">
              <a:rPr lang="ru-RU"/>
              <a:pPr>
                <a:defRPr/>
              </a:pPr>
              <a:t>09.09.2024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41338842-664E-72F7-43AF-1C7B15C1D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23F499F3-27C8-39F4-2958-8299028D6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1F4909-DA12-4C1B-BD8A-B67E45A8D4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0881929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5932D0F6-9F61-DCC9-FF3D-02FE7388C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A94E9-0C9B-44F0-97BE-B471172D4786}" type="datetimeFigureOut">
              <a:rPr lang="ru-RU"/>
              <a:pPr>
                <a:defRPr/>
              </a:pPr>
              <a:t>09.09.2024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672190C-AD11-A53B-4B94-48FC8F0D3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C963A62-7181-5C60-51DB-A49EE1A1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A00DE2-9DC2-498C-8180-9F89405FF47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4526124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AD468D11-32ED-BB96-4530-7BE55EA41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735B6-56AC-43F8-9946-A955A14A0B02}" type="datetimeFigureOut">
              <a:rPr lang="ru-RU"/>
              <a:pPr>
                <a:defRPr/>
              </a:pPr>
              <a:t>09.09.2024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3F6EAF43-31EB-F18E-BF1D-48BF7FCD3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BFD8575C-A281-5A20-EB13-E97CBA53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88825-55FF-4E17-8CF1-6698348D78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23706404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055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2E724810-B301-0306-B9AC-9DB4C8A04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0B8B2-1696-43A3-89EA-A863AAB8FB6F}" type="datetimeFigureOut">
              <a:rPr lang="ru-RU"/>
              <a:pPr>
                <a:defRPr/>
              </a:pPr>
              <a:t>09.09.2024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1AF2389-AFDB-61BD-7B40-5DE99F883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8BDF071C-DA93-FD15-8693-CCB8C366D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0E025C-70A7-4BF7-B74D-120B457B39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042546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AFD1C6A9-1D68-E29D-A44D-2FD05F528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A9600-D126-457D-BD32-C956FBF1B23F}" type="datetimeFigureOut">
              <a:rPr lang="ru-RU"/>
              <a:pPr>
                <a:defRPr/>
              </a:pPr>
              <a:t>09.09.2024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FE8A6891-29D8-A6CF-DF6F-5410924DC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521CE8F-DE53-555F-ED3B-CF747871A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9A97F-38A0-4367-BA68-651B23C9AC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8808207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107761-DEF2-BB64-3B37-84E7794B7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6F405-6580-4F33-A88C-1E208AEDB90B}" type="datetimeFigureOut">
              <a:rPr lang="ru-RU"/>
              <a:pPr>
                <a:defRPr/>
              </a:pPr>
              <a:t>09.09.2024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C376C3-ADD8-EA93-E529-AE50E444E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8261AB-139E-E7B2-F039-288E8F61A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9CDDC-4A4A-42F5-878E-09172A4388C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66587095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643"/>
            <a:ext cx="2742843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2" y="274643"/>
            <a:ext cx="8025355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8464A2-10C7-F1DF-FFD4-80C50343C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6F754-DB5D-4C1D-8EC3-29CD57A92571}" type="datetimeFigureOut">
              <a:rPr lang="ru-RU"/>
              <a:pPr>
                <a:defRPr/>
              </a:pPr>
              <a:t>09.09.2024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46691C-40B6-B755-31BF-4D794E5D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B1E137-353A-3415-34E0-1E5019030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E9FE4-B510-4E29-99D2-65364A8797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0044322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AE5D5231-708C-FE91-A9D7-AB330380522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1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uk-UA" altLang="ru-RU"/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D6DF7DB7-64CB-BBF3-A116-C96B5985C1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12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uk-UA" alt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9A6768-2C8B-983A-C70E-DBAF48579E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B3E1404-0EBD-4FED-B9BB-C40335106DD2}" type="datetimeFigureOut">
              <a:rPr lang="ru-RU"/>
              <a:pPr>
                <a:defRPr/>
              </a:pPr>
              <a:t>09.09.2024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61E422-E2F0-C3FD-42C1-1319DD024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9A40DC-9643-84B9-A3D9-0662475C0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F67C5B9-A6AE-403E-9167-ECC5D414051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cover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08A45FE-55C9-1C4C-B83D-B7D829267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9719" y="1524714"/>
            <a:ext cx="9880214" cy="40011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1800" dirty="0">
                <a:solidFill>
                  <a:schemeClr val="tx1"/>
                </a:solidFill>
                <a:latin typeface="Century Gothic"/>
              </a:rPr>
              <a:t>Медичний факультет</a:t>
            </a:r>
          </a:p>
        </p:txBody>
      </p:sp>
      <p:sp>
        <p:nvSpPr>
          <p:cNvPr id="2051" name="TextBox 3">
            <a:extLst>
              <a:ext uri="{FF2B5EF4-FFF2-40B4-BE49-F238E27FC236}">
                <a16:creationId xmlns:a16="http://schemas.microsoft.com/office/drawing/2014/main" id="{DEB52333-49D9-921D-0EB7-F2846F05E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771525"/>
            <a:ext cx="988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uk-UA" altLang="ru-RU">
                <a:latin typeface="Century Gothic" panose="020B0502020202020204" pitchFamily="34" charset="0"/>
              </a:rPr>
              <a:t>Кафедра загальної та клінічної епідеміології та біобезпеки</a:t>
            </a:r>
          </a:p>
          <a:p>
            <a:pPr algn="ctr"/>
            <a:r>
              <a:rPr lang="uk-UA" altLang="ru-RU">
                <a:latin typeface="Century Gothic" panose="020B0502020202020204" pitchFamily="34" charset="0"/>
              </a:rPr>
              <a:t>з курсом мікробіології та вірусології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DE57A89-68F6-E061-7DDA-3F1CAE038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39713"/>
            <a:ext cx="17065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6">
            <a:extLst>
              <a:ext uri="{FF2B5EF4-FFF2-40B4-BE49-F238E27FC236}">
                <a16:creationId xmlns:a16="http://schemas.microsoft.com/office/drawing/2014/main" id="{F9C49F69-9AB5-66DE-7DC3-1A4BD18F7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265113"/>
            <a:ext cx="988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uk-UA" altLang="ru-RU" sz="2000">
                <a:latin typeface="Century Gothic" panose="020B0502020202020204" pitchFamily="34" charset="0"/>
              </a:rPr>
              <a:t>ОДЕСЬКИЙ НАЦІОНАЛЬНИЙ МЕДИЧНИЙ УНІВЕРСИТЕТ</a:t>
            </a:r>
          </a:p>
        </p:txBody>
      </p:sp>
      <p:sp>
        <p:nvSpPr>
          <p:cNvPr id="2054" name="TextBox 7">
            <a:extLst>
              <a:ext uri="{FF2B5EF4-FFF2-40B4-BE49-F238E27FC236}">
                <a16:creationId xmlns:a16="http://schemas.microsoft.com/office/drawing/2014/main" id="{10C5929B-73E8-3494-2208-D579DA301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2738" y="3062288"/>
            <a:ext cx="14049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-UA" altLang="ru-RU" sz="1600">
                <a:latin typeface="Century Gothic" panose="020B0502020202020204" pitchFamily="34" charset="0"/>
              </a:rPr>
              <a:t>Тема</a:t>
            </a:r>
            <a:r>
              <a:rPr lang="en-US" altLang="ru-RU" sz="1600">
                <a:latin typeface="Century Gothic" panose="020B0502020202020204" pitchFamily="34" charset="0"/>
              </a:rPr>
              <a:t> </a:t>
            </a:r>
            <a:r>
              <a:rPr lang="uk-UA" altLang="ru-RU" sz="1600">
                <a:latin typeface="Century Gothic" panose="020B0502020202020204" pitchFamily="34" charset="0"/>
              </a:rPr>
              <a:t>лекції</a:t>
            </a:r>
            <a:r>
              <a:rPr lang="en-US" altLang="ru-RU" sz="1600">
                <a:latin typeface="Century Gothic" panose="020B0502020202020204" pitchFamily="34" charset="0"/>
              </a:rPr>
              <a:t>:</a:t>
            </a:r>
            <a:endParaRPr lang="uk-UA" altLang="ru-RU" sz="160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3490FE-38E6-107D-54BF-BA578BE3A64D}"/>
              </a:ext>
            </a:extLst>
          </p:cNvPr>
          <p:cNvSpPr txBox="1"/>
          <p:nvPr/>
        </p:nvSpPr>
        <p:spPr>
          <a:xfrm>
            <a:off x="3430910" y="3861048"/>
            <a:ext cx="5609228" cy="46166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>
              <a:defRPr/>
            </a:pPr>
            <a:r>
              <a:rPr lang="uk-UA" sz="2400" dirty="0">
                <a:latin typeface="Century Gothic"/>
              </a:rPr>
              <a:t>Збудники дифтерії та туберкульозу</a:t>
            </a:r>
          </a:p>
        </p:txBody>
      </p:sp>
      <p:sp>
        <p:nvSpPr>
          <p:cNvPr id="2056" name="TextBox 11">
            <a:extLst>
              <a:ext uri="{FF2B5EF4-FFF2-40B4-BE49-F238E27FC236}">
                <a16:creationId xmlns:a16="http://schemas.microsoft.com/office/drawing/2014/main" id="{36A0230B-ACCF-CF3C-87F5-22D79BFEE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913" y="5916613"/>
            <a:ext cx="8905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-UA" altLang="ru-RU" sz="1600">
                <a:latin typeface="Century Gothic" panose="020B0502020202020204" pitchFamily="34" charset="0"/>
              </a:rPr>
              <a:t>Одеса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BBFCAE7-6476-894F-9922-593E3F211060}"/>
              </a:ext>
            </a:extLst>
          </p:cNvPr>
          <p:cNvCxnSpPr/>
          <p:nvPr/>
        </p:nvCxnSpPr>
        <p:spPr>
          <a:xfrm>
            <a:off x="0" y="6618288"/>
            <a:ext cx="12190413" cy="0"/>
          </a:xfrm>
          <a:prstGeom prst="line">
            <a:avLst/>
          </a:prstGeom>
          <a:ln w="76200">
            <a:solidFill>
              <a:srgbClr val="61B3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>
            <a:extLst>
              <a:ext uri="{FF2B5EF4-FFF2-40B4-BE49-F238E27FC236}">
                <a16:creationId xmlns:a16="http://schemas.microsoft.com/office/drawing/2014/main" id="{71E35C04-6FCB-858F-4953-0C045AD76E9F}"/>
              </a:ext>
            </a:extLst>
          </p:cNvPr>
          <p:cNvSpPr txBox="1">
            <a:spLocks/>
          </p:cNvSpPr>
          <p:nvPr/>
        </p:nvSpPr>
        <p:spPr>
          <a:xfrm>
            <a:off x="2786888" y="2559784"/>
            <a:ext cx="10025935" cy="40011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800" dirty="0">
                <a:latin typeface="Century Gothic"/>
              </a:rPr>
              <a:t>Навчальна дисципліна</a:t>
            </a:r>
            <a:r>
              <a:rPr lang="en-US" sz="1800" dirty="0">
                <a:latin typeface="Century Gothic"/>
              </a:rPr>
              <a:t>: </a:t>
            </a:r>
            <a:r>
              <a:rPr lang="uk-UA" sz="1800" dirty="0">
                <a:latin typeface="Century Gothic"/>
              </a:rPr>
              <a:t>«Мікробіологія, вірусологія та імунологія»</a:t>
            </a:r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7">
            <a:extLst>
              <a:ext uri="{FF2B5EF4-FFF2-40B4-BE49-F238E27FC236}">
                <a16:creationId xmlns:a16="http://schemas.microsoft.com/office/drawing/2014/main" id="{09ECB2EB-C10B-AA5B-5B7C-79B3D70D9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0" y="55563"/>
            <a:ext cx="5451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ru-RU" b="1">
                <a:solidFill>
                  <a:srgbClr val="000000"/>
                </a:solidFill>
              </a:rPr>
              <a:t> </a:t>
            </a:r>
            <a:endParaRPr lang="ru-RU" altLang="ru-RU" b="1">
              <a:solidFill>
                <a:srgbClr val="000000"/>
              </a:solidFill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7C590CA3-9F7B-D4CC-431E-3AD370C85256}"/>
              </a:ext>
            </a:extLst>
          </p:cNvPr>
          <p:cNvGraphicFramePr>
            <a:graphicFrameLocks noGrp="1"/>
          </p:cNvGraphicFramePr>
          <p:nvPr/>
        </p:nvGraphicFramePr>
        <p:xfrm>
          <a:off x="1199300" y="1772816"/>
          <a:ext cx="10367635" cy="356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4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59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1800" dirty="0"/>
                        <a:t>Порядок</a:t>
                      </a:r>
                      <a:endParaRPr lang="ru-RU" sz="1800" dirty="0"/>
                    </a:p>
                  </a:txBody>
                  <a:tcPr marL="121904" marR="121904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/>
                        <a:t>Родина</a:t>
                      </a:r>
                      <a:endParaRPr lang="ru-RU" sz="1800" dirty="0"/>
                    </a:p>
                  </a:txBody>
                  <a:tcPr marL="121904" marR="121904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/>
                        <a:t>Рід</a:t>
                      </a:r>
                      <a:endParaRPr lang="ru-RU" sz="1800" dirty="0"/>
                    </a:p>
                  </a:txBody>
                  <a:tcPr marL="121904" marR="121904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/>
                        <a:t>Вид</a:t>
                      </a:r>
                      <a:endParaRPr lang="ru-RU" sz="1800" dirty="0"/>
                    </a:p>
                  </a:txBody>
                  <a:tcPr marL="121904" marR="121904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818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>
                          <a:solidFill>
                            <a:srgbClr val="7030A0"/>
                          </a:solidFill>
                        </a:rPr>
                        <a:t>Порядок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</a:rPr>
                        <a:t>Actinomycetales</a:t>
                      </a:r>
                      <a:endParaRPr lang="ru-RU" sz="1800" b="1" i="1" dirty="0">
                        <a:solidFill>
                          <a:srgbClr val="7030A0"/>
                        </a:solidFill>
                      </a:endParaRPr>
                    </a:p>
                    <a:p>
                      <a:endParaRPr lang="ru-RU" sz="1800" dirty="0"/>
                    </a:p>
                  </a:txBody>
                  <a:tcPr marL="121904" marR="121904" vert="vert27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dirty="0" err="1">
                          <a:solidFill>
                            <a:srgbClr val="7030A0"/>
                          </a:solidFill>
                        </a:rPr>
                        <a:t>Corynebacteriaceae</a:t>
                      </a:r>
                      <a:endParaRPr lang="ru-RU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dirty="0" err="1">
                          <a:solidFill>
                            <a:srgbClr val="7030A0"/>
                          </a:solidFill>
                        </a:rPr>
                        <a:t>Corynebacterium</a:t>
                      </a:r>
                      <a:endParaRPr lang="en-US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1" dirty="0">
                          <a:solidFill>
                            <a:srgbClr val="7030A0"/>
                          </a:solidFill>
                        </a:rPr>
                        <a:t>C.</a:t>
                      </a:r>
                      <a:r>
                        <a:rPr lang="en-US" sz="1800" b="1" i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</a:rPr>
                        <a:t>diphtheriae</a:t>
                      </a:r>
                      <a:endParaRPr lang="ru-RU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818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dirty="0" err="1">
                          <a:solidFill>
                            <a:srgbClr val="7030A0"/>
                          </a:solidFill>
                        </a:rPr>
                        <a:t>Mycobacteriaceae</a:t>
                      </a:r>
                      <a:endParaRPr lang="ru-RU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dirty="0">
                          <a:solidFill>
                            <a:srgbClr val="7030A0"/>
                          </a:solidFill>
                        </a:rPr>
                        <a:t>Mycobacterium</a:t>
                      </a:r>
                    </a:p>
                  </a:txBody>
                  <a:tcPr marL="121904" marR="12190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1" dirty="0">
                          <a:solidFill>
                            <a:srgbClr val="7030A0"/>
                          </a:solidFill>
                        </a:rPr>
                        <a:t>M. tuberculosis</a:t>
                      </a:r>
                      <a:endParaRPr lang="ru-RU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818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Actinomycetaceae</a:t>
                      </a:r>
                      <a:endParaRPr lang="ru-RU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1" dirty="0" err="1">
                          <a:solidFill>
                            <a:srgbClr val="7030A0"/>
                          </a:solidFill>
                        </a:rPr>
                        <a:t>Actinomyces</a:t>
                      </a:r>
                      <a:endParaRPr lang="ru-RU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1" dirty="0">
                          <a:solidFill>
                            <a:srgbClr val="7030A0"/>
                          </a:solidFill>
                        </a:rPr>
                        <a:t>A.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</a:rPr>
                        <a:t>bovis</a:t>
                      </a:r>
                      <a:endParaRPr lang="ru-RU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818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dirty="0" err="1">
                          <a:solidFill>
                            <a:srgbClr val="7030A0"/>
                          </a:solidFill>
                        </a:rPr>
                        <a:t>Nocardiaceae</a:t>
                      </a:r>
                      <a:endParaRPr lang="en-US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dirty="0" err="1">
                          <a:solidFill>
                            <a:srgbClr val="7030A0"/>
                          </a:solidFill>
                        </a:rPr>
                        <a:t>Nocardia</a:t>
                      </a:r>
                      <a:endParaRPr lang="en-US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1" dirty="0">
                          <a:solidFill>
                            <a:srgbClr val="7030A0"/>
                          </a:solidFill>
                        </a:rPr>
                        <a:t>N.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</a:rPr>
                        <a:t>asteroides</a:t>
                      </a:r>
                      <a:endParaRPr lang="ru-RU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6E056D4-433A-085D-C48E-03E449621C48}"/>
              </a:ext>
            </a:extLst>
          </p:cNvPr>
          <p:cNvSpPr txBox="1"/>
          <p:nvPr/>
        </p:nvSpPr>
        <p:spPr>
          <a:xfrm>
            <a:off x="144463" y="663575"/>
            <a:ext cx="11806237" cy="8302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bg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Приклади</a:t>
            </a:r>
            <a:r>
              <a:rPr lang="ru-RU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таксономічного</a:t>
            </a:r>
            <a:r>
              <a:rPr lang="ru-RU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положення</a:t>
            </a:r>
            <a:r>
              <a:rPr lang="ru-RU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бактерій</a:t>
            </a:r>
            <a:r>
              <a:rPr lang="ru-RU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ЩО НАЛЕЖАТЬ ДО ПОРЯДКУ </a:t>
            </a:r>
            <a:r>
              <a:rPr lang="en-US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Actinomycetales</a:t>
            </a:r>
            <a:endParaRPr lang="ru-RU" sz="2400" dirty="0">
              <a:latin typeface="+mn-lt"/>
            </a:endParaRPr>
          </a:p>
        </p:txBody>
      </p:sp>
    </p:spTree>
  </p:cSld>
  <p:clrMapOvr>
    <a:masterClrMapping/>
  </p:clrMapOvr>
  <p:transition spd="slow">
    <p:cover dir="l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662DA9-0E7A-A494-07FE-57CD63FFB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275" y="639763"/>
            <a:ext cx="3516313" cy="2711450"/>
          </a:xfrm>
          <a:prstGeom prst="rect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F197DC-1759-46C2-20C1-884AAF4E1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7513" y="658813"/>
            <a:ext cx="3675062" cy="2709862"/>
          </a:xfrm>
          <a:prstGeom prst="rect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4100" name="TextBox 4">
            <a:extLst>
              <a:ext uri="{FF2B5EF4-FFF2-40B4-BE49-F238E27FC236}">
                <a16:creationId xmlns:a16="http://schemas.microsoft.com/office/drawing/2014/main" id="{7BCBF545-E0F3-F9E8-6132-3C37227ED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1225" y="115888"/>
            <a:ext cx="75041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600" b="1" i="1">
                <a:solidFill>
                  <a:srgbClr val="7030A0"/>
                </a:solidFill>
              </a:rPr>
              <a:t>Corynebacterium diphtheriae</a:t>
            </a:r>
            <a:endParaRPr lang="ru-RU" altLang="ru-RU" sz="2600" b="1" i="1">
              <a:solidFill>
                <a:srgbClr val="7030A0"/>
              </a:solidFill>
            </a:endParaRPr>
          </a:p>
        </p:txBody>
      </p:sp>
      <p:sp>
        <p:nvSpPr>
          <p:cNvPr id="4101" name="TextBox 5">
            <a:extLst>
              <a:ext uri="{FF2B5EF4-FFF2-40B4-BE49-F238E27FC236}">
                <a16:creationId xmlns:a16="http://schemas.microsoft.com/office/drawing/2014/main" id="{75E9E9D6-D824-5239-9F12-AF25DE6FD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2738" y="3368675"/>
            <a:ext cx="455453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200" b="1">
                <a:solidFill>
                  <a:srgbClr val="7030A0"/>
                </a:solidFill>
              </a:rPr>
              <a:t>Фарбування за Лефлером</a:t>
            </a:r>
          </a:p>
        </p:txBody>
      </p:sp>
      <p:sp>
        <p:nvSpPr>
          <p:cNvPr id="4102" name="TextBox 6">
            <a:extLst>
              <a:ext uri="{FF2B5EF4-FFF2-40B4-BE49-F238E27FC236}">
                <a16:creationId xmlns:a16="http://schemas.microsoft.com/office/drawing/2014/main" id="{94ECD021-7C54-F02C-58E6-11DDFB5CA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713" y="3368675"/>
            <a:ext cx="462438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200" b="1">
                <a:solidFill>
                  <a:srgbClr val="7030A0"/>
                </a:solidFill>
              </a:rPr>
              <a:t>Фарбування за Нейсером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E2FBC80-FEDA-EC19-60FE-ADBE2417FCDE}"/>
              </a:ext>
            </a:extLst>
          </p:cNvPr>
          <p:cNvSpPr/>
          <p:nvPr/>
        </p:nvSpPr>
        <p:spPr>
          <a:xfrm>
            <a:off x="425450" y="3894138"/>
            <a:ext cx="11326813" cy="4302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ПОЖИВНІ СЕРЕДОВИЩА ДЛЯ КУЛЬТИВУВАННЯ </a:t>
            </a:r>
            <a:r>
              <a:rPr 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C. </a:t>
            </a:r>
            <a:r>
              <a:rPr lang="en-US" sz="2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diphtheriae</a:t>
            </a:r>
            <a:endParaRPr lang="ru-RU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04" name="Прямоугольник 11">
            <a:extLst>
              <a:ext uri="{FF2B5EF4-FFF2-40B4-BE49-F238E27FC236}">
                <a16:creationId xmlns:a16="http://schemas.microsoft.com/office/drawing/2014/main" id="{BAD323EB-E4B8-FB4C-47A2-D94C4B0D4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3" y="4365625"/>
            <a:ext cx="11615737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200" b="1">
                <a:solidFill>
                  <a:srgbClr val="FF0000"/>
                </a:solidFill>
              </a:rPr>
              <a:t>Средовище Ру  </a:t>
            </a:r>
            <a:r>
              <a:rPr lang="ru-RU" altLang="ru-RU" sz="2200" b="1">
                <a:solidFill>
                  <a:srgbClr val="7030A0"/>
                </a:solidFill>
              </a:rPr>
              <a:t>- згорнута кінська або бичача сироватка</a:t>
            </a:r>
          </a:p>
          <a:p>
            <a:pPr algn="just" eaLnBrk="1" hangingPunct="1"/>
            <a:r>
              <a:rPr lang="ru-RU" altLang="ru-RU" sz="2200" b="1">
                <a:solidFill>
                  <a:srgbClr val="FF0000"/>
                </a:solidFill>
              </a:rPr>
              <a:t>Средовище Леффлера </a:t>
            </a:r>
            <a:r>
              <a:rPr lang="ru-RU" altLang="ru-RU" sz="2200" b="1">
                <a:solidFill>
                  <a:srgbClr val="7030A0"/>
                </a:solidFill>
              </a:rPr>
              <a:t>– 3 частини кінської сироватки + 1 частина</a:t>
            </a:r>
          </a:p>
          <a:p>
            <a:pPr algn="just" eaLnBrk="1" hangingPunct="1"/>
            <a:r>
              <a:rPr lang="ru-RU" altLang="ru-RU" sz="2200" b="1">
                <a:solidFill>
                  <a:srgbClr val="7030A0"/>
                </a:solidFill>
              </a:rPr>
              <a:t>                                      глюкозного бульйону</a:t>
            </a:r>
          </a:p>
          <a:p>
            <a:pPr eaLnBrk="1" hangingPunct="1"/>
            <a:r>
              <a:rPr lang="ru-RU" altLang="ru-RU" sz="2200" b="1">
                <a:solidFill>
                  <a:srgbClr val="FF0000"/>
                </a:solidFill>
              </a:rPr>
              <a:t>Телуритовий кров</a:t>
            </a:r>
            <a:r>
              <a:rPr lang="en-US" altLang="ru-RU" sz="2200" b="1">
                <a:solidFill>
                  <a:srgbClr val="FF0000"/>
                </a:solidFill>
              </a:rPr>
              <a:t>’</a:t>
            </a:r>
            <a:r>
              <a:rPr lang="ru-RU" altLang="ru-RU" sz="2200" b="1">
                <a:solidFill>
                  <a:srgbClr val="FF0000"/>
                </a:solidFill>
              </a:rPr>
              <a:t>яний агар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2200" b="1">
                <a:solidFill>
                  <a:srgbClr val="FF0000"/>
                </a:solidFill>
              </a:rPr>
              <a:t>Фосфатно-пептонний агар </a:t>
            </a:r>
            <a:r>
              <a:rPr lang="ru-RU" altLang="ru-RU" sz="2200" b="1">
                <a:solidFill>
                  <a:srgbClr val="7030A0"/>
                </a:solidFill>
              </a:rPr>
              <a:t>для визначення токсигенності </a:t>
            </a:r>
            <a:r>
              <a:rPr lang="en-US" altLang="ru-RU" sz="2200" b="1">
                <a:solidFill>
                  <a:srgbClr val="7030A0"/>
                </a:solidFill>
              </a:rPr>
              <a:t>in vitro</a:t>
            </a:r>
            <a:endParaRPr lang="ru-RU" altLang="ru-RU" sz="2200" b="1">
              <a:solidFill>
                <a:srgbClr val="7030A0"/>
              </a:solidFill>
            </a:endParaRPr>
          </a:p>
          <a:p>
            <a:pPr eaLnBrk="1" hangingPunct="1"/>
            <a:endParaRPr lang="ru-RU" altLang="ru-RU" sz="2200" b="1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cover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854678A-7C94-F3A9-6391-5F2786D9BAF4}"/>
              </a:ext>
            </a:extLst>
          </p:cNvPr>
          <p:cNvGraphicFramePr>
            <a:graphicFrameLocks noGrp="1"/>
          </p:cNvGraphicFramePr>
          <p:nvPr/>
        </p:nvGraphicFramePr>
        <p:xfrm>
          <a:off x="814388" y="1052513"/>
          <a:ext cx="11039475" cy="4521200"/>
        </p:xfrm>
        <a:graphic>
          <a:graphicData uri="http://schemas.openxmlformats.org/drawingml/2006/table">
            <a:tbl>
              <a:tblPr/>
              <a:tblGrid>
                <a:gridCol w="4224337">
                  <a:extLst>
                    <a:ext uri="{9D8B030D-6E8A-4147-A177-3AD203B41FA5}">
                      <a16:colId xmlns:a16="http://schemas.microsoft.com/office/drawing/2014/main" val="1409177363"/>
                    </a:ext>
                  </a:extLst>
                </a:gridCol>
                <a:gridCol w="6815138">
                  <a:extLst>
                    <a:ext uri="{9D8B030D-6E8A-4147-A177-3AD203B41FA5}">
                      <a16:colId xmlns:a16="http://schemas.microsoft.com/office/drawing/2014/main" val="4194661856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Corynebacterium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8466" marR="8466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22479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479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Хвороба</a:t>
                      </a:r>
                    </a:p>
                  </a:txBody>
                  <a:tcPr marL="8466" marR="8466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410282"/>
                  </a:ext>
                </a:extLst>
              </a:tr>
              <a:tr h="371475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С. </a:t>
                      </a:r>
                      <a:r>
                        <a:rPr kumimoji="0" lang="en-US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diphtheriae</a:t>
                      </a:r>
                      <a:endParaRPr kumimoji="0" lang="ru-RU" altLang="ru-RU" sz="2000" b="1" i="1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2540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Дифтерія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458925"/>
                  </a:ext>
                </a:extLst>
              </a:tr>
              <a:tr h="371475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С. </a:t>
                      </a:r>
                      <a:r>
                        <a:rPr kumimoji="0" lang="en-US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ulcerans*</a:t>
                      </a:r>
                      <a:endParaRPr kumimoji="0" lang="ru-RU" altLang="ru-RU" sz="2000" b="1" i="1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2540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Ангина у імунодефіцитних осіб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808632"/>
                  </a:ext>
                </a:extLst>
              </a:tr>
              <a:tr h="371475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C. jeikeium</a:t>
                      </a:r>
                      <a:endParaRPr kumimoji="0" lang="ru-RU" altLang="ru-RU" sz="2000" b="1" i="1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2540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Септицемія, інфекції м</a:t>
                      </a:r>
                      <a:r>
                        <a:rPr kumimoji="0" lang="en-US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’</a:t>
                      </a: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яких тканин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671322"/>
                  </a:ext>
                </a:extLst>
              </a:tr>
              <a:tr h="371475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С. </a:t>
                      </a:r>
                      <a:r>
                        <a:rPr kumimoji="0" lang="en-US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urealyticum</a:t>
                      </a:r>
                      <a:endParaRPr kumimoji="0" lang="ru-RU" altLang="ru-RU" sz="2000" b="1" i="1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2540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Інфекції сечового тракту (пієлонефрит, цистит та інші опортуністичні інфекції)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424407"/>
                  </a:ext>
                </a:extLst>
              </a:tr>
              <a:tr h="371475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С. </a:t>
                      </a:r>
                      <a:r>
                        <a:rPr kumimoji="0" lang="en-US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minutissimum</a:t>
                      </a:r>
                      <a:endParaRPr kumimoji="0" lang="ru-RU" altLang="ru-RU" sz="2000" b="1" i="1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2540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Еритразма, опортуністичні інфекції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272499"/>
                  </a:ext>
                </a:extLst>
              </a:tr>
              <a:tr h="371475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С. </a:t>
                      </a:r>
                      <a:r>
                        <a:rPr kumimoji="0" lang="en-US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xerosis</a:t>
                      </a:r>
                      <a:endParaRPr kumimoji="0" lang="ru-RU" altLang="ru-RU" sz="2000" b="1" i="1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2540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Опортуністичні інфекції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250652"/>
                  </a:ext>
                </a:extLst>
              </a:tr>
              <a:tr h="371475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С. </a:t>
                      </a:r>
                      <a:r>
                        <a:rPr kumimoji="0" lang="en-US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pseudodiphtheriticum</a:t>
                      </a:r>
                      <a:endParaRPr kumimoji="0" lang="ru-RU" altLang="ru-RU" sz="2000" b="1" i="1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2540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Ендокардит, опортуністичні  інфекції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775704"/>
                  </a:ext>
                </a:extLst>
              </a:tr>
              <a:tr h="371475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С. </a:t>
                      </a:r>
                      <a:r>
                        <a:rPr kumimoji="0" lang="en-US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pseudotuberculosis</a:t>
                      </a:r>
                      <a:endParaRPr kumimoji="0" lang="ru-RU" altLang="ru-RU" sz="2000" b="1" i="1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2540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Опортуністичні інфекції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458233"/>
                  </a:ext>
                </a:extLst>
              </a:tr>
              <a:tr h="371475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С. </a:t>
                      </a:r>
                      <a:r>
                        <a:rPr kumimoji="0" lang="en-US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amycolatum</a:t>
                      </a:r>
                      <a:endParaRPr kumimoji="0" lang="ru-RU" altLang="ru-RU" sz="2000" b="1" i="1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2540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Опортуністичні інфекції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362355"/>
                  </a:ext>
                </a:extLst>
              </a:tr>
              <a:tr h="371475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С. </a:t>
                      </a:r>
                      <a:r>
                        <a:rPr kumimoji="0" lang="en-US" alt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striatum</a:t>
                      </a:r>
                      <a:endParaRPr kumimoji="0" lang="ru-RU" altLang="ru-RU" sz="2000" b="1" i="1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2540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Опортуністичні інфекції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15461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6592CEC-88CA-C707-7B85-FE9B081EAE27}"/>
              </a:ext>
            </a:extLst>
          </p:cNvPr>
          <p:cNvSpPr txBox="1"/>
          <p:nvPr/>
        </p:nvSpPr>
        <p:spPr>
          <a:xfrm>
            <a:off x="0" y="333375"/>
            <a:ext cx="120459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КОРИНЕБАКТЕРІЇ, </a:t>
            </a:r>
            <a:r>
              <a:rPr lang="ru-RU" sz="2000" b="1" spc="8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КЛИНІЧНО ЗНАЧУЩІ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В ПАТОЛОГІЇ ЛЮДИНИ</a:t>
            </a:r>
          </a:p>
        </p:txBody>
      </p:sp>
    </p:spTree>
  </p:cSld>
  <p:clrMapOvr>
    <a:masterClrMapping/>
  </p:clrMapOvr>
  <p:transition spd="slow">
    <p:cover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2FB2F3E-6643-843F-7C9F-A0C6B4090B32}"/>
              </a:ext>
            </a:extLst>
          </p:cNvPr>
          <p:cNvGraphicFramePr>
            <a:graphicFrameLocks noGrp="1"/>
          </p:cNvGraphicFramePr>
          <p:nvPr/>
        </p:nvGraphicFramePr>
        <p:xfrm>
          <a:off x="431315" y="2470250"/>
          <a:ext cx="11327786" cy="3908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6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1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9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9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39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39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39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19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519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413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2600" dirty="0"/>
                        <a:t>Вид</a:t>
                      </a: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ФЕРМЕНТАЦІЯ</a:t>
                      </a:r>
                    </a:p>
                  </a:txBody>
                  <a:tcPr marL="121904" marR="121904" marT="45667" marB="45667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err="1"/>
                        <a:t>уреаза</a:t>
                      </a:r>
                      <a:endParaRPr lang="ru-RU" sz="1800" dirty="0"/>
                    </a:p>
                  </a:txBody>
                  <a:tcPr marL="121904" marR="121904" marT="45667" marB="45667" vert="vert270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/>
                        <a:t>цистиназа</a:t>
                      </a:r>
                      <a:endParaRPr lang="ru-RU" sz="1800" dirty="0"/>
                    </a:p>
                    <a:p>
                      <a:pPr algn="ctr"/>
                      <a:endParaRPr lang="ru-RU" sz="1800" dirty="0"/>
                    </a:p>
                  </a:txBody>
                  <a:tcPr marL="121904" marR="121904" marT="45667" marB="45667" vert="vert270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dirty="0" err="1"/>
                        <a:t>гемоліз</a:t>
                      </a:r>
                      <a:r>
                        <a:rPr lang="ru-RU" sz="1800" dirty="0"/>
                        <a:t> </a:t>
                      </a:r>
                      <a:r>
                        <a:rPr lang="ru-RU" sz="1800" dirty="0" err="1"/>
                        <a:t>эритроцитів</a:t>
                      </a:r>
                      <a:r>
                        <a:rPr lang="ru-RU" sz="1800" baseline="0" dirty="0"/>
                        <a:t> </a:t>
                      </a:r>
                      <a:r>
                        <a:rPr lang="ru-RU" sz="1800" baseline="0" dirty="0" err="1"/>
                        <a:t>бика</a:t>
                      </a:r>
                      <a:endParaRPr lang="ru-RU" sz="1800" dirty="0"/>
                    </a:p>
                  </a:txBody>
                  <a:tcPr marL="121904" marR="121904" marT="45667" marB="45667" vert="vert27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dirty="0"/>
                        <a:t>синтез </a:t>
                      </a:r>
                      <a:endParaRPr lang="en-US" sz="1800" dirty="0"/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dirty="0"/>
                        <a:t>токсина</a:t>
                      </a:r>
                    </a:p>
                  </a:txBody>
                  <a:tcPr marL="121904" marR="121904" marT="45667" marB="45667" vert="vert27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2261"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>
                          <a:solidFill>
                            <a:schemeClr val="bg1"/>
                          </a:solidFill>
                        </a:rPr>
                        <a:t>глюкози</a:t>
                      </a:r>
                      <a:endParaRPr lang="ru-RU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04" marR="121904" marT="45667" marB="45667" vert="vert270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>
                          <a:solidFill>
                            <a:schemeClr val="bg1"/>
                          </a:solidFill>
                        </a:rPr>
                        <a:t>сахарози</a:t>
                      </a:r>
                      <a:endParaRPr lang="ru-RU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04" marR="121904" marT="45667" marB="45667" vert="vert270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крахмала</a:t>
                      </a:r>
                    </a:p>
                  </a:txBody>
                  <a:tcPr marL="121904" marR="121904" marT="45667" marB="45667" vert="vert270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042">
                <a:tc rowSpan="2">
                  <a:txBody>
                    <a:bodyPr/>
                    <a:lstStyle/>
                    <a:p>
                      <a:pPr algn="l"/>
                      <a:r>
                        <a:rPr lang="en-US" sz="2200" b="1" i="1" dirty="0">
                          <a:solidFill>
                            <a:srgbClr val="7030A0"/>
                          </a:solidFill>
                        </a:rPr>
                        <a:t>C. </a:t>
                      </a:r>
                      <a:r>
                        <a:rPr lang="en-US" sz="2200" b="1" i="1" dirty="0" err="1">
                          <a:solidFill>
                            <a:srgbClr val="7030A0"/>
                          </a:solidFill>
                        </a:rPr>
                        <a:t>diphtheriae</a:t>
                      </a:r>
                      <a:endParaRPr lang="ru-RU" sz="22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i="1" dirty="0">
                          <a:solidFill>
                            <a:srgbClr val="7030A0"/>
                          </a:solidFill>
                        </a:rPr>
                        <a:t>gravis</a:t>
                      </a:r>
                      <a:endParaRPr lang="ru-RU" sz="22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7030A0"/>
                          </a:solidFill>
                        </a:rPr>
                        <a:t>+</a:t>
                      </a: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35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vert="vert27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i="1" dirty="0" err="1">
                          <a:solidFill>
                            <a:srgbClr val="7030A0"/>
                          </a:solidFill>
                        </a:rPr>
                        <a:t>mitis</a:t>
                      </a:r>
                      <a:endParaRPr lang="ru-RU" sz="22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7030A0"/>
                          </a:solidFill>
                        </a:rPr>
                        <a:t>+</a:t>
                      </a: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7030A0"/>
                          </a:solidFill>
                        </a:rPr>
                        <a:t>+</a:t>
                      </a: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- (+)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990">
                <a:tc gridSpan="2"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Коринеформні</a:t>
                      </a:r>
                      <a:r>
                        <a:rPr lang="ru-RU" sz="22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baseline="0" dirty="0" err="1">
                          <a:solidFill>
                            <a:srgbClr val="7030A0"/>
                          </a:solidFill>
                        </a:rPr>
                        <a:t>бактерії</a:t>
                      </a:r>
                      <a:r>
                        <a:rPr lang="ru-RU" sz="2200" b="1" baseline="0" dirty="0">
                          <a:solidFill>
                            <a:srgbClr val="7030A0"/>
                          </a:solidFill>
                        </a:rPr>
                        <a:t> (</a:t>
                      </a:r>
                      <a:r>
                        <a:rPr lang="ru-RU" sz="2200" b="1" baseline="0" dirty="0" err="1">
                          <a:solidFill>
                            <a:srgbClr val="7030A0"/>
                          </a:solidFill>
                        </a:rPr>
                        <a:t>дифтероїди</a:t>
                      </a:r>
                      <a:r>
                        <a:rPr lang="ru-RU" sz="2200" b="1" baseline="0" dirty="0">
                          <a:solidFill>
                            <a:srgbClr val="7030A0"/>
                          </a:solidFill>
                        </a:rPr>
                        <a:t>)</a:t>
                      </a:r>
                      <a:endParaRPr lang="ru-RU" sz="22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566">
                <a:tc gridSpan="2">
                  <a:txBody>
                    <a:bodyPr/>
                    <a:lstStyle/>
                    <a:p>
                      <a:r>
                        <a:rPr lang="ru-RU" sz="2200" b="1" i="1" dirty="0">
                          <a:solidFill>
                            <a:srgbClr val="7030A0"/>
                          </a:solidFill>
                        </a:rPr>
                        <a:t>С</a:t>
                      </a:r>
                      <a:r>
                        <a:rPr lang="en-US" sz="2200" b="1" i="1" dirty="0">
                          <a:solidFill>
                            <a:srgbClr val="7030A0"/>
                          </a:solidFill>
                        </a:rPr>
                        <a:t>. </a:t>
                      </a:r>
                      <a:r>
                        <a:rPr lang="en-US" sz="2200" b="1" i="1" dirty="0" err="1">
                          <a:solidFill>
                            <a:srgbClr val="7030A0"/>
                          </a:solidFill>
                        </a:rPr>
                        <a:t>pseudodiphthericum</a:t>
                      </a:r>
                      <a:endParaRPr lang="ru-RU" sz="22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667" marB="45667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9056B40-BA62-25ED-8105-31B3AFA04EAB}"/>
              </a:ext>
            </a:extLst>
          </p:cNvPr>
          <p:cNvSpPr txBox="1"/>
          <p:nvPr/>
        </p:nvSpPr>
        <p:spPr>
          <a:xfrm>
            <a:off x="361950" y="1579563"/>
            <a:ext cx="114236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ДИФЕРЕНЦІАЛЬНІ ОЗНАКИ ДИФТЕРІЙНИХ ТА НЕПАТОГЕННИХ КОРИНЕБАКТЕРІЙ</a:t>
            </a:r>
          </a:p>
        </p:txBody>
      </p:sp>
      <p:pic>
        <p:nvPicPr>
          <p:cNvPr id="6148" name="Picture 2">
            <a:extLst>
              <a:ext uri="{FF2B5EF4-FFF2-40B4-BE49-F238E27FC236}">
                <a16:creationId xmlns:a16="http://schemas.microsoft.com/office/drawing/2014/main" id="{3F39A29E-00AF-456F-CED9-030C29DC3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25" y="71438"/>
            <a:ext cx="602615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Box 1">
            <a:extLst>
              <a:ext uri="{FF2B5EF4-FFF2-40B4-BE49-F238E27FC236}">
                <a16:creationId xmlns:a16="http://schemas.microsoft.com/office/drawing/2014/main" id="{E60D33BC-40F2-B5AC-5E91-A4CFD577A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2738" y="476250"/>
            <a:ext cx="17287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ru-RU" sz="3000" b="1">
                <a:solidFill>
                  <a:srgbClr val="7030A0"/>
                </a:solidFill>
              </a:rPr>
              <a:t>gravis</a:t>
            </a:r>
            <a:endParaRPr lang="ru-RU" altLang="ru-RU" sz="3000" b="1">
              <a:solidFill>
                <a:srgbClr val="7030A0"/>
              </a:solidFill>
            </a:endParaRPr>
          </a:p>
        </p:txBody>
      </p:sp>
      <p:sp>
        <p:nvSpPr>
          <p:cNvPr id="6150" name="TextBox 2">
            <a:extLst>
              <a:ext uri="{FF2B5EF4-FFF2-40B4-BE49-F238E27FC236}">
                <a16:creationId xmlns:a16="http://schemas.microsoft.com/office/drawing/2014/main" id="{1194330D-0322-8C03-5B2E-00EC580CC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0375" y="476250"/>
            <a:ext cx="18240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ru-RU" sz="3000" b="1">
                <a:solidFill>
                  <a:srgbClr val="7030A0"/>
                </a:solidFill>
              </a:rPr>
              <a:t>mitis</a:t>
            </a:r>
            <a:endParaRPr lang="ru-RU" altLang="ru-RU" sz="3000" b="1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cover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12BA0DB-E921-DF82-18B3-86C9F4EB7DC6}"/>
              </a:ext>
            </a:extLst>
          </p:cNvPr>
          <p:cNvGraphicFramePr>
            <a:graphicFrameLocks noGrp="1"/>
          </p:cNvGraphicFramePr>
          <p:nvPr/>
        </p:nvGraphicFramePr>
        <p:xfrm>
          <a:off x="388938" y="981075"/>
          <a:ext cx="7391400" cy="5387976"/>
        </p:xfrm>
        <a:graphic>
          <a:graphicData uri="http://schemas.openxmlformats.org/drawingml/2006/table">
            <a:tbl>
              <a:tblPr/>
              <a:tblGrid>
                <a:gridCol w="3071812">
                  <a:extLst>
                    <a:ext uri="{9D8B030D-6E8A-4147-A177-3AD203B41FA5}">
                      <a16:colId xmlns:a16="http://schemas.microsoft.com/office/drawing/2014/main" val="988331907"/>
                    </a:ext>
                  </a:extLst>
                </a:gridCol>
                <a:gridCol w="4319588">
                  <a:extLst>
                    <a:ext uri="{9D8B030D-6E8A-4147-A177-3AD203B41FA5}">
                      <a16:colId xmlns:a16="http://schemas.microsoft.com/office/drawing/2014/main" val="630277406"/>
                    </a:ext>
                  </a:extLst>
                </a:gridCol>
              </a:tblGrid>
              <a:tr h="704850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Фактор вірулентності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810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810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Біологічний ефект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639625"/>
                  </a:ext>
                </a:extLst>
              </a:tr>
              <a:tr h="2719388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Білковий екзотоксин</a:t>
                      </a:r>
                    </a:p>
                    <a:p>
                      <a:pPr marL="254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(гістотоксин) містить А- и В-субодиниці</a:t>
                      </a:r>
                    </a:p>
                    <a:p>
                      <a:pPr marL="254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635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35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А-субдиниця (проникає в клітину </a:t>
                      </a: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за допомогою</a:t>
                      </a: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 В-</a:t>
                      </a:r>
                      <a:r>
                        <a:rPr kumimoji="0" lang="en-US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c</a:t>
                      </a: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убдиниці) порушує синтез білка, пошкоджуючи клітини міокарда, наднирників, нервових гангліїв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039475"/>
                  </a:ext>
                </a:extLst>
              </a:tr>
              <a:tr h="515938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Гліколіпид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635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35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Порушує фагоцитоз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378202"/>
                  </a:ext>
                </a:extLst>
              </a:tr>
              <a:tr h="1447800">
                <a:tc>
                  <a:txBody>
                    <a:bodyPr/>
                    <a:lstStyle>
                      <a:lvl1pPr marL="254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54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Гіалуронідаза</a:t>
                      </a:r>
                    </a:p>
                    <a:p>
                      <a:pPr marL="254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Нейрамінідаза</a:t>
                      </a:r>
                    </a:p>
                  </a:txBody>
                  <a:tcPr marL="8466" marR="8466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635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35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Порушує проникність тканин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anose="020B0604020202020204" pitchFamily="34" charset="-128"/>
                      </a:endParaRP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43510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968939B-16E3-E8DF-CD75-4801027A0123}"/>
              </a:ext>
            </a:extLst>
          </p:cNvPr>
          <p:cNvSpPr txBox="1"/>
          <p:nvPr/>
        </p:nvSpPr>
        <p:spPr>
          <a:xfrm>
            <a:off x="814388" y="115888"/>
            <a:ext cx="6630987" cy="776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ФАКТОРИ ВІРУЛЕНТНОСТІ</a:t>
            </a:r>
          </a:p>
          <a:p>
            <a:pPr algn="ctr" eaLnBrk="1" fontAlgn="auto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С. </a:t>
            </a:r>
            <a:r>
              <a:rPr lang="en-US" sz="2000" b="1" i="1" spc="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diphtheriae</a:t>
            </a:r>
            <a:endParaRPr lang="ru-RU" sz="20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188" name="Picture 21">
            <a:extLst>
              <a:ext uri="{FF2B5EF4-FFF2-40B4-BE49-F238E27FC236}">
                <a16:creationId xmlns:a16="http://schemas.microsoft.com/office/drawing/2014/main" id="{12274120-E502-36AB-2C1D-E0E725FB6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613" y="115888"/>
            <a:ext cx="4224337" cy="654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BC74946-BEB3-2B87-726B-4687BE035DD4}"/>
              </a:ext>
            </a:extLst>
          </p:cNvPr>
          <p:cNvSpPr txBox="1"/>
          <p:nvPr/>
        </p:nvSpPr>
        <p:spPr>
          <a:xfrm>
            <a:off x="814388" y="333375"/>
            <a:ext cx="10656887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ТРІАДА ОРГАНІВ, ЩО ВРАЖАЮТЬСЯ ДИФТЕРІЙНИМ ТОКСИНОМ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6EDFA212-1526-219B-CE8D-18BF3492A8A6}"/>
              </a:ext>
            </a:extLst>
          </p:cNvPr>
          <p:cNvGraphicFramePr>
            <a:graphicFrameLocks noGrp="1"/>
          </p:cNvGraphicFramePr>
          <p:nvPr/>
        </p:nvGraphicFramePr>
        <p:xfrm>
          <a:off x="931863" y="1844675"/>
          <a:ext cx="10558462" cy="4389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4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33">
                <a:tc>
                  <a:txBody>
                    <a:bodyPr/>
                    <a:lstStyle/>
                    <a:p>
                      <a:pPr algn="ctr"/>
                      <a:r>
                        <a:rPr lang="ru-RU" sz="2200" b="1" baseline="0" dirty="0">
                          <a:solidFill>
                            <a:schemeClr val="bg1"/>
                          </a:solidFill>
                        </a:rPr>
                        <a:t>МІШЕНЬ</a:t>
                      </a:r>
                      <a:endParaRPr lang="ru-RU" sz="22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05" marR="121905" marT="45723" marB="4572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>
                          <a:solidFill>
                            <a:schemeClr val="bg1"/>
                          </a:solidFill>
                        </a:rPr>
                        <a:t>КЛІНІЧНІ ПРОЯВИ</a:t>
                      </a:r>
                    </a:p>
                  </a:txBody>
                  <a:tcPr marL="121905" marR="121905" marT="45723" marB="4572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806">
                <a:tc>
                  <a:txBody>
                    <a:bodyPr/>
                    <a:lstStyle/>
                    <a:p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Міокард</a:t>
                      </a:r>
                      <a:endParaRPr lang="ru-RU" sz="22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5" marR="121905" marT="45723" marB="4572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Токсичний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дифтерійний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міокардит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: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приглушеність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тонів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слабкість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сердцевих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скорочень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зміни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на ЕКГ.</a:t>
                      </a:r>
                    </a:p>
                  </a:txBody>
                  <a:tcPr marL="121905" marR="121905" marT="45723" marB="4572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0379">
                <a:tc>
                  <a:txBody>
                    <a:bodyPr/>
                    <a:lstStyle/>
                    <a:p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Наднирники</a:t>
                      </a:r>
                      <a:endParaRPr lang="ru-RU" sz="22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5" marR="121905" marT="45723" marB="4572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Поразка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хромафінної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тканини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: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зниження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вироблення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адреналіну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падіння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тонусу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судин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зниження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кров'яного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тиску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ортостатичні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гемодинамічні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розлади</a:t>
                      </a:r>
                      <a:r>
                        <a:rPr lang="ru-RU" sz="2200" b="1" baseline="0" dirty="0">
                          <a:solidFill>
                            <a:srgbClr val="7030A0"/>
                          </a:solidFill>
                        </a:rPr>
                        <a:t>.</a:t>
                      </a:r>
                      <a:endParaRPr lang="ru-RU" sz="22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5" marR="121905" marT="45723" marB="4572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020">
                <a:tc>
                  <a:txBody>
                    <a:bodyPr/>
                    <a:lstStyle/>
                    <a:p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Нервова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система</a:t>
                      </a:r>
                    </a:p>
                  </a:txBody>
                  <a:tcPr marL="121905" marR="121905" marT="45723" marB="4572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Паралічі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і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парези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м'якого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піднебіння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</a:rPr>
                        <a:t>кінцівок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</a:rPr>
                        <a:t>.</a:t>
                      </a:r>
                    </a:p>
                  </a:txBody>
                  <a:tcPr marL="121905" marR="121905" marT="45723" marB="4572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cover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50EF39-5087-E8DD-B822-5FDE8926C37D}"/>
              </a:ext>
            </a:extLst>
          </p:cNvPr>
          <p:cNvSpPr txBox="1"/>
          <p:nvPr/>
        </p:nvSpPr>
        <p:spPr>
          <a:xfrm>
            <a:off x="255588" y="476250"/>
            <a:ext cx="11668125" cy="101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Визначення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токсигенності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коринебактерій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дифтерії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en-US" sz="3000" b="1" i="1" dirty="0">
                <a:solidFill>
                  <a:srgbClr val="7030A0"/>
                </a:solidFill>
                <a:latin typeface="+mn-lt"/>
              </a:rPr>
              <a:t>in vitro</a:t>
            </a:r>
            <a:endParaRPr lang="ru-RU" sz="3000" b="1" i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9219" name="Picture 4">
            <a:extLst>
              <a:ext uri="{FF2B5EF4-FFF2-40B4-BE49-F238E27FC236}">
                <a16:creationId xmlns:a16="http://schemas.microsoft.com/office/drawing/2014/main" id="{94B335C5-3E33-8616-B4D4-DB8DE4535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1844675"/>
            <a:ext cx="10944225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7F5BAE-2346-6107-F9E6-C7D7E7A60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82563"/>
            <a:ext cx="3743325" cy="4019550"/>
          </a:xfrm>
          <a:prstGeom prst="rect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AC011B-5E1B-4890-BDB5-1C461AD13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175" y="192088"/>
            <a:ext cx="3816350" cy="4019550"/>
          </a:xfrm>
          <a:prstGeom prst="rect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0244" name="TextBox 3">
            <a:extLst>
              <a:ext uri="{FF2B5EF4-FFF2-40B4-BE49-F238E27FC236}">
                <a16:creationId xmlns:a16="http://schemas.microsoft.com/office/drawing/2014/main" id="{1D5B02DB-C529-5D5D-BBE2-A5FC56A79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4344988"/>
            <a:ext cx="5472112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200" b="1">
                <a:solidFill>
                  <a:srgbClr val="7030A0"/>
                </a:solidFill>
              </a:rPr>
              <a:t>Локалізована форма.</a:t>
            </a:r>
          </a:p>
          <a:p>
            <a:pPr algn="ctr" eaLnBrk="1" hangingPunct="1"/>
            <a:r>
              <a:rPr lang="ru-RU" altLang="ru-RU" sz="2200" b="1">
                <a:solidFill>
                  <a:srgbClr val="7030A0"/>
                </a:solidFill>
              </a:rPr>
              <a:t>На запалених мигдалинах</a:t>
            </a:r>
          </a:p>
          <a:p>
            <a:pPr algn="ctr" eaLnBrk="1" hangingPunct="1"/>
            <a:r>
              <a:rPr lang="ru-RU" altLang="ru-RU" sz="2200" b="1">
                <a:solidFill>
                  <a:srgbClr val="7030A0"/>
                </a:solidFill>
              </a:rPr>
              <a:t>видно сірувато-білі плівчасті нальоти з чітко окресленими краями</a:t>
            </a:r>
          </a:p>
        </p:txBody>
      </p:sp>
      <p:sp>
        <p:nvSpPr>
          <p:cNvPr id="10245" name="TextBox 4">
            <a:extLst>
              <a:ext uri="{FF2B5EF4-FFF2-40B4-BE49-F238E27FC236}">
                <a16:creationId xmlns:a16="http://schemas.microsoft.com/office/drawing/2014/main" id="{455CE444-344A-57F4-FB97-46C76DE53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0900" y="4244975"/>
            <a:ext cx="56642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200" b="1">
                <a:solidFill>
                  <a:srgbClr val="7030A0"/>
                </a:solidFill>
              </a:rPr>
              <a:t>Токсична форма.</a:t>
            </a:r>
          </a:p>
          <a:p>
            <a:pPr algn="ctr" eaLnBrk="1" hangingPunct="1"/>
            <a:r>
              <a:rPr lang="ru-RU" altLang="ru-RU" sz="2200" b="1">
                <a:solidFill>
                  <a:srgbClr val="7030A0"/>
                </a:solidFill>
              </a:rPr>
              <a:t>Слизова м'якого піднебіння набрякла, мигдалики різко збільшені і стикаються, брудно-білі нальоти на мигдалинах</a:t>
            </a:r>
          </a:p>
        </p:txBody>
      </p:sp>
    </p:spTree>
  </p:cSld>
  <p:clrMapOvr>
    <a:masterClrMapping/>
  </p:clrMapOvr>
  <p:transition spd="slow">
    <p:cover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F5074D-3549-8D20-F8C1-96D0A9713CED}"/>
              </a:ext>
            </a:extLst>
          </p:cNvPr>
          <p:cNvSpPr txBox="1"/>
          <p:nvPr/>
        </p:nvSpPr>
        <p:spPr>
          <a:xfrm>
            <a:off x="912813" y="358775"/>
            <a:ext cx="5470525" cy="426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ПРОФІЛАКТИКА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ДИФТЕРІЇ</a:t>
            </a:r>
            <a:endParaRPr lang="ru-RU" sz="3400" b="1" dirty="0">
              <a:solidFill>
                <a:srgbClr val="7030A0"/>
              </a:solidFill>
              <a:latin typeface="+mn-lt"/>
            </a:endParaRPr>
          </a:p>
          <a:p>
            <a:pPr marL="342900" indent="-342900" eaLnBrk="1" fontAlgn="auto" hangingPunct="1">
              <a:lnSpc>
                <a:spcPts val="2700"/>
              </a:lnSpc>
              <a:spcBef>
                <a:spcPts val="3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СПЕЦИФІЧНА ПРОФІЛАКТИКА: </a:t>
            </a:r>
            <a:r>
              <a:rPr lang="ru-RU" sz="2600" b="1" dirty="0" err="1">
                <a:solidFill>
                  <a:srgbClr val="FF0000"/>
                </a:solidFill>
                <a:latin typeface="+mn-lt"/>
              </a:rPr>
              <a:t>планова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вакцинація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дифтерійним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анатоксі-ном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складі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АКДП (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адсорбована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коклюшно-дифтерійно-правцева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вакцина), АДП.  </a:t>
            </a:r>
          </a:p>
          <a:p>
            <a:pPr marL="342900" indent="-342900" eaLnBrk="1" fontAlgn="auto" hangingPunct="1">
              <a:lnSpc>
                <a:spcPts val="2800"/>
              </a:lnSpc>
              <a:spcBef>
                <a:spcPts val="24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САНАЦІЯ НОСІЇВ: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антибіотики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D59E51-6516-EFDA-F020-F440C0100849}"/>
              </a:ext>
            </a:extLst>
          </p:cNvPr>
          <p:cNvSpPr txBox="1"/>
          <p:nvPr/>
        </p:nvSpPr>
        <p:spPr>
          <a:xfrm>
            <a:off x="6492875" y="530225"/>
            <a:ext cx="4978400" cy="47085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ЛІКУВАННЯ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ДИФТЕРІЇ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7030A0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Противодифтерійна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антитоксична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сироватка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2.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Антибактеріальна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терапія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–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антибіотики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3.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Патогенетична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та симптоматична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терапія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  <p:transition spd="slow">
    <p:blinds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2D47967-909A-9089-A730-897FDBC60854}"/>
              </a:ext>
            </a:extLst>
          </p:cNvPr>
          <p:cNvGraphicFramePr>
            <a:graphicFrameLocks noGrp="1"/>
          </p:cNvGraphicFramePr>
          <p:nvPr/>
        </p:nvGraphicFramePr>
        <p:xfrm>
          <a:off x="334963" y="571500"/>
          <a:ext cx="11710987" cy="6137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7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23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Інфекція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Вакцина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Гепатит В (в/м)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Вакцина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проти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гепатита В – </a:t>
                      </a:r>
                      <a:r>
                        <a:rPr lang="ru-RU" sz="2000" b="1" dirty="0" err="1">
                          <a:solidFill>
                            <a:srgbClr val="CC0425"/>
                          </a:solidFill>
                          <a:effectLst/>
                        </a:rPr>
                        <a:t>рекомбінантна</a:t>
                      </a:r>
                      <a:r>
                        <a:rPr lang="ru-RU" sz="2000" b="1" dirty="0">
                          <a:solidFill>
                            <a:srgbClr val="CC0425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Туберкульоз</a:t>
                      </a:r>
                      <a:r>
                        <a:rPr lang="ru-RU" sz="2000" dirty="0">
                          <a:effectLst/>
                        </a:rPr>
                        <a:t> (в/к)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БЦЖ – жива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атенуйована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                                                         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Кальметта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Жерена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99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Кашлюк</a:t>
                      </a:r>
                      <a:r>
                        <a:rPr lang="ru-RU" sz="2000" dirty="0">
                          <a:effectLst/>
                        </a:rPr>
                        <a:t> +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Дифтерія</a:t>
                      </a:r>
                      <a:r>
                        <a:rPr lang="ru-RU" sz="2000" dirty="0">
                          <a:effectLst/>
                        </a:rPr>
                        <a:t> +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Правець</a:t>
                      </a:r>
                      <a:r>
                        <a:rPr lang="ru-RU" sz="2000" dirty="0">
                          <a:effectLst/>
                        </a:rPr>
                        <a:t>    </a:t>
                      </a:r>
                      <a:r>
                        <a:rPr lang="ru-RU" sz="2000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(в/м)</a:t>
                      </a: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АКДП–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Адсорбована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Кашлюк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Дифтерійно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 </a:t>
                      </a: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                     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Правцева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 </a:t>
                      </a:r>
                    </a:p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АаКДП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– вакцина АКДП с </a:t>
                      </a:r>
                      <a:r>
                        <a:rPr lang="ru-RU" sz="2000" b="1" dirty="0" err="1">
                          <a:solidFill>
                            <a:srgbClr val="CC0425"/>
                          </a:solidFill>
                          <a:effectLst/>
                        </a:rPr>
                        <a:t>ацелюлярним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кашлюковим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                                                                            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компонентом</a:t>
                      </a: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АДП 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Адсорбовані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Дифтерійний+Правцевий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                                                           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анатоксини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7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Поліомієліт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ІПВ 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інактивована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поліомієлітна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(</a:t>
                      </a:r>
                      <a:r>
                        <a:rPr lang="ru-RU" sz="2000" b="1" baseline="0" dirty="0">
                          <a:solidFill>
                            <a:srgbClr val="CC0425"/>
                          </a:solidFill>
                          <a:effectLst/>
                        </a:rPr>
                        <a:t>в/м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).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ОПВ 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оральна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поліомієлітна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 (</a:t>
                      </a:r>
                      <a:r>
                        <a:rPr lang="ru-RU" sz="2000" b="1" dirty="0">
                          <a:solidFill>
                            <a:srgbClr val="CC0425"/>
                          </a:solidFill>
                          <a:effectLst/>
                        </a:rPr>
                        <a:t>перорально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).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Гемофільная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Hib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</a:t>
                      </a:r>
                      <a:r>
                        <a:rPr lang="uk-UA" sz="2000" b="1" dirty="0">
                          <a:solidFill>
                            <a:srgbClr val="7030A0"/>
                          </a:solidFill>
                          <a:effectLst/>
                        </a:rPr>
                        <a:t>в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акцина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з капсульного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полісахарида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2000" b="1" i="1" dirty="0" err="1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Hemophylus</a:t>
                      </a:r>
                      <a:r>
                        <a:rPr lang="en-US" sz="2000" b="1" i="1" dirty="0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i="1" dirty="0" err="1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influenzae</a:t>
                      </a:r>
                      <a:r>
                        <a:rPr lang="en-US" sz="2000" b="1" i="1" dirty="0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type b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 кон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’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югованого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наприклад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із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правецвим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анатоксином  для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посилення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імунної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baseline="0" dirty="0" err="1">
                          <a:solidFill>
                            <a:srgbClr val="7030A0"/>
                          </a:solidFill>
                          <a:effectLst/>
                        </a:rPr>
                        <a:t>відповіді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59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Кір</a:t>
                      </a:r>
                      <a:r>
                        <a:rPr lang="ru-RU" sz="2000" dirty="0">
                          <a:effectLst/>
                        </a:rPr>
                        <a:t> +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Паротит +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Краснуха     (в/м)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КПК – жива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комбінована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 з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атенуйованих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вірусів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кору,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епідемичного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паротиту та краснухи.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316" name="Rectangle 1">
            <a:extLst>
              <a:ext uri="{FF2B5EF4-FFF2-40B4-BE49-F238E27FC236}">
                <a16:creationId xmlns:a16="http://schemas.microsoft.com/office/drawing/2014/main" id="{A57D3A5A-36D6-B17E-16E9-3E9E0F0D0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3" y="2465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0DAA02-D961-C07C-910B-136038B48C23}"/>
              </a:ext>
            </a:extLst>
          </p:cNvPr>
          <p:cNvSpPr txBox="1"/>
          <p:nvPr/>
        </p:nvSpPr>
        <p:spPr>
          <a:xfrm>
            <a:off x="334963" y="115888"/>
            <a:ext cx="116157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ВАКЦИНИ ДЛЯ ПЛАНОВОЇ ПРОФІЛАКТИКИ</a:t>
            </a:r>
          </a:p>
        </p:txBody>
      </p:sp>
    </p:spTree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3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91D9828F-047B-6D7B-9163-9E015279B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" t="1567" r="3719"/>
          <a:stretch>
            <a:fillRect/>
          </a:stretch>
        </p:blipFill>
        <p:spPr bwMode="auto">
          <a:xfrm>
            <a:off x="719138" y="33338"/>
            <a:ext cx="103473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553A59-87A9-5118-3F2D-1C28C3B68931}"/>
              </a:ext>
            </a:extLst>
          </p:cNvPr>
          <p:cNvSpPr txBox="1"/>
          <p:nvPr/>
        </p:nvSpPr>
        <p:spPr>
          <a:xfrm>
            <a:off x="1103313" y="922338"/>
            <a:ext cx="10079037" cy="4094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FF0000"/>
                </a:solidFill>
                <a:latin typeface="+mn-lt"/>
              </a:rPr>
              <a:t>ТУБЕРКУЛЬОЗ </a:t>
            </a:r>
            <a:r>
              <a:rPr lang="ru-RU" sz="2600" dirty="0">
                <a:latin typeface="+mn-lt"/>
              </a:rPr>
              <a:t>-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найпоширеніше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інфекційне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захворювання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світі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Щорічно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туберкульоз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захворює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20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мільйонів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людей і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вмирає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близько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4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мільйонів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Інфікованість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зараженість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)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туберкульозом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дорослого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населення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80-90%.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Це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загальне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захворювання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має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переважну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локалізацію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якомусь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органі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Найчастіше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вражаються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туберкульозом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легені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 і в них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він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найлегше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діагностується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завдяки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масовому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застосуванню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флюорографії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5F8DBDF-BD0B-D23D-3726-4CD1DEAAF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963" y="2116138"/>
            <a:ext cx="3910012" cy="2941637"/>
          </a:xfrm>
          <a:prstGeom prst="rect">
            <a:avLst/>
          </a:prstGeom>
          <a:noFill/>
          <a:ln w="254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5363" name="TextBox 4">
            <a:extLst>
              <a:ext uri="{FF2B5EF4-FFF2-40B4-BE49-F238E27FC236}">
                <a16:creationId xmlns:a16="http://schemas.microsoft.com/office/drawing/2014/main" id="{B223FC74-9974-64F2-11A8-8222D3886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5300663"/>
            <a:ext cx="7307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7030A0"/>
                </a:solidFill>
              </a:rPr>
              <a:t>Фарбування за Цилем-Нільсеном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C3DF4E-B7C6-0DFB-7011-8AF49CB9F8EF}"/>
              </a:ext>
            </a:extLst>
          </p:cNvPr>
          <p:cNvSpPr txBox="1"/>
          <p:nvPr/>
        </p:nvSpPr>
        <p:spPr>
          <a:xfrm>
            <a:off x="207963" y="188913"/>
            <a:ext cx="11703050" cy="4921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i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Mycobacterium tuberculosis </a:t>
            </a:r>
            <a:r>
              <a:rPr lang="ru-RU" sz="2600" b="1" i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ru-RU" sz="26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Р. Кох, 1882 г.)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F3A4CD-6F31-9087-2B41-41E255A863C9}"/>
              </a:ext>
            </a:extLst>
          </p:cNvPr>
          <p:cNvSpPr txBox="1"/>
          <p:nvPr/>
        </p:nvSpPr>
        <p:spPr>
          <a:xfrm>
            <a:off x="207963" y="636588"/>
            <a:ext cx="11703050" cy="1138237"/>
          </a:xfrm>
          <a:prstGeom prst="rect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F0"/>
                </a:solidFill>
                <a:latin typeface="+mn-lt"/>
              </a:rPr>
              <a:t>                            </a:t>
            </a:r>
            <a:r>
              <a:rPr lang="ru-RU" sz="2200" b="1" dirty="0">
                <a:solidFill>
                  <a:srgbClr val="00B0F0"/>
                </a:solidFill>
                <a:latin typeface="+mn-lt"/>
              </a:rPr>
              <a:t>Порядок      </a:t>
            </a:r>
            <a:r>
              <a:rPr lang="en-US" sz="2200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200" b="1" i="1" dirty="0" err="1">
                <a:solidFill>
                  <a:srgbClr val="00B0F0"/>
                </a:solidFill>
                <a:latin typeface="+mn-lt"/>
              </a:rPr>
              <a:t>Actinomycetales</a:t>
            </a:r>
            <a:endParaRPr lang="en-US" sz="2200" b="1" i="1" dirty="0">
              <a:solidFill>
                <a:srgbClr val="00B0F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00B0F0"/>
                </a:solidFill>
                <a:latin typeface="+mn-lt"/>
              </a:rPr>
              <a:t>                              Родина   </a:t>
            </a:r>
            <a:r>
              <a:rPr lang="en-US" sz="2200" b="1" i="1" dirty="0" err="1">
                <a:solidFill>
                  <a:srgbClr val="00B0F0"/>
                </a:solidFill>
                <a:latin typeface="+mn-lt"/>
              </a:rPr>
              <a:t>Mycobacteriaceae</a:t>
            </a:r>
            <a:endParaRPr lang="en-US" sz="2200" b="1" i="1" dirty="0">
              <a:solidFill>
                <a:srgbClr val="00B0F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00B0F0"/>
                </a:solidFill>
                <a:latin typeface="+mn-lt"/>
              </a:rPr>
              <a:t>                              </a:t>
            </a:r>
            <a:r>
              <a:rPr lang="ru-RU" sz="2200" b="1" dirty="0" err="1">
                <a:solidFill>
                  <a:srgbClr val="00B0F0"/>
                </a:solidFill>
                <a:latin typeface="+mn-lt"/>
              </a:rPr>
              <a:t>Рід</a:t>
            </a:r>
            <a:r>
              <a:rPr lang="en-US" sz="2200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ru-RU" sz="2200" b="1" dirty="0">
                <a:solidFill>
                  <a:srgbClr val="00B0F0"/>
                </a:solidFill>
                <a:latin typeface="+mn-lt"/>
              </a:rPr>
              <a:t>                </a:t>
            </a:r>
            <a:r>
              <a:rPr lang="en-US" sz="2200" b="1" i="1" dirty="0">
                <a:solidFill>
                  <a:srgbClr val="00B0F0"/>
                </a:solidFill>
                <a:latin typeface="+mn-lt"/>
              </a:rPr>
              <a:t>Mycobacterium</a:t>
            </a:r>
            <a:endParaRPr lang="ru-RU" sz="2200" dirty="0">
              <a:latin typeface="+mn-lt"/>
            </a:endParaRPr>
          </a:p>
        </p:txBody>
      </p:sp>
      <p:pic>
        <p:nvPicPr>
          <p:cNvPr id="15366" name="Рисунок 7">
            <a:extLst>
              <a:ext uri="{FF2B5EF4-FFF2-40B4-BE49-F238E27FC236}">
                <a16:creationId xmlns:a16="http://schemas.microsoft.com/office/drawing/2014/main" id="{4E202681-02EC-E228-6D5C-023676DBAA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813" y="2089150"/>
            <a:ext cx="4259262" cy="29686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7" name="TextBox 2">
            <a:extLst>
              <a:ext uri="{FF2B5EF4-FFF2-40B4-BE49-F238E27FC236}">
                <a16:creationId xmlns:a16="http://schemas.microsoft.com/office/drawing/2014/main" id="{88332E9F-439E-DA97-2C15-DE985B233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088" y="5257800"/>
            <a:ext cx="40846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2400"/>
              </a:lnSpc>
            </a:pPr>
            <a:r>
              <a:rPr lang="ru-RU" altLang="ru-RU" sz="2600" b="1">
                <a:solidFill>
                  <a:srgbClr val="7030A0"/>
                </a:solidFill>
              </a:rPr>
              <a:t>Люмінесцентне фарбування мікобактерій аураміном 00</a:t>
            </a:r>
          </a:p>
        </p:txBody>
      </p:sp>
      <p:pic>
        <p:nvPicPr>
          <p:cNvPr id="15368" name="Picture 9">
            <a:extLst>
              <a:ext uri="{FF2B5EF4-FFF2-40B4-BE49-F238E27FC236}">
                <a16:creationId xmlns:a16="http://schemas.microsoft.com/office/drawing/2014/main" id="{2A4C0B66-A0CB-989A-FEB2-6E2DC70AE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2116138"/>
            <a:ext cx="3330575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9497A6-E029-A509-3009-A96375647DB9}"/>
              </a:ext>
            </a:extLst>
          </p:cNvPr>
          <p:cNvSpPr txBox="1"/>
          <p:nvPr/>
        </p:nvSpPr>
        <p:spPr>
          <a:xfrm>
            <a:off x="623888" y="476250"/>
            <a:ext cx="11134725" cy="54784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РЕЗИСТЕНТНІСТЬ МІКОБАКТЕРІЙ ТУБЕРКУЛЬОЗА</a:t>
            </a: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У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грунті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воді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М. </a:t>
            </a:r>
            <a:r>
              <a:rPr lang="en-US" sz="2000" b="1" dirty="0">
                <a:solidFill>
                  <a:srgbClr val="7030A0"/>
                </a:solidFill>
                <a:latin typeface="+mn-lt"/>
              </a:rPr>
              <a:t>tuberculosis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залишаються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життєздатними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близько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року.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У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висушеній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мокроті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зберігаються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до 10-12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міс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., 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В книгах - 3-4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міс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У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вуличному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пилу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залишаються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життєздатними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до 10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днів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Витримують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процеси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гниття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можуть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кілька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місяців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зберігати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життєздатність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вірулентність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похованих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трупах.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У сирому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молоці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М. </a:t>
            </a:r>
            <a:r>
              <a:rPr lang="en-US" sz="2000" b="1" dirty="0">
                <a:solidFill>
                  <a:srgbClr val="7030A0"/>
                </a:solidFill>
                <a:latin typeface="+mn-lt"/>
              </a:rPr>
              <a:t>tuberculosis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виживають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14-18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днів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;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скисання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молока не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веде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їх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загибелі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 У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маслі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сирі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МБ не гинуть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протягом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8-10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міс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При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прогріванні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молока до 55-60 ͦС вони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виживають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протягом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60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хв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, до 70 ͦС -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протягом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20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хв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М. </a:t>
            </a:r>
            <a:r>
              <a:rPr lang="en-US" sz="2000" b="1" dirty="0">
                <a:solidFill>
                  <a:srgbClr val="7030A0"/>
                </a:solidFill>
                <a:latin typeface="+mn-lt"/>
              </a:rPr>
              <a:t>tuberculosis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мають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природну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стійкість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багатьох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антимікробних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препаратів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, особливо до бета-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лактамних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макролідів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цефалоспоринів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Прямі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сонячні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ультрафіолетові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промені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вбивають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М. </a:t>
            </a:r>
            <a:r>
              <a:rPr lang="en-US" sz="2000" b="1" dirty="0">
                <a:solidFill>
                  <a:srgbClr val="7030A0"/>
                </a:solidFill>
                <a:latin typeface="+mn-lt"/>
              </a:rPr>
              <a:t>tuberculosis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протягом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декількох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десятків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хвилин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 </a:t>
            </a:r>
          </a:p>
        </p:txBody>
      </p:sp>
    </p:spTree>
  </p:cSld>
  <p:clrMapOvr>
    <a:masterClrMapping/>
  </p:clrMapOvr>
  <p:transition spd="slow">
    <p:cover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1D88E8-C2B6-DBB0-B0A2-8A11F851375E}"/>
              </a:ext>
            </a:extLst>
          </p:cNvPr>
          <p:cNvSpPr txBox="1"/>
          <p:nvPr/>
        </p:nvSpPr>
        <p:spPr>
          <a:xfrm>
            <a:off x="449263" y="188913"/>
            <a:ext cx="114236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СТРУКТУРА КЛІТИННОЇ СТІНКИ МІКОБАКТЕРІЙ</a:t>
            </a:r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9917D985-CC25-7540-8903-9E139E800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735013"/>
            <a:ext cx="11582400" cy="564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4F1EBD-4223-CB9D-3F42-774B07794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50" y="620713"/>
            <a:ext cx="4319588" cy="3132137"/>
          </a:xfrm>
          <a:prstGeom prst="rect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75710165-BE55-1E45-9514-F2383811D1D1}"/>
              </a:ext>
            </a:extLst>
          </p:cNvPr>
          <p:cNvGraphicFramePr>
            <a:graphicFrameLocks noGrp="1"/>
          </p:cNvGraphicFramePr>
          <p:nvPr/>
        </p:nvGraphicFramePr>
        <p:xfrm>
          <a:off x="1328738" y="4076700"/>
          <a:ext cx="4191000" cy="152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Мікроколонії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(корд-фактор)</a:t>
                      </a:r>
                      <a:r>
                        <a:rPr lang="en-US" sz="2000" b="1" spc="-35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endParaRPr lang="ru-RU" sz="2000" b="1" spc="-35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spc="-35" dirty="0">
                          <a:solidFill>
                            <a:srgbClr val="7030A0"/>
                          </a:solidFill>
                          <a:effectLst/>
                        </a:rPr>
                        <a:t>М. tuberculosis</a:t>
                      </a:r>
                      <a:r>
                        <a:rPr lang="en-US" sz="2000" b="1" spc="-35" dirty="0">
                          <a:solidFill>
                            <a:srgbClr val="7030A0"/>
                          </a:solidFill>
                          <a:effectLst/>
                        </a:rPr>
                        <a:t>: </a:t>
                      </a:r>
                      <a:endParaRPr lang="ru-RU" sz="2000" b="1" spc="-35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палички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розташовані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у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вигляді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«кос»,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джгутів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Рисунок 4" descr="N:\17\media\image9.jpeg">
            <a:extLst>
              <a:ext uri="{FF2B5EF4-FFF2-40B4-BE49-F238E27FC236}">
                <a16:creationId xmlns:a16="http://schemas.microsoft.com/office/drawing/2014/main" id="{57B30C8C-FE71-2941-0D35-E6E8F5BF6D3B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89663" y="606425"/>
            <a:ext cx="4800600" cy="3132138"/>
          </a:xfrm>
          <a:prstGeom prst="rect">
            <a:avLst/>
          </a:prstGeom>
          <a:noFill/>
          <a:ln w="25400">
            <a:solidFill>
              <a:schemeClr val="tx2">
                <a:lumMod val="60000"/>
                <a:lumOff val="40000"/>
              </a:schemeClr>
            </a:solidFill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AA6E4F1-3632-262C-8377-A797D485C96A}"/>
              </a:ext>
            </a:extLst>
          </p:cNvPr>
          <p:cNvGraphicFramePr>
            <a:graphicFrameLocks noGrp="1"/>
          </p:cNvGraphicFramePr>
          <p:nvPr/>
        </p:nvGraphicFramePr>
        <p:xfrm>
          <a:off x="6000750" y="4149725"/>
          <a:ext cx="4894263" cy="1601788"/>
        </p:xfrm>
        <a:graphic>
          <a:graphicData uri="http://schemas.openxmlformats.org/drawingml/2006/table">
            <a:tbl>
              <a:tblPr/>
              <a:tblGrid>
                <a:gridCol w="4894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01788">
                <a:tc>
                  <a:txBody>
                    <a:bodyPr/>
                    <a:lstStyle>
                      <a:lvl1pPr marL="20320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20320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Ріст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мікобактерій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на 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середовищі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Левенштейна-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Йєнсена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20320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а — 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ріст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гранульован­них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бородавчатих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, сухих 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колоній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М. </a:t>
                      </a:r>
                      <a:r>
                        <a:rPr kumimoji="0" lang="en-US" alt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tuberculosis; </a:t>
                      </a:r>
                      <a:endParaRPr kumimoji="0" lang="ru-RU" altLang="ru-RU" sz="1800" b="1" i="1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20320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б, в — 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ріст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фотохромогенних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колоній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М. </a:t>
                      </a:r>
                      <a:r>
                        <a:rPr kumimoji="0" lang="en-US" altLang="ru-RU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kansasii</a:t>
                      </a:r>
                      <a:r>
                        <a:rPr kumimoji="0" lang="en-US" alt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и </a:t>
                      </a:r>
                      <a:r>
                        <a:rPr kumimoji="0" lang="ru-RU" alt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М. </a:t>
                      </a:r>
                      <a:r>
                        <a:rPr kumimoji="0" lang="en-US" altLang="ru-RU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gordonae</a:t>
                      </a:r>
                      <a:endParaRPr kumimoji="0" lang="ru-RU" altLang="ru-RU" sz="1800" b="1" i="1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cover dir="r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071FE136-0C9C-F681-8991-43E2821021C2}"/>
              </a:ext>
            </a:extLst>
          </p:cNvPr>
          <p:cNvGraphicFramePr>
            <a:graphicFrameLocks noGrp="1"/>
          </p:cNvGraphicFramePr>
          <p:nvPr/>
        </p:nvGraphicFramePr>
        <p:xfrm>
          <a:off x="814388" y="836613"/>
          <a:ext cx="10848975" cy="492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7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599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КОМПЛЕКС </a:t>
                      </a:r>
                      <a:r>
                        <a:rPr lang="en-US" sz="3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Mycobacterium tuberculosis</a:t>
                      </a:r>
                      <a:endParaRPr lang="ru-RU" sz="3000" dirty="0"/>
                    </a:p>
                  </a:txBody>
                  <a:tcPr marL="121921" marR="121921" marT="45715" marB="45715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47">
                <a:tc>
                  <a:txBody>
                    <a:bodyPr/>
                    <a:lstStyle/>
                    <a:p>
                      <a:pPr algn="ctr"/>
                      <a:r>
                        <a:rPr lang="uk-UA" sz="2000" b="1" spc="300" dirty="0">
                          <a:solidFill>
                            <a:schemeClr val="bg1"/>
                          </a:solidFill>
                        </a:rPr>
                        <a:t>ВИД</a:t>
                      </a:r>
                      <a:endParaRPr lang="ru-RU" sz="2000" b="1" spc="300" dirty="0">
                        <a:solidFill>
                          <a:schemeClr val="bg1"/>
                        </a:solidFill>
                      </a:endParaRPr>
                    </a:p>
                  </a:txBody>
                  <a:tcPr marL="121921" marR="121921" marT="45715" marB="45715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spc="300" dirty="0">
                          <a:solidFill>
                            <a:schemeClr val="bg1"/>
                          </a:solidFill>
                        </a:rPr>
                        <a:t>РОЗПОВСЮДЖЕННЯ</a:t>
                      </a:r>
                      <a:endParaRPr lang="ru-RU" sz="2000" b="1" spc="300" dirty="0">
                        <a:solidFill>
                          <a:schemeClr val="bg1"/>
                        </a:solidFill>
                      </a:endParaRPr>
                    </a:p>
                  </a:txBody>
                  <a:tcPr marL="121921" marR="121921" marT="45715" marB="4571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864"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7030A0"/>
                          </a:solidFill>
                        </a:rPr>
                        <a:t>M. tuberculosis</a:t>
                      </a:r>
                      <a:endParaRPr lang="ru-RU" sz="2000" i="1" dirty="0">
                        <a:solidFill>
                          <a:srgbClr val="7030A0"/>
                        </a:solidFill>
                      </a:endParaRPr>
                    </a:p>
                  </a:txBody>
                  <a:tcPr marL="121921" marR="121921" marT="45715" marB="45715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7030A0"/>
                          </a:solidFill>
                        </a:rPr>
                        <a:t>&gt;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85%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випадків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виділяється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від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хворих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активні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форми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туберкульозу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21" marR="121921" marT="45715" marB="45715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47"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7030A0"/>
                          </a:solidFill>
                        </a:rPr>
                        <a:t>M.</a:t>
                      </a:r>
                      <a:r>
                        <a:rPr lang="en-US" sz="2000" i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000" i="1" baseline="0" dirty="0" err="1">
                          <a:solidFill>
                            <a:srgbClr val="7030A0"/>
                          </a:solidFill>
                        </a:rPr>
                        <a:t>bovis</a:t>
                      </a:r>
                      <a:endParaRPr lang="ru-RU" sz="2000" i="1" dirty="0">
                        <a:solidFill>
                          <a:srgbClr val="7030A0"/>
                        </a:solidFill>
                      </a:endParaRPr>
                    </a:p>
                  </a:txBody>
                  <a:tcPr marL="121921" marR="121921" marT="45715" marB="45715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1-3 % 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</a:rPr>
                        <a:t>у </a:t>
                      </a:r>
                      <a:r>
                        <a:rPr lang="ru-RU" sz="2000" b="1" baseline="0" dirty="0" err="1">
                          <a:solidFill>
                            <a:srgbClr val="7030A0"/>
                          </a:solidFill>
                        </a:rPr>
                        <a:t>хворих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2000" b="1" baseline="0" dirty="0" err="1">
                          <a:solidFill>
                            <a:srgbClr val="7030A0"/>
                          </a:solidFill>
                        </a:rPr>
                        <a:t>що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baseline="0" dirty="0" err="1">
                          <a:solidFill>
                            <a:srgbClr val="7030A0"/>
                          </a:solidFill>
                        </a:rPr>
                        <a:t>виділяють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baseline="0" dirty="0" err="1">
                          <a:solidFill>
                            <a:srgbClr val="7030A0"/>
                          </a:solidFill>
                        </a:rPr>
                        <a:t>бактерії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21" marR="121921" marT="45715" marB="45715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91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solidFill>
                            <a:srgbClr val="7030A0"/>
                          </a:solidFill>
                        </a:rPr>
                        <a:t>M.</a:t>
                      </a:r>
                      <a:r>
                        <a:rPr lang="en-US" sz="2000" i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000" i="1" baseline="0" dirty="0" err="1">
                          <a:solidFill>
                            <a:srgbClr val="7030A0"/>
                          </a:solidFill>
                        </a:rPr>
                        <a:t>bovis</a:t>
                      </a:r>
                      <a:r>
                        <a:rPr lang="ru-RU" sz="2000" i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000" i="1" baseline="0" dirty="0" err="1">
                          <a:solidFill>
                            <a:srgbClr val="7030A0"/>
                          </a:solidFill>
                        </a:rPr>
                        <a:t>BCG</a:t>
                      </a:r>
                      <a:endParaRPr lang="ru-RU" sz="2000" i="1" dirty="0">
                        <a:solidFill>
                          <a:srgbClr val="7030A0"/>
                        </a:solidFill>
                      </a:endParaRPr>
                    </a:p>
                  </a:txBody>
                  <a:tcPr marL="121921" marR="121921" marT="45715" marB="45715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Вакцинний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штам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, 1921 г., 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</a:rPr>
                        <a:t>A.</a:t>
                      </a:r>
                      <a:r>
                        <a:rPr lang="en-US" sz="20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7030A0"/>
                          </a:solidFill>
                        </a:rPr>
                        <a:t>Calmette</a:t>
                      </a:r>
                      <a:r>
                        <a:rPr lang="en-US" sz="2000" b="1" baseline="0" dirty="0">
                          <a:solidFill>
                            <a:srgbClr val="7030A0"/>
                          </a:solidFill>
                        </a:rPr>
                        <a:t>, C. Guerin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21" marR="121921" marT="45715" marB="45715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solidFill>
                            <a:srgbClr val="7030A0"/>
                          </a:solidFill>
                        </a:rPr>
                        <a:t>M. </a:t>
                      </a:r>
                      <a:r>
                        <a:rPr lang="en-US" sz="2000" i="1" dirty="0" err="1">
                          <a:solidFill>
                            <a:srgbClr val="7030A0"/>
                          </a:solidFill>
                        </a:rPr>
                        <a:t>africanum</a:t>
                      </a:r>
                      <a:endParaRPr lang="ru-RU" sz="2000" i="1" dirty="0">
                        <a:solidFill>
                          <a:srgbClr val="7030A0"/>
                        </a:solidFill>
                      </a:endParaRPr>
                    </a:p>
                    <a:p>
                      <a:endParaRPr lang="ru-RU" sz="2000" i="1" dirty="0">
                        <a:solidFill>
                          <a:srgbClr val="7030A0"/>
                        </a:solidFill>
                      </a:endParaRPr>
                    </a:p>
                  </a:txBody>
                  <a:tcPr marL="121921" marR="121921" marT="45715" marB="45715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Розповсюджений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Африканському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континенті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21" marR="121921" marT="45715" marB="45715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147"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7030A0"/>
                          </a:solidFill>
                        </a:rPr>
                        <a:t>M. </a:t>
                      </a:r>
                      <a:r>
                        <a:rPr lang="en-US" sz="2000" i="1" dirty="0" err="1">
                          <a:solidFill>
                            <a:srgbClr val="7030A0"/>
                          </a:solidFill>
                        </a:rPr>
                        <a:t>microti</a:t>
                      </a:r>
                      <a:endParaRPr lang="ru-RU" sz="2000" i="1" dirty="0">
                        <a:solidFill>
                          <a:srgbClr val="7030A0"/>
                        </a:solidFill>
                      </a:endParaRPr>
                    </a:p>
                  </a:txBody>
                  <a:tcPr marL="121921" marR="121921" marT="45715" marB="45715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Виділений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від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мишей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21" marR="121921" marT="45715" marB="45715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147"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7030A0"/>
                          </a:solidFill>
                        </a:rPr>
                        <a:t>M. </a:t>
                      </a:r>
                      <a:r>
                        <a:rPr lang="en-US" sz="2000" i="1" dirty="0" err="1">
                          <a:solidFill>
                            <a:srgbClr val="7030A0"/>
                          </a:solidFill>
                        </a:rPr>
                        <a:t>canetti</a:t>
                      </a:r>
                      <a:endParaRPr lang="ru-RU" sz="2000" i="1" dirty="0">
                        <a:solidFill>
                          <a:srgbClr val="7030A0"/>
                        </a:solidFill>
                      </a:endParaRPr>
                    </a:p>
                  </a:txBody>
                  <a:tcPr marL="121921" marR="121921" marT="45715" marB="45715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Виділений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</a:rPr>
                        <a:t>від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</a:rPr>
                        <a:t> собак</a:t>
                      </a:r>
                    </a:p>
                  </a:txBody>
                  <a:tcPr marL="121921" marR="121921" marT="45715" marB="45715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271BA30-3BCE-16C4-919F-24A78ED26676}"/>
              </a:ext>
            </a:extLst>
          </p:cNvPr>
          <p:cNvGraphicFramePr>
            <a:graphicFrameLocks noGrp="1"/>
          </p:cNvGraphicFramePr>
          <p:nvPr/>
        </p:nvGraphicFramePr>
        <p:xfrm>
          <a:off x="912813" y="896938"/>
          <a:ext cx="10653712" cy="5484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1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3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1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74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5406">
                <a:tc>
                  <a:txBody>
                    <a:bodyPr/>
                    <a:lstStyle/>
                    <a:p>
                      <a:pPr marL="330200" algn="ctr">
                        <a:spcAft>
                          <a:spcPts val="0"/>
                        </a:spcAft>
                      </a:pPr>
                      <a:r>
                        <a:rPr lang="ru-RU" sz="1800" b="1" spc="25" dirty="0" err="1">
                          <a:solidFill>
                            <a:schemeClr val="bg1"/>
                          </a:solidFill>
                          <a:effectLst/>
                        </a:rPr>
                        <a:t>Група</a:t>
                      </a:r>
                      <a:r>
                        <a:rPr lang="ru-RU" sz="1800" b="1" spc="25" dirty="0">
                          <a:solidFill>
                            <a:schemeClr val="bg1"/>
                          </a:solidFill>
                          <a:effectLst/>
                        </a:rPr>
                        <a:t> I</a:t>
                      </a:r>
                      <a:endParaRPr lang="ru-RU" sz="1800" b="1" spc="25" dirty="0">
                        <a:solidFill>
                          <a:schemeClr val="bg1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8000" algn="ctr">
                        <a:spcAft>
                          <a:spcPts val="0"/>
                        </a:spcAft>
                      </a:pPr>
                      <a:r>
                        <a:rPr lang="ru-RU" sz="1800" b="1" spc="25" dirty="0" err="1">
                          <a:solidFill>
                            <a:schemeClr val="bg1"/>
                          </a:solidFill>
                          <a:effectLst/>
                        </a:rPr>
                        <a:t>Група</a:t>
                      </a:r>
                      <a:r>
                        <a:rPr lang="ru-RU" sz="1800" b="1" spc="25" dirty="0">
                          <a:solidFill>
                            <a:schemeClr val="bg1"/>
                          </a:solidFill>
                          <a:effectLst/>
                        </a:rPr>
                        <a:t> II</a:t>
                      </a:r>
                      <a:endParaRPr lang="ru-RU" sz="1800" b="1" spc="25" dirty="0">
                        <a:solidFill>
                          <a:schemeClr val="bg1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spc="25" dirty="0" err="1">
                          <a:solidFill>
                            <a:schemeClr val="bg1"/>
                          </a:solidFill>
                          <a:effectLst/>
                        </a:rPr>
                        <a:t>Група</a:t>
                      </a:r>
                      <a:r>
                        <a:rPr lang="ru-RU" sz="1800" b="1" spc="25" dirty="0">
                          <a:solidFill>
                            <a:schemeClr val="bg1"/>
                          </a:solidFill>
                          <a:effectLst/>
                        </a:rPr>
                        <a:t> III</a:t>
                      </a:r>
                      <a:endParaRPr lang="ru-RU" sz="1800" b="1" spc="25" dirty="0">
                        <a:solidFill>
                          <a:schemeClr val="bg1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algn="ctr">
                        <a:spcAft>
                          <a:spcPts val="0"/>
                        </a:spcAft>
                      </a:pPr>
                      <a:r>
                        <a:rPr lang="ru-RU" sz="1800" b="1" spc="25" dirty="0" err="1">
                          <a:solidFill>
                            <a:schemeClr val="bg1"/>
                          </a:solidFill>
                          <a:effectLst/>
                        </a:rPr>
                        <a:t>Група</a:t>
                      </a:r>
                      <a:r>
                        <a:rPr lang="ru-RU" sz="1800" b="1" spc="25" dirty="0">
                          <a:solidFill>
                            <a:schemeClr val="bg1"/>
                          </a:solidFill>
                          <a:effectLst/>
                        </a:rPr>
                        <a:t> IV</a:t>
                      </a:r>
                      <a:endParaRPr lang="ru-RU" sz="1800" b="1" spc="25" dirty="0">
                        <a:solidFill>
                          <a:schemeClr val="bg1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260">
                <a:tc>
                  <a:txBody>
                    <a:bodyPr/>
                    <a:lstStyle/>
                    <a:p>
                      <a:pPr marL="25400" algn="ctr">
                        <a:spcAft>
                          <a:spcPts val="0"/>
                        </a:spcAft>
                      </a:pPr>
                      <a:r>
                        <a:rPr lang="ru-RU" sz="1800" b="1" spc="2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Фото-</a:t>
                      </a:r>
                      <a:r>
                        <a:rPr lang="ru-RU" sz="1800" b="1" spc="25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хромогенні</a:t>
                      </a:r>
                      <a:endParaRPr lang="ru-RU" sz="1800" b="1" spc="25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spc="25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Ското-хромогенні</a:t>
                      </a:r>
                      <a:endParaRPr lang="ru-RU" sz="1800" b="1" spc="25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spc="25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Нефотохромогенні</a:t>
                      </a:r>
                      <a:r>
                        <a:rPr lang="ru-RU" sz="1800" b="1" spc="2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(</a:t>
                      </a:r>
                      <a:r>
                        <a:rPr lang="ru-RU" sz="1800" b="1" spc="25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непігментовані</a:t>
                      </a:r>
                      <a:r>
                        <a:rPr lang="ru-RU" sz="1800" b="1" spc="2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)</a:t>
                      </a:r>
                      <a:endParaRPr lang="ru-RU" sz="1800" b="1" spc="25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8" indent="0" algn="ctr">
                        <a:spcAft>
                          <a:spcPts val="0"/>
                        </a:spcAft>
                      </a:pPr>
                      <a:r>
                        <a:rPr lang="ru-RU" sz="1800" b="1" spc="25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Швидко</a:t>
                      </a:r>
                      <a:r>
                        <a:rPr lang="ru-RU" sz="1800" b="1" spc="2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</a:p>
                    <a:p>
                      <a:pPr marL="1588" indent="0" algn="ctr">
                        <a:spcAft>
                          <a:spcPts val="0"/>
                        </a:spcAft>
                      </a:pPr>
                      <a:r>
                        <a:rPr lang="ru-RU" sz="1800" b="1" spc="25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зростаючі</a:t>
                      </a:r>
                      <a:endParaRPr lang="ru-RU" sz="1800" b="1" spc="25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822">
                <a:tc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kansasii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scrofulaceum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avium-intracellulare</a:t>
                      </a:r>
                      <a:r>
                        <a:rPr lang="en-US" sz="1800" b="1" i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152400" algn="ctr"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7030A0"/>
                          </a:solidFill>
                          <a:effectLst/>
                        </a:rPr>
                        <a:t>complex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fortuitum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822">
                <a:tc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marinum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szulgai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maimoense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  <a:p>
                      <a:pPr marL="152400">
                        <a:spcAft>
                          <a:spcPts val="0"/>
                        </a:spcAft>
                      </a:pP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chelonae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630">
                <a:tc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simae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xenopi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shimoidei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abscessus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2432">
                <a:tc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asiaticum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tentiflavum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genavense</a:t>
                      </a:r>
                      <a:r>
                        <a:rPr lang="en-US" sz="1800" b="1" i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1524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celatum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mucogenicum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1902">
                <a:tc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</a:t>
                      </a:r>
                      <a:r>
                        <a:rPr lang="en-US" sz="1800" b="1" i="1" dirty="0">
                          <a:solidFill>
                            <a:srgbClr val="7030A0"/>
                          </a:solidFill>
                          <a:effectLst/>
                        </a:rPr>
                        <a:t>intermedium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gordonae</a:t>
                      </a:r>
                      <a:r>
                        <a:rPr lang="en-US" sz="1800" b="1" i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889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и др.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haemophilum</a:t>
                      </a:r>
                      <a:r>
                        <a:rPr lang="en-US" sz="1800" b="1" i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1524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braderi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peregrinum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0253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i="1" dirty="0">
                        <a:solidFill>
                          <a:srgbClr val="7030A0"/>
                        </a:solidFill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gastri</a:t>
                      </a:r>
                      <a:r>
                        <a:rPr lang="en-US" sz="1800" b="1" i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и др. </a:t>
                      </a:r>
                    </a:p>
                    <a:p>
                      <a:pPr marL="152400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М. </a:t>
                      </a:r>
                      <a:r>
                        <a:rPr lang="en-US" sz="1800" b="1" i="1" dirty="0" err="1">
                          <a:solidFill>
                            <a:srgbClr val="7030A0"/>
                          </a:solidFill>
                          <a:effectLst/>
                        </a:rPr>
                        <a:t>ulcerans</a:t>
                      </a:r>
                      <a:r>
                        <a:rPr lang="en-US" sz="1800" b="1" i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1800" b="1" i="1" dirty="0">
                          <a:solidFill>
                            <a:srgbClr val="7030A0"/>
                          </a:solidFill>
                          <a:effectLst/>
                        </a:rPr>
                        <a:t>и др.</a:t>
                      </a:r>
                      <a:endParaRPr lang="ru-RU" sz="1800" b="1" i="1" dirty="0">
                        <a:solidFill>
                          <a:srgbClr val="7030A0"/>
                        </a:solidFill>
                        <a:effectLst/>
                        <a:latin typeface="Franklin Gothic Book"/>
                        <a:ea typeface="Franklin Gothic Book"/>
                        <a:cs typeface="Franklin Gothic Book"/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i="1" dirty="0">
                        <a:solidFill>
                          <a:srgbClr val="7030A0"/>
                        </a:solidFill>
                      </a:endParaRPr>
                    </a:p>
                  </a:txBody>
                  <a:tcPr marL="8466" marR="8466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573FDF5-CD0F-2C10-CEC8-87A596478D63}"/>
              </a:ext>
            </a:extLst>
          </p:cNvPr>
          <p:cNvSpPr txBox="1"/>
          <p:nvPr/>
        </p:nvSpPr>
        <p:spPr>
          <a:xfrm>
            <a:off x="144463" y="127000"/>
            <a:ext cx="11901487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КЛАСИФІКАЦІЯ НЕТУБЕРКУЛЬОЗНИХ МІКОБАКТЕРІЙ ЗА </a:t>
            </a:r>
            <a:r>
              <a:rPr lang="en-US" sz="2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RUNYON</a:t>
            </a:r>
            <a:endParaRPr lang="ru-RU" sz="22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Прямоугольник 3">
            <a:extLst>
              <a:ext uri="{FF2B5EF4-FFF2-40B4-BE49-F238E27FC236}">
                <a16:creationId xmlns:a16="http://schemas.microsoft.com/office/drawing/2014/main" id="{509A80F6-BDE6-6979-4DF2-1677D3DD5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0463" y="1052513"/>
            <a:ext cx="9982200" cy="3262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buFontTx/>
              <a:buNone/>
              <a:defRPr/>
            </a:pPr>
            <a:r>
              <a:rPr lang="ru-RU" altLang="ru-RU" sz="2200" b="1" cap="all" dirty="0" err="1">
                <a:solidFill>
                  <a:srgbClr val="FF0000"/>
                </a:solidFill>
              </a:rPr>
              <a:t>Повітряно-крапельний</a:t>
            </a:r>
            <a:r>
              <a:rPr lang="ru-RU" altLang="ru-RU" sz="2200" b="1" dirty="0">
                <a:solidFill>
                  <a:srgbClr val="FF0000"/>
                </a:solidFill>
              </a:rPr>
              <a:t>. </a:t>
            </a:r>
            <a:r>
              <a:rPr lang="ru-RU" altLang="ru-RU" sz="2200" b="1" dirty="0" err="1">
                <a:solidFill>
                  <a:srgbClr val="7030A0"/>
                </a:solidFill>
              </a:rPr>
              <a:t>Найпоширеніший</a:t>
            </a:r>
            <a:r>
              <a:rPr lang="ru-RU" altLang="ru-RU" sz="2200" b="1" dirty="0">
                <a:solidFill>
                  <a:srgbClr val="7030A0"/>
                </a:solidFill>
              </a:rPr>
              <a:t> шлях </a:t>
            </a:r>
            <a:r>
              <a:rPr lang="ru-RU" altLang="ru-RU" sz="2200" b="1" dirty="0" err="1">
                <a:solidFill>
                  <a:srgbClr val="7030A0"/>
                </a:solidFill>
              </a:rPr>
              <a:t>зараження</a:t>
            </a:r>
            <a:r>
              <a:rPr lang="ru-RU" altLang="ru-RU" sz="2200" b="1" dirty="0">
                <a:solidFill>
                  <a:srgbClr val="7030A0"/>
                </a:solidFill>
              </a:rPr>
              <a:t>.</a:t>
            </a:r>
          </a:p>
          <a:p>
            <a:pPr eaLnBrk="1" hangingPunct="1">
              <a:spcBef>
                <a:spcPts val="1200"/>
              </a:spcBef>
              <a:buFontTx/>
              <a:buNone/>
              <a:defRPr/>
            </a:pPr>
            <a:r>
              <a:rPr lang="ru-RU" altLang="ru-RU" sz="2200" b="1" dirty="0">
                <a:solidFill>
                  <a:srgbClr val="FF0000"/>
                </a:solidFill>
              </a:rPr>
              <a:t>АЛІМЕНТАРНИЙ.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Якщо</a:t>
            </a:r>
            <a:r>
              <a:rPr lang="ru-RU" altLang="ru-RU" sz="2200" b="1" dirty="0">
                <a:solidFill>
                  <a:srgbClr val="7030A0"/>
                </a:solidFill>
              </a:rPr>
              <a:t> при </a:t>
            </a:r>
            <a:r>
              <a:rPr lang="ru-RU" altLang="ru-RU" sz="2200" b="1" dirty="0" err="1">
                <a:solidFill>
                  <a:srgbClr val="7030A0"/>
                </a:solidFill>
              </a:rPr>
              <a:t>вдиханні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достатньо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однієї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або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двох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мікобактерій</a:t>
            </a:r>
            <a:r>
              <a:rPr lang="ru-RU" altLang="ru-RU" sz="2200" b="1" dirty="0">
                <a:solidFill>
                  <a:srgbClr val="7030A0"/>
                </a:solidFill>
              </a:rPr>
              <a:t>, то для </a:t>
            </a:r>
            <a:r>
              <a:rPr lang="ru-RU" altLang="ru-RU" sz="2200" b="1" dirty="0" err="1">
                <a:solidFill>
                  <a:srgbClr val="7030A0"/>
                </a:solidFill>
              </a:rPr>
              <a:t>зараження</a:t>
            </a:r>
            <a:r>
              <a:rPr lang="ru-RU" altLang="ru-RU" sz="2200" b="1" dirty="0">
                <a:solidFill>
                  <a:srgbClr val="7030A0"/>
                </a:solidFill>
              </a:rPr>
              <a:t> через </a:t>
            </a:r>
            <a:r>
              <a:rPr lang="ru-RU" altLang="ru-RU" sz="2200" b="1" dirty="0" err="1">
                <a:solidFill>
                  <a:srgbClr val="7030A0"/>
                </a:solidFill>
              </a:rPr>
              <a:t>їжу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потрібні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сотні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мікробів</a:t>
            </a:r>
            <a:r>
              <a:rPr lang="ru-RU" altLang="ru-RU" sz="2200" b="1" dirty="0">
                <a:solidFill>
                  <a:srgbClr val="7030A0"/>
                </a:solidFill>
              </a:rPr>
              <a:t>.</a:t>
            </a:r>
          </a:p>
          <a:p>
            <a:pPr eaLnBrk="1" hangingPunct="1">
              <a:spcBef>
                <a:spcPts val="1200"/>
              </a:spcBef>
              <a:buFontTx/>
              <a:buNone/>
              <a:defRPr/>
            </a:pPr>
            <a:r>
              <a:rPr lang="ru-RU" altLang="ru-RU" sz="2200" b="1" dirty="0">
                <a:solidFill>
                  <a:srgbClr val="FF0000"/>
                </a:solidFill>
              </a:rPr>
              <a:t>КОНТАКТНИЙ.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Описані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випадки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зараження</a:t>
            </a:r>
            <a:r>
              <a:rPr lang="ru-RU" altLang="ru-RU" sz="2200" b="1" dirty="0">
                <a:solidFill>
                  <a:srgbClr val="7030A0"/>
                </a:solidFill>
              </a:rPr>
              <a:t> через </a:t>
            </a:r>
            <a:r>
              <a:rPr lang="ru-RU" altLang="ru-RU" sz="2200" b="1" dirty="0" err="1">
                <a:solidFill>
                  <a:srgbClr val="7030A0"/>
                </a:solidFill>
              </a:rPr>
              <a:t>кон'юнктиву</a:t>
            </a:r>
            <a:r>
              <a:rPr lang="ru-RU" altLang="ru-RU" sz="2200" b="1" dirty="0">
                <a:solidFill>
                  <a:srgbClr val="7030A0"/>
                </a:solidFill>
              </a:rPr>
              <a:t> ока. </a:t>
            </a:r>
            <a:r>
              <a:rPr lang="ru-RU" altLang="ru-RU" sz="2200" b="1" dirty="0" err="1">
                <a:solidFill>
                  <a:srgbClr val="7030A0"/>
                </a:solidFill>
              </a:rPr>
              <a:t>Зараження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туберкульозом</a:t>
            </a:r>
            <a:r>
              <a:rPr lang="ru-RU" altLang="ru-RU" sz="2200" b="1" dirty="0">
                <a:solidFill>
                  <a:srgbClr val="7030A0"/>
                </a:solidFill>
              </a:rPr>
              <a:t> через </a:t>
            </a:r>
            <a:r>
              <a:rPr lang="ru-RU" altLang="ru-RU" sz="2200" b="1" dirty="0" err="1">
                <a:solidFill>
                  <a:srgbClr val="7030A0"/>
                </a:solidFill>
              </a:rPr>
              <a:t>шкіру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зустрічається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рідко</a:t>
            </a:r>
            <a:r>
              <a:rPr lang="ru-RU" altLang="ru-RU" sz="2200" b="1" dirty="0">
                <a:solidFill>
                  <a:srgbClr val="7030A0"/>
                </a:solidFill>
              </a:rPr>
              <a:t>.</a:t>
            </a:r>
          </a:p>
          <a:p>
            <a:pPr eaLnBrk="1" hangingPunct="1">
              <a:spcBef>
                <a:spcPts val="1200"/>
              </a:spcBef>
              <a:buFontTx/>
              <a:buNone/>
              <a:defRPr/>
            </a:pPr>
            <a:r>
              <a:rPr lang="ru-RU" altLang="ru-RU" sz="2200" b="1" cap="all" dirty="0" err="1">
                <a:solidFill>
                  <a:srgbClr val="FF0000"/>
                </a:solidFill>
              </a:rPr>
              <a:t>внутрішньоутробне</a:t>
            </a:r>
            <a:r>
              <a:rPr lang="ru-RU" altLang="ru-RU" sz="2200" b="1" cap="all" dirty="0">
                <a:solidFill>
                  <a:srgbClr val="FF0000"/>
                </a:solidFill>
              </a:rPr>
              <a:t> </a:t>
            </a:r>
            <a:r>
              <a:rPr lang="ru-RU" altLang="ru-RU" sz="2200" b="1" cap="all" dirty="0" err="1">
                <a:solidFill>
                  <a:srgbClr val="FF0000"/>
                </a:solidFill>
              </a:rPr>
              <a:t>зараження</a:t>
            </a:r>
            <a:r>
              <a:rPr lang="ru-RU" altLang="ru-RU" sz="2200" b="1" dirty="0">
                <a:solidFill>
                  <a:srgbClr val="FF0000"/>
                </a:solidFill>
              </a:rPr>
              <a:t>.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Зараження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відбувається</a:t>
            </a:r>
            <a:r>
              <a:rPr lang="ru-RU" altLang="ru-RU" sz="2200" b="1" dirty="0">
                <a:solidFill>
                  <a:srgbClr val="7030A0"/>
                </a:solidFill>
              </a:rPr>
              <a:t> при </a:t>
            </a:r>
            <a:r>
              <a:rPr lang="ru-RU" altLang="ru-RU" sz="2200" b="1" dirty="0" err="1">
                <a:solidFill>
                  <a:srgbClr val="7030A0"/>
                </a:solidFill>
              </a:rPr>
              <a:t>ураженні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туберкульозом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плаценти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або</a:t>
            </a:r>
            <a:r>
              <a:rPr lang="ru-RU" altLang="ru-RU" sz="2200" b="1" dirty="0">
                <a:solidFill>
                  <a:srgbClr val="7030A0"/>
                </a:solidFill>
              </a:rPr>
              <a:t>, </a:t>
            </a:r>
            <a:r>
              <a:rPr lang="ru-RU" altLang="ru-RU" sz="2200" b="1" dirty="0" err="1">
                <a:solidFill>
                  <a:srgbClr val="7030A0"/>
                </a:solidFill>
              </a:rPr>
              <a:t>рідко</a:t>
            </a:r>
            <a:r>
              <a:rPr lang="ru-RU" altLang="ru-RU" sz="2200" b="1" dirty="0">
                <a:solidFill>
                  <a:srgbClr val="7030A0"/>
                </a:solidFill>
              </a:rPr>
              <a:t>, при </a:t>
            </a:r>
            <a:r>
              <a:rPr lang="ru-RU" altLang="ru-RU" sz="2200" b="1" dirty="0" err="1">
                <a:solidFill>
                  <a:srgbClr val="7030A0"/>
                </a:solidFill>
              </a:rPr>
              <a:t>інфікуванні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пошкодженої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плаценти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під</a:t>
            </a:r>
            <a:r>
              <a:rPr lang="ru-RU" altLang="ru-RU" sz="2200" b="1" dirty="0">
                <a:solidFill>
                  <a:srgbClr val="7030A0"/>
                </a:solidFill>
              </a:rPr>
              <a:t> час </a:t>
            </a:r>
            <a:r>
              <a:rPr lang="ru-RU" altLang="ru-RU" sz="2200" b="1" dirty="0" err="1">
                <a:solidFill>
                  <a:srgbClr val="7030A0"/>
                </a:solidFill>
              </a:rPr>
              <a:t>пологів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хворої</a:t>
            </a:r>
            <a:r>
              <a:rPr lang="ru-RU" altLang="ru-RU" sz="2200" b="1" dirty="0">
                <a:solidFill>
                  <a:srgbClr val="7030A0"/>
                </a:solidFill>
              </a:rPr>
              <a:t> на </a:t>
            </a:r>
            <a:r>
              <a:rPr lang="ru-RU" altLang="ru-RU" sz="2200" b="1" dirty="0" err="1">
                <a:solidFill>
                  <a:srgbClr val="7030A0"/>
                </a:solidFill>
              </a:rPr>
              <a:t>туберкульоз</a:t>
            </a:r>
            <a:r>
              <a:rPr lang="ru-RU" altLang="ru-RU" sz="2200" b="1" dirty="0">
                <a:solidFill>
                  <a:srgbClr val="7030A0"/>
                </a:solidFill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</a:rPr>
              <a:t>матір'ю</a:t>
            </a:r>
            <a:r>
              <a:rPr lang="ru-RU" altLang="ru-RU" sz="2200" b="1" dirty="0">
                <a:solidFill>
                  <a:srgbClr val="7030A0"/>
                </a:solidFill>
              </a:rPr>
              <a:t>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B2D341E-2574-B864-A060-68D5530BFAE1}"/>
              </a:ext>
            </a:extLst>
          </p:cNvPr>
          <p:cNvSpPr/>
          <p:nvPr/>
        </p:nvSpPr>
        <p:spPr>
          <a:xfrm>
            <a:off x="722313" y="282575"/>
            <a:ext cx="10858500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ШЛЯХИ ПЕРЕДАЧІ ТУБЕРКУЛЬОЗУ</a:t>
            </a:r>
          </a:p>
        </p:txBody>
      </p:sp>
    </p:spTree>
  </p:cSld>
  <p:clrMapOvr>
    <a:masterClrMapping/>
  </p:clrMapOvr>
  <p:transition spd="slow">
    <p:pull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3C5793-E010-A275-3774-AC72309ED2D5}"/>
              </a:ext>
            </a:extLst>
          </p:cNvPr>
          <p:cNvSpPr txBox="1"/>
          <p:nvPr/>
        </p:nvSpPr>
        <p:spPr>
          <a:xfrm>
            <a:off x="334963" y="115888"/>
            <a:ext cx="11423650" cy="61864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300" dirty="0">
                <a:solidFill>
                  <a:srgbClr val="FF0000"/>
                </a:solidFill>
                <a:latin typeface="+mn-lt"/>
              </a:rPr>
              <a:t>ТУБЕРКУЛЬОЗ ЛЕГЕНІВ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первинний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туберкульозний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комплекс 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(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вогнище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туберкульозної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пневмонії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+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лімфангоіт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лімфаденіт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середостіння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туберкульозний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бронхоаденіт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ізольований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лімфаденіт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внутрішньогрудних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лімфатичних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вузлів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algn="ctr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</a:rPr>
              <a:t>ЗА РОЗПОВСЮДЖЕНІСТЮ РОЗРІЗНЯЮТЬ: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латентний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туберкульоз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дисемінований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</a:rPr>
              <a:t>туберкульоз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міліарний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</a:rPr>
              <a:t>туберкульоз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вогнищевий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обмежений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)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туберкульоз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інфільтративний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</a:rPr>
              <a:t>туберкульоз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казеозна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пневмонія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туберкульома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кавернозний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</a:rPr>
              <a:t>туберкульоз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>
                <a:solidFill>
                  <a:srgbClr val="7030A0"/>
                </a:solidFill>
                <a:latin typeface="+mn-lt"/>
              </a:rPr>
              <a:t>фиброзно-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кавернозний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</a:rPr>
              <a:t>туберкульоз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циротичний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</a:rPr>
              <a:t>туберкульоз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рідше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- </a:t>
            </a:r>
            <a:r>
              <a:rPr lang="ru-RU" sz="2200" b="1" dirty="0" err="1">
                <a:solidFill>
                  <a:srgbClr val="7030A0"/>
                </a:solidFill>
              </a:rPr>
              <a:t>туберкульоз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плеври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</a:rPr>
              <a:t>туберкульоз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гортані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трахеї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ransition spd="slow">
    <p:pull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EC839D6-886F-5E4A-C997-29DCA9623697}"/>
              </a:ext>
            </a:extLst>
          </p:cNvPr>
          <p:cNvSpPr/>
          <p:nvPr/>
        </p:nvSpPr>
        <p:spPr>
          <a:xfrm>
            <a:off x="431800" y="620713"/>
            <a:ext cx="11326813" cy="4246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ru-RU" sz="2600" b="1" spc="600" dirty="0">
                <a:solidFill>
                  <a:srgbClr val="FF0000"/>
                </a:solidFill>
                <a:latin typeface="+mn-lt"/>
              </a:rPr>
              <a:t>ПОЗАЛЕГЕНЕВИЙ ТУБЕРКУЛЬОЗ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Туберкульоз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органів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травної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системи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-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частіше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уражаються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дистальний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відділ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тонкого кишечника і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сліпа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кишка.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</a:rPr>
              <a:t>Туберкульоз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</a:rPr>
              <a:t>органів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сечостатевої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сис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теми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—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нирок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сечовивідних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шляхів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статевих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органів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Туберкульоз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центральної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нервової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системи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і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мозкових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оболонок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—спинного і головного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мозку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туберкульозний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менінгіт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Туберкульоз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кісток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і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суглобів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—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частіше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хребта та великих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суглобів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</a:rPr>
              <a:t>Туберкульоз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шкіри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</a:rPr>
              <a:t>Туберкульоз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</a:rPr>
              <a:t> очей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ransition spd="slow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8A07D7-4339-A138-E527-B36EAF43543B}"/>
              </a:ext>
            </a:extLst>
          </p:cNvPr>
          <p:cNvSpPr txBox="1"/>
          <p:nvPr/>
        </p:nvSpPr>
        <p:spPr>
          <a:xfrm>
            <a:off x="95250" y="0"/>
            <a:ext cx="120951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ФОРМУВАННЯ </a:t>
            </a:r>
            <a:r>
              <a:rPr lang="ru-RU" sz="2400" b="1" cap="all" spc="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туберкульозних</a:t>
            </a:r>
            <a:r>
              <a:rPr lang="ru-RU" sz="2400" b="1" cap="all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cap="all" spc="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горбків</a:t>
            </a:r>
            <a:endParaRPr lang="ru-RU" sz="2400" b="1" cap="all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4579" name="Picture 4">
            <a:extLst>
              <a:ext uri="{FF2B5EF4-FFF2-40B4-BE49-F238E27FC236}">
                <a16:creationId xmlns:a16="http://schemas.microsoft.com/office/drawing/2014/main" id="{7E1B33AD-EA91-5664-9ADC-93B1F1922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481013"/>
            <a:ext cx="11574462" cy="637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r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8E9D2B-A6E3-71BF-695B-074DC401B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688" y="2171700"/>
            <a:ext cx="4991100" cy="2457450"/>
          </a:xfrm>
          <a:prstGeom prst="rect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6ABE3D-DACC-84E2-2FFC-7B74CFF4E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663" y="2168525"/>
            <a:ext cx="4864100" cy="2460625"/>
          </a:xfrm>
          <a:prstGeom prst="rect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957A7A-CAF2-B10F-82A5-7E957A11409F}"/>
              </a:ext>
            </a:extLst>
          </p:cNvPr>
          <p:cNvSpPr txBox="1"/>
          <p:nvPr/>
        </p:nvSpPr>
        <p:spPr>
          <a:xfrm>
            <a:off x="1008063" y="4437063"/>
            <a:ext cx="10364787" cy="1631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7030A0"/>
                </a:solidFill>
                <a:latin typeface="+mn-lt"/>
              </a:rPr>
              <a:t>Розмір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ущільнення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0 - 1 мм – </a:t>
            </a:r>
            <a:r>
              <a:rPr lang="ru-RU" b="1" dirty="0">
                <a:solidFill>
                  <a:srgbClr val="FF0000"/>
                </a:solidFill>
                <a:latin typeface="+mn-lt"/>
              </a:rPr>
              <a:t>негативна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реакція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організм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не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інфікований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паличкою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Коха; </a:t>
            </a:r>
          </a:p>
          <a:p>
            <a:pPr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7030A0"/>
                </a:solidFill>
              </a:rPr>
              <a:t>Розмір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2 - 4 мм – </a:t>
            </a:r>
            <a:r>
              <a:rPr lang="ru-RU" b="1" dirty="0" err="1">
                <a:solidFill>
                  <a:srgbClr val="FF0000"/>
                </a:solidFill>
                <a:latin typeface="+mn-lt"/>
              </a:rPr>
              <a:t>сумнівна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реакція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людина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входить в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групу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ризику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, є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ймовірність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зараження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; </a:t>
            </a:r>
          </a:p>
          <a:p>
            <a:pPr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7030A0"/>
                </a:solidFill>
              </a:rPr>
              <a:t>Розмір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5 мм или больше – </a:t>
            </a:r>
            <a:r>
              <a:rPr lang="ru-RU" b="1" dirty="0">
                <a:solidFill>
                  <a:srgbClr val="FF0000"/>
                </a:solidFill>
                <a:latin typeface="+mn-lt"/>
              </a:rPr>
              <a:t>позитивна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реакція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, говорить про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високу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ймовірність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зараження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туберкульозом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; </a:t>
            </a:r>
          </a:p>
          <a:p>
            <a:pPr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7030A0"/>
                </a:solidFill>
              </a:rPr>
              <a:t>Розмір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ущільнення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у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дітей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17 мм, у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дорослих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21 мм,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поява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гнійників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або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некрозу говорить про </a:t>
            </a:r>
            <a:r>
              <a:rPr lang="ru-RU" b="1" dirty="0" err="1">
                <a:solidFill>
                  <a:srgbClr val="FF0000"/>
                </a:solidFill>
                <a:latin typeface="+mn-lt"/>
              </a:rPr>
              <a:t>гиперергічну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реакцію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.</a:t>
            </a:r>
            <a:endParaRPr lang="ru-RU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47AA6E-A527-4B99-9AC2-197276774A36}"/>
              </a:ext>
            </a:extLst>
          </p:cNvPr>
          <p:cNvSpPr txBox="1"/>
          <p:nvPr/>
        </p:nvSpPr>
        <p:spPr>
          <a:xfrm>
            <a:off x="719138" y="511175"/>
            <a:ext cx="10847387" cy="14509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7030A0"/>
                </a:solidFill>
                <a:latin typeface="+mn-lt"/>
              </a:rPr>
              <a:t>Туберкулін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викликає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+mn-lt"/>
              </a:rPr>
              <a:t>активацію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сенсибілізованих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Т-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клітин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призводить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клональної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проліферації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+mn-lt"/>
              </a:rPr>
              <a:t>Т-</a:t>
            </a:r>
            <a:r>
              <a:rPr lang="ru-RU" b="1" dirty="0" err="1">
                <a:solidFill>
                  <a:srgbClr val="FF0000"/>
                </a:solidFill>
                <a:latin typeface="+mn-lt"/>
              </a:rPr>
              <a:t>ефекторів</a:t>
            </a:r>
            <a:r>
              <a:rPr lang="ru-RU" b="1" dirty="0">
                <a:solidFill>
                  <a:srgbClr val="FF0000"/>
                </a:solidFill>
                <a:latin typeface="+mn-lt"/>
              </a:rPr>
              <a:t> ГУТ 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які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секретують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цитокіни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які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залучають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інші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лімфоцити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і макрофаги у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вогнище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– </a:t>
            </a:r>
            <a:r>
              <a:rPr lang="ru-RU" b="1" dirty="0" err="1">
                <a:solidFill>
                  <a:srgbClr val="FF0000"/>
                </a:solidFill>
                <a:latin typeface="+mn-lt"/>
              </a:rPr>
              <a:t>розвивається</a:t>
            </a:r>
            <a:r>
              <a:rPr lang="ru-RU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+mn-lt"/>
              </a:rPr>
              <a:t>реакція</a:t>
            </a:r>
            <a:r>
              <a:rPr lang="ru-RU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+mn-lt"/>
              </a:rPr>
              <a:t>гіперчутливості</a:t>
            </a:r>
            <a:r>
              <a:rPr lang="ru-RU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+mn-lt"/>
              </a:rPr>
              <a:t>уповільненого</a:t>
            </a:r>
            <a:r>
              <a:rPr lang="ru-RU" b="1" dirty="0">
                <a:solidFill>
                  <a:srgbClr val="FF0000"/>
                </a:solidFill>
                <a:latin typeface="+mn-lt"/>
              </a:rPr>
              <a:t> типу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 hangingPunct="1">
              <a:lnSpc>
                <a:spcPts val="2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n-lt"/>
              </a:rPr>
              <a:t>На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більш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пізніх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етапах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реакцію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включаються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поліморфноядерні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фагоцити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стимулюють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розвиток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запальної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реакції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інфільтрацією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A2A2BE-CA9A-BB01-F8A0-941373BCBF42}"/>
              </a:ext>
            </a:extLst>
          </p:cNvPr>
          <p:cNvSpPr txBox="1"/>
          <p:nvPr/>
        </p:nvSpPr>
        <p:spPr>
          <a:xfrm>
            <a:off x="334963" y="44450"/>
            <a:ext cx="114236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spc="300" dirty="0">
                <a:solidFill>
                  <a:srgbClr val="FF0000"/>
                </a:solidFill>
                <a:latin typeface="+mn-lt"/>
              </a:rPr>
              <a:t>ТУБЕРКУЛІНОВА ПРОБА МАНТУ</a:t>
            </a:r>
          </a:p>
        </p:txBody>
      </p:sp>
    </p:spTree>
  </p:cSld>
  <p:clrMapOvr>
    <a:masterClrMapping/>
  </p:clrMapOvr>
  <p:transition spd="slow">
    <p:cover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F557E69-FD5B-502E-895D-E5D0DC129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0" y="260350"/>
            <a:ext cx="11039475" cy="5905500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marL="0" indent="0" algn="ctr" fontAlgn="auto">
              <a:lnSpc>
                <a:spcPts val="36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dirty="0">
                <a:solidFill>
                  <a:srgbClr val="7030A0"/>
                </a:solidFill>
              </a:rPr>
              <a:t>В </a:t>
            </a:r>
            <a:r>
              <a:rPr lang="ru-RU" sz="2800" b="1" dirty="0" err="1">
                <a:solidFill>
                  <a:srgbClr val="7030A0"/>
                </a:solidFill>
              </a:rPr>
              <a:t>Україні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епідемія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туберкульозу</a:t>
            </a:r>
            <a:r>
              <a:rPr lang="ru-RU" sz="2800" b="1" dirty="0">
                <a:solidFill>
                  <a:srgbClr val="7030A0"/>
                </a:solidFill>
              </a:rPr>
              <a:t> є </a:t>
            </a:r>
            <a:r>
              <a:rPr lang="ru-RU" sz="2800" b="1" dirty="0" err="1">
                <a:solidFill>
                  <a:srgbClr val="7030A0"/>
                </a:solidFill>
              </a:rPr>
              <a:t>національною</a:t>
            </a:r>
            <a:r>
              <a:rPr lang="ru-RU" sz="2800" b="1" dirty="0">
                <a:solidFill>
                  <a:srgbClr val="7030A0"/>
                </a:solidFill>
              </a:rPr>
              <a:t> проблемою</a:t>
            </a:r>
          </a:p>
          <a:p>
            <a:pPr marL="0" indent="0" algn="ctr" fontAlgn="auto">
              <a:lnSpc>
                <a:spcPts val="36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dirty="0" err="1">
                <a:solidFill>
                  <a:srgbClr val="7030A0"/>
                </a:solidFill>
              </a:rPr>
              <a:t>Сьогодні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хворіють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близько</a:t>
            </a:r>
            <a:r>
              <a:rPr lang="ru-RU" sz="2800" b="1" dirty="0">
                <a:solidFill>
                  <a:srgbClr val="7030A0"/>
                </a:solidFill>
              </a:rPr>
              <a:t> 700 тис. людей, з </a:t>
            </a:r>
            <a:r>
              <a:rPr lang="ru-RU" sz="2800" b="1" dirty="0" err="1">
                <a:solidFill>
                  <a:srgbClr val="7030A0"/>
                </a:solidFill>
              </a:rPr>
              <a:t>яких</a:t>
            </a:r>
            <a:r>
              <a:rPr lang="ru-RU" sz="2800" b="1" dirty="0">
                <a:solidFill>
                  <a:srgbClr val="7030A0"/>
                </a:solidFill>
              </a:rPr>
              <a:t> 600 тис. </a:t>
            </a:r>
            <a:r>
              <a:rPr lang="ru-RU" sz="2800" b="1" dirty="0" err="1">
                <a:solidFill>
                  <a:srgbClr val="7030A0"/>
                </a:solidFill>
              </a:rPr>
              <a:t>Перебувають</a:t>
            </a:r>
            <a:r>
              <a:rPr lang="ru-RU" sz="2800" b="1" dirty="0">
                <a:solidFill>
                  <a:srgbClr val="7030A0"/>
                </a:solidFill>
              </a:rPr>
              <a:t> на диспансерному </a:t>
            </a:r>
            <a:r>
              <a:rPr lang="ru-RU" sz="2800" b="1" dirty="0" err="1">
                <a:solidFill>
                  <a:srgbClr val="7030A0"/>
                </a:solidFill>
              </a:rPr>
              <a:t>обліку</a:t>
            </a:r>
            <a:r>
              <a:rPr lang="ru-RU" sz="2800" b="1" dirty="0">
                <a:solidFill>
                  <a:srgbClr val="7030A0"/>
                </a:solidFill>
              </a:rPr>
              <a:t>, в тому </a:t>
            </a:r>
            <a:r>
              <a:rPr lang="ru-RU" sz="2800" b="1" dirty="0" err="1">
                <a:solidFill>
                  <a:srgbClr val="7030A0"/>
                </a:solidFill>
              </a:rPr>
              <a:t>числі</a:t>
            </a:r>
            <a:r>
              <a:rPr lang="ru-RU" sz="2800" b="1" dirty="0">
                <a:solidFill>
                  <a:srgbClr val="7030A0"/>
                </a:solidFill>
              </a:rPr>
              <a:t> 142 тис. З </a:t>
            </a:r>
            <a:r>
              <a:rPr lang="ru-RU" sz="2800" b="1" dirty="0" err="1">
                <a:solidFill>
                  <a:srgbClr val="7030A0"/>
                </a:solidFill>
              </a:rPr>
              <a:t>відкритою</a:t>
            </a:r>
            <a:r>
              <a:rPr lang="ru-RU" sz="2800" b="1" dirty="0">
                <a:solidFill>
                  <a:srgbClr val="7030A0"/>
                </a:solidFill>
              </a:rPr>
              <a:t> формою </a:t>
            </a:r>
            <a:r>
              <a:rPr lang="ru-RU" sz="2800" b="1" dirty="0" err="1">
                <a:solidFill>
                  <a:srgbClr val="7030A0"/>
                </a:solidFill>
              </a:rPr>
              <a:t>туберкульозу</a:t>
            </a:r>
            <a:r>
              <a:rPr lang="ru-RU" sz="2800" b="1" dirty="0">
                <a:solidFill>
                  <a:srgbClr val="7030A0"/>
                </a:solidFill>
              </a:rPr>
              <a:t>.</a:t>
            </a:r>
          </a:p>
          <a:p>
            <a:pPr marL="0" indent="0" algn="ctr" fontAlgn="auto">
              <a:lnSpc>
                <a:spcPts val="36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dirty="0" err="1">
                <a:solidFill>
                  <a:srgbClr val="7030A0"/>
                </a:solidFill>
              </a:rPr>
              <a:t>Офіційно</a:t>
            </a:r>
            <a:r>
              <a:rPr lang="ru-RU" sz="2800" b="1" dirty="0">
                <a:solidFill>
                  <a:srgbClr val="7030A0"/>
                </a:solidFill>
              </a:rPr>
              <a:t> число </a:t>
            </a:r>
            <a:r>
              <a:rPr lang="ru-RU" sz="2800" b="1" dirty="0" err="1">
                <a:solidFill>
                  <a:srgbClr val="7030A0"/>
                </a:solidFill>
              </a:rPr>
              <a:t>туберкульозних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хворих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перевищило</a:t>
            </a:r>
            <a:r>
              <a:rPr lang="ru-RU" sz="2800" b="1" dirty="0">
                <a:solidFill>
                  <a:srgbClr val="7030A0"/>
                </a:solidFill>
              </a:rPr>
              <a:t> 1% </a:t>
            </a:r>
            <a:r>
              <a:rPr lang="ru-RU" sz="2800" b="1" dirty="0" err="1">
                <a:solidFill>
                  <a:srgbClr val="7030A0"/>
                </a:solidFill>
              </a:rPr>
              <a:t>населення</a:t>
            </a:r>
            <a:r>
              <a:rPr lang="ru-RU" sz="2800" b="1" dirty="0">
                <a:solidFill>
                  <a:srgbClr val="7030A0"/>
                </a:solidFill>
              </a:rPr>
              <a:t>, але реальна </a:t>
            </a:r>
            <a:r>
              <a:rPr lang="ru-RU" sz="2800" b="1" dirty="0" err="1">
                <a:solidFill>
                  <a:srgbClr val="7030A0"/>
                </a:solidFill>
              </a:rPr>
              <a:t>кількість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хворих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значно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відрізняється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від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даних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офіційної</a:t>
            </a:r>
            <a:r>
              <a:rPr lang="ru-RU" sz="2800" b="1" dirty="0">
                <a:solidFill>
                  <a:srgbClr val="7030A0"/>
                </a:solidFill>
              </a:rPr>
              <a:t> статистики. </a:t>
            </a:r>
          </a:p>
          <a:p>
            <a:pPr marL="0" indent="0" algn="ctr" fontAlgn="auto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dirty="0" err="1">
                <a:solidFill>
                  <a:srgbClr val="FF0000"/>
                </a:solidFill>
              </a:rPr>
              <a:t>Щорічно</a:t>
            </a:r>
            <a:r>
              <a:rPr lang="ru-RU" sz="2800" b="1" dirty="0">
                <a:solidFill>
                  <a:srgbClr val="FF0000"/>
                </a:solidFill>
              </a:rPr>
              <a:t> число </a:t>
            </a:r>
            <a:r>
              <a:rPr lang="ru-RU" sz="2800" b="1" dirty="0" err="1">
                <a:solidFill>
                  <a:srgbClr val="FF0000"/>
                </a:solidFill>
              </a:rPr>
              <a:t>хворих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збільшується</a:t>
            </a:r>
            <a:r>
              <a:rPr lang="ru-RU" sz="2800" b="1" dirty="0">
                <a:solidFill>
                  <a:srgbClr val="FF0000"/>
                </a:solidFill>
              </a:rPr>
              <a:t> на</a:t>
            </a:r>
          </a:p>
          <a:p>
            <a:pPr marL="0" indent="0" algn="ctr" fontAlgn="auto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dirty="0">
                <a:solidFill>
                  <a:srgbClr val="FF0000"/>
                </a:solidFill>
              </a:rPr>
              <a:t>40 тис., </a:t>
            </a:r>
            <a:r>
              <a:rPr lang="ru-RU" sz="2800" b="1" dirty="0" err="1">
                <a:solidFill>
                  <a:srgbClr val="FF0000"/>
                </a:solidFill>
              </a:rPr>
              <a:t>Помирає</a:t>
            </a:r>
            <a:r>
              <a:rPr lang="ru-RU" sz="2800" b="1" dirty="0">
                <a:solidFill>
                  <a:srgbClr val="FF0000"/>
                </a:solidFill>
              </a:rPr>
              <a:t> 10 тис. </a:t>
            </a:r>
            <a:r>
              <a:rPr lang="ru-RU" sz="2800" b="1" dirty="0" err="1">
                <a:solidFill>
                  <a:srgbClr val="FF0000"/>
                </a:solidFill>
              </a:rPr>
              <a:t>щорічно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over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DBC254-AA92-3C94-5918-C00864627F02}"/>
              </a:ext>
            </a:extLst>
          </p:cNvPr>
          <p:cNvGraphicFramePr>
            <a:graphicFrameLocks noGrp="1"/>
          </p:cNvGraphicFramePr>
          <p:nvPr/>
        </p:nvGraphicFramePr>
        <p:xfrm>
          <a:off x="431800" y="1052513"/>
          <a:ext cx="11326815" cy="4421187"/>
        </p:xfrm>
        <a:graphic>
          <a:graphicData uri="http://schemas.openxmlformats.org/drawingml/2006/table">
            <a:tbl>
              <a:tblPr/>
              <a:tblGrid>
                <a:gridCol w="2331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08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46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08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120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83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990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3659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Група</a:t>
                      </a:r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хворих</a:t>
                      </a:r>
                      <a:endParaRPr lang="ru-RU" sz="1400" b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2B8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Початкова фаза</a:t>
                      </a:r>
                    </a:p>
                  </a:txBody>
                  <a:tcPr marL="15462" marR="15462" marT="11601" marB="11601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2B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Фаза </a:t>
                      </a:r>
                      <a:r>
                        <a:rPr lang="ru-RU" sz="1400" b="0" dirty="0" err="1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продовження</a:t>
                      </a:r>
                      <a:endParaRPr lang="ru-RU" sz="1400" b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2B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Усього</a:t>
                      </a:r>
                      <a:endParaRPr lang="ru-RU" sz="1400" b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2B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схема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2B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меся-</a:t>
                      </a:r>
                      <a:r>
                        <a:rPr lang="ru-RU" sz="1400" b="0" dirty="0" err="1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ців</a:t>
                      </a:r>
                      <a:endParaRPr lang="ru-RU" sz="1400" b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2B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число </a:t>
                      </a:r>
                    </a:p>
                    <a:p>
                      <a:pPr algn="ctr"/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доз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2B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схема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2B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меся-</a:t>
                      </a:r>
                    </a:p>
                    <a:p>
                      <a:pPr algn="ctr"/>
                      <a:r>
                        <a:rPr lang="ru-RU" sz="1400" b="0" dirty="0" err="1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ців</a:t>
                      </a:r>
                      <a:endParaRPr lang="ru-RU" sz="1400" b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2B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число </a:t>
                      </a:r>
                    </a:p>
                    <a:p>
                      <a:pPr algn="ctr"/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доз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2B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меся-</a:t>
                      </a:r>
                    </a:p>
                    <a:p>
                      <a:pPr algn="ctr"/>
                      <a:r>
                        <a:rPr lang="ru-RU" sz="1400" b="0" dirty="0" err="1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ців</a:t>
                      </a:r>
                      <a:endParaRPr lang="ru-RU" sz="1400" b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2B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число </a:t>
                      </a:r>
                    </a:p>
                    <a:p>
                      <a:pPr algn="ctr"/>
                      <a:r>
                        <a:rPr lang="ru-RU" sz="1400" b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доз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2B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337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 </a:t>
                      </a: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Новий</a:t>
                      </a: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випадок</a:t>
                      </a: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бацилярних</a:t>
                      </a: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форми</a:t>
                      </a: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туберкульозу</a:t>
                      </a:r>
                      <a:b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</a:b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HRZE</a:t>
                      </a:r>
                      <a:endParaRPr lang="en-US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2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60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HR</a:t>
                      </a:r>
                      <a:endParaRPr lang="en-US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4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120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6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180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062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Важкий</a:t>
                      </a: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абаціллярний</a:t>
                      </a: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туберкульоз</a:t>
                      </a:r>
                      <a:b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</a:b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HRZS</a:t>
                      </a:r>
                      <a:br>
                        <a:rPr lang="en-US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</a:br>
                      <a:endParaRPr lang="en-US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2</a:t>
                      </a:r>
                      <a:b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</a:b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60</a:t>
                      </a:r>
                      <a:b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</a:b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H</a:t>
                      </a:r>
                      <a:r>
                        <a:rPr lang="en-US" sz="1600" b="1" baseline="-25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3</a:t>
                      </a:r>
                      <a:r>
                        <a:rPr lang="en-US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R</a:t>
                      </a:r>
                      <a:r>
                        <a:rPr lang="en-US" sz="1600" b="1" baseline="-25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3</a:t>
                      </a:r>
                      <a:br>
                        <a:rPr lang="en-US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</a:br>
                      <a:endParaRPr lang="en-US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4</a:t>
                      </a:r>
                      <a:b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</a:b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48</a:t>
                      </a:r>
                      <a:b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</a:b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6</a:t>
                      </a:r>
                      <a:b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</a:b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108</a:t>
                      </a:r>
                      <a:b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</a:b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06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Важкий</a:t>
                      </a: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позалегеневий</a:t>
                      </a: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туберкульоз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H</a:t>
                      </a:r>
                      <a:r>
                        <a:rPr lang="en-US" sz="1600" b="1" baseline="-25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3</a:t>
                      </a:r>
                      <a:r>
                        <a:rPr lang="en-US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R</a:t>
                      </a:r>
                      <a:r>
                        <a:rPr lang="en-US" sz="1600" b="1" baseline="-25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3</a:t>
                      </a:r>
                      <a:r>
                        <a:rPr lang="en-US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Z</a:t>
                      </a:r>
                      <a:r>
                        <a:rPr lang="en-US" sz="1600" b="1" baseline="-25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3</a:t>
                      </a:r>
                      <a:r>
                        <a:rPr lang="en-US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E</a:t>
                      </a:r>
                      <a:r>
                        <a:rPr lang="en-US" sz="1600" b="1" baseline="-25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3</a:t>
                      </a:r>
                      <a:endParaRPr lang="en-US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  <a:p>
                      <a:pPr algn="ctr"/>
                      <a:endParaRPr lang="en-US" sz="16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2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24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HE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6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180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8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204</a:t>
                      </a:r>
                    </a:p>
                  </a:txBody>
                  <a:tcPr marL="15462" marR="15462" marT="11601" marB="11601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5FFA34FB-FF73-87DD-2FA7-CB38B3F28369}"/>
              </a:ext>
            </a:extLst>
          </p:cNvPr>
          <p:cNvGraphicFramePr>
            <a:graphicFrameLocks noGrp="1"/>
          </p:cNvGraphicFramePr>
          <p:nvPr/>
        </p:nvGraphicFramePr>
        <p:xfrm>
          <a:off x="122238" y="5373688"/>
          <a:ext cx="11864975" cy="1158875"/>
        </p:xfrm>
        <a:graphic>
          <a:graphicData uri="http://schemas.openxmlformats.org/drawingml/2006/table">
            <a:tbl>
              <a:tblPr/>
              <a:tblGrid>
                <a:gridCol w="11864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58875">
                <a:tc>
                  <a:txBody>
                    <a:bodyPr/>
                    <a:lstStyle/>
                    <a:p>
                      <a:pPr algn="ctr"/>
                      <a:br>
                        <a:rPr lang="en-US" sz="1800" b="1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</a:br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H - </a:t>
                      </a:r>
                      <a:r>
                        <a:rPr lang="ru-RU" sz="1800" b="1" baseline="30000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ізоніазид</a:t>
                      </a:r>
                      <a:r>
                        <a:rPr lang="ru-RU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, </a:t>
                      </a:r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R - </a:t>
                      </a:r>
                      <a:r>
                        <a:rPr lang="ru-RU" sz="1800" b="1" baseline="30000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рифампіцин</a:t>
                      </a:r>
                      <a:r>
                        <a:rPr lang="ru-RU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, </a:t>
                      </a:r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Z - </a:t>
                      </a:r>
                      <a:r>
                        <a:rPr lang="ru-RU" sz="1800" b="1" baseline="30000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піразинамид</a:t>
                      </a:r>
                      <a:r>
                        <a:rPr lang="ru-RU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, </a:t>
                      </a:r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E - </a:t>
                      </a:r>
                      <a:r>
                        <a:rPr lang="ru-RU" sz="1800" b="1" baseline="30000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етамбутол</a:t>
                      </a:r>
                      <a:r>
                        <a:rPr lang="ru-RU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,</a:t>
                      </a:r>
                    </a:p>
                    <a:p>
                      <a:pPr algn="ctr"/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S - </a:t>
                      </a:r>
                      <a:r>
                        <a:rPr lang="ru-RU" sz="1800" b="1" baseline="30000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стрептоміцин</a:t>
                      </a:r>
                      <a:r>
                        <a:rPr lang="ru-RU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, </a:t>
                      </a:r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A - </a:t>
                      </a:r>
                      <a:r>
                        <a:rPr lang="ru-RU" sz="1800" b="1" baseline="30000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амікацин</a:t>
                      </a:r>
                      <a:r>
                        <a:rPr lang="ru-RU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, </a:t>
                      </a:r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P - </a:t>
                      </a:r>
                      <a:r>
                        <a:rPr lang="ru-RU" sz="1800" b="1" baseline="30000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протіонамід</a:t>
                      </a:r>
                      <a:r>
                        <a:rPr lang="ru-RU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, </a:t>
                      </a:r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O - </a:t>
                      </a:r>
                      <a:r>
                        <a:rPr lang="ru-RU" sz="1800" b="1" baseline="30000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офлоксацин</a:t>
                      </a:r>
                      <a:r>
                        <a:rPr lang="ru-RU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, </a:t>
                      </a:r>
                    </a:p>
                    <a:p>
                      <a:pPr algn="ctr"/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H</a:t>
                      </a:r>
                      <a:r>
                        <a:rPr lang="en-US" sz="1800" b="0" baseline="-25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3</a:t>
                      </a:r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R</a:t>
                      </a:r>
                      <a:r>
                        <a:rPr lang="en-US" sz="1800" b="0" baseline="-25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3</a:t>
                      </a:r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 </a:t>
                      </a:r>
                      <a:r>
                        <a:rPr lang="ru-RU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и т.д. - </a:t>
                      </a:r>
                      <a:r>
                        <a:rPr lang="ru-RU" sz="1800" b="1" baseline="30000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прийом</a:t>
                      </a:r>
                      <a:r>
                        <a:rPr lang="ru-RU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ru-RU" sz="1800" b="1" baseline="30000" dirty="0" err="1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препаратів</a:t>
                      </a:r>
                      <a:r>
                        <a:rPr lang="ru-RU" sz="1800" b="1" baseline="30000" dirty="0">
                          <a:solidFill>
                            <a:srgbClr val="7030A0"/>
                          </a:solidFill>
                          <a:effectLst/>
                          <a:latin typeface="Verdana"/>
                        </a:rPr>
                        <a:t> через день.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3BF283C3-8950-B55A-091E-6F8631C9C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8" y="246063"/>
            <a:ext cx="11904662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ru-RU" sz="20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Times New Roman" pitchFamily="18" charset="0"/>
              </a:rPr>
              <a:t>СХЕМИ ХІМІОТЕРАПІЇ ТУБЕРКУЛЬОЗА</a:t>
            </a:r>
            <a:endParaRPr lang="ru-RU" sz="2000" dirty="0">
              <a:latin typeface="Arial" pitchFamily="34" charset="0"/>
            </a:endParaRPr>
          </a:p>
        </p:txBody>
      </p:sp>
      <p:sp>
        <p:nvSpPr>
          <p:cNvPr id="27717" name="TextBox 2">
            <a:extLst>
              <a:ext uri="{FF2B5EF4-FFF2-40B4-BE49-F238E27FC236}">
                <a16:creationId xmlns:a16="http://schemas.microsoft.com/office/drawing/2014/main" id="{59A3F849-B0A5-F797-B4F1-ABEA41C7D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550" y="549275"/>
            <a:ext cx="102727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7030A0"/>
                </a:solidFill>
              </a:rPr>
              <a:t>DOT  — стратегия (</a:t>
            </a:r>
            <a:r>
              <a:rPr lang="en-US" altLang="ru-RU" sz="2400" b="1" i="1">
                <a:solidFill>
                  <a:srgbClr val="7030A0"/>
                </a:solidFill>
              </a:rPr>
              <a:t>Directly observed therapy</a:t>
            </a:r>
            <a:r>
              <a:rPr lang="ru-RU" altLang="ru-RU" sz="2400" b="1">
                <a:solidFill>
                  <a:srgbClr val="7030A0"/>
                </a:solidFill>
              </a:rPr>
              <a:t>)</a:t>
            </a:r>
          </a:p>
        </p:txBody>
      </p:sp>
    </p:spTree>
  </p:cSld>
  <p:clrMapOvr>
    <a:masterClrMapping/>
  </p:clrMapOvr>
  <p:transition spd="slow">
    <p:cover dir="l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998D3A-7614-1CA5-0BBC-F2C7101FD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50" y="528638"/>
            <a:ext cx="3578225" cy="2684462"/>
          </a:xfrm>
          <a:prstGeom prst="rect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28675" name="TextBox 2">
            <a:extLst>
              <a:ext uri="{FF2B5EF4-FFF2-40B4-BE49-F238E27FC236}">
                <a16:creationId xmlns:a16="http://schemas.microsoft.com/office/drawing/2014/main" id="{9AF3815F-5063-543F-BEC3-3A6E2CD39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3213100"/>
            <a:ext cx="37433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7030A0"/>
                </a:solidFill>
              </a:rPr>
              <a:t>Біоптат шкіри хворого лепроматозною проказою.</a:t>
            </a:r>
          </a:p>
          <a:p>
            <a:pPr algn="ctr" eaLnBrk="1" hangingPunct="1"/>
            <a:r>
              <a:rPr lang="ru-RU" altLang="ru-RU" sz="2000" b="1">
                <a:solidFill>
                  <a:srgbClr val="7030A0"/>
                </a:solidFill>
              </a:rPr>
              <a:t>Видно численні </a:t>
            </a:r>
            <a:r>
              <a:rPr lang="en-US" altLang="ru-RU" sz="2000" b="1" i="1">
                <a:solidFill>
                  <a:srgbClr val="7030A0"/>
                </a:solidFill>
              </a:rPr>
              <a:t>Mycobacterium leprae</a:t>
            </a:r>
            <a:r>
              <a:rPr lang="ru-RU" altLang="ru-RU" sz="2000" b="1" i="1">
                <a:solidFill>
                  <a:srgbClr val="7030A0"/>
                </a:solidFill>
              </a:rPr>
              <a:t>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FDC2DD-DA57-2D5B-840A-16FF71A2E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375" y="422275"/>
            <a:ext cx="7200900" cy="3829050"/>
          </a:xfrm>
          <a:prstGeom prst="rect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28677" name="TextBox 4">
            <a:extLst>
              <a:ext uri="{FF2B5EF4-FFF2-40B4-BE49-F238E27FC236}">
                <a16:creationId xmlns:a16="http://schemas.microsoft.com/office/drawing/2014/main" id="{D740BD25-20A7-2553-2C00-AF884288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9700" y="4329113"/>
            <a:ext cx="3648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7030A0"/>
                </a:solidFill>
              </a:rPr>
              <a:t>Левове лице – характерна ознака лепроматозної прокази</a:t>
            </a:r>
          </a:p>
        </p:txBody>
      </p:sp>
      <p:sp>
        <p:nvSpPr>
          <p:cNvPr id="28678" name="TextBox 5">
            <a:extLst>
              <a:ext uri="{FF2B5EF4-FFF2-40B4-BE49-F238E27FC236}">
                <a16:creationId xmlns:a16="http://schemas.microsoft.com/office/drawing/2014/main" id="{A1D1D0FF-8B48-9187-D98F-4A2A7783F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6438" y="4330700"/>
            <a:ext cx="49418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7030A0"/>
                </a:solidFill>
              </a:rPr>
              <a:t>Вузлова еритема - множинні хворобливі вузли червоного кольору на шкірі рук і ніг як прояви васкуліту внаслідок відкладень імунних комплексів</a:t>
            </a:r>
          </a:p>
        </p:txBody>
      </p:sp>
    </p:spTree>
  </p:cSld>
  <p:clrMapOvr>
    <a:masterClrMapping/>
  </p:clrMapOvr>
  <p:transition spd="slow">
    <p:cover dir="r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3149</TotalTime>
  <Words>1541</Words>
  <Application>Microsoft Office PowerPoint</Application>
  <PresentationFormat>Произвольный</PresentationFormat>
  <Paragraphs>373</Paragraphs>
  <Slides>27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e180267dav</cp:lastModifiedBy>
  <cp:revision>245</cp:revision>
  <dcterms:created xsi:type="dcterms:W3CDTF">2011-07-08T12:14:43Z</dcterms:created>
  <dcterms:modified xsi:type="dcterms:W3CDTF">2024-09-09T21:08:35Z</dcterms:modified>
</cp:coreProperties>
</file>