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notesMasterIdLst>
    <p:notesMasterId r:id="rId47"/>
  </p:notesMasterIdLst>
  <p:sldIdLst>
    <p:sldId id="336" r:id="rId2"/>
    <p:sldId id="257" r:id="rId3"/>
    <p:sldId id="258" r:id="rId4"/>
    <p:sldId id="277" r:id="rId5"/>
    <p:sldId id="333" r:id="rId6"/>
    <p:sldId id="260" r:id="rId7"/>
    <p:sldId id="287" r:id="rId8"/>
    <p:sldId id="337" r:id="rId9"/>
    <p:sldId id="288" r:id="rId10"/>
    <p:sldId id="289" r:id="rId11"/>
    <p:sldId id="290" r:id="rId12"/>
    <p:sldId id="291" r:id="rId13"/>
    <p:sldId id="313" r:id="rId14"/>
    <p:sldId id="294" r:id="rId15"/>
    <p:sldId id="330" r:id="rId16"/>
    <p:sldId id="331" r:id="rId17"/>
    <p:sldId id="296" r:id="rId18"/>
    <p:sldId id="297" r:id="rId19"/>
    <p:sldId id="299" r:id="rId20"/>
    <p:sldId id="300" r:id="rId21"/>
    <p:sldId id="302" r:id="rId22"/>
    <p:sldId id="303" r:id="rId23"/>
    <p:sldId id="305" r:id="rId24"/>
    <p:sldId id="306" r:id="rId25"/>
    <p:sldId id="311" r:id="rId26"/>
    <p:sldId id="316" r:id="rId27"/>
    <p:sldId id="314" r:id="rId28"/>
    <p:sldId id="315" r:id="rId29"/>
    <p:sldId id="271" r:id="rId30"/>
    <p:sldId id="270" r:id="rId31"/>
    <p:sldId id="317" r:id="rId32"/>
    <p:sldId id="334" r:id="rId33"/>
    <p:sldId id="335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282" r:id="rId42"/>
    <p:sldId id="332" r:id="rId43"/>
    <p:sldId id="326" r:id="rId44"/>
    <p:sldId id="327" r:id="rId45"/>
    <p:sldId id="328" r:id="rId46"/>
  </p:sldIdLst>
  <p:sldSz cx="12190413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70302020209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B460"/>
    <a:srgbClr val="46A9B9"/>
    <a:srgbClr val="419EAD"/>
    <a:srgbClr val="F0E9B4"/>
    <a:srgbClr val="DDB23E"/>
    <a:srgbClr val="DFCCE5"/>
    <a:srgbClr val="714FF0"/>
    <a:srgbClr val="F2B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B2BCD8-E8CC-CCED-1784-91E022CCA814}" v="8" dt="2024-09-02T21:26:19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/>
    <p:restoredTop sz="94982" autoAdjust="0"/>
  </p:normalViewPr>
  <p:slideViewPr>
    <p:cSldViewPr>
      <p:cViewPr>
        <p:scale>
          <a:sx n="60" d="100"/>
          <a:sy n="60" d="100"/>
        </p:scale>
        <p:origin x="-1032" y="-288"/>
      </p:cViewPr>
      <p:guideLst>
        <p:guide orient="horz" pos="2160"/>
        <p:guide pos="288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49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анна Юріївна Шевчук" userId="S::anna.shevchuk@onmedu.edu.ua::29e43fb9-09e4-4b88-9f6b-0311f7749e8f" providerId="AD" clId="Web-{E6B2BCD8-E8CC-CCED-1784-91E022CCA814}"/>
    <pc:docChg chg="modSld">
      <pc:chgData name="Ганна Юріївна Шевчук" userId="S::anna.shevchuk@onmedu.edu.ua::29e43fb9-09e4-4b88-9f6b-0311f7749e8f" providerId="AD" clId="Web-{E6B2BCD8-E8CC-CCED-1784-91E022CCA814}" dt="2024-09-02T21:25:23.117" v="3" actId="20577"/>
      <pc:docMkLst>
        <pc:docMk/>
      </pc:docMkLst>
      <pc:sldChg chg="modSp">
        <pc:chgData name="Ганна Юріївна Шевчук" userId="S::anna.shevchuk@onmedu.edu.ua::29e43fb9-09e4-4b88-9f6b-0311f7749e8f" providerId="AD" clId="Web-{E6B2BCD8-E8CC-CCED-1784-91E022CCA814}" dt="2024-09-02T21:25:23.117" v="3" actId="20577"/>
        <pc:sldMkLst>
          <pc:docMk/>
          <pc:sldMk cId="2942364311" sldId="336"/>
        </pc:sldMkLst>
        <pc:spChg chg="mod">
          <ac:chgData name="Ганна Юріївна Шевчук" userId="S::anna.shevchuk@onmedu.edu.ua::29e43fb9-09e4-4b88-9f6b-0311f7749e8f" providerId="AD" clId="Web-{E6B2BCD8-E8CC-CCED-1784-91E022CCA814}" dt="2024-09-02T21:25:23.117" v="3" actId="20577"/>
          <ac:spMkLst>
            <pc:docMk/>
            <pc:sldMk cId="2942364311" sldId="336"/>
            <ac:spMk id="11" creationId="{C6F6E1A5-FD7C-6BB1-692B-E9EA03929ECB}"/>
          </ac:spMkLst>
        </pc:spChg>
        <pc:spChg chg="mod">
          <ac:chgData name="Ганна Юріївна Шевчук" userId="S::anna.shevchuk@onmedu.edu.ua::29e43fb9-09e4-4b88-9f6b-0311f7749e8f" providerId="AD" clId="Web-{E6B2BCD8-E8CC-CCED-1784-91E022CCA814}" dt="2024-09-02T21:24:52.460" v="0" actId="20577"/>
          <ac:spMkLst>
            <pc:docMk/>
            <pc:sldMk cId="2942364311" sldId="336"/>
            <ac:spMk id="15" creationId="{7C15CB9E-1ACD-98DA-B3E7-E2A1ADA878B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C326D0F-4A4B-F27A-0E89-DD7B2F6070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E916298-3E67-A82D-6995-2D3B82B261A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2EFC2DB-0B3B-3346-8BD6-7DFD61D2418A}" type="datetimeFigureOut">
              <a:rPr lang="ru-RU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19D16A92-3F7E-EA0D-ED2E-DE4FFDA2F6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D9C0EBA6-0EC6-DE13-892C-D416FDBE0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00393A-2C6D-CA35-4242-55A4F97051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BE9877-2925-ADA0-20B5-9415DEBB1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0326DBC-5FDA-434F-B720-84DD56AE73D3}" type="slidenum">
              <a:rPr lang="ru-RU" altLang="x-none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>
            <a:extLst>
              <a:ext uri="{FF2B5EF4-FFF2-40B4-BE49-F238E27FC236}">
                <a16:creationId xmlns:a16="http://schemas.microsoft.com/office/drawing/2014/main" id="{906170C2-ADDA-29D2-F6D0-C36E91E209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>
            <a:extLst>
              <a:ext uri="{FF2B5EF4-FFF2-40B4-BE49-F238E27FC236}">
                <a16:creationId xmlns:a16="http://schemas.microsoft.com/office/drawing/2014/main" id="{5DA217B6-0D61-ABF4-7FE3-5493C899DB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0484" name="Номер слайда 3">
            <a:extLst>
              <a:ext uri="{FF2B5EF4-FFF2-40B4-BE49-F238E27FC236}">
                <a16:creationId xmlns:a16="http://schemas.microsoft.com/office/drawing/2014/main" id="{B23BC2CB-CA6D-8E9A-4C69-7BA4436878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9pPr>
          </a:lstStyle>
          <a:p>
            <a:pPr eaLnBrk="1" hangingPunct="1"/>
            <a:fld id="{2A026993-A214-4E4A-BA53-FE4A467C8BA2}" type="slidenum">
              <a:rPr lang="ru-RU" altLang="ru-RU">
                <a:latin typeface="Calibri" panose="020F0502020204030204" pitchFamily="34" charset="0"/>
              </a:rPr>
              <a:pPr eaLnBrk="1" hangingPunct="1"/>
              <a:t>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>
            <a:extLst>
              <a:ext uri="{FF2B5EF4-FFF2-40B4-BE49-F238E27FC236}">
                <a16:creationId xmlns:a16="http://schemas.microsoft.com/office/drawing/2014/main" id="{9B37CCBE-9A68-B01A-02C2-D53F080318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>
            <a:extLst>
              <a:ext uri="{FF2B5EF4-FFF2-40B4-BE49-F238E27FC236}">
                <a16:creationId xmlns:a16="http://schemas.microsoft.com/office/drawing/2014/main" id="{6901680C-7DFA-CA02-44CD-3C8CDD827B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6868" name="Номер слайда 3">
            <a:extLst>
              <a:ext uri="{FF2B5EF4-FFF2-40B4-BE49-F238E27FC236}">
                <a16:creationId xmlns:a16="http://schemas.microsoft.com/office/drawing/2014/main" id="{457A03DF-2610-511A-143B-4E7DA3713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9pPr>
          </a:lstStyle>
          <a:p>
            <a:pPr eaLnBrk="1" hangingPunct="1"/>
            <a:fld id="{261D5E11-C905-EA45-B8BD-5A7F57A94270}" type="slidenum">
              <a:rPr lang="ru-RU" altLang="ru-RU">
                <a:latin typeface="Calibri" panose="020F0502020204030204" pitchFamily="34" charset="0"/>
              </a:rPr>
              <a:pPr eaLnBrk="1" hangingPunct="1"/>
              <a:t>15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>
            <a:extLst>
              <a:ext uri="{FF2B5EF4-FFF2-40B4-BE49-F238E27FC236}">
                <a16:creationId xmlns:a16="http://schemas.microsoft.com/office/drawing/2014/main" id="{9B37CCBE-9A68-B01A-02C2-D53F080318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>
            <a:extLst>
              <a:ext uri="{FF2B5EF4-FFF2-40B4-BE49-F238E27FC236}">
                <a16:creationId xmlns:a16="http://schemas.microsoft.com/office/drawing/2014/main" id="{6901680C-7DFA-CA02-44CD-3C8CDD827B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6868" name="Номер слайда 3">
            <a:extLst>
              <a:ext uri="{FF2B5EF4-FFF2-40B4-BE49-F238E27FC236}">
                <a16:creationId xmlns:a16="http://schemas.microsoft.com/office/drawing/2014/main" id="{457A03DF-2610-511A-143B-4E7DA3713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9pPr>
          </a:lstStyle>
          <a:p>
            <a:pPr eaLnBrk="1" hangingPunct="1"/>
            <a:fld id="{261D5E11-C905-EA45-B8BD-5A7F57A94270}" type="slidenum">
              <a:rPr lang="ru-RU" altLang="ru-RU">
                <a:latin typeface="Calibri" panose="020F0502020204030204" pitchFamily="34" charset="0"/>
              </a:rPr>
              <a:pPr eaLnBrk="1" hangingPunct="1"/>
              <a:t>16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275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326DBC-5FDA-434F-B720-84DD56AE73D3}" type="slidenum">
              <a:rPr lang="ru-RU" altLang="x-none" smtClean="0"/>
              <a:pPr/>
              <a:t>17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497665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326DBC-5FDA-434F-B720-84DD56AE73D3}" type="slidenum">
              <a:rPr lang="ru-RU" altLang="x-none" smtClean="0"/>
              <a:pPr/>
              <a:t>18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781268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>
            <a:extLst>
              <a:ext uri="{FF2B5EF4-FFF2-40B4-BE49-F238E27FC236}">
                <a16:creationId xmlns:a16="http://schemas.microsoft.com/office/drawing/2014/main" id="{711E9434-ABF9-2D98-E06E-56F03DF4A0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>
            <a:extLst>
              <a:ext uri="{FF2B5EF4-FFF2-40B4-BE49-F238E27FC236}">
                <a16:creationId xmlns:a16="http://schemas.microsoft.com/office/drawing/2014/main" id="{0630C520-206D-8F88-D1D0-7B14981800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FAB636-CEDC-1A27-DE9F-D85793687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</a:defRPr>
            </a:lvl9pPr>
          </a:lstStyle>
          <a:p>
            <a:pPr eaLnBrk="1" hangingPunct="1"/>
            <a:fld id="{BE751836-EE6F-1F4B-A029-63D470EDE5EC}" type="slidenum">
              <a:rPr lang="ru-RU" altLang="x-none">
                <a:latin typeface="Calibri" panose="020F0502020204030204" pitchFamily="34" charset="0"/>
              </a:rPr>
              <a:pPr eaLnBrk="1" hangingPunct="1"/>
              <a:t>24</a:t>
            </a:fld>
            <a:endParaRPr lang="ru-RU" altLang="x-none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326DBC-5FDA-434F-B720-84DD56AE73D3}" type="slidenum">
              <a:rPr lang="ru-RU" altLang="x-none" smtClean="0"/>
              <a:pPr/>
              <a:t>25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120589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9EF0F-D2AB-9540-B5F7-7A2C681804FD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FB9D-2427-FF42-B77F-6F0765582960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0EAF6-E174-8746-8E8E-4CDE4CCA0E51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14B6-DF42-4143-B9F0-590AEFF8FDF4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8878F-7AC0-374A-B9CC-95E2DDD4F490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10B13-0F94-5D4D-B505-9F9A841D5A7F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A9B041-CCEF-644A-8437-C632ED47718D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16855-E71B-DC4C-A4A0-9ACB2C9F6B54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191167-9779-6249-ACA6-20DCAED22A9C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F60A4-E884-584F-8651-564E037B2D96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09C329-D86A-BD46-B2F8-0B74FCC2734A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14166-A9EC-1E4E-9CC8-B9B505396E4F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082FD-9E1C-9D49-9057-CF4C78F8223E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BAAF-341E-FC45-B985-2D0181B62146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FC3125-B4E7-324A-8537-191248662650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B9BF-F2DC-964C-8C91-B0F0F2875A52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B840CD-CB12-2247-9A4A-96CA825D9260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D13B-6D36-3243-946A-285E7605C4AC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233DCF-3D60-FD4C-A6BE-DD554B9498EC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31C8-B082-7441-AA48-8DEEC4CF7B99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D07E92-4FA0-B845-A432-B7B5DB3A2667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982-6B9E-D14F-8D96-A857E1049F89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640ED2-E558-B845-AF4A-A459E8166E48}" type="datetimeFigureOut">
              <a:rPr lang="ru-RU" smtClean="0"/>
              <a:pPr>
                <a:defRPr/>
              </a:pPr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782E3-A17B-4F4C-A41B-9A4CC90E2F89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0E94E01-C841-2161-C79F-EBB2A1658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4646" y="1484784"/>
            <a:ext cx="10369151" cy="504056"/>
          </a:xfrm>
        </p:spPr>
        <p:txBody>
          <a:bodyPr>
            <a:normAutofit/>
          </a:bodyPr>
          <a:lstStyle/>
          <a:p>
            <a:r>
              <a:rPr lang="uk-UA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Медичний факультет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1072D0-F364-39D5-8484-237E9B4E4322}"/>
              </a:ext>
            </a:extLst>
          </p:cNvPr>
          <p:cNvSpPr txBox="1"/>
          <p:nvPr/>
        </p:nvSpPr>
        <p:spPr>
          <a:xfrm>
            <a:off x="1939717" y="771681"/>
            <a:ext cx="9880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800" dirty="0">
                <a:latin typeface="Century Gothic" panose="020B0502020202020204" pitchFamily="34" charset="0"/>
              </a:rPr>
              <a:t>Кафедра загальної та клінічної епідеміології та </a:t>
            </a:r>
            <a:r>
              <a:rPr lang="uk-UA" sz="1800" dirty="0" err="1">
                <a:latin typeface="Century Gothic" panose="020B0502020202020204" pitchFamily="34" charset="0"/>
              </a:rPr>
              <a:t>біобезпеки</a:t>
            </a:r>
            <a:endParaRPr lang="uk-UA" dirty="0">
              <a:latin typeface="Century Gothic" panose="020B0502020202020204" pitchFamily="34" charset="0"/>
            </a:endParaRPr>
          </a:p>
          <a:p>
            <a:pPr algn="ctr"/>
            <a:r>
              <a:rPr lang="uk-UA" sz="1800" dirty="0">
                <a:latin typeface="Century Gothic" panose="020B0502020202020204" pitchFamily="34" charset="0"/>
              </a:rPr>
              <a:t>з курсом мікробіології та вірусології</a:t>
            </a:r>
            <a:endParaRPr lang="uk-UA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8FD357-21F5-706F-084C-38B928F7616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24" y="240029"/>
            <a:ext cx="1706378" cy="22317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351E5F-0B71-FB0B-0D10-4752BD960D3D}"/>
              </a:ext>
            </a:extLst>
          </p:cNvPr>
          <p:cNvSpPr txBox="1"/>
          <p:nvPr/>
        </p:nvSpPr>
        <p:spPr>
          <a:xfrm>
            <a:off x="1939717" y="264868"/>
            <a:ext cx="9880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B9AF20-A288-0F09-E334-C043F0BC95FD}"/>
              </a:ext>
            </a:extLst>
          </p:cNvPr>
          <p:cNvSpPr txBox="1"/>
          <p:nvPr/>
        </p:nvSpPr>
        <p:spPr>
          <a:xfrm>
            <a:off x="5392220" y="3061908"/>
            <a:ext cx="14059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Century Gothic" panose="020B0502020202020204" pitchFamily="34" charset="0"/>
              </a:rPr>
              <a:t>Тема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uk-UA" sz="1600" dirty="0">
                <a:latin typeface="Century Gothic" panose="020B0502020202020204" pitchFamily="34" charset="0"/>
              </a:rPr>
              <a:t>лекції</a:t>
            </a:r>
            <a:r>
              <a:rPr lang="en-US" sz="1600" dirty="0">
                <a:latin typeface="Century Gothic" panose="020B0502020202020204" pitchFamily="34" charset="0"/>
              </a:rPr>
              <a:t>:</a:t>
            </a:r>
            <a:endParaRPr lang="uk-UA" sz="1600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F6E1A5-FD7C-6BB1-692B-E9EA03929ECB}"/>
              </a:ext>
            </a:extLst>
          </p:cNvPr>
          <p:cNvSpPr txBox="1"/>
          <p:nvPr/>
        </p:nvSpPr>
        <p:spPr>
          <a:xfrm>
            <a:off x="118542" y="3861048"/>
            <a:ext cx="1188132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uk-UA" sz="2400" dirty="0">
                <a:latin typeface="Century Gothic"/>
              </a:rPr>
              <a:t>Імунна система організму. Антигени, властивості. Антигени мікроорганізмів. Антитіла, структура. Класи імуноглобулінів. Закономірності імунної відповіді. Взаємодія клітин імунної системи в імунній відповіді</a:t>
            </a:r>
          </a:p>
          <a:p>
            <a:pPr algn="ctr"/>
            <a:endParaRPr lang="uk-UA" sz="2400" dirty="0">
              <a:highlight>
                <a:srgbClr val="FFFF00"/>
              </a:highlight>
              <a:latin typeface="Century Gothic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43DF12-0999-697F-6293-DCEA4F183169}"/>
              </a:ext>
            </a:extLst>
          </p:cNvPr>
          <p:cNvSpPr txBox="1"/>
          <p:nvPr/>
        </p:nvSpPr>
        <p:spPr>
          <a:xfrm>
            <a:off x="5649469" y="5917043"/>
            <a:ext cx="891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5D502A-70C8-1A95-F677-0A4067BF24A7}"/>
              </a:ext>
            </a:extLst>
          </p:cNvPr>
          <p:cNvCxnSpPr/>
          <p:nvPr/>
        </p:nvCxnSpPr>
        <p:spPr>
          <a:xfrm>
            <a:off x="0" y="6617970"/>
            <a:ext cx="12190413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7C15CB9E-1ACD-98DA-B3E7-E2A1ADA878B4}"/>
              </a:ext>
            </a:extLst>
          </p:cNvPr>
          <p:cNvSpPr txBox="1">
            <a:spLocks/>
          </p:cNvSpPr>
          <p:nvPr/>
        </p:nvSpPr>
        <p:spPr>
          <a:xfrm>
            <a:off x="2206774" y="2492896"/>
            <a:ext cx="10606049" cy="4669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dirty="0">
                <a:latin typeface="Century Gothic"/>
              </a:rPr>
              <a:t>Навчальна дисципліна</a:t>
            </a:r>
            <a:r>
              <a:rPr lang="en-US" sz="1800" dirty="0">
                <a:latin typeface="Century Gothic"/>
              </a:rPr>
              <a:t>: </a:t>
            </a:r>
            <a:r>
              <a:rPr lang="uk-UA" sz="1800" dirty="0">
                <a:latin typeface="Century Gothic"/>
              </a:rPr>
              <a:t>«Мікробіологія, вірусологія та імунологія»</a:t>
            </a:r>
          </a:p>
        </p:txBody>
      </p:sp>
    </p:spTree>
    <p:extLst>
      <p:ext uri="{BB962C8B-B14F-4D97-AF65-F5344CB8AC3E}">
        <p14:creationId xmlns:p14="http://schemas.microsoft.com/office/powerpoint/2010/main" val="294236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E8724D8-58D4-50E4-6835-F22FBAAD5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54" y="333375"/>
            <a:ext cx="11616871" cy="6408738"/>
          </a:xfrm>
        </p:spPr>
        <p:txBody>
          <a:bodyPr rtlCol="0">
            <a:noAutofit/>
          </a:bodyPr>
          <a:lstStyle/>
          <a:p>
            <a:pPr marL="0" lvl="1" indent="0"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0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І­МУ­НІТЕТ</a:t>
            </a: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: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спосіб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захисту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організму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від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живих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тіл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і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речовин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,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які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несуть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ознаки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генетично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чужорідн</a:t>
            </a:r>
            <a:r>
              <a:rPr lang="uk-UA" sz="3000" b="1" dirty="0" err="1">
                <a:solidFill>
                  <a:srgbClr val="7030A0"/>
                </a:solidFill>
                <a:latin typeface="Candara" pitchFamily="34" charset="0"/>
              </a:rPr>
              <a:t>ої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Candara" pitchFamily="34" charset="0"/>
              </a:rPr>
              <a:t>інформації</a:t>
            </a:r>
            <a:r>
              <a:rPr lang="ru-RU" sz="3000" b="1" dirty="0">
                <a:solidFill>
                  <a:srgbClr val="7030A0"/>
                </a:solidFill>
                <a:latin typeface="Candara" pitchFamily="34" charset="0"/>
              </a:rPr>
              <a:t>.</a:t>
            </a:r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200" b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АН­ТИ­ГЕН: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речовина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або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жива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істота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з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ознаками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генетичної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чужорідності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які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можуть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викликати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імунологічні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реакції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в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організмі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.</a:t>
            </a:r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200" b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АН­ТИ­ТІ­ЛО: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білок-імуноглобулін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що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виробляє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організм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у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відповідь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на антиген,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який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здатний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Candara" pitchFamily="34" charset="0"/>
              </a:rPr>
              <a:t>спе­ци­фі­чно</a:t>
            </a:r>
            <a:r>
              <a:rPr lang="ru-RU" sz="3200" b="1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взаємодіяти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з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антигеном.</a:t>
            </a:r>
            <a:endParaRPr lang="ru-RU" sz="3200" dirty="0">
              <a:solidFill>
                <a:srgbClr val="7030A0"/>
              </a:solidFill>
              <a:latin typeface="Candara" pitchFamily="34" charset="0"/>
            </a:endParaRPr>
          </a:p>
          <a:p>
            <a:pPr marL="0" indent="-18288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Candara" pitchFamily="34" charset="0"/>
            </a:endParaRPr>
          </a:p>
          <a:p>
            <a:pPr marL="0" indent="-18288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Candara" pitchFamily="34" charset="0"/>
            </a:endParaRPr>
          </a:p>
          <a:p>
            <a:pPr marL="0" indent="-18288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 spd="slow">
    <p:pull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0C46746-F7D6-FF9B-B783-66B2020B08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6351871"/>
              </p:ext>
            </p:extLst>
          </p:nvPr>
        </p:nvGraphicFramePr>
        <p:xfrm>
          <a:off x="143916" y="692152"/>
          <a:ext cx="11807347" cy="6062681"/>
        </p:xfrm>
        <a:graphic>
          <a:graphicData uri="http://schemas.openxmlformats.org/drawingml/2006/table">
            <a:tbl>
              <a:tblPr/>
              <a:tblGrid>
                <a:gridCol w="2687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3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6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7403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ФУНДАМЕНТАЛЬНІ ВІДКРИТТЯ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121905" marR="121905"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Е.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Дженер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,  1796                                                                          Л. Пастер,  1881                                                                  І.І.  Мечников, 1882                                                                             Е.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Берінг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, 1890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121905" marR="121905"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9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НОРМАЛЬНА ІМУНОЛОГІЯ</a:t>
                      </a: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ІМУНОПАТОЛОГІЯ</a:t>
                      </a: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B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2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</a:rPr>
                        <a:t>Інфекційна</a:t>
                      </a:r>
                      <a:endParaRPr kumimoji="0" lang="ru-RU" alt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kumimoji="0" lang="ru-RU" altLang="ru-RU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</a:rPr>
                        <a:t>Не­інфекційна</a:t>
                      </a:r>
                      <a:r>
                        <a:rPr kumimoji="0" lang="ru-RU" alt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</a:rPr>
                        <a:t>   </a:t>
                      </a: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F5F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</a:rPr>
                        <a:t>Цитотоксини</a:t>
                      </a:r>
                      <a:endParaRPr kumimoji="0" lang="ru-RU" alt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B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06">
                <a:tc rowSpan="2">
                  <a:txBody>
                    <a:bodyPr/>
                    <a:lstStyle>
                      <a:lvl1pPr marL="92075" indent="-73025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92075" marR="0" lvl="0" indent="-73025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Вчення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про</a:t>
                      </a:r>
                    </a:p>
                    <a:p>
                      <a:pPr marL="92075" marR="0" lvl="0" indent="-73025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 фагоцитоз</a:t>
                      </a:r>
                    </a:p>
                    <a:p>
                      <a:pPr marL="92075" marR="0" lvl="0" indent="-73025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вчення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про</a:t>
                      </a:r>
                    </a:p>
                    <a:p>
                      <a:pPr marL="92075" marR="0" lvl="0" indent="-73025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     АГ і АТ</a:t>
                      </a:r>
                    </a:p>
                    <a:p>
                      <a:pPr marL="92075" marR="0" lvl="0" indent="-73025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Діагностика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профілактика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і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терапія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92075" marR="0" lvl="0" indent="-73025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Інфекційних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хвороб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Ж.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Борде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Н.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Чистович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1898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К.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Ландштейнер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1890</a:t>
                      </a: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1F4"/>
                    </a:solidFill>
                  </a:tcPr>
                </a:tc>
                <a:tc rowSpan="2">
                  <a:txBody>
                    <a:bodyPr/>
                    <a:lstStyle>
                      <a:lvl1pPr marL="88900" indent="-77788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88900" marR="0" lvl="0" indent="-7778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Алергія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88900" marR="0" lvl="0" indent="-7778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Аутоімунні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                 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процеси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88900" marR="0" lvl="0" indent="-7778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Імунодефіцити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88900" marR="0" lvl="0" indent="-7778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Імунопроліферація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лимфолейкози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</a:p>
                    <a:p>
                      <a:pPr marL="88900" marR="0" lvl="0" indent="-7778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Пухлинні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процеси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marL="88900" marR="0" lvl="0" indent="-777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Інфекції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імунної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системи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ВІЛ,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лейкози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вірусной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етіології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інфекційний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3260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мононуклеоз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B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383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marL="90488" indent="-71438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90488" marR="0" lvl="0" indent="-7143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Імунологічна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толерантність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90488" marR="0" lvl="0" indent="-7143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Трансплантаційний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імунітет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90488" marR="0" lvl="0" indent="-7143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Імунологія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репродукції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90488" marR="0" lvl="0" indent="-7143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Імунологія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онтогенезу</a:t>
                      </a:r>
                    </a:p>
                    <a:p>
                      <a:pPr marL="90488" marR="0" lvl="0" indent="-7143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Імунологічний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нагляд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90488" marR="0" lvl="0" indent="-7143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Протипухлинний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імунітет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90488" marR="0" lvl="0" indent="-7143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Імунодефіцити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90488" marR="0" lvl="0" indent="-71438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Клінічна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імуногенетика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90488" marR="0" lvl="0" indent="-714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Імунологія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старіння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21905" marR="121905" marT="45706" marB="45706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F5F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78E69C8-58C9-C36D-2B07-CF3FB662BF1A}"/>
              </a:ext>
            </a:extLst>
          </p:cNvPr>
          <p:cNvSpPr txBox="1"/>
          <p:nvPr/>
        </p:nvSpPr>
        <p:spPr>
          <a:xfrm>
            <a:off x="1295233" y="115890"/>
            <a:ext cx="9599950" cy="523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ЕТАПИ РОЗВИТКУ ІМУНОЛОГІЇ</a:t>
            </a:r>
          </a:p>
        </p:txBody>
      </p:sp>
    </p:spTree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2DBA5B99-5BD8-4A46-AA5E-78EE6C2FAD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5232" y="848251"/>
            <a:ext cx="7019818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6FE4ED-B250-E4E1-D45D-DE678B652956}"/>
              </a:ext>
            </a:extLst>
          </p:cNvPr>
          <p:cNvSpPr txBox="1"/>
          <p:nvPr/>
        </p:nvSpPr>
        <p:spPr>
          <a:xfrm>
            <a:off x="3312455" y="1434785"/>
            <a:ext cx="729641" cy="2308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uk-UA" sz="900" dirty="0">
                <a:latin typeface="Century Gothic" panose="020B0502020202020204" pitchFamily="34" charset="0"/>
              </a:rPr>
              <a:t>Аденоїди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924D38-6A87-7280-73A0-EA4F55CF45E3}"/>
              </a:ext>
            </a:extLst>
          </p:cNvPr>
          <p:cNvSpPr txBox="1"/>
          <p:nvPr/>
        </p:nvSpPr>
        <p:spPr>
          <a:xfrm>
            <a:off x="3118196" y="1628569"/>
            <a:ext cx="896205" cy="2308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uk-UA" sz="900" b="1" dirty="0">
                <a:latin typeface="Century Gothic" panose="020B0502020202020204" pitchFamily="34" charset="0"/>
              </a:rPr>
              <a:t>Мигдалики⚚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0F90E1-5277-09A4-27E3-F4262FD9F66F}"/>
              </a:ext>
            </a:extLst>
          </p:cNvPr>
          <p:cNvSpPr txBox="1"/>
          <p:nvPr/>
        </p:nvSpPr>
        <p:spPr>
          <a:xfrm>
            <a:off x="2707048" y="2309917"/>
            <a:ext cx="1292396" cy="2308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uk-UA" sz="900" b="1" dirty="0">
                <a:latin typeface="Century Gothic" panose="020B0502020202020204" pitchFamily="34" charset="0"/>
              </a:rPr>
              <a:t>Лімфатичні вузли⚚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08CA27-AEEF-240C-54B5-77BA90829A73}"/>
              </a:ext>
            </a:extLst>
          </p:cNvPr>
          <p:cNvSpPr txBox="1"/>
          <p:nvPr/>
        </p:nvSpPr>
        <p:spPr>
          <a:xfrm>
            <a:off x="3118196" y="3261737"/>
            <a:ext cx="837989" cy="2308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uk-UA" sz="900" b="1" dirty="0">
                <a:latin typeface="Century Gothic" panose="020B0502020202020204" pitchFamily="34" charset="0"/>
              </a:rPr>
              <a:t>Апендикс⚚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DB5D35-E555-BE64-EFAE-A27ACF749D8C}"/>
              </a:ext>
            </a:extLst>
          </p:cNvPr>
          <p:cNvSpPr txBox="1"/>
          <p:nvPr/>
        </p:nvSpPr>
        <p:spPr>
          <a:xfrm>
            <a:off x="7342365" y="2802601"/>
            <a:ext cx="847691" cy="2308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uk-UA" sz="900" b="1" dirty="0">
                <a:latin typeface="Century Gothic" panose="020B0502020202020204" pitchFamily="34" charset="0"/>
              </a:rPr>
              <a:t>Селезінка⚚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528855-82CD-0867-F789-56AF27706DA5}"/>
              </a:ext>
            </a:extLst>
          </p:cNvPr>
          <p:cNvSpPr txBox="1"/>
          <p:nvPr/>
        </p:nvSpPr>
        <p:spPr>
          <a:xfrm>
            <a:off x="7342365" y="2132596"/>
            <a:ext cx="2259861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uk-UA" sz="900" b="1" dirty="0" err="1">
                <a:latin typeface="Century Gothic" panose="020B0502020202020204" pitchFamily="34" charset="0"/>
              </a:rPr>
              <a:t>Тимус</a:t>
            </a:r>
            <a:r>
              <a:rPr lang="uk-UA" sz="900" b="1" dirty="0"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5D33BC-85D2-5758-E1EB-9B00BE3433A7}"/>
              </a:ext>
            </a:extLst>
          </p:cNvPr>
          <p:cNvSpPr txBox="1"/>
          <p:nvPr/>
        </p:nvSpPr>
        <p:spPr>
          <a:xfrm>
            <a:off x="7399587" y="4212903"/>
            <a:ext cx="1723562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uk-UA" sz="900" b="1" dirty="0">
                <a:latin typeface="Century Gothic" panose="020B0502020202020204" pitchFamily="34" charset="0"/>
              </a:rPr>
              <a:t>Кістковий мозок*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A1726C-1C27-4210-5F81-96C216DAE10C}"/>
              </a:ext>
            </a:extLst>
          </p:cNvPr>
          <p:cNvSpPr txBox="1"/>
          <p:nvPr/>
        </p:nvSpPr>
        <p:spPr>
          <a:xfrm>
            <a:off x="7342367" y="2977214"/>
            <a:ext cx="1125834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uk-UA" sz="900" b="1" dirty="0" err="1">
                <a:latin typeface="Century Gothic" panose="020B0502020202020204" pitchFamily="34" charset="0"/>
              </a:rPr>
              <a:t>Пеєрові</a:t>
            </a:r>
            <a:r>
              <a:rPr lang="uk-UA" sz="900" b="1" dirty="0">
                <a:latin typeface="Century Gothic" panose="020B0502020202020204" pitchFamily="34" charset="0"/>
              </a:rPr>
              <a:t> бляшки</a:t>
            </a:r>
          </a:p>
          <a:p>
            <a:r>
              <a:rPr lang="uk-UA" sz="900" b="1" dirty="0">
                <a:latin typeface="Century Gothic" panose="020B0502020202020204" pitchFamily="34" charset="0"/>
              </a:rPr>
              <a:t>тонкої кишки⚚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C18548-2ED6-C467-131C-E22EB49D13D4}"/>
              </a:ext>
            </a:extLst>
          </p:cNvPr>
          <p:cNvSpPr txBox="1"/>
          <p:nvPr/>
        </p:nvSpPr>
        <p:spPr>
          <a:xfrm>
            <a:off x="6449368" y="1030828"/>
            <a:ext cx="3199982" cy="4154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sz="1050" dirty="0">
                <a:latin typeface="Century Gothic" panose="020B0502020202020204" pitchFamily="34" charset="0"/>
              </a:rPr>
              <a:t>*Центральні органи імунної системи</a:t>
            </a:r>
          </a:p>
          <a:p>
            <a:r>
              <a:rPr lang="uk-UA" sz="1050" dirty="0">
                <a:latin typeface="Century Gothic" panose="020B0502020202020204" pitchFamily="34" charset="0"/>
              </a:rPr>
              <a:t>⚚Периферичні органи імунної системи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A280DD-9E54-F113-D3CE-FAF6429A87DA}"/>
              </a:ext>
            </a:extLst>
          </p:cNvPr>
          <p:cNvSpPr txBox="1"/>
          <p:nvPr/>
        </p:nvSpPr>
        <p:spPr>
          <a:xfrm>
            <a:off x="7342365" y="3271068"/>
            <a:ext cx="1723562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uk-UA" sz="900" dirty="0">
                <a:latin typeface="Century Gothic" panose="020B0502020202020204" pitchFamily="34" charset="0"/>
              </a:rPr>
              <a:t>Товста кишка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6207FB-1717-9154-D31A-A2FC574354EB}"/>
              </a:ext>
            </a:extLst>
          </p:cNvPr>
          <p:cNvSpPr txBox="1"/>
          <p:nvPr/>
        </p:nvSpPr>
        <p:spPr>
          <a:xfrm>
            <a:off x="2215230" y="4245762"/>
            <a:ext cx="1935486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r"/>
            <a:r>
              <a:rPr lang="uk-UA" sz="900" dirty="0">
                <a:latin typeface="Century Gothic" panose="020B0502020202020204" pitchFamily="34" charset="0"/>
              </a:rPr>
              <a:t>Лімфатичні протоки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AEA73E-4D30-B889-19CD-ED13D3259699}"/>
              </a:ext>
            </a:extLst>
          </p:cNvPr>
          <p:cNvSpPr txBox="1"/>
          <p:nvPr/>
        </p:nvSpPr>
        <p:spPr>
          <a:xfrm>
            <a:off x="2215229" y="2787420"/>
            <a:ext cx="1935485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r"/>
            <a:r>
              <a:rPr lang="uk-UA" sz="900" dirty="0">
                <a:latin typeface="Century Gothic" panose="020B0502020202020204" pitchFamily="34" charset="0"/>
              </a:rPr>
              <a:t>Нирки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3CB23A-AA1E-E6B1-0FBA-5109634746D1}"/>
              </a:ext>
            </a:extLst>
          </p:cNvPr>
          <p:cNvSpPr txBox="1"/>
          <p:nvPr/>
        </p:nvSpPr>
        <p:spPr>
          <a:xfrm>
            <a:off x="7342367" y="2309916"/>
            <a:ext cx="1971983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uk-UA" sz="900" dirty="0">
                <a:latin typeface="Century Gothic" panose="020B0502020202020204" pitchFamily="34" charset="0"/>
              </a:rPr>
              <a:t>Серце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A7CCC1-FBF6-3798-D8F1-A617B373EC0B}"/>
              </a:ext>
            </a:extLst>
          </p:cNvPr>
          <p:cNvSpPr txBox="1"/>
          <p:nvPr/>
        </p:nvSpPr>
        <p:spPr>
          <a:xfrm>
            <a:off x="2135929" y="1975927"/>
            <a:ext cx="2051284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r"/>
            <a:r>
              <a:rPr lang="uk-UA" sz="900" dirty="0">
                <a:latin typeface="Century Gothic" panose="020B0502020202020204" pitchFamily="34" charset="0"/>
              </a:rPr>
              <a:t>Права підключична вена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0F5BF6-EA50-C704-8F82-DC1B4362438D}"/>
              </a:ext>
            </a:extLst>
          </p:cNvPr>
          <p:cNvSpPr txBox="1"/>
          <p:nvPr/>
        </p:nvSpPr>
        <p:spPr>
          <a:xfrm>
            <a:off x="7342363" y="1964641"/>
            <a:ext cx="1971986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uk-UA" sz="900" dirty="0">
                <a:latin typeface="Century Gothic" panose="020B0502020202020204" pitchFamily="34" charset="0"/>
              </a:rPr>
              <a:t>Ліва підключична вена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3A9F46-6A27-7176-F7AF-8F765F51AA1D}"/>
              </a:ext>
            </a:extLst>
          </p:cNvPr>
          <p:cNvSpPr txBox="1"/>
          <p:nvPr/>
        </p:nvSpPr>
        <p:spPr>
          <a:xfrm>
            <a:off x="7342363" y="2580796"/>
            <a:ext cx="1892686" cy="2308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Ductus </a:t>
            </a:r>
            <a:r>
              <a:rPr lang="en-US" sz="900" dirty="0" err="1">
                <a:latin typeface="Century Gothic" panose="020B0502020202020204" pitchFamily="34" charset="0"/>
              </a:rPr>
              <a:t>thoracicus</a:t>
            </a:r>
            <a:endParaRPr lang="uk-UA" sz="900" dirty="0">
              <a:latin typeface="Century Gothic" panose="020B0502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40C6C5-A524-1704-B763-414F4FD28835}"/>
              </a:ext>
            </a:extLst>
          </p:cNvPr>
          <p:cNvSpPr txBox="1"/>
          <p:nvPr/>
        </p:nvSpPr>
        <p:spPr>
          <a:xfrm>
            <a:off x="564923" y="1081668"/>
            <a:ext cx="186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4005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F85F96-644C-A539-D682-87FE27EEA3C8}"/>
              </a:ext>
            </a:extLst>
          </p:cNvPr>
          <p:cNvSpPr txBox="1"/>
          <p:nvPr/>
        </p:nvSpPr>
        <p:spPr>
          <a:xfrm>
            <a:off x="913684" y="476673"/>
            <a:ext cx="1012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latin typeface="Century Gothic" panose="020B0502020202020204" pitchFamily="34" charset="0"/>
              </a:rPr>
              <a:t>Порівняння системи вродженого і набутого імунітетів</a:t>
            </a:r>
          </a:p>
        </p:txBody>
      </p:sp>
      <p:graphicFrame>
        <p:nvGraphicFramePr>
          <p:cNvPr id="5" name="Table 17">
            <a:extLst>
              <a:ext uri="{FF2B5EF4-FFF2-40B4-BE49-F238E27FC236}">
                <a16:creationId xmlns:a16="http://schemas.microsoft.com/office/drawing/2014/main" id="{DA199DD4-FD01-3F7A-DDC7-F79714D1A9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126508"/>
              </p:ext>
            </p:extLst>
          </p:nvPr>
        </p:nvGraphicFramePr>
        <p:xfrm>
          <a:off x="671311" y="2204864"/>
          <a:ext cx="10847792" cy="30748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3896">
                  <a:extLst>
                    <a:ext uri="{9D8B030D-6E8A-4147-A177-3AD203B41FA5}">
                      <a16:colId xmlns:a16="http://schemas.microsoft.com/office/drawing/2014/main" val="3576918902"/>
                    </a:ext>
                  </a:extLst>
                </a:gridCol>
                <a:gridCol w="5423896">
                  <a:extLst>
                    <a:ext uri="{9D8B030D-6E8A-4147-A177-3AD203B41FA5}">
                      <a16:colId xmlns:a16="http://schemas.microsoft.com/office/drawing/2014/main" val="1124545770"/>
                    </a:ext>
                  </a:extLst>
                </a:gridCol>
              </a:tblGrid>
              <a:tr h="768722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atin typeface="Century Gothic" panose="020B0502020202020204" pitchFamily="34" charset="0"/>
                        </a:rPr>
                        <a:t>Вроджений імунітет</a:t>
                      </a:r>
                    </a:p>
                  </a:txBody>
                  <a:tcPr marL="121905" marR="1219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atin typeface="Century Gothic" panose="020B0502020202020204" pitchFamily="34" charset="0"/>
                        </a:rPr>
                        <a:t>Набутий імунітет</a:t>
                      </a:r>
                    </a:p>
                  </a:txBody>
                  <a:tcPr marL="121905" marR="121905" anchor="ctr"/>
                </a:tc>
                <a:extLst>
                  <a:ext uri="{0D108BD9-81ED-4DB2-BD59-A6C34878D82A}">
                    <a16:rowId xmlns:a16="http://schemas.microsoft.com/office/drawing/2014/main" val="321651137"/>
                  </a:ext>
                </a:extLst>
              </a:tr>
              <a:tr h="768722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latin typeface="Century Gothic" panose="020B0502020202020204" pitchFamily="34" charset="0"/>
                        </a:rPr>
                        <a:t>без </a:t>
                      </a:r>
                      <a:r>
                        <a:rPr lang="en-US" sz="2400" dirty="0">
                          <a:latin typeface="Century Gothic" panose="020B0502020202020204" pitchFamily="34" charset="0"/>
                        </a:rPr>
                        <a:t>lag-</a:t>
                      </a:r>
                      <a:r>
                        <a:rPr lang="uk-UA" sz="2400" dirty="0">
                          <a:latin typeface="Century Gothic" panose="020B0502020202020204" pitchFamily="34" charset="0"/>
                        </a:rPr>
                        <a:t>періоду</a:t>
                      </a:r>
                    </a:p>
                  </a:txBody>
                  <a:tcPr marL="121905" marR="1219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latin typeface="Century Gothic" panose="020B0502020202020204" pitchFamily="34" charset="0"/>
                        </a:rPr>
                        <a:t>є </a:t>
                      </a:r>
                      <a:r>
                        <a:rPr lang="en-US" sz="2400" dirty="0">
                          <a:latin typeface="Century Gothic" panose="020B0502020202020204" pitchFamily="34" charset="0"/>
                        </a:rPr>
                        <a:t>lag-</a:t>
                      </a:r>
                      <a:r>
                        <a:rPr lang="uk-UA" sz="2400" dirty="0">
                          <a:latin typeface="Century Gothic" panose="020B0502020202020204" pitchFamily="34" charset="0"/>
                        </a:rPr>
                        <a:t>період</a:t>
                      </a:r>
                    </a:p>
                  </a:txBody>
                  <a:tcPr marL="121905" marR="121905" anchor="ctr"/>
                </a:tc>
                <a:extLst>
                  <a:ext uri="{0D108BD9-81ED-4DB2-BD59-A6C34878D82A}">
                    <a16:rowId xmlns:a16="http://schemas.microsoft.com/office/drawing/2014/main" val="3933475620"/>
                  </a:ext>
                </a:extLst>
              </a:tr>
              <a:tr h="768722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latin typeface="Century Gothic" panose="020B0502020202020204" pitchFamily="34" charset="0"/>
                        </a:rPr>
                        <a:t>неспецифічний</a:t>
                      </a:r>
                    </a:p>
                  </a:txBody>
                  <a:tcPr marL="121905" marR="1219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latin typeface="Century Gothic" panose="020B0502020202020204" pitchFamily="34" charset="0"/>
                        </a:rPr>
                        <a:t>антиген-специфічний</a:t>
                      </a:r>
                    </a:p>
                  </a:txBody>
                  <a:tcPr marL="121905" marR="121905" anchor="ctr"/>
                </a:tc>
                <a:extLst>
                  <a:ext uri="{0D108BD9-81ED-4DB2-BD59-A6C34878D82A}">
                    <a16:rowId xmlns:a16="http://schemas.microsoft.com/office/drawing/2014/main" val="4159519171"/>
                  </a:ext>
                </a:extLst>
              </a:tr>
              <a:tr h="768722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latin typeface="Century Gothic" panose="020B0502020202020204" pitchFamily="34" charset="0"/>
                        </a:rPr>
                        <a:t>нема </a:t>
                      </a:r>
                      <a:r>
                        <a:rPr lang="uk-UA" sz="2400" dirty="0" err="1">
                          <a:latin typeface="Century Gothic" panose="020B0502020202020204" pitchFamily="34" charset="0"/>
                        </a:rPr>
                        <a:t>памʼяті</a:t>
                      </a:r>
                      <a:endParaRPr lang="uk-UA" sz="2400" dirty="0">
                        <a:latin typeface="Century Gothic" panose="020B0502020202020204" pitchFamily="34" charset="0"/>
                      </a:endParaRPr>
                    </a:p>
                  </a:txBody>
                  <a:tcPr marL="121905" marR="1219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latin typeface="Century Gothic" panose="020B0502020202020204" pitchFamily="34" charset="0"/>
                        </a:rPr>
                        <a:t>формує </a:t>
                      </a:r>
                      <a:r>
                        <a:rPr lang="uk-UA" sz="2400" dirty="0" err="1">
                          <a:latin typeface="Century Gothic" panose="020B0502020202020204" pitchFamily="34" charset="0"/>
                        </a:rPr>
                        <a:t>памʼять</a:t>
                      </a:r>
                      <a:endParaRPr lang="uk-UA" sz="2400" dirty="0">
                        <a:latin typeface="Century Gothic" panose="020B0502020202020204" pitchFamily="34" charset="0"/>
                      </a:endParaRPr>
                    </a:p>
                  </a:txBody>
                  <a:tcPr marL="121905" marR="121905" anchor="ctr"/>
                </a:tc>
                <a:extLst>
                  <a:ext uri="{0D108BD9-81ED-4DB2-BD59-A6C34878D82A}">
                    <a16:rowId xmlns:a16="http://schemas.microsoft.com/office/drawing/2014/main" val="3182038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769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application&#10;&#10;Description automatically generated with medium confidence">
            <a:extLst>
              <a:ext uri="{FF2B5EF4-FFF2-40B4-BE49-F238E27FC236}">
                <a16:creationId xmlns:a16="http://schemas.microsoft.com/office/drawing/2014/main" id="{DD7517C4-6CC7-0765-64A5-DA49FEC5A2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54" y="1196754"/>
            <a:ext cx="12236121" cy="4160923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7F74A2F-BCCB-E5C0-C6CA-250A0AE0C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539363"/>
              </p:ext>
            </p:extLst>
          </p:nvPr>
        </p:nvGraphicFramePr>
        <p:xfrm>
          <a:off x="143915" y="692151"/>
          <a:ext cx="11902584" cy="6060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5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11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НЕСПЕЦИФИЧНІ ФАКТОРИ ЗАХИСТУ</a:t>
                      </a:r>
                    </a:p>
                  </a:txBody>
                  <a:tcPr marL="121893" marR="121893" marT="46895" marB="46895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ІМУНОЛОГІЧНА </a:t>
                      </a:r>
                    </a:p>
                    <a:p>
                      <a:pPr algn="ctr"/>
                      <a:r>
                        <a:rPr lang="ru-RU" sz="1800" dirty="0"/>
                        <a:t>РЕАКТИВНІСТЬ</a:t>
                      </a:r>
                    </a:p>
                  </a:txBody>
                  <a:tcPr marL="121893" marR="121893" marT="46895" marB="46895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73">
                <a:tc>
                  <a:txBody>
                    <a:bodyPr/>
                    <a:lstStyle/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Непроникність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покривів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Бактерицидність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покривів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Травні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соки</a:t>
                      </a: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Гідролітичні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ферменти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Лізоцим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Пропердин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Бета-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лізин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Х-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лізин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Туберкулостатичний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фактор</a:t>
                      </a: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Інтерферон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С-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реактивний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протеїн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Лактоферин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Церулоспазмін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93" marR="121893" marT="46895" marB="46895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269875" hangingPunct="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Синтез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антитіл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9875" indent="-269875" hangingPunct="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Гиперчутливість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негайного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типу (ГНТ)</a:t>
                      </a:r>
                    </a:p>
                    <a:p>
                      <a:pPr marL="269875" indent="-269875" hangingPunct="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Гиперчутливість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сповільненого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типу (ГСТ)</a:t>
                      </a:r>
                    </a:p>
                    <a:p>
                      <a:pPr marL="269875" indent="-269875" hangingPunct="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Імунологічна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пам</a:t>
                      </a:r>
                      <a:r>
                        <a:rPr lang="en-US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ять</a:t>
                      </a:r>
                    </a:p>
                    <a:p>
                      <a:pPr marL="269875" indent="-269875" hangingPunct="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Імунологічна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толерантність</a:t>
                      </a:r>
                      <a:endParaRPr lang="ru-RU" sz="21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9875" indent="-269875" hangingPunct="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Ідиотип-антиідиотипічна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взаємодія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93" marR="121893" marT="46895" marB="46895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5156"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Bef>
                          <a:spcPts val="1800"/>
                        </a:spcBef>
                      </a:pPr>
                      <a:r>
                        <a:rPr lang="ru-RU" sz="2100" b="1" kern="1200" spc="3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 О М П Л Е М Е Н Т </a:t>
                      </a:r>
                    </a:p>
                    <a:p>
                      <a:pPr algn="ctr" hangingPunct="0"/>
                      <a:r>
                        <a:rPr lang="ru-RU" sz="2100" b="1" kern="1200" spc="3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 Г О Ц И Т О З          </a:t>
                      </a:r>
                    </a:p>
                    <a:p>
                      <a:pPr algn="ctr" hangingPunct="0"/>
                      <a:r>
                        <a:rPr lang="ru-RU" sz="1800" b="1" kern="12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Приймають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участь як в </a:t>
                      </a:r>
                      <a:r>
                        <a:rPr lang="ru-RU" sz="1800" b="1" kern="12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неспецифічному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так і </a:t>
                      </a:r>
                      <a:r>
                        <a:rPr lang="ru-RU" sz="1800" b="1" kern="12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специфічному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захисті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9352" marR="119352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A95D709-1255-352A-EFDA-D843513F0789}"/>
              </a:ext>
            </a:extLst>
          </p:cNvPr>
          <p:cNvSpPr txBox="1"/>
          <p:nvPr/>
        </p:nvSpPr>
        <p:spPr>
          <a:xfrm>
            <a:off x="334390" y="115888"/>
            <a:ext cx="11521634" cy="461962"/>
          </a:xfrm>
          <a:prstGeom prst="rect">
            <a:avLst/>
          </a:prstGeom>
          <a:solidFill>
            <a:schemeClr val="accent3">
              <a:lumMod val="20000"/>
              <a:lumOff val="80000"/>
              <a:alpha val="84000"/>
            </a:schemeClr>
          </a:solidFill>
          <a:ln w="25400"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ФАКТОРИ ЗАХИСТУ ОРГАНІЗМА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E69B46-150D-E8FF-E53D-231A4158C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pic>
        <p:nvPicPr>
          <p:cNvPr id="12291" name="Picture 2">
            <a:extLst>
              <a:ext uri="{FF2B5EF4-FFF2-40B4-BE49-F238E27FC236}">
                <a16:creationId xmlns:a16="http://schemas.microsoft.com/office/drawing/2014/main" id="{3FC1977A-B752-A582-C356-F09CE50183FB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745" y="188913"/>
            <a:ext cx="11424279" cy="64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2A9C44-6844-F841-EA12-6E7A6AFDA13E}"/>
              </a:ext>
            </a:extLst>
          </p:cNvPr>
          <p:cNvSpPr txBox="1"/>
          <p:nvPr/>
        </p:nvSpPr>
        <p:spPr>
          <a:xfrm>
            <a:off x="217989" y="115890"/>
            <a:ext cx="11731156" cy="5857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ДИНАМІКА УТВОРЕННЯ АНТИТІЛ</a:t>
            </a:r>
          </a:p>
        </p:txBody>
      </p:sp>
      <p:pic>
        <p:nvPicPr>
          <p:cNvPr id="2" name="Рисунок 2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400786AD-DEC0-D4C9-47FB-E7517A3C83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7361" y="836712"/>
            <a:ext cx="9912412" cy="5779586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C5624C-C32D-7001-89FC-9276CC2F7CF4}"/>
              </a:ext>
            </a:extLst>
          </p:cNvPr>
          <p:cNvSpPr txBox="1"/>
          <p:nvPr/>
        </p:nvSpPr>
        <p:spPr>
          <a:xfrm>
            <a:off x="478582" y="404664"/>
            <a:ext cx="11519517" cy="51706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ІМУННУ ВІДПОВІДЬ ВПЛИВАЄ :</a:t>
            </a:r>
          </a:p>
          <a:p>
            <a:pPr marL="342900" indent="-34290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агрегатний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стан антигену -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корпускулярний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викликає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більш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тривалий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антигенний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вплив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ніж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розчинний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антиген;</a:t>
            </a:r>
          </a:p>
          <a:p>
            <a:pPr marL="342900" indent="-34290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спосіб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введення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антигену -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підшкірно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потік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крові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введення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антигену 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ад'ювантом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наприклад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суміші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стимулятором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Фрейнда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вазелінова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олія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+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ланолін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+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вбиті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мікобактерії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 -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збільшується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тривалість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антигенного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впливу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рахунок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повільної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резорбції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антигену 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масляної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фази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мікобактерії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стимулюють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імуногенез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рахунок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мурамілдіпептида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оболонки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marL="342900" indent="-342900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введення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антигену,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адсорбованого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гідроокису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алюмінію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(на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алюмінієво-калієвих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квасцях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 - за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рахунок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створення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депо антигену.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2E5712-78E8-A765-B0A8-5182EDA6CACC}"/>
              </a:ext>
            </a:extLst>
          </p:cNvPr>
          <p:cNvSpPr txBox="1"/>
          <p:nvPr/>
        </p:nvSpPr>
        <p:spPr>
          <a:xfrm>
            <a:off x="143915" y="115889"/>
            <a:ext cx="11853908" cy="56938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ПРАКТИЧНІ ВИСНОВКИ:</a:t>
            </a:r>
            <a:r>
              <a:rPr lang="ru-RU" sz="2800" b="1" spc="600" dirty="0">
                <a:cs typeface="Arial" pitchFamily="34" charset="0"/>
              </a:rPr>
              <a:t>	</a:t>
            </a:r>
          </a:p>
          <a:p>
            <a:pPr marL="285750" indent="-285750" fontAlgn="auto" hangingPunct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для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профілактики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вакцину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потрібно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вводити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завчасно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щоб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імунітет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встиг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виробитися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до початку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епідемії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;</a:t>
            </a:r>
          </a:p>
          <a:p>
            <a:pPr marL="285750" indent="-285750" fontAlgn="auto" hangingPunct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вакцину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необхідно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вводити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повторно,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використовуючи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імунологічну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пам'ять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-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посилений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синтез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антитіл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при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вторинній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імунній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відповіді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(АКДП);</a:t>
            </a:r>
          </a:p>
          <a:p>
            <a:pPr marL="285750" indent="-285750" fontAlgn="auto" hangingPunct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необхідно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використовувати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ад'юванти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наприклад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вакцини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адсорбируют на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гідроокису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алюмінію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-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адсорбовані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вакцини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);</a:t>
            </a:r>
          </a:p>
          <a:p>
            <a:pPr marL="285750" indent="-285750" fontAlgn="auto" hangingPunct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якщо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організм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був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раніше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імунізований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повторне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введення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вакцини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може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створити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імунітет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в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більш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ранні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терміни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наприклад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, при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екстреній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профілактиці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правця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у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раніше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щеплених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обмежуються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тільки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введенням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анатоксину,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нещепленим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паралельно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вводять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готові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cs typeface="Arial" pitchFamily="34" charset="0"/>
              </a:rPr>
              <a:t>антитіла</a:t>
            </a:r>
            <a:r>
              <a:rPr lang="ru-RU" sz="2100" b="1" dirty="0">
                <a:solidFill>
                  <a:srgbClr val="7030A0"/>
                </a:solidFill>
                <a:cs typeface="Arial" pitchFamily="34" charset="0"/>
              </a:rPr>
              <a:t> - ППС).</a:t>
            </a:r>
          </a:p>
          <a:p>
            <a:pPr marL="285750" indent="-285750" fontAlgn="auto" hangingPunct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визначення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в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сироватці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крові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людини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антитіл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класу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IgM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до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збудника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дозволяє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виявити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гострий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процес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і широко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застосовується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для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діагностики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багатьох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інфекційних</a:t>
            </a: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cs typeface="Arial" pitchFamily="34" charset="0"/>
              </a:rPr>
              <a:t>захворювань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endParaRPr lang="ru-RU" sz="2000" dirty="0">
              <a:latin typeface="+mn-lt"/>
            </a:endParaRPr>
          </a:p>
        </p:txBody>
      </p:sp>
    </p:spTree>
  </p:cSld>
  <p:clrMapOvr>
    <a:masterClrMapping/>
  </p:clrMapOvr>
  <p:transition spd="slow"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D456D0-068B-5CB9-C1D8-47562A524FDE}"/>
              </a:ext>
            </a:extLst>
          </p:cNvPr>
          <p:cNvSpPr txBox="1"/>
          <p:nvPr/>
        </p:nvSpPr>
        <p:spPr>
          <a:xfrm>
            <a:off x="143915" y="260351"/>
            <a:ext cx="11902584" cy="541686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РЕГУЛЯЦІЯ ІМУННОЇ ВІДПОВІДІ:</a:t>
            </a:r>
          </a:p>
          <a:p>
            <a:pPr marL="285750" indent="-285750" fontAlgn="auto" hangingPunct="0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генетичний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контроль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сили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відповіді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певний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 (</a:t>
            </a:r>
            <a:r>
              <a:rPr lang="en-US" sz="2400" b="1" dirty="0" err="1">
                <a:solidFill>
                  <a:srgbClr val="7030A0"/>
                </a:solidFill>
                <a:latin typeface="+mn-lt"/>
              </a:rPr>
              <a:t>Ir</a:t>
            </a:r>
            <a:r>
              <a:rPr lang="en-US" sz="2400" b="1" dirty="0">
                <a:solidFill>
                  <a:srgbClr val="7030A0"/>
                </a:solidFill>
                <a:latin typeface="+mn-lt"/>
              </a:rPr>
              <a:t>-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гени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); доза антигену,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вище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доза -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сильніша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імунна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відповідь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але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є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низькодоз</a:t>
            </a:r>
            <a:r>
              <a:rPr lang="uk-UA" sz="2400" b="1" dirty="0" err="1">
                <a:solidFill>
                  <a:srgbClr val="7030A0"/>
                </a:solidFill>
                <a:latin typeface="+mn-lt"/>
              </a:rPr>
              <a:t>ова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високодозова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толерантність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імунологічний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параліч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);</a:t>
            </a:r>
          </a:p>
          <a:p>
            <a:pPr marL="285750" indent="-285750" fontAlgn="auto" hangingPunct="0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спосіб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введення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антигену,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його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агрегатний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стан,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кратність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введення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285750" indent="-285750" fontAlgn="auto" hangingPunct="0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кінцевий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продукт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відповіді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накопичення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призводить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гальмування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відповіді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285750" indent="-285750" fontAlgn="auto" hangingPunct="0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ізотип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імуноглобулінів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синтезується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en-US" sz="2400" b="1" dirty="0">
                <a:solidFill>
                  <a:srgbClr val="7030A0"/>
                </a:solidFill>
                <a:latin typeface="+mn-lt"/>
              </a:rPr>
              <a:t>IgM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стимулює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а </a:t>
            </a:r>
            <a:r>
              <a:rPr lang="en-US" sz="2400" b="1" dirty="0">
                <a:solidFill>
                  <a:srgbClr val="7030A0"/>
                </a:solidFill>
                <a:latin typeface="+mn-lt"/>
              </a:rPr>
              <a:t>IgG -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гальмує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синтез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(Т-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лімфоцити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-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хелпери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мають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рецептор до </a:t>
            </a:r>
            <a:r>
              <a:rPr lang="en-US" sz="2400" b="1" dirty="0">
                <a:solidFill>
                  <a:srgbClr val="7030A0"/>
                </a:solidFill>
                <a:latin typeface="+mn-lt"/>
              </a:rPr>
              <a:t>IgM, 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а Т-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супресори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- до</a:t>
            </a:r>
            <a:r>
              <a:rPr lang="en-US" sz="2400" b="1" dirty="0">
                <a:solidFill>
                  <a:srgbClr val="7030A0"/>
                </a:solidFill>
                <a:latin typeface="+mn-lt"/>
              </a:rPr>
              <a:t>Ig G); 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 </a:t>
            </a:r>
          </a:p>
          <a:p>
            <a:pPr marL="285750" indent="-285750" fontAlgn="auto" hangingPunct="0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ідіотип-антиідиотипічна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регуляція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-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спеціальний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механізм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саморегуляції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імунної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відповіді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930E2A-00C6-0532-4014-93B6CE2F30CF}"/>
              </a:ext>
            </a:extLst>
          </p:cNvPr>
          <p:cNvSpPr txBox="1"/>
          <p:nvPr/>
        </p:nvSpPr>
        <p:spPr>
          <a:xfrm>
            <a:off x="431745" y="188913"/>
            <a:ext cx="11519517" cy="584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СТРУКТУРА МОЛЕКУЛИ ІМУНОГЛОБУЛІНА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521406-04E3-C5D8-50AD-D0F8B77DD417}"/>
              </a:ext>
            </a:extLst>
          </p:cNvPr>
          <p:cNvSpPr txBox="1"/>
          <p:nvPr/>
        </p:nvSpPr>
        <p:spPr>
          <a:xfrm>
            <a:off x="8139642" y="908051"/>
            <a:ext cx="4050773" cy="458587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ПАРАТОП</a:t>
            </a:r>
            <a:r>
              <a:rPr lang="ru-RU" sz="4000" b="1" dirty="0">
                <a:solidFill>
                  <a:srgbClr val="891F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(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активний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центр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антитіла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для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зв’язування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з антигеном)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утворюється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варіабельними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частинами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легкого та тяжкого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ланцюга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імуноглобуліну</a:t>
            </a:r>
            <a:endParaRPr lang="ru-RU" sz="2800" b="1" dirty="0">
              <a:solidFill>
                <a:srgbClr val="891FCB"/>
              </a:solidFill>
              <a:latin typeface="+mn-lt"/>
            </a:endParaRPr>
          </a:p>
        </p:txBody>
      </p:sp>
      <p:pic>
        <p:nvPicPr>
          <p:cNvPr id="17412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1E035CAB-1E9A-A820-AFA9-89751CF29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59" y="793750"/>
            <a:ext cx="7822182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6B31C3-5634-7A3C-4389-8E3EEFF4751C}"/>
              </a:ext>
            </a:extLst>
          </p:cNvPr>
          <p:cNvSpPr txBox="1"/>
          <p:nvPr/>
        </p:nvSpPr>
        <p:spPr>
          <a:xfrm>
            <a:off x="526982" y="115890"/>
            <a:ext cx="11039097" cy="17541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УЧАСТЬ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МАКРОФАГІВ,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Т- ЛІМФОЦИТІВ,  В-ЛІМФОЦИТІВ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ІМУННІЙ ВІДПОВІДІ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" name="Рисунок 2" descr="Изображение выглядит как еда&#10;&#10;Автоматически созданное описание">
            <a:extLst>
              <a:ext uri="{FF2B5EF4-FFF2-40B4-BE49-F238E27FC236}">
                <a16:creationId xmlns:a16="http://schemas.microsoft.com/office/drawing/2014/main" id="{BD4F9FB4-E6EE-2638-9FE3-1128E23805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4906"/>
          <a:stretch/>
        </p:blipFill>
        <p:spPr>
          <a:xfrm>
            <a:off x="2639273" y="1890645"/>
            <a:ext cx="6453745" cy="48720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F24401-BE03-DE49-64E2-35244DBE0F0E}"/>
              </a:ext>
            </a:extLst>
          </p:cNvPr>
          <p:cNvSpPr/>
          <p:nvPr/>
        </p:nvSpPr>
        <p:spPr>
          <a:xfrm>
            <a:off x="406574" y="1700808"/>
            <a:ext cx="11488174" cy="2708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Th0 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— «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наївні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»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недиференційовані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Т-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хелпери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;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Th1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—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приймають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участь у 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клітинній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імунній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відповіді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продукують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el-GR" sz="2000" b="1" dirty="0">
                <a:solidFill>
                  <a:srgbClr val="891FCB"/>
                </a:solidFill>
                <a:latin typeface="Times New Roman"/>
                <a:cs typeface="Times New Roman"/>
              </a:rPr>
              <a:t>γ</a:t>
            </a:r>
            <a:r>
              <a:rPr lang="uk-UA" sz="2000" b="1" dirty="0">
                <a:solidFill>
                  <a:srgbClr val="891FCB"/>
                </a:solidFill>
                <a:cs typeface="Times New Roman"/>
              </a:rPr>
              <a:t>-інтерферон</a:t>
            </a:r>
            <a:r>
              <a:rPr lang="ru-RU" sz="2000" b="1" dirty="0">
                <a:solidFill>
                  <a:srgbClr val="891FCB"/>
                </a:solidFill>
              </a:rPr>
              <a:t>;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Тh2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— </a:t>
            </a:r>
            <a:r>
              <a:rPr lang="ru-RU" sz="2000" b="1" dirty="0" err="1">
                <a:solidFill>
                  <a:srgbClr val="891FCB"/>
                </a:solidFill>
              </a:rPr>
              <a:t>приймають</a:t>
            </a:r>
            <a:r>
              <a:rPr lang="ru-RU" sz="2000" b="1" dirty="0">
                <a:solidFill>
                  <a:srgbClr val="891FCB"/>
                </a:solidFill>
              </a:rPr>
              <a:t> участь у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гуморальній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</a:rPr>
              <a:t>імунній</a:t>
            </a:r>
            <a:r>
              <a:rPr lang="ru-RU" sz="2000" b="1" dirty="0">
                <a:solidFill>
                  <a:srgbClr val="891FCB"/>
                </a:solidFill>
              </a:rPr>
              <a:t> </a:t>
            </a:r>
            <a:r>
              <a:rPr lang="ru-RU" sz="2000" b="1" dirty="0" err="1">
                <a:solidFill>
                  <a:srgbClr val="891FCB"/>
                </a:solidFill>
              </a:rPr>
              <a:t>відповіді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; </a:t>
            </a:r>
            <a:r>
              <a:rPr lang="ru-RU" sz="2000" b="1" dirty="0" err="1">
                <a:solidFill>
                  <a:srgbClr val="891FCB"/>
                </a:solidFill>
              </a:rPr>
              <a:t>продукують</a:t>
            </a:r>
            <a:r>
              <a:rPr lang="ru-RU" sz="2000" b="1" dirty="0">
                <a:solidFill>
                  <a:srgbClr val="891FCB"/>
                </a:solidFill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інтерлейкіни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4, 5 та 13;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Th3/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Т-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reg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 -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Т-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супресори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uk-UA" sz="2000" b="1" dirty="0">
                <a:solidFill>
                  <a:srgbClr val="891FCB"/>
                </a:solidFill>
                <a:latin typeface="+mn-lt"/>
              </a:rPr>
              <a:t>пригнічують імунну відповідь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, </a:t>
            </a:r>
            <a:endParaRPr lang="ru-RU" sz="2000" b="1" dirty="0">
              <a:solidFill>
                <a:srgbClr val="891FCB"/>
              </a:solidFill>
              <a:latin typeface="Times New Roman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Th17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 -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</a:t>
            </a:r>
            <a:r>
              <a:rPr lang="ru-RU" sz="2000" b="1" dirty="0">
                <a:solidFill>
                  <a:srgbClr val="891FCB"/>
                </a:solidFill>
              </a:rPr>
              <a:t> </a:t>
            </a:r>
            <a:r>
              <a:rPr lang="ru-RU" sz="2000" b="1" dirty="0" err="1">
                <a:solidFill>
                  <a:srgbClr val="891FCB"/>
                </a:solidFill>
              </a:rPr>
              <a:t>продукують</a:t>
            </a:r>
            <a:r>
              <a:rPr lang="ru-RU" sz="2000" b="1" dirty="0">
                <a:solidFill>
                  <a:srgbClr val="891FCB"/>
                </a:solidFill>
              </a:rPr>
              <a:t>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uk-UA" sz="2000" b="1" dirty="0" err="1">
                <a:solidFill>
                  <a:srgbClr val="891FCB"/>
                </a:solidFill>
                <a:latin typeface="+mn-lt"/>
              </a:rPr>
              <a:t>прозапальний</a:t>
            </a:r>
            <a:r>
              <a:rPr lang="uk-UA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цитокін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— IL-17, </a:t>
            </a:r>
            <a:r>
              <a:rPr lang="ru-RU" sz="2000" b="1" dirty="0" err="1">
                <a:solidFill>
                  <a:srgbClr val="891FCB"/>
                </a:solidFill>
              </a:rPr>
              <a:t>приймає</a:t>
            </a:r>
            <a:r>
              <a:rPr lang="ru-RU" sz="2000" b="1" dirty="0">
                <a:solidFill>
                  <a:srgbClr val="891FCB"/>
                </a:solidFill>
              </a:rPr>
              <a:t> участь у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аутоімунній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патології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25C974-26F1-17CB-F045-996976CAEE4D}"/>
              </a:ext>
            </a:extLst>
          </p:cNvPr>
          <p:cNvSpPr txBox="1"/>
          <p:nvPr/>
        </p:nvSpPr>
        <p:spPr>
          <a:xfrm>
            <a:off x="334566" y="548680"/>
            <a:ext cx="11616872" cy="647700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СУБПОПУЛЯЦІЇ   </a:t>
            </a:r>
            <a:r>
              <a:rPr lang="uk-UA" sz="3600" b="1" spc="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Т-хелперів</a:t>
            </a:r>
            <a:r>
              <a:rPr lang="uk-UA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25C974-26F1-17CB-F045-996976CAEE4D}"/>
              </a:ext>
            </a:extLst>
          </p:cNvPr>
          <p:cNvSpPr txBox="1"/>
          <p:nvPr/>
        </p:nvSpPr>
        <p:spPr>
          <a:xfrm>
            <a:off x="334390" y="115888"/>
            <a:ext cx="11616872" cy="647700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СУБПОПУЛЯЦІЇ   </a:t>
            </a:r>
            <a:r>
              <a:rPr lang="uk-UA" sz="3600" b="1" spc="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Т-хелперів</a:t>
            </a:r>
            <a:r>
              <a:rPr lang="uk-UA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917C156E-39FD-3CCC-4A35-9C25C3375EA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678" y="1340768"/>
            <a:ext cx="11427057" cy="451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6472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diagram&#10;&#10;Description automatically generated">
            <a:extLst>
              <a:ext uri="{FF2B5EF4-FFF2-40B4-BE49-F238E27FC236}">
                <a16:creationId xmlns:a16="http://schemas.microsoft.com/office/drawing/2014/main" id="{6FBC47AE-5A2B-A366-FAE5-1F6D1CC610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9" y="130324"/>
            <a:ext cx="12124396" cy="659735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E62EF7-64DE-5698-BAE2-D201109E4A0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2166" y="88900"/>
            <a:ext cx="10476136" cy="6769100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32AAFE-9038-37C9-7729-73DB7A5DEEE9}"/>
              </a:ext>
            </a:extLst>
          </p:cNvPr>
          <p:cNvSpPr txBox="1"/>
          <p:nvPr/>
        </p:nvSpPr>
        <p:spPr>
          <a:xfrm>
            <a:off x="1007304" y="107305"/>
            <a:ext cx="10380998" cy="461665"/>
          </a:xfrm>
          <a:prstGeom prst="rect">
            <a:avLst/>
          </a:prstGeom>
          <a:solidFill>
            <a:srgbClr val="F0E9B4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FF0000"/>
                </a:solidFill>
              </a:rPr>
              <a:t>СХЕМА АНТИГЕНПРЕЗЕНТАЦІЇ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DF8404-DE66-D748-047E-A36362B92F78}"/>
              </a:ext>
            </a:extLst>
          </p:cNvPr>
          <p:cNvSpPr txBox="1"/>
          <p:nvPr/>
        </p:nvSpPr>
        <p:spPr>
          <a:xfrm>
            <a:off x="4175243" y="764706"/>
            <a:ext cx="4402638" cy="646331"/>
          </a:xfrm>
          <a:prstGeom prst="rect">
            <a:avLst/>
          </a:prstGeom>
          <a:solidFill>
            <a:srgbClr val="46A9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err="1">
                <a:solidFill>
                  <a:schemeClr val="bg1"/>
                </a:solidFill>
              </a:rPr>
              <a:t>Т</a:t>
            </a:r>
            <a:r>
              <a:rPr lang="uk-UA" sz="3600" b="1" dirty="0">
                <a:solidFill>
                  <a:schemeClr val="bg1"/>
                </a:solidFill>
              </a:rPr>
              <a:t>-лімфоцит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65C70-2F24-931C-3EAB-1ECD6BBECBC6}"/>
              </a:ext>
            </a:extLst>
          </p:cNvPr>
          <p:cNvSpPr txBox="1"/>
          <p:nvPr/>
        </p:nvSpPr>
        <p:spPr>
          <a:xfrm>
            <a:off x="1643088" y="6171038"/>
            <a:ext cx="8904240" cy="523220"/>
          </a:xfrm>
          <a:prstGeom prst="rect">
            <a:avLst/>
          </a:prstGeom>
          <a:solidFill>
            <a:srgbClr val="62B4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err="1">
                <a:solidFill>
                  <a:schemeClr val="bg1"/>
                </a:solidFill>
              </a:rPr>
              <a:t>Антигенпрезентуюча</a:t>
            </a:r>
            <a:r>
              <a:rPr lang="uk-UA" sz="2800" b="1" dirty="0">
                <a:solidFill>
                  <a:schemeClr val="bg1"/>
                </a:solidFill>
              </a:rPr>
              <a:t> клітина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890E42-68DF-3C4A-E02D-AFC638E5BC7D}"/>
              </a:ext>
            </a:extLst>
          </p:cNvPr>
          <p:cNvSpPr txBox="1"/>
          <p:nvPr/>
        </p:nvSpPr>
        <p:spPr>
          <a:xfrm>
            <a:off x="283596" y="49215"/>
            <a:ext cx="11654967" cy="708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ГУМОРАЛЬНА ІМУННА ВІДПОВІДЬ</a:t>
            </a:r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383BDA8C-40FD-E346-CAFC-9B6F454350D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068" y="1196752"/>
            <a:ext cx="11462279" cy="508543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>
            <a:extLst>
              <a:ext uri="{FF2B5EF4-FFF2-40B4-BE49-F238E27FC236}">
                <a16:creationId xmlns:a16="http://schemas.microsoft.com/office/drawing/2014/main" id="{CE9AC015-6921-38BF-6936-D5E96D6293A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64" y="156396"/>
            <a:ext cx="10513888" cy="654521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4">
            <a:extLst>
              <a:ext uri="{FF2B5EF4-FFF2-40B4-BE49-F238E27FC236}">
                <a16:creationId xmlns:a16="http://schemas.microsoft.com/office/drawing/2014/main" id="{3EE898FE-330A-9231-E8AF-EC78F90839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61" y="674690"/>
            <a:ext cx="9030642" cy="494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D4F09-B3B7-B8BE-2DF1-AA786F9698A6}"/>
              </a:ext>
            </a:extLst>
          </p:cNvPr>
          <p:cNvSpPr txBox="1"/>
          <p:nvPr/>
        </p:nvSpPr>
        <p:spPr>
          <a:xfrm>
            <a:off x="1583061" y="61915"/>
            <a:ext cx="9030642" cy="5857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АКТИВОВАНІ МАКРОФАГИ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906D10-A184-D230-51EC-A08C2E9D1A37}"/>
              </a:ext>
            </a:extLst>
          </p:cNvPr>
          <p:cNvSpPr txBox="1"/>
          <p:nvPr/>
        </p:nvSpPr>
        <p:spPr>
          <a:xfrm>
            <a:off x="1583061" y="5622925"/>
            <a:ext cx="9030642" cy="1092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</a:rPr>
              <a:t>При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активації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макрофаги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збільшуються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та «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наїжачуються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».</a:t>
            </a:r>
          </a:p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Скануюча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електронна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мікроскопія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.</a:t>
            </a:r>
            <a:endParaRPr lang="ru-RU" sz="32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8AB5DD-52E5-44E1-B9DD-393E66B2F5D2}"/>
              </a:ext>
            </a:extLst>
          </p:cNvPr>
          <p:cNvSpPr txBox="1"/>
          <p:nvPr/>
        </p:nvSpPr>
        <p:spPr>
          <a:xfrm>
            <a:off x="5039227" y="704745"/>
            <a:ext cx="403192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/>
              <a:t>Активовані</a:t>
            </a:r>
          </a:p>
          <a:p>
            <a:pPr algn="ctr"/>
            <a:r>
              <a:rPr lang="uk-UA" sz="2000" b="1" dirty="0"/>
              <a:t>макрофаги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A33353-1517-060C-12A9-AE03ED2CCD8F}"/>
              </a:ext>
            </a:extLst>
          </p:cNvPr>
          <p:cNvSpPr txBox="1"/>
          <p:nvPr/>
        </p:nvSpPr>
        <p:spPr>
          <a:xfrm>
            <a:off x="2104821" y="2468881"/>
            <a:ext cx="297594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/>
              <a:t>Макрофаг в стані спокою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D457C1-FC98-ABB5-5A51-5A77B7BB9AE3}"/>
              </a:ext>
            </a:extLst>
          </p:cNvPr>
          <p:cNvSpPr txBox="1"/>
          <p:nvPr/>
        </p:nvSpPr>
        <p:spPr>
          <a:xfrm>
            <a:off x="143915" y="188913"/>
            <a:ext cx="11758669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РОЛЬ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Th17</a:t>
            </a:r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-КЛІТИН В ІМУННОМУ ЗАХИСТІ ТА ІМУННОМУ РУЙНУВАННІ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" name="Рисунок 3" descr="Изображение выглядит как фрукт&#10;&#10;Автоматически созданное описание">
            <a:extLst>
              <a:ext uri="{FF2B5EF4-FFF2-40B4-BE49-F238E27FC236}">
                <a16:creationId xmlns:a16="http://schemas.microsoft.com/office/drawing/2014/main" id="{E0FB8E60-9967-77BE-7F72-1B88264092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2103" y="588963"/>
            <a:ext cx="5186208" cy="619225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DE5189BE-3C0D-4DB9-C294-EC010793F9D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49" y="352103"/>
            <a:ext cx="12079780" cy="615379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BDAAFB-EA2D-60E6-832C-C427F181E069}"/>
              </a:ext>
            </a:extLst>
          </p:cNvPr>
          <p:cNvSpPr txBox="1"/>
          <p:nvPr/>
        </p:nvSpPr>
        <p:spPr>
          <a:xfrm>
            <a:off x="226455" y="260350"/>
            <a:ext cx="11724807" cy="954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РЕЗУЛЬТАТ ВЗАЄМОДІЇ  Т-ЛІМФОЦИТА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 ПУХЛИННОЮ КЛІТИНОЮ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1747" name="Рисунок 5">
            <a:extLst>
              <a:ext uri="{FF2B5EF4-FFF2-40B4-BE49-F238E27FC236}">
                <a16:creationId xmlns:a16="http://schemas.microsoft.com/office/drawing/2014/main" id="{CADDA7B3-A0A5-D913-02BC-C54B2D3EFA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55" y="1227138"/>
            <a:ext cx="11724807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BEED5E-7C53-7269-1ACE-A771B61D8B29}"/>
              </a:ext>
            </a:extLst>
          </p:cNvPr>
          <p:cNvSpPr txBox="1"/>
          <p:nvPr/>
        </p:nvSpPr>
        <p:spPr>
          <a:xfrm>
            <a:off x="239153" y="5877273"/>
            <a:ext cx="488180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Цитотоксичний лімфоцит викликає утворення пор в пухлинній клітині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E5504F-948F-4914-572D-95BDC607A0AE}"/>
              </a:ext>
            </a:extLst>
          </p:cNvPr>
          <p:cNvSpPr txBox="1"/>
          <p:nvPr/>
        </p:nvSpPr>
        <p:spPr>
          <a:xfrm>
            <a:off x="6863192" y="1227528"/>
            <a:ext cx="488180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200" dirty="0"/>
              <a:t>Залишки пухлинної клітини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992200-D67B-ABAF-A6C3-668AACB78EA3}"/>
              </a:ext>
            </a:extLst>
          </p:cNvPr>
          <p:cNvSpPr txBox="1"/>
          <p:nvPr/>
        </p:nvSpPr>
        <p:spPr>
          <a:xfrm>
            <a:off x="279027" y="1227528"/>
            <a:ext cx="488180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200" dirty="0"/>
              <a:t>Пухлинна клітина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C7FE13-88C1-8C28-4B7A-21D6F7EC91D2}"/>
              </a:ext>
            </a:extLst>
          </p:cNvPr>
          <p:cNvSpPr txBox="1"/>
          <p:nvPr/>
        </p:nvSpPr>
        <p:spPr>
          <a:xfrm>
            <a:off x="5120961" y="4365106"/>
            <a:ext cx="1823965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uk-UA" sz="1200" dirty="0"/>
          </a:p>
          <a:p>
            <a:pPr algn="ctr"/>
            <a:r>
              <a:rPr lang="uk-UA" sz="1200" dirty="0"/>
              <a:t>Цитотоксичний лімфоцит</a:t>
            </a:r>
          </a:p>
          <a:p>
            <a:pPr algn="ctr"/>
            <a:endParaRPr lang="uk-UA" sz="1200" dirty="0"/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42C8DC2-60AB-5A97-2811-D5DBCE201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328604"/>
              </p:ext>
            </p:extLst>
          </p:nvPr>
        </p:nvGraphicFramePr>
        <p:xfrm>
          <a:off x="190475" y="692150"/>
          <a:ext cx="11902584" cy="6245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0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9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Родина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Члени </a:t>
                      </a:r>
                      <a:r>
                        <a:rPr lang="ru-RU" sz="1800" dirty="0" err="1">
                          <a:effectLst/>
                        </a:rPr>
                        <a:t>родини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Основні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дії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329">
                <a:tc>
                  <a:txBody>
                    <a:bodyPr/>
                    <a:lstStyle/>
                    <a:p>
                      <a:pPr marL="82550" indent="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Інтерлейкіни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IL1  IL18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</a:rPr>
                        <a:t>Імунорегуляторна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прозапальна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(IL1, IL8, IL9);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протизапальна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(IL1ra, IL4, IL10, IL13);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пірогенна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43">
                <a:tc>
                  <a:txBody>
                    <a:bodyPr/>
                    <a:lstStyle/>
                    <a:p>
                      <a:pPr marL="82550" indent="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FF00"/>
                          </a:solidFill>
                          <a:effectLst/>
                        </a:rPr>
                        <a:t>Фактор некроза </a:t>
                      </a: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пухлин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TNF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TNF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β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</a:rPr>
                        <a:t>Протипухлинна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імуностимуляція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медіатор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запалення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165">
                <a:tc>
                  <a:txBody>
                    <a:bodyPr/>
                    <a:lstStyle/>
                    <a:p>
                      <a:pPr marL="0" indent="8255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Інтерферони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IFN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γ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</a:rPr>
                        <a:t>Противірусна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імунорегуляторна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705">
                <a:tc>
                  <a:txBody>
                    <a:bodyPr/>
                    <a:lstStyle/>
                    <a:p>
                      <a:pPr marL="0" indent="8255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Хемокіни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IL8/NAP1, 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MIP1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β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Хемотаксис,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активація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клітин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ділянках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запалення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94">
                <a:tc>
                  <a:txBody>
                    <a:bodyPr/>
                    <a:lstStyle/>
                    <a:p>
                      <a:pPr marL="82550" indent="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Гемопоетини</a:t>
                      </a:r>
                      <a:r>
                        <a:rPr lang="ru-RU" sz="20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нейропоетини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IL6,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CNTF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LIF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OM, IL11, CT1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Імунорегуляторна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продовжують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життя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нейронів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108">
                <a:tc>
                  <a:txBody>
                    <a:bodyPr/>
                    <a:lstStyle/>
                    <a:p>
                      <a:pPr marL="82550" indent="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Колонієстимулюючі</a:t>
                      </a:r>
                      <a:r>
                        <a:rPr lang="ru-RU" sz="20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фактори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GCSF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MCSF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GMCSF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SCF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IL3, IL5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  <a:effectLst/>
                        </a:rPr>
                        <a:t>Стимуляція росту і диференціювання клітин попередників в кістковому мозку; гранулоцитів, макрофагів і еозинофілів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451">
                <a:tc>
                  <a:txBody>
                    <a:bodyPr/>
                    <a:lstStyle/>
                    <a:p>
                      <a:pPr marL="0" indent="8255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Нейротрофіни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NGF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BDNF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GDNF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NT3,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NT6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Ріст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та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диференціювання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нейронів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34">
                <a:tc>
                  <a:txBody>
                    <a:bodyPr/>
                    <a:lstStyle/>
                    <a:p>
                      <a:pPr marL="0" indent="8255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Фактори</a:t>
                      </a:r>
                      <a:r>
                        <a:rPr lang="ru-RU" sz="2000" dirty="0">
                          <a:solidFill>
                            <a:srgbClr val="FFFF00"/>
                          </a:solidFill>
                          <a:effectLst/>
                        </a:rPr>
                        <a:t> росту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IGFI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II,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EGF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TGF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Ріст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та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диференціювання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клітин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72D4F0AC-7161-0EB9-498C-1DB99EA7B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6874" y="116216"/>
            <a:ext cx="5049789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ru-RU" sz="28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РОДИНА ЦИТОКІНІВ</a:t>
            </a:r>
            <a:endParaRPr lang="ru-RU" sz="28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A0DBCAC6-7A7D-C51B-8ABC-4D801C8D3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0"/>
            <a:ext cx="1175020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 picture containing fruit&#10;&#10;Description automatically generated">
            <a:extLst>
              <a:ext uri="{FF2B5EF4-FFF2-40B4-BE49-F238E27FC236}">
                <a16:creationId xmlns:a16="http://schemas.microsoft.com/office/drawing/2014/main" id="{A3648D14-E5B3-E37D-33E7-6F0A4D3BE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0413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D87277-24F1-8972-8A87-52DC7B2261B3}"/>
              </a:ext>
            </a:extLst>
          </p:cNvPr>
          <p:cNvSpPr txBox="1"/>
          <p:nvPr/>
        </p:nvSpPr>
        <p:spPr>
          <a:xfrm>
            <a:off x="335317" y="5805264"/>
            <a:ext cx="71038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Забарвлення за </a:t>
            </a:r>
            <a:r>
              <a:rPr lang="uk-UA" dirty="0" err="1"/>
              <a:t>Романовським-Гімзою</a:t>
            </a:r>
            <a:endParaRPr lang="uk-UA" dirty="0"/>
          </a:p>
        </p:txBody>
      </p:sp>
    </p:spTree>
  </p:cSld>
  <p:clrMapOvr>
    <a:masterClrMapping/>
  </p:clrMapOvr>
  <p:transition spd="slow">
    <p:pull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A14510F4-F1DB-0102-75D7-2DC5A7DA6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0"/>
            <a:ext cx="12190413" cy="622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Box 3">
            <a:extLst>
              <a:ext uri="{FF2B5EF4-FFF2-40B4-BE49-F238E27FC236}">
                <a16:creationId xmlns:a16="http://schemas.microsoft.com/office/drawing/2014/main" id="{AB90EBB3-352A-8DFA-F213-D2AA7D249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7390" y="39689"/>
            <a:ext cx="34174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70302020209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70302020209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70302020209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70302020209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800" b="1">
                <a:solidFill>
                  <a:srgbClr val="FF0000"/>
                </a:solidFill>
                <a:latin typeface="Calibri" panose="020F0502020204030204" pitchFamily="34" charset="0"/>
              </a:rPr>
              <a:t>ЕТАПИ ФАГОЦИТОЗА</a:t>
            </a:r>
          </a:p>
        </p:txBody>
      </p:sp>
    </p:spTree>
  </p:cSld>
  <p:clrMapOvr>
    <a:masterClrMapping/>
  </p:clrMapOvr>
  <p:transition spd="slow">
    <p:pull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1B28FC-2670-B679-DD52-F39139286EF0}"/>
              </a:ext>
            </a:extLst>
          </p:cNvPr>
          <p:cNvSpPr txBox="1"/>
          <p:nvPr/>
        </p:nvSpPr>
        <p:spPr>
          <a:xfrm>
            <a:off x="719573" y="287340"/>
            <a:ext cx="10846505" cy="5222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СИСТЕМА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МОНОНУКЛЕАРНИХ ФАГОЦИТІВ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F8C5E7-9796-00CC-E6DE-F2D3732BDA63}"/>
              </a:ext>
            </a:extLst>
          </p:cNvPr>
          <p:cNvSpPr/>
          <p:nvPr/>
        </p:nvSpPr>
        <p:spPr>
          <a:xfrm>
            <a:off x="719573" y="817563"/>
            <a:ext cx="10846505" cy="57340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гістіоцити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сполучної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тканини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зірчасті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клітини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Купфера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печінки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альвеолярні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макрофаги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легенів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плевральні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перитонеальні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макрофаги,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макрофаги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лімфовузлів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селезінки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макрофаги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кісткового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мозку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остеокласти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кісткової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тканини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мікроглія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нервової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тканини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синовіоцити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синовіальних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оболонок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клітини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Лангерганса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шкіри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marL="619125" indent="-342900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безпігментні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гранулярні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дендроцити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 dir="r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>
            <a:extLst>
              <a:ext uri="{FF2B5EF4-FFF2-40B4-BE49-F238E27FC236}">
                <a16:creationId xmlns:a16="http://schemas.microsoft.com/office/drawing/2014/main" id="{566D3824-1E1A-7917-06C1-F91011CEB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38" y="333375"/>
            <a:ext cx="11714225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4CDE69-3FE9-919D-1CA5-24B5E6FD8C83}"/>
              </a:ext>
            </a:extLst>
          </p:cNvPr>
          <p:cNvSpPr txBox="1"/>
          <p:nvPr/>
        </p:nvSpPr>
        <p:spPr>
          <a:xfrm>
            <a:off x="190550" y="1556792"/>
            <a:ext cx="11783989" cy="43242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ПОВНОЦІННИЙ</a:t>
            </a:r>
            <a:r>
              <a:rPr lang="uk-UA" sz="2600" b="1" dirty="0">
                <a:solidFill>
                  <a:srgbClr val="891F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uk-U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АНТИГЕН</a:t>
            </a:r>
            <a:r>
              <a:rPr lang="uk-UA" sz="2600" b="1" dirty="0">
                <a:solidFill>
                  <a:srgbClr val="891F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здатний самостійно викликати імунну відповідь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 та </a:t>
            </a:r>
            <a:r>
              <a:rPr lang="uk-UA" sz="2600" b="1" dirty="0" err="1">
                <a:solidFill>
                  <a:srgbClr val="891FCB"/>
                </a:solidFill>
                <a:latin typeface="+mn-lt"/>
              </a:rPr>
              <a:t>специфічно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 реагувати з </a:t>
            </a:r>
            <a:r>
              <a:rPr lang="uk-UA" sz="2600" b="1" dirty="0">
                <a:solidFill>
                  <a:srgbClr val="891FCB"/>
                </a:solidFill>
              </a:rPr>
              <a:t>сенсибілізованими лімфоцитами та 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антитілами.</a:t>
            </a:r>
          </a:p>
          <a:p>
            <a:pPr algn="just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ГАПТЕН (НЕ</a:t>
            </a:r>
            <a:r>
              <a:rPr lang="uk-U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ПОВНОЦІННИЙ</a:t>
            </a:r>
            <a:r>
              <a:rPr lang="uk-UA" sz="2600" b="1" dirty="0">
                <a:solidFill>
                  <a:srgbClr val="891F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АНТИГЕН</a:t>
            </a:r>
            <a:r>
              <a:rPr lang="uk-U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lang="uk-UA" sz="2600" b="1" dirty="0">
                <a:solidFill>
                  <a:srgbClr val="891F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– низькомолекулярна сполука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, що самостійно не викликає імунної відповіді, але здатна реагувати з антиген-реактивними  молекулами та клітинами.</a:t>
            </a:r>
          </a:p>
          <a:p>
            <a:pPr algn="just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600" b="1" dirty="0" err="1">
                <a:solidFill>
                  <a:srgbClr val="891FCB"/>
                </a:solidFill>
                <a:latin typeface="+mn-lt"/>
              </a:rPr>
              <a:t>Гаптен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 викликає імунну відповідь тільки будучи з’єднаним з білком, або іншим полімером-носієм.</a:t>
            </a:r>
          </a:p>
          <a:p>
            <a:pPr algn="just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600" b="1" dirty="0" err="1">
                <a:solidFill>
                  <a:srgbClr val="FF0000"/>
                </a:solidFill>
                <a:latin typeface="+mn-lt"/>
              </a:rPr>
              <a:t>Протоантигени</a:t>
            </a:r>
            <a:r>
              <a:rPr lang="uk-UA" sz="26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(</a:t>
            </a:r>
            <a:r>
              <a:rPr lang="uk-UA" sz="2600" b="1" dirty="0" err="1">
                <a:solidFill>
                  <a:srgbClr val="891FCB"/>
                </a:solidFill>
                <a:latin typeface="+mn-lt"/>
              </a:rPr>
              <a:t>динітрофторбензол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uk-UA" sz="2600" b="1" dirty="0" err="1">
                <a:solidFill>
                  <a:srgbClr val="891FCB"/>
                </a:solidFill>
                <a:latin typeface="+mn-lt"/>
              </a:rPr>
              <a:t>Ni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uk-UA" sz="2600" b="1" dirty="0" err="1">
                <a:solidFill>
                  <a:srgbClr val="891FCB"/>
                </a:solidFill>
                <a:latin typeface="+mn-lt"/>
              </a:rPr>
              <a:t>Cr</a:t>
            </a:r>
            <a:r>
              <a:rPr lang="uk-UA" sz="2600" b="1" dirty="0">
                <a:solidFill>
                  <a:srgbClr val="891FCB"/>
                </a:solidFill>
                <a:latin typeface="+mn-lt"/>
              </a:rPr>
              <a:t>, пеніцилін, анілін, ефірні олії) з’єднуються в організмі з білками та викликають імунну відповідь.</a:t>
            </a:r>
            <a:endParaRPr lang="uk-UA" sz="2600" dirty="0">
              <a:solidFill>
                <a:srgbClr val="891FCB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494F01-03CB-D4F4-FD5E-25C00A9BF884}"/>
              </a:ext>
            </a:extLst>
          </p:cNvPr>
          <p:cNvSpPr txBox="1"/>
          <p:nvPr/>
        </p:nvSpPr>
        <p:spPr>
          <a:xfrm>
            <a:off x="215873" y="476672"/>
            <a:ext cx="11783989" cy="8617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АНТИГЕН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– </a:t>
            </a:r>
            <a:r>
              <a:rPr lang="ru-RU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речовина</a:t>
            </a: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яку </a:t>
            </a:r>
            <a:r>
              <a:rPr lang="ru-RU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специфічно</a:t>
            </a: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розпізнає</a:t>
            </a: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імунна</a:t>
            </a: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система</a:t>
            </a:r>
            <a:endParaRPr lang="ru-RU" sz="3000" dirty="0">
              <a:latin typeface="+mn-lt"/>
            </a:endParaRPr>
          </a:p>
        </p:txBody>
      </p:sp>
    </p:spTree>
  </p:cSld>
  <p:clrMapOvr>
    <a:masterClrMapping/>
  </p:clrMapOvr>
  <p:transition spd="slow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BCF51A6-07C8-7D3B-75E8-8C69AA20F02D}"/>
              </a:ext>
            </a:extLst>
          </p:cNvPr>
          <p:cNvSpPr txBox="1">
            <a:spLocks/>
          </p:cNvSpPr>
          <p:nvPr/>
        </p:nvSpPr>
        <p:spPr>
          <a:xfrm>
            <a:off x="5630" y="2348882"/>
            <a:ext cx="14018975" cy="41576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b="1">
                <a:latin typeface="Century Gothic" panose="020B0502020202020204" pitchFamily="34" charset="0"/>
              </a:rPr>
              <a:t>Чужорідність</a:t>
            </a:r>
            <a:r>
              <a:rPr lang="en-US" sz="3200">
                <a:latin typeface="Century Gothic" panose="020B0502020202020204" pitchFamily="34" charset="0"/>
              </a:rPr>
              <a:t>  </a:t>
            </a:r>
            <a:r>
              <a:rPr lang="uk-UA" sz="20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чужорідність ↑ ⏤ імуногенність ↑</a:t>
            </a:r>
            <a:endParaRPr lang="uk-UA" sz="320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uk-UA" b="1">
                <a:latin typeface="Century Gothic" panose="020B0502020202020204" pitchFamily="34" charset="0"/>
              </a:rPr>
              <a:t>Молекулярний розмір </a:t>
            </a:r>
            <a:r>
              <a:rPr lang="uk-UA" sz="20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більшість алергенів 14 – 600 кДа</a:t>
            </a:r>
            <a:endParaRPr lang="uk-UA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uk-UA" b="1">
                <a:latin typeface="Century Gothic" panose="020B0502020202020204" pitchFamily="34" charset="0"/>
              </a:rPr>
              <a:t>Хімічна природа та склад</a:t>
            </a:r>
            <a:r>
              <a:rPr lang="uk-UA" sz="3200">
                <a:latin typeface="Century Gothic" panose="020B0502020202020204" pitchFamily="34" charset="0"/>
              </a:rPr>
              <a:t> </a:t>
            </a:r>
            <a:r>
              <a:rPr lang="uk-UA" sz="20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хімічна складність ↑ ⏤ імуногенність ↑</a:t>
            </a:r>
            <a:endParaRPr lang="uk-UA" sz="320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uk-UA" b="1">
                <a:latin typeface="Century Gothic" panose="020B0502020202020204" pitchFamily="34" charset="0"/>
              </a:rPr>
              <a:t>Фізична форма</a:t>
            </a:r>
            <a:r>
              <a:rPr lang="uk-UA">
                <a:latin typeface="Century Gothic" panose="020B0502020202020204" pitchFamily="34" charset="0"/>
              </a:rPr>
              <a:t> </a:t>
            </a:r>
            <a:r>
              <a:rPr lang="uk-UA" sz="20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розчинність ↑ ⏤ імуногенність ↓</a:t>
            </a:r>
          </a:p>
          <a:p>
            <a:r>
              <a:rPr lang="uk-UA" b="1">
                <a:latin typeface="Century Gothic" panose="020B0502020202020204" pitchFamily="34" charset="0"/>
              </a:rPr>
              <a:t>Специфічність </a:t>
            </a:r>
            <a:r>
              <a:rPr lang="uk-UA" sz="20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залежить від антигенних детермінант</a:t>
            </a:r>
          </a:p>
          <a:p>
            <a:r>
              <a:rPr lang="uk-UA" b="1">
                <a:latin typeface="Century Gothic" panose="020B0502020202020204" pitchFamily="34" charset="0"/>
              </a:rPr>
              <a:t>Розкладність </a:t>
            </a:r>
            <a:r>
              <a:rPr lang="uk-UA" sz="20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легко фагоцитується ⏤ імуногенність ↑</a:t>
            </a:r>
            <a:endParaRPr lang="en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49F575-B111-66CA-D062-55CB74F77493}"/>
              </a:ext>
            </a:extLst>
          </p:cNvPr>
          <p:cNvSpPr txBox="1"/>
          <p:nvPr/>
        </p:nvSpPr>
        <p:spPr>
          <a:xfrm>
            <a:off x="677246" y="983740"/>
            <a:ext cx="5328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latin typeface="Century Gothic" panose="020B0502020202020204" pitchFamily="34" charset="0"/>
              </a:rPr>
              <a:t>Властивості антигену</a:t>
            </a:r>
            <a:endParaRPr lang="en" sz="3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48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Diagram, timeline&#10;&#10;Description automatically generated">
            <a:extLst>
              <a:ext uri="{FF2B5EF4-FFF2-40B4-BE49-F238E27FC236}">
                <a16:creationId xmlns:a16="http://schemas.microsoft.com/office/drawing/2014/main" id="{98EC79C2-BBEF-9872-582B-E7560F32E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90" y="1026539"/>
            <a:ext cx="12058925" cy="480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05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4ACE176-9AD7-B0C9-F59E-0C81D3F29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50728" r="57088" b="5884"/>
          <a:stretch>
            <a:fillRect/>
          </a:stretch>
        </p:blipFill>
        <p:spPr bwMode="auto">
          <a:xfrm>
            <a:off x="719573" y="3494090"/>
            <a:ext cx="4799975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Box 6">
            <a:extLst>
              <a:ext uri="{FF2B5EF4-FFF2-40B4-BE49-F238E27FC236}">
                <a16:creationId xmlns:a16="http://schemas.microsoft.com/office/drawing/2014/main" id="{7C07FDD8-B25F-360F-BE71-AD17F78C0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98" y="115890"/>
            <a:ext cx="10848621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70302020209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70302020209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70302020209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70302020209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3200">
                <a:solidFill>
                  <a:srgbClr val="FF0000"/>
                </a:solidFill>
                <a:latin typeface="Calibri" panose="020F0502020204030204" pitchFamily="34" charset="0"/>
              </a:rPr>
              <a:t>АНТИГЕНИ МІКРООРГАНІЗМІВ ТА ВІРУСІВ</a:t>
            </a:r>
          </a:p>
        </p:txBody>
      </p:sp>
      <p:sp>
        <p:nvSpPr>
          <p:cNvPr id="43012" name="TextBox 7">
            <a:extLst>
              <a:ext uri="{FF2B5EF4-FFF2-40B4-BE49-F238E27FC236}">
                <a16:creationId xmlns:a16="http://schemas.microsoft.com/office/drawing/2014/main" id="{E5B9C890-823F-CF97-2CA8-F7800E4CE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470" y="701676"/>
            <a:ext cx="739001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70302020209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70302020209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70302020209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70302020209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400">
                <a:solidFill>
                  <a:srgbClr val="FF0000"/>
                </a:solidFill>
                <a:latin typeface="Calibri" panose="020F0502020204030204" pitchFamily="34" charset="0"/>
              </a:rPr>
              <a:t>Видові </a:t>
            </a:r>
            <a:r>
              <a:rPr lang="uk-UA" altLang="uk-UA" sz="2400">
                <a:solidFill>
                  <a:srgbClr val="7030A0"/>
                </a:solidFill>
                <a:latin typeface="Calibri" panose="020F0502020204030204" pitchFamily="34" charset="0"/>
              </a:rPr>
              <a:t>(характерні тільки для певного виду)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400">
                <a:solidFill>
                  <a:srgbClr val="FF0000"/>
                </a:solidFill>
                <a:latin typeface="Calibri" panose="020F0502020204030204" pitchFamily="34" charset="0"/>
              </a:rPr>
              <a:t>Групові </a:t>
            </a:r>
            <a:r>
              <a:rPr lang="uk-UA" altLang="uk-UA" sz="2400">
                <a:solidFill>
                  <a:srgbClr val="7030A0"/>
                </a:solidFill>
                <a:latin typeface="Calibri" panose="020F0502020204030204" pitchFamily="34" charset="0"/>
              </a:rPr>
              <a:t>(спільні для декількох видів бактерій)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400">
                <a:solidFill>
                  <a:srgbClr val="FF0000"/>
                </a:solidFill>
                <a:latin typeface="Calibri" panose="020F0502020204030204" pitchFamily="34" charset="0"/>
              </a:rPr>
              <a:t>Варіантні </a:t>
            </a:r>
            <a:r>
              <a:rPr lang="uk-UA" altLang="uk-UA" sz="2400">
                <a:solidFill>
                  <a:srgbClr val="7030A0"/>
                </a:solidFill>
                <a:latin typeface="Calibri" panose="020F0502020204030204" pitchFamily="34" charset="0"/>
              </a:rPr>
              <a:t>(відрізняються у деяких штамів одного виду)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400">
                <a:solidFill>
                  <a:srgbClr val="FF0000"/>
                </a:solidFill>
                <a:latin typeface="Calibri" panose="020F0502020204030204" pitchFamily="34" charset="0"/>
              </a:rPr>
              <a:t>Штамоспецифічні </a:t>
            </a:r>
            <a:r>
              <a:rPr lang="uk-UA" altLang="uk-UA" sz="2400">
                <a:solidFill>
                  <a:srgbClr val="7030A0"/>
                </a:solidFill>
                <a:latin typeface="Calibri" panose="020F0502020204030204" pitchFamily="34" charset="0"/>
              </a:rPr>
              <a:t>(спеціфічні для окремих штамів)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400">
                <a:solidFill>
                  <a:srgbClr val="FF0000"/>
                </a:solidFill>
                <a:latin typeface="Calibri" panose="020F0502020204030204" pitchFamily="34" charset="0"/>
              </a:rPr>
              <a:t>Протективні </a:t>
            </a:r>
            <a:r>
              <a:rPr lang="uk-UA" altLang="uk-UA" sz="2400">
                <a:solidFill>
                  <a:srgbClr val="7030A0"/>
                </a:solidFill>
                <a:latin typeface="Calibri" panose="020F0502020204030204" pitchFamily="34" charset="0"/>
              </a:rPr>
              <a:t>(забезпечують формування імунітету)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400">
                <a:solidFill>
                  <a:srgbClr val="FF0000"/>
                </a:solidFill>
                <a:latin typeface="Calibri" panose="020F0502020204030204" pitchFamily="34" charset="0"/>
              </a:rPr>
              <a:t>Перехресні </a:t>
            </a:r>
            <a:r>
              <a:rPr lang="uk-UA" altLang="uk-UA" sz="2400">
                <a:solidFill>
                  <a:srgbClr val="7030A0"/>
                </a:solidFill>
                <a:latin typeface="Calibri" panose="020F0502020204030204" pitchFamily="34" charset="0"/>
              </a:rPr>
              <a:t>з антигенами людини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400">
                <a:solidFill>
                  <a:srgbClr val="FF0000"/>
                </a:solidFill>
                <a:latin typeface="Calibri" panose="020F0502020204030204" pitchFamily="34" charset="0"/>
              </a:rPr>
              <a:t>О-, К-, Н-антигени</a:t>
            </a:r>
          </a:p>
        </p:txBody>
      </p:sp>
      <p:sp>
        <p:nvSpPr>
          <p:cNvPr id="43013" name="TextBox 8">
            <a:extLst>
              <a:ext uri="{FF2B5EF4-FFF2-40B4-BE49-F238E27FC236}">
                <a16:creationId xmlns:a16="http://schemas.microsoft.com/office/drawing/2014/main" id="{4B6CE175-BEC4-5478-EB76-0080D358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549" y="3965576"/>
            <a:ext cx="628779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70302020209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70302020209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70302020209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70302020209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70302020209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sz="2800" dirty="0" err="1">
                <a:solidFill>
                  <a:srgbClr val="FF0000"/>
                </a:solidFill>
                <a:latin typeface="Calibri" panose="020F0502020204030204" pitchFamily="34" charset="0"/>
              </a:rPr>
              <a:t>Серовари</a:t>
            </a:r>
            <a:r>
              <a:rPr lang="uk-UA" altLang="uk-UA" sz="28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uk-UA" altLang="uk-UA" sz="2800" dirty="0">
                <a:solidFill>
                  <a:srgbClr val="7030A0"/>
                </a:solidFill>
                <a:latin typeface="Calibri" panose="020F0502020204030204" pitchFamily="34" charset="0"/>
              </a:rPr>
              <a:t>– варіанти мікроорганізмів, що відрізняються за антигенною структурою всередині виду</a:t>
            </a:r>
          </a:p>
        </p:txBody>
      </p:sp>
    </p:spTree>
  </p:cSld>
  <p:clrMapOvr>
    <a:masterClrMapping/>
  </p:clrMapOvr>
  <p:transition spd="slow">
    <p:pull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031EAB3-2C98-A6D6-CBBD-80EFD2070024}"/>
              </a:ext>
            </a:extLst>
          </p:cNvPr>
          <p:cNvSpPr txBox="1"/>
          <p:nvPr/>
        </p:nvSpPr>
        <p:spPr>
          <a:xfrm>
            <a:off x="239153" y="96840"/>
            <a:ext cx="11807346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АНТИГЕНИ НА ПОВЕРХНІ БАКТЕРІАЛЬНОЇ КЛІТИНИ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90C2922-703E-48E3-2D18-9C2AE2C0B0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99" y="766587"/>
            <a:ext cx="11805599" cy="6011133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84F747-62EE-EDE4-7DD5-3807488F1686}"/>
              </a:ext>
            </a:extLst>
          </p:cNvPr>
          <p:cNvSpPr txBox="1"/>
          <p:nvPr/>
        </p:nvSpPr>
        <p:spPr>
          <a:xfrm>
            <a:off x="239153" y="846139"/>
            <a:ext cx="11807346" cy="43499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solidFill>
                  <a:srgbClr val="FF0000"/>
                </a:solidFill>
                <a:latin typeface="+mn-lt"/>
              </a:rPr>
              <a:t>ВИДОВІ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en-US" sz="3000" b="1" dirty="0">
                <a:solidFill>
                  <a:srgbClr val="891FCB"/>
                </a:solidFill>
                <a:latin typeface="+mn-lt"/>
              </a:rPr>
              <a:t>–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характерні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для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біологічного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виду, </a:t>
            </a:r>
            <a:r>
              <a:rPr lang="uk-UA" sz="3000" b="1" dirty="0">
                <a:solidFill>
                  <a:srgbClr val="891FCB"/>
                </a:solidFill>
                <a:latin typeface="+mn-lt"/>
              </a:rPr>
              <a:t>у людини 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-  </a:t>
            </a:r>
            <a:r>
              <a:rPr lang="uk-UA" sz="3000" b="1" dirty="0">
                <a:solidFill>
                  <a:srgbClr val="891FCB"/>
                </a:solidFill>
                <a:latin typeface="+mn-lt"/>
              </a:rPr>
              <a:t>це білки сироватки крові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. </a:t>
            </a:r>
          </a:p>
          <a:p>
            <a:pPr algn="just" fontAlgn="auto">
              <a:lnSpc>
                <a:spcPts val="28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000" b="1" dirty="0" err="1">
                <a:solidFill>
                  <a:srgbClr val="FF0000"/>
                </a:solidFill>
                <a:latin typeface="+mn-lt"/>
              </a:rPr>
              <a:t>Антигени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FF0000"/>
                </a:solidFill>
                <a:latin typeface="+mn-lt"/>
              </a:rPr>
              <a:t>еритроцитів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-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глікопротеїни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ru-RU" sz="3000" b="1" dirty="0" err="1">
                <a:solidFill>
                  <a:srgbClr val="FF0000"/>
                </a:solidFill>
                <a:latin typeface="+mn-lt"/>
              </a:rPr>
              <a:t>ізоантигени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.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Відомо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понад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100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еритроцитарних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антигенів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, вони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об’єднуються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в 48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ізоеритроцитарних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систем.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Ізоантигени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систем АВО та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Rh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(резус-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антигени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)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важливі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під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час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переливання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крові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.</a:t>
            </a:r>
          </a:p>
          <a:p>
            <a:pPr algn="just" fontAlgn="auto">
              <a:lnSpc>
                <a:spcPts val="28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000" b="1" dirty="0" err="1">
                <a:solidFill>
                  <a:srgbClr val="FF0000"/>
                </a:solidFill>
                <a:latin typeface="+mn-lt"/>
              </a:rPr>
              <a:t>Антигени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FF0000"/>
                </a:solidFill>
                <a:latin typeface="+mn-lt"/>
              </a:rPr>
              <a:t>ядерних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FF0000"/>
                </a:solidFill>
                <a:latin typeface="+mn-lt"/>
              </a:rPr>
              <a:t>клітин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–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глікопротеїни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клітинних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мембран,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що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входять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до </a:t>
            </a:r>
            <a:r>
              <a:rPr lang="ru-RU" sz="3000" b="1" dirty="0" err="1">
                <a:solidFill>
                  <a:srgbClr val="891FCB"/>
                </a:solidFill>
                <a:latin typeface="+mn-lt"/>
              </a:rPr>
              <a:t>системи</a:t>
            </a:r>
            <a:r>
              <a:rPr lang="ru-RU" sz="3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en-US" sz="3000" b="1" dirty="0" err="1">
                <a:solidFill>
                  <a:srgbClr val="891FCB"/>
                </a:solidFill>
                <a:latin typeface="+mn-lt"/>
              </a:rPr>
              <a:t>HLA</a:t>
            </a:r>
            <a:r>
              <a:rPr lang="en-US" sz="3000" b="1" dirty="0">
                <a:solidFill>
                  <a:srgbClr val="891FCB"/>
                </a:solidFill>
                <a:latin typeface="+mn-lt"/>
              </a:rPr>
              <a:t> (</a:t>
            </a:r>
            <a:r>
              <a:rPr lang="ru-RU" sz="3000" b="1" i="1" dirty="0" err="1">
                <a:solidFill>
                  <a:srgbClr val="891FCB"/>
                </a:solidFill>
                <a:latin typeface="+mn-lt"/>
              </a:rPr>
              <a:t>Human</a:t>
            </a:r>
            <a:r>
              <a:rPr lang="ru-RU" sz="3000" b="1" i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en-US" sz="3000" b="1" i="1" dirty="0">
                <a:solidFill>
                  <a:srgbClr val="891FCB"/>
                </a:solidFill>
                <a:latin typeface="+mn-lt"/>
              </a:rPr>
              <a:t>L</a:t>
            </a:r>
            <a:r>
              <a:rPr lang="ru-RU" sz="3000" b="1" i="1" dirty="0" err="1">
                <a:solidFill>
                  <a:srgbClr val="891FCB"/>
                </a:solidFill>
                <a:latin typeface="+mn-lt"/>
              </a:rPr>
              <a:t>eucocyte</a:t>
            </a:r>
            <a:r>
              <a:rPr lang="ru-RU" sz="3000" b="1" i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en-US" sz="3000" b="1" i="1" dirty="0">
                <a:solidFill>
                  <a:srgbClr val="891FCB"/>
                </a:solidFill>
                <a:latin typeface="+mn-lt"/>
              </a:rPr>
              <a:t>A</a:t>
            </a:r>
            <a:r>
              <a:rPr lang="ru-RU" sz="3000" b="1" i="1" dirty="0" err="1">
                <a:solidFill>
                  <a:srgbClr val="891FCB"/>
                </a:solidFill>
                <a:latin typeface="+mn-lt"/>
              </a:rPr>
              <a:t>ntigens</a:t>
            </a:r>
            <a:r>
              <a:rPr lang="en-US" sz="3000" b="1" dirty="0">
                <a:solidFill>
                  <a:srgbClr val="891FCB"/>
                </a:solidFill>
                <a:latin typeface="+mn-lt"/>
              </a:rPr>
              <a:t>)</a:t>
            </a:r>
            <a:r>
              <a:rPr lang="uk-UA" sz="3000" b="1" dirty="0">
                <a:solidFill>
                  <a:srgbClr val="891FCB"/>
                </a:solidFill>
                <a:latin typeface="+mn-lt"/>
              </a:rPr>
              <a:t> утворюють</a:t>
            </a:r>
          </a:p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>
                <a:solidFill>
                  <a:srgbClr val="FF0000"/>
                </a:solidFill>
                <a:latin typeface="+mn-lt"/>
              </a:rPr>
              <a:t>головний комплекс </a:t>
            </a:r>
            <a:r>
              <a:rPr lang="uk-UA" sz="3000" b="1" dirty="0" err="1">
                <a:solidFill>
                  <a:srgbClr val="FF0000"/>
                </a:solidFill>
                <a:latin typeface="+mn-lt"/>
              </a:rPr>
              <a:t>гістосумісності</a:t>
            </a:r>
            <a:r>
              <a:rPr lang="uk-UA" sz="3000" b="1" dirty="0">
                <a:solidFill>
                  <a:srgbClr val="FF0000"/>
                </a:solidFill>
                <a:latin typeface="+mn-lt"/>
              </a:rPr>
              <a:t> – ГКГ </a:t>
            </a:r>
            <a:r>
              <a:rPr lang="uk-UA" sz="3000" b="1" dirty="0">
                <a:solidFill>
                  <a:srgbClr val="891FCB"/>
                </a:solidFill>
                <a:latin typeface="+mn-lt"/>
              </a:rPr>
              <a:t>або </a:t>
            </a:r>
            <a:r>
              <a:rPr lang="en-US" sz="3000" b="1" dirty="0">
                <a:solidFill>
                  <a:srgbClr val="FF0000"/>
                </a:solidFill>
                <a:latin typeface="+mn-lt"/>
              </a:rPr>
              <a:t>MHC </a:t>
            </a:r>
            <a:r>
              <a:rPr lang="uk-UA" sz="3000" b="1" dirty="0">
                <a:solidFill>
                  <a:srgbClr val="FF0000"/>
                </a:solidFill>
                <a:latin typeface="+mn-lt"/>
              </a:rPr>
              <a:t>(</a:t>
            </a:r>
            <a:r>
              <a:rPr lang="en-US" sz="3000" b="1" i="1" dirty="0">
                <a:solidFill>
                  <a:srgbClr val="FF0000"/>
                </a:solidFill>
                <a:latin typeface="+mn-lt"/>
              </a:rPr>
              <a:t>Major Histocompatibility Complex)</a:t>
            </a:r>
            <a:endParaRPr lang="ru-RU" sz="3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E2941B-6E1D-ACB9-D428-B16462068065}"/>
              </a:ext>
            </a:extLst>
          </p:cNvPr>
          <p:cNvSpPr txBox="1"/>
          <p:nvPr/>
        </p:nvSpPr>
        <p:spPr>
          <a:xfrm>
            <a:off x="239153" y="95250"/>
            <a:ext cx="11807346" cy="7064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АНТИГЕНИ ЛЮДИНИ</a:t>
            </a:r>
          </a:p>
        </p:txBody>
      </p:sp>
    </p:spTree>
  </p:cSld>
  <p:clrMapOvr>
    <a:masterClrMapping/>
  </p:clrMapOvr>
  <p:transition spd="slow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7D355A-FCC3-5F1B-282A-A46AC9E3DA21}"/>
              </a:ext>
            </a:extLst>
          </p:cNvPr>
          <p:cNvSpPr txBox="1"/>
          <p:nvPr/>
        </p:nvSpPr>
        <p:spPr>
          <a:xfrm>
            <a:off x="143915" y="128588"/>
            <a:ext cx="11902584" cy="7302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HLA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система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людини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(система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лейкоцитарних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антигенів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людини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pic>
        <p:nvPicPr>
          <p:cNvPr id="46083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357BE67E-C737-857F-56F0-D374F07C7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51" y="1023940"/>
            <a:ext cx="9621115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DA8DFD-B93F-4075-CB69-F27EDDCCD912}"/>
              </a:ext>
            </a:extLst>
          </p:cNvPr>
          <p:cNvSpPr txBox="1"/>
          <p:nvPr/>
        </p:nvSpPr>
        <p:spPr>
          <a:xfrm>
            <a:off x="143915" y="188914"/>
            <a:ext cx="11902584" cy="4493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АНТИТІЛО: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білок-</a:t>
            </a:r>
            <a:r>
              <a:rPr lang="ru-RU" sz="3200" b="1" dirty="0" err="1">
                <a:solidFill>
                  <a:srgbClr val="FF0000"/>
                </a:solidFill>
                <a:latin typeface="Candara" pitchFamily="34" charset="0"/>
              </a:rPr>
              <a:t>імуноглобулін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синтезується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у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відповідь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на антиген та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здатний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Candara" pitchFamily="34" charset="0"/>
              </a:rPr>
              <a:t>спе­ци­фі­чно</a:t>
            </a:r>
            <a:r>
              <a:rPr lang="ru-RU" sz="3200" b="1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взаємодіяти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Candara" pitchFamily="34" charset="0"/>
              </a:rPr>
              <a:t>з</a:t>
            </a: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 антигеном.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7030A0"/>
                </a:solidFill>
                <a:latin typeface="Candara" pitchFamily="34" charset="0"/>
              </a:rPr>
              <a:t>АНТИТІЛО (ІМУНОГЛОБУЛІН) – </a:t>
            </a:r>
            <a:r>
              <a:rPr lang="ru-RU" sz="3200" b="1" dirty="0">
                <a:solidFill>
                  <a:srgbClr val="FF0000"/>
                </a:solidFill>
                <a:latin typeface="Candara" pitchFamily="34" charset="0"/>
              </a:rPr>
              <a:t>молекула, </a:t>
            </a:r>
            <a:r>
              <a:rPr lang="ru-RU" sz="3200" b="1" dirty="0" err="1">
                <a:solidFill>
                  <a:srgbClr val="FF0000"/>
                </a:solidFill>
                <a:latin typeface="Candara" pitchFamily="34" charset="0"/>
              </a:rPr>
              <a:t>що</a:t>
            </a:r>
            <a:r>
              <a:rPr lang="ru-RU" sz="3200" b="1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Candara" pitchFamily="34" charset="0"/>
              </a:rPr>
              <a:t>розпізнає</a:t>
            </a:r>
            <a:r>
              <a:rPr lang="ru-RU" sz="3200" b="1" dirty="0">
                <a:solidFill>
                  <a:srgbClr val="FF0000"/>
                </a:solidFill>
                <a:latin typeface="Candara" pitchFamily="34" charset="0"/>
              </a:rPr>
              <a:t> антиген.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ІМУННА СИРОВАТКА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dirty="0">
                <a:latin typeface="+mn-lt"/>
              </a:rPr>
              <a:t>- </a:t>
            </a:r>
            <a:r>
              <a:rPr lang="ru-RU" sz="3200" b="1" dirty="0" err="1">
                <a:solidFill>
                  <a:srgbClr val="891FCB"/>
                </a:solidFill>
                <a:latin typeface="+mn-lt"/>
              </a:rPr>
              <a:t>сироватка</a:t>
            </a:r>
            <a:r>
              <a:rPr lang="ru-RU" sz="32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891FCB"/>
                </a:solidFill>
                <a:latin typeface="+mn-lt"/>
              </a:rPr>
              <a:t>крові</a:t>
            </a:r>
            <a:r>
              <a:rPr lang="ru-RU" sz="32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ru-RU" sz="3200" b="1" dirty="0" err="1">
                <a:solidFill>
                  <a:srgbClr val="891FCB"/>
                </a:solidFill>
                <a:latin typeface="+mn-lt"/>
              </a:rPr>
              <a:t>що</a:t>
            </a:r>
            <a:r>
              <a:rPr lang="ru-RU" sz="32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891FCB"/>
                </a:solidFill>
                <a:latin typeface="+mn-lt"/>
              </a:rPr>
              <a:t>містить</a:t>
            </a:r>
            <a:r>
              <a:rPr lang="ru-RU" sz="32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891FCB"/>
                </a:solidFill>
                <a:latin typeface="+mn-lt"/>
              </a:rPr>
              <a:t>велику</a:t>
            </a:r>
            <a:r>
              <a:rPr lang="ru-RU" sz="32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891FCB"/>
                </a:solidFill>
                <a:latin typeface="+mn-lt"/>
              </a:rPr>
              <a:t>кількість</a:t>
            </a:r>
            <a:r>
              <a:rPr lang="ru-RU" sz="32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891FCB"/>
                </a:solidFill>
                <a:latin typeface="+mn-lt"/>
              </a:rPr>
              <a:t>антитіл</a:t>
            </a:r>
            <a:r>
              <a:rPr lang="ru-RU" sz="3200" b="1" dirty="0">
                <a:solidFill>
                  <a:srgbClr val="891FCB"/>
                </a:solidFill>
                <a:latin typeface="+mn-lt"/>
              </a:rPr>
              <a:t> до </a:t>
            </a:r>
            <a:r>
              <a:rPr lang="ru-RU" sz="3200" b="1" dirty="0" err="1">
                <a:solidFill>
                  <a:srgbClr val="891FCB"/>
                </a:solidFill>
                <a:latin typeface="+mn-lt"/>
              </a:rPr>
              <a:t>певного</a:t>
            </a:r>
            <a:r>
              <a:rPr lang="ru-RU" sz="3200" b="1" dirty="0">
                <a:solidFill>
                  <a:srgbClr val="891FCB"/>
                </a:solidFill>
                <a:latin typeface="+mn-lt"/>
              </a:rPr>
              <a:t> антигену. </a:t>
            </a:r>
          </a:p>
          <a:p>
            <a:pPr algn="just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ІМУНІЗАЦІЯ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 –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введення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 антигену в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організм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 з метою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отримання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імунної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сироватки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,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або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створення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 штучного активного </a:t>
            </a:r>
            <a:r>
              <a:rPr lang="ru-RU" sz="3200" b="1" dirty="0" err="1">
                <a:solidFill>
                  <a:srgbClr val="891FCB"/>
                </a:solidFill>
                <a:latin typeface="Candara" pitchFamily="34" charset="0"/>
              </a:rPr>
              <a:t>імунітету</a:t>
            </a:r>
            <a:r>
              <a:rPr lang="ru-RU" sz="3200" b="1" dirty="0">
                <a:solidFill>
                  <a:srgbClr val="891FCB"/>
                </a:solidFill>
                <a:latin typeface="Candara" pitchFamily="34" charset="0"/>
              </a:rPr>
              <a:t>.</a:t>
            </a:r>
          </a:p>
        </p:txBody>
      </p:sp>
    </p:spTree>
  </p:cSld>
  <p:clrMapOvr>
    <a:masterClrMapping/>
  </p:clrMapOvr>
  <p:transition spd="slow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0565270-69CF-6AA2-1174-44DCA9B230BA}"/>
              </a:ext>
            </a:extLst>
          </p:cNvPr>
          <p:cNvSpPr txBox="1"/>
          <p:nvPr/>
        </p:nvSpPr>
        <p:spPr>
          <a:xfrm>
            <a:off x="334390" y="44450"/>
            <a:ext cx="11616872" cy="873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МОЛЕКУЛ</a:t>
            </a:r>
            <a:r>
              <a:rPr lang="ru-RU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</a:t>
            </a:r>
            <a:r>
              <a:rPr lang="uk-UA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АНТИТІЛ ПІД 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АТОМН</a:t>
            </a:r>
            <a:r>
              <a:rPr lang="ru-RU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ИМ СИЛОВИМ МІКРОСКОПОМ</a:t>
            </a:r>
          </a:p>
        </p:txBody>
      </p:sp>
      <p:pic>
        <p:nvPicPr>
          <p:cNvPr id="48131" name="Picture 2" descr="A picture containing meter, star, clock&#10;&#10;Description automatically generated">
            <a:extLst>
              <a:ext uri="{FF2B5EF4-FFF2-40B4-BE49-F238E27FC236}">
                <a16:creationId xmlns:a16="http://schemas.microsoft.com/office/drawing/2014/main" id="{A3A9D9CA-1138-57C9-DBBC-EB7F6CCFD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03" y="1125538"/>
            <a:ext cx="9767146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D80EE2-713E-F6C3-20AD-55AF89FDD85F}"/>
              </a:ext>
            </a:extLst>
          </p:cNvPr>
          <p:cNvSpPr txBox="1"/>
          <p:nvPr/>
        </p:nvSpPr>
        <p:spPr>
          <a:xfrm>
            <a:off x="431745" y="188913"/>
            <a:ext cx="11519517" cy="584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СТРУКТУРА МОЛЕКУЛИ ІМУНОГЛОБУЛІНА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CB3E63-4709-894E-97B1-36B40A9C7A23}"/>
              </a:ext>
            </a:extLst>
          </p:cNvPr>
          <p:cNvSpPr txBox="1"/>
          <p:nvPr/>
        </p:nvSpPr>
        <p:spPr>
          <a:xfrm>
            <a:off x="8139642" y="908051"/>
            <a:ext cx="4050773" cy="458587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ПАРАТОП</a:t>
            </a:r>
            <a:r>
              <a:rPr lang="ru-RU" sz="4000" b="1" dirty="0">
                <a:solidFill>
                  <a:srgbClr val="891F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(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активний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центр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антитіла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для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зв’язування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з антигеном)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утворюється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варіабельними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частинами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легкого та тяжкого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ланцюга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імуноглобуліна</a:t>
            </a:r>
            <a:endParaRPr lang="ru-RU" sz="2800" b="1" dirty="0">
              <a:solidFill>
                <a:srgbClr val="891FCB"/>
              </a:solidFill>
              <a:latin typeface="+mn-lt"/>
            </a:endParaRPr>
          </a:p>
        </p:txBody>
      </p:sp>
      <p:pic>
        <p:nvPicPr>
          <p:cNvPr id="49156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C257739F-99AF-A612-6CA3-B543A868C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59" y="793750"/>
            <a:ext cx="7822182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05DC28-C9CF-BED7-5655-04786E89772F}"/>
              </a:ext>
            </a:extLst>
          </p:cNvPr>
          <p:cNvSpPr txBox="1"/>
          <p:nvPr/>
        </p:nvSpPr>
        <p:spPr>
          <a:xfrm>
            <a:off x="46561" y="112713"/>
            <a:ext cx="11856023" cy="584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КЛАСИ</a:t>
            </a:r>
            <a:r>
              <a:rPr lang="ru-RU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ІМУНОГЛОБУЛІНІВ</a:t>
            </a:r>
          </a:p>
        </p:txBody>
      </p:sp>
      <p:pic>
        <p:nvPicPr>
          <p:cNvPr id="2" name="Объект 4" descr="Изображение выглядит как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36C7529A-7536-82DE-96DF-2A31243CAB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56" y="1422656"/>
            <a:ext cx="11953703" cy="4488825"/>
          </a:xfrm>
          <a:prstGeom prst="rect">
            <a:avLst/>
          </a:prstGeom>
        </p:spPr>
      </p:pic>
    </p:spTree>
  </p:cSld>
  <p:clrMapOvr>
    <a:masterClrMapping/>
  </p:clrMapOvr>
  <p:transition spd="slow">
    <p:pull dir="l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4B470C-5219-72DC-9634-4A29B5186B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9849195"/>
              </p:ext>
            </p:extLst>
          </p:nvPr>
        </p:nvGraphicFramePr>
        <p:xfrm>
          <a:off x="431314" y="908722"/>
          <a:ext cx="11231781" cy="4953466"/>
        </p:xfrm>
        <a:graphic>
          <a:graphicData uri="http://schemas.openxmlformats.org/drawingml/2006/table">
            <a:tbl>
              <a:tblPr/>
              <a:tblGrid>
                <a:gridCol w="5839711">
                  <a:extLst>
                    <a:ext uri="{9D8B030D-6E8A-4147-A177-3AD203B41FA5}">
                      <a16:colId xmlns:a16="http://schemas.microsoft.com/office/drawing/2014/main" val="3576427238"/>
                    </a:ext>
                  </a:extLst>
                </a:gridCol>
                <a:gridCol w="1078414">
                  <a:extLst>
                    <a:ext uri="{9D8B030D-6E8A-4147-A177-3AD203B41FA5}">
                      <a16:colId xmlns:a16="http://schemas.microsoft.com/office/drawing/2014/main" val="55730909"/>
                    </a:ext>
                  </a:extLst>
                </a:gridCol>
                <a:gridCol w="1078414">
                  <a:extLst>
                    <a:ext uri="{9D8B030D-6E8A-4147-A177-3AD203B41FA5}">
                      <a16:colId xmlns:a16="http://schemas.microsoft.com/office/drawing/2014/main" val="3854265749"/>
                    </a:ext>
                  </a:extLst>
                </a:gridCol>
                <a:gridCol w="1078414">
                  <a:extLst>
                    <a:ext uri="{9D8B030D-6E8A-4147-A177-3AD203B41FA5}">
                      <a16:colId xmlns:a16="http://schemas.microsoft.com/office/drawing/2014/main" val="2898639154"/>
                    </a:ext>
                  </a:extLst>
                </a:gridCol>
                <a:gridCol w="1078414">
                  <a:extLst>
                    <a:ext uri="{9D8B030D-6E8A-4147-A177-3AD203B41FA5}">
                      <a16:colId xmlns:a16="http://schemas.microsoft.com/office/drawing/2014/main" val="436840878"/>
                    </a:ext>
                  </a:extLst>
                </a:gridCol>
                <a:gridCol w="1078414">
                  <a:extLst>
                    <a:ext uri="{9D8B030D-6E8A-4147-A177-3AD203B41FA5}">
                      <a16:colId xmlns:a16="http://schemas.microsoft.com/office/drawing/2014/main" val="3739049376"/>
                    </a:ext>
                  </a:extLst>
                </a:gridCol>
              </a:tblGrid>
              <a:tr h="297295">
                <a:tc>
                  <a:txBody>
                    <a:bodyPr/>
                    <a:lstStyle/>
                    <a:p>
                      <a:pPr algn="ctr"/>
                      <a:br>
                        <a:rPr lang="x-none" sz="2000" b="1" dirty="0"/>
                      </a:br>
                      <a:endParaRPr lang="x-none" sz="2000" b="1" dirty="0"/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IgM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IgG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sIgA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IgE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IgD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376366"/>
                  </a:ext>
                </a:extLst>
              </a:tr>
              <a:tr h="169416">
                <a:tc>
                  <a:txBody>
                    <a:bodyPr/>
                    <a:lstStyle/>
                    <a:p>
                      <a:pPr algn="ctr"/>
                      <a:r>
                        <a:rPr lang="uk-UA" sz="2000" b="1"/>
                        <a:t>Тяжкий ланцюг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/>
                        <a:t>μ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/>
                        <a:t>γ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/>
                        <a:t>α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/>
                        <a:t>ε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/>
                        <a:t>δ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068642"/>
                  </a:ext>
                </a:extLst>
              </a:tr>
              <a:tr h="169416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Валентність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10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2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4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2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2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967022"/>
                  </a:ext>
                </a:extLst>
              </a:tr>
              <a:tr h="297295">
                <a:tc>
                  <a:txBody>
                    <a:bodyPr/>
                    <a:lstStyle/>
                    <a:p>
                      <a:pPr algn="ctr"/>
                      <a:r>
                        <a:rPr lang="uk-UA" sz="2000" b="1"/>
                        <a:t>Період напівжиття (дні)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5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23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6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1-5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2-8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585639"/>
                  </a:ext>
                </a:extLst>
              </a:tr>
              <a:tr h="425173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Відсоток в сироватці крові (%)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6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80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13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0,002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1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263253"/>
                  </a:ext>
                </a:extLst>
              </a:tr>
              <a:tr h="297295">
                <a:tc>
                  <a:txBody>
                    <a:bodyPr/>
                    <a:lstStyle/>
                    <a:p>
                      <a:pPr algn="ctr"/>
                      <a:r>
                        <a:rPr lang="uk-UA" sz="2000" b="1"/>
                        <a:t>Проходять через плацентарній бар'єр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640073"/>
                  </a:ext>
                </a:extLst>
              </a:tr>
              <a:tr h="297295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err="1"/>
                        <a:t>Секретуються</a:t>
                      </a:r>
                      <a:r>
                        <a:rPr lang="uk-UA" sz="2000" b="1" dirty="0"/>
                        <a:t> з молоком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866292"/>
                  </a:ext>
                </a:extLst>
              </a:tr>
              <a:tr h="297295">
                <a:tc>
                  <a:txBody>
                    <a:bodyPr/>
                    <a:lstStyle/>
                    <a:p>
                      <a:pPr algn="ctr"/>
                      <a:r>
                        <a:rPr lang="uk-UA" sz="2000" b="1"/>
                        <a:t>Фіксація комплементу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x-none" sz="2000" b="1"/>
                      </a:br>
                      <a:endParaRPr lang="x-none" sz="2000" b="1"/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x-none" sz="2000" b="1"/>
                      </a:br>
                      <a:endParaRPr lang="x-none" sz="2000" b="1"/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x-none" sz="2000" b="1"/>
                      </a:br>
                      <a:endParaRPr lang="x-none" sz="2000" b="1"/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x-none" sz="2000" b="1"/>
                      </a:br>
                      <a:endParaRPr lang="x-none" sz="2000" b="1"/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x-none" sz="2000" b="1"/>
                      </a:br>
                      <a:endParaRPr lang="x-none" sz="2000" b="1"/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566876"/>
                  </a:ext>
                </a:extLst>
              </a:tr>
              <a:tr h="297295">
                <a:tc>
                  <a:txBody>
                    <a:bodyPr/>
                    <a:lstStyle/>
                    <a:p>
                      <a:pPr algn="ctr"/>
                      <a:r>
                        <a:rPr lang="uk-UA" sz="2000" b="1"/>
                        <a:t>класичний шлях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+++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866933"/>
                  </a:ext>
                </a:extLst>
              </a:tr>
              <a:tr h="169416">
                <a:tc>
                  <a:txBody>
                    <a:bodyPr/>
                    <a:lstStyle/>
                    <a:p>
                      <a:pPr algn="ctr"/>
                      <a:r>
                        <a:rPr lang="uk-UA" sz="2000" b="1"/>
                        <a:t>альтерантивний шлях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206059"/>
                  </a:ext>
                </a:extLst>
              </a:tr>
              <a:tr h="425173">
                <a:tc>
                  <a:txBody>
                    <a:bodyPr/>
                    <a:lstStyle/>
                    <a:p>
                      <a:pPr algn="ctr"/>
                      <a:r>
                        <a:rPr lang="uk-UA" sz="2000" b="1"/>
                        <a:t>Секретуються серомукозними залозами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825659"/>
                  </a:ext>
                </a:extLst>
              </a:tr>
              <a:tr h="169416">
                <a:tc>
                  <a:txBody>
                    <a:bodyPr/>
                    <a:lstStyle/>
                    <a:p>
                      <a:pPr algn="ctr"/>
                      <a:r>
                        <a:rPr lang="uk-UA" sz="2000" b="1"/>
                        <a:t>Термостабільність (56)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/>
                        <a:t>-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b="1" dirty="0"/>
                        <a:t>+</a:t>
                      </a:r>
                    </a:p>
                  </a:txBody>
                  <a:tcPr marL="59395" marR="59395" marT="22276" marB="222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48203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A11C7E-3D9F-A348-2E05-54DC5822C708}"/>
              </a:ext>
            </a:extLst>
          </p:cNvPr>
          <p:cNvSpPr txBox="1"/>
          <p:nvPr/>
        </p:nvSpPr>
        <p:spPr>
          <a:xfrm>
            <a:off x="46561" y="112713"/>
            <a:ext cx="11856023" cy="584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КЛАСИ</a:t>
            </a:r>
            <a:r>
              <a:rPr lang="ru-RU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ІМУНОГЛОБУЛІНІВ</a:t>
            </a:r>
          </a:p>
        </p:txBody>
      </p:sp>
    </p:spTree>
    <p:extLst>
      <p:ext uri="{BB962C8B-B14F-4D97-AF65-F5344CB8AC3E}">
        <p14:creationId xmlns:p14="http://schemas.microsoft.com/office/powerpoint/2010/main" val="7324040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7A8B7E74-3BE6-500A-70A3-B60151944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78" y="0"/>
            <a:ext cx="1183486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8D4B2E-A750-4FCC-2A32-4927688A50A2}"/>
              </a:ext>
            </a:extLst>
          </p:cNvPr>
          <p:cNvSpPr txBox="1"/>
          <p:nvPr/>
        </p:nvSpPr>
        <p:spPr>
          <a:xfrm>
            <a:off x="239153" y="260351"/>
            <a:ext cx="11807346" cy="57554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Природні</a:t>
            </a:r>
            <a:r>
              <a:rPr lang="ru-RU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антитіла</a:t>
            </a:r>
            <a:endParaRPr lang="ru-RU" sz="32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 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Природні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або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нормальні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антитіла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завжди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присутні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в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сироватці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крові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людини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891FCB"/>
                </a:solidFill>
                <a:latin typeface="+mn-lt"/>
              </a:rPr>
              <a:t>До них належать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ізоантитіла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та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антитіла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до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мікробіоти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Ізоантитіла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до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антигенів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системи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АВО - результат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імунізації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антигенами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мікроорганізмів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, структурно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подібних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до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антигенів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А та В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еритроцитів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891FCB"/>
                </a:solidFill>
                <a:latin typeface="+mn-lt"/>
              </a:rPr>
              <a:t>У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однояйцевих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близнюків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спостерігається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однаковий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титр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природних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антитіл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Нормальні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антитіла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до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мікроорганізмів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беруть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учать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у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резистентності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організму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можуть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виконувати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опсонізаційну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функцію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, а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також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891FCB"/>
                </a:solidFill>
                <a:latin typeface="+mn-lt"/>
              </a:rPr>
              <a:t>забезпечують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активацію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системи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компліменту</a:t>
            </a:r>
            <a:r>
              <a:rPr lang="ru-RU" sz="2800" b="1" dirty="0">
                <a:solidFill>
                  <a:srgbClr val="891FCB"/>
                </a:solidFill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891FCB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47B395-FA68-308F-3F9E-8D2311D218B4}"/>
              </a:ext>
            </a:extLst>
          </p:cNvPr>
          <p:cNvSpPr txBox="1"/>
          <p:nvPr/>
        </p:nvSpPr>
        <p:spPr>
          <a:xfrm>
            <a:off x="5231720" y="620715"/>
            <a:ext cx="6334359" cy="9540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Схема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взаємодії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епітопа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паратопа</a:t>
            </a:r>
            <a:endParaRPr lang="ru-RU" sz="28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8C0A49-6DB6-9709-7344-1637D0AB040C}"/>
              </a:ext>
            </a:extLst>
          </p:cNvPr>
          <p:cNvSpPr txBox="1"/>
          <p:nvPr/>
        </p:nvSpPr>
        <p:spPr>
          <a:xfrm>
            <a:off x="5231720" y="2736850"/>
            <a:ext cx="6334359" cy="1384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Схема </a:t>
            </a:r>
            <a:r>
              <a:rPr lang="ru-RU" sz="2800" b="1" dirty="0" err="1">
                <a:solidFill>
                  <a:srgbClr val="7030A0"/>
                </a:solidFill>
              </a:rPr>
              <a:t>взаємодії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трьох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молекул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трьома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молекулами антигена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0C041E-370B-AA6D-A01D-BA0C66CA40BF}"/>
              </a:ext>
            </a:extLst>
          </p:cNvPr>
          <p:cNvSpPr txBox="1"/>
          <p:nvPr/>
        </p:nvSpPr>
        <p:spPr>
          <a:xfrm>
            <a:off x="5231720" y="5661250"/>
            <a:ext cx="6334359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Схема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утворення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«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сітки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»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між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антигенами та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антитілами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53253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AC9000B0-1785-7400-B381-BE375CFFE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91" y="0"/>
            <a:ext cx="46539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</TotalTime>
  <Words>1365</Words>
  <Application>Microsoft Office PowerPoint</Application>
  <PresentationFormat>Произвольный</PresentationFormat>
  <Paragraphs>315</Paragraphs>
  <Slides>45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e180267dav</cp:lastModifiedBy>
  <cp:revision>99</cp:revision>
  <dcterms:created xsi:type="dcterms:W3CDTF">2011-04-03T15:38:03Z</dcterms:created>
  <dcterms:modified xsi:type="dcterms:W3CDTF">2024-09-02T21:26:19Z</dcterms:modified>
</cp:coreProperties>
</file>