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sldIdLst>
    <p:sldId id="325" r:id="rId2"/>
    <p:sldId id="257" r:id="rId3"/>
    <p:sldId id="258" r:id="rId4"/>
    <p:sldId id="262" r:id="rId5"/>
    <p:sldId id="263" r:id="rId6"/>
    <p:sldId id="261" r:id="rId7"/>
    <p:sldId id="264" r:id="rId8"/>
    <p:sldId id="259" r:id="rId9"/>
    <p:sldId id="260" r:id="rId10"/>
    <p:sldId id="266" r:id="rId11"/>
    <p:sldId id="273" r:id="rId12"/>
    <p:sldId id="271" r:id="rId13"/>
    <p:sldId id="265" r:id="rId14"/>
    <p:sldId id="270" r:id="rId15"/>
    <p:sldId id="269" r:id="rId16"/>
    <p:sldId id="268" r:id="rId17"/>
    <p:sldId id="267" r:id="rId18"/>
    <p:sldId id="278" r:id="rId19"/>
    <p:sldId id="277" r:id="rId20"/>
    <p:sldId id="279" r:id="rId21"/>
    <p:sldId id="280" r:id="rId22"/>
    <p:sldId id="281" r:id="rId23"/>
    <p:sldId id="304" r:id="rId24"/>
    <p:sldId id="305" r:id="rId25"/>
    <p:sldId id="306" r:id="rId26"/>
    <p:sldId id="307" r:id="rId27"/>
    <p:sldId id="308" r:id="rId28"/>
    <p:sldId id="309" r:id="rId29"/>
    <p:sldId id="310" r:id="rId30"/>
    <p:sldId id="311" r:id="rId31"/>
    <p:sldId id="312" r:id="rId32"/>
    <p:sldId id="313" r:id="rId33"/>
    <p:sldId id="314" r:id="rId34"/>
    <p:sldId id="315" r:id="rId35"/>
    <p:sldId id="316" r:id="rId36"/>
    <p:sldId id="317" r:id="rId37"/>
    <p:sldId id="318" r:id="rId38"/>
    <p:sldId id="319" r:id="rId39"/>
    <p:sldId id="320" r:id="rId40"/>
    <p:sldId id="321" r:id="rId41"/>
    <p:sldId id="322" r:id="rId42"/>
    <p:sldId id="323" r:id="rId43"/>
    <p:sldId id="324" r:id="rId44"/>
  </p:sldIdLst>
  <p:sldSz cx="12190413" cy="6858000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123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857DD2B-A595-9487-B802-6B7BBF78A436}" v="6" dt="2024-09-04T20:38:33.86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5687" autoAdjust="0"/>
  </p:normalViewPr>
  <p:slideViewPr>
    <p:cSldViewPr>
      <p:cViewPr varScale="1">
        <p:scale>
          <a:sx n="62" d="100"/>
          <a:sy n="62" d="100"/>
        </p:scale>
        <p:origin x="-996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50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microsoft.com/office/2015/10/relationships/revisionInfo" Target="revisionInfo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Ганна Юріївна Шевчук" userId="S::anna.shevchuk@onmedu.edu.ua::29e43fb9-09e4-4b88-9f6b-0311f7749e8f" providerId="AD" clId="Web-{6857DD2B-A595-9487-B802-6B7BBF78A436}"/>
    <pc:docChg chg="modSld">
      <pc:chgData name="Ганна Юріївна Шевчук" userId="S::anna.shevchuk@onmedu.edu.ua::29e43fb9-09e4-4b88-9f6b-0311f7749e8f" providerId="AD" clId="Web-{6857DD2B-A595-9487-B802-6B7BBF78A436}" dt="2024-09-04T20:38:33.866" v="3" actId="20577"/>
      <pc:docMkLst>
        <pc:docMk/>
      </pc:docMkLst>
      <pc:sldChg chg="modSp">
        <pc:chgData name="Ганна Юріївна Шевчук" userId="S::anna.shevchuk@onmedu.edu.ua::29e43fb9-09e4-4b88-9f6b-0311f7749e8f" providerId="AD" clId="Web-{6857DD2B-A595-9487-B802-6B7BBF78A436}" dt="2024-09-04T20:38:33.866" v="3" actId="20577"/>
        <pc:sldMkLst>
          <pc:docMk/>
          <pc:sldMk cId="0" sldId="325"/>
        </pc:sldMkLst>
        <pc:spChg chg="mod">
          <ac:chgData name="Ганна Юріївна Шевчук" userId="S::anna.shevchuk@onmedu.edu.ua::29e43fb9-09e4-4b88-9f6b-0311f7749e8f" providerId="AD" clId="Web-{6857DD2B-A595-9487-B802-6B7BBF78A436}" dt="2024-09-04T20:38:07.053" v="0" actId="20577"/>
          <ac:spMkLst>
            <pc:docMk/>
            <pc:sldMk cId="0" sldId="325"/>
            <ac:spMk id="3" creationId="{6EFE9457-4664-7C27-593B-7526B7B0BA80}"/>
          </ac:spMkLst>
        </pc:spChg>
        <pc:spChg chg="mod">
          <ac:chgData name="Ганна Юріївна Шевчук" userId="S::anna.shevchuk@onmedu.edu.ua::29e43fb9-09e4-4b88-9f6b-0311f7749e8f" providerId="AD" clId="Web-{6857DD2B-A595-9487-B802-6B7BBF78A436}" dt="2024-09-04T20:38:33.866" v="3" actId="20577"/>
          <ac:spMkLst>
            <pc:docMk/>
            <pc:sldMk cId="0" sldId="325"/>
            <ac:spMk id="11" creationId="{57CAB3D1-C904-2BA8-1B6A-D1B1FCAD4F4A}"/>
          </ac:spMkLst>
        </pc:spChg>
        <pc:spChg chg="mod">
          <ac:chgData name="Ганна Юріївна Шевчук" userId="S::anna.shevchuk@onmedu.edu.ua::29e43fb9-09e4-4b88-9f6b-0311f7749e8f" providerId="AD" clId="Web-{6857DD2B-A595-9487-B802-6B7BBF78A436}" dt="2024-09-04T20:38:16.835" v="1" actId="20577"/>
          <ac:spMkLst>
            <pc:docMk/>
            <pc:sldMk cId="0" sldId="325"/>
            <ac:spMk id="15" creationId="{E2E2722B-7DAC-8D57-CC10-F586963423E4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83865385-0962-F6B2-6CBD-C8E1E060007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DD9525C-0D19-0234-2344-E5303D1E84B5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71CDD97-1638-4CBD-851D-A4061A787FF3}" type="datetimeFigureOut">
              <a:rPr lang="ru-RU"/>
              <a:pPr>
                <a:defRPr/>
              </a:pPr>
              <a:t>04.09.2024</a:t>
            </a:fld>
            <a:endParaRPr lang="ru-RU"/>
          </a:p>
        </p:txBody>
      </p:sp>
      <p:sp>
        <p:nvSpPr>
          <p:cNvPr id="4" name="Образ слайда 3">
            <a:extLst>
              <a:ext uri="{FF2B5EF4-FFF2-40B4-BE49-F238E27FC236}">
                <a16:creationId xmlns:a16="http://schemas.microsoft.com/office/drawing/2014/main" id="{3DAD048E-F0AF-5047-C904-C1F0D4AAD63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>
            <a:extLst>
              <a:ext uri="{FF2B5EF4-FFF2-40B4-BE49-F238E27FC236}">
                <a16:creationId xmlns:a16="http://schemas.microsoft.com/office/drawing/2014/main" id="{4D5371FB-1A93-401F-1CC4-E8D42692DF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F060DD6-2AD4-A747-E97D-ED5E18966D1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2087A46-E0F2-0930-BAAA-E4F00EF5B1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844CCB52-2B16-4743-B983-B2AC46F222BB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Образ слайда 1">
            <a:extLst>
              <a:ext uri="{FF2B5EF4-FFF2-40B4-BE49-F238E27FC236}">
                <a16:creationId xmlns:a16="http://schemas.microsoft.com/office/drawing/2014/main" id="{4379CD56-C199-8287-74FE-A2B87357EB1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Заметки 2">
            <a:extLst>
              <a:ext uri="{FF2B5EF4-FFF2-40B4-BE49-F238E27FC236}">
                <a16:creationId xmlns:a16="http://schemas.microsoft.com/office/drawing/2014/main" id="{A01415C1-E4FC-ECEF-7DEB-F5CB2048F7D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47108" name="Номер слайда 3">
            <a:extLst>
              <a:ext uri="{FF2B5EF4-FFF2-40B4-BE49-F238E27FC236}">
                <a16:creationId xmlns:a16="http://schemas.microsoft.com/office/drawing/2014/main" id="{4C8C416A-BC09-1592-BD8C-BE284389039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8126CD3D-660F-4E7C-878C-1CA453E24C83}" type="slidenum">
              <a:rPr lang="ru-RU" altLang="ru-RU"/>
              <a:pPr/>
              <a:t>2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Образ слайда 1">
            <a:extLst>
              <a:ext uri="{FF2B5EF4-FFF2-40B4-BE49-F238E27FC236}">
                <a16:creationId xmlns:a16="http://schemas.microsoft.com/office/drawing/2014/main" id="{E2ACC1BE-CF0D-ED22-FEF3-1C60A449801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Заметки 2">
            <a:extLst>
              <a:ext uri="{FF2B5EF4-FFF2-40B4-BE49-F238E27FC236}">
                <a16:creationId xmlns:a16="http://schemas.microsoft.com/office/drawing/2014/main" id="{3CD8BF8F-A22D-3692-A77C-9D50AF5758B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48132" name="Номер слайда 3">
            <a:extLst>
              <a:ext uri="{FF2B5EF4-FFF2-40B4-BE49-F238E27FC236}">
                <a16:creationId xmlns:a16="http://schemas.microsoft.com/office/drawing/2014/main" id="{CD4779BC-E184-B80D-64B1-A7DCD47FAF2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2A2B3DFF-E57D-4043-9743-466050076043}" type="slidenum">
              <a:rPr lang="ru-RU" altLang="ru-RU"/>
              <a:pPr/>
              <a:t>3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Образ слайда 1">
            <a:extLst>
              <a:ext uri="{FF2B5EF4-FFF2-40B4-BE49-F238E27FC236}">
                <a16:creationId xmlns:a16="http://schemas.microsoft.com/office/drawing/2014/main" id="{24841411-6B7A-056A-2F12-80CB0DA4DB1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Заметки 2">
            <a:extLst>
              <a:ext uri="{FF2B5EF4-FFF2-40B4-BE49-F238E27FC236}">
                <a16:creationId xmlns:a16="http://schemas.microsoft.com/office/drawing/2014/main" id="{D0582248-EE23-3BF7-779B-A8007BD1670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49156" name="Номер слайда 3">
            <a:extLst>
              <a:ext uri="{FF2B5EF4-FFF2-40B4-BE49-F238E27FC236}">
                <a16:creationId xmlns:a16="http://schemas.microsoft.com/office/drawing/2014/main" id="{EEA9E732-1C5C-A073-78B2-665CC05686F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4F48B534-B270-4F18-9548-25686AF51E7B}" type="slidenum">
              <a:rPr lang="ru-RU" altLang="ru-RU"/>
              <a:pPr/>
              <a:t>4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Образ слайда 1">
            <a:extLst>
              <a:ext uri="{FF2B5EF4-FFF2-40B4-BE49-F238E27FC236}">
                <a16:creationId xmlns:a16="http://schemas.microsoft.com/office/drawing/2014/main" id="{53481DE1-670F-9B45-108E-FC874545E21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Заметки 2">
            <a:extLst>
              <a:ext uri="{FF2B5EF4-FFF2-40B4-BE49-F238E27FC236}">
                <a16:creationId xmlns:a16="http://schemas.microsoft.com/office/drawing/2014/main" id="{3B0074EB-A0B5-4324-27E9-44018B4F0B1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50180" name="Номер слайда 3">
            <a:extLst>
              <a:ext uri="{FF2B5EF4-FFF2-40B4-BE49-F238E27FC236}">
                <a16:creationId xmlns:a16="http://schemas.microsoft.com/office/drawing/2014/main" id="{25A0FBE2-F398-EA62-E921-16DB0E0FCBB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4945C4DF-8982-46AB-9C27-F1E4BF66EF3E}" type="slidenum">
              <a:rPr lang="ru-RU" altLang="ru-RU"/>
              <a:pPr/>
              <a:t>5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Образ слайда 1">
            <a:extLst>
              <a:ext uri="{FF2B5EF4-FFF2-40B4-BE49-F238E27FC236}">
                <a16:creationId xmlns:a16="http://schemas.microsoft.com/office/drawing/2014/main" id="{9FAE977B-8465-72EC-1EC4-A7EB1FC0079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Заметки 2">
            <a:extLst>
              <a:ext uri="{FF2B5EF4-FFF2-40B4-BE49-F238E27FC236}">
                <a16:creationId xmlns:a16="http://schemas.microsoft.com/office/drawing/2014/main" id="{BCE82A99-2E3E-6A6A-21CF-B8DFA81FEDA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51204" name="Номер слайда 3">
            <a:extLst>
              <a:ext uri="{FF2B5EF4-FFF2-40B4-BE49-F238E27FC236}">
                <a16:creationId xmlns:a16="http://schemas.microsoft.com/office/drawing/2014/main" id="{8F17D56E-D753-9202-5C20-E1C9D5BBD7C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27D66121-9D98-4182-AEAB-2AA4B3E17F23}" type="slidenum">
              <a:rPr lang="ru-RU" altLang="ru-RU"/>
              <a:pPr/>
              <a:t>6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Образ слайда 1">
            <a:extLst>
              <a:ext uri="{FF2B5EF4-FFF2-40B4-BE49-F238E27FC236}">
                <a16:creationId xmlns:a16="http://schemas.microsoft.com/office/drawing/2014/main" id="{14920ABE-C2AA-C205-6702-964653B190C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Заметки 2">
            <a:extLst>
              <a:ext uri="{FF2B5EF4-FFF2-40B4-BE49-F238E27FC236}">
                <a16:creationId xmlns:a16="http://schemas.microsoft.com/office/drawing/2014/main" id="{14C96B40-2072-C6CE-7E6A-2F86A7A10E1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52228" name="Номер слайда 3">
            <a:extLst>
              <a:ext uri="{FF2B5EF4-FFF2-40B4-BE49-F238E27FC236}">
                <a16:creationId xmlns:a16="http://schemas.microsoft.com/office/drawing/2014/main" id="{1B03295C-9A62-D3D0-8C95-D73EC995783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CF6F1C41-E2F7-4798-9153-AF3371CDA9AE}" type="slidenum">
              <a:rPr lang="ru-RU" altLang="ru-RU"/>
              <a:pPr/>
              <a:t>7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Образ слайда 1">
            <a:extLst>
              <a:ext uri="{FF2B5EF4-FFF2-40B4-BE49-F238E27FC236}">
                <a16:creationId xmlns:a16="http://schemas.microsoft.com/office/drawing/2014/main" id="{508A92B5-9570-825E-D011-4F889B97D60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Заметки 2">
            <a:extLst>
              <a:ext uri="{FF2B5EF4-FFF2-40B4-BE49-F238E27FC236}">
                <a16:creationId xmlns:a16="http://schemas.microsoft.com/office/drawing/2014/main" id="{F3142486-1F69-A183-C84B-993B1E85BD9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53252" name="Номер слайда 3">
            <a:extLst>
              <a:ext uri="{FF2B5EF4-FFF2-40B4-BE49-F238E27FC236}">
                <a16:creationId xmlns:a16="http://schemas.microsoft.com/office/drawing/2014/main" id="{73EBF149-DF63-FDE8-0FEA-441298B7E24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0312C48A-4083-4A78-B07D-CEB85EADD35C}" type="slidenum">
              <a:rPr lang="ru-RU" altLang="ru-RU"/>
              <a:pPr/>
              <a:t>8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Образ слайда 1">
            <a:extLst>
              <a:ext uri="{FF2B5EF4-FFF2-40B4-BE49-F238E27FC236}">
                <a16:creationId xmlns:a16="http://schemas.microsoft.com/office/drawing/2014/main" id="{B2C34F8B-E1E4-30DE-CE41-E9AC1CAC867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Заметки 2">
            <a:extLst>
              <a:ext uri="{FF2B5EF4-FFF2-40B4-BE49-F238E27FC236}">
                <a16:creationId xmlns:a16="http://schemas.microsoft.com/office/drawing/2014/main" id="{DEB374B5-B268-66FD-0BC2-AA675D56FD0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54276" name="Номер слайда 3">
            <a:extLst>
              <a:ext uri="{FF2B5EF4-FFF2-40B4-BE49-F238E27FC236}">
                <a16:creationId xmlns:a16="http://schemas.microsoft.com/office/drawing/2014/main" id="{B54F1491-CFEB-FBF7-38FA-18E7D548022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426B75E4-8390-4ED5-ACDE-8670EC47391F}" type="slidenum">
              <a:rPr lang="ru-RU" altLang="ru-RU"/>
              <a:pPr/>
              <a:t>9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Образ слайда 1">
            <a:extLst>
              <a:ext uri="{FF2B5EF4-FFF2-40B4-BE49-F238E27FC236}">
                <a16:creationId xmlns:a16="http://schemas.microsoft.com/office/drawing/2014/main" id="{D7179ADC-28DD-F159-E4DF-3ED54743309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Заметки 2">
            <a:extLst>
              <a:ext uri="{FF2B5EF4-FFF2-40B4-BE49-F238E27FC236}">
                <a16:creationId xmlns:a16="http://schemas.microsoft.com/office/drawing/2014/main" id="{8F3F708D-4DA6-1753-09B7-6C91C3C1639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55300" name="Номер слайда 3">
            <a:extLst>
              <a:ext uri="{FF2B5EF4-FFF2-40B4-BE49-F238E27FC236}">
                <a16:creationId xmlns:a16="http://schemas.microsoft.com/office/drawing/2014/main" id="{F9CDBFDD-85AD-474B-B4AE-6D27207192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92AB03F0-3A37-4F54-AE56-EF8F0EB75B4C}" type="slidenum">
              <a:rPr lang="ru-RU" altLang="ru-RU"/>
              <a:pPr/>
              <a:t>10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Образ слайда 1">
            <a:extLst>
              <a:ext uri="{FF2B5EF4-FFF2-40B4-BE49-F238E27FC236}">
                <a16:creationId xmlns:a16="http://schemas.microsoft.com/office/drawing/2014/main" id="{9192D58F-338F-C664-5142-67F5EE52E5D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Заметки 2">
            <a:extLst>
              <a:ext uri="{FF2B5EF4-FFF2-40B4-BE49-F238E27FC236}">
                <a16:creationId xmlns:a16="http://schemas.microsoft.com/office/drawing/2014/main" id="{B5C39C37-1810-D7B5-25C1-0FE8B322928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56324" name="Номер слайда 3">
            <a:extLst>
              <a:ext uri="{FF2B5EF4-FFF2-40B4-BE49-F238E27FC236}">
                <a16:creationId xmlns:a16="http://schemas.microsoft.com/office/drawing/2014/main" id="{1A682646-B667-CEBF-C715-73C64B4FE68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D9223543-CA4F-41F1-9BF1-BBF873B14D30}" type="slidenum">
              <a:rPr lang="ru-RU" altLang="ru-RU"/>
              <a:pPr/>
              <a:t>11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Образ слайда 1">
            <a:extLst>
              <a:ext uri="{FF2B5EF4-FFF2-40B4-BE49-F238E27FC236}">
                <a16:creationId xmlns:a16="http://schemas.microsoft.com/office/drawing/2014/main" id="{314CB7F9-3F73-919A-F26A-CF08EE37807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Заметки 2">
            <a:extLst>
              <a:ext uri="{FF2B5EF4-FFF2-40B4-BE49-F238E27FC236}">
                <a16:creationId xmlns:a16="http://schemas.microsoft.com/office/drawing/2014/main" id="{9BF4CE9E-D3DA-DC9A-D68A-AFE30120648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57348" name="Номер слайда 3">
            <a:extLst>
              <a:ext uri="{FF2B5EF4-FFF2-40B4-BE49-F238E27FC236}">
                <a16:creationId xmlns:a16="http://schemas.microsoft.com/office/drawing/2014/main" id="{0FA143F3-1729-D5DC-105E-210D0738F35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E180FC52-0FA3-41B9-A074-D44B339F338B}" type="slidenum">
              <a:rPr lang="ru-RU" altLang="ru-RU"/>
              <a:pPr/>
              <a:t>12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Образ слайда 1">
            <a:extLst>
              <a:ext uri="{FF2B5EF4-FFF2-40B4-BE49-F238E27FC236}">
                <a16:creationId xmlns:a16="http://schemas.microsoft.com/office/drawing/2014/main" id="{67662CEB-3726-42F1-260B-FAB4D294C97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Заметки 2">
            <a:extLst>
              <a:ext uri="{FF2B5EF4-FFF2-40B4-BE49-F238E27FC236}">
                <a16:creationId xmlns:a16="http://schemas.microsoft.com/office/drawing/2014/main" id="{E0B5C7D3-91CA-2D10-C1E5-B1BBE80ADE6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58372" name="Номер слайда 3">
            <a:extLst>
              <a:ext uri="{FF2B5EF4-FFF2-40B4-BE49-F238E27FC236}">
                <a16:creationId xmlns:a16="http://schemas.microsoft.com/office/drawing/2014/main" id="{DFA0799F-30AF-6411-38B0-BE0178DDB27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4588F209-4709-4EEB-A5C8-2B42A7D64A2C}" type="slidenum">
              <a:rPr lang="ru-RU" altLang="ru-RU"/>
              <a:pPr/>
              <a:t>13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Образ слайда 1">
            <a:extLst>
              <a:ext uri="{FF2B5EF4-FFF2-40B4-BE49-F238E27FC236}">
                <a16:creationId xmlns:a16="http://schemas.microsoft.com/office/drawing/2014/main" id="{ED7E5B17-C325-FC4C-6E8F-0D2DEFE8917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Заметки 2">
            <a:extLst>
              <a:ext uri="{FF2B5EF4-FFF2-40B4-BE49-F238E27FC236}">
                <a16:creationId xmlns:a16="http://schemas.microsoft.com/office/drawing/2014/main" id="{975BBC3F-820B-0AEB-71F9-BAB05A3606B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59396" name="Номер слайда 3">
            <a:extLst>
              <a:ext uri="{FF2B5EF4-FFF2-40B4-BE49-F238E27FC236}">
                <a16:creationId xmlns:a16="http://schemas.microsoft.com/office/drawing/2014/main" id="{D4134159-8957-9249-A1D8-2BCE662CA4D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FE4418A7-0816-4EE3-A42C-2C9010DAFCEA}" type="slidenum">
              <a:rPr lang="ru-RU" altLang="ru-RU"/>
              <a:pPr/>
              <a:t>14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Образ слайда 1">
            <a:extLst>
              <a:ext uri="{FF2B5EF4-FFF2-40B4-BE49-F238E27FC236}">
                <a16:creationId xmlns:a16="http://schemas.microsoft.com/office/drawing/2014/main" id="{232C9652-CEEB-A770-504E-6666B2BF256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Заметки 2">
            <a:extLst>
              <a:ext uri="{FF2B5EF4-FFF2-40B4-BE49-F238E27FC236}">
                <a16:creationId xmlns:a16="http://schemas.microsoft.com/office/drawing/2014/main" id="{72742855-D997-82DF-EFD1-85FD89618F6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60420" name="Номер слайда 3">
            <a:extLst>
              <a:ext uri="{FF2B5EF4-FFF2-40B4-BE49-F238E27FC236}">
                <a16:creationId xmlns:a16="http://schemas.microsoft.com/office/drawing/2014/main" id="{CAC16ECE-3DCB-7DA2-A7A9-4008545037D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6FA1810B-06F3-4F27-8A45-707B7BDCAF42}" type="slidenum">
              <a:rPr lang="ru-RU" altLang="ru-RU"/>
              <a:pPr/>
              <a:t>15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Образ слайда 1">
            <a:extLst>
              <a:ext uri="{FF2B5EF4-FFF2-40B4-BE49-F238E27FC236}">
                <a16:creationId xmlns:a16="http://schemas.microsoft.com/office/drawing/2014/main" id="{09ABAB90-D0CC-B5E4-DD2F-FD8F31CA1F3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3" name="Заметки 2">
            <a:extLst>
              <a:ext uri="{FF2B5EF4-FFF2-40B4-BE49-F238E27FC236}">
                <a16:creationId xmlns:a16="http://schemas.microsoft.com/office/drawing/2014/main" id="{71E43F5A-0039-7DFC-C90E-6B5C16477E2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61444" name="Номер слайда 3">
            <a:extLst>
              <a:ext uri="{FF2B5EF4-FFF2-40B4-BE49-F238E27FC236}">
                <a16:creationId xmlns:a16="http://schemas.microsoft.com/office/drawing/2014/main" id="{B083F3F2-F4A2-2A9F-2342-416A25786A0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A1DD7229-6C34-4485-BDD4-F6B3C7A454C9}" type="slidenum">
              <a:rPr lang="ru-RU" altLang="ru-RU"/>
              <a:pPr/>
              <a:t>16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Образ слайда 1">
            <a:extLst>
              <a:ext uri="{FF2B5EF4-FFF2-40B4-BE49-F238E27FC236}">
                <a16:creationId xmlns:a16="http://schemas.microsoft.com/office/drawing/2014/main" id="{E7C1BEBB-41BA-ECA9-9BDC-9B352158E10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Заметки 2">
            <a:extLst>
              <a:ext uri="{FF2B5EF4-FFF2-40B4-BE49-F238E27FC236}">
                <a16:creationId xmlns:a16="http://schemas.microsoft.com/office/drawing/2014/main" id="{DC2BE3BF-28AC-8A6D-19A3-7031C1AEFA1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62468" name="Номер слайда 3">
            <a:extLst>
              <a:ext uri="{FF2B5EF4-FFF2-40B4-BE49-F238E27FC236}">
                <a16:creationId xmlns:a16="http://schemas.microsoft.com/office/drawing/2014/main" id="{02B49460-8509-45D6-CFEB-25AD966FE77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474EEBAE-7332-40EC-BB05-0131074B07FC}" type="slidenum">
              <a:rPr lang="ru-RU" altLang="ru-RU"/>
              <a:pPr/>
              <a:t>17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Образ слайда 1">
            <a:extLst>
              <a:ext uri="{FF2B5EF4-FFF2-40B4-BE49-F238E27FC236}">
                <a16:creationId xmlns:a16="http://schemas.microsoft.com/office/drawing/2014/main" id="{F4A079B3-91A3-0A88-F42C-55460F6DEEB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Заметки 2">
            <a:extLst>
              <a:ext uri="{FF2B5EF4-FFF2-40B4-BE49-F238E27FC236}">
                <a16:creationId xmlns:a16="http://schemas.microsoft.com/office/drawing/2014/main" id="{0A41789A-0D88-2362-0A59-F845A9633C3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63492" name="Номер слайда 3">
            <a:extLst>
              <a:ext uri="{FF2B5EF4-FFF2-40B4-BE49-F238E27FC236}">
                <a16:creationId xmlns:a16="http://schemas.microsoft.com/office/drawing/2014/main" id="{B227D219-6BA4-1C92-8365-F034FEA6EA7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B7BBFAC1-146F-4A7F-B052-467FE06B89D5}" type="slidenum">
              <a:rPr lang="ru-RU" altLang="ru-RU"/>
              <a:pPr/>
              <a:t>18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Образ слайда 1">
            <a:extLst>
              <a:ext uri="{FF2B5EF4-FFF2-40B4-BE49-F238E27FC236}">
                <a16:creationId xmlns:a16="http://schemas.microsoft.com/office/drawing/2014/main" id="{5D7AFC2B-353B-C45E-48F7-B55FFCCA8E6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Заметки 2">
            <a:extLst>
              <a:ext uri="{FF2B5EF4-FFF2-40B4-BE49-F238E27FC236}">
                <a16:creationId xmlns:a16="http://schemas.microsoft.com/office/drawing/2014/main" id="{84154DF5-8484-D1A7-8829-E8F2540834A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64516" name="Номер слайда 3">
            <a:extLst>
              <a:ext uri="{FF2B5EF4-FFF2-40B4-BE49-F238E27FC236}">
                <a16:creationId xmlns:a16="http://schemas.microsoft.com/office/drawing/2014/main" id="{24DB23C6-0FB4-FBD7-43C7-9EB52A962EE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1850251F-CC8C-4FC8-914E-31B1391155C8}" type="slidenum">
              <a:rPr lang="ru-RU" altLang="ru-RU"/>
              <a:pPr/>
              <a:t>19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>
            <a:extLst>
              <a:ext uri="{FF2B5EF4-FFF2-40B4-BE49-F238E27FC236}">
                <a16:creationId xmlns:a16="http://schemas.microsoft.com/office/drawing/2014/main" id="{4674462C-D743-8BCE-8DF1-A13B35EF1D3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Заметки 2">
            <a:extLst>
              <a:ext uri="{FF2B5EF4-FFF2-40B4-BE49-F238E27FC236}">
                <a16:creationId xmlns:a16="http://schemas.microsoft.com/office/drawing/2014/main" id="{31B3CC02-15BB-9F68-D883-863FD04EBDC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65540" name="Номер слайда 3">
            <a:extLst>
              <a:ext uri="{FF2B5EF4-FFF2-40B4-BE49-F238E27FC236}">
                <a16:creationId xmlns:a16="http://schemas.microsoft.com/office/drawing/2014/main" id="{E18419B2-5380-C7F1-B840-99C22128C71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21BBECC6-445D-4433-A952-68DF322963D1}" type="slidenum">
              <a:rPr lang="ru-RU" altLang="ru-RU"/>
              <a:pPr/>
              <a:t>20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Образ слайда 1">
            <a:extLst>
              <a:ext uri="{FF2B5EF4-FFF2-40B4-BE49-F238E27FC236}">
                <a16:creationId xmlns:a16="http://schemas.microsoft.com/office/drawing/2014/main" id="{3000EEC3-0CFA-AF6B-BAB6-1703F415695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Заметки 2">
            <a:extLst>
              <a:ext uri="{FF2B5EF4-FFF2-40B4-BE49-F238E27FC236}">
                <a16:creationId xmlns:a16="http://schemas.microsoft.com/office/drawing/2014/main" id="{B2BF2234-D2D3-10FD-0AA7-26AA03AE380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66564" name="Номер слайда 3">
            <a:extLst>
              <a:ext uri="{FF2B5EF4-FFF2-40B4-BE49-F238E27FC236}">
                <a16:creationId xmlns:a16="http://schemas.microsoft.com/office/drawing/2014/main" id="{1F9552E0-2025-F519-864C-DDB482E9835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0EB72545-7C02-4511-99D3-8AE478A76804}" type="slidenum">
              <a:rPr lang="ru-RU" altLang="ru-RU"/>
              <a:pPr/>
              <a:t>21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Образ слайда 1">
            <a:extLst>
              <a:ext uri="{FF2B5EF4-FFF2-40B4-BE49-F238E27FC236}">
                <a16:creationId xmlns:a16="http://schemas.microsoft.com/office/drawing/2014/main" id="{AE36D1A7-CA5C-5324-ADCB-A69C340308C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Заметки 2">
            <a:extLst>
              <a:ext uri="{FF2B5EF4-FFF2-40B4-BE49-F238E27FC236}">
                <a16:creationId xmlns:a16="http://schemas.microsoft.com/office/drawing/2014/main" id="{A30B0CF6-0D41-AE02-3EAA-83FB194D3B7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67588" name="Номер слайда 3">
            <a:extLst>
              <a:ext uri="{FF2B5EF4-FFF2-40B4-BE49-F238E27FC236}">
                <a16:creationId xmlns:a16="http://schemas.microsoft.com/office/drawing/2014/main" id="{CD71E848-A84D-D185-59F2-E5FE6271ED2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D6D2979C-0ED6-470B-A148-8CDE37F9D059}" type="slidenum">
              <a:rPr lang="ru-RU" altLang="ru-RU"/>
              <a:pPr/>
              <a:t>22</a:t>
            </a:fld>
            <a:endParaRPr lang="ru-RU" alt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2130426"/>
            <a:ext cx="10361851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562" y="3886200"/>
            <a:ext cx="8533289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C93F0FD-BA79-1184-6075-9059D45950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B07C21-B93A-407A-B96D-A7E3D814B1B4}" type="datetimeFigureOut">
              <a:rPr lang="ru-RU"/>
              <a:pPr>
                <a:defRPr/>
              </a:pPr>
              <a:t>04.09.2024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8BB4867-416D-6960-57DF-4F63F0726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22B724E-F8C6-AA88-DC73-DCFDB5292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86A3C0-F696-4EFC-81BE-6E8C13FAC1E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77088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8AA51B5-43DA-623D-62B7-AC63190BEA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0104ED-AA36-4698-BDB5-453602530C8E}" type="datetimeFigureOut">
              <a:rPr lang="ru-RU"/>
              <a:pPr>
                <a:defRPr/>
              </a:pPr>
              <a:t>04.09.2024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9497CC7-B80B-1080-1152-621C428BBC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8FB299D-810E-B9A9-5BBA-76864588BD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EB0979-B604-4CC1-A938-CA0E66BA02A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446172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959" y="4406901"/>
            <a:ext cx="1036185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2959" y="2906713"/>
            <a:ext cx="1036185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44833E7-E782-22F0-08D9-954069B5A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654B7E-94FB-497E-A475-74F6DA5762CD}" type="datetimeFigureOut">
              <a:rPr lang="ru-RU"/>
              <a:pPr>
                <a:defRPr/>
              </a:pPr>
              <a:t>04.09.2024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6D59146-1E08-E2EF-AC9A-B8DCD633CA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ACFDC2A-B494-D4BF-FBA1-5DB8A7A168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912FAB-A663-4057-B72A-F32E0C4C244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465893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521" y="1600201"/>
            <a:ext cx="53840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6793" y="1600201"/>
            <a:ext cx="53840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42E5CA5C-E6DA-FDD5-A345-82F2BE8CB9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A35FAF-4B79-4F78-AE78-62BFE24379FB}" type="datetimeFigureOut">
              <a:rPr lang="ru-RU"/>
              <a:pPr>
                <a:defRPr/>
              </a:pPr>
              <a:t>04.09.2024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B012CEE0-5EF1-627E-DE5A-569929F28A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B3C39618-3C49-4293-DBF5-116BC8B6F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E7E3F0-0309-4092-813E-186EEEFDFDB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093295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535113"/>
            <a:ext cx="538621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521" y="2174875"/>
            <a:ext cx="538621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2561" y="1535113"/>
            <a:ext cx="538833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2561" y="2174875"/>
            <a:ext cx="538833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>
            <a:extLst>
              <a:ext uri="{FF2B5EF4-FFF2-40B4-BE49-F238E27FC236}">
                <a16:creationId xmlns:a16="http://schemas.microsoft.com/office/drawing/2014/main" id="{1EBB80DD-10D0-AB2A-918A-3559CB8812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670784-146D-46B9-9CE1-AB18C7135E60}" type="datetimeFigureOut">
              <a:rPr lang="ru-RU"/>
              <a:pPr>
                <a:defRPr/>
              </a:pPr>
              <a:t>04.09.2024</a:t>
            </a:fld>
            <a:endParaRPr lang="ru-RU"/>
          </a:p>
        </p:txBody>
      </p:sp>
      <p:sp>
        <p:nvSpPr>
          <p:cNvPr id="8" name="Нижний колонтитул 4">
            <a:extLst>
              <a:ext uri="{FF2B5EF4-FFF2-40B4-BE49-F238E27FC236}">
                <a16:creationId xmlns:a16="http://schemas.microsoft.com/office/drawing/2014/main" id="{1B07B9B3-6FE9-7EE8-35FD-09B4022515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>
            <a:extLst>
              <a:ext uri="{FF2B5EF4-FFF2-40B4-BE49-F238E27FC236}">
                <a16:creationId xmlns:a16="http://schemas.microsoft.com/office/drawing/2014/main" id="{B7FB3D0A-E7BF-4185-FBCB-63D1C7DF85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556B13-8D31-4FBD-BB97-8F26A621504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95546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>
            <a:extLst>
              <a:ext uri="{FF2B5EF4-FFF2-40B4-BE49-F238E27FC236}">
                <a16:creationId xmlns:a16="http://schemas.microsoft.com/office/drawing/2014/main" id="{FFCEEB64-5DF0-A295-7AF5-57D993429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2D215B-2FC9-47BA-8E7D-4944D0A44D02}" type="datetimeFigureOut">
              <a:rPr lang="ru-RU"/>
              <a:pPr>
                <a:defRPr/>
              </a:pPr>
              <a:t>04.09.2024</a:t>
            </a:fld>
            <a:endParaRPr lang="ru-RU"/>
          </a:p>
        </p:txBody>
      </p:sp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id="{629E3AC8-E2CD-9E60-32D1-715039D61E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id="{F305A10F-FBA4-CD2E-9148-14F80D7F3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E994FF-79E4-48B1-A5FB-48312DD3050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221172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>
            <a:extLst>
              <a:ext uri="{FF2B5EF4-FFF2-40B4-BE49-F238E27FC236}">
                <a16:creationId xmlns:a16="http://schemas.microsoft.com/office/drawing/2014/main" id="{5BE0CD02-80A7-EAE8-6E4B-67E80C34C4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09C420-F325-4E67-B943-518D10224A24}" type="datetimeFigureOut">
              <a:rPr lang="ru-RU"/>
              <a:pPr>
                <a:defRPr/>
              </a:pPr>
              <a:t>04.09.2024</a:t>
            </a:fld>
            <a:endParaRPr lang="ru-RU"/>
          </a:p>
        </p:txBody>
      </p:sp>
      <p:sp>
        <p:nvSpPr>
          <p:cNvPr id="3" name="Нижний колонтитул 4">
            <a:extLst>
              <a:ext uri="{FF2B5EF4-FFF2-40B4-BE49-F238E27FC236}">
                <a16:creationId xmlns:a16="http://schemas.microsoft.com/office/drawing/2014/main" id="{B59D2987-2256-9168-693C-F7C46CE64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id="{20C5717A-5422-D29E-18A9-6EEC192FC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540B9F-CB14-44B1-B910-AC84C7607FF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5341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3050"/>
            <a:ext cx="4010562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113" y="273051"/>
            <a:ext cx="681477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521" y="1435101"/>
            <a:ext cx="4010562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70A86618-5996-B03D-ECA2-28B4A5CC0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45709C-206B-4398-B035-BED211734068}" type="datetimeFigureOut">
              <a:rPr lang="ru-RU"/>
              <a:pPr>
                <a:defRPr/>
              </a:pPr>
              <a:t>04.09.2024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BB1E7685-D943-0E6E-0629-FAB44C1A43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200314DF-1006-F26C-5434-649124AC1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47CF97-544B-4AED-94DA-5E5C5925B4F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90612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406" y="4800600"/>
            <a:ext cx="7314248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406" y="612775"/>
            <a:ext cx="7314248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406" y="5367338"/>
            <a:ext cx="7314248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62888924-0316-283F-AF4A-D3FB912988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7A8166-5823-4BDE-844D-3F9A52C53368}" type="datetimeFigureOut">
              <a:rPr lang="ru-RU"/>
              <a:pPr>
                <a:defRPr/>
              </a:pPr>
              <a:t>04.09.2024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BA22B6D3-6F8D-73AF-1644-DC4745D0C8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352A5BA1-9570-682C-7C47-925489290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2DCDA8-3B1E-43A1-BA65-38A455501A5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969682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517CB36-D1B7-E732-8C5B-C87392F9F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EE81A7-CB9F-4F31-8429-488D2336B994}" type="datetimeFigureOut">
              <a:rPr lang="ru-RU"/>
              <a:pPr>
                <a:defRPr/>
              </a:pPr>
              <a:t>04.09.2024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8E0D6F7-BF5B-F292-A32B-125860FD49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02C4A81-A4B7-CDA0-E704-1500067854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CED64E-4E15-4B81-9568-AACD6919CB1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322300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8049" y="274639"/>
            <a:ext cx="2742843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521" y="274639"/>
            <a:ext cx="8025355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4164ADF-1C1E-EFA9-E140-AEA1ECF5F0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EE6EEF-C8F1-4F7E-BB88-31C9F26ED722}" type="datetimeFigureOut">
              <a:rPr lang="ru-RU"/>
              <a:pPr>
                <a:defRPr/>
              </a:pPr>
              <a:t>04.09.2024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6B37557-4D32-9311-4AE8-578789BAE7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7145448-091E-DD23-9324-4DFF19E84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FA8CB7-A356-4901-BC1E-83D83DEB1A8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59295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EFD1"/>
            </a:gs>
            <a:gs pos="94000">
              <a:srgbClr val="F0EBD5"/>
            </a:gs>
            <a:gs pos="100000">
              <a:srgbClr val="D1C39F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>
            <a:extLst>
              <a:ext uri="{FF2B5EF4-FFF2-40B4-BE49-F238E27FC236}">
                <a16:creationId xmlns:a16="http://schemas.microsoft.com/office/drawing/2014/main" id="{75C04052-C86B-500D-B23D-4F37818A482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121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>
            <a:extLst>
              <a:ext uri="{FF2B5EF4-FFF2-40B4-BE49-F238E27FC236}">
                <a16:creationId xmlns:a16="http://schemas.microsoft.com/office/drawing/2014/main" id="{7C63834C-6167-952A-1E75-A3593C0FE36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121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C0E305A-E448-6145-D799-AA6FF7E813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E2F98A2-FC26-4D8C-8D64-F264F77DBF20}" type="datetimeFigureOut">
              <a:rPr lang="ru-RU"/>
              <a:pPr>
                <a:defRPr/>
              </a:pPr>
              <a:t>04.09.2024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F58555D-62D8-1D3E-67B4-25815B7534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592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7DB4957-9551-D984-BE3D-D45AB9BB28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6013" y="6356350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57DD4D4D-35AD-48A3-825A-402DF9492862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pectrolab.by/img/pages/23.jpg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jpe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6EFE9457-4664-7C27-593B-7526B7B0BA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30710" y="1484784"/>
            <a:ext cx="10009112" cy="648072"/>
          </a:xfrm>
          <a:ln>
            <a:miter lim="800000"/>
            <a:headEnd/>
            <a:tailEnd/>
          </a:ln>
        </p:spPr>
        <p:txBody>
          <a:bodyPr>
            <a:normAutofit/>
          </a:bodyPr>
          <a:lstStyle/>
          <a:p>
            <a:pPr>
              <a:defRPr/>
            </a:pPr>
            <a:r>
              <a:rPr lang="uk-UA" sz="1800" dirty="0">
                <a:solidFill>
                  <a:schemeClr val="tx1"/>
                </a:solidFill>
                <a:latin typeface="Century Gothic"/>
              </a:rPr>
              <a:t>Медичний факультет</a:t>
            </a:r>
          </a:p>
        </p:txBody>
      </p:sp>
      <p:sp>
        <p:nvSpPr>
          <p:cNvPr id="2051" name="TextBox 3">
            <a:extLst>
              <a:ext uri="{FF2B5EF4-FFF2-40B4-BE49-F238E27FC236}">
                <a16:creationId xmlns:a16="http://schemas.microsoft.com/office/drawing/2014/main" id="{4F7A74E7-65FD-16BE-3FC8-172EFC53CE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9925" y="771525"/>
            <a:ext cx="98806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uk-UA" altLang="ru-RU">
                <a:latin typeface="Century Gothic" panose="020B0502020202020204" pitchFamily="34" charset="0"/>
              </a:rPr>
              <a:t>Кафедра загальної та клінічної епідеміології та біобезпеки</a:t>
            </a:r>
          </a:p>
          <a:p>
            <a:pPr algn="ctr"/>
            <a:r>
              <a:rPr lang="uk-UA" altLang="ru-RU">
                <a:latin typeface="Century Gothic" panose="020B0502020202020204" pitchFamily="34" charset="0"/>
              </a:rPr>
              <a:t>з курсом мікробіології та вірусології</a:t>
            </a: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A5AC83AA-EEFB-2B02-7B8A-8A6C43EDFE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239713"/>
            <a:ext cx="1706563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Box 6">
            <a:extLst>
              <a:ext uri="{FF2B5EF4-FFF2-40B4-BE49-F238E27FC236}">
                <a16:creationId xmlns:a16="http://schemas.microsoft.com/office/drawing/2014/main" id="{23ACC2B2-E4A7-6D1A-E6A6-AB6CD33256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9925" y="265113"/>
            <a:ext cx="9880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uk-UA" altLang="ru-RU" sz="2000">
                <a:latin typeface="Century Gothic" panose="020B0502020202020204" pitchFamily="34" charset="0"/>
              </a:rPr>
              <a:t>ОДЕСЬКИЙ НАЦІОНАЛЬНИЙ МЕДИЧНИЙ УНІВЕРСИТЕТ</a:t>
            </a:r>
          </a:p>
        </p:txBody>
      </p:sp>
      <p:sp>
        <p:nvSpPr>
          <p:cNvPr id="2054" name="TextBox 7">
            <a:extLst>
              <a:ext uri="{FF2B5EF4-FFF2-40B4-BE49-F238E27FC236}">
                <a16:creationId xmlns:a16="http://schemas.microsoft.com/office/drawing/2014/main" id="{23890F5A-0227-ED8D-C7E3-DCB15BB302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2738" y="3062288"/>
            <a:ext cx="140493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uk-UA" altLang="ru-RU" sz="1600">
                <a:latin typeface="Century Gothic" panose="020B0502020202020204" pitchFamily="34" charset="0"/>
              </a:rPr>
              <a:t>Тема</a:t>
            </a:r>
            <a:r>
              <a:rPr lang="en-US" altLang="ru-RU" sz="1600">
                <a:latin typeface="Century Gothic" panose="020B0502020202020204" pitchFamily="34" charset="0"/>
              </a:rPr>
              <a:t> </a:t>
            </a:r>
            <a:r>
              <a:rPr lang="uk-UA" altLang="ru-RU" sz="1600">
                <a:latin typeface="Century Gothic" panose="020B0502020202020204" pitchFamily="34" charset="0"/>
              </a:rPr>
              <a:t>лекції</a:t>
            </a:r>
            <a:r>
              <a:rPr lang="en-US" altLang="ru-RU" sz="1600">
                <a:latin typeface="Century Gothic" panose="020B0502020202020204" pitchFamily="34" charset="0"/>
              </a:rPr>
              <a:t>:</a:t>
            </a:r>
            <a:endParaRPr lang="uk-UA" altLang="ru-RU" sz="1600">
              <a:latin typeface="Century Gothic" panose="020B0502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CAB3D1-C904-2BA8-1B6A-D1B1FCAD4F4A}"/>
              </a:ext>
            </a:extLst>
          </p:cNvPr>
          <p:cNvSpPr txBox="1"/>
          <p:nvPr/>
        </p:nvSpPr>
        <p:spPr>
          <a:xfrm>
            <a:off x="2075360" y="3789039"/>
            <a:ext cx="8196310" cy="1077218"/>
          </a:xfrm>
          <a:prstGeom prst="rect">
            <a:avLst/>
          </a:prstGeom>
          <a:noFill/>
        </p:spPr>
        <p:txBody>
          <a:bodyPr lIns="91440" tIns="45720" rIns="91440" bIns="45720" anchor="t">
            <a:spAutoFit/>
          </a:bodyPr>
          <a:lstStyle/>
          <a:p>
            <a:pPr algn="ctr">
              <a:defRPr/>
            </a:pPr>
            <a:r>
              <a:rPr lang="uk-UA" sz="3200" dirty="0">
                <a:latin typeface="Century Gothic"/>
              </a:rPr>
              <a:t>Введення в спеціальну мікробіологію.</a:t>
            </a:r>
          </a:p>
          <a:p>
            <a:pPr algn="ctr">
              <a:defRPr/>
            </a:pPr>
            <a:r>
              <a:rPr lang="uk-UA" sz="3200" err="1">
                <a:latin typeface="Century Gothic"/>
              </a:rPr>
              <a:t>Гноєрідні</a:t>
            </a:r>
            <a:r>
              <a:rPr lang="uk-UA" sz="3200" dirty="0">
                <a:latin typeface="Century Gothic"/>
              </a:rPr>
              <a:t> коки. </a:t>
            </a:r>
          </a:p>
        </p:txBody>
      </p:sp>
      <p:sp>
        <p:nvSpPr>
          <p:cNvPr id="2056" name="TextBox 11">
            <a:extLst>
              <a:ext uri="{FF2B5EF4-FFF2-40B4-BE49-F238E27FC236}">
                <a16:creationId xmlns:a16="http://schemas.microsoft.com/office/drawing/2014/main" id="{45743526-1511-1E7E-780A-130E956C24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49913" y="5916613"/>
            <a:ext cx="890587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uk-UA" altLang="ru-RU" sz="1600">
                <a:latin typeface="Century Gothic" panose="020B0502020202020204" pitchFamily="34" charset="0"/>
              </a:rPr>
              <a:t>Одеса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8C31564-A911-C0DD-A13F-6180BF3EAE2C}"/>
              </a:ext>
            </a:extLst>
          </p:cNvPr>
          <p:cNvCxnSpPr/>
          <p:nvPr/>
        </p:nvCxnSpPr>
        <p:spPr>
          <a:xfrm>
            <a:off x="0" y="6618288"/>
            <a:ext cx="12190413" cy="0"/>
          </a:xfrm>
          <a:prstGeom prst="line">
            <a:avLst/>
          </a:prstGeom>
          <a:ln w="76200">
            <a:solidFill>
              <a:srgbClr val="61B3E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Subtitle 2">
            <a:extLst>
              <a:ext uri="{FF2B5EF4-FFF2-40B4-BE49-F238E27FC236}">
                <a16:creationId xmlns:a16="http://schemas.microsoft.com/office/drawing/2014/main" id="{E2E2722B-7DAC-8D57-CC10-F586963423E4}"/>
              </a:ext>
            </a:extLst>
          </p:cNvPr>
          <p:cNvSpPr txBox="1">
            <a:spLocks/>
          </p:cNvSpPr>
          <p:nvPr/>
        </p:nvSpPr>
        <p:spPr>
          <a:xfrm>
            <a:off x="2786888" y="2559784"/>
            <a:ext cx="10025935" cy="400110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800" dirty="0">
                <a:latin typeface="Century Gothic"/>
              </a:rPr>
              <a:t>Навчальна дисципліна</a:t>
            </a:r>
            <a:r>
              <a:rPr lang="en-US" sz="1800" dirty="0">
                <a:latin typeface="Century Gothic"/>
              </a:rPr>
              <a:t>: </a:t>
            </a:r>
            <a:r>
              <a:rPr lang="uk-UA" sz="1800" dirty="0">
                <a:latin typeface="Century Gothic"/>
              </a:rPr>
              <a:t>«Мікробіологія, вірусологія та імунологія»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ABE946D-C84B-9D9F-3AC3-45CE49E337A4}"/>
              </a:ext>
            </a:extLst>
          </p:cNvPr>
          <p:cNvSpPr/>
          <p:nvPr/>
        </p:nvSpPr>
        <p:spPr>
          <a:xfrm>
            <a:off x="335316" y="404665"/>
            <a:ext cx="11711777" cy="4154984"/>
          </a:xfrm>
          <a:prstGeom prst="rect">
            <a:avLst/>
          </a:prstGeom>
          <a:solidFill>
            <a:schemeClr val="accent4">
              <a:lumMod val="20000"/>
              <a:lumOff val="80000"/>
              <a:alpha val="54000"/>
            </a:schemeClr>
          </a:solidFill>
          <a:ln>
            <a:solidFill>
              <a:schemeClr val="accent1"/>
            </a:solidFill>
          </a:ln>
        </p:spPr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 eaLnBrk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spc="190" dirty="0">
                <a:solidFill>
                  <a:srgbClr val="FF00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СПЕЦІАЛЬНА МЕДИЧНА МІКРОБІОЛОГІЯ </a:t>
            </a:r>
            <a:r>
              <a:rPr lang="ru-RU" sz="4400" b="1" dirty="0" err="1">
                <a:solidFill>
                  <a:srgbClr val="7030A0"/>
                </a:solidFill>
                <a:latin typeface="+mn-lt"/>
              </a:rPr>
              <a:t>вивчає</a:t>
            </a:r>
            <a:endParaRPr lang="ru-RU" sz="4400" b="1" dirty="0">
              <a:solidFill>
                <a:srgbClr val="7030A0"/>
              </a:solidFill>
              <a:latin typeface="+mn-lt"/>
            </a:endParaRPr>
          </a:p>
          <a:p>
            <a:pPr algn="ctr" eaLnBrk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 err="1">
                <a:solidFill>
                  <a:srgbClr val="7030A0"/>
                </a:solidFill>
                <a:latin typeface="+mn-lt"/>
              </a:rPr>
              <a:t>етіологію</a:t>
            </a:r>
            <a:r>
              <a:rPr lang="ru-RU" sz="44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4400" b="1" dirty="0" err="1">
                <a:solidFill>
                  <a:srgbClr val="7030A0"/>
                </a:solidFill>
                <a:latin typeface="+mn-lt"/>
              </a:rPr>
              <a:t>властивості</a:t>
            </a:r>
            <a:r>
              <a:rPr lang="ru-RU" sz="4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4400" b="1" dirty="0" err="1">
                <a:solidFill>
                  <a:srgbClr val="7030A0"/>
                </a:solidFill>
                <a:latin typeface="+mn-lt"/>
              </a:rPr>
              <a:t>збудників</a:t>
            </a:r>
            <a:r>
              <a:rPr lang="ru-RU" sz="4400" b="1" dirty="0">
                <a:solidFill>
                  <a:srgbClr val="7030A0"/>
                </a:solidFill>
                <a:latin typeface="+mn-lt"/>
              </a:rPr>
              <a:t>, патогенез, </a:t>
            </a:r>
            <a:r>
              <a:rPr lang="ru-RU" sz="4400" b="1" dirty="0" err="1">
                <a:solidFill>
                  <a:srgbClr val="7030A0"/>
                </a:solidFill>
                <a:latin typeface="+mn-lt"/>
              </a:rPr>
              <a:t>питання</a:t>
            </a:r>
            <a:r>
              <a:rPr lang="ru-RU" sz="4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4400" b="1" dirty="0" err="1">
                <a:solidFill>
                  <a:srgbClr val="7030A0"/>
                </a:solidFill>
                <a:latin typeface="+mn-lt"/>
              </a:rPr>
              <a:t>епідеміології</a:t>
            </a:r>
            <a:r>
              <a:rPr lang="ru-RU" sz="44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4400" b="1" dirty="0" err="1">
                <a:solidFill>
                  <a:srgbClr val="7030A0"/>
                </a:solidFill>
                <a:latin typeface="+mn-lt"/>
              </a:rPr>
              <a:t>клінічного</a:t>
            </a:r>
            <a:r>
              <a:rPr lang="ru-RU" sz="4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4400" b="1" dirty="0" err="1">
                <a:solidFill>
                  <a:srgbClr val="7030A0"/>
                </a:solidFill>
                <a:latin typeface="+mn-lt"/>
              </a:rPr>
              <a:t>перебігу</a:t>
            </a:r>
            <a:r>
              <a:rPr lang="ru-RU" sz="44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4400" b="1" dirty="0" err="1">
                <a:solidFill>
                  <a:srgbClr val="7030A0"/>
                </a:solidFill>
                <a:latin typeface="+mn-lt"/>
              </a:rPr>
              <a:t>принципи</a:t>
            </a:r>
            <a:r>
              <a:rPr lang="ru-RU" sz="4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4400" b="1" dirty="0" err="1">
                <a:solidFill>
                  <a:srgbClr val="7030A0"/>
                </a:solidFill>
                <a:latin typeface="+mn-lt"/>
              </a:rPr>
              <a:t>профілактики</a:t>
            </a:r>
            <a:r>
              <a:rPr lang="ru-RU" sz="44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4400" b="1" dirty="0" err="1">
                <a:solidFill>
                  <a:srgbClr val="7030A0"/>
                </a:solidFill>
                <a:latin typeface="+mn-lt"/>
              </a:rPr>
              <a:t>лікування</a:t>
            </a:r>
            <a:r>
              <a:rPr lang="ru-RU" sz="4400" b="1" dirty="0">
                <a:solidFill>
                  <a:srgbClr val="7030A0"/>
                </a:solidFill>
                <a:latin typeface="+mn-lt"/>
              </a:rPr>
              <a:t> та </a:t>
            </a:r>
            <a:r>
              <a:rPr lang="ru-RU" sz="4400" b="1" dirty="0" err="1">
                <a:solidFill>
                  <a:srgbClr val="FF0000"/>
                </a:solidFill>
                <a:latin typeface="+mn-lt"/>
              </a:rPr>
              <a:t>мікробіологічної</a:t>
            </a:r>
            <a:r>
              <a:rPr lang="ru-RU" sz="44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ru-RU" sz="4400" b="1" dirty="0" err="1">
                <a:solidFill>
                  <a:srgbClr val="FF0000"/>
                </a:solidFill>
                <a:latin typeface="+mn-lt"/>
              </a:rPr>
              <a:t>діагностики</a:t>
            </a:r>
            <a:r>
              <a:rPr lang="ru-RU" sz="44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ru-RU" sz="4400" b="1" dirty="0" err="1">
                <a:solidFill>
                  <a:srgbClr val="FF0000"/>
                </a:solidFill>
                <a:latin typeface="+mn-lt"/>
              </a:rPr>
              <a:t>захворювань</a:t>
            </a:r>
            <a:r>
              <a:rPr lang="ru-RU" sz="44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ru-RU" sz="4400" b="1" dirty="0" err="1">
                <a:solidFill>
                  <a:srgbClr val="7030A0"/>
                </a:solidFill>
                <a:latin typeface="+mn-lt"/>
              </a:rPr>
              <a:t>мікробної</a:t>
            </a:r>
            <a:r>
              <a:rPr lang="ru-RU" sz="4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4400" b="1" dirty="0" err="1">
                <a:solidFill>
                  <a:srgbClr val="7030A0"/>
                </a:solidFill>
                <a:latin typeface="+mn-lt"/>
              </a:rPr>
              <a:t>етіології</a:t>
            </a:r>
            <a:r>
              <a:rPr lang="ru-RU" sz="4400" b="1" dirty="0">
                <a:solidFill>
                  <a:srgbClr val="7030A0"/>
                </a:solidFill>
                <a:latin typeface="+mn-lt"/>
              </a:rPr>
              <a:t>.</a:t>
            </a:r>
            <a:endParaRPr lang="ru-RU" sz="4000" b="1" dirty="0">
              <a:solidFill>
                <a:srgbClr val="7030A0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47DE1B2-ABE4-D69C-2523-F3A5C94622A5}"/>
              </a:ext>
            </a:extLst>
          </p:cNvPr>
          <p:cNvSpPr/>
          <p:nvPr/>
        </p:nvSpPr>
        <p:spPr>
          <a:xfrm>
            <a:off x="143320" y="251892"/>
            <a:ext cx="11903773" cy="495520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5875">
            <a:solidFill>
              <a:schemeClr val="accent1"/>
            </a:solidFill>
          </a:ln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1200"/>
              </a:spcBef>
              <a:spcAft>
                <a:spcPts val="0"/>
              </a:spcAft>
              <a:defRPr/>
            </a:pPr>
            <a:r>
              <a:rPr lang="ru-RU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ВИВЧЕННЯ МЕДИЧНОЇ МІКРОБІОЛОГІЇ</a:t>
            </a:r>
          </a:p>
          <a:p>
            <a:pPr algn="ctr" eaLnBrk="1" fontAlgn="auto" hangingPunct="1">
              <a:spcBef>
                <a:spcPts val="1200"/>
              </a:spcBef>
              <a:spcAft>
                <a:spcPts val="0"/>
              </a:spcAft>
              <a:defRPr/>
            </a:pPr>
            <a:r>
              <a:rPr lang="ru-RU" sz="2400" dirty="0">
                <a:latin typeface="+mn-lt"/>
              </a:rPr>
              <a:t>буде </a:t>
            </a:r>
            <a:r>
              <a:rPr lang="ru-RU" sz="2400" dirty="0" err="1">
                <a:latin typeface="+mn-lt"/>
              </a:rPr>
              <a:t>ефективним</a:t>
            </a:r>
            <a:r>
              <a:rPr lang="ru-RU" sz="2400" dirty="0">
                <a:latin typeface="+mn-lt"/>
              </a:rPr>
              <a:t> за </a:t>
            </a:r>
            <a:r>
              <a:rPr lang="ru-RU" sz="2400" dirty="0" err="1">
                <a:latin typeface="+mn-lt"/>
              </a:rPr>
              <a:t>умови</a:t>
            </a:r>
            <a:r>
              <a:rPr lang="ru-RU" sz="2400" dirty="0">
                <a:latin typeface="+mn-lt"/>
              </a:rPr>
              <a:t> </a:t>
            </a:r>
            <a:r>
              <a:rPr lang="ru-RU" sz="2400" dirty="0" err="1">
                <a:latin typeface="+mn-lt"/>
              </a:rPr>
              <a:t>самостійної</a:t>
            </a:r>
            <a:r>
              <a:rPr lang="ru-RU" sz="2400" dirty="0">
                <a:latin typeface="+mn-lt"/>
              </a:rPr>
              <a:t> </a:t>
            </a:r>
            <a:r>
              <a:rPr lang="ru-RU" sz="2400" dirty="0" err="1">
                <a:latin typeface="+mn-lt"/>
              </a:rPr>
              <a:t>роботи</a:t>
            </a:r>
            <a:r>
              <a:rPr lang="ru-RU" sz="2400" dirty="0">
                <a:latin typeface="+mn-lt"/>
              </a:rPr>
              <a:t> над:</a:t>
            </a:r>
          </a:p>
          <a:p>
            <a:pPr indent="-457200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400" dirty="0" err="1">
                <a:latin typeface="+mn-lt"/>
              </a:rPr>
              <a:t>навчальним</a:t>
            </a:r>
            <a:r>
              <a:rPr lang="ru-RU" sz="2400" dirty="0">
                <a:latin typeface="+mn-lt"/>
              </a:rPr>
              <a:t> </a:t>
            </a:r>
            <a:r>
              <a:rPr lang="ru-RU" sz="2400" dirty="0" err="1">
                <a:latin typeface="+mn-lt"/>
              </a:rPr>
              <a:t>матеріалом</a:t>
            </a:r>
            <a:r>
              <a:rPr lang="ru-RU" sz="2400" dirty="0">
                <a:latin typeface="+mn-lt"/>
              </a:rPr>
              <a:t> «Альбому для </a:t>
            </a:r>
            <a:r>
              <a:rPr lang="ru-RU" sz="2400" dirty="0" err="1">
                <a:latin typeface="+mn-lt"/>
              </a:rPr>
              <a:t>протоколів</a:t>
            </a:r>
            <a:r>
              <a:rPr lang="ru-RU" sz="2400" dirty="0">
                <a:latin typeface="+mn-lt"/>
              </a:rPr>
              <a:t> ...»,</a:t>
            </a:r>
          </a:p>
          <a:p>
            <a:pPr indent="-457200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400" dirty="0">
                <a:latin typeface="+mn-lt"/>
              </a:rPr>
              <a:t>текстами </a:t>
            </a:r>
            <a:r>
              <a:rPr lang="ru-RU" sz="2400" dirty="0" err="1">
                <a:latin typeface="+mn-lt"/>
              </a:rPr>
              <a:t>лекцій</a:t>
            </a:r>
            <a:r>
              <a:rPr lang="ru-RU" sz="2400" dirty="0">
                <a:latin typeface="+mn-lt"/>
              </a:rPr>
              <a:t> і метод. </a:t>
            </a:r>
            <a:r>
              <a:rPr lang="ru-RU" sz="2400" dirty="0" err="1">
                <a:latin typeface="+mn-lt"/>
              </a:rPr>
              <a:t>розробок</a:t>
            </a:r>
            <a:r>
              <a:rPr lang="ru-RU" sz="2400" dirty="0">
                <a:latin typeface="+mn-lt"/>
              </a:rPr>
              <a:t> на </a:t>
            </a:r>
            <a:r>
              <a:rPr lang="ru-RU" sz="2400" dirty="0" err="1">
                <a:latin typeface="+mn-lt"/>
              </a:rPr>
              <a:t>сайті</a:t>
            </a:r>
            <a:r>
              <a:rPr lang="ru-RU" sz="2400" dirty="0">
                <a:latin typeface="+mn-lt"/>
              </a:rPr>
              <a:t> </a:t>
            </a:r>
            <a:r>
              <a:rPr lang="ru-RU" sz="2400" dirty="0" err="1">
                <a:latin typeface="+mn-lt"/>
              </a:rPr>
              <a:t>кафедри</a:t>
            </a:r>
            <a:r>
              <a:rPr lang="ru-RU" sz="2400" dirty="0">
                <a:latin typeface="+mn-lt"/>
              </a:rPr>
              <a:t>,</a:t>
            </a:r>
          </a:p>
          <a:p>
            <a:pPr indent="-457200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400" dirty="0" err="1">
                <a:latin typeface="+mn-lt"/>
              </a:rPr>
              <a:t>підручниками</a:t>
            </a:r>
            <a:r>
              <a:rPr lang="ru-RU" sz="2400" dirty="0">
                <a:latin typeface="+mn-lt"/>
              </a:rPr>
              <a:t>, </a:t>
            </a:r>
            <a:r>
              <a:rPr lang="ru-RU" sz="2400" dirty="0" err="1">
                <a:latin typeface="+mn-lt"/>
              </a:rPr>
              <a:t>доступними</a:t>
            </a:r>
            <a:r>
              <a:rPr lang="ru-RU" sz="2400" dirty="0">
                <a:latin typeface="+mn-lt"/>
              </a:rPr>
              <a:t> в </a:t>
            </a:r>
            <a:r>
              <a:rPr lang="ru-RU" sz="2400" dirty="0" err="1">
                <a:latin typeface="+mn-lt"/>
              </a:rPr>
              <a:t>бібліотеці</a:t>
            </a:r>
            <a:r>
              <a:rPr lang="ru-RU" sz="2400" dirty="0">
                <a:latin typeface="+mn-lt"/>
              </a:rPr>
              <a:t> та </a:t>
            </a:r>
            <a:r>
              <a:rPr lang="ru-RU" sz="2400" dirty="0" err="1">
                <a:latin typeface="+mn-lt"/>
              </a:rPr>
              <a:t>Інтернеті</a:t>
            </a:r>
            <a:r>
              <a:rPr lang="ru-RU" sz="2400" dirty="0">
                <a:latin typeface="+mn-lt"/>
              </a:rPr>
              <a:t>,</a:t>
            </a:r>
          </a:p>
          <a:p>
            <a:pPr indent="-457200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400" dirty="0" err="1">
                <a:latin typeface="+mn-lt"/>
              </a:rPr>
              <a:t>поясненнями</a:t>
            </a:r>
            <a:r>
              <a:rPr lang="ru-RU" sz="2400" dirty="0">
                <a:latin typeface="+mn-lt"/>
              </a:rPr>
              <a:t> </a:t>
            </a:r>
            <a:r>
              <a:rPr lang="ru-RU" sz="2400" dirty="0" err="1">
                <a:latin typeface="+mn-lt"/>
              </a:rPr>
              <a:t>викладачів</a:t>
            </a:r>
            <a:r>
              <a:rPr lang="ru-RU" sz="2400" dirty="0">
                <a:latin typeface="+mn-lt"/>
              </a:rPr>
              <a:t> на </a:t>
            </a:r>
            <a:r>
              <a:rPr lang="ru-RU" sz="2400" dirty="0" err="1">
                <a:latin typeface="+mn-lt"/>
              </a:rPr>
              <a:t>заняттях</a:t>
            </a:r>
            <a:r>
              <a:rPr lang="ru-RU" sz="2400" dirty="0">
                <a:latin typeface="+mn-lt"/>
              </a:rPr>
              <a:t> і </a:t>
            </a:r>
            <a:r>
              <a:rPr lang="ru-RU" sz="2400" dirty="0" err="1">
                <a:latin typeface="+mn-lt"/>
              </a:rPr>
              <a:t>лекціях</a:t>
            </a:r>
            <a:r>
              <a:rPr lang="ru-RU" sz="2400" dirty="0">
                <a:latin typeface="+mn-lt"/>
              </a:rPr>
              <a:t>.</a:t>
            </a:r>
          </a:p>
          <a:p>
            <a:pPr marL="457200" indent="-457200" eaLnBrk="1" fontAlgn="auto" hangingPunct="1">
              <a:spcBef>
                <a:spcPts val="120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400" dirty="0">
                <a:solidFill>
                  <a:srgbClr val="FF0000"/>
                </a:solidFill>
                <a:latin typeface="+mn-lt"/>
              </a:rPr>
              <a:t>При </a:t>
            </a:r>
            <a:r>
              <a:rPr lang="ru-RU" sz="2400" dirty="0" err="1">
                <a:solidFill>
                  <a:srgbClr val="FF0000"/>
                </a:solidFill>
                <a:latin typeface="+mn-lt"/>
              </a:rPr>
              <a:t>вивченні</a:t>
            </a:r>
            <a:r>
              <a:rPr lang="ru-RU" sz="2400" dirty="0">
                <a:solidFill>
                  <a:srgbClr val="FF0000"/>
                </a:solidFill>
                <a:latin typeface="+mn-lt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+mn-lt"/>
              </a:rPr>
              <a:t>спеціальної</a:t>
            </a:r>
            <a:r>
              <a:rPr lang="ru-RU" sz="2400" dirty="0">
                <a:solidFill>
                  <a:srgbClr val="FF0000"/>
                </a:solidFill>
                <a:latin typeface="+mn-lt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+mn-lt"/>
              </a:rPr>
              <a:t>мікробіології</a:t>
            </a:r>
            <a:r>
              <a:rPr lang="ru-RU" sz="2400" dirty="0">
                <a:solidFill>
                  <a:srgbClr val="FF0000"/>
                </a:solidFill>
                <a:latin typeface="+mn-lt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+mn-lt"/>
              </a:rPr>
              <a:t>важливо</a:t>
            </a:r>
            <a:r>
              <a:rPr lang="ru-RU" sz="2400" dirty="0">
                <a:solidFill>
                  <a:srgbClr val="FF0000"/>
                </a:solidFill>
                <a:latin typeface="+mn-lt"/>
              </a:rPr>
              <a:t>: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400" dirty="0" err="1">
                <a:latin typeface="+mn-lt"/>
              </a:rPr>
              <a:t>використовувати</a:t>
            </a:r>
            <a:r>
              <a:rPr lang="ru-RU" sz="2400" dirty="0">
                <a:latin typeface="+mn-lt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+mn-lt"/>
              </a:rPr>
              <a:t>єдиний</a:t>
            </a:r>
            <a:r>
              <a:rPr lang="ru-RU" sz="2400" dirty="0">
                <a:solidFill>
                  <a:srgbClr val="FF0000"/>
                </a:solidFill>
                <a:latin typeface="+mn-lt"/>
              </a:rPr>
              <a:t> алгоритм </a:t>
            </a:r>
            <a:r>
              <a:rPr lang="ru-RU" sz="2400" dirty="0" err="1">
                <a:latin typeface="+mn-lt"/>
              </a:rPr>
              <a:t>роботи</a:t>
            </a:r>
            <a:r>
              <a:rPr lang="ru-RU" sz="2400" dirty="0">
                <a:latin typeface="+mn-lt"/>
              </a:rPr>
              <a:t> з </a:t>
            </a:r>
            <a:r>
              <a:rPr lang="ru-RU" sz="2400" dirty="0" err="1">
                <a:latin typeface="+mn-lt"/>
              </a:rPr>
              <a:t>навчальним</a:t>
            </a:r>
            <a:r>
              <a:rPr lang="ru-RU" sz="2400" dirty="0">
                <a:latin typeface="+mn-lt"/>
              </a:rPr>
              <a:t> </a:t>
            </a:r>
            <a:r>
              <a:rPr lang="ru-RU" sz="2400" dirty="0" err="1">
                <a:latin typeface="+mn-lt"/>
              </a:rPr>
              <a:t>матеріалом</a:t>
            </a:r>
            <a:r>
              <a:rPr lang="ru-RU" sz="2400" dirty="0">
                <a:latin typeface="+mn-lt"/>
              </a:rPr>
              <a:t>; 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400" dirty="0" err="1">
                <a:latin typeface="+mn-lt"/>
              </a:rPr>
              <a:t>обирати</a:t>
            </a:r>
            <a:r>
              <a:rPr lang="ru-RU" sz="2400" dirty="0">
                <a:latin typeface="+mn-lt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+mn-lt"/>
              </a:rPr>
              <a:t>найбільш</a:t>
            </a:r>
            <a:r>
              <a:rPr lang="ru-RU" sz="2400" dirty="0">
                <a:solidFill>
                  <a:srgbClr val="FF0000"/>
                </a:solidFill>
                <a:latin typeface="+mn-lt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+mn-lt"/>
              </a:rPr>
              <a:t>суттєві</a:t>
            </a:r>
            <a:r>
              <a:rPr lang="ru-RU" sz="2400" dirty="0">
                <a:solidFill>
                  <a:srgbClr val="FF0000"/>
                </a:solidFill>
                <a:latin typeface="+mn-lt"/>
              </a:rPr>
              <a:t> </a:t>
            </a:r>
            <a:r>
              <a:rPr lang="ru-RU" sz="2400" dirty="0" err="1">
                <a:latin typeface="+mn-lt"/>
              </a:rPr>
              <a:t>відомості</a:t>
            </a:r>
            <a:r>
              <a:rPr lang="ru-RU" sz="2400" dirty="0">
                <a:latin typeface="+mn-lt"/>
              </a:rPr>
              <a:t>, як дозволять </a:t>
            </a:r>
            <a:r>
              <a:rPr lang="ru-RU" sz="2400" dirty="0" err="1">
                <a:latin typeface="+mn-lt"/>
              </a:rPr>
              <a:t>скласти</a:t>
            </a:r>
            <a:r>
              <a:rPr lang="ru-RU" sz="2400" dirty="0">
                <a:latin typeface="+mn-lt"/>
              </a:rPr>
              <a:t> </a:t>
            </a:r>
            <a:r>
              <a:rPr lang="ru-RU" sz="2400" dirty="0" err="1">
                <a:latin typeface="+mn-lt"/>
              </a:rPr>
              <a:t>уявлення</a:t>
            </a:r>
            <a:r>
              <a:rPr lang="ru-RU" sz="2400" dirty="0">
                <a:latin typeface="+mn-lt"/>
              </a:rPr>
              <a:t> </a:t>
            </a:r>
            <a:r>
              <a:rPr lang="ru-RU" sz="2400" dirty="0" err="1">
                <a:latin typeface="+mn-lt"/>
              </a:rPr>
              <a:t>щодо</a:t>
            </a:r>
            <a:r>
              <a:rPr lang="ru-RU" sz="2400" dirty="0">
                <a:latin typeface="+mn-lt"/>
              </a:rPr>
              <a:t> теми;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400" dirty="0" err="1">
                <a:latin typeface="+mn-lt"/>
              </a:rPr>
              <a:t>Звертати</a:t>
            </a:r>
            <a:r>
              <a:rPr lang="ru-RU" sz="2400" dirty="0">
                <a:latin typeface="+mn-lt"/>
              </a:rPr>
              <a:t> </a:t>
            </a:r>
            <a:r>
              <a:rPr lang="ru-RU" sz="2400" dirty="0" err="1">
                <a:latin typeface="+mn-lt"/>
              </a:rPr>
              <a:t>увагу</a:t>
            </a:r>
            <a:r>
              <a:rPr lang="ru-RU" sz="2400" dirty="0">
                <a:latin typeface="+mn-lt"/>
              </a:rPr>
              <a:t> на </a:t>
            </a:r>
            <a:r>
              <a:rPr lang="ru-RU" sz="2400" dirty="0" err="1">
                <a:solidFill>
                  <a:srgbClr val="FF0000"/>
                </a:solidFill>
                <a:latin typeface="+mn-lt"/>
              </a:rPr>
              <a:t>загальні</a:t>
            </a:r>
            <a:r>
              <a:rPr lang="ru-RU" sz="2400" dirty="0">
                <a:latin typeface="+mn-lt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+mn-lt"/>
              </a:rPr>
              <a:t>ознаки</a:t>
            </a:r>
            <a:r>
              <a:rPr lang="ru-RU" sz="2400" dirty="0">
                <a:latin typeface="+mn-lt"/>
              </a:rPr>
              <a:t> </a:t>
            </a:r>
            <a:r>
              <a:rPr lang="ru-RU" sz="2400" dirty="0" err="1">
                <a:latin typeface="+mn-lt"/>
              </a:rPr>
              <a:t>різних</a:t>
            </a:r>
            <a:r>
              <a:rPr lang="ru-RU" sz="2400" dirty="0">
                <a:latin typeface="+mn-lt"/>
              </a:rPr>
              <a:t> </a:t>
            </a:r>
            <a:r>
              <a:rPr lang="ru-RU" sz="2400" dirty="0" err="1">
                <a:latin typeface="+mn-lt"/>
              </a:rPr>
              <a:t>збудників</a:t>
            </a:r>
            <a:r>
              <a:rPr lang="ru-RU" sz="2400" dirty="0">
                <a:latin typeface="+mn-lt"/>
              </a:rPr>
              <a:t> та </a:t>
            </a:r>
            <a:r>
              <a:rPr lang="ru-RU" sz="2400" dirty="0" err="1">
                <a:latin typeface="+mn-lt"/>
              </a:rPr>
              <a:t>захворювання</a:t>
            </a:r>
            <a:r>
              <a:rPr lang="ru-RU" sz="2400" dirty="0">
                <a:latin typeface="+mn-lt"/>
              </a:rPr>
              <a:t>, </a:t>
            </a:r>
            <a:r>
              <a:rPr lang="ru-RU" sz="2400" dirty="0" err="1">
                <a:latin typeface="+mn-lt"/>
              </a:rPr>
              <a:t>що</a:t>
            </a:r>
            <a:r>
              <a:rPr lang="ru-RU" sz="2400" dirty="0">
                <a:latin typeface="+mn-lt"/>
              </a:rPr>
              <a:t> вони </a:t>
            </a:r>
            <a:r>
              <a:rPr lang="ru-RU" sz="2400" dirty="0" err="1">
                <a:latin typeface="+mn-lt"/>
              </a:rPr>
              <a:t>викликають</a:t>
            </a:r>
            <a:r>
              <a:rPr lang="ru-RU" sz="2400" dirty="0">
                <a:latin typeface="+mn-lt"/>
              </a:rPr>
              <a:t>;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400" dirty="0" err="1">
                <a:latin typeface="+mn-lt"/>
              </a:rPr>
              <a:t>Виділяти</a:t>
            </a:r>
            <a:r>
              <a:rPr lang="ru-RU" sz="2400" dirty="0">
                <a:latin typeface="+mn-lt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+mn-lt"/>
              </a:rPr>
              <a:t>відмінні</a:t>
            </a:r>
            <a:r>
              <a:rPr lang="ru-RU" sz="2400" dirty="0">
                <a:solidFill>
                  <a:srgbClr val="FF0000"/>
                </a:solidFill>
                <a:latin typeface="+mn-lt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+mn-lt"/>
              </a:rPr>
              <a:t>ознаки</a:t>
            </a:r>
            <a:r>
              <a:rPr lang="ru-RU" sz="2400" dirty="0">
                <a:solidFill>
                  <a:srgbClr val="FF0000"/>
                </a:solidFill>
                <a:latin typeface="+mn-lt"/>
              </a:rPr>
              <a:t> </a:t>
            </a:r>
            <a:r>
              <a:rPr lang="ru-RU" sz="2400" dirty="0" err="1">
                <a:latin typeface="+mn-lt"/>
              </a:rPr>
              <a:t>різних</a:t>
            </a:r>
            <a:r>
              <a:rPr lang="ru-RU" sz="2400" dirty="0">
                <a:latin typeface="+mn-lt"/>
              </a:rPr>
              <a:t> </a:t>
            </a:r>
            <a:r>
              <a:rPr lang="ru-RU" sz="2400" dirty="0" err="1"/>
              <a:t>збудників</a:t>
            </a:r>
            <a:r>
              <a:rPr lang="ru-RU" sz="2400" dirty="0"/>
              <a:t> та </a:t>
            </a:r>
            <a:r>
              <a:rPr lang="ru-RU" sz="2400" dirty="0" err="1"/>
              <a:t>захворювання</a:t>
            </a:r>
            <a:r>
              <a:rPr lang="ru-RU" sz="2400" dirty="0"/>
              <a:t>, </a:t>
            </a:r>
            <a:r>
              <a:rPr lang="ru-RU" sz="2400" dirty="0" err="1"/>
              <a:t>що</a:t>
            </a:r>
            <a:r>
              <a:rPr lang="ru-RU" sz="2400" dirty="0"/>
              <a:t> вони </a:t>
            </a:r>
            <a:r>
              <a:rPr lang="ru-RU" sz="2400" dirty="0" err="1"/>
              <a:t>викликають</a:t>
            </a:r>
            <a:r>
              <a:rPr lang="ru-RU" sz="2400" dirty="0">
                <a:latin typeface="+mn-lt"/>
              </a:rPr>
              <a:t>.</a:t>
            </a:r>
            <a:endParaRPr lang="ru-RU" sz="2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323477C-C8BE-300A-C74B-BBF092E698A1}"/>
              </a:ext>
            </a:extLst>
          </p:cNvPr>
          <p:cNvSpPr txBox="1"/>
          <p:nvPr/>
        </p:nvSpPr>
        <p:spPr>
          <a:xfrm>
            <a:off x="119510" y="209845"/>
            <a:ext cx="11843325" cy="6924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 anchor="ctr"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4800"/>
              </a:spcAft>
              <a:defRPr/>
            </a:pPr>
            <a:r>
              <a:rPr lang="ru-RU" sz="2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ПЛАН ВИВЧЕННЯ ТЕМИ СПЕЦІАЛЬНОЇ МІКРОБІОЛОГІЇ: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F541ED5-D7CC-D415-DC0D-FDA39C297D1F}"/>
              </a:ext>
            </a:extLst>
          </p:cNvPr>
          <p:cNvSpPr txBox="1"/>
          <p:nvPr/>
        </p:nvSpPr>
        <p:spPr>
          <a:xfrm>
            <a:off x="119063" y="1125538"/>
            <a:ext cx="11842750" cy="4232275"/>
          </a:xfrm>
          <a:prstGeom prst="rect">
            <a:avLst/>
          </a:prstGeom>
          <a:solidFill>
            <a:schemeClr val="accent5">
              <a:lumMod val="20000"/>
              <a:lumOff val="80000"/>
              <a:alpha val="46000"/>
            </a:schemeClr>
          </a:solidFill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 marL="342900" indent="-342900" eaLnBrk="1" fontAlgn="auto" hangingPunct="1">
              <a:spcBef>
                <a:spcPts val="1200"/>
              </a:spcBef>
              <a:spcAft>
                <a:spcPts val="0"/>
              </a:spcAft>
              <a:buClr>
                <a:srgbClr val="7030A0"/>
              </a:buClr>
              <a:buFont typeface="Wingdings" pitchFamily="2" charset="2"/>
              <a:buChar char="Ø"/>
              <a:defRPr/>
            </a:pPr>
            <a:r>
              <a:rPr lang="ru-RU" sz="2400" b="1" dirty="0" err="1">
                <a:solidFill>
                  <a:srgbClr val="FF0000"/>
                </a:solidFill>
                <a:latin typeface="+mn-lt"/>
              </a:rPr>
              <a:t>назва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збудника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із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зазначенням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родини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, роду і виду;</a:t>
            </a:r>
          </a:p>
          <a:p>
            <a:pPr marL="342900" indent="-342900" eaLnBrk="1" fontAlgn="auto" hangingPunct="1">
              <a:spcBef>
                <a:spcPts val="1200"/>
              </a:spcBef>
              <a:spcAft>
                <a:spcPts val="0"/>
              </a:spcAft>
              <a:buClr>
                <a:srgbClr val="7030A0"/>
              </a:buClr>
              <a:buFont typeface="Wingdings" pitchFamily="2" charset="2"/>
              <a:buChar char="Ø"/>
              <a:defRPr/>
            </a:pPr>
            <a:r>
              <a:rPr lang="ru-RU" sz="2400" b="1" dirty="0" err="1">
                <a:solidFill>
                  <a:srgbClr val="FF0000"/>
                </a:solidFill>
                <a:latin typeface="+mn-lt"/>
              </a:rPr>
              <a:t>властивості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</a:rPr>
              <a:t>збудника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: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морфологічні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тинкторіаль</a:t>
            </a:r>
            <a:r>
              <a:rPr lang="ru-RU" sz="2400" b="1" dirty="0" err="1">
                <a:solidFill>
                  <a:srgbClr val="7030A0"/>
                </a:solidFill>
              </a:rPr>
              <a:t>ні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культуральні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біохіміч</a:t>
            </a:r>
            <a:r>
              <a:rPr lang="ru-RU" sz="2400" b="1" dirty="0" err="1">
                <a:solidFill>
                  <a:srgbClr val="7030A0"/>
                </a:solidFill>
              </a:rPr>
              <a:t>ні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серологіч</a:t>
            </a:r>
            <a:r>
              <a:rPr lang="ru-RU" sz="2400" b="1" dirty="0" err="1">
                <a:solidFill>
                  <a:srgbClr val="7030A0"/>
                </a:solidFill>
              </a:rPr>
              <a:t>ні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(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серовари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),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фаголізабель</a:t>
            </a:r>
            <a:r>
              <a:rPr lang="ru-RU" sz="2400" b="1" dirty="0" err="1">
                <a:solidFill>
                  <a:srgbClr val="7030A0"/>
                </a:solidFill>
              </a:rPr>
              <a:t>ні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(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фаговари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),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біологіч</a:t>
            </a:r>
            <a:r>
              <a:rPr lang="ru-RU" sz="2400" b="1" dirty="0" err="1">
                <a:solidFill>
                  <a:srgbClr val="7030A0"/>
                </a:solidFill>
              </a:rPr>
              <a:t>ні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(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патогенність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для тварин,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патогенність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для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людини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продукція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факторів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вірулентності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);</a:t>
            </a:r>
          </a:p>
          <a:p>
            <a:pPr marL="342900" indent="-342900" eaLnBrk="1" fontAlgn="auto" hangingPunct="1">
              <a:spcBef>
                <a:spcPts val="1200"/>
              </a:spcBef>
              <a:spcAft>
                <a:spcPts val="0"/>
              </a:spcAft>
              <a:buClr>
                <a:srgbClr val="7030A0"/>
              </a:buClr>
              <a:buFont typeface="Wingdings" pitchFamily="2" charset="2"/>
              <a:buChar char="Ø"/>
              <a:defRPr/>
            </a:pPr>
            <a:r>
              <a:rPr lang="ru-RU" sz="2400" b="1" dirty="0">
                <a:solidFill>
                  <a:srgbClr val="FF0000"/>
                </a:solidFill>
                <a:latin typeface="+mn-lt"/>
              </a:rPr>
              <a:t>патогенез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захворювання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у </a:t>
            </a:r>
            <a:r>
              <a:rPr lang="ru-RU" sz="2400" b="1" dirty="0" err="1">
                <a:solidFill>
                  <a:srgbClr val="7030A0"/>
                </a:solidFill>
              </a:rPr>
              <a:t>людини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: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7030A0"/>
                </a:solidFill>
                <a:latin typeface="+mn-lt"/>
              </a:rPr>
              <a:t>-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джерела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інфекції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механізм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передачі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сприйнятливість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людини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;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100" b="1" dirty="0">
                <a:solidFill>
                  <a:srgbClr val="7030A0"/>
                </a:solidFill>
                <a:latin typeface="+mn-lt"/>
              </a:rPr>
              <a:t>-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вхідні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ворота, шляхи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поширення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і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локалізація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в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організмі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;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100" b="1" dirty="0">
                <a:solidFill>
                  <a:srgbClr val="7030A0"/>
                </a:solidFill>
                <a:latin typeface="+mn-lt"/>
              </a:rPr>
              <a:t>-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основні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фактори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що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ушкоджують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дія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токсинів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;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100" b="1" dirty="0">
                <a:solidFill>
                  <a:srgbClr val="7030A0"/>
                </a:solidFill>
                <a:latin typeface="+mn-lt"/>
              </a:rPr>
              <a:t>- шляхи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виділення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збудника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з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організму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;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100" b="1" dirty="0">
                <a:solidFill>
                  <a:srgbClr val="7030A0"/>
                </a:solidFill>
                <a:latin typeface="+mn-lt"/>
              </a:rPr>
              <a:t>-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імунологічні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зрушення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-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імунітет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інфекційна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алергія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,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100" b="1" dirty="0">
                <a:solidFill>
                  <a:srgbClr val="7030A0"/>
                </a:solidFill>
                <a:latin typeface="+mn-lt"/>
              </a:rPr>
              <a:t>-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основні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клінічні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прояви та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наслідки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;</a:t>
            </a:r>
            <a:endParaRPr lang="ru-RU" dirty="0">
              <a:latin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0A1FDCF-D790-57AD-53C1-23A29B89255A}"/>
              </a:ext>
            </a:extLst>
          </p:cNvPr>
          <p:cNvSpPr/>
          <p:nvPr/>
        </p:nvSpPr>
        <p:spPr>
          <a:xfrm>
            <a:off x="144463" y="47625"/>
            <a:ext cx="11901487" cy="5694363"/>
          </a:xfrm>
          <a:prstGeom prst="rect">
            <a:avLst/>
          </a:prstGeom>
          <a:solidFill>
            <a:schemeClr val="accent5">
              <a:lumMod val="20000"/>
              <a:lumOff val="80000"/>
              <a:alpha val="45000"/>
            </a:schemeClr>
          </a:solidFill>
          <a:ln w="12700">
            <a:solidFill>
              <a:schemeClr val="tx1"/>
            </a:solidFill>
          </a:ln>
        </p:spPr>
        <p:txBody>
          <a:bodyPr>
            <a:spAutoFit/>
          </a:bodyPr>
          <a:lstStyle/>
          <a:p>
            <a:pPr marL="342900" indent="-342900" algn="ctr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400" b="1" dirty="0">
                <a:solidFill>
                  <a:srgbClr val="FF0000"/>
                </a:solidFill>
                <a:latin typeface="+mn-lt"/>
              </a:rPr>
              <a:t>ПРИНЦИПИ ТЕРАПІЇ:</a:t>
            </a:r>
          </a:p>
          <a:p>
            <a:pPr eaLnBrk="1" fontAlgn="auto" hangingPunct="1">
              <a:lnSpc>
                <a:spcPts val="2400"/>
              </a:lnSpc>
              <a:spcBef>
                <a:spcPts val="120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FF0000"/>
                </a:solidFill>
                <a:latin typeface="+mn-lt"/>
              </a:rPr>
              <a:t>СИМПТОМАТИЧНА (</a:t>
            </a:r>
            <a:r>
              <a:rPr lang="ru-RU" sz="2400" b="1" dirty="0" err="1">
                <a:solidFill>
                  <a:srgbClr val="FF0000"/>
                </a:solidFill>
                <a:latin typeface="+mn-lt"/>
              </a:rPr>
              <a:t>паліативна</a:t>
            </a:r>
            <a:r>
              <a:rPr lang="ru-RU" sz="2400" b="1" dirty="0">
                <a:solidFill>
                  <a:srgbClr val="FF0000"/>
                </a:solidFill>
                <a:latin typeface="+mn-lt"/>
              </a:rPr>
              <a:t>) </a:t>
            </a:r>
            <a:r>
              <a:rPr lang="ru-RU" sz="2400" b="1" dirty="0" err="1">
                <a:solidFill>
                  <a:srgbClr val="FF0000"/>
                </a:solidFill>
                <a:latin typeface="+mn-lt"/>
              </a:rPr>
              <a:t>терапія</a:t>
            </a:r>
            <a:r>
              <a:rPr lang="ru-RU" sz="24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 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спрямована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на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полегшення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страждань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хворого шляхом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усунення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окремих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симптомів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захворювання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без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цілеспрямованого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впливу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на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основну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причину і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механізми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її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розвитку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наприклад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застосування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анальгетиків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при болю, антипиретиков при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гіпертермії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. Симптоматична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терапія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зазвичай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застосовується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до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встановлення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точного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діагнозу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, а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також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на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додаток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до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інших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видів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лікування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.</a:t>
            </a:r>
          </a:p>
          <a:p>
            <a:pPr eaLnBrk="1" fontAlgn="auto" hangingPunct="1">
              <a:lnSpc>
                <a:spcPts val="2400"/>
              </a:lnSpc>
              <a:spcBef>
                <a:spcPts val="120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FF0000"/>
                </a:solidFill>
                <a:latin typeface="+mn-lt"/>
              </a:rPr>
              <a:t>ПАТОГЕНЕТИЧНА ТЕРАПІЯ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спрямована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на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нормалізацію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порушених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фізіологічних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функцій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організму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. У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ряді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випадків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правильно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проведене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патогенетичне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лікування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є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основним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наприклад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-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регидратаційна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терапія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при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холері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протисудомна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терапія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при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правці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інтубація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при дифтерийном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крупі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.</a:t>
            </a:r>
          </a:p>
          <a:p>
            <a:pPr eaLnBrk="1" fontAlgn="auto" hangingPunct="1">
              <a:lnSpc>
                <a:spcPts val="2400"/>
              </a:lnSpc>
              <a:spcBef>
                <a:spcPts val="120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FF0000"/>
                </a:solidFill>
                <a:latin typeface="+mn-lt"/>
              </a:rPr>
              <a:t>ЕТІОТРОПНА ТЕРАПІЯ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спрямована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на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усунення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причини,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тобто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при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інфекційних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хворобах - на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усунення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збудника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з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організму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FF0000"/>
                </a:solidFill>
                <a:latin typeface="+mn-lt"/>
              </a:rPr>
              <a:t>-  </a:t>
            </a:r>
            <a:r>
              <a:rPr lang="ru-RU" sz="2100" b="1" dirty="0" err="1">
                <a:solidFill>
                  <a:srgbClr val="FF0000"/>
                </a:solidFill>
                <a:latin typeface="+mn-lt"/>
              </a:rPr>
              <a:t>неспецифічна</a:t>
            </a:r>
            <a:r>
              <a:rPr lang="ru-RU" sz="21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FF0000"/>
                </a:solidFill>
                <a:latin typeface="+mn-lt"/>
              </a:rPr>
              <a:t>етіотропна</a:t>
            </a:r>
            <a:r>
              <a:rPr lang="ru-RU" sz="21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FF0000"/>
                </a:solidFill>
                <a:latin typeface="+mn-lt"/>
              </a:rPr>
              <a:t>терапія</a:t>
            </a:r>
            <a:r>
              <a:rPr lang="ru-RU" sz="2100" b="1" dirty="0">
                <a:solidFill>
                  <a:srgbClr val="FF0000"/>
                </a:solidFill>
                <a:latin typeface="+mn-lt"/>
              </a:rPr>
              <a:t>  </a:t>
            </a:r>
            <a:r>
              <a:rPr lang="ru-RU" sz="2400" b="1" dirty="0">
                <a:solidFill>
                  <a:srgbClr val="FF0000"/>
                </a:solidFill>
                <a:latin typeface="+mn-lt"/>
              </a:rPr>
              <a:t>-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застосування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антибіотиків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хімопрепаратов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і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противірусних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засобів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.</a:t>
            </a:r>
            <a:endParaRPr lang="ru-RU" sz="2100" b="1" dirty="0">
              <a:solidFill>
                <a:srgbClr val="FF0000"/>
              </a:solidFill>
              <a:latin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FF0000"/>
                </a:solidFill>
                <a:latin typeface="+mn-lt"/>
              </a:rPr>
              <a:t>- </a:t>
            </a:r>
            <a:r>
              <a:rPr lang="ru-RU" sz="2100" b="1" dirty="0" err="1">
                <a:solidFill>
                  <a:srgbClr val="FF0000"/>
                </a:solidFill>
                <a:latin typeface="+mn-lt"/>
              </a:rPr>
              <a:t>специфічна</a:t>
            </a:r>
            <a:r>
              <a:rPr lang="ru-RU" sz="21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FF0000"/>
                </a:solidFill>
                <a:latin typeface="+mn-lt"/>
              </a:rPr>
              <a:t>етіотропна</a:t>
            </a:r>
            <a:r>
              <a:rPr lang="ru-RU" sz="21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FF0000"/>
                </a:solidFill>
                <a:latin typeface="+mn-lt"/>
              </a:rPr>
              <a:t>терапія</a:t>
            </a:r>
            <a:r>
              <a:rPr lang="ru-RU" sz="2100" b="1" dirty="0">
                <a:solidFill>
                  <a:srgbClr val="FF0000"/>
                </a:solidFill>
                <a:latin typeface="+mn-lt"/>
              </a:rPr>
              <a:t>  </a:t>
            </a:r>
            <a:r>
              <a:rPr lang="ru-RU" sz="2400" b="1" dirty="0">
                <a:solidFill>
                  <a:srgbClr val="FF0000"/>
                </a:solidFill>
                <a:latin typeface="+mn-lt"/>
              </a:rPr>
              <a:t>-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серотерапія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(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імунними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сироватками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та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імуноглобулінами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),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вакцинотерапія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фаготерапія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.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D5A020B-84D0-F5BA-FAF2-E9C7FA70930F}"/>
              </a:ext>
            </a:extLst>
          </p:cNvPr>
          <p:cNvSpPr txBox="1"/>
          <p:nvPr/>
        </p:nvSpPr>
        <p:spPr>
          <a:xfrm>
            <a:off x="246063" y="188913"/>
            <a:ext cx="11806237" cy="5232400"/>
          </a:xfrm>
          <a:prstGeom prst="rect">
            <a:avLst/>
          </a:prstGeom>
          <a:solidFill>
            <a:schemeClr val="accent5">
              <a:lumMod val="20000"/>
              <a:lumOff val="80000"/>
              <a:alpha val="46000"/>
            </a:schemeClr>
          </a:solidFill>
          <a:ln w="12700">
            <a:solidFill>
              <a:schemeClr val="tx1"/>
            </a:solidFill>
          </a:ln>
        </p:spPr>
        <p:txBody>
          <a:bodyPr>
            <a:spAutoFit/>
          </a:bodyPr>
          <a:lstStyle/>
          <a:p>
            <a:pPr marL="266700" indent="-266700" algn="ctr" eaLnBrk="1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400" b="1" cap="all" dirty="0" err="1">
                <a:solidFill>
                  <a:srgbClr val="FF0000"/>
                </a:solidFill>
                <a:latin typeface="+mn-lt"/>
              </a:rPr>
              <a:t>профІлактика</a:t>
            </a:r>
            <a:r>
              <a:rPr lang="ru-RU" sz="2400" b="1" cap="all" dirty="0">
                <a:solidFill>
                  <a:srgbClr val="FF0000"/>
                </a:solidFill>
                <a:latin typeface="+mn-lt"/>
              </a:rPr>
              <a:t> </a:t>
            </a:r>
            <a:r>
              <a:rPr lang="ru-RU" sz="2400" b="1" cap="all" dirty="0" err="1">
                <a:solidFill>
                  <a:srgbClr val="FF0000"/>
                </a:solidFill>
                <a:latin typeface="+mn-lt"/>
              </a:rPr>
              <a:t>ІнфекцІЙонИх</a:t>
            </a:r>
            <a:r>
              <a:rPr lang="ru-RU" sz="2400" b="1" cap="all" dirty="0">
                <a:solidFill>
                  <a:srgbClr val="FF0000"/>
                </a:solidFill>
                <a:latin typeface="+mn-lt"/>
              </a:rPr>
              <a:t> </a:t>
            </a:r>
            <a:r>
              <a:rPr lang="ru-RU" sz="2400" b="1" cap="all" dirty="0" err="1">
                <a:solidFill>
                  <a:srgbClr val="FF0000"/>
                </a:solidFill>
                <a:latin typeface="+mn-lt"/>
              </a:rPr>
              <a:t>заХВОРЮванЬ</a:t>
            </a:r>
            <a:endParaRPr lang="ru-RU" sz="2400" b="1" cap="all" dirty="0">
              <a:solidFill>
                <a:srgbClr val="FF0000"/>
              </a:solidFill>
              <a:latin typeface="+mn-lt"/>
            </a:endParaRPr>
          </a:p>
          <a:p>
            <a:pPr eaLnBrk="1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досягається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проведенням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заходів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спрямованих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на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розрив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епідемічного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ланцюга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: </a:t>
            </a:r>
          </a:p>
          <a:p>
            <a:pPr marL="2867025" eaLnBrk="1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100" b="1" dirty="0" err="1">
                <a:solidFill>
                  <a:srgbClr val="FF0000"/>
                </a:solidFill>
                <a:latin typeface="+mn-lt"/>
              </a:rPr>
              <a:t>джерело</a:t>
            </a:r>
            <a:r>
              <a:rPr lang="ru-RU" sz="21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FF0000"/>
                </a:solidFill>
                <a:latin typeface="+mn-lt"/>
              </a:rPr>
              <a:t>інфекції</a:t>
            </a:r>
            <a:endParaRPr lang="ru-RU" sz="2100" b="1" dirty="0">
              <a:solidFill>
                <a:srgbClr val="FF0000"/>
              </a:solidFill>
              <a:latin typeface="+mn-lt"/>
            </a:endParaRPr>
          </a:p>
          <a:p>
            <a:pPr marL="2867025" eaLnBrk="1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100" b="1" dirty="0" err="1">
                <a:solidFill>
                  <a:srgbClr val="FF0000"/>
                </a:solidFill>
                <a:latin typeface="+mn-lt"/>
              </a:rPr>
              <a:t>механізм</a:t>
            </a:r>
            <a:r>
              <a:rPr lang="ru-RU" sz="21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FF0000"/>
                </a:solidFill>
                <a:latin typeface="+mn-lt"/>
              </a:rPr>
              <a:t>передачі</a:t>
            </a:r>
            <a:endParaRPr lang="ru-RU" sz="2100" b="1" dirty="0">
              <a:solidFill>
                <a:srgbClr val="FF0000"/>
              </a:solidFill>
              <a:latin typeface="+mn-lt"/>
            </a:endParaRPr>
          </a:p>
          <a:p>
            <a:pPr marL="2867025" eaLnBrk="1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100" b="1" dirty="0" err="1">
                <a:solidFill>
                  <a:srgbClr val="FF0000"/>
                </a:solidFill>
                <a:latin typeface="+mn-lt"/>
              </a:rPr>
              <a:t>сприйнятливе</a:t>
            </a:r>
            <a:r>
              <a:rPr lang="ru-RU" sz="21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FF0000"/>
                </a:solidFill>
                <a:latin typeface="+mn-lt"/>
              </a:rPr>
              <a:t>населення</a:t>
            </a:r>
            <a:endParaRPr lang="ru-RU" sz="2100" b="1" dirty="0">
              <a:solidFill>
                <a:srgbClr val="FF0000"/>
              </a:solidFill>
              <a:latin typeface="+mn-lt"/>
            </a:endParaRPr>
          </a:p>
          <a:p>
            <a:pPr eaLnBrk="1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100" b="1" dirty="0">
                <a:solidFill>
                  <a:srgbClr val="7030A0"/>
                </a:solidFill>
                <a:latin typeface="+mn-lt"/>
              </a:rPr>
              <a:t>за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допомогою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методів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неспецифічної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і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специфічної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профілактики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. </a:t>
            </a:r>
          </a:p>
          <a:p>
            <a:pPr eaLnBrk="1" fontAlgn="auto">
              <a:lnSpc>
                <a:spcPts val="2400"/>
              </a:lnSpc>
              <a:spcBef>
                <a:spcPts val="1200"/>
              </a:spcBef>
              <a:spcAft>
                <a:spcPts val="0"/>
              </a:spcAft>
              <a:defRPr/>
            </a:pP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Вплив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на </a:t>
            </a:r>
            <a:r>
              <a:rPr lang="ru-RU" sz="2100" b="1" dirty="0">
                <a:solidFill>
                  <a:srgbClr val="FF0000"/>
                </a:solidFill>
                <a:latin typeface="+mn-lt"/>
              </a:rPr>
              <a:t>першу ланку – ДЖЕРЕЛО  ІНФЕКЦІЇ: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раннє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виявлення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ізоляція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і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лікування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хворих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і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носіїв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.. </a:t>
            </a:r>
          </a:p>
          <a:p>
            <a:pPr eaLnBrk="1" fontAlgn="auto">
              <a:lnSpc>
                <a:spcPts val="2400"/>
              </a:lnSpc>
              <a:spcBef>
                <a:spcPts val="1200"/>
              </a:spcBef>
              <a:spcAft>
                <a:spcPts val="0"/>
              </a:spcAft>
              <a:defRPr/>
            </a:pP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В</a:t>
            </a:r>
            <a:r>
              <a:rPr lang="ru-RU" sz="2100" b="1" dirty="0" err="1">
                <a:solidFill>
                  <a:srgbClr val="7030A0"/>
                </a:solidFill>
              </a:rPr>
              <a:t>плив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на </a:t>
            </a:r>
            <a:r>
              <a:rPr lang="ru-RU" sz="2100" b="1" dirty="0">
                <a:solidFill>
                  <a:srgbClr val="FF0000"/>
                </a:solidFill>
              </a:rPr>
              <a:t>другу ланку </a:t>
            </a:r>
            <a:r>
              <a:rPr lang="ru-RU" sz="2100" b="1" dirty="0">
                <a:solidFill>
                  <a:srgbClr val="FF0000"/>
                </a:solidFill>
                <a:latin typeface="+mn-lt"/>
              </a:rPr>
              <a:t>–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>
                <a:solidFill>
                  <a:srgbClr val="FF0000"/>
                </a:solidFill>
                <a:latin typeface="+mn-lt"/>
              </a:rPr>
              <a:t>МЕХАНИІМИ ТА ФАКТОРИ ПЕРЕДАЧІ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, проводиться </a:t>
            </a:r>
            <a:r>
              <a:rPr lang="ru-RU" sz="2100" b="1" dirty="0" err="1">
                <a:solidFill>
                  <a:srgbClr val="7030A0"/>
                </a:solidFill>
              </a:rPr>
              <a:t>по-різному</a:t>
            </a:r>
            <a:r>
              <a:rPr lang="ru-RU" sz="2100" b="1" dirty="0">
                <a:solidFill>
                  <a:srgbClr val="7030A0"/>
                </a:solidFill>
              </a:rPr>
              <a:t> 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залежно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від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шляху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передачі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. </a:t>
            </a:r>
          </a:p>
          <a:p>
            <a:pPr eaLnBrk="1" fontAlgn="auto">
              <a:lnSpc>
                <a:spcPts val="2400"/>
              </a:lnSpc>
              <a:spcBef>
                <a:spcPts val="1200"/>
              </a:spcBef>
              <a:spcAft>
                <a:spcPts val="0"/>
              </a:spcAft>
              <a:defRPr/>
            </a:pPr>
            <a:r>
              <a:rPr lang="ru-RU" sz="2100" b="1" dirty="0">
                <a:solidFill>
                  <a:srgbClr val="7030A0"/>
                </a:solidFill>
                <a:latin typeface="+mn-lt"/>
              </a:rPr>
              <a:t>Для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переривання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>
                <a:solidFill>
                  <a:srgbClr val="FF0000"/>
                </a:solidFill>
                <a:latin typeface="+mn-lt"/>
              </a:rPr>
              <a:t>ФЕКАЛЬНО-ОРАЛЬНОГО  ШЛЯХУ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передачі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інфекції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важливо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забезпечити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санітарний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контроль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водопостачання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та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каналізації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населених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пунктів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мережі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громадського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харчування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контролювати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дотримання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санітарно-гігієнічних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норм в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торгівлі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виробництві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харчових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продуктів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проводити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боротьбу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з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поширенням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мух (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своєчасний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подвірний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вивезення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сміття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використання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закриваються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контейнерів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для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збору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сміття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) і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ін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.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важливе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значення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має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проведення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поточної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і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заключної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дезінфекції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. </a:t>
            </a:r>
            <a:endParaRPr lang="ru-RU" dirty="0">
              <a:latin typeface="+mn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7B26DA6-EDA3-E6DE-5B9B-0CC2BE1986C1}"/>
              </a:ext>
            </a:extLst>
          </p:cNvPr>
          <p:cNvSpPr/>
          <p:nvPr/>
        </p:nvSpPr>
        <p:spPr>
          <a:xfrm>
            <a:off x="334963" y="333375"/>
            <a:ext cx="11520487" cy="4554538"/>
          </a:xfrm>
          <a:prstGeom prst="rect">
            <a:avLst/>
          </a:prstGeom>
          <a:solidFill>
            <a:schemeClr val="accent5">
              <a:lumMod val="20000"/>
              <a:lumOff val="80000"/>
              <a:alpha val="47000"/>
            </a:schemeClr>
          </a:solidFill>
          <a:ln w="12700">
            <a:solidFill>
              <a:schemeClr val="tx1"/>
            </a:solidFill>
          </a:ln>
        </p:spPr>
        <p:txBody>
          <a:bodyPr>
            <a:spAutoFit/>
          </a:bodyPr>
          <a:lstStyle/>
          <a:p>
            <a:pPr eaLnBrk="1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100" b="1" cap="all" dirty="0" err="1">
                <a:solidFill>
                  <a:srgbClr val="FF0000"/>
                </a:solidFill>
                <a:latin typeface="+mn-lt"/>
              </a:rPr>
              <a:t>Повітряно-крапельний</a:t>
            </a:r>
            <a:r>
              <a:rPr lang="ru-RU" sz="2100" b="1" cap="all" dirty="0">
                <a:solidFill>
                  <a:srgbClr val="FF0000"/>
                </a:solidFill>
                <a:latin typeface="+mn-lt"/>
              </a:rPr>
              <a:t> Ш</a:t>
            </a:r>
            <a:r>
              <a:rPr lang="ru-RU" sz="2100" b="1" dirty="0">
                <a:solidFill>
                  <a:srgbClr val="FF0000"/>
                </a:solidFill>
                <a:latin typeface="+mn-lt"/>
              </a:rPr>
              <a:t>ЛЯХ ПЕРЕДАЧІ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переривається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за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рахунок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роз'єднання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населення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носіння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марлевих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масок,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провітрювання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і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обробки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ультрафіолетовими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променями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(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кварцування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)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повітря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приміщень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та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ін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. </a:t>
            </a:r>
          </a:p>
          <a:p>
            <a:pPr eaLnBrk="1" fontAlgn="auto">
              <a:lnSpc>
                <a:spcPts val="2400"/>
              </a:lnSpc>
              <a:spcBef>
                <a:spcPts val="1200"/>
              </a:spcBef>
              <a:spcAft>
                <a:spcPts val="0"/>
              </a:spcAft>
              <a:defRPr/>
            </a:pPr>
            <a:r>
              <a:rPr lang="ru-RU" sz="2100" b="1" dirty="0">
                <a:solidFill>
                  <a:srgbClr val="FF0000"/>
                </a:solidFill>
                <a:latin typeface="+mn-lt"/>
              </a:rPr>
              <a:t>ТРАНСМІСИВНИЙ </a:t>
            </a:r>
            <a:r>
              <a:rPr lang="ru-RU" sz="2100" b="1" cap="all" dirty="0">
                <a:solidFill>
                  <a:srgbClr val="FF0000"/>
                </a:solidFill>
              </a:rPr>
              <a:t>Ш</a:t>
            </a:r>
            <a:r>
              <a:rPr lang="ru-RU" sz="2100" b="1" dirty="0">
                <a:solidFill>
                  <a:srgbClr val="FF0000"/>
                </a:solidFill>
              </a:rPr>
              <a:t>ЛЯХ ПЕРЕДАЧІ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переривається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шляхом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знищення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комах і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обробки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місць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їх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виплоду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(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наприклад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- при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малярії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, як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це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розбиралася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в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курсі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біології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),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застосування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відлякують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коштів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засечіванія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вікон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тощо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. </a:t>
            </a:r>
          </a:p>
          <a:p>
            <a:pPr eaLnBrk="1" fontAlgn="auto">
              <a:lnSpc>
                <a:spcPts val="2400"/>
              </a:lnSpc>
              <a:spcBef>
                <a:spcPts val="1200"/>
              </a:spcBef>
              <a:spcAft>
                <a:spcPts val="0"/>
              </a:spcAft>
              <a:defRPr/>
            </a:pPr>
            <a:r>
              <a:rPr lang="ru-RU" sz="2100" b="1" dirty="0">
                <a:solidFill>
                  <a:srgbClr val="FF0000"/>
                </a:solidFill>
                <a:latin typeface="+mn-lt"/>
              </a:rPr>
              <a:t>КОНТАКТНИЙ </a:t>
            </a:r>
            <a:r>
              <a:rPr lang="ru-RU" sz="2100" b="1" cap="all" dirty="0">
                <a:solidFill>
                  <a:srgbClr val="FF0000"/>
                </a:solidFill>
              </a:rPr>
              <a:t>Ш</a:t>
            </a:r>
            <a:r>
              <a:rPr lang="ru-RU" sz="2100" b="1" dirty="0">
                <a:solidFill>
                  <a:srgbClr val="FF0000"/>
                </a:solidFill>
              </a:rPr>
              <a:t>ЛЯХ ПЕРЕДАЧІ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переривається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за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рахунок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дотримання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особистої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гігієни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і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санітарії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в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побуті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застосування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презервативів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для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профілактики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передачі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венеричних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захворювань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та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ін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. </a:t>
            </a:r>
          </a:p>
          <a:p>
            <a:pPr eaLnBrk="1" fontAlgn="auto">
              <a:lnSpc>
                <a:spcPts val="2400"/>
              </a:lnSpc>
              <a:spcBef>
                <a:spcPts val="1200"/>
              </a:spcBef>
              <a:spcAft>
                <a:spcPts val="0"/>
              </a:spcAft>
              <a:defRPr/>
            </a:pPr>
            <a:r>
              <a:rPr lang="ru-RU" sz="2100" b="1" dirty="0">
                <a:solidFill>
                  <a:srgbClr val="FF0000"/>
                </a:solidFill>
                <a:latin typeface="+mn-lt"/>
              </a:rPr>
              <a:t>ТРАНСПЛАЦЕНТАРНИЙ </a:t>
            </a:r>
            <a:r>
              <a:rPr lang="ru-RU" sz="2100" b="1" cap="all" dirty="0">
                <a:solidFill>
                  <a:srgbClr val="FF0000"/>
                </a:solidFill>
              </a:rPr>
              <a:t>Ш</a:t>
            </a:r>
            <a:r>
              <a:rPr lang="ru-RU" sz="2100" b="1" dirty="0">
                <a:solidFill>
                  <a:srgbClr val="FF0000"/>
                </a:solidFill>
              </a:rPr>
              <a:t>ЛЯХ ПЕРЕДАЧІ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переривається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за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рахунок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контролю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вагітних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на ряд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захворювань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(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сифіліс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, СНІД,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гепатити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та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ін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.),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що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передаються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від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матері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до плоду. </a:t>
            </a:r>
          </a:p>
          <a:p>
            <a:pPr eaLnBrk="1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100" b="1" dirty="0">
                <a:solidFill>
                  <a:srgbClr val="7030A0"/>
                </a:solidFill>
                <a:latin typeface="+mn-lt"/>
              </a:rPr>
              <a:t>Ми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зупиняємося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лише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на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деяких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способах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неспецифічної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профілактики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, в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повному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обсязі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цей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матеріал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буде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вивчатися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студентами на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кафедрі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інфекційних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хвороб з курсом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епідеміології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та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кафедрі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дитячих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інфекцій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.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8C97788-0F91-D773-55F1-C70FF7D0E236}"/>
              </a:ext>
            </a:extLst>
          </p:cNvPr>
          <p:cNvSpPr/>
          <p:nvPr/>
        </p:nvSpPr>
        <p:spPr>
          <a:xfrm>
            <a:off x="334963" y="620713"/>
            <a:ext cx="11518900" cy="4340225"/>
          </a:xfrm>
          <a:prstGeom prst="rect">
            <a:avLst/>
          </a:prstGeom>
          <a:solidFill>
            <a:schemeClr val="accent5">
              <a:lumMod val="20000"/>
              <a:lumOff val="80000"/>
              <a:alpha val="45000"/>
            </a:schemeClr>
          </a:solidFill>
          <a:ln w="12700">
            <a:solidFill>
              <a:schemeClr val="tx1"/>
            </a:solidFill>
          </a:ln>
        </p:spPr>
        <p:txBody>
          <a:bodyPr>
            <a:spAutoFit/>
          </a:bodyPr>
          <a:lstStyle/>
          <a:p>
            <a:pPr eaLnBrk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100" b="1" dirty="0" err="1">
                <a:solidFill>
                  <a:srgbClr val="FF0000"/>
                </a:solidFill>
                <a:latin typeface="+mn-lt"/>
              </a:rPr>
              <a:t>Третя</a:t>
            </a:r>
            <a:r>
              <a:rPr lang="ru-RU" sz="21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ru-RU" sz="2100" b="1" dirty="0">
                <a:solidFill>
                  <a:srgbClr val="FF0000"/>
                </a:solidFill>
              </a:rPr>
              <a:t>ланка</a:t>
            </a:r>
            <a:r>
              <a:rPr lang="ru-RU" sz="21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FF0000"/>
                </a:solidFill>
                <a:latin typeface="+mn-lt"/>
              </a:rPr>
              <a:t>епідемічного</a:t>
            </a:r>
            <a:r>
              <a:rPr lang="ru-RU" sz="21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FF0000"/>
                </a:solidFill>
                <a:latin typeface="+mn-lt"/>
              </a:rPr>
              <a:t>ланцюжку</a:t>
            </a:r>
            <a:r>
              <a:rPr lang="ru-RU" sz="21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- </a:t>
            </a:r>
            <a:r>
              <a:rPr lang="ru-RU" sz="2100" b="1" cap="all" dirty="0" err="1">
                <a:solidFill>
                  <a:srgbClr val="FF0000"/>
                </a:solidFill>
                <a:latin typeface="+mn-lt"/>
              </a:rPr>
              <a:t>сприйнятливе</a:t>
            </a:r>
            <a:r>
              <a:rPr lang="ru-RU" sz="2100" b="1" dirty="0">
                <a:solidFill>
                  <a:srgbClr val="FF0000"/>
                </a:solidFill>
                <a:latin typeface="+mn-lt"/>
              </a:rPr>
              <a:t> НАСЕЛЕННЯ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. </a:t>
            </a:r>
          </a:p>
          <a:p>
            <a:pPr eaLnBrk="1" fontAlgn="auto">
              <a:spcBef>
                <a:spcPts val="1200"/>
              </a:spcBef>
              <a:spcAft>
                <a:spcPts val="0"/>
              </a:spcAft>
              <a:defRPr/>
            </a:pP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Його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захист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від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інфікування,в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першу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чергу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, повинен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полягати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в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санітарно-освітній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роботі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. Люди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повинні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бути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сповіщені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про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неблагополучну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епідеміологічну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ситуацію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через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телебачення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радіо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газети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санітарні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бюлетені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в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поліклініках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листівки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плакати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тощо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. </a:t>
            </a:r>
          </a:p>
          <a:p>
            <a:pPr eaLnBrk="1" fontAlgn="auto"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100" b="1" dirty="0">
                <a:solidFill>
                  <a:srgbClr val="7030A0"/>
                </a:solidFill>
                <a:latin typeface="+mn-lt"/>
              </a:rPr>
              <a:t>У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деяких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випадках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проводиться </a:t>
            </a:r>
            <a:r>
              <a:rPr lang="ru-RU" sz="2100" b="1" dirty="0" err="1">
                <a:solidFill>
                  <a:srgbClr val="FF0000"/>
                </a:solidFill>
                <a:latin typeface="+mn-lt"/>
              </a:rPr>
              <a:t>екстренна</a:t>
            </a:r>
            <a:r>
              <a:rPr lang="ru-RU" sz="21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FF0000"/>
                </a:solidFill>
                <a:latin typeface="+mn-lt"/>
              </a:rPr>
              <a:t>медикаментозна</a:t>
            </a:r>
            <a:r>
              <a:rPr lang="ru-RU" sz="21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FF0000"/>
                </a:solidFill>
                <a:latin typeface="+mn-lt"/>
              </a:rPr>
              <a:t>профілактика</a:t>
            </a:r>
            <a:r>
              <a:rPr lang="ru-RU" sz="21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(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антибіотиками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хіміопрепаратами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, напр.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протималярійними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), яка є превентивною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терапією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післе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можливого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зараження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.</a:t>
            </a:r>
          </a:p>
          <a:p>
            <a:pPr marL="714375" eaLnBrk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7030A0"/>
                </a:solidFill>
                <a:latin typeface="+mn-lt"/>
              </a:rPr>
              <a:t>Все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це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відноситься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до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заходів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>
                <a:solidFill>
                  <a:srgbClr val="FF0000"/>
                </a:solidFill>
                <a:latin typeface="+mn-lt"/>
              </a:rPr>
              <a:t>НЕСПЕЦИФІЧНОЇ ПРОФІЛАКТИКИ, для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якої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використовують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комплекс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заходів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,  </a:t>
            </a:r>
            <a:r>
              <a:rPr lang="ru-RU" sz="2400" b="1" dirty="0" err="1">
                <a:solidFill>
                  <a:srgbClr val="FF0000"/>
                </a:solidFill>
                <a:latin typeface="+mn-lt"/>
              </a:rPr>
              <a:t>однаковий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для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попередження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всіх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інфекційних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захворювань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з </a:t>
            </a:r>
            <a:r>
              <a:rPr lang="ru-RU" sz="2400" b="1" dirty="0" err="1">
                <a:solidFill>
                  <a:srgbClr val="FF0000"/>
                </a:solidFill>
                <a:latin typeface="+mn-lt"/>
              </a:rPr>
              <a:t>однаковим</a:t>
            </a:r>
            <a:r>
              <a:rPr lang="ru-RU" sz="2400" b="1" dirty="0">
                <a:solidFill>
                  <a:srgbClr val="FF0000"/>
                </a:solidFill>
                <a:latin typeface="+mn-lt"/>
              </a:rPr>
              <a:t> шляхом передачи. </a:t>
            </a:r>
          </a:p>
          <a:p>
            <a:pPr eaLnBrk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Вплив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на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третю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ланку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епідемічного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ланцюга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можливо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і методами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специфічної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профілактики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, 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зробити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населення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несприйнятливим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7FD239D-59F4-ED18-978F-2F0C652C14DA}"/>
              </a:ext>
            </a:extLst>
          </p:cNvPr>
          <p:cNvSpPr/>
          <p:nvPr/>
        </p:nvSpPr>
        <p:spPr>
          <a:xfrm>
            <a:off x="438150" y="260350"/>
            <a:ext cx="11423650" cy="4708525"/>
          </a:xfrm>
          <a:prstGeom prst="rect">
            <a:avLst/>
          </a:prstGeom>
          <a:solidFill>
            <a:schemeClr val="accent5">
              <a:lumMod val="20000"/>
              <a:lumOff val="80000"/>
              <a:alpha val="47000"/>
            </a:schemeClr>
          </a:solidFill>
          <a:ln w="12700"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algn="ctr" eaLnBrk="1" fontAlgn="auto">
              <a:lnSpc>
                <a:spcPts val="2400"/>
              </a:lnSpc>
              <a:spcBef>
                <a:spcPts val="120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FF0000"/>
                </a:solidFill>
                <a:latin typeface="+mn-lt"/>
              </a:rPr>
              <a:t>СПЕЦИФІЧНА ПРОФІЛАКТИКА </a:t>
            </a:r>
            <a:endParaRPr lang="ru-RU" sz="2800" b="1" dirty="0">
              <a:solidFill>
                <a:srgbClr val="7030A0"/>
              </a:solidFill>
              <a:latin typeface="+mn-lt"/>
            </a:endParaRPr>
          </a:p>
          <a:p>
            <a:pPr eaLnBrk="1" fontAlgn="auto">
              <a:lnSpc>
                <a:spcPts val="24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100" b="1" dirty="0">
                <a:solidFill>
                  <a:srgbClr val="7030A0"/>
                </a:solidFill>
                <a:latin typeface="+mn-lt"/>
              </a:rPr>
              <a:t>проводиться шляхом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використання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препаратів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кожен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з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яких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викликає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формування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несприйнятливості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тільки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до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певного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захворювання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: </a:t>
            </a:r>
            <a:r>
              <a:rPr lang="ru-RU" sz="2100" b="1" dirty="0">
                <a:solidFill>
                  <a:srgbClr val="FF0000"/>
                </a:solidFill>
                <a:latin typeface="+mn-lt"/>
              </a:rPr>
              <a:t>вакцин, </a:t>
            </a:r>
            <a:r>
              <a:rPr lang="ru-RU" sz="2100" b="1" dirty="0" err="1">
                <a:solidFill>
                  <a:srgbClr val="FF0000"/>
                </a:solidFill>
                <a:latin typeface="+mn-lt"/>
              </a:rPr>
              <a:t>сироваток</a:t>
            </a:r>
            <a:r>
              <a:rPr lang="ru-RU" sz="2100" b="1" dirty="0">
                <a:solidFill>
                  <a:srgbClr val="FF0000"/>
                </a:solidFill>
                <a:latin typeface="+mn-lt"/>
              </a:rPr>
              <a:t>, </a:t>
            </a:r>
            <a:r>
              <a:rPr lang="ru-RU" sz="2100" b="1" dirty="0" err="1">
                <a:solidFill>
                  <a:srgbClr val="FF0000"/>
                </a:solidFill>
                <a:latin typeface="+mn-lt"/>
              </a:rPr>
              <a:t>фагів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. </a:t>
            </a:r>
          </a:p>
          <a:p>
            <a:pPr algn="ctr" eaLnBrk="1" fontAlgn="auto">
              <a:lnSpc>
                <a:spcPts val="24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100" b="1" dirty="0">
                <a:solidFill>
                  <a:srgbClr val="7030A0"/>
                </a:solidFill>
                <a:latin typeface="+mn-lt"/>
              </a:rPr>
              <a:t>     </a:t>
            </a:r>
            <a:r>
              <a:rPr lang="ru-RU" sz="2100" b="1" dirty="0">
                <a:solidFill>
                  <a:srgbClr val="FF0000"/>
                </a:solidFill>
                <a:latin typeface="+mn-lt"/>
              </a:rPr>
              <a:t>ВАКЦИНОПРОФІЛАКТИКА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грунтується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на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створенні</a:t>
            </a:r>
            <a:endParaRPr lang="ru-RU" sz="2100" b="1" dirty="0">
              <a:solidFill>
                <a:srgbClr val="7030A0"/>
              </a:solidFill>
              <a:latin typeface="+mn-lt"/>
            </a:endParaRPr>
          </a:p>
          <a:p>
            <a:pPr algn="ctr" eaLnBrk="1" fontAlgn="auto">
              <a:lnSpc>
                <a:spcPts val="24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100" b="1" dirty="0">
                <a:solidFill>
                  <a:srgbClr val="FF0000"/>
                </a:solidFill>
                <a:latin typeface="+mn-lt"/>
              </a:rPr>
              <a:t>ШТУЧНОГО АКТИВНОГО ІМУНІТЕТУ і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 до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цього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часу є</a:t>
            </a:r>
          </a:p>
          <a:p>
            <a:pPr algn="ctr" eaLnBrk="1" fontAlgn="auto">
              <a:lnSpc>
                <a:spcPts val="24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>
                <a:solidFill>
                  <a:srgbClr val="FF0000"/>
                </a:solidFill>
                <a:latin typeface="+mn-lt"/>
              </a:rPr>
              <a:t>ОСНОВНИМ СПОСОБОМ КОНТРОЛЮ 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над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інфекційними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захворюваннями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. </a:t>
            </a:r>
          </a:p>
          <a:p>
            <a:pPr eaLnBrk="1" fontAlgn="auto">
              <a:lnSpc>
                <a:spcPts val="24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100" b="1" dirty="0">
                <a:solidFill>
                  <a:srgbClr val="7030A0"/>
                </a:solidFill>
                <a:latin typeface="+mn-lt"/>
              </a:rPr>
              <a:t>   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Вакцинопрофілактика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може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бути плановою та за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епідпоказниками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. </a:t>
            </a:r>
          </a:p>
          <a:p>
            <a:pPr eaLnBrk="1" fontAlgn="auto">
              <a:lnSpc>
                <a:spcPts val="2400"/>
              </a:lnSpc>
              <a:spcBef>
                <a:spcPts val="1200"/>
              </a:spcBef>
              <a:spcAft>
                <a:spcPts val="0"/>
              </a:spcAft>
              <a:defRPr/>
            </a:pPr>
            <a:r>
              <a:rPr lang="ru-RU" sz="2100" b="1" dirty="0">
                <a:solidFill>
                  <a:srgbClr val="FF0000"/>
                </a:solidFill>
                <a:latin typeface="+mn-lt"/>
              </a:rPr>
              <a:t>    ПЛАНОВУ  ВАКЦИНОПРОФІЛАКТИКУ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проводять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відповідно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до календаря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щеплень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. </a:t>
            </a:r>
          </a:p>
          <a:p>
            <a:pPr eaLnBrk="1" fontAlgn="auto">
              <a:lnSpc>
                <a:spcPts val="24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100" b="1" dirty="0">
                <a:solidFill>
                  <a:srgbClr val="7030A0"/>
                </a:solidFill>
                <a:latin typeface="+mn-lt"/>
              </a:rPr>
              <a:t>    </a:t>
            </a:r>
            <a:r>
              <a:rPr lang="ru-RU" sz="2100" b="1" dirty="0">
                <a:solidFill>
                  <a:srgbClr val="FF0000"/>
                </a:solidFill>
                <a:latin typeface="+mn-lt"/>
              </a:rPr>
              <a:t>ВАКЦИНОПРОФИЛАКТІКА ЗА ЕПІДЕМІЧНИМИ ПОКАЗНИКАМИ 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проводиться для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всього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населення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у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випадках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наближення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можливої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епідемії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(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наприклад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грипу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чуми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холери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туляремії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сибірки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лептоспірозів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і т.п.), особам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групи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ризику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(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проти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гепатиту В для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медиків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), особам,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що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прямують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в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епідемічно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неблагополучні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регіони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-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вакцинація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проти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жовтої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лихоманки,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холери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чуми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і т.п.    </a:t>
            </a:r>
            <a:endParaRPr lang="ru-RU" b="1" dirty="0">
              <a:solidFill>
                <a:srgbClr val="7030A0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EED198D7-A673-C680-D712-9A43E9540DB1}"/>
              </a:ext>
            </a:extLst>
          </p:cNvPr>
          <p:cNvGraphicFramePr>
            <a:graphicFrameLocks noGrp="1"/>
          </p:cNvGraphicFramePr>
          <p:nvPr/>
        </p:nvGraphicFramePr>
        <p:xfrm>
          <a:off x="239713" y="620713"/>
          <a:ext cx="11712575" cy="613727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881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244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97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effectLst/>
                        </a:rPr>
                        <a:t>Інфекція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80143" marR="8014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Вакцина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80143" marR="80143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79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Гепатит В (в/м)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80143" marR="801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Вакцина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проти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гепатита В – </a:t>
                      </a:r>
                      <a:r>
                        <a:rPr lang="ru-RU" sz="2000" b="1" dirty="0" err="1">
                          <a:solidFill>
                            <a:srgbClr val="CC0425"/>
                          </a:solidFill>
                          <a:effectLst/>
                        </a:rPr>
                        <a:t>рекомбінантная</a:t>
                      </a:r>
                      <a:r>
                        <a:rPr lang="ru-RU" sz="2000" b="1" dirty="0">
                          <a:solidFill>
                            <a:srgbClr val="CC0425"/>
                          </a:solidFill>
                          <a:effectLst/>
                        </a:rPr>
                        <a:t>.</a:t>
                      </a:r>
                      <a:endParaRPr lang="ru-RU" sz="2000" b="1" dirty="0">
                        <a:solidFill>
                          <a:srgbClr val="7030A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80143" marR="80143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effectLst/>
                        </a:rPr>
                        <a:t>Туберкульоз</a:t>
                      </a:r>
                      <a:r>
                        <a:rPr lang="ru-RU" sz="2000" dirty="0">
                          <a:effectLst/>
                        </a:rPr>
                        <a:t> (в/ш)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80143" marR="801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БЦЖ – жива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атенуйована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вакцина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                                                           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Кальметта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і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Жерена</a:t>
                      </a:r>
                      <a:endParaRPr lang="ru-RU" sz="2000" b="1" dirty="0">
                        <a:solidFill>
                          <a:srgbClr val="7030A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80143" marR="80143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6998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effectLst/>
                        </a:rPr>
                        <a:t>Кашлюк</a:t>
                      </a:r>
                      <a:r>
                        <a:rPr lang="ru-RU" sz="2000" dirty="0">
                          <a:effectLst/>
                        </a:rPr>
                        <a:t> +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effectLst/>
                        </a:rPr>
                        <a:t>Дифтерія</a:t>
                      </a:r>
                      <a:r>
                        <a:rPr lang="ru-RU" sz="2000" dirty="0">
                          <a:effectLst/>
                        </a:rPr>
                        <a:t> +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effectLst/>
                        </a:rPr>
                        <a:t>Правець</a:t>
                      </a:r>
                      <a:r>
                        <a:rPr lang="ru-RU" sz="2000" dirty="0">
                          <a:effectLst/>
                        </a:rPr>
                        <a:t>    </a:t>
                      </a:r>
                      <a:r>
                        <a:rPr lang="ru-RU" sz="2000" dirty="0"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(в/м)</a:t>
                      </a:r>
                    </a:p>
                  </a:txBody>
                  <a:tcPr marL="80143" marR="80143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АКДП–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Адсорбована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Кашлюк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- 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Дифтерійно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- </a:t>
                      </a:r>
                    </a:p>
                    <a:p>
                      <a:pPr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                       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Правцева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вакцина </a:t>
                      </a:r>
                    </a:p>
                    <a:p>
                      <a:pPr algn="just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АаКДП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– вакцина АКДП с </a:t>
                      </a:r>
                      <a:r>
                        <a:rPr lang="ru-RU" sz="2000" b="1" dirty="0" err="1">
                          <a:solidFill>
                            <a:srgbClr val="CC0425"/>
                          </a:solidFill>
                          <a:effectLst/>
                        </a:rPr>
                        <a:t>ацелюлярним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кашлюковим</a:t>
                      </a:r>
                      <a:endParaRPr lang="ru-RU" sz="2000" b="1" dirty="0">
                        <a:solidFill>
                          <a:srgbClr val="7030A0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ru-RU" sz="2000" b="1" baseline="0" dirty="0">
                          <a:solidFill>
                            <a:srgbClr val="7030A0"/>
                          </a:solidFill>
                          <a:effectLst/>
                        </a:rPr>
                        <a:t>                                                                              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компонентом</a:t>
                      </a:r>
                    </a:p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АДП –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Адсорбовані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Дифтерійний+Правцевий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</a:p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                                                             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анатоксини</a:t>
                      </a:r>
                      <a:endParaRPr lang="ru-RU" sz="2000" b="1" dirty="0">
                        <a:solidFill>
                          <a:srgbClr val="7030A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80143" marR="80143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4271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effectLst/>
                        </a:rPr>
                        <a:t>Поліомієліт</a:t>
                      </a:r>
                      <a:r>
                        <a:rPr lang="ru-RU" sz="2000" dirty="0">
                          <a:effectLst/>
                        </a:rPr>
                        <a:t> </a:t>
                      </a:r>
                    </a:p>
                  </a:txBody>
                  <a:tcPr marL="80143" marR="801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ІПВ –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інактивована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поліомієлітна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вакцина</a:t>
                      </a:r>
                      <a:r>
                        <a:rPr lang="ru-RU" sz="2000" b="1" baseline="0" dirty="0">
                          <a:solidFill>
                            <a:srgbClr val="7030A0"/>
                          </a:solidFill>
                          <a:effectLst/>
                        </a:rPr>
                        <a:t> (</a:t>
                      </a:r>
                      <a:r>
                        <a:rPr lang="ru-RU" sz="2000" b="1" baseline="0" dirty="0">
                          <a:solidFill>
                            <a:srgbClr val="CC0425"/>
                          </a:solidFill>
                          <a:effectLst/>
                        </a:rPr>
                        <a:t>в/м</a:t>
                      </a:r>
                      <a:r>
                        <a:rPr lang="ru-RU" sz="2000" b="1" baseline="0" dirty="0">
                          <a:solidFill>
                            <a:srgbClr val="7030A0"/>
                          </a:solidFill>
                          <a:effectLst/>
                        </a:rPr>
                        <a:t>).</a:t>
                      </a:r>
                      <a:endParaRPr lang="ru-RU" sz="2000" b="1" dirty="0">
                        <a:solidFill>
                          <a:srgbClr val="7030A0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ОПВ –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оральна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поліомієлітна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вакцина (</a:t>
                      </a:r>
                      <a:r>
                        <a:rPr lang="ru-RU" sz="2000" b="1" dirty="0">
                          <a:solidFill>
                            <a:srgbClr val="CC0425"/>
                          </a:solidFill>
                          <a:effectLst/>
                        </a:rPr>
                        <a:t>перорально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).</a:t>
                      </a:r>
                      <a:endParaRPr lang="ru-RU" sz="2000" b="1" dirty="0">
                        <a:solidFill>
                          <a:srgbClr val="7030A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80143" marR="80143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160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effectLst/>
                        </a:rPr>
                        <a:t>Гемофільная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80143" marR="8014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 err="1">
                          <a:solidFill>
                            <a:srgbClr val="7030A0"/>
                          </a:solidFill>
                          <a:effectLst/>
                        </a:rPr>
                        <a:t>Hib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 </a:t>
                      </a:r>
                      <a:r>
                        <a:rPr lang="uk-UA" sz="2000" b="1" dirty="0">
                          <a:solidFill>
                            <a:srgbClr val="7030A0"/>
                          </a:solidFill>
                          <a:effectLst/>
                        </a:rPr>
                        <a:t>в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акцина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 з капсульного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полісахарида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en-US" sz="2000" b="1" i="1" dirty="0" err="1">
                          <a:solidFill>
                            <a:srgbClr val="CC0425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Hemophylus</a:t>
                      </a:r>
                      <a:r>
                        <a:rPr lang="en-US" sz="2000" b="1" i="1" dirty="0">
                          <a:solidFill>
                            <a:srgbClr val="CC0425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000" b="1" i="1" dirty="0" err="1">
                          <a:solidFill>
                            <a:srgbClr val="CC0425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influenzae</a:t>
                      </a:r>
                      <a:r>
                        <a:rPr lang="en-US" sz="2000" b="1" i="1" dirty="0">
                          <a:solidFill>
                            <a:srgbClr val="CC0425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type b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,  кон</a:t>
                      </a:r>
                      <a:r>
                        <a:rPr lang="en-US" sz="2000" b="1" dirty="0">
                          <a:solidFill>
                            <a:srgbClr val="7030A0"/>
                          </a:solidFill>
                          <a:effectLst/>
                        </a:rPr>
                        <a:t>’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югованого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,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наприклад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,</a:t>
                      </a:r>
                      <a:r>
                        <a:rPr lang="ru-RU" sz="2000" b="1" baseline="0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із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правецвим</a:t>
                      </a:r>
                      <a:r>
                        <a:rPr lang="ru-RU" sz="2000" b="1" baseline="0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анатоксином  для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посилення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імунної</a:t>
                      </a:r>
                      <a:r>
                        <a:rPr lang="ru-RU" sz="2000" b="1" baseline="0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ru-RU" sz="2000" b="1" baseline="0" dirty="0" err="1">
                          <a:solidFill>
                            <a:srgbClr val="7030A0"/>
                          </a:solidFill>
                          <a:effectLst/>
                        </a:rPr>
                        <a:t>відповіді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.</a:t>
                      </a:r>
                      <a:endParaRPr lang="ru-RU" sz="2000" b="1" dirty="0">
                        <a:solidFill>
                          <a:srgbClr val="7030A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80143" marR="80143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593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effectLst/>
                        </a:rPr>
                        <a:t>Кір</a:t>
                      </a:r>
                      <a:r>
                        <a:rPr lang="ru-RU" sz="2000" dirty="0">
                          <a:effectLst/>
                        </a:rPr>
                        <a:t> +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Паротит +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Краснуха     (в/м)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80143" marR="8014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КПК – жива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комбінована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вакцина з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атенуйованих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вірусів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кору,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эпідемичного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паротиту и краснухи.</a:t>
                      </a:r>
                      <a:endParaRPr lang="ru-RU" sz="2000" b="1" dirty="0">
                        <a:solidFill>
                          <a:srgbClr val="7030A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80143" marR="80143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1292" name="Rectangle 1">
            <a:extLst>
              <a:ext uri="{FF2B5EF4-FFF2-40B4-BE49-F238E27FC236}">
                <a16:creationId xmlns:a16="http://schemas.microsoft.com/office/drawing/2014/main" id="{46645061-F1C8-2C82-0ECD-39F7D0D781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9713" y="2719388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35C43A-FC25-3A45-C49F-5517CE250749}"/>
              </a:ext>
            </a:extLst>
          </p:cNvPr>
          <p:cNvSpPr txBox="1"/>
          <p:nvPr/>
        </p:nvSpPr>
        <p:spPr>
          <a:xfrm>
            <a:off x="334963" y="115888"/>
            <a:ext cx="11615737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ВАКЦИНИ ДЛЯ ПЛАНОВОЇ ПРОФІЛАКТИКИ</a:t>
            </a:r>
          </a:p>
        </p:txBody>
      </p:sp>
    </p:spTree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Рисунок 3" descr="Изображение выглядит как снимок экрана&#10;&#10;Автоматически созданное описание">
            <a:extLst>
              <a:ext uri="{FF2B5EF4-FFF2-40B4-BE49-F238E27FC236}">
                <a16:creationId xmlns:a16="http://schemas.microsoft.com/office/drawing/2014/main" id="{CEBD9577-1937-2C54-B17A-30455F59C2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5" t="1567" r="3719"/>
          <a:stretch>
            <a:fillRect/>
          </a:stretch>
        </p:blipFill>
        <p:spPr bwMode="auto">
          <a:xfrm>
            <a:off x="1103313" y="0"/>
            <a:ext cx="103457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7EC0283-C5C1-E306-0303-EC6FD6F965C5}"/>
              </a:ext>
            </a:extLst>
          </p:cNvPr>
          <p:cNvSpPr/>
          <p:nvPr/>
        </p:nvSpPr>
        <p:spPr>
          <a:xfrm>
            <a:off x="277813" y="260350"/>
            <a:ext cx="11710987" cy="4708525"/>
          </a:xfrm>
          <a:prstGeom prst="rect">
            <a:avLst/>
          </a:prstGeom>
          <a:solidFill>
            <a:schemeClr val="accent5">
              <a:lumMod val="20000"/>
              <a:lumOff val="80000"/>
              <a:alpha val="45000"/>
            </a:schemeClr>
          </a:solidFill>
          <a:ln w="12700"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eaLnBrk="1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100" b="1" dirty="0">
                <a:solidFill>
                  <a:srgbClr val="FF0000"/>
                </a:solidFill>
                <a:latin typeface="+mn-lt"/>
              </a:rPr>
              <a:t>СЕРОПРОФІЛАКТИКА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  - метод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попередження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інфекційних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хвороб шляхом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введення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імунних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сироваток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або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імуноглобулінів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для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швидкого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створення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FF0000"/>
                </a:solidFill>
                <a:latin typeface="+mn-lt"/>
              </a:rPr>
              <a:t>нетривалого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(</a:t>
            </a:r>
            <a:r>
              <a:rPr lang="ru-RU" sz="2100" b="1" i="1" dirty="0">
                <a:solidFill>
                  <a:srgbClr val="7030A0"/>
                </a:solidFill>
                <a:latin typeface="+mn-lt"/>
              </a:rPr>
              <a:t>1—4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 </a:t>
            </a:r>
            <a:r>
              <a:rPr lang="ru-RU" sz="2100" b="1" i="1" dirty="0">
                <a:solidFill>
                  <a:srgbClr val="7030A0"/>
                </a:solidFill>
                <a:latin typeface="+mn-lt"/>
              </a:rPr>
              <a:t>недели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) </a:t>
            </a:r>
            <a:r>
              <a:rPr lang="ru-RU" sz="2100" b="1" dirty="0" err="1">
                <a:solidFill>
                  <a:srgbClr val="FF0000"/>
                </a:solidFill>
                <a:latin typeface="+mn-lt"/>
              </a:rPr>
              <a:t>пасивного</a:t>
            </a:r>
            <a:r>
              <a:rPr lang="ru-RU" sz="21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FF0000"/>
                </a:solidFill>
                <a:latin typeface="+mn-lt"/>
              </a:rPr>
              <a:t>імунітета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. </a:t>
            </a:r>
          </a:p>
          <a:p>
            <a:pPr eaLnBrk="1" fontAlgn="auto">
              <a:lnSpc>
                <a:spcPts val="28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Серопрофілактика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проводять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в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епідемічних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осередках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особам,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які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мали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контакт з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хворими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(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наприклад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кір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, гепатит А,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кашлюк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), при травмах (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профілактика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правця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газової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гангрени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), при укусах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тварин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(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профілактика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сказу) і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кліщів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(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профілактика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кліщового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енцефаліту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). </a:t>
            </a:r>
          </a:p>
          <a:p>
            <a:pPr eaLnBrk="1" fontAlgn="auto" hangingPunct="1">
              <a:lnSpc>
                <a:spcPts val="28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0000"/>
                </a:solidFill>
                <a:latin typeface="+mn-lt"/>
              </a:rPr>
              <a:t>     ФАГОПРОФІЛАКТИКА</a:t>
            </a:r>
            <a:r>
              <a:rPr lang="ru-RU" b="1" dirty="0">
                <a:solidFill>
                  <a:srgbClr val="7030A0"/>
                </a:solidFill>
                <a:latin typeface="+mn-lt"/>
              </a:rPr>
              <a:t>  - </a:t>
            </a:r>
            <a:r>
              <a:rPr lang="ru-RU" sz="2100" b="1" dirty="0" err="1">
                <a:solidFill>
                  <a:srgbClr val="512373"/>
                </a:solidFill>
                <a:latin typeface="+mn-lt"/>
              </a:rPr>
              <a:t>специфічна</a:t>
            </a:r>
            <a:r>
              <a:rPr lang="ru-RU" sz="2100" b="1" dirty="0">
                <a:solidFill>
                  <a:srgbClr val="512373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512373"/>
                </a:solidFill>
                <a:latin typeface="+mn-lt"/>
              </a:rPr>
              <a:t>профілактика</a:t>
            </a:r>
            <a:r>
              <a:rPr lang="ru-RU" sz="2100" b="1" dirty="0">
                <a:solidFill>
                  <a:srgbClr val="512373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512373"/>
                </a:solidFill>
                <a:latin typeface="+mn-lt"/>
              </a:rPr>
              <a:t>бактеріальних</a:t>
            </a:r>
            <a:r>
              <a:rPr lang="ru-RU" sz="2100" b="1" dirty="0">
                <a:solidFill>
                  <a:srgbClr val="512373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512373"/>
                </a:solidFill>
                <a:latin typeface="+mn-lt"/>
              </a:rPr>
              <a:t>інфекційних</a:t>
            </a:r>
            <a:r>
              <a:rPr lang="ru-RU" sz="2100" b="1" dirty="0">
                <a:solidFill>
                  <a:srgbClr val="512373"/>
                </a:solidFill>
                <a:latin typeface="+mn-lt"/>
              </a:rPr>
              <a:t> хвороб в </a:t>
            </a:r>
            <a:r>
              <a:rPr lang="ru-RU" sz="2100" b="1" dirty="0" err="1">
                <a:solidFill>
                  <a:srgbClr val="512373"/>
                </a:solidFill>
                <a:latin typeface="+mn-lt"/>
              </a:rPr>
              <a:t>епідемічних</a:t>
            </a:r>
            <a:r>
              <a:rPr lang="ru-RU" sz="2100" b="1" dirty="0">
                <a:solidFill>
                  <a:srgbClr val="512373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512373"/>
                </a:solidFill>
                <a:latin typeface="+mn-lt"/>
              </a:rPr>
              <a:t>осередках</a:t>
            </a:r>
            <a:r>
              <a:rPr lang="ru-RU" sz="2100" b="1" dirty="0">
                <a:solidFill>
                  <a:srgbClr val="512373"/>
                </a:solidFill>
                <a:latin typeface="+mn-lt"/>
              </a:rPr>
              <a:t> шляхом </a:t>
            </a:r>
            <a:r>
              <a:rPr lang="ru-RU" sz="2100" b="1" dirty="0" err="1">
                <a:solidFill>
                  <a:srgbClr val="512373"/>
                </a:solidFill>
                <a:latin typeface="+mn-lt"/>
              </a:rPr>
              <a:t>застосування</a:t>
            </a:r>
            <a:r>
              <a:rPr lang="ru-RU" sz="2100" b="1" dirty="0">
                <a:solidFill>
                  <a:srgbClr val="512373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512373"/>
                </a:solidFill>
                <a:latin typeface="+mn-lt"/>
              </a:rPr>
              <a:t>бактеріофагів</a:t>
            </a:r>
            <a:r>
              <a:rPr lang="ru-RU" sz="2100" b="1" dirty="0">
                <a:solidFill>
                  <a:srgbClr val="512373"/>
                </a:solidFill>
                <a:latin typeface="+mn-lt"/>
              </a:rPr>
              <a:t> особам з </a:t>
            </a:r>
            <a:r>
              <a:rPr lang="ru-RU" sz="2100" b="1" dirty="0" err="1">
                <a:solidFill>
                  <a:srgbClr val="512373"/>
                </a:solidFill>
                <a:latin typeface="+mn-lt"/>
              </a:rPr>
              <a:t>високим</a:t>
            </a:r>
            <a:r>
              <a:rPr lang="ru-RU" sz="2100" b="1" dirty="0">
                <a:solidFill>
                  <a:srgbClr val="512373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512373"/>
                </a:solidFill>
                <a:latin typeface="+mn-lt"/>
              </a:rPr>
              <a:t>ризиком</a:t>
            </a:r>
            <a:r>
              <a:rPr lang="ru-RU" sz="2100" b="1" dirty="0">
                <a:solidFill>
                  <a:srgbClr val="512373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512373"/>
                </a:solidFill>
                <a:latin typeface="+mn-lt"/>
              </a:rPr>
              <a:t>зараження</a:t>
            </a:r>
            <a:r>
              <a:rPr lang="ru-RU" sz="2100" b="1" dirty="0">
                <a:solidFill>
                  <a:srgbClr val="512373"/>
                </a:solidFill>
                <a:latin typeface="+mn-lt"/>
              </a:rPr>
              <a:t>.</a:t>
            </a:r>
          </a:p>
          <a:p>
            <a:pPr eaLnBrk="1" fontAlgn="auto" hangingPunct="1">
              <a:lnSpc>
                <a:spcPts val="28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100" b="1" dirty="0" err="1">
                <a:solidFill>
                  <a:srgbClr val="512373"/>
                </a:solidFill>
                <a:latin typeface="+mn-lt"/>
              </a:rPr>
              <a:t>Дизентерійний</a:t>
            </a:r>
            <a:r>
              <a:rPr lang="ru-RU" sz="2100" b="1" dirty="0">
                <a:solidFill>
                  <a:srgbClr val="512373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512373"/>
                </a:solidFill>
                <a:latin typeface="+mn-lt"/>
              </a:rPr>
              <a:t>бактеріофаг</a:t>
            </a:r>
            <a:r>
              <a:rPr lang="ru-RU" sz="2100" b="1" dirty="0">
                <a:solidFill>
                  <a:srgbClr val="512373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512373"/>
                </a:solidFill>
                <a:latin typeface="+mn-lt"/>
              </a:rPr>
              <a:t>застосовувався</a:t>
            </a:r>
            <a:r>
              <a:rPr lang="ru-RU" sz="2100" b="1" dirty="0">
                <a:solidFill>
                  <a:srgbClr val="512373"/>
                </a:solidFill>
                <a:latin typeface="+mn-lt"/>
              </a:rPr>
              <a:t> в </a:t>
            </a:r>
            <a:r>
              <a:rPr lang="ru-RU" sz="2100" b="1" dirty="0" err="1">
                <a:solidFill>
                  <a:srgbClr val="512373"/>
                </a:solidFill>
                <a:latin typeface="+mn-lt"/>
              </a:rPr>
              <a:t>дитячих</a:t>
            </a:r>
            <a:r>
              <a:rPr lang="ru-RU" sz="2100" b="1" dirty="0">
                <a:solidFill>
                  <a:srgbClr val="512373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512373"/>
                </a:solidFill>
                <a:latin typeface="+mn-lt"/>
              </a:rPr>
              <a:t>установах</a:t>
            </a:r>
            <a:r>
              <a:rPr lang="ru-RU" sz="2100" b="1" dirty="0">
                <a:solidFill>
                  <a:srgbClr val="512373"/>
                </a:solidFill>
                <a:latin typeface="+mn-lt"/>
              </a:rPr>
              <a:t> і на </a:t>
            </a:r>
            <a:r>
              <a:rPr lang="ru-RU" sz="2100" b="1" dirty="0" err="1">
                <a:solidFill>
                  <a:srgbClr val="512373"/>
                </a:solidFill>
                <a:latin typeface="+mn-lt"/>
              </a:rPr>
              <a:t>харчових</a:t>
            </a:r>
            <a:r>
              <a:rPr lang="ru-RU" sz="2100" b="1" dirty="0">
                <a:solidFill>
                  <a:srgbClr val="512373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512373"/>
                </a:solidFill>
                <a:latin typeface="+mn-lt"/>
              </a:rPr>
              <a:t>підприємствах</a:t>
            </a:r>
            <a:r>
              <a:rPr lang="ru-RU" sz="2100" b="1" dirty="0">
                <a:solidFill>
                  <a:srgbClr val="512373"/>
                </a:solidFill>
                <a:latin typeface="+mn-lt"/>
              </a:rPr>
              <a:t>, </a:t>
            </a:r>
            <a:r>
              <a:rPr lang="ru-RU" sz="2100" b="1" dirty="0" err="1">
                <a:solidFill>
                  <a:srgbClr val="512373"/>
                </a:solidFill>
                <a:latin typeface="+mn-lt"/>
              </a:rPr>
              <a:t>черевнотифозний</a:t>
            </a:r>
            <a:r>
              <a:rPr lang="ru-RU" sz="2100" b="1" dirty="0">
                <a:solidFill>
                  <a:srgbClr val="512373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512373"/>
                </a:solidFill>
                <a:latin typeface="+mn-lt"/>
              </a:rPr>
              <a:t>бактеріофаг</a:t>
            </a:r>
            <a:r>
              <a:rPr lang="ru-RU" sz="2100" b="1" dirty="0">
                <a:solidFill>
                  <a:srgbClr val="512373"/>
                </a:solidFill>
                <a:latin typeface="+mn-lt"/>
              </a:rPr>
              <a:t> - в </a:t>
            </a:r>
            <a:r>
              <a:rPr lang="ru-RU" sz="2100" b="1" dirty="0" err="1">
                <a:solidFill>
                  <a:srgbClr val="512373"/>
                </a:solidFill>
                <a:latin typeface="+mn-lt"/>
              </a:rPr>
              <a:t>осередках</a:t>
            </a:r>
            <a:r>
              <a:rPr lang="ru-RU" sz="2100" b="1" dirty="0">
                <a:solidFill>
                  <a:srgbClr val="512373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512373"/>
                </a:solidFill>
                <a:latin typeface="+mn-lt"/>
              </a:rPr>
              <a:t>черевного</a:t>
            </a:r>
            <a:r>
              <a:rPr lang="ru-RU" sz="2100" b="1" dirty="0">
                <a:solidFill>
                  <a:srgbClr val="512373"/>
                </a:solidFill>
                <a:latin typeface="+mn-lt"/>
              </a:rPr>
              <a:t> тифу, в </a:t>
            </a:r>
            <a:r>
              <a:rPr lang="ru-RU" sz="2100" b="1" dirty="0" err="1">
                <a:solidFill>
                  <a:srgbClr val="512373"/>
                </a:solidFill>
                <a:latin typeface="+mn-lt"/>
              </a:rPr>
              <a:t>дитячих</a:t>
            </a:r>
            <a:r>
              <a:rPr lang="ru-RU" sz="2100" b="1" dirty="0">
                <a:solidFill>
                  <a:srgbClr val="512373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512373"/>
                </a:solidFill>
                <a:latin typeface="+mn-lt"/>
              </a:rPr>
              <a:t>установах</a:t>
            </a:r>
            <a:r>
              <a:rPr lang="ru-RU" sz="2100" b="1" dirty="0">
                <a:solidFill>
                  <a:srgbClr val="512373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512373"/>
                </a:solidFill>
                <a:latin typeface="+mn-lt"/>
              </a:rPr>
              <a:t>застосовувався</a:t>
            </a:r>
            <a:r>
              <a:rPr lang="ru-RU" sz="2100" b="1" dirty="0">
                <a:solidFill>
                  <a:srgbClr val="512373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512373"/>
                </a:solidFill>
                <a:latin typeface="+mn-lt"/>
              </a:rPr>
              <a:t>також</a:t>
            </a:r>
            <a:r>
              <a:rPr lang="ru-RU" sz="2100" b="1" dirty="0">
                <a:solidFill>
                  <a:srgbClr val="512373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512373"/>
                </a:solidFill>
                <a:latin typeface="+mn-lt"/>
              </a:rPr>
              <a:t>рідкий</a:t>
            </a:r>
            <a:r>
              <a:rPr lang="ru-RU" sz="2100" b="1" dirty="0">
                <a:solidFill>
                  <a:srgbClr val="512373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512373"/>
                </a:solidFill>
                <a:latin typeface="+mn-lt"/>
              </a:rPr>
              <a:t>колі-протейний</a:t>
            </a:r>
            <a:r>
              <a:rPr lang="ru-RU" sz="2100" b="1" dirty="0">
                <a:solidFill>
                  <a:srgbClr val="512373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512373"/>
                </a:solidFill>
                <a:latin typeface="+mn-lt"/>
              </a:rPr>
              <a:t>бактеріофаг</a:t>
            </a:r>
            <a:r>
              <a:rPr lang="ru-RU" sz="2100" b="1" dirty="0">
                <a:solidFill>
                  <a:srgbClr val="512373"/>
                </a:solidFill>
                <a:latin typeface="+mn-lt"/>
              </a:rPr>
              <a:t>. </a:t>
            </a:r>
          </a:p>
          <a:p>
            <a:pPr eaLnBrk="1" fontAlgn="auto" hangingPunct="1">
              <a:lnSpc>
                <a:spcPts val="28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100" b="1" dirty="0" err="1">
                <a:solidFill>
                  <a:srgbClr val="FF0000"/>
                </a:solidFill>
                <a:latin typeface="+mn-lt"/>
              </a:rPr>
              <a:t>Достовірних</a:t>
            </a:r>
            <a:r>
              <a:rPr lang="ru-RU" sz="21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FF0000"/>
                </a:solidFill>
                <a:latin typeface="+mn-lt"/>
              </a:rPr>
              <a:t>даних</a:t>
            </a:r>
            <a:r>
              <a:rPr lang="ru-RU" sz="2100" b="1" dirty="0">
                <a:solidFill>
                  <a:srgbClr val="FF0000"/>
                </a:solidFill>
                <a:latin typeface="+mn-lt"/>
              </a:rPr>
              <a:t> про </a:t>
            </a:r>
            <a:r>
              <a:rPr lang="ru-RU" sz="2100" b="1" dirty="0" err="1">
                <a:solidFill>
                  <a:srgbClr val="FF0000"/>
                </a:solidFill>
                <a:latin typeface="+mn-lt"/>
              </a:rPr>
              <a:t>ефективність</a:t>
            </a:r>
            <a:r>
              <a:rPr lang="ru-RU" sz="21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FF0000"/>
                </a:solidFill>
                <a:latin typeface="+mn-lt"/>
              </a:rPr>
              <a:t>фагопрофілактики</a:t>
            </a:r>
            <a:r>
              <a:rPr lang="ru-RU" sz="2100" b="1" dirty="0">
                <a:solidFill>
                  <a:srgbClr val="FF0000"/>
                </a:solidFill>
                <a:latin typeface="+mn-lt"/>
              </a:rPr>
              <a:t> не </a:t>
            </a:r>
            <a:r>
              <a:rPr lang="ru-RU" sz="2100" b="1" dirty="0" err="1">
                <a:solidFill>
                  <a:srgbClr val="FF0000"/>
                </a:solidFill>
                <a:latin typeface="+mn-lt"/>
              </a:rPr>
              <a:t>отримано</a:t>
            </a:r>
            <a:r>
              <a:rPr lang="ru-RU" sz="2100" b="1" dirty="0">
                <a:solidFill>
                  <a:srgbClr val="FF0000"/>
                </a:solidFill>
                <a:latin typeface="+mn-lt"/>
              </a:rPr>
              <a:t>. </a:t>
            </a:r>
            <a:endParaRPr lang="ru-RU" sz="2100" b="1" dirty="0">
              <a:solidFill>
                <a:srgbClr val="512373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C6F2476-DCF6-A428-B594-A8E0E9A1D444}"/>
              </a:ext>
            </a:extLst>
          </p:cNvPr>
          <p:cNvSpPr/>
          <p:nvPr/>
        </p:nvSpPr>
        <p:spPr>
          <a:xfrm>
            <a:off x="144463" y="1125538"/>
            <a:ext cx="11615737" cy="3786187"/>
          </a:xfrm>
          <a:prstGeom prst="rect">
            <a:avLst/>
          </a:prstGeom>
          <a:solidFill>
            <a:schemeClr val="accent5">
              <a:lumMod val="20000"/>
              <a:lumOff val="80000"/>
              <a:alpha val="45000"/>
            </a:schemeClr>
          </a:solidFill>
          <a:ln w="12700">
            <a:solidFill>
              <a:schemeClr val="accent5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algn="ctr" eaLnBrk="1" fontAlgn="auto">
              <a:lnSpc>
                <a:spcPts val="48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 err="1">
                <a:solidFill>
                  <a:srgbClr val="7030A0"/>
                </a:solidFill>
                <a:latin typeface="+mn-lt"/>
              </a:rPr>
              <a:t>Потрібно</a:t>
            </a:r>
            <a:r>
              <a:rPr lang="ru-RU" sz="3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3600" b="1" dirty="0" err="1">
                <a:solidFill>
                  <a:srgbClr val="7030A0"/>
                </a:solidFill>
                <a:latin typeface="+mn-lt"/>
              </a:rPr>
              <a:t>розуміти</a:t>
            </a:r>
            <a:r>
              <a:rPr lang="ru-RU" sz="36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3600" b="1" dirty="0" err="1">
                <a:solidFill>
                  <a:srgbClr val="7030A0"/>
                </a:solidFill>
                <a:latin typeface="+mn-lt"/>
              </a:rPr>
              <a:t>що</a:t>
            </a:r>
            <a:r>
              <a:rPr lang="ru-RU" sz="3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3600" b="1" dirty="0" err="1">
                <a:solidFill>
                  <a:srgbClr val="7030A0"/>
                </a:solidFill>
                <a:latin typeface="+mn-lt"/>
              </a:rPr>
              <a:t>жоден</a:t>
            </a:r>
            <a:r>
              <a:rPr lang="ru-RU" sz="3600" b="1" dirty="0">
                <a:solidFill>
                  <a:srgbClr val="7030A0"/>
                </a:solidFill>
                <a:latin typeface="+mn-lt"/>
              </a:rPr>
              <a:t> з </a:t>
            </a:r>
            <a:r>
              <a:rPr lang="ru-RU" sz="3600" b="1" dirty="0" err="1">
                <a:solidFill>
                  <a:srgbClr val="7030A0"/>
                </a:solidFill>
                <a:latin typeface="+mn-lt"/>
              </a:rPr>
              <a:t>вжитих</a:t>
            </a:r>
            <a:r>
              <a:rPr lang="ru-RU" sz="3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3600" b="1" dirty="0" err="1">
                <a:solidFill>
                  <a:srgbClr val="7030A0"/>
                </a:solidFill>
                <a:latin typeface="+mn-lt"/>
              </a:rPr>
              <a:t>заходів</a:t>
            </a:r>
            <a:r>
              <a:rPr lang="ru-RU" sz="3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3600" b="1" dirty="0" err="1">
                <a:solidFill>
                  <a:srgbClr val="7030A0"/>
                </a:solidFill>
                <a:latin typeface="+mn-lt"/>
              </a:rPr>
              <a:t>попередження</a:t>
            </a:r>
            <a:r>
              <a:rPr lang="ru-RU" sz="3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3600" b="1" dirty="0" err="1">
                <a:solidFill>
                  <a:srgbClr val="7030A0"/>
                </a:solidFill>
                <a:latin typeface="+mn-lt"/>
              </a:rPr>
              <a:t>інфекційних</a:t>
            </a:r>
            <a:r>
              <a:rPr lang="ru-RU" sz="3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3600" b="1" dirty="0" err="1">
                <a:solidFill>
                  <a:srgbClr val="7030A0"/>
                </a:solidFill>
                <a:latin typeface="+mn-lt"/>
              </a:rPr>
              <a:t>захворювань</a:t>
            </a:r>
            <a:r>
              <a:rPr lang="ru-RU" sz="3600" b="1" dirty="0">
                <a:solidFill>
                  <a:srgbClr val="7030A0"/>
                </a:solidFill>
                <a:latin typeface="+mn-lt"/>
              </a:rPr>
              <a:t> не </a:t>
            </a:r>
            <a:r>
              <a:rPr lang="ru-RU" sz="3600" b="1" dirty="0" err="1">
                <a:solidFill>
                  <a:srgbClr val="7030A0"/>
                </a:solidFill>
                <a:latin typeface="+mn-lt"/>
              </a:rPr>
              <a:t>забезпечує</a:t>
            </a:r>
            <a:r>
              <a:rPr lang="ru-RU" sz="3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3600" b="1" dirty="0" err="1">
                <a:solidFill>
                  <a:srgbClr val="7030A0"/>
                </a:solidFill>
                <a:latin typeface="+mn-lt"/>
              </a:rPr>
              <a:t>стовідсоткового</a:t>
            </a:r>
            <a:r>
              <a:rPr lang="ru-RU" sz="3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3600" b="1" dirty="0" err="1">
                <a:solidFill>
                  <a:srgbClr val="7030A0"/>
                </a:solidFill>
                <a:latin typeface="+mn-lt"/>
              </a:rPr>
              <a:t>успіху</a:t>
            </a:r>
            <a:r>
              <a:rPr lang="ru-RU" sz="3600" b="1" dirty="0">
                <a:solidFill>
                  <a:srgbClr val="7030A0"/>
                </a:solidFill>
                <a:latin typeface="+mn-lt"/>
              </a:rPr>
              <a:t>, тому</a:t>
            </a:r>
          </a:p>
          <a:p>
            <a:pPr algn="ctr" eaLnBrk="1" fontAlgn="auto">
              <a:lnSpc>
                <a:spcPts val="48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 err="1">
                <a:solidFill>
                  <a:srgbClr val="FF0000"/>
                </a:solidFill>
                <a:latin typeface="+mn-lt"/>
              </a:rPr>
              <a:t>профілактика</a:t>
            </a:r>
            <a:r>
              <a:rPr lang="ru-RU" sz="3600" b="1" dirty="0">
                <a:solidFill>
                  <a:srgbClr val="FF0000"/>
                </a:solidFill>
                <a:latin typeface="+mn-lt"/>
              </a:rPr>
              <a:t> повинна бути комплексною</a:t>
            </a:r>
            <a:r>
              <a:rPr lang="ru-RU" sz="36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3600" b="1" dirty="0" err="1">
                <a:solidFill>
                  <a:srgbClr val="7030A0"/>
                </a:solidFill>
                <a:latin typeface="+mn-lt"/>
              </a:rPr>
              <a:t>що</a:t>
            </a:r>
            <a:r>
              <a:rPr lang="ru-RU" sz="3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3600" b="1" dirty="0" err="1">
                <a:solidFill>
                  <a:srgbClr val="7030A0"/>
                </a:solidFill>
                <a:latin typeface="+mn-lt"/>
              </a:rPr>
              <a:t>використовує</a:t>
            </a:r>
            <a:r>
              <a:rPr lang="ru-RU" sz="3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3600" b="1" dirty="0" err="1">
                <a:solidFill>
                  <a:srgbClr val="7030A0"/>
                </a:solidFill>
                <a:latin typeface="+mn-lt"/>
              </a:rPr>
              <a:t>всі</a:t>
            </a:r>
            <a:r>
              <a:rPr lang="ru-RU" sz="3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3600" b="1" dirty="0" err="1">
                <a:solidFill>
                  <a:srgbClr val="7030A0"/>
                </a:solidFill>
                <a:latin typeface="+mn-lt"/>
              </a:rPr>
              <a:t>можливості</a:t>
            </a:r>
            <a:r>
              <a:rPr lang="ru-RU" sz="3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3600" b="1" dirty="0" err="1">
                <a:solidFill>
                  <a:srgbClr val="7030A0"/>
                </a:solidFill>
                <a:latin typeface="+mn-lt"/>
              </a:rPr>
              <a:t>специфічної</a:t>
            </a:r>
            <a:r>
              <a:rPr lang="ru-RU" sz="3600" b="1" dirty="0">
                <a:solidFill>
                  <a:srgbClr val="7030A0"/>
                </a:solidFill>
                <a:latin typeface="+mn-lt"/>
              </a:rPr>
              <a:t> і </a:t>
            </a:r>
            <a:r>
              <a:rPr lang="ru-RU" sz="3600" b="1" dirty="0" err="1">
                <a:solidFill>
                  <a:srgbClr val="7030A0"/>
                </a:solidFill>
                <a:latin typeface="+mn-lt"/>
              </a:rPr>
              <a:t>неспецифічної</a:t>
            </a:r>
            <a:r>
              <a:rPr lang="ru-RU" sz="3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3600" b="1" dirty="0" err="1">
                <a:solidFill>
                  <a:srgbClr val="7030A0"/>
                </a:solidFill>
                <a:latin typeface="+mn-lt"/>
              </a:rPr>
              <a:t>профілактики</a:t>
            </a:r>
            <a:endParaRPr lang="ru-RU" b="1" dirty="0">
              <a:solidFill>
                <a:srgbClr val="7030A0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B3278AF-2332-7BEA-077C-A987F07140D4}"/>
              </a:ext>
            </a:extLst>
          </p:cNvPr>
          <p:cNvSpPr txBox="1"/>
          <p:nvPr/>
        </p:nvSpPr>
        <p:spPr>
          <a:xfrm>
            <a:off x="239713" y="188913"/>
            <a:ext cx="11806237" cy="6002337"/>
          </a:xfrm>
          <a:prstGeom prst="rect">
            <a:avLst/>
          </a:prstGeom>
          <a:solidFill>
            <a:schemeClr val="accent5">
              <a:lumMod val="20000"/>
              <a:lumOff val="80000"/>
              <a:alpha val="60000"/>
            </a:schemeClr>
          </a:solidFill>
          <a:ln w="12700">
            <a:solidFill>
              <a:schemeClr val="accent5">
                <a:lumMod val="50000"/>
              </a:schemeClr>
            </a:solidFill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cap="all" spc="500" dirty="0">
                <a:solidFill>
                  <a:srgbClr val="7030A0"/>
                </a:solidFill>
                <a:latin typeface="+mn-lt"/>
              </a:rPr>
              <a:t>ОСНОВНЕ ЗАВДАННЯ </a:t>
            </a:r>
            <a:r>
              <a:rPr lang="ru-RU" sz="2400" b="1" cap="all" spc="500" dirty="0" err="1">
                <a:solidFill>
                  <a:srgbClr val="7030A0"/>
                </a:solidFill>
                <a:latin typeface="+mn-lt"/>
              </a:rPr>
              <a:t>мікробіології</a:t>
            </a:r>
            <a:r>
              <a:rPr lang="ru-RU" sz="2400" b="1" cap="all" spc="500" dirty="0">
                <a:solidFill>
                  <a:srgbClr val="7030A0"/>
                </a:solidFill>
                <a:latin typeface="+mn-lt"/>
              </a:rPr>
              <a:t> -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cap="all" spc="500" dirty="0">
                <a:solidFill>
                  <a:srgbClr val="7030A0"/>
                </a:solidFill>
                <a:latin typeface="+mn-lt"/>
              </a:rPr>
              <a:t>ПОСТАНОВКА </a:t>
            </a:r>
            <a:r>
              <a:rPr lang="ru-RU" sz="2400" b="1" cap="all" spc="500" dirty="0" err="1">
                <a:solidFill>
                  <a:srgbClr val="7030A0"/>
                </a:solidFill>
                <a:latin typeface="+mn-lt"/>
              </a:rPr>
              <a:t>мікробіологічнОГО</a:t>
            </a:r>
            <a:r>
              <a:rPr lang="ru-RU" sz="2400" b="1" cap="all" spc="500" dirty="0">
                <a:solidFill>
                  <a:srgbClr val="7030A0"/>
                </a:solidFill>
                <a:latin typeface="+mn-lt"/>
              </a:rPr>
              <a:t> ДИАГНОЗУ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FF0000"/>
                </a:solidFill>
                <a:latin typeface="+mn-lt"/>
              </a:rPr>
              <a:t>Д</a:t>
            </a:r>
            <a:r>
              <a:rPr lang="uk-UA" sz="2400" b="1" dirty="0">
                <a:solidFill>
                  <a:srgbClr val="FF0000"/>
                </a:solidFill>
                <a:latin typeface="+mn-lt"/>
              </a:rPr>
              <a:t>і</a:t>
            </a:r>
            <a:r>
              <a:rPr lang="ru-RU" sz="2400" b="1" dirty="0" err="1">
                <a:solidFill>
                  <a:srgbClr val="FF0000"/>
                </a:solidFill>
                <a:latin typeface="+mn-lt"/>
              </a:rPr>
              <a:t>агноз</a:t>
            </a:r>
            <a:r>
              <a:rPr lang="ru-RU" sz="24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FF0000"/>
                </a:solidFill>
                <a:latin typeface="+mn-lt"/>
              </a:rPr>
              <a:t>встановлює</a:t>
            </a:r>
            <a:r>
              <a:rPr lang="ru-RU" sz="2400" b="1" dirty="0">
                <a:solidFill>
                  <a:srgbClr val="FF0000"/>
                </a:solidFill>
                <a:latin typeface="+mn-lt"/>
              </a:rPr>
              <a:t> не </a:t>
            </a:r>
            <a:r>
              <a:rPr lang="ru-RU" sz="2400" b="1" dirty="0" err="1">
                <a:solidFill>
                  <a:srgbClr val="FF0000"/>
                </a:solidFill>
                <a:latin typeface="+mn-lt"/>
              </a:rPr>
              <a:t>лабораторія</a:t>
            </a:r>
            <a:r>
              <a:rPr lang="ru-RU" sz="2400" b="1" dirty="0">
                <a:solidFill>
                  <a:srgbClr val="FF0000"/>
                </a:solidFill>
                <a:latin typeface="+mn-lt"/>
              </a:rPr>
              <a:t>, а </a:t>
            </a:r>
            <a:r>
              <a:rPr lang="ru-RU" sz="2400" b="1" dirty="0" err="1">
                <a:solidFill>
                  <a:srgbClr val="FF0000"/>
                </a:solidFill>
                <a:latin typeface="+mn-lt"/>
              </a:rPr>
              <a:t>лікар-кліницист</a:t>
            </a:r>
            <a:r>
              <a:rPr lang="ru-RU" sz="2400" b="1" dirty="0">
                <a:solidFill>
                  <a:srgbClr val="FF0000"/>
                </a:solidFill>
                <a:latin typeface="+mn-lt"/>
              </a:rPr>
              <a:t>! </a:t>
            </a:r>
          </a:p>
          <a:p>
            <a:pPr algn="ctr" eaLnBrk="1" fontAlgn="auto"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7030A0"/>
                </a:solidFill>
                <a:latin typeface="+mn-lt"/>
              </a:rPr>
              <a:t>ДІАГНОСТИКА ІНФЕКЦІЙНОГО ЗАХВОРЮВАННЯ Є КОМПЛЕКСНОЇ : </a:t>
            </a:r>
          </a:p>
          <a:p>
            <a:pPr algn="ctr" eaLnBrk="1" fontAlgn="auto"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100" b="1" dirty="0">
                <a:solidFill>
                  <a:srgbClr val="FF0000"/>
                </a:solidFill>
                <a:latin typeface="+mn-lt"/>
              </a:rPr>
              <a:t>АНАМНЕЗ</a:t>
            </a:r>
          </a:p>
          <a:p>
            <a:pPr algn="ctr" eaLnBrk="1" fontAlgn="auto"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100" b="1" dirty="0">
                <a:solidFill>
                  <a:srgbClr val="FF0000"/>
                </a:solidFill>
                <a:latin typeface="+mn-lt"/>
              </a:rPr>
              <a:t>ОБ</a:t>
            </a:r>
            <a:r>
              <a:rPr lang="en-US" sz="2100" b="1" dirty="0">
                <a:solidFill>
                  <a:srgbClr val="FF0000"/>
                </a:solidFill>
                <a:latin typeface="+mn-lt"/>
              </a:rPr>
              <a:t>’</a:t>
            </a:r>
            <a:r>
              <a:rPr lang="ru-RU" sz="2100" b="1" dirty="0">
                <a:solidFill>
                  <a:srgbClr val="FF0000"/>
                </a:solidFill>
                <a:latin typeface="+mn-lt"/>
              </a:rPr>
              <a:t>ЕКТИВНЕ ОБСТЕЖЕННЯ </a:t>
            </a:r>
          </a:p>
          <a:p>
            <a:pPr algn="ctr" eaLnBrk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100" b="1" dirty="0">
                <a:solidFill>
                  <a:srgbClr val="7030A0"/>
                </a:solidFill>
                <a:latin typeface="+mn-lt"/>
              </a:rPr>
              <a:t>(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огляд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пальпація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перкуссія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аускультація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) </a:t>
            </a:r>
          </a:p>
          <a:p>
            <a:pPr algn="ctr" eaLnBrk="1" fontAlgn="auto"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100" b="1" dirty="0">
                <a:solidFill>
                  <a:srgbClr val="FF0000"/>
                </a:solidFill>
                <a:latin typeface="+mn-lt"/>
              </a:rPr>
              <a:t>ІНСТРУМЕНТАЛЬНЕ </a:t>
            </a:r>
            <a:r>
              <a:rPr lang="ru-RU" sz="2100" b="1" dirty="0">
                <a:solidFill>
                  <a:srgbClr val="FF0000"/>
                </a:solidFill>
              </a:rPr>
              <a:t>ОБСТЕЖЕННЯ</a:t>
            </a:r>
          </a:p>
          <a:p>
            <a:pPr algn="ctr" eaLnBrk="1" fontAlgn="auto"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100" b="1" dirty="0">
                <a:solidFill>
                  <a:srgbClr val="7030A0"/>
                </a:solidFill>
                <a:latin typeface="+mn-lt"/>
              </a:rPr>
              <a:t>(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термометрія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ендоскопичне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рентгенологічне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, УЗВ, ЭКГ та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ін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.), </a:t>
            </a:r>
          </a:p>
          <a:p>
            <a:pPr algn="ctr" eaLnBrk="1" fontAlgn="auto"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100" b="1" dirty="0">
                <a:solidFill>
                  <a:srgbClr val="FF0000"/>
                </a:solidFill>
                <a:latin typeface="+mn-lt"/>
              </a:rPr>
              <a:t>КЛІНІКО-ЛАБОРАТОРНЕ </a:t>
            </a:r>
            <a:r>
              <a:rPr lang="ru-RU" sz="2100" b="1" dirty="0">
                <a:solidFill>
                  <a:srgbClr val="FF0000"/>
                </a:solidFill>
              </a:rPr>
              <a:t>ОБСТЕЖЕННЯ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</a:p>
          <a:p>
            <a:pPr algn="ctr" eaLnBrk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100" b="1" dirty="0">
                <a:solidFill>
                  <a:srgbClr val="7030A0"/>
                </a:solidFill>
                <a:latin typeface="+mn-lt"/>
              </a:rPr>
              <a:t>(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аналіз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крові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сечі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, калу,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біохімичні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цитологічні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дослідження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>
                <a:solidFill>
                  <a:srgbClr val="7030A0"/>
                </a:solidFill>
              </a:rPr>
              <a:t>та </a:t>
            </a:r>
            <a:r>
              <a:rPr lang="ru-RU" sz="2100" b="1" dirty="0" err="1">
                <a:solidFill>
                  <a:srgbClr val="7030A0"/>
                </a:solidFill>
              </a:rPr>
              <a:t>ін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.)</a:t>
            </a:r>
          </a:p>
          <a:p>
            <a:pPr algn="ctr" eaLnBrk="1" fontAlgn="auto"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100" b="1" dirty="0">
                <a:solidFill>
                  <a:srgbClr val="FF0000"/>
                </a:solidFill>
                <a:latin typeface="+mn-lt"/>
              </a:rPr>
              <a:t>ВРАХУВАННЯ ЕПІДЕМІОЛОГІЧНОЇ ОБСТАНОВКИ</a:t>
            </a:r>
          </a:p>
          <a:p>
            <a:pPr algn="ctr" eaLnBrk="1" fontAlgn="auto"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Ці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методи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діагностики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забезпечують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FF0000"/>
                </a:solidFill>
                <a:latin typeface="+mn-lt"/>
              </a:rPr>
              <a:t>попередній</a:t>
            </a:r>
            <a:r>
              <a:rPr lang="ru-RU" sz="21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FF0000"/>
                </a:solidFill>
                <a:latin typeface="+mn-lt"/>
              </a:rPr>
              <a:t>діагноз</a:t>
            </a:r>
            <a:r>
              <a:rPr lang="ru-RU" sz="2100" b="1" dirty="0">
                <a:solidFill>
                  <a:srgbClr val="FF0000"/>
                </a:solidFill>
                <a:latin typeface="+mn-lt"/>
              </a:rPr>
              <a:t>,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призначення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FF0000"/>
                </a:solidFill>
                <a:latin typeface="+mn-lt"/>
              </a:rPr>
              <a:t>первинної</a:t>
            </a:r>
            <a:r>
              <a:rPr lang="ru-RU" sz="21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FF0000"/>
                </a:solidFill>
                <a:latin typeface="+mn-lt"/>
              </a:rPr>
              <a:t>терапії</a:t>
            </a:r>
            <a:r>
              <a:rPr lang="ru-RU" sz="2100" b="1" dirty="0">
                <a:solidFill>
                  <a:srgbClr val="FF0000"/>
                </a:solidFill>
                <a:latin typeface="+mn-lt"/>
              </a:rPr>
              <a:t> і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FF0000"/>
                </a:solidFill>
                <a:latin typeface="+mn-lt"/>
              </a:rPr>
              <a:t>протиепідемічного</a:t>
            </a:r>
            <a:r>
              <a:rPr lang="ru-RU" sz="2100" b="1" dirty="0">
                <a:solidFill>
                  <a:srgbClr val="FF0000"/>
                </a:solidFill>
                <a:latin typeface="+mn-lt"/>
              </a:rPr>
              <a:t> режиму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. </a:t>
            </a:r>
          </a:p>
          <a:p>
            <a:pPr algn="ctr" eaLnBrk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Найчастіше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лікування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починається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до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встановлення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точного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діагнозу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і без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використання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результатів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мікробіологічних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досліджень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. </a:t>
            </a:r>
            <a:endParaRPr lang="ru-RU" sz="2400" b="1" dirty="0">
              <a:solidFill>
                <a:srgbClr val="FF0000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1F5A9C6-6578-D7C4-6109-F3C835B94A59}"/>
              </a:ext>
            </a:extLst>
          </p:cNvPr>
          <p:cNvSpPr/>
          <p:nvPr/>
        </p:nvSpPr>
        <p:spPr>
          <a:xfrm>
            <a:off x="311150" y="260350"/>
            <a:ext cx="11712575" cy="4308475"/>
          </a:xfrm>
          <a:prstGeom prst="rect">
            <a:avLst/>
          </a:prstGeom>
          <a:solidFill>
            <a:schemeClr val="accent5">
              <a:lumMod val="20000"/>
              <a:lumOff val="80000"/>
              <a:alpha val="49000"/>
            </a:schemeClr>
          </a:solidFill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algn="ctr" eaLnBrk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Остаточний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діагноз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встановлюється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лікарем-клініцистом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з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урахуванням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всіх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діагностичних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тестів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і на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підставі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результатів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мікробіологічної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діагностики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.</a:t>
            </a:r>
          </a:p>
          <a:p>
            <a:pPr algn="ctr" eaLnBrk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7030A0"/>
                </a:solidFill>
                <a:latin typeface="+mn-lt"/>
              </a:rPr>
              <a:t>Часто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точний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діагноз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з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встановленням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не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тільки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виду, але і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варіанти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збудника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необхідний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не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стільки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для правильного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лікування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хворого,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скільки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для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проведення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епідеміологічного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аналізу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встановлення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джерела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інфекції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та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планування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протиепідемічних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заходів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.</a:t>
            </a:r>
          </a:p>
          <a:p>
            <a:pPr algn="ctr" eaLnBrk="1" fontAlgn="auto">
              <a:spcBef>
                <a:spcPts val="120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>
                <a:solidFill>
                  <a:srgbClr val="FF0000"/>
                </a:solidFill>
                <a:latin typeface="+mn-lt"/>
              </a:rPr>
              <a:t>Вам для постановки точного </a:t>
            </a:r>
            <a:r>
              <a:rPr lang="ru-RU" sz="2400" b="1" dirty="0" err="1">
                <a:solidFill>
                  <a:srgbClr val="FF0000"/>
                </a:solidFill>
                <a:latin typeface="+mn-lt"/>
              </a:rPr>
              <a:t>своєчасного</a:t>
            </a:r>
            <a:r>
              <a:rPr lang="ru-RU" sz="24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FF0000"/>
                </a:solidFill>
                <a:latin typeface="+mn-lt"/>
              </a:rPr>
              <a:t>діагнозу</a:t>
            </a:r>
            <a:r>
              <a:rPr lang="ru-RU" sz="2400" b="1" dirty="0">
                <a:solidFill>
                  <a:srgbClr val="FF0000"/>
                </a:solidFill>
                <a:latin typeface="+mn-lt"/>
              </a:rPr>
              <a:t> і </a:t>
            </a:r>
            <a:r>
              <a:rPr lang="ru-RU" sz="2400" b="1" dirty="0" err="1">
                <a:solidFill>
                  <a:srgbClr val="FF0000"/>
                </a:solidFill>
                <a:latin typeface="+mn-lt"/>
              </a:rPr>
              <a:t>призначення</a:t>
            </a:r>
            <a:r>
              <a:rPr lang="ru-RU" sz="24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FF0000"/>
                </a:solidFill>
                <a:latin typeface="+mn-lt"/>
              </a:rPr>
              <a:t>адекватної</a:t>
            </a:r>
            <a:r>
              <a:rPr lang="ru-RU" sz="24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FF0000"/>
                </a:solidFill>
                <a:latin typeface="+mn-lt"/>
              </a:rPr>
              <a:t>терапії</a:t>
            </a:r>
            <a:r>
              <a:rPr lang="ru-RU" sz="24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FF0000"/>
                </a:solidFill>
                <a:latin typeface="+mn-lt"/>
              </a:rPr>
              <a:t>необхідно</a:t>
            </a:r>
            <a:r>
              <a:rPr lang="ru-RU" sz="24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FF0000"/>
                </a:solidFill>
                <a:latin typeface="+mn-lt"/>
              </a:rPr>
              <a:t>вміло</a:t>
            </a:r>
            <a:r>
              <a:rPr lang="ru-RU" sz="24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FF0000"/>
                </a:solidFill>
                <a:latin typeface="+mn-lt"/>
              </a:rPr>
              <a:t>користуватися</a:t>
            </a:r>
            <a:r>
              <a:rPr lang="ru-RU" sz="2400" b="1" dirty="0">
                <a:solidFill>
                  <a:srgbClr val="FF0000"/>
                </a:solidFill>
                <a:latin typeface="+mn-lt"/>
              </a:rPr>
              <a:t> результатами </a:t>
            </a:r>
            <a:r>
              <a:rPr lang="ru-RU" sz="2400" b="1" dirty="0" err="1">
                <a:solidFill>
                  <a:srgbClr val="FF0000"/>
                </a:solidFill>
                <a:latin typeface="+mn-lt"/>
              </a:rPr>
              <a:t>мікробіологічних</a:t>
            </a:r>
            <a:r>
              <a:rPr lang="ru-RU" sz="24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FF0000"/>
                </a:solidFill>
                <a:latin typeface="+mn-lt"/>
              </a:rPr>
              <a:t>досліджень</a:t>
            </a:r>
            <a:r>
              <a:rPr lang="ru-RU" sz="2400" b="1" dirty="0">
                <a:solidFill>
                  <a:srgbClr val="FF0000"/>
                </a:solidFill>
                <a:latin typeface="+mn-lt"/>
              </a:rPr>
              <a:t>, знати </a:t>
            </a:r>
            <a:r>
              <a:rPr lang="ru-RU" sz="2400" b="1" dirty="0" err="1">
                <a:solidFill>
                  <a:srgbClr val="FF0000"/>
                </a:solidFill>
                <a:latin typeface="+mn-lt"/>
              </a:rPr>
              <a:t>їх</a:t>
            </a:r>
            <a:r>
              <a:rPr lang="ru-RU" sz="24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FF0000"/>
                </a:solidFill>
                <a:latin typeface="+mn-lt"/>
              </a:rPr>
              <a:t>можливості</a:t>
            </a:r>
            <a:r>
              <a:rPr lang="ru-RU" sz="2400" b="1" dirty="0">
                <a:solidFill>
                  <a:srgbClr val="FF0000"/>
                </a:solidFill>
                <a:latin typeface="+mn-lt"/>
              </a:rPr>
              <a:t> і </a:t>
            </a:r>
            <a:r>
              <a:rPr lang="ru-RU" sz="2400" b="1" dirty="0" err="1">
                <a:solidFill>
                  <a:srgbClr val="FF0000"/>
                </a:solidFill>
                <a:latin typeface="+mn-lt"/>
              </a:rPr>
              <a:t>обмеження</a:t>
            </a:r>
            <a:r>
              <a:rPr lang="ru-RU" sz="2400" b="1" dirty="0">
                <a:solidFill>
                  <a:srgbClr val="FF0000"/>
                </a:solidFill>
                <a:latin typeface="+mn-lt"/>
              </a:rPr>
              <a:t>, правильно </a:t>
            </a:r>
            <a:r>
              <a:rPr lang="ru-RU" sz="2400" b="1" dirty="0" err="1">
                <a:solidFill>
                  <a:srgbClr val="FF0000"/>
                </a:solidFill>
                <a:latin typeface="+mn-lt"/>
              </a:rPr>
              <a:t>вибирати</a:t>
            </a:r>
            <a:r>
              <a:rPr lang="ru-RU" sz="2400" b="1" dirty="0">
                <a:solidFill>
                  <a:srgbClr val="FF0000"/>
                </a:solidFill>
                <a:latin typeface="+mn-lt"/>
              </a:rPr>
              <a:t> час для </a:t>
            </a:r>
            <a:r>
              <a:rPr lang="ru-RU" sz="2400" b="1" dirty="0" err="1">
                <a:solidFill>
                  <a:srgbClr val="FF0000"/>
                </a:solidFill>
                <a:latin typeface="+mn-lt"/>
              </a:rPr>
              <a:t>призначення</a:t>
            </a:r>
            <a:r>
              <a:rPr lang="ru-RU" sz="24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FF0000"/>
                </a:solidFill>
                <a:latin typeface="+mn-lt"/>
              </a:rPr>
              <a:t>певного</a:t>
            </a:r>
            <a:r>
              <a:rPr lang="ru-RU" sz="24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FF0000"/>
                </a:solidFill>
                <a:latin typeface="+mn-lt"/>
              </a:rPr>
              <a:t>дослідження</a:t>
            </a:r>
            <a:r>
              <a:rPr lang="ru-RU" sz="2400" b="1" dirty="0">
                <a:solidFill>
                  <a:srgbClr val="FF0000"/>
                </a:solidFill>
                <a:latin typeface="+mn-lt"/>
              </a:rPr>
              <a:t> і </a:t>
            </a:r>
            <a:r>
              <a:rPr lang="ru-RU" sz="2400" b="1" dirty="0" err="1">
                <a:solidFill>
                  <a:srgbClr val="FF0000"/>
                </a:solidFill>
                <a:latin typeface="+mn-lt"/>
              </a:rPr>
              <a:t>досліджуваний</a:t>
            </a:r>
            <a:r>
              <a:rPr lang="ru-RU" sz="24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FF0000"/>
                </a:solidFill>
                <a:latin typeface="+mn-lt"/>
              </a:rPr>
              <a:t>матеріал</a:t>
            </a:r>
            <a:r>
              <a:rPr lang="ru-RU" sz="2400" b="1" dirty="0">
                <a:solidFill>
                  <a:srgbClr val="FF0000"/>
                </a:solidFill>
                <a:latin typeface="+mn-lt"/>
              </a:rPr>
              <a:t>, </a:t>
            </a:r>
            <a:r>
              <a:rPr lang="ru-RU" sz="2400" b="1" dirty="0" err="1">
                <a:solidFill>
                  <a:srgbClr val="FF0000"/>
                </a:solidFill>
                <a:latin typeface="+mn-lt"/>
              </a:rPr>
              <a:t>вміти</a:t>
            </a:r>
            <a:r>
              <a:rPr lang="ru-RU" sz="24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FF0000"/>
                </a:solidFill>
                <a:latin typeface="+mn-lt"/>
              </a:rPr>
              <a:t>його</a:t>
            </a:r>
            <a:r>
              <a:rPr lang="ru-RU" sz="24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FF0000"/>
                </a:solidFill>
                <a:latin typeface="+mn-lt"/>
              </a:rPr>
              <a:t>збирати</a:t>
            </a:r>
            <a:r>
              <a:rPr lang="ru-RU" sz="2400" b="1" dirty="0">
                <a:solidFill>
                  <a:srgbClr val="FF0000"/>
                </a:solidFill>
                <a:latin typeface="+mn-lt"/>
              </a:rPr>
              <a:t> і </a:t>
            </a:r>
            <a:r>
              <a:rPr lang="ru-RU" sz="2400" b="1" dirty="0" err="1">
                <a:solidFill>
                  <a:srgbClr val="FF0000"/>
                </a:solidFill>
                <a:latin typeface="+mn-lt"/>
              </a:rPr>
              <a:t>спрямовувати</a:t>
            </a:r>
            <a:r>
              <a:rPr lang="ru-RU" sz="2400" b="1" dirty="0">
                <a:solidFill>
                  <a:srgbClr val="FF0000"/>
                </a:solidFill>
                <a:latin typeface="+mn-lt"/>
              </a:rPr>
              <a:t> в </a:t>
            </a:r>
            <a:r>
              <a:rPr lang="ru-RU" sz="2400" b="1" dirty="0" err="1">
                <a:solidFill>
                  <a:srgbClr val="FF0000"/>
                </a:solidFill>
                <a:latin typeface="+mn-lt"/>
              </a:rPr>
              <a:t>мікробіологічну</a:t>
            </a:r>
            <a:r>
              <a:rPr lang="ru-RU" sz="24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FF0000"/>
                </a:solidFill>
                <a:latin typeface="+mn-lt"/>
              </a:rPr>
              <a:t>лабораторію</a:t>
            </a:r>
            <a:r>
              <a:rPr lang="ru-RU" sz="2400" b="1" dirty="0">
                <a:solidFill>
                  <a:srgbClr val="FF0000"/>
                </a:solidFill>
                <a:latin typeface="+mn-lt"/>
              </a:rPr>
              <a:t>.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F2493E77-C803-3147-9647-D5C216C5355D}"/>
              </a:ext>
            </a:extLst>
          </p:cNvPr>
          <p:cNvGraphicFramePr>
            <a:graphicFrameLocks noGrp="1"/>
          </p:cNvGraphicFramePr>
          <p:nvPr/>
        </p:nvGraphicFramePr>
        <p:xfrm>
          <a:off x="239713" y="115888"/>
          <a:ext cx="8736012" cy="6721475"/>
        </p:xfrm>
        <a:graphic>
          <a:graphicData uri="http://schemas.openxmlformats.org/drawingml/2006/table">
            <a:tbl>
              <a:tblPr/>
              <a:tblGrid>
                <a:gridCol w="87360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72147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                         </a:t>
                      </a:r>
                      <a:endParaRPr kumimoji="0" 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МІКРОБІОЛОГІЧНИЙ  ДІАГНОЗ                               </a:t>
                      </a: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грунтується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 на </a:t>
                      </a: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виявленні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: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  </a:t>
                      </a:r>
                      <a:r>
                        <a:rPr kumimoji="0" lang="ru-RU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</a:rPr>
                        <a:t>З Б У Д Н И К А: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                                 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</a:rPr>
                        <a:t>ПРЯМИМИ МЕТОДАМИ: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         МІКРОСКОПІЧНИМ                 РАННЯ ДІАГНОСТИКА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       БАКТЕРІОЛОГІЧНИМ                (</a:t>
                      </a: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мікроскопичним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 -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                   БІОЛОГІЧНИМ                ЕКСПРЕСНА)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all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</a:rPr>
                        <a:t>ШЛЯХОМ ВИЯВЛЕННЯ СПЕЦИФІЧНИХ ЗМІН,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all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</a:rPr>
                        <a:t>Викликаними</a:t>
                      </a:r>
                      <a:r>
                        <a:rPr kumimoji="0" lang="ru-RU" sz="2000" b="1" i="0" u="none" strike="noStrike" cap="all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</a:rPr>
                        <a:t> В ОРГАНІЗМІ ЗБУДНИКОМ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</a:rPr>
                        <a:t>: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                  СЕРОЛОГІЧНИМ              ПІЗНЯ, </a:t>
                      </a: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іноді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 -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                     АЛЕРГІЧНИМ                РЕТРОСПЕКТИВНА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</a:rPr>
                        <a:t>ШЛЯХОМ ВИЯВЛЕННЯ В ОРГАНІЗМІ АНТИГЕНІВ ЗБУДНИКА АБО ЙОГО ГЕНІВ: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               РІФ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               ІФА                                            ЕКСПРЕС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               РП,                                             ДІАГНОСТИКА                                          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               РН 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               РОНГА 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               ПЛР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               МГ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52372" marR="152372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EF4">
                        <a:alpha val="43137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7416" name="Line 2">
            <a:extLst>
              <a:ext uri="{FF2B5EF4-FFF2-40B4-BE49-F238E27FC236}">
                <a16:creationId xmlns:a16="http://schemas.microsoft.com/office/drawing/2014/main" id="{186881B4-820D-5873-199E-A9C3C33929D1}"/>
              </a:ext>
            </a:extLst>
          </p:cNvPr>
          <p:cNvSpPr>
            <a:spLocks noChangeShapeType="1"/>
          </p:cNvSpPr>
          <p:nvPr/>
        </p:nvSpPr>
        <p:spPr bwMode="auto">
          <a:xfrm>
            <a:off x="3575050" y="1628775"/>
            <a:ext cx="7938" cy="862013"/>
          </a:xfrm>
          <a:prstGeom prst="line">
            <a:avLst/>
          </a:prstGeom>
          <a:noFill/>
          <a:ln w="38100">
            <a:solidFill>
              <a:srgbClr val="7030A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417" name="Line 3">
            <a:extLst>
              <a:ext uri="{FF2B5EF4-FFF2-40B4-BE49-F238E27FC236}">
                <a16:creationId xmlns:a16="http://schemas.microsoft.com/office/drawing/2014/main" id="{BD957F74-7CE3-1A56-12A3-1436F44CD881}"/>
              </a:ext>
            </a:extLst>
          </p:cNvPr>
          <p:cNvSpPr>
            <a:spLocks noChangeShapeType="1"/>
          </p:cNvSpPr>
          <p:nvPr/>
        </p:nvSpPr>
        <p:spPr bwMode="auto">
          <a:xfrm>
            <a:off x="3646488" y="3141663"/>
            <a:ext cx="0" cy="560387"/>
          </a:xfrm>
          <a:prstGeom prst="line">
            <a:avLst/>
          </a:prstGeom>
          <a:noFill/>
          <a:ln w="38100">
            <a:solidFill>
              <a:srgbClr val="7030A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418" name="Line 1">
            <a:extLst>
              <a:ext uri="{FF2B5EF4-FFF2-40B4-BE49-F238E27FC236}">
                <a16:creationId xmlns:a16="http://schemas.microsoft.com/office/drawing/2014/main" id="{0EE7CB40-5C60-5F44-E850-CEFB8CEAFC0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646488" y="4581525"/>
            <a:ext cx="30162" cy="1944688"/>
          </a:xfrm>
          <a:prstGeom prst="line">
            <a:avLst/>
          </a:prstGeom>
          <a:noFill/>
          <a:ln w="38100">
            <a:solidFill>
              <a:srgbClr val="7030A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17419" name="Picture 2">
            <a:extLst>
              <a:ext uri="{FF2B5EF4-FFF2-40B4-BE49-F238E27FC236}">
                <a16:creationId xmlns:a16="http://schemas.microsoft.com/office/drawing/2014/main" id="{33396C0A-43F1-80E7-2AD5-02F23130F6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5588" y="131763"/>
            <a:ext cx="1598612" cy="286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0" name="Picture 3">
            <a:extLst>
              <a:ext uri="{FF2B5EF4-FFF2-40B4-BE49-F238E27FC236}">
                <a16:creationId xmlns:a16="http://schemas.microsoft.com/office/drawing/2014/main" id="{91A7225B-C0ED-08F4-4B48-B7A6605D27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2925" y="131763"/>
            <a:ext cx="1384300" cy="286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1" name="Picture 5">
            <a:extLst>
              <a:ext uri="{FF2B5EF4-FFF2-40B4-BE49-F238E27FC236}">
                <a16:creationId xmlns:a16="http://schemas.microsoft.com/office/drawing/2014/main" id="{7E4D57DD-CCA6-F9AE-9C15-49CFE92B8F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2888" y="3109913"/>
            <a:ext cx="3011487" cy="324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EC50219-D679-3035-3AE3-A423567CE27F}"/>
              </a:ext>
            </a:extLst>
          </p:cNvPr>
          <p:cNvSpPr/>
          <p:nvPr/>
        </p:nvSpPr>
        <p:spPr>
          <a:xfrm>
            <a:off x="261938" y="836613"/>
            <a:ext cx="11710987" cy="5000625"/>
          </a:xfrm>
          <a:prstGeom prst="rect">
            <a:avLst/>
          </a:prstGeom>
          <a:solidFill>
            <a:schemeClr val="accent5">
              <a:lumMod val="20000"/>
              <a:lumOff val="80000"/>
              <a:alpha val="49000"/>
            </a:schemeClr>
          </a:solidFill>
          <a:ln w="12700">
            <a:solidFill>
              <a:srgbClr val="0070C0"/>
            </a:solidFill>
          </a:ln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300" b="1" cap="all" dirty="0">
                <a:solidFill>
                  <a:srgbClr val="FF0000"/>
                </a:solidFill>
                <a:latin typeface="+mn-lt"/>
              </a:rPr>
              <a:t>М</a:t>
            </a:r>
            <a:r>
              <a:rPr lang="ru-RU" sz="2300" b="1" dirty="0">
                <a:solidFill>
                  <a:srgbClr val="FF0000"/>
                </a:solidFill>
                <a:latin typeface="+mn-lt"/>
              </a:rPr>
              <a:t>ІКРОСКОПІЧНИЙ </a:t>
            </a:r>
            <a:r>
              <a:rPr lang="ru-RU" sz="2300" b="1" dirty="0">
                <a:solidFill>
                  <a:srgbClr val="7030A0"/>
                </a:solidFill>
                <a:latin typeface="+mn-lt"/>
              </a:rPr>
              <a:t>метод </a:t>
            </a:r>
            <a:r>
              <a:rPr lang="ru-RU" sz="2300" b="1" dirty="0" err="1">
                <a:solidFill>
                  <a:srgbClr val="7030A0"/>
                </a:solidFill>
                <a:latin typeface="+mn-lt"/>
              </a:rPr>
              <a:t>діагностики</a:t>
            </a:r>
            <a:r>
              <a:rPr lang="ru-RU" sz="2300" b="1" dirty="0">
                <a:solidFill>
                  <a:srgbClr val="7030A0"/>
                </a:solidFill>
                <a:latin typeface="+mn-lt"/>
              </a:rPr>
              <a:t> - </a:t>
            </a:r>
            <a:r>
              <a:rPr lang="ru-RU" sz="2300" b="1" dirty="0" err="1">
                <a:solidFill>
                  <a:srgbClr val="7030A0"/>
                </a:solidFill>
                <a:latin typeface="+mn-lt"/>
              </a:rPr>
              <a:t>діагностика</a:t>
            </a:r>
            <a:r>
              <a:rPr lang="ru-RU" sz="23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300" b="1" dirty="0" err="1">
                <a:solidFill>
                  <a:srgbClr val="7030A0"/>
                </a:solidFill>
                <a:latin typeface="+mn-lt"/>
              </a:rPr>
              <a:t>захворювання</a:t>
            </a:r>
            <a:r>
              <a:rPr lang="ru-RU" sz="2300" b="1" dirty="0">
                <a:solidFill>
                  <a:srgbClr val="7030A0"/>
                </a:solidFill>
                <a:latin typeface="+mn-lt"/>
              </a:rPr>
              <a:t> шляхом </a:t>
            </a:r>
            <a:r>
              <a:rPr lang="ru-RU" sz="2300" b="1" dirty="0" err="1">
                <a:solidFill>
                  <a:srgbClr val="7030A0"/>
                </a:solidFill>
                <a:latin typeface="+mn-lt"/>
              </a:rPr>
              <a:t>мікроскопічного</a:t>
            </a:r>
            <a:r>
              <a:rPr lang="ru-RU" sz="23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300" b="1" dirty="0" err="1">
                <a:solidFill>
                  <a:srgbClr val="7030A0"/>
                </a:solidFill>
                <a:latin typeface="+mn-lt"/>
              </a:rPr>
              <a:t>виявлення</a:t>
            </a:r>
            <a:r>
              <a:rPr lang="ru-RU" sz="2300" b="1" dirty="0">
                <a:solidFill>
                  <a:srgbClr val="7030A0"/>
                </a:solidFill>
                <a:latin typeface="+mn-lt"/>
              </a:rPr>
              <a:t> та </a:t>
            </a:r>
            <a:r>
              <a:rPr lang="ru-RU" sz="2300" b="1" dirty="0" err="1">
                <a:solidFill>
                  <a:srgbClr val="7030A0"/>
                </a:solidFill>
                <a:latin typeface="+mn-lt"/>
              </a:rPr>
              <a:t>ідентифікації</a:t>
            </a:r>
            <a:r>
              <a:rPr lang="ru-RU" sz="23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300" b="1" dirty="0" err="1">
                <a:solidFill>
                  <a:srgbClr val="7030A0"/>
                </a:solidFill>
                <a:latin typeface="+mn-lt"/>
              </a:rPr>
              <a:t>збудника</a:t>
            </a:r>
            <a:r>
              <a:rPr lang="ru-RU" sz="2300" b="1" dirty="0">
                <a:solidFill>
                  <a:srgbClr val="7030A0"/>
                </a:solidFill>
                <a:latin typeface="+mn-lt"/>
              </a:rPr>
              <a:t> за </a:t>
            </a:r>
            <a:r>
              <a:rPr lang="ru-RU" sz="2300" b="1" dirty="0" err="1">
                <a:solidFill>
                  <a:srgbClr val="7030A0"/>
                </a:solidFill>
                <a:latin typeface="+mn-lt"/>
              </a:rPr>
              <a:t>морфологічними</a:t>
            </a:r>
            <a:r>
              <a:rPr lang="ru-RU" sz="2300" b="1" dirty="0">
                <a:solidFill>
                  <a:srgbClr val="7030A0"/>
                </a:solidFill>
                <a:latin typeface="+mn-lt"/>
              </a:rPr>
              <a:t> і </a:t>
            </a:r>
            <a:r>
              <a:rPr lang="ru-RU" sz="2300" b="1" dirty="0" err="1">
                <a:solidFill>
                  <a:srgbClr val="7030A0"/>
                </a:solidFill>
                <a:latin typeface="+mn-lt"/>
              </a:rPr>
              <a:t>тинкторіальними</a:t>
            </a:r>
            <a:r>
              <a:rPr lang="ru-RU" sz="23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300" b="1" dirty="0" err="1">
                <a:solidFill>
                  <a:srgbClr val="7030A0"/>
                </a:solidFill>
                <a:latin typeface="+mn-lt"/>
              </a:rPr>
              <a:t>властивостями</a:t>
            </a:r>
            <a:r>
              <a:rPr lang="ru-RU" sz="2300" b="1" dirty="0">
                <a:solidFill>
                  <a:srgbClr val="7030A0"/>
                </a:solidFill>
                <a:latin typeface="+mn-lt"/>
              </a:rPr>
              <a:t>.</a:t>
            </a:r>
          </a:p>
          <a:p>
            <a:pPr eaLnBrk="1" fontAlgn="auto" hangingPunct="1"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300" b="1" cap="all" dirty="0">
                <a:solidFill>
                  <a:srgbClr val="FF0000"/>
                </a:solidFill>
                <a:latin typeface="+mn-lt"/>
              </a:rPr>
              <a:t>Б</a:t>
            </a:r>
            <a:r>
              <a:rPr lang="ru-RU" sz="2300" b="1" dirty="0">
                <a:solidFill>
                  <a:srgbClr val="FF0000"/>
                </a:solidFill>
                <a:latin typeface="+mn-lt"/>
              </a:rPr>
              <a:t>АКТЕРІОЛОГІЧНИЙ (КУЛЬТУРАЛЬНИЙ)</a:t>
            </a:r>
            <a:r>
              <a:rPr lang="ru-RU" sz="2300" b="1" dirty="0">
                <a:solidFill>
                  <a:srgbClr val="7030A0"/>
                </a:solidFill>
                <a:latin typeface="+mn-lt"/>
              </a:rPr>
              <a:t> метод </a:t>
            </a:r>
            <a:r>
              <a:rPr lang="ru-RU" sz="2300" b="1" dirty="0" err="1">
                <a:solidFill>
                  <a:srgbClr val="7030A0"/>
                </a:solidFill>
                <a:latin typeface="+mn-lt"/>
              </a:rPr>
              <a:t>діагностики</a:t>
            </a:r>
            <a:r>
              <a:rPr lang="ru-RU" sz="2300" b="1" dirty="0">
                <a:solidFill>
                  <a:srgbClr val="7030A0"/>
                </a:solidFill>
                <a:latin typeface="+mn-lt"/>
              </a:rPr>
              <a:t> - </a:t>
            </a:r>
            <a:r>
              <a:rPr lang="ru-RU" sz="2300" b="1" dirty="0" err="1">
                <a:solidFill>
                  <a:srgbClr val="7030A0"/>
                </a:solidFill>
                <a:latin typeface="+mn-lt"/>
              </a:rPr>
              <a:t>діагностика</a:t>
            </a:r>
            <a:r>
              <a:rPr lang="ru-RU" sz="23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300" b="1" dirty="0" err="1">
                <a:solidFill>
                  <a:srgbClr val="7030A0"/>
                </a:solidFill>
                <a:latin typeface="+mn-lt"/>
              </a:rPr>
              <a:t>захворювання</a:t>
            </a:r>
            <a:r>
              <a:rPr lang="ru-RU" sz="2300" b="1" dirty="0">
                <a:solidFill>
                  <a:srgbClr val="7030A0"/>
                </a:solidFill>
                <a:latin typeface="+mn-lt"/>
              </a:rPr>
              <a:t> шляхом </a:t>
            </a:r>
            <a:r>
              <a:rPr lang="ru-RU" sz="2300" b="1" dirty="0" err="1">
                <a:solidFill>
                  <a:srgbClr val="7030A0"/>
                </a:solidFill>
                <a:latin typeface="+mn-lt"/>
              </a:rPr>
              <a:t>виділення</a:t>
            </a:r>
            <a:r>
              <a:rPr lang="ru-RU" sz="2300" b="1" dirty="0">
                <a:solidFill>
                  <a:srgbClr val="7030A0"/>
                </a:solidFill>
                <a:latin typeface="+mn-lt"/>
              </a:rPr>
              <a:t> та </a:t>
            </a:r>
            <a:r>
              <a:rPr lang="ru-RU" sz="2300" b="1" dirty="0" err="1">
                <a:solidFill>
                  <a:srgbClr val="7030A0"/>
                </a:solidFill>
                <a:latin typeface="+mn-lt"/>
              </a:rPr>
              <a:t>ідентифікації</a:t>
            </a:r>
            <a:r>
              <a:rPr lang="ru-RU" sz="23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300" b="1" dirty="0" err="1">
                <a:solidFill>
                  <a:srgbClr val="7030A0"/>
                </a:solidFill>
                <a:latin typeface="+mn-lt"/>
              </a:rPr>
              <a:t>збудника</a:t>
            </a:r>
            <a:r>
              <a:rPr lang="ru-RU" sz="2300" b="1" dirty="0">
                <a:solidFill>
                  <a:srgbClr val="7030A0"/>
                </a:solidFill>
                <a:latin typeface="+mn-lt"/>
              </a:rPr>
              <a:t> в </a:t>
            </a:r>
            <a:r>
              <a:rPr lang="ru-RU" sz="2300" b="1" dirty="0" err="1">
                <a:solidFill>
                  <a:srgbClr val="7030A0"/>
                </a:solidFill>
                <a:latin typeface="+mn-lt"/>
              </a:rPr>
              <a:t>чистій</a:t>
            </a:r>
            <a:r>
              <a:rPr lang="ru-RU" sz="23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300" b="1" dirty="0" err="1">
                <a:solidFill>
                  <a:srgbClr val="7030A0"/>
                </a:solidFill>
                <a:latin typeface="+mn-lt"/>
              </a:rPr>
              <a:t>культурі</a:t>
            </a:r>
            <a:r>
              <a:rPr lang="ru-RU" sz="2300" b="1" dirty="0">
                <a:solidFill>
                  <a:srgbClr val="7030A0"/>
                </a:solidFill>
                <a:latin typeface="+mn-lt"/>
              </a:rPr>
              <a:t>.</a:t>
            </a:r>
          </a:p>
          <a:p>
            <a:pPr eaLnBrk="1" fontAlgn="auto" hangingPunct="1"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300" b="1" cap="all" dirty="0">
                <a:solidFill>
                  <a:srgbClr val="FF0000"/>
                </a:solidFill>
                <a:latin typeface="+mn-lt"/>
              </a:rPr>
              <a:t>Б</a:t>
            </a:r>
            <a:r>
              <a:rPr lang="ru-RU" sz="2300" b="1" dirty="0">
                <a:solidFill>
                  <a:srgbClr val="FF0000"/>
                </a:solidFill>
                <a:latin typeface="+mn-lt"/>
              </a:rPr>
              <a:t>ІОЛОГІНИЙ</a:t>
            </a:r>
            <a:r>
              <a:rPr lang="ru-RU" sz="23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300" b="1" dirty="0">
                <a:solidFill>
                  <a:srgbClr val="7030A0"/>
                </a:solidFill>
              </a:rPr>
              <a:t>метод </a:t>
            </a:r>
            <a:r>
              <a:rPr lang="ru-RU" sz="2300" b="1" dirty="0" err="1">
                <a:solidFill>
                  <a:srgbClr val="7030A0"/>
                </a:solidFill>
              </a:rPr>
              <a:t>діагностики</a:t>
            </a:r>
            <a:r>
              <a:rPr lang="ru-RU" sz="2300" b="1" dirty="0">
                <a:solidFill>
                  <a:srgbClr val="7030A0"/>
                </a:solidFill>
              </a:rPr>
              <a:t> </a:t>
            </a:r>
            <a:r>
              <a:rPr lang="ru-RU" sz="2300" b="1" dirty="0">
                <a:solidFill>
                  <a:srgbClr val="7030A0"/>
                </a:solidFill>
                <a:latin typeface="+mn-lt"/>
              </a:rPr>
              <a:t>(</a:t>
            </a:r>
            <a:r>
              <a:rPr lang="ru-RU" sz="2300" b="1" dirty="0">
                <a:solidFill>
                  <a:srgbClr val="FF0000"/>
                </a:solidFill>
                <a:latin typeface="+mn-lt"/>
              </a:rPr>
              <a:t>БІОПРОБА</a:t>
            </a:r>
            <a:r>
              <a:rPr lang="ru-RU" sz="2300" b="1" dirty="0">
                <a:solidFill>
                  <a:srgbClr val="7030A0"/>
                </a:solidFill>
                <a:latin typeface="+mn-lt"/>
              </a:rPr>
              <a:t>) - </a:t>
            </a:r>
            <a:r>
              <a:rPr lang="ru-RU" sz="2300" b="1" dirty="0" err="1">
                <a:solidFill>
                  <a:srgbClr val="7030A0"/>
                </a:solidFill>
                <a:latin typeface="+mn-lt"/>
              </a:rPr>
              <a:t>діагностика</a:t>
            </a:r>
            <a:r>
              <a:rPr lang="ru-RU" sz="23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300" b="1" dirty="0" err="1">
                <a:solidFill>
                  <a:srgbClr val="7030A0"/>
                </a:solidFill>
                <a:latin typeface="+mn-lt"/>
              </a:rPr>
              <a:t>захворювання</a:t>
            </a:r>
            <a:r>
              <a:rPr lang="ru-RU" sz="2300" b="1" dirty="0">
                <a:solidFill>
                  <a:srgbClr val="7030A0"/>
                </a:solidFill>
                <a:latin typeface="+mn-lt"/>
              </a:rPr>
              <a:t> шляхом </a:t>
            </a:r>
            <a:r>
              <a:rPr lang="ru-RU" sz="2300" b="1" dirty="0" err="1">
                <a:solidFill>
                  <a:srgbClr val="7030A0"/>
                </a:solidFill>
                <a:latin typeface="+mn-lt"/>
              </a:rPr>
              <a:t>виявлення</a:t>
            </a:r>
            <a:r>
              <a:rPr lang="ru-RU" sz="23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300" b="1" dirty="0" err="1">
                <a:solidFill>
                  <a:srgbClr val="7030A0"/>
                </a:solidFill>
                <a:latin typeface="+mn-lt"/>
              </a:rPr>
              <a:t>збудника</a:t>
            </a:r>
            <a:r>
              <a:rPr lang="ru-RU" sz="23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300" b="1" dirty="0" err="1">
                <a:solidFill>
                  <a:srgbClr val="7030A0"/>
                </a:solidFill>
                <a:latin typeface="+mn-lt"/>
              </a:rPr>
              <a:t>або</a:t>
            </a:r>
            <a:r>
              <a:rPr lang="ru-RU" sz="23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300" b="1" dirty="0" err="1">
                <a:solidFill>
                  <a:srgbClr val="7030A0"/>
                </a:solidFill>
                <a:latin typeface="+mn-lt"/>
              </a:rPr>
              <a:t>його</a:t>
            </a:r>
            <a:r>
              <a:rPr lang="ru-RU" sz="2300" b="1" dirty="0">
                <a:solidFill>
                  <a:srgbClr val="7030A0"/>
                </a:solidFill>
                <a:latin typeface="+mn-lt"/>
              </a:rPr>
              <a:t> токсину при </a:t>
            </a:r>
            <a:r>
              <a:rPr lang="ru-RU" sz="2300" b="1" dirty="0" err="1">
                <a:solidFill>
                  <a:srgbClr val="7030A0"/>
                </a:solidFill>
                <a:latin typeface="+mn-lt"/>
              </a:rPr>
              <a:t>введенні</a:t>
            </a:r>
            <a:r>
              <a:rPr lang="ru-RU" sz="23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300" b="1" dirty="0" err="1">
                <a:solidFill>
                  <a:srgbClr val="7030A0"/>
                </a:solidFill>
                <a:latin typeface="+mn-lt"/>
              </a:rPr>
              <a:t>досліджуваного</a:t>
            </a:r>
            <a:r>
              <a:rPr lang="ru-RU" sz="23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300" b="1" dirty="0" err="1">
                <a:solidFill>
                  <a:srgbClr val="7030A0"/>
                </a:solidFill>
                <a:latin typeface="+mn-lt"/>
              </a:rPr>
              <a:t>матеріалу</a:t>
            </a:r>
            <a:r>
              <a:rPr lang="ru-RU" sz="23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300" b="1" dirty="0" err="1">
                <a:solidFill>
                  <a:srgbClr val="7030A0"/>
                </a:solidFill>
                <a:latin typeface="+mn-lt"/>
              </a:rPr>
              <a:t>лабораторним</a:t>
            </a:r>
            <a:r>
              <a:rPr lang="ru-RU" sz="23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300" b="1" dirty="0" err="1">
                <a:solidFill>
                  <a:srgbClr val="7030A0"/>
                </a:solidFill>
                <a:latin typeface="+mn-lt"/>
              </a:rPr>
              <a:t>тваринам</a:t>
            </a:r>
            <a:r>
              <a:rPr lang="ru-RU" sz="2300" b="1" dirty="0">
                <a:solidFill>
                  <a:srgbClr val="7030A0"/>
                </a:solidFill>
                <a:latin typeface="+mn-lt"/>
              </a:rPr>
              <a:t> з </a:t>
            </a:r>
            <a:r>
              <a:rPr lang="ru-RU" sz="2300" b="1" dirty="0" err="1">
                <a:solidFill>
                  <a:srgbClr val="7030A0"/>
                </a:solidFill>
                <a:latin typeface="+mn-lt"/>
              </a:rPr>
              <a:t>подальшою</a:t>
            </a:r>
            <a:r>
              <a:rPr lang="ru-RU" sz="23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300" b="1" dirty="0" err="1">
                <a:solidFill>
                  <a:srgbClr val="7030A0"/>
                </a:solidFill>
                <a:latin typeface="+mn-lt"/>
              </a:rPr>
              <a:t>діагностикою</a:t>
            </a:r>
            <a:r>
              <a:rPr lang="ru-RU" sz="23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300" b="1" dirty="0" err="1">
                <a:solidFill>
                  <a:srgbClr val="7030A0"/>
                </a:solidFill>
                <a:latin typeface="+mn-lt"/>
              </a:rPr>
              <a:t>розвивається</a:t>
            </a:r>
            <a:r>
              <a:rPr lang="ru-RU" sz="23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300" b="1" dirty="0" err="1">
                <a:solidFill>
                  <a:srgbClr val="7030A0"/>
                </a:solidFill>
                <a:latin typeface="+mn-lt"/>
              </a:rPr>
              <a:t>інфекції</a:t>
            </a:r>
            <a:r>
              <a:rPr lang="ru-RU" sz="23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300" b="1" dirty="0" err="1">
                <a:solidFill>
                  <a:srgbClr val="7030A0"/>
                </a:solidFill>
                <a:latin typeface="+mn-lt"/>
              </a:rPr>
              <a:t>або</a:t>
            </a:r>
            <a:r>
              <a:rPr lang="ru-RU" sz="23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300" b="1" dirty="0" err="1">
                <a:solidFill>
                  <a:srgbClr val="7030A0"/>
                </a:solidFill>
                <a:latin typeface="+mn-lt"/>
              </a:rPr>
              <a:t>інтоксикації</a:t>
            </a:r>
            <a:r>
              <a:rPr lang="ru-RU" sz="2300" b="1" dirty="0">
                <a:solidFill>
                  <a:srgbClr val="7030A0"/>
                </a:solidFill>
                <a:latin typeface="+mn-lt"/>
              </a:rPr>
              <a:t> у </a:t>
            </a:r>
            <a:r>
              <a:rPr lang="ru-RU" sz="2300" b="1" dirty="0" err="1">
                <a:solidFill>
                  <a:srgbClr val="7030A0"/>
                </a:solidFill>
                <a:latin typeface="+mn-lt"/>
              </a:rPr>
              <a:t>тварини</a:t>
            </a:r>
            <a:r>
              <a:rPr lang="ru-RU" sz="23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300" b="1" dirty="0" err="1">
                <a:solidFill>
                  <a:srgbClr val="7030A0"/>
                </a:solidFill>
                <a:latin typeface="+mn-lt"/>
              </a:rPr>
              <a:t>нерідко</a:t>
            </a:r>
            <a:r>
              <a:rPr lang="ru-RU" sz="2300" b="1" dirty="0">
                <a:solidFill>
                  <a:srgbClr val="7030A0"/>
                </a:solidFill>
                <a:latin typeface="+mn-lt"/>
              </a:rPr>
              <a:t> - з </a:t>
            </a:r>
            <a:r>
              <a:rPr lang="ru-RU" sz="2300" b="1" dirty="0" err="1">
                <a:solidFill>
                  <a:srgbClr val="7030A0"/>
                </a:solidFill>
                <a:latin typeface="+mn-lt"/>
              </a:rPr>
              <a:t>одночасною</a:t>
            </a:r>
            <a:r>
              <a:rPr lang="ru-RU" sz="23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300" b="1" dirty="0" err="1">
                <a:solidFill>
                  <a:srgbClr val="7030A0"/>
                </a:solidFill>
                <a:latin typeface="+mn-lt"/>
              </a:rPr>
              <a:t>постановкою</a:t>
            </a:r>
            <a:r>
              <a:rPr lang="ru-RU" sz="2300" b="1" dirty="0">
                <a:solidFill>
                  <a:srgbClr val="7030A0"/>
                </a:solidFill>
                <a:latin typeface="+mn-lt"/>
              </a:rPr>
              <a:t> РБН.</a:t>
            </a:r>
          </a:p>
          <a:p>
            <a:pPr eaLnBrk="1" fontAlgn="auto" hangingPunct="1"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300" b="1" dirty="0">
                <a:solidFill>
                  <a:srgbClr val="FF0000"/>
                </a:solidFill>
                <a:latin typeface="+mn-lt"/>
              </a:rPr>
              <a:t>СЕРОЛОГІНИЙ</a:t>
            </a:r>
            <a:r>
              <a:rPr lang="ru-RU" sz="2300" b="1" dirty="0">
                <a:solidFill>
                  <a:srgbClr val="7030A0"/>
                </a:solidFill>
                <a:latin typeface="+mn-lt"/>
              </a:rPr>
              <a:t> метод </a:t>
            </a:r>
            <a:r>
              <a:rPr lang="ru-RU" sz="2300" b="1" dirty="0" err="1">
                <a:solidFill>
                  <a:srgbClr val="7030A0"/>
                </a:solidFill>
                <a:latin typeface="+mn-lt"/>
              </a:rPr>
              <a:t>діагностики</a:t>
            </a:r>
            <a:r>
              <a:rPr lang="ru-RU" sz="2300" b="1" dirty="0">
                <a:solidFill>
                  <a:srgbClr val="7030A0"/>
                </a:solidFill>
                <a:latin typeface="+mn-lt"/>
              </a:rPr>
              <a:t> - </a:t>
            </a:r>
            <a:r>
              <a:rPr lang="ru-RU" sz="2300" b="1" dirty="0" err="1">
                <a:solidFill>
                  <a:srgbClr val="7030A0"/>
                </a:solidFill>
                <a:latin typeface="+mn-lt"/>
              </a:rPr>
              <a:t>діагностика</a:t>
            </a:r>
            <a:r>
              <a:rPr lang="ru-RU" sz="23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300" b="1" dirty="0" err="1">
                <a:solidFill>
                  <a:srgbClr val="7030A0"/>
                </a:solidFill>
                <a:latin typeface="+mn-lt"/>
              </a:rPr>
              <a:t>захворювання</a:t>
            </a:r>
            <a:r>
              <a:rPr lang="ru-RU" sz="2300" b="1" dirty="0">
                <a:solidFill>
                  <a:srgbClr val="7030A0"/>
                </a:solidFill>
                <a:latin typeface="+mn-lt"/>
              </a:rPr>
              <a:t> шляхом </a:t>
            </a:r>
            <a:r>
              <a:rPr lang="ru-RU" sz="2300" b="1" dirty="0" err="1">
                <a:solidFill>
                  <a:srgbClr val="7030A0"/>
                </a:solidFill>
                <a:latin typeface="+mn-lt"/>
              </a:rPr>
              <a:t>виявлення</a:t>
            </a:r>
            <a:r>
              <a:rPr lang="ru-RU" sz="2300" b="1" dirty="0">
                <a:solidFill>
                  <a:srgbClr val="7030A0"/>
                </a:solidFill>
                <a:latin typeface="+mn-lt"/>
              </a:rPr>
              <a:t> в </a:t>
            </a:r>
            <a:r>
              <a:rPr lang="ru-RU" sz="2300" b="1" dirty="0" err="1">
                <a:solidFill>
                  <a:srgbClr val="7030A0"/>
                </a:solidFill>
                <a:latin typeface="+mn-lt"/>
              </a:rPr>
              <a:t>сироватці</a:t>
            </a:r>
            <a:r>
              <a:rPr lang="ru-RU" sz="2300" b="1" dirty="0">
                <a:solidFill>
                  <a:srgbClr val="7030A0"/>
                </a:solidFill>
                <a:latin typeface="+mn-lt"/>
              </a:rPr>
              <a:t> хворого </a:t>
            </a:r>
            <a:r>
              <a:rPr lang="ru-RU" sz="2300" b="1" dirty="0" err="1">
                <a:solidFill>
                  <a:srgbClr val="7030A0"/>
                </a:solidFill>
                <a:latin typeface="+mn-lt"/>
              </a:rPr>
              <a:t>антитіл</a:t>
            </a:r>
            <a:r>
              <a:rPr lang="ru-RU" sz="2300" b="1" dirty="0">
                <a:solidFill>
                  <a:srgbClr val="7030A0"/>
                </a:solidFill>
                <a:latin typeface="+mn-lt"/>
              </a:rPr>
              <a:t> до </a:t>
            </a:r>
            <a:r>
              <a:rPr lang="ru-RU" sz="2300" b="1" dirty="0" err="1">
                <a:solidFill>
                  <a:srgbClr val="7030A0"/>
                </a:solidFill>
                <a:latin typeface="+mn-lt"/>
              </a:rPr>
              <a:t>збудника</a:t>
            </a:r>
            <a:r>
              <a:rPr lang="ru-RU" sz="2300" b="1" dirty="0">
                <a:solidFill>
                  <a:srgbClr val="7030A0"/>
                </a:solidFill>
                <a:latin typeface="+mn-lt"/>
              </a:rPr>
              <a:t>.</a:t>
            </a:r>
          </a:p>
          <a:p>
            <a:pPr eaLnBrk="1" fontAlgn="auto" hangingPunct="1"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300" b="1" dirty="0">
                <a:solidFill>
                  <a:srgbClr val="FF0000"/>
                </a:solidFill>
                <a:latin typeface="+mn-lt"/>
              </a:rPr>
              <a:t>АЛЕРГІЧНИЙ</a:t>
            </a:r>
            <a:r>
              <a:rPr lang="ru-RU" sz="2300" b="1" dirty="0">
                <a:solidFill>
                  <a:srgbClr val="7030A0"/>
                </a:solidFill>
                <a:latin typeface="+mn-lt"/>
              </a:rPr>
              <a:t> метод </a:t>
            </a:r>
            <a:r>
              <a:rPr lang="ru-RU" sz="2300" b="1" dirty="0" err="1">
                <a:solidFill>
                  <a:srgbClr val="7030A0"/>
                </a:solidFill>
                <a:latin typeface="+mn-lt"/>
              </a:rPr>
              <a:t>діагностики</a:t>
            </a:r>
            <a:r>
              <a:rPr lang="ru-RU" sz="2300" b="1" dirty="0">
                <a:solidFill>
                  <a:srgbClr val="7030A0"/>
                </a:solidFill>
                <a:latin typeface="+mn-lt"/>
              </a:rPr>
              <a:t> - </a:t>
            </a:r>
            <a:r>
              <a:rPr lang="ru-RU" sz="2300" b="1" dirty="0" err="1">
                <a:solidFill>
                  <a:srgbClr val="7030A0"/>
                </a:solidFill>
                <a:latin typeface="+mn-lt"/>
              </a:rPr>
              <a:t>діагностика</a:t>
            </a:r>
            <a:r>
              <a:rPr lang="ru-RU" sz="23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300" b="1" dirty="0" err="1">
                <a:solidFill>
                  <a:srgbClr val="7030A0"/>
                </a:solidFill>
                <a:latin typeface="+mn-lt"/>
              </a:rPr>
              <a:t>захворювання</a:t>
            </a:r>
            <a:r>
              <a:rPr lang="ru-RU" sz="2300" b="1" dirty="0">
                <a:solidFill>
                  <a:srgbClr val="7030A0"/>
                </a:solidFill>
                <a:latin typeface="+mn-lt"/>
              </a:rPr>
              <a:t> шляхом </a:t>
            </a:r>
            <a:r>
              <a:rPr lang="ru-RU" sz="2300" b="1" dirty="0" err="1">
                <a:solidFill>
                  <a:srgbClr val="7030A0"/>
                </a:solidFill>
                <a:latin typeface="+mn-lt"/>
              </a:rPr>
              <a:t>виявлення</a:t>
            </a:r>
            <a:r>
              <a:rPr lang="ru-RU" sz="23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300" b="1" dirty="0" err="1">
                <a:solidFill>
                  <a:srgbClr val="7030A0"/>
                </a:solidFill>
                <a:latin typeface="+mn-lt"/>
              </a:rPr>
              <a:t>інфекційної</a:t>
            </a:r>
            <a:r>
              <a:rPr lang="ru-RU" sz="23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300" b="1" dirty="0" err="1">
                <a:solidFill>
                  <a:srgbClr val="7030A0"/>
                </a:solidFill>
                <a:latin typeface="+mn-lt"/>
              </a:rPr>
              <a:t>алергії</a:t>
            </a:r>
            <a:r>
              <a:rPr lang="ru-RU" sz="2300" b="1" dirty="0">
                <a:solidFill>
                  <a:srgbClr val="7030A0"/>
                </a:solidFill>
                <a:latin typeface="+mn-lt"/>
              </a:rPr>
              <a:t> до </a:t>
            </a:r>
            <a:r>
              <a:rPr lang="ru-RU" sz="2300" b="1" dirty="0" err="1">
                <a:solidFill>
                  <a:srgbClr val="7030A0"/>
                </a:solidFill>
                <a:latin typeface="+mn-lt"/>
              </a:rPr>
              <a:t>збудника</a:t>
            </a:r>
            <a:endParaRPr lang="ru-RU" sz="2300" b="1" dirty="0">
              <a:solidFill>
                <a:srgbClr val="7030A0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3A12E6D-8619-2343-1EC7-F27867AE9DBF}"/>
              </a:ext>
            </a:extLst>
          </p:cNvPr>
          <p:cNvSpPr/>
          <p:nvPr/>
        </p:nvSpPr>
        <p:spPr>
          <a:xfrm>
            <a:off x="192088" y="581025"/>
            <a:ext cx="11853862" cy="54784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eaLnBrk="1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СЕРОЛОГІЧНА ІНДИКАЦІЯ –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виявлення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збудника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і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його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антигенів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в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організмі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для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експрес-діагностики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.</a:t>
            </a:r>
          </a:p>
          <a:p>
            <a:pPr eaLnBrk="1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СЕРОЛОГІЧНА ІДЕНТИФІКАЦІЯ 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-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визначення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виду і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серовар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мікроорганізму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по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його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реакцій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з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діагностичними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сироватками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. </a:t>
            </a:r>
          </a:p>
          <a:p>
            <a:pPr eaLnBrk="1" fontAlgn="auto">
              <a:spcBef>
                <a:spcPts val="120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СЕРОЛОГІЧНА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ДІАГНОСТИКА -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діагностика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захворювання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шляхом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виявлення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в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сироватці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хворого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антитіл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до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збудника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.</a:t>
            </a:r>
          </a:p>
          <a:p>
            <a:pPr eaLnBrk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7030A0"/>
                </a:solidFill>
                <a:latin typeface="+mn-lt"/>
              </a:rPr>
              <a:t>	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КРИТЕРІЇ 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СЕРОЛОГІЧНО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ГО ДІАГНОЗУ : </a:t>
            </a:r>
          </a:p>
          <a:p>
            <a:pPr marL="514350" indent="-514350" eaLnBrk="1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FontTx/>
              <a:buAutoNum type="arabicParenR"/>
              <a:defRPr/>
            </a:pP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Виявлення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антитіл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до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збудника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в 			</a:t>
            </a:r>
            <a:r>
              <a:rPr lang="ru-RU" sz="2400" b="1" dirty="0" err="1">
                <a:solidFill>
                  <a:srgbClr val="FF0000"/>
                </a:solidFill>
                <a:latin typeface="+mn-lt"/>
              </a:rPr>
              <a:t>діагностичному</a:t>
            </a:r>
            <a:r>
              <a:rPr lang="ru-RU" sz="24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FF0000"/>
                </a:solidFill>
                <a:latin typeface="+mn-lt"/>
              </a:rPr>
              <a:t>титрі</a:t>
            </a:r>
            <a:r>
              <a:rPr lang="ru-RU" sz="2400" b="1" dirty="0">
                <a:solidFill>
                  <a:srgbClr val="FF0000"/>
                </a:solidFill>
                <a:latin typeface="+mn-lt"/>
              </a:rPr>
              <a:t>;</a:t>
            </a:r>
          </a:p>
          <a:p>
            <a:pPr eaLnBrk="1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7030A0"/>
                </a:solidFill>
                <a:latin typeface="+mn-lt"/>
              </a:rPr>
              <a:t> 2) </a:t>
            </a:r>
            <a:r>
              <a:rPr lang="ru-RU" sz="2400" b="1" dirty="0" err="1">
                <a:solidFill>
                  <a:srgbClr val="7030A0"/>
                </a:solidFill>
              </a:rPr>
              <a:t>Виявлення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діагностичного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</a:p>
          <a:p>
            <a:pPr algn="ctr" eaLnBrk="1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err="1">
                <a:solidFill>
                  <a:srgbClr val="FF0000"/>
                </a:solidFill>
                <a:latin typeface="+mn-lt"/>
              </a:rPr>
              <a:t>нарастання</a:t>
            </a:r>
            <a:r>
              <a:rPr lang="ru-RU" sz="2400" b="1" dirty="0">
                <a:solidFill>
                  <a:srgbClr val="FF0000"/>
                </a:solidFill>
                <a:latin typeface="+mn-lt"/>
              </a:rPr>
              <a:t> титру </a:t>
            </a:r>
            <a:r>
              <a:rPr lang="ru-RU" sz="2400" b="1" dirty="0" err="1">
                <a:solidFill>
                  <a:srgbClr val="FF0000"/>
                </a:solidFill>
                <a:latin typeface="+mn-lt"/>
              </a:rPr>
              <a:t>антитіл</a:t>
            </a:r>
            <a:r>
              <a:rPr lang="ru-RU" sz="2400" b="1" dirty="0">
                <a:solidFill>
                  <a:srgbClr val="FF0000"/>
                </a:solidFill>
                <a:latin typeface="+mn-lt"/>
              </a:rPr>
              <a:t>;</a:t>
            </a:r>
          </a:p>
          <a:p>
            <a:pPr eaLnBrk="1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7030A0"/>
                </a:solidFill>
                <a:latin typeface="+mn-lt"/>
              </a:rPr>
              <a:t> 3) </a:t>
            </a:r>
            <a:r>
              <a:rPr lang="ru-RU" sz="2400" b="1" dirty="0" err="1">
                <a:solidFill>
                  <a:srgbClr val="7030A0"/>
                </a:solidFill>
              </a:rPr>
              <a:t>Виявлення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антитіл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до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збудника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що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відносяться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до </a:t>
            </a:r>
          </a:p>
          <a:p>
            <a:pPr algn="ctr" eaLnBrk="1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err="1">
                <a:solidFill>
                  <a:srgbClr val="FF0000"/>
                </a:solidFill>
                <a:latin typeface="+mn-lt"/>
              </a:rPr>
              <a:t>класу</a:t>
            </a:r>
            <a:r>
              <a:rPr lang="ru-RU" sz="2400" b="1" dirty="0">
                <a:solidFill>
                  <a:srgbClr val="FF0000"/>
                </a:solidFill>
                <a:latin typeface="+mn-lt"/>
              </a:rPr>
              <a:t> IgM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.</a:t>
            </a:r>
          </a:p>
          <a:p>
            <a:pPr algn="just" eaLnBrk="1" fontAlgn="auto">
              <a:spcBef>
                <a:spcPts val="120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ДІАГНОСТИЧНИЙ ТИТР -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титр </a:t>
            </a:r>
            <a:r>
              <a:rPr lang="ru-RU" sz="2400" b="1" dirty="0" err="1">
                <a:solidFill>
                  <a:srgbClr val="7030A0"/>
                </a:solidFill>
              </a:rPr>
              <a:t>антитіл</a:t>
            </a:r>
            <a:r>
              <a:rPr lang="ru-RU" sz="2400" b="1" dirty="0">
                <a:solidFill>
                  <a:srgbClr val="7030A0"/>
                </a:solidFill>
              </a:rPr>
              <a:t> до </a:t>
            </a:r>
            <a:r>
              <a:rPr lang="ru-RU" sz="2400" b="1" dirty="0" err="1">
                <a:solidFill>
                  <a:srgbClr val="7030A0"/>
                </a:solidFill>
              </a:rPr>
              <a:t>збудника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який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зустрічається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у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хворих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та не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зустрічається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 у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здорових</a:t>
            </a:r>
            <a:r>
              <a:rPr lang="ru-RU" sz="2400" dirty="0">
                <a:latin typeface="+mn-lt"/>
              </a:rPr>
              <a:t>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E369041-451A-6E99-6BA0-F8986AAB2DE2}"/>
              </a:ext>
            </a:extLst>
          </p:cNvPr>
          <p:cNvSpPr txBox="1"/>
          <p:nvPr/>
        </p:nvSpPr>
        <p:spPr>
          <a:xfrm>
            <a:off x="192088" y="119063"/>
            <a:ext cx="11853862" cy="46196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cap="all" dirty="0">
                <a:solidFill>
                  <a:srgbClr val="CC04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ЗАСТОСУВАННЯ </a:t>
            </a:r>
            <a:r>
              <a:rPr lang="ru-RU" sz="2400" b="1" cap="all" dirty="0" err="1">
                <a:solidFill>
                  <a:srgbClr val="CC04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серологічнИХ</a:t>
            </a:r>
            <a:r>
              <a:rPr lang="ru-RU" sz="2400" b="1" cap="all" dirty="0">
                <a:solidFill>
                  <a:srgbClr val="CC04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ru-RU" sz="2400" b="1" cap="all" dirty="0" err="1">
                <a:solidFill>
                  <a:srgbClr val="CC04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реакції</a:t>
            </a:r>
            <a:r>
              <a:rPr lang="ru-RU" sz="2400" b="1" cap="all" dirty="0">
                <a:solidFill>
                  <a:srgbClr val="CC04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у </a:t>
            </a:r>
            <a:r>
              <a:rPr lang="ru-RU" sz="2400" b="1" cap="all" dirty="0" err="1">
                <a:solidFill>
                  <a:srgbClr val="CC04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діагностиці</a:t>
            </a:r>
            <a:endParaRPr lang="ru-RU" sz="2400" b="1" cap="all" dirty="0">
              <a:solidFill>
                <a:srgbClr val="CC042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DE6896C1-AD9E-0A73-3B58-47FA91270070}"/>
              </a:ext>
            </a:extLst>
          </p:cNvPr>
          <p:cNvGraphicFramePr>
            <a:graphicFrameLocks noGrp="1"/>
          </p:cNvGraphicFramePr>
          <p:nvPr/>
        </p:nvGraphicFramePr>
        <p:xfrm>
          <a:off x="239713" y="188913"/>
          <a:ext cx="11617325" cy="65992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1846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326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25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200" b="1" dirty="0">
                          <a:solidFill>
                            <a:srgbClr val="FF0000"/>
                          </a:solidFill>
                          <a:effectLst/>
                        </a:rPr>
                        <a:t>Направлення</a:t>
                      </a:r>
                      <a:r>
                        <a:rPr lang="en-US" sz="2200" b="1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22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873" marR="57873" marT="0" marB="0"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06070" algn="l"/>
                        </a:tabLst>
                      </a:pPr>
                      <a:r>
                        <a:rPr lang="uk-UA" sz="2200" baseline="0" dirty="0">
                          <a:solidFill>
                            <a:srgbClr val="7030A0"/>
                          </a:solidFill>
                          <a:effectLst/>
                        </a:rPr>
                        <a:t>Вказати всі відповідні деталі</a:t>
                      </a:r>
                      <a:endParaRPr lang="ru-RU" sz="2200" baseline="0" dirty="0">
                        <a:solidFill>
                          <a:srgbClr val="7030A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873" marR="57873" marT="0" marB="0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  <a:alpha val="46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412"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uk-UA" sz="2200" b="1" dirty="0">
                          <a:solidFill>
                            <a:srgbClr val="FF0000"/>
                          </a:solidFill>
                          <a:effectLst/>
                        </a:rPr>
                        <a:t>Взяття досліджуваного </a:t>
                      </a:r>
                      <a:r>
                        <a:rPr lang="ru-RU" sz="2200" b="1" dirty="0" err="1">
                          <a:solidFill>
                            <a:srgbClr val="FF0000"/>
                          </a:solidFill>
                          <a:effectLst/>
                        </a:rPr>
                        <a:t>матеріалу</a:t>
                      </a:r>
                      <a:endParaRPr lang="ru-RU" sz="22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873" marR="57873" marT="0" marB="0"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 err="1">
                          <a:solidFill>
                            <a:srgbClr val="7030A0"/>
                          </a:solidFill>
                          <a:effectLst/>
                        </a:rPr>
                        <a:t>Відповідно</a:t>
                      </a:r>
                      <a:r>
                        <a:rPr lang="ru-RU" sz="2200" b="1" dirty="0">
                          <a:solidFill>
                            <a:srgbClr val="7030A0"/>
                          </a:solidFill>
                          <a:effectLst/>
                        </a:rPr>
                        <a:t> до мети </a:t>
                      </a:r>
                      <a:r>
                        <a:rPr lang="ru-RU" sz="2200" b="1" dirty="0" err="1">
                          <a:solidFill>
                            <a:srgbClr val="7030A0"/>
                          </a:solidFill>
                          <a:effectLst/>
                        </a:rPr>
                        <a:t>дослідження</a:t>
                      </a:r>
                      <a:r>
                        <a:rPr lang="ru-RU" sz="2200" b="1" dirty="0">
                          <a:solidFill>
                            <a:srgbClr val="7030A0"/>
                          </a:solidFill>
                          <a:effectLst/>
                        </a:rPr>
                        <a:t>, </a:t>
                      </a:r>
                      <a:r>
                        <a:rPr lang="ru-RU" sz="2200" b="1" dirty="0" err="1">
                          <a:solidFill>
                            <a:srgbClr val="7030A0"/>
                          </a:solidFill>
                          <a:effectLst/>
                        </a:rPr>
                        <a:t>правильне</a:t>
                      </a:r>
                      <a:r>
                        <a:rPr lang="ru-RU" sz="2200" b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ru-RU" sz="2200" b="1" dirty="0" err="1">
                          <a:solidFill>
                            <a:srgbClr val="7030A0"/>
                          </a:solidFill>
                          <a:effectLst/>
                        </a:rPr>
                        <a:t>маркування</a:t>
                      </a:r>
                      <a:endParaRPr lang="ru-RU" sz="2200" b="1" dirty="0">
                        <a:solidFill>
                          <a:srgbClr val="7030A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873" marR="57873" marT="0" marB="0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46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4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200" b="1" dirty="0" err="1">
                          <a:solidFill>
                            <a:srgbClr val="FF0000"/>
                          </a:solidFill>
                          <a:effectLst/>
                        </a:rPr>
                        <a:t>Транспорт</a:t>
                      </a:r>
                      <a:r>
                        <a:rPr lang="ru-RU" sz="2200" b="1" dirty="0" err="1">
                          <a:solidFill>
                            <a:srgbClr val="FF0000"/>
                          </a:solidFill>
                          <a:effectLst/>
                        </a:rPr>
                        <a:t>ування</a:t>
                      </a:r>
                      <a:r>
                        <a:rPr lang="en-US" sz="2200" b="1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22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873" marR="57873" marT="0" marB="0"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02895" algn="l"/>
                        </a:tabLst>
                      </a:pPr>
                      <a:r>
                        <a:rPr lang="en-US" sz="2200" b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uk-UA" sz="2200" b="1" dirty="0">
                          <a:solidFill>
                            <a:srgbClr val="7030A0"/>
                          </a:solidFill>
                          <a:effectLst/>
                        </a:rPr>
                        <a:t>Швидка і безпечна</a:t>
                      </a:r>
                      <a:endParaRPr lang="ru-RU" sz="2200" b="1" dirty="0">
                        <a:solidFill>
                          <a:srgbClr val="7030A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873" marR="57873" marT="0" marB="0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46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265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200" b="1" dirty="0">
                          <a:solidFill>
                            <a:srgbClr val="FF0000"/>
                          </a:solidFill>
                          <a:effectLst/>
                        </a:rPr>
                        <a:t>Прийом до лабораторії</a:t>
                      </a:r>
                      <a:r>
                        <a:rPr lang="en-US" sz="2200" b="1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22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873" marR="57873" marT="0" marB="0"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endParaRPr lang="ru-RU" sz="2200" b="1" dirty="0">
                        <a:solidFill>
                          <a:srgbClr val="7030A0"/>
                        </a:solidFill>
                        <a:effectLst/>
                      </a:endParaRPr>
                    </a:p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 err="1">
                          <a:solidFill>
                            <a:srgbClr val="7030A0"/>
                          </a:solidFill>
                          <a:effectLst/>
                        </a:rPr>
                        <a:t>Відповідно</a:t>
                      </a:r>
                      <a:r>
                        <a:rPr lang="ru-RU" sz="2200" b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ru-RU" sz="2200" b="1" dirty="0" err="1">
                          <a:solidFill>
                            <a:srgbClr val="7030A0"/>
                          </a:solidFill>
                          <a:effectLst/>
                        </a:rPr>
                        <a:t>напрямку</a:t>
                      </a:r>
                      <a:r>
                        <a:rPr lang="ru-RU" sz="2200" b="1" dirty="0">
                          <a:solidFill>
                            <a:srgbClr val="7030A0"/>
                          </a:solidFill>
                          <a:effectLst/>
                        </a:rPr>
                        <a:t>;</a:t>
                      </a:r>
                    </a:p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 err="1">
                          <a:solidFill>
                            <a:srgbClr val="7030A0"/>
                          </a:solidFill>
                          <a:effectLst/>
                        </a:rPr>
                        <a:t>запис</a:t>
                      </a:r>
                      <a:r>
                        <a:rPr lang="ru-RU" sz="2200" b="1" dirty="0">
                          <a:solidFill>
                            <a:srgbClr val="7030A0"/>
                          </a:solidFill>
                          <a:effectLst/>
                        </a:rPr>
                        <a:t> і </a:t>
                      </a:r>
                      <a:r>
                        <a:rPr lang="ru-RU" sz="2200" b="1" dirty="0" err="1">
                          <a:solidFill>
                            <a:srgbClr val="7030A0"/>
                          </a:solidFill>
                          <a:effectLst/>
                        </a:rPr>
                        <a:t>присвоєння</a:t>
                      </a:r>
                      <a:r>
                        <a:rPr lang="ru-RU" sz="2200" b="1" dirty="0">
                          <a:solidFill>
                            <a:srgbClr val="7030A0"/>
                          </a:solidFill>
                          <a:effectLst/>
                        </a:rPr>
                        <a:t> номера </a:t>
                      </a:r>
                      <a:r>
                        <a:rPr lang="ru-RU" sz="2200" b="1" dirty="0" err="1">
                          <a:solidFill>
                            <a:srgbClr val="7030A0"/>
                          </a:solidFill>
                          <a:effectLst/>
                        </a:rPr>
                        <a:t>дослідження</a:t>
                      </a:r>
                      <a:r>
                        <a:rPr lang="en-US" sz="2200" b="1" dirty="0">
                          <a:solidFill>
                            <a:srgbClr val="7030A0"/>
                          </a:solidFill>
                          <a:effectLst/>
                        </a:rPr>
                        <a:t> </a:t>
                      </a:r>
                      <a:endParaRPr lang="ru-RU" sz="2200" b="1" dirty="0">
                        <a:solidFill>
                          <a:srgbClr val="7030A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873" marR="57873" marT="0" marB="0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46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0616"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uk-UA" sz="2200" b="1" dirty="0">
                          <a:solidFill>
                            <a:srgbClr val="FF0000"/>
                          </a:solidFill>
                          <a:effectLst/>
                        </a:rPr>
                        <a:t>Макроскопічне і мікроскопічне дослідження</a:t>
                      </a:r>
                      <a:r>
                        <a:rPr lang="en-US" sz="2200" b="1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22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873" marR="57873" marT="0" marB="0"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 err="1">
                          <a:solidFill>
                            <a:srgbClr val="7030A0"/>
                          </a:solidFill>
                          <a:effectLst/>
                        </a:rPr>
                        <a:t>Початкове</a:t>
                      </a:r>
                      <a:r>
                        <a:rPr lang="ru-RU" sz="2200" b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ru-RU" sz="2200" b="1" dirty="0" err="1">
                          <a:solidFill>
                            <a:srgbClr val="7030A0"/>
                          </a:solidFill>
                          <a:effectLst/>
                        </a:rPr>
                        <a:t>повідомлення</a:t>
                      </a:r>
                      <a:r>
                        <a:rPr lang="ru-RU" sz="2200" b="1" dirty="0">
                          <a:solidFill>
                            <a:srgbClr val="7030A0"/>
                          </a:solidFill>
                          <a:effectLst/>
                        </a:rPr>
                        <a:t> (телефон)</a:t>
                      </a:r>
                      <a:r>
                        <a:rPr lang="en-US" sz="2200" b="1" dirty="0">
                          <a:solidFill>
                            <a:srgbClr val="7030A0"/>
                          </a:solidFill>
                          <a:effectLst/>
                        </a:rPr>
                        <a:t> </a:t>
                      </a:r>
                      <a:endParaRPr lang="ru-RU" sz="2200" b="1" dirty="0">
                        <a:solidFill>
                          <a:srgbClr val="7030A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873" marR="57873" marT="0" marB="0"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46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18065"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 err="1">
                          <a:solidFill>
                            <a:srgbClr val="FF0000"/>
                          </a:solidFill>
                          <a:effectLst/>
                        </a:rPr>
                        <a:t>Виявлення</a:t>
                      </a:r>
                      <a:r>
                        <a:rPr lang="ru-RU" sz="2200" b="1" dirty="0">
                          <a:solidFill>
                            <a:srgbClr val="FF0000"/>
                          </a:solidFill>
                          <a:effectLst/>
                        </a:rPr>
                        <a:t> антигену </a:t>
                      </a:r>
                      <a:r>
                        <a:rPr lang="ru-RU" sz="2200" b="1" dirty="0" err="1">
                          <a:solidFill>
                            <a:srgbClr val="FF0000"/>
                          </a:solidFill>
                          <a:effectLst/>
                        </a:rPr>
                        <a:t>або</a:t>
                      </a:r>
                      <a:r>
                        <a:rPr lang="ru-RU" sz="2200" b="1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ru-RU" sz="2200" b="1" dirty="0" err="1">
                          <a:solidFill>
                            <a:srgbClr val="FF0000"/>
                          </a:solidFill>
                          <a:effectLst/>
                        </a:rPr>
                        <a:t>нуклеїнової</a:t>
                      </a:r>
                      <a:r>
                        <a:rPr lang="ru-RU" sz="2200" b="1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ru-RU" sz="2200" b="1" dirty="0" err="1">
                          <a:solidFill>
                            <a:srgbClr val="FF0000"/>
                          </a:solidFill>
                          <a:effectLst/>
                        </a:rPr>
                        <a:t>кислоти</a:t>
                      </a:r>
                      <a:endParaRPr lang="ru-RU" sz="22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873" marR="57873" marT="0" marB="0"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 err="1">
                          <a:solidFill>
                            <a:srgbClr val="7030A0"/>
                          </a:solidFill>
                          <a:effectLst/>
                        </a:rPr>
                        <a:t>Попереднє</a:t>
                      </a:r>
                      <a:r>
                        <a:rPr lang="ru-RU" sz="2200" b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ru-RU" sz="2200" b="1" dirty="0" err="1">
                          <a:solidFill>
                            <a:srgbClr val="7030A0"/>
                          </a:solidFill>
                          <a:effectLst/>
                        </a:rPr>
                        <a:t>повідомлення</a:t>
                      </a:r>
                      <a:r>
                        <a:rPr lang="ru-RU" sz="2200" b="1" dirty="0">
                          <a:solidFill>
                            <a:srgbClr val="7030A0"/>
                          </a:solidFill>
                          <a:effectLst/>
                        </a:rPr>
                        <a:t> (в той </a:t>
                      </a:r>
                      <a:r>
                        <a:rPr lang="ru-RU" sz="2200" b="1" dirty="0" err="1">
                          <a:solidFill>
                            <a:srgbClr val="7030A0"/>
                          </a:solidFill>
                          <a:effectLst/>
                        </a:rPr>
                        <a:t>самий</a:t>
                      </a:r>
                      <a:r>
                        <a:rPr lang="ru-RU" sz="2200" b="1" dirty="0">
                          <a:solidFill>
                            <a:srgbClr val="7030A0"/>
                          </a:solidFill>
                          <a:effectLst/>
                        </a:rPr>
                        <a:t> день) </a:t>
                      </a:r>
                      <a:endParaRPr lang="ru-RU" sz="2200" b="1" dirty="0">
                        <a:solidFill>
                          <a:srgbClr val="7030A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873" marR="57873" marT="0" marB="0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46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6258"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uk-UA" sz="2200" b="1" dirty="0">
                          <a:solidFill>
                            <a:srgbClr val="FF0000"/>
                          </a:solidFill>
                          <a:effectLst/>
                        </a:rPr>
                        <a:t>Культивування, виділення збудника</a:t>
                      </a:r>
                      <a:r>
                        <a:rPr lang="en-US" sz="2200" b="1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22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873" marR="57873" marT="0" marB="0"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 err="1">
                          <a:solidFill>
                            <a:srgbClr val="7030A0"/>
                          </a:solidFill>
                          <a:effectLst/>
                        </a:rPr>
                        <a:t>Попередня</a:t>
                      </a:r>
                      <a:r>
                        <a:rPr lang="ru-RU" sz="2200" b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ru-RU" sz="2200" b="1" dirty="0" err="1">
                          <a:solidFill>
                            <a:srgbClr val="7030A0"/>
                          </a:solidFill>
                          <a:effectLst/>
                        </a:rPr>
                        <a:t>ідентифікація</a:t>
                      </a:r>
                      <a:r>
                        <a:rPr lang="ru-RU" sz="2200" b="1" dirty="0">
                          <a:solidFill>
                            <a:srgbClr val="7030A0"/>
                          </a:solidFill>
                          <a:effectLst/>
                        </a:rPr>
                        <a:t>, (</a:t>
                      </a:r>
                      <a:r>
                        <a:rPr lang="ru-RU" sz="2200" b="1" dirty="0" err="1">
                          <a:solidFill>
                            <a:srgbClr val="7030A0"/>
                          </a:solidFill>
                          <a:effectLst/>
                        </a:rPr>
                        <a:t>добу</a:t>
                      </a:r>
                      <a:r>
                        <a:rPr lang="ru-RU" sz="2200" b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ru-RU" sz="2200" b="1" dirty="0" err="1">
                          <a:solidFill>
                            <a:srgbClr val="7030A0"/>
                          </a:solidFill>
                          <a:effectLst/>
                        </a:rPr>
                        <a:t>після</a:t>
                      </a:r>
                      <a:r>
                        <a:rPr lang="ru-RU" sz="2200" b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ru-RU" sz="2200" b="1" dirty="0" err="1">
                          <a:solidFill>
                            <a:srgbClr val="7030A0"/>
                          </a:solidFill>
                          <a:effectLst/>
                        </a:rPr>
                        <a:t>отримання</a:t>
                      </a:r>
                      <a:r>
                        <a:rPr lang="ru-RU" sz="2200" b="1" dirty="0">
                          <a:solidFill>
                            <a:srgbClr val="7030A0"/>
                          </a:solidFill>
                          <a:effectLst/>
                        </a:rPr>
                        <a:t>)* </a:t>
                      </a:r>
                      <a:endParaRPr lang="ru-RU" sz="2200" b="1" dirty="0">
                        <a:solidFill>
                          <a:srgbClr val="7030A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873" marR="57873" marT="0" marB="0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46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005290"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 err="1">
                          <a:solidFill>
                            <a:srgbClr val="FF0000"/>
                          </a:solidFill>
                          <a:effectLst/>
                        </a:rPr>
                        <a:t>Ідентифікація</a:t>
                      </a:r>
                      <a:r>
                        <a:rPr lang="ru-RU" sz="2200" b="1" dirty="0">
                          <a:solidFill>
                            <a:srgbClr val="FF0000"/>
                          </a:solidFill>
                          <a:effectLst/>
                        </a:rPr>
                        <a:t>, </a:t>
                      </a:r>
                      <a:r>
                        <a:rPr lang="ru-RU" sz="2200" b="1" dirty="0" err="1">
                          <a:solidFill>
                            <a:srgbClr val="FF0000"/>
                          </a:solidFill>
                          <a:effectLst/>
                        </a:rPr>
                        <a:t>дослідження</a:t>
                      </a:r>
                      <a:r>
                        <a:rPr lang="ru-RU" sz="2200" b="1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ru-RU" sz="2200" b="1" dirty="0" err="1">
                          <a:solidFill>
                            <a:srgbClr val="FF0000"/>
                          </a:solidFill>
                          <a:effectLst/>
                        </a:rPr>
                        <a:t>чутливості</a:t>
                      </a:r>
                      <a:r>
                        <a:rPr lang="ru-RU" sz="2200" b="1" dirty="0">
                          <a:solidFill>
                            <a:srgbClr val="FF0000"/>
                          </a:solidFill>
                          <a:effectLst/>
                        </a:rPr>
                        <a:t> до </a:t>
                      </a:r>
                      <a:r>
                        <a:rPr lang="ru-RU" sz="2200" b="1" dirty="0" err="1">
                          <a:solidFill>
                            <a:srgbClr val="FF0000"/>
                          </a:solidFill>
                          <a:effectLst/>
                        </a:rPr>
                        <a:t>антимікробних</a:t>
                      </a:r>
                      <a:r>
                        <a:rPr lang="ru-RU" sz="2200" b="1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ru-RU" sz="2200" b="1" dirty="0" err="1">
                          <a:solidFill>
                            <a:srgbClr val="FF0000"/>
                          </a:solidFill>
                          <a:effectLst/>
                        </a:rPr>
                        <a:t>препаратів</a:t>
                      </a:r>
                      <a:r>
                        <a:rPr lang="ru-RU" sz="2200" b="1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22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873" marR="57873" marT="0" marB="0"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 err="1">
                          <a:solidFill>
                            <a:srgbClr val="7030A0"/>
                          </a:solidFill>
                          <a:effectLst/>
                        </a:rPr>
                        <a:t>Заключне</a:t>
                      </a:r>
                      <a:r>
                        <a:rPr lang="ru-RU" sz="2200" b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ru-RU" sz="2200" b="1" dirty="0" err="1">
                          <a:solidFill>
                            <a:srgbClr val="7030A0"/>
                          </a:solidFill>
                          <a:effectLst/>
                        </a:rPr>
                        <a:t>повідомлення</a:t>
                      </a:r>
                      <a:r>
                        <a:rPr lang="ru-RU" sz="2200" b="1" dirty="0">
                          <a:solidFill>
                            <a:srgbClr val="7030A0"/>
                          </a:solidFill>
                          <a:effectLst/>
                        </a:rPr>
                        <a:t> (</a:t>
                      </a:r>
                      <a:r>
                        <a:rPr lang="ru-RU" sz="2200" b="1" dirty="0" err="1">
                          <a:solidFill>
                            <a:srgbClr val="7030A0"/>
                          </a:solidFill>
                          <a:effectLst/>
                        </a:rPr>
                        <a:t>дві</a:t>
                      </a:r>
                      <a:r>
                        <a:rPr lang="ru-RU" sz="2200" b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ru-RU" sz="2200" b="1" dirty="0" err="1">
                          <a:solidFill>
                            <a:srgbClr val="7030A0"/>
                          </a:solidFill>
                          <a:effectLst/>
                        </a:rPr>
                        <a:t>доби</a:t>
                      </a:r>
                      <a:r>
                        <a:rPr lang="ru-RU" sz="2200" b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ru-RU" sz="2200" b="1" dirty="0" err="1">
                          <a:solidFill>
                            <a:srgbClr val="7030A0"/>
                          </a:solidFill>
                          <a:effectLst/>
                        </a:rPr>
                        <a:t>після</a:t>
                      </a:r>
                      <a:r>
                        <a:rPr lang="ru-RU" sz="2200" b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ru-RU" sz="2200" b="1" dirty="0" err="1">
                          <a:solidFill>
                            <a:srgbClr val="7030A0"/>
                          </a:solidFill>
                          <a:effectLst/>
                        </a:rPr>
                        <a:t>отримання</a:t>
                      </a:r>
                      <a:r>
                        <a:rPr lang="ru-RU" sz="2200" b="1" dirty="0">
                          <a:solidFill>
                            <a:srgbClr val="7030A0"/>
                          </a:solidFill>
                          <a:effectLst/>
                        </a:rPr>
                        <a:t>) </a:t>
                      </a:r>
                      <a:endParaRPr lang="ru-RU" sz="2200" b="1" dirty="0">
                        <a:solidFill>
                          <a:srgbClr val="7030A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873" marR="57873" marT="0" marB="0"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46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74358"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 err="1">
                          <a:solidFill>
                            <a:srgbClr val="FF0000"/>
                          </a:solidFill>
                          <a:effectLst/>
                        </a:rPr>
                        <a:t>Остаточна</a:t>
                      </a:r>
                      <a:r>
                        <a:rPr lang="ru-RU" sz="2200" b="1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ru-RU" sz="2200" b="1" dirty="0" err="1">
                          <a:solidFill>
                            <a:srgbClr val="FF0000"/>
                          </a:solidFill>
                          <a:effectLst/>
                        </a:rPr>
                        <a:t>ідентифікація</a:t>
                      </a:r>
                      <a:endParaRPr lang="ru-RU" sz="22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873" marR="57873" marT="0" marB="0"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 err="1">
                          <a:solidFill>
                            <a:srgbClr val="7030A0"/>
                          </a:solidFill>
                          <a:effectLst/>
                        </a:rPr>
                        <a:t>Додаткове</a:t>
                      </a:r>
                      <a:r>
                        <a:rPr lang="ru-RU" sz="2200" b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ru-RU" sz="2200" b="1" dirty="0" err="1">
                          <a:solidFill>
                            <a:srgbClr val="7030A0"/>
                          </a:solidFill>
                          <a:effectLst/>
                        </a:rPr>
                        <a:t>повідомлення</a:t>
                      </a:r>
                      <a:endParaRPr lang="ru-RU" sz="2200" b="1" dirty="0">
                        <a:solidFill>
                          <a:srgbClr val="7030A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873" marR="57873" marT="0" marB="0"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46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42648">
                <a:tc gridSpan="2"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2200" b="1" dirty="0">
                          <a:effectLst/>
                        </a:rPr>
                        <a:t>*</a:t>
                      </a:r>
                      <a:r>
                        <a:rPr lang="ru-RU" sz="2200" b="0" dirty="0" err="1">
                          <a:effectLst/>
                        </a:rPr>
                        <a:t>Віруси</a:t>
                      </a:r>
                      <a:r>
                        <a:rPr lang="ru-RU" sz="2200" b="0" dirty="0">
                          <a:effectLst/>
                        </a:rPr>
                        <a:t>, </a:t>
                      </a:r>
                      <a:r>
                        <a:rPr lang="ru-RU" sz="2200" b="0" dirty="0" err="1">
                          <a:effectLst/>
                        </a:rPr>
                        <a:t>гриби</a:t>
                      </a:r>
                      <a:r>
                        <a:rPr lang="ru-RU" sz="2200" b="0" dirty="0">
                          <a:effectLst/>
                        </a:rPr>
                        <a:t> і </a:t>
                      </a:r>
                      <a:r>
                        <a:rPr lang="ru-RU" sz="2200" b="0" dirty="0" err="1">
                          <a:effectLst/>
                        </a:rPr>
                        <a:t>деякі</a:t>
                      </a:r>
                      <a:r>
                        <a:rPr lang="ru-RU" sz="2200" b="0" dirty="0">
                          <a:effectLst/>
                        </a:rPr>
                        <a:t> </a:t>
                      </a:r>
                      <a:r>
                        <a:rPr lang="ru-RU" sz="2200" b="0" dirty="0" err="1">
                          <a:effectLst/>
                        </a:rPr>
                        <a:t>бактерії</a:t>
                      </a:r>
                      <a:r>
                        <a:rPr lang="ru-RU" sz="2200" b="0" dirty="0">
                          <a:effectLst/>
                        </a:rPr>
                        <a:t> </a:t>
                      </a:r>
                      <a:r>
                        <a:rPr lang="ru-RU" sz="2200" b="0" dirty="0" err="1">
                          <a:effectLst/>
                        </a:rPr>
                        <a:t>можуть</a:t>
                      </a:r>
                      <a:r>
                        <a:rPr lang="ru-RU" sz="2200" b="0" dirty="0">
                          <a:effectLst/>
                        </a:rPr>
                        <a:t> </a:t>
                      </a:r>
                      <a:r>
                        <a:rPr lang="ru-RU" sz="2200" b="0" dirty="0" err="1">
                          <a:effectLst/>
                        </a:rPr>
                        <a:t>зажадати</a:t>
                      </a:r>
                      <a:r>
                        <a:rPr lang="ru-RU" sz="2200" b="0" dirty="0">
                          <a:effectLst/>
                        </a:rPr>
                        <a:t> </a:t>
                      </a:r>
                      <a:r>
                        <a:rPr lang="ru-RU" sz="2200" b="0" dirty="0" err="1">
                          <a:effectLst/>
                        </a:rPr>
                        <a:t>більш</a:t>
                      </a:r>
                      <a:r>
                        <a:rPr lang="ru-RU" sz="2200" b="0" dirty="0">
                          <a:effectLst/>
                        </a:rPr>
                        <a:t> </a:t>
                      </a:r>
                      <a:r>
                        <a:rPr lang="ru-RU" sz="2200" b="0" dirty="0" err="1">
                          <a:effectLst/>
                        </a:rPr>
                        <a:t>тривалого</a:t>
                      </a:r>
                      <a:r>
                        <a:rPr lang="ru-RU" sz="2200" b="0" dirty="0">
                          <a:effectLst/>
                        </a:rPr>
                        <a:t> часу </a:t>
                      </a:r>
                      <a:r>
                        <a:rPr lang="ru-RU" sz="2200" b="0" dirty="0" err="1">
                          <a:effectLst/>
                        </a:rPr>
                        <a:t>дослідження</a:t>
                      </a:r>
                      <a:r>
                        <a:rPr lang="ru-RU" sz="2200" b="0" dirty="0">
                          <a:effectLst/>
                        </a:rPr>
                        <a:t> </a:t>
                      </a:r>
                      <a:endParaRPr lang="ru-RU" sz="2200" b="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873" marR="57873" marT="0" marB="0"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265999201_6">
            <a:extLst>
              <a:ext uri="{FF2B5EF4-FFF2-40B4-BE49-F238E27FC236}">
                <a16:creationId xmlns:a16="http://schemas.microsoft.com/office/drawing/2014/main" id="{1AF576E0-96E2-D08D-E2D7-7B4283B25D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8" y="1250950"/>
            <a:ext cx="6829425" cy="4967288"/>
          </a:xfrm>
          <a:prstGeom prst="rect">
            <a:avLst/>
          </a:prstGeom>
          <a:noFill/>
          <a:ln w="19050">
            <a:solidFill>
              <a:schemeClr val="accent5">
                <a:lumMod val="50000"/>
              </a:schemeClr>
            </a:solidFill>
            <a:miter lim="800000"/>
            <a:headEnd/>
            <a:tailEnd/>
          </a:ln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8040E0A-401E-3FC4-C9E5-6D5A497DC11A}"/>
              </a:ext>
            </a:extLst>
          </p:cNvPr>
          <p:cNvSpPr/>
          <p:nvPr/>
        </p:nvSpPr>
        <p:spPr>
          <a:xfrm>
            <a:off x="80963" y="142875"/>
            <a:ext cx="11869737" cy="831850"/>
          </a:xfrm>
          <a:prstGeom prst="rect">
            <a:avLst/>
          </a:prstGeom>
          <a:solidFill>
            <a:schemeClr val="accent5">
              <a:lumMod val="20000"/>
              <a:lumOff val="80000"/>
              <a:alpha val="46000"/>
            </a:schemeClr>
          </a:solidFill>
          <a:ln w="15875">
            <a:solidFill>
              <a:schemeClr val="accent5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err="1">
                <a:solidFill>
                  <a:srgbClr val="FF0000"/>
                </a:solidFill>
                <a:latin typeface="+mn-lt"/>
              </a:rPr>
              <a:t>Автоматичний</a:t>
            </a:r>
            <a:r>
              <a:rPr lang="ru-RU" sz="24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FF0000"/>
                </a:solidFill>
                <a:latin typeface="+mn-lt"/>
              </a:rPr>
              <a:t>аналізатор</a:t>
            </a:r>
            <a:r>
              <a:rPr lang="ru-RU" sz="2400" b="1" dirty="0">
                <a:solidFill>
                  <a:srgbClr val="FF0000"/>
                </a:solidFill>
                <a:latin typeface="+mn-lt"/>
              </a:rPr>
              <a:t> для </a:t>
            </a:r>
            <a:r>
              <a:rPr lang="ru-RU" sz="2400" b="1" dirty="0" err="1">
                <a:solidFill>
                  <a:srgbClr val="FF0000"/>
                </a:solidFill>
                <a:latin typeface="+mn-lt"/>
              </a:rPr>
              <a:t>ідентифікації</a:t>
            </a:r>
            <a:r>
              <a:rPr lang="ru-RU" sz="2400" b="1" dirty="0">
                <a:solidFill>
                  <a:srgbClr val="FF0000"/>
                </a:solidFill>
                <a:latin typeface="+mn-lt"/>
              </a:rPr>
              <a:t> та </a:t>
            </a:r>
            <a:r>
              <a:rPr lang="ru-RU" sz="2400" b="1" dirty="0" err="1">
                <a:solidFill>
                  <a:srgbClr val="FF0000"/>
                </a:solidFill>
                <a:latin typeface="+mn-lt"/>
              </a:rPr>
              <a:t>визначення</a:t>
            </a:r>
            <a:r>
              <a:rPr lang="ru-RU" sz="24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FF0000"/>
                </a:solidFill>
                <a:latin typeface="+mn-lt"/>
              </a:rPr>
              <a:t>чутливості</a:t>
            </a:r>
            <a:r>
              <a:rPr lang="ru-RU" sz="24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FF0000"/>
                </a:solidFill>
                <a:latin typeface="+mn-lt"/>
              </a:rPr>
              <a:t>мікроорганізмів</a:t>
            </a:r>
            <a:r>
              <a:rPr lang="ru-RU" sz="2400" b="1" dirty="0">
                <a:solidFill>
                  <a:srgbClr val="FF0000"/>
                </a:solidFill>
                <a:latin typeface="+mn-lt"/>
              </a:rPr>
              <a:t> до </a:t>
            </a:r>
            <a:r>
              <a:rPr lang="ru-RU" sz="2400" b="1" dirty="0" err="1">
                <a:solidFill>
                  <a:srgbClr val="FF0000"/>
                </a:solidFill>
                <a:latin typeface="+mn-lt"/>
              </a:rPr>
              <a:t>антибіотиків</a:t>
            </a:r>
            <a:r>
              <a:rPr lang="ru-RU" sz="24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FF0000"/>
                </a:solidFill>
                <a:latin typeface="+mn-lt"/>
              </a:rPr>
              <a:t>Фенікс</a:t>
            </a:r>
            <a:r>
              <a:rPr lang="ru-RU" sz="2400" b="1" dirty="0">
                <a:solidFill>
                  <a:srgbClr val="FF0000"/>
                </a:solidFill>
                <a:latin typeface="+mn-lt"/>
              </a:rPr>
              <a:t> 100 </a:t>
            </a:r>
            <a:endParaRPr lang="ru-RU" sz="2400" b="1" spc="3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FCF0747-46F6-4F30-4F95-20716D2566C4}"/>
              </a:ext>
            </a:extLst>
          </p:cNvPr>
          <p:cNvSpPr txBox="1"/>
          <p:nvPr/>
        </p:nvSpPr>
        <p:spPr>
          <a:xfrm>
            <a:off x="7056438" y="1008063"/>
            <a:ext cx="4922837" cy="4041775"/>
          </a:xfrm>
          <a:prstGeom prst="rect">
            <a:avLst/>
          </a:prstGeom>
          <a:solidFill>
            <a:schemeClr val="accent5">
              <a:lumMod val="20000"/>
              <a:lumOff val="80000"/>
              <a:alpha val="49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algn="ctr" eaLnBrk="1" fontAlgn="auto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Здатен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ідентифікувати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до </a:t>
            </a:r>
            <a:r>
              <a:rPr lang="ru-RU" sz="2100" b="1" dirty="0">
                <a:solidFill>
                  <a:srgbClr val="FF0000"/>
                </a:solidFill>
                <a:latin typeface="+mn-lt"/>
              </a:rPr>
              <a:t>160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видів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Грам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(-) и </a:t>
            </a:r>
            <a:r>
              <a:rPr lang="ru-RU" sz="2100" b="1" dirty="0">
                <a:solidFill>
                  <a:srgbClr val="FF0000"/>
                </a:solidFill>
                <a:latin typeface="+mn-lt"/>
              </a:rPr>
              <a:t>145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Грам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(+)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мікроорганізмов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.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Швидкість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ідентифікації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: </a:t>
            </a:r>
            <a:r>
              <a:rPr lang="ru-RU" sz="2100" b="1" dirty="0">
                <a:solidFill>
                  <a:srgbClr val="FF0000"/>
                </a:solidFill>
                <a:latin typeface="+mn-lt"/>
              </a:rPr>
              <a:t>2, 3 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(85%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усіх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мікроорганізмів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), </a:t>
            </a:r>
            <a:r>
              <a:rPr lang="ru-RU" sz="2100" b="1" dirty="0">
                <a:solidFill>
                  <a:srgbClr val="FF0000"/>
                </a:solidFill>
                <a:latin typeface="+mn-lt"/>
              </a:rPr>
              <a:t>4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або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>
                <a:solidFill>
                  <a:srgbClr val="FF0000"/>
                </a:solidFill>
                <a:latin typeface="+mn-lt"/>
              </a:rPr>
              <a:t>6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годин (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залежно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від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виду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мікроорганізму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). </a:t>
            </a:r>
          </a:p>
          <a:p>
            <a:pPr algn="ctr" eaLnBrk="1" fontAlgn="auto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100" b="1" dirty="0" err="1">
                <a:solidFill>
                  <a:srgbClr val="FF0000"/>
                </a:solidFill>
                <a:latin typeface="+mn-lt"/>
              </a:rPr>
              <a:t>Ніяких</a:t>
            </a:r>
            <a:r>
              <a:rPr lang="ru-RU" sz="21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FF0000"/>
                </a:solidFill>
                <a:latin typeface="+mn-lt"/>
              </a:rPr>
              <a:t>додаткових</a:t>
            </a:r>
            <a:r>
              <a:rPr lang="ru-RU" sz="21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FF0000"/>
                </a:solidFill>
                <a:latin typeface="+mn-lt"/>
              </a:rPr>
              <a:t>тестів</a:t>
            </a:r>
            <a:r>
              <a:rPr lang="ru-RU" sz="2100" b="1" dirty="0">
                <a:solidFill>
                  <a:srgbClr val="FF0000"/>
                </a:solidFill>
                <a:latin typeface="+mn-lt"/>
              </a:rPr>
              <a:t> для </a:t>
            </a:r>
            <a:r>
              <a:rPr lang="ru-RU" sz="2100" b="1" dirty="0" err="1">
                <a:solidFill>
                  <a:srgbClr val="FF0000"/>
                </a:solidFill>
                <a:latin typeface="+mn-lt"/>
              </a:rPr>
              <a:t>ідентифікації</a:t>
            </a:r>
            <a:r>
              <a:rPr lang="ru-RU" sz="21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FF0000"/>
                </a:solidFill>
                <a:latin typeface="+mn-lt"/>
              </a:rPr>
              <a:t>проводити</a:t>
            </a:r>
            <a:r>
              <a:rPr lang="ru-RU" sz="2100" b="1" dirty="0">
                <a:solidFill>
                  <a:srgbClr val="FF0000"/>
                </a:solidFill>
                <a:latin typeface="+mn-lt"/>
              </a:rPr>
              <a:t> не </a:t>
            </a:r>
            <a:r>
              <a:rPr lang="ru-RU" sz="2100" b="1" dirty="0" err="1">
                <a:solidFill>
                  <a:srgbClr val="FF0000"/>
                </a:solidFill>
                <a:latin typeface="+mn-lt"/>
              </a:rPr>
              <a:t>потрібно</a:t>
            </a:r>
            <a:r>
              <a:rPr lang="ru-RU" sz="2100" b="1" dirty="0">
                <a:solidFill>
                  <a:srgbClr val="FF0000"/>
                </a:solidFill>
                <a:latin typeface="+mn-lt"/>
              </a:rPr>
              <a:t> (</a:t>
            </a:r>
            <a:r>
              <a:rPr lang="ru-RU" sz="2100" b="1" dirty="0" err="1">
                <a:solidFill>
                  <a:srgbClr val="FF0000"/>
                </a:solidFill>
                <a:latin typeface="+mn-lt"/>
              </a:rPr>
              <a:t>тільки</a:t>
            </a:r>
            <a:r>
              <a:rPr lang="ru-RU" sz="21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FF0000"/>
                </a:solidFill>
                <a:latin typeface="+mn-lt"/>
              </a:rPr>
              <a:t>забарвлення</a:t>
            </a:r>
            <a:r>
              <a:rPr lang="ru-RU" sz="2100" b="1" dirty="0">
                <a:solidFill>
                  <a:srgbClr val="FF0000"/>
                </a:solidFill>
                <a:latin typeface="+mn-lt"/>
              </a:rPr>
              <a:t> за </a:t>
            </a:r>
            <a:r>
              <a:rPr lang="ru-RU" sz="2100" b="1" dirty="0" err="1">
                <a:solidFill>
                  <a:srgbClr val="FF0000"/>
                </a:solidFill>
                <a:latin typeface="+mn-lt"/>
              </a:rPr>
              <a:t>Грамом</a:t>
            </a:r>
            <a:r>
              <a:rPr lang="ru-RU" sz="2100" b="1" dirty="0">
                <a:solidFill>
                  <a:srgbClr val="FF0000"/>
                </a:solidFill>
                <a:latin typeface="+mn-lt"/>
              </a:rPr>
              <a:t>).</a:t>
            </a:r>
          </a:p>
          <a:p>
            <a:pPr algn="ctr" eaLnBrk="1" fontAlgn="auto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sz="2100" b="1" dirty="0">
              <a:latin typeface="+mn-lt"/>
            </a:endParaRPr>
          </a:p>
          <a:p>
            <a:pPr algn="ctr" eaLnBrk="1" fontAlgn="auto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100" b="1" dirty="0">
                <a:solidFill>
                  <a:srgbClr val="7030A0"/>
                </a:solidFill>
                <a:latin typeface="+mn-lt"/>
              </a:rPr>
              <a:t>Принцип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визначення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чутливості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до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антибіотиків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- метод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мікророзведень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.</a:t>
            </a:r>
            <a:br>
              <a:rPr lang="ru-RU" sz="2100" b="1" dirty="0">
                <a:solidFill>
                  <a:srgbClr val="7030A0"/>
                </a:solidFill>
                <a:latin typeface="+mn-lt"/>
              </a:rPr>
            </a:br>
            <a:br>
              <a:rPr lang="ru-RU" sz="2100" b="1" dirty="0">
                <a:solidFill>
                  <a:srgbClr val="7030A0"/>
                </a:solidFill>
                <a:latin typeface="+mn-lt"/>
              </a:rPr>
            </a:br>
            <a:r>
              <a:rPr lang="ru-RU" sz="2100" b="1" dirty="0">
                <a:solidFill>
                  <a:srgbClr val="7030A0"/>
                </a:solidFill>
                <a:latin typeface="+mn-lt"/>
              </a:rPr>
              <a:t>Час </a:t>
            </a:r>
            <a:r>
              <a:rPr lang="ru-RU" sz="2100" b="1" dirty="0" err="1">
                <a:solidFill>
                  <a:srgbClr val="7030A0"/>
                </a:solidFill>
                <a:latin typeface="+mn-lt"/>
              </a:rPr>
              <a:t>отримання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результату:</a:t>
            </a:r>
          </a:p>
          <a:p>
            <a:pPr algn="ctr" eaLnBrk="1" fontAlgn="auto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100" b="1" dirty="0">
                <a:solidFill>
                  <a:srgbClr val="FF0000"/>
                </a:solidFill>
                <a:latin typeface="+mn-lt"/>
              </a:rPr>
              <a:t>4-10 год.</a:t>
            </a:r>
            <a:r>
              <a:rPr lang="ru-RU" sz="2100" b="1" dirty="0">
                <a:solidFill>
                  <a:srgbClr val="7030A0"/>
                </a:solidFill>
                <a:latin typeface="+mn-lt"/>
              </a:rPr>
              <a:t>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ensititre-1_1">
            <a:extLst>
              <a:ext uri="{FF2B5EF4-FFF2-40B4-BE49-F238E27FC236}">
                <a16:creationId xmlns:a16="http://schemas.microsoft.com/office/drawing/2014/main" id="{4C7BE866-13A3-5830-E73D-40D0FA421A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4388" y="1412875"/>
            <a:ext cx="10639425" cy="5160963"/>
          </a:xfrm>
          <a:prstGeom prst="rect">
            <a:avLst/>
          </a:prstGeom>
          <a:noFill/>
          <a:ln w="22225">
            <a:solidFill>
              <a:schemeClr val="accent5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FA06A4D-FBAA-EC69-37E0-F535E938A7D8}"/>
              </a:ext>
            </a:extLst>
          </p:cNvPr>
          <p:cNvSpPr txBox="1"/>
          <p:nvPr/>
        </p:nvSpPr>
        <p:spPr>
          <a:xfrm>
            <a:off x="527050" y="188913"/>
            <a:ext cx="11231563" cy="830262"/>
          </a:xfrm>
          <a:prstGeom prst="rect">
            <a:avLst/>
          </a:prstGeom>
          <a:solidFill>
            <a:schemeClr val="accent5">
              <a:lumMod val="20000"/>
              <a:lumOff val="80000"/>
              <a:alpha val="49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Бактеріологічна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система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SENSITITRE 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для </a:t>
            </a:r>
            <a:r>
              <a:rPr lang="ru-RU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ідентифікації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ru-RU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мікроорганізмів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і </a:t>
            </a:r>
            <a:r>
              <a:rPr lang="ru-RU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визначення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ru-RU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чутливості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до </a:t>
            </a:r>
            <a:r>
              <a:rPr lang="ru-RU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антибіотиків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(240 </a:t>
            </a:r>
            <a:r>
              <a:rPr lang="ru-RU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різних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ru-RU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антибіотиків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)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://www.spectrolab.by/img/zoom.gif">
            <a:hlinkClick r:id="rId3"/>
            <a:extLst>
              <a:ext uri="{FF2B5EF4-FFF2-40B4-BE49-F238E27FC236}">
                <a16:creationId xmlns:a16="http://schemas.microsoft.com/office/drawing/2014/main" id="{49667DDE-17AB-5FEF-3E99-21E4F0927E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6200" y="495300"/>
            <a:ext cx="127000" cy="9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5587AB9-BD21-87C9-AAE5-F93D0F03C4AC}"/>
              </a:ext>
            </a:extLst>
          </p:cNvPr>
          <p:cNvSpPr txBox="1"/>
          <p:nvPr/>
        </p:nvSpPr>
        <p:spPr>
          <a:xfrm>
            <a:off x="138113" y="696913"/>
            <a:ext cx="6208712" cy="4724400"/>
          </a:xfrm>
          <a:prstGeom prst="rect">
            <a:avLst/>
          </a:prstGeom>
          <a:solidFill>
            <a:schemeClr val="accent5">
              <a:lumMod val="20000"/>
              <a:lumOff val="80000"/>
              <a:alpha val="48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1" dirty="0">
                <a:solidFill>
                  <a:srgbClr val="7030A0"/>
                </a:solidFill>
                <a:latin typeface="+mn-lt"/>
              </a:rPr>
              <a:t>-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Це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 автоматична система, яка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забезпечує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менше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ніж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 за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1" dirty="0">
                <a:solidFill>
                  <a:srgbClr val="FF0000"/>
                </a:solidFill>
                <a:latin typeface="+mn-lt"/>
              </a:rPr>
              <a:t>8 годин </a:t>
            </a:r>
            <a:r>
              <a:rPr lang="ru-RU" sz="2200" b="1" dirty="0" err="1">
                <a:solidFill>
                  <a:srgbClr val="FF0000"/>
                </a:solidFill>
                <a:latin typeface="+mn-lt"/>
              </a:rPr>
              <a:t>і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дентифі­кацію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 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майже</a:t>
            </a:r>
            <a:endParaRPr lang="ru-RU" sz="2200" b="1" dirty="0">
              <a:solidFill>
                <a:srgbClr val="7030A0"/>
              </a:solidFill>
              <a:latin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1" dirty="0">
                <a:solidFill>
                  <a:srgbClr val="FF0000"/>
                </a:solidFill>
                <a:latin typeface="+mn-lt"/>
              </a:rPr>
              <a:t>7000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штамів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що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охоплюють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1" dirty="0">
                <a:solidFill>
                  <a:srgbClr val="FF0000"/>
                </a:solidFill>
                <a:latin typeface="+mn-lt"/>
              </a:rPr>
              <a:t>200 </a:t>
            </a:r>
            <a:r>
              <a:rPr lang="ru-RU" sz="2200" b="1" dirty="0" err="1">
                <a:solidFill>
                  <a:srgbClr val="FF0000"/>
                </a:solidFill>
                <a:latin typeface="+mn-lt"/>
              </a:rPr>
              <a:t>родів</a:t>
            </a:r>
            <a:r>
              <a:rPr lang="ru-RU" sz="22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та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більше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200" b="1" dirty="0">
                <a:solidFill>
                  <a:srgbClr val="FF0000"/>
                </a:solidFill>
                <a:latin typeface="+mn-lt"/>
              </a:rPr>
              <a:t>1400 </a:t>
            </a:r>
            <a:r>
              <a:rPr lang="ru-RU" sz="2200" b="1" dirty="0" err="1">
                <a:solidFill>
                  <a:srgbClr val="FF0000"/>
                </a:solidFill>
                <a:latin typeface="+mn-lt"/>
              </a:rPr>
              <a:t>видів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підвидів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 і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серотипів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бактерій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.</a:t>
            </a:r>
          </a:p>
          <a:p>
            <a:pPr eaLnBrk="1" fontAlgn="auto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Етапи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роботи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автоматизовані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: -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виділення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бактеріальної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 ДНК з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досліджуваного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зразка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;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Ø"/>
              <a:defRPr/>
            </a:pP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обробка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 ДНК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ендонуклеазами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рестрикції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;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Ø"/>
              <a:defRPr/>
            </a:pP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електрофоретичне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розділення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;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гібридизація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зі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специфічними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міченими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олігонуклеотидними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 зондами.</a:t>
            </a:r>
            <a:br>
              <a:rPr lang="ru-RU" sz="2000" b="1" dirty="0">
                <a:solidFill>
                  <a:srgbClr val="7030A0"/>
                </a:solidFill>
                <a:latin typeface="+mn-lt"/>
              </a:rPr>
            </a:br>
            <a:endParaRPr lang="ru-RU" sz="2000" b="1" dirty="0">
              <a:solidFill>
                <a:srgbClr val="7030A0"/>
              </a:solidFill>
              <a:latin typeface="+mn-lt"/>
            </a:endParaRPr>
          </a:p>
        </p:txBody>
      </p:sp>
      <p:pic>
        <p:nvPicPr>
          <p:cNvPr id="23556" name="Picture 4" descr="23">
            <a:hlinkClick r:id="rId3"/>
            <a:extLst>
              <a:ext uri="{FF2B5EF4-FFF2-40B4-BE49-F238E27FC236}">
                <a16:creationId xmlns:a16="http://schemas.microsoft.com/office/drawing/2014/main" id="{9C68D655-3407-A389-7DFA-0DB95D70AA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7788" y="611188"/>
            <a:ext cx="5468937" cy="407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8369110-D837-13DA-A300-B26351923ED5}"/>
              </a:ext>
            </a:extLst>
          </p:cNvPr>
          <p:cNvSpPr txBox="1"/>
          <p:nvPr/>
        </p:nvSpPr>
        <p:spPr>
          <a:xfrm>
            <a:off x="239713" y="98425"/>
            <a:ext cx="11806237" cy="492125"/>
          </a:xfrm>
          <a:prstGeom prst="rect">
            <a:avLst/>
          </a:prstGeom>
          <a:solidFill>
            <a:schemeClr val="accent5">
              <a:lumMod val="20000"/>
              <a:lumOff val="80000"/>
              <a:alpha val="48000"/>
            </a:schemeClr>
          </a:solidFill>
          <a:ln w="15875">
            <a:solidFill>
              <a:schemeClr val="accent5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600" b="1" spc="3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Система </a:t>
            </a:r>
            <a:r>
              <a:rPr lang="ru-RU" sz="2600" b="1" spc="3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ідентифікації</a:t>
            </a:r>
            <a:r>
              <a:rPr lang="ru-RU" sz="2600" b="1" spc="3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ru-RU" sz="2600" b="1" spc="3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бактерій</a:t>
            </a:r>
            <a:r>
              <a:rPr lang="ru-RU" sz="2600" b="1" spc="3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ru-RU" sz="2600" b="1" spc="3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RiboPrinter</a:t>
            </a:r>
            <a:endParaRPr lang="ru-RU" sz="2600" b="1" spc="3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F719BFD-8F7E-193C-3005-EA9A8ACDC29E}"/>
              </a:ext>
            </a:extLst>
          </p:cNvPr>
          <p:cNvSpPr txBox="1"/>
          <p:nvPr/>
        </p:nvSpPr>
        <p:spPr>
          <a:xfrm>
            <a:off x="6434138" y="4710113"/>
            <a:ext cx="5462587" cy="1200150"/>
          </a:xfrm>
          <a:prstGeom prst="rect">
            <a:avLst/>
          </a:prstGeom>
          <a:solidFill>
            <a:schemeClr val="accent5">
              <a:lumMod val="20000"/>
              <a:lumOff val="80000"/>
              <a:alpha val="49000"/>
            </a:schemeClr>
          </a:solidFill>
          <a:ln w="19050">
            <a:solidFill>
              <a:srgbClr val="002060"/>
            </a:solidFill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err="1">
                <a:solidFill>
                  <a:srgbClr val="002060"/>
                </a:solidFill>
                <a:latin typeface="+mn-lt"/>
              </a:rPr>
              <a:t>Ідентифікація</a:t>
            </a:r>
            <a:r>
              <a:rPr lang="ru-RU" sz="2400" b="1" dirty="0">
                <a:solidFill>
                  <a:srgbClr val="002060"/>
                </a:solidFill>
                <a:latin typeface="+mn-lt"/>
              </a:rPr>
              <a:t> проводиться шляхом </a:t>
            </a:r>
            <a:r>
              <a:rPr lang="ru-RU" sz="2400" b="1" dirty="0" err="1">
                <a:solidFill>
                  <a:srgbClr val="002060"/>
                </a:solidFill>
                <a:latin typeface="+mn-lt"/>
              </a:rPr>
              <a:t>аналізу</a:t>
            </a:r>
            <a:r>
              <a:rPr lang="ru-RU" sz="2400" b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+mn-lt"/>
              </a:rPr>
              <a:t>генів</a:t>
            </a:r>
            <a:r>
              <a:rPr lang="ru-RU" sz="2400" b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+mn-lt"/>
              </a:rPr>
              <a:t>рибосомальної</a:t>
            </a:r>
            <a:r>
              <a:rPr lang="ru-RU" sz="2400" b="1" dirty="0">
                <a:solidFill>
                  <a:srgbClr val="002060"/>
                </a:solidFill>
                <a:latin typeface="+mn-lt"/>
              </a:rPr>
              <a:t> РНК, яка є </a:t>
            </a:r>
            <a:r>
              <a:rPr lang="ru-RU" sz="2400" b="1" dirty="0" err="1">
                <a:solidFill>
                  <a:srgbClr val="002060"/>
                </a:solidFill>
                <a:latin typeface="+mn-lt"/>
              </a:rPr>
              <a:t>найбільш</a:t>
            </a:r>
            <a:r>
              <a:rPr lang="ru-RU" sz="2400" b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+mn-lt"/>
              </a:rPr>
              <a:t>стабільною</a:t>
            </a:r>
            <a:r>
              <a:rPr lang="ru-RU" sz="2400" b="1" dirty="0">
                <a:solidFill>
                  <a:srgbClr val="002060"/>
                </a:solidFill>
                <a:latin typeface="+mn-lt"/>
              </a:rPr>
              <a:t> у </a:t>
            </a:r>
            <a:r>
              <a:rPr lang="ru-RU" sz="2400" b="1" dirty="0" err="1">
                <a:solidFill>
                  <a:srgbClr val="002060"/>
                </a:solidFill>
                <a:latin typeface="+mn-lt"/>
              </a:rPr>
              <a:t>бактерій</a:t>
            </a:r>
            <a:endParaRPr lang="ru-RU" sz="2400" b="1" dirty="0">
              <a:solidFill>
                <a:srgbClr val="002060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E142469-755B-E595-E549-E915F22030F5}"/>
              </a:ext>
            </a:extLst>
          </p:cNvPr>
          <p:cNvSpPr/>
          <p:nvPr/>
        </p:nvSpPr>
        <p:spPr>
          <a:xfrm>
            <a:off x="144463" y="333375"/>
            <a:ext cx="11901487" cy="537051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2225"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err="1">
                <a:solidFill>
                  <a:srgbClr val="7030A0"/>
                </a:solidFill>
                <a:latin typeface="+mn-lt"/>
              </a:rPr>
              <a:t>Гній</a:t>
            </a:r>
            <a:r>
              <a:rPr lang="ru-RU" sz="2800" b="1" dirty="0">
                <a:solidFill>
                  <a:srgbClr val="7030A0"/>
                </a:solidFill>
                <a:latin typeface="+mn-lt"/>
              </a:rPr>
              <a:t> - </a:t>
            </a:r>
            <a:r>
              <a:rPr lang="ru-RU" sz="2800" b="1" dirty="0" err="1">
                <a:solidFill>
                  <a:srgbClr val="7030A0"/>
                </a:solidFill>
                <a:latin typeface="+mn-lt"/>
              </a:rPr>
              <a:t>каламутний</a:t>
            </a:r>
            <a:r>
              <a:rPr lang="ru-RU" sz="28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800" b="1" dirty="0" err="1">
                <a:solidFill>
                  <a:srgbClr val="7030A0"/>
                </a:solidFill>
                <a:latin typeface="+mn-lt"/>
              </a:rPr>
              <a:t>ексудат</a:t>
            </a:r>
            <a:r>
              <a:rPr lang="ru-RU" sz="28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800" b="1" dirty="0" err="1">
                <a:solidFill>
                  <a:srgbClr val="7030A0"/>
                </a:solidFill>
                <a:latin typeface="+mn-lt"/>
              </a:rPr>
              <a:t>що</a:t>
            </a:r>
            <a:r>
              <a:rPr lang="ru-RU" sz="28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800" b="1" dirty="0" err="1">
                <a:solidFill>
                  <a:srgbClr val="7030A0"/>
                </a:solidFill>
                <a:latin typeface="+mn-lt"/>
              </a:rPr>
              <a:t>виникає</a:t>
            </a:r>
            <a:r>
              <a:rPr lang="ru-RU" sz="2800" b="1" dirty="0">
                <a:solidFill>
                  <a:srgbClr val="7030A0"/>
                </a:solidFill>
                <a:latin typeface="+mn-lt"/>
              </a:rPr>
              <a:t> в </a:t>
            </a:r>
            <a:r>
              <a:rPr lang="ru-RU" sz="2800" b="1" dirty="0" err="1">
                <a:solidFill>
                  <a:srgbClr val="7030A0"/>
                </a:solidFill>
                <a:latin typeface="+mn-lt"/>
              </a:rPr>
              <a:t>результаті</a:t>
            </a:r>
            <a:r>
              <a:rPr lang="ru-RU" sz="28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800" b="1" dirty="0" err="1">
                <a:solidFill>
                  <a:srgbClr val="7030A0"/>
                </a:solidFill>
                <a:latin typeface="+mn-lt"/>
              </a:rPr>
              <a:t>гнійного</a:t>
            </a:r>
            <a:r>
              <a:rPr lang="ru-RU" sz="28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800" b="1" dirty="0" err="1">
                <a:solidFill>
                  <a:srgbClr val="7030A0"/>
                </a:solidFill>
                <a:latin typeface="+mn-lt"/>
              </a:rPr>
              <a:t>запалення</a:t>
            </a:r>
            <a:r>
              <a:rPr lang="ru-RU" sz="2800" b="1" dirty="0">
                <a:solidFill>
                  <a:srgbClr val="7030A0"/>
                </a:solidFill>
                <a:latin typeface="+mn-lt"/>
              </a:rPr>
              <a:t> тканин, </a:t>
            </a:r>
            <a:r>
              <a:rPr lang="ru-RU" sz="2800" b="1" dirty="0" err="1">
                <a:solidFill>
                  <a:srgbClr val="7030A0"/>
                </a:solidFill>
                <a:latin typeface="+mn-lt"/>
              </a:rPr>
              <a:t>який</a:t>
            </a:r>
            <a:r>
              <a:rPr lang="ru-RU" sz="28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800" b="1" dirty="0" err="1">
                <a:solidFill>
                  <a:srgbClr val="7030A0"/>
                </a:solidFill>
                <a:latin typeface="+mn-lt"/>
              </a:rPr>
              <a:t>складається</a:t>
            </a:r>
            <a:r>
              <a:rPr lang="ru-RU" sz="2800" b="1" dirty="0">
                <a:solidFill>
                  <a:srgbClr val="7030A0"/>
                </a:solidFill>
                <a:latin typeface="+mn-lt"/>
              </a:rPr>
              <a:t> з:</a:t>
            </a:r>
          </a:p>
          <a:p>
            <a:pPr marL="457200" indent="-457200" eaLnBrk="1" fontAlgn="auto" hangingPunct="1"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Font typeface="Wingdings" pitchFamily="2" charset="2"/>
              <a:buChar char="Ø"/>
              <a:defRPr/>
            </a:pPr>
            <a:r>
              <a:rPr lang="ru-RU" sz="2800" b="1" dirty="0">
                <a:solidFill>
                  <a:srgbClr val="7030A0"/>
                </a:solidFill>
                <a:latin typeface="+mn-lt"/>
              </a:rPr>
              <a:t>«</a:t>
            </a:r>
            <a:r>
              <a:rPr lang="ru-RU" sz="2800" b="1" dirty="0" err="1">
                <a:solidFill>
                  <a:srgbClr val="7030A0"/>
                </a:solidFill>
                <a:latin typeface="+mn-lt"/>
              </a:rPr>
              <a:t>Гнійної</a:t>
            </a:r>
            <a:r>
              <a:rPr lang="ru-RU" sz="2800" b="1" dirty="0">
                <a:solidFill>
                  <a:srgbClr val="7030A0"/>
                </a:solidFill>
                <a:latin typeface="+mn-lt"/>
              </a:rPr>
              <a:t>» </a:t>
            </a:r>
            <a:r>
              <a:rPr lang="ru-RU" sz="2800" b="1" dirty="0" err="1">
                <a:solidFill>
                  <a:srgbClr val="7030A0"/>
                </a:solidFill>
                <a:latin typeface="+mn-lt"/>
              </a:rPr>
              <a:t>плазми</a:t>
            </a:r>
            <a:r>
              <a:rPr lang="ru-RU" sz="28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800" b="1" dirty="0" err="1">
                <a:solidFill>
                  <a:srgbClr val="7030A0"/>
                </a:solidFill>
                <a:latin typeface="+mn-lt"/>
              </a:rPr>
              <a:t>що</a:t>
            </a:r>
            <a:r>
              <a:rPr lang="ru-RU" sz="28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800" b="1" dirty="0" err="1">
                <a:solidFill>
                  <a:srgbClr val="7030A0"/>
                </a:solidFill>
                <a:latin typeface="+mn-lt"/>
              </a:rPr>
              <a:t>містить</a:t>
            </a:r>
            <a:r>
              <a:rPr lang="ru-RU" sz="28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800" b="1" dirty="0" err="1">
                <a:solidFill>
                  <a:srgbClr val="7030A0"/>
                </a:solidFill>
                <a:latin typeface="+mn-lt"/>
              </a:rPr>
              <a:t>протеїни</a:t>
            </a:r>
            <a:r>
              <a:rPr lang="ru-RU" sz="28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800" b="1" dirty="0" err="1">
                <a:solidFill>
                  <a:srgbClr val="7030A0"/>
                </a:solidFill>
                <a:latin typeface="+mn-lt"/>
              </a:rPr>
              <a:t>протеолітичні</a:t>
            </a:r>
            <a:r>
              <a:rPr lang="ru-RU" sz="28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800" b="1" dirty="0" err="1">
                <a:solidFill>
                  <a:srgbClr val="7030A0"/>
                </a:solidFill>
                <a:latin typeface="+mn-lt"/>
              </a:rPr>
              <a:t>гліколітичні</a:t>
            </a:r>
            <a:r>
              <a:rPr lang="ru-RU" sz="28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800" b="1" dirty="0" err="1">
                <a:solidFill>
                  <a:srgbClr val="7030A0"/>
                </a:solidFill>
                <a:latin typeface="+mn-lt"/>
              </a:rPr>
              <a:t>і</a:t>
            </a:r>
            <a:r>
              <a:rPr lang="ru-RU" sz="28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800" b="1" dirty="0" err="1">
                <a:solidFill>
                  <a:srgbClr val="7030A0"/>
                </a:solidFill>
                <a:latin typeface="+mn-lt"/>
              </a:rPr>
              <a:t>ліполітичні</a:t>
            </a:r>
            <a:r>
              <a:rPr lang="ru-RU" sz="28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800" b="1" dirty="0" err="1">
                <a:solidFill>
                  <a:srgbClr val="7030A0"/>
                </a:solidFill>
                <a:latin typeface="+mn-lt"/>
              </a:rPr>
              <a:t>ферменти</a:t>
            </a:r>
            <a:r>
              <a:rPr lang="ru-RU" sz="28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800" b="1" dirty="0" err="1">
                <a:solidFill>
                  <a:srgbClr val="7030A0"/>
                </a:solidFill>
                <a:latin typeface="+mn-lt"/>
              </a:rPr>
              <a:t>мікробного</a:t>
            </a:r>
            <a:r>
              <a:rPr lang="ru-RU" sz="28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800" b="1" dirty="0" err="1">
                <a:solidFill>
                  <a:srgbClr val="7030A0"/>
                </a:solidFill>
                <a:latin typeface="+mn-lt"/>
              </a:rPr>
              <a:t>або</a:t>
            </a:r>
            <a:r>
              <a:rPr lang="ru-RU" sz="2800" b="1" dirty="0">
                <a:solidFill>
                  <a:srgbClr val="7030A0"/>
                </a:solidFill>
                <a:latin typeface="+mn-lt"/>
              </a:rPr>
              <a:t> лейкоцитарного </a:t>
            </a:r>
            <a:r>
              <a:rPr lang="ru-RU" sz="2800" b="1" dirty="0" err="1">
                <a:solidFill>
                  <a:srgbClr val="7030A0"/>
                </a:solidFill>
                <a:latin typeface="+mn-lt"/>
              </a:rPr>
              <a:t>походження</a:t>
            </a:r>
            <a:r>
              <a:rPr lang="ru-RU" sz="28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800" b="1" dirty="0" err="1">
                <a:solidFill>
                  <a:srgbClr val="7030A0"/>
                </a:solidFill>
                <a:latin typeface="+mn-lt"/>
              </a:rPr>
              <a:t>ліпіди</a:t>
            </a:r>
            <a:r>
              <a:rPr lang="ru-RU" sz="28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800" b="1" dirty="0" err="1">
                <a:solidFill>
                  <a:srgbClr val="7030A0"/>
                </a:solidFill>
                <a:latin typeface="+mn-lt"/>
              </a:rPr>
              <a:t>домішки</a:t>
            </a:r>
            <a:r>
              <a:rPr lang="ru-RU" sz="2800" b="1" dirty="0">
                <a:solidFill>
                  <a:srgbClr val="7030A0"/>
                </a:solidFill>
                <a:latin typeface="+mn-lt"/>
              </a:rPr>
              <a:t> ДНК та </a:t>
            </a:r>
            <a:r>
              <a:rPr lang="ru-RU" sz="2800" b="1" dirty="0" err="1">
                <a:solidFill>
                  <a:srgbClr val="7030A0"/>
                </a:solidFill>
                <a:latin typeface="+mn-lt"/>
              </a:rPr>
              <a:t>ін</a:t>
            </a:r>
            <a:r>
              <a:rPr lang="ru-RU" sz="2800" b="1" dirty="0">
                <a:solidFill>
                  <a:srgbClr val="7030A0"/>
                </a:solidFill>
                <a:latin typeface="+mn-lt"/>
              </a:rPr>
              <a:t>.;</a:t>
            </a:r>
          </a:p>
          <a:p>
            <a:pPr marL="457200" indent="-457200" eaLnBrk="1" fontAlgn="auto" hangingPunct="1"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Font typeface="Wingdings" pitchFamily="2" charset="2"/>
              <a:buChar char="Ø"/>
              <a:defRPr/>
            </a:pPr>
            <a:r>
              <a:rPr lang="ru-RU" sz="2800" b="1" dirty="0">
                <a:solidFill>
                  <a:srgbClr val="7030A0"/>
                </a:solidFill>
                <a:latin typeface="+mn-lt"/>
              </a:rPr>
              <a:t>тканевого детриту;</a:t>
            </a:r>
          </a:p>
          <a:p>
            <a:pPr marL="457200" indent="-457200" eaLnBrk="1" fontAlgn="auto" hangingPunct="1"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Font typeface="Wingdings" pitchFamily="2" charset="2"/>
              <a:buChar char="Ø"/>
              <a:defRPr/>
            </a:pPr>
            <a:r>
              <a:rPr lang="ru-RU" sz="2800" b="1" dirty="0" err="1">
                <a:solidFill>
                  <a:srgbClr val="7030A0"/>
                </a:solidFill>
                <a:latin typeface="+mn-lt"/>
              </a:rPr>
              <a:t>клітин</a:t>
            </a:r>
            <a:r>
              <a:rPr lang="ru-RU" sz="2800" b="1" dirty="0">
                <a:solidFill>
                  <a:srgbClr val="7030A0"/>
                </a:solidFill>
                <a:latin typeface="+mn-lt"/>
              </a:rPr>
              <a:t>: </a:t>
            </a:r>
            <a:r>
              <a:rPr lang="ru-RU" sz="2800" b="1" dirty="0" err="1">
                <a:solidFill>
                  <a:srgbClr val="7030A0"/>
                </a:solidFill>
                <a:latin typeface="+mn-lt"/>
              </a:rPr>
              <a:t>живих</a:t>
            </a:r>
            <a:r>
              <a:rPr lang="ru-RU" sz="28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800" b="1" dirty="0" err="1">
                <a:solidFill>
                  <a:srgbClr val="7030A0"/>
                </a:solidFill>
                <a:latin typeface="+mn-lt"/>
              </a:rPr>
              <a:t>або</a:t>
            </a:r>
            <a:r>
              <a:rPr lang="ru-RU" sz="28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800" b="1" dirty="0" err="1">
                <a:solidFill>
                  <a:srgbClr val="7030A0"/>
                </a:solidFill>
                <a:latin typeface="+mn-lt"/>
              </a:rPr>
              <a:t>дегенерованих</a:t>
            </a:r>
            <a:r>
              <a:rPr lang="ru-RU" sz="28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800" b="1" dirty="0" err="1">
                <a:solidFill>
                  <a:srgbClr val="7030A0"/>
                </a:solidFill>
                <a:latin typeface="+mn-lt"/>
              </a:rPr>
              <a:t>бактерій</a:t>
            </a:r>
            <a:r>
              <a:rPr lang="ru-RU" sz="2800" b="1" dirty="0">
                <a:solidFill>
                  <a:srgbClr val="7030A0"/>
                </a:solidFill>
                <a:latin typeface="+mn-lt"/>
              </a:rPr>
              <a:t> і </a:t>
            </a:r>
            <a:r>
              <a:rPr lang="ru-RU" sz="2800" b="1" dirty="0" err="1">
                <a:solidFill>
                  <a:srgbClr val="7030A0"/>
                </a:solidFill>
                <a:latin typeface="+mn-lt"/>
              </a:rPr>
              <a:t>нейтрофілів</a:t>
            </a:r>
            <a:r>
              <a:rPr lang="ru-RU" sz="2800" b="1" dirty="0">
                <a:solidFill>
                  <a:srgbClr val="7030A0"/>
                </a:solidFill>
                <a:latin typeface="+mn-lt"/>
              </a:rPr>
              <a:t> (</a:t>
            </a:r>
            <a:r>
              <a:rPr lang="ru-RU" sz="2800" b="1" dirty="0" err="1">
                <a:solidFill>
                  <a:srgbClr val="7030A0"/>
                </a:solidFill>
                <a:latin typeface="+mn-lt"/>
              </a:rPr>
              <a:t>гнійні</a:t>
            </a:r>
            <a:r>
              <a:rPr lang="ru-RU" sz="28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800" b="1" dirty="0" err="1">
                <a:solidFill>
                  <a:srgbClr val="7030A0"/>
                </a:solidFill>
                <a:latin typeface="+mn-lt"/>
              </a:rPr>
              <a:t>тільця</a:t>
            </a:r>
            <a:r>
              <a:rPr lang="ru-RU" sz="2800" b="1" dirty="0">
                <a:solidFill>
                  <a:srgbClr val="7030A0"/>
                </a:solidFill>
                <a:latin typeface="+mn-lt"/>
              </a:rPr>
              <a:t>, кульки, </a:t>
            </a:r>
            <a:r>
              <a:rPr lang="ru-RU" sz="2800" b="1" dirty="0" err="1">
                <a:solidFill>
                  <a:srgbClr val="7030A0"/>
                </a:solidFill>
                <a:latin typeface="+mn-lt"/>
              </a:rPr>
              <a:t>клітини</a:t>
            </a:r>
            <a:r>
              <a:rPr lang="ru-RU" sz="2800" b="1" dirty="0">
                <a:solidFill>
                  <a:srgbClr val="7030A0"/>
                </a:solidFill>
                <a:latin typeface="+mn-lt"/>
              </a:rPr>
              <a:t>). </a:t>
            </a:r>
          </a:p>
          <a:p>
            <a:pPr eaLnBrk="1" fontAlgn="auto" hangingPunct="1">
              <a:spcBef>
                <a:spcPts val="1200"/>
              </a:spcBef>
              <a:spcAft>
                <a:spcPts val="0"/>
              </a:spcAft>
              <a:defRPr/>
            </a:pPr>
            <a:r>
              <a:rPr lang="ru-RU" sz="2800" b="1" dirty="0" err="1">
                <a:solidFill>
                  <a:srgbClr val="7030A0"/>
                </a:solidFill>
                <a:latin typeface="+mn-lt"/>
              </a:rPr>
              <a:t>Колір</a:t>
            </a:r>
            <a:r>
              <a:rPr lang="ru-RU" sz="2800" b="1" dirty="0">
                <a:solidFill>
                  <a:srgbClr val="7030A0"/>
                </a:solidFill>
                <a:latin typeface="+mn-lt"/>
              </a:rPr>
              <a:t> гною часто </a:t>
            </a:r>
            <a:r>
              <a:rPr lang="ru-RU" sz="2800" b="1" dirty="0" err="1">
                <a:solidFill>
                  <a:srgbClr val="7030A0"/>
                </a:solidFill>
                <a:latin typeface="+mn-lt"/>
              </a:rPr>
              <a:t>жовтий</a:t>
            </a:r>
            <a:r>
              <a:rPr lang="ru-RU" sz="28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800" b="1" dirty="0" err="1">
                <a:solidFill>
                  <a:srgbClr val="7030A0"/>
                </a:solidFill>
                <a:latin typeface="+mn-lt"/>
              </a:rPr>
              <a:t>жовто-зелений</a:t>
            </a:r>
            <a:r>
              <a:rPr lang="ru-RU" sz="2800" b="1" dirty="0">
                <a:solidFill>
                  <a:srgbClr val="7030A0"/>
                </a:solidFill>
                <a:latin typeface="+mn-lt"/>
              </a:rPr>
              <a:t>, але </a:t>
            </a:r>
            <a:r>
              <a:rPr lang="ru-RU" sz="2800" b="1" dirty="0" err="1">
                <a:solidFill>
                  <a:srgbClr val="7030A0"/>
                </a:solidFill>
                <a:latin typeface="+mn-lt"/>
              </a:rPr>
              <a:t>може</a:t>
            </a:r>
            <a:r>
              <a:rPr lang="ru-RU" sz="2800" b="1" dirty="0">
                <a:solidFill>
                  <a:srgbClr val="7030A0"/>
                </a:solidFill>
                <a:latin typeface="+mn-lt"/>
              </a:rPr>
              <a:t> бути </a:t>
            </a:r>
            <a:r>
              <a:rPr lang="ru-RU" sz="2800" b="1" dirty="0" err="1">
                <a:solidFill>
                  <a:srgbClr val="7030A0"/>
                </a:solidFill>
                <a:latin typeface="+mn-lt"/>
              </a:rPr>
              <a:t>блакитним</a:t>
            </a:r>
            <a:r>
              <a:rPr lang="ru-RU" sz="28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800" b="1" dirty="0" err="1">
                <a:solidFill>
                  <a:srgbClr val="7030A0"/>
                </a:solidFill>
                <a:latin typeface="+mn-lt"/>
              </a:rPr>
              <a:t>яскраво</a:t>
            </a:r>
            <a:r>
              <a:rPr lang="ru-RU" sz="2800" b="1" dirty="0">
                <a:solidFill>
                  <a:srgbClr val="7030A0"/>
                </a:solidFill>
                <a:latin typeface="+mn-lt"/>
              </a:rPr>
              <a:t>-зеленим, </a:t>
            </a:r>
            <a:r>
              <a:rPr lang="ru-RU" sz="2800" b="1" dirty="0" err="1">
                <a:solidFill>
                  <a:srgbClr val="7030A0"/>
                </a:solidFill>
                <a:latin typeface="+mn-lt"/>
              </a:rPr>
              <a:t>брудно-сірим</a:t>
            </a:r>
            <a:r>
              <a:rPr lang="ru-RU" sz="2800" b="1" dirty="0">
                <a:solidFill>
                  <a:srgbClr val="7030A0"/>
                </a:solidFill>
                <a:latin typeface="+mn-lt"/>
              </a:rPr>
              <a:t>.</a:t>
            </a:r>
          </a:p>
          <a:p>
            <a:pPr eaLnBrk="1" fontAlgn="auto" hangingPunct="1">
              <a:spcBef>
                <a:spcPts val="1200"/>
              </a:spcBef>
              <a:spcAft>
                <a:spcPts val="0"/>
              </a:spcAft>
              <a:defRPr/>
            </a:pPr>
            <a:r>
              <a:rPr lang="ru-RU" sz="2800" b="1" dirty="0" err="1">
                <a:solidFill>
                  <a:srgbClr val="7030A0"/>
                </a:solidFill>
                <a:latin typeface="+mn-lt"/>
              </a:rPr>
              <a:t>Консистенція</a:t>
            </a:r>
            <a:r>
              <a:rPr lang="ru-RU" sz="28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800" b="1" dirty="0" err="1">
                <a:solidFill>
                  <a:srgbClr val="7030A0"/>
                </a:solidFill>
                <a:latin typeface="+mn-lt"/>
              </a:rPr>
              <a:t>свіжого</a:t>
            </a:r>
            <a:r>
              <a:rPr lang="ru-RU" sz="2800" b="1" dirty="0">
                <a:solidFill>
                  <a:srgbClr val="7030A0"/>
                </a:solidFill>
                <a:latin typeface="+mn-lt"/>
              </a:rPr>
              <a:t> гною </a:t>
            </a:r>
            <a:r>
              <a:rPr lang="ru-RU" sz="2800" b="1" dirty="0" err="1">
                <a:solidFill>
                  <a:srgbClr val="7030A0"/>
                </a:solidFill>
                <a:latin typeface="+mn-lt"/>
              </a:rPr>
              <a:t>рідка</a:t>
            </a:r>
            <a:r>
              <a:rPr lang="ru-RU" sz="2800" b="1" dirty="0">
                <a:solidFill>
                  <a:srgbClr val="7030A0"/>
                </a:solidFill>
                <a:latin typeface="+mn-lt"/>
              </a:rPr>
              <a:t>, з часом вона </a:t>
            </a:r>
            <a:r>
              <a:rPr lang="ru-RU" sz="2800" b="1" dirty="0" err="1">
                <a:solidFill>
                  <a:srgbClr val="7030A0"/>
                </a:solidFill>
                <a:latin typeface="+mn-lt"/>
              </a:rPr>
              <a:t>стає</a:t>
            </a:r>
            <a:r>
              <a:rPr lang="ru-RU" sz="28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800" b="1" dirty="0" err="1">
                <a:solidFill>
                  <a:srgbClr val="7030A0"/>
                </a:solidFill>
                <a:latin typeface="+mn-lt"/>
              </a:rPr>
              <a:t>густішою</a:t>
            </a:r>
            <a:r>
              <a:rPr lang="ru-RU" sz="2800" b="1" dirty="0">
                <a:solidFill>
                  <a:srgbClr val="7030A0"/>
                </a:solidFill>
                <a:latin typeface="+mn-lt"/>
              </a:rPr>
              <a:t>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7EAB646-8E58-1D8B-EC4F-19CCC215D407}"/>
              </a:ext>
            </a:extLst>
          </p:cNvPr>
          <p:cNvSpPr/>
          <p:nvPr/>
        </p:nvSpPr>
        <p:spPr>
          <a:xfrm>
            <a:off x="431800" y="836613"/>
            <a:ext cx="11423650" cy="409416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7030A0"/>
                </a:solidFill>
                <a:latin typeface="+mn-lt"/>
              </a:rPr>
              <a:t> Причиною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гноєутворення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є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піогенні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бактерії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: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стафілококи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стрептококи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пневмококи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гонококи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менінгококи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кишкова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паличка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псевдомонади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, протей,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клебсієли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гнильні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анаеробні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бактерії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– </a:t>
            </a:r>
            <a:r>
              <a:rPr lang="en-US" sz="2400" b="1" i="1" dirty="0">
                <a:solidFill>
                  <a:srgbClr val="7030A0"/>
                </a:solidFill>
                <a:latin typeface="+mn-lt"/>
              </a:rPr>
              <a:t>Clostridium</a:t>
            </a:r>
            <a:r>
              <a:rPr lang="uk-UA" sz="2400" b="1" i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i="1" dirty="0" err="1">
                <a:solidFill>
                  <a:srgbClr val="7030A0"/>
                </a:solidFill>
                <a:latin typeface="+mn-lt"/>
              </a:rPr>
              <a:t>perfringens</a:t>
            </a:r>
            <a:r>
              <a:rPr lang="ru-RU" sz="2400" b="1" i="1" dirty="0">
                <a:solidFill>
                  <a:srgbClr val="7030A0"/>
                </a:solidFill>
                <a:latin typeface="+mn-lt"/>
              </a:rPr>
              <a:t>, </a:t>
            </a:r>
            <a:r>
              <a:rPr lang="ru-RU" sz="2400" b="1" i="1" dirty="0" err="1">
                <a:solidFill>
                  <a:srgbClr val="7030A0"/>
                </a:solidFill>
                <a:latin typeface="+mn-lt"/>
              </a:rPr>
              <a:t>Cl</a:t>
            </a:r>
            <a:r>
              <a:rPr lang="ru-RU" sz="2400" b="1" i="1" dirty="0">
                <a:solidFill>
                  <a:srgbClr val="7030A0"/>
                </a:solidFill>
                <a:latin typeface="+mn-lt"/>
              </a:rPr>
              <a:t>. </a:t>
            </a:r>
            <a:r>
              <a:rPr lang="en-US" sz="2400" b="1" i="1" dirty="0">
                <a:solidFill>
                  <a:srgbClr val="7030A0"/>
                </a:solidFill>
                <a:latin typeface="+mn-lt"/>
              </a:rPr>
              <a:t>s</a:t>
            </a:r>
            <a:r>
              <a:rPr lang="ru-RU" sz="2400" b="1" i="1" dirty="0" err="1">
                <a:solidFill>
                  <a:srgbClr val="7030A0"/>
                </a:solidFill>
                <a:latin typeface="+mn-lt"/>
              </a:rPr>
              <a:t>porogenes</a:t>
            </a:r>
            <a:r>
              <a:rPr lang="ru-RU" sz="2400" b="1" i="1" dirty="0">
                <a:solidFill>
                  <a:srgbClr val="7030A0"/>
                </a:solidFill>
                <a:latin typeface="+mn-lt"/>
              </a:rPr>
              <a:t>, </a:t>
            </a:r>
            <a:r>
              <a:rPr lang="ru-RU" sz="2400" b="1" i="1" dirty="0" err="1">
                <a:solidFill>
                  <a:srgbClr val="7030A0"/>
                </a:solidFill>
                <a:latin typeface="+mn-lt"/>
              </a:rPr>
              <a:t>Cl.putrificum</a:t>
            </a:r>
            <a:r>
              <a:rPr lang="ru-RU" sz="2400" b="1" i="1" dirty="0">
                <a:solidFill>
                  <a:srgbClr val="7030A0"/>
                </a:solidFill>
                <a:latin typeface="+mn-lt"/>
              </a:rPr>
              <a:t>  </a:t>
            </a:r>
            <a:r>
              <a:rPr lang="ru-RU" sz="2400" b="1" i="1" dirty="0" err="1">
                <a:solidFill>
                  <a:srgbClr val="7030A0"/>
                </a:solidFill>
                <a:latin typeface="+mn-lt"/>
              </a:rPr>
              <a:t>Cl</a:t>
            </a:r>
            <a:r>
              <a:rPr lang="ru-RU" sz="2400" b="1" i="1" dirty="0">
                <a:solidFill>
                  <a:srgbClr val="7030A0"/>
                </a:solidFill>
                <a:latin typeface="+mn-lt"/>
              </a:rPr>
              <a:t>. </a:t>
            </a:r>
            <a:r>
              <a:rPr lang="en-US" sz="2400" b="1" i="1" dirty="0" err="1">
                <a:solidFill>
                  <a:srgbClr val="7030A0"/>
                </a:solidFill>
                <a:latin typeface="+mn-lt"/>
              </a:rPr>
              <a:t>aerofoetidum</a:t>
            </a:r>
            <a:r>
              <a:rPr lang="ru-RU" sz="2400" b="1" i="1" dirty="0">
                <a:solidFill>
                  <a:srgbClr val="7030A0"/>
                </a:solidFill>
                <a:latin typeface="+mn-lt"/>
              </a:rPr>
              <a:t> та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ін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. </a:t>
            </a:r>
          </a:p>
          <a:p>
            <a:pPr eaLnBrk="1" fontAlgn="auto" hangingPunct="1">
              <a:spcBef>
                <a:spcPts val="120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Рідше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нагноєння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можуть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викликати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також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і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інші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бактерії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: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сальмонели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шигели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бруцели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мікобактерії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кандиди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актиноміцети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. </a:t>
            </a:r>
          </a:p>
          <a:p>
            <a:pPr eaLnBrk="1" fontAlgn="auto" hangingPunct="1">
              <a:spcBef>
                <a:spcPts val="1200"/>
              </a:spcBef>
              <a:spcAft>
                <a:spcPts val="0"/>
              </a:spcAft>
              <a:defRPr/>
            </a:pP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Іноді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в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гної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мікроорганізмів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не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виявляється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що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може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бути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пов'язано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з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лізисом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бактерій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або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немикробной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етіологією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запалення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+mn-lt"/>
              </a:rPr>
              <a:t> 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7030A0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E0522B0-D6A2-22E4-22DD-03E10910EAD7}"/>
              </a:ext>
            </a:extLst>
          </p:cNvPr>
          <p:cNvSpPr txBox="1"/>
          <p:nvPr/>
        </p:nvSpPr>
        <p:spPr>
          <a:xfrm>
            <a:off x="2471738" y="260350"/>
            <a:ext cx="7056437" cy="585788"/>
          </a:xfrm>
          <a:prstGeom prst="rect">
            <a:avLst/>
          </a:prstGeom>
          <a:solidFill>
            <a:schemeClr val="bg1"/>
          </a:solidFill>
          <a:ln w="25400">
            <a:solidFill>
              <a:schemeClr val="tx2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cap="all" spc="3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гноєрідні</a:t>
            </a:r>
            <a:r>
              <a:rPr lang="ru-RU" sz="3200" b="1" cap="all" spc="3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коки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68DFF6D-6AE0-2A36-C6C7-A1AE32BDB720}"/>
              </a:ext>
            </a:extLst>
          </p:cNvPr>
          <p:cNvSpPr txBox="1"/>
          <p:nvPr/>
        </p:nvSpPr>
        <p:spPr>
          <a:xfrm>
            <a:off x="514350" y="1146175"/>
            <a:ext cx="5437188" cy="40005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2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spc="300" dirty="0">
                <a:solidFill>
                  <a:srgbClr val="7030A0"/>
                </a:solidFill>
                <a:latin typeface="+mn-lt"/>
              </a:rPr>
              <a:t>ГРАМПОЗИТИВНІ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DD7F5A-4A80-4BB1-3DC7-F5D169B9AA75}"/>
              </a:ext>
            </a:extLst>
          </p:cNvPr>
          <p:cNvSpPr txBox="1"/>
          <p:nvPr/>
        </p:nvSpPr>
        <p:spPr>
          <a:xfrm>
            <a:off x="6767513" y="1146175"/>
            <a:ext cx="5087937" cy="40005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spc="300" dirty="0">
                <a:solidFill>
                  <a:srgbClr val="FF0000"/>
                </a:solidFill>
                <a:latin typeface="+mn-lt"/>
              </a:rPr>
              <a:t>ГРАМНЕГАТИВНІ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587582B-AF68-F83C-9EF8-4CB10BC52A3A}"/>
              </a:ext>
            </a:extLst>
          </p:cNvPr>
          <p:cNvSpPr txBox="1"/>
          <p:nvPr/>
        </p:nvSpPr>
        <p:spPr>
          <a:xfrm>
            <a:off x="88900" y="1989138"/>
            <a:ext cx="2782888" cy="708025"/>
          </a:xfrm>
          <a:prstGeom prst="rect">
            <a:avLst/>
          </a:prstGeom>
          <a:solidFill>
            <a:schemeClr val="bg1"/>
          </a:solidFill>
          <a:ln w="25400">
            <a:solidFill>
              <a:schemeClr val="tx2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7030A0"/>
                </a:solidFill>
                <a:latin typeface="+mn-lt"/>
              </a:rPr>
              <a:t>Родина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i="1" dirty="0" err="1">
                <a:solidFill>
                  <a:srgbClr val="7030A0"/>
                </a:solidFill>
                <a:latin typeface="+mn-lt"/>
              </a:rPr>
              <a:t>Micrococcaceae</a:t>
            </a:r>
            <a:endParaRPr lang="ru-RU" sz="2000" b="1" i="1"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F8D1FE8-EC5D-7535-C604-A369416ADCD9}"/>
              </a:ext>
            </a:extLst>
          </p:cNvPr>
          <p:cNvSpPr txBox="1"/>
          <p:nvPr/>
        </p:nvSpPr>
        <p:spPr>
          <a:xfrm>
            <a:off x="3460750" y="1979613"/>
            <a:ext cx="3000375" cy="708025"/>
          </a:xfrm>
          <a:prstGeom prst="rect">
            <a:avLst/>
          </a:prstGeom>
          <a:solidFill>
            <a:schemeClr val="bg1"/>
          </a:solidFill>
          <a:ln w="25400">
            <a:solidFill>
              <a:schemeClr val="tx2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7030A0"/>
                </a:solidFill>
              </a:rPr>
              <a:t>Родина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i="1" dirty="0" err="1">
                <a:solidFill>
                  <a:srgbClr val="7030A0"/>
                </a:solidFill>
                <a:latin typeface="+mn-lt"/>
              </a:rPr>
              <a:t>Streptococcaceae</a:t>
            </a:r>
            <a:endParaRPr lang="ru-RU" sz="2000" b="1" i="1"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FBDE8F-D894-CFFD-7BCA-6CB6E3D951FA}"/>
              </a:ext>
            </a:extLst>
          </p:cNvPr>
          <p:cNvSpPr txBox="1"/>
          <p:nvPr/>
        </p:nvSpPr>
        <p:spPr>
          <a:xfrm>
            <a:off x="88900" y="3573463"/>
            <a:ext cx="3054350" cy="708025"/>
          </a:xfrm>
          <a:prstGeom prst="rect">
            <a:avLst/>
          </a:prstGeom>
          <a:solidFill>
            <a:schemeClr val="bg1"/>
          </a:solidFill>
          <a:ln w="25400">
            <a:solidFill>
              <a:schemeClr val="tx2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Рід</a:t>
            </a:r>
            <a:endParaRPr lang="ru-RU" sz="2000" b="1" dirty="0">
              <a:solidFill>
                <a:srgbClr val="7030A0"/>
              </a:solidFill>
              <a:latin typeface="+mn-lt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i="1" dirty="0">
                <a:solidFill>
                  <a:srgbClr val="7030A0"/>
                </a:solidFill>
                <a:latin typeface="+mn-lt"/>
              </a:rPr>
              <a:t>Staphylococcus</a:t>
            </a:r>
            <a:endParaRPr lang="ru-RU" sz="2000" b="1" i="1"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3BEDDD-9FB7-0E2F-770B-E44815DAF6BA}"/>
              </a:ext>
            </a:extLst>
          </p:cNvPr>
          <p:cNvSpPr txBox="1"/>
          <p:nvPr/>
        </p:nvSpPr>
        <p:spPr>
          <a:xfrm>
            <a:off x="3460750" y="3573463"/>
            <a:ext cx="3209925" cy="708025"/>
          </a:xfrm>
          <a:prstGeom prst="rect">
            <a:avLst/>
          </a:prstGeom>
          <a:solidFill>
            <a:schemeClr val="bg1"/>
          </a:solidFill>
          <a:ln w="25400" cap="rnd">
            <a:solidFill>
              <a:schemeClr val="tx2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Рід</a:t>
            </a:r>
            <a:endParaRPr lang="ru-RU" sz="2000" b="1" dirty="0">
              <a:solidFill>
                <a:srgbClr val="7030A0"/>
              </a:solidFill>
              <a:latin typeface="+mn-lt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i="1" dirty="0">
                <a:solidFill>
                  <a:srgbClr val="7030A0"/>
                </a:solidFill>
                <a:latin typeface="+mn-lt"/>
              </a:rPr>
              <a:t>Streptococcus</a:t>
            </a:r>
            <a:endParaRPr lang="ru-RU" sz="2000" b="1" i="1"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2044E1C-E36F-427F-959A-1AA5E50A1AB5}"/>
              </a:ext>
            </a:extLst>
          </p:cNvPr>
          <p:cNvSpPr txBox="1"/>
          <p:nvPr/>
        </p:nvSpPr>
        <p:spPr>
          <a:xfrm>
            <a:off x="223838" y="4886325"/>
            <a:ext cx="2782887" cy="1016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2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marL="18097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i="1" dirty="0">
                <a:solidFill>
                  <a:srgbClr val="7030A0"/>
                </a:solidFill>
                <a:latin typeface="+mn-lt"/>
              </a:rPr>
              <a:t>S. </a:t>
            </a:r>
            <a:r>
              <a:rPr lang="en-US" sz="2000" b="1" i="1" dirty="0" err="1">
                <a:solidFill>
                  <a:srgbClr val="7030A0"/>
                </a:solidFill>
                <a:latin typeface="+mn-lt"/>
              </a:rPr>
              <a:t>aureus</a:t>
            </a:r>
            <a:endParaRPr lang="ru-RU" sz="2000" b="1" i="1" dirty="0">
              <a:solidFill>
                <a:srgbClr val="7030A0"/>
              </a:solidFill>
              <a:latin typeface="+mn-lt"/>
            </a:endParaRPr>
          </a:p>
          <a:p>
            <a:pPr marL="18097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i="1" dirty="0">
                <a:solidFill>
                  <a:srgbClr val="7030A0"/>
                </a:solidFill>
                <a:latin typeface="+mn-lt"/>
              </a:rPr>
              <a:t>S. </a:t>
            </a:r>
            <a:r>
              <a:rPr lang="en-US" sz="2000" b="1" i="1" dirty="0" err="1">
                <a:solidFill>
                  <a:srgbClr val="7030A0"/>
                </a:solidFill>
                <a:latin typeface="+mn-lt"/>
              </a:rPr>
              <a:t>epidermidis</a:t>
            </a:r>
            <a:endParaRPr lang="ru-RU" sz="2000" b="1" i="1" dirty="0">
              <a:solidFill>
                <a:srgbClr val="7030A0"/>
              </a:solidFill>
              <a:latin typeface="+mn-lt"/>
            </a:endParaRPr>
          </a:p>
          <a:p>
            <a:pPr marL="18097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i="1" dirty="0">
                <a:solidFill>
                  <a:srgbClr val="7030A0"/>
                </a:solidFill>
                <a:latin typeface="+mn-lt"/>
              </a:rPr>
              <a:t>S. </a:t>
            </a:r>
            <a:r>
              <a:rPr lang="en-US" sz="2000" b="1" i="1" dirty="0" err="1">
                <a:solidFill>
                  <a:srgbClr val="7030A0"/>
                </a:solidFill>
                <a:latin typeface="+mn-lt"/>
              </a:rPr>
              <a:t>saprophyticus</a:t>
            </a:r>
            <a:endParaRPr lang="en-US" sz="2000" b="1" i="1"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54D378B-9424-BBA2-FC98-4EA910CE0343}"/>
              </a:ext>
            </a:extLst>
          </p:cNvPr>
          <p:cNvSpPr txBox="1"/>
          <p:nvPr/>
        </p:nvSpPr>
        <p:spPr>
          <a:xfrm>
            <a:off x="3600450" y="4900613"/>
            <a:ext cx="2687638" cy="1016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2">
                <a:lumMod val="75000"/>
              </a:schemeClr>
            </a:solidFill>
          </a:ln>
        </p:spPr>
        <p:txBody>
          <a:bodyPr anchor="ctr">
            <a:spAutoFit/>
          </a:bodyPr>
          <a:lstStyle/>
          <a:p>
            <a:pPr eaLnBrk="1" fontAlgn="auto" hangingPunct="1">
              <a:spcBef>
                <a:spcPts val="1200"/>
              </a:spcBef>
              <a:spcAft>
                <a:spcPts val="0"/>
              </a:spcAft>
              <a:defRPr/>
            </a:pPr>
            <a:r>
              <a:rPr lang="en-US" sz="2000" b="1" i="1" dirty="0">
                <a:solidFill>
                  <a:srgbClr val="7030A0"/>
                </a:solidFill>
                <a:latin typeface="+mn-lt"/>
              </a:rPr>
              <a:t>S. </a:t>
            </a:r>
            <a:r>
              <a:rPr lang="en-US" sz="2000" b="1" i="1" dirty="0" err="1">
                <a:solidFill>
                  <a:srgbClr val="7030A0"/>
                </a:solidFill>
                <a:latin typeface="+mn-lt"/>
              </a:rPr>
              <a:t>pyogenes</a:t>
            </a:r>
            <a:endParaRPr lang="ru-RU" sz="2000" b="1" i="1" dirty="0">
              <a:solidFill>
                <a:srgbClr val="7030A0"/>
              </a:solidFill>
              <a:latin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i="1" dirty="0">
                <a:solidFill>
                  <a:srgbClr val="7030A0"/>
                </a:solidFill>
                <a:latin typeface="+mn-lt"/>
              </a:rPr>
              <a:t>S. </a:t>
            </a:r>
            <a:r>
              <a:rPr lang="en-US" sz="2000" b="1" i="1" dirty="0" err="1">
                <a:solidFill>
                  <a:srgbClr val="7030A0"/>
                </a:solidFill>
                <a:latin typeface="+mn-lt"/>
              </a:rPr>
              <a:t>pneumoniae</a:t>
            </a:r>
            <a:endParaRPr lang="en-US" sz="2000" b="1" i="1" dirty="0">
              <a:solidFill>
                <a:srgbClr val="7030A0"/>
              </a:solidFill>
              <a:latin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i="1" dirty="0">
                <a:solidFill>
                  <a:srgbClr val="7030A0"/>
                </a:solidFill>
                <a:latin typeface="+mn-lt"/>
              </a:rPr>
              <a:t>S. </a:t>
            </a:r>
            <a:r>
              <a:rPr lang="en-US" sz="2000" b="1" i="1" dirty="0" err="1">
                <a:solidFill>
                  <a:srgbClr val="7030A0"/>
                </a:solidFill>
                <a:latin typeface="+mn-lt"/>
              </a:rPr>
              <a:t>mutans</a:t>
            </a:r>
            <a:endParaRPr lang="en-US" sz="2000" b="1" i="1"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26635" name="TextBox 11">
            <a:extLst>
              <a:ext uri="{FF2B5EF4-FFF2-40B4-BE49-F238E27FC236}">
                <a16:creationId xmlns:a16="http://schemas.microsoft.com/office/drawing/2014/main" id="{EF4C7B31-1B13-565F-DF10-77B8F2A0F0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26325" y="1979613"/>
            <a:ext cx="3949700" cy="708025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ru-RU" altLang="ru-RU" sz="2000" b="1">
                <a:solidFill>
                  <a:srgbClr val="FF0000"/>
                </a:solidFill>
              </a:rPr>
              <a:t>Родина</a:t>
            </a:r>
            <a:r>
              <a:rPr lang="en-US" altLang="ru-RU" sz="2000" b="1">
                <a:solidFill>
                  <a:srgbClr val="FF0000"/>
                </a:solidFill>
              </a:rPr>
              <a:t> </a:t>
            </a:r>
          </a:p>
          <a:p>
            <a:pPr algn="ctr" eaLnBrk="1" hangingPunct="1"/>
            <a:r>
              <a:rPr lang="en-US" altLang="ru-RU" sz="2000" b="1" i="1">
                <a:solidFill>
                  <a:srgbClr val="FF0000"/>
                </a:solidFill>
              </a:rPr>
              <a:t>Neisseriaceae</a:t>
            </a:r>
            <a:endParaRPr lang="ru-RU" altLang="ru-RU" i="1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5B31324-3638-DDD8-FC50-9629B9BF1929}"/>
              </a:ext>
            </a:extLst>
          </p:cNvPr>
          <p:cNvSpPr txBox="1"/>
          <p:nvPr/>
        </p:nvSpPr>
        <p:spPr>
          <a:xfrm>
            <a:off x="7770813" y="3500438"/>
            <a:ext cx="3263900" cy="708025"/>
          </a:xfrm>
          <a:prstGeom prst="rect">
            <a:avLst/>
          </a:prstGeom>
          <a:solidFill>
            <a:schemeClr val="bg1"/>
          </a:solidFill>
          <a:ln w="25400">
            <a:solidFill>
              <a:schemeClr val="tx2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err="1">
                <a:solidFill>
                  <a:srgbClr val="FF0000"/>
                </a:solidFill>
                <a:latin typeface="+mn-lt"/>
              </a:rPr>
              <a:t>Рід</a:t>
            </a:r>
            <a:endParaRPr lang="ru-RU" sz="2000" b="1" dirty="0">
              <a:solidFill>
                <a:srgbClr val="FF0000"/>
              </a:solidFill>
              <a:latin typeface="+mn-lt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i="1" dirty="0">
                <a:solidFill>
                  <a:srgbClr val="FF0000"/>
                </a:solidFill>
                <a:latin typeface="+mn-lt"/>
              </a:rPr>
              <a:t>Neisseria</a:t>
            </a:r>
            <a:endParaRPr lang="ru-RU" sz="2000" b="1" i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40E318D-E105-78EC-6ABD-A879E3ABBBEC}"/>
              </a:ext>
            </a:extLst>
          </p:cNvPr>
          <p:cNvSpPr txBox="1"/>
          <p:nvPr/>
        </p:nvSpPr>
        <p:spPr>
          <a:xfrm>
            <a:off x="8015288" y="4860925"/>
            <a:ext cx="2784475" cy="1016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2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indent="8572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i="1" dirty="0">
                <a:solidFill>
                  <a:srgbClr val="FF0000"/>
                </a:solidFill>
                <a:latin typeface="+mn-lt"/>
              </a:rPr>
              <a:t>N. </a:t>
            </a:r>
            <a:r>
              <a:rPr lang="en-US" sz="2000" b="1" i="1" dirty="0" err="1">
                <a:solidFill>
                  <a:srgbClr val="FF0000"/>
                </a:solidFill>
                <a:latin typeface="+mn-lt"/>
              </a:rPr>
              <a:t>meningitidis</a:t>
            </a:r>
            <a:endParaRPr lang="ru-RU" sz="2000" b="1" i="1" dirty="0">
              <a:solidFill>
                <a:srgbClr val="FF0000"/>
              </a:solidFill>
              <a:latin typeface="+mn-lt"/>
            </a:endParaRPr>
          </a:p>
          <a:p>
            <a:pPr indent="8572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i="1" dirty="0">
                <a:solidFill>
                  <a:srgbClr val="FF0000"/>
                </a:solidFill>
                <a:latin typeface="+mn-lt"/>
              </a:rPr>
              <a:t>N. </a:t>
            </a:r>
            <a:r>
              <a:rPr lang="en-US" sz="2000" b="1" i="1" dirty="0" err="1">
                <a:solidFill>
                  <a:srgbClr val="FF0000"/>
                </a:solidFill>
                <a:latin typeface="+mn-lt"/>
              </a:rPr>
              <a:t>gonorrhoeae</a:t>
            </a:r>
            <a:endParaRPr lang="ru-RU" sz="2000" b="1" i="1" dirty="0">
              <a:solidFill>
                <a:srgbClr val="FF0000"/>
              </a:solidFill>
              <a:latin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000" b="1" i="1" dirty="0">
              <a:solidFill>
                <a:srgbClr val="FF0000"/>
              </a:solidFill>
              <a:latin typeface="+mn-lt"/>
            </a:endParaRPr>
          </a:p>
        </p:txBody>
      </p:sp>
      <p:cxnSp>
        <p:nvCxnSpPr>
          <p:cNvPr id="16" name="Прямая со стрелкой 15">
            <a:extLst>
              <a:ext uri="{FF2B5EF4-FFF2-40B4-BE49-F238E27FC236}">
                <a16:creationId xmlns:a16="http://schemas.microsoft.com/office/drawing/2014/main" id="{FA20D89D-3FBE-49D9-828E-3940741B7289}"/>
              </a:ext>
            </a:extLst>
          </p:cNvPr>
          <p:cNvCxnSpPr/>
          <p:nvPr/>
        </p:nvCxnSpPr>
        <p:spPr>
          <a:xfrm flipH="1">
            <a:off x="4324350" y="908050"/>
            <a:ext cx="1963738" cy="144463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id="{7AEB624E-ED38-248D-D7A7-E7677C81A5B7}"/>
              </a:ext>
            </a:extLst>
          </p:cNvPr>
          <p:cNvCxnSpPr/>
          <p:nvPr/>
        </p:nvCxnSpPr>
        <p:spPr>
          <a:xfrm>
            <a:off x="6450013" y="900113"/>
            <a:ext cx="1949450" cy="152400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6C05D8AB-A145-978E-70A2-01EE7ED26DEB}"/>
              </a:ext>
            </a:extLst>
          </p:cNvPr>
          <p:cNvCxnSpPr/>
          <p:nvPr/>
        </p:nvCxnSpPr>
        <p:spPr>
          <a:xfrm flipH="1">
            <a:off x="1390650" y="1589088"/>
            <a:ext cx="1752600" cy="358775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>
            <a:extLst>
              <a:ext uri="{FF2B5EF4-FFF2-40B4-BE49-F238E27FC236}">
                <a16:creationId xmlns:a16="http://schemas.microsoft.com/office/drawing/2014/main" id="{4E76B8CE-B571-3E49-2062-B77EDDC4C8F2}"/>
              </a:ext>
            </a:extLst>
          </p:cNvPr>
          <p:cNvCxnSpPr/>
          <p:nvPr/>
        </p:nvCxnSpPr>
        <p:spPr>
          <a:xfrm>
            <a:off x="3460750" y="1589088"/>
            <a:ext cx="1728788" cy="350837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>
            <a:extLst>
              <a:ext uri="{FF2B5EF4-FFF2-40B4-BE49-F238E27FC236}">
                <a16:creationId xmlns:a16="http://schemas.microsoft.com/office/drawing/2014/main" id="{52B2BA13-98B9-B980-0CAF-3A088426D300}"/>
              </a:ext>
            </a:extLst>
          </p:cNvPr>
          <p:cNvCxnSpPr/>
          <p:nvPr/>
        </p:nvCxnSpPr>
        <p:spPr>
          <a:xfrm>
            <a:off x="1614488" y="2781300"/>
            <a:ext cx="0" cy="719138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>
            <a:extLst>
              <a:ext uri="{FF2B5EF4-FFF2-40B4-BE49-F238E27FC236}">
                <a16:creationId xmlns:a16="http://schemas.microsoft.com/office/drawing/2014/main" id="{B92FE87F-BF69-D692-E744-9F33F8120594}"/>
              </a:ext>
            </a:extLst>
          </p:cNvPr>
          <p:cNvCxnSpPr/>
          <p:nvPr/>
        </p:nvCxnSpPr>
        <p:spPr>
          <a:xfrm>
            <a:off x="1614488" y="4365625"/>
            <a:ext cx="0" cy="463550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>
            <a:extLst>
              <a:ext uri="{FF2B5EF4-FFF2-40B4-BE49-F238E27FC236}">
                <a16:creationId xmlns:a16="http://schemas.microsoft.com/office/drawing/2014/main" id="{7D84BFBA-297A-051A-7B60-D2D44EFB028F}"/>
              </a:ext>
            </a:extLst>
          </p:cNvPr>
          <p:cNvCxnSpPr/>
          <p:nvPr/>
        </p:nvCxnSpPr>
        <p:spPr>
          <a:xfrm>
            <a:off x="9350375" y="2781300"/>
            <a:ext cx="0" cy="647700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>
            <a:extLst>
              <a:ext uri="{FF2B5EF4-FFF2-40B4-BE49-F238E27FC236}">
                <a16:creationId xmlns:a16="http://schemas.microsoft.com/office/drawing/2014/main" id="{6DB6DACF-32EE-3216-883D-4D5549C01BA8}"/>
              </a:ext>
            </a:extLst>
          </p:cNvPr>
          <p:cNvCxnSpPr/>
          <p:nvPr/>
        </p:nvCxnSpPr>
        <p:spPr>
          <a:xfrm>
            <a:off x="4854575" y="2781300"/>
            <a:ext cx="0" cy="719138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>
            <a:extLst>
              <a:ext uri="{FF2B5EF4-FFF2-40B4-BE49-F238E27FC236}">
                <a16:creationId xmlns:a16="http://schemas.microsoft.com/office/drawing/2014/main" id="{B5AB9E3D-F3BC-000C-10C9-96C65938DA0C}"/>
              </a:ext>
            </a:extLst>
          </p:cNvPr>
          <p:cNvCxnSpPr/>
          <p:nvPr/>
        </p:nvCxnSpPr>
        <p:spPr>
          <a:xfrm>
            <a:off x="4918075" y="4365625"/>
            <a:ext cx="0" cy="463550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>
            <a:extLst>
              <a:ext uri="{FF2B5EF4-FFF2-40B4-BE49-F238E27FC236}">
                <a16:creationId xmlns:a16="http://schemas.microsoft.com/office/drawing/2014/main" id="{FA022FCE-28DB-FCA0-6693-A0DA3EFACA81}"/>
              </a:ext>
            </a:extLst>
          </p:cNvPr>
          <p:cNvCxnSpPr/>
          <p:nvPr/>
        </p:nvCxnSpPr>
        <p:spPr>
          <a:xfrm>
            <a:off x="9405938" y="1557338"/>
            <a:ext cx="0" cy="430212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 стрелкой 49">
            <a:extLst>
              <a:ext uri="{FF2B5EF4-FFF2-40B4-BE49-F238E27FC236}">
                <a16:creationId xmlns:a16="http://schemas.microsoft.com/office/drawing/2014/main" id="{3C654599-F210-E91A-A558-6A8E013DE2C4}"/>
              </a:ext>
            </a:extLst>
          </p:cNvPr>
          <p:cNvCxnSpPr>
            <a:stCxn id="13" idx="2"/>
          </p:cNvCxnSpPr>
          <p:nvPr/>
        </p:nvCxnSpPr>
        <p:spPr>
          <a:xfrm flipH="1">
            <a:off x="9401175" y="4208463"/>
            <a:ext cx="1588" cy="620712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>
            <a:extLst>
              <a:ext uri="{FF2B5EF4-FFF2-40B4-BE49-F238E27FC236}">
                <a16:creationId xmlns:a16="http://schemas.microsoft.com/office/drawing/2014/main" id="{B851205D-E475-8B8E-A29E-1BAC691181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684213"/>
            <a:ext cx="3168650" cy="2487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F47FE77-36F7-82F4-8DB1-E6A6462FF519}"/>
              </a:ext>
            </a:extLst>
          </p:cNvPr>
          <p:cNvSpPr txBox="1"/>
          <p:nvPr/>
        </p:nvSpPr>
        <p:spPr>
          <a:xfrm>
            <a:off x="328613" y="3171825"/>
            <a:ext cx="3182937" cy="36988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i="1" dirty="0">
                <a:solidFill>
                  <a:srgbClr val="7030A0"/>
                </a:solidFill>
                <a:latin typeface="+mn-lt"/>
              </a:rPr>
              <a:t>Staphylococcus </a:t>
            </a:r>
            <a:r>
              <a:rPr lang="en-US" b="1" i="1" dirty="0" err="1">
                <a:solidFill>
                  <a:srgbClr val="7030A0"/>
                </a:solidFill>
                <a:latin typeface="+mn-lt"/>
              </a:rPr>
              <a:t>aureus</a:t>
            </a:r>
            <a:endParaRPr lang="ru-RU" b="1" i="1"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C845B4B-F025-F351-79BA-6AC42485A226}"/>
              </a:ext>
            </a:extLst>
          </p:cNvPr>
          <p:cNvSpPr txBox="1"/>
          <p:nvPr/>
        </p:nvSpPr>
        <p:spPr>
          <a:xfrm>
            <a:off x="4270375" y="3182938"/>
            <a:ext cx="3360738" cy="3683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i="1" dirty="0">
                <a:solidFill>
                  <a:srgbClr val="7030A0"/>
                </a:solidFill>
                <a:latin typeface="+mn-lt"/>
              </a:rPr>
              <a:t>Streptococcus </a:t>
            </a:r>
            <a:r>
              <a:rPr lang="en-US" b="1" i="1" dirty="0" err="1">
                <a:solidFill>
                  <a:srgbClr val="7030A0"/>
                </a:solidFill>
                <a:latin typeface="+mn-lt"/>
              </a:rPr>
              <a:t>pyogenes</a:t>
            </a:r>
            <a:endParaRPr lang="ru-RU" b="1" i="1"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94BA562-8D2E-0A2B-E449-C8AA90736F5E}"/>
              </a:ext>
            </a:extLst>
          </p:cNvPr>
          <p:cNvSpPr txBox="1"/>
          <p:nvPr/>
        </p:nvSpPr>
        <p:spPr>
          <a:xfrm>
            <a:off x="8056563" y="3182938"/>
            <a:ext cx="3798887" cy="3683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i="1" dirty="0">
                <a:solidFill>
                  <a:srgbClr val="7030A0"/>
                </a:solidFill>
                <a:latin typeface="+mn-lt"/>
              </a:rPr>
              <a:t>Streptococcus </a:t>
            </a:r>
            <a:r>
              <a:rPr lang="en-US" b="1" i="1" dirty="0" err="1">
                <a:solidFill>
                  <a:srgbClr val="7030A0"/>
                </a:solidFill>
                <a:latin typeface="+mn-lt"/>
              </a:rPr>
              <a:t>pneumoniae</a:t>
            </a:r>
            <a:endParaRPr lang="ru-RU" b="1" i="1" dirty="0">
              <a:solidFill>
                <a:srgbClr val="7030A0"/>
              </a:solidFill>
              <a:latin typeface="+mn-lt"/>
            </a:endParaRPr>
          </a:p>
        </p:txBody>
      </p:sp>
      <p:pic>
        <p:nvPicPr>
          <p:cNvPr id="27654" name="Picture 2">
            <a:extLst>
              <a:ext uri="{FF2B5EF4-FFF2-40B4-BE49-F238E27FC236}">
                <a16:creationId xmlns:a16="http://schemas.microsoft.com/office/drawing/2014/main" id="{9A47801F-2F60-B713-0149-AC016FA4D2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3038" y="3740150"/>
            <a:ext cx="3305175" cy="2497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18E5DB7-6EFB-2CEA-F397-AEA0B6FFC411}"/>
              </a:ext>
            </a:extLst>
          </p:cNvPr>
          <p:cNvSpPr txBox="1"/>
          <p:nvPr/>
        </p:nvSpPr>
        <p:spPr>
          <a:xfrm>
            <a:off x="7288213" y="3702050"/>
            <a:ext cx="5046662" cy="217011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5875"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spAutoFit/>
          </a:bodyPr>
          <a:lstStyle/>
          <a:p>
            <a:pPr eaLnBrk="1" fontAlgn="auto" hangingPunct="1"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200" b="1" dirty="0">
                <a:solidFill>
                  <a:srgbClr val="FF0000"/>
                </a:solidFill>
                <a:latin typeface="+mn-lt"/>
              </a:rPr>
              <a:t>У </a:t>
            </a:r>
            <a:r>
              <a:rPr lang="ru-RU" sz="2200" b="1" dirty="0" err="1">
                <a:solidFill>
                  <a:srgbClr val="FF0000"/>
                </a:solidFill>
                <a:latin typeface="+mn-lt"/>
              </a:rPr>
              <a:t>цьому</a:t>
            </a:r>
            <a:r>
              <a:rPr lang="ru-RU" sz="2200" b="1" dirty="0">
                <a:solidFill>
                  <a:srgbClr val="FF0000"/>
                </a:solidFill>
                <a:latin typeface="+mn-lt"/>
              </a:rPr>
              <a:t> ряду </a:t>
            </a:r>
            <a:r>
              <a:rPr lang="ru-RU" sz="2200" b="1" dirty="0" err="1">
                <a:solidFill>
                  <a:srgbClr val="FF0000"/>
                </a:solidFill>
                <a:latin typeface="+mn-lt"/>
              </a:rPr>
              <a:t>підвищуються</a:t>
            </a:r>
            <a:r>
              <a:rPr lang="ru-RU" sz="2200" b="1" dirty="0">
                <a:solidFill>
                  <a:srgbClr val="FF0000"/>
                </a:solidFill>
                <a:latin typeface="+mn-lt"/>
              </a:rPr>
              <a:t>: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вимогливість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 до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живильних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середовищ</a:t>
            </a:r>
            <a:endParaRPr lang="ru-RU" sz="2200" b="1" dirty="0">
              <a:solidFill>
                <a:srgbClr val="7030A0"/>
              </a:solidFill>
              <a:latin typeface="+mn-lt"/>
            </a:endParaRPr>
          </a:p>
          <a:p>
            <a:pPr eaLnBrk="1" fontAlgn="auto" hangingPunct="1"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рівень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 паразитизму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і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органотропізму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;</a:t>
            </a:r>
          </a:p>
          <a:p>
            <a:pPr eaLnBrk="1" fontAlgn="auto" hangingPunct="1">
              <a:spcBef>
                <a:spcPts val="1200"/>
              </a:spcBef>
              <a:spcAft>
                <a:spcPts val="0"/>
              </a:spcAft>
              <a:defRPr/>
            </a:pPr>
            <a:r>
              <a:rPr lang="ru-RU" sz="2200" b="1" dirty="0">
                <a:solidFill>
                  <a:srgbClr val="FF0000"/>
                </a:solidFill>
                <a:latin typeface="+mn-lt"/>
              </a:rPr>
              <a:t>ЗНИЖУЄТЬСЯ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 </a:t>
            </a:r>
          </a:p>
          <a:p>
            <a:pPr eaLnBrk="1" fontAlgn="auto" hangingPunct="1">
              <a:spcBef>
                <a:spcPts val="1200"/>
              </a:spcBef>
              <a:spcAft>
                <a:spcPts val="0"/>
              </a:spcAft>
              <a:defRPr/>
            </a:pP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ферментативна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активність</a:t>
            </a:r>
            <a:endParaRPr lang="ru-RU" sz="2200" b="1" dirty="0">
              <a:solidFill>
                <a:srgbClr val="7030A0"/>
              </a:solidFill>
              <a:latin typeface="+mn-lt"/>
            </a:endParaRPr>
          </a:p>
        </p:txBody>
      </p:sp>
      <p:pic>
        <p:nvPicPr>
          <p:cNvPr id="27656" name="Picture 3">
            <a:extLst>
              <a:ext uri="{FF2B5EF4-FFF2-40B4-BE49-F238E27FC236}">
                <a16:creationId xmlns:a16="http://schemas.microsoft.com/office/drawing/2014/main" id="{FE0AD5E3-A2A0-65CB-5644-22BE9B8092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763" y="3702050"/>
            <a:ext cx="3205162" cy="251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763C327-C795-D78E-FBA9-31EB4CAB9631}"/>
              </a:ext>
            </a:extLst>
          </p:cNvPr>
          <p:cNvSpPr txBox="1"/>
          <p:nvPr/>
        </p:nvSpPr>
        <p:spPr>
          <a:xfrm>
            <a:off x="322263" y="6227763"/>
            <a:ext cx="3360737" cy="36988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i="1" dirty="0">
                <a:solidFill>
                  <a:srgbClr val="7030A0"/>
                </a:solidFill>
                <a:latin typeface="+mn-lt"/>
              </a:rPr>
              <a:t>Neisseria </a:t>
            </a:r>
            <a:r>
              <a:rPr lang="en-US" b="1" i="1" dirty="0" err="1">
                <a:solidFill>
                  <a:srgbClr val="7030A0"/>
                </a:solidFill>
                <a:latin typeface="+mn-lt"/>
              </a:rPr>
              <a:t>meningitidis</a:t>
            </a:r>
            <a:endParaRPr lang="ru-RU" b="1" i="1"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073F3C2-0C48-5F4E-E641-9BACB59077A7}"/>
              </a:ext>
            </a:extLst>
          </p:cNvPr>
          <p:cNvSpPr txBox="1"/>
          <p:nvPr/>
        </p:nvSpPr>
        <p:spPr>
          <a:xfrm>
            <a:off x="3898900" y="6243638"/>
            <a:ext cx="3357563" cy="36988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i="1" dirty="0">
                <a:solidFill>
                  <a:srgbClr val="7030A0"/>
                </a:solidFill>
                <a:latin typeface="+mn-lt"/>
              </a:rPr>
              <a:t>Neisseria </a:t>
            </a:r>
            <a:r>
              <a:rPr lang="en-US" b="1" i="1" dirty="0" err="1">
                <a:solidFill>
                  <a:srgbClr val="7030A0"/>
                </a:solidFill>
                <a:latin typeface="+mn-lt"/>
              </a:rPr>
              <a:t>gonorrhoeae</a:t>
            </a:r>
            <a:endParaRPr lang="ru-RU" b="1" i="1"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ACD0DDE-3050-AEBC-7474-B2E2B490AE19}"/>
              </a:ext>
            </a:extLst>
          </p:cNvPr>
          <p:cNvSpPr txBox="1"/>
          <p:nvPr/>
        </p:nvSpPr>
        <p:spPr>
          <a:xfrm>
            <a:off x="385763" y="30163"/>
            <a:ext cx="11469687" cy="5857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spc="3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ОСНОВН</a:t>
            </a:r>
            <a:r>
              <a:rPr lang="ru-RU" sz="3200" b="1" spc="3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І</a:t>
            </a:r>
            <a:r>
              <a:rPr lang="uk-UA" sz="3200" b="1" spc="3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ГНОЄРІДНІ КОКИ</a:t>
            </a:r>
            <a:endParaRPr lang="ru-RU" sz="3200" b="1" spc="3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27660" name="Picture 3">
            <a:extLst>
              <a:ext uri="{FF2B5EF4-FFF2-40B4-BE49-F238E27FC236}">
                <a16:creationId xmlns:a16="http://schemas.microsoft.com/office/drawing/2014/main" id="{B1B9124C-B6BD-FD73-5456-C8341EB38E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1325" y="688975"/>
            <a:ext cx="3379788" cy="247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61" name="Picture 4">
            <a:extLst>
              <a:ext uri="{FF2B5EF4-FFF2-40B4-BE49-F238E27FC236}">
                <a16:creationId xmlns:a16="http://schemas.microsoft.com/office/drawing/2014/main" id="{91C24387-10A2-C752-2831-9CEC759F3B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0238" y="688975"/>
            <a:ext cx="3360737" cy="247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1">
            <a:extLst>
              <a:ext uri="{FF2B5EF4-FFF2-40B4-BE49-F238E27FC236}">
                <a16:creationId xmlns:a16="http://schemas.microsoft.com/office/drawing/2014/main" id="{971741CF-87CD-3011-58AA-B1D5566D1A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95900" y="1630363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  <p:graphicFrame>
        <p:nvGraphicFramePr>
          <p:cNvPr id="77" name="Таблица 76">
            <a:extLst>
              <a:ext uri="{FF2B5EF4-FFF2-40B4-BE49-F238E27FC236}">
                <a16:creationId xmlns:a16="http://schemas.microsoft.com/office/drawing/2014/main" id="{21955069-67CC-C9D6-9488-3640892BF883}"/>
              </a:ext>
            </a:extLst>
          </p:cNvPr>
          <p:cNvGraphicFramePr>
            <a:graphicFrameLocks noGrp="1"/>
          </p:cNvGraphicFramePr>
          <p:nvPr/>
        </p:nvGraphicFramePr>
        <p:xfrm>
          <a:off x="46038" y="620713"/>
          <a:ext cx="12226926" cy="6030969"/>
        </p:xfrm>
        <a:graphic>
          <a:graphicData uri="http://schemas.openxmlformats.org/drawingml/2006/table">
            <a:tbl>
              <a:tblPr/>
              <a:tblGrid>
                <a:gridCol w="23040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70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249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57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6424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20801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577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08707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7431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властивості</a:t>
                      </a:r>
                      <a:endParaRPr kumimoji="0" lang="ru-RU" alt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91431" marR="91431" marT="0" marB="0" anchor="ctr" horzOverflow="overflow">
                    <a:lnL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 </a:t>
                      </a:r>
                      <a:r>
                        <a:rPr kumimoji="0" lang="en-US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c</a:t>
                      </a:r>
                      <a:r>
                        <a:rPr kumimoji="0" lang="ru-RU" altLang="ru-RU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тафілокок</a:t>
                      </a:r>
                      <a:endParaRPr kumimoji="0" lang="ru-RU" alt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91431" marR="91431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c</a:t>
                      </a:r>
                      <a:r>
                        <a:rPr kumimoji="0" lang="ru-RU" altLang="ru-RU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трептокок</a:t>
                      </a:r>
                      <a:endParaRPr kumimoji="0" lang="ru-RU" alt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91431" marR="91431" marT="0" marB="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п</a:t>
                      </a:r>
                      <a:r>
                        <a:rPr kumimoji="0" lang="ru-RU" altLang="ru-RU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невмокок</a:t>
                      </a:r>
                      <a:endParaRPr kumimoji="0" lang="ru-RU" alt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91431" marR="91431" marT="0" marB="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менінгокок</a:t>
                      </a:r>
                      <a:endParaRPr kumimoji="0" lang="ru-RU" alt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91431" marR="91431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 </a:t>
                      </a:r>
                      <a:r>
                        <a:rPr kumimoji="0" lang="ru-RU" altLang="ru-RU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гонокок</a:t>
                      </a:r>
                      <a:endParaRPr kumimoji="0" lang="ru-RU" alt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91431" marR="91431" marT="0" marB="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080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</a:rPr>
                        <a:t> Форма</a:t>
                      </a:r>
                      <a:endParaRPr kumimoji="0" lang="ru-RU" alt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121908" marR="121908" marT="45606" marB="45606" anchor="ctr" horzOverflow="overflow">
                    <a:lnL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Calibri" pitchFamily="34" charset="0"/>
                        </a:rPr>
                        <a:t>сфери-</a:t>
                      </a:r>
                      <a:r>
                        <a:rPr kumimoji="0" lang="uk-UA" alt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Calibri" pitchFamily="34" charset="0"/>
                        </a:rPr>
                        <a:t>чна</a:t>
                      </a:r>
                      <a:endParaRPr kumimoji="0" lang="ru-RU" alt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121908" marR="121908" marT="45606" marB="45606" horzOverflow="overflow">
                    <a:lnL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Calibri" pitchFamily="34" charset="0"/>
                        </a:rPr>
                        <a:t>овальна</a:t>
                      </a:r>
                      <a:endParaRPr kumimoji="0" lang="ru-RU" alt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121908" marR="121908" marT="45606" marB="45606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Calibri" pitchFamily="34" charset="0"/>
                        </a:rPr>
                        <a:t>ланцето</a:t>
                      </a:r>
                      <a:r>
                        <a:rPr kumimoji="0" lang="uk-UA" alt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Calibri" pitchFamily="34" charset="0"/>
                        </a:rPr>
                        <a:t>-видна</a:t>
                      </a:r>
                      <a:endParaRPr kumimoji="0" lang="ru-RU" alt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121908" marR="121908" marT="45606" marB="45606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 grid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Calibri" pitchFamily="34" charset="0"/>
                        </a:rPr>
                        <a:t>бобовидна</a:t>
                      </a:r>
                      <a:r>
                        <a:rPr kumimoji="0" lang="uk-UA" alt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Calibri" pitchFamily="34" charset="0"/>
                        </a:rPr>
                        <a:t> (форма кофейного зерна)</a:t>
                      </a:r>
                      <a:endParaRPr kumimoji="0" lang="ru-RU" alt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121908" marR="121908" marT="45606" marB="45606" horzOverflow="overflow">
                    <a:lnL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273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</a:rPr>
                        <a:t>Розта-шування</a:t>
                      </a:r>
                      <a:endParaRPr kumimoji="0" lang="ru-RU" alt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121908" marR="121908" marT="45606" marB="45606" anchor="ctr" horzOverflow="overflow">
                    <a:lnL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в вигляді грон</a:t>
                      </a:r>
                      <a:endParaRPr kumimoji="0" lang="ru-RU" alt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121908" marR="121908" marT="45606" marB="45606" anchor="ctr" horzOverflow="overflow">
                    <a:lnL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ланцюжком</a:t>
                      </a:r>
                      <a:endParaRPr kumimoji="0" lang="ru-RU" alt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121908" marR="121908" marT="45606" marB="45606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попарно</a:t>
                      </a:r>
                      <a:endParaRPr kumimoji="0" lang="ru-RU" alt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121908" marR="121908" marT="45606" marB="45606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 grid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Calibri" pitchFamily="34" charset="0"/>
                        </a:rPr>
                        <a:t>попарно</a:t>
                      </a:r>
                      <a:endParaRPr kumimoji="0" lang="ru-RU" alt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121908" marR="121908" marT="45606" marB="45606" anchor="ctr" horzOverflow="overflow">
                    <a:lnL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0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</a:rPr>
                        <a:t>Капсула</a:t>
                      </a:r>
                      <a:endParaRPr kumimoji="0" lang="ru-RU" alt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121908" marR="121908" marT="45606" marB="45606" anchor="ctr" horzOverflow="overflow">
                    <a:lnL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 grid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Calibri" pitchFamily="34" charset="0"/>
                        </a:rPr>
                        <a:t>мікрокапсула</a:t>
                      </a:r>
                      <a:endParaRPr kumimoji="0" lang="ru-RU" alt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121908" marR="121908" marT="45606" marB="45606" anchor="ctr" horzOverflow="overflow">
                    <a:lnL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Calibri" pitchFamily="34" charset="0"/>
                        </a:rPr>
                        <a:t>капсула</a:t>
                      </a:r>
                      <a:endParaRPr kumimoji="0" lang="ru-RU" alt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121908" marR="121908" marT="45606" marB="45606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 grid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Calibri" pitchFamily="34" charset="0"/>
                        </a:rPr>
                        <a:t>мікрокапсула</a:t>
                      </a:r>
                      <a:endParaRPr kumimoji="0" lang="ru-RU" alt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121908" marR="121908" marT="45606" marB="45606" anchor="ctr" horzOverflow="overflow">
                    <a:lnL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0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</a:rPr>
                        <a:t>Забарвлення</a:t>
                      </a:r>
                      <a:endParaRPr kumimoji="0" lang="ru-RU" alt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121908" marR="121908" marT="45606" marB="45606" anchor="ctr" horzOverflow="overflow">
                    <a:lnL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 gridSpan="4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Грампозитивні</a:t>
                      </a:r>
                      <a:endParaRPr kumimoji="0" lang="ru-RU" alt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121908" marR="121908" marT="45606" marB="45606" anchor="ctr" horzOverflow="overflow">
                    <a:lnL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</a:rPr>
                        <a:t>Грамнегативні</a:t>
                      </a:r>
                      <a:endParaRPr kumimoji="0" lang="ru-RU" alt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121908" marR="121908" marT="45606" marB="45606" anchor="ctr" horzOverflow="overflow">
                    <a:lnL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27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</a:rPr>
                        <a:t>Ріст</a:t>
                      </a:r>
                      <a:r>
                        <a:rPr kumimoji="0" lang="ru-RU" alt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</a:rPr>
                        <a:t> на </a:t>
                      </a:r>
                      <a:r>
                        <a:rPr kumimoji="0" lang="ru-RU" alt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</a:rPr>
                        <a:t>пож</a:t>
                      </a:r>
                      <a:r>
                        <a:rPr kumimoji="0" lang="ru-RU" alt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</a:rPr>
                        <a:t>. </a:t>
                      </a:r>
                      <a:r>
                        <a:rPr kumimoji="0" lang="ru-RU" alt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</a:rPr>
                        <a:t>середовищах</a:t>
                      </a:r>
                      <a:endParaRPr kumimoji="0" lang="ru-RU" alt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121908" marR="121908" marT="45606" marB="45606" anchor="ctr" horzOverflow="overflow">
                    <a:lnL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Calibri" pitchFamily="34" charset="0"/>
                        </a:rPr>
                        <a:t>простих</a:t>
                      </a:r>
                      <a:endParaRPr kumimoji="0" lang="ru-RU" alt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121908" marR="121908" marT="45606" marB="45606" anchor="ctr" horzOverflow="overflow">
                    <a:lnL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Calibri" pitchFamily="34" charset="0"/>
                        </a:rPr>
                        <a:t>цукрових</a:t>
                      </a:r>
                      <a:endParaRPr kumimoji="0" lang="ru-RU" alt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121908" marR="121908" marT="45606" marB="45606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Calibri" pitchFamily="34" charset="0"/>
                        </a:rPr>
                        <a:t>сиров</a:t>
                      </a:r>
                      <a:r>
                        <a:rPr kumimoji="0" lang="ru-RU" alt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Calibri" pitchFamily="34" charset="0"/>
                        </a:rPr>
                        <a:t>.,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Calibri" pitchFamily="34" charset="0"/>
                        </a:rPr>
                        <a:t>кровяніх</a:t>
                      </a:r>
                      <a:endParaRPr kumimoji="0" lang="ru-RU" alt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121908" marR="121908" marT="45606" marB="45606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 grid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Calibri" pitchFamily="34" charset="0"/>
                        </a:rPr>
                        <a:t>високовимогливі</a:t>
                      </a:r>
                      <a:r>
                        <a:rPr kumimoji="0" lang="ru-RU" alt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Calibri" pitchFamily="34" charset="0"/>
                        </a:rPr>
                        <a:t>,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Calibri" pitchFamily="34" charset="0"/>
                        </a:rPr>
                        <a:t>сиворот</a:t>
                      </a:r>
                      <a:r>
                        <a:rPr kumimoji="0" lang="ru-RU" alt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Calibri" pitchFamily="34" charset="0"/>
                        </a:rPr>
                        <a:t>., </a:t>
                      </a:r>
                      <a:r>
                        <a:rPr kumimoji="0" lang="ru-RU" alt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Calibri" pitchFamily="34" charset="0"/>
                        </a:rPr>
                        <a:t>кров’яні</a:t>
                      </a:r>
                      <a:endParaRPr kumimoji="0" lang="ru-RU" alt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121908" marR="121908" marT="45606" marB="45606" anchor="ctr" horzOverflow="overflow">
                    <a:lnL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55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</a:rPr>
                        <a:t>6,5 % </a:t>
                      </a:r>
                      <a:r>
                        <a:rPr kumimoji="0" lang="en-US" alt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</a:rPr>
                        <a:t>NaCl</a:t>
                      </a:r>
                      <a:endParaRPr kumimoji="0" lang="ru-RU" alt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121908" marR="121908" marT="45606" marB="45606" anchor="ctr" horzOverflow="overflow">
                    <a:lnL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</a:rPr>
                        <a:t>росте</a:t>
                      </a:r>
                      <a:endParaRPr kumimoji="0" lang="ru-RU" alt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121908" marR="121908" marT="45606" marB="45606" anchor="ctr" horzOverflow="overflow">
                    <a:lnL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Calibri" pitchFamily="34" charset="0"/>
                        </a:rPr>
                        <a:t>не росте</a:t>
                      </a:r>
                      <a:endParaRPr kumimoji="0" lang="ru-RU" alt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121908" marR="121908" marT="45606" marB="45606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Calibri" pitchFamily="34" charset="0"/>
                        </a:rPr>
                        <a:t>не росте</a:t>
                      </a:r>
                      <a:endParaRPr kumimoji="0" lang="ru-RU" alt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121908" marR="121908" marT="45606" marB="45606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 grid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Calibri" pitchFamily="34" charset="0"/>
                        </a:rPr>
                        <a:t>не ростуть</a:t>
                      </a:r>
                      <a:endParaRPr kumimoji="0" lang="ru-RU" alt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121908" marR="121908" marT="45606" marB="45606" anchor="ctr" horzOverflow="overflow">
                    <a:lnL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55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</a:rPr>
                        <a:t>Дихання</a:t>
                      </a:r>
                      <a:endParaRPr kumimoji="0" lang="ru-RU" alt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121908" marR="121908" marT="45606" marB="45606" anchor="ctr" horzOverflow="overflow">
                    <a:lnL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 gridSpan="4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Calibri" pitchFamily="34" charset="0"/>
                        </a:rPr>
                        <a:t>Факультативні</a:t>
                      </a:r>
                      <a:r>
                        <a:rPr kumimoji="0" lang="ru-RU" alt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  <a:r>
                        <a:rPr kumimoji="0" lang="ru-RU" alt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Calibri" pitchFamily="34" charset="0"/>
                        </a:rPr>
                        <a:t>анаероби</a:t>
                      </a:r>
                      <a:endParaRPr kumimoji="0" lang="ru-RU" alt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121908" marR="121908" marT="45606" marB="45606" anchor="ctr" horzOverflow="overflow">
                    <a:lnL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Calibri" pitchFamily="34" charset="0"/>
                        </a:rPr>
                        <a:t>аероби</a:t>
                      </a:r>
                      <a:endParaRPr kumimoji="0" lang="ru-RU" alt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121908" marR="121908" marT="45606" marB="45606" anchor="ctr" horzOverflow="overflow">
                    <a:lnL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55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</a:rPr>
                        <a:t>Гемоліз</a:t>
                      </a:r>
                      <a:endParaRPr kumimoji="0" lang="ru-RU" alt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121908" marR="121908" marT="45606" marB="45606" anchor="ctr" horzOverflow="overflow">
                    <a:lnL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β</a:t>
                      </a:r>
                      <a:r>
                        <a:rPr kumimoji="0" lang="uk-UA" alt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–</a:t>
                      </a:r>
                      <a:endParaRPr kumimoji="0" lang="ru-RU" alt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121908" marR="121908" marT="45606" marB="45606" anchor="ctr" horzOverflow="overflow">
                    <a:lnL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α –, </a:t>
                      </a:r>
                      <a:r>
                        <a:rPr kumimoji="0" lang="el-GR" alt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β</a:t>
                      </a:r>
                      <a:r>
                        <a:rPr kumimoji="0" lang="uk-UA" alt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–, </a:t>
                      </a:r>
                      <a:r>
                        <a:rPr kumimoji="0" lang="el-GR" alt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γ</a:t>
                      </a:r>
                      <a:r>
                        <a:rPr kumimoji="0" lang="uk-UA" alt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-</a:t>
                      </a:r>
                      <a:endParaRPr kumimoji="0" lang="ru-RU" alt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121908" marR="121908" marT="45606" marB="45606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α -</a:t>
                      </a:r>
                      <a:endParaRPr kumimoji="0" lang="ru-RU" alt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121908" marR="121908" marT="45606" marB="45606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 grid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Calibri" pitchFamily="34" charset="0"/>
                        </a:rPr>
                        <a:t>відсутні</a:t>
                      </a:r>
                      <a:endParaRPr kumimoji="0" lang="ru-RU" alt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121908" marR="121908" marT="45606" marB="45606" anchor="ctr" horzOverflow="overflow">
                    <a:lnL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55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</a:rPr>
                        <a:t>Протеоліт</a:t>
                      </a:r>
                      <a:r>
                        <a:rPr kumimoji="0" lang="uk-UA" alt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</a:rPr>
                        <a:t>.</a:t>
                      </a:r>
                      <a:endParaRPr kumimoji="0" lang="ru-RU" alt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121908" marR="121908" marT="45606" marB="45606" anchor="ctr" horzOverflow="overflow">
                    <a:lnL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Calibri" pitchFamily="34" charset="0"/>
                        </a:rPr>
                        <a:t>+++</a:t>
                      </a:r>
                      <a:endParaRPr kumimoji="0" lang="ru-RU" alt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121908" marR="121908" marT="45606" marB="45606" anchor="ctr" horzOverflow="overflow">
                    <a:lnL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Calibri" pitchFamily="34" charset="0"/>
                        </a:rPr>
                        <a:t>++</a:t>
                      </a:r>
                      <a:endParaRPr kumimoji="0" lang="ru-RU" alt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121908" marR="121908" marT="45606" marB="45606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Calibri" pitchFamily="34" charset="0"/>
                        </a:rPr>
                        <a:t>+</a:t>
                      </a:r>
                      <a:endParaRPr kumimoji="0" lang="ru-RU" alt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121908" marR="121908" marT="45606" marB="45606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Calibri" pitchFamily="34" charset="0"/>
                        </a:rPr>
                        <a:t>-</a:t>
                      </a:r>
                      <a:endParaRPr kumimoji="0" lang="ru-RU" alt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121908" marR="121908" marT="45606" marB="45606" anchor="ctr" horzOverflow="overflow">
                    <a:lnL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Calibri" pitchFamily="34" charset="0"/>
                        </a:rPr>
                        <a:t>-</a:t>
                      </a:r>
                      <a:endParaRPr kumimoji="0" lang="ru-RU" alt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121908" marR="121908" marT="45606" marB="456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027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</a:rPr>
                        <a:t>Сахароліт</a:t>
                      </a:r>
                      <a:r>
                        <a:rPr kumimoji="0" lang="uk-UA" alt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</a:rPr>
                        <a:t>.</a:t>
                      </a:r>
                      <a:endParaRPr kumimoji="0" lang="ru-RU" alt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121908" marR="121908" marT="45606" marB="45606" anchor="ctr" horzOverflow="overflow">
                    <a:lnL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Calibri" pitchFamily="34" charset="0"/>
                        </a:rPr>
                        <a:t>+++</a:t>
                      </a:r>
                      <a:endParaRPr kumimoji="0" lang="ru-RU" alt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121908" marR="121908" marT="45606" marB="45606" anchor="ctr" horzOverflow="overflow">
                    <a:lnL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Calibri" pitchFamily="34" charset="0"/>
                        </a:rPr>
                        <a:t>++</a:t>
                      </a:r>
                      <a:endParaRPr kumimoji="0" lang="ru-RU" alt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121908" marR="121908" marT="45606" marB="45606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Calibri" pitchFamily="34" charset="0"/>
                        </a:rPr>
                        <a:t>+</a:t>
                      </a:r>
                      <a:endParaRPr kumimoji="0" lang="ru-RU" alt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121908" marR="121908" marT="45606" marB="45606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Calibri" pitchFamily="34" charset="0"/>
                        </a:rPr>
                        <a:t>глюкоза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Calibri" pitchFamily="34" charset="0"/>
                        </a:rPr>
                        <a:t>мальтоза</a:t>
                      </a:r>
                      <a:endParaRPr kumimoji="0" lang="ru-RU" alt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121908" marR="121908" marT="45606" marB="45606" anchor="ctr" horzOverflow="overflow">
                    <a:lnL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Calibri" pitchFamily="34" charset="0"/>
                        </a:rPr>
                        <a:t>глюкоза</a:t>
                      </a:r>
                      <a:endParaRPr kumimoji="0" lang="ru-RU" alt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121908" marR="121908" marT="45606" marB="45606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55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</a:rPr>
                        <a:t>Токсиген</a:t>
                      </a:r>
                      <a:r>
                        <a:rPr kumimoji="0" lang="uk-UA" alt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</a:rPr>
                        <a:t>.</a:t>
                      </a:r>
                      <a:endParaRPr kumimoji="0" lang="ru-RU" alt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121908" marR="121908" marT="45606" marB="45606" anchor="ctr" horzOverflow="overflow">
                    <a:lnL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 gridSpan="4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</a:rPr>
                        <a:t>ЕКЗО</a:t>
                      </a:r>
                      <a:r>
                        <a:rPr kumimoji="0" lang="uk-UA" alt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Calibri" pitchFamily="34" charset="0"/>
                        </a:rPr>
                        <a:t>токсин</a:t>
                      </a:r>
                      <a:r>
                        <a:rPr kumimoji="0" lang="ru-RU" alt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Calibri" pitchFamily="34" charset="0"/>
                        </a:rPr>
                        <a:t>и</a:t>
                      </a:r>
                    </a:p>
                  </a:txBody>
                  <a:tcPr marL="121908" marR="121908" marT="45606" marB="45606" anchor="ctr" horzOverflow="overflow">
                    <a:lnL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</a:rPr>
                        <a:t>ЕНДО</a:t>
                      </a:r>
                      <a:r>
                        <a:rPr kumimoji="0" lang="ru-RU" alt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Calibri" pitchFamily="34" charset="0"/>
                        </a:rPr>
                        <a:t>токсини</a:t>
                      </a:r>
                      <a:endParaRPr kumimoji="0" lang="ru-RU" alt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121908" marR="121908" marT="45606" marB="45606" anchor="ctr" horzOverflow="overflow">
                    <a:lnL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6027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</a:rPr>
                        <a:t>Патогенність</a:t>
                      </a:r>
                      <a:endParaRPr kumimoji="0" lang="ru-RU" alt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121908" marR="121908" marT="45606" marB="45606" anchor="ctr" horzOverflow="overflow">
                    <a:lnL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 grid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0253F"/>
                          </a:solidFill>
                          <a:effectLst/>
                          <a:latin typeface="Calibri" pitchFamily="34" charset="0"/>
                        </a:rPr>
                        <a:t>умовно-патогенні</a:t>
                      </a:r>
                      <a:endParaRPr kumimoji="0" lang="ru-RU" alt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10253F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121908" marR="121908" marT="45606" marB="45606" anchor="ctr" horzOverflow="overflow">
                    <a:lnL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0253F"/>
                          </a:solidFill>
                          <a:effectLst/>
                          <a:latin typeface="Calibri" pitchFamily="34" charset="0"/>
                        </a:rPr>
                        <a:t>патогенні</a:t>
                      </a:r>
                      <a:endParaRPr kumimoji="0" lang="ru-RU" alt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10253F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121908" marR="121908" marT="45606" marB="45606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0253F"/>
                          </a:solidFill>
                          <a:effectLst/>
                          <a:latin typeface="Calibri" pitchFamily="34" charset="0"/>
                        </a:rPr>
                        <a:t>патогенні</a:t>
                      </a:r>
                      <a:r>
                        <a:rPr kumimoji="0" lang="ru-RU" alt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0253F"/>
                          </a:solidFill>
                          <a:effectLst/>
                          <a:latin typeface="Calibri" pitchFamily="34" charset="0"/>
                        </a:rPr>
                        <a:t>,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0253F"/>
                          </a:solidFill>
                          <a:effectLst/>
                          <a:latin typeface="Calibri" pitchFamily="34" charset="0"/>
                        </a:rPr>
                        <a:t>носійство</a:t>
                      </a:r>
                      <a:endParaRPr kumimoji="0" lang="ru-RU" alt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10253F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121908" marR="121908" marT="45606" marB="45606" anchor="ctr" horzOverflow="overflow">
                    <a:lnL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</a:rPr>
                        <a:t>дійсно</a:t>
                      </a:r>
                      <a:endParaRPr kumimoji="0" lang="ru-RU" alt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</a:rPr>
                        <a:t>патогений</a:t>
                      </a:r>
                      <a:endParaRPr kumimoji="0" lang="ru-RU" alt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121908" marR="121908" marT="45606" marB="45606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78" name="TextBox 77">
            <a:extLst>
              <a:ext uri="{FF2B5EF4-FFF2-40B4-BE49-F238E27FC236}">
                <a16:creationId xmlns:a16="http://schemas.microsoft.com/office/drawing/2014/main" id="{79ED1109-2E3E-DF8A-1E0B-365D75E0CDBA}"/>
              </a:ext>
            </a:extLst>
          </p:cNvPr>
          <p:cNvSpPr txBox="1"/>
          <p:nvPr/>
        </p:nvSpPr>
        <p:spPr>
          <a:xfrm>
            <a:off x="144463" y="96838"/>
            <a:ext cx="11901487" cy="5238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tx2">
                <a:lumMod val="60000"/>
                <a:lumOff val="40000"/>
              </a:schemeClr>
            </a:solidFill>
          </a:ln>
        </p:spPr>
        <p:txBody>
          <a:bodyPr anchor="ctr">
            <a:spAutoFit/>
          </a:bodyPr>
          <a:lstStyle/>
          <a:p>
            <a:pPr algn="ctr" eaLnBrk="1" fontAlgn="auto" hangingPunct="1">
              <a:spcBef>
                <a:spcPts val="1200"/>
              </a:spcBef>
              <a:spcAft>
                <a:spcPts val="0"/>
              </a:spcAft>
              <a:defRPr/>
            </a:pPr>
            <a:r>
              <a:rPr lang="ru-RU" sz="2800" b="1" cap="all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Загальна</a:t>
            </a:r>
            <a:r>
              <a:rPr lang="ru-RU" sz="2800" b="1" cap="all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характеристика </a:t>
            </a:r>
            <a:r>
              <a:rPr lang="ru-RU" sz="2800" b="1" cap="all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гноєтворнИХ</a:t>
            </a:r>
            <a:r>
              <a:rPr lang="ru-RU" sz="2800" b="1" cap="all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ru-RU" sz="2800" b="1" cap="all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кокІВ</a:t>
            </a:r>
            <a:endParaRPr lang="ru-RU" cap="all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692BB99F-92D6-FC88-4D4C-B88490EA8FDC}"/>
              </a:ext>
            </a:extLst>
          </p:cNvPr>
          <p:cNvGraphicFramePr>
            <a:graphicFrameLocks noGrp="1"/>
          </p:cNvGraphicFramePr>
          <p:nvPr/>
        </p:nvGraphicFramePr>
        <p:xfrm>
          <a:off x="46038" y="333375"/>
          <a:ext cx="12144375" cy="63690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7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796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39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6031"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ФАКТОРИ</a:t>
                      </a:r>
                    </a:p>
                  </a:txBody>
                  <a:tcPr marL="121917" marR="121917" marT="45603" marB="45603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ДІЯ</a:t>
                      </a:r>
                    </a:p>
                  </a:txBody>
                  <a:tcPr marL="121917" marR="121917" marT="45603" marB="45603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6031">
                <a:tc rowSpan="3">
                  <a:txBody>
                    <a:bodyPr/>
                    <a:lstStyle/>
                    <a:p>
                      <a:r>
                        <a:rPr lang="ru-RU" sz="1800" b="1" dirty="0" err="1">
                          <a:solidFill>
                            <a:srgbClr val="7030A0"/>
                          </a:solidFill>
                        </a:rPr>
                        <a:t>Клітинні</a:t>
                      </a:r>
                      <a:endParaRPr lang="ru-RU" sz="1800" b="1" dirty="0">
                        <a:solidFill>
                          <a:srgbClr val="7030A0"/>
                        </a:solidFill>
                      </a:endParaRPr>
                    </a:p>
                  </a:txBody>
                  <a:tcPr marL="121917" marR="121917" marT="45603" marB="45603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</a:pPr>
                      <a:r>
                        <a:rPr lang="ru-RU" sz="1800" b="1" kern="1200" dirty="0" err="1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Мікрокапсула</a:t>
                      </a:r>
                      <a:endParaRPr lang="ru-RU" sz="1800" b="1" kern="1200" dirty="0">
                        <a:solidFill>
                          <a:srgbClr val="7030A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17" marR="121917" marT="45603" marB="45603"/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</a:pPr>
                      <a:r>
                        <a:rPr lang="ru-RU" sz="1800" b="1" kern="1200" dirty="0" err="1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захищає</a:t>
                      </a:r>
                      <a:r>
                        <a:rPr lang="ru-RU" sz="1800" b="1" kern="1200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kern="1200" dirty="0" err="1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від</a:t>
                      </a:r>
                      <a:r>
                        <a:rPr lang="ru-RU" sz="1800" b="1" kern="1200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 фагоцитозу</a:t>
                      </a:r>
                    </a:p>
                  </a:txBody>
                  <a:tcPr marL="121917" marR="121917" marT="45603" marB="45603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3005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</a:pPr>
                      <a:r>
                        <a:rPr lang="ru-RU" sz="1800" b="1" dirty="0" err="1">
                          <a:solidFill>
                            <a:srgbClr val="7030A0"/>
                          </a:solidFill>
                        </a:rPr>
                        <a:t>Білок</a:t>
                      </a:r>
                      <a:r>
                        <a:rPr lang="ru-RU" sz="1800" b="1" dirty="0">
                          <a:solidFill>
                            <a:srgbClr val="7030A0"/>
                          </a:solidFill>
                        </a:rPr>
                        <a:t> А</a:t>
                      </a:r>
                    </a:p>
                  </a:txBody>
                  <a:tcPr marL="121917" marR="121917" marT="45603" marB="45603"/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</a:pPr>
                      <a:r>
                        <a:rPr lang="ru-RU" sz="1800" b="1" dirty="0" err="1">
                          <a:solidFill>
                            <a:srgbClr val="7030A0"/>
                          </a:solidFill>
                        </a:rPr>
                        <a:t>зв</a:t>
                      </a:r>
                      <a:r>
                        <a:rPr lang="en-US" sz="1800" b="1" dirty="0">
                          <a:solidFill>
                            <a:srgbClr val="7030A0"/>
                          </a:solidFill>
                        </a:rPr>
                        <a:t>’</a:t>
                      </a:r>
                      <a:r>
                        <a:rPr lang="ru-RU" sz="1800" b="1" dirty="0" err="1">
                          <a:solidFill>
                            <a:srgbClr val="7030A0"/>
                          </a:solidFill>
                        </a:rPr>
                        <a:t>язує</a:t>
                      </a:r>
                      <a:r>
                        <a:rPr lang="ru-RU" sz="1800" b="1" baseline="0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en-US" sz="1800" b="1" baseline="0" dirty="0">
                          <a:solidFill>
                            <a:srgbClr val="7030A0"/>
                          </a:solidFill>
                        </a:rPr>
                        <a:t>Fc</a:t>
                      </a:r>
                      <a:r>
                        <a:rPr lang="uk-UA" sz="1800" b="1" baseline="0" dirty="0">
                          <a:solidFill>
                            <a:srgbClr val="7030A0"/>
                          </a:solidFill>
                        </a:rPr>
                        <a:t>-фрагмент</a:t>
                      </a:r>
                      <a:r>
                        <a:rPr lang="ru-RU" sz="1800" b="1" baseline="0" dirty="0">
                          <a:solidFill>
                            <a:srgbClr val="7030A0"/>
                          </a:solidFill>
                        </a:rPr>
                        <a:t>и </a:t>
                      </a:r>
                      <a:r>
                        <a:rPr lang="en-US" sz="1800" b="1" baseline="0" dirty="0" err="1">
                          <a:solidFill>
                            <a:srgbClr val="7030A0"/>
                          </a:solidFill>
                        </a:rPr>
                        <a:t>IgG</a:t>
                      </a:r>
                      <a:r>
                        <a:rPr lang="ru-RU" sz="1800" b="1" baseline="0" dirty="0">
                          <a:solidFill>
                            <a:srgbClr val="7030A0"/>
                          </a:solidFill>
                        </a:rPr>
                        <a:t>, </a:t>
                      </a:r>
                      <a:r>
                        <a:rPr lang="ru-RU" sz="1800" b="1" baseline="0" dirty="0" err="1">
                          <a:solidFill>
                            <a:srgbClr val="7030A0"/>
                          </a:solidFill>
                        </a:rPr>
                        <a:t>пригнічує</a:t>
                      </a:r>
                      <a:r>
                        <a:rPr lang="ru-RU" sz="1800" b="1" baseline="0" dirty="0">
                          <a:solidFill>
                            <a:srgbClr val="7030A0"/>
                          </a:solidFill>
                        </a:rPr>
                        <a:t> фагоцитоз</a:t>
                      </a:r>
                      <a:endParaRPr lang="ru-RU" sz="1800" b="1" dirty="0">
                        <a:solidFill>
                          <a:srgbClr val="7030A0"/>
                        </a:solidFill>
                      </a:endParaRPr>
                    </a:p>
                  </a:txBody>
                  <a:tcPr marL="121917" marR="121917" marT="45603" marB="45603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0249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err="1">
                          <a:solidFill>
                            <a:srgbClr val="7030A0"/>
                          </a:solidFill>
                        </a:rPr>
                        <a:t>Пептидоглікан</a:t>
                      </a:r>
                      <a:r>
                        <a:rPr lang="ru-RU" sz="1800" b="1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ru-RU" sz="1800" b="1" dirty="0" err="1">
                          <a:solidFill>
                            <a:srgbClr val="7030A0"/>
                          </a:solidFill>
                        </a:rPr>
                        <a:t>фибронектин-зв</a:t>
                      </a:r>
                      <a:r>
                        <a:rPr lang="en-US" sz="1800" b="1" dirty="0">
                          <a:solidFill>
                            <a:srgbClr val="7030A0"/>
                          </a:solidFill>
                        </a:rPr>
                        <a:t>’</a:t>
                      </a:r>
                      <a:r>
                        <a:rPr lang="ru-RU" sz="1800" b="1" dirty="0" err="1">
                          <a:solidFill>
                            <a:srgbClr val="7030A0"/>
                          </a:solidFill>
                        </a:rPr>
                        <a:t>язуючий</a:t>
                      </a:r>
                      <a:r>
                        <a:rPr lang="ru-RU" sz="1800" b="1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ru-RU" sz="1800" b="1" dirty="0" err="1">
                          <a:solidFill>
                            <a:srgbClr val="7030A0"/>
                          </a:solidFill>
                        </a:rPr>
                        <a:t>білок</a:t>
                      </a:r>
                      <a:endParaRPr lang="ru-RU" sz="1800" b="1" dirty="0">
                        <a:solidFill>
                          <a:srgbClr val="7030A0"/>
                        </a:solidFill>
                      </a:endParaRPr>
                    </a:p>
                  </a:txBody>
                  <a:tcPr marL="121917" marR="121917" marT="45603" marB="45603"/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</a:pPr>
                      <a:r>
                        <a:rPr lang="ru-RU" sz="1800" b="1" kern="1200" dirty="0" err="1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стимулює</a:t>
                      </a:r>
                      <a:r>
                        <a:rPr lang="ru-RU" sz="1800" b="1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kern="1200" dirty="0" err="1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продукцію</a:t>
                      </a:r>
                      <a:r>
                        <a:rPr lang="ru-RU" sz="1800" b="1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kern="1200" dirty="0" err="1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ендогенних</a:t>
                      </a:r>
                      <a:r>
                        <a:rPr lang="ru-RU" sz="1800" b="1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kern="1200" dirty="0" err="1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пірогенів</a:t>
                      </a:r>
                      <a:r>
                        <a:rPr lang="ru-RU" sz="1800" b="1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800" b="1" dirty="0" err="1">
                          <a:solidFill>
                            <a:srgbClr val="7030A0"/>
                          </a:solidFill>
                        </a:rPr>
                        <a:t>зв</a:t>
                      </a:r>
                      <a:r>
                        <a:rPr lang="en-US" sz="1800" b="1" dirty="0">
                          <a:solidFill>
                            <a:srgbClr val="7030A0"/>
                          </a:solidFill>
                        </a:rPr>
                        <a:t>’</a:t>
                      </a:r>
                      <a:r>
                        <a:rPr lang="ru-RU" sz="1800" b="1" dirty="0" err="1">
                          <a:solidFill>
                            <a:srgbClr val="7030A0"/>
                          </a:solidFill>
                        </a:rPr>
                        <a:t>язок</a:t>
                      </a:r>
                      <a:r>
                        <a:rPr lang="ru-RU" sz="1800" b="1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з</a:t>
                      </a:r>
                      <a:r>
                        <a:rPr lang="ru-RU" sz="1800" b="1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ru-RU" sz="1800" b="1" dirty="0" err="1">
                          <a:solidFill>
                            <a:srgbClr val="7030A0"/>
                          </a:solidFill>
                        </a:rPr>
                        <a:t>мукозними</a:t>
                      </a:r>
                      <a:r>
                        <a:rPr lang="ru-RU" sz="1800" b="1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ru-RU" sz="1800" b="1" dirty="0" err="1">
                          <a:solidFill>
                            <a:srgbClr val="7030A0"/>
                          </a:solidFill>
                        </a:rPr>
                        <a:t>клітинами</a:t>
                      </a:r>
                      <a:r>
                        <a:rPr lang="ru-RU" sz="1800" b="1" dirty="0">
                          <a:solidFill>
                            <a:srgbClr val="7030A0"/>
                          </a:solidFill>
                        </a:rPr>
                        <a:t>,  </a:t>
                      </a:r>
                      <a:r>
                        <a:rPr lang="ru-RU" sz="1800" b="1" kern="1200" dirty="0" err="1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хемоатрактанти</a:t>
                      </a:r>
                      <a:r>
                        <a:rPr lang="ru-RU" sz="1800" b="1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ru-RU" sz="1800" b="1" kern="1200" dirty="0" err="1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абсцеси</a:t>
                      </a:r>
                      <a:r>
                        <a:rPr lang="ru-RU" sz="1800" b="1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ru-RU" sz="1800" b="1" dirty="0">
                        <a:solidFill>
                          <a:srgbClr val="7030A0"/>
                        </a:solidFill>
                      </a:endParaRPr>
                    </a:p>
                  </a:txBody>
                  <a:tcPr marL="121917" marR="121917" marT="45603" marB="45603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1627">
                <a:tc rowSpan="5">
                  <a:txBody>
                    <a:bodyPr/>
                    <a:lstStyle/>
                    <a:p>
                      <a:pPr marL="0" indent="0"/>
                      <a:r>
                        <a:rPr lang="ru-RU" sz="1800" b="1" dirty="0" err="1">
                          <a:solidFill>
                            <a:srgbClr val="7030A0"/>
                          </a:solidFill>
                        </a:rPr>
                        <a:t>Екзо</a:t>
                      </a:r>
                      <a:r>
                        <a:rPr lang="ru-RU" sz="1800" b="1" dirty="0">
                          <a:solidFill>
                            <a:srgbClr val="7030A0"/>
                          </a:solidFill>
                        </a:rPr>
                        <a:t>-</a:t>
                      </a:r>
                    </a:p>
                    <a:p>
                      <a:pPr marL="0" indent="0"/>
                      <a:r>
                        <a:rPr lang="ru-RU" sz="1800" b="1" dirty="0" err="1">
                          <a:solidFill>
                            <a:srgbClr val="7030A0"/>
                          </a:solidFill>
                        </a:rPr>
                        <a:t>токсини</a:t>
                      </a:r>
                      <a:endParaRPr lang="ru-RU" sz="1800" b="1" dirty="0">
                        <a:solidFill>
                          <a:srgbClr val="7030A0"/>
                        </a:solidFill>
                      </a:endParaRPr>
                    </a:p>
                  </a:txBody>
                  <a:tcPr marL="121917" marR="121917" marT="45603" marB="45603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</a:pPr>
                      <a:r>
                        <a:rPr lang="el-GR" sz="1800" b="1" baseline="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α</a:t>
                      </a:r>
                      <a:r>
                        <a:rPr lang="ru-RU" sz="1800" b="1" baseline="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-, </a:t>
                      </a:r>
                      <a:r>
                        <a:rPr lang="el-GR" sz="1800" b="1" baseline="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β</a:t>
                      </a:r>
                      <a:r>
                        <a:rPr lang="ru-RU" sz="1800" b="1" baseline="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-, </a:t>
                      </a:r>
                      <a:r>
                        <a:rPr lang="el-GR" sz="1800" b="1" baseline="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γ</a:t>
                      </a:r>
                      <a:r>
                        <a:rPr lang="ru-RU" sz="1800" b="1" baseline="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-, </a:t>
                      </a:r>
                      <a:r>
                        <a:rPr lang="el-GR" sz="1800" b="1" baseline="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δ</a:t>
                      </a:r>
                      <a:r>
                        <a:rPr lang="ru-RU" sz="1800" b="1" baseline="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–</a:t>
                      </a:r>
                      <a:r>
                        <a:rPr lang="ru-RU" sz="1800" b="1" baseline="0" dirty="0" err="1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гемолі-</a:t>
                      </a:r>
                      <a:r>
                        <a:rPr lang="ru-RU" sz="1800" b="1" dirty="0" err="1">
                          <a:solidFill>
                            <a:srgbClr val="7030A0"/>
                          </a:solidFill>
                        </a:rPr>
                        <a:t>зини</a:t>
                      </a:r>
                      <a:r>
                        <a:rPr lang="ru-RU" sz="1800" b="1" dirty="0">
                          <a:solidFill>
                            <a:srgbClr val="7030A0"/>
                          </a:solidFill>
                        </a:rPr>
                        <a:t>, </a:t>
                      </a:r>
                    </a:p>
                  </a:txBody>
                  <a:tcPr marL="121917" marR="121917" marT="45603" marB="45603"/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</a:pPr>
                      <a:r>
                        <a:rPr lang="ru-RU" sz="1800" b="1" dirty="0" err="1">
                          <a:solidFill>
                            <a:srgbClr val="7030A0"/>
                          </a:solidFill>
                        </a:rPr>
                        <a:t>мембранотоксини</a:t>
                      </a:r>
                      <a:r>
                        <a:rPr lang="ru-RU" sz="1800" b="1" dirty="0">
                          <a:solidFill>
                            <a:srgbClr val="7030A0"/>
                          </a:solidFill>
                        </a:rPr>
                        <a:t>,</a:t>
                      </a:r>
                      <a:r>
                        <a:rPr lang="ru-RU" sz="1800" b="1" baseline="0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ru-RU" sz="1800" b="1" baseline="0" dirty="0" err="1">
                          <a:solidFill>
                            <a:srgbClr val="7030A0"/>
                          </a:solidFill>
                        </a:rPr>
                        <a:t>уражують</a:t>
                      </a:r>
                      <a:r>
                        <a:rPr lang="ru-RU" sz="1800" b="1" baseline="0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ru-RU" sz="1800" b="1" baseline="0" dirty="0" err="1">
                          <a:solidFill>
                            <a:srgbClr val="7030A0"/>
                          </a:solidFill>
                        </a:rPr>
                        <a:t>е</a:t>
                      </a:r>
                      <a:r>
                        <a:rPr lang="ru-RU" sz="1800" b="1" kern="1200" dirty="0" err="1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ритроцити</a:t>
                      </a:r>
                      <a:r>
                        <a:rPr lang="ru-RU" sz="1800" b="1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800" b="1" kern="1200" dirty="0" err="1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лейкоцити</a:t>
                      </a:r>
                      <a:r>
                        <a:rPr lang="ru-RU" sz="1800" b="1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макрофаги, </a:t>
                      </a:r>
                      <a:r>
                        <a:rPr lang="ru-RU" sz="1800" b="1" kern="1200" dirty="0" err="1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фібробласти</a:t>
                      </a:r>
                      <a:endParaRPr lang="ru-RU" sz="1800" b="1" dirty="0">
                        <a:solidFill>
                          <a:srgbClr val="7030A0"/>
                        </a:solidFill>
                      </a:endParaRPr>
                    </a:p>
                  </a:txBody>
                  <a:tcPr marL="121917" marR="121917" marT="45603" marB="45603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6319">
                <a:tc vMerge="1">
                  <a:txBody>
                    <a:bodyPr/>
                    <a:lstStyle/>
                    <a:p>
                      <a:pPr marL="0" indent="0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err="1">
                          <a:solidFill>
                            <a:srgbClr val="7030A0"/>
                          </a:solidFill>
                        </a:rPr>
                        <a:t>Лейкоцидин</a:t>
                      </a:r>
                      <a:r>
                        <a:rPr lang="ru-RU" sz="1800" b="1" dirty="0">
                          <a:solidFill>
                            <a:srgbClr val="7030A0"/>
                          </a:solidFill>
                        </a:rPr>
                        <a:t>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rgbClr val="7030A0"/>
                          </a:solidFill>
                        </a:rPr>
                        <a:t>(</a:t>
                      </a:r>
                      <a:r>
                        <a:rPr lang="el-GR" sz="1800" b="1" baseline="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δ</a:t>
                      </a:r>
                      <a:r>
                        <a:rPr lang="ru-RU" sz="1800" b="1" baseline="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-токсин)</a:t>
                      </a:r>
                      <a:endParaRPr lang="ru-RU" sz="1800" b="1" dirty="0">
                        <a:solidFill>
                          <a:srgbClr val="7030A0"/>
                        </a:solidFill>
                      </a:endParaRPr>
                    </a:p>
                  </a:txBody>
                  <a:tcPr marL="121917" marR="121917" marT="45603" marB="45603"/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</a:pPr>
                      <a:r>
                        <a:rPr lang="ru-RU" sz="1800" b="1" dirty="0" err="1">
                          <a:solidFill>
                            <a:srgbClr val="7030A0"/>
                          </a:solidFill>
                        </a:rPr>
                        <a:t>лейкотоксин</a:t>
                      </a:r>
                      <a:r>
                        <a:rPr lang="ru-RU" sz="1800" b="1" dirty="0">
                          <a:solidFill>
                            <a:srgbClr val="7030A0"/>
                          </a:solidFill>
                        </a:rPr>
                        <a:t>, </a:t>
                      </a:r>
                      <a:r>
                        <a:rPr lang="ru-RU" sz="1800" b="1" dirty="0" err="1">
                          <a:solidFill>
                            <a:srgbClr val="7030A0"/>
                          </a:solidFill>
                        </a:rPr>
                        <a:t>активує</a:t>
                      </a:r>
                      <a:r>
                        <a:rPr lang="ru-RU" sz="1800" b="1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ru-RU" sz="1800" b="1" dirty="0" err="1">
                          <a:solidFill>
                            <a:srgbClr val="7030A0"/>
                          </a:solidFill>
                        </a:rPr>
                        <a:t>утвоення</a:t>
                      </a:r>
                      <a:r>
                        <a:rPr lang="ru-RU" sz="1800" b="1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ru-RU" sz="1800" b="1" dirty="0" err="1">
                          <a:solidFill>
                            <a:srgbClr val="7030A0"/>
                          </a:solidFill>
                        </a:rPr>
                        <a:t>цАМФ</a:t>
                      </a:r>
                      <a:r>
                        <a:rPr lang="ru-RU" sz="1800" b="1" dirty="0">
                          <a:solidFill>
                            <a:srgbClr val="7030A0"/>
                          </a:solidFill>
                        </a:rPr>
                        <a:t>, </a:t>
                      </a:r>
                      <a:r>
                        <a:rPr lang="ru-RU" sz="1800" b="1" dirty="0" err="1">
                          <a:solidFill>
                            <a:srgbClr val="7030A0"/>
                          </a:solidFill>
                        </a:rPr>
                        <a:t>який</a:t>
                      </a:r>
                      <a:r>
                        <a:rPr lang="ru-RU" sz="1800" b="1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ru-RU" sz="1800" b="1" dirty="0" err="1">
                          <a:solidFill>
                            <a:srgbClr val="7030A0"/>
                          </a:solidFill>
                        </a:rPr>
                        <a:t>спричиняє</a:t>
                      </a:r>
                      <a:r>
                        <a:rPr lang="ru-RU" sz="1800" b="1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ru-RU" sz="1800" b="1" dirty="0" err="1">
                          <a:solidFill>
                            <a:srgbClr val="7030A0"/>
                          </a:solidFill>
                        </a:rPr>
                        <a:t>стафилокову</a:t>
                      </a:r>
                      <a:r>
                        <a:rPr lang="ru-RU" sz="1800" b="1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ru-RU" sz="1800" b="1" dirty="0" err="1">
                          <a:solidFill>
                            <a:srgbClr val="7030A0"/>
                          </a:solidFill>
                        </a:rPr>
                        <a:t>діарею</a:t>
                      </a:r>
                      <a:endParaRPr lang="ru-RU" sz="1800" b="1" dirty="0">
                        <a:solidFill>
                          <a:srgbClr val="7030A0"/>
                        </a:solidFill>
                      </a:endParaRPr>
                    </a:p>
                  </a:txBody>
                  <a:tcPr marL="121917" marR="121917" marT="45603" marB="45603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845">
                <a:tc vMerge="1">
                  <a:txBody>
                    <a:bodyPr/>
                    <a:lstStyle/>
                    <a:p>
                      <a:pPr marL="0" indent="0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</a:pPr>
                      <a:r>
                        <a:rPr lang="ru-RU" sz="1800" b="1" dirty="0" err="1">
                          <a:solidFill>
                            <a:srgbClr val="7030A0"/>
                          </a:solidFill>
                        </a:rPr>
                        <a:t>Ексфоліатини</a:t>
                      </a:r>
                      <a:r>
                        <a:rPr lang="ru-RU" sz="1800" b="1" dirty="0">
                          <a:solidFill>
                            <a:srgbClr val="7030A0"/>
                          </a:solidFill>
                        </a:rPr>
                        <a:t> А, В</a:t>
                      </a:r>
                    </a:p>
                  </a:txBody>
                  <a:tcPr marL="121917" marR="121917" marT="45603" marB="45603"/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</a:pPr>
                      <a:r>
                        <a:rPr lang="ru-RU" sz="1800" b="1" kern="1200" dirty="0" err="1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викликає</a:t>
                      </a:r>
                      <a:r>
                        <a:rPr lang="ru-RU" sz="1800" b="1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синдром «</a:t>
                      </a:r>
                      <a:r>
                        <a:rPr lang="ru-RU" sz="1800" b="1" kern="1200" dirty="0" err="1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ошпареної</a:t>
                      </a:r>
                      <a:r>
                        <a:rPr lang="ru-RU" sz="1800" b="1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kern="1200" dirty="0" err="1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шкіри</a:t>
                      </a:r>
                      <a:r>
                        <a:rPr lang="ru-RU" sz="1800" b="1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»,</a:t>
                      </a:r>
                      <a:r>
                        <a:rPr lang="ru-RU" sz="1800" b="1" kern="1200" baseline="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kern="1200" baseline="0" dirty="0" err="1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</a:t>
                      </a:r>
                      <a:r>
                        <a:rPr lang="ru-RU" sz="1800" b="1" kern="1200" dirty="0" err="1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уперантиген</a:t>
                      </a:r>
                      <a:endParaRPr lang="ru-RU" sz="1800" b="1" dirty="0">
                        <a:solidFill>
                          <a:srgbClr val="7030A0"/>
                        </a:solidFill>
                      </a:endParaRPr>
                    </a:p>
                  </a:txBody>
                  <a:tcPr marL="121917" marR="121917" marT="45603" marB="45603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51627">
                <a:tc vMerge="1">
                  <a:txBody>
                    <a:bodyPr/>
                    <a:lstStyle/>
                    <a:p>
                      <a:pPr marL="0" indent="0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</a:pPr>
                      <a:r>
                        <a:rPr lang="ru-RU" sz="1800" b="1" dirty="0">
                          <a:solidFill>
                            <a:srgbClr val="7030A0"/>
                          </a:solidFill>
                        </a:rPr>
                        <a:t>Токсин синдрома токсичного шоку</a:t>
                      </a:r>
                    </a:p>
                  </a:txBody>
                  <a:tcPr marL="121917" marR="121917" marT="45603" marB="45603"/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</a:pPr>
                      <a:r>
                        <a:rPr lang="ru-RU" sz="1800" b="1" kern="1200" dirty="0" err="1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нейротропні</a:t>
                      </a:r>
                      <a:r>
                        <a:rPr lang="ru-RU" sz="1800" b="1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800" b="1" kern="1200" dirty="0" err="1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вазотропні</a:t>
                      </a:r>
                      <a:r>
                        <a:rPr lang="ru-RU" sz="1800" b="1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kern="1200" dirty="0" err="1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ефекти</a:t>
                      </a:r>
                      <a:r>
                        <a:rPr lang="ru-RU" sz="1800" b="1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ru-RU" sz="1800" b="1" kern="1200" dirty="0" err="1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Суперантиген</a:t>
                      </a:r>
                      <a:endParaRPr lang="ru-RU" sz="1800" b="1" dirty="0">
                        <a:solidFill>
                          <a:srgbClr val="7030A0"/>
                        </a:solidFill>
                      </a:endParaRPr>
                    </a:p>
                  </a:txBody>
                  <a:tcPr marL="121917" marR="121917" marT="45603" marB="45603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51627">
                <a:tc vMerge="1">
                  <a:txBody>
                    <a:bodyPr/>
                    <a:lstStyle/>
                    <a:p>
                      <a:pPr marL="0" indent="0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</a:pPr>
                      <a:r>
                        <a:rPr lang="ru-RU" sz="1800" b="1" dirty="0" err="1">
                          <a:solidFill>
                            <a:srgbClr val="7030A0"/>
                          </a:solidFill>
                        </a:rPr>
                        <a:t>Ентеротоксини</a:t>
                      </a:r>
                      <a:r>
                        <a:rPr lang="ru-RU" sz="1800" b="1" baseline="0" dirty="0">
                          <a:solidFill>
                            <a:srgbClr val="7030A0"/>
                          </a:solidFill>
                        </a:rPr>
                        <a:t> </a:t>
                      </a:r>
                      <a:endParaRPr lang="en-US" sz="1800" b="1" baseline="0" dirty="0">
                        <a:solidFill>
                          <a:srgbClr val="7030A0"/>
                        </a:solidFill>
                      </a:endParaRPr>
                    </a:p>
                    <a:p>
                      <a:pPr>
                        <a:lnSpc>
                          <a:spcPts val="1800"/>
                        </a:lnSpc>
                      </a:pPr>
                      <a:r>
                        <a:rPr lang="en-US" sz="1800" b="1" baseline="0" dirty="0">
                          <a:solidFill>
                            <a:srgbClr val="7030A0"/>
                          </a:solidFill>
                        </a:rPr>
                        <a:t>            A-F</a:t>
                      </a:r>
                      <a:endParaRPr lang="ru-RU" sz="1800" b="1" dirty="0">
                        <a:solidFill>
                          <a:srgbClr val="7030A0"/>
                        </a:solidFill>
                      </a:endParaRPr>
                    </a:p>
                  </a:txBody>
                  <a:tcPr marL="121917" marR="121917" marT="45603" marB="45603"/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</a:pPr>
                      <a:r>
                        <a:rPr lang="ru-RU" sz="1800" b="1" kern="1200" dirty="0" err="1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впливає</a:t>
                      </a:r>
                      <a:r>
                        <a:rPr lang="ru-RU" sz="1800" b="1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на </a:t>
                      </a:r>
                      <a:r>
                        <a:rPr lang="ru-RU" sz="1800" b="1" kern="1200" dirty="0" err="1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ентероциты</a:t>
                      </a:r>
                      <a:r>
                        <a:rPr lang="ru-RU" sz="1800" b="1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ru-RU" sz="1800" b="1" kern="1200" dirty="0" err="1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харчова</a:t>
                      </a:r>
                      <a:r>
                        <a:rPr lang="ru-RU" sz="1800" b="1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kern="1200" dirty="0" err="1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інтоксикація</a:t>
                      </a:r>
                      <a:r>
                        <a:rPr lang="ru-RU" sz="1800" b="1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), </a:t>
                      </a:r>
                      <a:r>
                        <a:rPr lang="ru-RU" sz="1800" b="1" kern="1200" dirty="0" err="1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нейротропні</a:t>
                      </a:r>
                      <a:r>
                        <a:rPr lang="ru-RU" sz="1800" b="1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kern="1200" dirty="0" err="1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ефекти</a:t>
                      </a:r>
                      <a:r>
                        <a:rPr lang="ru-RU" sz="1800" b="1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800" b="1" kern="1200" dirty="0" err="1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Суперантиген</a:t>
                      </a:r>
                      <a:endParaRPr lang="ru-RU" sz="1800" b="1" dirty="0">
                        <a:solidFill>
                          <a:srgbClr val="7030A0"/>
                        </a:solidFill>
                      </a:endParaRPr>
                    </a:p>
                  </a:txBody>
                  <a:tcPr marL="121917" marR="121917" marT="45603" marB="45603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30690">
                <a:tc>
                  <a:txBody>
                    <a:bodyPr/>
                    <a:lstStyle/>
                    <a:p>
                      <a:pPr marL="0" indent="0"/>
                      <a:r>
                        <a:rPr lang="ru-RU" sz="1800" b="1" dirty="0" err="1">
                          <a:solidFill>
                            <a:srgbClr val="7030A0"/>
                          </a:solidFill>
                        </a:rPr>
                        <a:t>Фер-менти</a:t>
                      </a:r>
                      <a:endParaRPr lang="ru-RU" sz="1800" b="1" dirty="0">
                        <a:solidFill>
                          <a:srgbClr val="7030A0"/>
                        </a:solidFill>
                      </a:endParaRPr>
                    </a:p>
                  </a:txBody>
                  <a:tcPr marL="121917" marR="121917" marT="45603" marB="45603"/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</a:pPr>
                      <a:r>
                        <a:rPr lang="ru-RU" sz="1800" b="1" dirty="0" err="1">
                          <a:solidFill>
                            <a:srgbClr val="7030A0"/>
                          </a:solidFill>
                        </a:rPr>
                        <a:t>Плазмокоагулаза</a:t>
                      </a:r>
                      <a:endParaRPr lang="ru-RU" sz="1800" b="1" dirty="0">
                        <a:solidFill>
                          <a:srgbClr val="7030A0"/>
                        </a:solidFill>
                      </a:endParaRPr>
                    </a:p>
                    <a:p>
                      <a:pPr>
                        <a:lnSpc>
                          <a:spcPts val="1800"/>
                        </a:lnSpc>
                      </a:pPr>
                      <a:r>
                        <a:rPr lang="ru-RU" sz="1800" b="1" dirty="0" err="1">
                          <a:solidFill>
                            <a:srgbClr val="7030A0"/>
                          </a:solidFill>
                        </a:rPr>
                        <a:t>Гіалуронідаза</a:t>
                      </a:r>
                      <a:endParaRPr lang="ru-RU" sz="1800" b="1" dirty="0">
                        <a:solidFill>
                          <a:srgbClr val="7030A0"/>
                        </a:solidFill>
                      </a:endParaRPr>
                    </a:p>
                    <a:p>
                      <a:pPr>
                        <a:lnSpc>
                          <a:spcPts val="1800"/>
                        </a:lnSpc>
                      </a:pPr>
                      <a:r>
                        <a:rPr lang="ru-RU" sz="1800" b="1" dirty="0" err="1">
                          <a:solidFill>
                            <a:srgbClr val="7030A0"/>
                          </a:solidFill>
                        </a:rPr>
                        <a:t>Лецитиназа</a:t>
                      </a:r>
                      <a:endParaRPr lang="ru-RU" sz="1800" b="1" dirty="0">
                        <a:solidFill>
                          <a:srgbClr val="7030A0"/>
                        </a:solidFill>
                      </a:endParaRPr>
                    </a:p>
                    <a:p>
                      <a:pPr>
                        <a:lnSpc>
                          <a:spcPts val="1800"/>
                        </a:lnSpc>
                      </a:pPr>
                      <a:r>
                        <a:rPr lang="ru-RU" sz="1800" b="1" dirty="0" err="1">
                          <a:solidFill>
                            <a:srgbClr val="7030A0"/>
                          </a:solidFill>
                        </a:rPr>
                        <a:t>Фібринолізин</a:t>
                      </a:r>
                      <a:endParaRPr lang="ru-RU" sz="1800" b="1" dirty="0">
                        <a:solidFill>
                          <a:srgbClr val="7030A0"/>
                        </a:solidFill>
                      </a:endParaRPr>
                    </a:p>
                    <a:p>
                      <a:pPr>
                        <a:lnSpc>
                          <a:spcPts val="1800"/>
                        </a:lnSpc>
                      </a:pPr>
                      <a:r>
                        <a:rPr lang="ru-RU" sz="1800" b="1" dirty="0">
                          <a:solidFill>
                            <a:srgbClr val="7030A0"/>
                          </a:solidFill>
                        </a:rPr>
                        <a:t>ДНК-аза</a:t>
                      </a:r>
                    </a:p>
                    <a:p>
                      <a:pPr>
                        <a:lnSpc>
                          <a:spcPts val="1800"/>
                        </a:lnSpc>
                      </a:pPr>
                      <a:r>
                        <a:rPr lang="ru-RU" sz="1800" b="1" dirty="0" err="1">
                          <a:solidFill>
                            <a:srgbClr val="7030A0"/>
                          </a:solidFill>
                        </a:rPr>
                        <a:t>Протеази</a:t>
                      </a:r>
                      <a:endParaRPr lang="ru-RU" sz="1800" b="1" dirty="0">
                        <a:solidFill>
                          <a:srgbClr val="7030A0"/>
                        </a:solidFill>
                      </a:endParaRPr>
                    </a:p>
                    <a:p>
                      <a:pPr>
                        <a:lnSpc>
                          <a:spcPts val="1800"/>
                        </a:lnSpc>
                      </a:pPr>
                      <a:r>
                        <a:rPr lang="ru-RU" sz="1800" b="1" dirty="0">
                          <a:solidFill>
                            <a:srgbClr val="7030A0"/>
                          </a:solidFill>
                        </a:rPr>
                        <a:t>Каталаза</a:t>
                      </a:r>
                    </a:p>
                    <a:p>
                      <a:pPr>
                        <a:lnSpc>
                          <a:spcPts val="1800"/>
                        </a:lnSpc>
                      </a:pPr>
                      <a:r>
                        <a:rPr lang="el-GR" sz="1800" b="1" baseline="0" dirty="0">
                          <a:solidFill>
                            <a:srgbClr val="7030A0"/>
                          </a:solidFill>
                          <a:latin typeface="+mj-lt"/>
                          <a:cs typeface="Times New Roman"/>
                        </a:rPr>
                        <a:t>β</a:t>
                      </a:r>
                      <a:r>
                        <a:rPr lang="ru-RU" sz="1800" b="1" baseline="0" dirty="0">
                          <a:solidFill>
                            <a:srgbClr val="7030A0"/>
                          </a:solidFill>
                          <a:latin typeface="+mj-lt"/>
                          <a:cs typeface="Times New Roman"/>
                        </a:rPr>
                        <a:t>-</a:t>
                      </a:r>
                      <a:r>
                        <a:rPr lang="ru-RU" sz="1800" b="1" baseline="0" dirty="0" err="1">
                          <a:solidFill>
                            <a:srgbClr val="7030A0"/>
                          </a:solidFill>
                          <a:latin typeface="+mj-lt"/>
                          <a:cs typeface="Times New Roman"/>
                        </a:rPr>
                        <a:t>лактамаза</a:t>
                      </a:r>
                      <a:endParaRPr lang="ru-RU" sz="1800" b="1" dirty="0">
                        <a:solidFill>
                          <a:srgbClr val="7030A0"/>
                        </a:solidFill>
                      </a:endParaRPr>
                    </a:p>
                  </a:txBody>
                  <a:tcPr marL="121917" marR="121917" marT="45603" marB="45603"/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</a:pPr>
                      <a:r>
                        <a:rPr lang="ru-RU" sz="1800" b="1" dirty="0" err="1">
                          <a:solidFill>
                            <a:srgbClr val="7030A0"/>
                          </a:solidFill>
                        </a:rPr>
                        <a:t>перехід</a:t>
                      </a:r>
                      <a:r>
                        <a:rPr lang="ru-RU" sz="1800" b="1" baseline="0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ru-RU" sz="1800" b="1" baseline="0" dirty="0" err="1">
                          <a:solidFill>
                            <a:srgbClr val="7030A0"/>
                          </a:solidFill>
                        </a:rPr>
                        <a:t>фибріногена</a:t>
                      </a:r>
                      <a:r>
                        <a:rPr lang="ru-RU" sz="1800" b="1" baseline="0" dirty="0">
                          <a:solidFill>
                            <a:srgbClr val="7030A0"/>
                          </a:solidFill>
                        </a:rPr>
                        <a:t> у </a:t>
                      </a:r>
                      <a:r>
                        <a:rPr lang="ru-RU" sz="1800" b="1" baseline="0" dirty="0" err="1">
                          <a:solidFill>
                            <a:srgbClr val="7030A0"/>
                          </a:solidFill>
                        </a:rPr>
                        <a:t>фібрин</a:t>
                      </a:r>
                      <a:r>
                        <a:rPr lang="ru-RU" sz="1800" b="1" baseline="0" dirty="0">
                          <a:solidFill>
                            <a:srgbClr val="7030A0"/>
                          </a:solidFill>
                        </a:rPr>
                        <a:t>, </a:t>
                      </a:r>
                      <a:r>
                        <a:rPr lang="ru-RU" sz="1800" b="1" baseline="0" dirty="0" err="1">
                          <a:solidFill>
                            <a:srgbClr val="7030A0"/>
                          </a:solidFill>
                        </a:rPr>
                        <a:t>захист</a:t>
                      </a:r>
                      <a:r>
                        <a:rPr lang="ru-RU" sz="1800" b="1" baseline="0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ru-RU" sz="1800" b="1" baseline="0" dirty="0" err="1">
                          <a:solidFill>
                            <a:srgbClr val="7030A0"/>
                          </a:solidFill>
                        </a:rPr>
                        <a:t>від</a:t>
                      </a:r>
                      <a:r>
                        <a:rPr lang="ru-RU" sz="1800" b="1" baseline="0" dirty="0">
                          <a:solidFill>
                            <a:srgbClr val="7030A0"/>
                          </a:solidFill>
                        </a:rPr>
                        <a:t> фагоцитозу</a:t>
                      </a:r>
                    </a:p>
                    <a:p>
                      <a:pPr>
                        <a:lnSpc>
                          <a:spcPts val="1800"/>
                        </a:lnSpc>
                      </a:pPr>
                      <a:r>
                        <a:rPr lang="ru-RU" sz="1800" b="1" baseline="0" dirty="0" err="1">
                          <a:solidFill>
                            <a:srgbClr val="7030A0"/>
                          </a:solidFill>
                        </a:rPr>
                        <a:t>руйнує</a:t>
                      </a:r>
                      <a:r>
                        <a:rPr lang="ru-RU" sz="1800" b="1" baseline="0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ru-RU" sz="1800" b="1" baseline="0" dirty="0" err="1">
                          <a:solidFill>
                            <a:srgbClr val="7030A0"/>
                          </a:solidFill>
                        </a:rPr>
                        <a:t>сполучні</a:t>
                      </a:r>
                      <a:r>
                        <a:rPr lang="ru-RU" sz="1800" b="1" baseline="0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ru-RU" sz="1800" b="1" baseline="0" dirty="0" err="1">
                          <a:solidFill>
                            <a:srgbClr val="7030A0"/>
                          </a:solidFill>
                        </a:rPr>
                        <a:t>тканини</a:t>
                      </a:r>
                      <a:endParaRPr lang="ru-RU" sz="1800" b="1" baseline="0" dirty="0">
                        <a:solidFill>
                          <a:srgbClr val="7030A0"/>
                        </a:solidFill>
                      </a:endParaRPr>
                    </a:p>
                    <a:p>
                      <a:pPr>
                        <a:lnSpc>
                          <a:spcPts val="1800"/>
                        </a:lnSpc>
                      </a:pPr>
                      <a:r>
                        <a:rPr lang="ru-RU" sz="1800" b="1" baseline="0" dirty="0" err="1">
                          <a:solidFill>
                            <a:srgbClr val="7030A0"/>
                          </a:solidFill>
                        </a:rPr>
                        <a:t>гидроліз</a:t>
                      </a:r>
                      <a:r>
                        <a:rPr lang="ru-RU" sz="1800" b="1" baseline="0" dirty="0">
                          <a:solidFill>
                            <a:srgbClr val="7030A0"/>
                          </a:solidFill>
                        </a:rPr>
                        <a:t> лецитину, </a:t>
                      </a:r>
                      <a:r>
                        <a:rPr lang="ru-RU" sz="1800" b="1" baseline="0" dirty="0" err="1">
                          <a:solidFill>
                            <a:srgbClr val="7030A0"/>
                          </a:solidFill>
                        </a:rPr>
                        <a:t>адгезія</a:t>
                      </a:r>
                      <a:r>
                        <a:rPr lang="ru-RU" sz="1800" b="1" baseline="0" dirty="0">
                          <a:solidFill>
                            <a:srgbClr val="7030A0"/>
                          </a:solidFill>
                        </a:rPr>
                        <a:t> та </a:t>
                      </a:r>
                      <a:r>
                        <a:rPr lang="ru-RU" sz="1800" b="1" baseline="0" dirty="0" err="1">
                          <a:solidFill>
                            <a:srgbClr val="7030A0"/>
                          </a:solidFill>
                        </a:rPr>
                        <a:t>проникнення</a:t>
                      </a:r>
                      <a:r>
                        <a:rPr lang="ru-RU" sz="1800" b="1" baseline="0" dirty="0">
                          <a:solidFill>
                            <a:srgbClr val="7030A0"/>
                          </a:solidFill>
                        </a:rPr>
                        <a:t> до тканин</a:t>
                      </a:r>
                    </a:p>
                    <a:p>
                      <a:pPr>
                        <a:lnSpc>
                          <a:spcPts val="1800"/>
                        </a:lnSpc>
                      </a:pPr>
                      <a:r>
                        <a:rPr lang="ru-RU" sz="1800" b="1" baseline="0" dirty="0" err="1">
                          <a:solidFill>
                            <a:srgbClr val="7030A0"/>
                          </a:solidFill>
                        </a:rPr>
                        <a:t>руйнування</a:t>
                      </a:r>
                      <a:r>
                        <a:rPr lang="ru-RU" sz="1800" b="1" baseline="0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ru-RU" sz="1800" b="1" baseline="0" dirty="0" err="1">
                          <a:solidFill>
                            <a:srgbClr val="7030A0"/>
                          </a:solidFill>
                        </a:rPr>
                        <a:t>фібринозних</a:t>
                      </a:r>
                      <a:r>
                        <a:rPr lang="ru-RU" sz="1800" b="1" baseline="0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ru-RU" sz="1800" b="1" baseline="0" dirty="0" err="1">
                          <a:solidFill>
                            <a:srgbClr val="7030A0"/>
                          </a:solidFill>
                        </a:rPr>
                        <a:t>сгустків</a:t>
                      </a:r>
                      <a:r>
                        <a:rPr lang="ru-RU" sz="1800" b="1" baseline="0" dirty="0">
                          <a:solidFill>
                            <a:srgbClr val="7030A0"/>
                          </a:solidFill>
                        </a:rPr>
                        <a:t>, </a:t>
                      </a:r>
                      <a:r>
                        <a:rPr lang="ru-RU" sz="1800" b="1" baseline="0" dirty="0" err="1">
                          <a:solidFill>
                            <a:srgbClr val="7030A0"/>
                          </a:solidFill>
                        </a:rPr>
                        <a:t>розповсюдження</a:t>
                      </a:r>
                      <a:endParaRPr lang="ru-RU" sz="1800" b="1" baseline="0" dirty="0">
                        <a:solidFill>
                          <a:srgbClr val="7030A0"/>
                        </a:solidFill>
                      </a:endParaRPr>
                    </a:p>
                    <a:p>
                      <a:pPr>
                        <a:lnSpc>
                          <a:spcPts val="1800"/>
                        </a:lnSpc>
                      </a:pPr>
                      <a:r>
                        <a:rPr lang="ru-RU" sz="1800" b="1" baseline="0" dirty="0" err="1">
                          <a:solidFill>
                            <a:srgbClr val="7030A0"/>
                          </a:solidFill>
                        </a:rPr>
                        <a:t>розрідження</a:t>
                      </a:r>
                      <a:r>
                        <a:rPr lang="ru-RU" sz="1800" b="1" baseline="0" dirty="0">
                          <a:solidFill>
                            <a:srgbClr val="7030A0"/>
                          </a:solidFill>
                        </a:rPr>
                        <a:t> гною</a:t>
                      </a:r>
                    </a:p>
                    <a:p>
                      <a:pPr>
                        <a:lnSpc>
                          <a:spcPts val="1800"/>
                        </a:lnSpc>
                      </a:pPr>
                      <a:r>
                        <a:rPr lang="ru-RU" sz="1800" b="1" baseline="0" dirty="0" err="1">
                          <a:solidFill>
                            <a:srgbClr val="7030A0"/>
                          </a:solidFill>
                        </a:rPr>
                        <a:t>руйнування</a:t>
                      </a:r>
                      <a:r>
                        <a:rPr lang="ru-RU" sz="1800" b="1" baseline="0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ru-RU" sz="1800" b="1" baseline="0" dirty="0" err="1">
                          <a:solidFill>
                            <a:srgbClr val="7030A0"/>
                          </a:solidFill>
                        </a:rPr>
                        <a:t>міжклітинних</a:t>
                      </a:r>
                      <a:r>
                        <a:rPr lang="ru-RU" sz="1800" b="1" baseline="0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ru-RU" sz="1800" b="1" dirty="0" err="1">
                          <a:solidFill>
                            <a:srgbClr val="7030A0"/>
                          </a:solidFill>
                        </a:rPr>
                        <a:t>зв</a:t>
                      </a:r>
                      <a:r>
                        <a:rPr lang="en-US" sz="1800" b="1" dirty="0">
                          <a:solidFill>
                            <a:srgbClr val="7030A0"/>
                          </a:solidFill>
                        </a:rPr>
                        <a:t>’</a:t>
                      </a:r>
                      <a:r>
                        <a:rPr lang="ru-RU" sz="1800" b="1" dirty="0" err="1">
                          <a:solidFill>
                            <a:srgbClr val="7030A0"/>
                          </a:solidFill>
                        </a:rPr>
                        <a:t>язків</a:t>
                      </a:r>
                      <a:r>
                        <a:rPr lang="ru-RU" sz="1800" b="1" baseline="0" dirty="0">
                          <a:solidFill>
                            <a:srgbClr val="7030A0"/>
                          </a:solidFill>
                        </a:rPr>
                        <a:t>, </a:t>
                      </a:r>
                      <a:r>
                        <a:rPr lang="ru-RU" sz="1800" b="1" baseline="0" dirty="0" err="1">
                          <a:solidFill>
                            <a:srgbClr val="7030A0"/>
                          </a:solidFill>
                        </a:rPr>
                        <a:t>проникнення</a:t>
                      </a:r>
                      <a:endParaRPr lang="ru-RU" sz="1800" b="1" baseline="0" dirty="0">
                        <a:solidFill>
                          <a:srgbClr val="7030A0"/>
                        </a:solidFill>
                      </a:endParaRPr>
                    </a:p>
                    <a:p>
                      <a:pPr>
                        <a:lnSpc>
                          <a:spcPts val="1800"/>
                        </a:lnSpc>
                      </a:pPr>
                      <a:r>
                        <a:rPr lang="ru-RU" sz="1800" b="1" baseline="0" dirty="0" err="1">
                          <a:solidFill>
                            <a:srgbClr val="7030A0"/>
                          </a:solidFill>
                        </a:rPr>
                        <a:t>захист</a:t>
                      </a:r>
                      <a:r>
                        <a:rPr lang="ru-RU" sz="1800" b="1" baseline="0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ru-RU" sz="1800" b="1" baseline="0" dirty="0" err="1">
                          <a:solidFill>
                            <a:srgbClr val="7030A0"/>
                          </a:solidFill>
                        </a:rPr>
                        <a:t>від</a:t>
                      </a:r>
                      <a:r>
                        <a:rPr lang="ru-RU" sz="1800" b="1" baseline="0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ru-RU" sz="1800" b="1" baseline="0" dirty="0" err="1">
                          <a:solidFill>
                            <a:srgbClr val="7030A0"/>
                          </a:solidFill>
                        </a:rPr>
                        <a:t>мікробіцидних</a:t>
                      </a:r>
                      <a:r>
                        <a:rPr lang="ru-RU" sz="1800" b="1" baseline="0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ru-RU" sz="1800" b="1" baseline="0" dirty="0" err="1">
                          <a:solidFill>
                            <a:srgbClr val="7030A0"/>
                          </a:solidFill>
                        </a:rPr>
                        <a:t>механизмів</a:t>
                      </a:r>
                      <a:r>
                        <a:rPr lang="ru-RU" sz="1800" b="1" baseline="0" dirty="0">
                          <a:solidFill>
                            <a:srgbClr val="7030A0"/>
                          </a:solidFill>
                        </a:rPr>
                        <a:t> фагоцитов</a:t>
                      </a:r>
                    </a:p>
                    <a:p>
                      <a:pPr>
                        <a:lnSpc>
                          <a:spcPts val="1800"/>
                        </a:lnSpc>
                      </a:pPr>
                      <a:r>
                        <a:rPr lang="ru-RU" sz="1800" b="1" baseline="0" dirty="0" err="1">
                          <a:solidFill>
                            <a:srgbClr val="7030A0"/>
                          </a:solidFill>
                        </a:rPr>
                        <a:t>стійкість</a:t>
                      </a:r>
                      <a:r>
                        <a:rPr lang="ru-RU" sz="1800" b="1" baseline="0" dirty="0">
                          <a:solidFill>
                            <a:srgbClr val="7030A0"/>
                          </a:solidFill>
                        </a:rPr>
                        <a:t> до </a:t>
                      </a:r>
                      <a:r>
                        <a:rPr lang="ru-RU" sz="1800" b="1" baseline="0" dirty="0" err="1">
                          <a:solidFill>
                            <a:srgbClr val="7030A0"/>
                          </a:solidFill>
                        </a:rPr>
                        <a:t>пеніциліну</a:t>
                      </a:r>
                      <a:endParaRPr lang="ru-RU" sz="1800" b="1" dirty="0">
                        <a:solidFill>
                          <a:srgbClr val="7030A0"/>
                        </a:solidFill>
                      </a:endParaRPr>
                    </a:p>
                  </a:txBody>
                  <a:tcPr marL="121917" marR="121917" marT="45603" marB="45603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F29C7B74-37C7-41EE-E787-74448003F369}"/>
              </a:ext>
            </a:extLst>
          </p:cNvPr>
          <p:cNvSpPr txBox="1"/>
          <p:nvPr/>
        </p:nvSpPr>
        <p:spPr>
          <a:xfrm>
            <a:off x="144463" y="-100013"/>
            <a:ext cx="11901487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spc="3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ФАКТОРИ ВІРУЛЕНТНОСТІ СТАФІЛОКОКІВ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97DF7B6-0EF9-2D09-6624-8FD23ABA194F}"/>
              </a:ext>
            </a:extLst>
          </p:cNvPr>
          <p:cNvSpPr txBox="1"/>
          <p:nvPr/>
        </p:nvSpPr>
        <p:spPr>
          <a:xfrm>
            <a:off x="50800" y="260350"/>
            <a:ext cx="11985625" cy="4318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2225"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200" b="1" cap="all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Фактори</a:t>
            </a:r>
            <a:r>
              <a:rPr lang="ru-RU" sz="2200" b="1" cap="all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ru-RU" sz="2200" b="1" cap="all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вірулентності</a:t>
            </a:r>
            <a:r>
              <a:rPr lang="ru-RU" sz="2200" b="1" cap="all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КЛІТИННОЇ </a:t>
            </a:r>
            <a:r>
              <a:rPr lang="ru-RU" sz="2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СТІНКИ </a:t>
            </a:r>
            <a:r>
              <a:rPr lang="en-US" sz="2200" b="1" i="1" dirty="0">
                <a:solidFill>
                  <a:srgbClr val="FF0000"/>
                </a:solidFill>
                <a:latin typeface="+mn-lt"/>
              </a:rPr>
              <a:t>Staphylococcus aureus</a:t>
            </a:r>
            <a:endParaRPr lang="ru-RU" sz="2200" b="1" i="1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30723" name="Picture 4">
            <a:extLst>
              <a:ext uri="{FF2B5EF4-FFF2-40B4-BE49-F238E27FC236}">
                <a16:creationId xmlns:a16="http://schemas.microsoft.com/office/drawing/2014/main" id="{6E8115F4-42C8-8E25-5312-79D2CC2D58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727075"/>
            <a:ext cx="12038013" cy="587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026E634-7623-517E-1BE2-709E0BFB9812}"/>
              </a:ext>
            </a:extLst>
          </p:cNvPr>
          <p:cNvSpPr txBox="1"/>
          <p:nvPr/>
        </p:nvSpPr>
        <p:spPr>
          <a:xfrm>
            <a:off x="8207375" y="1052513"/>
            <a:ext cx="3868738" cy="4678362"/>
          </a:xfrm>
          <a:prstGeom prst="rect">
            <a:avLst/>
          </a:prstGeom>
          <a:solidFill>
            <a:schemeClr val="bg1"/>
          </a:solidFill>
          <a:ln w="22225">
            <a:solidFill>
              <a:schemeClr val="accent1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600" b="1" dirty="0">
                <a:solidFill>
                  <a:srgbClr val="FF0000"/>
                </a:solidFill>
                <a:latin typeface="+mn-lt"/>
              </a:rPr>
              <a:t>ЗАХВОРЮВАННЯ,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600" b="1" dirty="0">
                <a:solidFill>
                  <a:srgbClr val="FF0000"/>
                </a:solidFill>
                <a:latin typeface="+mn-lt"/>
              </a:rPr>
              <a:t>ОБУМОВЛЕНІ ДІЄЮ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600" b="1" dirty="0">
                <a:solidFill>
                  <a:srgbClr val="FF0000"/>
                </a:solidFill>
                <a:latin typeface="+mn-lt"/>
              </a:rPr>
              <a:t>ТОКСИНА:</a:t>
            </a:r>
          </a:p>
          <a:p>
            <a:pPr marL="457200" indent="-457200" algn="just" eaLnBrk="1" fontAlgn="auto" hangingPunct="1">
              <a:lnSpc>
                <a:spcPts val="2400"/>
              </a:lnSpc>
              <a:spcBef>
                <a:spcPts val="1200"/>
              </a:spcBef>
              <a:spcAft>
                <a:spcPts val="0"/>
              </a:spcAft>
              <a:buClr>
                <a:srgbClr val="FF0000"/>
              </a:buClr>
              <a:buFont typeface="Wingdings" pitchFamily="2" charset="2"/>
              <a:buChar char="Ø"/>
              <a:tabLst>
                <a:tab pos="263525" algn="l"/>
              </a:tabLst>
              <a:defRPr/>
            </a:pPr>
            <a:r>
              <a:rPr lang="ru-RU" sz="2800" b="1" dirty="0">
                <a:solidFill>
                  <a:srgbClr val="7030A0"/>
                </a:solidFill>
                <a:latin typeface="+mn-lt"/>
              </a:rPr>
              <a:t>синдром </a:t>
            </a:r>
          </a:p>
          <a:p>
            <a:pPr algn="just" eaLnBrk="1" fontAlgn="auto" hangingPunct="1">
              <a:lnSpc>
                <a:spcPts val="2400"/>
              </a:lnSpc>
              <a:spcBef>
                <a:spcPts val="600"/>
              </a:spcBef>
              <a:spcAft>
                <a:spcPts val="0"/>
              </a:spcAft>
              <a:buClr>
                <a:srgbClr val="FF0000"/>
              </a:buClr>
              <a:tabLst>
                <a:tab pos="263525" algn="l"/>
              </a:tabLst>
              <a:defRPr/>
            </a:pPr>
            <a:r>
              <a:rPr lang="ru-RU" sz="2800" b="1" dirty="0">
                <a:solidFill>
                  <a:srgbClr val="7030A0"/>
                </a:solidFill>
                <a:latin typeface="+mn-lt"/>
              </a:rPr>
              <a:t>      токсичного </a:t>
            </a:r>
          </a:p>
          <a:p>
            <a:pPr algn="just" eaLnBrk="1" fontAlgn="auto" hangingPunct="1">
              <a:lnSpc>
                <a:spcPts val="2400"/>
              </a:lnSpc>
              <a:spcBef>
                <a:spcPts val="600"/>
              </a:spcBef>
              <a:spcAft>
                <a:spcPts val="0"/>
              </a:spcAft>
              <a:buClr>
                <a:srgbClr val="FF0000"/>
              </a:buClr>
              <a:tabLst>
                <a:tab pos="263525" algn="l"/>
              </a:tabLst>
              <a:defRPr/>
            </a:pPr>
            <a:r>
              <a:rPr lang="ru-RU" sz="2800" b="1" dirty="0">
                <a:solidFill>
                  <a:srgbClr val="7030A0"/>
                </a:solidFill>
                <a:latin typeface="+mn-lt"/>
              </a:rPr>
              <a:t>      шоку;</a:t>
            </a:r>
          </a:p>
          <a:p>
            <a:pPr marL="457200" indent="-457200" algn="just" eaLnBrk="1" fontAlgn="auto" hangingPunct="1">
              <a:lnSpc>
                <a:spcPts val="2400"/>
              </a:lnSpc>
              <a:spcBef>
                <a:spcPts val="1200"/>
              </a:spcBef>
              <a:spcAft>
                <a:spcPts val="0"/>
              </a:spcAft>
              <a:buClr>
                <a:srgbClr val="FF0000"/>
              </a:buClr>
              <a:buFont typeface="Wingdings" pitchFamily="2" charset="2"/>
              <a:buChar char="Ø"/>
              <a:tabLst>
                <a:tab pos="263525" algn="l"/>
              </a:tabLst>
              <a:defRPr/>
            </a:pPr>
            <a:r>
              <a:rPr lang="ru-RU" sz="2800" b="1" dirty="0">
                <a:solidFill>
                  <a:srgbClr val="7030A0"/>
                </a:solidFill>
                <a:latin typeface="+mn-lt"/>
              </a:rPr>
              <a:t>синдром </a:t>
            </a:r>
          </a:p>
          <a:p>
            <a:pPr indent="266700" algn="just" eaLnBrk="1" fontAlgn="auto" hangingPunct="1">
              <a:lnSpc>
                <a:spcPts val="2400"/>
              </a:lnSpc>
              <a:spcBef>
                <a:spcPts val="600"/>
              </a:spcBef>
              <a:spcAft>
                <a:spcPts val="0"/>
              </a:spcAft>
              <a:buClr>
                <a:srgbClr val="FF0000"/>
              </a:buClr>
              <a:tabLst>
                <a:tab pos="0" algn="l"/>
              </a:tabLst>
              <a:defRPr/>
            </a:pPr>
            <a:r>
              <a:rPr lang="ru-RU" sz="2800" b="1" dirty="0">
                <a:solidFill>
                  <a:srgbClr val="7030A0"/>
                </a:solidFill>
                <a:latin typeface="+mn-lt"/>
              </a:rPr>
              <a:t>   </a:t>
            </a:r>
            <a:r>
              <a:rPr lang="ru-RU" sz="2800" b="1" dirty="0" err="1">
                <a:solidFill>
                  <a:srgbClr val="7030A0"/>
                </a:solidFill>
                <a:latin typeface="+mn-lt"/>
              </a:rPr>
              <a:t>ошпареної</a:t>
            </a:r>
            <a:endParaRPr lang="ru-RU" sz="2800" b="1" dirty="0">
              <a:solidFill>
                <a:srgbClr val="7030A0"/>
              </a:solidFill>
              <a:latin typeface="+mn-lt"/>
            </a:endParaRPr>
          </a:p>
          <a:p>
            <a:pPr indent="266700" algn="just" eaLnBrk="1" fontAlgn="auto" hangingPunct="1">
              <a:lnSpc>
                <a:spcPts val="2400"/>
              </a:lnSpc>
              <a:spcBef>
                <a:spcPts val="600"/>
              </a:spcBef>
              <a:spcAft>
                <a:spcPts val="0"/>
              </a:spcAft>
              <a:buClr>
                <a:srgbClr val="FF0000"/>
              </a:buClr>
              <a:tabLst>
                <a:tab pos="0" algn="l"/>
              </a:tabLst>
              <a:defRPr/>
            </a:pPr>
            <a:r>
              <a:rPr lang="ru-RU" sz="2800" b="1" dirty="0">
                <a:solidFill>
                  <a:srgbClr val="7030A0"/>
                </a:solidFill>
                <a:latin typeface="+mn-lt"/>
              </a:rPr>
              <a:t>   </a:t>
            </a:r>
            <a:r>
              <a:rPr lang="ru-RU" sz="2800" b="1" dirty="0" err="1">
                <a:solidFill>
                  <a:srgbClr val="7030A0"/>
                </a:solidFill>
                <a:latin typeface="+mn-lt"/>
              </a:rPr>
              <a:t>шкіри</a:t>
            </a:r>
            <a:r>
              <a:rPr lang="ru-RU" sz="2800" b="1" dirty="0">
                <a:solidFill>
                  <a:srgbClr val="7030A0"/>
                </a:solidFill>
                <a:latin typeface="+mn-lt"/>
              </a:rPr>
              <a:t>;</a:t>
            </a:r>
          </a:p>
          <a:p>
            <a:pPr marL="457200" indent="-457200" algn="just" eaLnBrk="1" fontAlgn="auto" hangingPunct="1">
              <a:lnSpc>
                <a:spcPts val="2400"/>
              </a:lnSpc>
              <a:spcBef>
                <a:spcPts val="1200"/>
              </a:spcBef>
              <a:spcAft>
                <a:spcPts val="0"/>
              </a:spcAft>
              <a:buClr>
                <a:srgbClr val="FF0000"/>
              </a:buClr>
              <a:buFont typeface="Wingdings" pitchFamily="2" charset="2"/>
              <a:buChar char="Ø"/>
              <a:tabLst>
                <a:tab pos="0" algn="l"/>
              </a:tabLst>
              <a:defRPr/>
            </a:pPr>
            <a:r>
              <a:rPr lang="ru-RU" sz="2800" b="1" dirty="0" err="1">
                <a:solidFill>
                  <a:srgbClr val="7030A0"/>
                </a:solidFill>
                <a:latin typeface="+mn-lt"/>
              </a:rPr>
              <a:t>харчове</a:t>
            </a:r>
            <a:endParaRPr lang="ru-RU" sz="2800" b="1" dirty="0">
              <a:solidFill>
                <a:srgbClr val="7030A0"/>
              </a:solidFill>
              <a:latin typeface="+mn-lt"/>
            </a:endParaRPr>
          </a:p>
          <a:p>
            <a:pPr algn="just" eaLnBrk="1" fontAlgn="auto" hangingPunct="1">
              <a:lnSpc>
                <a:spcPts val="2400"/>
              </a:lnSpc>
              <a:spcBef>
                <a:spcPts val="1200"/>
              </a:spcBef>
              <a:spcAft>
                <a:spcPts val="0"/>
              </a:spcAft>
              <a:buClr>
                <a:srgbClr val="FF0000"/>
              </a:buClr>
              <a:tabLst>
                <a:tab pos="0" algn="l"/>
              </a:tabLst>
              <a:defRPr/>
            </a:pPr>
            <a:r>
              <a:rPr lang="ru-RU" sz="2800" b="1" dirty="0">
                <a:solidFill>
                  <a:srgbClr val="7030A0"/>
                </a:solidFill>
                <a:latin typeface="+mn-lt"/>
              </a:rPr>
              <a:t>     </a:t>
            </a:r>
            <a:r>
              <a:rPr lang="ru-RU" sz="2800" b="1" dirty="0" err="1">
                <a:solidFill>
                  <a:srgbClr val="7030A0"/>
                </a:solidFill>
                <a:latin typeface="+mn-lt"/>
              </a:rPr>
              <a:t>отруєння</a:t>
            </a:r>
            <a:endParaRPr lang="ru-RU" sz="2000" b="1"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14B69EE-7E63-2AFE-F123-00976F30EE63}"/>
              </a:ext>
            </a:extLst>
          </p:cNvPr>
          <p:cNvSpPr txBox="1"/>
          <p:nvPr/>
        </p:nvSpPr>
        <p:spPr>
          <a:xfrm>
            <a:off x="239713" y="333375"/>
            <a:ext cx="11710987" cy="460375"/>
          </a:xfrm>
          <a:prstGeom prst="rect">
            <a:avLst/>
          </a:prstGeom>
          <a:solidFill>
            <a:schemeClr val="bg1"/>
          </a:solidFill>
          <a:ln w="22225">
            <a:solidFill>
              <a:schemeClr val="tx2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1200"/>
              </a:spcBef>
              <a:spcAft>
                <a:spcPts val="1200"/>
              </a:spcAft>
              <a:defRPr/>
            </a:pP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ДЕЯКІ ЗАХВОРЮВАННЯ, СПРИЧИНЕНІ </a:t>
            </a:r>
            <a:r>
              <a:rPr lang="en-US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Staphylococcus aureus</a:t>
            </a:r>
            <a:endParaRPr lang="ru-RU" sz="24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31748" name="Picture 5">
            <a:extLst>
              <a:ext uri="{FF2B5EF4-FFF2-40B4-BE49-F238E27FC236}">
                <a16:creationId xmlns:a16="http://schemas.microsoft.com/office/drawing/2014/main" id="{40AFE878-1B7F-9BFE-0E3C-1CF152A5F2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1052513"/>
            <a:ext cx="8105775" cy="515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>
            <a:extLst>
              <a:ext uri="{FF2B5EF4-FFF2-40B4-BE49-F238E27FC236}">
                <a16:creationId xmlns:a16="http://schemas.microsoft.com/office/drawing/2014/main" id="{33BD2562-C09F-B769-55E8-AB8748FBF3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88" y="752475"/>
            <a:ext cx="4991100" cy="2316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1" name="TextBox 2">
            <a:extLst>
              <a:ext uri="{FF2B5EF4-FFF2-40B4-BE49-F238E27FC236}">
                <a16:creationId xmlns:a16="http://schemas.microsoft.com/office/drawing/2014/main" id="{9C96011C-E80A-095F-E9A9-EA16265831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063" y="365125"/>
            <a:ext cx="55578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ru-RU" altLang="ru-RU" sz="2000" b="1">
                <a:solidFill>
                  <a:srgbClr val="7030A0"/>
                </a:solidFill>
              </a:rPr>
              <a:t>Важкий перебіг вугрової хвороби</a:t>
            </a:r>
          </a:p>
        </p:txBody>
      </p:sp>
      <p:pic>
        <p:nvPicPr>
          <p:cNvPr id="32772" name="Picture 2">
            <a:extLst>
              <a:ext uri="{FF2B5EF4-FFF2-40B4-BE49-F238E27FC236}">
                <a16:creationId xmlns:a16="http://schemas.microsoft.com/office/drawing/2014/main" id="{A3798F4F-FC8E-792C-E7DB-ED04A9CD5A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338" y="747713"/>
            <a:ext cx="5259387" cy="232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3" name="Picture 3">
            <a:extLst>
              <a:ext uri="{FF2B5EF4-FFF2-40B4-BE49-F238E27FC236}">
                <a16:creationId xmlns:a16="http://schemas.microsoft.com/office/drawing/2014/main" id="{EDF2C7CA-FA45-1D1A-B20C-3DBD1FA5C4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338" y="3068638"/>
            <a:ext cx="5240337" cy="347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4" name="TextBox 1">
            <a:extLst>
              <a:ext uri="{FF2B5EF4-FFF2-40B4-BE49-F238E27FC236}">
                <a16:creationId xmlns:a16="http://schemas.microsoft.com/office/drawing/2014/main" id="{365868AA-C9ED-7720-FC6D-96E0FA3A1B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8088" y="6484938"/>
            <a:ext cx="57578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ru-RU" altLang="ru-RU" sz="2000" b="1">
                <a:solidFill>
                  <a:srgbClr val="7030A0"/>
                </a:solidFill>
              </a:rPr>
              <a:t>Синдром «ошпареної шкіри»</a:t>
            </a:r>
          </a:p>
        </p:txBody>
      </p:sp>
      <p:sp>
        <p:nvSpPr>
          <p:cNvPr id="32775" name="TextBox 3">
            <a:extLst>
              <a:ext uri="{FF2B5EF4-FFF2-40B4-BE49-F238E27FC236}">
                <a16:creationId xmlns:a16="http://schemas.microsoft.com/office/drawing/2014/main" id="{105FFB0C-8FA5-0231-C8B5-6A6CAE5F81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8013" y="404813"/>
            <a:ext cx="40322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ru-RU" altLang="ru-RU" sz="2000" b="1">
                <a:solidFill>
                  <a:srgbClr val="7030A0"/>
                </a:solidFill>
              </a:rPr>
              <a:t>Імпетиго, фолікуліт</a:t>
            </a:r>
          </a:p>
        </p:txBody>
      </p:sp>
      <p:sp>
        <p:nvSpPr>
          <p:cNvPr id="32776" name="TextBox 5">
            <a:extLst>
              <a:ext uri="{FF2B5EF4-FFF2-40B4-BE49-F238E27FC236}">
                <a16:creationId xmlns:a16="http://schemas.microsoft.com/office/drawing/2014/main" id="{C942CE96-0DC8-3419-B61E-89CF56F291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2800" y="6484938"/>
            <a:ext cx="17605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ru-RU" altLang="ru-RU" sz="2000" b="1">
                <a:solidFill>
                  <a:srgbClr val="7030A0"/>
                </a:solidFill>
              </a:rPr>
              <a:t>Фурункул</a:t>
            </a:r>
          </a:p>
        </p:txBody>
      </p:sp>
      <p:pic>
        <p:nvPicPr>
          <p:cNvPr id="32777" name="Picture 6">
            <a:extLst>
              <a:ext uri="{FF2B5EF4-FFF2-40B4-BE49-F238E27FC236}">
                <a16:creationId xmlns:a16="http://schemas.microsoft.com/office/drawing/2014/main" id="{58D60231-DCA2-4ADE-74AE-DA42A6E60F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588" y="3068638"/>
            <a:ext cx="4978400" cy="3471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10BE062-E4C0-BF79-C8B9-BD016FD1DFE8}"/>
              </a:ext>
            </a:extLst>
          </p:cNvPr>
          <p:cNvSpPr txBox="1"/>
          <p:nvPr/>
        </p:nvSpPr>
        <p:spPr>
          <a:xfrm>
            <a:off x="373063" y="-26988"/>
            <a:ext cx="11577637" cy="522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spc="3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ШКІРНІ </a:t>
            </a:r>
            <a:r>
              <a:rPr lang="ru-RU" sz="2800" b="1" cap="all" spc="3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стафілококової</a:t>
            </a:r>
            <a:r>
              <a:rPr lang="ru-RU" sz="2800" b="1" cap="all" spc="3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ru-RU" sz="2800" b="1" cap="all" spc="3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інфекції</a:t>
            </a:r>
            <a:endParaRPr lang="ru-RU" sz="2800" b="1" cap="all" spc="3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EB9C48D8-9254-AC3D-B9F2-361BD46877E6}"/>
              </a:ext>
            </a:extLst>
          </p:cNvPr>
          <p:cNvGraphicFramePr>
            <a:graphicFrameLocks noGrp="1"/>
          </p:cNvGraphicFramePr>
          <p:nvPr/>
        </p:nvGraphicFramePr>
        <p:xfrm>
          <a:off x="143320" y="548681"/>
          <a:ext cx="11903771" cy="58797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001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67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67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67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58001"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</a:pPr>
                      <a:r>
                        <a:rPr lang="uk-UA" sz="2400" dirty="0">
                          <a:ln>
                            <a:solidFill>
                              <a:srgbClr val="7030A0"/>
                            </a:solidFill>
                          </a:ln>
                        </a:rPr>
                        <a:t>Вид </a:t>
                      </a:r>
                      <a:endParaRPr lang="ru-RU" sz="2400" dirty="0">
                        <a:ln>
                          <a:solidFill>
                            <a:srgbClr val="7030A0"/>
                          </a:solidFill>
                        </a:ln>
                      </a:endParaRPr>
                    </a:p>
                  </a:txBody>
                  <a:tcPr marL="121904" marR="121904" marT="45398" marB="45398"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i="1" dirty="0">
                          <a:ln>
                            <a:solidFill>
                              <a:srgbClr val="7030A0"/>
                            </a:solidFill>
                          </a:ln>
                        </a:rPr>
                        <a:t>Staphylococcus </a:t>
                      </a:r>
                    </a:p>
                    <a:p>
                      <a:pPr algn="ctr"/>
                      <a:r>
                        <a:rPr lang="en-US" sz="2400" i="1" dirty="0" err="1">
                          <a:ln>
                            <a:solidFill>
                              <a:srgbClr val="7030A0"/>
                            </a:solidFill>
                          </a:ln>
                        </a:rPr>
                        <a:t>aureus</a:t>
                      </a:r>
                      <a:r>
                        <a:rPr lang="ru-RU" sz="2400" dirty="0">
                          <a:ln>
                            <a:solidFill>
                              <a:srgbClr val="7030A0"/>
                            </a:solidFill>
                          </a:ln>
                        </a:rPr>
                        <a:t> **</a:t>
                      </a:r>
                    </a:p>
                  </a:txBody>
                  <a:tcPr marL="121904" marR="121904" marT="45398" marB="45398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i="1" dirty="0">
                          <a:ln>
                            <a:solidFill>
                              <a:srgbClr val="7030A0"/>
                            </a:solidFill>
                          </a:ln>
                        </a:rPr>
                        <a:t>Staphylococcus </a:t>
                      </a:r>
                    </a:p>
                    <a:p>
                      <a:pPr algn="ctr"/>
                      <a:r>
                        <a:rPr lang="en-US" sz="2400" i="1" dirty="0" err="1">
                          <a:ln>
                            <a:solidFill>
                              <a:srgbClr val="7030A0"/>
                            </a:solidFill>
                          </a:ln>
                        </a:rPr>
                        <a:t>epidermidis</a:t>
                      </a:r>
                      <a:r>
                        <a:rPr lang="en-US" sz="2400" i="1" dirty="0">
                          <a:ln>
                            <a:solidFill>
                              <a:srgbClr val="7030A0"/>
                            </a:solidFill>
                          </a:ln>
                        </a:rPr>
                        <a:t>**</a:t>
                      </a:r>
                      <a:endParaRPr lang="ru-RU" sz="2400" i="1" dirty="0">
                        <a:ln>
                          <a:solidFill>
                            <a:srgbClr val="7030A0"/>
                          </a:solidFill>
                        </a:ln>
                      </a:endParaRPr>
                    </a:p>
                  </a:txBody>
                  <a:tcPr marL="121904" marR="121904" marT="45398" marB="45398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i="1" dirty="0">
                          <a:ln>
                            <a:solidFill>
                              <a:srgbClr val="7030A0"/>
                            </a:solidFill>
                          </a:ln>
                        </a:rPr>
                        <a:t>Staphylococcus </a:t>
                      </a:r>
                    </a:p>
                    <a:p>
                      <a:pPr algn="ctr"/>
                      <a:r>
                        <a:rPr lang="en-US" sz="2400" i="1" dirty="0" err="1">
                          <a:ln>
                            <a:solidFill>
                              <a:srgbClr val="7030A0"/>
                            </a:solidFill>
                          </a:ln>
                        </a:rPr>
                        <a:t>saprophyticus</a:t>
                      </a:r>
                      <a:r>
                        <a:rPr lang="en-US" sz="2400" i="1" dirty="0">
                          <a:ln>
                            <a:solidFill>
                              <a:srgbClr val="7030A0"/>
                            </a:solidFill>
                          </a:ln>
                        </a:rPr>
                        <a:t>*</a:t>
                      </a:r>
                      <a:endParaRPr lang="ru-RU" sz="2400" i="1" dirty="0">
                        <a:ln>
                          <a:solidFill>
                            <a:srgbClr val="7030A0"/>
                          </a:solidFill>
                        </a:ln>
                      </a:endParaRPr>
                    </a:p>
                  </a:txBody>
                  <a:tcPr marL="121904" marR="121904" marT="45398" marB="45398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3407">
                <a:tc>
                  <a:txBody>
                    <a:bodyPr/>
                    <a:lstStyle/>
                    <a:p>
                      <a:pPr algn="l">
                        <a:lnSpc>
                          <a:spcPts val="2400"/>
                        </a:lnSpc>
                      </a:pPr>
                      <a:r>
                        <a:rPr lang="ru-RU" sz="2400" b="1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</a:rPr>
                        <a:t>Частота</a:t>
                      </a:r>
                    </a:p>
                    <a:p>
                      <a:pPr algn="l">
                        <a:lnSpc>
                          <a:spcPts val="2400"/>
                        </a:lnSpc>
                      </a:pPr>
                      <a:r>
                        <a:rPr lang="ru-RU" sz="2400" b="1" dirty="0" err="1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</a:rPr>
                        <a:t>инфекцій</a:t>
                      </a:r>
                      <a:endParaRPr lang="ru-RU" sz="2400" b="1" dirty="0">
                        <a:ln>
                          <a:solidFill>
                            <a:srgbClr val="7030A0"/>
                          </a:solidFill>
                        </a:ln>
                        <a:solidFill>
                          <a:srgbClr val="7030A0"/>
                        </a:solidFill>
                      </a:endParaRPr>
                    </a:p>
                  </a:txBody>
                  <a:tcPr marL="121904" marR="121904" marT="45398" marB="45398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</a:rPr>
                        <a:t>часто</a:t>
                      </a:r>
                      <a:endParaRPr lang="ru-RU" sz="2400" b="1" dirty="0">
                        <a:ln>
                          <a:solidFill>
                            <a:srgbClr val="7030A0"/>
                          </a:solidFill>
                        </a:ln>
                        <a:solidFill>
                          <a:srgbClr val="7030A0"/>
                        </a:solidFill>
                      </a:endParaRPr>
                    </a:p>
                  </a:txBody>
                  <a:tcPr marL="121904" marR="121904" marT="45398" marB="45398"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400" b="1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</a:rPr>
                        <a:t>часто</a:t>
                      </a:r>
                      <a:endParaRPr lang="ru-RU" sz="2400" b="1" dirty="0">
                        <a:ln>
                          <a:solidFill>
                            <a:srgbClr val="7030A0"/>
                          </a:solidFill>
                        </a:ln>
                        <a:solidFill>
                          <a:srgbClr val="7030A0"/>
                        </a:solidFill>
                      </a:endParaRPr>
                    </a:p>
                  </a:txBody>
                  <a:tcPr marL="121904" marR="121904" marT="45398" marB="45398"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 err="1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</a:rPr>
                        <a:t>рідко</a:t>
                      </a:r>
                      <a:endParaRPr lang="ru-RU" sz="2400" b="1" dirty="0">
                        <a:ln>
                          <a:solidFill>
                            <a:srgbClr val="7030A0"/>
                          </a:solidFill>
                        </a:ln>
                        <a:solidFill>
                          <a:srgbClr val="7030A0"/>
                        </a:solidFill>
                      </a:endParaRPr>
                    </a:p>
                  </a:txBody>
                  <a:tcPr marL="121904" marR="121904" marT="45398" marB="45398"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984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 err="1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</a:rPr>
                        <a:t>Коагулаза</a:t>
                      </a:r>
                      <a:endParaRPr lang="ru-RU" sz="2400" b="1" dirty="0">
                        <a:ln>
                          <a:solidFill>
                            <a:srgbClr val="7030A0"/>
                          </a:solidFill>
                        </a:ln>
                        <a:solidFill>
                          <a:srgbClr val="7030A0"/>
                        </a:solidFill>
                      </a:endParaRPr>
                    </a:p>
                  </a:txBody>
                  <a:tcPr marL="121904" marR="121904" marT="45398" marB="45398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</a:rPr>
                        <a:t>+</a:t>
                      </a:r>
                      <a:endParaRPr lang="ru-RU" sz="2400" b="1" dirty="0">
                        <a:ln>
                          <a:solidFill>
                            <a:srgbClr val="7030A0"/>
                          </a:solidFill>
                        </a:ln>
                        <a:solidFill>
                          <a:srgbClr val="7030A0"/>
                        </a:solidFill>
                      </a:endParaRPr>
                    </a:p>
                  </a:txBody>
                  <a:tcPr marL="121904" marR="121904" marT="45398" marB="45398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</a:rPr>
                        <a:t>-</a:t>
                      </a:r>
                      <a:endParaRPr lang="ru-RU" sz="2400" b="1" dirty="0">
                        <a:ln>
                          <a:solidFill>
                            <a:srgbClr val="7030A0"/>
                          </a:solidFill>
                        </a:ln>
                        <a:solidFill>
                          <a:srgbClr val="7030A0"/>
                        </a:solidFill>
                      </a:endParaRPr>
                    </a:p>
                  </a:txBody>
                  <a:tcPr marL="121904" marR="121904" marT="45398" marB="45398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</a:rPr>
                        <a:t>-</a:t>
                      </a:r>
                      <a:endParaRPr lang="ru-RU" sz="2400" b="1" dirty="0">
                        <a:ln>
                          <a:solidFill>
                            <a:srgbClr val="7030A0"/>
                          </a:solidFill>
                        </a:ln>
                        <a:solidFill>
                          <a:srgbClr val="7030A0"/>
                        </a:solidFill>
                      </a:endParaRPr>
                    </a:p>
                  </a:txBody>
                  <a:tcPr marL="121904" marR="121904" marT="45398" marB="45398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5815">
                <a:tc>
                  <a:txBody>
                    <a:bodyPr/>
                    <a:lstStyle/>
                    <a:p>
                      <a:pPr algn="l">
                        <a:lnSpc>
                          <a:spcPts val="2400"/>
                        </a:lnSpc>
                      </a:pPr>
                      <a:r>
                        <a:rPr lang="ru-RU" sz="2400" b="1" dirty="0" err="1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</a:rPr>
                        <a:t>Гемоліз</a:t>
                      </a:r>
                      <a:endParaRPr lang="ru-RU" sz="2400" b="1" dirty="0">
                        <a:ln>
                          <a:solidFill>
                            <a:srgbClr val="7030A0"/>
                          </a:solidFill>
                        </a:ln>
                        <a:solidFill>
                          <a:srgbClr val="7030A0"/>
                        </a:solidFill>
                      </a:endParaRPr>
                    </a:p>
                  </a:txBody>
                  <a:tcPr marL="121904" marR="121904" marT="45398" marB="45398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</a:rPr>
                        <a:t>+</a:t>
                      </a:r>
                    </a:p>
                  </a:txBody>
                  <a:tcPr marL="121904" marR="121904" marT="45398" marB="45398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</a:rPr>
                        <a:t>-</a:t>
                      </a:r>
                    </a:p>
                  </a:txBody>
                  <a:tcPr marL="121904" marR="121904" marT="45398" marB="45398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</a:rPr>
                        <a:t>-</a:t>
                      </a:r>
                    </a:p>
                  </a:txBody>
                  <a:tcPr marL="121904" marR="121904" marT="45398" marB="45398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340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ts val="2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 err="1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</a:rPr>
                        <a:t>Ферментація</a:t>
                      </a:r>
                      <a:r>
                        <a:rPr lang="ru-RU" sz="2400" b="1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</a:rPr>
                        <a:t> </a:t>
                      </a:r>
                      <a:endParaRPr lang="en-US" sz="2400" b="1" dirty="0">
                        <a:ln>
                          <a:solidFill>
                            <a:srgbClr val="7030A0"/>
                          </a:solidFill>
                        </a:ln>
                        <a:solidFill>
                          <a:srgbClr val="7030A0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ts val="2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 err="1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</a:rPr>
                        <a:t>маніту</a:t>
                      </a:r>
                      <a:endParaRPr lang="ru-RU" sz="2400" b="1" dirty="0">
                        <a:ln>
                          <a:solidFill>
                            <a:srgbClr val="7030A0"/>
                          </a:solidFill>
                        </a:ln>
                        <a:solidFill>
                          <a:srgbClr val="7030A0"/>
                        </a:solidFill>
                      </a:endParaRPr>
                    </a:p>
                  </a:txBody>
                  <a:tcPr marL="121904" marR="121904" marT="45398" marB="45398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</a:rPr>
                        <a:t>+</a:t>
                      </a:r>
                    </a:p>
                  </a:txBody>
                  <a:tcPr marL="121904" marR="121904" marT="45398" marB="45398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</a:rPr>
                        <a:t>-</a:t>
                      </a:r>
                    </a:p>
                  </a:txBody>
                  <a:tcPr marL="121904" marR="121904" marT="45398" marB="45398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</a:rPr>
                        <a:t>-</a:t>
                      </a:r>
                    </a:p>
                  </a:txBody>
                  <a:tcPr marL="121904" marR="121904" marT="45398" marB="45398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5815">
                <a:tc>
                  <a:txBody>
                    <a:bodyPr/>
                    <a:lstStyle/>
                    <a:p>
                      <a:pPr algn="l">
                        <a:lnSpc>
                          <a:spcPts val="2400"/>
                        </a:lnSpc>
                      </a:pPr>
                      <a:r>
                        <a:rPr lang="ru-RU" sz="2400" b="1" dirty="0" err="1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</a:rPr>
                        <a:t>Білок</a:t>
                      </a:r>
                      <a:r>
                        <a:rPr lang="ru-RU" sz="2400" b="1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</a:rPr>
                        <a:t> А</a:t>
                      </a:r>
                    </a:p>
                  </a:txBody>
                  <a:tcPr marL="121904" marR="121904" marT="45398" marB="45398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</a:rPr>
                        <a:t>+</a:t>
                      </a:r>
                    </a:p>
                  </a:txBody>
                  <a:tcPr marL="121904" marR="121904" marT="45398" marB="45398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</a:rPr>
                        <a:t>-</a:t>
                      </a:r>
                    </a:p>
                  </a:txBody>
                  <a:tcPr marL="121904" marR="121904" marT="45398" marB="45398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</a:rPr>
                        <a:t>-</a:t>
                      </a:r>
                    </a:p>
                  </a:txBody>
                  <a:tcPr marL="121904" marR="121904" marT="45398" marB="45398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14687">
                <a:tc>
                  <a:txBody>
                    <a:bodyPr/>
                    <a:lstStyle/>
                    <a:p>
                      <a:pPr algn="l">
                        <a:lnSpc>
                          <a:spcPts val="2000"/>
                        </a:lnSpc>
                      </a:pPr>
                      <a:r>
                        <a:rPr lang="uk-UA" sz="2400" b="1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</a:rPr>
                        <a:t>Золотистий</a:t>
                      </a:r>
                    </a:p>
                    <a:p>
                      <a:pPr algn="l">
                        <a:lnSpc>
                          <a:spcPts val="2000"/>
                        </a:lnSpc>
                      </a:pPr>
                      <a:r>
                        <a:rPr lang="uk-UA" sz="2400" b="1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</a:rPr>
                        <a:t>пігмент</a:t>
                      </a:r>
                      <a:endParaRPr lang="ru-RU" sz="2400" b="1" dirty="0">
                        <a:ln>
                          <a:solidFill>
                            <a:srgbClr val="7030A0"/>
                          </a:solidFill>
                        </a:ln>
                        <a:solidFill>
                          <a:srgbClr val="7030A0"/>
                        </a:solidFill>
                      </a:endParaRPr>
                    </a:p>
                  </a:txBody>
                  <a:tcPr marL="121904" marR="121904" marT="45398" marB="45398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</a:rPr>
                        <a:t>+ (-)</a:t>
                      </a:r>
                      <a:endParaRPr lang="ru-RU" sz="2400" b="1" dirty="0">
                        <a:ln>
                          <a:solidFill>
                            <a:srgbClr val="7030A0"/>
                          </a:solidFill>
                        </a:ln>
                        <a:solidFill>
                          <a:srgbClr val="7030A0"/>
                        </a:solidFill>
                      </a:endParaRPr>
                    </a:p>
                  </a:txBody>
                  <a:tcPr marL="121904" marR="121904" marT="45398" marB="45398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</a:rPr>
                        <a:t>-</a:t>
                      </a:r>
                    </a:p>
                  </a:txBody>
                  <a:tcPr marL="121904" marR="121904" marT="45398" marB="45398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err="1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</a:rPr>
                        <a:t>варіабельно</a:t>
                      </a:r>
                      <a:endParaRPr lang="ru-RU" sz="2400" b="1" dirty="0">
                        <a:ln>
                          <a:solidFill>
                            <a:srgbClr val="7030A0"/>
                          </a:solidFill>
                        </a:ln>
                        <a:solidFill>
                          <a:srgbClr val="7030A0"/>
                        </a:solidFill>
                      </a:endParaRPr>
                    </a:p>
                  </a:txBody>
                  <a:tcPr marL="121904" marR="121904" marT="45398" marB="45398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0038">
                <a:tc>
                  <a:txBody>
                    <a:bodyPr/>
                    <a:lstStyle/>
                    <a:p>
                      <a:pPr algn="l">
                        <a:lnSpc>
                          <a:spcPts val="2400"/>
                        </a:lnSpc>
                      </a:pPr>
                      <a:r>
                        <a:rPr lang="ru-RU" sz="2400" b="1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</a:rPr>
                        <a:t>ДНК-аза</a:t>
                      </a:r>
                    </a:p>
                  </a:txBody>
                  <a:tcPr marL="121904" marR="121904" marT="45398" marB="45398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400" b="1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</a:rPr>
                        <a:t>+ (-)</a:t>
                      </a:r>
                      <a:endParaRPr lang="ru-RU" sz="2400" b="1" dirty="0">
                        <a:ln>
                          <a:solidFill>
                            <a:srgbClr val="7030A0"/>
                          </a:solidFill>
                        </a:ln>
                        <a:solidFill>
                          <a:srgbClr val="7030A0"/>
                        </a:solidFill>
                      </a:endParaRPr>
                    </a:p>
                  </a:txBody>
                  <a:tcPr marL="121904" marR="121904" marT="45398" marB="45398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</a:rPr>
                        <a:t>-</a:t>
                      </a:r>
                    </a:p>
                  </a:txBody>
                  <a:tcPr marL="121904" marR="121904" marT="45398" marB="45398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</a:rPr>
                        <a:t>-</a:t>
                      </a:r>
                    </a:p>
                  </a:txBody>
                  <a:tcPr marL="121904" marR="121904" marT="45398" marB="45398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03407">
                <a:tc>
                  <a:txBody>
                    <a:bodyPr/>
                    <a:lstStyle/>
                    <a:p>
                      <a:pPr algn="l">
                        <a:lnSpc>
                          <a:spcPts val="2400"/>
                        </a:lnSpc>
                      </a:pPr>
                      <a:r>
                        <a:rPr lang="ru-RU" sz="2400" b="1" dirty="0" err="1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</a:rPr>
                        <a:t>Стійкість</a:t>
                      </a:r>
                      <a:endParaRPr lang="ru-RU" sz="2400" b="1" dirty="0">
                        <a:ln>
                          <a:solidFill>
                            <a:srgbClr val="7030A0"/>
                          </a:solidFill>
                        </a:ln>
                        <a:solidFill>
                          <a:srgbClr val="7030A0"/>
                        </a:solidFill>
                      </a:endParaRPr>
                    </a:p>
                    <a:p>
                      <a:pPr algn="l">
                        <a:lnSpc>
                          <a:spcPts val="2400"/>
                        </a:lnSpc>
                      </a:pPr>
                      <a:r>
                        <a:rPr lang="ru-RU" sz="2400" b="1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</a:rPr>
                        <a:t>к </a:t>
                      </a:r>
                      <a:r>
                        <a:rPr lang="ru-RU" sz="2400" b="1" dirty="0" err="1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</a:rPr>
                        <a:t>новобіоцину</a:t>
                      </a:r>
                      <a:endParaRPr lang="ru-RU" sz="2400" b="1" dirty="0">
                        <a:ln>
                          <a:solidFill>
                            <a:srgbClr val="7030A0"/>
                          </a:solidFill>
                        </a:ln>
                        <a:solidFill>
                          <a:srgbClr val="7030A0"/>
                        </a:solidFill>
                      </a:endParaRPr>
                    </a:p>
                  </a:txBody>
                  <a:tcPr marL="121904" marR="121904" marT="45398" marB="45398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</a:rPr>
                        <a:t>-</a:t>
                      </a:r>
                    </a:p>
                  </a:txBody>
                  <a:tcPr marL="121904" marR="121904" marT="45398" marB="45398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</a:rPr>
                        <a:t>-</a:t>
                      </a:r>
                    </a:p>
                  </a:txBody>
                  <a:tcPr marL="121904" marR="121904" marT="45398" marB="45398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</a:rPr>
                        <a:t>+</a:t>
                      </a:r>
                    </a:p>
                  </a:txBody>
                  <a:tcPr marL="121904" marR="121904" marT="45398" marB="45398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29000">
                <a:tc gridSpan="4">
                  <a:txBody>
                    <a:bodyPr/>
                    <a:lstStyle/>
                    <a:p>
                      <a:pPr algn="ctr"/>
                      <a:r>
                        <a:rPr lang="en-US" sz="1900" b="1" dirty="0">
                          <a:solidFill>
                            <a:srgbClr val="7030A0"/>
                          </a:solidFill>
                        </a:rPr>
                        <a:t>* - </a:t>
                      </a:r>
                      <a:r>
                        <a:rPr lang="uk-UA" sz="1900" b="1" dirty="0">
                          <a:solidFill>
                            <a:srgbClr val="7030A0"/>
                          </a:solidFill>
                        </a:rPr>
                        <a:t>патогенні тільки для людини; ** - патогенні для людини та тварин </a:t>
                      </a:r>
                      <a:endParaRPr lang="ru-RU" sz="1900" b="1" dirty="0">
                        <a:solidFill>
                          <a:srgbClr val="7030A0"/>
                        </a:solidFill>
                      </a:endParaRPr>
                    </a:p>
                  </a:txBody>
                  <a:tcPr marL="121904" marR="121904" marT="45398" marB="45398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2400" b="1" dirty="0">
                        <a:ln>
                          <a:solidFill>
                            <a:srgbClr val="7030A0"/>
                          </a:solidFill>
                        </a:ln>
                        <a:solidFill>
                          <a:srgbClr val="7030A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2400" b="1" dirty="0">
                        <a:ln>
                          <a:solidFill>
                            <a:srgbClr val="7030A0"/>
                          </a:solidFill>
                        </a:ln>
                        <a:solidFill>
                          <a:srgbClr val="7030A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2400" b="1" dirty="0">
                        <a:ln>
                          <a:solidFill>
                            <a:srgbClr val="7030A0"/>
                          </a:solidFill>
                        </a:ln>
                        <a:solidFill>
                          <a:srgbClr val="7030A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B85A24CF-65D1-5CCA-777E-F7E270EE0C40}"/>
              </a:ext>
            </a:extLst>
          </p:cNvPr>
          <p:cNvSpPr txBox="1"/>
          <p:nvPr/>
        </p:nvSpPr>
        <p:spPr>
          <a:xfrm>
            <a:off x="144463" y="115888"/>
            <a:ext cx="11901487" cy="431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2225">
            <a:solidFill>
              <a:srgbClr val="0070C0"/>
            </a:solidFill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ДИФЕРЕНЦІАЛЬНІ ОЗНАКИ ОСНОВНИХ ВИДІВ </a:t>
            </a:r>
            <a:r>
              <a:rPr lang="ru-RU" sz="2200" b="1" cap="all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стафілококІВ</a:t>
            </a:r>
            <a:endParaRPr lang="ru-RU" sz="2200" b="1" cap="all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7FE267CE-C53C-EAA5-64B1-7B77BACB1260}"/>
              </a:ext>
            </a:extLst>
          </p:cNvPr>
          <p:cNvGraphicFramePr>
            <a:graphicFrameLocks noGrp="1"/>
          </p:cNvGraphicFramePr>
          <p:nvPr/>
        </p:nvGraphicFramePr>
        <p:xfrm>
          <a:off x="144463" y="1125538"/>
          <a:ext cx="11903075" cy="5434114"/>
        </p:xfrm>
        <a:graphic>
          <a:graphicData uri="http://schemas.openxmlformats.org/drawingml/2006/table">
            <a:tbl>
              <a:tblPr/>
              <a:tblGrid>
                <a:gridCol w="39683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93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953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1623">
                <a:tc gridSpan="2">
                  <a:txBody>
                    <a:bodyPr/>
                    <a:lstStyle>
                      <a:lvl1pPr indent="11430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114300" algn="ctr" defTabSz="914400" rtl="0" eaLnBrk="1" fontAlgn="base" latinLnBrk="0" hangingPunct="0">
                        <a:lnSpc>
                          <a:spcPct val="10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Коагулазо-позитивні</a:t>
                      </a:r>
                      <a:r>
                        <a:rPr kumimoji="0" lang="ru-RU" alt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(</a:t>
                      </a:r>
                      <a:r>
                        <a:rPr kumimoji="0" lang="ru-RU" altLang="ru-RU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Staph</a:t>
                      </a:r>
                      <a:r>
                        <a:rPr kumimoji="0" lang="ru-RU" alt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. </a:t>
                      </a:r>
                      <a:r>
                        <a:rPr kumimoji="0" lang="ru-RU" altLang="ru-RU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aureus</a:t>
                      </a:r>
                      <a:r>
                        <a:rPr kumimoji="0" lang="ru-RU" alt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) </a:t>
                      </a:r>
                    </a:p>
                  </a:txBody>
                  <a:tcPr marL="33863" marR="33863" marT="0" marB="0" horzOverflow="overflow">
                    <a:lnL>
                      <a:noFill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Коагулазо-негативні</a:t>
                      </a:r>
                      <a:endParaRPr kumimoji="0" lang="ru-RU" alt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121909" marR="121909" marT="45702" marB="45702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4967">
                <a:tc>
                  <a:txBody>
                    <a:bodyPr/>
                    <a:lstStyle>
                      <a:lvl1pPr indent="11430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114300" algn="just" defTabSz="914400" rtl="0" eaLnBrk="1" fontAlgn="base" latinLnBrk="0" hangingPunct="0">
                        <a:lnSpc>
                          <a:spcPct val="10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гнійні</a:t>
                      </a:r>
                      <a:r>
                        <a:rPr kumimoji="0" lang="ru-RU" alt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altLang="ru-RU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інфекції</a:t>
                      </a:r>
                      <a:endParaRPr kumimoji="0" lang="ru-RU" alt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33863" marR="33863" marT="0" marB="0" horzOverflow="overflow">
                    <a:lnL>
                      <a:noFill/>
                    </a:lnL>
                    <a:lnR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indent="11430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114300" algn="just" defTabSz="914400" rtl="0" eaLnBrk="1" fontAlgn="base" latinLnBrk="0" hangingPunct="0">
                        <a:lnSpc>
                          <a:spcPct val="10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токсико-</a:t>
                      </a:r>
                      <a:r>
                        <a:rPr kumimoji="0" lang="ru-RU" altLang="ru-RU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інфекції</a:t>
                      </a:r>
                      <a:r>
                        <a:rPr kumimoji="0" lang="ru-RU" alt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3863" marR="33863" marT="0" marB="0" horzOverflow="overflow">
                    <a:lnL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0742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0">
                        <a:lnSpc>
                          <a:spcPts val="24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Фурункул </a:t>
                      </a:r>
                    </a:p>
                    <a:p>
                      <a:pPr marL="0" marR="0" lvl="0" indent="0" algn="l" defTabSz="914400" rtl="0" eaLnBrk="1" fontAlgn="base" latinLnBrk="0" hangingPunct="0">
                        <a:lnSpc>
                          <a:spcPts val="24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Карбункул </a:t>
                      </a:r>
                    </a:p>
                    <a:p>
                      <a:pPr marL="0" marR="0" lvl="0" indent="0" algn="l" defTabSz="914400" rtl="0" eaLnBrk="1" fontAlgn="base" latinLnBrk="0" hangingPunct="0">
                        <a:lnSpc>
                          <a:spcPts val="2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Раньові</a:t>
                      </a:r>
                      <a:endParaRPr kumimoji="0" lang="ru-RU" alt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0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інфекції</a:t>
                      </a:r>
                      <a:r>
                        <a:rPr kumimoji="0" lang="ru-RU" alt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Абсцесс </a:t>
                      </a:r>
                    </a:p>
                    <a:p>
                      <a:pPr marL="0" marR="0" lvl="0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Імпетиго</a:t>
                      </a:r>
                      <a:r>
                        <a:rPr kumimoji="0" lang="ru-RU" alt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Мастит </a:t>
                      </a:r>
                    </a:p>
                    <a:p>
                      <a:pPr marL="0" marR="0" lvl="0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Менингіт</a:t>
                      </a:r>
                      <a:endParaRPr kumimoji="0" lang="ru-RU" alt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Септицемія</a:t>
                      </a:r>
                      <a:r>
                        <a:rPr kumimoji="0" lang="ru-RU" alt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Пневмонія</a:t>
                      </a:r>
                      <a:endParaRPr kumimoji="0" lang="ru-RU" alt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Остеомієліт</a:t>
                      </a:r>
                      <a:endParaRPr kumimoji="0" lang="ru-RU" alt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121909" marR="121909" marT="45702" marB="45702" horzOverflow="overflow">
                    <a:lnL>
                      <a:noFill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0">
                        <a:lnSpc>
                          <a:spcPts val="2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Синдром </a:t>
                      </a:r>
                      <a:r>
                        <a:rPr kumimoji="0" lang="ru-RU" altLang="ru-RU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обвареної</a:t>
                      </a:r>
                      <a:r>
                        <a:rPr kumimoji="0" lang="ru-RU" alt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  <a:r>
                        <a:rPr kumimoji="0" lang="ru-RU" altLang="ru-RU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шкіри</a:t>
                      </a:r>
                      <a:endParaRPr kumimoji="0" lang="ru-RU" alt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0">
                        <a:lnSpc>
                          <a:spcPts val="24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Пемфігус</a:t>
                      </a:r>
                      <a:r>
                        <a:rPr kumimoji="0" lang="ru-RU" alt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 (</a:t>
                      </a:r>
                      <a:r>
                        <a:rPr kumimoji="0" lang="ru-RU" altLang="ru-RU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пухирчатка</a:t>
                      </a:r>
                      <a:r>
                        <a:rPr kumimoji="0" lang="ru-RU" alt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  <a:r>
                        <a:rPr kumimoji="0" lang="ru-RU" altLang="ru-RU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новонароджених</a:t>
                      </a:r>
                      <a:r>
                        <a:rPr kumimoji="0" lang="ru-RU" alt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0">
                        <a:lnSpc>
                          <a:spcPts val="24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Синдром токсичного шоку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Харчове</a:t>
                      </a:r>
                      <a:r>
                        <a:rPr kumimoji="0" lang="ru-RU" alt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  <a:r>
                        <a:rPr kumimoji="0" lang="ru-RU" altLang="ru-RU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отруєння</a:t>
                      </a:r>
                      <a:endParaRPr kumimoji="0" lang="ru-RU" alt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121909" marR="121909" marT="45702" marB="45702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0E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0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Інфіковані</a:t>
                      </a:r>
                      <a:r>
                        <a:rPr kumimoji="0" lang="ru-RU" alt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0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протези</a:t>
                      </a:r>
                      <a:endParaRPr kumimoji="0" lang="ru-RU" alt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0">
                        <a:lnSpc>
                          <a:spcPts val="24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Інфіковані</a:t>
                      </a:r>
                      <a:endParaRPr kumimoji="0" lang="ru-RU" alt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0">
                        <a:lnSpc>
                          <a:spcPts val="2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імплантати</a:t>
                      </a:r>
                      <a:r>
                        <a:rPr kumimoji="0" lang="ru-RU" alt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0">
                        <a:lnSpc>
                          <a:spcPts val="24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Вентрикуліти</a:t>
                      </a:r>
                      <a:r>
                        <a:rPr kumimoji="0" lang="ru-RU" alt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  (шунт-</a:t>
                      </a:r>
                      <a:r>
                        <a:rPr kumimoji="0" lang="ru-RU" altLang="ru-RU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асоційовані</a:t>
                      </a:r>
                      <a:r>
                        <a:rPr kumimoji="0" lang="ru-RU" alt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0">
                        <a:lnSpc>
                          <a:spcPts val="24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Перитоніти</a:t>
                      </a:r>
                      <a:r>
                        <a:rPr kumimoji="0" lang="ru-RU" alt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 (диализ)</a:t>
                      </a:r>
                    </a:p>
                    <a:p>
                      <a:pPr marL="0" marR="0" lvl="0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  <a:r>
                        <a:rPr kumimoji="0" lang="ru-RU" altLang="ru-RU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Септицемія</a:t>
                      </a:r>
                      <a:r>
                        <a:rPr kumimoji="0" lang="ru-RU" alt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  <a:r>
                        <a:rPr kumimoji="0" lang="ru-RU" altLang="ru-RU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Ендокардит</a:t>
                      </a:r>
                      <a:endParaRPr kumimoji="0" lang="ru-RU" alt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121909" marR="121909" marT="45702" marB="45702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C0E78333-16B8-4D15-FC4E-C0179F7EF765}"/>
              </a:ext>
            </a:extLst>
          </p:cNvPr>
          <p:cNvSpPr txBox="1"/>
          <p:nvPr/>
        </p:nvSpPr>
        <p:spPr>
          <a:xfrm>
            <a:off x="144463" y="169863"/>
            <a:ext cx="11901487" cy="95408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44450">
            <a:solidFill>
              <a:schemeClr val="bg1"/>
            </a:solidFill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ІНФЕКЦІЇ, ЯКІ ВИКЛИКАЮТЬСЯ КОАГУЛАЗОПОЗІТІВНИМИ І КОАГУЛОЗОНЕГАТІВНИМИ </a:t>
            </a:r>
            <a:r>
              <a:rPr lang="ru-RU" sz="2800" b="1" cap="all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стафілококами</a:t>
            </a:r>
            <a:endParaRPr lang="ru-RU" sz="2800" b="1" cap="all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B597553-E74B-FC31-7509-DA2006FEE3DF}"/>
              </a:ext>
            </a:extLst>
          </p:cNvPr>
          <p:cNvSpPr txBox="1"/>
          <p:nvPr/>
        </p:nvSpPr>
        <p:spPr>
          <a:xfrm>
            <a:off x="2351088" y="44450"/>
            <a:ext cx="7007225" cy="4619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0"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КЛАСИФИКАЦІЯ СТРЕПТОКОКІВ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023B792-B119-E10F-5CF6-D01595998FFA}"/>
              </a:ext>
            </a:extLst>
          </p:cNvPr>
          <p:cNvSpPr txBox="1"/>
          <p:nvPr/>
        </p:nvSpPr>
        <p:spPr>
          <a:xfrm>
            <a:off x="46038" y="1831975"/>
            <a:ext cx="2687637" cy="107791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5400"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7030A0"/>
                </a:solidFill>
              </a:rPr>
              <a:t>За </a:t>
            </a:r>
            <a:r>
              <a:rPr lang="ru-RU" sz="2000" b="1" dirty="0" err="1">
                <a:solidFill>
                  <a:srgbClr val="7030A0"/>
                </a:solidFill>
              </a:rPr>
              <a:t>гемолітичними</a:t>
            </a:r>
            <a:r>
              <a:rPr lang="ru-RU" sz="2000" b="1" dirty="0">
                <a:solidFill>
                  <a:srgbClr val="7030A0"/>
                </a:solidFill>
              </a:rPr>
              <a:t> </a:t>
            </a:r>
            <a:r>
              <a:rPr lang="ru-RU" sz="2000" b="1" dirty="0" err="1">
                <a:solidFill>
                  <a:srgbClr val="7030A0"/>
                </a:solidFill>
              </a:rPr>
              <a:t>властивостями</a:t>
            </a:r>
            <a:endParaRPr lang="ru-RU" sz="2000" b="1" dirty="0">
              <a:solidFill>
                <a:srgbClr val="7030A0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36ECA92-0F19-C129-D782-A2C66DFD07C3}"/>
              </a:ext>
            </a:extLst>
          </p:cNvPr>
          <p:cNvSpPr txBox="1"/>
          <p:nvPr/>
        </p:nvSpPr>
        <p:spPr>
          <a:xfrm>
            <a:off x="2832100" y="533400"/>
            <a:ext cx="6046788" cy="4619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5400"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7030A0"/>
                </a:solidFill>
                <a:latin typeface="+mn-lt"/>
              </a:rPr>
              <a:t>За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біохімічними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властивостями</a:t>
            </a:r>
            <a:endParaRPr lang="ru-RU" sz="2400" b="1"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AB636E-2A2E-3058-184A-D978364589D8}"/>
              </a:ext>
            </a:extLst>
          </p:cNvPr>
          <p:cNvSpPr txBox="1"/>
          <p:nvPr/>
        </p:nvSpPr>
        <p:spPr>
          <a:xfrm>
            <a:off x="9166225" y="1916113"/>
            <a:ext cx="2978150" cy="6223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5400"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spAutoFit/>
          </a:bodyPr>
          <a:lstStyle/>
          <a:p>
            <a:pPr algn="ctr" eaLnBrk="1" fontAlgn="auto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7030A0"/>
                </a:solidFill>
                <a:latin typeface="+mn-lt"/>
              </a:rPr>
              <a:t>За антигенною структурою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EAA80AD-F2DB-9564-8C7C-25CC783B66B1}"/>
              </a:ext>
            </a:extLst>
          </p:cNvPr>
          <p:cNvSpPr txBox="1"/>
          <p:nvPr/>
        </p:nvSpPr>
        <p:spPr>
          <a:xfrm>
            <a:off x="334963" y="3429000"/>
            <a:ext cx="1633537" cy="230822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5400"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800" b="1" i="1" dirty="0">
                <a:solidFill>
                  <a:srgbClr val="7030A0"/>
                </a:solidFill>
                <a:latin typeface="Times New Roman"/>
                <a:cs typeface="Times New Roman"/>
              </a:rPr>
              <a:t>α-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4800" b="1" i="1" dirty="0">
                <a:solidFill>
                  <a:srgbClr val="7030A0"/>
                </a:solidFill>
                <a:latin typeface="Times New Roman"/>
                <a:cs typeface="Times New Roman"/>
              </a:rPr>
              <a:t>β</a:t>
            </a:r>
            <a:r>
              <a:rPr lang="uk-UA" sz="4800" b="1" i="1" dirty="0">
                <a:solidFill>
                  <a:srgbClr val="7030A0"/>
                </a:solidFill>
                <a:latin typeface="Times New Roman"/>
                <a:cs typeface="Times New Roman"/>
              </a:rPr>
              <a:t>-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4800" b="1" i="1" dirty="0">
                <a:solidFill>
                  <a:srgbClr val="7030A0"/>
                </a:solidFill>
                <a:latin typeface="Times New Roman"/>
                <a:cs typeface="Times New Roman"/>
              </a:rPr>
              <a:t>γ</a:t>
            </a:r>
            <a:r>
              <a:rPr lang="uk-UA" sz="4800" b="1" i="1" dirty="0">
                <a:solidFill>
                  <a:srgbClr val="7030A0"/>
                </a:solidFill>
                <a:latin typeface="Times New Roman"/>
                <a:cs typeface="Times New Roman"/>
              </a:rPr>
              <a:t>-</a:t>
            </a:r>
            <a:endParaRPr lang="ru-RU" sz="4800" i="1" dirty="0">
              <a:solidFill>
                <a:srgbClr val="7030A0"/>
              </a:solidFill>
              <a:latin typeface="+mn-lt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DDEE0F9-5441-899C-D6EE-46D1211FCA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6688" y="276225"/>
            <a:ext cx="1947862" cy="1438275"/>
          </a:xfrm>
          <a:prstGeom prst="rect">
            <a:avLst/>
          </a:prstGeom>
          <a:noFill/>
          <a:ln w="25400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76190918-FDD9-404C-4A83-9BDD962B2F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551988" y="188913"/>
            <a:ext cx="2398712" cy="1606550"/>
          </a:xfrm>
          <a:prstGeom prst="rect">
            <a:avLst/>
          </a:prstGeom>
          <a:noFill/>
          <a:ln w="25400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8960816-6408-26CE-79B0-7DBE13F4A114}"/>
              </a:ext>
            </a:extLst>
          </p:cNvPr>
          <p:cNvSpPr txBox="1"/>
          <p:nvPr/>
        </p:nvSpPr>
        <p:spPr>
          <a:xfrm>
            <a:off x="9020175" y="2565400"/>
            <a:ext cx="3124200" cy="347821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5400"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spAutoFit/>
          </a:bodyPr>
          <a:lstStyle/>
          <a:p>
            <a:pPr algn="ctr" eaLnBrk="1" fontAlgn="auto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900" b="1" dirty="0">
                <a:solidFill>
                  <a:srgbClr val="0070C0"/>
                </a:solidFill>
                <a:latin typeface="+mn-lt"/>
              </a:rPr>
              <a:t>по Р. Л</a:t>
            </a:r>
            <a:r>
              <a:rPr lang="ru-RU" sz="1900" b="1" dirty="0">
                <a:solidFill>
                  <a:srgbClr val="0070C0"/>
                </a:solidFill>
                <a:latin typeface="+mn-lt"/>
              </a:rPr>
              <a:t>Э</a:t>
            </a:r>
            <a:r>
              <a:rPr lang="uk-UA" sz="1900" b="1" dirty="0">
                <a:solidFill>
                  <a:srgbClr val="0070C0"/>
                </a:solidFill>
                <a:latin typeface="+mn-lt"/>
              </a:rPr>
              <a:t>НСФІЛЬД</a:t>
            </a:r>
          </a:p>
          <a:p>
            <a:pPr eaLnBrk="1" fontAlgn="auto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900" b="1" dirty="0">
                <a:solidFill>
                  <a:srgbClr val="0070C0"/>
                </a:solidFill>
                <a:latin typeface="+mn-lt"/>
              </a:rPr>
              <a:t>(РП с </a:t>
            </a:r>
            <a:r>
              <a:rPr lang="uk-UA" sz="1900" b="1" dirty="0" err="1">
                <a:solidFill>
                  <a:srgbClr val="0070C0"/>
                </a:solidFill>
                <a:latin typeface="+mn-lt"/>
              </a:rPr>
              <a:t>полісахарида</a:t>
            </a:r>
            <a:r>
              <a:rPr lang="uk-UA" sz="1900" b="1" dirty="0">
                <a:solidFill>
                  <a:srgbClr val="0070C0"/>
                </a:solidFill>
                <a:latin typeface="+mn-lt"/>
              </a:rPr>
              <a:t>-ми стрептокока):</a:t>
            </a:r>
          </a:p>
          <a:p>
            <a:pPr algn="ctr" eaLnBrk="1" fontAlgn="auto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900" b="1" dirty="0">
                <a:solidFill>
                  <a:srgbClr val="7030A0"/>
                </a:solidFill>
                <a:latin typeface="+mn-lt"/>
              </a:rPr>
              <a:t>22 </a:t>
            </a:r>
            <a:r>
              <a:rPr lang="uk-UA" sz="1900" b="1" dirty="0" err="1">
                <a:solidFill>
                  <a:srgbClr val="7030A0"/>
                </a:solidFill>
                <a:latin typeface="+mn-lt"/>
              </a:rPr>
              <a:t>серогрупп</a:t>
            </a:r>
            <a:r>
              <a:rPr lang="ru-RU" sz="1900" b="1" dirty="0">
                <a:solidFill>
                  <a:srgbClr val="7030A0"/>
                </a:solidFill>
                <a:latin typeface="+mn-lt"/>
              </a:rPr>
              <a:t>и </a:t>
            </a:r>
            <a:r>
              <a:rPr lang="en-US" sz="1900" b="1" dirty="0">
                <a:solidFill>
                  <a:srgbClr val="7030A0"/>
                </a:solidFill>
                <a:latin typeface="+mn-lt"/>
              </a:rPr>
              <a:t>A – V</a:t>
            </a:r>
          </a:p>
          <a:p>
            <a:pPr algn="ctr" eaLnBrk="1" fontAlgn="auto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900" b="1" dirty="0">
                <a:solidFill>
                  <a:srgbClr val="7030A0"/>
                </a:solidFill>
                <a:latin typeface="+mn-lt"/>
              </a:rPr>
              <a:t>Для </a:t>
            </a:r>
            <a:r>
              <a:rPr lang="ru-RU" sz="1900" b="1" dirty="0" err="1">
                <a:solidFill>
                  <a:srgbClr val="7030A0"/>
                </a:solidFill>
                <a:latin typeface="+mn-lt"/>
              </a:rPr>
              <a:t>людини</a:t>
            </a:r>
            <a:r>
              <a:rPr lang="ru-RU" sz="19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1900" b="1" dirty="0" err="1">
                <a:solidFill>
                  <a:srgbClr val="FF0000"/>
                </a:solidFill>
                <a:latin typeface="+mn-lt"/>
              </a:rPr>
              <a:t>патогенні</a:t>
            </a:r>
            <a:r>
              <a:rPr lang="ru-RU" sz="19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ru-RU" sz="1900" b="1" dirty="0" err="1">
                <a:solidFill>
                  <a:srgbClr val="FF0000"/>
                </a:solidFill>
                <a:latin typeface="+mn-lt"/>
              </a:rPr>
              <a:t>серогрупи</a:t>
            </a:r>
            <a:r>
              <a:rPr lang="ru-RU" sz="19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en-US" sz="1900" b="1" dirty="0">
                <a:solidFill>
                  <a:srgbClr val="FF0000"/>
                </a:solidFill>
                <a:latin typeface="+mn-lt"/>
              </a:rPr>
              <a:t>A-F.</a:t>
            </a:r>
            <a:endParaRPr lang="uk-UA" sz="1900" b="1" dirty="0">
              <a:solidFill>
                <a:srgbClr val="FF0000"/>
              </a:solidFill>
              <a:latin typeface="+mn-lt"/>
            </a:endParaRPr>
          </a:p>
          <a:p>
            <a:pPr algn="ctr" eaLnBrk="1" fontAlgn="auto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900" b="1" dirty="0" err="1">
                <a:solidFill>
                  <a:srgbClr val="7030A0"/>
                </a:solidFill>
                <a:latin typeface="+mn-lt"/>
              </a:rPr>
              <a:t>серовари</a:t>
            </a:r>
            <a:r>
              <a:rPr lang="ru-RU" sz="1900" b="1" dirty="0">
                <a:solidFill>
                  <a:srgbClr val="7030A0"/>
                </a:solidFill>
                <a:latin typeface="+mn-lt"/>
              </a:rPr>
              <a:t> -</a:t>
            </a:r>
          </a:p>
          <a:p>
            <a:pPr algn="ctr" eaLnBrk="1" fontAlgn="auto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900" b="1" dirty="0">
                <a:solidFill>
                  <a:srgbClr val="7030A0"/>
                </a:solidFill>
                <a:latin typeface="+mn-lt"/>
              </a:rPr>
              <a:t>по </a:t>
            </a:r>
            <a:r>
              <a:rPr lang="uk-UA" sz="1900" b="1" dirty="0">
                <a:solidFill>
                  <a:srgbClr val="7030A0"/>
                </a:solidFill>
                <a:latin typeface="+mn-lt"/>
              </a:rPr>
              <a:t>білкам </a:t>
            </a:r>
            <a:endParaRPr lang="en-US" sz="1900" b="1" dirty="0">
              <a:solidFill>
                <a:srgbClr val="7030A0"/>
              </a:solidFill>
              <a:latin typeface="+mn-lt"/>
            </a:endParaRPr>
          </a:p>
          <a:p>
            <a:pPr algn="ctr" eaLnBrk="1" fontAlgn="auto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900" b="1" dirty="0">
                <a:solidFill>
                  <a:srgbClr val="7030A0"/>
                </a:solidFill>
                <a:latin typeface="+mn-lt"/>
              </a:rPr>
              <a:t>M, T </a:t>
            </a:r>
            <a:r>
              <a:rPr lang="uk-UA" sz="1900" b="1" dirty="0">
                <a:solidFill>
                  <a:srgbClr val="7030A0"/>
                </a:solidFill>
                <a:latin typeface="+mn-lt"/>
              </a:rPr>
              <a:t>и </a:t>
            </a:r>
            <a:r>
              <a:rPr lang="en-US" sz="1900" b="1" dirty="0">
                <a:solidFill>
                  <a:srgbClr val="7030A0"/>
                </a:solidFill>
                <a:latin typeface="+mn-lt"/>
              </a:rPr>
              <a:t>F</a:t>
            </a:r>
            <a:endParaRPr lang="uk-UA" sz="1900" b="1" dirty="0">
              <a:solidFill>
                <a:srgbClr val="7030A0"/>
              </a:solidFill>
              <a:latin typeface="+mn-lt"/>
            </a:endParaRPr>
          </a:p>
          <a:p>
            <a:pPr algn="ctr" eaLnBrk="1" fontAlgn="auto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900" b="1" i="1" dirty="0">
                <a:solidFill>
                  <a:srgbClr val="7030A0"/>
                </a:solidFill>
                <a:latin typeface="+mn-lt"/>
              </a:rPr>
              <a:t>S. </a:t>
            </a:r>
            <a:r>
              <a:rPr lang="en-US" sz="1900" b="1" i="1" dirty="0" err="1">
                <a:solidFill>
                  <a:srgbClr val="7030A0"/>
                </a:solidFill>
                <a:latin typeface="+mn-lt"/>
              </a:rPr>
              <a:t>pneumoniae</a:t>
            </a:r>
            <a:r>
              <a:rPr lang="en-US" sz="1900" b="1" i="1" dirty="0">
                <a:solidFill>
                  <a:srgbClr val="7030A0"/>
                </a:solidFill>
                <a:latin typeface="+mn-lt"/>
              </a:rPr>
              <a:t> -</a:t>
            </a:r>
          </a:p>
          <a:p>
            <a:pPr algn="ctr" eaLnBrk="1" fontAlgn="auto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900" b="1" i="1" dirty="0">
                <a:solidFill>
                  <a:srgbClr val="7030A0"/>
                </a:solidFill>
                <a:latin typeface="+mn-lt"/>
              </a:rPr>
              <a:t>90 </a:t>
            </a:r>
            <a:r>
              <a:rPr lang="uk-UA" sz="1900" b="1" i="1" dirty="0" err="1">
                <a:solidFill>
                  <a:srgbClr val="7030A0"/>
                </a:solidFill>
                <a:latin typeface="+mn-lt"/>
              </a:rPr>
              <a:t>сероварів</a:t>
            </a:r>
            <a:r>
              <a:rPr lang="uk-UA" sz="1900" b="1" i="1" dirty="0">
                <a:solidFill>
                  <a:srgbClr val="7030A0"/>
                </a:solidFill>
                <a:latin typeface="+mn-lt"/>
              </a:rPr>
              <a:t> (полісахарид</a:t>
            </a:r>
            <a:r>
              <a:rPr lang="ru-RU" sz="1900" b="1" i="1" dirty="0">
                <a:solidFill>
                  <a:srgbClr val="7030A0"/>
                </a:solidFill>
                <a:latin typeface="+mn-lt"/>
              </a:rPr>
              <a:t>и</a:t>
            </a:r>
            <a:r>
              <a:rPr lang="uk-UA" sz="1900" b="1" i="1" dirty="0">
                <a:solidFill>
                  <a:srgbClr val="7030A0"/>
                </a:solidFill>
                <a:latin typeface="+mn-lt"/>
              </a:rPr>
              <a:t> капсули)</a:t>
            </a:r>
            <a:endParaRPr lang="ru-RU" sz="1900" b="1" i="1" dirty="0">
              <a:solidFill>
                <a:srgbClr val="7030A0"/>
              </a:solidFill>
              <a:latin typeface="+mn-lt"/>
            </a:endParaRPr>
          </a:p>
        </p:txBody>
      </p:sp>
      <p:pic>
        <p:nvPicPr>
          <p:cNvPr id="35850" name="Picture 11">
            <a:extLst>
              <a:ext uri="{FF2B5EF4-FFF2-40B4-BE49-F238E27FC236}">
                <a16:creationId xmlns:a16="http://schemas.microsoft.com/office/drawing/2014/main" id="{D507946D-37CF-ED93-D3FC-0082F1ABED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2238" y="962025"/>
            <a:ext cx="6503987" cy="594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C1ACD1E-D823-C49F-41D7-560E6B03638A}"/>
              </a:ext>
            </a:extLst>
          </p:cNvPr>
          <p:cNvSpPr txBox="1"/>
          <p:nvPr/>
        </p:nvSpPr>
        <p:spPr>
          <a:xfrm>
            <a:off x="334963" y="241300"/>
            <a:ext cx="11615737" cy="5238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2225"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spc="3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ФАКТОРИ  ВІРУЛЕНТНОСТІ  СТРЕПТОКОКА</a:t>
            </a:r>
            <a:endParaRPr lang="ru-RU" sz="2800" b="1" spc="3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E5C3D2C3-2359-AD25-A503-0157ECEE2DED}"/>
              </a:ext>
            </a:extLst>
          </p:cNvPr>
          <p:cNvGraphicFramePr>
            <a:graphicFrameLocks noGrp="1"/>
          </p:cNvGraphicFramePr>
          <p:nvPr/>
        </p:nvGraphicFramePr>
        <p:xfrm>
          <a:off x="144463" y="866775"/>
          <a:ext cx="11903075" cy="580231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877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152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44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900" b="1" spc="600" dirty="0" err="1">
                          <a:solidFill>
                            <a:schemeClr val="bg1"/>
                          </a:solidFill>
                          <a:effectLst/>
                        </a:rPr>
                        <a:t>Фактори</a:t>
                      </a:r>
                      <a:endParaRPr lang="ru-RU" sz="1900" b="1" spc="600" dirty="0">
                        <a:solidFill>
                          <a:schemeClr val="bg1"/>
                        </a:solidFill>
                        <a:effectLst/>
                        <a:latin typeface="Arial Unicode MS"/>
                      </a:endParaRPr>
                    </a:p>
                  </a:txBody>
                  <a:tcPr marL="5726" marR="5726" marT="0" marB="0"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900" b="1" spc="600" dirty="0" err="1">
                          <a:solidFill>
                            <a:schemeClr val="bg1"/>
                          </a:solidFill>
                          <a:effectLst/>
                        </a:rPr>
                        <a:t>Біологічний</a:t>
                      </a:r>
                      <a:r>
                        <a:rPr lang="ru-RU" sz="1900" b="1" spc="60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ru-RU" sz="1900" b="1" spc="600" dirty="0" err="1">
                          <a:solidFill>
                            <a:schemeClr val="bg1"/>
                          </a:solidFill>
                          <a:effectLst/>
                        </a:rPr>
                        <a:t>ефект</a:t>
                      </a:r>
                      <a:endParaRPr lang="ru-RU" sz="1900" b="1" spc="600" dirty="0">
                        <a:solidFill>
                          <a:schemeClr val="bg1"/>
                        </a:solidFill>
                        <a:effectLst/>
                        <a:latin typeface="Arial Unicode MS"/>
                      </a:endParaRPr>
                    </a:p>
                  </a:txBody>
                  <a:tcPr marL="5726" marR="5726" marT="0" marB="0"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930">
                <a:tc>
                  <a:txBody>
                    <a:bodyPr/>
                    <a:lstStyle/>
                    <a:p>
                      <a:pPr indent="72000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Капсула</a:t>
                      </a:r>
                      <a:endParaRPr lang="ru-RU" sz="2000" b="1" dirty="0">
                        <a:solidFill>
                          <a:srgbClr val="7030A0"/>
                        </a:solidFill>
                        <a:effectLst/>
                        <a:latin typeface="Arial Unicode MS"/>
                      </a:endParaRPr>
                    </a:p>
                  </a:txBody>
                  <a:tcPr marL="5726" marR="5726" marT="0" marB="0"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72000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Антифагоцитарна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активність</a:t>
                      </a:r>
                      <a:endParaRPr lang="ru-RU" sz="2000" b="1" dirty="0">
                        <a:solidFill>
                          <a:srgbClr val="7030A0"/>
                        </a:solidFill>
                        <a:effectLst/>
                        <a:latin typeface="Arial Unicode MS"/>
                      </a:endParaRPr>
                    </a:p>
                  </a:txBody>
                  <a:tcPr marL="5726" marR="5726" marT="0" marB="0"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7746">
                <a:tc>
                  <a:txBody>
                    <a:bodyPr/>
                    <a:lstStyle/>
                    <a:p>
                      <a:pPr indent="72000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М-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білок</a:t>
                      </a:r>
                      <a:endParaRPr lang="ru-RU" sz="2000" b="1" dirty="0">
                        <a:solidFill>
                          <a:srgbClr val="7030A0"/>
                        </a:solidFill>
                        <a:effectLst/>
                        <a:latin typeface="Arial Unicode MS"/>
                      </a:endParaRPr>
                    </a:p>
                  </a:txBody>
                  <a:tcPr marL="5726" marR="5726" marT="0" marB="0"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72000" algn="l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Антифагоцитарна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активність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,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руйнує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комплемент (СЗ</a:t>
                      </a:r>
                      <a:r>
                        <a:rPr lang="en-US" sz="2000" b="1" dirty="0">
                          <a:solidFill>
                            <a:srgbClr val="7030A0"/>
                          </a:solidFill>
                          <a:effectLst/>
                        </a:rPr>
                        <a:t>b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)</a:t>
                      </a:r>
                      <a:endParaRPr lang="ru-RU" sz="2000" b="1" dirty="0">
                        <a:solidFill>
                          <a:srgbClr val="7030A0"/>
                        </a:solidFill>
                        <a:effectLst/>
                        <a:latin typeface="Arial Unicode MS"/>
                      </a:endParaRPr>
                    </a:p>
                  </a:txBody>
                  <a:tcPr marL="5726" marR="5726" marT="0" marB="0"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0355">
                <a:tc>
                  <a:txBody>
                    <a:bodyPr/>
                    <a:lstStyle/>
                    <a:p>
                      <a:pPr marL="85725" indent="0" algn="just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М-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подібні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       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білки</a:t>
                      </a:r>
                      <a:endParaRPr lang="ru-RU" sz="2000" b="1" dirty="0">
                        <a:solidFill>
                          <a:srgbClr val="7030A0"/>
                        </a:solidFill>
                        <a:effectLst/>
                        <a:latin typeface="Arial Unicode MS"/>
                      </a:endParaRPr>
                    </a:p>
                  </a:txBody>
                  <a:tcPr marL="5726" marR="5726" marT="0" marB="0"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72000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Зв</a:t>
                      </a:r>
                      <a:r>
                        <a:rPr lang="en-US" sz="2000" b="1" dirty="0">
                          <a:solidFill>
                            <a:srgbClr val="7030A0"/>
                          </a:solidFill>
                          <a:effectLst/>
                        </a:rPr>
                        <a:t>’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язують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 </a:t>
                      </a:r>
                      <a:r>
                        <a:rPr lang="en-US" sz="2000" b="1" dirty="0" err="1">
                          <a:solidFill>
                            <a:srgbClr val="7030A0"/>
                          </a:solidFill>
                          <a:effectLst/>
                        </a:rPr>
                        <a:t>IgM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, </a:t>
                      </a:r>
                      <a:r>
                        <a:rPr lang="en-US" sz="2000" b="1" dirty="0">
                          <a:solidFill>
                            <a:srgbClr val="7030A0"/>
                          </a:solidFill>
                          <a:effectLst/>
                        </a:rPr>
                        <a:t>IgG 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та α</a:t>
                      </a:r>
                      <a:r>
                        <a:rPr lang="ru-RU" sz="2000" b="1" baseline="-25000" dirty="0">
                          <a:solidFill>
                            <a:srgbClr val="7030A0"/>
                          </a:solidFill>
                          <a:effectLst/>
                        </a:rPr>
                        <a:t>2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-макроглобулін (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інгибітор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протеаз)</a:t>
                      </a:r>
                      <a:endParaRPr lang="ru-RU" sz="2000" b="1" dirty="0">
                        <a:solidFill>
                          <a:srgbClr val="7030A0"/>
                        </a:solidFill>
                        <a:effectLst/>
                        <a:latin typeface="Arial Unicode MS"/>
                      </a:endParaRPr>
                    </a:p>
                  </a:txBody>
                  <a:tcPr marL="5726" marR="5726" marT="0" marB="0"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7746">
                <a:tc>
                  <a:txBody>
                    <a:bodyPr/>
                    <a:lstStyle/>
                    <a:p>
                      <a:pPr indent="72000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b="1" dirty="0">
                          <a:solidFill>
                            <a:srgbClr val="7030A0"/>
                          </a:solidFill>
                          <a:effectLst/>
                        </a:rPr>
                        <a:t>F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-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білок</a:t>
                      </a:r>
                      <a:endParaRPr lang="ru-RU" sz="2000" b="1" dirty="0">
                        <a:solidFill>
                          <a:srgbClr val="7030A0"/>
                        </a:solidFill>
                        <a:effectLst/>
                        <a:latin typeface="Arial Unicode MS"/>
                      </a:endParaRPr>
                    </a:p>
                  </a:txBody>
                  <a:tcPr marL="5726" marR="5726" marT="0" marB="0"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72000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Прикріплення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стрептокока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до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епітеліальних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клітин</a:t>
                      </a:r>
                      <a:endParaRPr lang="ru-RU" sz="2000" b="1" dirty="0">
                        <a:solidFill>
                          <a:srgbClr val="7030A0"/>
                        </a:solidFill>
                        <a:effectLst/>
                        <a:latin typeface="Arial Unicode MS"/>
                      </a:endParaRPr>
                    </a:p>
                  </a:txBody>
                  <a:tcPr marL="5726" marR="5726" marT="0" marB="0"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75534">
                <a:tc>
                  <a:txBody>
                    <a:bodyPr/>
                    <a:lstStyle/>
                    <a:p>
                      <a:pPr indent="72000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Пірогені</a:t>
                      </a:r>
                      <a:endParaRPr lang="ru-RU" sz="2000" b="1" dirty="0">
                        <a:solidFill>
                          <a:srgbClr val="7030A0"/>
                        </a:solidFill>
                        <a:effectLst/>
                      </a:endParaRPr>
                    </a:p>
                    <a:p>
                      <a:pPr indent="72000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экзотоксини</a:t>
                      </a:r>
                      <a:endParaRPr lang="ru-RU" sz="2000" b="1" dirty="0">
                        <a:solidFill>
                          <a:srgbClr val="7030A0"/>
                        </a:solidFill>
                        <a:effectLst/>
                      </a:endParaRPr>
                    </a:p>
                    <a:p>
                      <a:pPr indent="72000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(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еритрогенини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)</a:t>
                      </a:r>
                      <a:endParaRPr lang="ru-RU" sz="2000" b="1" dirty="0">
                        <a:solidFill>
                          <a:srgbClr val="7030A0"/>
                        </a:solidFill>
                        <a:effectLst/>
                        <a:latin typeface="Arial Unicode MS"/>
                      </a:endParaRPr>
                    </a:p>
                  </a:txBody>
                  <a:tcPr marL="5726" marR="5726" marT="0" marB="0"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72000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Пірогенний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ефект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,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посилюють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ГЗТ та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чуттливість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до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ендотоксину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;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імуносупресивний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ефект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на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функції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В-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лімфоцитів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,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поява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висипки</a:t>
                      </a:r>
                      <a:endParaRPr lang="ru-RU" sz="2000" b="1" dirty="0">
                        <a:solidFill>
                          <a:srgbClr val="7030A0"/>
                        </a:solidFill>
                        <a:effectLst/>
                        <a:latin typeface="Arial Unicode MS"/>
                      </a:endParaRPr>
                    </a:p>
                  </a:txBody>
                  <a:tcPr marL="5726" marR="5726" marT="0" marB="0"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93359">
                <a:tc>
                  <a:txBody>
                    <a:bodyPr/>
                    <a:lstStyle/>
                    <a:p>
                      <a:pPr indent="72000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Стрептолізин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en-US" sz="2000" b="1" dirty="0">
                          <a:solidFill>
                            <a:srgbClr val="7030A0"/>
                          </a:solidFill>
                          <a:effectLst/>
                        </a:rPr>
                        <a:t>S</a:t>
                      </a:r>
                      <a:endParaRPr lang="ru-RU" sz="2000" b="1" dirty="0">
                        <a:solidFill>
                          <a:srgbClr val="7030A0"/>
                        </a:solidFill>
                        <a:effectLst/>
                      </a:endParaRPr>
                    </a:p>
                    <a:p>
                      <a:pPr indent="72000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7030A0"/>
                          </a:solidFill>
                          <a:effectLst/>
                        </a:rPr>
                        <a:t>(S —stable)</a:t>
                      </a:r>
                      <a:endParaRPr lang="ru-RU" sz="2000" b="1" dirty="0">
                        <a:solidFill>
                          <a:srgbClr val="7030A0"/>
                        </a:solidFill>
                        <a:effectLst/>
                        <a:latin typeface="Arial Unicode MS"/>
                      </a:endParaRPr>
                    </a:p>
                  </a:txBody>
                  <a:tcPr marL="5726" marR="5726" marT="0" marB="0"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72000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Стійкий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до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кисню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,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гемолізин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.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Руйнує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лейкоцити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,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тромбоцити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і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еритроцити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;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стимулює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звільнення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лізосомальних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ферментів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; </a:t>
                      </a:r>
                      <a:r>
                        <a:rPr lang="ru-RU" sz="2000" b="1" u="sng" dirty="0">
                          <a:solidFill>
                            <a:srgbClr val="FF0000"/>
                          </a:solidFill>
                          <a:effectLst/>
                        </a:rPr>
                        <a:t>не  </a:t>
                      </a:r>
                      <a:r>
                        <a:rPr lang="ru-RU" sz="2000" b="1" u="sng" dirty="0" err="1">
                          <a:solidFill>
                            <a:srgbClr val="FF0000"/>
                          </a:solidFill>
                          <a:effectLst/>
                        </a:rPr>
                        <a:t>імуногенен</a:t>
                      </a:r>
                      <a:endParaRPr lang="ru-RU" sz="2000" b="1" u="sng" dirty="0">
                        <a:solidFill>
                          <a:srgbClr val="FF0000"/>
                        </a:solidFill>
                        <a:effectLst/>
                        <a:latin typeface="Arial Unicode MS"/>
                      </a:endParaRPr>
                    </a:p>
                  </a:txBody>
                  <a:tcPr marL="5726" marR="5726" marT="0" marB="0"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007109">
                <a:tc>
                  <a:txBody>
                    <a:bodyPr/>
                    <a:lstStyle/>
                    <a:p>
                      <a:pPr indent="72000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Стрептолізин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О</a:t>
                      </a:r>
                    </a:p>
                    <a:p>
                      <a:pPr indent="72000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(</a:t>
                      </a:r>
                      <a:r>
                        <a:rPr lang="en-US" sz="2000" b="1" dirty="0">
                          <a:solidFill>
                            <a:srgbClr val="7030A0"/>
                          </a:solidFill>
                          <a:effectLst/>
                        </a:rPr>
                        <a:t>O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— </a:t>
                      </a:r>
                      <a:r>
                        <a:rPr lang="en-US" sz="2000" b="1" dirty="0">
                          <a:solidFill>
                            <a:srgbClr val="7030A0"/>
                          </a:solidFill>
                          <a:effectLst/>
                        </a:rPr>
                        <a:t>oxygen)</a:t>
                      </a:r>
                      <a:endParaRPr lang="ru-RU" sz="2000" b="1" dirty="0">
                        <a:solidFill>
                          <a:srgbClr val="7030A0"/>
                        </a:solidFill>
                        <a:effectLst/>
                        <a:latin typeface="Arial Unicode MS"/>
                      </a:endParaRPr>
                    </a:p>
                  </a:txBody>
                  <a:tcPr marL="5726" marR="5726" marT="0" marB="0"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72000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Чутливий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до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кисню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,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гемолізин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.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Руйнує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лейкоцити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,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тромбоцити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і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еритроцити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;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стимулює</a:t>
                      </a:r>
                      <a:endParaRPr lang="ru-RU" sz="2000" b="1" dirty="0">
                        <a:solidFill>
                          <a:srgbClr val="7030A0"/>
                        </a:solidFill>
                        <a:effectLst/>
                      </a:endParaRPr>
                    </a:p>
                    <a:p>
                      <a:pPr indent="72000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звільнення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лізосомальних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ферментів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; </a:t>
                      </a:r>
                      <a:r>
                        <a:rPr lang="ru-RU" sz="2000" b="1" u="sng" dirty="0" err="1">
                          <a:solidFill>
                            <a:srgbClr val="FF0000"/>
                          </a:solidFill>
                          <a:effectLst/>
                        </a:rPr>
                        <a:t>імуногенен</a:t>
                      </a:r>
                      <a:endParaRPr lang="ru-RU" sz="2000" b="1" u="sng" dirty="0">
                        <a:solidFill>
                          <a:srgbClr val="FF0000"/>
                        </a:solidFill>
                        <a:effectLst/>
                        <a:latin typeface="Arial Unicode MS"/>
                      </a:endParaRPr>
                    </a:p>
                  </a:txBody>
                  <a:tcPr marL="5726" marR="5726" marT="0" marB="0"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48880">
                <a:tc>
                  <a:txBody>
                    <a:bodyPr/>
                    <a:lstStyle/>
                    <a:p>
                      <a:pPr indent="72000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Стрептокіназа</a:t>
                      </a:r>
                      <a:endParaRPr lang="ru-RU" sz="2000" b="1" dirty="0">
                        <a:solidFill>
                          <a:srgbClr val="7030A0"/>
                        </a:solidFill>
                        <a:effectLst/>
                      </a:endParaRPr>
                    </a:p>
                    <a:p>
                      <a:pPr indent="72000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(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фибринолізин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)</a:t>
                      </a:r>
                      <a:endParaRPr lang="ru-RU" sz="2000" b="1" dirty="0">
                        <a:solidFill>
                          <a:srgbClr val="7030A0"/>
                        </a:solidFill>
                        <a:effectLst/>
                        <a:latin typeface="Arial Unicode MS"/>
                      </a:endParaRPr>
                    </a:p>
                  </a:txBody>
                  <a:tcPr marL="5726" marR="5726" marT="0" marB="0"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72000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Руйнує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кров'яні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згустки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(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тромби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),</a:t>
                      </a:r>
                    </a:p>
                    <a:p>
                      <a:pPr indent="72000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полегшує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поширення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бактерій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в тканинах)</a:t>
                      </a:r>
                      <a:endParaRPr lang="ru-RU" sz="2000" b="1" dirty="0">
                        <a:solidFill>
                          <a:srgbClr val="7030A0"/>
                        </a:solidFill>
                        <a:effectLst/>
                        <a:latin typeface="Arial Unicode MS"/>
                      </a:endParaRPr>
                    </a:p>
                  </a:txBody>
                  <a:tcPr marL="5726" marR="5726" marT="0" marB="0"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7746">
                <a:tc>
                  <a:txBody>
                    <a:bodyPr/>
                    <a:lstStyle/>
                    <a:p>
                      <a:pPr indent="72000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ДНКаза</a:t>
                      </a:r>
                      <a:endParaRPr lang="ru-RU" sz="2000" b="1" dirty="0">
                        <a:solidFill>
                          <a:srgbClr val="7030A0"/>
                        </a:solidFill>
                        <a:effectLst/>
                        <a:latin typeface="Arial Unicode MS"/>
                      </a:endParaRPr>
                    </a:p>
                  </a:txBody>
                  <a:tcPr marL="5726" marR="5726" marT="0" marB="0"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72000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Деполімеризує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позаклітинну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ДНК у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гної</a:t>
                      </a:r>
                      <a:endParaRPr lang="ru-RU" sz="2000" b="1" dirty="0">
                        <a:solidFill>
                          <a:srgbClr val="7030A0"/>
                        </a:solidFill>
                        <a:effectLst/>
                        <a:latin typeface="Arial Unicode MS"/>
                      </a:endParaRPr>
                    </a:p>
                  </a:txBody>
                  <a:tcPr marL="5726" marR="5726" marT="0" marB="0"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6412">
                <a:tc>
                  <a:txBody>
                    <a:bodyPr/>
                    <a:lstStyle/>
                    <a:p>
                      <a:pPr indent="72000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С5а-пептидаза</a:t>
                      </a:r>
                      <a:endParaRPr lang="ru-RU" sz="2000" b="1" dirty="0">
                        <a:solidFill>
                          <a:srgbClr val="7030A0"/>
                        </a:solidFill>
                        <a:effectLst/>
                        <a:latin typeface="Arial Unicode MS"/>
                      </a:endParaRPr>
                    </a:p>
                  </a:txBody>
                  <a:tcPr marL="5726" marR="5726" marT="0" marB="0"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72000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Руйнує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С5а-компонент комплемента</a:t>
                      </a:r>
                      <a:endParaRPr lang="ru-RU" sz="2000" b="1" dirty="0">
                        <a:solidFill>
                          <a:srgbClr val="7030A0"/>
                        </a:solidFill>
                        <a:effectLst/>
                        <a:latin typeface="Arial Unicode MS"/>
                      </a:endParaRPr>
                    </a:p>
                  </a:txBody>
                  <a:tcPr marL="5726" marR="5726" marT="0" marB="0"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Заголовок 1">
            <a:extLst>
              <a:ext uri="{FF2B5EF4-FFF2-40B4-BE49-F238E27FC236}">
                <a16:creationId xmlns:a16="http://schemas.microsoft.com/office/drawing/2014/main" id="{E36744FB-183B-F289-D956-7FFE6E3BD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altLang="ru-RU"/>
          </a:p>
        </p:txBody>
      </p:sp>
      <p:sp>
        <p:nvSpPr>
          <p:cNvPr id="37891" name="Объект 2">
            <a:extLst>
              <a:ext uri="{FF2B5EF4-FFF2-40B4-BE49-F238E27FC236}">
                <a16:creationId xmlns:a16="http://schemas.microsoft.com/office/drawing/2014/main" id="{CA88C07F-9D4E-9300-BD2F-4B40F0791D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altLang="ru-RU"/>
          </a:p>
        </p:txBody>
      </p:sp>
      <p:pic>
        <p:nvPicPr>
          <p:cNvPr id="37892" name="Picture 2">
            <a:extLst>
              <a:ext uri="{FF2B5EF4-FFF2-40B4-BE49-F238E27FC236}">
                <a16:creationId xmlns:a16="http://schemas.microsoft.com/office/drawing/2014/main" id="{A22ABBCD-FE70-629D-7AC9-CB634A7A44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163" y="260350"/>
            <a:ext cx="11125200" cy="626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A6C6FECB-A8C5-65A8-F222-42BEEF62D2B3}"/>
              </a:ext>
            </a:extLst>
          </p:cNvPr>
          <p:cNvGraphicFramePr>
            <a:graphicFrameLocks noGrp="1"/>
          </p:cNvGraphicFramePr>
          <p:nvPr/>
        </p:nvGraphicFramePr>
        <p:xfrm>
          <a:off x="46038" y="630238"/>
          <a:ext cx="12049125" cy="59277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44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0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919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122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22905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i="1" dirty="0"/>
                        <a:t>S. </a:t>
                      </a:r>
                      <a:r>
                        <a:rPr lang="en-US" sz="2400" i="1" dirty="0" err="1"/>
                        <a:t>pyogenes</a:t>
                      </a:r>
                      <a:r>
                        <a:rPr lang="en-US" sz="2400" i="1" dirty="0"/>
                        <a:t> </a:t>
                      </a:r>
                      <a:r>
                        <a:rPr lang="en-US" sz="2400" dirty="0"/>
                        <a:t>- </a:t>
                      </a:r>
                      <a:r>
                        <a:rPr lang="ru-RU" sz="2400" dirty="0"/>
                        <a:t>-</a:t>
                      </a:r>
                      <a:r>
                        <a:rPr lang="ru-RU" sz="2400" dirty="0" err="1"/>
                        <a:t>основний</a:t>
                      </a:r>
                      <a:r>
                        <a:rPr lang="ru-RU" sz="2400" dirty="0"/>
                        <a:t> </a:t>
                      </a:r>
                      <a:r>
                        <a:rPr lang="ru-RU" sz="2400" dirty="0" err="1"/>
                        <a:t>або</a:t>
                      </a:r>
                      <a:r>
                        <a:rPr lang="ru-RU" sz="2400" dirty="0"/>
                        <a:t> </a:t>
                      </a:r>
                      <a:r>
                        <a:rPr lang="ru-RU" sz="2400" dirty="0" err="1"/>
                        <a:t>єдиний</a:t>
                      </a:r>
                      <a:r>
                        <a:rPr lang="ru-RU" sz="2400" dirty="0"/>
                        <a:t> </a:t>
                      </a:r>
                      <a:r>
                        <a:rPr lang="ru-RU" sz="2400" dirty="0" err="1"/>
                        <a:t>збудник</a:t>
                      </a:r>
                      <a:r>
                        <a:rPr lang="ru-RU" sz="2400" dirty="0"/>
                        <a:t> </a:t>
                      </a:r>
                    </a:p>
                  </a:txBody>
                  <a:tcPr marL="121925" marR="121925" marT="45693" marB="45693" anchor="ctr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i="1" dirty="0"/>
                        <a:t>S. pyogenes  </a:t>
                      </a:r>
                      <a:endParaRPr lang="ru-RU" sz="2400" dirty="0"/>
                    </a:p>
                  </a:txBody>
                  <a:tcPr marL="121925" marR="121925" marT="45693" marB="45693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i="1" dirty="0"/>
                        <a:t>S. </a:t>
                      </a:r>
                      <a:r>
                        <a:rPr lang="en-US" sz="2400" i="1" dirty="0" err="1"/>
                        <a:t>pneumoniae</a:t>
                      </a:r>
                      <a:endParaRPr lang="ru-RU" sz="2400" i="1" dirty="0"/>
                    </a:p>
                  </a:txBody>
                  <a:tcPr marL="121925" marR="121925" marT="45693" marB="45693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2905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rgbClr val="FF0000"/>
                          </a:solidFill>
                        </a:rPr>
                        <a:t>ГОСТРІ</a:t>
                      </a:r>
                    </a:p>
                  </a:txBody>
                  <a:tcPr marL="121925" marR="121925" marT="45693" marB="45693" anchor="ctr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rgbClr val="FF0000"/>
                          </a:solidFill>
                        </a:rPr>
                        <a:t>ХРОНІЧНІ</a:t>
                      </a:r>
                    </a:p>
                  </a:txBody>
                  <a:tcPr marL="121925" marR="121925" marT="45693" marB="45693" anchor="ctr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>
                          <a:solidFill>
                            <a:srgbClr val="FF0000"/>
                          </a:solidFill>
                        </a:rPr>
                        <a:t>ГОСТРІ ТА ХРОНІЧНІ</a:t>
                      </a:r>
                    </a:p>
                  </a:txBody>
                  <a:tcPr marL="121925" marR="121925" marT="45693" marB="45693" anchor="ctr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>
                          <a:solidFill>
                            <a:srgbClr val="FF0000"/>
                          </a:solidFill>
                        </a:rPr>
                        <a:t>ГОСТРІ ТА ХРОНІЧНІ</a:t>
                      </a:r>
                    </a:p>
                  </a:txBody>
                  <a:tcPr marL="121925" marR="121925" marT="45693" marB="45693" anchor="ctr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44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81915">
                <a:tc>
                  <a:txBody>
                    <a:bodyPr/>
                    <a:lstStyle/>
                    <a:p>
                      <a:pPr>
                        <a:lnSpc>
                          <a:spcPts val="3000"/>
                        </a:lnSpc>
                      </a:pPr>
                      <a:r>
                        <a:rPr lang="ru-RU" sz="2100" b="1" dirty="0">
                          <a:solidFill>
                            <a:srgbClr val="7030A0"/>
                          </a:solidFill>
                        </a:rPr>
                        <a:t>скарлатина</a:t>
                      </a:r>
                    </a:p>
                    <a:p>
                      <a:pPr>
                        <a:lnSpc>
                          <a:spcPts val="3000"/>
                        </a:lnSpc>
                      </a:pPr>
                      <a:r>
                        <a:rPr lang="ru-RU" sz="2100" b="1" dirty="0" err="1">
                          <a:solidFill>
                            <a:srgbClr val="7030A0"/>
                          </a:solidFill>
                        </a:rPr>
                        <a:t>бешиха</a:t>
                      </a:r>
                      <a:endParaRPr lang="ru-RU" sz="2100" b="1" dirty="0">
                        <a:solidFill>
                          <a:srgbClr val="7030A0"/>
                        </a:solidFill>
                      </a:endParaRPr>
                    </a:p>
                    <a:p>
                      <a:pPr>
                        <a:lnSpc>
                          <a:spcPts val="3000"/>
                        </a:lnSpc>
                      </a:pPr>
                      <a:r>
                        <a:rPr lang="ru-RU" sz="2100" b="1" dirty="0" err="1">
                          <a:solidFill>
                            <a:srgbClr val="7030A0"/>
                          </a:solidFill>
                        </a:rPr>
                        <a:t>ангіна</a:t>
                      </a:r>
                      <a:endParaRPr lang="ru-RU" sz="2100" b="1" dirty="0">
                        <a:solidFill>
                          <a:srgbClr val="7030A0"/>
                        </a:solidFill>
                      </a:endParaRPr>
                    </a:p>
                    <a:p>
                      <a:pPr>
                        <a:lnSpc>
                          <a:spcPts val="3000"/>
                        </a:lnSpc>
                      </a:pPr>
                      <a:r>
                        <a:rPr lang="ru-RU" sz="2100" b="1" dirty="0" err="1">
                          <a:solidFill>
                            <a:srgbClr val="7030A0"/>
                          </a:solidFill>
                        </a:rPr>
                        <a:t>імпетиго</a:t>
                      </a:r>
                      <a:endParaRPr lang="ru-RU" sz="2100" b="1" dirty="0">
                        <a:solidFill>
                          <a:srgbClr val="7030A0"/>
                        </a:solidFill>
                      </a:endParaRPr>
                    </a:p>
                    <a:p>
                      <a:pPr>
                        <a:lnSpc>
                          <a:spcPts val="3000"/>
                        </a:lnSpc>
                      </a:pPr>
                      <a:r>
                        <a:rPr lang="ru-RU" sz="2100" b="1" dirty="0" err="1">
                          <a:solidFill>
                            <a:srgbClr val="7030A0"/>
                          </a:solidFill>
                        </a:rPr>
                        <a:t>гострий</a:t>
                      </a:r>
                      <a:r>
                        <a:rPr lang="ru-RU" sz="2100" b="1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ru-RU" sz="2100" b="1" dirty="0" err="1">
                          <a:solidFill>
                            <a:srgbClr val="7030A0"/>
                          </a:solidFill>
                        </a:rPr>
                        <a:t>гломерулонефрит</a:t>
                      </a:r>
                      <a:endParaRPr lang="ru-RU" sz="2100" b="1" dirty="0">
                        <a:solidFill>
                          <a:srgbClr val="7030A0"/>
                        </a:solidFill>
                      </a:endParaRPr>
                    </a:p>
                    <a:p>
                      <a:pPr>
                        <a:lnSpc>
                          <a:spcPts val="3000"/>
                        </a:lnSpc>
                      </a:pPr>
                      <a:r>
                        <a:rPr lang="ru-RU" sz="2100" b="1" dirty="0" err="1">
                          <a:solidFill>
                            <a:srgbClr val="7030A0"/>
                          </a:solidFill>
                        </a:rPr>
                        <a:t>ендокардит</a:t>
                      </a:r>
                      <a:endParaRPr lang="ru-RU" sz="2100" b="1" dirty="0">
                        <a:solidFill>
                          <a:srgbClr val="7030A0"/>
                        </a:solidFill>
                      </a:endParaRPr>
                    </a:p>
                    <a:p>
                      <a:pPr>
                        <a:lnSpc>
                          <a:spcPts val="3000"/>
                        </a:lnSpc>
                      </a:pPr>
                      <a:r>
                        <a:rPr lang="ru-RU" sz="2100" b="1" dirty="0">
                          <a:solidFill>
                            <a:srgbClr val="7030A0"/>
                          </a:solidFill>
                        </a:rPr>
                        <a:t>ревматизм</a:t>
                      </a:r>
                    </a:p>
                    <a:p>
                      <a:pPr>
                        <a:lnSpc>
                          <a:spcPts val="3000"/>
                        </a:lnSpc>
                      </a:pPr>
                      <a:r>
                        <a:rPr lang="ru-RU" sz="2100" b="1" dirty="0">
                          <a:solidFill>
                            <a:srgbClr val="7030A0"/>
                          </a:solidFill>
                        </a:rPr>
                        <a:t>сепсис</a:t>
                      </a:r>
                    </a:p>
                    <a:p>
                      <a:pPr>
                        <a:lnSpc>
                          <a:spcPts val="3000"/>
                        </a:lnSpc>
                      </a:pPr>
                      <a:r>
                        <a:rPr lang="ru-RU" sz="2100" b="1" dirty="0">
                          <a:solidFill>
                            <a:srgbClr val="7030A0"/>
                          </a:solidFill>
                        </a:rPr>
                        <a:t>синдром токсичного шоку</a:t>
                      </a:r>
                    </a:p>
                  </a:txBody>
                  <a:tcPr marL="121925" marR="121925" marT="45693" marB="45693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3000"/>
                        </a:lnSpc>
                      </a:pPr>
                      <a:r>
                        <a:rPr lang="ru-RU" sz="2100" b="1" dirty="0">
                          <a:solidFill>
                            <a:srgbClr val="7030A0"/>
                          </a:solidFill>
                        </a:rPr>
                        <a:t>ревматизм</a:t>
                      </a:r>
                    </a:p>
                    <a:p>
                      <a:pPr>
                        <a:lnSpc>
                          <a:spcPts val="2200"/>
                        </a:lnSpc>
                        <a:spcBef>
                          <a:spcPts val="1200"/>
                        </a:spcBef>
                      </a:pPr>
                      <a:r>
                        <a:rPr lang="ru-RU" sz="2100" b="1" dirty="0" err="1">
                          <a:solidFill>
                            <a:srgbClr val="7030A0"/>
                          </a:solidFill>
                        </a:rPr>
                        <a:t>хронічний</a:t>
                      </a:r>
                      <a:endParaRPr lang="ru-RU" sz="2100" b="1" dirty="0">
                        <a:solidFill>
                          <a:srgbClr val="7030A0"/>
                        </a:solidFill>
                      </a:endParaRPr>
                    </a:p>
                    <a:p>
                      <a:pPr>
                        <a:lnSpc>
                          <a:spcPts val="2200"/>
                        </a:lnSpc>
                      </a:pPr>
                      <a:r>
                        <a:rPr lang="ru-RU" sz="2100" b="1" dirty="0" err="1">
                          <a:solidFill>
                            <a:srgbClr val="7030A0"/>
                          </a:solidFill>
                        </a:rPr>
                        <a:t>тонзиліт</a:t>
                      </a:r>
                      <a:endParaRPr lang="ru-RU" sz="2100" b="1" dirty="0">
                        <a:solidFill>
                          <a:srgbClr val="7030A0"/>
                        </a:solidFill>
                      </a:endParaRPr>
                    </a:p>
                    <a:p>
                      <a:pPr>
                        <a:lnSpc>
                          <a:spcPts val="2200"/>
                        </a:lnSpc>
                        <a:spcBef>
                          <a:spcPts val="1200"/>
                        </a:spcBef>
                      </a:pPr>
                      <a:r>
                        <a:rPr lang="uk-UA" sz="2100" b="1" dirty="0" err="1">
                          <a:solidFill>
                            <a:srgbClr val="7030A0"/>
                          </a:solidFill>
                        </a:rPr>
                        <a:t>підгостр</a:t>
                      </a:r>
                      <a:r>
                        <a:rPr lang="ru-RU" sz="2100" b="1" dirty="0" err="1">
                          <a:solidFill>
                            <a:srgbClr val="7030A0"/>
                          </a:solidFill>
                        </a:rPr>
                        <a:t>ий</a:t>
                      </a:r>
                      <a:r>
                        <a:rPr lang="ru-RU" sz="2100" b="1" baseline="0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ru-RU" sz="2100" b="1" baseline="0" dirty="0" err="1">
                          <a:solidFill>
                            <a:srgbClr val="7030A0"/>
                          </a:solidFill>
                        </a:rPr>
                        <a:t>ендокардит</a:t>
                      </a:r>
                      <a:endParaRPr lang="ru-RU" sz="2100" b="1" dirty="0">
                        <a:solidFill>
                          <a:srgbClr val="7030A0"/>
                        </a:solidFill>
                      </a:endParaRPr>
                    </a:p>
                  </a:txBody>
                  <a:tcPr marL="121925" marR="121925" marT="45693" marB="45693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uk-UA" sz="2100" b="1" dirty="0">
                          <a:solidFill>
                            <a:srgbClr val="7030A0"/>
                          </a:solidFill>
                        </a:rPr>
                        <a:t>гнійно-запальні захворювання</a:t>
                      </a: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uk-UA" sz="2100" b="1" dirty="0">
                          <a:solidFill>
                            <a:srgbClr val="7030A0"/>
                          </a:solidFill>
                        </a:rPr>
                        <a:t>різної локалізації</a:t>
                      </a:r>
                      <a:endParaRPr lang="ru-RU" sz="2100" b="1" dirty="0">
                        <a:solidFill>
                          <a:srgbClr val="7030A0"/>
                        </a:solidFill>
                      </a:endParaRPr>
                    </a:p>
                  </a:txBody>
                  <a:tcPr marL="121925" marR="121925" marT="45693" marB="45693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200"/>
                        </a:lnSpc>
                        <a:spcBef>
                          <a:spcPts val="600"/>
                        </a:spcBef>
                      </a:pPr>
                      <a:r>
                        <a:rPr lang="ru-RU" sz="2100" b="1" kern="1200" dirty="0" err="1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гострі</a:t>
                      </a:r>
                      <a:r>
                        <a:rPr lang="ru-RU" sz="2100" b="1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і </a:t>
                      </a:r>
                      <a:r>
                        <a:rPr lang="ru-RU" sz="2100" b="1" kern="1200" dirty="0" err="1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хронічні</a:t>
                      </a:r>
                      <a:r>
                        <a:rPr lang="ru-RU" sz="2100" b="1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100" b="1" kern="1200" dirty="0" err="1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пневмонії</a:t>
                      </a:r>
                      <a:r>
                        <a:rPr lang="ru-RU" sz="2100" b="1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</a:p>
                    <a:p>
                      <a:pPr>
                        <a:lnSpc>
                          <a:spcPts val="2200"/>
                        </a:lnSpc>
                        <a:spcBef>
                          <a:spcPts val="600"/>
                        </a:spcBef>
                      </a:pPr>
                      <a:r>
                        <a:rPr lang="ru-RU" sz="2100" b="1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ru-RU" sz="2100" b="1" kern="1200" dirty="0" err="1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менінгіт</a:t>
                      </a:r>
                      <a:r>
                        <a:rPr lang="ru-RU" sz="2100" b="1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</a:p>
                    <a:p>
                      <a:pPr>
                        <a:lnSpc>
                          <a:spcPts val="2200"/>
                        </a:lnSpc>
                        <a:spcBef>
                          <a:spcPts val="600"/>
                        </a:spcBef>
                      </a:pPr>
                      <a:r>
                        <a:rPr lang="ru-RU" sz="2100" b="1" kern="1200" dirty="0" err="1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повзуча</a:t>
                      </a:r>
                      <a:r>
                        <a:rPr lang="ru-RU" sz="2100" b="1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100" b="1" kern="1200" dirty="0" err="1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виразка</a:t>
                      </a:r>
                      <a:r>
                        <a:rPr lang="ru-RU" sz="2100" b="1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100" b="1" kern="1200" dirty="0" err="1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рогівки</a:t>
                      </a:r>
                      <a:r>
                        <a:rPr lang="ru-RU" sz="2100" b="1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</a:p>
                    <a:p>
                      <a:pPr>
                        <a:lnSpc>
                          <a:spcPts val="2200"/>
                        </a:lnSpc>
                        <a:spcBef>
                          <a:spcPts val="600"/>
                        </a:spcBef>
                      </a:pPr>
                      <a:r>
                        <a:rPr lang="ru-RU" sz="2100" b="1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синусит,</a:t>
                      </a:r>
                    </a:p>
                    <a:p>
                      <a:pPr>
                        <a:lnSpc>
                          <a:spcPts val="2200"/>
                        </a:lnSpc>
                        <a:spcBef>
                          <a:spcPts val="600"/>
                        </a:spcBef>
                      </a:pPr>
                      <a:r>
                        <a:rPr lang="ru-RU" sz="2100" b="1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отит,</a:t>
                      </a:r>
                    </a:p>
                    <a:p>
                      <a:pPr>
                        <a:lnSpc>
                          <a:spcPts val="2200"/>
                        </a:lnSpc>
                        <a:spcBef>
                          <a:spcPts val="600"/>
                        </a:spcBef>
                      </a:pPr>
                      <a:r>
                        <a:rPr lang="ru-RU" sz="2100" b="1" kern="1200" dirty="0" err="1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ендокардит</a:t>
                      </a:r>
                      <a:r>
                        <a:rPr lang="ru-RU" sz="2100" b="1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2100" b="1" kern="1200" dirty="0" err="1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перитоніт</a:t>
                      </a:r>
                      <a:r>
                        <a:rPr lang="ru-RU" sz="2100" b="1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</a:p>
                    <a:p>
                      <a:pPr>
                        <a:lnSpc>
                          <a:spcPts val="2200"/>
                        </a:lnSpc>
                        <a:spcBef>
                          <a:spcPts val="600"/>
                        </a:spcBef>
                      </a:pPr>
                      <a:r>
                        <a:rPr lang="ru-RU" sz="2100" b="1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артрит,</a:t>
                      </a:r>
                    </a:p>
                    <a:p>
                      <a:pPr>
                        <a:lnSpc>
                          <a:spcPts val="2200"/>
                        </a:lnSpc>
                        <a:spcBef>
                          <a:spcPts val="600"/>
                        </a:spcBef>
                      </a:pPr>
                      <a:r>
                        <a:rPr lang="ru-RU" sz="2100" b="1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сепсис</a:t>
                      </a:r>
                      <a:endParaRPr lang="ru-RU" sz="2100" b="1" dirty="0">
                        <a:solidFill>
                          <a:srgbClr val="7030A0"/>
                        </a:solidFill>
                      </a:endParaRPr>
                    </a:p>
                  </a:txBody>
                  <a:tcPr marL="121925" marR="121925" marT="45693" marB="45693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8BCB4358-E352-525C-098B-07E932E9231F}"/>
              </a:ext>
            </a:extLst>
          </p:cNvPr>
          <p:cNvSpPr txBox="1"/>
          <p:nvPr/>
        </p:nvSpPr>
        <p:spPr>
          <a:xfrm>
            <a:off x="0" y="46038"/>
            <a:ext cx="12190413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spc="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СТРЕПТОКОКОВІ ІНФЕКЦІЇ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3">
            <a:extLst>
              <a:ext uri="{FF2B5EF4-FFF2-40B4-BE49-F238E27FC236}">
                <a16:creationId xmlns:a16="http://schemas.microsoft.com/office/drawing/2014/main" id="{04CDD4CE-F092-54AC-DE2F-3278264404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1613" y="5300663"/>
            <a:ext cx="2690812" cy="134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39" name="Picture 7">
            <a:extLst>
              <a:ext uri="{FF2B5EF4-FFF2-40B4-BE49-F238E27FC236}">
                <a16:creationId xmlns:a16="http://schemas.microsoft.com/office/drawing/2014/main" id="{9C651F68-CCEA-2B02-BA02-8E6BDCF927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1613" y="3887788"/>
            <a:ext cx="2690812" cy="1341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1516272-8997-135A-C47D-351379EB7FCA}"/>
              </a:ext>
            </a:extLst>
          </p:cNvPr>
          <p:cNvSpPr txBox="1"/>
          <p:nvPr/>
        </p:nvSpPr>
        <p:spPr>
          <a:xfrm>
            <a:off x="623888" y="55563"/>
            <a:ext cx="11039475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spc="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СТРЕПТОКОКОВІ ІНФЕКЦІЇ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4160272-16E4-8DC2-0708-36D0ED667A46}"/>
              </a:ext>
            </a:extLst>
          </p:cNvPr>
          <p:cNvSpPr txBox="1"/>
          <p:nvPr/>
        </p:nvSpPr>
        <p:spPr>
          <a:xfrm>
            <a:off x="10512425" y="908050"/>
            <a:ext cx="1533525" cy="7080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Шкірна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висипка</a:t>
            </a:r>
            <a:endParaRPr lang="ru-RU" sz="2000" b="1"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D3B6827-EEF3-0BBB-C6E9-12A9853F45A9}"/>
              </a:ext>
            </a:extLst>
          </p:cNvPr>
          <p:cNvSpPr txBox="1"/>
          <p:nvPr/>
        </p:nvSpPr>
        <p:spPr>
          <a:xfrm>
            <a:off x="10607675" y="2511425"/>
            <a:ext cx="1438275" cy="1016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2225"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+mn-lt"/>
              </a:rPr>
              <a:t>«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Мали-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новий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»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язик</a:t>
            </a:r>
            <a:endParaRPr lang="ru-RU" sz="2000" b="1"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82635F3-CE57-D7D4-6AA7-C1D639F99DEA}"/>
              </a:ext>
            </a:extLst>
          </p:cNvPr>
          <p:cNvSpPr txBox="1"/>
          <p:nvPr/>
        </p:nvSpPr>
        <p:spPr>
          <a:xfrm>
            <a:off x="10607675" y="4157663"/>
            <a:ext cx="1438275" cy="4000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Бешиха</a:t>
            </a:r>
            <a:endParaRPr lang="ru-RU" sz="2000" b="1"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32E7E02-55C4-34EF-2872-5245CA5DE9BA}"/>
              </a:ext>
            </a:extLst>
          </p:cNvPr>
          <p:cNvSpPr txBox="1"/>
          <p:nvPr/>
        </p:nvSpPr>
        <p:spPr>
          <a:xfrm>
            <a:off x="10607675" y="5805488"/>
            <a:ext cx="1438275" cy="4000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Карієс</a:t>
            </a:r>
            <a:endParaRPr lang="ru-RU" sz="2000" b="1" dirty="0">
              <a:solidFill>
                <a:srgbClr val="7030A0"/>
              </a:solidFill>
              <a:latin typeface="+mn-lt"/>
            </a:endParaRPr>
          </a:p>
        </p:txBody>
      </p:sp>
      <p:pic>
        <p:nvPicPr>
          <p:cNvPr id="39945" name="Picture 8">
            <a:extLst>
              <a:ext uri="{FF2B5EF4-FFF2-40B4-BE49-F238E27FC236}">
                <a16:creationId xmlns:a16="http://schemas.microsoft.com/office/drawing/2014/main" id="{CE24DAE7-D011-9B0D-5327-21FCDA4EF7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8438" y="2205038"/>
            <a:ext cx="2693987" cy="161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6" name="Picture 10">
            <a:extLst>
              <a:ext uri="{FF2B5EF4-FFF2-40B4-BE49-F238E27FC236}">
                <a16:creationId xmlns:a16="http://schemas.microsoft.com/office/drawing/2014/main" id="{216A9265-C053-C0FE-51B2-F1A3820250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1613" y="692150"/>
            <a:ext cx="2697162" cy="145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7" name="Picture 12">
            <a:extLst>
              <a:ext uri="{FF2B5EF4-FFF2-40B4-BE49-F238E27FC236}">
                <a16:creationId xmlns:a16="http://schemas.microsoft.com/office/drawing/2014/main" id="{BEDD93B4-C18D-7F60-CD9D-6F438447F1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517525"/>
            <a:ext cx="7535863" cy="632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AA0F235-A42D-031E-B0CE-7B0F23F13A88}"/>
              </a:ext>
            </a:extLst>
          </p:cNvPr>
          <p:cNvSpPr txBox="1"/>
          <p:nvPr/>
        </p:nvSpPr>
        <p:spPr>
          <a:xfrm>
            <a:off x="719138" y="188913"/>
            <a:ext cx="10558462" cy="5222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spc="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ПАТОГЕНЕЗ РЕВМАТИЗМУ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C6296C2-EC7A-AFB2-6016-BD2646241022}"/>
              </a:ext>
            </a:extLst>
          </p:cNvPr>
          <p:cNvSpPr txBox="1"/>
          <p:nvPr/>
        </p:nvSpPr>
        <p:spPr>
          <a:xfrm>
            <a:off x="7726363" y="908050"/>
            <a:ext cx="4319587" cy="415448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5400"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Антистрептококов</a:t>
            </a:r>
            <a:r>
              <a:rPr lang="uk-UA" sz="2200" b="1" dirty="0">
                <a:solidFill>
                  <a:srgbClr val="7030A0"/>
                </a:solidFill>
                <a:latin typeface="+mn-lt"/>
              </a:rPr>
              <a:t>і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антитіла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перехресно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реагують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 з антигенами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серцевої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тканини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викликаючи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ураження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серцевих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клапанів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.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Це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призводить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 до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розвитку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пороків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серця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Комплекси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 «антиген-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антитіло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»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скупчуються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 в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нирках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 і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суглобах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викликаючи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гострий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 гломерулонефрит і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ревматоїдний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 артрит.</a:t>
            </a:r>
          </a:p>
        </p:txBody>
      </p:sp>
      <p:pic>
        <p:nvPicPr>
          <p:cNvPr id="40964" name="Picture 5">
            <a:extLst>
              <a:ext uri="{FF2B5EF4-FFF2-40B4-BE49-F238E27FC236}">
                <a16:creationId xmlns:a16="http://schemas.microsoft.com/office/drawing/2014/main" id="{C7E31F54-6980-AB3F-C2A1-2FA45EF760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50" y="704850"/>
            <a:ext cx="7446963" cy="577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B2538C4-73D9-62D8-C872-3DE11AC86175}"/>
              </a:ext>
            </a:extLst>
          </p:cNvPr>
          <p:cNvSpPr txBox="1"/>
          <p:nvPr/>
        </p:nvSpPr>
        <p:spPr>
          <a:xfrm>
            <a:off x="176213" y="42863"/>
            <a:ext cx="11893550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spc="3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ГОНОКОКОВІ ТА МЕНИНГОКОКОВІ ІНФЕКЦІЇ</a:t>
            </a:r>
          </a:p>
        </p:txBody>
      </p:sp>
      <p:pic>
        <p:nvPicPr>
          <p:cNvPr id="41987" name="Picture 4">
            <a:extLst>
              <a:ext uri="{FF2B5EF4-FFF2-40B4-BE49-F238E27FC236}">
                <a16:creationId xmlns:a16="http://schemas.microsoft.com/office/drawing/2014/main" id="{F77DAF3F-212B-064D-DE38-5BF26E20F1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888" y="504825"/>
            <a:ext cx="11387137" cy="609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>
            <a:extLst>
              <a:ext uri="{FF2B5EF4-FFF2-40B4-BE49-F238E27FC236}">
                <a16:creationId xmlns:a16="http://schemas.microsoft.com/office/drawing/2014/main" id="{47E58C5E-B063-12FE-7EEA-53E5909A82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1825" y="115888"/>
            <a:ext cx="6302375" cy="532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818E20A-D8FB-BACB-D4F8-D480808B57E0}"/>
              </a:ext>
            </a:extLst>
          </p:cNvPr>
          <p:cNvSpPr txBox="1"/>
          <p:nvPr/>
        </p:nvSpPr>
        <p:spPr>
          <a:xfrm>
            <a:off x="5659438" y="5437188"/>
            <a:ext cx="6530975" cy="708025"/>
          </a:xfrm>
          <a:prstGeom prst="rect">
            <a:avLst/>
          </a:prstGeom>
          <a:solidFill>
            <a:schemeClr val="accent5">
              <a:lumMod val="20000"/>
              <a:lumOff val="80000"/>
              <a:alpha val="57000"/>
            </a:schemeClr>
          </a:solidFill>
          <a:ln w="22225">
            <a:solidFill>
              <a:schemeClr val="tx2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7030A0"/>
                </a:solidFill>
                <a:latin typeface="+mn-lt"/>
              </a:rPr>
              <a:t>Скупчення </a:t>
            </a:r>
            <a:r>
              <a:rPr lang="uk-UA" sz="2000" b="1" dirty="0" err="1">
                <a:solidFill>
                  <a:srgbClr val="7030A0"/>
                </a:solidFill>
                <a:latin typeface="+mn-lt"/>
              </a:rPr>
              <a:t>менінгококів</a:t>
            </a:r>
            <a:r>
              <a:rPr lang="uk-UA" sz="2000" b="1" dirty="0">
                <a:solidFill>
                  <a:srgbClr val="7030A0"/>
                </a:solidFill>
                <a:latin typeface="+mn-lt"/>
              </a:rPr>
              <a:t> на слизовій оболонці носоглотки. </a:t>
            </a:r>
            <a:r>
              <a:rPr lang="uk-UA" sz="2000" b="1" dirty="0" err="1">
                <a:solidFill>
                  <a:srgbClr val="7030A0"/>
                </a:solidFill>
                <a:latin typeface="+mn-lt"/>
              </a:rPr>
              <a:t>Скануюча</a:t>
            </a:r>
            <a:r>
              <a:rPr lang="uk-UA" sz="20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uk-UA" sz="2000" b="1" dirty="0">
                <a:solidFill>
                  <a:srgbClr val="7030A0"/>
                </a:solidFill>
              </a:rPr>
              <a:t>електронна мікроскопія</a:t>
            </a:r>
            <a:endParaRPr lang="ru-RU" sz="2000" b="1" dirty="0">
              <a:solidFill>
                <a:srgbClr val="7030A0"/>
              </a:solidFill>
              <a:latin typeface="+mn-lt"/>
            </a:endParaRPr>
          </a:p>
        </p:txBody>
      </p:sp>
      <p:pic>
        <p:nvPicPr>
          <p:cNvPr id="43012" name="Picture 2" descr="Гонококки на поверхности лимфоцита (фото с сайта neisseria.org)">
            <a:extLst>
              <a:ext uri="{FF2B5EF4-FFF2-40B4-BE49-F238E27FC236}">
                <a16:creationId xmlns:a16="http://schemas.microsoft.com/office/drawing/2014/main" id="{93C67F66-F6D3-6849-E81C-9ED8AEA193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3" y="146050"/>
            <a:ext cx="5514975" cy="5291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BDC606E-9049-EBDB-17FF-2A7ABF5E6B47}"/>
              </a:ext>
            </a:extLst>
          </p:cNvPr>
          <p:cNvSpPr txBox="1"/>
          <p:nvPr/>
        </p:nvSpPr>
        <p:spPr>
          <a:xfrm>
            <a:off x="144463" y="5440363"/>
            <a:ext cx="5514975" cy="708025"/>
          </a:xfrm>
          <a:prstGeom prst="rect">
            <a:avLst/>
          </a:prstGeom>
          <a:solidFill>
            <a:schemeClr val="accent5">
              <a:lumMod val="20000"/>
              <a:lumOff val="80000"/>
              <a:alpha val="57000"/>
            </a:schemeClr>
          </a:solidFill>
          <a:ln w="22225">
            <a:solidFill>
              <a:schemeClr val="tx2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7030A0"/>
                </a:solidFill>
                <a:latin typeface="+mn-lt"/>
              </a:rPr>
              <a:t>Гонококи на поверхні лімфоцита. </a:t>
            </a:r>
            <a:r>
              <a:rPr lang="uk-UA" sz="2000" b="1" dirty="0" err="1">
                <a:solidFill>
                  <a:srgbClr val="7030A0"/>
                </a:solidFill>
                <a:latin typeface="+mn-lt"/>
              </a:rPr>
              <a:t>Скануюча</a:t>
            </a:r>
            <a:r>
              <a:rPr lang="uk-UA" sz="2000" b="1" dirty="0">
                <a:solidFill>
                  <a:srgbClr val="7030A0"/>
                </a:solidFill>
                <a:latin typeface="+mn-lt"/>
              </a:rPr>
              <a:t> електронна мікроскопія</a:t>
            </a:r>
            <a:endParaRPr lang="ru-RU" sz="2000" b="1" dirty="0">
              <a:solidFill>
                <a:srgbClr val="7030A0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3">
            <a:extLst>
              <a:ext uri="{FF2B5EF4-FFF2-40B4-BE49-F238E27FC236}">
                <a16:creationId xmlns:a16="http://schemas.microsoft.com/office/drawing/2014/main" id="{49D67588-0042-C30F-D50E-880EDE99E5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3" y="792163"/>
            <a:ext cx="4662487" cy="2522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5">
            <a:extLst>
              <a:ext uri="{FF2B5EF4-FFF2-40B4-BE49-F238E27FC236}">
                <a16:creationId xmlns:a16="http://schemas.microsoft.com/office/drawing/2014/main" id="{9BFB2140-6B71-4661-73EB-95F2DFEAA1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84738" y="228600"/>
            <a:ext cx="7161212" cy="31178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2225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6FC402C-840C-637E-D61A-37A71D156DDE}"/>
              </a:ext>
            </a:extLst>
          </p:cNvPr>
          <p:cNvSpPr txBox="1"/>
          <p:nvPr/>
        </p:nvSpPr>
        <p:spPr>
          <a:xfrm>
            <a:off x="4884738" y="3357563"/>
            <a:ext cx="7161212" cy="253841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2225"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120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7030A0"/>
                </a:solidFill>
                <a:latin typeface="+mn-lt"/>
              </a:rPr>
              <a:t>ЕЛЕКТРОНОГРАМА УЛЬТРАТОНКИХ ЗРІЗІВ ГОНОКОКА:</a:t>
            </a:r>
          </a:p>
          <a:p>
            <a:pPr eaLnBrk="1" fontAlgn="auto" hangingPunct="1"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7030A0"/>
                </a:solidFill>
                <a:latin typeface="+mn-lt"/>
              </a:rPr>
              <a:t>А – видно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зовнішню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мембрану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7030A0"/>
                </a:solidFill>
                <a:latin typeface="+mn-lt"/>
              </a:rPr>
              <a:t>       та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бінарний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поділ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гонокока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;</a:t>
            </a:r>
          </a:p>
          <a:p>
            <a:pPr marL="444500" indent="-444500" eaLnBrk="1" fontAlgn="auto" hangingPunct="1">
              <a:spcBef>
                <a:spcPts val="120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7030A0"/>
                </a:solidFill>
                <a:latin typeface="+mn-lt"/>
              </a:rPr>
              <a:t>В –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гній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з 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уретри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хворого. 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Гонококи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на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епітеліальній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клітині</a:t>
            </a:r>
            <a:endParaRPr lang="ru-RU" sz="2400" b="1"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A8C76C9-C42E-AFC3-EAE5-E9B8DA663603}"/>
              </a:ext>
            </a:extLst>
          </p:cNvPr>
          <p:cNvSpPr/>
          <p:nvPr/>
        </p:nvSpPr>
        <p:spPr>
          <a:xfrm>
            <a:off x="144463" y="214313"/>
            <a:ext cx="4606925" cy="6096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2225"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spAutoFit/>
          </a:bodyPr>
          <a:lstStyle/>
          <a:p>
            <a:pPr algn="ctr" eaLnBrk="1" fontAlgn="auto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rgbClr val="7030A0"/>
                </a:solidFill>
                <a:latin typeface="+mn-lt"/>
              </a:rPr>
              <a:t>N. </a:t>
            </a:r>
            <a:r>
              <a:rPr lang="en-US" sz="2000" b="1" dirty="0" err="1">
                <a:solidFill>
                  <a:srgbClr val="7030A0"/>
                </a:solidFill>
                <a:latin typeface="+mn-lt"/>
              </a:rPr>
              <a:t>gonorrhoeae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. </a:t>
            </a:r>
          </a:p>
          <a:p>
            <a:pPr algn="ctr" eaLnBrk="1" fontAlgn="auto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7030A0"/>
                </a:solidFill>
                <a:latin typeface="+mn-lt"/>
              </a:rPr>
              <a:t>Мазок з уретрального гною. </a:t>
            </a:r>
            <a:endParaRPr lang="ru-RU" sz="2000" dirty="0">
              <a:latin typeface="+mn-lt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26D8220-4DF2-99A1-7B44-2FF43BB6451A}"/>
              </a:ext>
            </a:extLst>
          </p:cNvPr>
          <p:cNvSpPr/>
          <p:nvPr/>
        </p:nvSpPr>
        <p:spPr>
          <a:xfrm>
            <a:off x="144463" y="3284538"/>
            <a:ext cx="4662487" cy="3492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2225"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spAutoFit/>
          </a:bodyPr>
          <a:lstStyle/>
          <a:p>
            <a:pPr algn="ctr" eaLnBrk="1" fontAlgn="auto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err="1">
                <a:solidFill>
                  <a:srgbClr val="7030A0"/>
                </a:solidFill>
                <a:latin typeface="+mn-lt"/>
              </a:rPr>
              <a:t>Фарбування</a:t>
            </a:r>
            <a:r>
              <a:rPr lang="ru-RU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+mn-lt"/>
              </a:rPr>
              <a:t>метиленовім</a:t>
            </a:r>
            <a:r>
              <a:rPr lang="ru-RU" b="1" dirty="0">
                <a:solidFill>
                  <a:srgbClr val="7030A0"/>
                </a:solidFill>
                <a:latin typeface="+mn-lt"/>
              </a:rPr>
              <a:t> синим</a:t>
            </a:r>
          </a:p>
        </p:txBody>
      </p:sp>
      <p:pic>
        <p:nvPicPr>
          <p:cNvPr id="1029" name="Picture 5">
            <a:extLst>
              <a:ext uri="{FF2B5EF4-FFF2-40B4-BE49-F238E27FC236}">
                <a16:creationId xmlns:a16="http://schemas.microsoft.com/office/drawing/2014/main" id="{0F2FE0F2-B7B2-867B-CD65-BF8A2B97DB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8438" y="3644900"/>
            <a:ext cx="4608512" cy="2590800"/>
          </a:xfrm>
          <a:prstGeom prst="rect">
            <a:avLst/>
          </a:prstGeom>
          <a:noFill/>
          <a:ln w="22225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82691C87-E650-3BE2-4795-38C36A1A5B5B}"/>
              </a:ext>
            </a:extLst>
          </p:cNvPr>
          <p:cNvSpPr/>
          <p:nvPr/>
        </p:nvSpPr>
        <p:spPr>
          <a:xfrm>
            <a:off x="1247775" y="6237288"/>
            <a:ext cx="2509838" cy="3492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2225"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none">
            <a:spAutoFit/>
          </a:bodyPr>
          <a:lstStyle/>
          <a:p>
            <a:pPr algn="ctr" eaLnBrk="1" fontAlgn="auto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err="1">
                <a:solidFill>
                  <a:srgbClr val="7030A0"/>
                </a:solidFill>
              </a:rPr>
              <a:t>Фарбування</a:t>
            </a:r>
            <a:r>
              <a:rPr lang="ru-RU" b="1" dirty="0">
                <a:solidFill>
                  <a:srgbClr val="7030A0"/>
                </a:solidFill>
              </a:rPr>
              <a:t> за </a:t>
            </a:r>
            <a:r>
              <a:rPr lang="ru-RU" b="1" dirty="0" err="1">
                <a:solidFill>
                  <a:srgbClr val="7030A0"/>
                </a:solidFill>
                <a:latin typeface="+mn-lt"/>
              </a:rPr>
              <a:t>Грамом</a:t>
            </a:r>
            <a:endParaRPr lang="ru-RU" b="1" dirty="0">
              <a:solidFill>
                <a:srgbClr val="7030A0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302967BF-CF9C-B548-E222-36634BBBF7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75375" y="115888"/>
            <a:ext cx="5791200" cy="3384550"/>
          </a:xfrm>
          <a:prstGeom prst="rect">
            <a:avLst/>
          </a:prstGeom>
          <a:noFill/>
          <a:ln w="22225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BF69B0E-F022-7DDC-19D5-95D3EB8A1523}"/>
              </a:ext>
            </a:extLst>
          </p:cNvPr>
          <p:cNvSpPr txBox="1"/>
          <p:nvPr/>
        </p:nvSpPr>
        <p:spPr>
          <a:xfrm>
            <a:off x="6175375" y="3586163"/>
            <a:ext cx="5969000" cy="21240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1" cap="all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Реплікації</a:t>
            </a:r>
            <a:r>
              <a:rPr lang="ru-RU" sz="2200" b="1" cap="all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ДНК у </a:t>
            </a:r>
            <a:r>
              <a:rPr lang="ru-RU" sz="2200" b="1" cap="all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гонококів</a:t>
            </a:r>
            <a:endParaRPr lang="ru-RU" sz="2200" b="1" cap="all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1" cap="all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При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підготовці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 до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поділу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обидві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хромосоми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починають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реплікуватися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одночасно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.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Виходить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клітина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 з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чотирма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 хромосомами. Вона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ділиться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 і 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кожна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дочірня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клітина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отримує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 по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дві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копії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однієї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 з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двох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вихідних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 хромосом. </a:t>
            </a:r>
          </a:p>
        </p:txBody>
      </p:sp>
      <p:sp>
        <p:nvSpPr>
          <p:cNvPr id="45060" name="TextBox 2">
            <a:extLst>
              <a:ext uri="{FF2B5EF4-FFF2-40B4-BE49-F238E27FC236}">
                <a16:creationId xmlns:a16="http://schemas.microsoft.com/office/drawing/2014/main" id="{709DFC20-FAE8-2780-EA21-839D43DB12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250" y="665163"/>
            <a:ext cx="5999163" cy="415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ru-RU" altLang="ru-RU" sz="2200" b="1">
                <a:solidFill>
                  <a:srgbClr val="7030A0"/>
                </a:solidFill>
              </a:rPr>
              <a:t>Гонокок (</a:t>
            </a:r>
            <a:r>
              <a:rPr lang="en-US" altLang="ru-RU" sz="2200" b="1">
                <a:solidFill>
                  <a:srgbClr val="7030A0"/>
                </a:solidFill>
              </a:rPr>
              <a:t>N.gonorrhoeae) </a:t>
            </a:r>
            <a:r>
              <a:rPr lang="ru-RU" altLang="ru-RU" sz="2200" b="1">
                <a:solidFill>
                  <a:srgbClr val="7030A0"/>
                </a:solidFill>
              </a:rPr>
              <a:t>здатний вносити зміни в ген пілина, що ускладнює вироблення імунітету у заражених людей.</a:t>
            </a:r>
          </a:p>
          <a:p>
            <a:pPr eaLnBrk="1" hangingPunct="1"/>
            <a:r>
              <a:rPr lang="ru-RU" altLang="ru-RU" sz="2200" b="1">
                <a:solidFill>
                  <a:srgbClr val="7030A0"/>
                </a:solidFill>
              </a:rPr>
              <a:t>Ділянки пілінового гена заміщуються фрагментами «псевдогенів» -непрацюючих копій гена, що розрізняються послідовністю нуклеотидів.</a:t>
            </a:r>
          </a:p>
          <a:p>
            <a:pPr eaLnBrk="1" hangingPunct="1"/>
            <a:r>
              <a:rPr lang="ru-RU" altLang="ru-RU" sz="2200" b="1">
                <a:solidFill>
                  <a:srgbClr val="7030A0"/>
                </a:solidFill>
              </a:rPr>
              <a:t>Механізм цього процесу неясний, передбачає наявність у гонококів як мінімум двох копій генома (як у еукаріот), хоча зазвичай у бактерій геном представлений в єдиному екземплярі. </a:t>
            </a:r>
            <a:endParaRPr lang="ru-RU" altLang="ru-RU" sz="2200">
              <a:solidFill>
                <a:srgbClr val="7030A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2526D90-FC17-46FF-7F64-066C23B5EBAE}"/>
              </a:ext>
            </a:extLst>
          </p:cNvPr>
          <p:cNvSpPr txBox="1"/>
          <p:nvPr/>
        </p:nvSpPr>
        <p:spPr>
          <a:xfrm>
            <a:off x="239713" y="115888"/>
            <a:ext cx="5856287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cap="all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Мінливість</a:t>
            </a:r>
            <a:r>
              <a:rPr lang="ru-RU" sz="2400" b="1" cap="all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ru-RU" sz="2400" b="1" cap="all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гонококІВ</a:t>
            </a:r>
            <a:endParaRPr lang="ru-RU" sz="2400" b="1" cap="all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1242</TotalTime>
  <Words>2652</Words>
  <Application>Microsoft Office PowerPoint</Application>
  <PresentationFormat>Произвольный</PresentationFormat>
  <Paragraphs>555</Paragraphs>
  <Slides>43</Slides>
  <Notes>21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43</vt:i4>
      </vt:variant>
    </vt:vector>
  </HeadingPairs>
  <TitlesOfParts>
    <vt:vector size="4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*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e180267dav</cp:lastModifiedBy>
  <cp:revision>107</cp:revision>
  <dcterms:created xsi:type="dcterms:W3CDTF">2011-07-08T12:14:43Z</dcterms:created>
  <dcterms:modified xsi:type="dcterms:W3CDTF">2024-09-04T20:38:37Z</dcterms:modified>
</cp:coreProperties>
</file>