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5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0413" cy="6858000"/>
  <p:notesSz cx="6858000" cy="9144000"/>
  <p:defaultTextStyle>
    <a:defPPr>
      <a:defRPr lang="uk-UA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32B184-EB69-DD44-BE89-03500BD546E7}" v="4" dt="2024-09-08T20:22:07.6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Ганна Юріївна Шевчук" userId="S::anna.shevchuk@onmedu.edu.ua::29e43fb9-09e4-4b88-9f6b-0311f7749e8f" providerId="AD" clId="Web-{2932B184-EB69-DD44-BE89-03500BD546E7}"/>
    <pc:docChg chg="modSld">
      <pc:chgData name="Ганна Юріївна Шевчук" userId="S::anna.shevchuk@onmedu.edu.ua::29e43fb9-09e4-4b88-9f6b-0311f7749e8f" providerId="AD" clId="Web-{2932B184-EB69-DD44-BE89-03500BD546E7}" dt="2024-09-08T20:22:07.620" v="2" actId="20577"/>
      <pc:docMkLst>
        <pc:docMk/>
      </pc:docMkLst>
      <pc:sldChg chg="modSp">
        <pc:chgData name="Ганна Юріївна Шевчук" userId="S::anna.shevchuk@onmedu.edu.ua::29e43fb9-09e4-4b88-9f6b-0311f7749e8f" providerId="AD" clId="Web-{2932B184-EB69-DD44-BE89-03500BD546E7}" dt="2024-09-08T20:22:07.620" v="2" actId="20577"/>
        <pc:sldMkLst>
          <pc:docMk/>
          <pc:sldMk cId="0" sldId="275"/>
        </pc:sldMkLst>
        <pc:spChg chg="mod">
          <ac:chgData name="Ганна Юріївна Шевчук" userId="S::anna.shevchuk@onmedu.edu.ua::29e43fb9-09e4-4b88-9f6b-0311f7749e8f" providerId="AD" clId="Web-{2932B184-EB69-DD44-BE89-03500BD546E7}" dt="2024-09-08T20:21:45.307" v="0" actId="20577"/>
          <ac:spMkLst>
            <pc:docMk/>
            <pc:sldMk cId="0" sldId="275"/>
            <ac:spMk id="3" creationId="{AB6E6693-4F56-D900-4C33-70A4B0D4E146}"/>
          </ac:spMkLst>
        </pc:spChg>
        <pc:spChg chg="mod">
          <ac:chgData name="Ганна Юріївна Шевчук" userId="S::anna.shevchuk@onmedu.edu.ua::29e43fb9-09e4-4b88-9f6b-0311f7749e8f" providerId="AD" clId="Web-{2932B184-EB69-DD44-BE89-03500BD546E7}" dt="2024-09-08T20:22:07.620" v="2" actId="20577"/>
          <ac:spMkLst>
            <pc:docMk/>
            <pc:sldMk cId="0" sldId="275"/>
            <ac:spMk id="11" creationId="{E3372C6D-F5EF-9258-F268-1FAE11A64E8C}"/>
          </ac:spMkLst>
        </pc:spChg>
        <pc:spChg chg="mod">
          <ac:chgData name="Ганна Юріївна Шевчук" userId="S::anna.shevchuk@onmedu.edu.ua::29e43fb9-09e4-4b88-9f6b-0311f7749e8f" providerId="AD" clId="Web-{2932B184-EB69-DD44-BE89-03500BD546E7}" dt="2024-09-08T20:21:55.682" v="1" actId="20577"/>
          <ac:spMkLst>
            <pc:docMk/>
            <pc:sldMk cId="0" sldId="275"/>
            <ac:spMk id="15" creationId="{AC1078DE-883A-F3A8-4C89-0F4702CFD60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D124ADAF-F6B8-6055-1FD3-C4D602EAFD1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0BB5FDA-7D54-7EA7-E3B4-FFB44A44969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22C606E-FA51-4CD1-BC7E-8ADB70B0E91C}" type="datetimeFigureOut">
              <a:rPr lang="uk-UA"/>
              <a:pPr>
                <a:defRPr/>
              </a:pPr>
              <a:t>08.09.2024</a:t>
            </a:fld>
            <a:endParaRPr lang="uk-UA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B51AD9CB-D839-8431-018A-95F98FC321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B97A4C37-15A7-3E59-9FB2-AADBA799ED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uk-UA" noProof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5E0CBD1-37F5-2201-28B3-78145028137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F843BFA-D63E-3CD1-483F-F38256C13A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9C9AD6F4-906B-498A-99FA-7B9598959A6E}" type="slidenum">
              <a:rPr lang="uk-UA" altLang="ru-RU"/>
              <a:pPr/>
              <a:t>‹#›</a:t>
            </a:fld>
            <a:endParaRPr lang="uk-UA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>
            <a:extLst>
              <a:ext uri="{FF2B5EF4-FFF2-40B4-BE49-F238E27FC236}">
                <a16:creationId xmlns:a16="http://schemas.microsoft.com/office/drawing/2014/main" id="{DB8BDE4C-4F87-888E-2A83-6225D6232DF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>
            <a:extLst>
              <a:ext uri="{FF2B5EF4-FFF2-40B4-BE49-F238E27FC236}">
                <a16:creationId xmlns:a16="http://schemas.microsoft.com/office/drawing/2014/main" id="{BF6A5BF2-1F0C-589B-832A-1A3D7A00AF3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uk-UA" altLang="uk-UA"/>
          </a:p>
        </p:txBody>
      </p:sp>
      <p:sp>
        <p:nvSpPr>
          <p:cNvPr id="21508" name="Номер слайда 3">
            <a:extLst>
              <a:ext uri="{FF2B5EF4-FFF2-40B4-BE49-F238E27FC236}">
                <a16:creationId xmlns:a16="http://schemas.microsoft.com/office/drawing/2014/main" id="{D3DD0DF3-0400-2C3E-B6E7-7F7F6DBE30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1DB868E9-29BC-4A0C-B652-7E1556DA8D3F}" type="slidenum">
              <a:rPr lang="uk-UA" altLang="uk-UA"/>
              <a:pPr/>
              <a:t>2</a:t>
            </a:fld>
            <a:endParaRPr lang="uk-UA" alt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>
            <a:extLst>
              <a:ext uri="{FF2B5EF4-FFF2-40B4-BE49-F238E27FC236}">
                <a16:creationId xmlns:a16="http://schemas.microsoft.com/office/drawing/2014/main" id="{D41FEF13-79AB-052F-E372-353845C6B9B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>
            <a:extLst>
              <a:ext uri="{FF2B5EF4-FFF2-40B4-BE49-F238E27FC236}">
                <a16:creationId xmlns:a16="http://schemas.microsoft.com/office/drawing/2014/main" id="{2BE3CA67-EACF-5B12-BEFD-B02DB438066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uk-UA" altLang="uk-UA"/>
          </a:p>
        </p:txBody>
      </p:sp>
      <p:sp>
        <p:nvSpPr>
          <p:cNvPr id="22532" name="Номер слайда 3">
            <a:extLst>
              <a:ext uri="{FF2B5EF4-FFF2-40B4-BE49-F238E27FC236}">
                <a16:creationId xmlns:a16="http://schemas.microsoft.com/office/drawing/2014/main" id="{E874AE67-FDFF-7624-1E87-22DD00E908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A779D50E-010A-4D8F-A8B6-69C0AC9AAC6D}" type="slidenum">
              <a:rPr lang="uk-UA" altLang="uk-UA"/>
              <a:pPr/>
              <a:t>3</a:t>
            </a:fld>
            <a:endParaRPr lang="uk-UA" altLang="uk-U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>
            <a:extLst>
              <a:ext uri="{FF2B5EF4-FFF2-40B4-BE49-F238E27FC236}">
                <a16:creationId xmlns:a16="http://schemas.microsoft.com/office/drawing/2014/main" id="{4AF106E1-3B4F-F30C-5BD8-5119A8D09A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Заметки 2">
            <a:extLst>
              <a:ext uri="{FF2B5EF4-FFF2-40B4-BE49-F238E27FC236}">
                <a16:creationId xmlns:a16="http://schemas.microsoft.com/office/drawing/2014/main" id="{57B1D25B-5EDD-251E-6B04-DECE7B4D44C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uk-UA" altLang="uk-UA"/>
          </a:p>
        </p:txBody>
      </p:sp>
      <p:sp>
        <p:nvSpPr>
          <p:cNvPr id="23556" name="Номер слайда 3">
            <a:extLst>
              <a:ext uri="{FF2B5EF4-FFF2-40B4-BE49-F238E27FC236}">
                <a16:creationId xmlns:a16="http://schemas.microsoft.com/office/drawing/2014/main" id="{FDDD7AB3-62DC-0EFE-6849-C207FC680E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06701EDA-C466-477B-9C94-5A7048C1F938}" type="slidenum">
              <a:rPr lang="uk-UA" altLang="uk-UA"/>
              <a:pPr/>
              <a:t>4</a:t>
            </a:fld>
            <a:endParaRPr lang="uk-UA" altLang="uk-U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>
            <a:extLst>
              <a:ext uri="{FF2B5EF4-FFF2-40B4-BE49-F238E27FC236}">
                <a16:creationId xmlns:a16="http://schemas.microsoft.com/office/drawing/2014/main" id="{029B98FD-18B3-C381-00FA-69910DB85B2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>
            <a:extLst>
              <a:ext uri="{FF2B5EF4-FFF2-40B4-BE49-F238E27FC236}">
                <a16:creationId xmlns:a16="http://schemas.microsoft.com/office/drawing/2014/main" id="{8BC26346-BB15-B195-CA74-78ACC1E2F06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uk-UA" altLang="uk-UA"/>
          </a:p>
        </p:txBody>
      </p:sp>
      <p:sp>
        <p:nvSpPr>
          <p:cNvPr id="24580" name="Номер слайда 3">
            <a:extLst>
              <a:ext uri="{FF2B5EF4-FFF2-40B4-BE49-F238E27FC236}">
                <a16:creationId xmlns:a16="http://schemas.microsoft.com/office/drawing/2014/main" id="{426911B2-B8F6-3662-136C-985A783CAF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E43ABC08-E4C1-412E-B5D8-0A048B7023E6}" type="slidenum">
              <a:rPr lang="uk-UA" altLang="uk-UA"/>
              <a:pPr/>
              <a:t>5</a:t>
            </a:fld>
            <a:endParaRPr lang="uk-UA" altLang="uk-U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>
            <a:extLst>
              <a:ext uri="{FF2B5EF4-FFF2-40B4-BE49-F238E27FC236}">
                <a16:creationId xmlns:a16="http://schemas.microsoft.com/office/drawing/2014/main" id="{1CC010AC-6C46-6CF1-2225-82B930E258A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>
            <a:extLst>
              <a:ext uri="{FF2B5EF4-FFF2-40B4-BE49-F238E27FC236}">
                <a16:creationId xmlns:a16="http://schemas.microsoft.com/office/drawing/2014/main" id="{691FB3D0-BBE2-6D54-44FA-63A78508AF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uk-UA" altLang="uk-UA"/>
          </a:p>
        </p:txBody>
      </p:sp>
      <p:sp>
        <p:nvSpPr>
          <p:cNvPr id="25604" name="Номер слайда 3">
            <a:extLst>
              <a:ext uri="{FF2B5EF4-FFF2-40B4-BE49-F238E27FC236}">
                <a16:creationId xmlns:a16="http://schemas.microsoft.com/office/drawing/2014/main" id="{DE652B39-3B2A-8F7E-5EA9-D33420DFC1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D02ED341-4204-4983-BCBB-D071D1D680CD}" type="slidenum">
              <a:rPr lang="uk-UA" altLang="uk-UA"/>
              <a:pPr/>
              <a:t>6</a:t>
            </a:fld>
            <a:endParaRPr lang="uk-UA" altLang="uk-U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>
            <a:extLst>
              <a:ext uri="{FF2B5EF4-FFF2-40B4-BE49-F238E27FC236}">
                <a16:creationId xmlns:a16="http://schemas.microsoft.com/office/drawing/2014/main" id="{1CF11F4B-8479-292E-6F6E-4578CE489BA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>
            <a:extLst>
              <a:ext uri="{FF2B5EF4-FFF2-40B4-BE49-F238E27FC236}">
                <a16:creationId xmlns:a16="http://schemas.microsoft.com/office/drawing/2014/main" id="{34C01899-1692-F9DC-3FEA-F6EA716280E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uk-UA" altLang="uk-UA"/>
          </a:p>
        </p:txBody>
      </p:sp>
      <p:sp>
        <p:nvSpPr>
          <p:cNvPr id="26628" name="Номер слайда 3">
            <a:extLst>
              <a:ext uri="{FF2B5EF4-FFF2-40B4-BE49-F238E27FC236}">
                <a16:creationId xmlns:a16="http://schemas.microsoft.com/office/drawing/2014/main" id="{710F3DFC-2F31-3887-EE60-9F9C9282AE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D8C5634-8344-457B-9626-21C12D62823B}" type="slidenum">
              <a:rPr lang="uk-UA" altLang="uk-UA"/>
              <a:pPr/>
              <a:t>7</a:t>
            </a:fld>
            <a:endParaRPr lang="uk-UA" altLang="uk-U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>
            <a:extLst>
              <a:ext uri="{FF2B5EF4-FFF2-40B4-BE49-F238E27FC236}">
                <a16:creationId xmlns:a16="http://schemas.microsoft.com/office/drawing/2014/main" id="{4EA43E5D-7F46-45C5-8117-9315E530AC6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>
            <a:extLst>
              <a:ext uri="{FF2B5EF4-FFF2-40B4-BE49-F238E27FC236}">
                <a16:creationId xmlns:a16="http://schemas.microsoft.com/office/drawing/2014/main" id="{3EC964FD-FE1D-2F88-76EC-DFCCC526CC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>
              <a:spcBef>
                <a:spcPct val="0"/>
              </a:spcBef>
            </a:pPr>
            <a:endParaRPr lang="ru-RU" altLang="ru-RU"/>
          </a:p>
        </p:txBody>
      </p:sp>
      <p:sp>
        <p:nvSpPr>
          <p:cNvPr id="27652" name="Номер слайда 3">
            <a:extLst>
              <a:ext uri="{FF2B5EF4-FFF2-40B4-BE49-F238E27FC236}">
                <a16:creationId xmlns:a16="http://schemas.microsoft.com/office/drawing/2014/main" id="{92ADF90A-71C1-F665-6F9D-21525CB544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D8DB2B2-F5AA-479A-A8E6-85967C948AAB}" type="slidenum">
              <a:rPr lang="uk-UA" altLang="uk-UA"/>
              <a:pPr/>
              <a:t>8</a:t>
            </a:fld>
            <a:endParaRPr lang="uk-UA" altLang="uk-U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>
            <a:extLst>
              <a:ext uri="{FF2B5EF4-FFF2-40B4-BE49-F238E27FC236}">
                <a16:creationId xmlns:a16="http://schemas.microsoft.com/office/drawing/2014/main" id="{3E8671BE-510D-462B-C217-2E15ED33659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Заметки 2">
            <a:extLst>
              <a:ext uri="{FF2B5EF4-FFF2-40B4-BE49-F238E27FC236}">
                <a16:creationId xmlns:a16="http://schemas.microsoft.com/office/drawing/2014/main" id="{6675431B-605E-1115-C8D5-1913579E08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28676" name="Номер слайда 3">
            <a:extLst>
              <a:ext uri="{FF2B5EF4-FFF2-40B4-BE49-F238E27FC236}">
                <a16:creationId xmlns:a16="http://schemas.microsoft.com/office/drawing/2014/main" id="{249A875C-C938-C1C5-1181-29805C2A20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7B6ADE49-E5DF-41DD-BBCD-872DC62BBD83}" type="slidenum">
              <a:rPr lang="uk-UA" altLang="uk-UA"/>
              <a:pPr/>
              <a:t>9</a:t>
            </a:fld>
            <a:endParaRPr lang="uk-UA" altLang="uk-U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>
            <a:extLst>
              <a:ext uri="{FF2B5EF4-FFF2-40B4-BE49-F238E27FC236}">
                <a16:creationId xmlns:a16="http://schemas.microsoft.com/office/drawing/2014/main" id="{98BEBBD3-17D9-D414-7F3B-60C863C8DE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>
            <a:extLst>
              <a:ext uri="{FF2B5EF4-FFF2-40B4-BE49-F238E27FC236}">
                <a16:creationId xmlns:a16="http://schemas.microsoft.com/office/drawing/2014/main" id="{3BBBDD1A-E749-DFFC-845A-77B0CF0F32F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uk-UA" altLang="uk-UA"/>
          </a:p>
        </p:txBody>
      </p:sp>
      <p:sp>
        <p:nvSpPr>
          <p:cNvPr id="29700" name="Номер слайда 3">
            <a:extLst>
              <a:ext uri="{FF2B5EF4-FFF2-40B4-BE49-F238E27FC236}">
                <a16:creationId xmlns:a16="http://schemas.microsoft.com/office/drawing/2014/main" id="{A478B800-DD38-1404-AE09-B99AB4AC5E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49D250EB-912B-4300-80F8-DDDE5E1CB617}" type="slidenum">
              <a:rPr lang="uk-UA" altLang="uk-UA"/>
              <a:pPr/>
              <a:t>10</a:t>
            </a:fld>
            <a:endParaRPr lang="uk-UA" altLang="uk-U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>
            <a:extLst>
              <a:ext uri="{FF2B5EF4-FFF2-40B4-BE49-F238E27FC236}">
                <a16:creationId xmlns:a16="http://schemas.microsoft.com/office/drawing/2014/main" id="{A4B4ACE4-D11D-CE05-C77C-11EEA7FB09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>
            <a:extLst>
              <a:ext uri="{FF2B5EF4-FFF2-40B4-BE49-F238E27FC236}">
                <a16:creationId xmlns:a16="http://schemas.microsoft.com/office/drawing/2014/main" id="{2E4FC87D-4BF3-B2C7-29CF-D195695FF50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ts val="2400"/>
              </a:lnSpc>
              <a:spcBef>
                <a:spcPct val="0"/>
              </a:spcBef>
            </a:pPr>
            <a:endParaRPr lang="uk-UA" altLang="uk-UA"/>
          </a:p>
        </p:txBody>
      </p:sp>
      <p:sp>
        <p:nvSpPr>
          <p:cNvPr id="30724" name="Номер слайда 3">
            <a:extLst>
              <a:ext uri="{FF2B5EF4-FFF2-40B4-BE49-F238E27FC236}">
                <a16:creationId xmlns:a16="http://schemas.microsoft.com/office/drawing/2014/main" id="{55BEC762-49A3-43C0-00B6-824CF8CCB8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76BA0216-107D-44E6-A1D4-4B98A02D93E0}" type="slidenum">
              <a:rPr lang="uk-UA" altLang="uk-UA"/>
              <a:pPr/>
              <a:t>11</a:t>
            </a:fld>
            <a:endParaRPr lang="uk-UA" altLang="uk-U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>
            <a:extLst>
              <a:ext uri="{FF2B5EF4-FFF2-40B4-BE49-F238E27FC236}">
                <a16:creationId xmlns:a16="http://schemas.microsoft.com/office/drawing/2014/main" id="{3936B407-014A-94C8-5132-AFA16BF678A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>
            <a:extLst>
              <a:ext uri="{FF2B5EF4-FFF2-40B4-BE49-F238E27FC236}">
                <a16:creationId xmlns:a16="http://schemas.microsoft.com/office/drawing/2014/main" id="{2E39AD63-048F-2443-89DD-981D2A2B4CD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uk-UA" altLang="uk-UA"/>
          </a:p>
        </p:txBody>
      </p:sp>
      <p:sp>
        <p:nvSpPr>
          <p:cNvPr id="31748" name="Номер слайда 3">
            <a:extLst>
              <a:ext uri="{FF2B5EF4-FFF2-40B4-BE49-F238E27FC236}">
                <a16:creationId xmlns:a16="http://schemas.microsoft.com/office/drawing/2014/main" id="{BA7F73FF-840F-ED9E-EDCB-4ECF6117DB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E45CAD66-A73E-47C4-BDAF-88AF2307E005}" type="slidenum">
              <a:rPr lang="uk-UA" altLang="uk-UA"/>
              <a:pPr/>
              <a:t>12</a:t>
            </a:fld>
            <a:endParaRPr lang="uk-UA" altLang="uk-U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>
            <a:extLst>
              <a:ext uri="{FF2B5EF4-FFF2-40B4-BE49-F238E27FC236}">
                <a16:creationId xmlns:a16="http://schemas.microsoft.com/office/drawing/2014/main" id="{498F13B8-B3D8-9450-D719-BE58CA5D643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>
            <a:extLst>
              <a:ext uri="{FF2B5EF4-FFF2-40B4-BE49-F238E27FC236}">
                <a16:creationId xmlns:a16="http://schemas.microsoft.com/office/drawing/2014/main" id="{950A73C2-3218-E26A-3061-BFCD4E495B8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uk-UA" altLang="uk-UA"/>
          </a:p>
        </p:txBody>
      </p:sp>
      <p:sp>
        <p:nvSpPr>
          <p:cNvPr id="32772" name="Номер слайда 3">
            <a:extLst>
              <a:ext uri="{FF2B5EF4-FFF2-40B4-BE49-F238E27FC236}">
                <a16:creationId xmlns:a16="http://schemas.microsoft.com/office/drawing/2014/main" id="{968B12A7-E51D-7D46-88D8-3B68818174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DC236BBD-56EF-42DD-9F2D-1C297F1D6780}" type="slidenum">
              <a:rPr lang="uk-UA" altLang="uk-UA"/>
              <a:pPr/>
              <a:t>13</a:t>
            </a:fld>
            <a:endParaRPr lang="uk-UA" altLang="uk-U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>
            <a:extLst>
              <a:ext uri="{FF2B5EF4-FFF2-40B4-BE49-F238E27FC236}">
                <a16:creationId xmlns:a16="http://schemas.microsoft.com/office/drawing/2014/main" id="{3D638838-2B07-A3D7-E3DE-723ADD282DC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>
            <a:extLst>
              <a:ext uri="{FF2B5EF4-FFF2-40B4-BE49-F238E27FC236}">
                <a16:creationId xmlns:a16="http://schemas.microsoft.com/office/drawing/2014/main" id="{F2BEEE61-A38B-7C92-6ED7-12BF6FF749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33796" name="Номер слайда 3">
            <a:extLst>
              <a:ext uri="{FF2B5EF4-FFF2-40B4-BE49-F238E27FC236}">
                <a16:creationId xmlns:a16="http://schemas.microsoft.com/office/drawing/2014/main" id="{CA9E1B47-8A96-4CF8-02C6-5BE8854BD5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48131AC2-AFE0-48D1-A720-67F5F32B745D}" type="slidenum">
              <a:rPr lang="uk-UA" altLang="uk-UA"/>
              <a:pPr/>
              <a:t>14</a:t>
            </a:fld>
            <a:endParaRPr lang="uk-UA" altLang="uk-U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>
            <a:extLst>
              <a:ext uri="{FF2B5EF4-FFF2-40B4-BE49-F238E27FC236}">
                <a16:creationId xmlns:a16="http://schemas.microsoft.com/office/drawing/2014/main" id="{6D47B5AF-ADD2-99A2-9C4C-79FE05C985F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>
            <a:extLst>
              <a:ext uri="{FF2B5EF4-FFF2-40B4-BE49-F238E27FC236}">
                <a16:creationId xmlns:a16="http://schemas.microsoft.com/office/drawing/2014/main" id="{AE8E1573-1D6A-481B-E584-3CBA7472E85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uk-UA" altLang="uk-UA"/>
          </a:p>
        </p:txBody>
      </p:sp>
      <p:sp>
        <p:nvSpPr>
          <p:cNvPr id="34820" name="Номер слайда 3">
            <a:extLst>
              <a:ext uri="{FF2B5EF4-FFF2-40B4-BE49-F238E27FC236}">
                <a16:creationId xmlns:a16="http://schemas.microsoft.com/office/drawing/2014/main" id="{DF792781-8E16-8D28-3E77-6CEBECCDE3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1CDA5501-C195-426C-A0A3-6F5FDACAE832}" type="slidenum">
              <a:rPr lang="uk-UA" altLang="uk-UA"/>
              <a:pPr/>
              <a:t>15</a:t>
            </a:fld>
            <a:endParaRPr lang="uk-UA" altLang="uk-U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>
            <a:extLst>
              <a:ext uri="{FF2B5EF4-FFF2-40B4-BE49-F238E27FC236}">
                <a16:creationId xmlns:a16="http://schemas.microsoft.com/office/drawing/2014/main" id="{BC1C9F5C-2CB4-C697-AEAA-07ED38BD599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>
            <a:extLst>
              <a:ext uri="{FF2B5EF4-FFF2-40B4-BE49-F238E27FC236}">
                <a16:creationId xmlns:a16="http://schemas.microsoft.com/office/drawing/2014/main" id="{42133814-270D-8068-5D6E-8ACB19247A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uk-UA" altLang="uk-UA"/>
          </a:p>
        </p:txBody>
      </p:sp>
      <p:sp>
        <p:nvSpPr>
          <p:cNvPr id="35844" name="Номер слайда 3">
            <a:extLst>
              <a:ext uri="{FF2B5EF4-FFF2-40B4-BE49-F238E27FC236}">
                <a16:creationId xmlns:a16="http://schemas.microsoft.com/office/drawing/2014/main" id="{CCA2FFA3-74EC-29BF-03CF-7C0860E575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79DDFE0D-0E17-40BD-91F6-2A2526262E92}" type="slidenum">
              <a:rPr lang="uk-UA" altLang="uk-UA"/>
              <a:pPr/>
              <a:t>16</a:t>
            </a:fld>
            <a:endParaRPr lang="uk-UA" altLang="uk-U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>
            <a:extLst>
              <a:ext uri="{FF2B5EF4-FFF2-40B4-BE49-F238E27FC236}">
                <a16:creationId xmlns:a16="http://schemas.microsoft.com/office/drawing/2014/main" id="{6C70DFFD-F3C8-431D-287A-8C532A6B7AE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>
            <a:extLst>
              <a:ext uri="{FF2B5EF4-FFF2-40B4-BE49-F238E27FC236}">
                <a16:creationId xmlns:a16="http://schemas.microsoft.com/office/drawing/2014/main" id="{FC557884-72B8-B854-0C51-B0BC8D4AB2F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uk-UA" altLang="uk-UA"/>
          </a:p>
        </p:txBody>
      </p:sp>
      <p:sp>
        <p:nvSpPr>
          <p:cNvPr id="36868" name="Номер слайда 3">
            <a:extLst>
              <a:ext uri="{FF2B5EF4-FFF2-40B4-BE49-F238E27FC236}">
                <a16:creationId xmlns:a16="http://schemas.microsoft.com/office/drawing/2014/main" id="{843A726D-5D09-947D-24C8-4303D60597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79A4F118-0818-47BF-8331-91C7ACE44EC8}" type="slidenum">
              <a:rPr lang="uk-UA" altLang="uk-UA"/>
              <a:pPr/>
              <a:t>17</a:t>
            </a:fld>
            <a:endParaRPr lang="uk-UA" altLang="uk-U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>
            <a:extLst>
              <a:ext uri="{FF2B5EF4-FFF2-40B4-BE49-F238E27FC236}">
                <a16:creationId xmlns:a16="http://schemas.microsoft.com/office/drawing/2014/main" id="{207A6A91-ED7D-579E-885A-ACE313E36DD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>
            <a:extLst>
              <a:ext uri="{FF2B5EF4-FFF2-40B4-BE49-F238E27FC236}">
                <a16:creationId xmlns:a16="http://schemas.microsoft.com/office/drawing/2014/main" id="{94607FFD-3DE1-2DAB-C287-CE6E28CA788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uk-UA" altLang="uk-UA"/>
          </a:p>
        </p:txBody>
      </p:sp>
      <p:sp>
        <p:nvSpPr>
          <p:cNvPr id="37892" name="Номер слайда 3">
            <a:extLst>
              <a:ext uri="{FF2B5EF4-FFF2-40B4-BE49-F238E27FC236}">
                <a16:creationId xmlns:a16="http://schemas.microsoft.com/office/drawing/2014/main" id="{1272EEB0-CD27-38E2-CDD3-B564D3798D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7E85536E-81E7-41BD-A3C2-85790DC22C8A}" type="slidenum">
              <a:rPr lang="uk-UA" altLang="uk-UA"/>
              <a:pPr/>
              <a:t>18</a:t>
            </a:fld>
            <a:endParaRPr lang="uk-UA" alt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426"/>
            <a:ext cx="10361851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7DB07B-8FA7-C2A5-6E9A-4E862CE0C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6F0A7-68BB-40D2-9C7B-71DF4499FEE2}" type="datetimeFigureOut">
              <a:rPr lang="uk-UA"/>
              <a:pPr>
                <a:defRPr/>
              </a:pPr>
              <a:t>08.09.2024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05A28C-839C-C951-18EB-88428E21F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C74792-0504-2171-0173-35F047CF0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981584-A624-4FAD-BAE9-21FA028133E2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953401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80B77E-9C89-F763-68C1-E9B499C5B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FFF9E-AB60-4EA8-B01D-2266CB96F21F}" type="datetimeFigureOut">
              <a:rPr lang="uk-UA"/>
              <a:pPr>
                <a:defRPr/>
              </a:pPr>
              <a:t>08.09.2024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9D7872-70C0-9179-7B7E-EB3B3AEA5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89D1C4-A1D0-D0A8-197D-E1AE82589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F8A006-00F3-4D25-9D8D-24B938542B09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90339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6901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1E7BA5-3087-528D-84DF-85F99B724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93D5B-C219-49B7-8D7C-11B2F11F46E8}" type="datetimeFigureOut">
              <a:rPr lang="uk-UA"/>
              <a:pPr>
                <a:defRPr/>
              </a:pPr>
              <a:t>08.09.2024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AE8425-CA74-BC4B-8492-3E5CE76E2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36FAB6-465B-0DC3-F990-64F2E331B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1F7524-BD5F-4A3C-B8F9-E7D8E818694E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4019426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521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6793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B5A32396-9198-CE94-77B3-917BA72AF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6C988-2271-49B8-9B73-50CB653652B8}" type="datetimeFigureOut">
              <a:rPr lang="uk-UA"/>
              <a:pPr>
                <a:defRPr/>
              </a:pPr>
              <a:t>08.09.2024</a:t>
            </a:fld>
            <a:endParaRPr lang="uk-UA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546B2033-5290-BF56-4324-2DF6276B3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7293CFCC-A1D5-FB33-9415-5D685F782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67C5F3-EE46-4F42-BF95-3ECE202BAE7C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306867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89385110-09EB-DDA3-AD13-FA1661EE1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67B8D-F1E9-407B-A3F8-2B313D0C78EC}" type="datetimeFigureOut">
              <a:rPr lang="uk-UA"/>
              <a:pPr>
                <a:defRPr/>
              </a:pPr>
              <a:t>08.09.2024</a:t>
            </a:fld>
            <a:endParaRPr lang="uk-UA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A57E5589-6EBA-CDED-D5BC-D12650E75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143D7560-DDA6-1E8B-4C8E-A2EF791E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9A9A5A-AFC7-470E-B52B-A44710862C77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697711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C81C74B4-F15E-F854-54B7-602E9C19A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FB3AE-CF28-439E-854E-3CB01E8A8B99}" type="datetimeFigureOut">
              <a:rPr lang="uk-UA"/>
              <a:pPr>
                <a:defRPr/>
              </a:pPr>
              <a:t>08.09.2024</a:t>
            </a:fld>
            <a:endParaRPr lang="uk-UA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81CA651F-D135-5AF0-DA5F-00E98DEF1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D36668F2-1AA9-A2C3-20CD-2BEF1B5AE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DCAEB7-5F37-4B2B-B2E4-3850ACE5C9A7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849614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86716B18-F0B5-0FB8-4F73-35D57D20E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57FE8-3694-4BF2-8DAB-D568E71C5C39}" type="datetimeFigureOut">
              <a:rPr lang="uk-UA"/>
              <a:pPr>
                <a:defRPr/>
              </a:pPr>
              <a:t>08.09.2024</a:t>
            </a:fld>
            <a:endParaRPr lang="uk-UA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161C6D4E-5D72-5B10-FDC0-40AC35909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D173321F-C480-26D9-79F6-37CE1E13C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76CEED-7BFD-4C1E-B4C6-98ABC2146C2D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981065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FEEF1D87-2262-9B23-86E9-E97A50FDA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13226-CD70-4FE3-9B4C-9C75E3DD40EB}" type="datetimeFigureOut">
              <a:rPr lang="uk-UA"/>
              <a:pPr>
                <a:defRPr/>
              </a:pPr>
              <a:t>08.09.2024</a:t>
            </a:fld>
            <a:endParaRPr lang="uk-UA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BF708F12-8736-0FFE-4752-654FBC943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F84FD41C-06DA-D567-03B8-FE9A34153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7020B4-AE8C-4D37-9B01-ED99ADA54804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510187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259EEABC-1092-47E2-F80C-F192C3B44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DF610-9D94-4C9A-97B0-786170B47A7F}" type="datetimeFigureOut">
              <a:rPr lang="uk-UA"/>
              <a:pPr>
                <a:defRPr/>
              </a:pPr>
              <a:t>08.09.2024</a:t>
            </a:fld>
            <a:endParaRPr lang="uk-UA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3438A993-CC30-1405-C3B0-0D25B79BA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66E26BF6-9C8E-B993-2729-727424AFF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85854B-0C20-43BF-96B3-4779C8E1E288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821213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1D8115-9006-BF34-F1BE-FC0533E1C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1F9C4-9B0E-4480-82EE-F0D197D0665A}" type="datetimeFigureOut">
              <a:rPr lang="uk-UA"/>
              <a:pPr>
                <a:defRPr/>
              </a:pPr>
              <a:t>08.09.2024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D40A6B-E6B3-45F6-D5F6-A1110D83C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C20CCA-147A-37D4-B6EF-A48A4DC55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B9838F-C3BB-460A-A5D8-5C2032E38C12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088735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639"/>
            <a:ext cx="2742843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274639"/>
            <a:ext cx="8025355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8465D1-A01F-7038-CEA5-14E547DA6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F64B6-F5BE-4DC3-9C5A-594E7021C7CE}" type="datetimeFigureOut">
              <a:rPr lang="uk-UA"/>
              <a:pPr>
                <a:defRPr/>
              </a:pPr>
              <a:t>08.09.2024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637690-EFB5-C76D-FAA5-F96995D7A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956DC5-7DB1-A4EF-D0C9-08E23029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807C88-5261-4C24-BEAF-561B66C37A03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427211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81EBA8D4-565A-9040-F51D-91FEF3DCD44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12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заголовка</a:t>
            </a:r>
            <a:endParaRPr lang="uk-UA" altLang="uk-UA"/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7A47DF12-A887-DBAF-8A3B-13E96A3928B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12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текста</a:t>
            </a:r>
          </a:p>
          <a:p>
            <a:pPr lvl="1"/>
            <a:r>
              <a:rPr lang="ru-RU" altLang="uk-UA"/>
              <a:t>Второй уровень</a:t>
            </a:r>
          </a:p>
          <a:p>
            <a:pPr lvl="2"/>
            <a:r>
              <a:rPr lang="ru-RU" altLang="uk-UA"/>
              <a:t>Третий уровень</a:t>
            </a:r>
          </a:p>
          <a:p>
            <a:pPr lvl="3"/>
            <a:r>
              <a:rPr lang="ru-RU" altLang="uk-UA"/>
              <a:t>Четвертый уровень</a:t>
            </a:r>
          </a:p>
          <a:p>
            <a:pPr lvl="4"/>
            <a:r>
              <a:rPr lang="ru-RU" altLang="uk-UA"/>
              <a:t>Пятый уровень</a:t>
            </a:r>
            <a:endParaRPr lang="uk-UA" alt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4D957D-08D2-1A5D-CA90-98A96BE50A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EF44204-2721-4043-B498-997F66C175F7}" type="datetimeFigureOut">
              <a:rPr lang="uk-UA"/>
              <a:pPr>
                <a:defRPr/>
              </a:pPr>
              <a:t>08.09.2024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21520A-AB30-5653-A11F-60843688B3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C12CEA-AE7E-5FAD-92EE-FAFA519A24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33F425D6-950A-4F4F-BD9C-94253246A957}" type="slidenum">
              <a:rPr lang="uk-UA" altLang="ru-RU"/>
              <a:pPr/>
              <a:t>‹#›</a:t>
            </a:fld>
            <a:endParaRPr lang="uk-UA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B6E6693-4F56-D900-4C33-70A4B0D4E1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9717" y="1524714"/>
            <a:ext cx="9880214" cy="400110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defRPr/>
            </a:pPr>
            <a:r>
              <a:rPr lang="uk-UA" sz="1800" dirty="0">
                <a:solidFill>
                  <a:schemeClr val="tx1"/>
                </a:solidFill>
                <a:latin typeface="Century Gothic"/>
              </a:rPr>
              <a:t>Медичний факультет</a:t>
            </a:r>
          </a:p>
        </p:txBody>
      </p:sp>
      <p:sp>
        <p:nvSpPr>
          <p:cNvPr id="2051" name="TextBox 3">
            <a:extLst>
              <a:ext uri="{FF2B5EF4-FFF2-40B4-BE49-F238E27FC236}">
                <a16:creationId xmlns:a16="http://schemas.microsoft.com/office/drawing/2014/main" id="{54C6BB76-0B80-23DA-FC86-397CD97AF1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9925" y="771525"/>
            <a:ext cx="9880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uk-UA" altLang="ru-RU">
                <a:latin typeface="Century Gothic" panose="020B0502020202020204" pitchFamily="34" charset="0"/>
              </a:rPr>
              <a:t>Кафедра загальної та клінічної епідеміології та біобезпеки</a:t>
            </a:r>
          </a:p>
          <a:p>
            <a:pPr algn="ctr"/>
            <a:r>
              <a:rPr lang="uk-UA" altLang="ru-RU">
                <a:latin typeface="Century Gothic" panose="020B0502020202020204" pitchFamily="34" charset="0"/>
              </a:rPr>
              <a:t>з курсом мікробіології та вірусології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599425B1-18E1-5DC8-B0A2-A196517F7C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239713"/>
            <a:ext cx="1706563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6">
            <a:extLst>
              <a:ext uri="{FF2B5EF4-FFF2-40B4-BE49-F238E27FC236}">
                <a16:creationId xmlns:a16="http://schemas.microsoft.com/office/drawing/2014/main" id="{B234D211-D22D-1B6A-A8C3-BD6DD57497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9925" y="265113"/>
            <a:ext cx="9880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uk-UA" altLang="ru-RU" sz="2000">
                <a:latin typeface="Century Gothic" panose="020B0502020202020204" pitchFamily="34" charset="0"/>
              </a:rPr>
              <a:t>ОДЕСЬКИЙ НАЦІОНАЛЬНИЙ МЕДИЧНИЙ УНІВЕРСИТЕТ</a:t>
            </a:r>
          </a:p>
        </p:txBody>
      </p:sp>
      <p:sp>
        <p:nvSpPr>
          <p:cNvPr id="2054" name="TextBox 7">
            <a:extLst>
              <a:ext uri="{FF2B5EF4-FFF2-40B4-BE49-F238E27FC236}">
                <a16:creationId xmlns:a16="http://schemas.microsoft.com/office/drawing/2014/main" id="{E1765108-DECE-B4E4-6784-4F6811CC4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2738" y="3062288"/>
            <a:ext cx="14049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uk-UA" altLang="ru-RU" sz="1600">
                <a:latin typeface="Century Gothic" panose="020B0502020202020204" pitchFamily="34" charset="0"/>
              </a:rPr>
              <a:t>Тема</a:t>
            </a:r>
            <a:r>
              <a:rPr lang="en-US" altLang="ru-RU" sz="1600">
                <a:latin typeface="Century Gothic" panose="020B0502020202020204" pitchFamily="34" charset="0"/>
              </a:rPr>
              <a:t> </a:t>
            </a:r>
            <a:r>
              <a:rPr lang="uk-UA" altLang="ru-RU" sz="1600">
                <a:latin typeface="Century Gothic" panose="020B0502020202020204" pitchFamily="34" charset="0"/>
              </a:rPr>
              <a:t>лекції</a:t>
            </a:r>
            <a:r>
              <a:rPr lang="en-US" altLang="ru-RU" sz="1600">
                <a:latin typeface="Century Gothic" panose="020B0502020202020204" pitchFamily="34" charset="0"/>
              </a:rPr>
              <a:t>:</a:t>
            </a:r>
            <a:endParaRPr lang="uk-UA" altLang="ru-RU" sz="1600"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372C6D-F5EF-9258-F268-1FAE11A64E8C}"/>
              </a:ext>
            </a:extLst>
          </p:cNvPr>
          <p:cNvSpPr txBox="1"/>
          <p:nvPr/>
        </p:nvSpPr>
        <p:spPr>
          <a:xfrm>
            <a:off x="4871070" y="3645023"/>
            <a:ext cx="2448273" cy="584775"/>
          </a:xfrm>
          <a:prstGeom prst="rect">
            <a:avLst/>
          </a:prstGeom>
          <a:noFill/>
        </p:spPr>
        <p:txBody>
          <a:bodyPr lIns="91440" tIns="45720" rIns="91440" bIns="45720" anchor="t">
            <a:spAutoFit/>
          </a:bodyPr>
          <a:lstStyle/>
          <a:p>
            <a:pPr algn="ctr">
              <a:defRPr/>
            </a:pPr>
            <a:r>
              <a:rPr lang="uk-UA" sz="3200" dirty="0">
                <a:latin typeface="Century Gothic"/>
                <a:cs typeface="Arial"/>
              </a:rPr>
              <a:t>Спірохети</a:t>
            </a:r>
          </a:p>
        </p:txBody>
      </p:sp>
      <p:sp>
        <p:nvSpPr>
          <p:cNvPr id="2056" name="TextBox 11">
            <a:extLst>
              <a:ext uri="{FF2B5EF4-FFF2-40B4-BE49-F238E27FC236}">
                <a16:creationId xmlns:a16="http://schemas.microsoft.com/office/drawing/2014/main" id="{2E5F7A9D-E516-461A-613F-5FDEE19BE2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9913" y="5916613"/>
            <a:ext cx="8905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uk-UA" altLang="ru-RU" sz="1600">
                <a:latin typeface="Century Gothic" panose="020B0502020202020204" pitchFamily="34" charset="0"/>
              </a:rPr>
              <a:t>Одеса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BF3B5A6-966E-92B9-BE69-CC77A9BE586F}"/>
              </a:ext>
            </a:extLst>
          </p:cNvPr>
          <p:cNvCxnSpPr/>
          <p:nvPr/>
        </p:nvCxnSpPr>
        <p:spPr>
          <a:xfrm>
            <a:off x="0" y="6618288"/>
            <a:ext cx="12190413" cy="0"/>
          </a:xfrm>
          <a:prstGeom prst="line">
            <a:avLst/>
          </a:prstGeom>
          <a:ln w="76200">
            <a:solidFill>
              <a:srgbClr val="61B3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itle 2">
            <a:extLst>
              <a:ext uri="{FF2B5EF4-FFF2-40B4-BE49-F238E27FC236}">
                <a16:creationId xmlns:a16="http://schemas.microsoft.com/office/drawing/2014/main" id="{AC1078DE-883A-F3A8-4C89-0F4702CFD60B}"/>
              </a:ext>
            </a:extLst>
          </p:cNvPr>
          <p:cNvSpPr txBox="1">
            <a:spLocks/>
          </p:cNvSpPr>
          <p:nvPr/>
        </p:nvSpPr>
        <p:spPr>
          <a:xfrm>
            <a:off x="2786888" y="2559784"/>
            <a:ext cx="10025935" cy="40011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1800" dirty="0">
                <a:latin typeface="Century Gothic"/>
              </a:rPr>
              <a:t>Навчальна дисципліна</a:t>
            </a:r>
            <a:r>
              <a:rPr lang="en-US" sz="1800" dirty="0">
                <a:latin typeface="Century Gothic"/>
              </a:rPr>
              <a:t>: </a:t>
            </a:r>
            <a:r>
              <a:rPr lang="uk-UA" sz="1800" dirty="0">
                <a:latin typeface="Century Gothic"/>
              </a:rPr>
              <a:t>«Мікробіологія, вірусологія та імунологія»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2001D30-EC50-0673-18DE-C1BE2E3C9882}"/>
              </a:ext>
            </a:extLst>
          </p:cNvPr>
          <p:cNvSpPr txBox="1"/>
          <p:nvPr/>
        </p:nvSpPr>
        <p:spPr>
          <a:xfrm>
            <a:off x="431800" y="88900"/>
            <a:ext cx="11423650" cy="11382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МОРФОЛОГІЯ СПІРОХЕТ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Диференційне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фарбування</a:t>
            </a:r>
            <a:r>
              <a:rPr lang="ru-RU" sz="2600" b="1" dirty="0">
                <a:solidFill>
                  <a:srgbClr val="7030A0"/>
                </a:solidFill>
                <a:latin typeface="+mn-lt"/>
              </a:rPr>
              <a:t> за </a:t>
            </a:r>
            <a:r>
              <a:rPr lang="ru-RU" sz="2600" b="1" dirty="0" err="1">
                <a:solidFill>
                  <a:srgbClr val="7030A0"/>
                </a:solidFill>
                <a:latin typeface="+mn-lt"/>
              </a:rPr>
              <a:t>Романовським-Гимзою</a:t>
            </a:r>
            <a:endParaRPr lang="ru-RU" sz="2600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3075" name="Picture 4">
            <a:extLst>
              <a:ext uri="{FF2B5EF4-FFF2-40B4-BE49-F238E27FC236}">
                <a16:creationId xmlns:a16="http://schemas.microsoft.com/office/drawing/2014/main" id="{C6252D7C-ACF8-2FD2-BBDF-2A3F51EDA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675" y="1158875"/>
            <a:ext cx="7443788" cy="547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1C55881D-F00A-2C11-3458-AF05B085D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32100" y="1125538"/>
            <a:ext cx="7340600" cy="5162550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BDDF762-8214-C2F5-5674-46EF2B9F20AB}"/>
              </a:ext>
            </a:extLst>
          </p:cNvPr>
          <p:cNvSpPr txBox="1"/>
          <p:nvPr/>
        </p:nvSpPr>
        <p:spPr>
          <a:xfrm>
            <a:off x="1809750" y="350838"/>
            <a:ext cx="7035800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СХЕМА  СТРУКТУРИ СПІРОХЕТ</a:t>
            </a:r>
          </a:p>
        </p:txBody>
      </p:sp>
    </p:spTree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7B58D2-60B4-55D6-7A66-040BA2CC6E3E}"/>
              </a:ext>
            </a:extLst>
          </p:cNvPr>
          <p:cNvSpPr txBox="1"/>
          <p:nvPr/>
        </p:nvSpPr>
        <p:spPr>
          <a:xfrm>
            <a:off x="488950" y="190500"/>
            <a:ext cx="114395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СТРУКТУРА  СПІРОХЕТ</a:t>
            </a:r>
          </a:p>
        </p:txBody>
      </p:sp>
      <p:pic>
        <p:nvPicPr>
          <p:cNvPr id="5123" name="Picture 5">
            <a:extLst>
              <a:ext uri="{FF2B5EF4-FFF2-40B4-BE49-F238E27FC236}">
                <a16:creationId xmlns:a16="http://schemas.microsoft.com/office/drawing/2014/main" id="{E269877D-07E4-C4F4-7646-1B6756CA8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847725"/>
            <a:ext cx="11129962" cy="560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 dir="r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>
            <a:extLst>
              <a:ext uri="{FF2B5EF4-FFF2-40B4-BE49-F238E27FC236}">
                <a16:creationId xmlns:a16="http://schemas.microsoft.com/office/drawing/2014/main" id="{AD6F4BE9-AE99-5C93-5029-FC74448C8A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312738"/>
            <a:ext cx="5553075" cy="246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6">
            <a:extLst>
              <a:ext uri="{FF2B5EF4-FFF2-40B4-BE49-F238E27FC236}">
                <a16:creationId xmlns:a16="http://schemas.microsoft.com/office/drawing/2014/main" id="{227060C2-958D-D06D-A921-CA5066ACB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075" y="317500"/>
            <a:ext cx="6097588" cy="244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7">
            <a:extLst>
              <a:ext uri="{FF2B5EF4-FFF2-40B4-BE49-F238E27FC236}">
                <a16:creationId xmlns:a16="http://schemas.microsoft.com/office/drawing/2014/main" id="{0F433B84-B3F6-4AB6-B37A-E239E9559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688" y="3695700"/>
            <a:ext cx="5773737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TextBox 2">
            <a:extLst>
              <a:ext uri="{FF2B5EF4-FFF2-40B4-BE49-F238E27FC236}">
                <a16:creationId xmlns:a16="http://schemas.microsoft.com/office/drawing/2014/main" id="{98CA9E70-A60B-7BFE-CF0F-4267EF3659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38" y="2860675"/>
            <a:ext cx="54165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1800"/>
              </a:lnSpc>
            </a:pPr>
            <a:r>
              <a:rPr lang="en-US" altLang="ru-RU" sz="2400" b="1" i="1">
                <a:solidFill>
                  <a:srgbClr val="7030A0"/>
                </a:solidFill>
              </a:rPr>
              <a:t>T. pallidum </a:t>
            </a:r>
            <a:r>
              <a:rPr lang="ru-RU" altLang="ru-RU" sz="2400" b="1">
                <a:solidFill>
                  <a:srgbClr val="7030A0"/>
                </a:solidFill>
              </a:rPr>
              <a:t>в мазку з твердого шанкра. імпрегнація сріблом</a:t>
            </a:r>
          </a:p>
        </p:txBody>
      </p:sp>
      <p:sp>
        <p:nvSpPr>
          <p:cNvPr id="6150" name="TextBox 3">
            <a:extLst>
              <a:ext uri="{FF2B5EF4-FFF2-40B4-BE49-F238E27FC236}">
                <a16:creationId xmlns:a16="http://schemas.microsoft.com/office/drawing/2014/main" id="{E6F98A77-013F-686C-BDD5-B26BBA0F69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1763" y="2708275"/>
            <a:ext cx="49895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400" b="1" i="1">
                <a:solidFill>
                  <a:srgbClr val="7030A0"/>
                </a:solidFill>
              </a:rPr>
              <a:t>T. pallidum </a:t>
            </a:r>
            <a:r>
              <a:rPr lang="ru-RU" altLang="ru-RU" sz="2400" b="1">
                <a:solidFill>
                  <a:srgbClr val="7030A0"/>
                </a:solidFill>
              </a:rPr>
              <a:t>в темному полі</a:t>
            </a:r>
            <a:endParaRPr lang="ru-RU" altLang="ru-RU" sz="2400"/>
          </a:p>
        </p:txBody>
      </p:sp>
      <p:sp>
        <p:nvSpPr>
          <p:cNvPr id="6151" name="TextBox 4">
            <a:extLst>
              <a:ext uri="{FF2B5EF4-FFF2-40B4-BE49-F238E27FC236}">
                <a16:creationId xmlns:a16="http://schemas.microsoft.com/office/drawing/2014/main" id="{F5A01D4C-DA03-1D5D-93D6-D784F64E9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4700" y="6000750"/>
            <a:ext cx="6335713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2000"/>
              </a:lnSpc>
            </a:pPr>
            <a:r>
              <a:rPr lang="ru-RU" altLang="ru-RU" sz="2400" b="1">
                <a:solidFill>
                  <a:srgbClr val="7030A0"/>
                </a:solidFill>
              </a:rPr>
              <a:t>Реакція  імунофлюоресценції</a:t>
            </a:r>
          </a:p>
        </p:txBody>
      </p:sp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>
            <a:extLst>
              <a:ext uri="{FF2B5EF4-FFF2-40B4-BE49-F238E27FC236}">
                <a16:creationId xmlns:a16="http://schemas.microsoft.com/office/drawing/2014/main" id="{92E99B1A-04B9-4D17-AC4D-2C89E6A42C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" y="333375"/>
            <a:ext cx="12106275" cy="61595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400" b="1">
                <a:solidFill>
                  <a:schemeClr val="bg1"/>
                </a:solidFill>
              </a:rPr>
              <a:t>ПАТОГЕННІ ПРЕДСТАВНИКИ РОДУ </a:t>
            </a:r>
            <a:r>
              <a:rPr lang="en-US" altLang="ru-RU" sz="3400" b="1" i="1">
                <a:solidFill>
                  <a:schemeClr val="bg1"/>
                </a:solidFill>
              </a:rPr>
              <a:t>TREPONEMA</a:t>
            </a:r>
            <a:endParaRPr lang="ru-RU" altLang="ru-RU" sz="3400" b="1" i="1">
              <a:solidFill>
                <a:schemeClr val="bg1"/>
              </a:solidFill>
            </a:endParaRPr>
          </a:p>
        </p:txBody>
      </p:sp>
      <p:pic>
        <p:nvPicPr>
          <p:cNvPr id="7171" name="Picture 4">
            <a:extLst>
              <a:ext uri="{FF2B5EF4-FFF2-40B4-BE49-F238E27FC236}">
                <a16:creationId xmlns:a16="http://schemas.microsoft.com/office/drawing/2014/main" id="{216ADE13-A4ED-36A4-3C18-D8E38D539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163" y="1341438"/>
            <a:ext cx="12226926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F686D9-0100-34B1-AC56-FC686543F54C}"/>
              </a:ext>
            </a:extLst>
          </p:cNvPr>
          <p:cNvSpPr txBox="1"/>
          <p:nvPr/>
        </p:nvSpPr>
        <p:spPr>
          <a:xfrm>
            <a:off x="419100" y="115888"/>
            <a:ext cx="1142365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ПАТОГЕНЕЗ СИФІЛІСУ</a:t>
            </a:r>
            <a:endParaRPr lang="ru-RU" sz="4000" b="1" spc="3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8195" name="Picture 4">
            <a:extLst>
              <a:ext uri="{FF2B5EF4-FFF2-40B4-BE49-F238E27FC236}">
                <a16:creationId xmlns:a16="http://schemas.microsoft.com/office/drawing/2014/main" id="{F07389F9-D0AD-701B-89BF-F523CD26C4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981075"/>
            <a:ext cx="11606212" cy="58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6">
            <a:extLst>
              <a:ext uri="{FF2B5EF4-FFF2-40B4-BE49-F238E27FC236}">
                <a16:creationId xmlns:a16="http://schemas.microsoft.com/office/drawing/2014/main" id="{C0CBDA86-10F8-24B1-198A-9888E2D53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38" y="1444625"/>
            <a:ext cx="11834812" cy="47085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  <a:effectLst/>
        </p:spPr>
        <p:txBody>
          <a:bodyPr anchor="ctr">
            <a:spAutoFit/>
          </a:bodyPr>
          <a:lstStyle/>
          <a:p>
            <a:pPr algn="ctr" eaLnBrk="1" fontAlgn="auto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ПЕРВИННИЙ СИФІЛІС</a:t>
            </a:r>
            <a:r>
              <a:rPr lang="de-DE" sz="28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(1-5 </a:t>
            </a:r>
            <a:r>
              <a:rPr lang="ru-RU" sz="28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ТИЖНІ</a:t>
            </a:r>
            <a:r>
              <a:rPr lang="de-DE" sz="28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</a:p>
          <a:p>
            <a:pPr eaLnBrk="1" fontAlgn="auto" hangingPunct="1">
              <a:lnSpc>
                <a:spcPts val="28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Виразки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в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місцях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проникнення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трепонем,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твердий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шанкр,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регіональний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лімфаденіт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algn="ctr" eaLnBrk="1" fontAlgn="auto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ВТОРИННИЙ </a:t>
            </a:r>
            <a:r>
              <a:rPr lang="ru-RU" sz="28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СИФІЛІС</a:t>
            </a:r>
            <a:r>
              <a:rPr lang="ru-RU" sz="28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de-DE" sz="28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(5-9 </a:t>
            </a:r>
            <a:r>
              <a:rPr lang="ru-RU" sz="28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ТИЖНІВ</a:t>
            </a:r>
            <a:r>
              <a:rPr lang="de-DE" sz="28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  </a:t>
            </a:r>
          </a:p>
          <a:p>
            <a:pPr eaLnBrk="1" fontAlgn="auto" hangingPunct="1">
              <a:lnSpc>
                <a:spcPts val="28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Гематогенна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дисеминация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ураження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різних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органів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шкірні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прояви: розеолезно-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папульозна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висипка</a:t>
            </a:r>
            <a:r>
              <a:rPr lang="en-US" sz="2800" b="1" dirty="0">
                <a:solidFill>
                  <a:srgbClr val="7030A0"/>
                </a:solidFill>
                <a:latin typeface="+mn-lt"/>
              </a:rPr>
              <a:t>. </a:t>
            </a:r>
            <a:r>
              <a:rPr lang="en-US" sz="2800" b="1" i="1" dirty="0" err="1">
                <a:solidFill>
                  <a:srgbClr val="FF0000"/>
                </a:solidFill>
                <a:latin typeface="+mn-lt"/>
              </a:rPr>
              <a:t>Lues</a:t>
            </a:r>
            <a:r>
              <a:rPr lang="en-US" sz="2800" b="1" i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latin typeface="+mn-lt"/>
              </a:rPr>
              <a:t>latens</a:t>
            </a:r>
            <a:r>
              <a:rPr lang="en-US" sz="2800" b="1" i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–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прихований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період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без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клінічних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проявів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algn="ctr" eaLnBrk="1" fontAlgn="auto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ТРЕТИННИЙ </a:t>
            </a:r>
            <a:r>
              <a:rPr lang="ru-RU" sz="28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СИФІЛІС</a:t>
            </a:r>
            <a:r>
              <a:rPr lang="ru-RU" sz="28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de-DE" sz="28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(1-20 </a:t>
            </a:r>
            <a:r>
              <a:rPr lang="ru-RU" sz="28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РОКІВ</a:t>
            </a:r>
            <a:r>
              <a:rPr lang="de-DE" sz="28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</a:p>
          <a:p>
            <a:pPr eaLnBrk="1" fontAlgn="auto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Виразки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на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шкірі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слизових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гуми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у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внутрішніх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органах,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нейросифілис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(</a:t>
            </a:r>
            <a:r>
              <a:rPr lang="de-DE" sz="2800" b="1" dirty="0" err="1">
                <a:solidFill>
                  <a:srgbClr val="FF0000"/>
                </a:solidFill>
                <a:latin typeface="+mn-lt"/>
              </a:rPr>
              <a:t>paralysis</a:t>
            </a:r>
            <a:r>
              <a:rPr lang="de-DE" sz="28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n-lt"/>
              </a:rPr>
              <a:t>progressiva</a:t>
            </a:r>
            <a:r>
              <a:rPr lang="ru-RU" sz="2800" b="1" dirty="0">
                <a:solidFill>
                  <a:srgbClr val="FF0000"/>
                </a:solidFill>
                <a:latin typeface="+mn-lt"/>
              </a:rPr>
              <a:t>,</a:t>
            </a:r>
            <a:r>
              <a:rPr lang="en-US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прогресивний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параліч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–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дегенерація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нейронів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головного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мозку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, </a:t>
            </a:r>
            <a:r>
              <a:rPr lang="en-US" sz="2800" b="1" dirty="0" err="1">
                <a:solidFill>
                  <a:srgbClr val="FF0000"/>
                </a:solidFill>
                <a:latin typeface="+mn-lt"/>
              </a:rPr>
              <a:t>tabes</a:t>
            </a:r>
            <a:r>
              <a:rPr lang="en-US" sz="28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n-lt"/>
              </a:rPr>
              <a:t>dorsalis</a:t>
            </a:r>
            <a:r>
              <a:rPr lang="ru-RU" sz="2800" b="1" dirty="0">
                <a:solidFill>
                  <a:srgbClr val="FF0000"/>
                </a:solidFill>
                <a:latin typeface="+mn-lt"/>
              </a:rPr>
              <a:t>,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спинна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сухотка -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дегенерація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задніх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стовпів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задніх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корінців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міжхребцевих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гангліїв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 спинного </a:t>
            </a:r>
            <a:r>
              <a:rPr lang="ru-RU" sz="2800" b="1" dirty="0" err="1">
                <a:solidFill>
                  <a:srgbClr val="7030A0"/>
                </a:solidFill>
                <a:latin typeface="+mn-lt"/>
              </a:rPr>
              <a:t>мозоку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)</a:t>
            </a:r>
            <a:r>
              <a:rPr lang="de-DE" sz="2800" b="1" dirty="0">
                <a:solidFill>
                  <a:srgbClr val="7030A0"/>
                </a:solidFill>
                <a:latin typeface="+mn-lt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877FFB-B8F0-E3CE-774C-F956152BA219}"/>
              </a:ext>
            </a:extLst>
          </p:cNvPr>
          <p:cNvSpPr txBox="1"/>
          <p:nvPr/>
        </p:nvSpPr>
        <p:spPr>
          <a:xfrm>
            <a:off x="198438" y="74613"/>
            <a:ext cx="11847512" cy="81438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>
            <a:spAutoFit/>
          </a:bodyPr>
          <a:lstStyle/>
          <a:p>
            <a:pPr algn="ctr" eaLnBrk="1" fontAlgn="auto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ІНКУБАЦІЙНИЙ ПЕРІОД:</a:t>
            </a:r>
          </a:p>
          <a:p>
            <a:pPr algn="ctr" eaLnBrk="1" fontAlgn="auto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9-90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діб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(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зазвичай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3 – 4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тижні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)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E35A8AF9-5364-D376-C9C9-CC65A5655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1060450"/>
            <a:ext cx="4699000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>
            <a:extLst>
              <a:ext uri="{FF2B5EF4-FFF2-40B4-BE49-F238E27FC236}">
                <a16:creationId xmlns:a16="http://schemas.microsoft.com/office/drawing/2014/main" id="{307D13D4-9F05-5A47-252F-2F0559303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2960688"/>
            <a:ext cx="4699000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5C79DCE1-29F1-A921-F2F7-09BD250CC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4840288"/>
            <a:ext cx="4699000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TextBox 1">
            <a:extLst>
              <a:ext uri="{FF2B5EF4-FFF2-40B4-BE49-F238E27FC236}">
                <a16:creationId xmlns:a16="http://schemas.microsoft.com/office/drawing/2014/main" id="{9064A480-1A48-9257-1DB0-92AE77AAE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2400" y="1268413"/>
            <a:ext cx="5662613" cy="9842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ru-RU" sz="24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ПЕРВИННИЙ СИФІЛІС</a:t>
            </a:r>
            <a:r>
              <a:rPr lang="uk-UA" altLang="ru-RU" sz="2400" b="1" dirty="0">
                <a:solidFill>
                  <a:srgbClr val="FF0000"/>
                </a:solidFill>
              </a:rPr>
              <a:t>.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uk-UA" altLang="ru-RU" sz="2400" b="1" dirty="0"/>
              <a:t>Твердий </a:t>
            </a:r>
            <a:r>
              <a:rPr lang="uk-UA" altLang="ru-RU" sz="2400" b="1" dirty="0" err="1"/>
              <a:t>шанкр</a:t>
            </a:r>
            <a:endParaRPr lang="ru-RU" altLang="ru-RU" sz="2400" b="1" dirty="0"/>
          </a:p>
        </p:txBody>
      </p:sp>
      <p:sp>
        <p:nvSpPr>
          <p:cNvPr id="28678" name="TextBox 2">
            <a:extLst>
              <a:ext uri="{FF2B5EF4-FFF2-40B4-BE49-F238E27FC236}">
                <a16:creationId xmlns:a16="http://schemas.microsoft.com/office/drawing/2014/main" id="{81819986-07D0-5E9D-9A9C-98BC17C24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825" y="2967038"/>
            <a:ext cx="6721475" cy="17843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ru-RU" sz="24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ВТОРИННИЙ СИФІЛІС</a:t>
            </a:r>
            <a:r>
              <a:rPr lang="uk-UA" altLang="ru-RU" sz="2400" b="1" dirty="0">
                <a:solidFill>
                  <a:srgbClr val="FF0000"/>
                </a:solidFill>
              </a:rPr>
              <a:t>.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400" b="1" dirty="0" err="1"/>
              <a:t>Висип</a:t>
            </a:r>
            <a:r>
              <a:rPr lang="ru-RU" altLang="ru-RU" sz="2400" b="1" dirty="0"/>
              <a:t> на </a:t>
            </a:r>
            <a:r>
              <a:rPr lang="ru-RU" altLang="ru-RU" sz="2400" b="1" dirty="0" err="1"/>
              <a:t>долоні</a:t>
            </a:r>
            <a:r>
              <a:rPr lang="ru-RU" altLang="ru-RU" sz="2400" b="1" dirty="0"/>
              <a:t>. </a:t>
            </a:r>
            <a:r>
              <a:rPr lang="ru-RU" altLang="ru-RU" sz="2400" b="1" dirty="0" err="1"/>
              <a:t>Аналогічні</a:t>
            </a:r>
            <a:r>
              <a:rPr lang="ru-RU" altLang="ru-RU" sz="2400" b="1" dirty="0"/>
              <a:t> </a:t>
            </a:r>
            <a:r>
              <a:rPr lang="ru-RU" altLang="ru-RU" sz="2400" b="1" dirty="0" err="1"/>
              <a:t>висипання</a:t>
            </a:r>
            <a:r>
              <a:rPr lang="ru-RU" altLang="ru-RU" sz="2400" b="1" dirty="0"/>
              <a:t> </a:t>
            </a:r>
            <a:r>
              <a:rPr lang="ru-RU" altLang="ru-RU" sz="2400" b="1" dirty="0" err="1"/>
              <a:t>спостерігаються</a:t>
            </a:r>
            <a:r>
              <a:rPr lang="ru-RU" altLang="ru-RU" sz="2400" b="1" dirty="0"/>
              <a:t> і на </a:t>
            </a:r>
            <a:r>
              <a:rPr lang="ru-RU" altLang="ru-RU" sz="2400" b="1" dirty="0" err="1"/>
              <a:t>інших</a:t>
            </a:r>
            <a:r>
              <a:rPr lang="ru-RU" altLang="ru-RU" sz="2400" b="1" dirty="0"/>
              <a:t> </a:t>
            </a:r>
            <a:r>
              <a:rPr lang="ru-RU" altLang="ru-RU" sz="2400" b="1" dirty="0" err="1"/>
              <a:t>ділянках</a:t>
            </a:r>
            <a:r>
              <a:rPr lang="ru-RU" altLang="ru-RU" sz="2400" b="1" dirty="0"/>
              <a:t> </a:t>
            </a:r>
            <a:r>
              <a:rPr lang="ru-RU" altLang="ru-RU" sz="2400" b="1" dirty="0" err="1"/>
              <a:t>шкірних</a:t>
            </a:r>
            <a:r>
              <a:rPr lang="ru-RU" altLang="ru-RU" sz="2400" b="1" dirty="0"/>
              <a:t> </a:t>
            </a:r>
            <a:r>
              <a:rPr lang="ru-RU" altLang="ru-RU" sz="2400" b="1" dirty="0" err="1"/>
              <a:t>покривів</a:t>
            </a:r>
            <a:endParaRPr lang="ru-RU" altLang="ru-RU" sz="2400" b="1" dirty="0"/>
          </a:p>
        </p:txBody>
      </p:sp>
      <p:sp>
        <p:nvSpPr>
          <p:cNvPr id="28679" name="TextBox 3">
            <a:extLst>
              <a:ext uri="{FF2B5EF4-FFF2-40B4-BE49-F238E27FC236}">
                <a16:creationId xmlns:a16="http://schemas.microsoft.com/office/drawing/2014/main" id="{D4B9F62B-83C0-67AF-C21B-926B6C1FD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3675" y="5157788"/>
            <a:ext cx="5280025" cy="9842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1200"/>
              </a:spcAft>
              <a:buFontTx/>
              <a:buNone/>
              <a:defRPr/>
            </a:pPr>
            <a:r>
              <a:rPr lang="ru-RU" sz="24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ТРЕТИННИЙ СИФІЛІС</a:t>
            </a:r>
            <a:r>
              <a:rPr lang="ru-RU" altLang="ru-RU" sz="2400" b="1" dirty="0">
                <a:solidFill>
                  <a:srgbClr val="FF0000"/>
                </a:solidFill>
              </a:rPr>
              <a:t>.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400" b="1" dirty="0" err="1"/>
              <a:t>Гуми</a:t>
            </a:r>
            <a:r>
              <a:rPr lang="ru-RU" altLang="ru-RU" sz="2400" b="1" dirty="0"/>
              <a:t> на </a:t>
            </a:r>
            <a:r>
              <a:rPr lang="ru-RU" altLang="ru-RU" sz="2400" b="1" dirty="0" err="1"/>
              <a:t>передпліччі</a:t>
            </a:r>
            <a:r>
              <a:rPr lang="ru-RU" altLang="ru-RU" sz="2400" b="1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42B9DD-A23D-6DF2-CABE-6D6000802A5B}"/>
              </a:ext>
            </a:extLst>
          </p:cNvPr>
          <p:cNvSpPr txBox="1"/>
          <p:nvPr/>
        </p:nvSpPr>
        <p:spPr>
          <a:xfrm>
            <a:off x="0" y="74613"/>
            <a:ext cx="12190413" cy="430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ХАРАКТЕРНІ ПРОЯВИ СІФИЛІСА НА РІЗНИХ СТАДІЯХ ЗАХВОРЮВАННЯ</a:t>
            </a:r>
          </a:p>
        </p:txBody>
      </p:sp>
      <p:sp>
        <p:nvSpPr>
          <p:cNvPr id="10249" name="TextBox 5">
            <a:extLst>
              <a:ext uri="{FF2B5EF4-FFF2-40B4-BE49-F238E27FC236}">
                <a16:creationId xmlns:a16="http://schemas.microsoft.com/office/drawing/2014/main" id="{667FBF7C-29D6-AB54-E8DA-D0F1820A3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463" y="487363"/>
            <a:ext cx="119253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1800"/>
              </a:lnSpc>
            </a:pPr>
            <a:r>
              <a:rPr lang="en-US" altLang="ru-RU" b="1" i="1">
                <a:solidFill>
                  <a:srgbClr val="7030A0"/>
                </a:solidFill>
              </a:rPr>
              <a:t>SYPHILIS (</a:t>
            </a:r>
            <a:r>
              <a:rPr lang="ru-RU" altLang="ru-RU" b="1" i="1">
                <a:solidFill>
                  <a:srgbClr val="7030A0"/>
                </a:solidFill>
              </a:rPr>
              <a:t>по імені героя поеми Джироламо Фракасторо 1530г. пастуха Сифілуса - </a:t>
            </a:r>
            <a:r>
              <a:rPr lang="en-US" altLang="ru-RU" b="1" i="1">
                <a:solidFill>
                  <a:srgbClr val="7030A0"/>
                </a:solidFill>
              </a:rPr>
              <a:t>Syphilus); </a:t>
            </a:r>
            <a:r>
              <a:rPr lang="ru-RU" altLang="ru-RU" b="1" i="1">
                <a:solidFill>
                  <a:srgbClr val="7030A0"/>
                </a:solidFill>
              </a:rPr>
              <a:t>синонім: </a:t>
            </a:r>
            <a:r>
              <a:rPr lang="en-US" altLang="ru-RU" b="1" i="1">
                <a:solidFill>
                  <a:srgbClr val="7030A0"/>
                </a:solidFill>
              </a:rPr>
              <a:t>LUES, LUES VENEREA - </a:t>
            </a:r>
            <a:r>
              <a:rPr lang="ru-RU" altLang="ru-RU" b="1" i="1">
                <a:solidFill>
                  <a:srgbClr val="7030A0"/>
                </a:solidFill>
              </a:rPr>
              <a:t>чума возлюбленних- Жан Френель</a:t>
            </a:r>
            <a:endParaRPr lang="ru-RU" altLang="ru-RU"/>
          </a:p>
        </p:txBody>
      </p:sp>
    </p:spTree>
  </p:cSld>
  <p:clrMapOvr>
    <a:masterClrMapping/>
  </p:clrMapOvr>
  <p:transition spd="slow">
    <p:blinds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1C0169-30E8-5A36-1F48-00EC604AB76D}"/>
              </a:ext>
            </a:extLst>
          </p:cNvPr>
          <p:cNvSpPr txBox="1"/>
          <p:nvPr/>
        </p:nvSpPr>
        <p:spPr>
          <a:xfrm>
            <a:off x="527050" y="-3175"/>
            <a:ext cx="1142365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ВРОДЖЕНИЙ СИФІЛІС</a:t>
            </a:r>
            <a:endParaRPr lang="ru-RU" sz="2800" b="1" spc="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545272-C3F9-3676-D249-4B4540E2A0B3}"/>
              </a:ext>
            </a:extLst>
          </p:cNvPr>
          <p:cNvSpPr txBox="1"/>
          <p:nvPr/>
        </p:nvSpPr>
        <p:spPr>
          <a:xfrm>
            <a:off x="144463" y="520700"/>
            <a:ext cx="11901487" cy="6080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030A0"/>
                </a:solidFill>
                <a:latin typeface="+mn-lt"/>
              </a:rPr>
              <a:t>У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хворих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на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сифіліс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вагітних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народжуються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: 1/3 -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здорові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дет1 / 3 -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хворі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вродженим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сифілісом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; 1/3 -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викидні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мертвонародження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C3116A-9844-5E7B-BE29-5C886A14A28E}"/>
              </a:ext>
            </a:extLst>
          </p:cNvPr>
          <p:cNvSpPr txBox="1"/>
          <p:nvPr/>
        </p:nvSpPr>
        <p:spPr>
          <a:xfrm>
            <a:off x="144463" y="1155700"/>
            <a:ext cx="11901487" cy="5508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eaLnBrk="1" fontAlgn="auto" hangingPunct="1">
              <a:lnSpc>
                <a:spcPts val="2400"/>
              </a:lnSpc>
              <a:spcBef>
                <a:spcPts val="120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FF0000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+mn-lt"/>
              </a:rPr>
              <a:t>СИМПТОМИ РАННЬОГО ВРОЖДЕНОГО СИФІЛІСУ  (до 2-х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років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):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нагадують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ураження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при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вторинному</a:t>
            </a:r>
            <a:endParaRPr lang="ru-RU" sz="2400" b="1" dirty="0">
              <a:solidFill>
                <a:srgbClr val="7030A0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сифілісі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: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печінка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і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селезінка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збільшені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шаблевидні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гомілки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висипання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по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тілу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руйнування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носової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перетинки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-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  <a:latin typeface="+mn-lt"/>
              </a:rPr>
              <a:t>«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Сопіння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».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Новонароджений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схожий на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  <a:latin typeface="+mn-lt"/>
              </a:rPr>
              <a:t>старого -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зморщене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обличчя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морщініс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-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  <a:latin typeface="+mn-lt"/>
              </a:rPr>
              <a:t>та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шкіра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гіпотрофія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+mn-lt"/>
              </a:rPr>
              <a:t>СИМПТОМИ ПІЗНЬОГО </a:t>
            </a:r>
            <a:r>
              <a:rPr lang="ru-RU" sz="2400" b="1" dirty="0">
                <a:solidFill>
                  <a:srgbClr val="FF0000"/>
                </a:solidFill>
              </a:rPr>
              <a:t>ВРОЖДЕНОГО СИФІЛІСУ 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(5 – 20 </a:t>
            </a:r>
            <a:r>
              <a:rPr lang="ru-RU" sz="2400" b="1" dirty="0" err="1">
                <a:solidFill>
                  <a:srgbClr val="FF0000"/>
                </a:solidFill>
              </a:rPr>
              <a:t>років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):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відповідають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третинному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сифілісу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:</a:t>
            </a: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гумозні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поразки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в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кістках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суглобах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</a:t>
            </a: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внутрішніх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органах,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нервовій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системі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.</a:t>
            </a: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  <a:latin typeface="+mn-lt"/>
              </a:rPr>
              <a:t>Характерна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тріада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Гетчинсона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:  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кератит</a:t>
            </a: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  <a:latin typeface="+mn-lt"/>
              </a:rPr>
              <a:t>                                                               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глухота</a:t>
            </a: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  <a:latin typeface="+mn-lt"/>
              </a:rPr>
              <a:t>                                                              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гетчинсоновські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+mn-lt"/>
              </a:rPr>
              <a:t>зуби</a:t>
            </a:r>
            <a:r>
              <a:rPr lang="ru-RU" dirty="0">
                <a:solidFill>
                  <a:srgbClr val="FF0000"/>
                </a:solidFill>
                <a:latin typeface="+mn-lt"/>
              </a:rPr>
              <a:t> </a:t>
            </a:r>
          </a:p>
        </p:txBody>
      </p:sp>
      <p:pic>
        <p:nvPicPr>
          <p:cNvPr id="11269" name="Рисунок 5">
            <a:extLst>
              <a:ext uri="{FF2B5EF4-FFF2-40B4-BE49-F238E27FC236}">
                <a16:creationId xmlns:a16="http://schemas.microsoft.com/office/drawing/2014/main" id="{385B437C-95CB-D64F-9812-44BA9E1C98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363" y="2117725"/>
            <a:ext cx="4306887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Рисунок 6">
            <a:extLst>
              <a:ext uri="{FF2B5EF4-FFF2-40B4-BE49-F238E27FC236}">
                <a16:creationId xmlns:a16="http://schemas.microsoft.com/office/drawing/2014/main" id="{E9E1AD32-DCA7-9226-EF7B-D71CECDE5E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025" y="4797425"/>
            <a:ext cx="3868738" cy="147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blinds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B88402A-20F7-68AB-BD90-1DB1F4C018F0}"/>
              </a:ext>
            </a:extLst>
          </p:cNvPr>
          <p:cNvSpPr/>
          <p:nvPr/>
        </p:nvSpPr>
        <p:spPr>
          <a:xfrm>
            <a:off x="239713" y="2343150"/>
            <a:ext cx="11904662" cy="3416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Антибіотики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(</a:t>
            </a:r>
            <a:r>
              <a:rPr lang="ru-RU" sz="2400" b="1" cap="all" dirty="0" err="1">
                <a:solidFill>
                  <a:srgbClr val="002060"/>
                </a:solidFill>
                <a:latin typeface="+mn-lt"/>
              </a:rPr>
              <a:t>пеніцилін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макроліди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тетрацикліни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цефалоспорини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)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ефективні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в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лікуванні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сифілісу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на будь-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якій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стадії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.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Лікування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антибіотиками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не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зможе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відновити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пошкодження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викликані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ускладненнями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останньої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стадії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сифілісу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, але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зможе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запобігти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розвитку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подальших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ускладнень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.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Потрібно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проводити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регулярні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аналізи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крові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, з метою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підтвердження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того,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що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лікування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було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ефективним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.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>
                <a:solidFill>
                  <a:srgbClr val="002060"/>
                </a:solidFill>
                <a:latin typeface="+mn-lt"/>
              </a:rPr>
              <a:t>Сексуальному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партнерові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також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необхідно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обстежитися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здати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аналізи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і пройти курс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лікування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від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+mn-lt"/>
              </a:rPr>
              <a:t>сифілісу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44266E-1E16-9A5B-BD05-CCC97BE61134}"/>
              </a:ext>
            </a:extLst>
          </p:cNvPr>
          <p:cNvSpPr txBox="1"/>
          <p:nvPr/>
        </p:nvSpPr>
        <p:spPr>
          <a:xfrm>
            <a:off x="239713" y="188913"/>
            <a:ext cx="1190466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ЛІКУВАННЯ СИФІЛІСУ</a:t>
            </a:r>
            <a:endParaRPr lang="ru-RU" sz="2800" b="1" spc="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E458F8-5F50-57AB-D874-AC528EB67B2F}"/>
              </a:ext>
            </a:extLst>
          </p:cNvPr>
          <p:cNvSpPr txBox="1"/>
          <p:nvPr/>
        </p:nvSpPr>
        <p:spPr>
          <a:xfrm>
            <a:off x="239713" y="711200"/>
            <a:ext cx="11904662" cy="13239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7030A0"/>
                </a:solidFill>
                <a:latin typeface="+mn-lt"/>
              </a:rPr>
              <a:t>СИФІЛІС – ПЕРША інфекція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, в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лікуванні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якої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успішно</a:t>
            </a:r>
            <a:endParaRPr lang="ru-RU" sz="2400" b="1" dirty="0">
              <a:solidFill>
                <a:srgbClr val="7030A0"/>
              </a:solidFill>
              <a:latin typeface="+mn-lt"/>
            </a:endParaRPr>
          </a:p>
          <a:p>
            <a:pPr algn="ctr"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використаний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синтетичний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препарат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спрямованої</a:t>
            </a:r>
            <a:endParaRPr lang="ru-RU" sz="2400" b="1" dirty="0">
              <a:solidFill>
                <a:srgbClr val="7030A0"/>
              </a:solidFill>
              <a:latin typeface="+mn-lt"/>
            </a:endParaRPr>
          </a:p>
          <a:p>
            <a:pPr algn="ctr"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  <a:latin typeface="+mn-lt"/>
              </a:rPr>
              <a:t>(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Антіспірохетозного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)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дії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- </a:t>
            </a:r>
            <a:r>
              <a:rPr lang="ru-RU" sz="2400" b="1" cap="all" dirty="0">
                <a:solidFill>
                  <a:srgbClr val="7030A0"/>
                </a:solidFill>
                <a:latin typeface="+mn-lt"/>
              </a:rPr>
              <a:t>сальварсан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(препарат 606).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Роботи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Пауля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Ерліха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1909 по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створенню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сальварсану і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пошуку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«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магічної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кулі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» заклали </a:t>
            </a:r>
            <a:r>
              <a:rPr lang="ru-RU" sz="2400" b="1" dirty="0" err="1">
                <a:solidFill>
                  <a:srgbClr val="7030A0"/>
                </a:solidFill>
                <a:latin typeface="+mn-lt"/>
              </a:rPr>
              <a:t>основи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 ХІМІОТЕРАПІЇ.</a:t>
            </a:r>
          </a:p>
        </p:txBody>
      </p:sp>
    </p:spTree>
  </p:cSld>
  <p:clrMapOvr>
    <a:masterClrMapping/>
  </p:clrMapOvr>
  <p:transition spd="slow">
    <p:pull dir="r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F6BC40-AFEB-4E32-EE27-01F452E593D3}"/>
              </a:ext>
            </a:extLst>
          </p:cNvPr>
          <p:cNvSpPr txBox="1"/>
          <p:nvPr/>
        </p:nvSpPr>
        <p:spPr>
          <a:xfrm>
            <a:off x="992188" y="119063"/>
            <a:ext cx="10272712" cy="3619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МІКРОБІОЛОГІЧНА ДІАГНОСТИКА СИФІЛІСА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AE1AE2-28B8-AA32-3BBD-DE2702098F75}"/>
              </a:ext>
            </a:extLst>
          </p:cNvPr>
          <p:cNvSpPr txBox="1"/>
          <p:nvPr/>
        </p:nvSpPr>
        <p:spPr>
          <a:xfrm>
            <a:off x="71438" y="735013"/>
            <a:ext cx="3719512" cy="7080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spc="600" dirty="0">
                <a:solidFill>
                  <a:srgbClr val="7030A0"/>
                </a:solidFill>
                <a:latin typeface="+mn-lt"/>
              </a:rPr>
              <a:t>ВИЯВЛЕННЯ </a:t>
            </a:r>
            <a:endParaRPr lang="en-US" sz="2000" b="1" spc="600" dirty="0">
              <a:solidFill>
                <a:srgbClr val="7030A0"/>
              </a:solidFill>
              <a:latin typeface="+mn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T. pallidum </a:t>
            </a:r>
            <a:r>
              <a:rPr lang="uk-UA" sz="2000" b="1" dirty="0">
                <a:solidFill>
                  <a:srgbClr val="7030A0"/>
                </a:solidFill>
                <a:latin typeface="+mn-lt"/>
              </a:rPr>
              <a:t>або її ДНК:</a:t>
            </a:r>
            <a:endParaRPr lang="ru-RU" sz="2000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218BB0-E7C5-2620-7C49-1D575F53A469}"/>
              </a:ext>
            </a:extLst>
          </p:cNvPr>
          <p:cNvSpPr txBox="1"/>
          <p:nvPr/>
        </p:nvSpPr>
        <p:spPr>
          <a:xfrm>
            <a:off x="144463" y="1824038"/>
            <a:ext cx="3167062" cy="33242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marL="342900" indent="-342900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sz="2000" b="1" dirty="0">
                <a:solidFill>
                  <a:srgbClr val="FF0000"/>
                </a:solidFill>
                <a:latin typeface="+mn-lt"/>
              </a:rPr>
              <a:t>Мікроскопія в </a:t>
            </a:r>
            <a:r>
              <a:rPr lang="uk-UA" sz="2000" b="1" dirty="0" err="1">
                <a:solidFill>
                  <a:srgbClr val="FF0000"/>
                </a:solidFill>
                <a:latin typeface="+mn-lt"/>
              </a:rPr>
              <a:t>темном</a:t>
            </a:r>
            <a:r>
              <a:rPr lang="uk-UA" sz="2000" b="1" dirty="0">
                <a:solidFill>
                  <a:srgbClr val="FF0000"/>
                </a:solidFill>
                <a:latin typeface="+mn-lt"/>
              </a:rPr>
              <a:t> полі</a:t>
            </a:r>
          </a:p>
          <a:p>
            <a:pPr marL="342900" indent="-342900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uk-UA" sz="2000" b="1" dirty="0">
              <a:solidFill>
                <a:srgbClr val="FF0000"/>
              </a:solidFill>
              <a:latin typeface="+mn-lt"/>
            </a:endParaRPr>
          </a:p>
          <a:p>
            <a:pPr marL="342900" indent="-342900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sz="2000" b="1" dirty="0">
                <a:solidFill>
                  <a:srgbClr val="FF0000"/>
                </a:solidFill>
                <a:latin typeface="+mn-lt"/>
              </a:rPr>
              <a:t>РІФ – реакція </a:t>
            </a:r>
            <a:r>
              <a:rPr lang="uk-UA" sz="2000" b="1" dirty="0" err="1">
                <a:solidFill>
                  <a:srgbClr val="FF0000"/>
                </a:solidFill>
                <a:latin typeface="+mn-lt"/>
              </a:rPr>
              <a:t>імуно</a:t>
            </a:r>
            <a:r>
              <a:rPr lang="uk-UA" sz="2000" b="1" dirty="0">
                <a:solidFill>
                  <a:srgbClr val="FF0000"/>
                </a:solidFill>
                <a:latin typeface="+mn-lt"/>
              </a:rPr>
              <a:t>-флюоресценції</a:t>
            </a:r>
          </a:p>
          <a:p>
            <a:pPr marL="342900" indent="-342900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uk-UA" sz="2000" b="1" dirty="0">
              <a:solidFill>
                <a:srgbClr val="FF0000"/>
              </a:solidFill>
              <a:latin typeface="+mn-lt"/>
            </a:endParaRPr>
          </a:p>
          <a:p>
            <a:pPr marL="342900" indent="-342900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sz="2000" b="1" dirty="0">
                <a:solidFill>
                  <a:srgbClr val="FF0000"/>
                </a:solidFill>
                <a:latin typeface="+mn-lt"/>
              </a:rPr>
              <a:t>ПЛР</a:t>
            </a:r>
          </a:p>
          <a:p>
            <a:pPr marL="342900" indent="-342900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uk-UA" sz="2000" b="1" dirty="0">
              <a:solidFill>
                <a:srgbClr val="7030A0"/>
              </a:solidFill>
              <a:latin typeface="+mn-lt"/>
            </a:endParaRPr>
          </a:p>
          <a:p>
            <a:pPr marL="342900" indent="-342900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sz="2000" b="1" dirty="0">
                <a:solidFill>
                  <a:srgbClr val="FF0000"/>
                </a:solidFill>
                <a:latin typeface="+mn-lt"/>
              </a:rPr>
              <a:t>Фарбування за </a:t>
            </a:r>
            <a:r>
              <a:rPr lang="uk-UA" sz="2000" b="1" dirty="0" err="1">
                <a:solidFill>
                  <a:srgbClr val="FF0000"/>
                </a:solidFill>
                <a:latin typeface="+mn-lt"/>
              </a:rPr>
              <a:t>Романовскому-Гимзою</a:t>
            </a:r>
            <a:r>
              <a:rPr lang="uk-UA" sz="2000" b="1" dirty="0">
                <a:solidFill>
                  <a:srgbClr val="FF0000"/>
                </a:solidFill>
                <a:latin typeface="+mn-lt"/>
              </a:rPr>
              <a:t>, </a:t>
            </a:r>
            <a:r>
              <a:rPr lang="uk-UA" sz="2000" b="1" dirty="0" err="1">
                <a:solidFill>
                  <a:srgbClr val="FF0000"/>
                </a:solidFill>
                <a:latin typeface="+mn-lt"/>
              </a:rPr>
              <a:t>импрегнація</a:t>
            </a:r>
            <a:r>
              <a:rPr lang="uk-UA" sz="2000" b="1" dirty="0">
                <a:solidFill>
                  <a:srgbClr val="FF0000"/>
                </a:solidFill>
                <a:latin typeface="+mn-lt"/>
              </a:rPr>
              <a:t> сріблом </a:t>
            </a:r>
          </a:p>
          <a:p>
            <a:pPr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FF0000"/>
                </a:solidFill>
                <a:latin typeface="+mn-lt"/>
              </a:rPr>
              <a:t>      за Морозовим</a:t>
            </a:r>
          </a:p>
          <a:p>
            <a:pPr marL="342900" indent="-342900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uk-UA" sz="2000" b="1" dirty="0">
              <a:solidFill>
                <a:srgbClr val="7030A0"/>
              </a:solidFill>
              <a:latin typeface="+mn-lt"/>
            </a:endParaRPr>
          </a:p>
          <a:p>
            <a:pPr marL="342900" indent="-342900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sz="2000" b="1" dirty="0">
                <a:latin typeface="+mn-lt"/>
              </a:rPr>
              <a:t>(</a:t>
            </a:r>
            <a:r>
              <a:rPr lang="uk-UA" sz="2000" b="1" dirty="0" err="1">
                <a:latin typeface="+mn-lt"/>
              </a:rPr>
              <a:t>Біопроба</a:t>
            </a:r>
            <a:r>
              <a:rPr lang="uk-UA" sz="2000" b="1" dirty="0">
                <a:latin typeface="+mn-lt"/>
              </a:rPr>
              <a:t> на </a:t>
            </a:r>
            <a:r>
              <a:rPr lang="uk-UA" sz="2000" b="1" dirty="0" err="1">
                <a:latin typeface="+mn-lt"/>
              </a:rPr>
              <a:t>кролях</a:t>
            </a:r>
            <a:r>
              <a:rPr lang="uk-UA" sz="2000" b="1" dirty="0">
                <a:latin typeface="+mn-lt"/>
              </a:rPr>
              <a:t>)</a:t>
            </a:r>
            <a:endParaRPr lang="ru-RU" sz="2000" b="1" dirty="0"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DFF5E9-FC43-28A1-8152-C635CD2A21F6}"/>
              </a:ext>
            </a:extLst>
          </p:cNvPr>
          <p:cNvSpPr txBox="1"/>
          <p:nvPr/>
        </p:nvSpPr>
        <p:spPr>
          <a:xfrm>
            <a:off x="4064000" y="1492250"/>
            <a:ext cx="3798888" cy="1016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СКРИНІНГОВІ (ВІДБІРНІ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) </a:t>
            </a:r>
            <a:r>
              <a:rPr lang="uk-UA" sz="20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ТЕСТ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И 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З КАРДІОЛІПІНОВИМ АНТИГЕНОМ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5ABB52-72F8-1549-1820-7C017F9479AA}"/>
              </a:ext>
            </a:extLst>
          </p:cNvPr>
          <p:cNvSpPr txBox="1"/>
          <p:nvPr/>
        </p:nvSpPr>
        <p:spPr>
          <a:xfrm>
            <a:off x="3502025" y="3092450"/>
            <a:ext cx="4032250" cy="2246313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marL="342900" indent="-342900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b="1" dirty="0" err="1">
                <a:solidFill>
                  <a:srgbClr val="FF0000"/>
                </a:solidFill>
                <a:latin typeface="+mn-lt"/>
              </a:rPr>
              <a:t>реакції</a:t>
            </a:r>
            <a:r>
              <a:rPr lang="ru-RU" sz="20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+mn-lt"/>
              </a:rPr>
              <a:t>мікропреципітації</a:t>
            </a:r>
            <a:r>
              <a:rPr lang="ru-RU" sz="2000" b="1" dirty="0">
                <a:solidFill>
                  <a:srgbClr val="FF0000"/>
                </a:solidFill>
                <a:latin typeface="+mn-lt"/>
              </a:rPr>
              <a:t>:</a:t>
            </a:r>
          </a:p>
          <a:p>
            <a:pPr marL="704850" indent="-342900" eaLnBrk="1" fontAlgn="auto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b="1" dirty="0" err="1">
                <a:solidFill>
                  <a:srgbClr val="FF0000"/>
                </a:solidFill>
                <a:latin typeface="+mn-lt"/>
              </a:rPr>
              <a:t>VDRL</a:t>
            </a:r>
            <a:r>
              <a:rPr lang="en-US" sz="2000" b="1" dirty="0">
                <a:solidFill>
                  <a:srgbClr val="FF0000"/>
                </a:solidFill>
                <a:latin typeface="+mn-lt"/>
              </a:rPr>
              <a:t> (Venereal disease research laboratory)</a:t>
            </a:r>
            <a:r>
              <a:rPr lang="uk-UA" sz="2000" b="1" dirty="0">
                <a:solidFill>
                  <a:srgbClr val="FF0000"/>
                </a:solidFill>
                <a:latin typeface="+mn-lt"/>
              </a:rPr>
              <a:t>;</a:t>
            </a:r>
          </a:p>
          <a:p>
            <a:pPr marL="704850" indent="-342900" eaLnBrk="1" fontAlgn="auto" hangingPunct="1">
              <a:lnSpc>
                <a:spcPts val="18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b="1" dirty="0" err="1">
                <a:solidFill>
                  <a:srgbClr val="FF0000"/>
                </a:solidFill>
                <a:latin typeface="+mn-lt"/>
              </a:rPr>
              <a:t>RPR</a:t>
            </a:r>
            <a:r>
              <a:rPr lang="en-US" sz="2000" b="1" dirty="0">
                <a:solidFill>
                  <a:srgbClr val="FF0000"/>
                </a:solidFill>
                <a:latin typeface="+mn-lt"/>
              </a:rPr>
              <a:t> (Rapid Plasma </a:t>
            </a:r>
            <a:r>
              <a:rPr lang="en-US" sz="2000" b="1" dirty="0" err="1">
                <a:solidFill>
                  <a:srgbClr val="FF0000"/>
                </a:solidFill>
                <a:latin typeface="+mn-lt"/>
              </a:rPr>
              <a:t>Reagin</a:t>
            </a:r>
            <a:r>
              <a:rPr lang="en-US" sz="2000" b="1" dirty="0">
                <a:solidFill>
                  <a:srgbClr val="FF0000"/>
                </a:solidFill>
                <a:latin typeface="+mn-lt"/>
              </a:rPr>
              <a:t>)</a:t>
            </a:r>
            <a:r>
              <a:rPr lang="en-US" sz="2000" dirty="0">
                <a:latin typeface="+mn-lt"/>
              </a:rPr>
              <a:t> </a:t>
            </a:r>
            <a:r>
              <a:rPr lang="uk-UA" sz="2000" b="1" dirty="0">
                <a:solidFill>
                  <a:srgbClr val="FF0000"/>
                </a:solidFill>
                <a:latin typeface="+mn-lt"/>
              </a:rPr>
              <a:t>и др.</a:t>
            </a:r>
          </a:p>
          <a:p>
            <a:pPr marL="342900" indent="-342900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uk-UA" sz="2000" b="1" dirty="0">
              <a:latin typeface="+mn-lt"/>
            </a:endParaRPr>
          </a:p>
          <a:p>
            <a:pPr marL="342900" indent="-342900" eaLnBrk="1" fontAlgn="auto" hangingPunct="1">
              <a:lnSpc>
                <a:spcPts val="18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b="1" dirty="0" err="1">
                <a:latin typeface="+mn-lt"/>
              </a:rPr>
              <a:t>RW</a:t>
            </a:r>
            <a:r>
              <a:rPr lang="en-US" sz="2000" b="1" dirty="0">
                <a:latin typeface="+mn-lt"/>
              </a:rPr>
              <a:t> </a:t>
            </a:r>
            <a:r>
              <a:rPr lang="uk-UA" sz="2000" b="1" dirty="0">
                <a:latin typeface="+mn-lt"/>
              </a:rPr>
              <a:t>(Реакція </a:t>
            </a:r>
            <a:r>
              <a:rPr lang="uk-UA" sz="2000" b="1" dirty="0" err="1">
                <a:latin typeface="+mn-lt"/>
              </a:rPr>
              <a:t>Васермана</a:t>
            </a:r>
            <a:r>
              <a:rPr lang="uk-UA" sz="2000" b="1" dirty="0">
                <a:latin typeface="+mn-lt"/>
              </a:rPr>
              <a:t> – </a:t>
            </a:r>
            <a:r>
              <a:rPr lang="uk-UA" sz="2000" b="1" dirty="0">
                <a:solidFill>
                  <a:srgbClr val="FF0000"/>
                </a:solidFill>
                <a:latin typeface="+mn-lt"/>
              </a:rPr>
              <a:t>не рекомендована ВОЗ</a:t>
            </a:r>
            <a:r>
              <a:rPr lang="uk-UA" sz="2000" b="1" dirty="0">
                <a:latin typeface="+mn-lt"/>
              </a:rPr>
              <a:t>)</a:t>
            </a:r>
            <a:endParaRPr lang="en-US" sz="2000" b="1" dirty="0"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F176F8-5840-0C85-5C5B-957038E346C3}"/>
              </a:ext>
            </a:extLst>
          </p:cNvPr>
          <p:cNvSpPr txBox="1"/>
          <p:nvPr/>
        </p:nvSpPr>
        <p:spPr>
          <a:xfrm>
            <a:off x="4140200" y="744538"/>
            <a:ext cx="7486650" cy="4000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spc="300" dirty="0">
                <a:solidFill>
                  <a:srgbClr val="7030A0"/>
                </a:solidFill>
                <a:latin typeface="+mn-lt"/>
              </a:rPr>
              <a:t>СЕРОЛОГІЧНА  ДІАГНОСТИКА</a:t>
            </a:r>
            <a:endParaRPr lang="ru-RU" sz="2000" b="1" spc="300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500A6D-1D60-3F88-E87C-0073E1843391}"/>
              </a:ext>
            </a:extLst>
          </p:cNvPr>
          <p:cNvSpPr txBox="1"/>
          <p:nvPr/>
        </p:nvSpPr>
        <p:spPr>
          <a:xfrm>
            <a:off x="8081963" y="1492250"/>
            <a:ext cx="3786187" cy="13223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ПІДТВЕРДЖУЮЧІ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(ДІАГНОСТИЧНІ)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З ТРЕПОНЕМАТОЗНИМ АНТИГЕНОМ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E6F0BC-ECB9-F62E-4F35-F5E35451255C}"/>
              </a:ext>
            </a:extLst>
          </p:cNvPr>
          <p:cNvSpPr txBox="1"/>
          <p:nvPr/>
        </p:nvSpPr>
        <p:spPr>
          <a:xfrm>
            <a:off x="7631113" y="3079750"/>
            <a:ext cx="4414837" cy="2708275"/>
          </a:xfrm>
          <a:prstGeom prst="rect">
            <a:avLst/>
          </a:prstGeom>
          <a:solidFill>
            <a:schemeClr val="bg2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marL="342900" indent="-342900"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sz="2000" b="1" dirty="0">
                <a:solidFill>
                  <a:srgbClr val="FF0000"/>
                </a:solidFill>
                <a:latin typeface="+mn-lt"/>
              </a:rPr>
              <a:t>ІФА</a:t>
            </a:r>
          </a:p>
          <a:p>
            <a:pPr marL="342900" indent="-342900" eaLnBrk="1" fontAlgn="auto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sz="2000" b="1" dirty="0" err="1">
                <a:solidFill>
                  <a:srgbClr val="FF0000"/>
                </a:solidFill>
                <a:latin typeface="+mn-lt"/>
              </a:rPr>
              <a:t>Імуноблотинг</a:t>
            </a:r>
            <a:endParaRPr lang="uk-UA" sz="2000" b="1" dirty="0">
              <a:solidFill>
                <a:srgbClr val="FF0000"/>
              </a:solidFill>
              <a:latin typeface="+mn-lt"/>
            </a:endParaRPr>
          </a:p>
          <a:p>
            <a:pPr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FF0000"/>
                </a:solidFill>
                <a:latin typeface="+mn-lt"/>
              </a:rPr>
              <a:t>      (</a:t>
            </a:r>
            <a:r>
              <a:rPr lang="uk-UA" sz="2000" b="1" dirty="0" err="1">
                <a:solidFill>
                  <a:srgbClr val="FF0000"/>
                </a:solidFill>
                <a:latin typeface="+mn-lt"/>
              </a:rPr>
              <a:t>линійній</a:t>
            </a:r>
            <a:r>
              <a:rPr lang="uk-UA" sz="2000" b="1" dirty="0">
                <a:solidFill>
                  <a:srgbClr val="FF0000"/>
                </a:solidFill>
                <a:latin typeface="+mn-lt"/>
              </a:rPr>
              <a:t> ІФА)</a:t>
            </a:r>
          </a:p>
          <a:p>
            <a:pPr marL="342900" indent="-342900" eaLnBrk="1" fontAlgn="auto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sz="2000" b="1" dirty="0">
                <a:solidFill>
                  <a:srgbClr val="FF0000"/>
                </a:solidFill>
                <a:latin typeface="+mn-lt"/>
              </a:rPr>
              <a:t>Реакція непрямої </a:t>
            </a:r>
            <a:r>
              <a:rPr lang="uk-UA" sz="2000" b="1" dirty="0" err="1">
                <a:solidFill>
                  <a:srgbClr val="FF0000"/>
                </a:solidFill>
                <a:latin typeface="+mn-lt"/>
              </a:rPr>
              <a:t>імунофлюоресценції</a:t>
            </a:r>
            <a:endParaRPr lang="uk-UA" sz="2000" b="1" dirty="0">
              <a:solidFill>
                <a:srgbClr val="FF0000"/>
              </a:solidFill>
              <a:latin typeface="+mn-lt"/>
            </a:endParaRPr>
          </a:p>
          <a:p>
            <a:pPr marL="342900" indent="-342900"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sz="2000" b="1" dirty="0" err="1">
                <a:solidFill>
                  <a:srgbClr val="FF0000"/>
                </a:solidFill>
                <a:latin typeface="+mn-lt"/>
              </a:rPr>
              <a:t>РНГА</a:t>
            </a:r>
            <a:r>
              <a:rPr lang="uk-UA" sz="2000" b="1" dirty="0">
                <a:solidFill>
                  <a:srgbClr val="FF0000"/>
                </a:solidFill>
                <a:latin typeface="+mn-lt"/>
              </a:rPr>
              <a:t> </a:t>
            </a:r>
          </a:p>
          <a:p>
            <a:pPr marL="342900" indent="-342900" eaLnBrk="1" fontAlgn="auto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sz="2000" b="1" dirty="0">
                <a:latin typeface="+mn-lt"/>
              </a:rPr>
              <a:t>РІБТ (Реакція </a:t>
            </a:r>
          </a:p>
          <a:p>
            <a:pPr marL="361950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 err="1">
                <a:latin typeface="+mn-lt"/>
              </a:rPr>
              <a:t>імобилизації</a:t>
            </a:r>
            <a:r>
              <a:rPr lang="uk-UA" sz="2000" b="1" dirty="0">
                <a:latin typeface="+mn-lt"/>
              </a:rPr>
              <a:t> блідих </a:t>
            </a:r>
            <a:r>
              <a:rPr lang="uk-UA" sz="2000" b="1" dirty="0" err="1">
                <a:latin typeface="+mn-lt"/>
              </a:rPr>
              <a:t>трепонем</a:t>
            </a:r>
            <a:r>
              <a:rPr lang="uk-UA" sz="2000" b="1" dirty="0">
                <a:latin typeface="+mn-lt"/>
              </a:rPr>
              <a:t>)</a:t>
            </a:r>
            <a:endParaRPr lang="en-US" sz="2000" b="1" dirty="0">
              <a:latin typeface="+mn-lt"/>
            </a:endParaRPr>
          </a:p>
        </p:txBody>
      </p:sp>
      <p:sp>
        <p:nvSpPr>
          <p:cNvPr id="16" name="Стрелка вниз 15">
            <a:extLst>
              <a:ext uri="{FF2B5EF4-FFF2-40B4-BE49-F238E27FC236}">
                <a16:creationId xmlns:a16="http://schemas.microsoft.com/office/drawing/2014/main" id="{0CCA6378-596A-2191-1BEE-9F1A817BC731}"/>
              </a:ext>
            </a:extLst>
          </p:cNvPr>
          <p:cNvSpPr/>
          <p:nvPr/>
        </p:nvSpPr>
        <p:spPr>
          <a:xfrm>
            <a:off x="1604963" y="481013"/>
            <a:ext cx="320675" cy="26352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Стрелка вниз 16">
            <a:extLst>
              <a:ext uri="{FF2B5EF4-FFF2-40B4-BE49-F238E27FC236}">
                <a16:creationId xmlns:a16="http://schemas.microsoft.com/office/drawing/2014/main" id="{2B9B0AE8-93B2-9EC1-6975-38727B6A8FE6}"/>
              </a:ext>
            </a:extLst>
          </p:cNvPr>
          <p:cNvSpPr/>
          <p:nvPr/>
        </p:nvSpPr>
        <p:spPr>
          <a:xfrm>
            <a:off x="7726363" y="481013"/>
            <a:ext cx="323850" cy="26352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Стрелка вниз 18">
            <a:extLst>
              <a:ext uri="{FF2B5EF4-FFF2-40B4-BE49-F238E27FC236}">
                <a16:creationId xmlns:a16="http://schemas.microsoft.com/office/drawing/2014/main" id="{6F36CEC3-7B0B-9FD0-6D5D-8913DD4D7BD5}"/>
              </a:ext>
            </a:extLst>
          </p:cNvPr>
          <p:cNvSpPr/>
          <p:nvPr/>
        </p:nvSpPr>
        <p:spPr>
          <a:xfrm>
            <a:off x="1604963" y="1443038"/>
            <a:ext cx="320675" cy="36195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Стрелка вниз 19">
            <a:extLst>
              <a:ext uri="{FF2B5EF4-FFF2-40B4-BE49-F238E27FC236}">
                <a16:creationId xmlns:a16="http://schemas.microsoft.com/office/drawing/2014/main" id="{C44DED16-AEFD-FA37-487A-998D351200E8}"/>
              </a:ext>
            </a:extLst>
          </p:cNvPr>
          <p:cNvSpPr/>
          <p:nvPr/>
        </p:nvSpPr>
        <p:spPr>
          <a:xfrm>
            <a:off x="5614988" y="1179513"/>
            <a:ext cx="323850" cy="26352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Стрелка вниз 20">
            <a:extLst>
              <a:ext uri="{FF2B5EF4-FFF2-40B4-BE49-F238E27FC236}">
                <a16:creationId xmlns:a16="http://schemas.microsoft.com/office/drawing/2014/main" id="{A219F9FE-6D82-6EFE-7980-B12575F6E396}"/>
              </a:ext>
            </a:extLst>
          </p:cNvPr>
          <p:cNvSpPr/>
          <p:nvPr/>
        </p:nvSpPr>
        <p:spPr>
          <a:xfrm>
            <a:off x="9456738" y="1193800"/>
            <a:ext cx="320675" cy="26511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Стрелка вниз 21">
            <a:extLst>
              <a:ext uri="{FF2B5EF4-FFF2-40B4-BE49-F238E27FC236}">
                <a16:creationId xmlns:a16="http://schemas.microsoft.com/office/drawing/2014/main" id="{C238206F-37F9-EE25-8B55-4809E9F35C12}"/>
              </a:ext>
            </a:extLst>
          </p:cNvPr>
          <p:cNvSpPr/>
          <p:nvPr/>
        </p:nvSpPr>
        <p:spPr>
          <a:xfrm>
            <a:off x="5614988" y="2828925"/>
            <a:ext cx="323850" cy="26352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Стрелка вниз 22">
            <a:extLst>
              <a:ext uri="{FF2B5EF4-FFF2-40B4-BE49-F238E27FC236}">
                <a16:creationId xmlns:a16="http://schemas.microsoft.com/office/drawing/2014/main" id="{F9333677-D549-6E0B-9239-CFE1A66A3073}"/>
              </a:ext>
            </a:extLst>
          </p:cNvPr>
          <p:cNvSpPr/>
          <p:nvPr/>
        </p:nvSpPr>
        <p:spPr>
          <a:xfrm>
            <a:off x="9515475" y="2814638"/>
            <a:ext cx="323850" cy="26511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slow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0DE3B32E-1C72-10E7-968E-96734AD77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7813" y="765175"/>
            <a:ext cx="6680200" cy="4945063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B3C026-805F-0493-A2BD-6FA15D0A5473}"/>
              </a:ext>
            </a:extLst>
          </p:cNvPr>
          <p:cNvSpPr txBox="1"/>
          <p:nvPr/>
        </p:nvSpPr>
        <p:spPr>
          <a:xfrm>
            <a:off x="342900" y="65088"/>
            <a:ext cx="11512550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i="1" spc="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LEPTOSPIRA</a:t>
            </a:r>
            <a:r>
              <a:rPr lang="en-US" sz="3200" b="1" i="1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3200" b="1" i="1" spc="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INTERROGANS</a:t>
            </a:r>
            <a:r>
              <a:rPr lang="en-US" sz="3200" b="1" i="1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endParaRPr lang="uk-UA" sz="3200" b="1" i="1" spc="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4340" name="TextBox 1">
            <a:extLst>
              <a:ext uri="{FF2B5EF4-FFF2-40B4-BE49-F238E27FC236}">
                <a16:creationId xmlns:a16="http://schemas.microsoft.com/office/drawing/2014/main" id="{985C088E-4DBA-9A2B-C46A-37623D43B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5737225"/>
            <a:ext cx="66151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7030A0"/>
                </a:solidFill>
              </a:rPr>
              <a:t>В</a:t>
            </a:r>
            <a:r>
              <a:rPr lang="uk-UA" altLang="ru-RU" sz="3200" b="1">
                <a:solidFill>
                  <a:srgbClr val="7030A0"/>
                </a:solidFill>
              </a:rPr>
              <a:t> темному полі зору</a:t>
            </a:r>
            <a:endParaRPr lang="ru-RU" altLang="ru-RU"/>
          </a:p>
        </p:txBody>
      </p:sp>
      <p:sp>
        <p:nvSpPr>
          <p:cNvPr id="14341" name="TextBox 5">
            <a:extLst>
              <a:ext uri="{FF2B5EF4-FFF2-40B4-BE49-F238E27FC236}">
                <a16:creationId xmlns:a16="http://schemas.microsoft.com/office/drawing/2014/main" id="{376903DC-D2D6-5471-EB5D-71D424C8A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3113" y="5737225"/>
            <a:ext cx="49228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7030A0"/>
                </a:solidFill>
              </a:rPr>
              <a:t>Структура</a:t>
            </a:r>
            <a:endParaRPr lang="ru-RU" altLang="ru-RU"/>
          </a:p>
        </p:txBody>
      </p:sp>
      <p:pic>
        <p:nvPicPr>
          <p:cNvPr id="14342" name="Picture 7">
            <a:extLst>
              <a:ext uri="{FF2B5EF4-FFF2-40B4-BE49-F238E27FC236}">
                <a16:creationId xmlns:a16="http://schemas.microsoft.com/office/drawing/2014/main" id="{C5B43C92-256C-EE81-AA4A-3E95D17A1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438" y="765175"/>
            <a:ext cx="4835525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124F12-4C54-8316-0D19-A2F5D5AB813C}"/>
              </a:ext>
            </a:extLst>
          </p:cNvPr>
          <p:cNvSpPr txBox="1"/>
          <p:nvPr/>
        </p:nvSpPr>
        <p:spPr>
          <a:xfrm>
            <a:off x="144463" y="88900"/>
            <a:ext cx="11901487" cy="4603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uk-UA" sz="2400" b="1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ЛЕПТОСПІРОЗ</a:t>
            </a:r>
            <a:r>
              <a:rPr lang="uk-UA" sz="2000" b="1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uk-UA" sz="2000" b="1" dirty="0">
                <a:solidFill>
                  <a:srgbClr val="FF0000"/>
                </a:solidFill>
                <a:latin typeface="+mn-lt"/>
              </a:rPr>
              <a:t>ЗБУДНИК</a:t>
            </a:r>
            <a:r>
              <a:rPr lang="uk-UA" sz="2000" b="1" i="1" dirty="0">
                <a:solidFill>
                  <a:srgbClr val="7030A0"/>
                </a:solidFill>
                <a:latin typeface="+mn-lt"/>
              </a:rPr>
              <a:t>: </a:t>
            </a:r>
            <a:r>
              <a:rPr lang="en-US" sz="2000" b="1" i="1" dirty="0" err="1">
                <a:solidFill>
                  <a:srgbClr val="7030A0"/>
                </a:solidFill>
                <a:latin typeface="+mn-lt"/>
              </a:rPr>
              <a:t>Leptospira</a:t>
            </a:r>
            <a:r>
              <a:rPr lang="en-US" sz="2000" b="1" i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en-US" sz="2000" b="1" i="1" dirty="0" err="1">
                <a:solidFill>
                  <a:srgbClr val="7030A0"/>
                </a:solidFill>
                <a:latin typeface="+mn-lt"/>
              </a:rPr>
              <a:t>interrogans</a:t>
            </a:r>
            <a:r>
              <a:rPr lang="en-US" sz="2000" b="1" i="1" dirty="0">
                <a:solidFill>
                  <a:srgbClr val="7030A0"/>
                </a:solidFill>
                <a:latin typeface="+mn-lt"/>
              </a:rPr>
              <a:t> (124 </a:t>
            </a:r>
            <a:r>
              <a:rPr lang="uk-UA" sz="2000" b="1" i="1" dirty="0" err="1">
                <a:solidFill>
                  <a:srgbClr val="7030A0"/>
                </a:solidFill>
                <a:latin typeface="+mn-lt"/>
              </a:rPr>
              <a:t>серовара</a:t>
            </a:r>
            <a:r>
              <a:rPr lang="uk-UA" sz="2000" b="1" i="1" dirty="0">
                <a:solidFill>
                  <a:srgbClr val="7030A0"/>
                </a:solidFill>
                <a:latin typeface="+mn-lt"/>
              </a:rPr>
              <a:t>)</a:t>
            </a:r>
            <a:endParaRPr lang="ru-RU" sz="2000" b="1" dirty="0"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1D51EB-0C1D-D615-C724-DA4282596A5A}"/>
              </a:ext>
            </a:extLst>
          </p:cNvPr>
          <p:cNvSpPr txBox="1"/>
          <p:nvPr/>
        </p:nvSpPr>
        <p:spPr>
          <a:xfrm>
            <a:off x="144463" y="515938"/>
            <a:ext cx="11901487" cy="32988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latin typeface="+mn-lt"/>
              </a:rPr>
              <a:t>РЕЗЕРВУАР:</a:t>
            </a:r>
            <a:r>
              <a:rPr lang="ru-RU" sz="2000" b="1" dirty="0">
                <a:latin typeface="+mn-lt"/>
              </a:rPr>
              <a:t> </a:t>
            </a:r>
            <a:r>
              <a:rPr lang="ru-RU" sz="2000" b="1" dirty="0" err="1">
                <a:latin typeface="+mn-lt"/>
              </a:rPr>
              <a:t>гризуни</a:t>
            </a:r>
            <a:r>
              <a:rPr lang="ru-RU" sz="2000" b="1" dirty="0">
                <a:latin typeface="+mn-lt"/>
              </a:rPr>
              <a:t>, велика рогата худоба, </a:t>
            </a:r>
            <a:r>
              <a:rPr lang="ru-RU" sz="2000" b="1" dirty="0" err="1">
                <a:latin typeface="+mn-lt"/>
              </a:rPr>
              <a:t>кози</a:t>
            </a:r>
            <a:r>
              <a:rPr lang="ru-RU" sz="2000" b="1" dirty="0">
                <a:latin typeface="+mn-lt"/>
              </a:rPr>
              <a:t>, </a:t>
            </a:r>
            <a:r>
              <a:rPr lang="ru-RU" sz="2000" b="1" dirty="0" err="1">
                <a:latin typeface="+mn-lt"/>
              </a:rPr>
              <a:t>свині</a:t>
            </a:r>
            <a:r>
              <a:rPr lang="ru-RU" sz="2000" b="1" dirty="0">
                <a:latin typeface="+mn-lt"/>
              </a:rPr>
              <a:t>, собаки</a:t>
            </a:r>
          </a:p>
          <a:p>
            <a:pPr eaLnBrk="1" fontAlgn="auto" hangingPunct="1">
              <a:lnSpc>
                <a:spcPts val="2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latin typeface="+mn-lt"/>
              </a:rPr>
              <a:t>ШЛЯХИ ПЕРЕДАЧИ:</a:t>
            </a:r>
            <a:r>
              <a:rPr lang="ru-RU" sz="2000" b="1" dirty="0">
                <a:latin typeface="+mn-lt"/>
              </a:rPr>
              <a:t> </a:t>
            </a:r>
            <a:r>
              <a:rPr lang="ru-RU" sz="2000" b="1" dirty="0" err="1">
                <a:latin typeface="+mn-lt"/>
              </a:rPr>
              <a:t>водний</a:t>
            </a:r>
            <a:r>
              <a:rPr lang="ru-RU" sz="2000" b="1" dirty="0">
                <a:latin typeface="+mn-lt"/>
              </a:rPr>
              <a:t>, </a:t>
            </a:r>
            <a:r>
              <a:rPr lang="ru-RU" sz="2000" b="1" dirty="0" err="1">
                <a:latin typeface="+mn-lt"/>
              </a:rPr>
              <a:t>аліментарний</a:t>
            </a:r>
            <a:r>
              <a:rPr lang="ru-RU" sz="2000" b="1" dirty="0">
                <a:latin typeface="+mn-lt"/>
              </a:rPr>
              <a:t>, </a:t>
            </a:r>
            <a:r>
              <a:rPr lang="ru-RU" sz="2000" b="1" dirty="0" err="1">
                <a:latin typeface="+mn-lt"/>
              </a:rPr>
              <a:t>контактний</a:t>
            </a:r>
            <a:r>
              <a:rPr lang="ru-RU" sz="2000" b="1" dirty="0">
                <a:latin typeface="+mn-lt"/>
              </a:rPr>
              <a:t> - через </a:t>
            </a:r>
            <a:r>
              <a:rPr lang="ru-RU" sz="2000" b="1" dirty="0" err="1">
                <a:latin typeface="+mn-lt"/>
              </a:rPr>
              <a:t>пошкоджену</a:t>
            </a:r>
            <a:r>
              <a:rPr lang="ru-RU" sz="2000" b="1" dirty="0">
                <a:latin typeface="+mn-lt"/>
              </a:rPr>
              <a:t> </a:t>
            </a:r>
            <a:r>
              <a:rPr lang="ru-RU" sz="2000" b="1" dirty="0" err="1">
                <a:latin typeface="+mn-lt"/>
              </a:rPr>
              <a:t>шкіру</a:t>
            </a:r>
            <a:r>
              <a:rPr lang="ru-RU" sz="2000" b="1" dirty="0">
                <a:latin typeface="+mn-lt"/>
              </a:rPr>
              <a:t> і </a:t>
            </a:r>
            <a:r>
              <a:rPr lang="ru-RU" sz="2000" b="1" dirty="0" err="1">
                <a:latin typeface="+mn-lt"/>
              </a:rPr>
              <a:t>інтактні</a:t>
            </a:r>
            <a:r>
              <a:rPr lang="ru-RU" sz="2000" b="1" dirty="0">
                <a:latin typeface="+mn-lt"/>
              </a:rPr>
              <a:t> </a:t>
            </a:r>
            <a:r>
              <a:rPr lang="ru-RU" sz="2000" b="1" dirty="0" err="1">
                <a:latin typeface="+mn-lt"/>
              </a:rPr>
              <a:t>слизові</a:t>
            </a:r>
            <a:endParaRPr lang="ru-RU" sz="2000" b="1" dirty="0">
              <a:latin typeface="+mn-lt"/>
            </a:endParaRPr>
          </a:p>
          <a:p>
            <a:pPr eaLnBrk="1" fontAlgn="auto" hangingPunct="1">
              <a:lnSpc>
                <a:spcPts val="2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latin typeface="+mn-lt"/>
              </a:rPr>
              <a:t>ЗАХВОРЮВАННЯ: </a:t>
            </a:r>
            <a:r>
              <a:rPr lang="ru-RU" sz="2000" b="1" spc="300" dirty="0">
                <a:solidFill>
                  <a:srgbClr val="0070C0"/>
                </a:solidFill>
                <a:latin typeface="+mn-lt"/>
              </a:rPr>
              <a:t>ЗООНОЗ,</a:t>
            </a:r>
            <a:r>
              <a:rPr lang="ru-RU" sz="2000" b="1" dirty="0">
                <a:latin typeface="+mn-lt"/>
              </a:rPr>
              <a:t> </a:t>
            </a:r>
            <a:r>
              <a:rPr lang="ru-RU" sz="2000" b="1" dirty="0" err="1">
                <a:latin typeface="+mn-lt"/>
              </a:rPr>
              <a:t>інкубація</a:t>
            </a:r>
            <a:r>
              <a:rPr lang="ru-RU" sz="2000" b="1" dirty="0">
                <a:latin typeface="+mn-lt"/>
              </a:rPr>
              <a:t> 7 - 14 </a:t>
            </a:r>
            <a:r>
              <a:rPr lang="ru-RU" sz="2000" b="1" dirty="0" err="1">
                <a:latin typeface="+mn-lt"/>
              </a:rPr>
              <a:t>днів</a:t>
            </a:r>
            <a:r>
              <a:rPr lang="ru-RU" sz="2000" b="1" dirty="0">
                <a:latin typeface="+mn-lt"/>
              </a:rPr>
              <a:t>, лихоманка,</a:t>
            </a:r>
          </a:p>
          <a:p>
            <a:pPr marL="2600325" indent="-2600325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latin typeface="+mn-lt"/>
              </a:rPr>
              <a:t>                              ТРИАДА: </a:t>
            </a:r>
            <a:r>
              <a:rPr lang="ru-RU" sz="2000" b="1" dirty="0" err="1">
                <a:latin typeface="+mn-lt"/>
              </a:rPr>
              <a:t>жовтяниця</a:t>
            </a:r>
            <a:r>
              <a:rPr lang="ru-RU" sz="2000" b="1" dirty="0">
                <a:latin typeface="+mn-lt"/>
              </a:rPr>
              <a:t> (</a:t>
            </a:r>
            <a:r>
              <a:rPr lang="ru-RU" sz="2000" b="1" dirty="0" err="1">
                <a:latin typeface="+mn-lt"/>
              </a:rPr>
              <a:t>можливі</a:t>
            </a:r>
            <a:r>
              <a:rPr lang="ru-RU" sz="2000" b="1" dirty="0">
                <a:latin typeface="+mn-lt"/>
              </a:rPr>
              <a:t> </a:t>
            </a:r>
            <a:r>
              <a:rPr lang="ru-RU" sz="2000" b="1" dirty="0" err="1">
                <a:latin typeface="+mn-lt"/>
              </a:rPr>
              <a:t>безжовтушні</a:t>
            </a:r>
            <a:r>
              <a:rPr lang="ru-RU" sz="2000" b="1" dirty="0">
                <a:latin typeface="+mn-lt"/>
              </a:rPr>
              <a:t> </a:t>
            </a:r>
            <a:r>
              <a:rPr lang="ru-RU" sz="2000" b="1" dirty="0" err="1">
                <a:latin typeface="+mn-lt"/>
              </a:rPr>
              <a:t>форми</a:t>
            </a:r>
            <a:r>
              <a:rPr lang="ru-RU" sz="2000" b="1" dirty="0">
                <a:latin typeface="+mn-lt"/>
              </a:rPr>
              <a:t>),</a:t>
            </a:r>
          </a:p>
          <a:p>
            <a:pPr marL="2600325" indent="-2600325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</a:rPr>
              <a:t>   	 геморрагия,</a:t>
            </a:r>
          </a:p>
          <a:p>
            <a:pPr marL="2600325" indent="-2600325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</a:rPr>
              <a:t>    	болю в </a:t>
            </a:r>
            <a:r>
              <a:rPr lang="ru-RU" sz="2000" b="1" dirty="0" err="1">
                <a:latin typeface="+mn-lt"/>
              </a:rPr>
              <a:t>литкових</a:t>
            </a:r>
            <a:r>
              <a:rPr lang="ru-RU" sz="2000" b="1" dirty="0">
                <a:latin typeface="+mn-lt"/>
              </a:rPr>
              <a:t> та </a:t>
            </a:r>
            <a:r>
              <a:rPr lang="ru-RU" sz="2000" b="1" dirty="0" err="1">
                <a:latin typeface="+mn-lt"/>
              </a:rPr>
              <a:t>інших</a:t>
            </a:r>
            <a:r>
              <a:rPr lang="ru-RU" sz="2000" b="1" dirty="0">
                <a:latin typeface="+mn-lt"/>
              </a:rPr>
              <a:t> </a:t>
            </a:r>
            <a:r>
              <a:rPr lang="ru-RU" sz="2000" b="1" dirty="0" err="1">
                <a:latin typeface="+mn-lt"/>
              </a:rPr>
              <a:t>м'язів</a:t>
            </a:r>
            <a:r>
              <a:rPr lang="ru-RU" sz="2000" b="1" dirty="0">
                <a:latin typeface="+mn-lt"/>
              </a:rPr>
              <a:t> 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latin typeface="+mn-lt"/>
              </a:rPr>
              <a:t>ІМУНІТЕТ:</a:t>
            </a:r>
            <a:r>
              <a:rPr lang="ru-RU" sz="2000" b="1" dirty="0">
                <a:latin typeface="+mn-lt"/>
              </a:rPr>
              <a:t> </a:t>
            </a:r>
            <a:r>
              <a:rPr lang="ru-RU" sz="2000" b="1" dirty="0" err="1">
                <a:latin typeface="+mn-lt"/>
              </a:rPr>
              <a:t>стійкий</a:t>
            </a:r>
            <a:r>
              <a:rPr lang="ru-RU" sz="2000" b="1" dirty="0">
                <a:latin typeface="+mn-lt"/>
              </a:rPr>
              <a:t>, </a:t>
            </a:r>
            <a:r>
              <a:rPr lang="ru-RU" sz="2000" b="1" dirty="0" err="1">
                <a:latin typeface="+mn-lt"/>
              </a:rPr>
              <a:t>серовароспецифічний</a:t>
            </a:r>
            <a:endParaRPr lang="ru-RU" sz="2000" b="1" dirty="0">
              <a:latin typeface="+mn-lt"/>
            </a:endParaRPr>
          </a:p>
          <a:p>
            <a:pPr marL="4219575" indent="-4219575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latin typeface="+mn-lt"/>
              </a:rPr>
              <a:t>СПЕЦИФІЧНА ПРОФІЛАКТИКА:  </a:t>
            </a:r>
            <a:r>
              <a:rPr lang="ru-RU" sz="2000" b="1" dirty="0">
                <a:latin typeface="+mn-lt"/>
              </a:rPr>
              <a:t>- </a:t>
            </a:r>
            <a:r>
              <a:rPr lang="ru-RU" sz="2000" b="1" dirty="0" err="1">
                <a:latin typeface="+mn-lt"/>
              </a:rPr>
              <a:t>вбитої</a:t>
            </a:r>
            <a:r>
              <a:rPr lang="ru-RU" sz="2000" b="1" dirty="0">
                <a:latin typeface="+mn-lt"/>
              </a:rPr>
              <a:t> вакциною за </a:t>
            </a:r>
            <a:r>
              <a:rPr lang="ru-RU" sz="2000" b="1" dirty="0" err="1">
                <a:latin typeface="+mn-lt"/>
              </a:rPr>
              <a:t>епідемічними</a:t>
            </a:r>
            <a:r>
              <a:rPr lang="ru-RU" sz="2000" b="1" dirty="0">
                <a:latin typeface="+mn-lt"/>
              </a:rPr>
              <a:t> </a:t>
            </a:r>
            <a:r>
              <a:rPr lang="ru-RU" sz="2000" b="1" dirty="0" err="1">
                <a:latin typeface="+mn-lt"/>
              </a:rPr>
              <a:t>показниками</a:t>
            </a:r>
            <a:r>
              <a:rPr lang="ru-RU" sz="2000" b="1" dirty="0">
                <a:latin typeface="+mn-lt"/>
              </a:rPr>
              <a:t>.</a:t>
            </a:r>
          </a:p>
          <a:p>
            <a:pPr marL="1162050" indent="-1162050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latin typeface="+mn-lt"/>
              </a:rPr>
              <a:t>ЛІКУВАННЯ</a:t>
            </a:r>
            <a:r>
              <a:rPr lang="ru-RU" sz="2000" b="1" dirty="0">
                <a:latin typeface="+mn-lt"/>
              </a:rPr>
              <a:t>: </a:t>
            </a:r>
            <a:r>
              <a:rPr lang="ru-RU" sz="2000" b="1" dirty="0" err="1">
                <a:latin typeface="+mn-lt"/>
              </a:rPr>
              <a:t>антибіотикотерапія</a:t>
            </a:r>
            <a:r>
              <a:rPr lang="ru-RU" sz="2000" b="1" dirty="0">
                <a:latin typeface="+mn-lt"/>
              </a:rPr>
              <a:t>, </a:t>
            </a:r>
            <a:r>
              <a:rPr lang="ru-RU" sz="2000" b="1" dirty="0" err="1">
                <a:latin typeface="+mn-lt"/>
              </a:rPr>
              <a:t>антілептоспірозний</a:t>
            </a:r>
            <a:r>
              <a:rPr lang="ru-RU" sz="2000" b="1" dirty="0">
                <a:latin typeface="+mn-lt"/>
              </a:rPr>
              <a:t> </a:t>
            </a:r>
            <a:r>
              <a:rPr lang="ru-RU" sz="2000" b="1" dirty="0" err="1">
                <a:latin typeface="+mn-lt"/>
              </a:rPr>
              <a:t>імуноглобулін</a:t>
            </a:r>
            <a:r>
              <a:rPr lang="ru-RU" sz="2000" b="1" dirty="0">
                <a:latin typeface="+mn-lt"/>
              </a:rPr>
              <a:t> з </a:t>
            </a:r>
            <a:r>
              <a:rPr lang="ru-RU" sz="2000" b="1" dirty="0" err="1">
                <a:latin typeface="+mn-lt"/>
              </a:rPr>
              <a:t>крові</a:t>
            </a:r>
            <a:r>
              <a:rPr lang="ru-RU" sz="2000" b="1" dirty="0">
                <a:latin typeface="+mn-lt"/>
              </a:rPr>
              <a:t> </a:t>
            </a:r>
            <a:r>
              <a:rPr lang="ru-RU" sz="2000" b="1" dirty="0" err="1">
                <a:latin typeface="+mn-lt"/>
              </a:rPr>
              <a:t>імунізованих</a:t>
            </a:r>
            <a:r>
              <a:rPr lang="ru-RU" sz="2000" b="1" dirty="0">
                <a:latin typeface="+mn-lt"/>
              </a:rPr>
              <a:t> </a:t>
            </a:r>
            <a:r>
              <a:rPr lang="ru-RU" sz="2000" b="1" dirty="0" err="1">
                <a:latin typeface="+mn-lt"/>
              </a:rPr>
              <a:t>волів</a:t>
            </a:r>
            <a:endParaRPr lang="ru-RU" sz="2000" b="1" dirty="0"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72F441-7A64-13AB-AA3B-AB39C8A2CF17}"/>
              </a:ext>
            </a:extLst>
          </p:cNvPr>
          <p:cNvSpPr txBox="1"/>
          <p:nvPr/>
        </p:nvSpPr>
        <p:spPr>
          <a:xfrm>
            <a:off x="144463" y="4643438"/>
            <a:ext cx="11901487" cy="19383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latin typeface="+mn-lt"/>
              </a:rPr>
              <a:t>МІКРОБІОЛОГІЧНА ДІАГНОСТИКА: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b="1" dirty="0" err="1">
                <a:latin typeface="+mn-lt"/>
              </a:rPr>
              <a:t>Мікроскопія</a:t>
            </a:r>
            <a:r>
              <a:rPr lang="ru-RU" sz="2000" b="1" dirty="0">
                <a:latin typeface="+mn-lt"/>
              </a:rPr>
              <a:t> в темному </a:t>
            </a:r>
            <a:r>
              <a:rPr lang="ru-RU" sz="2000" b="1" dirty="0" err="1">
                <a:latin typeface="+mn-lt"/>
              </a:rPr>
              <a:t>полі</a:t>
            </a:r>
            <a:r>
              <a:rPr lang="ru-RU" sz="2000" b="1" dirty="0">
                <a:latin typeface="+mn-lt"/>
              </a:rPr>
              <a:t> </a:t>
            </a:r>
            <a:r>
              <a:rPr lang="ru-RU" sz="2000" b="1" dirty="0" err="1">
                <a:latin typeface="+mn-lt"/>
              </a:rPr>
              <a:t>препаратів</a:t>
            </a:r>
            <a:r>
              <a:rPr lang="ru-RU" sz="2000" b="1" dirty="0">
                <a:latin typeface="+mn-lt"/>
              </a:rPr>
              <a:t> </a:t>
            </a:r>
            <a:r>
              <a:rPr lang="ru-RU" sz="2000" b="1" dirty="0" err="1">
                <a:latin typeface="+mn-lt"/>
              </a:rPr>
              <a:t>із</a:t>
            </a:r>
            <a:r>
              <a:rPr lang="ru-RU" sz="2000" b="1" dirty="0">
                <a:latin typeface="+mn-lt"/>
              </a:rPr>
              <a:t> </a:t>
            </a:r>
            <a:r>
              <a:rPr lang="ru-RU" sz="2000" b="1" dirty="0" err="1">
                <a:latin typeface="+mn-lt"/>
              </a:rPr>
              <a:t>сечі</a:t>
            </a:r>
            <a:r>
              <a:rPr lang="ru-RU" sz="2000" b="1" dirty="0">
                <a:latin typeface="+mn-lt"/>
              </a:rPr>
              <a:t>, </a:t>
            </a:r>
            <a:r>
              <a:rPr lang="ru-RU" sz="2000" b="1" dirty="0" err="1">
                <a:latin typeface="+mn-lt"/>
              </a:rPr>
              <a:t>ліквору</a:t>
            </a:r>
            <a:r>
              <a:rPr lang="ru-RU" sz="2000" b="1" dirty="0">
                <a:latin typeface="+mn-lt"/>
              </a:rPr>
              <a:t>, </a:t>
            </a:r>
            <a:r>
              <a:rPr lang="ru-RU" sz="2000" b="1" dirty="0" err="1">
                <a:latin typeface="+mn-lt"/>
              </a:rPr>
              <a:t>крові</a:t>
            </a:r>
            <a:r>
              <a:rPr lang="ru-RU" sz="2000" b="1" dirty="0">
                <a:latin typeface="+mn-lt"/>
              </a:rPr>
              <a:t>;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dirty="0" err="1">
                <a:latin typeface="+mn-lt"/>
              </a:rPr>
              <a:t>Виділення</a:t>
            </a:r>
            <a:r>
              <a:rPr lang="ru-RU" b="1" dirty="0">
                <a:latin typeface="+mn-lt"/>
              </a:rPr>
              <a:t> </a:t>
            </a:r>
            <a:r>
              <a:rPr lang="ru-RU" b="1" dirty="0" err="1">
                <a:latin typeface="+mn-lt"/>
              </a:rPr>
              <a:t>урінокультури</a:t>
            </a:r>
            <a:r>
              <a:rPr lang="ru-RU" b="1" dirty="0">
                <a:latin typeface="+mn-lt"/>
              </a:rPr>
              <a:t> (</a:t>
            </a:r>
            <a:r>
              <a:rPr lang="ru-RU" b="1" dirty="0" err="1">
                <a:latin typeface="+mn-lt"/>
              </a:rPr>
              <a:t>ліквору</a:t>
            </a:r>
            <a:r>
              <a:rPr lang="ru-RU" b="1" dirty="0">
                <a:latin typeface="+mn-lt"/>
              </a:rPr>
              <a:t>) на </a:t>
            </a:r>
            <a:r>
              <a:rPr lang="ru-RU" b="1" dirty="0" err="1">
                <a:latin typeface="+mn-lt"/>
              </a:rPr>
              <a:t>середовищі</a:t>
            </a:r>
            <a:r>
              <a:rPr lang="ru-RU" b="1" dirty="0">
                <a:latin typeface="+mn-lt"/>
              </a:rPr>
              <a:t> </a:t>
            </a:r>
            <a:r>
              <a:rPr lang="ru-RU" b="1" dirty="0" err="1">
                <a:latin typeface="+mn-lt"/>
              </a:rPr>
              <a:t>Ферворта-Вольфапри</a:t>
            </a:r>
            <a:r>
              <a:rPr lang="ru-RU" b="1" dirty="0">
                <a:latin typeface="+mn-lt"/>
              </a:rPr>
              <a:t> 28 °С</a:t>
            </a:r>
            <a:r>
              <a:rPr lang="ru-RU" sz="2000" b="1" dirty="0">
                <a:latin typeface="+mn-lt"/>
              </a:rPr>
              <a:t>;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b="1" dirty="0" err="1">
                <a:latin typeface="+mn-lt"/>
              </a:rPr>
              <a:t>Реакція</a:t>
            </a:r>
            <a:r>
              <a:rPr lang="ru-RU" sz="2000" b="1" dirty="0">
                <a:latin typeface="+mn-lt"/>
              </a:rPr>
              <a:t> </a:t>
            </a:r>
            <a:r>
              <a:rPr lang="ru-RU" sz="2000" b="1" dirty="0" err="1">
                <a:latin typeface="+mn-lt"/>
              </a:rPr>
              <a:t>аглютинації</a:t>
            </a:r>
            <a:r>
              <a:rPr lang="ru-RU" sz="2000" b="1" dirty="0">
                <a:latin typeface="+mn-lt"/>
              </a:rPr>
              <a:t> та </a:t>
            </a:r>
            <a:r>
              <a:rPr lang="ru-RU" sz="2000" b="1" dirty="0" err="1">
                <a:latin typeface="+mn-lt"/>
              </a:rPr>
              <a:t>лізису</a:t>
            </a:r>
            <a:r>
              <a:rPr lang="ru-RU" sz="2000" b="1" dirty="0">
                <a:latin typeface="+mn-lt"/>
              </a:rPr>
              <a:t>;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b="1" dirty="0" err="1">
                <a:latin typeface="+mn-lt"/>
              </a:rPr>
              <a:t>Біопроба</a:t>
            </a:r>
            <a:r>
              <a:rPr lang="ru-RU" sz="2000" b="1" dirty="0">
                <a:latin typeface="+mn-lt"/>
              </a:rPr>
              <a:t> на </a:t>
            </a:r>
            <a:r>
              <a:rPr lang="ru-RU" sz="2000" b="1" dirty="0" err="1">
                <a:latin typeface="+mn-lt"/>
              </a:rPr>
              <a:t>хом'яках</a:t>
            </a:r>
            <a:r>
              <a:rPr lang="ru-RU" sz="2000" b="1" dirty="0">
                <a:latin typeface="+mn-lt"/>
              </a:rPr>
              <a:t>, </a:t>
            </a:r>
            <a:r>
              <a:rPr lang="ru-RU" sz="2000" b="1" dirty="0" err="1">
                <a:latin typeface="+mn-lt"/>
              </a:rPr>
              <a:t>морських</a:t>
            </a:r>
            <a:r>
              <a:rPr lang="ru-RU" sz="2000" b="1" dirty="0">
                <a:latin typeface="+mn-lt"/>
              </a:rPr>
              <a:t> свинках, кроликах-сосунки;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b="1" dirty="0">
                <a:latin typeface="+mn-lt"/>
              </a:rPr>
              <a:t>ПЛР.</a:t>
            </a:r>
          </a:p>
        </p:txBody>
      </p:sp>
    </p:spTree>
  </p:cSld>
  <p:clrMapOvr>
    <a:masterClrMapping/>
  </p:clrMapOvr>
  <p:transition spd="slow">
    <p:pull dir="r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0871634D-A20F-2BAD-B855-16CE7A4BC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" y="836613"/>
            <a:ext cx="5280025" cy="307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>
            <a:extLst>
              <a:ext uri="{FF2B5EF4-FFF2-40B4-BE49-F238E27FC236}">
                <a16:creationId xmlns:a16="http://schemas.microsoft.com/office/drawing/2014/main" id="{246FC5B3-8D3D-0B3C-1D07-B1FF8D93C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463" y="836613"/>
            <a:ext cx="5580062" cy="294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extBox 1">
            <a:extLst>
              <a:ext uri="{FF2B5EF4-FFF2-40B4-BE49-F238E27FC236}">
                <a16:creationId xmlns:a16="http://schemas.microsoft.com/office/drawing/2014/main" id="{5720C499-681E-5341-D103-1B0C388A5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50" y="4265613"/>
            <a:ext cx="52800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 i="1">
                <a:solidFill>
                  <a:srgbClr val="7030A0"/>
                </a:solidFill>
              </a:rPr>
              <a:t>Borrelia</a:t>
            </a:r>
            <a:r>
              <a:rPr lang="en-US" altLang="ru-RU" sz="2800" b="1" i="1">
                <a:solidFill>
                  <a:srgbClr val="7030A0"/>
                </a:solidFill>
              </a:rPr>
              <a:t> reccurentis </a:t>
            </a:r>
            <a:r>
              <a:rPr lang="ru-RU" altLang="ru-RU" sz="2800" b="1">
                <a:solidFill>
                  <a:srgbClr val="7030A0"/>
                </a:solidFill>
              </a:rPr>
              <a:t>в мазку крові хворого. Фарбування за  Романовським - Гімзою</a:t>
            </a:r>
          </a:p>
        </p:txBody>
      </p:sp>
      <p:sp>
        <p:nvSpPr>
          <p:cNvPr id="16389" name="TextBox 2">
            <a:extLst>
              <a:ext uri="{FF2B5EF4-FFF2-40B4-BE49-F238E27FC236}">
                <a16:creationId xmlns:a16="http://schemas.microsoft.com/office/drawing/2014/main" id="{711965DB-A9E7-61C1-FDDA-7A073271A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1338" y="4221163"/>
            <a:ext cx="4024312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>
                <a:solidFill>
                  <a:srgbClr val="7030A0"/>
                </a:solidFill>
              </a:rPr>
              <a:t>Борелії </a:t>
            </a:r>
          </a:p>
          <a:p>
            <a:pPr algn="ctr" eaLnBrk="1" hangingPunct="1"/>
            <a:r>
              <a:rPr lang="ru-RU" altLang="ru-RU" sz="2800" b="1">
                <a:solidFill>
                  <a:srgbClr val="7030A0"/>
                </a:solidFill>
              </a:rPr>
              <a:t>у темному пол</a:t>
            </a:r>
            <a:r>
              <a:rPr lang="uk-UA" altLang="ru-RU" sz="2800" b="1">
                <a:solidFill>
                  <a:srgbClr val="7030A0"/>
                </a:solidFill>
              </a:rPr>
              <a:t>і</a:t>
            </a:r>
            <a:r>
              <a:rPr lang="ru-RU" altLang="ru-RU" sz="2800" b="1">
                <a:solidFill>
                  <a:srgbClr val="7030A0"/>
                </a:solidFill>
              </a:rPr>
              <a:t> зору</a:t>
            </a:r>
          </a:p>
        </p:txBody>
      </p:sp>
    </p:spTree>
  </p:cSld>
  <p:clrMapOvr>
    <a:masterClrMapping/>
  </p:clrMapOvr>
  <p:transition spd="slow">
    <p:pull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E4E3DC8-7BCC-176E-154B-BCBB33E793A9}"/>
              </a:ext>
            </a:extLst>
          </p:cNvPr>
          <p:cNvGraphicFramePr>
            <a:graphicFrameLocks noGrp="1"/>
          </p:cNvGraphicFramePr>
          <p:nvPr/>
        </p:nvGraphicFramePr>
        <p:xfrm>
          <a:off x="95250" y="36513"/>
          <a:ext cx="12049125" cy="66643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36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22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8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81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081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081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7485">
                <a:tc grid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3600" b="1" spc="6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БОР</a:t>
                      </a:r>
                      <a:r>
                        <a:rPr lang="ru-RU" sz="3600" b="1" spc="6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ЕЛІОЗИ</a:t>
                      </a:r>
                      <a:endParaRPr lang="ru-RU" sz="3600" dirty="0"/>
                    </a:p>
                  </a:txBody>
                  <a:tcPr marL="121925" marR="121925" marT="45511" marB="45511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396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ВИД</a:t>
                      </a:r>
                    </a:p>
                  </a:txBody>
                  <a:tcPr marL="121925" marR="121925" marT="45511" marB="45511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ПЕРЕ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-</a:t>
                      </a:r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НОСНИК</a:t>
                      </a:r>
                    </a:p>
                  </a:txBody>
                  <a:tcPr marL="121925" marR="121925" marT="45511" marB="45511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ПЕРЕДАЧА</a:t>
                      </a:r>
                    </a:p>
                  </a:txBody>
                  <a:tcPr marL="121925" marR="121925" marT="45511" marB="45511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РЕЗЕРВУАР</a:t>
                      </a:r>
                    </a:p>
                  </a:txBody>
                  <a:tcPr marL="121925" marR="121925" marT="45511" marB="45511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uk-UA" sz="1800" b="1" dirty="0">
                          <a:solidFill>
                            <a:schemeClr val="bg1"/>
                          </a:solidFill>
                        </a:rPr>
                        <a:t>РОЗПОВ-СЮДЖЕННЯ</a:t>
                      </a:r>
                      <a:endParaRPr lang="ru-RU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L="121925" marR="121925" marT="45511" marB="45511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ЗАХВО-РЮВАННЯ</a:t>
                      </a:r>
                    </a:p>
                  </a:txBody>
                  <a:tcPr marL="121925" marR="121925" marT="45511" marB="45511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9888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B.</a:t>
                      </a:r>
                      <a:r>
                        <a:rPr lang="en-US" sz="1800" b="1" i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800" b="1" i="1" baseline="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reccurentis</a:t>
                      </a:r>
                      <a:endParaRPr lang="ru-RU" sz="1800" b="1" i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121925" marR="121925" marT="45511" marB="45511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воші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платтяні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,</a:t>
                      </a: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рідше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-</a:t>
                      </a: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головний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,</a:t>
                      </a: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лобкові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marL="121925" marR="121925" marT="45511" marB="45511" anchor="b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uk-UA" sz="1800" b="1" dirty="0">
                          <a:solidFill>
                            <a:srgbClr val="FF0000"/>
                          </a:solidFill>
                        </a:rPr>
                        <a:t>ТИРАННЯ </a:t>
                      </a:r>
                      <a:r>
                        <a:rPr lang="uk-UA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гемолімфи роздавленої воші в пошкоджену шкіру і слизові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marL="121925" marR="121925" marT="45511" marB="45511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Людина</a:t>
                      </a:r>
                    </a:p>
                  </a:txBody>
                  <a:tcPr marL="121925" marR="121925" marT="45511" marB="45511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uk-UA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Повсюдно (зустрічається </a:t>
                      </a:r>
                      <a:r>
                        <a:rPr lang="uk-UA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рідко</a:t>
                      </a:r>
                      <a:r>
                        <a:rPr lang="uk-UA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)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marL="121925" marR="121925" marT="45511" marB="45511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Епідемічний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зворотний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тиф</a:t>
                      </a:r>
                    </a:p>
                  </a:txBody>
                  <a:tcPr marL="121925" marR="121925" marT="45511" marB="45511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14874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en-US" sz="1800" b="1" i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B. </a:t>
                      </a:r>
                      <a:r>
                        <a:rPr lang="en-US" sz="1800" b="1" i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duttoni</a:t>
                      </a:r>
                      <a:endParaRPr lang="ru-RU" sz="1800" b="1" i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en-US" sz="1800" b="1" i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B. </a:t>
                      </a:r>
                      <a:r>
                        <a:rPr lang="en-US" sz="1800" b="1" i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hispanica</a:t>
                      </a:r>
                      <a:endParaRPr lang="ru-RU" sz="1800" b="1" i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en-US" sz="1800" b="1" i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B.</a:t>
                      </a:r>
                      <a:r>
                        <a:rPr lang="en-US" sz="1800" b="1" i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800" b="1" i="1" baseline="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microti</a:t>
                      </a:r>
                      <a:endParaRPr lang="ru-RU" sz="1800" b="1" i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en-US" sz="1800" b="1" i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B. </a:t>
                      </a:r>
                      <a:r>
                        <a:rPr lang="en-US" sz="1800" b="1" i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persica</a:t>
                      </a:r>
                      <a:endParaRPr lang="ru-RU" sz="1800" b="1" i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en-US" sz="1800" b="1" i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B. </a:t>
                      </a:r>
                      <a:r>
                        <a:rPr lang="en-US" sz="1800" b="1" i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caucasica</a:t>
                      </a:r>
                      <a:endParaRPr lang="ru-RU" sz="1800" b="1" i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en-US" sz="1800" b="1" i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B. </a:t>
                      </a:r>
                      <a:r>
                        <a:rPr lang="en-US" sz="1800" b="1" i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armenica</a:t>
                      </a:r>
                      <a:endParaRPr lang="ru-RU" sz="1800" b="1" i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en-US" sz="1800" b="1" i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B. </a:t>
                      </a:r>
                      <a:r>
                        <a:rPr lang="en-US" sz="1800" b="1" i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tillae</a:t>
                      </a:r>
                      <a:r>
                        <a:rPr lang="uk-UA" sz="1800" b="1" i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…</a:t>
                      </a:r>
                      <a:endParaRPr lang="en-US" sz="1800" b="1" i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800" b="1" i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около 30 видов</a:t>
                      </a:r>
                    </a:p>
                  </a:txBody>
                  <a:tcPr marL="121925" marR="121925" marT="45511" marB="45511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  <a:p>
                      <a:pPr algn="ctr">
                        <a:lnSpc>
                          <a:spcPts val="1800"/>
                        </a:lnSpc>
                      </a:pP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  <a:p>
                      <a:pPr algn="ctr">
                        <a:lnSpc>
                          <a:spcPts val="1800"/>
                        </a:lnSpc>
                      </a:pP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  <a:p>
                      <a:pPr algn="ctr">
                        <a:lnSpc>
                          <a:spcPts val="1800"/>
                        </a:lnSpc>
                      </a:pP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Кліщи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роду </a:t>
                      </a:r>
                      <a:r>
                        <a:rPr lang="en-US" sz="1800" b="1" i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Ornitho-dorus</a:t>
                      </a:r>
                      <a:endParaRPr lang="ru-RU" sz="1800" b="1" i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marL="121925" marR="121925" marT="45511" marB="45511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</a:rPr>
                        <a:t>УКУС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</a:t>
                      </a: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кліща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marL="121925" marR="121925" marT="45511" marB="45511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Гризуни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,</a:t>
                      </a: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кліщі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роду </a:t>
                      </a:r>
                      <a:r>
                        <a:rPr lang="en-US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Ornitho-dorus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marL="121925" marR="121925" marT="45511" marB="45511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У </a:t>
                      </a: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різних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регіонах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світу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як природно-</a:t>
                      </a: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осередкове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ендемічне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захворювання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marL="121925" marR="121925" marT="45511" marB="45511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Кліщів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поворотні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тифи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(</a:t>
                      </a: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Ендемічні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поворотні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тифи</a:t>
                      </a:r>
                      <a:r>
                        <a:rPr lang="uk-UA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)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marL="121925" marR="121925" marT="45511" marB="45511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0681">
                <a:tc>
                  <a:txBody>
                    <a:bodyPr/>
                    <a:lstStyle/>
                    <a:p>
                      <a:pPr>
                        <a:lnSpc>
                          <a:spcPts val="2160"/>
                        </a:lnSpc>
                      </a:pPr>
                      <a:r>
                        <a:rPr lang="en-US" sz="1800" b="1" i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B. </a:t>
                      </a:r>
                      <a:r>
                        <a:rPr lang="en-US" sz="1800" b="1" i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burgdorferi</a:t>
                      </a:r>
                      <a:endParaRPr lang="ru-RU" sz="1800" b="1" i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r>
                        <a:rPr lang="en-US" sz="1800" b="1" i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B. </a:t>
                      </a:r>
                      <a:r>
                        <a:rPr lang="ru-RU" sz="1800" b="1" i="1" noProof="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garinii</a:t>
                      </a:r>
                      <a:endParaRPr lang="ru-RU" sz="1800" b="1" i="1" noProof="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r>
                        <a:rPr lang="en-US" sz="1800" b="1" i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B. </a:t>
                      </a:r>
                      <a:r>
                        <a:rPr lang="en-US" sz="1800" b="1" i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afzelii</a:t>
                      </a:r>
                      <a:endParaRPr lang="ru-RU" sz="1800" b="1" i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121925" marR="121925" marT="45511" marB="45511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Кліщи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роду </a:t>
                      </a:r>
                      <a:r>
                        <a:rPr lang="en-US" sz="1800" b="1" i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Ixodes</a:t>
                      </a:r>
                      <a:endParaRPr lang="ru-RU" sz="1800" b="1" i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marL="121925" marR="121925" marT="45511" marB="45511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</a:rPr>
                        <a:t>УКУС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</a:t>
                      </a: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кліща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marL="121925" marR="121925" marT="45511" marB="45511"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Гризуни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,</a:t>
                      </a: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кліщі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роду </a:t>
                      </a:r>
                      <a:r>
                        <a:rPr lang="en-US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Ixodes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marL="121925" marR="121925" marT="45511" marB="45511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США,</a:t>
                      </a:r>
                    </a:p>
                    <a:p>
                      <a:pPr algn="ctr"/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Европа</a:t>
                      </a:r>
                    </a:p>
                  </a:txBody>
                  <a:tcPr marL="121925" marR="121925" marT="45511" marB="45511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Хвороба</a:t>
                      </a:r>
                      <a:r>
                        <a:rPr lang="uk-UA" sz="1800" b="1" baseline="0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uk-UA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Лайму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marL="121925" marR="121925" marT="45511" marB="45511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7449" name="Рисунок 1">
            <a:extLst>
              <a:ext uri="{FF2B5EF4-FFF2-40B4-BE49-F238E27FC236}">
                <a16:creationId xmlns:a16="http://schemas.microsoft.com/office/drawing/2014/main" id="{93FA7A16-79B3-EA45-6E00-34E0AA9F8A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725" y="1189038"/>
            <a:ext cx="10033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0" name="Picture 2">
            <a:extLst>
              <a:ext uri="{FF2B5EF4-FFF2-40B4-BE49-F238E27FC236}">
                <a16:creationId xmlns:a16="http://schemas.microsoft.com/office/drawing/2014/main" id="{FEBCB704-22AA-1101-6909-FBFE8F74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3500438"/>
            <a:ext cx="1281112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6BD6E2A-F111-0833-F4F0-B5398FC35035}"/>
              </a:ext>
            </a:extLst>
          </p:cNvPr>
          <p:cNvSpPr txBox="1"/>
          <p:nvPr/>
        </p:nvSpPr>
        <p:spPr>
          <a:xfrm>
            <a:off x="144463" y="158750"/>
            <a:ext cx="11898312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ЦИРКУЛЯЦІЯ ЗБУДНИКА ЛАЙМОБОРЕЛІОЗУ</a:t>
            </a:r>
          </a:p>
        </p:txBody>
      </p:sp>
      <p:pic>
        <p:nvPicPr>
          <p:cNvPr id="18435" name="Picture 4">
            <a:extLst>
              <a:ext uri="{FF2B5EF4-FFF2-40B4-BE49-F238E27FC236}">
                <a16:creationId xmlns:a16="http://schemas.microsoft.com/office/drawing/2014/main" id="{6876EAB0-23E5-F4BE-54E6-912CFDC01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8" y="981075"/>
            <a:ext cx="11133137" cy="571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48FD234C-542F-94F3-B686-746629728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525" y="1390650"/>
            <a:ext cx="8796338" cy="448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Box 1">
            <a:extLst>
              <a:ext uri="{FF2B5EF4-FFF2-40B4-BE49-F238E27FC236}">
                <a16:creationId xmlns:a16="http://schemas.microsoft.com/office/drawing/2014/main" id="{C3FC3837-A193-B896-0A66-5B753A5C7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8" y="66675"/>
            <a:ext cx="3935412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ts val="2400"/>
              </a:lnSpc>
            </a:pPr>
            <a:r>
              <a:rPr lang="ru-RU" altLang="ru-RU" sz="2800" b="1">
                <a:solidFill>
                  <a:srgbClr val="FF0000"/>
                </a:solidFill>
              </a:rPr>
              <a:t>РАННЯ СТАДІЯ:</a:t>
            </a:r>
            <a:r>
              <a:rPr lang="ru-RU" altLang="ru-RU" sz="2800" b="1">
                <a:solidFill>
                  <a:schemeClr val="bg1"/>
                </a:solidFill>
              </a:rPr>
              <a:t> </a:t>
            </a:r>
          </a:p>
          <a:p>
            <a:pPr eaLnBrk="1" hangingPunct="1">
              <a:lnSpc>
                <a:spcPts val="2200"/>
              </a:lnSpc>
            </a:pPr>
            <a:r>
              <a:rPr lang="ru-RU" altLang="ru-RU" sz="2400" b="1">
                <a:solidFill>
                  <a:srgbClr val="FFC000"/>
                </a:solidFill>
              </a:rPr>
              <a:t>мигруюча еритема, </a:t>
            </a:r>
          </a:p>
          <a:p>
            <a:pPr eaLnBrk="1" hangingPunct="1">
              <a:lnSpc>
                <a:spcPts val="2200"/>
              </a:lnSpc>
            </a:pPr>
            <a:r>
              <a:rPr lang="ru-RU" altLang="ru-RU" sz="2400" b="1">
                <a:solidFill>
                  <a:srgbClr val="FFC000"/>
                </a:solidFill>
              </a:rPr>
              <a:t>нездужання,</a:t>
            </a:r>
          </a:p>
          <a:p>
            <a:pPr eaLnBrk="1" hangingPunct="1">
              <a:lnSpc>
                <a:spcPts val="2200"/>
              </a:lnSpc>
            </a:pPr>
            <a:r>
              <a:rPr lang="ru-RU" altLang="ru-RU" sz="2400" b="1">
                <a:solidFill>
                  <a:srgbClr val="FFC000"/>
                </a:solidFill>
              </a:rPr>
              <a:t>лихоманка,</a:t>
            </a:r>
          </a:p>
          <a:p>
            <a:pPr eaLnBrk="1" hangingPunct="1">
              <a:lnSpc>
                <a:spcPts val="2200"/>
              </a:lnSpc>
            </a:pPr>
            <a:r>
              <a:rPr lang="ru-RU" altLang="ru-RU" sz="2400" b="1">
                <a:solidFill>
                  <a:srgbClr val="FFC000"/>
                </a:solidFill>
              </a:rPr>
              <a:t>головний біль</a:t>
            </a:r>
          </a:p>
          <a:p>
            <a:pPr eaLnBrk="1" hangingPunct="1">
              <a:lnSpc>
                <a:spcPts val="2200"/>
              </a:lnSpc>
            </a:pPr>
            <a:endParaRPr lang="ru-RU" altLang="ru-RU"/>
          </a:p>
          <a:p>
            <a:pPr eaLnBrk="1" hangingPunct="1">
              <a:lnSpc>
                <a:spcPts val="1300"/>
              </a:lnSpc>
            </a:pPr>
            <a:br>
              <a:rPr lang="ru-RU" altLang="ru-RU"/>
            </a:br>
            <a:r>
              <a:rPr lang="ru-RU" altLang="ru-RU" sz="2800" b="1">
                <a:solidFill>
                  <a:srgbClr val="FF0000"/>
                </a:solidFill>
              </a:rPr>
              <a:t>ЕТАП II:</a:t>
            </a:r>
            <a:r>
              <a:rPr lang="ru-RU" altLang="ru-RU"/>
              <a:t> </a:t>
            </a:r>
          </a:p>
          <a:p>
            <a:pPr eaLnBrk="1" hangingPunct="1">
              <a:lnSpc>
                <a:spcPts val="2200"/>
              </a:lnSpc>
            </a:pPr>
            <a:r>
              <a:rPr lang="ru-RU" altLang="ru-RU" sz="2400" b="1">
                <a:solidFill>
                  <a:srgbClr val="FFC000"/>
                </a:solidFill>
              </a:rPr>
              <a:t>неврологічні прояви</a:t>
            </a:r>
          </a:p>
          <a:p>
            <a:pPr eaLnBrk="1" hangingPunct="1">
              <a:lnSpc>
                <a:spcPts val="2200"/>
              </a:lnSpc>
            </a:pPr>
            <a:r>
              <a:rPr lang="ru-RU" altLang="ru-RU" sz="2400" b="1">
                <a:solidFill>
                  <a:srgbClr val="FFC000"/>
                </a:solidFill>
              </a:rPr>
              <a:t>(Радикуліти, неврити, рухові і чутливі</a:t>
            </a:r>
          </a:p>
          <a:p>
            <a:pPr eaLnBrk="1" hangingPunct="1">
              <a:lnSpc>
                <a:spcPts val="2200"/>
              </a:lnSpc>
            </a:pPr>
            <a:r>
              <a:rPr lang="ru-RU" altLang="ru-RU" sz="2400" b="1">
                <a:solidFill>
                  <a:srgbClr val="FFC000"/>
                </a:solidFill>
              </a:rPr>
              <a:t>розлади);</a:t>
            </a:r>
          </a:p>
          <a:p>
            <a:pPr eaLnBrk="1" hangingPunct="1">
              <a:lnSpc>
                <a:spcPts val="2200"/>
              </a:lnSpc>
            </a:pPr>
            <a:r>
              <a:rPr lang="ru-RU" altLang="ru-RU" sz="2400" b="1">
                <a:solidFill>
                  <a:srgbClr val="FFC000"/>
                </a:solidFill>
              </a:rPr>
              <a:t>міокардит,</a:t>
            </a:r>
          </a:p>
          <a:p>
            <a:pPr eaLnBrk="1" hangingPunct="1">
              <a:lnSpc>
                <a:spcPts val="2200"/>
              </a:lnSpc>
            </a:pPr>
            <a:r>
              <a:rPr lang="ru-RU" altLang="ru-RU" sz="2400" b="1">
                <a:solidFill>
                  <a:srgbClr val="FFC000"/>
                </a:solidFill>
              </a:rPr>
              <a:t>Артрити</a:t>
            </a:r>
          </a:p>
          <a:p>
            <a:pPr eaLnBrk="1" hangingPunct="1">
              <a:lnSpc>
                <a:spcPts val="2200"/>
              </a:lnSpc>
            </a:pPr>
            <a:br>
              <a:rPr lang="ru-RU" altLang="ru-RU"/>
            </a:br>
            <a:r>
              <a:rPr lang="ru-RU" altLang="ru-RU" sz="2800" b="1">
                <a:solidFill>
                  <a:srgbClr val="FF0000"/>
                </a:solidFill>
              </a:rPr>
              <a:t>Етап III:</a:t>
            </a:r>
            <a:r>
              <a:rPr lang="ru-RU" altLang="ru-RU"/>
              <a:t> </a:t>
            </a:r>
          </a:p>
          <a:p>
            <a:pPr eaLnBrk="1" hangingPunct="1">
              <a:lnSpc>
                <a:spcPts val="2400"/>
              </a:lnSpc>
            </a:pPr>
            <a:r>
              <a:rPr lang="ru-RU" altLang="ru-RU" sz="2400" b="1">
                <a:solidFill>
                  <a:schemeClr val="bg1"/>
                </a:solidFill>
              </a:rPr>
              <a:t>артрит, </a:t>
            </a:r>
          </a:p>
          <a:p>
            <a:pPr eaLnBrk="1" hangingPunct="1">
              <a:lnSpc>
                <a:spcPts val="2400"/>
              </a:lnSpc>
            </a:pPr>
            <a:r>
              <a:rPr lang="ru-RU" altLang="ru-RU" sz="2400" b="1">
                <a:solidFill>
                  <a:srgbClr val="FFC000"/>
                </a:solidFill>
              </a:rPr>
              <a:t>хронічні полінейропатії, енцефалопатії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464595-00BB-743D-45EA-5F5AE151773D}"/>
              </a:ext>
            </a:extLst>
          </p:cNvPr>
          <p:cNvSpPr txBox="1"/>
          <p:nvPr/>
        </p:nvSpPr>
        <p:spPr>
          <a:xfrm>
            <a:off x="3887788" y="66675"/>
            <a:ext cx="8302625" cy="6048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spc="300" dirty="0">
                <a:solidFill>
                  <a:srgbClr val="FFC000"/>
                </a:solidFill>
                <a:latin typeface="+mn-lt"/>
              </a:rPr>
              <a:t>СИМПТОМИ ЛАЙМОБОРЕЛІОЗУ</a:t>
            </a:r>
          </a:p>
        </p:txBody>
      </p:sp>
    </p:spTree>
  </p:cSld>
  <p:clrMapOvr>
    <a:masterClrMapping/>
  </p:clrMapOvr>
  <p:transition spd="slow">
    <p:pull dir="r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814</Words>
  <Application>Microsoft Office PowerPoint</Application>
  <PresentationFormat>Произвольный</PresentationFormat>
  <Paragraphs>195</Paragraphs>
  <Slides>18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e180267dav</cp:lastModifiedBy>
  <cp:revision>17</cp:revision>
  <dcterms:created xsi:type="dcterms:W3CDTF">2020-08-23T10:01:03Z</dcterms:created>
  <dcterms:modified xsi:type="dcterms:W3CDTF">2024-09-08T20:22:15Z</dcterms:modified>
</cp:coreProperties>
</file>