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5" r:id="rId6"/>
    <p:sldId id="266" r:id="rId7"/>
    <p:sldId id="268" r:id="rId8"/>
    <p:sldId id="286" r:id="rId9"/>
    <p:sldId id="270" r:id="rId10"/>
    <p:sldId id="271" r:id="rId11"/>
    <p:sldId id="273" r:id="rId12"/>
    <p:sldId id="275" r:id="rId13"/>
    <p:sldId id="276" r:id="rId14"/>
    <p:sldId id="283" r:id="rId15"/>
    <p:sldId id="290" r:id="rId16"/>
    <p:sldId id="292" r:id="rId17"/>
    <p:sldId id="285" r:id="rId18"/>
    <p:sldId id="282" r:id="rId19"/>
    <p:sldId id="287" r:id="rId20"/>
    <p:sldId id="289" r:id="rId21"/>
    <p:sldId id="291" r:id="rId2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9933"/>
    <a:srgbClr val="0033CC"/>
    <a:srgbClr val="0000CC"/>
    <a:srgbClr val="FF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52" d="100"/>
          <a:sy n="52" d="100"/>
        </p:scale>
        <p:origin x="-1896" y="-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28794" y="2130425"/>
            <a:ext cx="6529406" cy="1470025"/>
          </a:xfrm>
        </p:spPr>
        <p:txBody>
          <a:bodyPr/>
          <a:lstStyle>
            <a:lvl1pPr algn="ctr">
              <a:defRPr>
                <a:solidFill>
                  <a:srgbClr val="0033CC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368CD-CAB5-4181-B68D-D44B862E1BEF}" type="datetimeFigureOut">
              <a:rPr lang="es-ES"/>
              <a:pPr>
                <a:defRPr/>
              </a:pPr>
              <a:t>13/02/2023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54819-91E2-40E9-A3C5-DB2691B7889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3CC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  <a:lvl2pPr>
              <a:defRPr sz="2500"/>
            </a:lvl2pPr>
            <a:lvl3pPr>
              <a:defRPr sz="2300"/>
            </a:lvl3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061A7-F7BA-477A-87F3-180DFAC630D5}" type="datetimeFigureOut">
              <a:rPr lang="es-ES"/>
              <a:pPr>
                <a:defRPr/>
              </a:pPr>
              <a:t>13/02/2023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4E4A0-EF70-4246-9FE4-7CD1E47D745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A6B7F-0A18-4AE6-968D-7F44D493A380}" type="datetimeFigureOut">
              <a:rPr lang="es-ES"/>
              <a:pPr>
                <a:defRPr/>
              </a:pPr>
              <a:t>13/02/2023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7C9AE-B013-49D0-9F95-FA8834189DD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D56BB-4E77-4CC1-981A-E8C5092578FB}" type="datetimeFigureOut">
              <a:rPr lang="es-ES"/>
              <a:pPr>
                <a:defRPr/>
              </a:pPr>
              <a:t>13/02/2023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EE0B1-7C14-4231-8BE3-41638B9280B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6C011-8821-4275-9129-808CE30C99FB}" type="datetimeFigureOut">
              <a:rPr lang="es-ES"/>
              <a:pPr>
                <a:defRPr/>
              </a:pPr>
              <a:t>13/02/2023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7D2E7-1E10-4632-BCB2-AC894508107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BC36F-774B-4BBE-9BCF-1E8A8BCA195A}" type="datetimeFigureOut">
              <a:rPr lang="es-ES"/>
              <a:pPr>
                <a:defRPr/>
              </a:pPr>
              <a:t>13/02/2023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FC2E6-369A-4092-AE83-6D564FC5368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68CE1-39FA-45E0-BFCC-B0AF3C60B89F}" type="datetimeFigureOut">
              <a:rPr lang="es-ES"/>
              <a:pPr>
                <a:defRPr/>
              </a:pPr>
              <a:t>13/02/2023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44C38-007E-416B-B2C4-B6343393C75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7961E-6CFB-4B04-BF25-955FB10165E7}" type="datetimeFigureOut">
              <a:rPr lang="es-ES"/>
              <a:pPr>
                <a:defRPr/>
              </a:pPr>
              <a:t>13/02/2023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3A8CB-D3F6-4B14-8664-7F0C807F5F5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3CB63-8448-40C4-85D7-655DDA2AD7EC}" type="datetimeFigureOut">
              <a:rPr lang="es-ES"/>
              <a:pPr>
                <a:defRPr/>
              </a:pPr>
              <a:t>13/02/2023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125D1-9CEF-488F-92B2-43D8E0EE441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744F6-1AED-4959-ACE5-F67D9D13AF34}" type="datetimeFigureOut">
              <a:rPr lang="es-ES"/>
              <a:pPr>
                <a:defRPr/>
              </a:pPr>
              <a:t>13/02/2023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F9C47-712F-4B3E-B3A5-48F59A645A3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C4E9B-7E73-40DD-9148-B92A88514682}" type="datetimeFigureOut">
              <a:rPr lang="es-ES"/>
              <a:pPr>
                <a:defRPr/>
              </a:pPr>
              <a:t>13/02/2023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F024C-40F0-4840-803A-31EDCCFEEE3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071813" y="274638"/>
            <a:ext cx="585787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1028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2000250" y="1600200"/>
            <a:ext cx="692943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D90B8B0-70B1-46A6-BC99-AED8ADF5B291}" type="datetimeFigureOut">
              <a:rPr lang="es-ES"/>
              <a:pPr>
                <a:defRPr/>
              </a:pPr>
              <a:t>13/02/2023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40B9C1-9EF2-4BF5-B2D7-DA42D2F542B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700" b="1" kern="1200">
          <a:ln w="11430">
            <a:solidFill>
              <a:schemeClr val="tx1"/>
            </a:solidFill>
          </a:ln>
          <a:solidFill>
            <a:srgbClr val="0070C0"/>
          </a:solidFill>
          <a:effectLst>
            <a:outerShdw blurRad="80000" dist="40000" dir="5040000" algn="tl">
              <a:srgbClr val="000000">
                <a:alpha val="30000"/>
              </a:srgbClr>
            </a:outerShdw>
          </a:effectLst>
          <a:latin typeface="Candara" pitchFamily="34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700" b="1">
          <a:solidFill>
            <a:srgbClr val="0070C0"/>
          </a:solidFill>
          <a:latin typeface="Candar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700" b="1">
          <a:solidFill>
            <a:srgbClr val="0070C0"/>
          </a:solidFill>
          <a:latin typeface="Candar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700" b="1">
          <a:solidFill>
            <a:srgbClr val="0070C0"/>
          </a:solidFill>
          <a:latin typeface="Candar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700" b="1">
          <a:solidFill>
            <a:srgbClr val="0070C0"/>
          </a:solidFill>
          <a:latin typeface="Candar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700" b="1">
          <a:solidFill>
            <a:srgbClr val="0070C0"/>
          </a:solidFill>
          <a:latin typeface="Candar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700" b="1">
          <a:solidFill>
            <a:srgbClr val="0070C0"/>
          </a:solidFill>
          <a:latin typeface="Candar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700" b="1">
          <a:solidFill>
            <a:srgbClr val="0070C0"/>
          </a:solidFill>
          <a:latin typeface="Candar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700" b="1">
          <a:solidFill>
            <a:srgbClr val="0070C0"/>
          </a:solidFill>
          <a:latin typeface="Candar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Candara" pitchFamily="34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600" kern="1200">
          <a:solidFill>
            <a:schemeClr val="tx1"/>
          </a:solidFill>
          <a:latin typeface="Candara" pitchFamily="34" charset="0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andara" pitchFamily="34" charset="0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andara" pitchFamily="34" charset="0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andar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WordArt 4"/>
          <p:cNvSpPr>
            <a:spLocks noChangeArrowheads="1" noChangeShapeType="1" noTextEdit="1"/>
          </p:cNvSpPr>
          <p:nvPr/>
        </p:nvSpPr>
        <p:spPr bwMode="auto">
          <a:xfrm>
            <a:off x="2627313" y="908050"/>
            <a:ext cx="5832475" cy="453548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8856"/>
              </a:avLst>
            </a:prstTxWarp>
          </a:bodyPr>
          <a:lstStyle/>
          <a:p>
            <a:pPr algn="ctr"/>
            <a:endParaRPr lang="ru-RU" sz="3600" b="1" kern="10" dirty="0">
              <a:ln w="15875">
                <a:solidFill>
                  <a:schemeClr val="folHlink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CCCCFF"/>
                  </a:gs>
                  <a:gs pos="8999">
                    <a:srgbClr val="99CCFF"/>
                  </a:gs>
                  <a:gs pos="19500">
                    <a:srgbClr val="CC99FF"/>
                  </a:gs>
                  <a:gs pos="32000">
                    <a:srgbClr val="9966FF"/>
                  </a:gs>
                  <a:gs pos="41001">
                    <a:srgbClr val="99CCFF"/>
                  </a:gs>
                  <a:gs pos="50000">
                    <a:srgbClr val="CCCCFF"/>
                  </a:gs>
                  <a:gs pos="59000">
                    <a:srgbClr val="99CCFF"/>
                  </a:gs>
                  <a:gs pos="68000">
                    <a:srgbClr val="9966FF"/>
                  </a:gs>
                  <a:gs pos="80500">
                    <a:srgbClr val="CC99FF"/>
                  </a:gs>
                  <a:gs pos="91001">
                    <a:srgbClr val="99CCFF"/>
                  </a:gs>
                  <a:gs pos="100000">
                    <a:srgbClr val="CCCCFF"/>
                  </a:gs>
                </a:gsLst>
                <a:lin ang="27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</a:rPr>
              <a:t>Міністерство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</a:rPr>
              <a:t>охорони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</a:rPr>
              <a:t>здоров’я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4">
                    <a:lumMod val="50000"/>
                  </a:schemeClr>
                </a:solidFill>
              </a:rPr>
              <a:t>України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</a:rPr>
              <a:t>Одеський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</a:rPr>
              <a:t>національний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</a:rPr>
              <a:t>медичний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</a:rPr>
              <a:t>університет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4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443841"/>
            <a:ext cx="914400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endParaRPr lang="ru-RU" sz="3200" b="1" dirty="0">
              <a:solidFill>
                <a:srgbClr val="FF0000"/>
              </a:solidFill>
            </a:endParaRPr>
          </a:p>
          <a:p>
            <a:pPr algn="ctr"/>
            <a:r>
              <a:rPr lang="ru-RU" sz="3200" b="1" dirty="0" err="1" smtClean="0">
                <a:solidFill>
                  <a:srgbClr val="FF0000"/>
                </a:solidFill>
              </a:rPr>
              <a:t>Шлунково-кишкова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кровотеча</a:t>
            </a:r>
            <a:endParaRPr lang="ru-RU" sz="16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/>
            <a:endParaRPr lang="ru-RU" sz="1600" b="1" u="sng" dirty="0"/>
          </a:p>
          <a:p>
            <a:pPr algn="r"/>
            <a:endParaRPr lang="ru-RU" sz="1600" dirty="0" smtClean="0"/>
          </a:p>
          <a:p>
            <a:pPr algn="r"/>
            <a:endParaRPr lang="ru-RU" sz="1600" dirty="0"/>
          </a:p>
          <a:p>
            <a:pPr algn="r"/>
            <a:r>
              <a:rPr lang="uk-UA" sz="4800" dirty="0" smtClean="0">
                <a:solidFill>
                  <a:srgbClr val="FF0000"/>
                </a:solidFill>
              </a:rPr>
              <a:t>Кафедра хірургії №</a:t>
            </a:r>
            <a:r>
              <a:rPr lang="uk-UA" sz="4800" dirty="0" smtClean="0"/>
              <a:t>2</a:t>
            </a:r>
            <a:endParaRPr lang="ru-RU" sz="4800" dirty="0" smtClean="0"/>
          </a:p>
          <a:p>
            <a:pPr algn="r"/>
            <a:endParaRPr lang="uk-UA" sz="1600" b="1" u="sng" dirty="0"/>
          </a:p>
          <a:p>
            <a:pPr algn="r"/>
            <a:endParaRPr lang="uk-UA" sz="1600" b="1" u="sng" dirty="0" smtClean="0"/>
          </a:p>
          <a:p>
            <a:pPr algn="r"/>
            <a:endParaRPr lang="uk-UA" sz="1600" b="1" u="sng" dirty="0"/>
          </a:p>
          <a:p>
            <a:pPr algn="r"/>
            <a:endParaRPr lang="uk-UA" sz="1600" b="1" u="sng" dirty="0" smtClean="0"/>
          </a:p>
          <a:p>
            <a:pPr algn="r"/>
            <a:endParaRPr lang="uk-UA" sz="1600" b="1" u="sng" dirty="0" smtClean="0"/>
          </a:p>
          <a:p>
            <a:pPr algn="ctr"/>
            <a:r>
              <a:rPr lang="ru-RU" sz="2000" i="1" dirty="0" smtClean="0">
                <a:solidFill>
                  <a:srgbClr val="FFFF00"/>
                </a:solidFill>
              </a:rPr>
              <a:t>Арциз-2015</a:t>
            </a:r>
            <a:endParaRPr lang="ru-RU" sz="2000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8494712" y="4406901"/>
            <a:ext cx="45719" cy="1022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3212976"/>
            <a:ext cx="7812360" cy="1500187"/>
          </a:xfrm>
        </p:spPr>
        <p:txBody>
          <a:bodyPr/>
          <a:lstStyle/>
          <a:p>
            <a:pPr algn="just"/>
            <a:r>
              <a:rPr lang="uk-UA" b="1" u="sng" dirty="0" err="1" smtClean="0">
                <a:solidFill>
                  <a:srgbClr val="FF0000"/>
                </a:solidFill>
              </a:rPr>
              <a:t>Шлунково</a:t>
            </a:r>
            <a:r>
              <a:rPr lang="uk-UA" b="1" u="sng" dirty="0" smtClean="0">
                <a:solidFill>
                  <a:srgbClr val="FF0000"/>
                </a:solidFill>
              </a:rPr>
              <a:t> – кишкова кровотеча </a:t>
            </a:r>
            <a:r>
              <a:rPr lang="uk-UA" dirty="0" smtClean="0">
                <a:solidFill>
                  <a:srgbClr val="FF0000"/>
                </a:solidFill>
              </a:rPr>
              <a:t>– це одне з найгрізніших ускладнень патології </a:t>
            </a:r>
            <a:r>
              <a:rPr lang="uk-UA" dirty="0" err="1" smtClean="0">
                <a:solidFill>
                  <a:srgbClr val="FF0000"/>
                </a:solidFill>
              </a:rPr>
              <a:t>шлунково</a:t>
            </a:r>
            <a:r>
              <a:rPr lang="uk-UA" dirty="0" smtClean="0">
                <a:solidFill>
                  <a:srgbClr val="FF0000"/>
                </a:solidFill>
              </a:rPr>
              <a:t> – кишкового тракту, який характеризується витіканням крові з пошкоджених патологічним процесом судин.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0" name="Picture 2" descr="D:\Документы\Робота світового маштабу\krovotechenie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03"/>
            <a:ext cx="4283968" cy="3429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Документы\Робота світового маштабу\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437112"/>
            <a:ext cx="2987824" cy="24208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Документы\Робота світового маштабу\krovotecheni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839" y="45168"/>
            <a:ext cx="3816424" cy="33337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6454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5400" dirty="0" smtClean="0"/>
              <a:t>Актуальність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uk-UA" sz="2000" dirty="0" smtClean="0"/>
              <a:t>В США кожен рік первинна захворюваність становить </a:t>
            </a:r>
            <a:r>
              <a:rPr lang="uk-UA" sz="2000" dirty="0" smtClean="0">
                <a:solidFill>
                  <a:srgbClr val="FF0000"/>
                </a:solidFill>
              </a:rPr>
              <a:t>55-62</a:t>
            </a:r>
            <a:r>
              <a:rPr lang="uk-UA" sz="2000" dirty="0" smtClean="0"/>
              <a:t> </a:t>
            </a:r>
            <a:r>
              <a:rPr lang="uk-UA" sz="2000" dirty="0" smtClean="0">
                <a:solidFill>
                  <a:srgbClr val="FF0000"/>
                </a:solidFill>
              </a:rPr>
              <a:t>на 100000 </a:t>
            </a:r>
            <a:r>
              <a:rPr lang="uk-UA" sz="2000" dirty="0" err="1" smtClean="0">
                <a:solidFill>
                  <a:srgbClr val="FF0000"/>
                </a:solidFill>
              </a:rPr>
              <a:t>чол</a:t>
            </a:r>
            <a:r>
              <a:rPr lang="uk-UA" sz="2000" dirty="0" smtClean="0"/>
              <a:t>, летальність </a:t>
            </a:r>
            <a:r>
              <a:rPr lang="uk-UA" sz="2000" dirty="0" smtClean="0">
                <a:solidFill>
                  <a:srgbClr val="FF0000"/>
                </a:solidFill>
              </a:rPr>
              <a:t>6 -10 %.</a:t>
            </a:r>
            <a:endParaRPr lang="ru-RU" sz="2000" dirty="0" smtClean="0">
              <a:solidFill>
                <a:srgbClr val="FF0000"/>
              </a:solidFill>
            </a:endParaRPr>
          </a:p>
          <a:p>
            <a:pPr marL="514350" indent="-514350">
              <a:buAutoNum type="arabicPeriod" startAt="2"/>
            </a:pPr>
            <a:r>
              <a:rPr lang="uk-UA" sz="2000" dirty="0" smtClean="0"/>
              <a:t>В </a:t>
            </a:r>
            <a:r>
              <a:rPr lang="uk-UA" sz="2000" dirty="0" err="1" smtClean="0"/>
              <a:t>Европі</a:t>
            </a:r>
            <a:r>
              <a:rPr lang="uk-UA" sz="2000" dirty="0" smtClean="0"/>
              <a:t> та Японії число реєстрації на       100000 чол. </a:t>
            </a:r>
            <a:r>
              <a:rPr lang="uk-UA" sz="2000" dirty="0" smtClean="0">
                <a:solidFill>
                  <a:srgbClr val="FF0000"/>
                </a:solidFill>
              </a:rPr>
              <a:t>48 – 144</a:t>
            </a:r>
            <a:r>
              <a:rPr lang="uk-UA" sz="2000" dirty="0" smtClean="0"/>
              <a:t> випадків. Летальність Великобританія - </a:t>
            </a:r>
            <a:r>
              <a:rPr lang="uk-UA" sz="2000" dirty="0" smtClean="0">
                <a:solidFill>
                  <a:srgbClr val="FF0000"/>
                </a:solidFill>
              </a:rPr>
              <a:t>4 – 10 %</a:t>
            </a:r>
            <a:r>
              <a:rPr lang="uk-UA" sz="2000" dirty="0" smtClean="0"/>
              <a:t>. ( </a:t>
            </a:r>
            <a:r>
              <a:rPr lang="uk-UA" sz="2000" dirty="0" err="1" smtClean="0"/>
              <a:t>Московченко</a:t>
            </a:r>
            <a:r>
              <a:rPr lang="uk-UA" sz="2000" dirty="0" smtClean="0"/>
              <a:t> І.В., Покидько М.М., 2014; Кондратенко І.П., 2006).</a:t>
            </a:r>
          </a:p>
          <a:p>
            <a:pPr marL="514350" indent="-514350">
              <a:buAutoNum type="arabicPeriod" startAt="3"/>
            </a:pPr>
            <a:r>
              <a:rPr lang="uk-UA" sz="2000" dirty="0" smtClean="0"/>
              <a:t>Україна – з 2003 -2010 р. первинна захворюваність становила </a:t>
            </a:r>
            <a:r>
              <a:rPr lang="uk-UA" sz="2000" dirty="0" smtClean="0">
                <a:solidFill>
                  <a:srgbClr val="FF0000"/>
                </a:solidFill>
              </a:rPr>
              <a:t>42,3 – 46,4</a:t>
            </a:r>
            <a:r>
              <a:rPr lang="uk-UA" sz="2000" dirty="0" smtClean="0"/>
              <a:t> на 100000 чол.  - </a:t>
            </a:r>
            <a:r>
              <a:rPr lang="uk-UA" sz="2000" b="1" dirty="0" smtClean="0">
                <a:solidFill>
                  <a:srgbClr val="FF0000"/>
                </a:solidFill>
              </a:rPr>
              <a:t>21263 чо</a:t>
            </a:r>
            <a:r>
              <a:rPr lang="uk-UA" sz="2000" dirty="0" smtClean="0">
                <a:solidFill>
                  <a:srgbClr val="FF0000"/>
                </a:solidFill>
              </a:rPr>
              <a:t>л</a:t>
            </a:r>
            <a:r>
              <a:rPr lang="uk-UA" sz="2000" dirty="0" smtClean="0"/>
              <a:t>.( </a:t>
            </a:r>
            <a:r>
              <a:rPr lang="uk-UA" sz="2000" dirty="0" err="1" smtClean="0"/>
              <a:t>Грубнік</a:t>
            </a:r>
            <a:r>
              <a:rPr lang="uk-UA" sz="2000" dirty="0" smtClean="0"/>
              <a:t> Ю.В., </a:t>
            </a:r>
            <a:r>
              <a:rPr lang="uk-UA" sz="2000" dirty="0" err="1" smtClean="0"/>
              <a:t>Шепетько</a:t>
            </a:r>
            <a:r>
              <a:rPr lang="uk-UA" sz="2000" dirty="0" smtClean="0"/>
              <a:t> Є.М. та ін., 2012).</a:t>
            </a:r>
          </a:p>
          <a:p>
            <a:pPr marL="514350" indent="-514350">
              <a:buAutoNum type="arabicPeriod" startAt="3"/>
            </a:pPr>
            <a:r>
              <a:rPr lang="uk-UA" sz="2000" dirty="0" smtClean="0"/>
              <a:t>Дані по МЦ ШКК – кровотечі виразкового </a:t>
            </a:r>
            <a:r>
              <a:rPr lang="uk-UA" sz="2000" dirty="0" err="1" smtClean="0"/>
              <a:t>генезу</a:t>
            </a:r>
            <a:r>
              <a:rPr lang="uk-UA" sz="2000" dirty="0" smtClean="0"/>
              <a:t> на протязі 10 років – </a:t>
            </a:r>
            <a:r>
              <a:rPr lang="uk-UA" sz="2400" b="1" u="sng" dirty="0" smtClean="0">
                <a:solidFill>
                  <a:srgbClr val="FF0000"/>
                </a:solidFill>
              </a:rPr>
              <a:t>4280</a:t>
            </a:r>
            <a:r>
              <a:rPr lang="uk-UA" sz="2000" dirty="0" smtClean="0"/>
              <a:t> чол. ( </a:t>
            </a:r>
            <a:r>
              <a:rPr lang="ru-RU" sz="2000" dirty="0" smtClean="0"/>
              <a:t>Московченко </a:t>
            </a:r>
            <a:r>
              <a:rPr lang="ru-RU" sz="2000" dirty="0"/>
              <a:t>І.В., </a:t>
            </a:r>
            <a:r>
              <a:rPr lang="ru-RU" sz="2000" dirty="0" err="1"/>
              <a:t>Покидько</a:t>
            </a:r>
            <a:r>
              <a:rPr lang="ru-RU" sz="2000" dirty="0"/>
              <a:t> М.М., </a:t>
            </a:r>
            <a:r>
              <a:rPr lang="ru-RU" sz="2000" dirty="0" smtClean="0"/>
              <a:t>2014).</a:t>
            </a:r>
          </a:p>
          <a:p>
            <a:pPr marL="514350" indent="-514350">
              <a:buAutoNum type="arabicPeriod" startAt="3"/>
            </a:pPr>
            <a:r>
              <a:rPr lang="uk-UA" sz="2000" dirty="0" err="1"/>
              <a:t>Рецедив</a:t>
            </a:r>
            <a:r>
              <a:rPr lang="uk-UA" sz="2000" dirty="0"/>
              <a:t> кровотечі після локального гемостазу  - </a:t>
            </a:r>
            <a:r>
              <a:rPr lang="uk-UA" sz="2000" dirty="0">
                <a:solidFill>
                  <a:srgbClr val="FF0000"/>
                </a:solidFill>
              </a:rPr>
              <a:t>7,1 – 13,2 %</a:t>
            </a:r>
            <a:r>
              <a:rPr lang="uk-UA" sz="2000" dirty="0"/>
              <a:t>. А летальність після локального гемостазу </a:t>
            </a:r>
            <a:r>
              <a:rPr lang="uk-UA" sz="2000" dirty="0">
                <a:solidFill>
                  <a:srgbClr val="FF0000"/>
                </a:solidFill>
              </a:rPr>
              <a:t>1,1 %</a:t>
            </a:r>
            <a:r>
              <a:rPr lang="uk-UA" sz="2000" dirty="0"/>
              <a:t>. .( </a:t>
            </a:r>
            <a:r>
              <a:rPr lang="uk-UA" sz="2000" dirty="0" err="1"/>
              <a:t>Грубнік</a:t>
            </a:r>
            <a:r>
              <a:rPr lang="uk-UA" sz="2000" dirty="0"/>
              <a:t> Ю.В., </a:t>
            </a:r>
            <a:r>
              <a:rPr lang="uk-UA" sz="2000" dirty="0" err="1"/>
              <a:t>Шепетько</a:t>
            </a:r>
            <a:r>
              <a:rPr lang="uk-UA" sz="2000" dirty="0"/>
              <a:t> Є.М. та ін., 2012).</a:t>
            </a:r>
          </a:p>
          <a:p>
            <a:pPr marL="514350" indent="-514350">
              <a:buAutoNum type="arabicPeriod" startAt="3"/>
            </a:pPr>
            <a:r>
              <a:rPr lang="uk-UA" sz="2000" dirty="0"/>
              <a:t>Летальність після </a:t>
            </a:r>
            <a:r>
              <a:rPr lang="uk-UA" sz="2000" dirty="0" err="1"/>
              <a:t>рецедиву</a:t>
            </a:r>
            <a:r>
              <a:rPr lang="uk-UA" sz="2000" dirty="0"/>
              <a:t> - </a:t>
            </a:r>
            <a:r>
              <a:rPr lang="uk-UA" sz="2000" dirty="0">
                <a:solidFill>
                  <a:srgbClr val="FF0000"/>
                </a:solidFill>
              </a:rPr>
              <a:t>85 %</a:t>
            </a:r>
            <a:r>
              <a:rPr lang="uk-UA" sz="2000" dirty="0"/>
              <a:t>. ( </a:t>
            </a:r>
            <a:r>
              <a:rPr lang="uk-UA" sz="2000" dirty="0" err="1"/>
              <a:t>Губнік</a:t>
            </a:r>
            <a:r>
              <a:rPr lang="uk-UA" sz="2000" dirty="0"/>
              <a:t> В.В.).</a:t>
            </a:r>
          </a:p>
          <a:p>
            <a:pPr marL="514350" indent="-514350">
              <a:buAutoNum type="arabicPeriod" startAt="3"/>
            </a:pPr>
            <a:endParaRPr lang="uk-UA" sz="2000" dirty="0" smtClean="0"/>
          </a:p>
        </p:txBody>
      </p:sp>
    </p:spTree>
    <p:extLst>
      <p:ext uri="{BB962C8B-B14F-4D97-AF65-F5344CB8AC3E}">
        <p14:creationId xmlns="" xmlns:p14="http://schemas.microsoft.com/office/powerpoint/2010/main" val="398780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5400" b="0" dirty="0" smtClean="0">
                <a:effectLst/>
              </a:rPr>
              <a:t>Етіологія </a:t>
            </a:r>
            <a:r>
              <a:rPr lang="uk-UA" sz="2000" b="0" dirty="0">
                <a:effectLst/>
              </a:rPr>
              <a:t/>
            </a:r>
            <a:br>
              <a:rPr lang="uk-UA" sz="2000" b="0" dirty="0">
                <a:effectLst/>
              </a:rPr>
            </a:br>
            <a:r>
              <a:rPr lang="uk-UA" sz="2000" b="0" dirty="0" smtClean="0">
                <a:effectLst/>
              </a:rPr>
              <a:t>( </a:t>
            </a:r>
            <a:r>
              <a:rPr lang="uk-UA" sz="2000" b="0" dirty="0" err="1" smtClean="0">
                <a:effectLst/>
              </a:rPr>
              <a:t>Грубнік</a:t>
            </a:r>
            <a:r>
              <a:rPr lang="uk-UA" sz="2000" b="0" dirty="0" smtClean="0">
                <a:effectLst/>
              </a:rPr>
              <a:t> </a:t>
            </a:r>
            <a:r>
              <a:rPr lang="uk-UA" sz="2000" b="0" dirty="0">
                <a:effectLst/>
              </a:rPr>
              <a:t>Ю.В., </a:t>
            </a:r>
            <a:r>
              <a:rPr lang="uk-UA" sz="2000" b="0" dirty="0" err="1">
                <a:effectLst/>
              </a:rPr>
              <a:t>Шепетько</a:t>
            </a:r>
            <a:r>
              <a:rPr lang="uk-UA" sz="2000" b="0" dirty="0">
                <a:effectLst/>
              </a:rPr>
              <a:t> Є.М. та ін., </a:t>
            </a:r>
            <a:r>
              <a:rPr lang="uk-UA" sz="2000" b="0" dirty="0" smtClean="0">
                <a:effectLst/>
              </a:rPr>
              <a:t>2012)</a:t>
            </a:r>
            <a:endParaRPr lang="ru-RU" sz="5400" b="0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uk-UA" dirty="0" smtClean="0"/>
              <a:t>Виразкова хвороба ( 53,1 % ).</a:t>
            </a:r>
          </a:p>
          <a:p>
            <a:pPr marL="514350" indent="-514350">
              <a:buAutoNum type="arabicPeriod"/>
            </a:pPr>
            <a:r>
              <a:rPr lang="uk-UA" dirty="0" smtClean="0"/>
              <a:t>Ерозивний </a:t>
            </a:r>
            <a:r>
              <a:rPr lang="uk-UA" dirty="0" err="1" smtClean="0"/>
              <a:t>гастро</a:t>
            </a:r>
            <a:r>
              <a:rPr lang="uk-UA" dirty="0" smtClean="0"/>
              <a:t> – дуоденіт ( 14,3 %).</a:t>
            </a:r>
          </a:p>
          <a:p>
            <a:pPr marL="514350" indent="-514350">
              <a:buAutoNum type="arabicPeriod"/>
            </a:pPr>
            <a:r>
              <a:rPr lang="uk-UA" dirty="0" smtClean="0"/>
              <a:t>Онкологічна патологія ( 10,1 % ).</a:t>
            </a:r>
          </a:p>
          <a:p>
            <a:pPr marL="514350" indent="-514350">
              <a:buAutoNum type="arabicPeriod"/>
            </a:pPr>
            <a:r>
              <a:rPr lang="uk-UA" dirty="0" smtClean="0"/>
              <a:t>Синдром Мелорі – </a:t>
            </a:r>
            <a:r>
              <a:rPr lang="uk-UA" dirty="0" err="1" smtClean="0"/>
              <a:t>Вейса</a:t>
            </a:r>
            <a:r>
              <a:rPr lang="uk-UA" dirty="0" smtClean="0"/>
              <a:t> ( 7,5 % ).</a:t>
            </a:r>
          </a:p>
          <a:p>
            <a:pPr marL="514350" indent="-514350">
              <a:buAutoNum type="arabicPeriod"/>
            </a:pPr>
            <a:r>
              <a:rPr lang="uk-UA" dirty="0" smtClean="0"/>
              <a:t>Цироз печінки ( 7, 2 %).</a:t>
            </a:r>
          </a:p>
          <a:p>
            <a:pPr marL="514350" indent="-514350">
              <a:buAutoNum type="arabicPeriod"/>
            </a:pPr>
            <a:r>
              <a:rPr lang="uk-UA" dirty="0" smtClean="0"/>
              <a:t>Інші ( 7,8 % ):</a:t>
            </a:r>
          </a:p>
          <a:p>
            <a:pPr marL="0" indent="0">
              <a:buNone/>
            </a:pPr>
            <a:r>
              <a:rPr lang="uk-UA" sz="1400" dirty="0"/>
              <a:t> </a:t>
            </a:r>
            <a:r>
              <a:rPr lang="uk-UA" sz="1400" dirty="0" smtClean="0"/>
              <a:t>               </a:t>
            </a:r>
            <a:r>
              <a:rPr lang="uk-UA" sz="1200" dirty="0" smtClean="0"/>
              <a:t>- </a:t>
            </a:r>
            <a:r>
              <a:rPr lang="uk-UA" sz="1200" dirty="0" err="1" smtClean="0"/>
              <a:t>поліпоз</a:t>
            </a:r>
            <a:r>
              <a:rPr lang="uk-UA" sz="1200" dirty="0" smtClean="0"/>
              <a:t>,</a:t>
            </a:r>
          </a:p>
          <a:p>
            <a:pPr marL="0" indent="0">
              <a:buNone/>
            </a:pPr>
            <a:r>
              <a:rPr lang="uk-UA" sz="1200" dirty="0"/>
              <a:t> </a:t>
            </a:r>
            <a:r>
              <a:rPr lang="uk-UA" sz="1200" dirty="0" smtClean="0"/>
              <a:t>                 - неспецифічний виразковий коліт,</a:t>
            </a:r>
          </a:p>
          <a:p>
            <a:pPr marL="0" indent="0">
              <a:buNone/>
            </a:pPr>
            <a:r>
              <a:rPr lang="uk-UA" sz="1200" dirty="0"/>
              <a:t> </a:t>
            </a:r>
            <a:r>
              <a:rPr lang="uk-UA" sz="1200" dirty="0" smtClean="0"/>
              <a:t>                 - хвороба Крона,</a:t>
            </a:r>
          </a:p>
          <a:p>
            <a:pPr marL="0" indent="0">
              <a:buNone/>
            </a:pPr>
            <a:r>
              <a:rPr lang="uk-UA" sz="1200" dirty="0"/>
              <a:t> </a:t>
            </a:r>
            <a:r>
              <a:rPr lang="uk-UA" sz="1200" dirty="0" smtClean="0"/>
              <a:t>                 - дивертикул </a:t>
            </a:r>
            <a:r>
              <a:rPr lang="uk-UA" sz="1200" dirty="0" err="1" smtClean="0"/>
              <a:t>Меккеля</a:t>
            </a:r>
            <a:r>
              <a:rPr lang="uk-UA" sz="1200" dirty="0" smtClean="0"/>
              <a:t>,</a:t>
            </a:r>
          </a:p>
          <a:p>
            <a:pPr marL="0" indent="0">
              <a:buNone/>
            </a:pPr>
            <a:r>
              <a:rPr lang="uk-UA" sz="1200" dirty="0"/>
              <a:t> </a:t>
            </a:r>
            <a:r>
              <a:rPr lang="uk-UA" sz="1200" dirty="0" smtClean="0"/>
              <a:t>                 - інфекційні захворювання,</a:t>
            </a:r>
          </a:p>
          <a:p>
            <a:pPr marL="0" indent="0">
              <a:buNone/>
            </a:pPr>
            <a:r>
              <a:rPr lang="uk-UA" sz="1200" dirty="0"/>
              <a:t> </a:t>
            </a:r>
            <a:r>
              <a:rPr lang="uk-UA" sz="1200" dirty="0" smtClean="0"/>
              <a:t>                 - гематологічна патологія,</a:t>
            </a:r>
          </a:p>
          <a:p>
            <a:pPr marL="0" indent="0">
              <a:buNone/>
            </a:pPr>
            <a:r>
              <a:rPr lang="uk-UA" sz="1200" dirty="0"/>
              <a:t> </a:t>
            </a:r>
            <a:r>
              <a:rPr lang="uk-UA" sz="1200" dirty="0" smtClean="0"/>
              <a:t>                 -  опіки різного </a:t>
            </a:r>
            <a:r>
              <a:rPr lang="uk-UA" sz="1200" dirty="0" err="1" smtClean="0"/>
              <a:t>генезу</a:t>
            </a:r>
            <a:r>
              <a:rPr lang="uk-UA" sz="1200" dirty="0" smtClean="0"/>
              <a:t>,</a:t>
            </a:r>
          </a:p>
          <a:p>
            <a:pPr marL="0" indent="0">
              <a:buNone/>
            </a:pPr>
            <a:r>
              <a:rPr lang="uk-UA" sz="1200" dirty="0"/>
              <a:t> </a:t>
            </a:r>
            <a:r>
              <a:rPr lang="uk-UA" sz="1200" dirty="0" smtClean="0"/>
              <a:t>                 - медикаментозні препарати,</a:t>
            </a:r>
          </a:p>
          <a:p>
            <a:pPr marL="0" indent="0">
              <a:buNone/>
            </a:pPr>
            <a:r>
              <a:rPr lang="uk-UA" sz="1200" dirty="0"/>
              <a:t> </a:t>
            </a:r>
            <a:r>
              <a:rPr lang="uk-UA" sz="1200" dirty="0" smtClean="0"/>
              <a:t>                 - алергічні реакції,</a:t>
            </a:r>
          </a:p>
          <a:p>
            <a:pPr marL="0" indent="0">
              <a:buNone/>
            </a:pPr>
            <a:r>
              <a:rPr lang="uk-UA" sz="1200" smtClean="0"/>
              <a:t>                  - </a:t>
            </a:r>
            <a:r>
              <a:rPr lang="uk-UA" sz="1200" dirty="0" smtClean="0"/>
              <a:t>сторонні тіла.</a:t>
            </a:r>
            <a:endParaRPr lang="ru-RU" sz="1200" dirty="0"/>
          </a:p>
        </p:txBody>
      </p:sp>
    </p:spTree>
    <p:extLst>
      <p:ext uri="{BB962C8B-B14F-4D97-AF65-F5344CB8AC3E}">
        <p14:creationId xmlns="" xmlns:p14="http://schemas.microsoft.com/office/powerpoint/2010/main" val="272347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Класифікація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uk-UA" b="1" dirty="0" smtClean="0"/>
              <a:t>Ендоскопічна</a:t>
            </a:r>
          </a:p>
          <a:p>
            <a:pPr marL="0" indent="0" algn="ctr">
              <a:buNone/>
            </a:pPr>
            <a:r>
              <a:rPr lang="uk-UA" b="1" dirty="0" smtClean="0"/>
              <a:t>По </a:t>
            </a:r>
            <a:r>
              <a:rPr lang="en-US" b="1" dirty="0" smtClean="0"/>
              <a:t>Forest</a:t>
            </a:r>
          </a:p>
          <a:p>
            <a:pPr marL="0" indent="0">
              <a:buNone/>
            </a:pPr>
            <a:r>
              <a:rPr lang="en-US" sz="2200" dirty="0" smtClean="0"/>
              <a:t>F </a:t>
            </a:r>
            <a:r>
              <a:rPr lang="uk-UA" sz="2200" dirty="0" smtClean="0"/>
              <a:t>І – активна кровотеча,</a:t>
            </a:r>
          </a:p>
          <a:p>
            <a:pPr marL="0" indent="0">
              <a:buNone/>
            </a:pPr>
            <a:r>
              <a:rPr lang="uk-UA" sz="2200" dirty="0"/>
              <a:t> </a:t>
            </a:r>
            <a:r>
              <a:rPr lang="uk-UA" sz="2200" dirty="0" smtClean="0"/>
              <a:t>       </a:t>
            </a:r>
            <a:r>
              <a:rPr lang="uk-UA" sz="2200" dirty="0" err="1" smtClean="0"/>
              <a:t>Іа</a:t>
            </a:r>
            <a:r>
              <a:rPr lang="uk-UA" sz="2200" dirty="0" smtClean="0"/>
              <a:t> – </a:t>
            </a:r>
            <a:r>
              <a:rPr lang="uk-UA" sz="2200" dirty="0" err="1" smtClean="0"/>
              <a:t>струйна</a:t>
            </a:r>
            <a:r>
              <a:rPr lang="uk-UA" sz="2200" dirty="0" smtClean="0"/>
              <a:t>, фонтануюча,</a:t>
            </a:r>
          </a:p>
          <a:p>
            <a:pPr marL="0" indent="0">
              <a:buNone/>
            </a:pPr>
            <a:r>
              <a:rPr lang="uk-UA" sz="2200" dirty="0"/>
              <a:t> </a:t>
            </a:r>
            <a:r>
              <a:rPr lang="uk-UA" sz="2200" dirty="0" smtClean="0"/>
              <a:t>       І</a:t>
            </a:r>
            <a:r>
              <a:rPr lang="en-US" sz="2200" dirty="0" smtClean="0"/>
              <a:t>b </a:t>
            </a:r>
            <a:r>
              <a:rPr lang="uk-UA" sz="2200" dirty="0" smtClean="0"/>
              <a:t>– венозна, </a:t>
            </a:r>
            <a:r>
              <a:rPr lang="uk-UA" sz="2200" dirty="0" err="1" smtClean="0"/>
              <a:t>підтікаюча</a:t>
            </a:r>
            <a:r>
              <a:rPr lang="uk-UA" sz="2200" dirty="0" smtClean="0"/>
              <a:t>,</a:t>
            </a:r>
          </a:p>
          <a:p>
            <a:pPr marL="0" indent="0">
              <a:buNone/>
            </a:pPr>
            <a:r>
              <a:rPr lang="en-US" sz="2200" dirty="0" smtClean="0"/>
              <a:t>F </a:t>
            </a:r>
            <a:r>
              <a:rPr lang="uk-UA" sz="2200" dirty="0" smtClean="0"/>
              <a:t>ІІ – кровотеча яка закінчилась, нестійкий, гемостаз,</a:t>
            </a:r>
          </a:p>
          <a:p>
            <a:pPr marL="0" indent="0">
              <a:buNone/>
            </a:pPr>
            <a:r>
              <a:rPr lang="uk-UA" sz="2200" dirty="0"/>
              <a:t> </a:t>
            </a:r>
            <a:r>
              <a:rPr lang="uk-UA" sz="2200" dirty="0" smtClean="0"/>
              <a:t>        </a:t>
            </a:r>
            <a:r>
              <a:rPr lang="uk-UA" sz="2200" dirty="0" err="1" smtClean="0"/>
              <a:t>ІІа</a:t>
            </a:r>
            <a:r>
              <a:rPr lang="uk-UA" sz="2200" dirty="0" smtClean="0"/>
              <a:t> – видима </a:t>
            </a:r>
            <a:r>
              <a:rPr lang="uk-UA" sz="2200" dirty="0" err="1" smtClean="0"/>
              <a:t>тромбована</a:t>
            </a:r>
            <a:r>
              <a:rPr lang="uk-UA" sz="2200" dirty="0" smtClean="0"/>
              <a:t> судина,</a:t>
            </a:r>
          </a:p>
          <a:p>
            <a:pPr marL="0" indent="0">
              <a:buNone/>
            </a:pPr>
            <a:r>
              <a:rPr lang="uk-UA" sz="2200" dirty="0"/>
              <a:t> </a:t>
            </a:r>
            <a:r>
              <a:rPr lang="uk-UA" sz="2200" dirty="0" smtClean="0"/>
              <a:t>        ІІ</a:t>
            </a:r>
            <a:r>
              <a:rPr lang="en-US" sz="2200" dirty="0" smtClean="0"/>
              <a:t>b</a:t>
            </a:r>
            <a:r>
              <a:rPr lang="uk-UA" sz="2200" dirty="0" smtClean="0"/>
              <a:t> – фіксований тромб,</a:t>
            </a:r>
          </a:p>
          <a:p>
            <a:pPr marL="0" indent="0">
              <a:buNone/>
            </a:pPr>
            <a:r>
              <a:rPr lang="uk-UA" sz="2200" dirty="0"/>
              <a:t> </a:t>
            </a:r>
            <a:r>
              <a:rPr lang="uk-UA" sz="2200" dirty="0" smtClean="0"/>
              <a:t>        </a:t>
            </a:r>
            <a:r>
              <a:rPr lang="uk-UA" sz="2200" dirty="0" err="1" smtClean="0"/>
              <a:t>ІІс</a:t>
            </a:r>
            <a:r>
              <a:rPr lang="uk-UA" sz="2200" dirty="0" smtClean="0"/>
              <a:t> – виразка з чорним дном,</a:t>
            </a:r>
          </a:p>
          <a:p>
            <a:pPr marL="0" indent="0">
              <a:buNone/>
            </a:pPr>
            <a:r>
              <a:rPr lang="en-US" sz="2200" dirty="0" smtClean="0"/>
              <a:t>F </a:t>
            </a:r>
            <a:r>
              <a:rPr lang="uk-UA" sz="2200" dirty="0" smtClean="0"/>
              <a:t>ІІІ – кровотеча яка закінчилась, виразка з чистим дном .</a:t>
            </a:r>
            <a:endParaRPr lang="ru-RU" sz="2200" dirty="0"/>
          </a:p>
        </p:txBody>
      </p:sp>
    </p:spTree>
    <p:extLst>
      <p:ext uri="{BB962C8B-B14F-4D97-AF65-F5344CB8AC3E}">
        <p14:creationId xmlns="" xmlns:p14="http://schemas.microsoft.com/office/powerpoint/2010/main" val="403443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По ступеню крововтрати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uk-UA" b="1" dirty="0" smtClean="0"/>
              <a:t>По </a:t>
            </a:r>
            <a:r>
              <a:rPr lang="uk-UA" b="1" dirty="0" err="1" smtClean="0"/>
              <a:t>Шалімову</a:t>
            </a:r>
            <a:endParaRPr lang="uk-UA" b="1" dirty="0" smtClean="0"/>
          </a:p>
          <a:p>
            <a:pPr marL="0" indent="0">
              <a:buNone/>
            </a:pPr>
            <a:r>
              <a:rPr lang="uk-UA" dirty="0" smtClean="0"/>
              <a:t>Легка ступінь – 20 % ОЦК, САТ – 100, П – 90,</a:t>
            </a:r>
          </a:p>
          <a:p>
            <a:pPr marL="0" indent="0">
              <a:buNone/>
            </a:pPr>
            <a:r>
              <a:rPr lang="uk-UA" dirty="0" smtClean="0"/>
              <a:t>Середня ступінь – 30 % ОЦК, САТ – 90-80, П – 120-130,</a:t>
            </a:r>
          </a:p>
          <a:p>
            <a:pPr marL="0" indent="0">
              <a:buNone/>
            </a:pPr>
            <a:r>
              <a:rPr lang="uk-UA" dirty="0" smtClean="0"/>
              <a:t>Важка ступінь - &gt; 30 % ОЦК, САТ - &lt; 80, П - &gt; 130.</a:t>
            </a:r>
          </a:p>
          <a:p>
            <a:pPr marL="0" indent="0" algn="ctr">
              <a:buNone/>
            </a:pPr>
            <a:r>
              <a:rPr lang="uk-UA" b="1" dirty="0" smtClean="0"/>
              <a:t>По </a:t>
            </a:r>
            <a:r>
              <a:rPr lang="uk-UA" b="1" dirty="0" err="1" smtClean="0"/>
              <a:t>Чепкію</a:t>
            </a:r>
            <a:endParaRPr lang="uk-UA" b="1" dirty="0" smtClean="0"/>
          </a:p>
          <a:p>
            <a:pPr marL="0" indent="0" algn="just">
              <a:buNone/>
            </a:pPr>
            <a:r>
              <a:rPr lang="uk-UA" dirty="0" smtClean="0"/>
              <a:t>Компенсована – 15-20 % ОЦК, 0,8 – 1,2 % МТ,</a:t>
            </a:r>
          </a:p>
          <a:p>
            <a:pPr marL="0" indent="0" algn="just">
              <a:buNone/>
            </a:pPr>
            <a:r>
              <a:rPr lang="uk-UA" dirty="0" err="1" smtClean="0"/>
              <a:t>Субкомпенсована</a:t>
            </a:r>
            <a:r>
              <a:rPr lang="uk-UA" dirty="0" smtClean="0"/>
              <a:t> – 21-30 % ОЦК, 1,2 – 1,8 % МТ,</a:t>
            </a:r>
          </a:p>
          <a:p>
            <a:pPr marL="0" indent="0" algn="just">
              <a:buNone/>
            </a:pPr>
            <a:r>
              <a:rPr lang="uk-UA" dirty="0" err="1" smtClean="0"/>
              <a:t>Декомпенсована</a:t>
            </a:r>
            <a:r>
              <a:rPr lang="uk-UA" dirty="0" smtClean="0"/>
              <a:t> – 31-40 % ОЦК, 1,8 – 2,4 % МТ,</a:t>
            </a:r>
          </a:p>
          <a:p>
            <a:pPr marL="0" indent="0" algn="just">
              <a:buNone/>
            </a:pPr>
            <a:r>
              <a:rPr lang="uk-UA" dirty="0" err="1" smtClean="0"/>
              <a:t>Незворотня</a:t>
            </a:r>
            <a:r>
              <a:rPr lang="uk-UA" dirty="0" smtClean="0"/>
              <a:t> - &gt;40 % ОЦК, &gt; 2,4 % МТ.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9702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Суб</a:t>
            </a:r>
            <a:r>
              <a:rPr lang="en-US" dirty="0" smtClean="0"/>
              <a:t>’</a:t>
            </a:r>
            <a:r>
              <a:rPr lang="uk-UA" dirty="0" err="1" smtClean="0"/>
              <a:t>єктивне</a:t>
            </a:r>
            <a:r>
              <a:rPr lang="uk-UA" dirty="0" smtClean="0"/>
              <a:t> і об</a:t>
            </a:r>
            <a:r>
              <a:rPr lang="en-US" dirty="0" smtClean="0"/>
              <a:t>’</a:t>
            </a:r>
            <a:r>
              <a:rPr lang="uk-UA" dirty="0" err="1" smtClean="0"/>
              <a:t>єктивне</a:t>
            </a:r>
            <a:r>
              <a:rPr lang="uk-UA" dirty="0" smtClean="0"/>
              <a:t> обстеження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712" y="1340768"/>
            <a:ext cx="6929438" cy="4525963"/>
          </a:xfrm>
        </p:spPr>
        <p:txBody>
          <a:bodyPr/>
          <a:lstStyle/>
          <a:p>
            <a:pPr marL="0" indent="0" algn="ctr">
              <a:buNone/>
            </a:pPr>
            <a:r>
              <a:rPr lang="uk-UA" sz="1800" b="1" dirty="0" err="1" smtClean="0"/>
              <a:t>Суб</a:t>
            </a:r>
            <a:r>
              <a:rPr lang="en-US" sz="1800" b="1" dirty="0" smtClean="0"/>
              <a:t>’</a:t>
            </a:r>
            <a:r>
              <a:rPr lang="uk-UA" sz="1800" b="1" dirty="0" err="1" smtClean="0"/>
              <a:t>єктивне</a:t>
            </a:r>
            <a:r>
              <a:rPr lang="uk-UA" sz="1800" b="1" dirty="0" smtClean="0"/>
              <a:t> обстеження</a:t>
            </a:r>
          </a:p>
          <a:p>
            <a:pPr marL="0" indent="0">
              <a:buNone/>
            </a:pPr>
            <a:r>
              <a:rPr lang="uk-UA" sz="1800" b="1" dirty="0" smtClean="0"/>
              <a:t>Скарги: </a:t>
            </a:r>
            <a:r>
              <a:rPr lang="uk-UA" sz="1800" dirty="0" smtClean="0"/>
              <a:t>- загально анемічні ( зниження працездатності, уваги, </a:t>
            </a:r>
            <a:r>
              <a:rPr lang="uk-UA" sz="1800" dirty="0" err="1" smtClean="0"/>
              <a:t>поблідніння</a:t>
            </a:r>
            <a:r>
              <a:rPr lang="uk-UA" sz="1800" dirty="0" smtClean="0"/>
              <a:t>, сухість шкіри та видимих слизових оболонок )</a:t>
            </a:r>
          </a:p>
          <a:p>
            <a:pPr marL="0" indent="0">
              <a:buNone/>
            </a:pPr>
            <a:r>
              <a:rPr lang="uk-UA" sz="1800" b="1" dirty="0"/>
              <a:t> </a:t>
            </a:r>
            <a:r>
              <a:rPr lang="uk-UA" sz="1800" b="1" dirty="0" smtClean="0"/>
              <a:t>              </a:t>
            </a:r>
            <a:r>
              <a:rPr lang="uk-UA" sz="1800" dirty="0" smtClean="0"/>
              <a:t>- топічні </a:t>
            </a:r>
            <a:r>
              <a:rPr lang="uk-UA" sz="1800" dirty="0" err="1" smtClean="0"/>
              <a:t>взалежності</a:t>
            </a:r>
            <a:r>
              <a:rPr lang="uk-UA" sz="1800" dirty="0" smtClean="0"/>
              <a:t> від ураженого відділу,</a:t>
            </a:r>
          </a:p>
          <a:p>
            <a:pPr marL="0" indent="0">
              <a:buNone/>
            </a:pPr>
            <a:r>
              <a:rPr lang="en-US" sz="1800" b="1" dirty="0" smtClean="0"/>
              <a:t>Anamnesis </a:t>
            </a:r>
            <a:r>
              <a:rPr lang="en-US" sz="1800" b="1" dirty="0" err="1" smtClean="0"/>
              <a:t>mordi</a:t>
            </a:r>
            <a:r>
              <a:rPr lang="uk-UA" sz="1800" b="1" dirty="0" smtClean="0"/>
              <a:t>: </a:t>
            </a:r>
            <a:r>
              <a:rPr lang="uk-UA" sz="1800" dirty="0" smtClean="0"/>
              <a:t>початок захворювання, як почало себе проявляти, з чим хворий </a:t>
            </a:r>
            <a:r>
              <a:rPr lang="uk-UA" sz="1800" dirty="0" err="1" smtClean="0"/>
              <a:t>пов</a:t>
            </a:r>
            <a:r>
              <a:rPr lang="en-US" sz="1800" dirty="0" smtClean="0"/>
              <a:t>’</a:t>
            </a:r>
            <a:r>
              <a:rPr lang="uk-UA" sz="1800" dirty="0" err="1" smtClean="0"/>
              <a:t>язує</a:t>
            </a:r>
            <a:r>
              <a:rPr lang="uk-UA" sz="1800" dirty="0" smtClean="0"/>
              <a:t>, що приймав до поступлення, раніше таких випадків </a:t>
            </a:r>
            <a:r>
              <a:rPr lang="uk-UA" sz="1800" dirty="0" err="1" smtClean="0"/>
              <a:t>небуло</a:t>
            </a:r>
            <a:r>
              <a:rPr lang="uk-UA" sz="1800" dirty="0"/>
              <a:t>.</a:t>
            </a:r>
            <a:endParaRPr lang="uk-UA" sz="1800" dirty="0" smtClean="0"/>
          </a:p>
          <a:p>
            <a:pPr marL="0" indent="0">
              <a:buNone/>
            </a:pPr>
            <a:r>
              <a:rPr lang="en-US" sz="1800" b="1" dirty="0" smtClean="0"/>
              <a:t>Anamnesis vitae</a:t>
            </a:r>
            <a:r>
              <a:rPr lang="ru-RU" sz="1800" b="1" dirty="0" smtClean="0"/>
              <a:t>: </a:t>
            </a:r>
            <a:r>
              <a:rPr lang="uk-UA" sz="1800" dirty="0" smtClean="0"/>
              <a:t>якими хронічними хворобами хворів раніше, перенесені оперативні втручання інші дані </a:t>
            </a:r>
            <a:r>
              <a:rPr lang="uk-UA" sz="1800" dirty="0" err="1" smtClean="0"/>
              <a:t>уточнуються</a:t>
            </a:r>
            <a:r>
              <a:rPr lang="uk-UA" sz="1800" dirty="0" smtClean="0"/>
              <a:t> в подальшому, </a:t>
            </a:r>
            <a:r>
              <a:rPr lang="uk-UA" sz="1800" b="1" dirty="0" smtClean="0">
                <a:solidFill>
                  <a:srgbClr val="FF0000"/>
                </a:solidFill>
              </a:rPr>
              <a:t>ситуація ургентна.</a:t>
            </a:r>
          </a:p>
          <a:p>
            <a:pPr marL="0" indent="0" algn="ctr">
              <a:buNone/>
            </a:pP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Об’єктивне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обстеження</a:t>
            </a:r>
            <a:endParaRPr lang="ru-RU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Огляд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оцінюємо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стан хворого,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свідомість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та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положення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Пальпація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частоту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дихання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оцінюємо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пульс,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артеріальний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тиск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симптоми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подразнення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очеревини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Перкусія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-</a:t>
            </a:r>
            <a:endParaRPr lang="ru-RU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Аускультація</a:t>
            </a: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- </a:t>
            </a:r>
            <a:endParaRPr lang="ru-RU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ru-RU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446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Топічна діагностика з різних відділів ШКТ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1920" y="1600200"/>
            <a:ext cx="5292080" cy="5257800"/>
          </a:xfrm>
        </p:spPr>
        <p:txBody>
          <a:bodyPr/>
          <a:lstStyle/>
          <a:p>
            <a:pPr marL="0" indent="0">
              <a:buNone/>
            </a:pPr>
            <a:r>
              <a:rPr lang="uk-UA" b="1" dirty="0" smtClean="0"/>
              <a:t>Шлунок: </a:t>
            </a:r>
            <a:r>
              <a:rPr lang="uk-UA" dirty="0" err="1" smtClean="0"/>
              <a:t>с-м</a:t>
            </a:r>
            <a:r>
              <a:rPr lang="uk-UA" dirty="0" smtClean="0"/>
              <a:t> </a:t>
            </a:r>
            <a:r>
              <a:rPr lang="en-US" dirty="0" smtClean="0"/>
              <a:t>“</a:t>
            </a:r>
            <a:r>
              <a:rPr lang="uk-UA" dirty="0" smtClean="0"/>
              <a:t>кавової гущі</a:t>
            </a:r>
            <a:r>
              <a:rPr lang="en-US" dirty="0" smtClean="0"/>
              <a:t>”</a:t>
            </a:r>
            <a:r>
              <a:rPr lang="uk-UA" dirty="0" smtClean="0"/>
              <a:t>, </a:t>
            </a:r>
            <a:r>
              <a:rPr lang="uk-UA" dirty="0" err="1" smtClean="0"/>
              <a:t>с-м</a:t>
            </a:r>
            <a:r>
              <a:rPr lang="uk-UA" dirty="0" smtClean="0"/>
              <a:t> </a:t>
            </a:r>
            <a:r>
              <a:rPr lang="uk-UA" dirty="0" err="1" smtClean="0"/>
              <a:t>Бергмана</a:t>
            </a:r>
            <a:r>
              <a:rPr lang="uk-UA" dirty="0" smtClean="0"/>
              <a:t>, блювання кров</a:t>
            </a:r>
            <a:r>
              <a:rPr lang="en-US" dirty="0" smtClean="0"/>
              <a:t>’</a:t>
            </a:r>
            <a:r>
              <a:rPr lang="uk-UA" dirty="0" smtClean="0"/>
              <a:t>ю, червоне забарвлення язика, через кілька годин мелена.</a:t>
            </a:r>
          </a:p>
          <a:p>
            <a:pPr marL="0" indent="0">
              <a:buNone/>
            </a:pPr>
            <a:r>
              <a:rPr lang="uk-UA" b="1" dirty="0" smtClean="0"/>
              <a:t>Тонкий кишечник: </a:t>
            </a:r>
            <a:r>
              <a:rPr lang="uk-UA" dirty="0" smtClean="0"/>
              <a:t>мелена, (+) кал на приховану кров, рідко </a:t>
            </a:r>
            <a:r>
              <a:rPr lang="uk-UA" dirty="0" err="1" smtClean="0"/>
              <a:t>с-м</a:t>
            </a:r>
            <a:r>
              <a:rPr lang="en-US" dirty="0" smtClean="0"/>
              <a:t>“</a:t>
            </a:r>
            <a:r>
              <a:rPr lang="uk-UA" dirty="0" smtClean="0"/>
              <a:t>кавової гущі</a:t>
            </a:r>
            <a:r>
              <a:rPr lang="en-US" dirty="0" smtClean="0"/>
              <a:t>”</a:t>
            </a:r>
            <a:r>
              <a:rPr lang="uk-UA" dirty="0" smtClean="0"/>
              <a:t>.</a:t>
            </a:r>
          </a:p>
          <a:p>
            <a:pPr marL="0" indent="0">
              <a:buNone/>
            </a:pPr>
            <a:r>
              <a:rPr lang="uk-UA" b="1" dirty="0" smtClean="0"/>
              <a:t>Товстий кишечник:</a:t>
            </a:r>
            <a:r>
              <a:rPr lang="ru-RU" b="1" dirty="0" smtClean="0"/>
              <a:t> </a:t>
            </a:r>
            <a:r>
              <a:rPr lang="ru-RU" dirty="0" smtClean="0"/>
              <a:t>кал з дом</a:t>
            </a:r>
            <a:r>
              <a:rPr lang="uk-UA" dirty="0" smtClean="0"/>
              <a:t>і</a:t>
            </a:r>
            <a:r>
              <a:rPr lang="ru-RU" dirty="0" err="1" smtClean="0"/>
              <a:t>шками</a:t>
            </a:r>
            <a:r>
              <a:rPr lang="ru-RU" dirty="0" smtClean="0"/>
              <a:t> кров</a:t>
            </a:r>
            <a:r>
              <a:rPr lang="uk-UA" dirty="0" smtClean="0"/>
              <a:t>і від темно вишневого кольору до рожевого, також можливі прожилки крові.</a:t>
            </a:r>
            <a:endParaRPr lang="ru-RU" b="1" dirty="0"/>
          </a:p>
        </p:txBody>
      </p:sp>
      <p:pic>
        <p:nvPicPr>
          <p:cNvPr id="1026" name="Picture 2" descr="D:\Документы\Робота світового маштабу\1334972275_1314266739_kak-izbezhat-osennih-obostreniy-zheludochno-kishechnogo-trakta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7564" y="1124744"/>
            <a:ext cx="4419484" cy="5733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5044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Основні першочергові завдання у відділенні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uk-UA" dirty="0" err="1" smtClean="0"/>
              <a:t>Верифікувати</a:t>
            </a:r>
            <a:r>
              <a:rPr lang="uk-UA" dirty="0" smtClean="0"/>
              <a:t> область кровотечі.</a:t>
            </a:r>
          </a:p>
          <a:p>
            <a:pPr marL="514350" indent="-514350">
              <a:buAutoNum type="arabicPeriod"/>
            </a:pPr>
            <a:r>
              <a:rPr lang="uk-UA" dirty="0" smtClean="0"/>
              <a:t>Встановити первинну патологію яка спровокувала кровотечу.</a:t>
            </a:r>
          </a:p>
          <a:p>
            <a:pPr marL="514350" indent="-514350">
              <a:buAutoNum type="arabicPeriod"/>
            </a:pPr>
            <a:r>
              <a:rPr lang="uk-UA" dirty="0" smtClean="0"/>
              <a:t>Визначити об</a:t>
            </a:r>
            <a:r>
              <a:rPr lang="en-US" dirty="0" smtClean="0"/>
              <a:t>’</a:t>
            </a:r>
            <a:r>
              <a:rPr lang="uk-UA" dirty="0" err="1" smtClean="0"/>
              <a:t>єм</a:t>
            </a:r>
            <a:r>
              <a:rPr lang="uk-UA" dirty="0" smtClean="0"/>
              <a:t> крововтрати.</a:t>
            </a:r>
          </a:p>
          <a:p>
            <a:pPr marL="514350" indent="-514350">
              <a:buAutoNum type="arabicPeriod"/>
            </a:pPr>
            <a:r>
              <a:rPr lang="uk-UA" dirty="0" smtClean="0"/>
              <a:t>Оцінити загальний стан, приділити увагу ускладненням.</a:t>
            </a:r>
          </a:p>
          <a:p>
            <a:pPr marL="514350" indent="-514350">
              <a:buAutoNum type="arabicPeriod"/>
            </a:pPr>
            <a:r>
              <a:rPr lang="uk-UA" dirty="0" smtClean="0"/>
              <a:t>Обрати подальшу тактику як медикаментозну або ж оперативну.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Nota bene!</a:t>
            </a:r>
            <a:r>
              <a:rPr lang="uk-UA" b="1" dirty="0" smtClean="0">
                <a:solidFill>
                  <a:srgbClr val="FF0000"/>
                </a:solidFill>
              </a:rPr>
              <a:t> 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Вказані пункти провести в максимально короткі строки.</a:t>
            </a:r>
            <a:endParaRPr lang="uk-UA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2327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err="1" smtClean="0"/>
              <a:t>Верифікування</a:t>
            </a:r>
            <a:r>
              <a:rPr lang="uk-UA" dirty="0" smtClean="0"/>
              <a:t> області кровотечі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uk-UA" sz="2500" dirty="0" smtClean="0"/>
              <a:t>Ендоскопічні методи.</a:t>
            </a:r>
          </a:p>
          <a:p>
            <a:pPr marL="514350" indent="-514350">
              <a:buAutoNum type="arabicPeriod"/>
            </a:pPr>
            <a:r>
              <a:rPr lang="uk-UA" sz="2500" dirty="0" smtClean="0"/>
              <a:t>Ангіографія </a:t>
            </a:r>
            <a:r>
              <a:rPr lang="uk-UA" sz="2500" dirty="0" err="1" smtClean="0"/>
              <a:t>зпослідуючим</a:t>
            </a:r>
            <a:r>
              <a:rPr lang="uk-UA" sz="2500" dirty="0" smtClean="0"/>
              <a:t> оперативним втручанням.</a:t>
            </a:r>
          </a:p>
          <a:p>
            <a:pPr marL="514350" indent="-514350">
              <a:buAutoNum type="arabicPeriod"/>
            </a:pPr>
            <a:r>
              <a:rPr lang="uk-UA" sz="2500" dirty="0" err="1" smtClean="0"/>
              <a:t>Ренгенконтрастування</a:t>
            </a:r>
            <a:r>
              <a:rPr lang="uk-UA" sz="2500" dirty="0" smtClean="0"/>
              <a:t>. Після встановлення стійкого гемостаз.</a:t>
            </a:r>
          </a:p>
        </p:txBody>
      </p:sp>
    </p:spTree>
    <p:extLst>
      <p:ext uri="{BB962C8B-B14F-4D97-AF65-F5344CB8AC3E}">
        <p14:creationId xmlns="" xmlns:p14="http://schemas.microsoft.com/office/powerpoint/2010/main" val="50342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Визначення об</a:t>
            </a:r>
            <a:r>
              <a:rPr lang="en-US" dirty="0" smtClean="0"/>
              <a:t>’</a:t>
            </a:r>
            <a:r>
              <a:rPr lang="uk-UA" dirty="0" err="1" smtClean="0"/>
              <a:t>єму</a:t>
            </a:r>
            <a:r>
              <a:rPr lang="uk-UA" dirty="0" smtClean="0"/>
              <a:t> крововтрати</a:t>
            </a:r>
            <a:br>
              <a:rPr lang="uk-UA" dirty="0" smtClean="0"/>
            </a:br>
            <a:r>
              <a:rPr lang="uk-UA" dirty="0" smtClean="0"/>
              <a:t>(</a:t>
            </a:r>
            <a:r>
              <a:rPr lang="uk-UA" dirty="0" err="1" smtClean="0"/>
              <a:t>Шепетько</a:t>
            </a:r>
            <a:r>
              <a:rPr lang="uk-UA" dirty="0" smtClean="0"/>
              <a:t> Є.М., 2012)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uk-UA" dirty="0" smtClean="0"/>
          </a:p>
          <a:p>
            <a:pPr marL="514350" indent="-514350" algn="just">
              <a:buAutoNum type="arabicPeriod"/>
            </a:pPr>
            <a:r>
              <a:rPr lang="uk-UA" dirty="0" smtClean="0"/>
              <a:t>Формульні </a:t>
            </a:r>
            <a:r>
              <a:rPr lang="uk-UA" dirty="0"/>
              <a:t>методи </a:t>
            </a:r>
            <a:r>
              <a:rPr lang="uk-UA" dirty="0" smtClean="0"/>
              <a:t>:</a:t>
            </a:r>
          </a:p>
          <a:p>
            <a:pPr marL="0" indent="0" algn="just">
              <a:buNone/>
            </a:pPr>
            <a:r>
              <a:rPr lang="uk-UA" sz="1800" dirty="0" smtClean="0"/>
              <a:t>- Формула </a:t>
            </a:r>
            <a:r>
              <a:rPr lang="uk-UA" sz="1800" dirty="0" err="1"/>
              <a:t>Лібова</a:t>
            </a:r>
            <a:r>
              <a:rPr lang="uk-UA" sz="1800" dirty="0"/>
              <a:t> ( </a:t>
            </a:r>
            <a:r>
              <a:rPr lang="en-US" sz="1800" dirty="0"/>
              <a:t>B/2 x 15%),</a:t>
            </a:r>
          </a:p>
          <a:p>
            <a:pPr marL="0" indent="0" algn="just">
              <a:buNone/>
            </a:pPr>
            <a:r>
              <a:rPr lang="uk-UA" sz="1800" dirty="0" smtClean="0"/>
              <a:t>-</a:t>
            </a:r>
            <a:r>
              <a:rPr lang="en-US" sz="1800" dirty="0" smtClean="0"/>
              <a:t> </a:t>
            </a:r>
            <a:r>
              <a:rPr lang="uk-UA" sz="1800" dirty="0"/>
              <a:t>Індекс </a:t>
            </a:r>
            <a:r>
              <a:rPr lang="uk-UA" sz="1800" dirty="0" err="1"/>
              <a:t>Альговера</a:t>
            </a:r>
            <a:r>
              <a:rPr lang="uk-UA" sz="1800" dirty="0"/>
              <a:t> (ЧСС/АДС</a:t>
            </a:r>
            <a:r>
              <a:rPr lang="uk-UA" sz="1800" dirty="0" smtClean="0"/>
              <a:t>),</a:t>
            </a:r>
            <a:endParaRPr lang="uk-UA" sz="1800" dirty="0"/>
          </a:p>
          <a:p>
            <a:pPr marL="0" indent="0" algn="just">
              <a:buNone/>
            </a:pPr>
            <a:r>
              <a:rPr lang="uk-UA" sz="1800" dirty="0" smtClean="0"/>
              <a:t>- Формула </a:t>
            </a:r>
            <a:r>
              <a:rPr lang="uk-UA" sz="1800" dirty="0"/>
              <a:t>Моро (ОЦК(норм.) </a:t>
            </a:r>
            <a:r>
              <a:rPr lang="en-US" sz="1800" dirty="0"/>
              <a:t>x </a:t>
            </a:r>
            <a:r>
              <a:rPr lang="uk-UA" sz="1800" dirty="0"/>
              <a:t>ГТ(норм.) – ГТ(факт.)/   ГТ(норм</a:t>
            </a:r>
            <a:r>
              <a:rPr lang="uk-UA" sz="1800" dirty="0" smtClean="0"/>
              <a:t>.),</a:t>
            </a:r>
            <a:endParaRPr lang="uk-UA" sz="1800" dirty="0"/>
          </a:p>
          <a:p>
            <a:pPr marL="0" indent="0" algn="just">
              <a:buNone/>
            </a:pPr>
            <a:r>
              <a:rPr lang="uk-UA" sz="1800" dirty="0" smtClean="0"/>
              <a:t>- </a:t>
            </a:r>
            <a:r>
              <a:rPr lang="uk-UA" sz="1800" dirty="0"/>
              <a:t>Формула Бурі ( Крововтрата = </a:t>
            </a:r>
            <a:r>
              <a:rPr lang="uk-UA" sz="1800" dirty="0" err="1"/>
              <a:t>коеф</a:t>
            </a:r>
            <a:r>
              <a:rPr lang="uk-UA" sz="1800" dirty="0"/>
              <a:t>. + </a:t>
            </a:r>
            <a:r>
              <a:rPr lang="uk-UA" sz="1800" dirty="0" err="1"/>
              <a:t>інд</a:t>
            </a:r>
            <a:r>
              <a:rPr lang="uk-UA" sz="1800" dirty="0"/>
              <a:t>. </a:t>
            </a:r>
            <a:r>
              <a:rPr lang="uk-UA" sz="1800" dirty="0" err="1"/>
              <a:t>Альговера</a:t>
            </a:r>
            <a:r>
              <a:rPr lang="uk-UA" sz="1800" dirty="0" smtClean="0"/>
              <a:t>),</a:t>
            </a:r>
            <a:endParaRPr lang="uk-UA" sz="1800" dirty="0"/>
          </a:p>
          <a:p>
            <a:pPr marL="0" indent="0" algn="just">
              <a:buNone/>
            </a:pPr>
            <a:r>
              <a:rPr lang="uk-UA" sz="1800" dirty="0" smtClean="0"/>
              <a:t>- Формула </a:t>
            </a:r>
            <a:r>
              <a:rPr lang="uk-UA" sz="1800" dirty="0"/>
              <a:t>Нельсона ( 0,36 </a:t>
            </a:r>
            <a:r>
              <a:rPr lang="en-US" sz="1800" dirty="0"/>
              <a:t>x </a:t>
            </a:r>
            <a:r>
              <a:rPr lang="uk-UA" sz="1800" dirty="0"/>
              <a:t>ОЦК/маса тіла </a:t>
            </a:r>
            <a:r>
              <a:rPr lang="en-US" sz="1800" dirty="0"/>
              <a:t>x </a:t>
            </a:r>
            <a:r>
              <a:rPr lang="uk-UA" sz="1800" dirty="0"/>
              <a:t>гематокрит</a:t>
            </a:r>
            <a:r>
              <a:rPr lang="uk-UA" sz="1800" dirty="0" smtClean="0"/>
              <a:t>).</a:t>
            </a:r>
          </a:p>
          <a:p>
            <a:pPr marL="0" indent="0" algn="just">
              <a:buNone/>
            </a:pPr>
            <a:r>
              <a:rPr lang="uk-UA" sz="1800" dirty="0" smtClean="0"/>
              <a:t> </a:t>
            </a:r>
            <a:r>
              <a:rPr lang="uk-UA" dirty="0" smtClean="0"/>
              <a:t>2. </a:t>
            </a:r>
            <a:r>
              <a:rPr lang="uk-UA" dirty="0" err="1" smtClean="0"/>
              <a:t>Тетраполярна</a:t>
            </a:r>
            <a:r>
              <a:rPr lang="uk-UA" dirty="0" smtClean="0"/>
              <a:t> </a:t>
            </a:r>
            <a:r>
              <a:rPr lang="uk-UA" dirty="0" err="1" smtClean="0"/>
              <a:t>доплерографія</a:t>
            </a:r>
            <a:r>
              <a:rPr lang="uk-UA" dirty="0" smtClean="0"/>
              <a:t>.</a:t>
            </a:r>
          </a:p>
          <a:p>
            <a:pPr marL="0" indent="0" algn="just">
              <a:buNone/>
            </a:pPr>
            <a:r>
              <a:rPr lang="uk-UA" dirty="0" smtClean="0"/>
              <a:t>3. Радіометричні метод.</a:t>
            </a:r>
          </a:p>
          <a:p>
            <a:pPr marL="0" indent="0" algn="just">
              <a:buNone/>
            </a:pPr>
            <a:r>
              <a:rPr lang="uk-UA" sz="2100" dirty="0" err="1" smtClean="0">
                <a:solidFill>
                  <a:srgbClr val="FF0000"/>
                </a:solidFill>
              </a:rPr>
              <a:t>Обов</a:t>
            </a:r>
            <a:r>
              <a:rPr lang="en-US" sz="2100" dirty="0" smtClean="0">
                <a:solidFill>
                  <a:srgbClr val="FF0000"/>
                </a:solidFill>
              </a:rPr>
              <a:t>’</a:t>
            </a:r>
            <a:r>
              <a:rPr lang="uk-UA" sz="2100" dirty="0" err="1" smtClean="0">
                <a:solidFill>
                  <a:srgbClr val="FF0000"/>
                </a:solidFill>
              </a:rPr>
              <a:t>язково</a:t>
            </a:r>
            <a:r>
              <a:rPr lang="uk-UA" sz="2100" dirty="0" smtClean="0">
                <a:solidFill>
                  <a:srgbClr val="FF0000"/>
                </a:solidFill>
              </a:rPr>
              <a:t>: </a:t>
            </a:r>
            <a:r>
              <a:rPr lang="uk-UA" sz="2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загальний аналіз крові ( кількість еритроцитів, </a:t>
            </a:r>
            <a:r>
              <a:rPr lang="uk-UA" sz="21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ретикулоцитів</a:t>
            </a:r>
            <a:r>
              <a:rPr lang="uk-UA" sz="2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колірний показник, гематокрит), </a:t>
            </a:r>
            <a:r>
              <a:rPr lang="uk-UA" sz="21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коагулограма</a:t>
            </a:r>
            <a:r>
              <a:rPr lang="uk-UA" sz="2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( фібриноген, протромбін крові, АЧТВ).</a:t>
            </a:r>
            <a:endParaRPr lang="ru-RU" sz="2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801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Медикаментозний гемостаз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uk-UA" sz="2000" dirty="0" smtClean="0"/>
              <a:t>Режим суворий постільний.</a:t>
            </a:r>
          </a:p>
          <a:p>
            <a:pPr marL="457200" indent="-457200">
              <a:buAutoNum type="arabicPeriod"/>
            </a:pPr>
            <a:r>
              <a:rPr lang="uk-UA" sz="2000" dirty="0" smtClean="0"/>
              <a:t>Дієта №0-2. При цирозі </a:t>
            </a:r>
            <a:r>
              <a:rPr lang="uk-UA" sz="2000" dirty="0" err="1" smtClean="0"/>
              <a:t>подальна</a:t>
            </a:r>
            <a:r>
              <a:rPr lang="uk-UA" sz="2000" dirty="0" smtClean="0"/>
              <a:t> зміна на №5 (по </a:t>
            </a:r>
            <a:r>
              <a:rPr lang="uk-UA" sz="2000" dirty="0" err="1" smtClean="0"/>
              <a:t>Певзнеру</a:t>
            </a:r>
            <a:r>
              <a:rPr lang="uk-UA" sz="2000" dirty="0" smtClean="0"/>
              <a:t>).</a:t>
            </a:r>
          </a:p>
          <a:p>
            <a:pPr marL="457200" indent="-457200">
              <a:buAutoNum type="arabicPeriod"/>
            </a:pPr>
            <a:r>
              <a:rPr lang="uk-UA" sz="2000" dirty="0" smtClean="0"/>
              <a:t>Відновлення ОЦК – кристалоїди, колоїди, препарати крові.</a:t>
            </a:r>
          </a:p>
          <a:p>
            <a:pPr marL="457200" indent="-457200">
              <a:buAutoNum type="arabicPeriod"/>
            </a:pPr>
            <a:r>
              <a:rPr lang="uk-UA" sz="2000" dirty="0" smtClean="0"/>
              <a:t>Корегування </a:t>
            </a:r>
            <a:r>
              <a:rPr lang="uk-UA" sz="2000" dirty="0" err="1" smtClean="0"/>
              <a:t>згортальної</a:t>
            </a:r>
            <a:r>
              <a:rPr lang="uk-UA" sz="2000" dirty="0" smtClean="0"/>
              <a:t> системи крові: САС</a:t>
            </a:r>
            <a:r>
              <a:rPr lang="en-US" sz="2000" dirty="0" smtClean="0"/>
              <a:t>l</a:t>
            </a:r>
            <a:r>
              <a:rPr lang="uk-UA" sz="2000" dirty="0" smtClean="0"/>
              <a:t>, </a:t>
            </a:r>
            <a:r>
              <a:rPr lang="uk-UA" sz="2000" dirty="0" err="1" smtClean="0"/>
              <a:t>тренексамова</a:t>
            </a:r>
            <a:r>
              <a:rPr lang="uk-UA" sz="2000" dirty="0" smtClean="0"/>
              <a:t> к-та, </a:t>
            </a:r>
            <a:r>
              <a:rPr lang="uk-UA" sz="2000" dirty="0" err="1" smtClean="0"/>
              <a:t>етамзілат</a:t>
            </a:r>
            <a:r>
              <a:rPr lang="uk-UA" sz="2000" dirty="0" smtClean="0"/>
              <a:t>, </a:t>
            </a:r>
            <a:r>
              <a:rPr lang="uk-UA" sz="2000" dirty="0" err="1" smtClean="0"/>
              <a:t>амбвен</a:t>
            </a:r>
            <a:r>
              <a:rPr lang="uk-UA" sz="2000" dirty="0" smtClean="0"/>
              <a:t>, вікасол.</a:t>
            </a:r>
          </a:p>
          <a:p>
            <a:pPr marL="457200" indent="-457200">
              <a:buAutoNum type="arabicPeriod"/>
            </a:pPr>
            <a:r>
              <a:rPr lang="uk-UA" sz="2000" dirty="0" smtClean="0"/>
              <a:t>Покращення </a:t>
            </a:r>
            <a:r>
              <a:rPr lang="uk-UA" sz="2000" dirty="0" err="1" smtClean="0"/>
              <a:t>мікроциркуляторного</a:t>
            </a:r>
            <a:r>
              <a:rPr lang="uk-UA" sz="2000" dirty="0" smtClean="0"/>
              <a:t> русла: </a:t>
            </a:r>
            <a:r>
              <a:rPr lang="uk-UA" sz="2000" dirty="0" err="1" smtClean="0"/>
              <a:t>поліглюкін</a:t>
            </a:r>
            <a:r>
              <a:rPr lang="uk-UA" sz="2000" dirty="0" smtClean="0"/>
              <a:t>.</a:t>
            </a:r>
          </a:p>
          <a:p>
            <a:pPr marL="457200" indent="-457200">
              <a:buAutoNum type="arabicPeriod"/>
            </a:pPr>
            <a:r>
              <a:rPr lang="uk-UA" sz="2000" dirty="0" err="1" smtClean="0"/>
              <a:t>Віднавлення</a:t>
            </a:r>
            <a:r>
              <a:rPr lang="uk-UA" sz="2000" dirty="0" smtClean="0"/>
              <a:t> водно-сольового балансу: р-н </a:t>
            </a:r>
            <a:r>
              <a:rPr lang="uk-UA" sz="2000" dirty="0" err="1" smtClean="0"/>
              <a:t>Рінгера-Локка</a:t>
            </a:r>
            <a:r>
              <a:rPr lang="uk-UA" sz="2000" dirty="0" smtClean="0"/>
              <a:t>, </a:t>
            </a:r>
            <a:r>
              <a:rPr lang="uk-UA" sz="2000" dirty="0" err="1" smtClean="0"/>
              <a:t>реосорбілакт</a:t>
            </a:r>
            <a:r>
              <a:rPr lang="uk-UA" sz="2000" dirty="0" smtClean="0"/>
              <a:t>, </a:t>
            </a:r>
            <a:r>
              <a:rPr lang="uk-UA" sz="2000" dirty="0" err="1" smtClean="0"/>
              <a:t>содабуфер</a:t>
            </a:r>
            <a:r>
              <a:rPr lang="uk-UA" sz="2000" dirty="0" smtClean="0"/>
              <a:t>, альбумін.</a:t>
            </a:r>
          </a:p>
          <a:p>
            <a:pPr marL="457200" indent="-457200">
              <a:buAutoNum type="arabicPeriod"/>
            </a:pPr>
            <a:r>
              <a:rPr lang="uk-UA" sz="2000" dirty="0" smtClean="0"/>
              <a:t>Профілактика гіпоксії мозку: </a:t>
            </a:r>
            <a:r>
              <a:rPr lang="uk-UA" sz="2000" dirty="0" err="1" smtClean="0"/>
              <a:t>рефортран</a:t>
            </a:r>
            <a:r>
              <a:rPr lang="uk-UA" sz="2000" dirty="0" smtClean="0"/>
              <a:t>, </a:t>
            </a:r>
            <a:r>
              <a:rPr lang="uk-UA" sz="2000" dirty="0" err="1" smtClean="0"/>
              <a:t>стабізол</a:t>
            </a:r>
            <a:r>
              <a:rPr lang="uk-UA" sz="2000" dirty="0" smtClean="0"/>
              <a:t>.</a:t>
            </a:r>
          </a:p>
          <a:p>
            <a:pPr marL="457200" indent="-457200">
              <a:buAutoNum type="arabicPeriod"/>
            </a:pPr>
            <a:r>
              <a:rPr lang="uk-UA" sz="2000" dirty="0" smtClean="0"/>
              <a:t>Симптоматична терапія. 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76565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Оперативні методи лікування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uk-UA" sz="2400" b="1" dirty="0" err="1" smtClean="0"/>
              <a:t>Мініінвазивні</a:t>
            </a:r>
            <a:r>
              <a:rPr lang="uk-UA" sz="2400" b="1" dirty="0" smtClean="0"/>
              <a:t> </a:t>
            </a:r>
            <a:r>
              <a:rPr lang="uk-UA" sz="2400" b="1" dirty="0"/>
              <a:t>методи .( </a:t>
            </a:r>
            <a:r>
              <a:rPr lang="uk-UA" sz="2400" b="1" dirty="0" err="1"/>
              <a:t>Грубнік</a:t>
            </a:r>
            <a:r>
              <a:rPr lang="uk-UA" sz="2400" b="1" dirty="0"/>
              <a:t> Ю.В., </a:t>
            </a:r>
            <a:r>
              <a:rPr lang="uk-UA" sz="2400" b="1" dirty="0" err="1"/>
              <a:t>Шепетько</a:t>
            </a:r>
            <a:r>
              <a:rPr lang="uk-UA" sz="2400" b="1" dirty="0"/>
              <a:t> Є.М. та ін., 2012</a:t>
            </a:r>
            <a:r>
              <a:rPr lang="uk-UA" sz="2400" b="1" dirty="0" smtClean="0"/>
              <a:t>):</a:t>
            </a:r>
          </a:p>
          <a:p>
            <a:pPr marL="0" indent="0">
              <a:buNone/>
            </a:pPr>
            <a:r>
              <a:rPr lang="uk-UA" sz="1600" dirty="0"/>
              <a:t> </a:t>
            </a:r>
            <a:r>
              <a:rPr lang="uk-UA" sz="1600" dirty="0" smtClean="0"/>
              <a:t>         - </a:t>
            </a:r>
            <a:r>
              <a:rPr lang="uk-UA" sz="1600" dirty="0" err="1" smtClean="0"/>
              <a:t>аргоноплазмова</a:t>
            </a:r>
            <a:r>
              <a:rPr lang="uk-UA" sz="1600" dirty="0" smtClean="0"/>
              <a:t> коагуляція,</a:t>
            </a:r>
          </a:p>
          <a:p>
            <a:pPr marL="0" indent="0">
              <a:buNone/>
            </a:pPr>
            <a:r>
              <a:rPr lang="uk-UA" sz="1600" dirty="0"/>
              <a:t> </a:t>
            </a:r>
            <a:r>
              <a:rPr lang="uk-UA" sz="1600" dirty="0" smtClean="0"/>
              <a:t>         - радіочастотна коагуляція,</a:t>
            </a:r>
          </a:p>
          <a:p>
            <a:pPr marL="0" indent="0">
              <a:buNone/>
            </a:pPr>
            <a:r>
              <a:rPr lang="uk-UA" sz="1600" dirty="0"/>
              <a:t> </a:t>
            </a:r>
            <a:r>
              <a:rPr lang="uk-UA" sz="1600" dirty="0" smtClean="0"/>
              <a:t>         - </a:t>
            </a:r>
            <a:r>
              <a:rPr lang="uk-UA" sz="1600" dirty="0" err="1" smtClean="0"/>
              <a:t>електорокоагуляція</a:t>
            </a:r>
            <a:r>
              <a:rPr lang="uk-UA" sz="1600" dirty="0" smtClean="0"/>
              <a:t>,</a:t>
            </a:r>
          </a:p>
          <a:p>
            <a:pPr marL="0" indent="0">
              <a:buNone/>
            </a:pPr>
            <a:r>
              <a:rPr lang="uk-UA" sz="1600" dirty="0"/>
              <a:t> </a:t>
            </a:r>
            <a:r>
              <a:rPr lang="uk-UA" sz="1600" dirty="0" smtClean="0"/>
              <a:t>         - </a:t>
            </a:r>
            <a:r>
              <a:rPr lang="uk-UA" sz="1600" dirty="0" err="1" smtClean="0"/>
              <a:t>фотокоагуляція</a:t>
            </a:r>
            <a:r>
              <a:rPr lang="uk-UA" sz="1600" dirty="0" smtClean="0"/>
              <a:t> ( </a:t>
            </a:r>
            <a:r>
              <a:rPr lang="uk-UA" sz="1600" dirty="0" err="1" smtClean="0"/>
              <a:t>Московченко</a:t>
            </a:r>
            <a:r>
              <a:rPr lang="uk-UA" sz="1600" dirty="0" smtClean="0"/>
              <a:t> І.В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.),</a:t>
            </a:r>
          </a:p>
          <a:p>
            <a:pPr marL="0" indent="0">
              <a:buNone/>
            </a:pPr>
            <a:r>
              <a:rPr lang="uk-UA" sz="1600" dirty="0">
                <a:solidFill>
                  <a:srgbClr val="FF0000"/>
                </a:solidFill>
              </a:rPr>
              <a:t> </a:t>
            </a:r>
            <a:r>
              <a:rPr lang="uk-UA" sz="1600" dirty="0" smtClean="0">
                <a:solidFill>
                  <a:srgbClr val="FF0000"/>
                </a:solidFill>
              </a:rPr>
              <a:t>        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</a:t>
            </a:r>
            <a:r>
              <a:rPr lang="uk-UA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емболізація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( </a:t>
            </a:r>
            <a:r>
              <a:rPr lang="uk-UA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Московченко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І.В., Покидько М.М.,2014),</a:t>
            </a:r>
          </a:p>
          <a:p>
            <a:pPr marL="0" indent="0">
              <a:buNone/>
            </a:pPr>
            <a:r>
              <a:rPr lang="uk-U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- кріохірургія,</a:t>
            </a:r>
          </a:p>
          <a:p>
            <a:pPr marL="0" indent="0">
              <a:buNone/>
            </a:pPr>
            <a:r>
              <a:rPr lang="uk-U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- склерозування,</a:t>
            </a:r>
          </a:p>
          <a:p>
            <a:pPr marL="0" indent="0">
              <a:buNone/>
            </a:pPr>
            <a:r>
              <a:rPr lang="uk-U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- </a:t>
            </a:r>
            <a:r>
              <a:rPr lang="uk-UA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лігування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uk-UA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клепування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</a:p>
          <a:p>
            <a:pPr marL="0" indent="0">
              <a:buNone/>
            </a:pPr>
            <a:r>
              <a:rPr lang="uk-U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- зонд </a:t>
            </a:r>
            <a:r>
              <a:rPr lang="uk-UA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Блекмора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</a:p>
          <a:p>
            <a:pPr marL="0" indent="0">
              <a:buNone/>
            </a:pPr>
            <a:r>
              <a:rPr lang="uk-U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- прошивання судин через передню черевну стінку.</a:t>
            </a:r>
          </a:p>
          <a:p>
            <a:pPr marL="0" indent="0">
              <a:buNone/>
            </a:pPr>
            <a:r>
              <a:rPr lang="uk-U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 Відкриті оперативні втручання:</a:t>
            </a:r>
          </a:p>
          <a:p>
            <a:pPr marL="0" indent="0">
              <a:buNone/>
            </a:pPr>
            <a:r>
              <a:rPr lang="uk-U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- </a:t>
            </a:r>
            <a:r>
              <a:rPr lang="uk-UA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гастротомія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</a:p>
          <a:p>
            <a:pPr marL="0" indent="0">
              <a:buNone/>
            </a:pPr>
            <a:r>
              <a:rPr lang="uk-U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- </a:t>
            </a:r>
            <a:r>
              <a:rPr lang="uk-UA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поксимальна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селективна </a:t>
            </a:r>
            <a:r>
              <a:rPr lang="uk-UA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ваготомія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</a:p>
          <a:p>
            <a:pPr marL="0" indent="0">
              <a:buNone/>
            </a:pPr>
            <a:r>
              <a:rPr lang="uk-U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- резекція шлунку ( по </a:t>
            </a:r>
            <a:r>
              <a:rPr lang="uk-UA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Більрот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I-II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та з модифікаціями )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088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60648"/>
            <a:ext cx="5857875" cy="1143000"/>
          </a:xfrm>
        </p:spPr>
        <p:txBody>
          <a:bodyPr/>
          <a:lstStyle/>
          <a:p>
            <a:pPr algn="ctr"/>
            <a:r>
              <a:rPr lang="ru-RU" dirty="0" err="1" smtClean="0"/>
              <a:t>Показання</a:t>
            </a:r>
            <a:r>
              <a:rPr lang="ru-RU" dirty="0" smtClean="0"/>
              <a:t> для локального гемостазу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uk-UA" dirty="0" smtClean="0"/>
              <a:t>Первинні кровотечі.</a:t>
            </a:r>
          </a:p>
          <a:p>
            <a:pPr marL="514350" indent="-514350">
              <a:buAutoNum type="arabicPeriod"/>
            </a:pPr>
            <a:r>
              <a:rPr lang="uk-UA" dirty="0" smtClean="0"/>
              <a:t>Основна частина направлена на</a:t>
            </a:r>
            <a:r>
              <a:rPr lang="en-US" dirty="0" smtClean="0"/>
              <a:t> F</a:t>
            </a:r>
            <a:r>
              <a:rPr lang="uk-UA" dirty="0" smtClean="0"/>
              <a:t> </a:t>
            </a:r>
            <a:r>
              <a:rPr lang="uk-UA" dirty="0" err="1" smtClean="0"/>
              <a:t>Ів</a:t>
            </a:r>
            <a:r>
              <a:rPr lang="uk-UA" dirty="0" smtClean="0"/>
              <a:t>.</a:t>
            </a:r>
          </a:p>
          <a:p>
            <a:pPr marL="514350" indent="-514350">
              <a:buAutoNum type="arabicPeriod"/>
            </a:pPr>
            <a:r>
              <a:rPr lang="uk-UA" dirty="0" err="1" smtClean="0"/>
              <a:t>Лігування</a:t>
            </a:r>
            <a:r>
              <a:rPr lang="uk-UA" dirty="0" smtClean="0"/>
              <a:t> і </a:t>
            </a:r>
            <a:r>
              <a:rPr lang="uk-UA" dirty="0" err="1" smtClean="0"/>
              <a:t>клепування</a:t>
            </a:r>
            <a:r>
              <a:rPr lang="uk-UA" dirty="0" smtClean="0"/>
              <a:t>  </a:t>
            </a:r>
            <a:r>
              <a:rPr lang="en-US" dirty="0" smtClean="0"/>
              <a:t>F </a:t>
            </a:r>
            <a:r>
              <a:rPr lang="uk-UA" dirty="0" err="1" smtClean="0"/>
              <a:t>Іа</a:t>
            </a:r>
            <a:r>
              <a:rPr lang="uk-UA" dirty="0" smtClean="0"/>
              <a:t>.</a:t>
            </a:r>
          </a:p>
          <a:p>
            <a:pPr marL="514350" indent="-514350">
              <a:buAutoNum type="arabicPeriod"/>
            </a:pPr>
            <a:r>
              <a:rPr lang="uk-UA" dirty="0" smtClean="0"/>
              <a:t>Профілактика рецидиву </a:t>
            </a:r>
            <a:r>
              <a:rPr lang="en-US" dirty="0" smtClean="0"/>
              <a:t>F</a:t>
            </a:r>
            <a:r>
              <a:rPr lang="uk-UA" dirty="0" smtClean="0"/>
              <a:t> </a:t>
            </a:r>
            <a:r>
              <a:rPr lang="uk-UA" dirty="0" err="1" smtClean="0"/>
              <a:t>ІІа</a:t>
            </a:r>
            <a:r>
              <a:rPr lang="uk-UA" dirty="0" smtClean="0"/>
              <a:t> і</a:t>
            </a:r>
            <a:r>
              <a:rPr lang="en-US" dirty="0" smtClean="0"/>
              <a:t> F</a:t>
            </a:r>
            <a:r>
              <a:rPr lang="uk-UA" dirty="0" smtClean="0"/>
              <a:t> </a:t>
            </a:r>
            <a:r>
              <a:rPr lang="uk-UA" dirty="0" err="1" smtClean="0"/>
              <a:t>ІІв</a:t>
            </a:r>
            <a:r>
              <a:rPr lang="uk-UA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932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Документы\Кружок ургентна хірургія\4(4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658"/>
            <a:ext cx="9144000" cy="68876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5666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Документы\Кружок ургентна хірургія\new_pa2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6407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Показання</a:t>
            </a:r>
            <a:r>
              <a:rPr lang="ru-RU" dirty="0" smtClean="0"/>
              <a:t> до в</a:t>
            </a:r>
            <a:r>
              <a:rPr lang="uk-UA" dirty="0" err="1" smtClean="0"/>
              <a:t>ідкритих</a:t>
            </a:r>
            <a:r>
              <a:rPr lang="uk-UA" dirty="0" smtClean="0"/>
              <a:t> оперативних втручань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uk-UA" dirty="0" smtClean="0"/>
              <a:t>Гострі </a:t>
            </a:r>
            <a:r>
              <a:rPr lang="uk-UA" dirty="0" err="1" smtClean="0"/>
              <a:t>профузні</a:t>
            </a:r>
            <a:r>
              <a:rPr lang="uk-UA" dirty="0" smtClean="0"/>
              <a:t> кровотечі.</a:t>
            </a:r>
          </a:p>
          <a:p>
            <a:pPr marL="514350" indent="-514350">
              <a:buAutoNum type="arabicPeriod"/>
            </a:pPr>
            <a:r>
              <a:rPr lang="uk-UA" dirty="0" smtClean="0"/>
              <a:t>Безуспішний локальний гемостаз.</a:t>
            </a:r>
          </a:p>
          <a:p>
            <a:pPr marL="514350" indent="-514350">
              <a:buAutoNum type="arabicPeriod"/>
            </a:pPr>
            <a:r>
              <a:rPr lang="uk-UA" dirty="0" err="1" smtClean="0"/>
              <a:t>Рецедив</a:t>
            </a:r>
            <a:r>
              <a:rPr lang="uk-UA" dirty="0" smtClean="0"/>
              <a:t> кровотечі на фоні медикаментозного гемостазу.</a:t>
            </a:r>
          </a:p>
          <a:p>
            <a:pPr marL="514350" indent="-514350">
              <a:buAutoNum type="arabicPeriod"/>
            </a:pPr>
            <a:r>
              <a:rPr lang="uk-UA" dirty="0" smtClean="0"/>
              <a:t>Кровотечі </a:t>
            </a:r>
            <a:r>
              <a:rPr lang="en-US" dirty="0" smtClean="0"/>
              <a:t>F</a:t>
            </a:r>
            <a:r>
              <a:rPr lang="uk-UA" dirty="0" smtClean="0"/>
              <a:t> </a:t>
            </a:r>
            <a:r>
              <a:rPr lang="uk-UA" dirty="0" err="1" smtClean="0"/>
              <a:t>Іа</a:t>
            </a:r>
            <a:r>
              <a:rPr lang="uk-UA" dirty="0" smtClean="0"/>
              <a:t>.</a:t>
            </a:r>
          </a:p>
          <a:p>
            <a:pPr marL="514350" indent="-514350">
              <a:buAutoNum type="arabicPeriod"/>
            </a:pPr>
            <a:r>
              <a:rPr lang="uk-UA" dirty="0" smtClean="0"/>
              <a:t>Кровоточить хронічна або велика виразка</a:t>
            </a:r>
          </a:p>
          <a:p>
            <a:pPr marL="514350" indent="-514350">
              <a:buAutoNum type="arabicPeriod"/>
            </a:pPr>
            <a:r>
              <a:rPr lang="uk-UA" dirty="0" smtClean="0"/>
              <a:t>Наявність інших ускладнень з боку виразкової хвороби.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641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16518"/>
            <a:ext cx="5857875" cy="1143000"/>
          </a:xfrm>
        </p:spPr>
        <p:txBody>
          <a:bodyPr/>
          <a:lstStyle/>
          <a:p>
            <a:pPr algn="ctr"/>
            <a:r>
              <a:rPr lang="uk-UA" sz="3200" dirty="0" smtClean="0"/>
              <a:t>Архітектоніка судин шлунку</a:t>
            </a:r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7"/>
            <a:ext cx="5004048" cy="58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052737"/>
            <a:ext cx="4283968" cy="580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6483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Документы\Кружок ургентна хірургія\1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8640"/>
            <a:ext cx="4536504" cy="30243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Документы\Кружок ургентна хірургія\2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38" y="3422258"/>
            <a:ext cx="3868638" cy="25270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Документы\Кружок ургентна хірургія\3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789040"/>
            <a:ext cx="3776836" cy="22322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0218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Документы\Кружок ургентна хірургія\image1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2487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Документы\Кружок ургентна хірургія\abd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8262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dici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medicina</Template>
  <TotalTime>1078</TotalTime>
  <Words>1069</Words>
  <Application>Microsoft Office PowerPoint</Application>
  <PresentationFormat>Экран (4:3)</PresentationFormat>
  <Paragraphs>135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medicina</vt:lpstr>
      <vt:lpstr>Слайд 1</vt:lpstr>
      <vt:lpstr>Слайд 2</vt:lpstr>
      <vt:lpstr>Актуальність</vt:lpstr>
      <vt:lpstr>Етіологія  ( Грубнік Ю.В., Шепетько Є.М. та ін., 2012)</vt:lpstr>
      <vt:lpstr>Класифікація</vt:lpstr>
      <vt:lpstr>По ступеню крововтрати</vt:lpstr>
      <vt:lpstr>Суб’єктивне і об’єктивне обстеження</vt:lpstr>
      <vt:lpstr>Топічна діагностика з різних відділів ШКТ</vt:lpstr>
      <vt:lpstr>Основні першочергові завдання у відділенні</vt:lpstr>
      <vt:lpstr>Верифікування області кровотечі</vt:lpstr>
      <vt:lpstr>Визначення об’єму крововтрати (Шепетько Є.М., 2012)</vt:lpstr>
      <vt:lpstr>Медикаментозний гемостаз</vt:lpstr>
      <vt:lpstr>Оперативні методи лікування</vt:lpstr>
      <vt:lpstr>Показання для локального гемостазу</vt:lpstr>
      <vt:lpstr>Слайд 15</vt:lpstr>
      <vt:lpstr>Слайд 16</vt:lpstr>
      <vt:lpstr>Показання до відкритих оперативних втручань</vt:lpstr>
      <vt:lpstr>Архітектоніка судин шлунку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Сергей</dc:creator>
  <cp:lastModifiedBy>XTreme.ws</cp:lastModifiedBy>
  <cp:revision>61</cp:revision>
  <dcterms:modified xsi:type="dcterms:W3CDTF">2023-02-13T16:19:56Z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TC023968029991</vt:lpwstr>
  </property>
</Properties>
</file>