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5" r:id="rId25"/>
    <p:sldId id="281" r:id="rId26"/>
    <p:sldId id="283" r:id="rId27"/>
    <p:sldId id="287" r:id="rId28"/>
    <p:sldId id="284" r:id="rId2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554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B911741-BEA8-4C2B-B393-08211FBC947B}" type="datetimeFigureOut">
              <a:rPr lang="uk-UA" smtClean="0"/>
              <a:pPr/>
              <a:t>14.02.2023</a:t>
            </a:fld>
            <a:endParaRPr lang="uk-UA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01B4AD1-EE4A-4D74-B9A8-FC077EB0872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717032"/>
            <a:ext cx="8352928" cy="1921768"/>
          </a:xfrm>
        </p:spPr>
        <p:txBody>
          <a:bodyPr/>
          <a:lstStyle/>
          <a:p>
            <a:pPr algn="ctr"/>
            <a:r>
              <a:rPr lang="uk-UA" dirty="0"/>
              <a:t>Загальні принципи і методи лікування хворих на туберкульоз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206680" cy="3267794"/>
          </a:xfrm>
        </p:spPr>
        <p:txBody>
          <a:bodyPr/>
          <a:lstStyle/>
          <a:p>
            <a:pPr algn="ctr"/>
            <a:r>
              <a:rPr lang="uk-UA" dirty="0" smtClean="0"/>
              <a:t>ЛЕКЦІЯ ДЛЯ СТУДЕНТІВ </a:t>
            </a:r>
            <a:r>
              <a:rPr lang="en-US" dirty="0" smtClean="0"/>
              <a:t>V</a:t>
            </a:r>
            <a:r>
              <a:rPr lang="uk-UA" dirty="0" smtClean="0"/>
              <a:t> курсу МФ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25658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відкриття у 1943 р. Шатцем, Бужі і Ваксманом стрептоміцину.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1952р Ваксман нагороджується Нобелевской премієй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Це вважається «революцієй» в медицині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9021688" cy="115212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ІСТОРІЯ</a:t>
            </a:r>
            <a:endParaRPr lang="uk-UA" dirty="0"/>
          </a:p>
        </p:txBody>
      </p:sp>
      <p:pic>
        <p:nvPicPr>
          <p:cNvPr id="1026" name="Picture 2" descr="d:\home\e180262boa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7" y="3645025"/>
            <a:ext cx="4464495" cy="2755776"/>
          </a:xfrm>
          <a:prstGeom prst="rect">
            <a:avLst/>
          </a:prstGeom>
          <a:noFill/>
        </p:spPr>
      </p:pic>
      <p:pic>
        <p:nvPicPr>
          <p:cNvPr id="6" name="Picture 2" descr="d:\home\e180262boa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645024"/>
            <a:ext cx="4464495" cy="2755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268760"/>
            <a:ext cx="8147248" cy="4827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uk-UA" dirty="0" smtClean="0"/>
              <a:t>В дальніші роки (60-70рр)</a:t>
            </a:r>
          </a:p>
          <a:p>
            <a:pPr>
              <a:spcBef>
                <a:spcPts val="0"/>
              </a:spcBef>
            </a:pPr>
            <a:r>
              <a:rPr lang="uk-UA" dirty="0" smtClean="0"/>
              <a:t> синтезовані</a:t>
            </a:r>
          </a:p>
          <a:p>
            <a:pPr>
              <a:spcBef>
                <a:spcPts val="0"/>
              </a:spcBef>
            </a:pPr>
            <a:r>
              <a:rPr lang="uk-UA" dirty="0" smtClean="0"/>
              <a:t>інші препарати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ІСТОРІЯ</a:t>
            </a:r>
            <a:endParaRPr lang="uk-UA" dirty="0"/>
          </a:p>
        </p:txBody>
      </p:sp>
      <p:pic>
        <p:nvPicPr>
          <p:cNvPr id="1027" name="Picture 3" descr="d:\home\e180262boa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916831"/>
            <a:ext cx="2376264" cy="2232869"/>
          </a:xfrm>
          <a:prstGeom prst="rect">
            <a:avLst/>
          </a:prstGeom>
          <a:noFill/>
        </p:spPr>
      </p:pic>
      <p:pic>
        <p:nvPicPr>
          <p:cNvPr id="4" name="Picture 2" descr="d:\home\e180262boa\Desktop\завантаженн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0" y="849313"/>
            <a:ext cx="2143125" cy="2143125"/>
          </a:xfrm>
          <a:prstGeom prst="rect">
            <a:avLst/>
          </a:prstGeom>
          <a:noFill/>
        </p:spPr>
      </p:pic>
      <p:pic>
        <p:nvPicPr>
          <p:cNvPr id="5" name="Picture 2" descr="C:\Users\Roman\Desktop\Новый точечный рисунок (6)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636" y="4509120"/>
            <a:ext cx="42195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oman\Desktop\Новый точечный рисунок (6)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41203"/>
            <a:ext cx="3056348" cy="172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96752"/>
            <a:ext cx="8517632" cy="5400600"/>
          </a:xfrm>
        </p:spPr>
        <p:txBody>
          <a:bodyPr/>
          <a:lstStyle/>
          <a:p>
            <a:pPr algn="just"/>
            <a:r>
              <a:rPr lang="uk-UA" dirty="0" smtClean="0"/>
              <a:t>1. комплексність – сочетання специфічного та неспецифічного лікування, а також хірургічних методів лікування тобто </a:t>
            </a:r>
          </a:p>
          <a:p>
            <a:pPr algn="just"/>
            <a:r>
              <a:rPr lang="uk-UA" dirty="0" err="1" smtClean="0"/>
              <a:t>етіотропне</a:t>
            </a:r>
            <a:r>
              <a:rPr lang="uk-UA" dirty="0" smtClean="0"/>
              <a:t> (</a:t>
            </a:r>
            <a:r>
              <a:rPr lang="uk-UA" dirty="0" err="1" smtClean="0"/>
              <a:t>антимікобактеріальні</a:t>
            </a:r>
            <a:r>
              <a:rPr lang="uk-UA" dirty="0" smtClean="0"/>
              <a:t> препарати)-АМТ</a:t>
            </a:r>
          </a:p>
          <a:p>
            <a:pPr algn="just"/>
            <a:r>
              <a:rPr lang="uk-UA" dirty="0" smtClean="0"/>
              <a:t>неспецифічне лікування</a:t>
            </a:r>
          </a:p>
          <a:p>
            <a:pPr algn="just"/>
            <a:r>
              <a:rPr lang="uk-UA" dirty="0" smtClean="0"/>
              <a:t>Підтримка </a:t>
            </a:r>
            <a:r>
              <a:rPr lang="uk-UA" dirty="0" err="1" smtClean="0"/>
              <a:t>гігієно-диєтичного</a:t>
            </a:r>
            <a:r>
              <a:rPr lang="uk-UA" dirty="0" smtClean="0"/>
              <a:t> </a:t>
            </a:r>
            <a:r>
              <a:rPr lang="uk-UA" dirty="0" err="1" smtClean="0"/>
              <a:t>режтму</a:t>
            </a:r>
            <a:endParaRPr lang="uk-UA" dirty="0" smtClean="0"/>
          </a:p>
          <a:p>
            <a:pPr algn="just"/>
            <a:r>
              <a:rPr lang="uk-UA" dirty="0" smtClean="0"/>
              <a:t>Використання </a:t>
            </a:r>
            <a:r>
              <a:rPr lang="uk-UA" dirty="0" smtClean="0"/>
              <a:t>патогенетичних препаратів </a:t>
            </a:r>
            <a:r>
              <a:rPr lang="uk-UA" dirty="0" err="1" smtClean="0"/>
              <a:t>повишає</a:t>
            </a:r>
            <a:r>
              <a:rPr lang="uk-UA" dirty="0" smtClean="0"/>
              <a:t> </a:t>
            </a:r>
            <a:r>
              <a:rPr lang="uk-UA" dirty="0" err="1" smtClean="0"/>
              <a:t>єфективність</a:t>
            </a:r>
            <a:r>
              <a:rPr lang="uk-UA" dirty="0" smtClean="0"/>
              <a:t> </a:t>
            </a:r>
            <a:r>
              <a:rPr lang="uk-UA" dirty="0" smtClean="0"/>
              <a:t>АМТ. Їх призначення </a:t>
            </a:r>
            <a:r>
              <a:rPr lang="uk-UA" dirty="0" err="1" smtClean="0"/>
              <a:t>мобилізує</a:t>
            </a:r>
            <a:r>
              <a:rPr lang="uk-UA" dirty="0" smtClean="0"/>
              <a:t> </a:t>
            </a:r>
            <a:r>
              <a:rPr lang="uk-UA" dirty="0" smtClean="0"/>
              <a:t>захисні </a:t>
            </a:r>
            <a:r>
              <a:rPr lang="uk-UA" dirty="0" smtClean="0"/>
              <a:t>реакції </a:t>
            </a:r>
            <a:r>
              <a:rPr lang="uk-UA" dirty="0" smtClean="0"/>
              <a:t>організму </a:t>
            </a:r>
            <a:r>
              <a:rPr lang="uk-UA" dirty="0" smtClean="0"/>
              <a:t>та сприяє </a:t>
            </a:r>
            <a:r>
              <a:rPr lang="uk-UA" dirty="0" err="1" smtClean="0"/>
              <a:t>заживленню</a:t>
            </a:r>
            <a:r>
              <a:rPr lang="uk-UA" dirty="0" smtClean="0"/>
              <a:t> каверн, стимулює процеси регенерації, </a:t>
            </a:r>
            <a:r>
              <a:rPr lang="uk-UA" dirty="0" smtClean="0"/>
              <a:t>зменшення </a:t>
            </a:r>
            <a:r>
              <a:rPr lang="uk-UA" dirty="0" smtClean="0"/>
              <a:t>фіброзних </a:t>
            </a:r>
            <a:r>
              <a:rPr lang="uk-UA" dirty="0" smtClean="0"/>
              <a:t>змін, нормалізація </a:t>
            </a:r>
            <a:r>
              <a:rPr lang="uk-UA" dirty="0" smtClean="0"/>
              <a:t>порушених функцій організму</a:t>
            </a:r>
          </a:p>
          <a:p>
            <a:pPr algn="just"/>
            <a:endParaRPr lang="uk-UA" dirty="0" smtClean="0"/>
          </a:p>
          <a:p>
            <a:pPr algn="just"/>
            <a:endParaRPr lang="uk-UA" dirty="0" smtClean="0"/>
          </a:p>
          <a:p>
            <a:pPr algn="just"/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ЗАГАЛЬНІ ПРИНЦИПИ ЛІКУВАННЯ</a:t>
            </a: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268760"/>
            <a:ext cx="8517632" cy="4932040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Гігієно-діетичний</a:t>
            </a:r>
            <a:r>
              <a:rPr lang="ru-RU" dirty="0" smtClean="0"/>
              <a:t> </a:t>
            </a:r>
            <a:r>
              <a:rPr lang="ru-RU" dirty="0" smtClean="0"/>
              <a:t>режим – </a:t>
            </a:r>
            <a:r>
              <a:rPr lang="ru-RU" dirty="0" err="1" smtClean="0"/>
              <a:t>раціональне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 </a:t>
            </a:r>
            <a:r>
              <a:rPr lang="ru-RU" dirty="0" smtClean="0"/>
              <a:t>в </a:t>
            </a:r>
            <a:r>
              <a:rPr lang="ru-RU" dirty="0" err="1" smtClean="0"/>
              <a:t>останні</a:t>
            </a:r>
            <a:r>
              <a:rPr lang="ru-RU" dirty="0" smtClean="0"/>
              <a:t> роки </a:t>
            </a:r>
            <a:r>
              <a:rPr lang="ru-RU" dirty="0" err="1" smtClean="0"/>
              <a:t>втратил</a:t>
            </a:r>
            <a:r>
              <a:rPr lang="ru-RU" dirty="0" smtClean="0"/>
              <a:t> </a:t>
            </a:r>
            <a:r>
              <a:rPr lang="ru-RU" dirty="0" smtClean="0"/>
              <a:t>свою </a:t>
            </a:r>
            <a:r>
              <a:rPr lang="ru-RU" dirty="0" err="1" smtClean="0"/>
              <a:t>актуальність</a:t>
            </a:r>
            <a:r>
              <a:rPr lang="ru-RU" dirty="0" smtClean="0"/>
              <a:t>, </a:t>
            </a:r>
            <a:r>
              <a:rPr lang="ru-RU" dirty="0" smtClean="0"/>
              <a:t>тому </a:t>
            </a:r>
            <a:r>
              <a:rPr lang="ru-RU" dirty="0" err="1" smtClean="0"/>
              <a:t>щ</a:t>
            </a:r>
            <a:r>
              <a:rPr lang="ru-RU" dirty="0" err="1"/>
              <a:t>о</a:t>
            </a:r>
            <a:r>
              <a:rPr lang="ru-RU" dirty="0" smtClean="0"/>
              <a:t> </a:t>
            </a:r>
            <a:r>
              <a:rPr lang="ru-RU" dirty="0" err="1" smtClean="0"/>
              <a:t>апетит</a:t>
            </a:r>
            <a:r>
              <a:rPr lang="ru-RU" dirty="0" smtClean="0"/>
              <a:t> і </a:t>
            </a:r>
            <a:r>
              <a:rPr lang="ru-RU" dirty="0" err="1" smtClean="0"/>
              <a:t>трофіка</a:t>
            </a:r>
            <a:r>
              <a:rPr lang="ru-RU" dirty="0" smtClean="0"/>
              <a:t> </a:t>
            </a:r>
            <a:r>
              <a:rPr lang="ru-RU" dirty="0" smtClean="0"/>
              <a:t>тканей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восстанавлюються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smtClean="0"/>
              <a:t>АМБТ (</a:t>
            </a:r>
            <a:r>
              <a:rPr lang="ru-RU" dirty="0" err="1" smtClean="0"/>
              <a:t>дезінтоксикація</a:t>
            </a:r>
            <a:r>
              <a:rPr lang="ru-RU" dirty="0" smtClean="0"/>
              <a:t>)</a:t>
            </a:r>
          </a:p>
          <a:p>
            <a:pPr algn="just"/>
            <a:r>
              <a:rPr lang="ru-RU" dirty="0" err="1" smtClean="0"/>
              <a:t>Патогенетичні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діють</a:t>
            </a:r>
            <a:r>
              <a:rPr lang="ru-RU" dirty="0" smtClean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механізм</a:t>
            </a:r>
            <a:r>
              <a:rPr lang="ru-RU" dirty="0" smtClean="0"/>
              <a:t> патогенезу </a:t>
            </a:r>
            <a:r>
              <a:rPr lang="ru-RU" dirty="0" smtClean="0"/>
              <a:t>(НПВС, </a:t>
            </a:r>
            <a:r>
              <a:rPr lang="ru-RU" dirty="0" err="1" smtClean="0"/>
              <a:t>вітаміни</a:t>
            </a:r>
            <a:r>
              <a:rPr lang="ru-RU" dirty="0" smtClean="0"/>
              <a:t>, </a:t>
            </a:r>
            <a:r>
              <a:rPr lang="ru-RU" dirty="0" err="1" smtClean="0"/>
              <a:t>антиоксиданти</a:t>
            </a:r>
            <a:r>
              <a:rPr lang="ru-RU" dirty="0" smtClean="0"/>
              <a:t> та </a:t>
            </a:r>
            <a:r>
              <a:rPr lang="ru-RU" dirty="0" err="1" smtClean="0"/>
              <a:t>інше</a:t>
            </a:r>
            <a:endParaRPr lang="ru-RU" dirty="0" smtClean="0"/>
          </a:p>
          <a:p>
            <a:pPr algn="just"/>
            <a:r>
              <a:rPr lang="ru-RU" dirty="0" smtClean="0"/>
              <a:t>Симптоматична </a:t>
            </a:r>
            <a:r>
              <a:rPr lang="ru-RU" dirty="0" err="1" smtClean="0"/>
              <a:t>терапія</a:t>
            </a:r>
            <a:r>
              <a:rPr lang="ru-RU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призначаєтся</a:t>
            </a:r>
            <a:r>
              <a:rPr lang="ru-RU" dirty="0" smtClean="0"/>
              <a:t> у </a:t>
            </a:r>
            <a:r>
              <a:rPr lang="ru-RU" dirty="0" err="1" smtClean="0"/>
              <a:t>випадках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жарознижуючі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 err="1" smtClean="0"/>
              <a:t>стимулятори</a:t>
            </a:r>
            <a:r>
              <a:rPr lang="ru-RU" dirty="0" smtClean="0"/>
              <a:t> </a:t>
            </a:r>
            <a:r>
              <a:rPr lang="ru-RU" dirty="0" err="1" smtClean="0"/>
              <a:t>репаративних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 і </a:t>
            </a:r>
            <a:r>
              <a:rPr lang="ru-RU" dirty="0" err="1" smtClean="0"/>
              <a:t>заживлення</a:t>
            </a:r>
            <a:r>
              <a:rPr lang="ru-RU" dirty="0" smtClean="0"/>
              <a:t> </a:t>
            </a:r>
            <a:r>
              <a:rPr lang="ru-RU" dirty="0" smtClean="0"/>
              <a:t>каверн, </a:t>
            </a:r>
            <a:r>
              <a:rPr lang="ru-RU" dirty="0" err="1" smtClean="0"/>
              <a:t>відхаркувальні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, </a:t>
            </a:r>
            <a:r>
              <a:rPr lang="ru-RU" dirty="0" err="1" smtClean="0"/>
              <a:t>психотерапія</a:t>
            </a:r>
            <a:r>
              <a:rPr lang="ru-RU" dirty="0" smtClean="0"/>
              <a:t>, </a:t>
            </a:r>
            <a:r>
              <a:rPr lang="ru-RU" dirty="0" err="1" smtClean="0"/>
              <a:t>хірургічне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ЗАГАЛЬНІ ПРИНЦИПИ ЛІКУВАННЯ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472608"/>
          </a:xfrm>
        </p:spPr>
        <p:txBody>
          <a:bodyPr>
            <a:normAutofit/>
          </a:bodyPr>
          <a:lstStyle/>
          <a:p>
            <a:r>
              <a:rPr lang="uk-UA" dirty="0" smtClean="0"/>
              <a:t>Паліативне лікування складається з таких заходів:</a:t>
            </a:r>
          </a:p>
          <a:p>
            <a:pPr algn="just"/>
            <a:r>
              <a:rPr lang="uk-UA" dirty="0" smtClean="0"/>
              <a:t>Знеболювання та зменшення симптомів захворювання. </a:t>
            </a:r>
            <a:r>
              <a:rPr lang="uk-UA" dirty="0" err="1" smtClean="0"/>
              <a:t>Парацетамол</a:t>
            </a:r>
            <a:r>
              <a:rPr lang="uk-UA" dirty="0" smtClean="0"/>
              <a:t> або кодеїн з </a:t>
            </a:r>
            <a:r>
              <a:rPr lang="uk-UA" dirty="0" err="1" smtClean="0"/>
              <a:t>парацетамолом</a:t>
            </a:r>
            <a:r>
              <a:rPr lang="uk-UA" dirty="0" smtClean="0"/>
              <a:t> полегшує помірну біль, зменшує кашель</a:t>
            </a:r>
          </a:p>
          <a:p>
            <a:pPr algn="just"/>
            <a:r>
              <a:rPr lang="uk-UA" dirty="0" smtClean="0"/>
              <a:t>Лікування </a:t>
            </a:r>
            <a:r>
              <a:rPr lang="uk-UA" dirty="0" err="1" smtClean="0"/>
              <a:t>ДН</a:t>
            </a:r>
            <a:r>
              <a:rPr lang="uk-UA" dirty="0" smtClean="0"/>
              <a:t> – оксигенотерапія</a:t>
            </a:r>
          </a:p>
          <a:p>
            <a:pPr algn="just"/>
            <a:r>
              <a:rPr lang="uk-UA" dirty="0" smtClean="0"/>
              <a:t>Харчування:часте, маленькими порціями</a:t>
            </a:r>
          </a:p>
          <a:p>
            <a:pPr algn="just"/>
            <a:r>
              <a:rPr lang="uk-UA" dirty="0" smtClean="0"/>
              <a:t>Симптоматичне лікування </a:t>
            </a:r>
            <a:r>
              <a:rPr lang="uk-UA" dirty="0" smtClean="0"/>
              <a:t>нудоти</a:t>
            </a:r>
          </a:p>
          <a:p>
            <a:pPr algn="just"/>
            <a:r>
              <a:rPr lang="uk-UA" dirty="0" smtClean="0"/>
              <a:t>Регулярні медичні візити</a:t>
            </a:r>
          </a:p>
          <a:p>
            <a:pPr algn="just"/>
            <a:r>
              <a:rPr lang="uk-UA" dirty="0" smtClean="0"/>
              <a:t>Продовження прийомів патогенетичних препаратів</a:t>
            </a:r>
          </a:p>
          <a:p>
            <a:pPr algn="just"/>
            <a:r>
              <a:rPr lang="uk-UA" dirty="0" smtClean="0"/>
              <a:t>Госпіталізація в умовах </a:t>
            </a:r>
            <a:r>
              <a:rPr lang="uk-UA" dirty="0" err="1" smtClean="0"/>
              <a:t>хоспісу</a:t>
            </a:r>
            <a:r>
              <a:rPr lang="uk-UA" dirty="0" smtClean="0"/>
              <a:t> або вдома при належній </a:t>
            </a:r>
            <a:r>
              <a:rPr lang="uk-UA" dirty="0" err="1" smtClean="0"/>
              <a:t>організаціїї</a:t>
            </a:r>
            <a:r>
              <a:rPr lang="uk-UA" dirty="0" smtClean="0"/>
              <a:t> ІК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/>
              <a:t>ПАЛІАТИВНЕ ЛІКУВАННЯ З НЕВДАЧЕЮ ЛІКУВАНННЯ МРТБ</a:t>
            </a:r>
            <a:endParaRPr lang="uk-UA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/>
          <a:lstStyle/>
          <a:p>
            <a:pPr algn="just"/>
            <a:r>
              <a:rPr lang="uk-UA" dirty="0" smtClean="0"/>
              <a:t>2комбінування - застосування не менше 4-х препаратів.</a:t>
            </a:r>
          </a:p>
          <a:p>
            <a:pPr algn="just"/>
            <a:r>
              <a:rPr lang="uk-UA" dirty="0" smtClean="0"/>
              <a:t>Запобігає резистентність МБТ.</a:t>
            </a:r>
          </a:p>
          <a:p>
            <a:pPr algn="just"/>
            <a:r>
              <a:rPr lang="uk-UA" dirty="0" smtClean="0"/>
              <a:t>Підсилює дію АМП.</a:t>
            </a:r>
          </a:p>
          <a:p>
            <a:pPr algn="just"/>
            <a:r>
              <a:rPr lang="uk-UA" dirty="0" smtClean="0"/>
              <a:t>Крім того, різні препарати діють на різні структури </a:t>
            </a:r>
            <a:r>
              <a:rPr lang="uk-UA" dirty="0" err="1" smtClean="0"/>
              <a:t>мікобактеріальній</a:t>
            </a:r>
            <a:r>
              <a:rPr lang="uk-UA" dirty="0" smtClean="0"/>
              <a:t> клітини.</a:t>
            </a:r>
          </a:p>
          <a:p>
            <a:pPr algn="just"/>
            <a:r>
              <a:rPr lang="uk-UA" dirty="0" smtClean="0"/>
              <a:t>  Комбінація </a:t>
            </a:r>
            <a:r>
              <a:rPr lang="uk-UA" dirty="0" err="1" smtClean="0"/>
              <a:t>етіотропних</a:t>
            </a:r>
            <a:r>
              <a:rPr lang="uk-UA" dirty="0" smtClean="0"/>
              <a:t> препаратів сприяє поліпшенню репаративних процесів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ЗАГАЛЬНІ ПРИНЦИПИ ЛІКУВАННЯ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18457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3. </a:t>
            </a:r>
            <a:r>
              <a:rPr lang="ru-RU" dirty="0" err="1" smtClean="0"/>
              <a:t>двухфазность</a:t>
            </a:r>
            <a:r>
              <a:rPr lang="ru-RU" dirty="0" smtClean="0"/>
              <a:t> (</a:t>
            </a:r>
            <a:r>
              <a:rPr lang="ru-RU" dirty="0" err="1" smtClean="0"/>
              <a:t>двоетапность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)</a:t>
            </a:r>
          </a:p>
          <a:p>
            <a:pPr algn="just"/>
            <a:r>
              <a:rPr lang="en-US" dirty="0" smtClean="0"/>
              <a:t>I </a:t>
            </a:r>
            <a:r>
              <a:rPr lang="ru-RU" dirty="0" smtClean="0"/>
              <a:t>фаза - </a:t>
            </a:r>
            <a:r>
              <a:rPr lang="ru-RU" dirty="0" err="1" smtClean="0"/>
              <a:t>інтенсивна</a:t>
            </a:r>
            <a:r>
              <a:rPr lang="ru-RU" dirty="0" smtClean="0"/>
              <a:t> - </a:t>
            </a:r>
            <a:r>
              <a:rPr lang="ru-RU" dirty="0" err="1" smtClean="0"/>
              <a:t>пригнічення</a:t>
            </a:r>
            <a:r>
              <a:rPr lang="ru-RU" dirty="0" smtClean="0"/>
              <a:t> </a:t>
            </a:r>
            <a:r>
              <a:rPr lang="ru-RU" dirty="0" err="1" smtClean="0"/>
              <a:t>розмноження</a:t>
            </a:r>
            <a:r>
              <a:rPr lang="ru-RU" dirty="0" smtClean="0"/>
              <a:t> </a:t>
            </a:r>
            <a:r>
              <a:rPr lang="ru-RU" dirty="0" err="1" smtClean="0"/>
              <a:t>популяції</a:t>
            </a:r>
            <a:r>
              <a:rPr lang="ru-RU" dirty="0" smtClean="0"/>
              <a:t>, </a:t>
            </a:r>
            <a:r>
              <a:rPr lang="ru-RU" dirty="0" err="1" smtClean="0"/>
              <a:t>істотне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зменшення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стерилізація</a:t>
            </a:r>
            <a:r>
              <a:rPr lang="ru-RU" dirty="0" smtClean="0"/>
              <a:t> </a:t>
            </a:r>
            <a:r>
              <a:rPr lang="ru-RU" dirty="0" err="1" smtClean="0"/>
              <a:t>вогнища</a:t>
            </a:r>
            <a:r>
              <a:rPr lang="ru-RU" dirty="0" smtClean="0"/>
              <a:t> спец. </a:t>
            </a:r>
            <a:r>
              <a:rPr lang="ru-RU" dirty="0" err="1" smtClean="0"/>
              <a:t>ураження</a:t>
            </a:r>
            <a:endParaRPr lang="ru-RU" dirty="0" smtClean="0"/>
          </a:p>
          <a:p>
            <a:pPr algn="just"/>
            <a:r>
              <a:rPr lang="en-US" dirty="0" smtClean="0"/>
              <a:t>II </a:t>
            </a:r>
            <a:r>
              <a:rPr lang="ru-RU" dirty="0" smtClean="0"/>
              <a:t>фаза - </a:t>
            </a:r>
            <a:r>
              <a:rPr lang="ru-RU" dirty="0" err="1" smtClean="0"/>
              <a:t>продовження</a:t>
            </a:r>
            <a:r>
              <a:rPr lang="ru-RU" dirty="0" smtClean="0"/>
              <a:t> - </a:t>
            </a:r>
            <a:r>
              <a:rPr lang="ru-RU" dirty="0" err="1" smtClean="0"/>
              <a:t>проводять</a:t>
            </a:r>
            <a:r>
              <a:rPr lang="ru-RU" dirty="0" smtClean="0"/>
              <a:t> </a:t>
            </a:r>
            <a:r>
              <a:rPr lang="ru-RU" dirty="0" err="1" smtClean="0"/>
              <a:t>щодня</a:t>
            </a:r>
            <a:r>
              <a:rPr lang="ru-RU" dirty="0" smtClean="0"/>
              <a:t> в </a:t>
            </a:r>
            <a:r>
              <a:rPr lang="ru-RU" dirty="0" err="1" smtClean="0"/>
              <a:t>стаціонарі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амбулатлрно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клінічного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хворого (</a:t>
            </a:r>
            <a:r>
              <a:rPr lang="ru-RU" dirty="0" err="1" smtClean="0"/>
              <a:t>стійке</a:t>
            </a:r>
            <a:r>
              <a:rPr lang="ru-RU" dirty="0" smtClean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бактеріовиділення</a:t>
            </a:r>
            <a:r>
              <a:rPr lang="ru-RU" dirty="0" smtClean="0"/>
              <a:t>),</a:t>
            </a:r>
          </a:p>
          <a:p>
            <a:pPr algn="just"/>
            <a:r>
              <a:rPr lang="ru-RU" dirty="0" err="1" smtClean="0"/>
              <a:t>розсмоктування</a:t>
            </a:r>
            <a:r>
              <a:rPr lang="ru-RU" dirty="0" smtClean="0"/>
              <a:t> </a:t>
            </a:r>
            <a:r>
              <a:rPr lang="ru-RU" dirty="0" err="1" smtClean="0"/>
              <a:t>інфільтративних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endParaRPr lang="ru-RU" dirty="0" smtClean="0"/>
          </a:p>
          <a:p>
            <a:pPr algn="just"/>
            <a:r>
              <a:rPr lang="ru-RU" dirty="0" smtClean="0"/>
              <a:t>  </a:t>
            </a:r>
            <a:r>
              <a:rPr lang="ru-RU" dirty="0" err="1" smtClean="0"/>
              <a:t>загоєння</a:t>
            </a:r>
            <a:r>
              <a:rPr lang="ru-RU" dirty="0" smtClean="0"/>
              <a:t> </a:t>
            </a:r>
            <a:r>
              <a:rPr lang="ru-RU" dirty="0" err="1" smtClean="0"/>
              <a:t>порожнин</a:t>
            </a:r>
            <a:r>
              <a:rPr lang="ru-RU" dirty="0" smtClean="0"/>
              <a:t> </a:t>
            </a:r>
            <a:r>
              <a:rPr lang="ru-RU" dirty="0" err="1" smtClean="0"/>
              <a:t>розпаду</a:t>
            </a:r>
            <a:endParaRPr lang="ru-RU" dirty="0" smtClean="0"/>
          </a:p>
          <a:p>
            <a:pPr algn="just"/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підготовка</a:t>
            </a:r>
            <a:r>
              <a:rPr lang="ru-RU" dirty="0" smtClean="0"/>
              <a:t> хворого до </a:t>
            </a:r>
            <a:r>
              <a:rPr lang="ru-RU" dirty="0" err="1" smtClean="0"/>
              <a:t>хірургічного</a:t>
            </a:r>
            <a:r>
              <a:rPr lang="ru-RU" dirty="0" smtClean="0"/>
              <a:t> </a:t>
            </a:r>
            <a:r>
              <a:rPr lang="ru-RU" dirty="0" err="1" smtClean="0"/>
              <a:t>втручання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52400"/>
            <a:ext cx="8363272" cy="97234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ЗАГАЛЬНІ ПРИНЦИПИ ЛІКУВАННЯ</a:t>
            </a: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/>
          <a:lstStyle/>
          <a:p>
            <a:r>
              <a:rPr lang="ru-RU" dirty="0" smtClean="0"/>
              <a:t>4. 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безперервність</a:t>
            </a:r>
            <a:r>
              <a:rPr lang="ru-RU" dirty="0" smtClean="0"/>
              <a:t> - </a:t>
            </a:r>
            <a:r>
              <a:rPr lang="ru-RU" dirty="0" err="1" smtClean="0"/>
              <a:t>близько</a:t>
            </a:r>
            <a:r>
              <a:rPr lang="ru-RU" dirty="0" smtClean="0"/>
              <a:t> 6-8 </a:t>
            </a:r>
            <a:r>
              <a:rPr lang="ru-RU" dirty="0" err="1" smtClean="0"/>
              <a:t>міс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казеозно-некпротіческіх</a:t>
            </a:r>
            <a:r>
              <a:rPr lang="ru-RU" dirty="0" smtClean="0"/>
              <a:t> </a:t>
            </a:r>
            <a:r>
              <a:rPr lang="ru-RU" dirty="0" err="1" smtClean="0"/>
              <a:t>масах</a:t>
            </a:r>
            <a:r>
              <a:rPr lang="ru-RU" dirty="0" smtClean="0"/>
              <a:t>, кавернах, де </a:t>
            </a:r>
            <a:r>
              <a:rPr lang="ru-RU" dirty="0" err="1" smtClean="0"/>
              <a:t>містяться</a:t>
            </a:r>
            <a:r>
              <a:rPr lang="ru-RU" dirty="0" smtClean="0"/>
              <a:t> МБТ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</a:t>
            </a:r>
            <a:r>
              <a:rPr lang="ru-RU" dirty="0" err="1" smtClean="0"/>
              <a:t>облітерація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руйнування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Тому АМБТ в </a:t>
            </a:r>
            <a:r>
              <a:rPr lang="ru-RU" dirty="0" err="1" smtClean="0"/>
              <a:t>достатніх</a:t>
            </a:r>
            <a:r>
              <a:rPr lang="ru-RU" dirty="0" smtClean="0"/>
              <a:t> </a:t>
            </a:r>
            <a:r>
              <a:rPr lang="ru-RU" dirty="0" err="1" smtClean="0"/>
              <a:t>концентраціях</a:t>
            </a:r>
            <a:r>
              <a:rPr lang="ru-RU" dirty="0" smtClean="0"/>
              <a:t> не </a:t>
            </a:r>
            <a:r>
              <a:rPr lang="ru-RU" dirty="0" err="1" smtClean="0"/>
              <a:t>досягає</a:t>
            </a:r>
            <a:r>
              <a:rPr lang="ru-RU" dirty="0" smtClean="0"/>
              <a:t> основного </a:t>
            </a:r>
            <a:r>
              <a:rPr lang="ru-RU" dirty="0" err="1" smtClean="0"/>
              <a:t>місця</a:t>
            </a:r>
            <a:r>
              <a:rPr lang="ru-RU" dirty="0" smtClean="0"/>
              <a:t> </a:t>
            </a:r>
            <a:r>
              <a:rPr lang="ru-RU" dirty="0" err="1" smtClean="0"/>
              <a:t>накопичення</a:t>
            </a:r>
            <a:r>
              <a:rPr lang="ru-RU" dirty="0" smtClean="0"/>
              <a:t> </a:t>
            </a:r>
            <a:r>
              <a:rPr lang="ru-RU" dirty="0" err="1" smtClean="0"/>
              <a:t>збудника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Також</a:t>
            </a:r>
            <a:r>
              <a:rPr lang="ru-RU" dirty="0" smtClean="0"/>
              <a:t> треба </a:t>
            </a:r>
            <a:r>
              <a:rPr lang="ru-RU" dirty="0" err="1" smtClean="0"/>
              <a:t>відзначити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інволюція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репарація</a:t>
            </a:r>
            <a:r>
              <a:rPr lang="ru-RU" dirty="0" smtClean="0"/>
              <a:t> - </a:t>
            </a:r>
            <a:r>
              <a:rPr lang="ru-RU" dirty="0" err="1" smtClean="0"/>
              <a:t>довгий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endParaRPr lang="ru-RU" dirty="0" smtClean="0"/>
          </a:p>
          <a:p>
            <a:r>
              <a:rPr lang="ru-RU" dirty="0" err="1" smtClean="0"/>
              <a:t>Безперервність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- </a:t>
            </a:r>
            <a:r>
              <a:rPr lang="ru-RU" dirty="0" err="1" smtClean="0"/>
              <a:t>знижує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резистентності</a:t>
            </a:r>
            <a:r>
              <a:rPr lang="ru-RU" dirty="0" smtClean="0"/>
              <a:t> МБТ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ЗАГАЛЬНІ ПРИНЦИПИ ЛІКУВАННЯ</a:t>
            </a:r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5184576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5. </a:t>
            </a:r>
            <a:r>
              <a:rPr lang="ru-RU" sz="3200" dirty="0" err="1" smtClean="0"/>
              <a:t>контрольованість</a:t>
            </a:r>
            <a:r>
              <a:rPr lang="ru-RU" sz="3200" dirty="0" smtClean="0"/>
              <a:t> - мета </a:t>
            </a:r>
            <a:r>
              <a:rPr lang="ru-RU" sz="3200" dirty="0" err="1" smtClean="0"/>
              <a:t>забезпечити</a:t>
            </a:r>
            <a:r>
              <a:rPr lang="ru-RU" sz="3200" dirty="0" smtClean="0"/>
              <a:t> </a:t>
            </a:r>
            <a:r>
              <a:rPr lang="ru-RU" sz="3200" dirty="0" err="1" smtClean="0"/>
              <a:t>регулярність</a:t>
            </a:r>
            <a:r>
              <a:rPr lang="ru-RU" sz="3200" dirty="0" smtClean="0"/>
              <a:t> </a:t>
            </a:r>
            <a:r>
              <a:rPr lang="ru-RU" sz="3200" dirty="0" err="1" smtClean="0"/>
              <a:t>отримання</a:t>
            </a:r>
            <a:r>
              <a:rPr lang="ru-RU" sz="3200" dirty="0" smtClean="0"/>
              <a:t> АМБП</a:t>
            </a:r>
          </a:p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err="1" smtClean="0"/>
              <a:t>Більше</a:t>
            </a:r>
            <a:r>
              <a:rPr lang="ru-RU" sz="3200" dirty="0" smtClean="0"/>
              <a:t> 50% </a:t>
            </a:r>
            <a:r>
              <a:rPr lang="ru-RU" sz="3200" dirty="0" err="1" smtClean="0"/>
              <a:t>невдач</a:t>
            </a:r>
            <a:r>
              <a:rPr lang="ru-RU" sz="3200" dirty="0" smtClean="0"/>
              <a:t> у </a:t>
            </a:r>
            <a:r>
              <a:rPr lang="ru-RU" sz="3200" dirty="0" err="1" smtClean="0"/>
              <a:t>лікуванні</a:t>
            </a:r>
            <a:r>
              <a:rPr lang="ru-RU" sz="3200" dirty="0" smtClean="0"/>
              <a:t> </a:t>
            </a:r>
            <a:r>
              <a:rPr lang="ru-RU" sz="3200" dirty="0" err="1" smtClean="0"/>
              <a:t>туберкульозу</a:t>
            </a:r>
            <a:r>
              <a:rPr lang="ru-RU" sz="3200" dirty="0" smtClean="0"/>
              <a:t> </a:t>
            </a:r>
            <a:r>
              <a:rPr lang="ru-RU" sz="3200" dirty="0" err="1" smtClean="0"/>
              <a:t>пов'язано</a:t>
            </a:r>
            <a:r>
              <a:rPr lang="ru-RU" sz="3200" dirty="0" smtClean="0"/>
              <a:t>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недисциплінованістю</a:t>
            </a:r>
            <a:r>
              <a:rPr lang="ru-RU" sz="3200" dirty="0" smtClean="0"/>
              <a:t> </a:t>
            </a:r>
            <a:r>
              <a:rPr lang="ru-RU" sz="3200" dirty="0" err="1" smtClean="0"/>
              <a:t>пацієнтів</a:t>
            </a:r>
            <a:endParaRPr lang="uk-UA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ЗАГАЛЬНІ ПРИНЦИПИ ЛІКУВАННЯ</a:t>
            </a:r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Схема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хіміочувствітельного</a:t>
            </a:r>
            <a:r>
              <a:rPr lang="ru-RU" dirty="0" smtClean="0"/>
              <a:t> </a:t>
            </a:r>
            <a:r>
              <a:rPr lang="ru-RU" dirty="0" err="1" smtClean="0"/>
              <a:t>туберкульозу</a:t>
            </a:r>
            <a:endParaRPr lang="ru-RU" dirty="0" smtClean="0"/>
          </a:p>
          <a:p>
            <a:pPr algn="ctr">
              <a:buNone/>
            </a:pPr>
            <a:r>
              <a:rPr lang="ru-RU" sz="3200" dirty="0" smtClean="0"/>
              <a:t>2</a:t>
            </a:r>
            <a:r>
              <a:rPr lang="en-US" sz="3200" dirty="0" smtClean="0"/>
              <a:t>HRZE (S) + 4HR</a:t>
            </a:r>
          </a:p>
          <a:p>
            <a:pPr algn="just"/>
            <a:r>
              <a:rPr lang="ru-RU" dirty="0" smtClean="0"/>
              <a:t>В </a:t>
            </a:r>
            <a:r>
              <a:rPr lang="ru-RU" dirty="0" err="1" smtClean="0"/>
              <a:t>кінці</a:t>
            </a:r>
            <a:r>
              <a:rPr lang="ru-RU" dirty="0" smtClean="0"/>
              <a:t> курсу </a:t>
            </a:r>
            <a:r>
              <a:rPr lang="ru-RU" dirty="0" err="1" smtClean="0"/>
              <a:t>необхідний</a:t>
            </a:r>
            <a:r>
              <a:rPr lang="ru-RU" dirty="0" smtClean="0"/>
              <a:t> контроль мазка</a:t>
            </a:r>
          </a:p>
          <a:p>
            <a:pPr algn="just"/>
            <a:r>
              <a:rPr lang="ru-RU" dirty="0" smtClean="0"/>
              <a:t>І фаза не </a:t>
            </a:r>
            <a:r>
              <a:rPr lang="ru-RU" dirty="0" err="1" smtClean="0"/>
              <a:t>менше</a:t>
            </a:r>
            <a:r>
              <a:rPr lang="ru-RU" dirty="0" smtClean="0"/>
              <a:t> 2-х </a:t>
            </a:r>
            <a:r>
              <a:rPr lang="ru-RU" dirty="0" err="1" smtClean="0"/>
              <a:t>міс</a:t>
            </a:r>
            <a:r>
              <a:rPr lang="ru-RU" dirty="0" smtClean="0"/>
              <a:t>., За </a:t>
            </a:r>
            <a:r>
              <a:rPr lang="ru-RU" dirty="0" err="1" smtClean="0"/>
              <a:t>цей</a:t>
            </a:r>
            <a:r>
              <a:rPr lang="ru-RU" dirty="0" smtClean="0"/>
              <a:t> час </a:t>
            </a:r>
            <a:r>
              <a:rPr lang="ru-RU" dirty="0" err="1" smtClean="0"/>
              <a:t>пацієнт</a:t>
            </a:r>
            <a:r>
              <a:rPr lang="ru-RU" dirty="0" smtClean="0"/>
              <a:t> повинен </a:t>
            </a:r>
            <a:r>
              <a:rPr lang="ru-RU" dirty="0" err="1" smtClean="0"/>
              <a:t>отримати</a:t>
            </a:r>
            <a:r>
              <a:rPr lang="ru-RU" dirty="0" smtClean="0"/>
              <a:t> не </a:t>
            </a:r>
            <a:r>
              <a:rPr lang="ru-RU" dirty="0" err="1" smtClean="0"/>
              <a:t>менше</a:t>
            </a:r>
            <a:r>
              <a:rPr lang="ru-RU" dirty="0" smtClean="0"/>
              <a:t> 60 </a:t>
            </a:r>
            <a:r>
              <a:rPr lang="ru-RU" dirty="0" err="1" smtClean="0"/>
              <a:t>добових</a:t>
            </a:r>
            <a:r>
              <a:rPr lang="ru-RU" dirty="0" smtClean="0"/>
              <a:t> доз- </a:t>
            </a:r>
            <a:r>
              <a:rPr lang="ru-RU" dirty="0" err="1" smtClean="0"/>
              <a:t>якщо</a:t>
            </a:r>
            <a:r>
              <a:rPr lang="ru-RU" dirty="0" smtClean="0"/>
              <a:t> пропустив,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триває</a:t>
            </a:r>
            <a:r>
              <a:rPr lang="ru-RU" dirty="0" smtClean="0"/>
              <a:t>, </a:t>
            </a:r>
            <a:r>
              <a:rPr lang="ru-RU" dirty="0" err="1" smtClean="0"/>
              <a:t>поки</a:t>
            </a:r>
            <a:r>
              <a:rPr lang="ru-RU" dirty="0" smtClean="0"/>
              <a:t> не </a:t>
            </a:r>
            <a:r>
              <a:rPr lang="ru-RU" dirty="0" err="1" smtClean="0"/>
              <a:t>отримає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60 доз</a:t>
            </a:r>
          </a:p>
          <a:p>
            <a:pPr algn="just"/>
            <a:r>
              <a:rPr lang="ru-RU" dirty="0" smtClean="0"/>
              <a:t>Весь </a:t>
            </a:r>
            <a:r>
              <a:rPr lang="ru-RU" dirty="0" err="1" smtClean="0"/>
              <a:t>набір</a:t>
            </a:r>
            <a:r>
              <a:rPr lang="ru-RU" dirty="0" smtClean="0"/>
              <a:t> </a:t>
            </a:r>
            <a:r>
              <a:rPr lang="ru-RU" dirty="0" err="1" smtClean="0"/>
              <a:t>добових</a:t>
            </a:r>
            <a:r>
              <a:rPr lang="ru-RU" dirty="0" smtClean="0"/>
              <a:t> доз АМБП – </a:t>
            </a:r>
            <a:r>
              <a:rPr lang="ru-RU" dirty="0" err="1" smtClean="0"/>
              <a:t>курсова</a:t>
            </a:r>
            <a:r>
              <a:rPr lang="ru-RU" dirty="0" smtClean="0"/>
              <a:t> доза</a:t>
            </a:r>
            <a:endParaRPr lang="uk-UA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8836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ЗАГАЛЬНІ ПРИНЦИПИ ЛІКУВАННЯ</a:t>
            </a: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І. : 1) дисемінація незрозумілої етіології; </a:t>
            </a:r>
          </a:p>
          <a:p>
            <a:pPr algn="just"/>
            <a:r>
              <a:rPr lang="uk-UA" sz="3200" dirty="0" smtClean="0"/>
              <a:t>2) округла тінь у легені; </a:t>
            </a:r>
          </a:p>
          <a:p>
            <a:pPr algn="just"/>
            <a:r>
              <a:rPr lang="uk-UA" sz="3200" dirty="0" smtClean="0"/>
              <a:t>3) плеврит незрозумілої етіології; </a:t>
            </a:r>
          </a:p>
          <a:p>
            <a:pPr algn="just"/>
            <a:r>
              <a:rPr lang="uk-UA" sz="3200" dirty="0" smtClean="0"/>
              <a:t>4)гіперплазія </a:t>
            </a:r>
            <a:r>
              <a:rPr lang="uk-UA" sz="3200" dirty="0" err="1" smtClean="0"/>
              <a:t>внутрішньогрудних</a:t>
            </a:r>
            <a:r>
              <a:rPr lang="uk-UA" sz="3200" dirty="0" smtClean="0"/>
              <a:t> лімфатичних вузлів незрозумілої етіології.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Показання до хірургічної діагностики у хворих з підозрою на ТБ</a:t>
            </a: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013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dirty="0" smtClean="0"/>
              <a:t>1) резекція легені різного обсягу: клиноподібна резекція; </a:t>
            </a:r>
            <a:r>
              <a:rPr lang="uk-UA" dirty="0" err="1" smtClean="0"/>
              <a:t>сегментектомія</a:t>
            </a:r>
            <a:r>
              <a:rPr lang="uk-UA" dirty="0" smtClean="0"/>
              <a:t>; </a:t>
            </a:r>
            <a:r>
              <a:rPr lang="uk-UA" dirty="0" err="1" smtClean="0"/>
              <a:t>лобектомія</a:t>
            </a:r>
            <a:r>
              <a:rPr lang="uk-UA" dirty="0" smtClean="0"/>
              <a:t> і </a:t>
            </a:r>
            <a:r>
              <a:rPr lang="uk-UA" dirty="0" err="1" smtClean="0"/>
              <a:t>білобектомія</a:t>
            </a:r>
            <a:r>
              <a:rPr lang="uk-UA" dirty="0" smtClean="0"/>
              <a:t>; комбінована резекція (</a:t>
            </a:r>
            <a:r>
              <a:rPr lang="uk-UA" dirty="0" err="1" smtClean="0"/>
              <a:t>лобектомія</a:t>
            </a:r>
            <a:r>
              <a:rPr lang="uk-UA" dirty="0" smtClean="0"/>
              <a:t> в поєднанні з економною резекцією); </a:t>
            </a:r>
            <a:r>
              <a:rPr lang="uk-UA" dirty="0" err="1" smtClean="0"/>
              <a:t>пневмонектомія</a:t>
            </a:r>
            <a:r>
              <a:rPr lang="uk-UA" dirty="0" smtClean="0"/>
              <a:t> або </a:t>
            </a:r>
            <a:r>
              <a:rPr lang="uk-UA" dirty="0" err="1" smtClean="0"/>
              <a:t>плевропневмонектомія</a:t>
            </a:r>
            <a:r>
              <a:rPr lang="uk-UA" dirty="0" smtClean="0"/>
              <a:t>; резекція легені із корекцією обсягу </a:t>
            </a:r>
            <a:r>
              <a:rPr lang="uk-UA" dirty="0" err="1" smtClean="0"/>
              <a:t>гемітораксу</a:t>
            </a:r>
            <a:r>
              <a:rPr lang="uk-UA" dirty="0" smtClean="0"/>
              <a:t>;</a:t>
            </a:r>
          </a:p>
          <a:p>
            <a:pPr algn="just"/>
            <a:r>
              <a:rPr lang="uk-UA" dirty="0" smtClean="0"/>
              <a:t> 2) </a:t>
            </a:r>
            <a:r>
              <a:rPr lang="uk-UA" dirty="0" err="1" smtClean="0"/>
              <a:t>екстраплевральна</a:t>
            </a:r>
            <a:r>
              <a:rPr lang="uk-UA" dirty="0" smtClean="0"/>
              <a:t> торакопластика; </a:t>
            </a:r>
          </a:p>
          <a:p>
            <a:pPr algn="just"/>
            <a:r>
              <a:rPr lang="uk-UA" dirty="0" smtClean="0"/>
              <a:t>3) </a:t>
            </a:r>
            <a:r>
              <a:rPr lang="uk-UA" dirty="0" err="1" smtClean="0"/>
              <a:t>екстраплевральний</a:t>
            </a:r>
            <a:r>
              <a:rPr lang="uk-UA" dirty="0" smtClean="0"/>
              <a:t> </a:t>
            </a:r>
            <a:r>
              <a:rPr lang="uk-UA" dirty="0" err="1" smtClean="0"/>
              <a:t>пневмоліз</a:t>
            </a:r>
            <a:r>
              <a:rPr lang="uk-UA" dirty="0" smtClean="0"/>
              <a:t>; </a:t>
            </a:r>
          </a:p>
          <a:p>
            <a:pPr algn="just"/>
            <a:r>
              <a:rPr lang="uk-UA" dirty="0" smtClean="0"/>
              <a:t>4) </a:t>
            </a:r>
            <a:r>
              <a:rPr lang="uk-UA" dirty="0" err="1" smtClean="0"/>
              <a:t>плевректомія</a:t>
            </a:r>
            <a:r>
              <a:rPr lang="uk-UA" dirty="0" smtClean="0"/>
              <a:t> і декортикація легені; </a:t>
            </a:r>
          </a:p>
          <a:p>
            <a:pPr algn="just"/>
            <a:r>
              <a:rPr lang="uk-UA" dirty="0" smtClean="0"/>
              <a:t>5) операції на бронхах: оклюзія; </a:t>
            </a:r>
          </a:p>
          <a:p>
            <a:pPr algn="just"/>
            <a:r>
              <a:rPr lang="uk-UA" dirty="0" smtClean="0"/>
              <a:t>6)резекція; </a:t>
            </a:r>
            <a:r>
              <a:rPr lang="uk-UA" dirty="0" err="1" smtClean="0"/>
              <a:t>бронхопластика</a:t>
            </a:r>
            <a:r>
              <a:rPr lang="uk-UA" dirty="0" smtClean="0"/>
              <a:t>; обробку кукси; </a:t>
            </a:r>
          </a:p>
          <a:p>
            <a:pPr algn="just"/>
            <a:r>
              <a:rPr lang="uk-UA" dirty="0" smtClean="0"/>
              <a:t>7) </a:t>
            </a:r>
            <a:r>
              <a:rPr lang="uk-UA" dirty="0" err="1" smtClean="0"/>
              <a:t>торакоцентез</a:t>
            </a:r>
            <a:r>
              <a:rPr lang="uk-UA" dirty="0" smtClean="0"/>
              <a:t>; </a:t>
            </a:r>
          </a:p>
          <a:p>
            <a:pPr algn="just"/>
            <a:r>
              <a:rPr lang="uk-UA" dirty="0" smtClean="0"/>
              <a:t>8) </a:t>
            </a:r>
            <a:r>
              <a:rPr lang="uk-UA" dirty="0" err="1" smtClean="0"/>
              <a:t>торакостомія</a:t>
            </a:r>
            <a:r>
              <a:rPr lang="uk-UA" dirty="0" smtClean="0"/>
              <a:t>; </a:t>
            </a:r>
          </a:p>
          <a:p>
            <a:pPr algn="just"/>
            <a:r>
              <a:rPr lang="uk-UA" dirty="0" smtClean="0"/>
              <a:t>9) штучний пневмоторакс і </a:t>
            </a:r>
            <a:r>
              <a:rPr lang="uk-UA" smtClean="0"/>
              <a:t>пневмоперитонеум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2800" dirty="0" smtClean="0"/>
              <a:t>Види операцій при ТБ органів дихання, із застосуванням </a:t>
            </a:r>
            <a:r>
              <a:rPr lang="uk-UA" sz="2800" dirty="0" err="1" smtClean="0"/>
              <a:t>торакотомії</a:t>
            </a:r>
            <a:r>
              <a:rPr lang="uk-UA" sz="2800" dirty="0" smtClean="0"/>
              <a:t>, </a:t>
            </a:r>
            <a:r>
              <a:rPr lang="uk-UA" sz="2800" dirty="0" err="1" smtClean="0"/>
              <a:t>відеоторакоскопічної</a:t>
            </a:r>
            <a:r>
              <a:rPr lang="uk-UA" sz="2800" dirty="0" smtClean="0"/>
              <a:t> та </a:t>
            </a:r>
            <a:r>
              <a:rPr lang="uk-UA" sz="2800" dirty="0" err="1" smtClean="0"/>
              <a:t>відеоасистованої</a:t>
            </a:r>
            <a:r>
              <a:rPr lang="uk-UA" sz="2800" dirty="0" smtClean="0"/>
              <a:t> хірургії</a:t>
            </a:r>
            <a:endParaRPr lang="uk-UA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uk-UA" dirty="0" smtClean="0"/>
              <a:t>І. На основі сукупності властивостей Міжнародною протитуберкульозною спілкою у 1975 р. запропоновано класифікувати протитуберку­льозні препарати на три групи, до яких можуть ввійти і препарати, розроблені в останні роки.</a:t>
            </a:r>
          </a:p>
          <a:p>
            <a:r>
              <a:rPr lang="uk-UA" dirty="0" smtClean="0"/>
              <a:t>Група А - найбільш ефективні препарати; </a:t>
            </a:r>
            <a:r>
              <a:rPr lang="uk-UA" dirty="0" err="1" smtClean="0"/>
              <a:t>ізоніазид</a:t>
            </a:r>
            <a:r>
              <a:rPr lang="uk-UA" dirty="0" smtClean="0"/>
              <a:t>, </a:t>
            </a:r>
            <a:r>
              <a:rPr lang="uk-UA" dirty="0" err="1" smtClean="0"/>
              <a:t>рифампіцин</a:t>
            </a:r>
            <a:r>
              <a:rPr lang="uk-UA" dirty="0" smtClean="0"/>
              <a:t>, </a:t>
            </a:r>
            <a:r>
              <a:rPr lang="uk-UA" dirty="0" err="1" smtClean="0"/>
              <a:t>мікобутин</a:t>
            </a:r>
            <a:r>
              <a:rPr lang="uk-UA" dirty="0" smtClean="0"/>
              <a:t>.</a:t>
            </a:r>
          </a:p>
          <a:p>
            <a:pPr algn="just"/>
            <a:r>
              <a:rPr lang="uk-UA" dirty="0" smtClean="0"/>
              <a:t>Група В - препарати середньої ефективності: </a:t>
            </a:r>
            <a:r>
              <a:rPr lang="uk-UA" dirty="0" err="1" smtClean="0"/>
              <a:t>етамбутол</a:t>
            </a:r>
            <a:r>
              <a:rPr lang="uk-UA" dirty="0" smtClean="0"/>
              <a:t>, </a:t>
            </a:r>
            <a:r>
              <a:rPr lang="uk-UA" dirty="0" err="1" smtClean="0"/>
              <a:t>піразинамід</a:t>
            </a:r>
            <a:r>
              <a:rPr lang="uk-UA" dirty="0" smtClean="0"/>
              <a:t>, </a:t>
            </a:r>
            <a:r>
              <a:rPr lang="uk-UA" dirty="0" err="1" smtClean="0"/>
              <a:t>морфазинамід</a:t>
            </a:r>
            <a:r>
              <a:rPr lang="uk-UA" dirty="0" smtClean="0"/>
              <a:t>, стрептоміцин, </a:t>
            </a:r>
            <a:r>
              <a:rPr lang="uk-UA" dirty="0" err="1" smtClean="0"/>
              <a:t>протионамід</a:t>
            </a:r>
            <a:r>
              <a:rPr lang="uk-UA" dirty="0" smtClean="0"/>
              <a:t>, </a:t>
            </a:r>
            <a:r>
              <a:rPr lang="uk-UA" dirty="0" err="1" smtClean="0"/>
              <a:t>етіонамід</a:t>
            </a:r>
            <a:r>
              <a:rPr lang="uk-UA" dirty="0" smtClean="0"/>
              <a:t>, </a:t>
            </a:r>
            <a:r>
              <a:rPr lang="uk-UA" dirty="0" err="1" smtClean="0"/>
              <a:t>циклосерин</a:t>
            </a:r>
            <a:r>
              <a:rPr lang="uk-UA" dirty="0" smtClean="0"/>
              <a:t>, </a:t>
            </a:r>
            <a:r>
              <a:rPr lang="uk-UA" dirty="0" err="1" smtClean="0"/>
              <a:t>канаміцин</a:t>
            </a:r>
            <a:r>
              <a:rPr lang="uk-UA" dirty="0" smtClean="0"/>
              <a:t>, флориміцин, </a:t>
            </a:r>
            <a:r>
              <a:rPr lang="uk-UA" dirty="0" err="1" smtClean="0"/>
              <a:t>офлоксацин</a:t>
            </a:r>
            <a:r>
              <a:rPr lang="uk-UA" dirty="0" smtClean="0"/>
              <a:t>, </a:t>
            </a:r>
            <a:r>
              <a:rPr lang="uk-UA" dirty="0" err="1" smtClean="0"/>
              <a:t>капреоміцин</a:t>
            </a:r>
            <a:r>
              <a:rPr lang="uk-UA" dirty="0" smtClean="0"/>
              <a:t>.</a:t>
            </a:r>
          </a:p>
          <a:p>
            <a:r>
              <a:rPr lang="uk-UA" dirty="0" smtClean="0"/>
              <a:t>Група С - препарати найменшої ефективності: натрій ПАСК, </a:t>
            </a:r>
            <a:r>
              <a:rPr lang="uk-UA" dirty="0" err="1" smtClean="0"/>
              <a:t>тіоацетазон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КЛАСИФІКАЦІЯ АМБП</a:t>
            </a:r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29336"/>
          </a:xfrm>
        </p:spPr>
        <p:txBody>
          <a:bodyPr/>
          <a:lstStyle/>
          <a:p>
            <a:r>
              <a:rPr lang="uk-UA" dirty="0" smtClean="0"/>
              <a:t>І ряд – </a:t>
            </a:r>
            <a:r>
              <a:rPr lang="en-US" dirty="0" smtClean="0"/>
              <a:t>H</a:t>
            </a:r>
            <a:r>
              <a:rPr lang="ru-RU" dirty="0" smtClean="0"/>
              <a:t>-</a:t>
            </a:r>
            <a:r>
              <a:rPr lang="ru-RU" dirty="0" err="1" smtClean="0"/>
              <a:t>ізониазид</a:t>
            </a:r>
            <a:endParaRPr lang="ru-RU" dirty="0" smtClean="0"/>
          </a:p>
          <a:p>
            <a:r>
              <a:rPr lang="en-US" dirty="0" smtClean="0"/>
              <a:t>R</a:t>
            </a:r>
            <a:r>
              <a:rPr lang="ru-RU" dirty="0" smtClean="0"/>
              <a:t> - </a:t>
            </a:r>
            <a:r>
              <a:rPr lang="ru-RU" dirty="0" err="1" smtClean="0"/>
              <a:t>рифампицин</a:t>
            </a:r>
            <a:endParaRPr lang="ru-RU" dirty="0" smtClean="0"/>
          </a:p>
          <a:p>
            <a:r>
              <a:rPr lang="en-US" dirty="0" smtClean="0"/>
              <a:t>Z</a:t>
            </a:r>
            <a:r>
              <a:rPr lang="ru-RU" dirty="0" smtClean="0"/>
              <a:t> - </a:t>
            </a:r>
            <a:r>
              <a:rPr lang="ru-RU" dirty="0" err="1" smtClean="0"/>
              <a:t>піразинамід</a:t>
            </a:r>
            <a:endParaRPr lang="ru-RU" dirty="0" smtClean="0"/>
          </a:p>
          <a:p>
            <a:r>
              <a:rPr lang="en-US" dirty="0" smtClean="0"/>
              <a:t>E</a:t>
            </a:r>
            <a:r>
              <a:rPr lang="ru-RU" dirty="0" smtClean="0"/>
              <a:t> -</a:t>
            </a:r>
            <a:r>
              <a:rPr lang="ru-RU" dirty="0" err="1" smtClean="0"/>
              <a:t>етамбутол</a:t>
            </a:r>
            <a:endParaRPr lang="ru-RU" dirty="0" smtClean="0"/>
          </a:p>
          <a:p>
            <a:r>
              <a:rPr lang="en-US" dirty="0" smtClean="0"/>
              <a:t>S</a:t>
            </a:r>
            <a:r>
              <a:rPr lang="ru-RU" dirty="0" smtClean="0"/>
              <a:t> - </a:t>
            </a:r>
            <a:r>
              <a:rPr lang="ru-RU" dirty="0" err="1" smtClean="0"/>
              <a:t>стрептоміцин</a:t>
            </a:r>
            <a:endParaRPr lang="ru-RU" dirty="0" smtClean="0"/>
          </a:p>
          <a:p>
            <a:pPr algn="just"/>
            <a:r>
              <a:rPr lang="uk-UA" dirty="0" smtClean="0"/>
              <a:t>ІІ ряд – </a:t>
            </a:r>
            <a:r>
              <a:rPr lang="uk-UA" dirty="0" err="1" smtClean="0"/>
              <a:t>фторхінолони</a:t>
            </a:r>
            <a:r>
              <a:rPr lang="uk-UA" dirty="0" smtClean="0"/>
              <a:t>, </a:t>
            </a:r>
            <a:r>
              <a:rPr lang="uk-UA" dirty="0" err="1" smtClean="0"/>
              <a:t>аміногликозиди,етіонамід,протіонамід</a:t>
            </a:r>
            <a:r>
              <a:rPr lang="uk-UA" dirty="0" smtClean="0"/>
              <a:t>, ПАСК</a:t>
            </a:r>
          </a:p>
          <a:p>
            <a:pPr algn="just"/>
            <a:r>
              <a:rPr lang="ru-RU" dirty="0" smtClean="0"/>
              <a:t>Для </a:t>
            </a:r>
            <a:r>
              <a:rPr lang="ru-RU" dirty="0" err="1" smtClean="0"/>
              <a:t>запису</a:t>
            </a:r>
            <a:r>
              <a:rPr lang="ru-RU" dirty="0" smtClean="0"/>
              <a:t> схем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</a:t>
            </a:r>
            <a:r>
              <a:rPr lang="ru-RU" dirty="0" err="1" smtClean="0"/>
              <a:t>абревіатури</a:t>
            </a:r>
            <a:r>
              <a:rPr lang="ru-RU" dirty="0" smtClean="0"/>
              <a:t>, </a:t>
            </a:r>
            <a:r>
              <a:rPr lang="ru-RU" dirty="0" err="1" smtClean="0"/>
              <a:t>утворені</a:t>
            </a:r>
            <a:r>
              <a:rPr lang="ru-RU" dirty="0" smtClean="0"/>
              <a:t> </a:t>
            </a:r>
            <a:r>
              <a:rPr lang="ru-RU" dirty="0" smtClean="0"/>
              <a:t>з </a:t>
            </a:r>
            <a:r>
              <a:rPr lang="ru-RU" dirty="0" err="1" smtClean="0"/>
              <a:t>початкових</a:t>
            </a:r>
            <a:r>
              <a:rPr lang="ru-RU" dirty="0" smtClean="0"/>
              <a:t> </a:t>
            </a:r>
            <a:r>
              <a:rPr lang="ru-RU" dirty="0" err="1" smtClean="0"/>
              <a:t>назв</a:t>
            </a:r>
            <a:endParaRPr lang="ru-RU" dirty="0" smtClean="0"/>
          </a:p>
          <a:p>
            <a:pPr algn="just"/>
            <a:r>
              <a:rPr lang="ru-RU" dirty="0" smtClean="0"/>
              <a:t>Цифра-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тривалість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КЛАСИФІКАЦІЯ АМБП</a:t>
            </a: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324544" y="620688"/>
            <a:ext cx="8892480" cy="5220072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err="1" smtClean="0">
                <a:solidFill>
                  <a:srgbClr val="FF0000"/>
                </a:solidFill>
              </a:rPr>
              <a:t>Ізоніазид</a:t>
            </a:r>
            <a:r>
              <a:rPr lang="ru-RU" sz="1800" b="1" dirty="0" smtClean="0">
                <a:solidFill>
                  <a:srgbClr val="FF0000"/>
                </a:solidFill>
              </a:rPr>
              <a:t> (</a:t>
            </a:r>
            <a:r>
              <a:rPr lang="ru-RU" sz="1800" b="1" dirty="0" err="1" smtClean="0">
                <a:solidFill>
                  <a:srgbClr val="FF0000"/>
                </a:solidFill>
              </a:rPr>
              <a:t>гідразид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ізонікотиновоїкислоти</a:t>
            </a:r>
            <a:r>
              <a:rPr lang="ru-RU" sz="1800" b="1" dirty="0" smtClean="0">
                <a:solidFill>
                  <a:srgbClr val="FF0000"/>
                </a:solidFill>
              </a:rPr>
              <a:t>). </a:t>
            </a:r>
            <a:r>
              <a:rPr lang="ru-RU" sz="1800" b="1" dirty="0" err="1" smtClean="0">
                <a:solidFill>
                  <a:srgbClr val="FF0000"/>
                </a:solidFill>
              </a:rPr>
              <a:t>Синоніми</a:t>
            </a:r>
            <a:r>
              <a:rPr lang="ru-RU" sz="1800" b="1" dirty="0" smtClean="0">
                <a:solidFill>
                  <a:srgbClr val="FF0000"/>
                </a:solidFill>
              </a:rPr>
              <a:t>: </a:t>
            </a:r>
            <a:r>
              <a:rPr lang="ru-RU" sz="1800" b="1" dirty="0" err="1" smtClean="0">
                <a:solidFill>
                  <a:srgbClr val="FF0000"/>
                </a:solidFill>
              </a:rPr>
              <a:t>гінкго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тубазид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ріміфон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ніказід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неотебен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Білий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кристалічний</a:t>
            </a:r>
            <a:r>
              <a:rPr lang="ru-RU" sz="1800" b="1" dirty="0" smtClean="0">
                <a:solidFill>
                  <a:srgbClr val="FF0000"/>
                </a:solidFill>
              </a:rPr>
              <a:t> порошок, легко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розчинний</a:t>
            </a:r>
            <a:r>
              <a:rPr lang="ru-RU" sz="1800" b="1" dirty="0" smtClean="0">
                <a:solidFill>
                  <a:srgbClr val="FF0000"/>
                </a:solidFill>
              </a:rPr>
              <a:t> у </a:t>
            </a:r>
            <a:r>
              <a:rPr lang="ru-RU" sz="1800" b="1" dirty="0" err="1" smtClean="0">
                <a:solidFill>
                  <a:srgbClr val="FF0000"/>
                </a:solidFill>
              </a:rPr>
              <a:t>воді</a:t>
            </a:r>
            <a:r>
              <a:rPr lang="ru-RU" sz="1800" b="1" dirty="0" smtClean="0">
                <a:solidFill>
                  <a:srgbClr val="FF0000"/>
                </a:solidFill>
              </a:rPr>
              <a:t>. Форма </a:t>
            </a:r>
            <a:r>
              <a:rPr lang="ru-RU" sz="1800" b="1" dirty="0" err="1" smtClean="0">
                <a:solidFill>
                  <a:srgbClr val="FF0000"/>
                </a:solidFill>
              </a:rPr>
              <a:t>випуску</a:t>
            </a:r>
            <a:r>
              <a:rPr lang="ru-RU" sz="1800" b="1" dirty="0" smtClean="0">
                <a:solidFill>
                  <a:srgbClr val="FF0000"/>
                </a:solidFill>
              </a:rPr>
              <a:t>: порошок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таблетки по 0,1; 0,2; 0,3 г, в ампулах - 10%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розчин</a:t>
            </a:r>
            <a:r>
              <a:rPr lang="ru-RU" sz="1800" b="1" dirty="0" smtClean="0">
                <a:solidFill>
                  <a:srgbClr val="FF0000"/>
                </a:solidFill>
              </a:rPr>
              <a:t> по 5 мл.: </a:t>
            </a:r>
            <a:r>
              <a:rPr lang="ru-RU" sz="1800" b="1" dirty="0" err="1" smtClean="0">
                <a:solidFill>
                  <a:srgbClr val="FF0000"/>
                </a:solidFill>
              </a:rPr>
              <a:t>ізоніазид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має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виражену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суворо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специфічне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бактерицидну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дію</a:t>
            </a:r>
            <a:r>
              <a:rPr lang="ru-RU" sz="1800" b="1" dirty="0" smtClean="0">
                <a:solidFill>
                  <a:srgbClr val="FF0000"/>
                </a:solidFill>
              </a:rPr>
              <a:t> на </a:t>
            </a:r>
            <a:r>
              <a:rPr lang="ru-RU" sz="1800" b="1" dirty="0" err="1" smtClean="0">
                <a:solidFill>
                  <a:srgbClr val="FF0000"/>
                </a:solidFill>
              </a:rPr>
              <a:t>мікобактерії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туберкульозу</a:t>
            </a:r>
            <a:r>
              <a:rPr lang="ru-RU" sz="1800" b="1" dirty="0" smtClean="0">
                <a:solidFill>
                  <a:srgbClr val="FF0000"/>
                </a:solidFill>
              </a:rPr>
              <a:t> (МБТ), на </a:t>
            </a:r>
            <a:r>
              <a:rPr lang="ru-RU" sz="1800" b="1" dirty="0" err="1" smtClean="0">
                <a:solidFill>
                  <a:srgbClr val="FF0000"/>
                </a:solidFill>
              </a:rPr>
              <a:t>інші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мікроорганізми</a:t>
            </a:r>
            <a:r>
              <a:rPr lang="ru-RU" sz="1800" b="1" dirty="0" smtClean="0">
                <a:solidFill>
                  <a:srgbClr val="FF0000"/>
                </a:solidFill>
              </a:rPr>
              <a:t> не </a:t>
            </a:r>
            <a:r>
              <a:rPr lang="ru-RU" sz="1800" b="1" dirty="0" err="1" smtClean="0">
                <a:solidFill>
                  <a:srgbClr val="FF0000"/>
                </a:solidFill>
              </a:rPr>
              <a:t>діє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Під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дією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ізоніазиду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знижується</a:t>
            </a:r>
            <a:r>
              <a:rPr lang="ru-RU" sz="1800" b="1" dirty="0" smtClean="0">
                <a:solidFill>
                  <a:srgbClr val="FF0000"/>
                </a:solidFill>
              </a:rPr>
              <a:t> синтез </a:t>
            </a:r>
            <a:r>
              <a:rPr lang="ru-RU" sz="1800" b="1" dirty="0" err="1" smtClean="0">
                <a:solidFill>
                  <a:srgbClr val="FF0000"/>
                </a:solidFill>
              </a:rPr>
              <a:t>ендогенної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каталази</a:t>
            </a:r>
            <a:r>
              <a:rPr lang="ru-RU" sz="1800" b="1" dirty="0" smtClean="0">
                <a:solidFill>
                  <a:srgbClr val="FF0000"/>
                </a:solidFill>
              </a:rPr>
              <a:t> в МБТ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накопичується</a:t>
            </a:r>
            <a:r>
              <a:rPr lang="ru-RU" sz="1800" b="1" dirty="0" smtClean="0">
                <a:solidFill>
                  <a:srgbClr val="FF0000"/>
                </a:solidFill>
              </a:rPr>
              <a:t> перекис </a:t>
            </a:r>
            <a:r>
              <a:rPr lang="ru-RU" sz="1800" b="1" dirty="0" err="1" smtClean="0">
                <a:solidFill>
                  <a:srgbClr val="FF0000"/>
                </a:solidFill>
              </a:rPr>
              <a:t>водню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що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веде</a:t>
            </a:r>
            <a:r>
              <a:rPr lang="ru-RU" sz="1800" b="1" dirty="0" smtClean="0">
                <a:solidFill>
                  <a:srgbClr val="FF0000"/>
                </a:solidFill>
              </a:rPr>
              <a:t> до </a:t>
            </a:r>
            <a:r>
              <a:rPr lang="ru-RU" sz="1800" b="1" dirty="0" err="1" smtClean="0">
                <a:solidFill>
                  <a:srgbClr val="FF0000"/>
                </a:solidFill>
              </a:rPr>
              <a:t>припинення</a:t>
            </a:r>
            <a:r>
              <a:rPr lang="ru-RU" sz="1800" b="1" dirty="0" smtClean="0">
                <a:solidFill>
                  <a:srgbClr val="FF0000"/>
                </a:solidFill>
              </a:rPr>
              <a:t> росту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розмноження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мікобактерій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Він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посилює</a:t>
            </a:r>
            <a:r>
              <a:rPr lang="ru-RU" sz="1800" b="1" dirty="0" smtClean="0">
                <a:solidFill>
                  <a:srgbClr val="FF0000"/>
                </a:solidFill>
              </a:rPr>
              <a:t> фагоцитоз в </a:t>
            </a:r>
            <a:r>
              <a:rPr lang="ru-RU" sz="1800" b="1" dirty="0" err="1" smtClean="0">
                <a:solidFill>
                  <a:srgbClr val="FF0000"/>
                </a:solidFill>
              </a:rPr>
              <a:t>осередку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специфічного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запалення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що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сприяє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його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розсмоктуванню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Після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прийому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всередину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швидко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повністю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всмоктується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шлунково-кишкового</a:t>
            </a:r>
            <a:r>
              <a:rPr lang="ru-RU" sz="1800" b="1" dirty="0" smtClean="0">
                <a:solidFill>
                  <a:srgbClr val="FF0000"/>
                </a:solidFill>
              </a:rPr>
              <a:t> тракту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надходить</a:t>
            </a:r>
            <a:r>
              <a:rPr lang="ru-RU" sz="1800" b="1" dirty="0" smtClean="0">
                <a:solidFill>
                  <a:srgbClr val="FF0000"/>
                </a:solidFill>
              </a:rPr>
              <a:t> в </a:t>
            </a:r>
            <a:r>
              <a:rPr lang="ru-RU" sz="1800" b="1" dirty="0" err="1" smtClean="0">
                <a:solidFill>
                  <a:srgbClr val="FF0000"/>
                </a:solidFill>
              </a:rPr>
              <a:t>усі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органи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тканини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створюючи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високу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концентрацію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ділянках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запалення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ексудативного</a:t>
            </a:r>
            <a:r>
              <a:rPr lang="ru-RU" sz="1800" b="1" dirty="0" smtClean="0">
                <a:solidFill>
                  <a:srgbClr val="FF0000"/>
                </a:solidFill>
              </a:rPr>
              <a:t> характеру. У </a:t>
            </a:r>
            <a:r>
              <a:rPr lang="ru-RU" sz="1800" b="1" dirty="0" err="1" smtClean="0">
                <a:solidFill>
                  <a:srgbClr val="FF0000"/>
                </a:solidFill>
              </a:rPr>
              <a:t>казеозние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інкапсульовані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осередки</a:t>
            </a:r>
            <a:r>
              <a:rPr lang="ru-RU" sz="1800" b="1" dirty="0" smtClean="0">
                <a:solidFill>
                  <a:srgbClr val="FF0000"/>
                </a:solidFill>
              </a:rPr>
              <a:t>, в </a:t>
            </a:r>
            <a:r>
              <a:rPr lang="ru-RU" sz="1800" b="1" dirty="0" err="1" smtClean="0">
                <a:solidFill>
                  <a:srgbClr val="FF0000"/>
                </a:solidFill>
              </a:rPr>
              <a:t>стінку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каверни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її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вміст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проникає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</a:t>
            </a:r>
            <a:r>
              <a:rPr lang="ru-RU" sz="1800" b="1" dirty="0" smtClean="0">
                <a:solidFill>
                  <a:srgbClr val="FF0000"/>
                </a:solidFill>
              </a:rPr>
              <a:t> невеликих </a:t>
            </a:r>
            <a:r>
              <a:rPr lang="ru-RU" sz="1800" b="1" dirty="0" err="1" smtClean="0">
                <a:solidFill>
                  <a:srgbClr val="FF0000"/>
                </a:solidFill>
              </a:rPr>
              <a:t>кількостях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Інактивується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ацетилюванням</a:t>
            </a:r>
            <a:r>
              <a:rPr lang="ru-RU" sz="1800" b="1" dirty="0" smtClean="0">
                <a:solidFill>
                  <a:srgbClr val="FF0000"/>
                </a:solidFill>
              </a:rPr>
              <a:t> в </a:t>
            </a:r>
            <a:r>
              <a:rPr lang="ru-RU" sz="1800" b="1" dirty="0" err="1" smtClean="0">
                <a:solidFill>
                  <a:srgbClr val="FF0000"/>
                </a:solidFill>
              </a:rPr>
              <a:t>печінці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виділяється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нирками</a:t>
            </a:r>
            <a:r>
              <a:rPr lang="ru-RU" sz="1800" b="1" dirty="0" smtClean="0">
                <a:solidFill>
                  <a:srgbClr val="FF0000"/>
                </a:solidFill>
              </a:rPr>
              <a:t> через 2 - 4 </a:t>
            </a:r>
            <a:r>
              <a:rPr lang="ru-RU" sz="1800" b="1" dirty="0" err="1" smtClean="0">
                <a:solidFill>
                  <a:srgbClr val="FF0000"/>
                </a:solidFill>
              </a:rPr>
              <a:t>години</a:t>
            </a:r>
            <a:r>
              <a:rPr lang="ru-RU" sz="1800" b="1" dirty="0" smtClean="0">
                <a:solidFill>
                  <a:srgbClr val="FF0000"/>
                </a:solidFill>
              </a:rPr>
              <a:t> в </a:t>
            </a:r>
            <a:r>
              <a:rPr lang="ru-RU" sz="1800" b="1" dirty="0" err="1" smtClean="0">
                <a:solidFill>
                  <a:srgbClr val="FF0000"/>
                </a:solidFill>
              </a:rPr>
              <a:t>залежності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від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ступеня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інактивації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Сильними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інактіватори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вважають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1800" b="1" dirty="0" smtClean="0">
                <a:solidFill>
                  <a:srgbClr val="FF0000"/>
                </a:solidFill>
              </a:rPr>
              <a:t>, у </a:t>
            </a:r>
            <a:r>
              <a:rPr lang="ru-RU" sz="1800" b="1" dirty="0" err="1" smtClean="0">
                <a:solidFill>
                  <a:srgbClr val="FF0000"/>
                </a:solidFill>
              </a:rPr>
              <a:t>яких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вміст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активної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фракції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ізоніазиду</a:t>
            </a:r>
            <a:r>
              <a:rPr lang="ru-RU" sz="1800" b="1" dirty="0" smtClean="0">
                <a:solidFill>
                  <a:srgbClr val="FF0000"/>
                </a:solidFill>
              </a:rPr>
              <a:t> в </a:t>
            </a:r>
            <a:r>
              <a:rPr lang="ru-RU" sz="1800" b="1" dirty="0" err="1" smtClean="0">
                <a:solidFill>
                  <a:srgbClr val="FF0000"/>
                </a:solidFill>
              </a:rPr>
              <a:t>сечі</a:t>
            </a:r>
            <a:r>
              <a:rPr lang="ru-RU" sz="1800" b="1" dirty="0" smtClean="0">
                <a:solidFill>
                  <a:srgbClr val="FF0000"/>
                </a:solidFill>
              </a:rPr>
              <a:t> становить 10%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менше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прийнятої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тест-дози</a:t>
            </a:r>
            <a:r>
              <a:rPr lang="ru-RU" sz="1800" b="1" dirty="0" smtClean="0">
                <a:solidFill>
                  <a:srgbClr val="FF0000"/>
                </a:solidFill>
              </a:rPr>
              <a:t>. При </a:t>
            </a:r>
            <a:r>
              <a:rPr lang="ru-RU" sz="1800" b="1" dirty="0" err="1" smtClean="0">
                <a:solidFill>
                  <a:srgbClr val="FF0000"/>
                </a:solidFill>
              </a:rPr>
              <a:t>рівні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понад</a:t>
            </a:r>
            <a:r>
              <a:rPr lang="ru-RU" sz="1800" b="1" dirty="0" smtClean="0">
                <a:solidFill>
                  <a:srgbClr val="FF0000"/>
                </a:solidFill>
              </a:rPr>
              <a:t> 10% - </a:t>
            </a:r>
            <a:r>
              <a:rPr lang="ru-RU" sz="1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відносять</a:t>
            </a:r>
            <a:r>
              <a:rPr lang="ru-RU" sz="1800" b="1" dirty="0" smtClean="0">
                <a:solidFill>
                  <a:srgbClr val="FF0000"/>
                </a:solidFill>
              </a:rPr>
              <a:t> до </a:t>
            </a:r>
            <a:r>
              <a:rPr lang="ru-RU" sz="1800" b="1" dirty="0" err="1" smtClean="0">
                <a:solidFill>
                  <a:srgbClr val="FF0000"/>
                </a:solidFill>
              </a:rPr>
              <a:t>слабких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інактіватори.Під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впливом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ізоніазиду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розширюються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периферичні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коронарні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судини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знижується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артеріальний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тиск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підвищується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секреторна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функція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шлунка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поліпшується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апетит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посилюється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жовчовиділення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жовчоутворення</a:t>
            </a:r>
            <a:r>
              <a:rPr lang="ru-RU" sz="18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1800" b="1" dirty="0" err="1" smtClean="0">
                <a:solidFill>
                  <a:srgbClr val="FF0000"/>
                </a:solidFill>
              </a:rPr>
              <a:t>Дозування</a:t>
            </a:r>
            <a:r>
              <a:rPr lang="ru-RU" sz="1800" b="1" dirty="0" smtClean="0">
                <a:solidFill>
                  <a:srgbClr val="FF0000"/>
                </a:solidFill>
              </a:rPr>
              <a:t> 5 - 10 мг на 1 кг </a:t>
            </a:r>
            <a:r>
              <a:rPr lang="ru-RU" sz="1800" b="1" dirty="0" err="1" smtClean="0">
                <a:solidFill>
                  <a:srgbClr val="FF0000"/>
                </a:solidFill>
              </a:rPr>
              <a:t>маси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тіла</a:t>
            </a:r>
            <a:r>
              <a:rPr lang="ru-RU" sz="1800" b="1" dirty="0" smtClean="0">
                <a:solidFill>
                  <a:srgbClr val="FF0000"/>
                </a:solidFill>
              </a:rPr>
              <a:t>.</a:t>
            </a:r>
            <a:endParaRPr lang="uk-UA" sz="1800" dirty="0" smtClean="0"/>
          </a:p>
          <a:p>
            <a:pPr algn="just"/>
            <a:endParaRPr lang="uk-UA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828600" y="260648"/>
            <a:ext cx="9577064" cy="5040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ХАРАКТЕРИСИКА ПРЕПАРАТІВ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5500" b="1" dirty="0" err="1" smtClean="0">
                <a:solidFill>
                  <a:srgbClr val="FF0000"/>
                </a:solidFill>
              </a:rPr>
              <a:t>Рифампіцин</a:t>
            </a:r>
            <a:r>
              <a:rPr lang="ru-RU" sz="5500" b="1" dirty="0" smtClean="0">
                <a:solidFill>
                  <a:srgbClr val="FF0000"/>
                </a:solidFill>
              </a:rPr>
              <a:t> (</a:t>
            </a:r>
            <a:r>
              <a:rPr lang="ru-RU" sz="5500" b="1" dirty="0" err="1" smtClean="0">
                <a:solidFill>
                  <a:srgbClr val="FF0000"/>
                </a:solidFill>
              </a:rPr>
              <a:t>синоніми</a:t>
            </a:r>
            <a:r>
              <a:rPr lang="ru-RU" sz="5500" b="1" dirty="0" smtClean="0">
                <a:solidFill>
                  <a:srgbClr val="FF0000"/>
                </a:solidFill>
              </a:rPr>
              <a:t>: </a:t>
            </a:r>
            <a:r>
              <a:rPr lang="ru-RU" sz="5500" b="1" dirty="0" err="1" smtClean="0">
                <a:solidFill>
                  <a:srgbClr val="FF0000"/>
                </a:solidFill>
              </a:rPr>
              <a:t>рифадин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бенеміцін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рімактан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ін</a:t>
            </a:r>
            <a:r>
              <a:rPr lang="ru-RU" sz="5500" b="1" dirty="0" smtClean="0">
                <a:solidFill>
                  <a:srgbClr val="FF0000"/>
                </a:solidFill>
              </a:rPr>
              <a:t>.)</a:t>
            </a:r>
          </a:p>
          <a:p>
            <a:pPr algn="just"/>
            <a:r>
              <a:rPr lang="ru-RU" sz="5500" b="1" dirty="0" err="1" smtClean="0">
                <a:solidFill>
                  <a:srgbClr val="FF0000"/>
                </a:solidFill>
              </a:rPr>
              <a:t>Напівсинтетичний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антибіотик</a:t>
            </a:r>
            <a:r>
              <a:rPr lang="ru-RU" sz="5500" b="1" dirty="0" smtClean="0">
                <a:solidFill>
                  <a:srgbClr val="FF0000"/>
                </a:solidFill>
              </a:rPr>
              <a:t> широкого спектра </a:t>
            </a:r>
            <a:r>
              <a:rPr lang="ru-RU" sz="5500" b="1" dirty="0" err="1" smtClean="0">
                <a:solidFill>
                  <a:srgbClr val="FF0000"/>
                </a:solidFill>
              </a:rPr>
              <a:t>дії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похідне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рифамицина</a:t>
            </a:r>
            <a:r>
              <a:rPr lang="ru-RU" sz="5500" b="1" dirty="0" smtClean="0">
                <a:solidFill>
                  <a:srgbClr val="FF0000"/>
                </a:solidFill>
              </a:rPr>
              <a:t>. </a:t>
            </a:r>
            <a:r>
              <a:rPr lang="ru-RU" sz="5500" b="1" dirty="0" err="1" smtClean="0">
                <a:solidFill>
                  <a:srgbClr val="FF0000"/>
                </a:solidFill>
              </a:rPr>
              <a:t>Він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пригнічує</a:t>
            </a:r>
            <a:r>
              <a:rPr lang="ru-RU" sz="5500" b="1" dirty="0" smtClean="0">
                <a:solidFill>
                  <a:srgbClr val="FF0000"/>
                </a:solidFill>
              </a:rPr>
              <a:t> синтез </a:t>
            </a:r>
            <a:r>
              <a:rPr lang="ru-RU" sz="5500" b="1" dirty="0" err="1" smtClean="0">
                <a:solidFill>
                  <a:srgbClr val="FF0000"/>
                </a:solidFill>
              </a:rPr>
              <a:t>рибонуклеїнової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кислоти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мікроорганізмів</a:t>
            </a:r>
            <a:r>
              <a:rPr lang="ru-RU" sz="5500" b="1" dirty="0" smtClean="0">
                <a:solidFill>
                  <a:srgbClr val="FF0000"/>
                </a:solidFill>
              </a:rPr>
              <a:t>. </a:t>
            </a:r>
            <a:r>
              <a:rPr lang="ru-RU" sz="5500" b="1" dirty="0" err="1" smtClean="0">
                <a:solidFill>
                  <a:srgbClr val="FF0000"/>
                </a:solidFill>
              </a:rPr>
              <a:t>Надає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бактерицидну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сильне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стерилізуючий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дію</a:t>
            </a:r>
            <a:r>
              <a:rPr lang="ru-RU" sz="5500" b="1" dirty="0" smtClean="0">
                <a:solidFill>
                  <a:srgbClr val="FF0000"/>
                </a:solidFill>
              </a:rPr>
              <a:t> на </a:t>
            </a:r>
            <a:r>
              <a:rPr lang="ru-RU" sz="5500" b="1" dirty="0" err="1" smtClean="0">
                <a:solidFill>
                  <a:srgbClr val="FF0000"/>
                </a:solidFill>
              </a:rPr>
              <a:t>мікобактерії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туберкульозу</a:t>
            </a:r>
            <a:r>
              <a:rPr lang="ru-RU" sz="5500" b="1" dirty="0" smtClean="0">
                <a:solidFill>
                  <a:srgbClr val="FF0000"/>
                </a:solidFill>
              </a:rPr>
              <a:t> при </a:t>
            </a:r>
            <a:r>
              <a:rPr lang="ru-RU" sz="5500" b="1" dirty="0" err="1" smtClean="0">
                <a:solidFill>
                  <a:srgbClr val="FF0000"/>
                </a:solidFill>
              </a:rPr>
              <a:t>їх</a:t>
            </a:r>
            <a:r>
              <a:rPr lang="ru-RU" sz="5500" b="1" dirty="0" smtClean="0">
                <a:solidFill>
                  <a:srgbClr val="FF0000"/>
                </a:solidFill>
              </a:rPr>
              <a:t> внутриклеточном </a:t>
            </a:r>
            <a:r>
              <a:rPr lang="ru-RU" sz="5500" b="1" dirty="0" err="1" smtClean="0">
                <a:solidFill>
                  <a:srgbClr val="FF0000"/>
                </a:solidFill>
              </a:rPr>
              <a:t>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позаклітинному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розташуванні</a:t>
            </a:r>
            <a:r>
              <a:rPr lang="ru-RU" sz="5500" b="1" dirty="0" smtClean="0">
                <a:solidFill>
                  <a:srgbClr val="FF0000"/>
                </a:solidFill>
              </a:rPr>
              <a:t>, а </a:t>
            </a:r>
            <a:r>
              <a:rPr lang="ru-RU" sz="5500" b="1" dirty="0" err="1" smtClean="0">
                <a:solidFill>
                  <a:srgbClr val="FF0000"/>
                </a:solidFill>
              </a:rPr>
              <a:t>також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виражену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бактеріостатичну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дію</a:t>
            </a:r>
            <a:r>
              <a:rPr lang="ru-RU" sz="5500" b="1" dirty="0" smtClean="0">
                <a:solidFill>
                  <a:srgbClr val="FF0000"/>
                </a:solidFill>
              </a:rPr>
              <a:t> на </a:t>
            </a:r>
            <a:r>
              <a:rPr lang="ru-RU" sz="5500" b="1" dirty="0" err="1" smtClean="0">
                <a:solidFill>
                  <a:srgbClr val="FF0000"/>
                </a:solidFill>
              </a:rPr>
              <a:t>персистуючі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форми</a:t>
            </a:r>
            <a:r>
              <a:rPr lang="ru-RU" sz="5500" b="1" dirty="0" smtClean="0">
                <a:solidFill>
                  <a:srgbClr val="FF0000"/>
                </a:solidFill>
              </a:rPr>
              <a:t> МБТ </a:t>
            </a:r>
            <a:r>
              <a:rPr lang="ru-RU" sz="5500" b="1" dirty="0" err="1" smtClean="0">
                <a:solidFill>
                  <a:srgbClr val="FF0000"/>
                </a:solidFill>
              </a:rPr>
              <a:t>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окремі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види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атипових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мікобактерій</a:t>
            </a:r>
            <a:r>
              <a:rPr lang="ru-RU" sz="5500" b="1" dirty="0" smtClean="0">
                <a:solidFill>
                  <a:srgbClr val="FF0000"/>
                </a:solidFill>
              </a:rPr>
              <a:t>. При </a:t>
            </a:r>
            <a:r>
              <a:rPr lang="ru-RU" sz="5500" b="1" dirty="0" err="1" smtClean="0">
                <a:solidFill>
                  <a:srgbClr val="FF0000"/>
                </a:solidFill>
              </a:rPr>
              <a:t>його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прийомі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створюються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піки</a:t>
            </a:r>
            <a:r>
              <a:rPr lang="ru-RU" sz="5500" b="1" dirty="0" smtClean="0">
                <a:solidFill>
                  <a:srgbClr val="FF0000"/>
                </a:solidFill>
              </a:rPr>
              <a:t> бактериостатической </a:t>
            </a:r>
            <a:r>
              <a:rPr lang="ru-RU" sz="5500" b="1" dirty="0" err="1" smtClean="0">
                <a:solidFill>
                  <a:srgbClr val="FF0000"/>
                </a:solidFill>
              </a:rPr>
              <a:t>концентрації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протягом</a:t>
            </a:r>
            <a:r>
              <a:rPr lang="ru-RU" sz="5500" b="1" dirty="0" smtClean="0">
                <a:solidFill>
                  <a:srgbClr val="FF0000"/>
                </a:solidFill>
              </a:rPr>
              <a:t> 2 - 4 годин на </a:t>
            </a:r>
            <a:r>
              <a:rPr lang="ru-RU" sz="5500" b="1" dirty="0" err="1" smtClean="0">
                <a:solidFill>
                  <a:srgbClr val="FF0000"/>
                </a:solidFill>
              </a:rPr>
              <a:t>сироватці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крові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триваліше</a:t>
            </a:r>
            <a:r>
              <a:rPr lang="ru-RU" sz="5500" b="1" dirty="0" smtClean="0">
                <a:solidFill>
                  <a:srgbClr val="FF0000"/>
                </a:solidFill>
              </a:rPr>
              <a:t> в </a:t>
            </a:r>
            <a:r>
              <a:rPr lang="ru-RU" sz="5500" b="1" dirty="0" err="1" smtClean="0">
                <a:solidFill>
                  <a:srgbClr val="FF0000"/>
                </a:solidFill>
              </a:rPr>
              <a:t>ділянках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ураження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легеневої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тканини</a:t>
            </a:r>
            <a:r>
              <a:rPr lang="ru-RU" sz="55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5500" b="1" dirty="0" smtClean="0">
                <a:solidFill>
                  <a:srgbClr val="FF0000"/>
                </a:solidFill>
              </a:rPr>
              <a:t>У </a:t>
            </a:r>
            <a:r>
              <a:rPr lang="ru-RU" sz="55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які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відновлюють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прийом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рифампіцину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після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тривалої</a:t>
            </a:r>
            <a:r>
              <a:rPr lang="ru-RU" sz="5500" b="1" dirty="0" smtClean="0">
                <a:solidFill>
                  <a:srgbClr val="FF0000"/>
                </a:solidFill>
              </a:rPr>
              <a:t> перерви в </a:t>
            </a:r>
            <a:r>
              <a:rPr lang="ru-RU" sz="5500" b="1" dirty="0" err="1" smtClean="0">
                <a:solidFill>
                  <a:srgbClr val="FF0000"/>
                </a:solidFill>
              </a:rPr>
              <a:t>лікуванні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можуть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наюблюдаться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серйозні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імунологічні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розлади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що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призводять</a:t>
            </a:r>
            <a:r>
              <a:rPr lang="ru-RU" sz="5500" b="1" dirty="0" smtClean="0">
                <a:solidFill>
                  <a:srgbClr val="FF0000"/>
                </a:solidFill>
              </a:rPr>
              <a:t> до </a:t>
            </a:r>
            <a:r>
              <a:rPr lang="ru-RU" sz="5500" b="1" dirty="0" err="1" smtClean="0">
                <a:solidFill>
                  <a:srgbClr val="FF0000"/>
                </a:solidFill>
              </a:rPr>
              <a:t>порушень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функції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нирок</a:t>
            </a:r>
            <a:r>
              <a:rPr lang="ru-RU" sz="5500" b="1" dirty="0" smtClean="0">
                <a:solidFill>
                  <a:srgbClr val="FF0000"/>
                </a:solidFill>
              </a:rPr>
              <a:t>, гемолизу </a:t>
            </a:r>
            <a:r>
              <a:rPr lang="ru-RU" sz="5500" b="1" dirty="0" err="1" smtClean="0">
                <a:solidFill>
                  <a:srgbClr val="FF0000"/>
                </a:solidFill>
              </a:rPr>
              <a:t>або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тромбоцитопенія</a:t>
            </a:r>
            <a:r>
              <a:rPr lang="ru-RU" sz="5500" b="1" dirty="0" smtClean="0">
                <a:solidFill>
                  <a:srgbClr val="FF0000"/>
                </a:solidFill>
              </a:rPr>
              <a:t>. У таких </a:t>
            </a:r>
            <a:r>
              <a:rPr lang="ru-RU" sz="5500" b="1" dirty="0" err="1" smtClean="0">
                <a:solidFill>
                  <a:srgbClr val="FF0000"/>
                </a:solidFill>
              </a:rPr>
              <a:t>рідкісних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випадках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необхідно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відразу</a:t>
            </a:r>
            <a:r>
              <a:rPr lang="ru-RU" sz="5500" b="1" dirty="0" smtClean="0">
                <a:solidFill>
                  <a:srgbClr val="FF0000"/>
                </a:solidFill>
              </a:rPr>
              <a:t> ж </a:t>
            </a:r>
            <a:r>
              <a:rPr lang="ru-RU" sz="5500" b="1" dirty="0" err="1" smtClean="0">
                <a:solidFill>
                  <a:srgbClr val="FF0000"/>
                </a:solidFill>
              </a:rPr>
              <a:t>відмовитися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від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прийому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рифампіцину</a:t>
            </a:r>
            <a:r>
              <a:rPr lang="ru-RU" sz="55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5500" b="1" dirty="0" err="1" smtClean="0">
                <a:solidFill>
                  <a:srgbClr val="FF0000"/>
                </a:solidFill>
              </a:rPr>
              <a:t>Рифампіцин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підвищує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рівень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печінкових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ферментів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з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чим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може</a:t>
            </a:r>
            <a:r>
              <a:rPr lang="ru-RU" sz="5500" b="1" dirty="0" smtClean="0">
                <a:solidFill>
                  <a:srgbClr val="FF0000"/>
                </a:solidFill>
              </a:rPr>
              <a:t> бути </a:t>
            </a:r>
            <a:r>
              <a:rPr lang="ru-RU" sz="5500" b="1" dirty="0" err="1" smtClean="0">
                <a:solidFill>
                  <a:srgbClr val="FF0000"/>
                </a:solidFill>
              </a:rPr>
              <a:t>пов'язана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необхідність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збільшення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дозування</a:t>
            </a:r>
            <a:r>
              <a:rPr lang="ru-RU" sz="5500" b="1" dirty="0" smtClean="0">
                <a:solidFill>
                  <a:srgbClr val="FF0000"/>
                </a:solidFill>
              </a:rPr>
              <a:t> тих </a:t>
            </a:r>
            <a:r>
              <a:rPr lang="ru-RU" sz="5500" b="1" dirty="0" err="1" smtClean="0">
                <a:solidFill>
                  <a:srgbClr val="FF0000"/>
                </a:solidFill>
              </a:rPr>
              <a:t>прийнятих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хворим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ліків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які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метаболізуються</a:t>
            </a:r>
            <a:r>
              <a:rPr lang="ru-RU" sz="5500" b="1" dirty="0" smtClean="0">
                <a:solidFill>
                  <a:srgbClr val="FF0000"/>
                </a:solidFill>
              </a:rPr>
              <a:t> в </a:t>
            </a:r>
            <a:r>
              <a:rPr lang="ru-RU" sz="5500" b="1" dirty="0" err="1" smtClean="0">
                <a:solidFill>
                  <a:srgbClr val="FF0000"/>
                </a:solidFill>
              </a:rPr>
              <a:t>печінці</a:t>
            </a:r>
            <a:r>
              <a:rPr lang="ru-RU" sz="5500" b="1" dirty="0" smtClean="0">
                <a:solidFill>
                  <a:srgbClr val="FF0000"/>
                </a:solidFill>
              </a:rPr>
              <a:t>. До числа таких </a:t>
            </a:r>
            <a:r>
              <a:rPr lang="ru-RU" sz="5500" b="1" dirty="0" err="1" smtClean="0">
                <a:solidFill>
                  <a:srgbClr val="FF0000"/>
                </a:solidFill>
              </a:rPr>
              <a:t>препаратів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відносяться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кортикостероїди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стероїдні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контрацептиви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пероральні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антидіабетичні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препарати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пероральніантикоагулянти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циметидин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циклоспорин</a:t>
            </a:r>
            <a:r>
              <a:rPr lang="ru-RU" sz="5500" b="1" dirty="0" smtClean="0">
                <a:solidFill>
                  <a:srgbClr val="FF0000"/>
                </a:solidFill>
              </a:rPr>
              <a:t>, </a:t>
            </a:r>
            <a:r>
              <a:rPr lang="ru-RU" sz="5500" b="1" dirty="0" err="1" smtClean="0">
                <a:solidFill>
                  <a:srgbClr val="FF0000"/>
                </a:solidFill>
              </a:rPr>
              <a:t>серцеві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  <a:r>
              <a:rPr lang="ru-RU" sz="5500" b="1" dirty="0" err="1" smtClean="0">
                <a:solidFill>
                  <a:srgbClr val="FF0000"/>
                </a:solidFill>
              </a:rPr>
              <a:t>глікозиди</a:t>
            </a:r>
            <a:r>
              <a:rPr lang="ru-RU" sz="5500" b="1" dirty="0" smtClean="0">
                <a:solidFill>
                  <a:srgbClr val="FF0000"/>
                </a:solidFill>
              </a:rPr>
              <a:t>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91264" cy="8283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3600" dirty="0" smtClean="0"/>
              <a:t>ХАРАКТЕРИСИКА ПРЕПАРАТІВ</a:t>
            </a:r>
            <a:endParaRPr lang="uk-UA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 err="1" smtClean="0">
                <a:solidFill>
                  <a:srgbClr val="FF0000"/>
                </a:solidFill>
              </a:rPr>
              <a:t>Піразинамід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тізамід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Пі-кокс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зінамід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ін</a:t>
            </a:r>
            <a:r>
              <a:rPr lang="ru-RU" b="1" dirty="0" smtClean="0">
                <a:solidFill>
                  <a:srgbClr val="FF0000"/>
                </a:solidFill>
              </a:rPr>
              <a:t>.).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Форма </a:t>
            </a:r>
            <a:r>
              <a:rPr lang="ru-RU" b="1" dirty="0" err="1" smtClean="0">
                <a:solidFill>
                  <a:srgbClr val="FF0000"/>
                </a:solidFill>
              </a:rPr>
              <a:t>випуску</a:t>
            </a:r>
            <a:r>
              <a:rPr lang="ru-RU" b="1" dirty="0" smtClean="0">
                <a:solidFill>
                  <a:srgbClr val="FF0000"/>
                </a:solidFill>
              </a:rPr>
              <a:t>: таблетки по 0,5 г.</a:t>
            </a:r>
          </a:p>
          <a:p>
            <a:pPr algn="just"/>
            <a:r>
              <a:rPr lang="ru-RU" b="1" dirty="0" err="1" smtClean="0">
                <a:solidFill>
                  <a:srgbClr val="FF0000"/>
                </a:solidFill>
              </a:rPr>
              <a:t>Піразинамід</a:t>
            </a:r>
            <a:r>
              <a:rPr lang="ru-RU" b="1" dirty="0" smtClean="0">
                <a:solidFill>
                  <a:srgbClr val="FF0000"/>
                </a:solidFill>
              </a:rPr>
              <a:t> - </a:t>
            </a:r>
            <a:r>
              <a:rPr lang="ru-RU" b="1" dirty="0" err="1" smtClean="0">
                <a:solidFill>
                  <a:srgbClr val="FF0000"/>
                </a:solidFill>
              </a:rPr>
              <a:t>синтетичний</a:t>
            </a:r>
            <a:r>
              <a:rPr lang="ru-RU" b="1" dirty="0" smtClean="0">
                <a:solidFill>
                  <a:srgbClr val="FF0000"/>
                </a:solidFill>
              </a:rPr>
              <a:t> аналог </a:t>
            </a:r>
            <a:r>
              <a:rPr lang="ru-RU" b="1" dirty="0" err="1" smtClean="0">
                <a:solidFill>
                  <a:srgbClr val="FF0000"/>
                </a:solidFill>
              </a:rPr>
              <a:t>нікотинаміду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</a:rPr>
              <a:t>Володіє</a:t>
            </a:r>
            <a:r>
              <a:rPr lang="ru-RU" b="1" dirty="0" smtClean="0">
                <a:solidFill>
                  <a:srgbClr val="FF0000"/>
                </a:solidFill>
              </a:rPr>
              <a:t> сильною </a:t>
            </a:r>
            <a:r>
              <a:rPr lang="ru-RU" b="1" dirty="0" err="1" smtClean="0">
                <a:solidFill>
                  <a:srgbClr val="FF0000"/>
                </a:solidFill>
              </a:rPr>
              <a:t>стерилізуючій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дієй</a:t>
            </a:r>
            <a:r>
              <a:rPr lang="ru-RU" b="1" dirty="0" smtClean="0">
                <a:solidFill>
                  <a:srgbClr val="FF0000"/>
                </a:solidFill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</a:rPr>
              <a:t>мікобактерії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людського</a:t>
            </a:r>
            <a:r>
              <a:rPr lang="ru-RU" b="1" dirty="0" smtClean="0">
                <a:solidFill>
                  <a:srgbClr val="FF0000"/>
                </a:solidFill>
              </a:rPr>
              <a:t> виду, особливо на </a:t>
            </a:r>
            <a:r>
              <a:rPr lang="ru-RU" b="1" dirty="0" err="1" smtClean="0">
                <a:solidFill>
                  <a:srgbClr val="FF0000"/>
                </a:solidFill>
              </a:rPr>
              <a:t>повільно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розмножуються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персистуючі</a:t>
            </a:r>
            <a:r>
              <a:rPr lang="ru-RU" b="1" dirty="0" smtClean="0">
                <a:solidFill>
                  <a:srgbClr val="FF0000"/>
                </a:solidFill>
              </a:rPr>
              <a:t> в макрофагах, </a:t>
            </a:r>
            <a:r>
              <a:rPr lang="ru-RU" b="1" dirty="0" err="1" smtClean="0">
                <a:solidFill>
                  <a:srgbClr val="FF0000"/>
                </a:solidFill>
              </a:rPr>
              <a:t>створюючи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навколо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фагоцитованих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особин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зони</a:t>
            </a:r>
            <a:r>
              <a:rPr lang="ru-RU" b="1" dirty="0" smtClean="0">
                <a:solidFill>
                  <a:srgbClr val="FF0000"/>
                </a:solidFill>
              </a:rPr>
              <a:t> ацидозу. </a:t>
            </a:r>
            <a:r>
              <a:rPr lang="ru-RU" b="1" dirty="0" err="1" smtClean="0">
                <a:solidFill>
                  <a:srgbClr val="FF0000"/>
                </a:solidFill>
              </a:rPr>
              <a:t>Максимальний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ефект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його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встановлено</a:t>
            </a:r>
            <a:r>
              <a:rPr lang="ru-RU" b="1" dirty="0" smtClean="0">
                <a:solidFill>
                  <a:srgbClr val="FF0000"/>
                </a:solidFill>
              </a:rPr>
              <a:t> в </a:t>
            </a:r>
            <a:r>
              <a:rPr lang="ru-RU" b="1" dirty="0" err="1" smtClean="0">
                <a:solidFill>
                  <a:srgbClr val="FF0000"/>
                </a:solidFill>
              </a:rPr>
              <a:t>кислих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середовищах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  <a:r>
              <a:rPr lang="ru-RU" b="1" dirty="0" err="1" smtClean="0">
                <a:solidFill>
                  <a:srgbClr val="FF0000"/>
                </a:solidFill>
              </a:rPr>
              <a:t>в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осередках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казеоза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туберкулемой</a:t>
            </a:r>
            <a:r>
              <a:rPr lang="ru-RU" b="1" dirty="0" smtClean="0">
                <a:solidFill>
                  <a:srgbClr val="FF0000"/>
                </a:solidFill>
              </a:rPr>
              <a:t>, казеозно-пневмонических </a:t>
            </a:r>
            <a:r>
              <a:rPr lang="ru-RU" b="1" dirty="0" err="1" smtClean="0">
                <a:solidFill>
                  <a:srgbClr val="FF0000"/>
                </a:solidFill>
              </a:rPr>
              <a:t>процесах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куди</a:t>
            </a:r>
            <a:r>
              <a:rPr lang="ru-RU" b="1" dirty="0" smtClean="0">
                <a:solidFill>
                  <a:srgbClr val="FF0000"/>
                </a:solidFill>
              </a:rPr>
              <a:t> препарат легко </a:t>
            </a:r>
            <a:r>
              <a:rPr lang="ru-RU" b="1" dirty="0" err="1" smtClean="0">
                <a:solidFill>
                  <a:srgbClr val="FF0000"/>
                </a:solidFill>
              </a:rPr>
              <a:t>проникає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b="1" dirty="0" err="1" smtClean="0">
                <a:solidFill>
                  <a:srgbClr val="FF0000"/>
                </a:solidFill>
              </a:rPr>
              <a:t>Приймають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внутрішньо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після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їди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</a:rPr>
              <a:t>Добова</a:t>
            </a:r>
            <a:r>
              <a:rPr lang="ru-RU" b="1" dirty="0" smtClean="0">
                <a:solidFill>
                  <a:srgbClr val="FF0000"/>
                </a:solidFill>
              </a:rPr>
              <a:t> доза для </a:t>
            </a:r>
            <a:r>
              <a:rPr lang="ru-RU" b="1" dirty="0" err="1" smtClean="0">
                <a:solidFill>
                  <a:srgbClr val="FF0000"/>
                </a:solidFill>
              </a:rPr>
              <a:t>дорослих</a:t>
            </a:r>
            <a:r>
              <a:rPr lang="ru-RU" b="1" dirty="0" smtClean="0">
                <a:solidFill>
                  <a:srgbClr val="FF0000"/>
                </a:solidFill>
              </a:rPr>
              <a:t> 1,5 - 2 г. </a:t>
            </a:r>
            <a:r>
              <a:rPr lang="ru-RU" b="1" dirty="0" err="1" smtClean="0">
                <a:solidFill>
                  <a:srgbClr val="FF0000"/>
                </a:solidFill>
              </a:rPr>
              <a:t>Дітям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призначають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розрахунку</a:t>
            </a:r>
            <a:r>
              <a:rPr lang="ru-RU" b="1" dirty="0" smtClean="0">
                <a:solidFill>
                  <a:srgbClr val="FF0000"/>
                </a:solidFill>
              </a:rPr>
              <a:t> 20 - 30 мг / кг на </a:t>
            </a:r>
            <a:r>
              <a:rPr lang="ru-RU" b="1" dirty="0" err="1" smtClean="0">
                <a:solidFill>
                  <a:srgbClr val="FF0000"/>
                </a:solidFill>
              </a:rPr>
              <a:t>добу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але</a:t>
            </a:r>
            <a:r>
              <a:rPr lang="ru-RU" b="1" dirty="0" smtClean="0">
                <a:solidFill>
                  <a:srgbClr val="FF0000"/>
                </a:solidFill>
              </a:rPr>
              <a:t> не </a:t>
            </a:r>
            <a:r>
              <a:rPr lang="ru-RU" b="1" dirty="0" err="1" smtClean="0">
                <a:solidFill>
                  <a:srgbClr val="FF0000"/>
                </a:solidFill>
              </a:rPr>
              <a:t>більше</a:t>
            </a:r>
            <a:r>
              <a:rPr lang="ru-RU" b="1" dirty="0" smtClean="0">
                <a:solidFill>
                  <a:srgbClr val="FF0000"/>
                </a:solidFill>
              </a:rPr>
              <a:t> 1,5 м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У </a:t>
            </a:r>
            <a:r>
              <a:rPr lang="ru-RU" b="1" dirty="0" err="1" smtClean="0">
                <a:solidFill>
                  <a:srgbClr val="FF0000"/>
                </a:solidFill>
              </a:rPr>
              <a:t>процесі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лікування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необхідно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контролювати</a:t>
            </a:r>
            <a:r>
              <a:rPr lang="ru-RU" b="1" dirty="0" smtClean="0">
                <a:solidFill>
                  <a:srgbClr val="FF0000"/>
                </a:solidFill>
              </a:rPr>
              <a:t> стан </a:t>
            </a:r>
            <a:r>
              <a:rPr lang="ru-RU" b="1" dirty="0" err="1" smtClean="0">
                <a:solidFill>
                  <a:srgbClr val="FF0000"/>
                </a:solidFill>
              </a:rPr>
              <a:t>хворих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із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супутнім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цукровим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діабетом</a:t>
            </a:r>
            <a:r>
              <a:rPr lang="ru-RU" b="1" dirty="0" smtClean="0">
                <a:solidFill>
                  <a:srgbClr val="FF0000"/>
                </a:solidFill>
              </a:rPr>
              <a:t>, тому </a:t>
            </a:r>
            <a:r>
              <a:rPr lang="ru-RU" b="1" dirty="0" err="1" smtClean="0">
                <a:solidFill>
                  <a:srgbClr val="FF0000"/>
                </a:solidFill>
              </a:rPr>
              <a:t>що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він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підвищує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рівень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глюкози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крові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r>
              <a:rPr lang="ru-RU" sz="4000" dirty="0" smtClean="0"/>
              <a:t>ХАРАКТЕРИСИКА ПРЕПАРАТІВ</a:t>
            </a:r>
            <a:endParaRPr lang="uk-U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96752"/>
            <a:ext cx="8892480" cy="528937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b="1" dirty="0" err="1" smtClean="0">
                <a:solidFill>
                  <a:srgbClr val="FF0000"/>
                </a:solidFill>
              </a:rPr>
              <a:t>Стрептоміцин</a:t>
            </a:r>
            <a:r>
              <a:rPr lang="ru-RU" sz="18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1800" b="1" dirty="0" smtClean="0">
                <a:solidFill>
                  <a:srgbClr val="FF0000"/>
                </a:solidFill>
              </a:rPr>
              <a:t>В </a:t>
            </a:r>
            <a:r>
              <a:rPr lang="ru-RU" sz="1800" b="1" dirty="0" err="1" smtClean="0">
                <a:solidFill>
                  <a:srgbClr val="FF0000"/>
                </a:solidFill>
              </a:rPr>
              <a:t>останні</a:t>
            </a:r>
            <a:r>
              <a:rPr lang="ru-RU" sz="1800" b="1" dirty="0" smtClean="0">
                <a:solidFill>
                  <a:srgbClr val="FF0000"/>
                </a:solidFill>
              </a:rPr>
              <a:t> роки </a:t>
            </a:r>
            <a:r>
              <a:rPr lang="ru-RU" sz="1800" b="1" dirty="0" err="1" smtClean="0">
                <a:solidFill>
                  <a:srgbClr val="FF0000"/>
                </a:solidFill>
              </a:rPr>
              <a:t>застосовується</a:t>
            </a:r>
            <a:r>
              <a:rPr lang="ru-RU" sz="1800" b="1" dirty="0" smtClean="0">
                <a:solidFill>
                  <a:srgbClr val="FF0000"/>
                </a:solidFill>
              </a:rPr>
              <a:t> в основному сульфат </a:t>
            </a:r>
            <a:r>
              <a:rPr lang="ru-RU" sz="1800" b="1" dirty="0" err="1" smtClean="0">
                <a:solidFill>
                  <a:srgbClr val="FF0000"/>
                </a:solidFill>
              </a:rPr>
              <a:t>стрептоміцину</a:t>
            </a:r>
            <a:r>
              <a:rPr lang="ru-RU" sz="1800" b="1" dirty="0" smtClean="0">
                <a:solidFill>
                  <a:srgbClr val="FF0000"/>
                </a:solidFill>
              </a:rPr>
              <a:t> (</a:t>
            </a:r>
            <a:r>
              <a:rPr lang="ru-RU" sz="1800" b="1" dirty="0" err="1" smtClean="0">
                <a:solidFill>
                  <a:srgbClr val="FF0000"/>
                </a:solidFill>
              </a:rPr>
              <a:t>синоніми</a:t>
            </a:r>
            <a:r>
              <a:rPr lang="ru-RU" sz="1800" b="1" dirty="0" smtClean="0">
                <a:solidFill>
                  <a:srgbClr val="FF0000"/>
                </a:solidFill>
              </a:rPr>
              <a:t>: </a:t>
            </a:r>
            <a:r>
              <a:rPr lang="ru-RU" sz="1800" b="1" dirty="0" err="1" smtClean="0">
                <a:solidFill>
                  <a:srgbClr val="FF0000"/>
                </a:solidFill>
              </a:rPr>
              <a:t>устреп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діплостреп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стріцін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стрізолін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</a:t>
            </a:r>
            <a:r>
              <a:rPr lang="ru-RU" sz="1800" b="1" dirty="0" smtClean="0">
                <a:solidFill>
                  <a:srgbClr val="FF0000"/>
                </a:solidFill>
              </a:rPr>
              <a:t>.). </a:t>
            </a:r>
            <a:r>
              <a:rPr lang="ru-RU" sz="1800" b="1" dirty="0" err="1" smtClean="0">
                <a:solidFill>
                  <a:srgbClr val="FF0000"/>
                </a:solidFill>
              </a:rPr>
              <a:t>Випускається</a:t>
            </a:r>
            <a:r>
              <a:rPr lang="ru-RU" sz="1800" b="1" dirty="0" smtClean="0">
                <a:solidFill>
                  <a:srgbClr val="FF0000"/>
                </a:solidFill>
              </a:rPr>
              <a:t> у флаконах по 0,25; 0,5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1, 0 м. </a:t>
            </a:r>
            <a:r>
              <a:rPr lang="ru-RU" sz="1800" b="1" dirty="0" err="1" smtClean="0">
                <a:solidFill>
                  <a:srgbClr val="FF0000"/>
                </a:solidFill>
              </a:rPr>
              <a:t>Стрептоміцин</a:t>
            </a:r>
            <a:r>
              <a:rPr lang="ru-RU" sz="1800" b="1" dirty="0" smtClean="0">
                <a:solidFill>
                  <a:srgbClr val="FF0000"/>
                </a:solidFill>
              </a:rPr>
              <a:t> - </a:t>
            </a:r>
            <a:r>
              <a:rPr lang="ru-RU" sz="1800" b="1" dirty="0" err="1" smtClean="0">
                <a:solidFill>
                  <a:srgbClr val="FF0000"/>
                </a:solidFill>
              </a:rPr>
              <a:t>антибіотик</a:t>
            </a:r>
            <a:r>
              <a:rPr lang="ru-RU" sz="1800" b="1" dirty="0" smtClean="0">
                <a:solidFill>
                  <a:srgbClr val="FF0000"/>
                </a:solidFill>
              </a:rPr>
              <a:t> широкого спектру </a:t>
            </a:r>
            <a:r>
              <a:rPr lang="ru-RU" sz="1800" b="1" dirty="0" err="1" smtClean="0">
                <a:solidFill>
                  <a:srgbClr val="FF0000"/>
                </a:solidFill>
              </a:rPr>
              <a:t>дії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Активний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відносно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мікобактерій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туберкульозу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людського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бичачого</a:t>
            </a:r>
            <a:r>
              <a:rPr lang="ru-RU" sz="1800" b="1" dirty="0" smtClean="0">
                <a:solidFill>
                  <a:srgbClr val="FF0000"/>
                </a:solidFill>
              </a:rPr>
              <a:t> виду, МБТ </a:t>
            </a:r>
            <a:r>
              <a:rPr lang="ru-RU" sz="1800" b="1" dirty="0" err="1" smtClean="0">
                <a:solidFill>
                  <a:srgbClr val="FF0000"/>
                </a:solidFill>
              </a:rPr>
              <a:t>пташиного</a:t>
            </a:r>
            <a:r>
              <a:rPr lang="ru-RU" sz="1800" b="1" dirty="0" smtClean="0">
                <a:solidFill>
                  <a:srgbClr val="FF0000"/>
                </a:solidFill>
              </a:rPr>
              <a:t> виду до </a:t>
            </a:r>
            <a:r>
              <a:rPr lang="ru-RU" sz="1800" b="1" dirty="0" err="1" smtClean="0">
                <a:solidFill>
                  <a:srgbClr val="FF0000"/>
                </a:solidFill>
              </a:rPr>
              <a:t>нього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менш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чутливі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 err="1" smtClean="0">
                <a:solidFill>
                  <a:srgbClr val="FF0000"/>
                </a:solidFill>
              </a:rPr>
              <a:t>Найбільша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активність</a:t>
            </a:r>
            <a:r>
              <a:rPr lang="ru-RU" sz="1800" b="1" dirty="0" smtClean="0">
                <a:solidFill>
                  <a:srgbClr val="FF0000"/>
                </a:solidFill>
              </a:rPr>
              <a:t> в </a:t>
            </a:r>
            <a:r>
              <a:rPr lang="ru-RU" sz="1800" b="1" dirty="0" err="1" smtClean="0">
                <a:solidFill>
                  <a:srgbClr val="FF0000"/>
                </a:solidFill>
              </a:rPr>
              <a:t>відношенні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швидко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розмножуються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популяцій</a:t>
            </a:r>
            <a:r>
              <a:rPr lang="ru-RU" sz="1800" b="1" dirty="0" smtClean="0">
                <a:solidFill>
                  <a:srgbClr val="FF0000"/>
                </a:solidFill>
              </a:rPr>
              <a:t> МБТ, слабо </a:t>
            </a:r>
            <a:r>
              <a:rPr lang="ru-RU" sz="1800" b="1" dirty="0" err="1" smtClean="0">
                <a:solidFill>
                  <a:srgbClr val="FF0000"/>
                </a:solidFill>
              </a:rPr>
              <a:t>впливає</a:t>
            </a:r>
            <a:r>
              <a:rPr lang="ru-RU" sz="1800" b="1" dirty="0" smtClean="0">
                <a:solidFill>
                  <a:srgbClr val="FF0000"/>
                </a:solidFill>
              </a:rPr>
              <a:t> на </a:t>
            </a:r>
            <a:r>
              <a:rPr lang="ru-RU" sz="1800" b="1" dirty="0" err="1" smtClean="0">
                <a:solidFill>
                  <a:srgbClr val="FF0000"/>
                </a:solidFill>
              </a:rPr>
              <a:t>повільно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розмножуються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фагоцитовані</a:t>
            </a:r>
            <a:r>
              <a:rPr lang="ru-RU" sz="1800" b="1" dirty="0" smtClean="0">
                <a:solidFill>
                  <a:srgbClr val="FF0000"/>
                </a:solidFill>
              </a:rPr>
              <a:t> МБТ. </a:t>
            </a:r>
            <a:r>
              <a:rPr lang="ru-RU" sz="1800" b="1" dirty="0" err="1" smtClean="0">
                <a:solidFill>
                  <a:srgbClr val="FF0000"/>
                </a:solidFill>
              </a:rPr>
              <a:t>Дія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його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різко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ослаблене</a:t>
            </a:r>
            <a:r>
              <a:rPr lang="ru-RU" sz="1800" b="1" dirty="0" smtClean="0">
                <a:solidFill>
                  <a:srgbClr val="FF0000"/>
                </a:solidFill>
              </a:rPr>
              <a:t> в кислому </a:t>
            </a:r>
            <a:r>
              <a:rPr lang="ru-RU" sz="1800" b="1" dirty="0" err="1" smtClean="0">
                <a:solidFill>
                  <a:srgbClr val="FF0000"/>
                </a:solidFill>
              </a:rPr>
              <a:t>середовищі</a:t>
            </a:r>
            <a:r>
              <a:rPr lang="ru-RU" sz="1800" b="1" dirty="0" smtClean="0">
                <a:solidFill>
                  <a:srgbClr val="FF0000"/>
                </a:solidFill>
              </a:rPr>
              <a:t> (</a:t>
            </a:r>
            <a:r>
              <a:rPr lang="ru-RU" sz="1800" b="1" dirty="0" err="1" smtClean="0">
                <a:solidFill>
                  <a:srgbClr val="FF0000"/>
                </a:solidFill>
              </a:rPr>
              <a:t>осередках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казеоза</a:t>
            </a:r>
            <a:r>
              <a:rPr lang="ru-RU" sz="1800" b="1" dirty="0" smtClean="0">
                <a:solidFill>
                  <a:srgbClr val="FF0000"/>
                </a:solidFill>
              </a:rPr>
              <a:t>), в </a:t>
            </a:r>
            <a:r>
              <a:rPr lang="ru-RU" sz="1800" b="1" dirty="0" err="1" smtClean="0">
                <a:solidFill>
                  <a:srgbClr val="FF0000"/>
                </a:solidFill>
              </a:rPr>
              <a:t>каверні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швидко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інактивується</a:t>
            </a:r>
            <a:r>
              <a:rPr lang="ru-RU" sz="1800" b="1" dirty="0" smtClean="0">
                <a:solidFill>
                  <a:srgbClr val="FF0000"/>
                </a:solidFill>
              </a:rPr>
              <a:t> продуктами </a:t>
            </a:r>
            <a:r>
              <a:rPr lang="ru-RU" sz="1800" b="1" dirty="0" err="1" smtClean="0">
                <a:solidFill>
                  <a:srgbClr val="FF0000"/>
                </a:solidFill>
              </a:rPr>
              <a:t>тканинного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розпаду</a:t>
            </a:r>
            <a:r>
              <a:rPr lang="ru-RU" sz="18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1800" b="1" dirty="0" err="1" smtClean="0">
                <a:solidFill>
                  <a:srgbClr val="FF0000"/>
                </a:solidFill>
              </a:rPr>
              <a:t>Стрептоміцин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вводять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внутрішньом'язово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дорослим</a:t>
            </a:r>
            <a:r>
              <a:rPr lang="ru-RU" sz="1800" b="1" dirty="0" smtClean="0">
                <a:solidFill>
                  <a:srgbClr val="FF0000"/>
                </a:solidFill>
              </a:rPr>
              <a:t> по 1 г на </a:t>
            </a:r>
            <a:r>
              <a:rPr lang="ru-RU" sz="1800" b="1" dirty="0" err="1" smtClean="0">
                <a:solidFill>
                  <a:srgbClr val="FF0000"/>
                </a:solidFill>
              </a:rPr>
              <a:t>добу</a:t>
            </a:r>
            <a:r>
              <a:rPr lang="ru-RU" sz="1800" b="1" dirty="0" smtClean="0">
                <a:solidFill>
                  <a:srgbClr val="FF0000"/>
                </a:solidFill>
              </a:rPr>
              <a:t> одноразово, через день </a:t>
            </a:r>
            <a:r>
              <a:rPr lang="ru-RU" sz="1800" b="1" dirty="0" err="1" smtClean="0">
                <a:solidFill>
                  <a:srgbClr val="FF0000"/>
                </a:solidFill>
              </a:rPr>
              <a:t>або</a:t>
            </a:r>
            <a:r>
              <a:rPr lang="ru-RU" sz="1800" b="1" dirty="0" smtClean="0">
                <a:solidFill>
                  <a:srgbClr val="FF0000"/>
                </a:solidFill>
              </a:rPr>
              <a:t> 2 рази в </a:t>
            </a:r>
            <a:r>
              <a:rPr lang="ru-RU" sz="1800" b="1" dirty="0" err="1" smtClean="0">
                <a:solidFill>
                  <a:srgbClr val="FF0000"/>
                </a:solidFill>
              </a:rPr>
              <a:t>тиждень</a:t>
            </a:r>
            <a:r>
              <a:rPr lang="ru-RU" sz="1800" b="1" dirty="0" smtClean="0">
                <a:solidFill>
                  <a:srgbClr val="FF0000"/>
                </a:solidFill>
              </a:rPr>
              <a:t>. При </a:t>
            </a:r>
            <a:r>
              <a:rPr lang="ru-RU" sz="1800" b="1" dirty="0" err="1" smtClean="0">
                <a:solidFill>
                  <a:srgbClr val="FF0000"/>
                </a:solidFill>
              </a:rPr>
              <a:t>поганій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переносимості</a:t>
            </a:r>
            <a:r>
              <a:rPr lang="ru-RU" sz="1800" b="1" dirty="0" smtClean="0">
                <a:solidFill>
                  <a:srgbClr val="FF0000"/>
                </a:solidFill>
              </a:rPr>
              <a:t> для </a:t>
            </a:r>
            <a:r>
              <a:rPr lang="ru-RU" sz="1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1800" b="1" dirty="0" smtClean="0">
                <a:solidFill>
                  <a:srgbClr val="FF0000"/>
                </a:solidFill>
              </a:rPr>
              <a:t> старше 60 </a:t>
            </a:r>
            <a:r>
              <a:rPr lang="ru-RU" sz="1800" b="1" dirty="0" err="1" smtClean="0">
                <a:solidFill>
                  <a:srgbClr val="FF0000"/>
                </a:solidFill>
              </a:rPr>
              <a:t>років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масою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тіла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менше</a:t>
            </a:r>
            <a:r>
              <a:rPr lang="ru-RU" sz="1800" b="1" dirty="0" smtClean="0">
                <a:solidFill>
                  <a:srgbClr val="FF0000"/>
                </a:solidFill>
              </a:rPr>
              <a:t> 50 кг </a:t>
            </a:r>
            <a:r>
              <a:rPr lang="ru-RU" sz="1800" b="1" dirty="0" err="1" smtClean="0">
                <a:solidFill>
                  <a:srgbClr val="FF0000"/>
                </a:solidFill>
              </a:rPr>
              <a:t>добова</a:t>
            </a:r>
            <a:r>
              <a:rPr lang="ru-RU" sz="1800" b="1" dirty="0" smtClean="0">
                <a:solidFill>
                  <a:srgbClr val="FF0000"/>
                </a:solidFill>
              </a:rPr>
              <a:t> доза становить 0,5 - 0,75 г. </a:t>
            </a:r>
            <a:r>
              <a:rPr lang="ru-RU" sz="1800" b="1" dirty="0" err="1" smtClean="0">
                <a:solidFill>
                  <a:srgbClr val="FF0000"/>
                </a:solidFill>
              </a:rPr>
              <a:t>Дітям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стрептоміцин</a:t>
            </a:r>
            <a:r>
              <a:rPr lang="ru-RU" sz="1800" b="1" dirty="0" smtClean="0">
                <a:solidFill>
                  <a:srgbClr val="FF0000"/>
                </a:solidFill>
              </a:rPr>
              <a:t> не </a:t>
            </a:r>
            <a:r>
              <a:rPr lang="ru-RU" sz="1800" b="1" dirty="0" err="1" smtClean="0">
                <a:solidFill>
                  <a:srgbClr val="FF0000"/>
                </a:solidFill>
              </a:rPr>
              <a:t>рекомендується.Стрептоміцин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використовують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також</a:t>
            </a:r>
            <a:r>
              <a:rPr lang="ru-RU" sz="1800" b="1" dirty="0" smtClean="0">
                <a:solidFill>
                  <a:srgbClr val="FF0000"/>
                </a:solidFill>
              </a:rPr>
              <a:t> в </a:t>
            </a:r>
            <a:r>
              <a:rPr lang="ru-RU" sz="1800" b="1" dirty="0" err="1" smtClean="0">
                <a:solidFill>
                  <a:srgbClr val="FF0000"/>
                </a:solidFill>
              </a:rPr>
              <a:t>аерозолях</a:t>
            </a:r>
            <a:r>
              <a:rPr lang="ru-RU" sz="1800" b="1" dirty="0" smtClean="0">
                <a:solidFill>
                  <a:srgbClr val="FF0000"/>
                </a:solidFill>
              </a:rPr>
              <a:t>, у </a:t>
            </a:r>
            <a:r>
              <a:rPr lang="ru-RU" sz="1800" b="1" dirty="0" err="1" smtClean="0">
                <a:solidFill>
                  <a:srgbClr val="FF0000"/>
                </a:solidFill>
              </a:rPr>
              <a:t>вигляді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інстиляцій</a:t>
            </a:r>
            <a:r>
              <a:rPr lang="ru-RU" sz="1800" b="1" dirty="0" smtClean="0">
                <a:solidFill>
                  <a:srgbClr val="FF0000"/>
                </a:solidFill>
              </a:rPr>
              <a:t> в </a:t>
            </a:r>
            <a:r>
              <a:rPr lang="ru-RU" sz="1800" b="1" dirty="0" err="1" smtClean="0">
                <a:solidFill>
                  <a:srgbClr val="FF0000"/>
                </a:solidFill>
              </a:rPr>
              <a:t>плевральну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черевну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порожнини</a:t>
            </a:r>
            <a:r>
              <a:rPr lang="ru-RU" sz="1800" b="1" dirty="0" smtClean="0">
                <a:solidFill>
                  <a:srgbClr val="FF0000"/>
                </a:solidFill>
              </a:rPr>
              <a:t>, каверну, бронхи, </a:t>
            </a:r>
            <a:r>
              <a:rPr lang="ru-RU" sz="1800" b="1" dirty="0" err="1" smtClean="0">
                <a:solidFill>
                  <a:srgbClr val="FF0000"/>
                </a:solidFill>
              </a:rPr>
              <a:t>свищі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тощо.Категорично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забороняється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одночасне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призначення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його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однотипними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антибіотиками</a:t>
            </a:r>
            <a:r>
              <a:rPr lang="ru-RU" sz="1800" b="1" dirty="0" smtClean="0">
                <a:solidFill>
                  <a:srgbClr val="FF0000"/>
                </a:solidFill>
              </a:rPr>
              <a:t> (</a:t>
            </a:r>
            <a:r>
              <a:rPr lang="ru-RU" sz="1800" b="1" dirty="0" err="1" smtClean="0">
                <a:solidFill>
                  <a:srgbClr val="FF0000"/>
                </a:solidFill>
              </a:rPr>
              <a:t>канаміцин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флоримицину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мономицином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і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ін</a:t>
            </a:r>
            <a:r>
              <a:rPr lang="ru-RU" sz="1800" b="1" dirty="0" smtClean="0">
                <a:solidFill>
                  <a:srgbClr val="FF0000"/>
                </a:solidFill>
              </a:rPr>
              <a:t>.).</a:t>
            </a:r>
          </a:p>
          <a:p>
            <a:pPr algn="just"/>
            <a:r>
              <a:rPr lang="ru-RU" sz="1800" b="1" dirty="0" err="1" smtClean="0">
                <a:solidFill>
                  <a:srgbClr val="FF0000"/>
                </a:solidFill>
              </a:rPr>
              <a:t>Стрептоміцин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призначається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з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розрахунку</a:t>
            </a:r>
            <a:r>
              <a:rPr lang="ru-RU" sz="1800" b="1" dirty="0" smtClean="0">
                <a:solidFill>
                  <a:srgbClr val="FF0000"/>
                </a:solidFill>
              </a:rPr>
              <a:t> 0, 015 г / кг </a:t>
            </a:r>
            <a:r>
              <a:rPr lang="ru-RU" sz="1800" b="1" dirty="0" err="1" smtClean="0">
                <a:solidFill>
                  <a:srgbClr val="FF0000"/>
                </a:solidFill>
              </a:rPr>
              <a:t>маси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тіла</a:t>
            </a:r>
            <a:r>
              <a:rPr lang="ru-RU" sz="1800" b="1" dirty="0" smtClean="0">
                <a:solidFill>
                  <a:srgbClr val="FF0000"/>
                </a:solidFill>
              </a:rPr>
              <a:t> на </a:t>
            </a:r>
            <a:r>
              <a:rPr lang="ru-RU" sz="1800" b="1" dirty="0" err="1" smtClean="0">
                <a:solidFill>
                  <a:srgbClr val="FF0000"/>
                </a:solidFill>
              </a:rPr>
              <a:t>добу</a:t>
            </a:r>
            <a:r>
              <a:rPr lang="ru-RU" sz="1800" b="1" dirty="0" smtClean="0">
                <a:solidFill>
                  <a:srgbClr val="FF0000"/>
                </a:solidFill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52400"/>
            <a:ext cx="8291264" cy="111636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ХАРАКТЕРИСИКА ПРЕПАРАТІВ</a:t>
            </a:r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184576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Етамбутол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(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синоніми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комбутол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амбутол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тубетол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етамбін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Випускається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таблетках по 0,1; 0,2; 0,4 м</a:t>
            </a:r>
          </a:p>
          <a:p>
            <a:pPr algn="just"/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Володіє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бактеріостатичну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МБТ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бичачого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виду, в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меншій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мірі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пташиного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виду.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Переважне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бистроразмножающіхся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популяції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МБТ,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внеклеточно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перехресної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МБТ,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стійкі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протитуберкульозних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препарату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лужному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нижче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кислому.</a:t>
            </a:r>
          </a:p>
          <a:p>
            <a:pPr algn="just"/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Пікові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настають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через 2 - 4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всередину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накопичується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еритроцитах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створюється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депо.</a:t>
            </a:r>
          </a:p>
          <a:p>
            <a:pPr algn="just"/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Етамбутол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приймають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всередину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одноразово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сніданку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Оптимальна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добова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доза для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25 мг / кг в один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прийом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Дітям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15 мг / кг на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 м</a:t>
            </a:r>
          </a:p>
          <a:p>
            <a:pPr algn="just"/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интермиттирующем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(2 -3 рази на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тиждень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етамбутол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дорослим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 30 мг / кг на 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одноразово.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/>
          <a:lstStyle/>
          <a:p>
            <a:r>
              <a:rPr lang="ru-RU" sz="4000" dirty="0" smtClean="0"/>
              <a:t>ХАРАКТЕРИСИКА ПРЕПАРАТІВ</a:t>
            </a:r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Н - </a:t>
            </a:r>
            <a:r>
              <a:rPr lang="ru-RU" dirty="0" err="1" smtClean="0"/>
              <a:t>Побічні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обумовлені</a:t>
            </a:r>
            <a:r>
              <a:rPr lang="ru-RU" dirty="0" smtClean="0"/>
              <a:t> </a:t>
            </a:r>
            <a:r>
              <a:rPr lang="ru-RU" dirty="0" err="1" smtClean="0"/>
              <a:t>порушенням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 </a:t>
            </a:r>
            <a:r>
              <a:rPr lang="ru-RU" dirty="0" err="1" smtClean="0"/>
              <a:t>вітаміну</a:t>
            </a:r>
            <a:r>
              <a:rPr lang="ru-RU" dirty="0" smtClean="0"/>
              <a:t> В6 </a:t>
            </a:r>
            <a:r>
              <a:rPr lang="ru-RU" dirty="0" err="1" smtClean="0"/>
              <a:t>і</a:t>
            </a:r>
            <a:r>
              <a:rPr lang="ru-RU" dirty="0" smtClean="0"/>
              <a:t> РР,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провокувати</a:t>
            </a:r>
            <a:r>
              <a:rPr lang="ru-RU" dirty="0" smtClean="0"/>
              <a:t> </a:t>
            </a:r>
            <a:r>
              <a:rPr lang="ru-RU" dirty="0" err="1" smtClean="0"/>
              <a:t>епілептиформні</a:t>
            </a:r>
            <a:r>
              <a:rPr lang="ru-RU" dirty="0" smtClean="0"/>
              <a:t> припадки</a:t>
            </a:r>
          </a:p>
          <a:p>
            <a:pPr algn="just"/>
            <a:r>
              <a:rPr lang="en-US" dirty="0" smtClean="0"/>
              <a:t>R </a:t>
            </a:r>
            <a:r>
              <a:rPr lang="ru-RU" dirty="0" err="1" smtClean="0"/>
              <a:t>Побічні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та </a:t>
            </a:r>
            <a:r>
              <a:rPr lang="ru-RU" dirty="0" err="1" smtClean="0"/>
              <a:t>ускладнення</a:t>
            </a:r>
            <a:r>
              <a:rPr lang="ru-RU" dirty="0" smtClean="0"/>
              <a:t>: </a:t>
            </a:r>
            <a:r>
              <a:rPr lang="ru-RU" dirty="0" err="1" smtClean="0"/>
              <a:t>гіпертермія</a:t>
            </a:r>
            <a:r>
              <a:rPr lang="ru-RU" dirty="0" smtClean="0"/>
              <a:t>, </a:t>
            </a:r>
            <a:r>
              <a:rPr lang="ru-RU" dirty="0" err="1" smtClean="0"/>
              <a:t>риніт</a:t>
            </a:r>
            <a:r>
              <a:rPr lang="ru-RU" dirty="0" smtClean="0"/>
              <a:t>, </a:t>
            </a:r>
            <a:r>
              <a:rPr lang="ru-RU" dirty="0" err="1" smtClean="0"/>
              <a:t>грипоподібний</a:t>
            </a:r>
            <a:r>
              <a:rPr lang="ru-RU" dirty="0" smtClean="0"/>
              <a:t> синдром, </a:t>
            </a:r>
            <a:r>
              <a:rPr lang="ru-RU" dirty="0" err="1" smtClean="0"/>
              <a:t>міалгія</a:t>
            </a:r>
            <a:r>
              <a:rPr lang="ru-RU" dirty="0" smtClean="0"/>
              <a:t>, </a:t>
            </a:r>
            <a:r>
              <a:rPr lang="ru-RU" dirty="0" err="1" smtClean="0"/>
              <a:t>артралгія</a:t>
            </a:r>
            <a:r>
              <a:rPr lang="ru-RU" dirty="0" smtClean="0"/>
              <a:t>, </a:t>
            </a:r>
            <a:r>
              <a:rPr lang="ru-RU" dirty="0" err="1" smtClean="0"/>
              <a:t>біль</a:t>
            </a:r>
            <a:r>
              <a:rPr lang="ru-RU" dirty="0" smtClean="0"/>
              <a:t> у </a:t>
            </a:r>
            <a:r>
              <a:rPr lang="ru-RU" dirty="0" err="1" smtClean="0"/>
              <a:t>животі</a:t>
            </a:r>
            <a:r>
              <a:rPr lang="ru-RU" dirty="0" smtClean="0"/>
              <a:t>, </a:t>
            </a:r>
            <a:r>
              <a:rPr lang="ru-RU" dirty="0" err="1" smtClean="0"/>
              <a:t>нудота</a:t>
            </a:r>
            <a:r>
              <a:rPr lang="ru-RU" dirty="0" smtClean="0"/>
              <a:t>, </a:t>
            </a:r>
            <a:r>
              <a:rPr lang="ru-RU" dirty="0" err="1" smtClean="0"/>
              <a:t>блювота</a:t>
            </a:r>
            <a:r>
              <a:rPr lang="ru-RU" dirty="0" smtClean="0"/>
              <a:t>, </a:t>
            </a:r>
            <a:r>
              <a:rPr lang="ru-RU" dirty="0" err="1" smtClean="0"/>
              <a:t>втрата</a:t>
            </a:r>
            <a:r>
              <a:rPr lang="ru-RU" dirty="0" smtClean="0"/>
              <a:t> </a:t>
            </a:r>
            <a:r>
              <a:rPr lang="ru-RU" dirty="0" err="1" smtClean="0"/>
              <a:t>апетиту</a:t>
            </a:r>
            <a:r>
              <a:rPr lang="ru-RU" dirty="0" smtClean="0"/>
              <a:t>, </a:t>
            </a:r>
            <a:r>
              <a:rPr lang="ru-RU" dirty="0" err="1" smtClean="0"/>
              <a:t>обструктивні</a:t>
            </a:r>
            <a:r>
              <a:rPr lang="ru-RU" dirty="0" smtClean="0"/>
              <a:t> </a:t>
            </a:r>
            <a:r>
              <a:rPr lang="ru-RU" dirty="0" err="1" smtClean="0"/>
              <a:t>дихальні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, </a:t>
            </a:r>
            <a:r>
              <a:rPr lang="ru-RU" dirty="0" err="1" smtClean="0"/>
              <a:t>шкірні</a:t>
            </a:r>
            <a:r>
              <a:rPr lang="ru-RU" dirty="0" smtClean="0"/>
              <a:t> </a:t>
            </a:r>
            <a:r>
              <a:rPr lang="ru-RU" dirty="0" err="1" smtClean="0"/>
              <a:t>висипання</a:t>
            </a:r>
            <a:r>
              <a:rPr lang="ru-RU" dirty="0" smtClean="0"/>
              <a:t>, </a:t>
            </a:r>
            <a:r>
              <a:rPr lang="ru-RU" dirty="0" err="1" smtClean="0"/>
              <a:t>гематологічні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(</a:t>
            </a:r>
            <a:r>
              <a:rPr lang="ru-RU" dirty="0" err="1" smtClean="0"/>
              <a:t>тромбоцитопенія</a:t>
            </a:r>
            <a:r>
              <a:rPr lang="ru-RU" dirty="0" smtClean="0"/>
              <a:t>, </a:t>
            </a:r>
            <a:r>
              <a:rPr lang="ru-RU" dirty="0" err="1" smtClean="0"/>
              <a:t>геморагія</a:t>
            </a:r>
            <a:r>
              <a:rPr lang="ru-RU" dirty="0" smtClean="0"/>
              <a:t>, </a:t>
            </a:r>
            <a:r>
              <a:rPr lang="ru-RU" dirty="0" err="1" smtClean="0"/>
              <a:t>анемія</a:t>
            </a:r>
            <a:r>
              <a:rPr lang="ru-RU" dirty="0" smtClean="0"/>
              <a:t>), </a:t>
            </a:r>
            <a:r>
              <a:rPr lang="ru-RU" dirty="0" err="1" smtClean="0"/>
              <a:t>анафілактичні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, гепатит , </a:t>
            </a:r>
            <a:r>
              <a:rPr lang="ru-RU" dirty="0" err="1" smtClean="0"/>
              <a:t>фарбування</a:t>
            </a:r>
            <a:r>
              <a:rPr lang="ru-RU" dirty="0" smtClean="0"/>
              <a:t> </a:t>
            </a:r>
            <a:r>
              <a:rPr lang="ru-RU" dirty="0" err="1" smtClean="0"/>
              <a:t>контактних</a:t>
            </a:r>
            <a:r>
              <a:rPr lang="ru-RU" dirty="0" smtClean="0"/>
              <a:t>  </a:t>
            </a:r>
            <a:r>
              <a:rPr lang="ru-RU" dirty="0" err="1" smtClean="0"/>
              <a:t>лінз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У </a:t>
            </a:r>
            <a:r>
              <a:rPr lang="ru-RU" dirty="0" err="1" smtClean="0"/>
              <a:t>хворих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відновлюють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</a:t>
            </a:r>
            <a:r>
              <a:rPr lang="ru-RU" dirty="0" err="1" smtClean="0"/>
              <a:t>рифампіцину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тривалої</a:t>
            </a:r>
            <a:r>
              <a:rPr lang="ru-RU" dirty="0" smtClean="0"/>
              <a:t> перерви в </a:t>
            </a:r>
            <a:r>
              <a:rPr lang="ru-RU" dirty="0" err="1" smtClean="0"/>
              <a:t>лікуванні</a:t>
            </a:r>
            <a:r>
              <a:rPr lang="ru-RU" dirty="0" smtClean="0"/>
              <a:t>,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наюблюдаться</a:t>
            </a:r>
            <a:r>
              <a:rPr lang="ru-RU" dirty="0" smtClean="0"/>
              <a:t> </a:t>
            </a:r>
            <a:r>
              <a:rPr lang="ru-RU" dirty="0" err="1" smtClean="0"/>
              <a:t>серйозні</a:t>
            </a:r>
            <a:r>
              <a:rPr lang="ru-RU" dirty="0" smtClean="0"/>
              <a:t> </a:t>
            </a:r>
            <a:r>
              <a:rPr lang="ru-RU" dirty="0" err="1" smtClean="0"/>
              <a:t>імунологічні</a:t>
            </a:r>
            <a:r>
              <a:rPr lang="ru-RU" dirty="0" smtClean="0"/>
              <a:t> </a:t>
            </a:r>
            <a:r>
              <a:rPr lang="ru-RU" dirty="0" err="1" smtClean="0"/>
              <a:t>розлади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призводять</a:t>
            </a:r>
            <a:r>
              <a:rPr lang="ru-RU" dirty="0" smtClean="0"/>
              <a:t> до </a:t>
            </a:r>
            <a:r>
              <a:rPr lang="ru-RU" dirty="0" err="1" smtClean="0"/>
              <a:t>порушень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нирок</a:t>
            </a:r>
            <a:r>
              <a:rPr lang="ru-RU" dirty="0" smtClean="0"/>
              <a:t>, гемолизу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тромбоцитопенія</a:t>
            </a:r>
            <a:r>
              <a:rPr lang="ru-RU" dirty="0" smtClean="0"/>
              <a:t>. У таких </a:t>
            </a:r>
            <a:r>
              <a:rPr lang="ru-RU" dirty="0" err="1" smtClean="0"/>
              <a:t>рідкісних</a:t>
            </a:r>
            <a:r>
              <a:rPr lang="ru-RU" dirty="0" smtClean="0"/>
              <a:t> </a:t>
            </a:r>
            <a:r>
              <a:rPr lang="ru-RU" dirty="0" err="1" smtClean="0"/>
              <a:t>випадках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відразу</a:t>
            </a:r>
            <a:r>
              <a:rPr lang="ru-RU" dirty="0" smtClean="0"/>
              <a:t> ж </a:t>
            </a:r>
            <a:r>
              <a:rPr lang="ru-RU" dirty="0" err="1" smtClean="0"/>
              <a:t>відмовитися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прийому</a:t>
            </a:r>
            <a:r>
              <a:rPr lang="ru-RU" dirty="0" smtClean="0"/>
              <a:t> </a:t>
            </a:r>
            <a:r>
              <a:rPr lang="ru-RU" dirty="0" err="1" smtClean="0"/>
              <a:t>рифампіцину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/>
              <a:t>Побічна</a:t>
            </a:r>
            <a:r>
              <a:rPr lang="ru-RU" sz="3200" dirty="0" smtClean="0"/>
              <a:t> </a:t>
            </a:r>
            <a:r>
              <a:rPr lang="ru-RU" sz="3200" dirty="0" err="1" smtClean="0"/>
              <a:t>дія</a:t>
            </a:r>
            <a:r>
              <a:rPr lang="ru-RU" sz="3200" dirty="0" smtClean="0"/>
              <a:t> та </a:t>
            </a:r>
            <a:r>
              <a:rPr lang="ru-RU" sz="3200" dirty="0" err="1" smtClean="0"/>
              <a:t>протипоказання</a:t>
            </a:r>
            <a:r>
              <a:rPr lang="ru-RU" sz="3200" dirty="0" smtClean="0"/>
              <a:t> АМБТ</a:t>
            </a:r>
            <a:endParaRPr lang="uk-UA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Z -</a:t>
            </a:r>
            <a:r>
              <a:rPr lang="uk-UA" dirty="0" err="1" smtClean="0"/>
              <a:t>Протівопоказанія</a:t>
            </a:r>
            <a:r>
              <a:rPr lang="uk-UA" dirty="0" smtClean="0"/>
              <a:t>: підвищена індивідуальна чутливість до препарату, захворювання печінки з порушенням функції, подагра. У процесі лікування необхідно контролювати стан хворих із супутнім цукровим діабетом, тому що він підвищує рівень глюкози крові.</a:t>
            </a:r>
          </a:p>
          <a:p>
            <a:pPr algn="just"/>
            <a:r>
              <a:rPr lang="en-US" dirty="0" smtClean="0"/>
              <a:t>E -</a:t>
            </a:r>
            <a:r>
              <a:rPr lang="uk-UA" dirty="0" err="1" smtClean="0"/>
              <a:t>Протівопоказанія</a:t>
            </a:r>
            <a:r>
              <a:rPr lang="uk-UA" dirty="0" smtClean="0"/>
              <a:t>: підвищена індивідуальна чутливість, неврит зорового нерва, порушення видільної функції нирок, вагітність, дітям дошкільного віку.</a:t>
            </a:r>
          </a:p>
          <a:p>
            <a:pPr algn="just"/>
            <a:r>
              <a:rPr lang="uk-UA" dirty="0" smtClean="0"/>
              <a:t>Побічні реакції: </a:t>
            </a:r>
            <a:r>
              <a:rPr lang="uk-UA" dirty="0" err="1" smtClean="0"/>
              <a:t>ретробульбарний</a:t>
            </a:r>
            <a:r>
              <a:rPr lang="uk-UA" dirty="0" smtClean="0"/>
              <a:t> неврит зі зниженням гостроти зору і звуженням поля зору на червоне і зелене світло, периферичні неврити.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err="1" smtClean="0"/>
              <a:t>Побічна</a:t>
            </a:r>
            <a:r>
              <a:rPr lang="ru-RU" sz="4400" dirty="0" smtClean="0"/>
              <a:t> </a:t>
            </a:r>
            <a:r>
              <a:rPr lang="ru-RU" sz="4400" dirty="0" err="1" smtClean="0"/>
              <a:t>дія</a:t>
            </a:r>
            <a:r>
              <a:rPr lang="ru-RU" sz="4400" dirty="0" smtClean="0"/>
              <a:t> та </a:t>
            </a:r>
            <a:r>
              <a:rPr lang="ru-RU" sz="4400" dirty="0" err="1" smtClean="0"/>
              <a:t>протипоказання</a:t>
            </a:r>
            <a:r>
              <a:rPr lang="ru-RU" sz="4400" dirty="0" smtClean="0"/>
              <a:t> АМБТ</a:t>
            </a:r>
            <a:endParaRPr lang="uk-U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293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S -</a:t>
            </a:r>
            <a:r>
              <a:rPr lang="uk-UA" dirty="0" smtClean="0"/>
              <a:t>Препарат може викликати велику кількість побічних реакцій як алергічного, так і токсичного походження і змішаних </a:t>
            </a:r>
            <a:r>
              <a:rPr lang="uk-UA" dirty="0" err="1" smtClean="0"/>
              <a:t>токсикоаллергических</a:t>
            </a:r>
            <a:r>
              <a:rPr lang="uk-UA" dirty="0" smtClean="0"/>
              <a:t> реакцій (набряк </a:t>
            </a:r>
            <a:r>
              <a:rPr lang="uk-UA" dirty="0" err="1" smtClean="0"/>
              <a:t>Квінке</a:t>
            </a:r>
            <a:r>
              <a:rPr lang="uk-UA" dirty="0" smtClean="0"/>
              <a:t>, дерматит, гематурія, альбумінурія, зниження і втрата слуху, порушення функції вестибулярного апарату, головні болі, порушення сну, </a:t>
            </a:r>
            <a:r>
              <a:rPr lang="uk-UA" dirty="0" err="1" smtClean="0"/>
              <a:t>кардіоалгіі</a:t>
            </a:r>
            <a:r>
              <a:rPr lang="uk-UA" dirty="0" smtClean="0"/>
              <a:t>, периферичні неврити , підвищення артеріального тиску, анафілактичний шок та ін.).</a:t>
            </a:r>
          </a:p>
          <a:p>
            <a:pPr algn="just"/>
            <a:r>
              <a:rPr lang="uk-UA" dirty="0" smtClean="0"/>
              <a:t>У порівнянні з іншими </a:t>
            </a:r>
            <a:r>
              <a:rPr lang="uk-UA" dirty="0" err="1" smtClean="0"/>
              <a:t>аміноглікозидами</a:t>
            </a:r>
            <a:r>
              <a:rPr lang="uk-UA" dirty="0" smtClean="0"/>
              <a:t> стрептоміцин має меншу </a:t>
            </a:r>
            <a:r>
              <a:rPr lang="uk-UA" dirty="0" err="1" smtClean="0"/>
              <a:t>нефротоксичність</a:t>
            </a:r>
            <a:r>
              <a:rPr lang="uk-UA" dirty="0" smtClean="0"/>
              <a:t>. При зменшенні кількості сечі, а також при виявленні </a:t>
            </a:r>
            <a:r>
              <a:rPr lang="uk-UA" dirty="0" err="1" smtClean="0"/>
              <a:t>альбуминурии</a:t>
            </a:r>
            <a:r>
              <a:rPr lang="uk-UA" dirty="0" smtClean="0"/>
              <a:t> або появі циліндрів в сечі доза препарату повинна бути негайно знижена наполовину.</a:t>
            </a:r>
          </a:p>
          <a:p>
            <a:pPr algn="just"/>
            <a:r>
              <a:rPr lang="uk-UA" dirty="0" smtClean="0"/>
              <a:t>Рідкісними побічними реакціями є гемолітична анемія, </a:t>
            </a:r>
            <a:r>
              <a:rPr lang="uk-UA" dirty="0" err="1" smtClean="0"/>
              <a:t>апластична</a:t>
            </a:r>
            <a:r>
              <a:rPr lang="uk-UA" dirty="0" smtClean="0"/>
              <a:t> анемія, агранулоцитоз і </a:t>
            </a:r>
            <a:r>
              <a:rPr lang="uk-UA" dirty="0" err="1" smtClean="0"/>
              <a:t>тромбоцитопенія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err="1" smtClean="0"/>
              <a:t>Побічна</a:t>
            </a:r>
            <a:r>
              <a:rPr lang="ru-RU" sz="4400" dirty="0" smtClean="0"/>
              <a:t> </a:t>
            </a:r>
            <a:r>
              <a:rPr lang="ru-RU" sz="4400" dirty="0" err="1" smtClean="0"/>
              <a:t>дія</a:t>
            </a:r>
            <a:r>
              <a:rPr lang="ru-RU" sz="4400" dirty="0" smtClean="0"/>
              <a:t> та </a:t>
            </a:r>
            <a:r>
              <a:rPr lang="ru-RU" sz="4400" dirty="0" err="1" smtClean="0"/>
              <a:t>протипоказання</a:t>
            </a:r>
            <a:r>
              <a:rPr lang="ru-RU" sz="4400" dirty="0" smtClean="0"/>
              <a:t> АМБТ</a:t>
            </a: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73352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/>
              <a:t>Препарат Група А Включення всіх трьох препаратів </a:t>
            </a:r>
            <a:r>
              <a:rPr lang="uk-UA" dirty="0" err="1" smtClean="0"/>
              <a:t>левофлоксацин</a:t>
            </a:r>
            <a:r>
              <a:rPr lang="uk-UA" dirty="0" smtClean="0"/>
              <a:t> або </a:t>
            </a:r>
            <a:r>
              <a:rPr lang="en-US" dirty="0" err="1" smtClean="0"/>
              <a:t>Lfx</a:t>
            </a:r>
            <a:r>
              <a:rPr lang="en-US" dirty="0" smtClean="0"/>
              <a:t> </a:t>
            </a:r>
            <a:r>
              <a:rPr lang="uk-UA" dirty="0" err="1" smtClean="0">
                <a:solidFill>
                  <a:srgbClr val="FF0000"/>
                </a:solidFill>
              </a:rPr>
              <a:t>моксіфлоксацин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Mfx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uk-UA" dirty="0" err="1" smtClean="0">
                <a:solidFill>
                  <a:srgbClr val="FF0000"/>
                </a:solidFill>
              </a:rPr>
              <a:t>бедаквілін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Bdq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uk-UA" dirty="0" err="1" smtClean="0">
                <a:solidFill>
                  <a:srgbClr val="FF0000"/>
                </a:solidFill>
              </a:rPr>
              <a:t>лінезолід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Lzd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pPr algn="just"/>
            <a:r>
              <a:rPr lang="uk-UA" dirty="0" smtClean="0"/>
              <a:t>Група </a:t>
            </a:r>
            <a:r>
              <a:rPr lang="en-US" dirty="0" smtClean="0"/>
              <a:t>B </a:t>
            </a:r>
            <a:r>
              <a:rPr lang="uk-UA" dirty="0" smtClean="0"/>
              <a:t>Додавання одного чи обох препаратів </a:t>
            </a:r>
            <a:r>
              <a:rPr lang="uk-UA" dirty="0" err="1" smtClean="0"/>
              <a:t>клофазимін</a:t>
            </a:r>
            <a:r>
              <a:rPr lang="uk-UA" dirty="0" smtClean="0"/>
              <a:t> </a:t>
            </a:r>
            <a:r>
              <a:rPr lang="en-US" dirty="0" err="1" smtClean="0"/>
              <a:t>Cfz</a:t>
            </a:r>
            <a:r>
              <a:rPr lang="en-US" dirty="0" smtClean="0"/>
              <a:t> </a:t>
            </a:r>
            <a:r>
              <a:rPr lang="uk-UA" dirty="0" err="1" smtClean="0"/>
              <a:t>циклосерін</a:t>
            </a:r>
            <a:r>
              <a:rPr lang="uk-UA" dirty="0" smtClean="0"/>
              <a:t> або </a:t>
            </a:r>
            <a:r>
              <a:rPr lang="en-US" dirty="0" smtClean="0"/>
              <a:t>Cs </a:t>
            </a:r>
            <a:r>
              <a:rPr lang="uk-UA" dirty="0" err="1" smtClean="0"/>
              <a:t>теризидон</a:t>
            </a:r>
            <a:r>
              <a:rPr lang="uk-UA" dirty="0" smtClean="0"/>
              <a:t> </a:t>
            </a:r>
            <a:r>
              <a:rPr lang="en-US" dirty="0" err="1" smtClean="0"/>
              <a:t>Trd</a:t>
            </a:r>
            <a:r>
              <a:rPr lang="en-US" dirty="0" smtClean="0"/>
              <a:t> </a:t>
            </a:r>
            <a:r>
              <a:rPr lang="uk-UA" dirty="0" smtClean="0"/>
              <a:t>Група С Додавання для завершення складу схеми та за умови неможливості застосування препаратів груп А та </a:t>
            </a:r>
            <a:r>
              <a:rPr lang="en-US" dirty="0" smtClean="0"/>
              <a:t>B </a:t>
            </a:r>
            <a:r>
              <a:rPr lang="uk-UA" dirty="0" err="1" smtClean="0">
                <a:solidFill>
                  <a:srgbClr val="FF0000"/>
                </a:solidFill>
              </a:rPr>
              <a:t>етамбутол</a:t>
            </a:r>
            <a:r>
              <a:rPr lang="uk-UA" dirty="0" smtClean="0"/>
              <a:t> </a:t>
            </a:r>
            <a:r>
              <a:rPr lang="en-US" dirty="0" smtClean="0"/>
              <a:t>E </a:t>
            </a:r>
            <a:r>
              <a:rPr lang="uk-UA" dirty="0" err="1" smtClean="0"/>
              <a:t>деламанід</a:t>
            </a:r>
            <a:r>
              <a:rPr lang="uk-UA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uk-UA" dirty="0" err="1" smtClean="0">
                <a:solidFill>
                  <a:srgbClr val="FF0000"/>
                </a:solidFill>
              </a:rPr>
              <a:t>піразинамід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Z </a:t>
            </a:r>
            <a:r>
              <a:rPr lang="uk-UA" dirty="0" err="1" smtClean="0">
                <a:solidFill>
                  <a:srgbClr val="FF0000"/>
                </a:solidFill>
              </a:rPr>
              <a:t>іміпенем-циластатин</a:t>
            </a:r>
            <a:r>
              <a:rPr lang="uk-UA" dirty="0" smtClean="0">
                <a:solidFill>
                  <a:srgbClr val="FF0000"/>
                </a:solidFill>
              </a:rPr>
              <a:t> або </a:t>
            </a:r>
            <a:r>
              <a:rPr lang="en-US" dirty="0" err="1" smtClean="0">
                <a:solidFill>
                  <a:srgbClr val="FF0000"/>
                </a:solidFill>
              </a:rPr>
              <a:t>Ipm-CIn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uk-UA" dirty="0" err="1" smtClean="0">
                <a:solidFill>
                  <a:srgbClr val="FF0000"/>
                </a:solidFill>
              </a:rPr>
              <a:t>меропенем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Mpm</a:t>
            </a:r>
            <a:r>
              <a:rPr lang="en-US" dirty="0" smtClean="0"/>
              <a:t> </a:t>
            </a:r>
            <a:r>
              <a:rPr lang="uk-UA" dirty="0" err="1" smtClean="0"/>
              <a:t>амікацин</a:t>
            </a:r>
            <a:r>
              <a:rPr lang="uk-UA" dirty="0" smtClean="0"/>
              <a:t> </a:t>
            </a:r>
            <a:r>
              <a:rPr lang="en-US" dirty="0" smtClean="0"/>
              <a:t>Am (</a:t>
            </a:r>
            <a:r>
              <a:rPr lang="uk-UA" dirty="0" smtClean="0"/>
              <a:t>або стрептоміцин) (</a:t>
            </a:r>
            <a:r>
              <a:rPr lang="en-US" dirty="0" smtClean="0"/>
              <a:t>S) </a:t>
            </a:r>
            <a:r>
              <a:rPr lang="uk-UA" dirty="0" err="1" smtClean="0"/>
              <a:t>етіонамід</a:t>
            </a:r>
            <a:r>
              <a:rPr lang="uk-UA" dirty="0" smtClean="0"/>
              <a:t> або </a:t>
            </a:r>
            <a:r>
              <a:rPr lang="en-US" dirty="0" err="1" smtClean="0"/>
              <a:t>Eto</a:t>
            </a:r>
            <a:r>
              <a:rPr lang="en-US" dirty="0" smtClean="0"/>
              <a:t> </a:t>
            </a:r>
            <a:r>
              <a:rPr lang="uk-UA" dirty="0" err="1" smtClean="0"/>
              <a:t>протіонамід</a:t>
            </a:r>
            <a:r>
              <a:rPr lang="uk-UA" dirty="0" smtClean="0"/>
              <a:t> </a:t>
            </a:r>
            <a:r>
              <a:rPr lang="en-US" dirty="0" err="1" smtClean="0"/>
              <a:t>Pto</a:t>
            </a:r>
            <a:r>
              <a:rPr lang="en-US" dirty="0" smtClean="0"/>
              <a:t> </a:t>
            </a:r>
            <a:r>
              <a:rPr lang="uk-UA" dirty="0" err="1" smtClean="0"/>
              <a:t>парааміносаліцилова</a:t>
            </a:r>
            <a:r>
              <a:rPr lang="uk-UA" dirty="0" smtClean="0"/>
              <a:t> кислота </a:t>
            </a:r>
            <a:r>
              <a:rPr lang="en-US" dirty="0" smtClean="0"/>
              <a:t>PAS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507288" cy="121920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/>
              <a:t>Групи</a:t>
            </a:r>
            <a:r>
              <a:rPr lang="ru-RU" sz="3200" dirty="0" smtClean="0"/>
              <a:t> </a:t>
            </a:r>
            <a:r>
              <a:rPr lang="ru-RU" sz="3200" dirty="0" err="1" smtClean="0"/>
              <a:t>препаратів</a:t>
            </a:r>
            <a:r>
              <a:rPr lang="ru-RU" sz="3200" dirty="0" smtClean="0"/>
              <a:t>, </a:t>
            </a:r>
            <a:r>
              <a:rPr lang="ru-RU" sz="3200" dirty="0" err="1" smtClean="0"/>
              <a:t>рекомендованих</a:t>
            </a:r>
            <a:r>
              <a:rPr lang="ru-RU" sz="3200" dirty="0" smtClean="0"/>
              <a:t> до </a:t>
            </a:r>
            <a:r>
              <a:rPr lang="ru-RU" sz="3200" dirty="0" err="1" smtClean="0"/>
              <a:t>застосування</a:t>
            </a:r>
            <a:r>
              <a:rPr lang="ru-RU" sz="3200" dirty="0" smtClean="0"/>
              <a:t> у </a:t>
            </a:r>
            <a:r>
              <a:rPr lang="ru-RU" sz="3200" dirty="0" err="1" smtClean="0"/>
              <a:t>індивідуалізованих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довгострокових</a:t>
            </a:r>
            <a:r>
              <a:rPr lang="ru-RU" sz="3200" dirty="0" smtClean="0"/>
              <a:t> схемах </a:t>
            </a:r>
            <a:r>
              <a:rPr lang="ru-RU" sz="3200" dirty="0" err="1" smtClean="0"/>
              <a:t>лікування</a:t>
            </a:r>
            <a:r>
              <a:rPr lang="ru-RU" sz="3200" dirty="0" smtClean="0"/>
              <a:t> МЛС-ТБ</a:t>
            </a:r>
            <a:endParaRPr lang="uk-UA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544616"/>
          </a:xfrm>
        </p:spPr>
        <p:txBody>
          <a:bodyPr>
            <a:normAutofit fontScale="92500" lnSpcReduction="20000"/>
          </a:bodyPr>
          <a:lstStyle/>
          <a:p>
            <a:pPr algn="just" fontAlgn="base"/>
            <a:r>
              <a:rPr lang="ru-RU" dirty="0" err="1" smtClean="0"/>
              <a:t>Вперше</a:t>
            </a:r>
            <a:r>
              <a:rPr lang="ru-RU" dirty="0" smtClean="0"/>
              <a:t> за </a:t>
            </a:r>
            <a:r>
              <a:rPr lang="ru-RU" dirty="0" err="1" smtClean="0"/>
              <a:t>майже</a:t>
            </a:r>
            <a:r>
              <a:rPr lang="ru-RU" dirty="0" smtClean="0"/>
              <a:t> 50 </a:t>
            </a:r>
            <a:r>
              <a:rPr lang="ru-RU" dirty="0" err="1" smtClean="0"/>
              <a:t>років</a:t>
            </a:r>
            <a:r>
              <a:rPr lang="ru-RU" dirty="0" smtClean="0"/>
              <a:t> </a:t>
            </a:r>
            <a:r>
              <a:rPr lang="ru-RU" dirty="0" err="1" smtClean="0"/>
              <a:t>дві</a:t>
            </a:r>
            <a:r>
              <a:rPr lang="ru-RU" dirty="0" smtClean="0"/>
              <a:t> </a:t>
            </a:r>
            <a:r>
              <a:rPr lang="ru-RU" dirty="0" err="1" smtClean="0"/>
              <a:t>нові</a:t>
            </a:r>
            <a:r>
              <a:rPr lang="ru-RU" dirty="0" smtClean="0"/>
              <a:t> </a:t>
            </a:r>
            <a:r>
              <a:rPr lang="ru-RU" dirty="0" err="1" smtClean="0"/>
              <a:t>молекулярні</a:t>
            </a:r>
            <a:r>
              <a:rPr lang="ru-RU" dirty="0" smtClean="0"/>
              <a:t> </a:t>
            </a:r>
            <a:r>
              <a:rPr lang="ru-RU" dirty="0" err="1" smtClean="0"/>
              <a:t>субстанції</a:t>
            </a:r>
            <a:r>
              <a:rPr lang="ru-RU" dirty="0" smtClean="0"/>
              <a:t>, </a:t>
            </a:r>
            <a:r>
              <a:rPr lang="ru-RU" dirty="0" err="1" smtClean="0"/>
              <a:t>запропоновані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ТБ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множинною</a:t>
            </a:r>
            <a:r>
              <a:rPr lang="ru-RU" dirty="0" smtClean="0"/>
              <a:t> </a:t>
            </a:r>
            <a:r>
              <a:rPr lang="ru-RU" dirty="0" err="1" smtClean="0"/>
              <a:t>лікарською</a:t>
            </a:r>
            <a:r>
              <a:rPr lang="ru-RU" dirty="0" smtClean="0"/>
              <a:t> </a:t>
            </a:r>
            <a:r>
              <a:rPr lang="ru-RU" dirty="0" err="1" smtClean="0"/>
              <a:t>стійкістю</a:t>
            </a:r>
            <a:r>
              <a:rPr lang="ru-RU" dirty="0" smtClean="0"/>
              <a:t> (МЛС-ТБ), </a:t>
            </a:r>
            <a:r>
              <a:rPr lang="ru-RU" dirty="0" err="1" smtClean="0"/>
              <a:t>проходять</a:t>
            </a:r>
            <a:r>
              <a:rPr lang="ru-RU" dirty="0" smtClean="0"/>
              <a:t> </a:t>
            </a:r>
            <a:r>
              <a:rPr lang="ru-RU" dirty="0" err="1" smtClean="0"/>
              <a:t>регулятивний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в </a:t>
            </a:r>
            <a:r>
              <a:rPr lang="ru-RU" dirty="0" err="1" smtClean="0"/>
              <a:t>Сполученому</a:t>
            </a:r>
            <a:r>
              <a:rPr lang="ru-RU" dirty="0" smtClean="0"/>
              <a:t> </a:t>
            </a:r>
            <a:r>
              <a:rPr lang="ru-RU" dirty="0" err="1" smtClean="0"/>
              <a:t>Королівстві</a:t>
            </a:r>
            <a:r>
              <a:rPr lang="ru-RU" dirty="0" smtClean="0"/>
              <a:t> </a:t>
            </a:r>
            <a:r>
              <a:rPr lang="ru-RU" dirty="0" err="1" smtClean="0"/>
              <a:t>Великобританії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Північної</a:t>
            </a:r>
            <a:r>
              <a:rPr lang="ru-RU" dirty="0" smtClean="0"/>
              <a:t> </a:t>
            </a:r>
            <a:r>
              <a:rPr lang="ru-RU" dirty="0" err="1" smtClean="0"/>
              <a:t>Ірландії</a:t>
            </a:r>
            <a:r>
              <a:rPr lang="ru-RU" dirty="0" smtClean="0"/>
              <a:t> та США.</a:t>
            </a:r>
          </a:p>
          <a:p>
            <a:pPr algn="just" fontAlgn="base"/>
            <a:r>
              <a:rPr lang="ru-RU" dirty="0" smtClean="0"/>
              <a:t>В </a:t>
            </a:r>
            <a:r>
              <a:rPr lang="ru-RU" dirty="0" err="1" smtClean="0"/>
              <a:t>даний</a:t>
            </a:r>
            <a:r>
              <a:rPr lang="ru-RU" dirty="0" smtClean="0"/>
              <a:t> час </a:t>
            </a:r>
            <a:r>
              <a:rPr lang="ru-RU" dirty="0" err="1" smtClean="0"/>
              <a:t>проводяться</a:t>
            </a:r>
            <a:r>
              <a:rPr lang="ru-RU" dirty="0" smtClean="0"/>
              <a:t> </a:t>
            </a:r>
            <a:r>
              <a:rPr lang="ru-RU" dirty="0" err="1" smtClean="0"/>
              <a:t>стадії</a:t>
            </a:r>
            <a:r>
              <a:rPr lang="ru-RU" dirty="0" smtClean="0"/>
              <a:t> </a:t>
            </a:r>
            <a:r>
              <a:rPr lang="en-US" dirty="0" err="1" smtClean="0"/>
              <a:t>IIb</a:t>
            </a:r>
            <a:r>
              <a:rPr lang="en-US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en-US" dirty="0" smtClean="0"/>
              <a:t>III </a:t>
            </a:r>
            <a:r>
              <a:rPr lang="ru-RU" dirty="0" err="1" smtClean="0"/>
              <a:t>клінічних</a:t>
            </a:r>
            <a:r>
              <a:rPr lang="ru-RU" dirty="0" smtClean="0"/>
              <a:t> </a:t>
            </a:r>
            <a:r>
              <a:rPr lang="ru-RU" dirty="0" err="1" smtClean="0"/>
              <a:t>випробувань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призначаються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МЛС-ТБ,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пакети</a:t>
            </a:r>
            <a:r>
              <a:rPr lang="ru-RU" dirty="0" smtClean="0"/>
              <a:t> </a:t>
            </a:r>
            <a:r>
              <a:rPr lang="ru-RU" dirty="0" err="1" smtClean="0"/>
              <a:t>документів</a:t>
            </a:r>
            <a:r>
              <a:rPr lang="ru-RU" dirty="0" smtClean="0"/>
              <a:t> передано </a:t>
            </a:r>
            <a:r>
              <a:rPr lang="ru-RU" dirty="0" err="1" smtClean="0"/>
              <a:t>регулятивним</a:t>
            </a:r>
            <a:r>
              <a:rPr lang="ru-RU" dirty="0" smtClean="0"/>
              <a:t> органом для </a:t>
            </a:r>
            <a:r>
              <a:rPr lang="ru-RU" dirty="0" err="1" smtClean="0"/>
              <a:t>реєстрації</a:t>
            </a:r>
            <a:r>
              <a:rPr lang="ru-RU" dirty="0" smtClean="0"/>
              <a:t>. Тому, </a:t>
            </a:r>
            <a:r>
              <a:rPr lang="ru-RU" dirty="0" err="1" smtClean="0"/>
              <a:t>регулятивні</a:t>
            </a:r>
            <a:r>
              <a:rPr lang="ru-RU" dirty="0" smtClean="0"/>
              <a:t> </a:t>
            </a:r>
            <a:r>
              <a:rPr lang="ru-RU" dirty="0" err="1" smtClean="0"/>
              <a:t>органи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незабаром</a:t>
            </a:r>
            <a:r>
              <a:rPr lang="ru-RU" dirty="0" smtClean="0"/>
              <a:t> </a:t>
            </a:r>
            <a:r>
              <a:rPr lang="ru-RU" dirty="0" err="1" smtClean="0"/>
              <a:t>прийматимуть</a:t>
            </a:r>
            <a:r>
              <a:rPr lang="ru-RU" dirty="0" smtClean="0"/>
              <a:t> </a:t>
            </a:r>
            <a:r>
              <a:rPr lang="ru-RU" dirty="0" err="1" smtClean="0"/>
              <a:t>рішення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схвалення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легеневого</a:t>
            </a:r>
            <a:r>
              <a:rPr lang="ru-RU" dirty="0" smtClean="0"/>
              <a:t> МЛС-ТБ.</a:t>
            </a:r>
          </a:p>
          <a:p>
            <a:pPr algn="just" fontAlgn="base"/>
            <a:r>
              <a:rPr lang="ru-RU" dirty="0" err="1" smtClean="0"/>
              <a:t>Крім</a:t>
            </a:r>
            <a:r>
              <a:rPr lang="ru-RU" dirty="0" smtClean="0"/>
              <a:t> того, </a:t>
            </a:r>
            <a:r>
              <a:rPr lang="ru-RU" dirty="0" err="1" smtClean="0"/>
              <a:t>проводяться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компонентів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комбінацій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СНІД-ТБ </a:t>
            </a:r>
            <a:r>
              <a:rPr lang="ru-RU" dirty="0" err="1" smtClean="0"/>
              <a:t>і</a:t>
            </a:r>
            <a:r>
              <a:rPr lang="ru-RU" dirty="0" smtClean="0"/>
              <a:t> / </a:t>
            </a:r>
            <a:r>
              <a:rPr lang="ru-RU" dirty="0" err="1" smtClean="0"/>
              <a:t>або</a:t>
            </a:r>
            <a:r>
              <a:rPr lang="ru-RU" dirty="0" smtClean="0"/>
              <a:t> МЛС / ШЛС-ТБ. </a:t>
            </a:r>
            <a:r>
              <a:rPr lang="ru-RU" dirty="0" err="1" smtClean="0"/>
              <a:t>Досліджуються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укорочені</a:t>
            </a:r>
            <a:r>
              <a:rPr lang="ru-RU" dirty="0" smtClean="0"/>
              <a:t> </a:t>
            </a:r>
            <a:r>
              <a:rPr lang="ru-RU" dirty="0" err="1" smtClean="0"/>
              <a:t>схеми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з'єднання</a:t>
            </a:r>
            <a:r>
              <a:rPr lang="ru-RU" dirty="0" smtClean="0"/>
              <a:t> для </a:t>
            </a:r>
            <a:r>
              <a:rPr lang="ru-RU" dirty="0" err="1" smtClean="0"/>
              <a:t>використання</a:t>
            </a:r>
            <a:r>
              <a:rPr lang="ru-RU" dirty="0" smtClean="0"/>
              <a:t> в </a:t>
            </a:r>
            <a:r>
              <a:rPr lang="ru-RU" dirty="0" err="1" smtClean="0"/>
              <a:t>якості</a:t>
            </a:r>
            <a:r>
              <a:rPr lang="ru-RU" dirty="0" smtClean="0"/>
              <a:t> </a:t>
            </a:r>
            <a:r>
              <a:rPr lang="ru-RU" dirty="0" err="1" smtClean="0"/>
              <a:t>замінників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рамках </a:t>
            </a:r>
            <a:r>
              <a:rPr lang="ru-RU" dirty="0" err="1" smtClean="0"/>
              <a:t>існуючих</a:t>
            </a:r>
            <a:r>
              <a:rPr lang="ru-RU" dirty="0" smtClean="0"/>
              <a:t> схем </a:t>
            </a:r>
            <a:r>
              <a:rPr lang="ru-RU" dirty="0" err="1" smtClean="0"/>
              <a:t>лікування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НОВІ ПРЕПАРАТИ ДЛЯ ЛІКУВАННЯ ТБ</a:t>
            </a:r>
            <a:endParaRPr lang="uk-U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760640"/>
          </a:xfrm>
        </p:spPr>
        <p:txBody>
          <a:bodyPr>
            <a:noAutofit/>
          </a:bodyPr>
          <a:lstStyle/>
          <a:p>
            <a:pPr algn="just" fontAlgn="base"/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Водночас слід. Його використання має бути  регламентовано відповідно до чинних міжнародних рекомендацій. Для організації якісного лікувального процесу хворих на туберкульоз з використанням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бедаквіліну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відбудеться налагодження лабораторної системи  швидкої діагностики визначення стійкості до протитуберкульозних препаратів, належної системи активного моніторингу та менеджменту безпеки лікарських засобів, призначення адекватних режимів лікування, дотримання заходів інфекційного контролю, застосування пацієнт-орієнтованого підходу.</a:t>
            </a:r>
          </a:p>
          <a:p>
            <a:pPr algn="just" fontAlgn="base"/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Бедаквілін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– препарат, синтезований виключно для лікування туберкульозу, має бактерицидну та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стерилізуючу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дію, тобто знищує активні і неактивні форми мікобактерій туберкульозу. Є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таблетованим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препаратом, призначається пацієнтам віком понад 14 років. Має перехресну стійкість з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клофазиміном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тому його не застосовують  у пацієнтів, які раніше приймали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клофазимін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в неефективних режимах лікування.</a:t>
            </a:r>
          </a:p>
          <a:p>
            <a:pPr algn="just"/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200" dirty="0" smtClean="0"/>
              <a:t>НОВІ ПРЕПАРАТИ ДЛЯ ЛІКУВАННЯ ТБ</a:t>
            </a:r>
            <a:endParaRPr lang="uk-UA" sz="3600" dirty="0"/>
          </a:p>
        </p:txBody>
      </p:sp>
      <p:pic>
        <p:nvPicPr>
          <p:cNvPr id="1027" name="Picture 3" descr="d:\home\e180262boa\Desktop\завантаженн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215133" cy="2215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364088"/>
          </a:xfrm>
        </p:spPr>
        <p:txBody>
          <a:bodyPr>
            <a:normAutofit fontScale="25000" lnSpcReduction="20000"/>
          </a:bodyPr>
          <a:lstStyle/>
          <a:p>
            <a:pPr algn="just" fontAlgn="base"/>
            <a:r>
              <a:rPr lang="uk-UA" sz="6400" b="1" cap="all" dirty="0" smtClean="0">
                <a:solidFill>
                  <a:srgbClr val="FF0000"/>
                </a:solidFill>
              </a:rPr>
              <a:t>В УКРАЇНІ ЗАРЕЄСТРОВАНО НОВИЙ ПРОТИТУБЕРКУЛЬОЗНИЙ ПРЕПАРАТ БЕДАКВІЛІН</a:t>
            </a:r>
            <a:r>
              <a:rPr lang="uk-UA" sz="7200" dirty="0" smtClean="0"/>
              <a:t> (СІРТУРО). Відповідно до наказу Міністерства охорони здоров’я  №1135 15 червня 2018 року Україна стала 24 країною в світі, яка зареєструвала </a:t>
            </a:r>
            <a:r>
              <a:rPr lang="uk-UA" sz="7200" dirty="0" err="1" smtClean="0"/>
              <a:t>бедаквілін</a:t>
            </a:r>
            <a:r>
              <a:rPr lang="uk-UA" sz="7200" dirty="0" smtClean="0"/>
              <a:t>.</a:t>
            </a:r>
          </a:p>
          <a:p>
            <a:pPr algn="just" fontAlgn="base"/>
            <a:r>
              <a:rPr lang="uk-UA" sz="7200" dirty="0" smtClean="0"/>
              <a:t>За даними когорти 2015 року, результати лікування пацієнтів з розширеною резистентністю до протитуберкульозних препаратів в Україні не перевершили 31,7%. Сьогодні пацієнтам з розширеною резистентністю або пацієнтам із </a:t>
            </a:r>
            <a:r>
              <a:rPr lang="uk-UA" sz="7200" dirty="0" err="1" smtClean="0"/>
              <a:t>мультирезистентним</a:t>
            </a:r>
            <a:r>
              <a:rPr lang="uk-UA" sz="7200" dirty="0" smtClean="0"/>
              <a:t> туберкульозом із додатковою стійкістю до ін’єкційних протитуберкульозних препаратів 2-го ряду або </a:t>
            </a:r>
            <a:r>
              <a:rPr lang="uk-UA" sz="7200" dirty="0" err="1" smtClean="0"/>
              <a:t>фторхінолонів</a:t>
            </a:r>
            <a:r>
              <a:rPr lang="uk-UA" sz="7200" dirty="0" smtClean="0"/>
              <a:t> неможливо підібрати ефективну схему лікування. Такі пацієнти до цього моменту були фактично приречені, оскільки шанси на одужання у них є мізерними. Саме тому в державі існує нагальна потреба в нових протитуберкульозних препаратах.</a:t>
            </a:r>
          </a:p>
          <a:p>
            <a:pPr algn="just" fontAlgn="base"/>
            <a:endParaRPr lang="ru-RU" sz="7200" dirty="0" smtClean="0"/>
          </a:p>
          <a:p>
            <a:pPr algn="just" fontAlgn="base"/>
            <a:r>
              <a:rPr lang="uk-UA" sz="7200" b="1" dirty="0" err="1" smtClean="0"/>
              <a:t>Бедаквілін</a:t>
            </a:r>
            <a:r>
              <a:rPr lang="uk-UA" sz="7200" dirty="0" smtClean="0"/>
              <a:t> – препарат, синтезований виключно для лікування туберкульозу, має бактерицидну та </a:t>
            </a:r>
            <a:r>
              <a:rPr lang="uk-UA" sz="7200" dirty="0" err="1" smtClean="0"/>
              <a:t>стерилізуючу</a:t>
            </a:r>
            <a:r>
              <a:rPr lang="uk-UA" sz="7200" dirty="0" smtClean="0"/>
              <a:t> дію, тобто знищує активні і неактивні форми мікобактерій туберкульозу. Є </a:t>
            </a:r>
            <a:r>
              <a:rPr lang="uk-UA" sz="7200" dirty="0" err="1" smtClean="0"/>
              <a:t>таблетованим</a:t>
            </a:r>
            <a:r>
              <a:rPr lang="uk-UA" sz="7200" dirty="0" smtClean="0"/>
              <a:t> препаратом, призначається пацієнтам віком понад 14 років. Має перехресну стійкість з </a:t>
            </a:r>
            <a:r>
              <a:rPr lang="uk-UA" sz="7200" dirty="0" err="1" smtClean="0"/>
              <a:t>клофазиміном</a:t>
            </a:r>
            <a:r>
              <a:rPr lang="uk-UA" sz="7200" dirty="0" smtClean="0"/>
              <a:t>, тому його не застосовують  у пацієнтів, які раніше приймали </a:t>
            </a:r>
            <a:r>
              <a:rPr lang="uk-UA" sz="7200" dirty="0" err="1" smtClean="0"/>
              <a:t>клофазимін</a:t>
            </a:r>
            <a:r>
              <a:rPr lang="uk-UA" sz="7200" dirty="0" smtClean="0"/>
              <a:t> в неефективних режимах лікування.</a:t>
            </a:r>
            <a:endParaRPr lang="uk-UA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НОВІ ПРЕПАРАТИ ДЛЯ ЛІКУВАННЯ ТБ</a:t>
            </a:r>
            <a:endParaRPr lang="uk-U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184576"/>
          </a:xfrm>
        </p:spPr>
        <p:txBody>
          <a:bodyPr>
            <a:normAutofit fontScale="25000" lnSpcReduction="20000"/>
          </a:bodyPr>
          <a:lstStyle/>
          <a:p>
            <a:r>
              <a:rPr lang="uk-UA" b="1" dirty="0" smtClean="0"/>
              <a:t>Склад:</a:t>
            </a:r>
          </a:p>
          <a:p>
            <a:r>
              <a:rPr lang="uk-UA" i="1" dirty="0" smtClean="0"/>
              <a:t>діюча речовина: </a:t>
            </a:r>
            <a:r>
              <a:rPr lang="uk-UA" dirty="0" err="1" smtClean="0"/>
              <a:t>лінезол</a:t>
            </a:r>
            <a:r>
              <a:rPr lang="en-US" dirty="0" err="1" smtClean="0"/>
              <a:t>i</a:t>
            </a:r>
            <a:r>
              <a:rPr lang="uk-UA" dirty="0" smtClean="0"/>
              <a:t>д;</a:t>
            </a:r>
          </a:p>
          <a:p>
            <a:r>
              <a:rPr lang="uk-UA" dirty="0" smtClean="0"/>
              <a:t>1 таблетка, вкрита плівковою оболонкою, містить </a:t>
            </a:r>
            <a:r>
              <a:rPr lang="uk-UA" sz="11200" dirty="0" smtClean="0"/>
              <a:t>600 мг </a:t>
            </a:r>
            <a:r>
              <a:rPr lang="uk-UA" sz="11200" dirty="0" err="1" smtClean="0"/>
              <a:t>лінезол</a:t>
            </a:r>
            <a:r>
              <a:rPr lang="en-US" sz="11200" dirty="0" err="1" smtClean="0"/>
              <a:t>i</a:t>
            </a:r>
            <a:r>
              <a:rPr lang="uk-UA" sz="11200" dirty="0" err="1" smtClean="0"/>
              <a:t>ду</a:t>
            </a:r>
            <a:r>
              <a:rPr lang="uk-UA" sz="11200" dirty="0" smtClean="0"/>
              <a:t>;</a:t>
            </a:r>
          </a:p>
          <a:p>
            <a:r>
              <a:rPr lang="uk-UA" sz="11200" i="1" dirty="0" smtClean="0"/>
              <a:t>допоміжні</a:t>
            </a:r>
            <a:endParaRPr lang="en-US" sz="11200" dirty="0" smtClean="0"/>
          </a:p>
          <a:p>
            <a:r>
              <a:rPr lang="uk-UA" sz="11200" b="1" dirty="0" smtClean="0"/>
              <a:t>Лікарська</a:t>
            </a:r>
          </a:p>
          <a:p>
            <a:endParaRPr lang="uk-UA" sz="11200" dirty="0" smtClean="0"/>
          </a:p>
          <a:p>
            <a:r>
              <a:rPr lang="uk-UA" sz="7200" i="1" dirty="0" smtClean="0">
                <a:solidFill>
                  <a:srgbClr val="FF0000"/>
                </a:solidFill>
              </a:rPr>
              <a:t>Основні фізико-хімічні властивості</a:t>
            </a:r>
            <a:r>
              <a:rPr lang="uk-UA" sz="7200" i="1" dirty="0" smtClean="0"/>
              <a:t>: </a:t>
            </a:r>
            <a:r>
              <a:rPr lang="uk-UA" sz="7200" dirty="0" smtClean="0"/>
              <a:t>білого або майже білого кольору, овальні, зі скошеними краями, двоопуклі таблетки, вкриті плівковою оболонкою, з рискою, з написом «</a:t>
            </a:r>
            <a:r>
              <a:rPr lang="en-US" sz="7200" dirty="0" smtClean="0"/>
              <a:t>H» </a:t>
            </a:r>
            <a:r>
              <a:rPr lang="uk-UA" sz="7200" dirty="0" smtClean="0"/>
              <a:t>з одного боку та написами «</a:t>
            </a:r>
            <a:r>
              <a:rPr lang="en-US" sz="7200" dirty="0" smtClean="0"/>
              <a:t>L» </a:t>
            </a:r>
            <a:r>
              <a:rPr lang="uk-UA" sz="7200" dirty="0" smtClean="0"/>
              <a:t>і «8», розділеними рискою, зі зворотного боку таблетки.</a:t>
            </a:r>
          </a:p>
          <a:p>
            <a:r>
              <a:rPr lang="uk-UA" sz="7200" dirty="0" err="1" smtClean="0"/>
              <a:t>.Антибактеріальні</a:t>
            </a:r>
            <a:r>
              <a:rPr lang="uk-UA" sz="7200" dirty="0" smtClean="0"/>
              <a:t> засоби для системного застосування. Код АТХ </a:t>
            </a:r>
            <a:r>
              <a:rPr lang="en-US" sz="7200" dirty="0" smtClean="0"/>
              <a:t>J01X X08.</a:t>
            </a:r>
            <a:endParaRPr lang="uk-UA" sz="7200" dirty="0" smtClean="0"/>
          </a:p>
          <a:p>
            <a:pPr algn="just"/>
            <a:r>
              <a:rPr lang="uk-UA" sz="7200" dirty="0" err="1" smtClean="0"/>
              <a:t>Лінезолід</a:t>
            </a:r>
            <a:r>
              <a:rPr lang="uk-UA" sz="7200" dirty="0" smtClean="0"/>
              <a:t> проявляє активність </a:t>
            </a:r>
            <a:r>
              <a:rPr lang="en-US" sz="7200" i="1" dirty="0" smtClean="0"/>
              <a:t>in vitro</a:t>
            </a:r>
            <a:r>
              <a:rPr lang="en-US" sz="7200" dirty="0" smtClean="0"/>
              <a:t> </a:t>
            </a:r>
            <a:r>
              <a:rPr lang="uk-UA" sz="7200" dirty="0" smtClean="0"/>
              <a:t>щодо аеробних </a:t>
            </a:r>
            <a:r>
              <a:rPr lang="uk-UA" sz="7200" dirty="0" err="1" smtClean="0"/>
              <a:t>грампозитивних</a:t>
            </a:r>
            <a:r>
              <a:rPr lang="uk-UA" sz="7200" dirty="0" smtClean="0"/>
              <a:t> бактерій та анаеробних мікроорганізмів. Зафіксовано, що розподіл мінімальної </a:t>
            </a:r>
            <a:r>
              <a:rPr lang="uk-UA" sz="7200" dirty="0" err="1" smtClean="0"/>
              <a:t>інгібуючої</a:t>
            </a:r>
            <a:r>
              <a:rPr lang="uk-UA" sz="7200" dirty="0" smtClean="0"/>
              <a:t> концентрації (</a:t>
            </a:r>
            <a:r>
              <a:rPr lang="en-US" sz="7200" dirty="0" smtClean="0"/>
              <a:t>MIC) </a:t>
            </a:r>
            <a:r>
              <a:rPr lang="uk-UA" sz="7200" dirty="0" err="1" smtClean="0"/>
              <a:t>лінезоліду</a:t>
            </a:r>
            <a:r>
              <a:rPr lang="uk-UA" sz="7200" dirty="0" smtClean="0"/>
              <a:t> для клінічних ізолятів дикого типу </a:t>
            </a:r>
            <a:r>
              <a:rPr lang="en-US" sz="7200" i="1" dirty="0" smtClean="0"/>
              <a:t>Mycobacterium tuberculosis</a:t>
            </a:r>
            <a:r>
              <a:rPr lang="en-US" sz="7200" dirty="0" smtClean="0"/>
              <a:t> </a:t>
            </a:r>
            <a:r>
              <a:rPr lang="uk-UA" sz="7200" dirty="0" smtClean="0"/>
              <a:t>становить від 0,125 до 0,5 мг/</a:t>
            </a:r>
            <a:r>
              <a:rPr lang="uk-UA" sz="7200" dirty="0" err="1" smtClean="0"/>
              <a:t>мл</a:t>
            </a:r>
            <a:r>
              <a:rPr lang="uk-UA" sz="7200" dirty="0" smtClean="0"/>
              <a:t>, при цьому рекомендована «епідеміологічна точка відсікан</a:t>
            </a:r>
            <a:r>
              <a:rPr lang="uk-UA" sz="11200" dirty="0" smtClean="0"/>
              <a:t>ня» </a:t>
            </a:r>
            <a:r>
              <a:rPr lang="uk-UA" sz="7200" dirty="0" smtClean="0"/>
              <a:t>(</a:t>
            </a:r>
            <a:r>
              <a:rPr lang="en-US" sz="7200" dirty="0" smtClean="0"/>
              <a:t>ECOFF) </a:t>
            </a:r>
            <a:r>
              <a:rPr lang="uk-UA" sz="7200" dirty="0" smtClean="0"/>
              <a:t>становить 0,5 мг/</a:t>
            </a:r>
            <a:r>
              <a:rPr lang="uk-UA" sz="7200" dirty="0" err="1" smtClean="0"/>
              <a:t>мл</a:t>
            </a:r>
            <a:r>
              <a:rPr lang="uk-UA" sz="7200" dirty="0" smtClean="0"/>
              <a:t>.</a:t>
            </a:r>
          </a:p>
          <a:p>
            <a:r>
              <a:rPr lang="uk-UA" sz="7200" dirty="0" smtClean="0"/>
              <a:t>Є обмежені дані про ефективність і безпеку </a:t>
            </a:r>
            <a:r>
              <a:rPr lang="uk-UA" sz="7200" dirty="0" err="1" smtClean="0"/>
              <a:t>лінезоліду</a:t>
            </a:r>
            <a:r>
              <a:rPr lang="uk-UA" sz="7200" dirty="0" smtClean="0"/>
              <a:t> при лікуванні </a:t>
            </a:r>
            <a:r>
              <a:rPr lang="uk-UA" sz="7200" dirty="0" err="1" smtClean="0"/>
              <a:t>мультирезистентного</a:t>
            </a:r>
            <a:r>
              <a:rPr lang="uk-UA" sz="7200" dirty="0" smtClean="0"/>
              <a:t> туберкульозу (МР-ТБ).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НОВІ ПРЕПАРАТИ ДЛЯ ЛІКУВАННЯ ТБ</a:t>
            </a:r>
            <a:endParaRPr lang="uk-UA" dirty="0"/>
          </a:p>
        </p:txBody>
      </p:sp>
      <p:pic>
        <p:nvPicPr>
          <p:cNvPr id="4" name="Picture 2" descr="C:\Users\Roman\Desktop\Новый точечный рисунок (6)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24744"/>
            <a:ext cx="2778386" cy="195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780</TotalTime>
  <Words>2199</Words>
  <Application>Microsoft Office PowerPoint</Application>
  <PresentationFormat>Экран (4:3)</PresentationFormat>
  <Paragraphs>154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Бумажная</vt:lpstr>
      <vt:lpstr>ЛЕКЦІЯ ДЛЯ СТУДЕНТІВ V курсу МФ</vt:lpstr>
      <vt:lpstr>ІСТОРІЯ</vt:lpstr>
      <vt:lpstr>ІСТОРІЯ</vt:lpstr>
      <vt:lpstr>ЗАГАЛЬНІ ПРИНЦИПИ ЛІКУВАННЯ</vt:lpstr>
      <vt:lpstr>ЗАГАЛЬНІ ПРИНЦИПИ ЛІКУВАННЯ</vt:lpstr>
      <vt:lpstr>ПАЛІАТИВНЕ ЛІКУВАННЯ З НЕВДАЧЕЮ ЛІКУВАНННЯ МРТБ</vt:lpstr>
      <vt:lpstr>ЗАГАЛЬНІ ПРИНЦИПИ ЛІКУВАННЯ</vt:lpstr>
      <vt:lpstr>ЗАГАЛЬНІ ПРИНЦИПИ ЛІКУВАННЯ</vt:lpstr>
      <vt:lpstr>ЗАГАЛЬНІ ПРИНЦИПИ ЛІКУВАННЯ</vt:lpstr>
      <vt:lpstr>ЗАГАЛЬНІ ПРИНЦИПИ ЛІКУВАННЯ</vt:lpstr>
      <vt:lpstr>ЗАГАЛЬНІ ПРИНЦИПИ ЛІКУВАННЯ</vt:lpstr>
      <vt:lpstr>Показання до хірургічної діагностики у хворих з підозрою на ТБ</vt:lpstr>
      <vt:lpstr>  Види операцій при ТБ органів дихання, із застосуванням торакотомії, відеоторакоскопічної та відеоасистованої хірургії</vt:lpstr>
      <vt:lpstr>КЛАСИФІКАЦІЯ АМБП</vt:lpstr>
      <vt:lpstr>КЛАСИФІКАЦІЯ АМБП</vt:lpstr>
      <vt:lpstr>ХАРАКТЕРИСИКА ПРЕПАРАТІВ</vt:lpstr>
      <vt:lpstr>      ХАРАКТЕРИСИКА ПРЕПАРАТІВ</vt:lpstr>
      <vt:lpstr>ХАРАКТЕРИСИКА ПРЕПАРАТІВ</vt:lpstr>
      <vt:lpstr>ХАРАКТЕРИСИКА ПРЕПАРАТІВ</vt:lpstr>
      <vt:lpstr>ХАРАКТЕРИСИКА ПРЕПАРАТІВ</vt:lpstr>
      <vt:lpstr>Побічна дія та протипоказання АМБТ</vt:lpstr>
      <vt:lpstr>Побічна дія та протипоказання АМБТ</vt:lpstr>
      <vt:lpstr>Побічна дія та протипоказання АМБТ</vt:lpstr>
      <vt:lpstr>Групи препаратів, рекомендованих до застосування у індивідуалізованих довгострокових схемах лікування МЛС-ТБ</vt:lpstr>
      <vt:lpstr>НОВІ ПРЕПАРАТИ ДЛЯ ЛІКУВАННЯ ТБ</vt:lpstr>
      <vt:lpstr>   НОВІ ПРЕПАРАТИ ДЛЯ ЛІКУВАННЯ ТБ</vt:lpstr>
      <vt:lpstr>НОВІ ПРЕПАРАТИ ДЛЯ ЛІКУВАННЯ ТБ</vt:lpstr>
      <vt:lpstr>НОВІ ПРЕПАРАТИ ДЛЯ ЛІКУВАННЯ ТБ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ДЛЯ СТУДЕНТІВ V курсу МФ</dc:title>
  <dc:creator>бабуріна</dc:creator>
  <cp:lastModifiedBy>Roman</cp:lastModifiedBy>
  <cp:revision>76</cp:revision>
  <dcterms:created xsi:type="dcterms:W3CDTF">2020-11-09T10:42:58Z</dcterms:created>
  <dcterms:modified xsi:type="dcterms:W3CDTF">2023-02-14T11:42:29Z</dcterms:modified>
</cp:coreProperties>
</file>