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62"/>
  </p:notesMasterIdLst>
  <p:sldIdLst>
    <p:sldId id="256" r:id="rId2"/>
    <p:sldId id="421" r:id="rId3"/>
    <p:sldId id="542" r:id="rId4"/>
    <p:sldId id="545" r:id="rId5"/>
    <p:sldId id="587" r:id="rId6"/>
    <p:sldId id="588" r:id="rId7"/>
    <p:sldId id="589" r:id="rId8"/>
    <p:sldId id="590" r:id="rId9"/>
    <p:sldId id="591" r:id="rId10"/>
    <p:sldId id="592" r:id="rId11"/>
    <p:sldId id="593" r:id="rId12"/>
    <p:sldId id="594" r:id="rId13"/>
    <p:sldId id="595" r:id="rId14"/>
    <p:sldId id="596" r:id="rId15"/>
    <p:sldId id="597" r:id="rId16"/>
    <p:sldId id="598" r:id="rId17"/>
    <p:sldId id="599" r:id="rId18"/>
    <p:sldId id="546" r:id="rId19"/>
    <p:sldId id="470" r:id="rId20"/>
    <p:sldId id="518" r:id="rId21"/>
    <p:sldId id="519" r:id="rId22"/>
    <p:sldId id="521" r:id="rId23"/>
    <p:sldId id="523" r:id="rId24"/>
    <p:sldId id="524" r:id="rId25"/>
    <p:sldId id="525" r:id="rId26"/>
    <p:sldId id="477" r:id="rId27"/>
    <p:sldId id="479" r:id="rId28"/>
    <p:sldId id="481" r:id="rId29"/>
    <p:sldId id="429" r:id="rId30"/>
    <p:sldId id="430" r:id="rId31"/>
    <p:sldId id="431" r:id="rId32"/>
    <p:sldId id="483" r:id="rId33"/>
    <p:sldId id="433" r:id="rId34"/>
    <p:sldId id="434" r:id="rId35"/>
    <p:sldId id="425" r:id="rId36"/>
    <p:sldId id="492" r:id="rId37"/>
    <p:sldId id="493" r:id="rId38"/>
    <p:sldId id="437" r:id="rId39"/>
    <p:sldId id="438" r:id="rId40"/>
    <p:sldId id="544" r:id="rId41"/>
    <p:sldId id="447" r:id="rId42"/>
    <p:sldId id="536" r:id="rId43"/>
    <p:sldId id="448" r:id="rId44"/>
    <p:sldId id="450" r:id="rId45"/>
    <p:sldId id="538" r:id="rId46"/>
    <p:sldId id="539" r:id="rId47"/>
    <p:sldId id="454" r:id="rId48"/>
    <p:sldId id="528" r:id="rId49"/>
    <p:sldId id="529" r:id="rId50"/>
    <p:sldId id="453" r:id="rId51"/>
    <p:sldId id="459" r:id="rId52"/>
    <p:sldId id="531" r:id="rId53"/>
    <p:sldId id="533" r:id="rId54"/>
    <p:sldId id="532" r:id="rId55"/>
    <p:sldId id="534" r:id="rId56"/>
    <p:sldId id="505" r:id="rId57"/>
    <p:sldId id="568" r:id="rId58"/>
    <p:sldId id="556" r:id="rId59"/>
    <p:sldId id="557" r:id="rId60"/>
    <p:sldId id="558" r:id="rId61"/>
  </p:sldIdLst>
  <p:sldSz cx="9144000" cy="6858000" type="screen4x3"/>
  <p:notesSz cx="6858000" cy="9144000"/>
  <p:defaultTextStyle>
    <a:defPPr>
      <a:defRPr lang="ru-RU"/>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00"/>
    <a:srgbClr val="00FFFF"/>
    <a:srgbClr val="00FF00"/>
    <a:srgbClr val="FF33CC"/>
    <a:srgbClr val="FF0066"/>
    <a:srgbClr val="FF99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27" autoAdjust="0"/>
  </p:normalViewPr>
  <p:slideViewPr>
    <p:cSldViewPr>
      <p:cViewPr>
        <p:scale>
          <a:sx n="111" d="100"/>
          <a:sy n="111" d="100"/>
        </p:scale>
        <p:origin x="-1614"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40" units="1/cm"/>
          <inkml:channelProperty channel="Y" name="resolution" value="40" units="1/cm"/>
        </inkml:channelProperties>
      </inkml:inkSource>
      <inkml:timestamp xml:id="ts0" timeString="2020-02-26T07:43:07.23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4A1BB09B-727F-498C-9374-F8C51CB4BF35}" type="datetimeFigureOut">
              <a:rPr lang="ru-RU"/>
              <a:pPr>
                <a:defRPr/>
              </a:pPr>
              <a:t>14.02.2023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35033288-94B9-49F6-80D8-49331169091D}" type="slidenum">
              <a:rPr lang="ru-RU"/>
              <a:pPr>
                <a:defRPr/>
              </a:pPr>
              <a:t>‹#›</a:t>
            </a:fld>
            <a:endParaRPr lang="ru-RU"/>
          </a:p>
        </p:txBody>
      </p:sp>
    </p:spTree>
    <p:extLst>
      <p:ext uri="{BB962C8B-B14F-4D97-AF65-F5344CB8AC3E}">
        <p14:creationId xmlns:p14="http://schemas.microsoft.com/office/powerpoint/2010/main" val="1324794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pPr>
              <a:defRPr/>
            </a:pPr>
            <a:endParaRPr lang="ru-RU"/>
          </a:p>
        </p:txBody>
      </p:sp>
      <p:sp>
        <p:nvSpPr>
          <p:cNvPr id="17" name="Нижний колонтитул 16"/>
          <p:cNvSpPr>
            <a:spLocks noGrp="1"/>
          </p:cNvSpPr>
          <p:nvPr>
            <p:ph type="ftr" sz="quarter" idx="11"/>
          </p:nvPr>
        </p:nvSpPr>
        <p:spPr/>
        <p:txBody>
          <a:bodyPr/>
          <a:lstStyle/>
          <a:p>
            <a:pPr>
              <a:defRPr/>
            </a:pPr>
            <a:endParaRPr lang="ru-RU"/>
          </a:p>
        </p:txBody>
      </p:sp>
      <p:sp>
        <p:nvSpPr>
          <p:cNvPr id="29" name="Номер слайда 28"/>
          <p:cNvSpPr>
            <a:spLocks noGrp="1"/>
          </p:cNvSpPr>
          <p:nvPr>
            <p:ph type="sldNum" sz="quarter" idx="12"/>
          </p:nvPr>
        </p:nvSpPr>
        <p:spPr/>
        <p:txBody>
          <a:bodyPr/>
          <a:lstStyle/>
          <a:p>
            <a:pPr>
              <a:defRPr/>
            </a:pPr>
            <a:fld id="{83102873-0EF3-445E-8A2F-31C808524A9D}" type="slidenum">
              <a:rPr lang="ru-RU" altLang="ru-RU" smtClean="0"/>
              <a:pPr>
                <a:defRPr/>
              </a:pPr>
              <a:t>‹#›</a:t>
            </a:fld>
            <a:endParaRPr lang="ru-RU" alt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D7E750F9-DE6B-420F-9DDD-287B44367774}" type="slidenum">
              <a:rPr lang="ru-RU" altLang="ru-RU" smtClean="0"/>
              <a:pPr>
                <a:defRPr/>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a:xfrm>
            <a:off x="7924800" y="6416675"/>
            <a:ext cx="762000" cy="365125"/>
          </a:xfrm>
        </p:spPr>
        <p:txBody>
          <a:bodyPr/>
          <a:lstStyle/>
          <a:p>
            <a:pPr>
              <a:defRPr/>
            </a:pPr>
            <a:fld id="{1B65CA4B-CDE1-4C9E-80A0-13B98FD91375}" type="slidenum">
              <a:rPr lang="ru-RU" altLang="ru-RU" smtClean="0"/>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CD244592-2B33-4FEA-9A00-9ED5E3A9CDF6}" type="slidenum">
              <a:rPr lang="ru-RU" altLang="ru-RU" smtClean="0"/>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D7BC5CB3-807C-46BF-ADA4-DB56407EDC85}" type="slidenum">
              <a:rPr lang="ru-RU" altLang="ru-RU" smtClean="0"/>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90348C3C-9825-4AE7-8170-8A037A80AE7C}" type="slidenum">
              <a:rPr lang="ru-RU" altLang="ru-RU" smtClean="0"/>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4A852154-C37F-4E7E-8DE2-362C8F5EBDB1}" type="slidenum">
              <a:rPr lang="ru-RU" altLang="ru-RU" smtClean="0"/>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60CBEC8A-F108-4EE3-B026-6DD450561733}" type="slidenum">
              <a:rPr lang="ru-RU" altLang="ru-RU" smtClean="0"/>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FD876C54-2388-4BBB-8ED7-980CDF306BDB}" type="slidenum">
              <a:rPr lang="ru-RU" altLang="ru-RU" smtClean="0"/>
              <a:pPr>
                <a:defRPr/>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820F66E8-BCA8-432C-BB8D-ED06040FDF2B}" type="slidenum">
              <a:rPr lang="ru-RU" altLang="ru-RU" smtClean="0"/>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B9F5CDD-6776-41AB-BA3D-D33EC871AD20}" type="slidenum">
              <a:rPr lang="ru-RU" altLang="ru-RU" smtClean="0"/>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31B597DC-E6F8-4550-A747-11DFCCF4850F}" type="slidenum">
              <a:rPr lang="ru-RU" altLang="ru-RU" smtClean="0"/>
              <a:pPr>
                <a:defRPr/>
              </a:pPr>
              <a:t>‹#›</a:t>
            </a:fld>
            <a:endParaRPr lang="ru-RU" altLang="ru-RU"/>
          </a:p>
        </p:txBody>
      </p:sp>
    </p:spTree>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a:xfrm>
            <a:off x="467544" y="548680"/>
            <a:ext cx="8229600" cy="1143000"/>
          </a:xfrm>
        </p:spPr>
        <p:txBody>
          <a:bodyPr>
            <a:normAutofit fontScale="90000"/>
          </a:bodyPr>
          <a:lstStyle/>
          <a:p>
            <a:pPr eaLnBrk="1" hangingPunct="1">
              <a:defRPr/>
            </a:pPr>
            <a:r>
              <a:rPr lang="ru-RU" sz="6000" b="1" i="1" dirty="0" smtClean="0">
                <a:solidFill>
                  <a:srgbClr val="FF0000"/>
                </a:solidFill>
                <a:latin typeface="Georgia" pitchFamily="18" charset="0"/>
              </a:rPr>
              <a:t>ПРОФІЛАКТИКА</a:t>
            </a:r>
            <a:br>
              <a:rPr lang="ru-RU" sz="6000" b="1" i="1" dirty="0" smtClean="0">
                <a:solidFill>
                  <a:srgbClr val="FF0000"/>
                </a:solidFill>
                <a:latin typeface="Georgia" pitchFamily="18" charset="0"/>
              </a:rPr>
            </a:br>
            <a:r>
              <a:rPr lang="ru-RU" sz="6000" b="1" i="1" dirty="0" smtClean="0">
                <a:solidFill>
                  <a:srgbClr val="FF0000"/>
                </a:solidFill>
                <a:latin typeface="Georgia" pitchFamily="18" charset="0"/>
              </a:rPr>
              <a:t>ТУБЕРКУЛЬОЗУ</a:t>
            </a:r>
          </a:p>
        </p:txBody>
      </p:sp>
      <p:sp>
        <p:nvSpPr>
          <p:cNvPr id="3" name="Содержимое 2"/>
          <p:cNvSpPr>
            <a:spLocks noGrp="1"/>
          </p:cNvSpPr>
          <p:nvPr>
            <p:ph idx="1"/>
          </p:nvPr>
        </p:nvSpPr>
        <p:spPr/>
        <p:txBody>
          <a:bodyPr/>
          <a:lstStyle/>
          <a:p>
            <a:endParaRPr lang="ru-RU" dirty="0" smtClean="0"/>
          </a:p>
          <a:p>
            <a:endParaRPr lang="ru-RU" dirty="0" smtClean="0"/>
          </a:p>
          <a:p>
            <a:pPr>
              <a:buNone/>
            </a:pPr>
            <a:r>
              <a:rPr lang="ru-RU" dirty="0" smtClean="0"/>
              <a:t>             </a:t>
            </a:r>
            <a:r>
              <a:rPr lang="ru-RU" dirty="0" err="1" smtClean="0">
                <a:solidFill>
                  <a:srgbClr val="FFFF00"/>
                </a:solidFill>
              </a:rPr>
              <a:t>Лекц</a:t>
            </a:r>
            <a:r>
              <a:rPr lang="uk-UA" dirty="0" err="1" smtClean="0">
                <a:solidFill>
                  <a:srgbClr val="FFFF00"/>
                </a:solidFill>
              </a:rPr>
              <a:t>ія</a:t>
            </a:r>
            <a:r>
              <a:rPr lang="uk-UA" dirty="0" smtClean="0">
                <a:solidFill>
                  <a:srgbClr val="FFFF00"/>
                </a:solidFill>
              </a:rPr>
              <a:t> для студентів 5 курсу</a:t>
            </a:r>
          </a:p>
          <a:p>
            <a:pPr>
              <a:buNone/>
            </a:pPr>
            <a:r>
              <a:rPr lang="uk-UA" dirty="0" smtClean="0">
                <a:solidFill>
                  <a:srgbClr val="FFFF00"/>
                </a:solidFill>
              </a:rPr>
              <a:t>             медичного факультету </a:t>
            </a:r>
            <a:r>
              <a:rPr lang="uk-UA" dirty="0" err="1" smtClean="0">
                <a:solidFill>
                  <a:srgbClr val="FFFF00"/>
                </a:solidFill>
              </a:rPr>
              <a:t>ОНМедУ</a:t>
            </a:r>
            <a:endParaRPr lang="uk-UA" dirty="0" smtClean="0">
              <a:solidFill>
                <a:srgbClr val="FFFF00"/>
              </a:solidFill>
            </a:endParaRPr>
          </a:p>
          <a:p>
            <a:pPr>
              <a:buNone/>
            </a:pPr>
            <a:r>
              <a:rPr lang="uk-UA" dirty="0" smtClean="0"/>
              <a:t>                    </a:t>
            </a:r>
          </a:p>
          <a:p>
            <a:pPr>
              <a:buNone/>
            </a:pPr>
            <a:endParaRPr lang="uk-UA" dirty="0" smtClean="0"/>
          </a:p>
          <a:p>
            <a:pPr>
              <a:buNone/>
            </a:pPr>
            <a:r>
              <a:rPr lang="uk-UA" dirty="0" smtClean="0"/>
              <a:t>                          </a:t>
            </a:r>
            <a:endParaRPr lang="ru-RU" dirty="0"/>
          </a:p>
        </p:txBody>
      </p:sp>
      <mc:AlternateContent xmlns:mc="http://schemas.openxmlformats.org/markup-compatibility/2006">
        <mc:Choice xmlns:p14="http://schemas.microsoft.com/office/powerpoint/2010/main" Requires="p14">
          <p:contentPart p14:bwMode="auto" r:id="rId2">
            <p14:nvContentPartPr>
              <p14:cNvPr id="44033" name="Ink 1"/>
              <p14:cNvContentPartPr>
                <a14:cpLocks xmlns:a14="http://schemas.microsoft.com/office/drawing/2010/main" noRot="1" noChangeAspect="1" noEditPoints="1" noChangeArrowheads="1" noChangeShapeType="1"/>
              </p14:cNvContentPartPr>
              <p14:nvPr/>
            </p14:nvContentPartPr>
            <p14:xfrm>
              <a:off x="173974125" y="134929563"/>
              <a:ext cx="0" cy="0"/>
            </p14:xfrm>
          </p:contentPart>
        </mc:Choice>
        <mc:Fallback>
          <p:pic>
            <p:nvPicPr>
              <p:cNvPr id="44033" name="Ink 1"/>
              <p:cNvPicPr>
                <a:picLocks noRot="1" noChangeAspect="1" noEditPoints="1" noChangeArrowheads="1" noChangeShapeType="1"/>
              </p:cNvPicPr>
              <p:nvPr/>
            </p:nvPicPr>
            <p:blipFill>
              <a:blip r:embed="rId3"/>
              <a:stretch>
                <a:fillRect/>
              </a:stretch>
            </p:blipFill>
            <p:spPr>
              <a:xfrm>
                <a:off x="173974125" y="134929563"/>
                <a:ext cx="0" cy="0"/>
              </a:xfrm>
              <a:prstGeom prst="rect">
                <a:avLst/>
              </a:prstGeom>
            </p:spPr>
          </p:pic>
        </mc:Fallback>
      </mc:AlternateContent>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p:cNvSpPr>
            <a:spLocks noGrp="1" noChangeArrowheads="1"/>
          </p:cNvSpPr>
          <p:nvPr>
            <p:ph type="title"/>
          </p:nvPr>
        </p:nvSpPr>
        <p:spPr>
          <a:xfrm>
            <a:off x="0" y="0"/>
            <a:ext cx="9144000" cy="6858000"/>
          </a:xfrm>
        </p:spPr>
        <p:txBody>
          <a:bodyPr/>
          <a:lstStyle/>
          <a:p>
            <a:pPr eaLnBrk="1" hangingPunct="1">
              <a:defRPr/>
            </a:pPr>
            <a:r>
              <a:rPr lang="uk-UA" sz="3200" b="1" dirty="0" smtClean="0">
                <a:solidFill>
                  <a:srgbClr val="FF0000"/>
                </a:solidFill>
                <a:latin typeface="Times New Roman" pitchFamily="18" charset="0"/>
              </a:rPr>
              <a:t>Туберкульоз </a:t>
            </a:r>
            <a:r>
              <a:rPr lang="uk-UA" sz="3200" b="1" dirty="0" smtClean="0">
                <a:solidFill>
                  <a:srgbClr val="FFFF00"/>
                </a:solidFill>
                <a:latin typeface="Times New Roman" pitchFamily="18" charset="0"/>
              </a:rPr>
              <a:t>- інфекційне захворювання. </a:t>
            </a:r>
            <a:br>
              <a:rPr lang="uk-UA" sz="3200" b="1" dirty="0" smtClean="0">
                <a:solidFill>
                  <a:srgbClr val="FFFF00"/>
                </a:solidFill>
                <a:latin typeface="Times New Roman" pitchFamily="18" charset="0"/>
              </a:rPr>
            </a:br>
            <a:r>
              <a:rPr lang="uk-UA" sz="2800" b="1" dirty="0" smtClean="0">
                <a:solidFill>
                  <a:srgbClr val="FFFF00"/>
                </a:solidFill>
                <a:latin typeface="Times New Roman" pitchFamily="18" charset="0"/>
              </a:rPr>
              <a:t>У його виникненні, розвитку, поширенні простежуються всі ланки епідеміологічного ланцюга: </a:t>
            </a:r>
            <a:br>
              <a:rPr lang="uk-UA" sz="2800" b="1" dirty="0" smtClean="0">
                <a:solidFill>
                  <a:srgbClr val="FFFF00"/>
                </a:solidFill>
                <a:latin typeface="Times New Roman" pitchFamily="18" charset="0"/>
              </a:rPr>
            </a:br>
            <a:r>
              <a:rPr lang="uk-UA" sz="2800" b="1" u="sng" dirty="0" smtClean="0">
                <a:solidFill>
                  <a:srgbClr val="FF0000"/>
                </a:solidFill>
                <a:latin typeface="Times New Roman" pitchFamily="18" charset="0"/>
              </a:rPr>
              <a:t>збудник захворювання, джерело інфекції,</a:t>
            </a:r>
            <a:br>
              <a:rPr lang="uk-UA" sz="2800" b="1" u="sng" dirty="0" smtClean="0">
                <a:solidFill>
                  <a:srgbClr val="FF0000"/>
                </a:solidFill>
                <a:latin typeface="Times New Roman" pitchFamily="18" charset="0"/>
              </a:rPr>
            </a:br>
            <a:r>
              <a:rPr lang="uk-UA" sz="2800" b="1" u="sng" dirty="0" smtClean="0">
                <a:solidFill>
                  <a:srgbClr val="FF0000"/>
                </a:solidFill>
                <a:latin typeface="Times New Roman" pitchFamily="18" charset="0"/>
              </a:rPr>
              <a:t>шляхи її передачі і сприйнятливий організм.</a:t>
            </a:r>
            <a:r>
              <a:rPr lang="uk-UA" sz="2800" b="1" dirty="0" smtClean="0">
                <a:solidFill>
                  <a:srgbClr val="FF0000"/>
                </a:solidFill>
                <a:latin typeface="Times New Roman" pitchFamily="18" charset="0"/>
              </a:rPr>
              <a:t> </a:t>
            </a:r>
            <a:br>
              <a:rPr lang="uk-UA" sz="2800" b="1" dirty="0" smtClean="0">
                <a:solidFill>
                  <a:srgbClr val="FF0000"/>
                </a:solidFill>
                <a:latin typeface="Times New Roman" pitchFamily="18" charset="0"/>
              </a:rPr>
            </a:br>
            <a:r>
              <a:rPr lang="uk-UA" sz="2800" b="1" dirty="0" smtClean="0">
                <a:latin typeface="Times New Roman" pitchFamily="18" charset="0"/>
              </a:rPr>
              <a:t/>
            </a:r>
            <a:br>
              <a:rPr lang="uk-UA" sz="2800" b="1" dirty="0" smtClean="0">
                <a:latin typeface="Times New Roman" pitchFamily="18" charset="0"/>
              </a:rPr>
            </a:br>
            <a:r>
              <a:rPr lang="uk-UA" sz="2800" b="1" dirty="0" smtClean="0">
                <a:latin typeface="Times New Roman" pitchFamily="18" charset="0"/>
              </a:rPr>
              <a:t>Сучасна профілактика туберкульозу будується із урахуванням всіх ланок епідеміологічного процесу.</a:t>
            </a:r>
            <a:br>
              <a:rPr lang="uk-UA" sz="2800" b="1" dirty="0" smtClean="0">
                <a:latin typeface="Times New Roman" pitchFamily="18" charset="0"/>
              </a:rPr>
            </a:br>
            <a:r>
              <a:rPr lang="uk-UA" sz="2800" b="1" dirty="0" smtClean="0">
                <a:latin typeface="Times New Roman" pitchFamily="18" charset="0"/>
              </a:rPr>
              <a:t/>
            </a:r>
            <a:br>
              <a:rPr lang="uk-UA" sz="2800" b="1" dirty="0" smtClean="0">
                <a:latin typeface="Times New Roman" pitchFamily="18" charset="0"/>
              </a:rPr>
            </a:br>
            <a:r>
              <a:rPr lang="uk-UA" sz="2800" b="1" dirty="0" smtClean="0">
                <a:solidFill>
                  <a:srgbClr val="FF0000"/>
                </a:solidFill>
                <a:latin typeface="Times New Roman" pitchFamily="18" charset="0"/>
              </a:rPr>
              <a:t>Профілактика туберкульозу поділяється на: </a:t>
            </a:r>
            <a:br>
              <a:rPr lang="uk-UA" sz="2800" b="1" dirty="0" smtClean="0">
                <a:solidFill>
                  <a:srgbClr val="FF0000"/>
                </a:solidFill>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неспецифічну</a:t>
            </a:r>
            <a:r>
              <a:rPr lang="uk-UA" sz="2800" b="1" dirty="0" smtClean="0">
                <a:latin typeface="Times New Roman" pitchFamily="18" charset="0"/>
              </a:rPr>
              <a:t> (соціальну, санітарну, інфекційний контроль), </a:t>
            </a:r>
            <a:br>
              <a:rPr lang="uk-UA" sz="2800" b="1" dirty="0" smtClean="0">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специфічну</a:t>
            </a:r>
            <a:r>
              <a:rPr lang="uk-UA" sz="2800" b="1" dirty="0" smtClean="0">
                <a:latin typeface="Times New Roman" pitchFamily="18" charset="0"/>
              </a:rPr>
              <a:t> (вакцинацію БЦЖ),</a:t>
            </a:r>
            <a:br>
              <a:rPr lang="uk-UA" sz="2800" b="1" dirty="0" smtClean="0">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превентивну хіміотерапію </a:t>
            </a:r>
            <a:r>
              <a:rPr lang="uk-UA" sz="2800" b="1" dirty="0" smtClean="0">
                <a:solidFill>
                  <a:schemeClr val="tx1"/>
                </a:solidFill>
                <a:latin typeface="Times New Roman" pitchFamily="18" charset="0"/>
              </a:rPr>
              <a:t>(</a:t>
            </a:r>
            <a:r>
              <a:rPr lang="uk-UA" sz="2800" b="1" dirty="0" err="1" smtClean="0">
                <a:solidFill>
                  <a:schemeClr val="tx1"/>
                </a:solidFill>
                <a:latin typeface="Times New Roman" pitchFamily="18" charset="0"/>
              </a:rPr>
              <a:t>хіміопрофілактику</a:t>
            </a:r>
            <a:r>
              <a:rPr lang="uk-UA" sz="2800" b="1" dirty="0" smtClean="0">
                <a:solidFill>
                  <a:schemeClr val="tx1"/>
                </a:solidFill>
                <a:latin typeface="Times New Roman" pitchFamily="18" charset="0"/>
              </a:rPr>
              <a:t>)</a:t>
            </a:r>
            <a:r>
              <a:rPr lang="uk-UA" sz="2800" b="1" dirty="0" smtClean="0">
                <a:latin typeface="Times New Roman" pitchFamily="18" charset="0"/>
              </a:rPr>
              <a:t>.</a:t>
            </a:r>
            <a:r>
              <a:rPr lang="uk-UA" sz="2800" dirty="0" smtClean="0"/>
              <a:t> </a:t>
            </a:r>
            <a:endParaRPr lang="ru-RU"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219325" y="116632"/>
            <a:ext cx="6883400" cy="2664668"/>
          </a:xfrm>
        </p:spPr>
        <p:txBody>
          <a:bodyPr>
            <a:normAutofit fontScale="90000"/>
          </a:bodyPr>
          <a:lstStyle/>
          <a:p>
            <a:pPr>
              <a:defRPr/>
            </a:pPr>
            <a:r>
              <a:rPr lang="ru-RU" sz="2800" b="1" dirty="0" err="1" smtClean="0">
                <a:solidFill>
                  <a:srgbClr val="FFFF00"/>
                </a:solidFill>
                <a:latin typeface="Times New Roman" panose="02020603050405020304" pitchFamily="18" charset="0"/>
                <a:cs typeface="Times New Roman" panose="02020603050405020304" pitchFamily="18" charset="0"/>
              </a:rPr>
              <a:t>Суттєвим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елементом</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соціально</a:t>
            </a:r>
            <a:r>
              <a:rPr lang="uk-UA" sz="2800" b="1" dirty="0" smtClean="0">
                <a:solidFill>
                  <a:srgbClr val="FF0000"/>
                </a:solidFill>
                <a:latin typeface="Times New Roman" panose="02020603050405020304" pitchFamily="18" charset="0"/>
                <a:cs typeface="Times New Roman" panose="02020603050405020304" pitchFamily="18" charset="0"/>
              </a:rPr>
              <a:t>ї </a:t>
            </a:r>
            <a:r>
              <a:rPr lang="ru-RU" sz="2800" b="1" dirty="0" err="1" smtClean="0">
                <a:solidFill>
                  <a:srgbClr val="FF0000"/>
                </a:solidFill>
                <a:latin typeface="Times New Roman" panose="02020603050405020304" pitchFamily="18" charset="0"/>
                <a:cs typeface="Times New Roman" panose="02020603050405020304" pitchFamily="18" charset="0"/>
              </a:rPr>
              <a:t>профілактики</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туберкульозу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solidFill>
                  <a:srgbClr val="00FFFF"/>
                </a:solidFill>
                <a:latin typeface="Times New Roman" panose="02020603050405020304" pitchFamily="18" charset="0"/>
                <a:cs typeface="Times New Roman" panose="02020603050405020304" pitchFamily="18" charset="0"/>
              </a:rPr>
              <a:t>є </a:t>
            </a:r>
            <a:r>
              <a:rPr lang="ru-RU" sz="3200" b="1" dirty="0">
                <a:solidFill>
                  <a:srgbClr val="00FFFF"/>
                </a:solidFill>
                <a:latin typeface="Times New Roman" panose="02020603050405020304" pitchFamily="18" charset="0"/>
                <a:cs typeface="Times New Roman" panose="02020603050405020304" pitchFamily="18" charset="0"/>
              </a:rPr>
              <a:t>санітарна </a:t>
            </a:r>
            <a:r>
              <a:rPr lang="ru-RU" sz="3200" b="1" dirty="0" err="1" smtClean="0">
                <a:solidFill>
                  <a:srgbClr val="00FFFF"/>
                </a:solidFill>
                <a:latin typeface="Times New Roman" panose="02020603050405020304" pitchFamily="18" charset="0"/>
                <a:cs typeface="Times New Roman" panose="02020603050405020304" pitchFamily="18" charset="0"/>
              </a:rPr>
              <a:t>освіта</a:t>
            </a:r>
            <a:r>
              <a:rPr lang="ru-RU" sz="3200" b="1" dirty="0" smtClean="0">
                <a:solidFill>
                  <a:srgbClr val="00FFFF"/>
                </a:solidFill>
                <a:latin typeface="Times New Roman" panose="02020603050405020304" pitchFamily="18" charset="0"/>
                <a:cs typeface="Times New Roman" panose="02020603050405020304" pitchFamily="18" charset="0"/>
              </a:rPr>
              <a:t>,</a:t>
            </a:r>
            <a:r>
              <a:rPr lang="ru-RU" sz="2800" b="1" dirty="0" smtClean="0">
                <a:solidFill>
                  <a:srgbClr val="00FFFF"/>
                </a:solidFill>
                <a:latin typeface="Times New Roman" panose="02020603050405020304" pitchFamily="18" charset="0"/>
                <a:cs typeface="Times New Roman" panose="02020603050405020304" pitchFamily="18" charset="0"/>
              </a:rPr>
              <a:t> </a:t>
            </a:r>
            <a:r>
              <a:rPr lang="ru-RU" sz="2800" b="1" dirty="0" smtClean="0">
                <a:solidFill>
                  <a:srgbClr val="FFFF00"/>
                </a:solidFill>
                <a:latin typeface="Times New Roman" panose="02020603050405020304" pitchFamily="18" charset="0"/>
                <a:cs typeface="Times New Roman" panose="02020603050405020304" pitchFamily="18" charset="0"/>
              </a:rPr>
              <a:t>яка </a:t>
            </a:r>
            <a:r>
              <a:rPr lang="ru-RU" sz="2800" b="1" dirty="0" err="1" smtClean="0">
                <a:solidFill>
                  <a:srgbClr val="FFFF00"/>
                </a:solidFill>
                <a:latin typeface="Times New Roman" panose="02020603050405020304" pitchFamily="18" charset="0"/>
                <a:cs typeface="Times New Roman" panose="02020603050405020304" pitchFamily="18" charset="0"/>
              </a:rPr>
              <a:t>спрямована</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a:solidFill>
                  <a:srgbClr val="FFFF00"/>
                </a:solidFill>
                <a:latin typeface="Times New Roman" panose="02020603050405020304" pitchFamily="18" charset="0"/>
                <a:cs typeface="Times New Roman" panose="02020603050405020304" pitchFamily="18" charset="0"/>
              </a:rPr>
              <a:t>на </a:t>
            </a:r>
            <a:r>
              <a:rPr lang="ru-RU" sz="2800" b="1" dirty="0" err="1">
                <a:solidFill>
                  <a:srgbClr val="FFFF00"/>
                </a:solidFill>
                <a:latin typeface="Times New Roman" panose="02020603050405020304" pitchFamily="18" charset="0"/>
                <a:cs typeface="Times New Roman" panose="02020603050405020304" pitchFamily="18" charset="0"/>
              </a:rPr>
              <a:t>масову</a:t>
            </a:r>
            <a:r>
              <a:rPr lang="ru-RU" sz="2800" b="1" dirty="0">
                <a:solidFill>
                  <a:srgbClr val="FFFF00"/>
                </a:solidFill>
                <a:latin typeface="Times New Roman" panose="02020603050405020304" pitchFamily="18" charset="0"/>
                <a:cs typeface="Times New Roman" panose="02020603050405020304" pitchFamily="18" charset="0"/>
              </a:rPr>
              <a:t> пропаганду </a:t>
            </a:r>
            <a:r>
              <a:rPr lang="ru-RU" sz="2800" b="1" dirty="0" err="1">
                <a:solidFill>
                  <a:srgbClr val="FFFF00"/>
                </a:solidFill>
                <a:latin typeface="Times New Roman" panose="02020603050405020304" pitchFamily="18" charset="0"/>
                <a:cs typeface="Times New Roman" panose="02020603050405020304" pitchFamily="18" charset="0"/>
              </a:rPr>
              <a:t>знань</a:t>
            </a:r>
            <a:r>
              <a:rPr lang="ru-RU" sz="2800" b="1" dirty="0">
                <a:solidFill>
                  <a:srgbClr val="FFFF00"/>
                </a:solidFill>
                <a:latin typeface="Times New Roman" panose="02020603050405020304" pitchFamily="18" charset="0"/>
                <a:cs typeface="Times New Roman" panose="02020603050405020304" pitchFamily="18" charset="0"/>
              </a:rPr>
              <a:t> про туберкульоз  </a:t>
            </a:r>
            <a:r>
              <a:rPr lang="ru-RU" sz="2800" b="1" dirty="0" err="1" smtClean="0">
                <a:solidFill>
                  <a:srgbClr val="FFFF00"/>
                </a:solidFill>
                <a:latin typeface="Times New Roman" panose="02020603050405020304" pitchFamily="18" charset="0"/>
                <a:cs typeface="Times New Roman" panose="02020603050405020304" pitchFamily="18" charset="0"/>
              </a:rPr>
              <a:t>серед</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населення</a:t>
            </a:r>
            <a:r>
              <a:rPr lang="ru-RU" sz="2800" b="1" dirty="0" smtClean="0">
                <a:solidFill>
                  <a:srgbClr val="FFFF00"/>
                </a:solidFill>
                <a:latin typeface="Times New Roman" panose="02020603050405020304" pitchFamily="18" charset="0"/>
                <a:cs typeface="Times New Roman" panose="02020603050405020304" pitchFamily="18" charset="0"/>
              </a:rPr>
              <a:t>:</a:t>
            </a:r>
            <a:br>
              <a:rPr lang="ru-RU" sz="2800" b="1" dirty="0" smtClean="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a:off x="0" y="2996952"/>
            <a:ext cx="9102725" cy="3861048"/>
          </a:xfrm>
        </p:spPr>
        <p:txBody>
          <a:bodyPr/>
          <a:lstStyle/>
          <a:p>
            <a:pPr>
              <a:defRPr/>
            </a:pPr>
            <a:r>
              <a:rPr lang="ru-RU" sz="2800" b="1" dirty="0" smtClean="0">
                <a:solidFill>
                  <a:srgbClr val="FFFF00"/>
                </a:solidFill>
                <a:latin typeface="Times New Roman" panose="02020603050405020304" pitchFamily="18" charset="0"/>
                <a:cs typeface="Times New Roman" panose="02020603050405020304" pitchFamily="18" charset="0"/>
              </a:rPr>
              <a:t>                     - </a:t>
            </a:r>
            <a:r>
              <a:rPr lang="ru-RU" sz="2800" b="1" dirty="0" err="1" smtClean="0">
                <a:solidFill>
                  <a:srgbClr val="FFFF00"/>
                </a:solidFill>
                <a:latin typeface="Times New Roman" panose="02020603050405020304" pitchFamily="18" charset="0"/>
                <a:cs typeface="Times New Roman" panose="02020603050405020304" pitchFamily="18" charset="0"/>
              </a:rPr>
              <a:t>шляхів</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поширення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туберкульозу</a:t>
            </a:r>
            <a:r>
              <a:rPr lang="ru-RU" sz="2800" b="1" dirty="0">
                <a:solidFill>
                  <a:srgbClr val="FFFF00"/>
                </a:solidFill>
                <a:latin typeface="Times New Roman" panose="02020603050405020304" pitchFamily="18" charset="0"/>
                <a:cs typeface="Times New Roman" panose="02020603050405020304" pitchFamily="18" charset="0"/>
              </a:rPr>
              <a:t>; </a:t>
            </a:r>
            <a:endParaRPr lang="ru-RU" sz="2800" b="1" dirty="0" smtClean="0">
              <a:solidFill>
                <a:srgbClr val="FFFF00"/>
              </a:solidFill>
              <a:latin typeface="Times New Roman" panose="02020603050405020304" pitchFamily="18" charset="0"/>
              <a:cs typeface="Times New Roman" panose="02020603050405020304" pitchFamily="18" charset="0"/>
            </a:endParaRPr>
          </a:p>
          <a:p>
            <a:pPr>
              <a:defRPr/>
            </a:pP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важливості</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дотримання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гігієнічних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a:solidFill>
                  <a:srgbClr val="FFFF00"/>
                </a:solidFill>
                <a:latin typeface="Times New Roman" panose="02020603050405020304" pitchFamily="18" charset="0"/>
                <a:cs typeface="Times New Roman" panose="02020603050405020304" pitchFamily="18" charset="0"/>
              </a:rPr>
              <a:t>правил для </a:t>
            </a:r>
            <a:r>
              <a:rPr lang="ru-RU" sz="2800" b="1" dirty="0" err="1">
                <a:solidFill>
                  <a:srgbClr val="FFFF00"/>
                </a:solidFill>
                <a:latin typeface="Times New Roman" panose="02020603050405020304" pitchFamily="18" charset="0"/>
                <a:cs typeface="Times New Roman" panose="02020603050405020304" pitchFamily="18" charset="0"/>
              </a:rPr>
              <a:t>попередження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захворювання</a:t>
            </a:r>
            <a:r>
              <a:rPr lang="ru-RU" sz="2800" b="1" dirty="0">
                <a:solidFill>
                  <a:srgbClr val="FFFF00"/>
                </a:solidFill>
                <a:latin typeface="Times New Roman" panose="02020603050405020304" pitchFamily="18" charset="0"/>
                <a:cs typeface="Times New Roman" panose="02020603050405020304" pitchFamily="18" charset="0"/>
              </a:rPr>
              <a:t>; </a:t>
            </a:r>
            <a:endParaRPr lang="ru-RU" sz="2800" b="1" dirty="0" smtClean="0">
              <a:solidFill>
                <a:srgbClr val="FFFF00"/>
              </a:solidFill>
              <a:latin typeface="Times New Roman" panose="02020603050405020304" pitchFamily="18" charset="0"/>
              <a:cs typeface="Times New Roman" panose="02020603050405020304" pitchFamily="18" charset="0"/>
            </a:endParaRPr>
          </a:p>
          <a:p>
            <a:pPr>
              <a:defRPr/>
            </a:pP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значення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профілактичних</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щеплень</a:t>
            </a:r>
            <a:r>
              <a:rPr lang="ru-RU" sz="2800" b="1" dirty="0" smtClean="0">
                <a:solidFill>
                  <a:srgbClr val="FFFF00"/>
                </a:solidFill>
                <a:latin typeface="Times New Roman" panose="02020603050405020304" pitchFamily="18" charset="0"/>
                <a:cs typeface="Times New Roman" panose="02020603050405020304" pitchFamily="18" charset="0"/>
              </a:rPr>
              <a:t>; </a:t>
            </a:r>
          </a:p>
          <a:p>
            <a:pPr>
              <a:defRPr/>
            </a:pP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важливості</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профілактичних</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оглядів</a:t>
            </a:r>
            <a:r>
              <a:rPr lang="ru-RU" sz="2800" b="1" dirty="0">
                <a:solidFill>
                  <a:srgbClr val="FFFF00"/>
                </a:solidFill>
                <a:latin typeface="Times New Roman" panose="02020603050405020304" pitchFamily="18" charset="0"/>
                <a:cs typeface="Times New Roman" panose="02020603050405020304" pitchFamily="18" charset="0"/>
              </a:rPr>
              <a:t>; </a:t>
            </a:r>
            <a:endParaRPr lang="ru-RU" sz="2800" b="1" dirty="0" smtClean="0">
              <a:solidFill>
                <a:srgbClr val="FFFF00"/>
              </a:solidFill>
              <a:latin typeface="Times New Roman" panose="02020603050405020304" pitchFamily="18" charset="0"/>
              <a:cs typeface="Times New Roman" panose="02020603050405020304" pitchFamily="18" charset="0"/>
            </a:endParaRPr>
          </a:p>
          <a:p>
            <a:pPr>
              <a:defRPr/>
            </a:pPr>
            <a:r>
              <a:rPr lang="ru-RU" sz="2800" b="1" dirty="0" smtClean="0">
                <a:solidFill>
                  <a:srgbClr val="FFFF00"/>
                </a:solidFill>
                <a:latin typeface="Times New Roman" panose="02020603050405020304" pitchFamily="18" charset="0"/>
                <a:cs typeface="Times New Roman" panose="02020603050405020304" pitchFamily="18" charset="0"/>
              </a:rPr>
              <a:t>- причин</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що</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сприяють</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розвитку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туберкульозу</a:t>
            </a:r>
            <a:r>
              <a:rPr lang="ru-RU" sz="2800" b="1" dirty="0">
                <a:solidFill>
                  <a:srgbClr val="FFFF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55302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uk-UA" b="1" i="1" u="sng" dirty="0" smtClean="0">
                <a:solidFill>
                  <a:srgbClr val="FF0000"/>
                </a:solidFill>
                <a:latin typeface="Times New Roman" pitchFamily="18" charset="0"/>
              </a:rPr>
              <a:t>Санітарна профілактика</a:t>
            </a:r>
            <a:endParaRPr lang="ru-RU" dirty="0"/>
          </a:p>
        </p:txBody>
      </p:sp>
      <p:sp>
        <p:nvSpPr>
          <p:cNvPr id="6" name="Содержимое 5"/>
          <p:cNvSpPr>
            <a:spLocks noGrp="1"/>
          </p:cNvSpPr>
          <p:nvPr>
            <p:ph idx="1"/>
          </p:nvPr>
        </p:nvSpPr>
        <p:spPr/>
        <p:txBody>
          <a:bodyPr>
            <a:normAutofit fontScale="92500" lnSpcReduction="10000"/>
          </a:bodyPr>
          <a:lstStyle/>
          <a:p>
            <a:r>
              <a:rPr lang="uk-UA" sz="2400" dirty="0" smtClean="0">
                <a:solidFill>
                  <a:srgbClr val="FFFF00"/>
                </a:solidFill>
              </a:rPr>
              <a:t>Це проведення профілактичних заходів, спрямованих на захист здорових людей від зараження і захворювання на туберкульоз.</a:t>
            </a:r>
          </a:p>
          <a:p>
            <a:r>
              <a:rPr lang="uk-UA" sz="2400" dirty="0" smtClean="0">
                <a:solidFill>
                  <a:srgbClr val="FFFF00"/>
                </a:solidFill>
              </a:rPr>
              <a:t>Головні цілі : </a:t>
            </a:r>
            <a:r>
              <a:rPr lang="uk-UA" sz="2400" dirty="0" smtClean="0">
                <a:solidFill>
                  <a:srgbClr val="FF0000"/>
                </a:solidFill>
              </a:rPr>
              <a:t>а) </a:t>
            </a:r>
            <a:r>
              <a:rPr lang="uk-UA" sz="2400" dirty="0" smtClean="0">
                <a:solidFill>
                  <a:srgbClr val="FFFF00"/>
                </a:solidFill>
              </a:rPr>
              <a:t>активне виявлення туберкульозу на ранніх стадіях  на рівні первинної ланки медичної допомоги серед осіб , що мають фактори ризику розвитку туберкульозу шляхом  анкетування  та проведення  профілактичної </a:t>
            </a:r>
            <a:r>
              <a:rPr lang="uk-UA" sz="2400" dirty="0" err="1" smtClean="0">
                <a:solidFill>
                  <a:srgbClr val="FFFF00"/>
                </a:solidFill>
              </a:rPr>
              <a:t>туберкулінодіагностики</a:t>
            </a:r>
            <a:r>
              <a:rPr lang="uk-UA" sz="2400" dirty="0" smtClean="0">
                <a:solidFill>
                  <a:srgbClr val="FFFF00"/>
                </a:solidFill>
              </a:rPr>
              <a:t> серед  дітей  з 1 року та щорічного ФГ обстеження дорослих (з 15 років) ; </a:t>
            </a:r>
            <a:r>
              <a:rPr lang="uk-UA" sz="2400" dirty="0" smtClean="0">
                <a:solidFill>
                  <a:srgbClr val="FF0000"/>
                </a:solidFill>
              </a:rPr>
              <a:t>б)</a:t>
            </a:r>
            <a:r>
              <a:rPr lang="uk-UA" sz="2400" b="1" dirty="0" smtClean="0">
                <a:solidFill>
                  <a:srgbClr val="FFFF00"/>
                </a:solidFill>
                <a:latin typeface="Times New Roman" pitchFamily="18" charset="0"/>
              </a:rPr>
              <a:t> профілактичні заходи, що спрямовані на джерело захворювання  і мають попереджати шляхи розповсюдження туберкульозної інфекції</a:t>
            </a:r>
            <a:r>
              <a:rPr lang="en-US" sz="2400" b="1" dirty="0" smtClean="0">
                <a:solidFill>
                  <a:srgbClr val="FFFF00"/>
                </a:solidFill>
                <a:latin typeface="Times New Roman" pitchFamily="18" charset="0"/>
              </a:rPr>
              <a:t/>
            </a:r>
            <a:br>
              <a:rPr lang="en-US" sz="2400" b="1" dirty="0" smtClean="0">
                <a:solidFill>
                  <a:srgbClr val="FFFF00"/>
                </a:solidFill>
                <a:latin typeface="Times New Roman" pitchFamily="18" charset="0"/>
              </a:rPr>
            </a:br>
            <a:r>
              <a:rPr lang="en-US" sz="2400" b="1" dirty="0" smtClean="0">
                <a:solidFill>
                  <a:srgbClr val="FFFF00"/>
                </a:solidFill>
                <a:latin typeface="Times New Roman" pitchFamily="18" charset="0"/>
              </a:rPr>
              <a:t/>
            </a:r>
            <a:br>
              <a:rPr lang="en-US" sz="2400" b="1" dirty="0" smtClean="0">
                <a:solidFill>
                  <a:srgbClr val="FFFF00"/>
                </a:solidFill>
                <a:latin typeface="Times New Roman" pitchFamily="18" charset="0"/>
              </a:rPr>
            </a:br>
            <a:endParaRPr lang="ru-RU" sz="24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uk-UA" sz="4400" dirty="0" smtClean="0">
                <a:solidFill>
                  <a:srgbClr val="FF0000"/>
                </a:solidFill>
              </a:rPr>
              <a:t>Групи ризику розвитку туберкульозу</a:t>
            </a:r>
            <a:endParaRPr lang="uk-UA" dirty="0"/>
          </a:p>
        </p:txBody>
      </p:sp>
      <p:sp>
        <p:nvSpPr>
          <p:cNvPr id="5" name="Прямоугольник 4"/>
          <p:cNvSpPr/>
          <p:nvPr/>
        </p:nvSpPr>
        <p:spPr>
          <a:xfrm>
            <a:off x="539552" y="1484784"/>
            <a:ext cx="8604448" cy="4893647"/>
          </a:xfrm>
          <a:prstGeom prst="rect">
            <a:avLst/>
          </a:prstGeom>
        </p:spPr>
        <p:txBody>
          <a:bodyPr wrap="square">
            <a:spAutoFit/>
          </a:bodyPr>
          <a:lstStyle/>
          <a:p>
            <a:r>
              <a:rPr lang="uk-UA" dirty="0" smtClean="0">
                <a:solidFill>
                  <a:srgbClr val="FF0000"/>
                </a:solidFill>
              </a:rPr>
              <a:t>Групи ризику за соціальними чинниками: </a:t>
            </a:r>
            <a:r>
              <a:rPr lang="uk-UA" dirty="0" smtClean="0">
                <a:solidFill>
                  <a:srgbClr val="FFFF00"/>
                </a:solidFill>
              </a:rPr>
              <a:t>безпритульні,мігранти, ув’язнені  й особи, що звільнилися  з міст позбавлення волі, безробітні, </a:t>
            </a:r>
            <a:r>
              <a:rPr lang="uk-UA" dirty="0" err="1" smtClean="0">
                <a:solidFill>
                  <a:srgbClr val="FFFF00"/>
                </a:solidFill>
              </a:rPr>
              <a:t>малозабеспечені</a:t>
            </a:r>
            <a:r>
              <a:rPr lang="uk-UA" dirty="0" smtClean="0">
                <a:solidFill>
                  <a:srgbClr val="FFFF00"/>
                </a:solidFill>
              </a:rPr>
              <a:t>;</a:t>
            </a:r>
          </a:p>
          <a:p>
            <a:r>
              <a:rPr lang="uk-UA" dirty="0" smtClean="0">
                <a:solidFill>
                  <a:srgbClr val="FF0000"/>
                </a:solidFill>
              </a:rPr>
              <a:t>Групи ризику за контактними чинниками:</a:t>
            </a:r>
          </a:p>
          <a:p>
            <a:r>
              <a:rPr lang="uk-UA" dirty="0" smtClean="0">
                <a:solidFill>
                  <a:srgbClr val="FF0000"/>
                </a:solidFill>
              </a:rPr>
              <a:t> </a:t>
            </a:r>
            <a:r>
              <a:rPr lang="uk-UA" dirty="0" smtClean="0">
                <a:solidFill>
                  <a:srgbClr val="FFFF00"/>
                </a:solidFill>
              </a:rPr>
              <a:t>сімейні контакти, професійні контакти, </a:t>
            </a:r>
            <a:r>
              <a:rPr lang="uk-UA" dirty="0" err="1" smtClean="0">
                <a:solidFill>
                  <a:srgbClr val="FFFF00"/>
                </a:solidFill>
              </a:rPr>
              <a:t>нозокоміальні</a:t>
            </a:r>
            <a:r>
              <a:rPr lang="uk-UA" dirty="0" smtClean="0">
                <a:solidFill>
                  <a:srgbClr val="FFFF00"/>
                </a:solidFill>
              </a:rPr>
              <a:t>  контакти;</a:t>
            </a:r>
          </a:p>
          <a:p>
            <a:r>
              <a:rPr lang="uk-UA" dirty="0" smtClean="0">
                <a:solidFill>
                  <a:srgbClr val="FF0000"/>
                </a:solidFill>
              </a:rPr>
              <a:t>Групи ризику за медичними чинниками: </a:t>
            </a:r>
          </a:p>
          <a:p>
            <a:r>
              <a:rPr lang="uk-UA" dirty="0" smtClean="0">
                <a:solidFill>
                  <a:srgbClr val="FF0000"/>
                </a:solidFill>
              </a:rPr>
              <a:t> </a:t>
            </a:r>
            <a:r>
              <a:rPr lang="uk-UA" dirty="0" smtClean="0">
                <a:solidFill>
                  <a:srgbClr val="FFFF00"/>
                </a:solidFill>
              </a:rPr>
              <a:t>ВІЛ-інфіковані та хворі на СНІД, хворі на цукровий діабет, хворі на професійні захворювання легень, хворі, що тривалий час приймали та приймають  кортикостероїди та </a:t>
            </a:r>
            <a:r>
              <a:rPr lang="uk-UA" dirty="0" err="1" smtClean="0">
                <a:solidFill>
                  <a:srgbClr val="FFFF00"/>
                </a:solidFill>
              </a:rPr>
              <a:t>імуносупресивні</a:t>
            </a:r>
            <a:r>
              <a:rPr lang="uk-UA" dirty="0" smtClean="0">
                <a:solidFill>
                  <a:srgbClr val="FFFF00"/>
                </a:solidFill>
              </a:rPr>
              <a:t> препарати , алкоголіки, наркомани, хворі на ХОЗЛ .</a:t>
            </a:r>
            <a:endParaRPr lang="ru-RU" dirty="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692696"/>
            <a:ext cx="6912768" cy="5139869"/>
          </a:xfrm>
          <a:prstGeom prst="rect">
            <a:avLst/>
          </a:prstGeom>
        </p:spPr>
        <p:txBody>
          <a:bodyPr wrap="square">
            <a:spAutoFit/>
          </a:bodyPr>
          <a:lstStyle/>
          <a:p>
            <a:r>
              <a:rPr lang="uk-UA" sz="3200" dirty="0" smtClean="0">
                <a:solidFill>
                  <a:srgbClr val="FF0000"/>
                </a:solidFill>
                <a:latin typeface="Times New Roman" panose="02020603050405020304" pitchFamily="18" charset="0"/>
                <a:cs typeface="Times New Roman" panose="02020603050405020304" pitchFamily="18" charset="0"/>
              </a:rPr>
              <a:t>Щорічне </a:t>
            </a:r>
            <a:r>
              <a:rPr lang="uk-UA" sz="3200" dirty="0" err="1" smtClean="0">
                <a:solidFill>
                  <a:srgbClr val="FF0000"/>
                </a:solidFill>
                <a:latin typeface="Times New Roman" panose="02020603050405020304" pitchFamily="18" charset="0"/>
                <a:cs typeface="Times New Roman" panose="02020603050405020304" pitchFamily="18" charset="0"/>
              </a:rPr>
              <a:t>скринінгове</a:t>
            </a:r>
            <a:r>
              <a:rPr lang="uk-UA" sz="3200" dirty="0" smtClean="0">
                <a:solidFill>
                  <a:srgbClr val="FF0000"/>
                </a:solidFill>
                <a:latin typeface="Times New Roman" panose="02020603050405020304" pitchFamily="18" charset="0"/>
                <a:cs typeface="Times New Roman" panose="02020603050405020304" pitchFamily="18" charset="0"/>
              </a:rPr>
              <a:t> флюорографічне обстеження </a:t>
            </a:r>
            <a:r>
              <a:rPr lang="ru-RU" sz="3200" dirty="0" smtClean="0">
                <a:solidFill>
                  <a:srgbClr val="FF0000"/>
                </a:solidFill>
                <a:latin typeface="Times New Roman" panose="02020603050405020304" pitchFamily="18" charset="0"/>
                <a:cs typeface="Times New Roman" panose="02020603050405020304" pitchFamily="18" charset="0"/>
              </a:rPr>
              <a:t>проводиться </a:t>
            </a:r>
            <a:r>
              <a:rPr lang="ru-RU" sz="3200" dirty="0" err="1" smtClean="0">
                <a:solidFill>
                  <a:srgbClr val="FF0000"/>
                </a:solidFill>
                <a:latin typeface="Times New Roman" panose="02020603050405020304" pitchFamily="18" charset="0"/>
                <a:cs typeface="Times New Roman" panose="02020603050405020304" pitchFamily="18" charset="0"/>
              </a:rPr>
              <a:t>серед</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дорослого</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населення</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з</a:t>
            </a:r>
            <a:r>
              <a:rPr lang="ru-RU" sz="3200" dirty="0" smtClean="0">
                <a:solidFill>
                  <a:srgbClr val="FF0000"/>
                </a:solidFill>
                <a:latin typeface="Times New Roman" panose="02020603050405020304" pitchFamily="18" charset="0"/>
                <a:cs typeface="Times New Roman" panose="02020603050405020304" pitchFamily="18" charset="0"/>
              </a:rPr>
              <a:t> 15 </a:t>
            </a:r>
            <a:r>
              <a:rPr lang="ru-RU" sz="3200" dirty="0" err="1" smtClean="0">
                <a:solidFill>
                  <a:srgbClr val="FF0000"/>
                </a:solidFill>
                <a:latin typeface="Times New Roman" panose="02020603050405020304" pitchFamily="18" charset="0"/>
                <a:cs typeface="Times New Roman" panose="02020603050405020304" pitchFamily="18" charset="0"/>
              </a:rPr>
              <a:t>років</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серед</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осіб</a:t>
            </a:r>
            <a:r>
              <a:rPr lang="ru-RU" sz="3200" dirty="0" smtClean="0">
                <a:solidFill>
                  <a:srgbClr val="FF0000"/>
                </a:solidFill>
                <a:latin typeface="Times New Roman" panose="02020603050405020304" pitchFamily="18" charset="0"/>
                <a:cs typeface="Times New Roman" panose="02020603050405020304" pitchFamily="18" charset="0"/>
              </a:rPr>
              <a:t> </a:t>
            </a:r>
            <a:r>
              <a:rPr lang="ru-RU" sz="3200" dirty="0" err="1" smtClean="0">
                <a:solidFill>
                  <a:srgbClr val="FF0000"/>
                </a:solidFill>
                <a:latin typeface="Times New Roman" panose="02020603050405020304" pitchFamily="18" charset="0"/>
                <a:cs typeface="Times New Roman" panose="02020603050405020304" pitchFamily="18" charset="0"/>
              </a:rPr>
              <a:t>з</a:t>
            </a:r>
            <a:endParaRPr lang="ru-RU" sz="3200" dirty="0" smtClean="0">
              <a:solidFill>
                <a:srgbClr val="FF0000"/>
              </a:solidFill>
              <a:latin typeface="Times New Roman" panose="02020603050405020304" pitchFamily="18" charset="0"/>
              <a:cs typeface="Times New Roman" panose="02020603050405020304" pitchFamily="18" charset="0"/>
            </a:endParaRPr>
          </a:p>
          <a:p>
            <a:endParaRPr lang="ru-RU" sz="3200" dirty="0" smtClean="0">
              <a:solidFill>
                <a:srgbClr val="FF0000"/>
              </a:solidFill>
              <a:latin typeface="Times New Roman" panose="02020603050405020304" pitchFamily="18" charset="0"/>
              <a:cs typeface="Times New Roman" panose="02020603050405020304" pitchFamily="18" charset="0"/>
            </a:endParaRPr>
          </a:p>
          <a:p>
            <a:pPr>
              <a:buFontTx/>
              <a:buChar char="-"/>
            </a:pPr>
            <a:r>
              <a:rPr lang="ru-RU" sz="2800" dirty="0" err="1" smtClean="0">
                <a:solidFill>
                  <a:srgbClr val="FFFF00"/>
                </a:solidFill>
                <a:latin typeface="Times New Roman" panose="02020603050405020304" pitchFamily="18" charset="0"/>
                <a:cs typeface="Times New Roman" panose="02020603050405020304" pitchFamily="18" charset="0"/>
              </a:rPr>
              <a:t>груп</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підвищеного</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ризику</a:t>
            </a:r>
            <a:r>
              <a:rPr lang="ru-RU" sz="2800" dirty="0" smtClean="0">
                <a:solidFill>
                  <a:srgbClr val="FFFF00"/>
                </a:solidFill>
                <a:latin typeface="Times New Roman" panose="02020603050405020304" pitchFamily="18" charset="0"/>
                <a:cs typeface="Times New Roman" panose="02020603050405020304" pitchFamily="18" charset="0"/>
              </a:rPr>
              <a:t> ;</a:t>
            </a:r>
          </a:p>
          <a:p>
            <a:pPr>
              <a:buFontTx/>
              <a:buChar char="-"/>
            </a:pP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обов’язкових</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контингентів</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населення</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студенти</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військові</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працівники</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громадського</a:t>
            </a:r>
            <a:r>
              <a:rPr lang="ru-RU" sz="2800" dirty="0" smtClean="0">
                <a:solidFill>
                  <a:srgbClr val="FFFF00"/>
                </a:solidFill>
                <a:latin typeface="Times New Roman" panose="02020603050405020304" pitchFamily="18" charset="0"/>
                <a:cs typeface="Times New Roman" panose="02020603050405020304" pitchFamily="18" charset="0"/>
              </a:rPr>
              <a:t> транспорту, </a:t>
            </a:r>
            <a:r>
              <a:rPr lang="ru-RU" sz="2800" dirty="0" err="1" smtClean="0">
                <a:solidFill>
                  <a:srgbClr val="FFFF00"/>
                </a:solidFill>
                <a:latin typeface="Times New Roman" panose="02020603050405020304" pitchFamily="18" charset="0"/>
                <a:cs typeface="Times New Roman" panose="02020603050405020304" pitchFamily="18" charset="0"/>
              </a:rPr>
              <a:t>ув’язнені</a:t>
            </a:r>
            <a:r>
              <a:rPr lang="ru-RU" sz="2800" dirty="0" smtClean="0">
                <a:solidFill>
                  <a:srgbClr val="FFFF00"/>
                </a:solidFill>
                <a:latin typeface="Times New Roman" panose="02020603050405020304" pitchFamily="18" charset="0"/>
                <a:cs typeface="Times New Roman" panose="02020603050405020304" pitchFamily="18" charset="0"/>
              </a:rPr>
              <a:t> та </a:t>
            </a:r>
            <a:r>
              <a:rPr lang="ru-RU" sz="2800" dirty="0" err="1" smtClean="0">
                <a:solidFill>
                  <a:srgbClr val="FFFF00"/>
                </a:solidFill>
                <a:latin typeface="Times New Roman" panose="02020603050405020304" pitchFamily="18" charset="0"/>
                <a:cs typeface="Times New Roman" panose="02020603050405020304" pitchFamily="18" charset="0"/>
              </a:rPr>
              <a:t>ін</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Також</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категорії</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населення</a:t>
            </a:r>
            <a:r>
              <a:rPr lang="ru-RU" sz="2800" dirty="0" smtClean="0">
                <a:solidFill>
                  <a:srgbClr val="FFFF00"/>
                </a:solidFill>
                <a:latin typeface="Times New Roman" panose="02020603050405020304" pitchFamily="18" charset="0"/>
                <a:cs typeface="Times New Roman" panose="02020603050405020304" pitchFamily="18" charset="0"/>
              </a:rPr>
              <a:t>, робота </a:t>
            </a:r>
            <a:r>
              <a:rPr lang="ru-RU" sz="2800" dirty="0" err="1" smtClean="0">
                <a:solidFill>
                  <a:srgbClr val="FFFF00"/>
                </a:solidFill>
                <a:latin typeface="Times New Roman" panose="02020603050405020304" pitchFamily="18" charset="0"/>
                <a:cs typeface="Times New Roman" panose="02020603050405020304" pitchFamily="18" charset="0"/>
              </a:rPr>
              <a:t>яких</a:t>
            </a:r>
            <a:endParaRPr lang="ru-RU" sz="2800" dirty="0" smtClean="0">
              <a:solidFill>
                <a:srgbClr val="FFFF00"/>
              </a:solidFill>
              <a:latin typeface="Times New Roman" panose="02020603050405020304" pitchFamily="18" charset="0"/>
              <a:cs typeface="Times New Roman" panose="02020603050405020304" pitchFamily="18" charset="0"/>
            </a:endParaRPr>
          </a:p>
          <a:p>
            <a:pPr>
              <a:buFontTx/>
              <a:buChar char="-"/>
            </a:pP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вимагає</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наявність</a:t>
            </a:r>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err="1" smtClean="0">
                <a:solidFill>
                  <a:srgbClr val="FFFF00"/>
                </a:solidFill>
                <a:latin typeface="Times New Roman" panose="02020603050405020304" pitchFamily="18" charset="0"/>
                <a:cs typeface="Times New Roman" panose="02020603050405020304" pitchFamily="18" charset="0"/>
              </a:rPr>
              <a:t>санітарної</a:t>
            </a:r>
            <a:r>
              <a:rPr lang="ru-RU" sz="2800" dirty="0" smtClean="0">
                <a:solidFill>
                  <a:srgbClr val="FFFF00"/>
                </a:solidFill>
                <a:latin typeface="Times New Roman" panose="02020603050405020304" pitchFamily="18" charset="0"/>
                <a:cs typeface="Times New Roman" panose="02020603050405020304" pitchFamily="18" charset="0"/>
              </a:rPr>
              <a:t> книжки)</a:t>
            </a:r>
            <a:endParaRPr lang="uk-U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ru-RU" sz="3200" dirty="0" smtClean="0">
                <a:solidFill>
                  <a:srgbClr val="FF0000"/>
                </a:solidFill>
                <a:latin typeface="Times New Roman" panose="02020603050405020304" pitchFamily="18" charset="0"/>
              </a:rPr>
              <a:t>ТУБЕРКУЛІНОДІАГНОСТИКА – МЕТОД  РАННЬОГО ВИЯВЛЕННЯ ТУБЕРКУЛЬОЗУ У ДІТЕЙ ТА ПІДЛІТКІВ</a:t>
            </a:r>
            <a:endParaRPr lang="uk-UA" sz="3200" dirty="0">
              <a:solidFill>
                <a:srgbClr val="FF0000"/>
              </a:solidFill>
            </a:endParaRPr>
          </a:p>
        </p:txBody>
      </p:sp>
      <p:sp>
        <p:nvSpPr>
          <p:cNvPr id="3" name="Текст 2"/>
          <p:cNvSpPr>
            <a:spLocks noGrp="1"/>
          </p:cNvSpPr>
          <p:nvPr>
            <p:ph type="body" idx="1"/>
          </p:nvPr>
        </p:nvSpPr>
        <p:spPr>
          <a:xfrm>
            <a:off x="683568" y="2924944"/>
            <a:ext cx="8003232" cy="3528392"/>
          </a:xfrm>
        </p:spPr>
        <p:txBody>
          <a:bodyPr>
            <a:normAutofit fontScale="92500" lnSpcReduction="10000"/>
          </a:bodyPr>
          <a:lstStyle/>
          <a:p>
            <a:r>
              <a:rPr lang="uk-UA" altLang="ru-RU" sz="2800" b="1" dirty="0" smtClean="0">
                <a:solidFill>
                  <a:srgbClr val="FFFF00"/>
                </a:solidFill>
                <a:latin typeface="Times New Roman" panose="02020603050405020304" pitchFamily="18" charset="0"/>
              </a:rPr>
              <a:t>Туберкулінова проба </a:t>
            </a:r>
            <a:r>
              <a:rPr lang="uk-UA" altLang="ru-RU" sz="2800" b="1" dirty="0" err="1" smtClean="0">
                <a:solidFill>
                  <a:srgbClr val="FFFF00"/>
                </a:solidFill>
                <a:latin typeface="Times New Roman" panose="02020603050405020304" pitchFamily="18" charset="0"/>
              </a:rPr>
              <a:t>Манту</a:t>
            </a:r>
            <a:r>
              <a:rPr lang="uk-UA" altLang="ru-RU" sz="2800" b="1" dirty="0" smtClean="0">
                <a:solidFill>
                  <a:srgbClr val="FFFF00"/>
                </a:solidFill>
                <a:latin typeface="Times New Roman" panose="02020603050405020304" pitchFamily="18" charset="0"/>
              </a:rPr>
              <a:t> у дітей і підлітків застосовується для:</a:t>
            </a:r>
            <a:br>
              <a:rPr lang="uk-UA" altLang="ru-RU" sz="2800" b="1" dirty="0" smtClean="0">
                <a:solidFill>
                  <a:srgbClr val="FFFF00"/>
                </a:solidFill>
                <a:latin typeface="Times New Roman" panose="02020603050405020304" pitchFamily="18" charset="0"/>
              </a:rPr>
            </a:br>
            <a:r>
              <a:rPr lang="uk-UA" altLang="ru-RU" sz="2800" b="1" dirty="0" smtClean="0">
                <a:latin typeface="Times New Roman" panose="02020603050405020304" pitchFamily="18" charset="0"/>
              </a:rPr>
              <a:t>-</a:t>
            </a:r>
            <a:r>
              <a:rPr lang="uk-UA" altLang="ru-RU" sz="2800" b="1" dirty="0" smtClean="0">
                <a:solidFill>
                  <a:srgbClr val="FFFF00"/>
                </a:solidFill>
                <a:latin typeface="Times New Roman" panose="02020603050405020304" pitchFamily="18" charset="0"/>
              </a:rPr>
              <a:t> </a:t>
            </a:r>
            <a:r>
              <a:rPr lang="uk-UA" altLang="ru-RU" sz="2800" b="1" dirty="0" smtClean="0">
                <a:latin typeface="Times New Roman" panose="02020603050405020304" pitchFamily="18" charset="0"/>
              </a:rPr>
              <a:t>раннього виявлення початкових і локальних форм туберкульозу у дітей і підлітків;</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для вивчення </a:t>
            </a:r>
            <a:r>
              <a:rPr lang="uk-UA" altLang="ru-RU" sz="2800" b="1" dirty="0" err="1" smtClean="0">
                <a:latin typeface="Times New Roman" panose="02020603050405020304" pitchFamily="18" charset="0"/>
              </a:rPr>
              <a:t>інфікованості</a:t>
            </a:r>
            <a:r>
              <a:rPr lang="uk-UA" altLang="ru-RU" sz="2800" b="1" dirty="0" smtClean="0">
                <a:latin typeface="Times New Roman" panose="02020603050405020304" pitchFamily="18" charset="0"/>
              </a:rPr>
              <a:t> населення (дітей та підлітків);</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перед вакцинацією дітей віком 2 місяця</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і більше, що не були вакциновані в пологовому будинку.</a:t>
            </a:r>
            <a:endParaRPr lang="ru-RU" altLang="ru-RU" sz="2800" b="1" dirty="0" smtClean="0">
              <a:latin typeface="Times New Roman" panose="02020603050405020304" pitchFamily="18" charset="0"/>
              <a:cs typeface="Times New Roman" panose="02020603050405020304" pitchFamily="18" charset="0"/>
            </a:endParaRP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3" name="Rectangle 3"/>
          <p:cNvSpPr>
            <a:spLocks noGrp="1" noChangeArrowheads="1"/>
          </p:cNvSpPr>
          <p:nvPr>
            <p:ph idx="1"/>
          </p:nvPr>
        </p:nvSpPr>
        <p:spPr>
          <a:xfrm>
            <a:off x="107504" y="3096827"/>
            <a:ext cx="9144000" cy="3357562"/>
          </a:xfrm>
        </p:spPr>
        <p:txBody>
          <a:bodyPr/>
          <a:lstStyle/>
          <a:p>
            <a:pPr marL="0" indent="0" eaLnBrk="1" hangingPunct="1">
              <a:spcBef>
                <a:spcPts val="0"/>
              </a:spcBef>
              <a:buNone/>
              <a:defRPr/>
            </a:pPr>
            <a:r>
              <a:rPr lang="uk-UA" altLang="ru-RU" sz="2400" b="1" dirty="0">
                <a:solidFill>
                  <a:srgbClr val="FFFF00"/>
                </a:solidFill>
                <a:latin typeface="Times New Roman" panose="02020603050405020304" pitchFamily="18" charset="0"/>
              </a:rPr>
              <a:t>Туберкулінова проба </a:t>
            </a:r>
            <a:r>
              <a:rPr lang="uk-UA" altLang="ru-RU" sz="2400" b="1" dirty="0" err="1">
                <a:solidFill>
                  <a:srgbClr val="FFFF00"/>
                </a:solidFill>
                <a:latin typeface="Times New Roman" panose="02020603050405020304" pitchFamily="18" charset="0"/>
              </a:rPr>
              <a:t>Манту</a:t>
            </a:r>
            <a:r>
              <a:rPr lang="uk-UA" altLang="ru-RU" sz="2400" b="1" dirty="0">
                <a:solidFill>
                  <a:srgbClr val="FFFF00"/>
                </a:solidFill>
                <a:latin typeface="Times New Roman" panose="02020603050405020304" pitchFamily="18" charset="0"/>
              </a:rPr>
              <a:t> у дітей і підлітків застосовується для:</a:t>
            </a:r>
            <a:br>
              <a:rPr lang="uk-UA" altLang="ru-RU" sz="2400" b="1" dirty="0">
                <a:solidFill>
                  <a:srgbClr val="FFFF00"/>
                </a:solidFill>
                <a:latin typeface="Times New Roman" panose="02020603050405020304" pitchFamily="18" charset="0"/>
              </a:rPr>
            </a:br>
            <a:r>
              <a:rPr lang="uk-UA" altLang="ru-RU" sz="2400" b="1" dirty="0">
                <a:latin typeface="Times New Roman" panose="02020603050405020304" pitchFamily="18" charset="0"/>
              </a:rPr>
              <a:t>-</a:t>
            </a:r>
            <a:r>
              <a:rPr lang="uk-UA" altLang="ru-RU" sz="2400" b="1" dirty="0">
                <a:solidFill>
                  <a:srgbClr val="FFFF00"/>
                </a:solidFill>
                <a:latin typeface="Times New Roman" panose="02020603050405020304" pitchFamily="18" charset="0"/>
              </a:rPr>
              <a:t> </a:t>
            </a:r>
            <a:r>
              <a:rPr lang="uk-UA" altLang="ru-RU" sz="2400" b="1" dirty="0">
                <a:latin typeface="Times New Roman" panose="02020603050405020304" pitchFamily="18" charset="0"/>
              </a:rPr>
              <a:t>раннього виявлення початкових і локальних форм туберкульозу у дітей і підлітків;</a:t>
            </a:r>
            <a:br>
              <a:rPr lang="uk-UA" altLang="ru-RU" sz="2400" b="1" dirty="0">
                <a:latin typeface="Times New Roman" panose="02020603050405020304" pitchFamily="18" charset="0"/>
              </a:rPr>
            </a:br>
            <a:r>
              <a:rPr lang="uk-UA" altLang="ru-RU" sz="2400" b="1" dirty="0">
                <a:latin typeface="Times New Roman" panose="02020603050405020304" pitchFamily="18" charset="0"/>
              </a:rPr>
              <a:t>- для вивчення </a:t>
            </a:r>
            <a:r>
              <a:rPr lang="uk-UA" altLang="ru-RU" sz="2400" b="1" dirty="0" err="1">
                <a:latin typeface="Times New Roman" panose="02020603050405020304" pitchFamily="18" charset="0"/>
              </a:rPr>
              <a:t>інфікованості</a:t>
            </a:r>
            <a:r>
              <a:rPr lang="uk-UA" altLang="ru-RU" sz="2400" b="1" dirty="0">
                <a:latin typeface="Times New Roman" panose="02020603050405020304" pitchFamily="18" charset="0"/>
              </a:rPr>
              <a:t> населення (дітей та підлітків);</a:t>
            </a:r>
            <a:br>
              <a:rPr lang="uk-UA" altLang="ru-RU" sz="2400" b="1" dirty="0">
                <a:latin typeface="Times New Roman" panose="02020603050405020304" pitchFamily="18" charset="0"/>
              </a:rPr>
            </a:br>
            <a:r>
              <a:rPr lang="uk-UA" altLang="ru-RU" sz="2400" b="1" dirty="0" smtClean="0">
                <a:latin typeface="Times New Roman" panose="02020603050405020304" pitchFamily="18" charset="0"/>
              </a:rPr>
              <a:t>- </a:t>
            </a:r>
            <a:r>
              <a:rPr lang="uk-UA" altLang="ru-RU" sz="2400" b="1" dirty="0">
                <a:latin typeface="Times New Roman" panose="02020603050405020304" pitchFamily="18" charset="0"/>
              </a:rPr>
              <a:t>перед вакцинацією дітей віком 2 місяця</a:t>
            </a:r>
            <a:br>
              <a:rPr lang="uk-UA" altLang="ru-RU" sz="2400" b="1" dirty="0">
                <a:latin typeface="Times New Roman" panose="02020603050405020304" pitchFamily="18" charset="0"/>
              </a:rPr>
            </a:br>
            <a:r>
              <a:rPr lang="uk-UA" altLang="ru-RU" sz="2400" b="1" dirty="0">
                <a:latin typeface="Times New Roman" panose="02020603050405020304" pitchFamily="18" charset="0"/>
              </a:rPr>
              <a:t> і більше, що не були вакциновані в пологовому будинку.</a:t>
            </a:r>
            <a:endParaRPr lang="ru-RU" altLang="ru-RU" sz="2400" b="1" dirty="0" smtClean="0">
              <a:latin typeface="Times New Roman" panose="02020603050405020304" pitchFamily="18" charset="0"/>
              <a:cs typeface="Times New Roman" panose="02020603050405020304" pitchFamily="18" charset="0"/>
            </a:endParaRPr>
          </a:p>
        </p:txBody>
      </p:sp>
      <p:sp>
        <p:nvSpPr>
          <p:cNvPr id="271362" name="Rectangle 2"/>
          <p:cNvSpPr>
            <a:spLocks noGrp="1" noChangeArrowheads="1"/>
          </p:cNvSpPr>
          <p:nvPr>
            <p:ph type="title"/>
          </p:nvPr>
        </p:nvSpPr>
        <p:spPr>
          <a:xfrm>
            <a:off x="3203575" y="0"/>
            <a:ext cx="5940425" cy="2564904"/>
          </a:xfrm>
        </p:spPr>
        <p:txBody>
          <a:bodyPr/>
          <a:lstStyle/>
          <a:p>
            <a:pPr eaLnBrk="1" hangingPunct="1">
              <a:defRPr/>
            </a:pPr>
            <a:r>
              <a:rPr lang="ru-RU" altLang="ru-RU" sz="2400" b="1" dirty="0">
                <a:solidFill>
                  <a:srgbClr val="FFFF00"/>
                </a:solidFill>
                <a:latin typeface="Times New Roman" panose="02020603050405020304" pitchFamily="18" charset="0"/>
              </a:rPr>
              <a:t>ТУБЕРКУЛІНОДІАГНОСТИКА – </a:t>
            </a:r>
            <a:br>
              <a:rPr lang="ru-RU" altLang="ru-RU" sz="2400" b="1" dirty="0">
                <a:solidFill>
                  <a:srgbClr val="FFFF00"/>
                </a:solidFill>
                <a:latin typeface="Times New Roman" panose="02020603050405020304" pitchFamily="18" charset="0"/>
              </a:rPr>
            </a:br>
            <a:r>
              <a:rPr lang="ru-RU" altLang="ru-RU" sz="2400" b="1" dirty="0">
                <a:solidFill>
                  <a:srgbClr val="FFFF00"/>
                </a:solidFill>
                <a:latin typeface="Times New Roman" panose="02020603050405020304" pitchFamily="18" charset="0"/>
              </a:rPr>
              <a:t>МЕТОД РАННЬОГО ВИЯВЛЕННЯ ТУБЕРКУЛЬОЗУ У ДІТЕЙ ТА ПІДЛІТКІВ</a:t>
            </a:r>
            <a:br>
              <a:rPr lang="ru-RU" altLang="ru-RU" sz="2400" b="1" dirty="0">
                <a:solidFill>
                  <a:srgbClr val="FFFF00"/>
                </a:solidFill>
                <a:latin typeface="Times New Roman" panose="02020603050405020304" pitchFamily="18" charset="0"/>
              </a:rPr>
            </a:br>
            <a:endParaRPr lang="ru-RU" altLang="ru-RU" sz="2400" dirty="0" smtClean="0"/>
          </a:p>
        </p:txBody>
      </p:sp>
      <p:pic>
        <p:nvPicPr>
          <p:cNvPr id="39940" name="Picture 4" descr="0_6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218" y="548680"/>
            <a:ext cx="3102145" cy="249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p:cNvSpPr>
            <a:spLocks noGrp="1" noChangeArrowheads="1"/>
          </p:cNvSpPr>
          <p:nvPr>
            <p:ph type="title"/>
          </p:nvPr>
        </p:nvSpPr>
        <p:spPr>
          <a:xfrm>
            <a:off x="0" y="0"/>
            <a:ext cx="6084168" cy="6741368"/>
          </a:xfrm>
        </p:spPr>
        <p:txBody>
          <a:bodyPr>
            <a:normAutofit fontScale="90000"/>
          </a:bodyPr>
          <a:lstStyle/>
          <a:p>
            <a:pPr eaLnBrk="1" hangingPunct="1"/>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800" b="1" dirty="0">
                <a:solidFill>
                  <a:srgbClr val="FFFF00"/>
                </a:solidFill>
                <a:latin typeface="Times New Roman" panose="02020603050405020304" pitchFamily="18" charset="0"/>
              </a:rPr>
              <a:t/>
            </a:r>
            <a:br>
              <a:rPr lang="ru-RU" altLang="ru-RU" sz="2800" b="1" dirty="0">
                <a:solidFill>
                  <a:srgbClr val="FFFF00"/>
                </a:solidFill>
                <a:latin typeface="Times New Roman" panose="02020603050405020304" pitchFamily="18" charset="0"/>
              </a:rPr>
            </a:br>
            <a:r>
              <a:rPr lang="uk-UA" altLang="ru-RU" sz="2400" b="1" dirty="0" err="1">
                <a:solidFill>
                  <a:srgbClr val="FF0066"/>
                </a:solidFill>
                <a:latin typeface="Times New Roman" panose="02020603050405020304" pitchFamily="18" charset="0"/>
              </a:rPr>
              <a:t>Туберкулінодіагностика</a:t>
            </a:r>
            <a:r>
              <a:rPr lang="uk-UA" altLang="ru-RU" sz="2400" b="1" dirty="0">
                <a:solidFill>
                  <a:srgbClr val="FF0066"/>
                </a:solidFill>
                <a:latin typeface="Times New Roman" panose="02020603050405020304" pitchFamily="18" charset="0"/>
              </a:rPr>
              <a:t> </a:t>
            </a:r>
            <a:r>
              <a:rPr lang="ru-RU" altLang="ru-RU" sz="2400" b="1" dirty="0">
                <a:solidFill>
                  <a:srgbClr val="FFFF00"/>
                </a:solidFill>
                <a:latin typeface="Times New Roman" panose="02020603050405020304" pitchFamily="18" charset="0"/>
                <a:cs typeface="Times New Roman" panose="02020603050405020304" pitchFamily="18" charset="0"/>
              </a:rPr>
              <a:t>ґ</a:t>
            </a:r>
            <a:r>
              <a:rPr lang="uk-UA" altLang="ru-RU" sz="2400" b="1" dirty="0" err="1">
                <a:solidFill>
                  <a:srgbClr val="FFFF00"/>
                </a:solidFill>
                <a:latin typeface="Times New Roman" panose="02020603050405020304" pitchFamily="18" charset="0"/>
              </a:rPr>
              <a:t>рунтується</a:t>
            </a:r>
            <a:r>
              <a:rPr lang="uk-UA" altLang="ru-RU" sz="2400" b="1" dirty="0">
                <a:solidFill>
                  <a:srgbClr val="FFFF00"/>
                </a:solidFill>
                <a:latin typeface="Times New Roman" panose="02020603050405020304" pitchFamily="18" charset="0"/>
              </a:rPr>
              <a:t> на визначенні алергії організму до туберкуліну, </a:t>
            </a:r>
            <a:br>
              <a:rPr lang="uk-UA" altLang="ru-RU" sz="2400" b="1" dirty="0">
                <a:solidFill>
                  <a:srgbClr val="FFFF00"/>
                </a:solidFill>
                <a:latin typeface="Times New Roman" panose="02020603050405020304" pitchFamily="18" charset="0"/>
              </a:rPr>
            </a:br>
            <a:r>
              <a:rPr lang="uk-UA" altLang="ru-RU" sz="2400" b="1" dirty="0">
                <a:solidFill>
                  <a:srgbClr val="FFFF00"/>
                </a:solidFill>
                <a:latin typeface="Times New Roman" panose="02020603050405020304" pitchFamily="18" charset="0"/>
              </a:rPr>
              <a:t>що є </a:t>
            </a:r>
            <a:r>
              <a:rPr lang="uk-UA" altLang="ru-RU" sz="2400" b="1" dirty="0" err="1">
                <a:solidFill>
                  <a:srgbClr val="FFFF00"/>
                </a:solidFill>
                <a:latin typeface="Times New Roman" panose="02020603050405020304" pitchFamily="18" charset="0"/>
              </a:rPr>
              <a:t>гаптеном</a:t>
            </a:r>
            <a:r>
              <a:rPr lang="uk-UA" altLang="ru-RU" sz="2400" b="1" dirty="0">
                <a:solidFill>
                  <a:srgbClr val="FFFF00"/>
                </a:solidFill>
                <a:latin typeface="Times New Roman" panose="02020603050405020304" pitchFamily="18" charset="0"/>
              </a:rPr>
              <a:t> мікобактерій туберкульозу.</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400" dirty="0">
                <a:solidFill>
                  <a:srgbClr val="FFFF00"/>
                </a:solidFill>
                <a:effectLst/>
                <a:latin typeface="Times New Roman" panose="02020603050405020304" pitchFamily="18" charset="0"/>
                <a:cs typeface="Times New Roman" panose="02020603050405020304" pitchFamily="18" charset="0"/>
              </a:rPr>
              <a:t/>
            </a:r>
            <a:br>
              <a:rPr lang="ru-RU" altLang="ru-RU" sz="2400" dirty="0">
                <a:solidFill>
                  <a:srgbClr val="FFFF00"/>
                </a:solidFill>
                <a:effectLst/>
                <a:latin typeface="Times New Roman" panose="02020603050405020304" pitchFamily="18" charset="0"/>
                <a:cs typeface="Times New Roman" panose="02020603050405020304" pitchFamily="18" charset="0"/>
              </a:rPr>
            </a:br>
            <a:r>
              <a:rPr lang="ru-RU" altLang="ru-RU" sz="2400" dirty="0" err="1">
                <a:solidFill>
                  <a:srgbClr val="FFFF00"/>
                </a:solidFill>
                <a:effectLst/>
                <a:latin typeface="Times New Roman" panose="02020603050405020304" pitchFamily="18" charset="0"/>
                <a:cs typeface="Times New Roman" panose="02020603050405020304" pitchFamily="18" charset="0"/>
              </a:rPr>
              <a:t>Вперше</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туберкулін</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був</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виділений</a:t>
            </a:r>
            <a:r>
              <a:rPr lang="ru-RU" altLang="ru-RU" sz="2400" dirty="0">
                <a:solidFill>
                  <a:srgbClr val="FFFF00"/>
                </a:solidFill>
                <a:effectLst/>
                <a:latin typeface="Times New Roman" panose="02020603050405020304" pitchFamily="18" charset="0"/>
                <a:cs typeface="Times New Roman" panose="02020603050405020304" pitchFamily="18" charset="0"/>
              </a:rPr>
              <a:t> з </a:t>
            </a:r>
            <a:r>
              <a:rPr lang="ru-RU" altLang="ru-RU" sz="2400" dirty="0" err="1">
                <a:solidFill>
                  <a:srgbClr val="FFFF00"/>
                </a:solidFill>
                <a:effectLst/>
                <a:latin typeface="Times New Roman" panose="02020603050405020304" pitchFamily="18" charset="0"/>
                <a:cs typeface="Times New Roman" panose="02020603050405020304" pitchFamily="18" charset="0"/>
              </a:rPr>
              <a:t>продуктів</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життєдіяльності</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мікобактерій</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туберкульозу</a:t>
            </a:r>
            <a:r>
              <a:rPr lang="ru-RU" altLang="ru-RU" sz="2400" dirty="0">
                <a:solidFill>
                  <a:srgbClr val="FFFF00"/>
                </a:solidFill>
                <a:effectLst/>
                <a:latin typeface="Times New Roman" panose="02020603050405020304" pitchFamily="18" charset="0"/>
                <a:cs typeface="Times New Roman" panose="02020603050405020304" pitchFamily="18" charset="0"/>
              </a:rPr>
              <a:t/>
            </a:r>
            <a:br>
              <a:rPr lang="ru-RU" altLang="ru-RU" sz="2400" dirty="0">
                <a:solidFill>
                  <a:srgbClr val="FFFF00"/>
                </a:solidFill>
                <a:effectLst/>
                <a:latin typeface="Times New Roman" panose="02020603050405020304" pitchFamily="18" charset="0"/>
                <a:cs typeface="Times New Roman" panose="02020603050405020304" pitchFamily="18" charset="0"/>
              </a:rPr>
            </a:br>
            <a:r>
              <a:rPr lang="ru-RU" altLang="ru-RU" sz="2400" dirty="0">
                <a:solidFill>
                  <a:srgbClr val="FFFF00"/>
                </a:solidFill>
                <a:effectLst/>
                <a:latin typeface="Times New Roman" panose="02020603050405020304" pitchFamily="18" charset="0"/>
                <a:cs typeface="Times New Roman" panose="02020603050405020304" pitchFamily="18" charset="0"/>
              </a:rPr>
              <a:t>Р. Кохом в 1890 р</a:t>
            </a:r>
            <a:br>
              <a:rPr lang="ru-RU" altLang="ru-RU" sz="2400" dirty="0">
                <a:solidFill>
                  <a:srgbClr val="FFFF00"/>
                </a:solidFill>
                <a:effectLst/>
                <a:latin typeface="Times New Roman" panose="02020603050405020304" pitchFamily="18" charset="0"/>
                <a:cs typeface="Times New Roman" panose="02020603050405020304" pitchFamily="18" charset="0"/>
              </a:rPr>
            </a:br>
            <a:r>
              <a:rPr lang="ru-RU" altLang="ru-RU" sz="2400" dirty="0" smtClean="0">
                <a:solidFill>
                  <a:srgbClr val="FFFF00"/>
                </a:solidFill>
                <a:effectLst/>
                <a:latin typeface="Times New Roman" panose="02020603050405020304" pitchFamily="18" charset="0"/>
                <a:cs typeface="Times New Roman" panose="02020603050405020304" pitchFamily="18" charset="0"/>
              </a:rPr>
              <a:t/>
            </a:r>
            <a:br>
              <a:rPr lang="ru-RU" altLang="ru-RU" sz="2400" dirty="0" smtClean="0">
                <a:solidFill>
                  <a:srgbClr val="FFFF00"/>
                </a:solidFill>
                <a:effectLst/>
                <a:latin typeface="Times New Roman" panose="02020603050405020304" pitchFamily="18" charset="0"/>
                <a:cs typeface="Times New Roman" panose="02020603050405020304" pitchFamily="18" charset="0"/>
              </a:rPr>
            </a:br>
            <a:r>
              <a:rPr lang="ru-RU" altLang="ru-RU" sz="2400" dirty="0" err="1" smtClean="0">
                <a:solidFill>
                  <a:srgbClr val="FFFF00"/>
                </a:solidFill>
                <a:effectLst/>
                <a:latin typeface="Times New Roman" panose="02020603050405020304" pitchFamily="18" charset="0"/>
                <a:cs typeface="Times New Roman" panose="02020603050405020304" pitchFamily="18" charset="0"/>
              </a:rPr>
              <a:t>Туберкулін</a:t>
            </a:r>
            <a:r>
              <a:rPr lang="ru-RU" altLang="ru-RU" sz="2400" dirty="0" smtClean="0">
                <a:solidFill>
                  <a:srgbClr val="FFFF00"/>
                </a:solidFill>
                <a:effectLst/>
                <a:latin typeface="Times New Roman" panose="02020603050405020304" pitchFamily="18" charset="0"/>
                <a:cs typeface="Times New Roman" panose="02020603050405020304" pitchFamily="18" charset="0"/>
              </a:rPr>
              <a:t> </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рідкий</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алерген</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являє</a:t>
            </a:r>
            <a:r>
              <a:rPr lang="ru-RU" altLang="ru-RU" sz="2400" dirty="0">
                <a:solidFill>
                  <a:srgbClr val="FFFF00"/>
                </a:solidFill>
                <a:effectLst/>
                <a:latin typeface="Times New Roman" panose="02020603050405020304" pitchFamily="18" charset="0"/>
                <a:cs typeface="Times New Roman" panose="02020603050405020304" pitchFamily="18" charset="0"/>
              </a:rPr>
              <a:t> собою </a:t>
            </a:r>
            <a:r>
              <a:rPr lang="ru-RU" altLang="ru-RU" sz="2400" dirty="0" err="1">
                <a:solidFill>
                  <a:srgbClr val="FFFF00"/>
                </a:solidFill>
                <a:effectLst/>
                <a:latin typeface="Times New Roman" panose="02020603050405020304" pitchFamily="18" charset="0"/>
                <a:cs typeface="Times New Roman" panose="02020603050405020304" pitchFamily="18" charset="0"/>
              </a:rPr>
              <a:t>розчин</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туберкуліну</a:t>
            </a:r>
            <a:r>
              <a:rPr lang="ru-RU" altLang="ru-RU" sz="2400" dirty="0">
                <a:solidFill>
                  <a:srgbClr val="FFFF00"/>
                </a:solidFill>
                <a:effectLst/>
                <a:latin typeface="Times New Roman" panose="02020603050405020304" pitchFamily="18" charset="0"/>
                <a:cs typeface="Times New Roman" panose="02020603050405020304" pitchFamily="18" charset="0"/>
              </a:rPr>
              <a:t> в 0,85% </a:t>
            </a:r>
            <a:r>
              <a:rPr lang="ru-RU" altLang="ru-RU" sz="2400" dirty="0" err="1">
                <a:solidFill>
                  <a:srgbClr val="FFFF00"/>
                </a:solidFill>
                <a:effectLst/>
                <a:latin typeface="Times New Roman" panose="02020603050405020304" pitchFamily="18" charset="0"/>
                <a:cs typeface="Times New Roman" panose="02020603050405020304" pitchFamily="18" charset="0"/>
              </a:rPr>
              <a:t>розчині</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натрію</a:t>
            </a:r>
            <a:r>
              <a:rPr lang="ru-RU" altLang="ru-RU" sz="2400" dirty="0">
                <a:solidFill>
                  <a:srgbClr val="FFFF00"/>
                </a:solidFill>
                <a:effectLst/>
                <a:latin typeface="Times New Roman" panose="02020603050405020304" pitchFamily="18" charset="0"/>
                <a:cs typeface="Times New Roman" panose="02020603050405020304" pitchFamily="18" charset="0"/>
              </a:rPr>
              <a:t> хлориду, з </a:t>
            </a:r>
            <a:r>
              <a:rPr lang="ru-RU" altLang="ru-RU" sz="2400" dirty="0" err="1">
                <a:solidFill>
                  <a:srgbClr val="FFFF00"/>
                </a:solidFill>
                <a:effectLst/>
                <a:latin typeface="Times New Roman" panose="02020603050405020304" pitchFamily="18" charset="0"/>
                <a:cs typeface="Times New Roman" panose="02020603050405020304" pitchFamily="18" charset="0"/>
              </a:rPr>
              <a:t>фосфатним</a:t>
            </a:r>
            <a:r>
              <a:rPr lang="ru-RU" altLang="ru-RU" sz="2400" dirty="0">
                <a:solidFill>
                  <a:srgbClr val="FFFF00"/>
                </a:solidFill>
                <a:effectLst/>
                <a:latin typeface="Times New Roman" panose="02020603050405020304" pitchFamily="18" charset="0"/>
                <a:cs typeface="Times New Roman" panose="02020603050405020304" pitchFamily="18" charset="0"/>
              </a:rPr>
              <a:t> буфером, з твіном-80 в </a:t>
            </a:r>
            <a:r>
              <a:rPr lang="ru-RU" altLang="ru-RU" sz="2400" dirty="0" err="1">
                <a:solidFill>
                  <a:srgbClr val="FFFF00"/>
                </a:solidFill>
                <a:effectLst/>
                <a:latin typeface="Times New Roman" panose="02020603050405020304" pitchFamily="18" charset="0"/>
                <a:cs typeface="Times New Roman" panose="02020603050405020304" pitchFamily="18" charset="0"/>
              </a:rPr>
              <a:t>якості</a:t>
            </a:r>
            <a:r>
              <a:rPr lang="ru-RU" altLang="ru-RU" sz="2400" dirty="0">
                <a:solidFill>
                  <a:srgbClr val="FFFF00"/>
                </a:solidFill>
                <a:effectLst/>
                <a:latin typeface="Times New Roman" panose="02020603050405020304" pitchFamily="18" charset="0"/>
                <a:cs typeface="Times New Roman" panose="02020603050405020304" pitchFamily="18" charset="0"/>
              </a:rPr>
              <a:t> </a:t>
            </a:r>
            <a:r>
              <a:rPr lang="ru-RU" altLang="ru-RU" sz="2400" dirty="0" err="1">
                <a:solidFill>
                  <a:srgbClr val="FFFF00"/>
                </a:solidFill>
                <a:effectLst/>
                <a:latin typeface="Times New Roman" panose="02020603050405020304" pitchFamily="18" charset="0"/>
                <a:cs typeface="Times New Roman" panose="02020603050405020304" pitchFamily="18" charset="0"/>
              </a:rPr>
              <a:t>стабілізатора</a:t>
            </a:r>
            <a:r>
              <a:rPr lang="ru-RU" altLang="ru-RU" sz="2400" dirty="0">
                <a:solidFill>
                  <a:srgbClr val="FFFF00"/>
                </a:solidFill>
                <a:effectLst/>
                <a:latin typeface="Times New Roman" panose="02020603050405020304" pitchFamily="18" charset="0"/>
                <a:cs typeface="Times New Roman" panose="02020603050405020304" pitchFamily="18" charset="0"/>
              </a:rPr>
              <a:t> та фенолом як консервант.</a:t>
            </a:r>
            <a:r>
              <a:rPr lang="ru-RU" altLang="ru-RU" sz="2400" b="1" i="1" dirty="0">
                <a:solidFill>
                  <a:srgbClr val="FFFF00"/>
                </a:solidFill>
                <a:latin typeface="Monotype Corsiva" panose="03010101010201010101" pitchFamily="66" charset="0"/>
              </a:rPr>
              <a:t/>
            </a:r>
            <a:br>
              <a:rPr lang="ru-RU" altLang="ru-RU" sz="2400" b="1" i="1" dirty="0">
                <a:solidFill>
                  <a:srgbClr val="FFFF00"/>
                </a:solidFill>
                <a:latin typeface="Monotype Corsiva" panose="03010101010201010101" pitchFamily="66" charset="0"/>
              </a:rPr>
            </a:br>
            <a:r>
              <a:rPr lang="en-US" altLang="ru-RU" sz="2400" dirty="0" smtClean="0">
                <a:solidFill>
                  <a:srgbClr val="FFFF00"/>
                </a:solidFill>
                <a:latin typeface="Times New Roman" panose="02020603050405020304" pitchFamily="18" charset="0"/>
              </a:rPr>
              <a:t/>
            </a:r>
            <a:br>
              <a:rPr lang="en-US" altLang="ru-RU" sz="2400" dirty="0" smtClean="0">
                <a:solidFill>
                  <a:srgbClr val="FFFF00"/>
                </a:solidFill>
                <a:latin typeface="Times New Roman" panose="02020603050405020304" pitchFamily="18" charset="0"/>
              </a:rPr>
            </a:br>
            <a:r>
              <a:rPr lang="uk-UA" altLang="ru-RU" sz="2400" b="1" dirty="0" smtClean="0">
                <a:latin typeface="Times New Roman" panose="02020603050405020304" pitchFamily="18" charset="0"/>
              </a:rPr>
              <a:t/>
            </a:r>
            <a:br>
              <a:rPr lang="uk-UA" altLang="ru-RU" sz="2400" b="1" dirty="0" smtClean="0">
                <a:latin typeface="Times New Roman" panose="02020603050405020304" pitchFamily="18" charset="0"/>
              </a:rPr>
            </a:br>
            <a:endParaRPr lang="ru-RU" altLang="ru-RU" sz="2400" b="1" dirty="0" smtClean="0">
              <a:latin typeface="Times New Roman" panose="02020603050405020304" pitchFamily="18" charset="0"/>
            </a:endParaRP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404664"/>
            <a:ext cx="2901950"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61" name="Rectangle 5"/>
          <p:cNvSpPr>
            <a:spLocks noGrp="1" noChangeArrowheads="1"/>
          </p:cNvSpPr>
          <p:nvPr>
            <p:ph type="subTitle" idx="1"/>
          </p:nvPr>
        </p:nvSpPr>
        <p:spPr>
          <a:xfrm>
            <a:off x="214282" y="4143380"/>
            <a:ext cx="9144000" cy="3357562"/>
          </a:xfrm>
        </p:spPr>
        <p:txBody>
          <a:bodyPr/>
          <a:lstStyle/>
          <a:p>
            <a:pPr eaLnBrk="1" hangingPunct="1">
              <a:lnSpc>
                <a:spcPct val="80000"/>
              </a:lnSpc>
              <a:defRPr/>
            </a:pPr>
            <a:r>
              <a:rPr lang="uk-UA" altLang="ru-RU" sz="2800" b="1" dirty="0" smtClean="0">
                <a:solidFill>
                  <a:srgbClr val="FFFF00"/>
                </a:solidFill>
                <a:latin typeface="Times New Roman" panose="02020603050405020304" pitchFamily="18" charset="0"/>
              </a:rPr>
              <a:t>Препарат випускають в ампулах з розчином по 3 мл, </a:t>
            </a:r>
          </a:p>
          <a:p>
            <a:pPr eaLnBrk="1" hangingPunct="1">
              <a:lnSpc>
                <a:spcPct val="80000"/>
              </a:lnSpc>
              <a:defRPr/>
            </a:pPr>
            <a:r>
              <a:rPr lang="uk-UA" altLang="ru-RU" sz="2800" b="1" dirty="0" smtClean="0">
                <a:solidFill>
                  <a:srgbClr val="FFFF00"/>
                </a:solidFill>
                <a:latin typeface="Times New Roman" panose="02020603050405020304" pitchFamily="18" charset="0"/>
              </a:rPr>
              <a:t>у 0,1 мл якого міститься 2 ТО,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і має вигляд безколірної прозорої рідини.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endParaRPr lang="ru-RU" altLang="ru-RU" sz="2400" dirty="0" smtClean="0"/>
          </a:p>
        </p:txBody>
      </p:sp>
      <p:sp>
        <p:nvSpPr>
          <p:cNvPr id="377860" name="Rectangle 4"/>
          <p:cNvSpPr>
            <a:spLocks noGrp="1" noChangeArrowheads="1"/>
          </p:cNvSpPr>
          <p:nvPr>
            <p:ph type="ctrTitle"/>
          </p:nvPr>
        </p:nvSpPr>
        <p:spPr>
          <a:xfrm>
            <a:off x="4356100" y="0"/>
            <a:ext cx="4787900" cy="3644900"/>
          </a:xfrm>
        </p:spPr>
        <p:txBody>
          <a:bodyPr>
            <a:normAutofit fontScale="90000"/>
          </a:bodyPr>
          <a:lstStyle/>
          <a:p>
            <a:pPr eaLnBrk="1" hangingPunct="1">
              <a:lnSpc>
                <a:spcPct val="90000"/>
              </a:lnSpc>
              <a:defRPr/>
            </a:pPr>
            <a:r>
              <a:rPr lang="uk-UA" altLang="ru-RU" sz="2800" b="1" dirty="0" smtClean="0">
                <a:solidFill>
                  <a:srgbClr val="FFFF00"/>
                </a:solidFill>
                <a:latin typeface="Times New Roman" panose="02020603050405020304" pitchFamily="18" charset="0"/>
              </a:rPr>
              <a:t>Для планової </a:t>
            </a:r>
            <a:r>
              <a:rPr lang="uk-UA" altLang="ru-RU" sz="2800" b="1" dirty="0" err="1" smtClean="0">
                <a:solidFill>
                  <a:srgbClr val="FFFF00"/>
                </a:solidFill>
                <a:latin typeface="Times New Roman" panose="02020603050405020304" pitchFamily="18" charset="0"/>
              </a:rPr>
              <a:t>туберкулінодіагностики</a:t>
            </a:r>
            <a:r>
              <a:rPr lang="uk-UA" altLang="ru-RU" sz="2800" b="1" dirty="0" smtClean="0">
                <a:solidFill>
                  <a:srgbClr val="FFFF00"/>
                </a:solidFill>
                <a:latin typeface="Times New Roman" panose="02020603050405020304" pitchFamily="18" charset="0"/>
              </a:rPr>
              <a:t>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в якості єдиної туберкулінової проби застосовують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пробу </a:t>
            </a:r>
            <a:r>
              <a:rPr lang="uk-UA" altLang="ru-RU" sz="2800" b="1" dirty="0" err="1" smtClean="0">
                <a:solidFill>
                  <a:srgbClr val="FFFF00"/>
                </a:solidFill>
                <a:latin typeface="Times New Roman" panose="02020603050405020304" pitchFamily="18" charset="0"/>
              </a:rPr>
              <a:t>Манту</a:t>
            </a:r>
            <a:r>
              <a:rPr lang="uk-UA" altLang="ru-RU" sz="2800" b="1" dirty="0" smtClean="0">
                <a:solidFill>
                  <a:srgbClr val="FFFF00"/>
                </a:solidFill>
                <a:latin typeface="Times New Roman" panose="02020603050405020304" pitchFamily="18" charset="0"/>
              </a:rPr>
              <a:t> 2 ТО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стандартного очищеного туберкуліну ППД-Л,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готового до вживання</a:t>
            </a:r>
            <a:r>
              <a:rPr lang="uk-UA" altLang="ru-RU" sz="2800" b="1" dirty="0" smtClean="0">
                <a:latin typeface="Times New Roman" panose="02020603050405020304" pitchFamily="18" charset="0"/>
              </a:rPr>
              <a:t>. </a:t>
            </a:r>
            <a:endParaRPr lang="ru-RU" altLang="ru-RU" sz="2800" b="1" dirty="0" smtClean="0">
              <a:latin typeface="Times New Roman" panose="02020603050405020304" pitchFamily="18" charset="0"/>
            </a:endParaRPr>
          </a:p>
        </p:txBody>
      </p:sp>
      <p:pic>
        <p:nvPicPr>
          <p:cNvPr id="45058" name="Picture 2" descr="C:\Users\Roman\Desktop\Туберкулин-комплект-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20688"/>
            <a:ext cx="3543459" cy="3240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20" name="Rectangle 4"/>
          <p:cNvSpPr>
            <a:spLocks noGrp="1" noChangeArrowheads="1"/>
          </p:cNvSpPr>
          <p:nvPr>
            <p:ph type="ctrTitle"/>
          </p:nvPr>
        </p:nvSpPr>
        <p:spPr>
          <a:xfrm>
            <a:off x="323528" y="0"/>
            <a:ext cx="8640960" cy="4005064"/>
          </a:xfrm>
        </p:spPr>
        <p:txBody>
          <a:bodyPr>
            <a:normAutofit fontScale="90000"/>
          </a:bodyPr>
          <a:lstStyle/>
          <a:p>
            <a:pPr eaLnBrk="1" hangingPunct="1">
              <a:defRPr/>
            </a:pP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FF00"/>
                </a:solidFill>
                <a:latin typeface="Times New Roman" panose="02020603050405020304" pitchFamily="18" charset="0"/>
              </a:rPr>
              <a:t>З метою раннього виявлення туберкульозу проба </a:t>
            </a:r>
            <a:r>
              <a:rPr lang="uk-UA" altLang="ru-RU" sz="2800" b="1" dirty="0" err="1" smtClean="0">
                <a:solidFill>
                  <a:srgbClr val="FFFF00"/>
                </a:solidFill>
                <a:latin typeface="Times New Roman" panose="02020603050405020304" pitchFamily="18" charset="0"/>
              </a:rPr>
              <a:t>Манту</a:t>
            </a:r>
            <a:r>
              <a:rPr lang="uk-UA" altLang="ru-RU" sz="2800" b="1" dirty="0" smtClean="0">
                <a:solidFill>
                  <a:srgbClr val="FFFF00"/>
                </a:solidFill>
                <a:latin typeface="Times New Roman" panose="02020603050405020304" pitchFamily="18" charset="0"/>
              </a:rPr>
              <a:t> з 2 ТО застосовується у дітей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з 4-и</a:t>
            </a:r>
            <a:r>
              <a:rPr lang="en-US" altLang="ru-RU" sz="2800" b="1" dirty="0" smtClean="0">
                <a:solidFill>
                  <a:srgbClr val="FFFF00"/>
                </a:solidFill>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річного віку включно (у дітей з груп ризику з 1-го року) систематично щорічно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по досягненні повної кількості років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до 14 років включно один раз на рік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незалежно від попереднього результату.</a:t>
            </a:r>
            <a:r>
              <a:rPr lang="ru-RU" altLang="ru-RU" sz="2800" b="1" dirty="0">
                <a:solidFill>
                  <a:srgbClr val="FFFF00"/>
                </a:solidFill>
                <a:latin typeface="Times New Roman" panose="02020603050405020304" pitchFamily="18" charset="0"/>
              </a:rPr>
              <a:t> </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endParaRPr lang="ru-RU" altLang="ru-RU" sz="2800" b="1" dirty="0" smtClean="0">
              <a:solidFill>
                <a:srgbClr val="FFFF00"/>
              </a:solidFill>
              <a:latin typeface="Times New Roman" panose="02020603050405020304" pitchFamily="18" charset="0"/>
            </a:endParaRPr>
          </a:p>
        </p:txBody>
      </p:sp>
      <p:pic>
        <p:nvPicPr>
          <p:cNvPr id="44036" name="Picture 6" descr="seejrwfkepiydjt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868752"/>
            <a:ext cx="4968552" cy="2896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6" name="Rectangle 6"/>
          <p:cNvSpPr>
            <a:spLocks noGrp="1" noChangeArrowheads="1"/>
          </p:cNvSpPr>
          <p:nvPr>
            <p:ph type="title"/>
          </p:nvPr>
        </p:nvSpPr>
        <p:spPr>
          <a:xfrm>
            <a:off x="2528888" y="-785842"/>
            <a:ext cx="6615112" cy="6858000"/>
          </a:xfrm>
        </p:spPr>
        <p:txBody>
          <a:bodyPr/>
          <a:lstStyle/>
          <a:p>
            <a:pPr eaLnBrk="1" hangingPunct="1">
              <a:lnSpc>
                <a:spcPct val="85000"/>
              </a:lnSpc>
              <a:defRPr/>
            </a:pPr>
            <a:r>
              <a:rPr lang="uk-UA" altLang="ru-RU" sz="3200" b="1" dirty="0" smtClean="0">
                <a:solidFill>
                  <a:srgbClr val="FF0000"/>
                </a:solidFill>
                <a:latin typeface="Times New Roman" panose="02020603050405020304" pitchFamily="18" charset="0"/>
              </a:rPr>
              <a:t>Техніка проведення проби </a:t>
            </a:r>
            <a:r>
              <a:rPr lang="uk-UA" altLang="ru-RU" sz="3200" b="1" dirty="0" err="1" smtClean="0">
                <a:solidFill>
                  <a:srgbClr val="FF0000"/>
                </a:solidFill>
                <a:latin typeface="Times New Roman" panose="02020603050405020304" pitchFamily="18" charset="0"/>
              </a:rPr>
              <a:t>Манту</a:t>
            </a:r>
            <a:r>
              <a:rPr lang="uk-UA" altLang="ru-RU" sz="3200" b="1" dirty="0" smtClean="0">
                <a:solidFill>
                  <a:srgbClr val="FF0000"/>
                </a:solidFill>
                <a:latin typeface="Times New Roman" panose="02020603050405020304" pitchFamily="18" charset="0"/>
              </a:rPr>
              <a:t/>
            </a:r>
            <a:br>
              <a:rPr lang="uk-UA" altLang="ru-RU" sz="3200" b="1" dirty="0" smtClean="0">
                <a:solidFill>
                  <a:srgbClr val="FF00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Для проведення проби </a:t>
            </a:r>
            <a:r>
              <a:rPr lang="uk-UA" altLang="ru-RU" sz="2800" b="1" dirty="0" err="1" smtClean="0">
                <a:solidFill>
                  <a:srgbClr val="FFFF00"/>
                </a:solidFill>
                <a:latin typeface="Times New Roman" panose="02020603050405020304" pitchFamily="18" charset="0"/>
              </a:rPr>
              <a:t>Манту</a:t>
            </a:r>
            <a:r>
              <a:rPr lang="uk-UA" altLang="ru-RU" sz="2800" b="1" dirty="0" smtClean="0">
                <a:solidFill>
                  <a:srgbClr val="FFFF00"/>
                </a:solidFill>
                <a:latin typeface="Times New Roman" panose="02020603050405020304" pitchFamily="18" charset="0"/>
              </a:rPr>
              <a:t> застосовують тільки </a:t>
            </a:r>
            <a:r>
              <a:rPr lang="uk-UA" altLang="ru-RU" sz="2800" b="1" dirty="0" err="1" smtClean="0">
                <a:solidFill>
                  <a:srgbClr val="FFFF00"/>
                </a:solidFill>
                <a:latin typeface="Times New Roman" panose="02020603050405020304" pitchFamily="18" charset="0"/>
              </a:rPr>
              <a:t>однограмові</a:t>
            </a:r>
            <a:r>
              <a:rPr lang="uk-UA" altLang="ru-RU" sz="2800" b="1" dirty="0" smtClean="0">
                <a:solidFill>
                  <a:srgbClr val="FFFF00"/>
                </a:solidFill>
                <a:latin typeface="Times New Roman" panose="02020603050405020304" pitchFamily="18" charset="0"/>
              </a:rPr>
              <a:t> шприци одноразового використання.  Ампулу з препаратом, перед відкриттям, обтирають марлею, змоченою 70° етиловим спиртом.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Набирають 0,2 мл (дві дози), випускають розчин до відмітки 0,1 мл.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Ампулу після розкриття зберігають в асептичних умовах не більше 2-х годин. На внутрішній поверхні середньої третини передпліччя ділянку шкіри обробляють 70° етиловим спиртом. Тонка голка зрізом догори вводиться </a:t>
            </a:r>
            <a:r>
              <a:rPr lang="uk-UA" altLang="ru-RU" sz="2800" b="1" dirty="0" err="1" smtClean="0">
                <a:solidFill>
                  <a:srgbClr val="FFFF00"/>
                </a:solidFill>
                <a:latin typeface="Times New Roman" panose="02020603050405020304" pitchFamily="18" charset="0"/>
              </a:rPr>
              <a:t>внутрішньошкірно</a:t>
            </a:r>
            <a:r>
              <a:rPr lang="uk-UA" altLang="ru-RU" sz="2800" b="1" dirty="0" smtClean="0">
                <a:solidFill>
                  <a:srgbClr val="FFFF00"/>
                </a:solidFill>
                <a:latin typeface="Times New Roman" panose="02020603050405020304" pitchFamily="18" charset="0"/>
              </a:rPr>
              <a:t>.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При правильній техніці в шкірі утворюється папула 7-8 мм у діаметрі.</a:t>
            </a:r>
            <a:endParaRPr lang="ru-RU" altLang="ru-RU" sz="2800" b="1" dirty="0" smtClean="0">
              <a:solidFill>
                <a:srgbClr val="FFFF00"/>
              </a:solidFill>
              <a:latin typeface="Times New Roman" panose="02020603050405020304" pitchFamily="18" charset="0"/>
            </a:endParaRPr>
          </a:p>
        </p:txBody>
      </p:sp>
      <p:pic>
        <p:nvPicPr>
          <p:cNvPr id="48131"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 y="4149725"/>
            <a:ext cx="2592388" cy="211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63" y="765175"/>
            <a:ext cx="2447925" cy="249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0" y="2933700"/>
            <a:ext cx="9144000" cy="1358900"/>
          </a:xfrm>
        </p:spPr>
        <p:txBody>
          <a:bodyPr>
            <a:normAutofit fontScale="85000" lnSpcReduction="20000"/>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Результати </a:t>
            </a:r>
            <a:r>
              <a:rPr lang="ru-RU" sz="2800" b="1" dirty="0" err="1">
                <a:solidFill>
                  <a:srgbClr val="FFFF00"/>
                </a:solidFill>
                <a:latin typeface="Times New Roman" panose="02020603050405020304" pitchFamily="18" charset="0"/>
                <a:cs typeface="Times New Roman" panose="02020603050405020304" pitchFamily="18" charset="0"/>
              </a:rPr>
              <a:t>туберкулінової</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проби</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можуть</a:t>
            </a:r>
            <a:r>
              <a:rPr lang="ru-RU" sz="2800" b="1" dirty="0">
                <a:solidFill>
                  <a:srgbClr val="FFFF00"/>
                </a:solidFill>
                <a:latin typeface="Times New Roman" panose="02020603050405020304" pitchFamily="18" charset="0"/>
                <a:cs typeface="Times New Roman" panose="02020603050405020304" pitchFamily="18" charset="0"/>
              </a:rPr>
              <a:t> бути </a:t>
            </a:r>
            <a:r>
              <a:rPr lang="ru-RU" sz="2800" b="1" dirty="0" err="1">
                <a:solidFill>
                  <a:srgbClr val="FFFF00"/>
                </a:solidFill>
                <a:latin typeface="Times New Roman" panose="02020603050405020304" pitchFamily="18" charset="0"/>
                <a:cs typeface="Times New Roman" panose="02020603050405020304" pitchFamily="18" charset="0"/>
              </a:rPr>
              <a:t>оцінені</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лікарем</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або</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навченою</a:t>
            </a:r>
            <a:r>
              <a:rPr lang="ru-RU" sz="2800" b="1" dirty="0">
                <a:solidFill>
                  <a:srgbClr val="FFFF00"/>
                </a:solidFill>
                <a:latin typeface="Times New Roman" panose="02020603050405020304" pitchFamily="18" charset="0"/>
                <a:cs typeface="Times New Roman" panose="02020603050405020304" pitchFamily="18" charset="0"/>
              </a:rPr>
              <a:t> медсестрою,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a:solidFill>
                  <a:srgbClr val="FFFF00"/>
                </a:solidFill>
                <a:latin typeface="Times New Roman" panose="02020603050405020304" pitchFamily="18" charset="0"/>
                <a:cs typeface="Times New Roman" panose="02020603050405020304" pitchFamily="18" charset="0"/>
              </a:rPr>
              <a:t>яка проводила </a:t>
            </a:r>
            <a:r>
              <a:rPr lang="ru-RU" sz="2800" b="1" dirty="0" err="1">
                <a:solidFill>
                  <a:srgbClr val="FFFF00"/>
                </a:solidFill>
                <a:latin typeface="Times New Roman" panose="02020603050405020304" pitchFamily="18" charset="0"/>
                <a:cs typeface="Times New Roman" panose="02020603050405020304" pitchFamily="18" charset="0"/>
              </a:rPr>
              <a:t>цю</a:t>
            </a:r>
            <a:r>
              <a:rPr lang="ru-RU" sz="2800" b="1" dirty="0">
                <a:solidFill>
                  <a:srgbClr val="FFFF00"/>
                </a:solidFill>
                <a:latin typeface="Times New Roman" panose="02020603050405020304" pitchFamily="18" charset="0"/>
                <a:cs typeface="Times New Roman" panose="02020603050405020304" pitchFamily="18" charset="0"/>
              </a:rPr>
              <a:t> пробу. </a:t>
            </a:r>
            <a:br>
              <a:rPr lang="ru-RU" sz="2800" b="1" dirty="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ctrTitle"/>
          </p:nvPr>
        </p:nvSpPr>
        <p:spPr>
          <a:xfrm>
            <a:off x="3140075" y="0"/>
            <a:ext cx="6003925" cy="3068638"/>
          </a:xfrm>
        </p:spPr>
        <p:txBody>
          <a:bodyPr>
            <a:normAutofit fontScale="90000"/>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Пробу Манту проводить за </a:t>
            </a:r>
            <a:r>
              <a:rPr lang="ru-RU" sz="2800" b="1" dirty="0" err="1">
                <a:solidFill>
                  <a:srgbClr val="FFFF00"/>
                </a:solidFill>
                <a:latin typeface="Times New Roman" panose="02020603050405020304" pitchFamily="18" charset="0"/>
                <a:cs typeface="Times New Roman" panose="02020603050405020304" pitchFamily="18" charset="0"/>
              </a:rPr>
              <a:t>призначенням</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лікаря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педіатра</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сімейного</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лікаря</a:t>
            </a:r>
            <a:r>
              <a:rPr lang="ru-RU" sz="2800" b="1" dirty="0">
                <a:solidFill>
                  <a:srgbClr val="FFFF00"/>
                </a:solidFill>
                <a:latin typeface="Times New Roman" panose="02020603050405020304" pitchFamily="18" charset="0"/>
                <a:cs typeface="Times New Roman" panose="02020603050405020304" pitchFamily="18" charset="0"/>
              </a:rPr>
              <a:t>, терапевта) </a:t>
            </a:r>
            <a:r>
              <a:rPr lang="ru-RU" sz="2800" b="1" dirty="0" err="1">
                <a:solidFill>
                  <a:srgbClr val="FFFF00"/>
                </a:solidFill>
                <a:latin typeface="Times New Roman" panose="02020603050405020304" pitchFamily="18" charset="0"/>
                <a:cs typeface="Times New Roman" panose="02020603050405020304" pitchFamily="18" charset="0"/>
              </a:rPr>
              <a:t>спеціально</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призначена</a:t>
            </a:r>
            <a:r>
              <a:rPr lang="ru-RU" sz="2800" b="1" dirty="0">
                <a:solidFill>
                  <a:srgbClr val="FFFF00"/>
                </a:solidFill>
                <a:latin typeface="Times New Roman" panose="02020603050405020304" pitchFamily="18" charset="0"/>
                <a:cs typeface="Times New Roman" panose="02020603050405020304" pitchFamily="18" charset="0"/>
              </a:rPr>
              <a:t> медсестра,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a:solidFill>
                  <a:srgbClr val="FFFF00"/>
                </a:solidFill>
                <a:latin typeface="Times New Roman" panose="02020603050405020304" pitchFamily="18" charset="0"/>
                <a:cs typeface="Times New Roman" panose="02020603050405020304" pitchFamily="18" charset="0"/>
              </a:rPr>
              <a:t>яка </a:t>
            </a:r>
            <a:r>
              <a:rPr lang="ru-RU" sz="2800" b="1" dirty="0" err="1">
                <a:solidFill>
                  <a:srgbClr val="FFFF00"/>
                </a:solidFill>
                <a:latin typeface="Times New Roman" panose="02020603050405020304" pitchFamily="18" charset="0"/>
                <a:cs typeface="Times New Roman" panose="02020603050405020304" pitchFamily="18" charset="0"/>
              </a:rPr>
              <a:t>має</a:t>
            </a:r>
            <a:r>
              <a:rPr lang="ru-RU" sz="2800" b="1" dirty="0">
                <a:solidFill>
                  <a:srgbClr val="FFFF00"/>
                </a:solidFill>
                <a:latin typeface="Times New Roman" panose="02020603050405020304" pitchFamily="18" charset="0"/>
                <a:cs typeface="Times New Roman" panose="02020603050405020304" pitchFamily="18" charset="0"/>
              </a:rPr>
              <a:t> документ –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a:solidFill>
                  <a:srgbClr val="FFFF00"/>
                </a:solidFill>
                <a:latin typeface="Times New Roman" panose="02020603050405020304" pitchFamily="18" charset="0"/>
                <a:cs typeface="Times New Roman" panose="02020603050405020304" pitchFamily="18" charset="0"/>
              </a:rPr>
              <a:t>допуск до </a:t>
            </a:r>
            <a:r>
              <a:rPr lang="ru-RU" sz="2800" b="1" dirty="0" err="1">
                <a:solidFill>
                  <a:srgbClr val="FFFF00"/>
                </a:solidFill>
                <a:latin typeface="Times New Roman" panose="02020603050405020304" pitchFamily="18" charset="0"/>
                <a:cs typeface="Times New Roman" panose="02020603050405020304" pitchFamily="18" charset="0"/>
              </a:rPr>
              <a:t>проведення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туберкулінодіагностики</a:t>
            </a:r>
            <a:r>
              <a:rPr lang="ru-RU" sz="2800" b="1" dirty="0">
                <a:solidFill>
                  <a:srgbClr val="FFFF00"/>
                </a:solidFill>
                <a:latin typeface="Times New Roman" panose="02020603050405020304" pitchFamily="18" charset="0"/>
                <a:cs typeface="Times New Roman" panose="02020603050405020304" pitchFamily="18" charset="0"/>
              </a:rPr>
              <a:t>. </a:t>
            </a:r>
          </a:p>
        </p:txBody>
      </p:sp>
      <p:pic>
        <p:nvPicPr>
          <p:cNvPr id="50180" name="Picture 7" descr="0_7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39738"/>
            <a:ext cx="3140075"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Прямоугольник 6"/>
          <p:cNvSpPr>
            <a:spLocks noChangeArrowheads="1"/>
          </p:cNvSpPr>
          <p:nvPr/>
        </p:nvSpPr>
        <p:spPr bwMode="auto">
          <a:xfrm>
            <a:off x="0" y="4149725"/>
            <a:ext cx="5037138"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r>
              <a:rPr lang="ru-RU" altLang="ru-RU" sz="2800" b="1">
                <a:solidFill>
                  <a:srgbClr val="FF0000"/>
                </a:solidFill>
                <a:latin typeface="Times New Roman" panose="02020603050405020304" pitchFamily="18" charset="0"/>
                <a:cs typeface="Times New Roman" panose="02020603050405020304" pitchFamily="18" charset="0"/>
              </a:rPr>
              <a:t>Результати проби оцінюються через 72 години шляхом вимірювання інфільтрату </a:t>
            </a:r>
          </a:p>
          <a:p>
            <a:pPr algn="ctr">
              <a:spcBef>
                <a:spcPct val="0"/>
              </a:spcBef>
              <a:buClrTx/>
              <a:buSzTx/>
              <a:buFontTx/>
              <a:buNone/>
            </a:pPr>
            <a:r>
              <a:rPr lang="ru-RU" altLang="ru-RU" sz="2800" b="1">
                <a:solidFill>
                  <a:srgbClr val="FF0000"/>
                </a:solidFill>
                <a:latin typeface="Times New Roman" panose="02020603050405020304" pitchFamily="18" charset="0"/>
                <a:cs typeface="Times New Roman" panose="02020603050405020304" pitchFamily="18" charset="0"/>
              </a:rPr>
              <a:t>в міліметрах, </a:t>
            </a:r>
          </a:p>
          <a:p>
            <a:pPr algn="ctr">
              <a:spcBef>
                <a:spcPct val="0"/>
              </a:spcBef>
              <a:buClrTx/>
              <a:buSzTx/>
              <a:buFontTx/>
              <a:buNone/>
            </a:pPr>
            <a:r>
              <a:rPr lang="ru-RU" altLang="ru-RU" sz="2800" b="1">
                <a:solidFill>
                  <a:srgbClr val="FF0000"/>
                </a:solidFill>
                <a:latin typeface="Times New Roman" panose="02020603050405020304" pitchFamily="18" charset="0"/>
                <a:cs typeface="Times New Roman" panose="02020603050405020304" pitchFamily="18" charset="0"/>
              </a:rPr>
              <a:t>а при його відсутності - гіперемії.</a:t>
            </a:r>
          </a:p>
        </p:txBody>
      </p:sp>
      <p:pic>
        <p:nvPicPr>
          <p:cNvPr id="46082" name="Picture 2" descr="C:\Users\Roman\Desktop\Новый точечный рисунок (5).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7138" y="4635506"/>
            <a:ext cx="4000177" cy="20696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7" name="Rectangle 5"/>
          <p:cNvSpPr>
            <a:spLocks noGrp="1" noChangeArrowheads="1"/>
          </p:cNvSpPr>
          <p:nvPr>
            <p:ph type="subTitle" idx="1"/>
          </p:nvPr>
        </p:nvSpPr>
        <p:spPr>
          <a:xfrm>
            <a:off x="2686050" y="549275"/>
            <a:ext cx="6457950" cy="6308725"/>
          </a:xfrm>
        </p:spPr>
        <p:txBody>
          <a:bodyPr/>
          <a:lstStyle/>
          <a:p>
            <a:pPr eaLnBrk="1" hangingPunct="1">
              <a:lnSpc>
                <a:spcPct val="90000"/>
              </a:lnSpc>
              <a:defRPr/>
            </a:pPr>
            <a:r>
              <a:rPr lang="uk-UA" altLang="ru-RU" sz="2800" dirty="0" smtClean="0">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негативну реакцію </a:t>
            </a:r>
            <a:r>
              <a:rPr lang="uk-UA" altLang="ru-RU" sz="2800" b="1" dirty="0" smtClean="0">
                <a:latin typeface="Times New Roman" panose="02020603050405020304" pitchFamily="18" charset="0"/>
              </a:rPr>
              <a:t>– відсутність інфільтрату (гіперемії), </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чи наявність </a:t>
            </a:r>
            <a:r>
              <a:rPr lang="uk-UA" altLang="ru-RU" sz="2800" b="1" dirty="0" err="1" smtClean="0">
                <a:latin typeface="Times New Roman" panose="02020603050405020304" pitchFamily="18" charset="0"/>
              </a:rPr>
              <a:t>уколочної</a:t>
            </a:r>
            <a:r>
              <a:rPr lang="uk-UA" altLang="ru-RU" sz="2800" b="1" dirty="0" smtClean="0">
                <a:latin typeface="Times New Roman" panose="02020603050405020304" pitchFamily="18" charset="0"/>
              </a:rPr>
              <a:t> реакції (1 мм);</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сумнівну реакцію </a:t>
            </a:r>
            <a:r>
              <a:rPr lang="uk-UA" altLang="ru-RU" sz="2800" b="1" dirty="0" smtClean="0">
                <a:latin typeface="Times New Roman" panose="02020603050405020304" pitchFamily="18" charset="0"/>
              </a:rPr>
              <a:t>– інфільтрат (папула) розміром 2-4 мм </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або тільки гіперемія будь-яких розмірів без інфільтрату;</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позитивну реакцію </a:t>
            </a:r>
            <a:r>
              <a:rPr lang="uk-UA" altLang="ru-RU" sz="2800" b="1" dirty="0" smtClean="0">
                <a:latin typeface="Times New Roman" panose="02020603050405020304" pitchFamily="18" charset="0"/>
              </a:rPr>
              <a:t>– інфільтрат розміром 5 мм і більше;</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  </a:t>
            </a:r>
            <a:r>
              <a:rPr lang="uk-UA" altLang="ru-RU" sz="2800" b="1" dirty="0" err="1" smtClean="0">
                <a:solidFill>
                  <a:srgbClr val="FFFF00"/>
                </a:solidFill>
                <a:latin typeface="Times New Roman" panose="02020603050405020304" pitchFamily="18" charset="0"/>
              </a:rPr>
              <a:t>гіперергічну</a:t>
            </a:r>
            <a:r>
              <a:rPr lang="uk-UA" altLang="ru-RU" sz="2800" b="1" dirty="0" smtClean="0">
                <a:solidFill>
                  <a:srgbClr val="FFFF00"/>
                </a:solidFill>
                <a:latin typeface="Times New Roman" panose="02020603050405020304" pitchFamily="18" charset="0"/>
              </a:rPr>
              <a:t> реакцію </a:t>
            </a:r>
            <a:r>
              <a:rPr lang="uk-UA" altLang="ru-RU" sz="2800" b="1" dirty="0" smtClean="0">
                <a:latin typeface="Times New Roman" panose="02020603050405020304" pitchFamily="18" charset="0"/>
              </a:rPr>
              <a:t>– у дітей і підлітків інфільтрат розміром 17 мм і більше, а також при наявності везикуло-некротичної реакції чи </a:t>
            </a:r>
            <a:r>
              <a:rPr lang="uk-UA" altLang="ru-RU" sz="2800" b="1" dirty="0" err="1" smtClean="0">
                <a:latin typeface="Times New Roman" panose="02020603050405020304" pitchFamily="18" charset="0"/>
              </a:rPr>
              <a:t>лімфангоїту</a:t>
            </a:r>
            <a:r>
              <a:rPr lang="uk-UA" altLang="ru-RU" sz="2800" b="1" dirty="0" smtClean="0">
                <a:latin typeface="Times New Roman" panose="02020603050405020304" pitchFamily="18" charset="0"/>
              </a:rPr>
              <a:t>, незалежно від розмірів інфільтрату.</a:t>
            </a:r>
            <a:endParaRPr lang="ru-RU" altLang="ru-RU" sz="2800" b="1" dirty="0" smtClean="0">
              <a:latin typeface="Times New Roman" panose="02020603050405020304" pitchFamily="18" charset="0"/>
            </a:endParaRPr>
          </a:p>
        </p:txBody>
      </p:sp>
      <p:sp>
        <p:nvSpPr>
          <p:cNvPr id="428036" name="Rectangle 4"/>
          <p:cNvSpPr>
            <a:spLocks noGrp="1" noChangeArrowheads="1"/>
          </p:cNvSpPr>
          <p:nvPr>
            <p:ph type="ctrTitle"/>
          </p:nvPr>
        </p:nvSpPr>
        <p:spPr>
          <a:xfrm>
            <a:off x="0" y="0"/>
            <a:ext cx="9144000" cy="739775"/>
          </a:xfrm>
        </p:spPr>
        <p:txBody>
          <a:bodyPr>
            <a:normAutofit fontScale="90000"/>
          </a:bodyPr>
          <a:lstStyle/>
          <a:p>
            <a:pPr eaLnBrk="1" hangingPunct="1">
              <a:defRPr/>
            </a:pPr>
            <a:r>
              <a:rPr lang="uk-UA" altLang="ru-RU" sz="3000" b="1" dirty="0" smtClean="0">
                <a:solidFill>
                  <a:srgbClr val="FF0000"/>
                </a:solidFill>
                <a:latin typeface="Times New Roman" panose="02020603050405020304" pitchFamily="18" charset="0"/>
              </a:rPr>
              <a:t>За результатами проби </a:t>
            </a:r>
            <a:r>
              <a:rPr lang="uk-UA" altLang="ru-RU" sz="3000" b="1" dirty="0" err="1" smtClean="0">
                <a:solidFill>
                  <a:srgbClr val="FF0000"/>
                </a:solidFill>
                <a:latin typeface="Times New Roman" panose="02020603050405020304" pitchFamily="18" charset="0"/>
              </a:rPr>
              <a:t>Манту</a:t>
            </a:r>
            <a:r>
              <a:rPr lang="uk-UA" altLang="ru-RU" sz="3000" b="1" dirty="0" smtClean="0">
                <a:solidFill>
                  <a:srgbClr val="FF0000"/>
                </a:solidFill>
                <a:latin typeface="Times New Roman" panose="02020603050405020304" pitchFamily="18" charset="0"/>
              </a:rPr>
              <a:t> з 2 ТО розрізняють:</a:t>
            </a:r>
            <a:endParaRPr lang="ru-RU" altLang="ru-RU" sz="3000" b="1" dirty="0" smtClean="0">
              <a:solidFill>
                <a:srgbClr val="FF0000"/>
              </a:solidFill>
              <a:latin typeface="Times New Roman" panose="02020603050405020304" pitchFamily="18" charset="0"/>
            </a:endParaRPr>
          </a:p>
        </p:txBody>
      </p:sp>
      <p:pic>
        <p:nvPicPr>
          <p:cNvPr id="5120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9835" t="3612" r="3227" b="52649"/>
          <a:stretch>
            <a:fillRect/>
          </a:stretch>
        </p:blipFill>
        <p:spPr bwMode="auto">
          <a:xfrm>
            <a:off x="12700" y="657225"/>
            <a:ext cx="273526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l="4051" t="54575" r="40660" b="5377"/>
          <a:stretch>
            <a:fillRect/>
          </a:stretch>
        </p:blipFill>
        <p:spPr bwMode="auto">
          <a:xfrm>
            <a:off x="-17463" y="1992313"/>
            <a:ext cx="2735263"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40268" t="3481" r="5200" b="59178"/>
          <a:stretch>
            <a:fillRect/>
          </a:stretch>
        </p:blipFill>
        <p:spPr bwMode="auto">
          <a:xfrm>
            <a:off x="30163" y="3211513"/>
            <a:ext cx="2670175"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l="4614" t="43671" r="39522" b="18988"/>
          <a:stretch>
            <a:fillRect/>
          </a:stretch>
        </p:blipFill>
        <p:spPr bwMode="auto">
          <a:xfrm>
            <a:off x="22225" y="4854575"/>
            <a:ext cx="266382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5720" y="500042"/>
            <a:ext cx="9144000" cy="4437063"/>
          </a:xfrm>
        </p:spPr>
        <p:txBody>
          <a:bodyPr/>
          <a:lstStyle/>
          <a:p>
            <a:pPr>
              <a:defRPr/>
            </a:pPr>
            <a:r>
              <a:rPr lang="ru-RU" sz="2800" b="1" dirty="0" smtClean="0">
                <a:solidFill>
                  <a:srgbClr val="FFFF00"/>
                </a:solidFill>
                <a:latin typeface="Times New Roman" panose="02020603050405020304" pitchFamily="18" charset="0"/>
                <a:cs typeface="Times New Roman" panose="02020603050405020304" pitchFamily="18" charset="0"/>
              </a:rPr>
              <a:t>Початковий </a:t>
            </a:r>
            <a:r>
              <a:rPr lang="ru-RU" sz="2800" b="1" dirty="0" err="1" smtClean="0">
                <a:solidFill>
                  <a:srgbClr val="FFFF00"/>
                </a:solidFill>
                <a:latin typeface="Times New Roman" panose="02020603050405020304" pitchFamily="18" charset="0"/>
                <a:cs typeface="Times New Roman" panose="02020603050405020304" pitchFamily="18" charset="0"/>
              </a:rPr>
              <a:t>період</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інфікування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туберкульозом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визначається</a:t>
            </a:r>
            <a:r>
              <a:rPr lang="ru-RU" sz="2800" b="1" dirty="0" smtClean="0">
                <a:solidFill>
                  <a:srgbClr val="FFFF00"/>
                </a:solidFill>
                <a:latin typeface="Times New Roman" panose="02020603050405020304" pitchFamily="18" charset="0"/>
                <a:cs typeface="Times New Roman" panose="02020603050405020304" pitchFamily="18" charset="0"/>
              </a:rPr>
              <a:t> як </a:t>
            </a:r>
            <a:r>
              <a:rPr lang="ru-RU" sz="2800" b="1" dirty="0" smtClean="0">
                <a:solidFill>
                  <a:srgbClr val="FF0000"/>
                </a:solidFill>
                <a:latin typeface="Times New Roman" panose="02020603050405020304" pitchFamily="18" charset="0"/>
                <a:cs typeface="Times New Roman" panose="02020603050405020304" pitchFamily="18" charset="0"/>
              </a:rPr>
              <a:t>"</a:t>
            </a:r>
            <a:r>
              <a:rPr lang="ru-RU" sz="2800" b="1" dirty="0" err="1" smtClean="0">
                <a:solidFill>
                  <a:srgbClr val="FF0000"/>
                </a:solidFill>
                <a:latin typeface="Times New Roman" panose="02020603050405020304" pitchFamily="18" charset="0"/>
                <a:cs typeface="Times New Roman" panose="02020603050405020304" pitchFamily="18" charset="0"/>
              </a:rPr>
              <a:t>віраж</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туберкулінових</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реакцій</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smtClean="0">
                <a:solidFill>
                  <a:srgbClr val="FFFF00"/>
                </a:solidFill>
                <a:latin typeface="Times New Roman" panose="02020603050405020304" pitchFamily="18" charset="0"/>
                <a:cs typeface="Times New Roman" panose="02020603050405020304" pitchFamily="18" charset="0"/>
              </a:rPr>
              <a:t>і </a:t>
            </a:r>
            <a:r>
              <a:rPr lang="ru-RU" sz="2800" b="1" dirty="0" err="1" smtClean="0">
                <a:solidFill>
                  <a:srgbClr val="FFFF00"/>
                </a:solidFill>
                <a:latin typeface="Times New Roman" panose="02020603050405020304" pitchFamily="18" charset="0"/>
                <a:cs typeface="Times New Roman" panose="02020603050405020304" pitchFamily="18" charset="0"/>
              </a:rPr>
              <a:t>кваліфікується</a:t>
            </a:r>
            <a:r>
              <a:rPr lang="ru-RU" sz="2800" b="1" dirty="0" smtClean="0">
                <a:solidFill>
                  <a:srgbClr val="FFFF00"/>
                </a:solidFill>
                <a:latin typeface="Times New Roman" panose="02020603050405020304" pitchFamily="18" charset="0"/>
                <a:cs typeface="Times New Roman" panose="02020603050405020304" pitchFamily="18" charset="0"/>
              </a:rPr>
              <a:t> як </a:t>
            </a:r>
            <a:r>
              <a:rPr lang="ru-RU" sz="2800" b="1" dirty="0" err="1" smtClean="0">
                <a:solidFill>
                  <a:srgbClr val="FFFF00"/>
                </a:solidFill>
                <a:latin typeface="Times New Roman" panose="02020603050405020304" pitchFamily="18" charset="0"/>
                <a:cs typeface="Times New Roman" panose="02020603050405020304" pitchFamily="18" charset="0"/>
              </a:rPr>
              <a:t>вперше</a:t>
            </a:r>
            <a:r>
              <a:rPr lang="ru-RU" sz="2800" b="1" dirty="0" smtClean="0">
                <a:solidFill>
                  <a:srgbClr val="FFFF00"/>
                </a:solidFill>
                <a:latin typeface="Times New Roman" panose="02020603050405020304" pitchFamily="18" charset="0"/>
                <a:cs typeface="Times New Roman" panose="02020603050405020304" pitchFamily="18" charset="0"/>
              </a:rPr>
              <a:t> позитивна </a:t>
            </a:r>
            <a:r>
              <a:rPr lang="ru-RU" sz="2800" b="1" dirty="0" err="1" smtClean="0">
                <a:solidFill>
                  <a:srgbClr val="FFFF00"/>
                </a:solidFill>
                <a:latin typeface="Times New Roman" panose="02020603050405020304" pitchFamily="18" charset="0"/>
                <a:cs typeface="Times New Roman" panose="02020603050405020304" pitchFamily="18" charset="0"/>
              </a:rPr>
              <a:t>туберкулінова</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реакція</a:t>
            </a:r>
            <a:r>
              <a:rPr lang="ru-RU" sz="2800" b="1" dirty="0" smtClean="0">
                <a:solidFill>
                  <a:srgbClr val="FFFF00"/>
                </a:solidFill>
                <a:latin typeface="Times New Roman" panose="02020603050405020304" pitchFamily="18" charset="0"/>
                <a:cs typeface="Times New Roman" panose="02020603050405020304" pitchFamily="18" charset="0"/>
              </a:rPr>
              <a:t> в практично </a:t>
            </a:r>
            <a:r>
              <a:rPr lang="ru-RU" sz="2800" b="1" dirty="0" err="1" smtClean="0">
                <a:solidFill>
                  <a:srgbClr val="FFFF00"/>
                </a:solidFill>
                <a:latin typeface="Times New Roman" panose="02020603050405020304" pitchFamily="18" charset="0"/>
                <a:cs typeface="Times New Roman" panose="02020603050405020304" pitchFamily="18" charset="0"/>
              </a:rPr>
              <a:t>здорової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дитини</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(без </a:t>
            </a:r>
            <a:r>
              <a:rPr lang="ru-RU" sz="2800" b="1" dirty="0" err="1" smtClean="0">
                <a:solidFill>
                  <a:srgbClr val="FFFF00"/>
                </a:solidFill>
                <a:latin typeface="Times New Roman" panose="02020603050405020304" pitchFamily="18" charset="0"/>
                <a:cs typeface="Times New Roman" panose="02020603050405020304" pitchFamily="18" charset="0"/>
              </a:rPr>
              <a:t>симптомів</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інтоксикації</a:t>
            </a:r>
            <a:r>
              <a:rPr lang="ru-RU" sz="2800" b="1" dirty="0" smtClean="0">
                <a:solidFill>
                  <a:srgbClr val="FFFF00"/>
                </a:solidFill>
                <a:latin typeface="Times New Roman" panose="02020603050405020304" pitchFamily="18" charset="0"/>
                <a:cs typeface="Times New Roman" panose="02020603050405020304" pitchFamily="18" charset="0"/>
              </a:rPr>
              <a:t> і </a:t>
            </a:r>
            <a:r>
              <a:rPr lang="ru-RU" sz="2800" b="1" dirty="0" err="1" smtClean="0">
                <a:solidFill>
                  <a:srgbClr val="FFFF00"/>
                </a:solidFill>
                <a:latin typeface="Times New Roman" panose="02020603050405020304" pitchFamily="18" charset="0"/>
                <a:cs typeface="Times New Roman" panose="02020603050405020304" pitchFamily="18" charset="0"/>
              </a:rPr>
              <a:t>локальних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змін</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a:r>
            <a:br>
              <a:rPr lang="ru-RU" sz="2800" b="1" dirty="0" smtClean="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pic>
        <p:nvPicPr>
          <p:cNvPr id="52228" name="Рисунок 5"/>
          <p:cNvPicPr>
            <a:picLocks noChangeAspect="1"/>
          </p:cNvPicPr>
          <p:nvPr/>
        </p:nvPicPr>
        <p:blipFill>
          <a:blip r:embed="rId2" cstate="print">
            <a:extLst>
              <a:ext uri="{28A0092B-C50C-407E-A947-70E740481C1C}">
                <a14:useLocalDpi xmlns:a14="http://schemas.microsoft.com/office/drawing/2010/main" val="0"/>
              </a:ext>
            </a:extLst>
          </a:blip>
          <a:srcRect r="4315"/>
          <a:stretch>
            <a:fillRect/>
          </a:stretch>
        </p:blipFill>
        <p:spPr bwMode="auto">
          <a:xfrm flipH="1" flipV="1">
            <a:off x="3214678" y="3714752"/>
            <a:ext cx="2000264" cy="1726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2" name="Rectangle 4"/>
          <p:cNvSpPr>
            <a:spLocks noGrp="1" noChangeArrowheads="1"/>
          </p:cNvSpPr>
          <p:nvPr>
            <p:ph type="title"/>
          </p:nvPr>
        </p:nvSpPr>
        <p:spPr>
          <a:xfrm>
            <a:off x="214282" y="142852"/>
            <a:ext cx="9144000" cy="6858000"/>
          </a:xfrm>
        </p:spPr>
        <p:txBody>
          <a:bodyPr/>
          <a:lstStyle/>
          <a:p>
            <a:pPr eaLnBrk="1" hangingPunct="1">
              <a:lnSpc>
                <a:spcPct val="85000"/>
              </a:lnSpc>
              <a:defRPr/>
            </a:pPr>
            <a:r>
              <a:rPr lang="uk-UA" altLang="ru-RU" sz="2800" b="1" dirty="0" smtClean="0">
                <a:solidFill>
                  <a:srgbClr val="FFFF00"/>
                </a:solidFill>
                <a:latin typeface="Times New Roman" panose="02020603050405020304" pitchFamily="18" charset="0"/>
              </a:rPr>
              <a:t>Дітей з</a:t>
            </a:r>
            <a:r>
              <a:rPr lang="uk-UA" altLang="ru-RU" sz="2800" b="1" dirty="0" smtClean="0">
                <a:latin typeface="Times New Roman" panose="02020603050405020304" pitchFamily="18" charset="0"/>
              </a:rPr>
              <a:t> </a:t>
            </a:r>
            <a:r>
              <a:rPr lang="uk-UA" altLang="ru-RU" sz="2800" b="1" dirty="0" err="1" smtClean="0">
                <a:solidFill>
                  <a:srgbClr val="FF0000"/>
                </a:solidFill>
                <a:latin typeface="Times New Roman" panose="02020603050405020304" pitchFamily="18" charset="0"/>
              </a:rPr>
              <a:t>“віражем”</a:t>
            </a:r>
            <a:r>
              <a:rPr lang="uk-UA" altLang="ru-RU" sz="2800" b="1" dirty="0" smtClean="0">
                <a:solidFill>
                  <a:srgbClr val="FF0000"/>
                </a:solidFill>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туберкулінової проби або для вирішення питання етіології алергії (</a:t>
            </a:r>
            <a:r>
              <a:rPr lang="uk-UA" altLang="ru-RU" sz="2800" b="1" dirty="0" err="1" smtClean="0">
                <a:solidFill>
                  <a:srgbClr val="FFFF00"/>
                </a:solidFill>
                <a:latin typeface="Times New Roman" panose="02020603050405020304" pitchFamily="18" charset="0"/>
              </a:rPr>
              <a:t>післявакцинальна</a:t>
            </a:r>
            <a:r>
              <a:rPr lang="uk-UA" altLang="ru-RU" sz="2800" b="1" dirty="0" smtClean="0">
                <a:solidFill>
                  <a:srgbClr val="FFFF00"/>
                </a:solidFill>
                <a:latin typeface="Times New Roman" panose="02020603050405020304" pitchFamily="18" charset="0"/>
              </a:rPr>
              <a:t> чи інфекційна) направляють до лікаря-фтизіатра з документацією,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у якій необхідно зазначити дату вакцинації БЦЖ, дати і результати всіх раніше зроблених туберкулінових проб, результати обстеження (загальний аналіз крові, оглядова рентгенографія).</a:t>
            </a:r>
            <a:br>
              <a:rPr lang="uk-UA" altLang="ru-RU" sz="2800" b="1" dirty="0" smtClean="0">
                <a:solidFill>
                  <a:srgbClr val="FFFF00"/>
                </a:solidFill>
                <a:latin typeface="Times New Roman" panose="02020603050405020304" pitchFamily="18" charset="0"/>
              </a:rPr>
            </a:b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FF00"/>
                </a:solidFill>
                <a:latin typeface="Times New Roman" panose="02020603050405020304" pitchFamily="18" charset="0"/>
              </a:rPr>
              <a:t>Діти і підлітки з </a:t>
            </a:r>
            <a:r>
              <a:rPr lang="uk-UA" altLang="ru-RU" sz="2800" b="1" dirty="0" err="1" smtClean="0">
                <a:solidFill>
                  <a:srgbClr val="FFFF00"/>
                </a:solidFill>
                <a:latin typeface="Times New Roman" panose="02020603050405020304" pitchFamily="18" charset="0"/>
              </a:rPr>
              <a:t>“віражем”</a:t>
            </a:r>
            <a:r>
              <a:rPr lang="uk-UA" altLang="ru-RU" sz="2800" b="1" dirty="0" smtClean="0">
                <a:solidFill>
                  <a:srgbClr val="FFFF00"/>
                </a:solidFill>
                <a:latin typeface="Times New Roman" panose="02020603050405020304" pitchFamily="18" charset="0"/>
              </a:rPr>
              <a:t> туберкулінових реакцій підлягають обов’язковому обстеженню і спостереженню </a:t>
            </a: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0000"/>
                </a:solidFill>
                <a:latin typeface="Times New Roman" panose="02020603050405020304" pitchFamily="18" charset="0"/>
              </a:rPr>
              <a:t>в протитуберкульозному диспансері, </a:t>
            </a: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FF00"/>
                </a:solidFill>
                <a:latin typeface="Times New Roman" panose="02020603050405020304" pitchFamily="18" charset="0"/>
              </a:rPr>
              <a:t>тому що поява чутливості до туберкуліну може бути першими проявами розвитку туберкульозу.</a:t>
            </a:r>
            <a:endParaRPr lang="ru-RU" altLang="ru-RU" sz="2800" b="1" dirty="0" smtClean="0">
              <a:solidFill>
                <a:srgbClr val="FFFF00"/>
              </a:solidFill>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6" name="Rectangle 4"/>
          <p:cNvSpPr>
            <a:spLocks noGrp="1" noChangeArrowheads="1"/>
          </p:cNvSpPr>
          <p:nvPr>
            <p:ph type="title"/>
          </p:nvPr>
        </p:nvSpPr>
        <p:spPr>
          <a:xfrm>
            <a:off x="0" y="0"/>
            <a:ext cx="9144000" cy="6858000"/>
          </a:xfrm>
        </p:spPr>
        <p:txBody>
          <a:bodyPr/>
          <a:lstStyle/>
          <a:p>
            <a:pPr eaLnBrk="1" hangingPunct="1">
              <a:defRPr/>
            </a:pPr>
            <a:r>
              <a:rPr lang="uk-UA" altLang="ru-RU" sz="3600" b="1" dirty="0" smtClean="0">
                <a:solidFill>
                  <a:srgbClr val="FF0000"/>
                </a:solidFill>
                <a:latin typeface="Times New Roman" panose="02020603050405020304" pitchFamily="18" charset="0"/>
              </a:rPr>
              <a:t>Протипоказання до проведення </a:t>
            </a:r>
            <a:r>
              <a:rPr lang="uk-UA" altLang="ru-RU" sz="3600" b="1" dirty="0" err="1" smtClean="0">
                <a:solidFill>
                  <a:srgbClr val="FF0000"/>
                </a:solidFill>
                <a:latin typeface="Times New Roman" panose="02020603050405020304" pitchFamily="18" charset="0"/>
              </a:rPr>
              <a:t>туберкулінодіагностики</a:t>
            </a:r>
            <a:r>
              <a:rPr lang="uk-UA" altLang="ru-RU" sz="3600" b="1" dirty="0" smtClean="0">
                <a:solidFill>
                  <a:srgbClr val="FF0000"/>
                </a:solidFill>
                <a:latin typeface="Times New Roman" panose="02020603050405020304" pitchFamily="18" charset="0"/>
              </a:rPr>
              <a:t>:</a:t>
            </a:r>
            <a:r>
              <a:rPr lang="ru-RU" altLang="ru-RU" sz="3600" b="1" dirty="0" smtClean="0">
                <a:solidFill>
                  <a:srgbClr val="FF0000"/>
                </a:solidFill>
                <a:latin typeface="Times New Roman" panose="02020603050405020304" pitchFamily="18" charset="0"/>
              </a:rPr>
              <a:t/>
            </a:r>
            <a:br>
              <a:rPr lang="ru-RU" altLang="ru-RU" sz="3600" b="1" dirty="0" smtClean="0">
                <a:solidFill>
                  <a:srgbClr val="FF0000"/>
                </a:solidFill>
                <a:latin typeface="Times New Roman" panose="02020603050405020304" pitchFamily="18" charset="0"/>
              </a:rPr>
            </a:br>
            <a:r>
              <a:rPr lang="ru-RU" altLang="ru-RU" sz="2800" b="1" dirty="0" smtClean="0">
                <a:solidFill>
                  <a:srgbClr val="FFFF00"/>
                </a:solidFill>
                <a:latin typeface="Times New Roman" panose="02020603050405020304" pitchFamily="18" charset="0"/>
              </a:rPr>
              <a:t>- ш</a:t>
            </a:r>
            <a:r>
              <a:rPr lang="uk-UA" altLang="ru-RU" sz="2800" b="1" dirty="0" err="1" smtClean="0">
                <a:solidFill>
                  <a:srgbClr val="FFFF00"/>
                </a:solidFill>
                <a:latin typeface="Times New Roman" panose="02020603050405020304" pitchFamily="18" charset="0"/>
              </a:rPr>
              <a:t>кірні</a:t>
            </a:r>
            <a:r>
              <a:rPr lang="uk-UA" altLang="ru-RU" sz="2800" b="1" dirty="0" smtClean="0">
                <a:solidFill>
                  <a:srgbClr val="FFFF00"/>
                </a:solidFill>
                <a:latin typeface="Times New Roman" panose="02020603050405020304" pitchFamily="18" charset="0"/>
              </a:rPr>
              <a:t> захворювання у </a:t>
            </a:r>
            <a:r>
              <a:rPr lang="uk-UA" altLang="ru-RU" sz="2800" b="1" dirty="0">
                <a:solidFill>
                  <a:srgbClr val="FFFF00"/>
                </a:solidFill>
                <a:latin typeface="Times New Roman" panose="02020603050405020304" pitchFamily="18" charset="0"/>
              </a:rPr>
              <a:t>період загострення;</a:t>
            </a: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гострі та хронічні інфекційні захворювання у період загострення, включаючи реконвалесценцію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(не менше 1 місяця після зникнення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всіх клінічних симптомів);</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800" b="1" dirty="0" smtClean="0">
                <a:solidFill>
                  <a:srgbClr val="FFFF00"/>
                </a:solidFill>
                <a:latin typeface="Times New Roman" panose="02020603050405020304" pitchFamily="18" charset="0"/>
              </a:rPr>
              <a:t>- а</a:t>
            </a:r>
            <a:r>
              <a:rPr lang="uk-UA" altLang="ru-RU" sz="2800" b="1" dirty="0" err="1" smtClean="0">
                <a:solidFill>
                  <a:srgbClr val="FFFF00"/>
                </a:solidFill>
                <a:latin typeface="Times New Roman" panose="02020603050405020304" pitchFamily="18" charset="0"/>
              </a:rPr>
              <a:t>лергічні</a:t>
            </a:r>
            <a:r>
              <a:rPr lang="uk-UA" altLang="ru-RU" sz="2800" b="1" dirty="0" smtClean="0">
                <a:solidFill>
                  <a:srgbClr val="FFFF00"/>
                </a:solidFill>
                <a:latin typeface="Times New Roman" panose="02020603050405020304" pitchFamily="18" charset="0"/>
              </a:rPr>
              <a:t> респіраторні чи шкірні захворювання у гострих і </a:t>
            </a:r>
            <a:r>
              <a:rPr lang="uk-UA" altLang="ru-RU" sz="2800" b="1" dirty="0" err="1" smtClean="0">
                <a:solidFill>
                  <a:srgbClr val="FFFF00"/>
                </a:solidFill>
                <a:latin typeface="Times New Roman" panose="02020603050405020304" pitchFamily="18" charset="0"/>
              </a:rPr>
              <a:t>підгострих</a:t>
            </a:r>
            <a:r>
              <a:rPr lang="uk-UA" altLang="ru-RU" sz="2800" b="1" dirty="0" smtClean="0">
                <a:solidFill>
                  <a:srgbClr val="FFFF00"/>
                </a:solidFill>
                <a:latin typeface="Times New Roman" panose="02020603050405020304" pitchFamily="18" charset="0"/>
              </a:rPr>
              <a:t> стадіях;</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800" b="1" dirty="0" smtClean="0">
                <a:solidFill>
                  <a:srgbClr val="FFFF00"/>
                </a:solidFill>
                <a:latin typeface="Times New Roman" panose="02020603050405020304" pitchFamily="18" charset="0"/>
              </a:rPr>
              <a:t>- р</a:t>
            </a:r>
            <a:r>
              <a:rPr lang="uk-UA" altLang="ru-RU" sz="2800" b="1" dirty="0" err="1" smtClean="0">
                <a:solidFill>
                  <a:srgbClr val="FFFF00"/>
                </a:solidFill>
                <a:latin typeface="Times New Roman" panose="02020603050405020304" pitchFamily="18" charset="0"/>
              </a:rPr>
              <a:t>евматизм</a:t>
            </a:r>
            <a:r>
              <a:rPr lang="uk-UA" altLang="ru-RU" sz="2800" b="1" dirty="0" smtClean="0">
                <a:solidFill>
                  <a:srgbClr val="FFFF00"/>
                </a:solidFill>
                <a:latin typeface="Times New Roman" panose="02020603050405020304" pitchFamily="18" charset="0"/>
              </a:rPr>
              <a:t> у гострих і </a:t>
            </a:r>
            <a:r>
              <a:rPr lang="uk-UA" altLang="ru-RU" sz="2800" b="1" dirty="0" err="1" smtClean="0">
                <a:solidFill>
                  <a:srgbClr val="FFFF00"/>
                </a:solidFill>
                <a:latin typeface="Times New Roman" panose="02020603050405020304" pitchFamily="18" charset="0"/>
              </a:rPr>
              <a:t>підгострих</a:t>
            </a:r>
            <a:r>
              <a:rPr lang="uk-UA" altLang="ru-RU" sz="2800" b="1" dirty="0" smtClean="0">
                <a:solidFill>
                  <a:srgbClr val="FFFF00"/>
                </a:solidFill>
                <a:latin typeface="Times New Roman" panose="02020603050405020304" pitchFamily="18" charset="0"/>
              </a:rPr>
              <a:t> стадіях;</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800" b="1" dirty="0" smtClean="0">
                <a:solidFill>
                  <a:srgbClr val="FFFF00"/>
                </a:solidFill>
                <a:latin typeface="Times New Roman" panose="02020603050405020304" pitchFamily="18" charset="0"/>
              </a:rPr>
              <a:t>- з</a:t>
            </a:r>
            <a:r>
              <a:rPr lang="uk-UA" altLang="ru-RU" sz="2800" b="1" dirty="0" err="1" smtClean="0">
                <a:solidFill>
                  <a:srgbClr val="FFFF00"/>
                </a:solidFill>
                <a:latin typeface="Times New Roman" panose="02020603050405020304" pitchFamily="18" charset="0"/>
              </a:rPr>
              <a:t>агострення</a:t>
            </a:r>
            <a:r>
              <a:rPr lang="uk-UA" altLang="ru-RU" sz="2800" b="1" dirty="0" smtClean="0">
                <a:solidFill>
                  <a:srgbClr val="FFFF00"/>
                </a:solidFill>
                <a:latin typeface="Times New Roman" panose="02020603050405020304" pitchFamily="18" charset="0"/>
              </a:rPr>
              <a:t> інших хронічних соматичних захворювань;</a:t>
            </a:r>
            <a:r>
              <a:rPr lang="ru-RU" altLang="ru-RU" sz="2800" b="1" dirty="0" smtClean="0">
                <a:solidFill>
                  <a:srgbClr val="FFFF00"/>
                </a:solidFill>
                <a:latin typeface="Times New Roman" panose="02020603050405020304" pitchFamily="18" charset="0"/>
              </a:rPr>
              <a:t/>
            </a:r>
            <a:br>
              <a:rPr lang="ru-RU" altLang="ru-RU" sz="2800" b="1" dirty="0" smtClean="0">
                <a:solidFill>
                  <a:srgbClr val="FFFF00"/>
                </a:solidFill>
                <a:latin typeface="Times New Roman" panose="02020603050405020304" pitchFamily="18" charset="0"/>
              </a:rPr>
            </a:br>
            <a:r>
              <a:rPr lang="ru-RU" altLang="ru-RU" sz="2800" b="1" dirty="0" smtClean="0">
                <a:solidFill>
                  <a:srgbClr val="FFFF00"/>
                </a:solidFill>
                <a:latin typeface="Times New Roman" panose="02020603050405020304" pitchFamily="18" charset="0"/>
              </a:rPr>
              <a:t>- к</a:t>
            </a:r>
            <a:r>
              <a:rPr lang="uk-UA" altLang="ru-RU" sz="2800" b="1" dirty="0" err="1" smtClean="0">
                <a:solidFill>
                  <a:srgbClr val="FFFF00"/>
                </a:solidFill>
                <a:latin typeface="Times New Roman" panose="02020603050405020304" pitchFamily="18" charset="0"/>
              </a:rPr>
              <a:t>арантин</a:t>
            </a:r>
            <a:r>
              <a:rPr lang="uk-UA" altLang="ru-RU" sz="2800" b="1" dirty="0" smtClean="0">
                <a:solidFill>
                  <a:srgbClr val="FFFF00"/>
                </a:solidFill>
                <a:latin typeface="Times New Roman" panose="02020603050405020304" pitchFamily="18" charset="0"/>
              </a:rPr>
              <a:t> через дитячі інфекції в дитячих колективах</a:t>
            </a:r>
            <a:r>
              <a:rPr lang="uk-UA" altLang="ru-RU" sz="2400" b="1" dirty="0" smtClean="0">
                <a:solidFill>
                  <a:srgbClr val="FFFF00"/>
                </a:solidFill>
                <a:latin typeface="Times New Roman" panose="02020603050405020304" pitchFamily="18" charset="0"/>
              </a:rPr>
              <a:t>.</a:t>
            </a:r>
            <a:endParaRPr lang="ru-RU" altLang="ru-RU" sz="2400" b="1" dirty="0" smtClean="0">
              <a:solidFill>
                <a:srgbClr val="FFFF00"/>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5984" y="1285860"/>
            <a:ext cx="4572000" cy="4893647"/>
          </a:xfrm>
          <a:prstGeom prst="rect">
            <a:avLst/>
          </a:prstGeom>
        </p:spPr>
        <p:txBody>
          <a:bodyPr>
            <a:spAutoFit/>
          </a:bodyPr>
          <a:lstStyle/>
          <a:p>
            <a:r>
              <a:rPr lang="uk-UA" dirty="0" smtClean="0">
                <a:solidFill>
                  <a:srgbClr val="FFFF00"/>
                </a:solidFill>
                <a:latin typeface="Times New Roman" pitchFamily="18" charset="0"/>
              </a:rPr>
              <a:t>Міри санітарної профілактики необхідно </a:t>
            </a:r>
            <a:br>
              <a:rPr lang="uk-UA" dirty="0" smtClean="0">
                <a:solidFill>
                  <a:srgbClr val="FFFF00"/>
                </a:solidFill>
                <a:latin typeface="Times New Roman" pitchFamily="18" charset="0"/>
              </a:rPr>
            </a:br>
            <a:r>
              <a:rPr lang="uk-UA" dirty="0" smtClean="0">
                <a:solidFill>
                  <a:srgbClr val="FFFF00"/>
                </a:solidFill>
                <a:latin typeface="Times New Roman" pitchFamily="18" charset="0"/>
              </a:rPr>
              <a:t>проводити в перше чергу в місцях, </a:t>
            </a:r>
            <a:br>
              <a:rPr lang="uk-UA" dirty="0" smtClean="0">
                <a:solidFill>
                  <a:srgbClr val="FFFF00"/>
                </a:solidFill>
                <a:latin typeface="Times New Roman" pitchFamily="18" charset="0"/>
              </a:rPr>
            </a:br>
            <a:r>
              <a:rPr lang="uk-UA" dirty="0" smtClean="0">
                <a:solidFill>
                  <a:srgbClr val="FFFF00"/>
                </a:solidFill>
                <a:latin typeface="Times New Roman" pitchFamily="18" charset="0"/>
              </a:rPr>
              <a:t>де найбільш можливе інфікування </a:t>
            </a:r>
            <a:br>
              <a:rPr lang="uk-UA" dirty="0" smtClean="0">
                <a:solidFill>
                  <a:srgbClr val="FFFF00"/>
                </a:solidFill>
                <a:latin typeface="Times New Roman" pitchFamily="18" charset="0"/>
              </a:rPr>
            </a:br>
            <a:r>
              <a:rPr lang="uk-UA" dirty="0" err="1" smtClean="0">
                <a:solidFill>
                  <a:srgbClr val="FFFF00"/>
                </a:solidFill>
                <a:latin typeface="Times New Roman" pitchFamily="18" charset="0"/>
              </a:rPr>
              <a:t>мікобоктеріями</a:t>
            </a:r>
            <a:r>
              <a:rPr lang="uk-UA" dirty="0" smtClean="0">
                <a:solidFill>
                  <a:srgbClr val="FFFF00"/>
                </a:solidFill>
                <a:latin typeface="Times New Roman" pitchFamily="18" charset="0"/>
              </a:rPr>
              <a:t> туберкульозу, </a:t>
            </a:r>
            <a:r>
              <a:rPr lang="en-US" dirty="0" smtClean="0">
                <a:solidFill>
                  <a:srgbClr val="FFFF00"/>
                </a:solidFill>
                <a:latin typeface="Times New Roman" pitchFamily="18" charset="0"/>
              </a:rPr>
              <a:t/>
            </a:r>
            <a:br>
              <a:rPr lang="en-US" dirty="0" smtClean="0">
                <a:solidFill>
                  <a:srgbClr val="FFFF00"/>
                </a:solidFill>
                <a:latin typeface="Times New Roman" pitchFamily="18" charset="0"/>
              </a:rPr>
            </a:br>
            <a:r>
              <a:rPr lang="uk-UA" dirty="0" smtClean="0">
                <a:solidFill>
                  <a:srgbClr val="FFFF00"/>
                </a:solidFill>
                <a:latin typeface="Times New Roman" pitchFamily="18" charset="0"/>
              </a:rPr>
              <a:t>тобто у </a:t>
            </a:r>
            <a:br>
              <a:rPr lang="uk-UA" dirty="0" smtClean="0">
                <a:solidFill>
                  <a:srgbClr val="FFFF00"/>
                </a:solidFill>
                <a:latin typeface="Times New Roman" pitchFamily="18" charset="0"/>
              </a:rPr>
            </a:br>
            <a:r>
              <a:rPr lang="uk-UA" sz="3200" dirty="0" smtClean="0">
                <a:solidFill>
                  <a:srgbClr val="FF0000"/>
                </a:solidFill>
                <a:latin typeface="Times New Roman" pitchFamily="18" charset="0"/>
              </a:rPr>
              <a:t>вогнищах туберкульозної інфекції.</a:t>
            </a:r>
            <a:r>
              <a:rPr lang="en-US" sz="2800" dirty="0" smtClean="0">
                <a:solidFill>
                  <a:srgbClr val="FF0000"/>
                </a:solidFill>
                <a:latin typeface="Times New Roman" pitchFamily="18" charset="0"/>
              </a:rPr>
              <a:t/>
            </a:r>
            <a:br>
              <a:rPr lang="en-US" sz="2800" dirty="0" smtClean="0">
                <a:solidFill>
                  <a:srgbClr val="FF0000"/>
                </a:solidFill>
                <a:latin typeface="Times New Roman" pitchFamily="18" charset="0"/>
              </a:rPr>
            </a:b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4" name="Rectangle 4"/>
          <p:cNvSpPr>
            <a:spLocks noGrp="1" noChangeArrowheads="1"/>
          </p:cNvSpPr>
          <p:nvPr>
            <p:ph type="title"/>
          </p:nvPr>
        </p:nvSpPr>
        <p:spPr>
          <a:xfrm>
            <a:off x="0" y="0"/>
            <a:ext cx="9144000" cy="6858000"/>
          </a:xfrm>
        </p:spPr>
        <p:txBody>
          <a:bodyPr/>
          <a:lstStyle/>
          <a:p>
            <a:pPr eaLnBrk="1" hangingPunct="1">
              <a:defRPr/>
            </a:pPr>
            <a:r>
              <a:rPr lang="uk-UA" altLang="ru-RU" sz="2800" b="1" dirty="0" smtClean="0">
                <a:solidFill>
                  <a:srgbClr val="FF0000"/>
                </a:solidFill>
                <a:latin typeface="Times New Roman" panose="02020603050405020304" pitchFamily="18" charset="0"/>
              </a:rPr>
              <a:t>Проведення</a:t>
            </a:r>
            <a:r>
              <a:rPr lang="uk-UA" altLang="ru-RU" sz="3200" dirty="0" smtClean="0">
                <a:solidFill>
                  <a:srgbClr val="FF0000"/>
                </a:solidFill>
                <a:latin typeface="Times New Roman" panose="02020603050405020304" pitchFamily="18" charset="0"/>
              </a:rPr>
              <a:t> </a:t>
            </a:r>
            <a:r>
              <a:rPr lang="uk-UA" altLang="ru-RU" sz="2800" b="1" dirty="0" smtClean="0">
                <a:solidFill>
                  <a:srgbClr val="FF0000"/>
                </a:solidFill>
                <a:latin typeface="Times New Roman" panose="02020603050405020304" pitchFamily="18" charset="0"/>
              </a:rPr>
              <a:t>санітарної профілактики</a:t>
            </a:r>
            <a:r>
              <a:rPr lang="uk-UA" altLang="ru-RU" sz="2800" dirty="0" smtClean="0">
                <a:solidFill>
                  <a:srgbClr val="FF0000"/>
                </a:solidFill>
                <a:latin typeface="Times New Roman" panose="02020603050405020304" pitchFamily="18" charset="0"/>
              </a:rPr>
              <a:t> </a:t>
            </a:r>
            <a:r>
              <a:rPr lang="uk-UA" altLang="ru-RU" sz="2800" b="1" dirty="0" smtClean="0">
                <a:solidFill>
                  <a:srgbClr val="FF0000"/>
                </a:solidFill>
                <a:latin typeface="Times New Roman" panose="02020603050405020304" pitchFamily="18" charset="0"/>
              </a:rPr>
              <a:t>туберкульозу регламентується Наказами МОЗ України:</a:t>
            </a:r>
            <a:br>
              <a:rPr lang="uk-UA" altLang="ru-RU" sz="2800" b="1" dirty="0" smtClean="0">
                <a:solidFill>
                  <a:srgbClr val="FF0000"/>
                </a:solidFill>
                <a:latin typeface="Times New Roman" panose="02020603050405020304" pitchFamily="18" charset="0"/>
              </a:rPr>
            </a:b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r>
              <a:rPr lang="uk-UA" altLang="ru-RU" sz="2800" b="1" dirty="0" smtClean="0">
                <a:solidFill>
                  <a:srgbClr val="FF0000"/>
                </a:solidFill>
                <a:latin typeface="Times New Roman" panose="02020603050405020304" pitchFamily="18" charset="0"/>
              </a:rPr>
              <a:t>№ 684 від 18.08.2010 </a:t>
            </a:r>
            <a:r>
              <a:rPr lang="uk-UA" altLang="ru-RU" sz="2800" b="1" dirty="0" smtClean="0">
                <a:solidFill>
                  <a:srgbClr val="FFFF00"/>
                </a:solidFill>
                <a:latin typeface="Times New Roman" panose="02020603050405020304" pitchFamily="18" charset="0"/>
              </a:rPr>
              <a:t>“Про затвердження Стандарту інфекційного контролю за туберкульозом в лікувально-профілактичних закладах, місцях довгострокового перебування людей та проживання хворих на туберкульоз”</a:t>
            </a:r>
            <a:endParaRPr lang="ru-RU" altLang="ru-RU" sz="28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4932363" y="260350"/>
            <a:ext cx="4211637" cy="659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200" b="1" dirty="0" err="1" smtClean="0">
                <a:solidFill>
                  <a:srgbClr val="FFFF00"/>
                </a:solidFill>
                <a:effectLst/>
                <a:latin typeface="Times New Roman" panose="02020603050405020304" pitchFamily="18" charset="0"/>
              </a:rPr>
              <a:t>Важливою</a:t>
            </a:r>
            <a:r>
              <a:rPr lang="ru-RU" altLang="ru-RU" sz="3200" b="1" dirty="0" smtClean="0">
                <a:solidFill>
                  <a:srgbClr val="FFFF00"/>
                </a:solidFill>
                <a:effectLst/>
                <a:latin typeface="Times New Roman" panose="02020603050405020304" pitchFamily="18" charset="0"/>
              </a:rPr>
              <a:t> </a:t>
            </a:r>
            <a:r>
              <a:rPr lang="uk-UA" altLang="ru-RU" sz="3200" b="1" dirty="0" smtClean="0">
                <a:solidFill>
                  <a:srgbClr val="FFFF00"/>
                </a:solidFill>
                <a:effectLst/>
                <a:latin typeface="Times New Roman" panose="02020603050405020304" pitchFamily="18" charset="0"/>
              </a:rPr>
              <a:t>складовою санітарної профілактики туберкульозу є </a:t>
            </a:r>
            <a:r>
              <a:rPr lang="uk-UA" altLang="ru-RU" sz="3200" b="1" dirty="0" smtClean="0">
                <a:effectLst/>
                <a:latin typeface="Times New Roman" panose="02020603050405020304" pitchFamily="18" charset="0"/>
              </a:rPr>
              <a:t/>
            </a:r>
            <a:br>
              <a:rPr lang="uk-UA" altLang="ru-RU" sz="3200" b="1" dirty="0" smtClean="0">
                <a:effectLst/>
                <a:latin typeface="Times New Roman" panose="02020603050405020304" pitchFamily="18" charset="0"/>
              </a:rPr>
            </a:br>
            <a:r>
              <a:rPr lang="uk-UA" altLang="ru-RU" sz="3600" b="1" dirty="0" smtClean="0">
                <a:solidFill>
                  <a:srgbClr val="FF0066"/>
                </a:solidFill>
                <a:effectLst/>
                <a:latin typeface="Times New Roman" panose="02020603050405020304" pitchFamily="18" charset="0"/>
              </a:rPr>
              <a:t>інфекційний контроль</a:t>
            </a:r>
            <a:r>
              <a:rPr lang="uk-UA" altLang="ru-RU" sz="3600" b="1" dirty="0" smtClean="0">
                <a:effectLst/>
                <a:latin typeface="Times New Roman" panose="02020603050405020304" pitchFamily="18" charset="0"/>
              </a:rPr>
              <a:t> </a:t>
            </a:r>
            <a:br>
              <a:rPr lang="uk-UA" altLang="ru-RU" sz="3600" b="1" dirty="0" smtClean="0">
                <a:effectLst/>
                <a:latin typeface="Times New Roman" panose="02020603050405020304" pitchFamily="18" charset="0"/>
              </a:rPr>
            </a:br>
            <a:endParaRPr lang="ru-RU" altLang="ru-RU" sz="3600" b="1" dirty="0" smtClean="0">
              <a:effectLst/>
              <a:latin typeface="Times New Roman" panose="02020603050405020304" pitchFamily="18" charset="0"/>
            </a:endParaRPr>
          </a:p>
        </p:txBody>
      </p:sp>
      <p:pic>
        <p:nvPicPr>
          <p:cNvPr id="13315" name="Picture 5" descr="IMG_2758"/>
          <p:cNvPicPr>
            <a:picLocks noChangeAspect="1" noChangeArrowheads="1"/>
          </p:cNvPicPr>
          <p:nvPr/>
        </p:nvPicPr>
        <p:blipFill>
          <a:blip r:embed="rId2" cstate="print">
            <a:extLst>
              <a:ext uri="{28A0092B-C50C-407E-A947-70E740481C1C}">
                <a14:useLocalDpi xmlns:a14="http://schemas.microsoft.com/office/drawing/2010/main" val="0"/>
              </a:ext>
            </a:extLst>
          </a:blip>
          <a:srcRect t="3201" r="2112"/>
          <a:stretch>
            <a:fillRect/>
          </a:stretch>
        </p:blipFill>
        <p:spPr bwMode="auto">
          <a:xfrm>
            <a:off x="0" y="411163"/>
            <a:ext cx="4932363"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0" y="0"/>
            <a:ext cx="9144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uk-UA" altLang="ru-RU" sz="4000" b="1" dirty="0" smtClean="0">
                <a:solidFill>
                  <a:srgbClr val="FF0066"/>
                </a:solidFill>
                <a:effectLst/>
                <a:latin typeface="Times New Roman" panose="02020603050405020304" pitchFamily="18" charset="0"/>
              </a:rPr>
              <a:t>Інфекційний контроль за туберкульозом</a:t>
            </a:r>
            <a:r>
              <a:rPr lang="uk-UA" altLang="ru-RU" sz="3200" b="1" dirty="0" smtClean="0">
                <a:effectLst/>
                <a:latin typeface="Times New Roman" panose="02020603050405020304" pitchFamily="18" charset="0"/>
              </a:rPr>
              <a:t>     </a:t>
            </a:r>
            <a:br>
              <a:rPr lang="uk-UA" altLang="ru-RU" sz="3200" b="1" dirty="0" smtClean="0">
                <a:effectLst/>
                <a:latin typeface="Times New Roman" panose="02020603050405020304" pitchFamily="18" charset="0"/>
              </a:rPr>
            </a:br>
            <a:r>
              <a:rPr lang="uk-UA" altLang="ru-RU" sz="3200" b="1" dirty="0" smtClean="0">
                <a:solidFill>
                  <a:srgbClr val="FFFF00"/>
                </a:solidFill>
                <a:effectLst/>
                <a:latin typeface="Times New Roman" panose="02020603050405020304" pitchFamily="18" charset="0"/>
              </a:rPr>
              <a:t>-  це система організаційних, протиепідемічних та профілактичних заходів,</a:t>
            </a:r>
            <a:br>
              <a:rPr lang="uk-UA" altLang="ru-RU" sz="3200" b="1" dirty="0" smtClean="0">
                <a:solidFill>
                  <a:srgbClr val="FFFF00"/>
                </a:solidFill>
                <a:effectLst/>
                <a:latin typeface="Times New Roman" panose="02020603050405020304" pitchFamily="18" charset="0"/>
              </a:rPr>
            </a:br>
            <a:r>
              <a:rPr lang="uk-UA" altLang="ru-RU" sz="3200" b="1" dirty="0" smtClean="0">
                <a:solidFill>
                  <a:srgbClr val="FFFF00"/>
                </a:solidFill>
                <a:effectLst/>
                <a:latin typeface="Times New Roman" panose="02020603050405020304" pitchFamily="18" charset="0"/>
              </a:rPr>
              <a:t>спрямованих на попередження виникнення  </a:t>
            </a:r>
            <a:br>
              <a:rPr lang="uk-UA" altLang="ru-RU" sz="3200" b="1" dirty="0" smtClean="0">
                <a:solidFill>
                  <a:srgbClr val="FFFF00"/>
                </a:solidFill>
                <a:effectLst/>
                <a:latin typeface="Times New Roman" panose="02020603050405020304" pitchFamily="18" charset="0"/>
              </a:rPr>
            </a:br>
            <a:r>
              <a:rPr lang="uk-UA" altLang="ru-RU" sz="3200" b="1" dirty="0" smtClean="0">
                <a:solidFill>
                  <a:srgbClr val="FFFF00"/>
                </a:solidFill>
                <a:effectLst/>
                <a:latin typeface="Times New Roman" panose="02020603050405020304" pitchFamily="18" charset="0"/>
              </a:rPr>
              <a:t>та зниження ймовірності передачі </a:t>
            </a:r>
            <a:br>
              <a:rPr lang="uk-UA" altLang="ru-RU" sz="3200" b="1" dirty="0" smtClean="0">
                <a:solidFill>
                  <a:srgbClr val="FFFF00"/>
                </a:solidFill>
                <a:effectLst/>
                <a:latin typeface="Times New Roman" panose="02020603050405020304" pitchFamily="18" charset="0"/>
              </a:rPr>
            </a:br>
            <a:r>
              <a:rPr lang="uk-UA" altLang="ru-RU" sz="3200" b="1" dirty="0" smtClean="0">
                <a:solidFill>
                  <a:srgbClr val="FFFF00"/>
                </a:solidFill>
                <a:effectLst/>
                <a:latin typeface="Times New Roman" panose="02020603050405020304" pitchFamily="18" charset="0"/>
              </a:rPr>
              <a:t>мікобактерій туберкульозу </a:t>
            </a:r>
            <a:br>
              <a:rPr lang="uk-UA" altLang="ru-RU" sz="3200" b="1" dirty="0" smtClean="0">
                <a:solidFill>
                  <a:srgbClr val="FFFF00"/>
                </a:solidFill>
                <a:effectLst/>
                <a:latin typeface="Times New Roman" panose="02020603050405020304" pitchFamily="18" charset="0"/>
              </a:rPr>
            </a:br>
            <a:r>
              <a:rPr lang="uk-UA" altLang="ru-RU" sz="3200" b="1" dirty="0" smtClean="0">
                <a:solidFill>
                  <a:srgbClr val="FFFF00"/>
                </a:solidFill>
                <a:effectLst/>
                <a:latin typeface="Times New Roman" panose="02020603050405020304" pitchFamily="18" charset="0"/>
              </a:rPr>
              <a:t>здоровим особам.</a:t>
            </a:r>
            <a:r>
              <a:rPr lang="ru-RU" altLang="ru-RU" sz="3200" dirty="0" smtClean="0">
                <a:solidFill>
                  <a:srgbClr val="FFFF00"/>
                </a:solidFill>
                <a:effectLst/>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277813"/>
            <a:ext cx="8229600" cy="6319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uk-UA" altLang="ru-RU" sz="2800" b="1" dirty="0" smtClean="0">
                <a:solidFill>
                  <a:srgbClr val="FFFF00"/>
                </a:solidFill>
                <a:effectLst/>
                <a:latin typeface="Times New Roman" panose="02020603050405020304" pitchFamily="18" charset="0"/>
              </a:rPr>
              <a:t>Головним фактором  передачі туберкульозної інфекції </a:t>
            </a:r>
            <a:r>
              <a:rPr lang="uk-UA" altLang="ru-RU" sz="2800" b="1" dirty="0" smtClean="0">
                <a:solidFill>
                  <a:srgbClr val="FF0000"/>
                </a:solidFill>
                <a:effectLst/>
                <a:latin typeface="Times New Roman" panose="02020603050405020304" pitchFamily="18" charset="0"/>
              </a:rPr>
              <a:t>є повітря</a:t>
            </a:r>
            <a:br>
              <a:rPr lang="uk-UA" altLang="ru-RU" sz="2800" b="1" dirty="0" smtClean="0">
                <a:solidFill>
                  <a:srgbClr val="FF0000"/>
                </a:solidFill>
                <a:effectLst/>
                <a:latin typeface="Times New Roman" panose="02020603050405020304" pitchFamily="18" charset="0"/>
              </a:rPr>
            </a:br>
            <a:r>
              <a:rPr lang="uk-UA" altLang="ru-RU" sz="2800" b="1" dirty="0" smtClean="0">
                <a:solidFill>
                  <a:srgbClr val="FF0000"/>
                </a:solidFill>
                <a:effectLst/>
                <a:latin typeface="Times New Roman" panose="02020603050405020304" pitchFamily="18" charset="0"/>
              </a:rPr>
              <a:t>закритого приміщення з інфекційним аерозолем</a:t>
            </a:r>
            <a:r>
              <a:rPr lang="uk-UA" altLang="ru-RU" sz="2800" b="1" dirty="0" smtClean="0">
                <a:solidFill>
                  <a:srgbClr val="FFFF00"/>
                </a:solidFill>
                <a:effectLst/>
                <a:latin typeface="Times New Roman" panose="02020603050405020304" pitchFamily="18" charset="0"/>
              </a:rPr>
              <a:t>.</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Вірулентність МБТ в аерозолі зберігається протягом 6 годин.</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0000"/>
                </a:solidFill>
                <a:effectLst/>
                <a:latin typeface="Times New Roman" panose="02020603050405020304" pitchFamily="18" charset="0"/>
              </a:rPr>
              <a:t>Ризик зараження туберкульозом залежить</a:t>
            </a:r>
            <a:br>
              <a:rPr lang="uk-UA" altLang="ru-RU" sz="2800" b="1" dirty="0" smtClean="0">
                <a:solidFill>
                  <a:srgbClr val="FF0000"/>
                </a:solidFill>
                <a:effectLst/>
                <a:latin typeface="Times New Roman" panose="02020603050405020304" pitchFamily="18" charset="0"/>
              </a:rPr>
            </a:br>
            <a:r>
              <a:rPr lang="uk-UA" altLang="ru-RU" sz="2800" b="1" dirty="0" smtClean="0">
                <a:solidFill>
                  <a:srgbClr val="FF0000"/>
                </a:solidFill>
                <a:effectLst/>
                <a:latin typeface="Times New Roman" panose="02020603050405020304" pitchFamily="18" charset="0"/>
              </a:rPr>
              <a:t> від:</a:t>
            </a:r>
            <a:r>
              <a:rPr lang="uk-UA" altLang="ru-RU" sz="2800" b="1" dirty="0" smtClean="0">
                <a:solidFill>
                  <a:srgbClr val="FFFF00"/>
                </a:solidFill>
                <a:effectLst/>
                <a:latin typeface="Times New Roman" panose="02020603050405020304" pitchFamily="18" charset="0"/>
              </a:rPr>
              <a:t>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тривалості контакту із хворим,  який виділяє МБТ</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вірулентності МБТ</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концентрації інфекційного аерозолю в повітрі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стану захисних сил організму.</a:t>
            </a:r>
            <a:endParaRPr lang="ru-RU" altLang="ru-RU" sz="2800" b="1" dirty="0" smtClean="0">
              <a:solidFill>
                <a:srgbClr val="FFFF00"/>
              </a:solidFill>
              <a:effectLst/>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179512" y="1"/>
            <a:ext cx="8964488" cy="52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uk-UA" altLang="ru-RU" sz="2400" b="1" dirty="0" smtClean="0">
                <a:solidFill>
                  <a:srgbClr val="FFFF00"/>
                </a:solidFill>
                <a:effectLst/>
                <a:latin typeface="Times New Roman" panose="02020603050405020304" pitchFamily="18" charset="0"/>
              </a:rPr>
              <a:t>Основу інфекційного контролю складають</a:t>
            </a:r>
            <a:br>
              <a:rPr lang="uk-UA" altLang="ru-RU" sz="2400" b="1" dirty="0" smtClean="0">
                <a:solidFill>
                  <a:srgbClr val="FFFF00"/>
                </a:solidFill>
                <a:effectLst/>
                <a:latin typeface="Times New Roman" panose="02020603050405020304" pitchFamily="18" charset="0"/>
              </a:rPr>
            </a:br>
            <a:r>
              <a:rPr lang="uk-UA" altLang="ru-RU" sz="3200" b="1" u="sng" dirty="0" smtClean="0">
                <a:solidFill>
                  <a:srgbClr val="FF0000"/>
                </a:solidFill>
                <a:effectLst/>
                <a:latin typeface="Times New Roman" panose="02020603050405020304" pitchFamily="18" charset="0"/>
              </a:rPr>
              <a:t>адміністративні заходи</a:t>
            </a:r>
            <a:r>
              <a:rPr lang="uk-UA" altLang="ru-RU" sz="2400" b="1" dirty="0" smtClean="0">
                <a:solidFill>
                  <a:srgbClr val="FF0000"/>
                </a:solidFill>
                <a:effectLst/>
                <a:latin typeface="Times New Roman" panose="02020603050405020304" pitchFamily="18" charset="0"/>
              </a:rPr>
              <a:t>, </a:t>
            </a:r>
            <a:r>
              <a:rPr lang="uk-UA" altLang="ru-RU" sz="2400" b="1" dirty="0" smtClean="0">
                <a:solidFill>
                  <a:srgbClr val="FFFF00"/>
                </a:solidFill>
                <a:effectLst/>
                <a:latin typeface="Times New Roman" panose="02020603050405020304" pitchFamily="18" charset="0"/>
              </a:rPr>
              <a:t>які  перешкоджають інфікуванню повітря:</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розмежування потоків інфекційних та неінфекційних хворих;</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організація швидкої діагностики туберкульозу; </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негайна ізоляція та невідкладне лікування хворого;</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зменшення часу контакту із джерелом інфекції;</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етикет кашлю та використання хірургічних масок для хворого;</a:t>
            </a:r>
            <a:br>
              <a:rPr lang="uk-UA" altLang="ru-RU" sz="2400" b="1" dirty="0" smtClean="0">
                <a:solidFill>
                  <a:srgbClr val="FFFF00"/>
                </a:solidFill>
                <a:effectLst/>
                <a:latin typeface="Times New Roman" panose="02020603050405020304" pitchFamily="18" charset="0"/>
              </a:rPr>
            </a:br>
            <a:endParaRPr lang="ru-RU" altLang="ru-RU" sz="2400" b="1" dirty="0" smtClean="0">
              <a:solidFill>
                <a:srgbClr val="FFFF00"/>
              </a:solidFill>
              <a:effectLst/>
              <a:latin typeface="Times New Roman" panose="02020603050405020304" pitchFamily="18" charset="0"/>
            </a:endParaRPr>
          </a:p>
        </p:txBody>
      </p:sp>
      <p:sp>
        <p:nvSpPr>
          <p:cNvPr id="20483" name="Rectangle 6"/>
          <p:cNvSpPr>
            <a:spLocks noChangeArrowheads="1"/>
          </p:cNvSpPr>
          <p:nvPr/>
        </p:nvSpPr>
        <p:spPr bwMode="auto">
          <a:xfrm>
            <a:off x="4140200" y="5516563"/>
            <a:ext cx="50038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dirty="0">
                <a:latin typeface="Garamond" panose="02020404030301010803" pitchFamily="18" charset="0"/>
              </a:rPr>
              <a:t>Попередження  зараження</a:t>
            </a:r>
          </a:p>
          <a:p>
            <a:pPr algn="ctr" eaLnBrk="1" hangingPunct="1">
              <a:spcBef>
                <a:spcPct val="0"/>
              </a:spcBef>
              <a:buClrTx/>
              <a:buSzTx/>
              <a:buFontTx/>
              <a:buNone/>
            </a:pPr>
            <a:r>
              <a:rPr lang="uk-UA" altLang="ru-RU" dirty="0">
                <a:latin typeface="Garamond" panose="02020404030301010803" pitchFamily="18" charset="0"/>
              </a:rPr>
              <a:t>повітря</a:t>
            </a:r>
            <a:endParaRPr lang="ru-RU" altLang="ru-RU" dirty="0">
              <a:latin typeface="Garamond" panose="02020404030301010803" pitchFamily="18" charset="0"/>
            </a:endParaRPr>
          </a:p>
        </p:txBody>
      </p:sp>
      <p:sp>
        <p:nvSpPr>
          <p:cNvPr id="20484" name="Rectangle 7"/>
          <p:cNvSpPr>
            <a:spLocks noChangeArrowheads="1"/>
          </p:cNvSpPr>
          <p:nvPr/>
        </p:nvSpPr>
        <p:spPr bwMode="auto">
          <a:xfrm>
            <a:off x="0" y="5516563"/>
            <a:ext cx="3419475" cy="93503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a:latin typeface="Garamond" panose="02020404030301010803" pitchFamily="18" charset="0"/>
              </a:rPr>
              <a:t>Адміністративний</a:t>
            </a:r>
          </a:p>
          <a:p>
            <a:pPr algn="ctr" eaLnBrk="1" hangingPunct="1">
              <a:spcBef>
                <a:spcPct val="0"/>
              </a:spcBef>
              <a:buClrTx/>
              <a:buSzTx/>
              <a:buFontTx/>
              <a:buNone/>
            </a:pPr>
            <a:r>
              <a:rPr lang="uk-UA" altLang="ru-RU">
                <a:latin typeface="Garamond" panose="02020404030301010803" pitchFamily="18" charset="0"/>
              </a:rPr>
              <a:t>контроль</a:t>
            </a:r>
            <a:endParaRPr lang="ru-RU" altLang="ru-RU">
              <a:latin typeface="Garamond" panose="02020404030301010803" pitchFamily="18" charset="0"/>
            </a:endParaRPr>
          </a:p>
        </p:txBody>
      </p:sp>
      <p:sp>
        <p:nvSpPr>
          <p:cNvPr id="20485" name="AutoShape 8"/>
          <p:cNvSpPr>
            <a:spLocks noChangeArrowheads="1"/>
          </p:cNvSpPr>
          <p:nvPr/>
        </p:nvSpPr>
        <p:spPr bwMode="auto">
          <a:xfrm>
            <a:off x="3563938" y="5734050"/>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a:xfrm>
            <a:off x="0" y="0"/>
            <a:ext cx="9144000" cy="4149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uk-UA" altLang="ru-RU" sz="2800" b="1" dirty="0" smtClean="0">
                <a:solidFill>
                  <a:srgbClr val="FFFF00"/>
                </a:solidFill>
                <a:effectLst/>
                <a:latin typeface="Times New Roman" panose="02020603050405020304" pitchFamily="18" charset="0"/>
              </a:rPr>
              <a:t>Інфекційний контроль також спрямовано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на зниження концентрації інфекційного аерозолю в повітрі та його знезараження,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що здійснюється заходами </a:t>
            </a:r>
            <a:br>
              <a:rPr lang="uk-UA" altLang="ru-RU" sz="2800" b="1" dirty="0" smtClean="0">
                <a:solidFill>
                  <a:srgbClr val="FFFF00"/>
                </a:solidFill>
                <a:effectLst/>
                <a:latin typeface="Times New Roman" panose="02020603050405020304" pitchFamily="18" charset="0"/>
              </a:rPr>
            </a:br>
            <a:r>
              <a:rPr lang="uk-UA" altLang="ru-RU" sz="3200" b="1" u="sng" dirty="0" smtClean="0">
                <a:solidFill>
                  <a:srgbClr val="FF0000"/>
                </a:solidFill>
                <a:effectLst/>
                <a:latin typeface="Times New Roman" panose="02020603050405020304" pitchFamily="18" charset="0"/>
              </a:rPr>
              <a:t>інженерного контролю</a:t>
            </a:r>
            <a:r>
              <a:rPr lang="uk-UA" altLang="ru-RU" sz="2800" b="1" dirty="0" smtClean="0">
                <a:solidFill>
                  <a:srgbClr val="FF0000"/>
                </a:solidFill>
                <a:effectLst/>
                <a:latin typeface="Times New Roman" panose="02020603050405020304" pitchFamily="18" charset="0"/>
              </a:rPr>
              <a:t>: </a:t>
            </a:r>
            <a:br>
              <a:rPr lang="uk-UA" altLang="ru-RU" sz="2800" b="1" dirty="0" smtClean="0">
                <a:solidFill>
                  <a:srgbClr val="FF00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 природна та  механічна вентиляція  приміщень;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 використання  ламп ультрафіолетового випромінювання; </a:t>
            </a:r>
            <a:br>
              <a:rPr lang="uk-UA" altLang="ru-RU" sz="2800" b="1" dirty="0" smtClean="0">
                <a:solidFill>
                  <a:srgbClr val="FFFF00"/>
                </a:solidFill>
                <a:effectLst/>
                <a:latin typeface="Times New Roman" panose="02020603050405020304" pitchFamily="18" charset="0"/>
              </a:rPr>
            </a:br>
            <a:r>
              <a:rPr lang="uk-UA" altLang="ru-RU" sz="2800" b="1" dirty="0" smtClean="0">
                <a:solidFill>
                  <a:srgbClr val="FFFF00"/>
                </a:solidFill>
                <a:effectLst/>
                <a:latin typeface="Times New Roman" panose="02020603050405020304" pitchFamily="18" charset="0"/>
              </a:rPr>
              <a:t>- природна  інсоляція  приміщень.</a:t>
            </a:r>
            <a:endParaRPr lang="ru-RU" altLang="ru-RU" sz="2800" b="1" dirty="0" smtClean="0">
              <a:solidFill>
                <a:srgbClr val="FFFF00"/>
              </a:solidFill>
              <a:effectLst/>
              <a:latin typeface="Times New Roman" panose="02020603050405020304" pitchFamily="18" charset="0"/>
            </a:endParaRPr>
          </a:p>
        </p:txBody>
      </p:sp>
      <p:sp>
        <p:nvSpPr>
          <p:cNvPr id="21507" name="Rectangle 7"/>
          <p:cNvSpPr>
            <a:spLocks noChangeArrowheads="1"/>
          </p:cNvSpPr>
          <p:nvPr/>
        </p:nvSpPr>
        <p:spPr bwMode="auto">
          <a:xfrm>
            <a:off x="0" y="4797425"/>
            <a:ext cx="2555875"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a:latin typeface="Garamond" panose="02020404030301010803" pitchFamily="18" charset="0"/>
              </a:rPr>
              <a:t>Інженерний</a:t>
            </a:r>
          </a:p>
          <a:p>
            <a:pPr algn="ctr" eaLnBrk="1" hangingPunct="1">
              <a:spcBef>
                <a:spcPct val="0"/>
              </a:spcBef>
              <a:buClrTx/>
              <a:buSzTx/>
              <a:buFontTx/>
              <a:buNone/>
            </a:pPr>
            <a:r>
              <a:rPr lang="uk-UA" altLang="ru-RU">
                <a:latin typeface="Garamond" panose="02020404030301010803" pitchFamily="18" charset="0"/>
              </a:rPr>
              <a:t>контроль</a:t>
            </a:r>
            <a:endParaRPr lang="ru-RU" altLang="ru-RU">
              <a:latin typeface="Garamond" panose="02020404030301010803" pitchFamily="18" charset="0"/>
            </a:endParaRPr>
          </a:p>
        </p:txBody>
      </p:sp>
      <p:sp>
        <p:nvSpPr>
          <p:cNvPr id="21508" name="Rectangle 8"/>
          <p:cNvSpPr>
            <a:spLocks noChangeArrowheads="1"/>
          </p:cNvSpPr>
          <p:nvPr/>
        </p:nvSpPr>
        <p:spPr bwMode="auto">
          <a:xfrm>
            <a:off x="3454400" y="4365625"/>
            <a:ext cx="5689600" cy="19431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a:latin typeface="Garamond" panose="02020404030301010803" pitchFamily="18" charset="0"/>
              </a:rPr>
              <a:t>Зниження концентрації </a:t>
            </a:r>
          </a:p>
          <a:p>
            <a:pPr algn="ctr" eaLnBrk="1" hangingPunct="1">
              <a:spcBef>
                <a:spcPct val="0"/>
              </a:spcBef>
              <a:buClrTx/>
              <a:buSzTx/>
              <a:buFontTx/>
              <a:buNone/>
            </a:pPr>
            <a:r>
              <a:rPr lang="uk-UA" altLang="ru-RU">
                <a:latin typeface="Garamond" panose="02020404030301010803" pitchFamily="18" charset="0"/>
              </a:rPr>
              <a:t>інфекційного аерозолю </a:t>
            </a:r>
          </a:p>
          <a:p>
            <a:pPr algn="ctr" eaLnBrk="1" hangingPunct="1">
              <a:spcBef>
                <a:spcPct val="0"/>
              </a:spcBef>
              <a:buClrTx/>
              <a:buSzTx/>
              <a:buFontTx/>
              <a:buNone/>
            </a:pPr>
            <a:r>
              <a:rPr lang="uk-UA" altLang="ru-RU">
                <a:latin typeface="Garamond" panose="02020404030301010803" pitchFamily="18" charset="0"/>
              </a:rPr>
              <a:t>у повітрі </a:t>
            </a:r>
          </a:p>
          <a:p>
            <a:pPr algn="ctr" eaLnBrk="1" hangingPunct="1">
              <a:spcBef>
                <a:spcPct val="0"/>
              </a:spcBef>
              <a:buClrTx/>
              <a:buSzTx/>
              <a:buFontTx/>
              <a:buNone/>
            </a:pPr>
            <a:r>
              <a:rPr lang="uk-UA" altLang="ru-RU">
                <a:latin typeface="Garamond" panose="02020404030301010803" pitchFamily="18" charset="0"/>
              </a:rPr>
              <a:t>та його знезараження</a:t>
            </a:r>
            <a:endParaRPr lang="ru-RU" altLang="ru-RU">
              <a:latin typeface="Garamond" panose="02020404030301010803" pitchFamily="18" charset="0"/>
            </a:endParaRPr>
          </a:p>
        </p:txBody>
      </p:sp>
      <p:sp>
        <p:nvSpPr>
          <p:cNvPr id="21509" name="AutoShape 9"/>
          <p:cNvSpPr>
            <a:spLocks noChangeArrowheads="1"/>
          </p:cNvSpPr>
          <p:nvPr/>
        </p:nvSpPr>
        <p:spPr bwMode="auto">
          <a:xfrm>
            <a:off x="2771775" y="5013325"/>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0" y="0"/>
            <a:ext cx="9144000" cy="5229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uk-UA" altLang="ru-RU" sz="2400" b="1" dirty="0" smtClean="0">
                <a:solidFill>
                  <a:srgbClr val="FFFF00"/>
                </a:solidFill>
                <a:effectLst/>
                <a:latin typeface="Times New Roman" panose="02020603050405020304" pitchFamily="18" charset="0"/>
              </a:rPr>
              <a:t>Інфекційний контроль включає </a:t>
            </a:r>
            <a:r>
              <a:rPr lang="uk-UA" altLang="ru-RU" sz="2400" b="1" dirty="0" smtClean="0">
                <a:effectLst/>
                <a:latin typeface="Times New Roman" panose="02020603050405020304" pitchFamily="18" charset="0"/>
              </a:rPr>
              <a:t/>
            </a:r>
            <a:br>
              <a:rPr lang="uk-UA" altLang="ru-RU" sz="2400" b="1" dirty="0" smtClean="0">
                <a:effectLst/>
                <a:latin typeface="Times New Roman" panose="02020603050405020304" pitchFamily="18" charset="0"/>
              </a:rPr>
            </a:br>
            <a:r>
              <a:rPr lang="uk-UA" altLang="ru-RU" sz="2800" b="1" dirty="0" smtClean="0">
                <a:solidFill>
                  <a:srgbClr val="FF0000"/>
                </a:solidFill>
                <a:effectLst/>
                <a:latin typeface="Times New Roman" panose="02020603050405020304" pitchFamily="18" charset="0"/>
              </a:rPr>
              <a:t>індивідуальний захист органів дихання </a:t>
            </a:r>
            <a:br>
              <a:rPr lang="uk-UA" altLang="ru-RU" sz="2800" b="1" dirty="0" smtClean="0">
                <a:solidFill>
                  <a:srgbClr val="FF00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від вдихання  зараженого повітря та принципи</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дотримання особистої гігієни під час респіраторних актів:</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 використання медичними працівниками та  іншими  особами,  які спілкуються  з хворими на заразні форми туберкульозу респіраторів;</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хворі на заразні форми туберкульозу при контакті з медичними працівниками, членами сім'ї та іншими особами зобов'язані використовувати хірургічні марлеві одноразові маски;</a:t>
            </a:r>
            <a:br>
              <a:rPr lang="uk-UA" altLang="ru-RU" sz="2400" b="1" dirty="0" smtClean="0">
                <a:solidFill>
                  <a:srgbClr val="FFFF00"/>
                </a:solidFill>
                <a:effectLst/>
                <a:latin typeface="Times New Roman" panose="02020603050405020304" pitchFamily="18" charset="0"/>
              </a:rPr>
            </a:br>
            <a:endParaRPr lang="ru-RU" altLang="ru-RU" sz="2400" b="1" dirty="0" smtClean="0">
              <a:solidFill>
                <a:srgbClr val="FFFF00"/>
              </a:solidFill>
              <a:effectLst/>
              <a:latin typeface="Times New Roman" panose="02020603050405020304" pitchFamily="18" charset="0"/>
            </a:endParaRPr>
          </a:p>
        </p:txBody>
      </p:sp>
      <p:sp>
        <p:nvSpPr>
          <p:cNvPr id="22531" name="Rectangle 5"/>
          <p:cNvSpPr>
            <a:spLocks noChangeArrowheads="1"/>
          </p:cNvSpPr>
          <p:nvPr/>
        </p:nvSpPr>
        <p:spPr bwMode="auto">
          <a:xfrm>
            <a:off x="0" y="5661025"/>
            <a:ext cx="3708400" cy="9366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sz="2800">
                <a:latin typeface="Garamond" panose="02020404030301010803" pitchFamily="18" charset="0"/>
              </a:rPr>
              <a:t>Індивідуальний захист</a:t>
            </a:r>
          </a:p>
          <a:p>
            <a:pPr algn="ctr" eaLnBrk="1" hangingPunct="1">
              <a:spcBef>
                <a:spcPct val="0"/>
              </a:spcBef>
              <a:buClrTx/>
              <a:buSzTx/>
              <a:buFontTx/>
              <a:buNone/>
            </a:pPr>
            <a:r>
              <a:rPr lang="uk-UA" altLang="ru-RU" sz="2800">
                <a:latin typeface="Garamond" panose="02020404030301010803" pitchFamily="18" charset="0"/>
              </a:rPr>
              <a:t>органів дихання</a:t>
            </a:r>
            <a:endParaRPr lang="ru-RU" altLang="ru-RU" sz="2800">
              <a:latin typeface="Garamond" panose="02020404030301010803" pitchFamily="18" charset="0"/>
            </a:endParaRPr>
          </a:p>
        </p:txBody>
      </p:sp>
      <p:sp>
        <p:nvSpPr>
          <p:cNvPr id="22532" name="Rectangle 6"/>
          <p:cNvSpPr>
            <a:spLocks noChangeArrowheads="1"/>
          </p:cNvSpPr>
          <p:nvPr/>
        </p:nvSpPr>
        <p:spPr bwMode="auto">
          <a:xfrm>
            <a:off x="4643438" y="5661025"/>
            <a:ext cx="4500562" cy="9366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sz="2800">
                <a:latin typeface="Garamond" panose="02020404030301010803" pitchFamily="18" charset="0"/>
              </a:rPr>
              <a:t>Захист  органів дихання </a:t>
            </a:r>
          </a:p>
          <a:p>
            <a:pPr algn="ctr" eaLnBrk="1" hangingPunct="1">
              <a:spcBef>
                <a:spcPct val="0"/>
              </a:spcBef>
              <a:buClrTx/>
              <a:buSzTx/>
              <a:buFontTx/>
              <a:buNone/>
            </a:pPr>
            <a:r>
              <a:rPr lang="uk-UA" altLang="ru-RU" sz="2800">
                <a:latin typeface="Garamond" panose="02020404030301010803" pitchFamily="18" charset="0"/>
              </a:rPr>
              <a:t>у разі інфікування повітря</a:t>
            </a:r>
            <a:endParaRPr lang="ru-RU" altLang="ru-RU" sz="2800">
              <a:latin typeface="Garamond" panose="02020404030301010803" pitchFamily="18" charset="0"/>
            </a:endParaRPr>
          </a:p>
        </p:txBody>
      </p:sp>
      <p:sp>
        <p:nvSpPr>
          <p:cNvPr id="22533" name="AutoShape 7"/>
          <p:cNvSpPr>
            <a:spLocks noChangeArrowheads="1"/>
          </p:cNvSpPr>
          <p:nvPr/>
        </p:nvSpPr>
        <p:spPr bwMode="auto">
          <a:xfrm>
            <a:off x="3924300" y="5876925"/>
            <a:ext cx="431800" cy="48577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pPr>
            <a:endParaRPr lang="ru-RU" altLang="ru-RU" sz="24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8" name="Rectangle 4"/>
          <p:cNvSpPr>
            <a:spLocks noGrp="1" noChangeArrowheads="1"/>
          </p:cNvSpPr>
          <p:nvPr>
            <p:ph type="title"/>
          </p:nvPr>
        </p:nvSpPr>
        <p:spPr>
          <a:xfrm>
            <a:off x="0" y="0"/>
            <a:ext cx="9144000" cy="6858000"/>
          </a:xfrm>
        </p:spPr>
        <p:txBody>
          <a:bodyPr/>
          <a:lstStyle/>
          <a:p>
            <a:pPr eaLnBrk="1" hangingPunct="1">
              <a:defRPr/>
            </a:pPr>
            <a:r>
              <a:rPr lang="uk-UA" sz="3200" b="1" dirty="0" smtClean="0">
                <a:solidFill>
                  <a:srgbClr val="FF0066"/>
                </a:solidFill>
                <a:latin typeface="Times New Roman" pitchFamily="18" charset="0"/>
              </a:rPr>
              <a:t>Характеристика вогнищ туберкульозної інфекції</a:t>
            </a:r>
            <a:br>
              <a:rPr lang="uk-UA" sz="3200" b="1" dirty="0" smtClean="0">
                <a:solidFill>
                  <a:srgbClr val="FF0066"/>
                </a:solidFill>
                <a:latin typeface="Times New Roman" pitchFamily="18" charset="0"/>
              </a:rPr>
            </a:br>
            <a:r>
              <a:rPr lang="uk-UA" sz="2400" b="1" dirty="0" smtClean="0">
                <a:solidFill>
                  <a:srgbClr val="FFFF00"/>
                </a:solidFill>
                <a:latin typeface="Times New Roman" pitchFamily="18" charset="0"/>
              </a:rPr>
              <a:t>Вогнище туберкульозу </a:t>
            </a:r>
            <a:r>
              <a:rPr lang="uk-UA" sz="2400" b="1" dirty="0" smtClean="0">
                <a:latin typeface="Times New Roman" pitchFamily="18" charset="0"/>
              </a:rPr>
              <a:t>– це місце перебування джерела мікобактерій туберкульозу разом з оточуючими його людьми.</a:t>
            </a:r>
            <a:br>
              <a:rPr lang="uk-UA" sz="2400" b="1" dirty="0" smtClean="0">
                <a:latin typeface="Times New Roman" pitchFamily="18" charset="0"/>
              </a:rPr>
            </a:br>
            <a:r>
              <a:rPr lang="uk-UA" sz="2400" b="1" dirty="0" smtClean="0">
                <a:latin typeface="Times New Roman" pitchFamily="18" charset="0"/>
              </a:rPr>
              <a:t/>
            </a:r>
            <a:br>
              <a:rPr lang="uk-UA" sz="2400" b="1" dirty="0" smtClean="0">
                <a:latin typeface="Times New Roman" pitchFamily="18" charset="0"/>
              </a:rPr>
            </a:br>
            <a:r>
              <a:rPr lang="uk-UA" sz="2400" b="1" dirty="0" smtClean="0">
                <a:latin typeface="Times New Roman" pitchFamily="18" charset="0"/>
              </a:rPr>
              <a:t>В просторові межі вогнища входять житло хворого, місце його праці, навчання, виховання, лікування, установи закритого типу, а також колективи та групи людей, які спілкуються тимчасово чи постійно. </a:t>
            </a:r>
            <a:br>
              <a:rPr lang="uk-UA" sz="2400" b="1" dirty="0" smtClean="0">
                <a:latin typeface="Times New Roman" pitchFamily="18" charset="0"/>
              </a:rPr>
            </a:br>
            <a:endParaRPr lang="ru-RU"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4" name="Rectangle 4"/>
          <p:cNvSpPr>
            <a:spLocks noGrp="1" noChangeArrowheads="1"/>
          </p:cNvSpPr>
          <p:nvPr>
            <p:ph type="title"/>
          </p:nvPr>
        </p:nvSpPr>
        <p:spPr>
          <a:xfrm>
            <a:off x="0" y="0"/>
            <a:ext cx="9144000" cy="6858000"/>
          </a:xfrm>
        </p:spPr>
        <p:txBody>
          <a:bodyPr/>
          <a:lstStyle/>
          <a:p>
            <a:pPr eaLnBrk="1" hangingPunct="1">
              <a:defRPr/>
            </a:pPr>
            <a:r>
              <a:rPr lang="uk-UA" sz="2800" b="1" dirty="0" smtClean="0">
                <a:latin typeface="Times New Roman" pitchFamily="18" charset="0"/>
              </a:rPr>
              <a:t>Осіб (дорослих і дітей), що контактують з хворою </a:t>
            </a:r>
            <a:br>
              <a:rPr lang="uk-UA" sz="2800" b="1" dirty="0" smtClean="0">
                <a:latin typeface="Times New Roman" pitchFamily="18" charset="0"/>
              </a:rPr>
            </a:br>
            <a:r>
              <a:rPr lang="uk-UA" sz="2800" b="1" dirty="0" smtClean="0">
                <a:latin typeface="Times New Roman" pitchFamily="18" charset="0"/>
              </a:rPr>
              <a:t>на туберкульоз  людиною чи твариною, називають </a:t>
            </a:r>
            <a:br>
              <a:rPr lang="uk-UA" sz="2800" b="1" dirty="0" smtClean="0">
                <a:latin typeface="Times New Roman" pitchFamily="18" charset="0"/>
              </a:rPr>
            </a:br>
            <a:r>
              <a:rPr lang="uk-UA" sz="2800" b="1" dirty="0" smtClean="0">
                <a:latin typeface="Times New Roman" pitchFamily="18" charset="0"/>
              </a:rPr>
              <a:t>“</a:t>
            </a:r>
            <a:r>
              <a:rPr lang="uk-UA" sz="2800" b="1" dirty="0" smtClean="0">
                <a:solidFill>
                  <a:srgbClr val="FF33CC"/>
                </a:solidFill>
                <a:latin typeface="Times New Roman" pitchFamily="18" charset="0"/>
              </a:rPr>
              <a:t>контактними особами</a:t>
            </a:r>
            <a:r>
              <a:rPr lang="uk-UA" sz="2800" b="1" dirty="0" smtClean="0">
                <a:latin typeface="Times New Roman" pitchFamily="18" charset="0"/>
              </a:rPr>
              <a:t>”. </a:t>
            </a:r>
            <a:br>
              <a:rPr lang="uk-UA" sz="2800" b="1" dirty="0" smtClean="0">
                <a:latin typeface="Times New Roman" pitchFamily="18" charset="0"/>
              </a:rPr>
            </a:br>
            <a:r>
              <a:rPr lang="uk-UA" sz="2800" b="1" dirty="0" smtClean="0">
                <a:latin typeface="Times New Roman" pitchFamily="18" charset="0"/>
              </a:rPr>
              <a:t>Контакти підрозділяються на: </a:t>
            </a:r>
            <a:br>
              <a:rPr lang="uk-UA" sz="2800" b="1" dirty="0" smtClean="0">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сімейні</a:t>
            </a:r>
            <a:r>
              <a:rPr lang="uk-UA" sz="2800" b="1" dirty="0" smtClean="0">
                <a:latin typeface="Times New Roman" pitchFamily="18" charset="0"/>
              </a:rPr>
              <a:t> (члени родини хворого); </a:t>
            </a:r>
            <a:br>
              <a:rPr lang="uk-UA" sz="2800" b="1" dirty="0" smtClean="0">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квартирні</a:t>
            </a:r>
            <a:r>
              <a:rPr lang="uk-UA" sz="2800" b="1" dirty="0" smtClean="0">
                <a:latin typeface="Times New Roman" pitchFamily="18" charset="0"/>
              </a:rPr>
              <a:t> (особи, що проживають у комунальній квартирі або кімнаті гуртожитку);</a:t>
            </a:r>
            <a:br>
              <a:rPr lang="uk-UA" sz="2800" b="1" dirty="0" smtClean="0">
                <a:latin typeface="Times New Roman" pitchFamily="18" charset="0"/>
              </a:rPr>
            </a:br>
            <a:r>
              <a:rPr lang="uk-UA" sz="2800" b="1" dirty="0" smtClean="0">
                <a:latin typeface="Times New Roman" pitchFamily="18" charset="0"/>
              </a:rPr>
              <a:t>- </a:t>
            </a:r>
            <a:r>
              <a:rPr lang="uk-UA" sz="2800" b="1" i="1" dirty="0" smtClean="0">
                <a:solidFill>
                  <a:srgbClr val="FFFF00"/>
                </a:solidFill>
                <a:latin typeface="Times New Roman" pitchFamily="18" charset="0"/>
              </a:rPr>
              <a:t>виробничі</a:t>
            </a:r>
            <a:r>
              <a:rPr lang="uk-UA" sz="2800" b="1" dirty="0" smtClean="0">
                <a:latin typeface="Times New Roman" pitchFamily="18" charset="0"/>
              </a:rPr>
              <a:t> (особи, що безпосередньо працюють із хворими на туберкульоз </a:t>
            </a:r>
            <a:r>
              <a:rPr lang="uk-UA" sz="2800" b="1" dirty="0" err="1" smtClean="0">
                <a:latin typeface="Times New Roman" pitchFamily="18" charset="0"/>
              </a:rPr>
              <a:t>людинами</a:t>
            </a:r>
            <a:r>
              <a:rPr lang="uk-UA" sz="2800" b="1" dirty="0" smtClean="0">
                <a:latin typeface="Times New Roman" pitchFamily="18" charset="0"/>
              </a:rPr>
              <a:t> чи тваринами). </a:t>
            </a:r>
            <a:br>
              <a:rPr lang="uk-UA" sz="2800" b="1" dirty="0" smtClean="0">
                <a:latin typeface="Times New Roman" pitchFamily="18" charset="0"/>
              </a:rPr>
            </a:br>
            <a:r>
              <a:rPr lang="uk-UA" sz="2800" b="1" dirty="0" smtClean="0">
                <a:latin typeface="Times New Roman" pitchFamily="18" charset="0"/>
              </a:rPr>
              <a:t/>
            </a:r>
            <a:br>
              <a:rPr lang="uk-UA" sz="2800" b="1" dirty="0" smtClean="0">
                <a:latin typeface="Times New Roman" pitchFamily="18" charset="0"/>
              </a:rPr>
            </a:br>
            <a:r>
              <a:rPr lang="uk-UA" sz="2400" b="1" dirty="0" smtClean="0">
                <a:latin typeface="Times New Roman" pitchFamily="18" charset="0"/>
              </a:rPr>
              <a:t>Найбільшій небезпеці до зараження МБТ схильні особи,  </a:t>
            </a:r>
            <a:br>
              <a:rPr lang="uk-UA" sz="2400" b="1" dirty="0" smtClean="0">
                <a:latin typeface="Times New Roman" pitchFamily="18" charset="0"/>
              </a:rPr>
            </a:br>
            <a:r>
              <a:rPr lang="uk-UA" sz="2400" b="1" dirty="0" smtClean="0">
                <a:latin typeface="Times New Roman" pitchFamily="18" charset="0"/>
              </a:rPr>
              <a:t>що є в сімейному контакті </a:t>
            </a:r>
            <a:br>
              <a:rPr lang="uk-UA" sz="2400" b="1" dirty="0" smtClean="0">
                <a:latin typeface="Times New Roman" pitchFamily="18" charset="0"/>
              </a:rPr>
            </a:br>
            <a:r>
              <a:rPr lang="uk-UA" sz="2400" b="1" dirty="0" smtClean="0">
                <a:latin typeface="Times New Roman" pitchFamily="18" charset="0"/>
              </a:rPr>
              <a:t>або проживають із хворим в одній кімнаті (гуртожитку). </a:t>
            </a:r>
            <a:endParaRPr lang="ru-RU" sz="2800" b="1" i="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8" name="Rectangle 4"/>
          <p:cNvSpPr>
            <a:spLocks noGrp="1" noChangeArrowheads="1"/>
          </p:cNvSpPr>
          <p:nvPr>
            <p:ph type="title"/>
          </p:nvPr>
        </p:nvSpPr>
        <p:spPr>
          <a:xfrm>
            <a:off x="357158" y="0"/>
            <a:ext cx="8786842" cy="6858000"/>
          </a:xfrm>
        </p:spPr>
        <p:txBody>
          <a:bodyPr/>
          <a:lstStyle/>
          <a:p>
            <a:pPr algn="l" eaLnBrk="1" hangingPunct="1">
              <a:defRPr/>
            </a:pPr>
            <a:r>
              <a:rPr lang="uk-UA" sz="2800" b="1" dirty="0" smtClean="0">
                <a:solidFill>
                  <a:srgbClr val="FF0000"/>
                </a:solidFill>
                <a:latin typeface="Times New Roman" pitchFamily="18" charset="0"/>
              </a:rPr>
              <a:t>Ступінь епідемічної небезпеки вогнища </a:t>
            </a:r>
            <a:br>
              <a:rPr lang="uk-UA" sz="2800" b="1" dirty="0" smtClean="0">
                <a:solidFill>
                  <a:srgbClr val="FF0000"/>
                </a:solidFill>
                <a:latin typeface="Times New Roman" pitchFamily="18" charset="0"/>
              </a:rPr>
            </a:br>
            <a:r>
              <a:rPr lang="uk-UA" sz="2800" b="1" dirty="0" smtClean="0">
                <a:solidFill>
                  <a:srgbClr val="FF0000"/>
                </a:solidFill>
                <a:latin typeface="Times New Roman" pitchFamily="18" charset="0"/>
              </a:rPr>
              <a:t>не однакова і залежить від:</a:t>
            </a:r>
            <a:br>
              <a:rPr lang="uk-UA" sz="2800" b="1" dirty="0" smtClean="0">
                <a:solidFill>
                  <a:srgbClr val="FF0000"/>
                </a:solidFill>
                <a:latin typeface="Times New Roman" pitchFamily="18" charset="0"/>
              </a:rPr>
            </a:br>
            <a:r>
              <a:rPr lang="uk-UA" sz="2400" b="1" dirty="0" smtClean="0">
                <a:latin typeface="Times New Roman" pitchFamily="18" charset="0"/>
              </a:rPr>
              <a:t/>
            </a:r>
            <a:br>
              <a:rPr lang="uk-UA" sz="2400" b="1" dirty="0" smtClean="0">
                <a:latin typeface="Times New Roman" pitchFamily="18" charset="0"/>
              </a:rPr>
            </a:br>
            <a:r>
              <a:rPr lang="uk-UA" sz="2400" b="1" dirty="0" smtClean="0">
                <a:solidFill>
                  <a:srgbClr val="FFFF00"/>
                </a:solidFill>
                <a:latin typeface="Times New Roman" pitchFamily="18" charset="0"/>
              </a:rPr>
              <a:t>- масивності виділення хворим мікобактерій туберкульозу</a:t>
            </a:r>
            <a:br>
              <a:rPr lang="uk-UA" sz="2400" b="1" dirty="0" smtClean="0">
                <a:solidFill>
                  <a:srgbClr val="FFFF00"/>
                </a:solidFill>
                <a:latin typeface="Times New Roman" pitchFamily="18" charset="0"/>
              </a:rPr>
            </a:br>
            <a:r>
              <a:rPr lang="uk-UA" sz="2400" b="1" dirty="0" smtClean="0">
                <a:solidFill>
                  <a:srgbClr val="FFFF00"/>
                </a:solidFill>
                <a:latin typeface="Times New Roman" pitchFamily="18" charset="0"/>
              </a:rPr>
              <a:t/>
            </a:r>
            <a:br>
              <a:rPr lang="uk-UA" sz="2400" b="1" dirty="0" smtClean="0">
                <a:solidFill>
                  <a:srgbClr val="FFFF00"/>
                </a:solidFill>
                <a:latin typeface="Times New Roman" pitchFamily="18" charset="0"/>
              </a:rPr>
            </a:br>
            <a:r>
              <a:rPr lang="uk-UA" sz="2400" b="1" dirty="0" smtClean="0">
                <a:solidFill>
                  <a:srgbClr val="FFFF00"/>
                </a:solidFill>
                <a:latin typeface="Times New Roman" pitchFamily="18" charset="0"/>
              </a:rPr>
              <a:t>- наявності у вогнищі дітей, підлітків, вагітних жінок і інших осіб з підвищеною сприйнятливістю до туберкульозної інфекції;</a:t>
            </a:r>
            <a:br>
              <a:rPr lang="uk-UA" sz="2400" b="1" dirty="0" smtClean="0">
                <a:solidFill>
                  <a:srgbClr val="FFFF00"/>
                </a:solidFill>
                <a:latin typeface="Times New Roman" pitchFamily="18" charset="0"/>
              </a:rPr>
            </a:br>
            <a:r>
              <a:rPr lang="uk-UA" sz="2400" b="1" dirty="0" smtClean="0">
                <a:solidFill>
                  <a:srgbClr val="FFFF00"/>
                </a:solidFill>
                <a:latin typeface="Times New Roman" pitchFamily="18" charset="0"/>
              </a:rPr>
              <a:t>- житлових умов (які визначають можливість ізоляції хворого, тісне спілкування з контактними, їх кількість, а також рівень санітарно-комунального благоустрою житла);</a:t>
            </a:r>
            <a:br>
              <a:rPr lang="uk-UA" sz="2400" b="1" dirty="0" smtClean="0">
                <a:solidFill>
                  <a:srgbClr val="FFFF00"/>
                </a:solidFill>
                <a:latin typeface="Times New Roman" pitchFamily="18" charset="0"/>
              </a:rPr>
            </a:br>
            <a:r>
              <a:rPr lang="uk-UA" sz="2400" b="1" dirty="0" smtClean="0">
                <a:solidFill>
                  <a:srgbClr val="FFFF00"/>
                </a:solidFill>
                <a:latin typeface="Times New Roman" pitchFamily="18" charset="0"/>
              </a:rPr>
              <a:t>- дотримання протиепідемічного режиму у вогнищі туберкульозної інфекції.</a:t>
            </a:r>
            <a:endParaRPr lang="ru-RU" sz="24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20" name="Rectangle 4"/>
          <p:cNvSpPr>
            <a:spLocks noGrp="1" noChangeArrowheads="1"/>
          </p:cNvSpPr>
          <p:nvPr>
            <p:ph type="title"/>
          </p:nvPr>
        </p:nvSpPr>
        <p:spPr>
          <a:xfrm>
            <a:off x="250825" y="188913"/>
            <a:ext cx="8518525" cy="6480175"/>
          </a:xfrm>
        </p:spPr>
        <p:txBody>
          <a:bodyPr/>
          <a:lstStyle/>
          <a:p>
            <a:pPr eaLnBrk="1" hangingPunct="1">
              <a:defRPr/>
            </a:pPr>
            <a:r>
              <a:rPr lang="uk-UA" sz="2800" b="1" dirty="0" smtClean="0">
                <a:latin typeface="Times New Roman" pitchFamily="18" charset="0"/>
              </a:rPr>
              <a:t>Виходячи з цих критеріїв у практиці прийнято розрізняти </a:t>
            </a:r>
            <a:br>
              <a:rPr lang="uk-UA" sz="2800" b="1" dirty="0" smtClean="0">
                <a:latin typeface="Times New Roman" pitchFamily="18" charset="0"/>
              </a:rPr>
            </a:br>
            <a:r>
              <a:rPr lang="uk-UA" sz="2800" b="1" dirty="0" smtClean="0">
                <a:solidFill>
                  <a:srgbClr val="FFFF00"/>
                </a:solidFill>
                <a:latin typeface="Times New Roman" pitchFamily="18" charset="0"/>
              </a:rPr>
              <a:t>3 категорії вогнища туберкульозної інфекції</a:t>
            </a:r>
            <a:r>
              <a:rPr lang="uk-UA" sz="2800" b="1" dirty="0" smtClean="0">
                <a:latin typeface="Times New Roman" pitchFamily="18" charset="0"/>
              </a:rPr>
              <a:t>, </a:t>
            </a:r>
            <a:br>
              <a:rPr lang="uk-UA" sz="2800" b="1" dirty="0" smtClean="0">
                <a:latin typeface="Times New Roman" pitchFamily="18" charset="0"/>
              </a:rPr>
            </a:br>
            <a:r>
              <a:rPr lang="uk-UA" sz="2800" b="1" dirty="0" smtClean="0">
                <a:latin typeface="Times New Roman" pitchFamily="18" charset="0"/>
              </a:rPr>
              <a:t>кожна з яких залежить від </a:t>
            </a:r>
            <a:r>
              <a:rPr lang="uk-UA" sz="2800" b="1" dirty="0" smtClean="0">
                <a:solidFill>
                  <a:srgbClr val="FFFF00"/>
                </a:solidFill>
                <a:latin typeface="Times New Roman" pitchFamily="18" charset="0"/>
              </a:rPr>
              <a:t>масивності </a:t>
            </a:r>
            <a:r>
              <a:rPr lang="uk-UA" sz="2800" b="1" dirty="0" err="1" smtClean="0">
                <a:solidFill>
                  <a:srgbClr val="FFFF00"/>
                </a:solidFill>
                <a:latin typeface="Times New Roman" pitchFamily="18" charset="0"/>
              </a:rPr>
              <a:t>бактеріовиділення</a:t>
            </a:r>
            <a:r>
              <a:rPr lang="uk-UA" sz="2800" b="1" dirty="0" smtClean="0">
                <a:solidFill>
                  <a:srgbClr val="FFFF00"/>
                </a:solidFill>
                <a:latin typeface="Times New Roman" pitchFamily="18" charset="0"/>
              </a:rPr>
              <a:t>, наявності дітей і підлітків, вагітних, що мешкають у вогнищі,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житлових умов,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дотримання санітарно-гігієнічних правил</a:t>
            </a:r>
            <a:r>
              <a:rPr lang="uk-UA" sz="2800" b="1" dirty="0">
                <a:latin typeface="Times New Roman" pitchFamily="18" charset="0"/>
              </a:rPr>
              <a:t>.</a:t>
            </a:r>
            <a:r>
              <a:rPr lang="uk-UA" sz="2800" b="1" dirty="0" smtClean="0">
                <a:latin typeface="Times New Roman" pitchFamily="18" charset="0"/>
              </a:rPr>
              <a:t/>
            </a:r>
            <a:br>
              <a:rPr lang="uk-UA" sz="2800" b="1" dirty="0" smtClean="0">
                <a:latin typeface="Times New Roman" pitchFamily="18" charset="0"/>
              </a:rPr>
            </a:br>
            <a:endParaRPr lang="ru-RU" sz="28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8" name="Rectangle 4"/>
          <p:cNvSpPr>
            <a:spLocks noGrp="1" noChangeArrowheads="1"/>
          </p:cNvSpPr>
          <p:nvPr>
            <p:ph type="title"/>
          </p:nvPr>
        </p:nvSpPr>
        <p:spPr>
          <a:xfrm>
            <a:off x="0" y="0"/>
            <a:ext cx="9144000" cy="6858000"/>
          </a:xfrm>
        </p:spPr>
        <p:txBody>
          <a:bodyPr/>
          <a:lstStyle/>
          <a:p>
            <a:pPr eaLnBrk="1" hangingPunct="1">
              <a:defRPr/>
            </a:pPr>
            <a:r>
              <a:rPr lang="uk-UA" sz="2800" b="1" u="sng" dirty="0" smtClean="0">
                <a:solidFill>
                  <a:srgbClr val="FF0000"/>
                </a:solidFill>
                <a:latin typeface="Times New Roman" pitchFamily="18" charset="0"/>
              </a:rPr>
              <a:t>Вогнище першої категорії</a:t>
            </a:r>
            <a:r>
              <a:rPr lang="uk-UA" sz="2400" b="1" dirty="0" smtClean="0">
                <a:solidFill>
                  <a:srgbClr val="FF0000"/>
                </a:solidFill>
                <a:latin typeface="Times New Roman" pitchFamily="18" charset="0"/>
              </a:rPr>
              <a:t> – </a:t>
            </a:r>
            <a:br>
              <a:rPr lang="uk-UA" sz="2400" b="1" dirty="0" smtClean="0">
                <a:solidFill>
                  <a:srgbClr val="FF0000"/>
                </a:solidFill>
                <a:latin typeface="Times New Roman" pitchFamily="18" charset="0"/>
              </a:rPr>
            </a:br>
            <a:r>
              <a:rPr lang="uk-UA" sz="2800" b="1" dirty="0" smtClean="0">
                <a:solidFill>
                  <a:srgbClr val="FF0000"/>
                </a:solidFill>
                <a:latin typeface="Times New Roman" pitchFamily="18" charset="0"/>
                <a:cs typeface="Times New Roman" pitchFamily="18" charset="0"/>
              </a:rPr>
              <a:t>вогнища з найбільшою епідемічною небезпекою. </a:t>
            </a:r>
            <a:r>
              <a:rPr lang="uk-UA" sz="2800" b="1" dirty="0" smtClean="0">
                <a:solidFill>
                  <a:srgbClr val="FF0000"/>
                </a:solidFill>
                <a:latin typeface="Times New Roman" pitchFamily="18" charset="0"/>
              </a:rPr>
              <a:t/>
            </a:r>
            <a:br>
              <a:rPr lang="uk-UA" sz="2800" b="1" dirty="0" smtClean="0">
                <a:solidFill>
                  <a:srgbClr val="FF0000"/>
                </a:solidFill>
                <a:latin typeface="Times New Roman" pitchFamily="18" charset="0"/>
              </a:rPr>
            </a:br>
            <a:r>
              <a:rPr lang="uk-UA" sz="2800" b="1" dirty="0" smtClean="0">
                <a:latin typeface="Times New Roman" pitchFamily="18" charset="0"/>
              </a:rPr>
              <a:t>До 1 категорії відносять вогнище, </a:t>
            </a:r>
            <a:r>
              <a:rPr lang="uk-UA" sz="2800" b="1" dirty="0" smtClean="0">
                <a:solidFill>
                  <a:srgbClr val="FFFF00"/>
                </a:solidFill>
                <a:latin typeface="Times New Roman" pitchFamily="18" charset="0"/>
              </a:rPr>
              <a:t>у якому мешкає хворий </a:t>
            </a:r>
            <a:r>
              <a:rPr lang="uk-UA" sz="2800" b="1" dirty="0" smtClean="0">
                <a:solidFill>
                  <a:srgbClr val="FFFF00"/>
                </a:solidFill>
                <a:latin typeface="Times New Roman" pitchFamily="18" charset="0"/>
                <a:cs typeface="Times New Roman" pitchFamily="18" charset="0"/>
              </a:rPr>
              <a:t>на туберкульоз, </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з масивним </a:t>
            </a:r>
            <a:r>
              <a:rPr lang="uk-UA" sz="2800" b="1" dirty="0" err="1" smtClean="0">
                <a:solidFill>
                  <a:srgbClr val="FFFF00"/>
                </a:solidFill>
                <a:latin typeface="Times New Roman" pitchFamily="18" charset="0"/>
                <a:cs typeface="Times New Roman" pitchFamily="18" charset="0"/>
              </a:rPr>
              <a:t>бактеріовиділенням</a:t>
            </a:r>
            <a:r>
              <a:rPr lang="uk-UA" sz="2800" b="1" dirty="0" smtClean="0">
                <a:solidFill>
                  <a:srgbClr val="FFFF00"/>
                </a:solidFill>
                <a:latin typeface="Times New Roman" pitchFamily="18" charset="0"/>
                <a:cs typeface="Times New Roman" pitchFamily="18" charset="0"/>
              </a:rPr>
              <a:t>. </a:t>
            </a:r>
            <a:r>
              <a:rPr lang="ru-RU" sz="2800" b="1" dirty="0" smtClean="0">
                <a:solidFill>
                  <a:srgbClr val="FFFF00"/>
                </a:solidFill>
                <a:latin typeface="Times New Roman" pitchFamily="18" charset="0"/>
                <a:cs typeface="Times New Roman" pitchFamily="18" charset="0"/>
              </a:rPr>
              <a:t/>
            </a:r>
            <a:br>
              <a:rPr lang="ru-RU" sz="2800" b="1" dirty="0" smtClean="0">
                <a:solidFill>
                  <a:srgbClr val="FFFF00"/>
                </a:solidFill>
                <a:latin typeface="Times New Roman" pitchFamily="18" charset="0"/>
                <a:cs typeface="Times New Roman" pitchFamily="18" charset="0"/>
              </a:rPr>
            </a:br>
            <a:r>
              <a:rPr lang="uk-UA" sz="2800" b="1" dirty="0" smtClean="0">
                <a:latin typeface="Times New Roman" pitchFamily="18" charset="0"/>
                <a:cs typeface="Times New Roman" pitchFamily="18" charset="0"/>
              </a:rPr>
              <a:t>У цій категорії вогнищ наявні всі або значна більшість несприятливих чинників: </a:t>
            </a:r>
            <a:r>
              <a:rPr lang="uk-UA" sz="2800" b="1" dirty="0" smtClean="0">
                <a:solidFill>
                  <a:srgbClr val="FFFF00"/>
                </a:solidFill>
                <a:latin typeface="Times New Roman" pitchFamily="18" charset="0"/>
                <a:cs typeface="Times New Roman" pitchFamily="18" charset="0"/>
              </a:rPr>
              <a:t>проживають діти і підлітки, </a:t>
            </a:r>
            <a:r>
              <a:rPr lang="uk-UA" sz="2800" b="1" dirty="0" err="1" smtClean="0">
                <a:solidFill>
                  <a:srgbClr val="FFFF00"/>
                </a:solidFill>
                <a:latin typeface="Times New Roman" pitchFamily="18" charset="0"/>
                <a:cs typeface="Times New Roman" pitchFamily="18" charset="0"/>
              </a:rPr>
              <a:t>вагытні</a:t>
            </a:r>
            <a:r>
              <a:rPr lang="uk-UA" sz="2800" b="1" dirty="0" smtClean="0">
                <a:solidFill>
                  <a:srgbClr val="FFFF00"/>
                </a:solidFill>
                <a:latin typeface="Times New Roman" pitchFamily="18" charset="0"/>
                <a:cs typeface="Times New Roman" pitchFamily="18" charset="0"/>
              </a:rPr>
              <a:t>, складні побутові умови, порушується хворими протиепідемічний режим</a:t>
            </a:r>
            <a:r>
              <a:rPr lang="uk-UA" sz="2800" b="1" dirty="0" smtClean="0">
                <a:latin typeface="Times New Roman" pitchFamily="18" charset="0"/>
                <a:cs typeface="Times New Roman" pitchFamily="18" charset="0"/>
              </a:rPr>
              <a:t>.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Такі умови найчастіше зустрічаються в гуртожитках, комунальних квартирах, установах закритого типу,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в яких неможливо виділити для хворого окрему кімнату. </a:t>
            </a:r>
            <a:br>
              <a:rPr lang="uk-UA" sz="2800" b="1" dirty="0" smtClean="0">
                <a:latin typeface="Times New Roman" pitchFamily="18" charset="0"/>
                <a:cs typeface="Times New Roman" pitchFamily="18" charset="0"/>
              </a:rPr>
            </a:br>
            <a:endParaRPr lang="ru-RU" sz="28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Grp="1" noChangeArrowheads="1"/>
          </p:cNvSpPr>
          <p:nvPr>
            <p:ph type="title"/>
          </p:nvPr>
        </p:nvSpPr>
        <p:spPr>
          <a:xfrm>
            <a:off x="0" y="277813"/>
            <a:ext cx="9144000" cy="6580187"/>
          </a:xfrm>
        </p:spPr>
        <p:txBody>
          <a:bodyPr/>
          <a:lstStyle/>
          <a:p>
            <a:pPr eaLnBrk="1" hangingPunct="1">
              <a:defRPr/>
            </a:pPr>
            <a:r>
              <a:rPr lang="uk-UA" sz="2800" b="1" u="sng" dirty="0" smtClean="0">
                <a:solidFill>
                  <a:srgbClr val="FF0000"/>
                </a:solidFill>
                <a:latin typeface="Times New Roman" pitchFamily="18" charset="0"/>
              </a:rPr>
              <a:t>Вогнище другої категорії </a:t>
            </a:r>
            <a:r>
              <a:rPr lang="uk-UA" sz="2800" b="1" dirty="0" smtClean="0">
                <a:solidFill>
                  <a:srgbClr val="FF0000"/>
                </a:solidFill>
                <a:latin typeface="Times New Roman" pitchFamily="18" charset="0"/>
              </a:rPr>
              <a:t>– </a:t>
            </a:r>
            <a:br>
              <a:rPr lang="uk-UA" sz="2800" b="1" dirty="0" smtClean="0">
                <a:solidFill>
                  <a:srgbClr val="FF0000"/>
                </a:solidFill>
                <a:latin typeface="Times New Roman" pitchFamily="18" charset="0"/>
              </a:rPr>
            </a:br>
            <a:r>
              <a:rPr lang="uk-UA" sz="2800" b="1" dirty="0" smtClean="0">
                <a:solidFill>
                  <a:srgbClr val="FF0000"/>
                </a:solidFill>
                <a:latin typeface="Times New Roman" pitchFamily="18" charset="0"/>
              </a:rPr>
              <a:t> </a:t>
            </a:r>
            <a:r>
              <a:rPr lang="ru-RU" sz="2800" b="1" dirty="0" err="1" smtClean="0">
                <a:solidFill>
                  <a:srgbClr val="FF0000"/>
                </a:solidFill>
                <a:latin typeface="Times New Roman" pitchFamily="18" charset="0"/>
                <a:cs typeface="Times New Roman" pitchFamily="18" charset="0"/>
              </a:rPr>
              <a:t>вогнища</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з</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відносною</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епідемічною</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небезпекою</a:t>
            </a:r>
            <a:r>
              <a:rPr lang="ru-RU" sz="2800" b="1" dirty="0" smtClean="0">
                <a:solidFill>
                  <a:srgbClr val="FF0000"/>
                </a:solidFill>
                <a:latin typeface="Times New Roman" pitchFamily="18" charset="0"/>
                <a:cs typeface="Times New Roman" pitchFamily="18" charset="0"/>
              </a:rPr>
              <a:t>. </a:t>
            </a:r>
            <a:br>
              <a:rPr lang="ru-RU" sz="2800" b="1" dirty="0" smtClean="0">
                <a:solidFill>
                  <a:srgbClr val="FF0000"/>
                </a:solidFill>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err="1" smtClean="0">
                <a:latin typeface="Times New Roman" pitchFamily="18" charset="0"/>
                <a:cs typeface="Times New Roman" pitchFamily="18" charset="0"/>
              </a:rPr>
              <a:t>Це</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вогнища</a:t>
            </a:r>
            <a:r>
              <a:rPr lang="ru-RU" sz="2800" b="1" dirty="0" smtClean="0">
                <a:latin typeface="Times New Roman" pitchFamily="18" charset="0"/>
                <a:cs typeface="Times New Roman" pitchFamily="18" charset="0"/>
              </a:rPr>
              <a:t>, </a:t>
            </a:r>
            <a:r>
              <a:rPr lang="ru-RU" sz="2800" b="1" dirty="0" smtClean="0">
                <a:solidFill>
                  <a:srgbClr val="FFFF00"/>
                </a:solidFill>
                <a:latin typeface="Times New Roman" pitchFamily="18" charset="0"/>
                <a:cs typeface="Times New Roman" pitchFamily="18" charset="0"/>
              </a:rPr>
              <a:t>в </a:t>
            </a:r>
            <a:r>
              <a:rPr lang="ru-RU" sz="2800" b="1" dirty="0" err="1" smtClean="0">
                <a:solidFill>
                  <a:srgbClr val="FFFF00"/>
                </a:solidFill>
                <a:latin typeface="Times New Roman" pitchFamily="18" charset="0"/>
                <a:cs typeface="Times New Roman" pitchFamily="18" charset="0"/>
              </a:rPr>
              <a:t>яких</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проживають</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хворі</a:t>
            </a:r>
            <a:r>
              <a:rPr lang="ru-RU" sz="2800" b="1" dirty="0" smtClean="0">
                <a:solidFill>
                  <a:srgbClr val="FFFF00"/>
                </a:solidFill>
                <a:latin typeface="Times New Roman" pitchFamily="18" charset="0"/>
                <a:cs typeface="Times New Roman" pitchFamily="18" charset="0"/>
              </a:rPr>
              <a:t> на туберкульоз </a:t>
            </a:r>
            <a:r>
              <a:rPr lang="ru-RU" sz="2800" b="1" dirty="0" err="1" smtClean="0">
                <a:solidFill>
                  <a:srgbClr val="FFFF00"/>
                </a:solidFill>
                <a:latin typeface="Times New Roman" pitchFamily="18" charset="0"/>
                <a:cs typeface="Times New Roman" pitchFamily="18" charset="0"/>
              </a:rPr>
              <a:t>органів</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дихання</a:t>
            </a:r>
            <a:r>
              <a:rPr lang="ru-RU" sz="2800" b="1" dirty="0" smtClean="0">
                <a:solidFill>
                  <a:srgbClr val="FFFF00"/>
                </a:solidFill>
                <a:latin typeface="Times New Roman" pitchFamily="18" charset="0"/>
                <a:cs typeface="Times New Roman" pitchFamily="18" charset="0"/>
              </a:rPr>
              <a:t>, з </a:t>
            </a:r>
            <a:r>
              <a:rPr lang="ru-RU" sz="2800" b="1" dirty="0" err="1" smtClean="0">
                <a:solidFill>
                  <a:srgbClr val="FFFF00"/>
                </a:solidFill>
                <a:latin typeface="Times New Roman" pitchFamily="18" charset="0"/>
                <a:cs typeface="Times New Roman" pitchFamily="18" charset="0"/>
              </a:rPr>
              <a:t>незначним</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виділенням</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мікобактерій</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туберкульозу</a:t>
            </a:r>
            <a:r>
              <a:rPr lang="ru-RU" sz="2800" b="1" dirty="0" smtClean="0">
                <a:solidFill>
                  <a:srgbClr val="FFFF00"/>
                </a:solidFill>
                <a:latin typeface="Times New Roman" pitchFamily="18" charset="0"/>
                <a:cs typeface="Times New Roman" pitchFamily="18" charset="0"/>
              </a:rPr>
              <a:t>, </a:t>
            </a:r>
            <a:br>
              <a:rPr lang="ru-RU" sz="2800" b="1" dirty="0" smtClean="0">
                <a:solidFill>
                  <a:srgbClr val="FFFF00"/>
                </a:solidFill>
                <a:latin typeface="Times New Roman" pitchFamily="18" charset="0"/>
                <a:cs typeface="Times New Roman" pitchFamily="18" charset="0"/>
              </a:rPr>
            </a:br>
            <a:r>
              <a:rPr lang="ru-RU" sz="2800" b="1" dirty="0" smtClean="0">
                <a:solidFill>
                  <a:srgbClr val="FFFF00"/>
                </a:solidFill>
                <a:latin typeface="Times New Roman" pitchFamily="18" charset="0"/>
                <a:cs typeface="Times New Roman" pitchFamily="18" charset="0"/>
              </a:rPr>
              <a:t>в </a:t>
            </a:r>
            <a:r>
              <a:rPr lang="ru-RU" sz="2800" b="1" dirty="0" err="1" smtClean="0">
                <a:solidFill>
                  <a:srgbClr val="FFFF00"/>
                </a:solidFill>
                <a:latin typeface="Times New Roman" pitchFamily="18" charset="0"/>
                <a:cs typeface="Times New Roman" pitchFamily="18" charset="0"/>
              </a:rPr>
              <a:t>окремих</a:t>
            </a:r>
            <a:r>
              <a:rPr lang="ru-RU" sz="2800" b="1" dirty="0" smtClean="0">
                <a:solidFill>
                  <a:srgbClr val="FFFF00"/>
                </a:solidFill>
                <a:latin typeface="Times New Roman" pitchFamily="18" charset="0"/>
                <a:cs typeface="Times New Roman" pitchFamily="18" charset="0"/>
              </a:rPr>
              <a:t> квартирах без </a:t>
            </a:r>
            <a:r>
              <a:rPr lang="ru-RU" sz="2800" b="1" dirty="0" err="1" smtClean="0">
                <a:solidFill>
                  <a:srgbClr val="FFFF00"/>
                </a:solidFill>
                <a:latin typeface="Times New Roman" pitchFamily="18" charset="0"/>
                <a:cs typeface="Times New Roman" pitchFamily="18" charset="0"/>
              </a:rPr>
              <a:t>дітей</a:t>
            </a:r>
            <a:r>
              <a:rPr lang="ru-RU" sz="2800" b="1" dirty="0" smtClean="0">
                <a:solidFill>
                  <a:srgbClr val="FFFF00"/>
                </a:solidFill>
                <a:latin typeface="Times New Roman" pitchFamily="18" charset="0"/>
                <a:cs typeface="Times New Roman" pitchFamily="18" charset="0"/>
              </a:rPr>
              <a:t> і </a:t>
            </a:r>
            <a:r>
              <a:rPr lang="ru-RU" sz="2800" b="1" dirty="0" err="1" smtClean="0">
                <a:solidFill>
                  <a:srgbClr val="FFFF00"/>
                </a:solidFill>
                <a:latin typeface="Times New Roman" pitchFamily="18" charset="0"/>
                <a:cs typeface="Times New Roman" pitchFamily="18" charset="0"/>
              </a:rPr>
              <a:t>підлітків</a:t>
            </a:r>
            <a:r>
              <a:rPr lang="ru-RU" sz="2800" b="1" dirty="0" smtClean="0">
                <a:solidFill>
                  <a:srgbClr val="FFFF00"/>
                </a:solidFill>
                <a:latin typeface="Times New Roman" pitchFamily="18" charset="0"/>
                <a:cs typeface="Times New Roman" pitchFamily="18" charset="0"/>
              </a:rPr>
              <a:t> </a:t>
            </a:r>
            <a:br>
              <a:rPr lang="ru-RU" sz="2800" b="1" dirty="0" smtClean="0">
                <a:solidFill>
                  <a:srgbClr val="FFFF00"/>
                </a:solidFill>
                <a:latin typeface="Times New Roman" pitchFamily="18" charset="0"/>
                <a:cs typeface="Times New Roman" pitchFamily="18" charset="0"/>
              </a:rPr>
            </a:br>
            <a:r>
              <a:rPr lang="ru-RU" sz="2800" b="1" dirty="0" smtClean="0">
                <a:solidFill>
                  <a:srgbClr val="FFFF00"/>
                </a:solidFill>
                <a:latin typeface="Times New Roman" pitchFamily="18" charset="0"/>
                <a:cs typeface="Times New Roman" pitchFamily="18" charset="0"/>
              </a:rPr>
              <a:t>і де </a:t>
            </a:r>
            <a:r>
              <a:rPr lang="ru-RU" sz="2800" b="1" dirty="0" err="1" smtClean="0">
                <a:solidFill>
                  <a:srgbClr val="FFFF00"/>
                </a:solidFill>
                <a:latin typeface="Times New Roman" pitchFamily="18" charset="0"/>
                <a:cs typeface="Times New Roman" pitchFamily="18" charset="0"/>
              </a:rPr>
              <a:t>хворий</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дотримується</a:t>
            </a:r>
            <a:r>
              <a:rPr lang="ru-RU" sz="2800" b="1" dirty="0" smtClean="0">
                <a:solidFill>
                  <a:srgbClr val="FFFF00"/>
                </a:solidFill>
                <a:latin typeface="Times New Roman" pitchFamily="18" charset="0"/>
                <a:cs typeface="Times New Roman" pitchFamily="18" charset="0"/>
              </a:rPr>
              <a:t> </a:t>
            </a:r>
            <a:r>
              <a:rPr lang="ru-RU" sz="2800" b="1" dirty="0" err="1" smtClean="0">
                <a:solidFill>
                  <a:srgbClr val="FFFF00"/>
                </a:solidFill>
                <a:latin typeface="Times New Roman" pitchFamily="18" charset="0"/>
                <a:cs typeface="Times New Roman" pitchFamily="18" charset="0"/>
              </a:rPr>
              <a:t>санітарно-гігієнічного</a:t>
            </a:r>
            <a:r>
              <a:rPr lang="ru-RU" sz="2800" b="1" dirty="0" smtClean="0">
                <a:solidFill>
                  <a:srgbClr val="FFFF00"/>
                </a:solidFill>
                <a:latin typeface="Times New Roman" pitchFamily="18" charset="0"/>
                <a:cs typeface="Times New Roman" pitchFamily="18" charset="0"/>
              </a:rPr>
              <a:t> режиму.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err="1" smtClean="0">
                <a:latin typeface="Times New Roman" pitchFamily="18" charset="0"/>
                <a:cs typeface="Times New Roman" pitchFamily="18" charset="0"/>
              </a:rPr>
              <a:t>Це</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відносно</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благополучні</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вогнища</a:t>
            </a:r>
            <a:r>
              <a:rPr lang="ru-RU" sz="2800" b="1" dirty="0" smtClean="0">
                <a:latin typeface="Times New Roman" pitchFamily="18" charset="0"/>
                <a:cs typeface="Times New Roman" pitchFamily="18" charset="0"/>
              </a:rPr>
              <a:t>. </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rPr>
              <a:t/>
            </a:r>
            <a:br>
              <a:rPr lang="uk-UA" sz="2800" b="1" dirty="0" smtClean="0">
                <a:latin typeface="Times New Roman" pitchFamily="18" charset="0"/>
              </a:rPr>
            </a:br>
            <a:r>
              <a:rPr lang="uk-UA" sz="2800" b="1" u="sng" dirty="0" smtClean="0">
                <a:latin typeface="Times New Roman" pitchFamily="18" charset="0"/>
              </a:rPr>
              <a:t/>
            </a:r>
            <a:br>
              <a:rPr lang="uk-UA" sz="2800" b="1" u="sng" dirty="0" smtClean="0">
                <a:latin typeface="Times New Roman" pitchFamily="18" charset="0"/>
              </a:rPr>
            </a:br>
            <a:endParaRPr lang="ru-RU" sz="2800" b="1" u="sng" dirty="0" smtClean="0">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uk-UA" sz="2800" b="1" u="sng" dirty="0" smtClean="0">
                <a:solidFill>
                  <a:srgbClr val="FF0000"/>
                </a:solidFill>
                <a:latin typeface="Times New Roman" pitchFamily="18" charset="0"/>
              </a:rPr>
              <a:t>Вогнище третьої категорії</a:t>
            </a:r>
            <a:r>
              <a:rPr lang="uk-UA" sz="2800" b="1" dirty="0" smtClean="0">
                <a:solidFill>
                  <a:srgbClr val="FF0000"/>
                </a:solidFill>
                <a:latin typeface="Times New Roman" pitchFamily="18" charset="0"/>
              </a:rPr>
              <a:t> –</a:t>
            </a:r>
            <a:br>
              <a:rPr lang="uk-UA" sz="2800" b="1" dirty="0" smtClean="0">
                <a:solidFill>
                  <a:srgbClr val="FF0000"/>
                </a:solidFill>
                <a:latin typeface="Times New Roman" pitchFamily="18" charset="0"/>
              </a:rPr>
            </a:br>
            <a:r>
              <a:rPr lang="uk-UA" sz="2800" b="1" dirty="0" smtClean="0">
                <a:solidFill>
                  <a:srgbClr val="FF0000"/>
                </a:solidFill>
                <a:latin typeface="Times New Roman" pitchFamily="18" charset="0"/>
                <a:cs typeface="Times New Roman" pitchFamily="18" charset="0"/>
              </a:rPr>
              <a:t>вогнища з потенційно-епідемічною небезпекою. </a:t>
            </a:r>
            <a:br>
              <a:rPr lang="uk-UA" sz="2800" b="1" dirty="0" smtClean="0">
                <a:solidFill>
                  <a:srgbClr val="FF0000"/>
                </a:solidFill>
                <a:latin typeface="Times New Roman" pitchFamily="18" charset="0"/>
                <a:cs typeface="Times New Roman" pitchFamily="18" charset="0"/>
              </a:rPr>
            </a:br>
            <a:r>
              <a:rPr lang="uk-UA" sz="2800" b="1" dirty="0" smtClean="0">
                <a:solidFill>
                  <a:srgbClr val="FF0000"/>
                </a:solidFill>
                <a:latin typeface="Times New Roman" pitchFamily="18" charset="0"/>
                <a:cs typeface="Times New Roman" pitchFamily="18" charset="0"/>
              </a:rPr>
              <a:t/>
            </a:r>
            <a:br>
              <a:rPr lang="uk-UA" sz="2800" b="1" dirty="0" smtClean="0">
                <a:solidFill>
                  <a:srgbClr val="FF0000"/>
                </a:solidFill>
                <a:latin typeface="Times New Roman" pitchFamily="18" charset="0"/>
                <a:cs typeface="Times New Roman" pitchFamily="18" charset="0"/>
              </a:rPr>
            </a:br>
            <a:r>
              <a:rPr lang="uk-UA" sz="2800" b="1" dirty="0" smtClean="0">
                <a:latin typeface="Times New Roman" pitchFamily="18" charset="0"/>
                <a:cs typeface="Times New Roman" pitchFamily="18" charset="0"/>
              </a:rPr>
              <a:t>Це вогнища, </a:t>
            </a:r>
            <a:r>
              <a:rPr lang="uk-UA" sz="2800" b="1" dirty="0" smtClean="0">
                <a:solidFill>
                  <a:srgbClr val="FFFF00"/>
                </a:solidFill>
                <a:latin typeface="Times New Roman" pitchFamily="18" charset="0"/>
                <a:cs typeface="Times New Roman" pitchFamily="18" charset="0"/>
              </a:rPr>
              <a:t>де перебувають хворі на туберкульоз,  в результаті лікування яких припинилося виділення МБТ (формальне), </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які проживають без дітей і підлітків</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і не мають обтяжуючих чинників. </a:t>
            </a:r>
            <a:br>
              <a:rPr lang="uk-UA" sz="2800" b="1" dirty="0" smtClean="0">
                <a:solidFill>
                  <a:srgbClr val="FFFF00"/>
                </a:solidFill>
                <a:latin typeface="Times New Roman" pitchFamily="18" charset="0"/>
                <a:cs typeface="Times New Roman" pitchFamily="18" charset="0"/>
              </a:rPr>
            </a:br>
            <a:endParaRPr lang="ru-RU" sz="28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4"/>
          <p:cNvSpPr>
            <a:spLocks noGrp="1" noChangeArrowheads="1"/>
          </p:cNvSpPr>
          <p:nvPr>
            <p:ph type="title"/>
          </p:nvPr>
        </p:nvSpPr>
        <p:spPr>
          <a:xfrm>
            <a:off x="251520" y="0"/>
            <a:ext cx="8892480" cy="6858000"/>
          </a:xfrm>
        </p:spPr>
        <p:txBody>
          <a:bodyPr/>
          <a:lstStyle/>
          <a:p>
            <a:pPr algn="l">
              <a:defRPr/>
            </a:pPr>
            <a:r>
              <a:rPr lang="uk-UA" sz="2400" b="1" dirty="0" smtClean="0">
                <a:solidFill>
                  <a:srgbClr val="FF0000"/>
                </a:solidFill>
                <a:latin typeface="Times New Roman" pitchFamily="18" charset="0"/>
              </a:rPr>
              <a:t/>
            </a:r>
            <a:br>
              <a:rPr lang="uk-UA" sz="2400" b="1" dirty="0" smtClean="0">
                <a:solidFill>
                  <a:srgbClr val="FF0000"/>
                </a:solidFill>
                <a:latin typeface="Times New Roman" pitchFamily="18" charset="0"/>
              </a:rPr>
            </a:br>
            <a:r>
              <a:rPr lang="uk-UA" sz="3200" b="1" dirty="0" smtClean="0">
                <a:solidFill>
                  <a:srgbClr val="FF0000"/>
                </a:solidFill>
                <a:latin typeface="Times New Roman" pitchFamily="18" charset="0"/>
                <a:cs typeface="Times New Roman" pitchFamily="18" charset="0"/>
              </a:rPr>
              <a:t>Протиепідемічні заходи у вогнищах туберкульозу </a:t>
            </a:r>
            <a:r>
              <a:rPr lang="ru-RU" sz="2800" dirty="0" smtClean="0"/>
              <a:t/>
            </a:r>
            <a:br>
              <a:rPr lang="ru-RU" sz="2800" dirty="0" smtClean="0"/>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ru-RU" sz="2800" b="1" dirty="0" smtClean="0">
                <a:solidFill>
                  <a:srgbClr val="FFFF00"/>
                </a:solidFill>
                <a:latin typeface="Times New Roman" pitchFamily="18" charset="0"/>
                <a:cs typeface="Times New Roman" pitchFamily="18" charset="0"/>
              </a:rPr>
              <a:t>- </a:t>
            </a:r>
            <a:r>
              <a:rPr lang="uk-UA" sz="2800" b="1" dirty="0" smtClean="0">
                <a:solidFill>
                  <a:srgbClr val="FFFF00"/>
                </a:solidFill>
                <a:latin typeface="Times New Roman" pitchFamily="18" charset="0"/>
                <a:cs typeface="Times New Roman" pitchFamily="18" charset="0"/>
              </a:rPr>
              <a:t>госпіталізацію та лікування хворого або ізоляцію </a:t>
            </a:r>
            <a:r>
              <a:rPr lang="uk-UA" sz="2800" b="1" dirty="0" err="1" smtClean="0">
                <a:solidFill>
                  <a:srgbClr val="FFFF00"/>
                </a:solidFill>
                <a:latin typeface="Times New Roman" pitchFamily="18" charset="0"/>
                <a:cs typeface="Times New Roman" pitchFamily="18" charset="0"/>
              </a:rPr>
              <a:t>бактеріовиділювача</a:t>
            </a:r>
            <a:r>
              <a:rPr lang="uk-UA" sz="2800" b="1" dirty="0" smtClean="0">
                <a:solidFill>
                  <a:srgbClr val="FFFF00"/>
                </a:solidFill>
                <a:latin typeface="Times New Roman" pitchFamily="18" charset="0"/>
                <a:cs typeface="Times New Roman" pitchFamily="18" charset="0"/>
              </a:rPr>
              <a:t> в межах вогнища при неможливості його госпіталізації; </a:t>
            </a:r>
            <a:r>
              <a:rPr lang="ru-RU" sz="2800" b="1" dirty="0" smtClean="0">
                <a:solidFill>
                  <a:srgbClr val="FFFF00"/>
                </a:solidFill>
                <a:latin typeface="Times New Roman" pitchFamily="18" charset="0"/>
                <a:cs typeface="Times New Roman" pitchFamily="18" charset="0"/>
              </a:rPr>
              <a:t/>
            </a:r>
            <a:br>
              <a:rPr lang="ru-RU" sz="2800" b="1" dirty="0" smtClean="0">
                <a:solidFill>
                  <a:srgbClr val="FFFF00"/>
                </a:solidFill>
                <a:latin typeface="Times New Roman" pitchFamily="18" charset="0"/>
                <a:cs typeface="Times New Roman" pitchFamily="18" charset="0"/>
              </a:rPr>
            </a:br>
            <a:r>
              <a:rPr lang="ru-RU" sz="2800" b="1" dirty="0" smtClean="0">
                <a:solidFill>
                  <a:srgbClr val="FFFF00"/>
                </a:solidFill>
                <a:latin typeface="Times New Roman" pitchFamily="18" charset="0"/>
                <a:cs typeface="Times New Roman" pitchFamily="18" charset="0"/>
              </a:rPr>
              <a:t>- </a:t>
            </a:r>
            <a:r>
              <a:rPr lang="uk-UA" sz="2800" b="1" dirty="0" smtClean="0">
                <a:solidFill>
                  <a:srgbClr val="FFFF00"/>
                </a:solidFill>
                <a:latin typeface="Times New Roman" pitchFamily="18" charset="0"/>
                <a:cs typeface="Times New Roman" pitchFamily="18" charset="0"/>
              </a:rPr>
              <a:t>замовлення і організацію заключної дезінфекції;</a:t>
            </a:r>
            <a:r>
              <a:rPr lang="ru-RU" sz="2800" b="1" dirty="0" smtClean="0">
                <a:solidFill>
                  <a:srgbClr val="FFFF00"/>
                </a:solidFill>
                <a:latin typeface="Times New Roman" pitchFamily="18" charset="0"/>
                <a:cs typeface="Times New Roman" pitchFamily="18" charset="0"/>
              </a:rPr>
              <a:t/>
            </a:r>
            <a:br>
              <a:rPr lang="ru-RU" sz="2800" b="1" dirty="0" smtClean="0">
                <a:solidFill>
                  <a:srgbClr val="FFFF00"/>
                </a:solidFill>
                <a:latin typeface="Times New Roman" pitchFamily="18" charset="0"/>
                <a:cs typeface="Times New Roman" pitchFamily="18" charset="0"/>
              </a:rPr>
            </a:br>
            <a:r>
              <a:rPr lang="ru-RU" sz="2800" b="1" dirty="0" smtClean="0">
                <a:solidFill>
                  <a:srgbClr val="FFFF00"/>
                </a:solidFill>
                <a:latin typeface="Times New Roman" pitchFamily="18" charset="0"/>
                <a:cs typeface="Times New Roman" pitchFamily="18" charset="0"/>
              </a:rPr>
              <a:t>- </a:t>
            </a:r>
            <a:r>
              <a:rPr lang="uk-UA" sz="2800" b="1" dirty="0" smtClean="0">
                <a:solidFill>
                  <a:srgbClr val="FFFF00"/>
                </a:solidFill>
                <a:latin typeface="Times New Roman" pitchFamily="18" charset="0"/>
                <a:cs typeface="Times New Roman" pitchFamily="18" charset="0"/>
              </a:rPr>
              <a:t>організацію поточної дезінфекції, навчання  хворого і контактних осіб методиці її проведення;</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обстеження контактних осіб (</a:t>
            </a:r>
            <a:r>
              <a:rPr lang="uk-UA" sz="2800" b="1" dirty="0">
                <a:solidFill>
                  <a:srgbClr val="FFFF00"/>
                </a:solidFill>
                <a:latin typeface="Times New Roman" pitchFamily="18" charset="0"/>
                <a:cs typeface="Times New Roman" pitchFamily="18" charset="0"/>
              </a:rPr>
              <a:t>рентгенологічне обстеження, постановка туберкулінової проби – реакції </a:t>
            </a:r>
            <a:r>
              <a:rPr lang="uk-UA" sz="2800" b="1" dirty="0" err="1">
                <a:solidFill>
                  <a:srgbClr val="FFFF00"/>
                </a:solidFill>
                <a:latin typeface="Times New Roman" pitchFamily="18" charset="0"/>
                <a:cs typeface="Times New Roman" pitchFamily="18" charset="0"/>
              </a:rPr>
              <a:t>Манту</a:t>
            </a:r>
            <a:r>
              <a:rPr lang="uk-UA" sz="2800" b="1" dirty="0">
                <a:solidFill>
                  <a:srgbClr val="FFFF00"/>
                </a:solidFill>
                <a:latin typeface="Times New Roman" pitchFamily="18" charset="0"/>
                <a:cs typeface="Times New Roman" pitchFamily="18" charset="0"/>
              </a:rPr>
              <a:t> з 2 ТО ППД-Л, </a:t>
            </a:r>
            <a:r>
              <a:rPr lang="uk-UA" sz="2800" b="1" dirty="0" err="1">
                <a:solidFill>
                  <a:srgbClr val="FFFF00"/>
                </a:solidFill>
                <a:latin typeface="Times New Roman" pitchFamily="18" charset="0"/>
                <a:cs typeface="Times New Roman" pitchFamily="18" charset="0"/>
              </a:rPr>
              <a:t>бактеріскопічне</a:t>
            </a:r>
            <a:r>
              <a:rPr lang="uk-UA" sz="2800" b="1" dirty="0">
                <a:solidFill>
                  <a:srgbClr val="FFFF00"/>
                </a:solidFill>
                <a:latin typeface="Times New Roman" pitchFamily="18" charset="0"/>
                <a:cs typeface="Times New Roman" pitchFamily="18" charset="0"/>
              </a:rPr>
              <a:t> обстеження, загальні клінічні аналізи</a:t>
            </a:r>
            <a:r>
              <a:rPr lang="uk-UA" sz="2800" b="1" dirty="0" smtClean="0">
                <a:solidFill>
                  <a:srgbClr val="FFFF00"/>
                </a:solidFill>
                <a:latin typeface="Times New Roman" pitchFamily="18" charset="0"/>
                <a:cs typeface="Times New Roman" pitchFamily="18" charset="0"/>
              </a:rPr>
              <a:t>).</a:t>
            </a:r>
            <a:endParaRPr lang="ru-RU"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Rectangle 4"/>
          <p:cNvSpPr>
            <a:spLocks noGrp="1" noChangeArrowheads="1"/>
          </p:cNvSpPr>
          <p:nvPr>
            <p:ph type="title"/>
          </p:nvPr>
        </p:nvSpPr>
        <p:spPr>
          <a:xfrm>
            <a:off x="0" y="0"/>
            <a:ext cx="9144000" cy="6858000"/>
          </a:xfrm>
        </p:spPr>
        <p:txBody>
          <a:bodyPr/>
          <a:lstStyle/>
          <a:p>
            <a:pPr eaLnBrk="1" hangingPunct="1">
              <a:defRPr/>
            </a:pPr>
            <a:r>
              <a:rPr lang="uk-UA" sz="2800" b="1" dirty="0" smtClean="0">
                <a:solidFill>
                  <a:srgbClr val="FF0000"/>
                </a:solidFill>
                <a:latin typeface="Times New Roman" pitchFamily="18" charset="0"/>
              </a:rPr>
              <a:t>Негайна ізоляція </a:t>
            </a:r>
            <a:r>
              <a:rPr lang="uk-UA" sz="2800" b="1" dirty="0" err="1" smtClean="0">
                <a:solidFill>
                  <a:srgbClr val="FF0000"/>
                </a:solidFill>
                <a:latin typeface="Times New Roman" pitchFamily="18" charset="0"/>
              </a:rPr>
              <a:t>бактеріовиділювача</a:t>
            </a:r>
            <a:r>
              <a:rPr lang="uk-UA" sz="2800" b="1" dirty="0" smtClean="0">
                <a:solidFill>
                  <a:srgbClr val="FF0000"/>
                </a:solidFill>
                <a:latin typeface="Times New Roman" pitchFamily="18" charset="0"/>
              </a:rPr>
              <a:t>.</a:t>
            </a:r>
            <a:r>
              <a:rPr lang="uk-UA" sz="2800" b="1" dirty="0" smtClean="0">
                <a:latin typeface="Times New Roman" pitchFamily="18" charset="0"/>
              </a:rPr>
              <a:t> </a:t>
            </a:r>
            <a:br>
              <a:rPr lang="uk-UA" sz="2800" b="1" dirty="0" smtClean="0">
                <a:latin typeface="Times New Roman" pitchFamily="18" charset="0"/>
              </a:rPr>
            </a:br>
            <a:r>
              <a:rPr lang="uk-UA" sz="2800" b="1" dirty="0" err="1" smtClean="0">
                <a:solidFill>
                  <a:srgbClr val="FFFF00"/>
                </a:solidFill>
                <a:latin typeface="Times New Roman" pitchFamily="18" charset="0"/>
              </a:rPr>
              <a:t>Бактеріовиділювач</a:t>
            </a:r>
            <a:r>
              <a:rPr lang="uk-UA" sz="2800" b="1" dirty="0" smtClean="0">
                <a:solidFill>
                  <a:srgbClr val="FFFF00"/>
                </a:solidFill>
                <a:latin typeface="Times New Roman" pitchFamily="18" charset="0"/>
              </a:rPr>
              <a:t> госпіталізується в стаціонар на термін, що необхідний для стійкого припинення виділення МБТ.</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Якщо хворого з </a:t>
            </a:r>
            <a:r>
              <a:rPr lang="uk-UA" sz="2800" b="1" dirty="0" err="1" smtClean="0">
                <a:solidFill>
                  <a:srgbClr val="FFFF00"/>
                </a:solidFill>
                <a:latin typeface="Times New Roman" pitchFamily="18" charset="0"/>
              </a:rPr>
              <a:t>бактеріовиділюванням</a:t>
            </a:r>
            <a:r>
              <a:rPr lang="uk-UA" sz="2800" b="1" dirty="0" smtClean="0">
                <a:solidFill>
                  <a:srgbClr val="FFFF00"/>
                </a:solidFill>
                <a:latin typeface="Times New Roman" pitchFamily="18" charset="0"/>
              </a:rPr>
              <a:t> не можливо госпіталізувати, то йому варто виділити окрему кімнату або найбільш зручне, легко провітрюване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і добре освітлене місце в кімнаті. </a:t>
            </a:r>
            <a:br>
              <a:rPr lang="uk-UA" sz="2800" b="1" dirty="0" smtClean="0">
                <a:solidFill>
                  <a:srgbClr val="FFFF00"/>
                </a:solidFill>
                <a:latin typeface="Times New Roman" pitchFamily="18" charset="0"/>
              </a:rPr>
            </a:br>
            <a:r>
              <a:rPr lang="uk-UA" sz="2800" b="1" dirty="0" err="1" smtClean="0">
                <a:solidFill>
                  <a:srgbClr val="FFFF00"/>
                </a:solidFill>
                <a:latin typeface="Times New Roman" pitchFamily="18" charset="0"/>
              </a:rPr>
              <a:t>Бактеріовиділювач</a:t>
            </a:r>
            <a:r>
              <a:rPr lang="uk-UA" sz="2800" b="1" dirty="0" smtClean="0">
                <a:solidFill>
                  <a:srgbClr val="FFFF00"/>
                </a:solidFill>
                <a:latin typeface="Times New Roman" pitchFamily="18" charset="0"/>
              </a:rPr>
              <a:t>  повинен мати індивідуальну постіль, білизну і посуд, що піддаються ретельній обробці дезінфікуючими засобами. </a:t>
            </a:r>
            <a:endParaRPr lang="ru-RU" sz="28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4" name="Rectangle 4"/>
          <p:cNvSpPr>
            <a:spLocks noGrp="1" noChangeArrowheads="1"/>
          </p:cNvSpPr>
          <p:nvPr>
            <p:ph type="title"/>
          </p:nvPr>
        </p:nvSpPr>
        <p:spPr>
          <a:xfrm>
            <a:off x="0" y="0"/>
            <a:ext cx="9144000" cy="6858000"/>
          </a:xfrm>
        </p:spPr>
        <p:txBody>
          <a:bodyPr>
            <a:normAutofit fontScale="90000"/>
          </a:bodyPr>
          <a:lstStyle/>
          <a:p>
            <a:pPr eaLnBrk="1" hangingPunct="1">
              <a:defRPr/>
            </a:pPr>
            <a:r>
              <a:rPr lang="uk-UA" altLang="ru-RU" sz="2800" b="1" dirty="0" smtClean="0">
                <a:solidFill>
                  <a:srgbClr val="FF0000"/>
                </a:solidFill>
                <a:latin typeface="Times New Roman" panose="02020603050405020304" pitchFamily="18" charset="0"/>
              </a:rPr>
              <a:t>Контактні</a:t>
            </a:r>
            <a:r>
              <a:rPr lang="uk-UA" altLang="ru-RU" sz="2800" b="1" dirty="0" smtClean="0">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особи (діти і дорослі) підлягають нагляду в протитуберкульозних диспансерах по </a:t>
            </a:r>
            <a:r>
              <a:rPr lang="uk-UA" altLang="ru-RU" sz="2800" b="1" dirty="0" smtClean="0">
                <a:solidFill>
                  <a:srgbClr val="FF0000"/>
                </a:solidFill>
                <a:latin typeface="Times New Roman" panose="02020603050405020304" pitchFamily="18" charset="0"/>
              </a:rPr>
              <a:t>5.2 категорії. </a:t>
            </a: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0000"/>
                </a:solidFill>
                <a:latin typeface="Times New Roman" panose="02020603050405020304" pitchFamily="18" charset="0"/>
              </a:rPr>
              <a:t>Дорослі контактні </a:t>
            </a:r>
            <a:r>
              <a:rPr lang="uk-UA" altLang="ru-RU" sz="2800" b="1" dirty="0" smtClean="0">
                <a:solidFill>
                  <a:srgbClr val="FFFF00"/>
                </a:solidFill>
                <a:latin typeface="Times New Roman" panose="02020603050405020304" pitchFamily="18" charset="0"/>
              </a:rPr>
              <a:t>у разі виникнення у пацієнта захворювання на туберкульоз з </a:t>
            </a:r>
            <a:r>
              <a:rPr lang="uk-UA" altLang="ru-RU" sz="2800" b="1" dirty="0" err="1" smtClean="0">
                <a:solidFill>
                  <a:srgbClr val="FFFF00"/>
                </a:solidFill>
                <a:latin typeface="Times New Roman" panose="02020603050405020304" pitchFamily="18" charset="0"/>
              </a:rPr>
              <a:t>бактеріовиділенням</a:t>
            </a:r>
            <a:r>
              <a:rPr lang="uk-UA" altLang="ru-RU" sz="2800" b="1" dirty="0" smtClean="0">
                <a:solidFill>
                  <a:srgbClr val="FFFF00"/>
                </a:solidFill>
                <a:latin typeface="Times New Roman" panose="02020603050405020304" pitchFamily="18" charset="0"/>
              </a:rPr>
              <a:t>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чи без нього, підлягають первинному обстеженню,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і в подальшому (при умовах, якщо вони здорові,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а хворий є </a:t>
            </a:r>
            <a:r>
              <a:rPr lang="uk-UA" altLang="ru-RU" sz="2800" b="1" dirty="0" err="1" smtClean="0">
                <a:solidFill>
                  <a:srgbClr val="FFFF00"/>
                </a:solidFill>
                <a:latin typeface="Times New Roman" panose="02020603050405020304" pitchFamily="18" charset="0"/>
              </a:rPr>
              <a:t>бактеріовиділювачем</a:t>
            </a:r>
            <a:r>
              <a:rPr lang="uk-UA" altLang="ru-RU" sz="2800" b="1" dirty="0" smtClean="0">
                <a:solidFill>
                  <a:srgbClr val="FFFF00"/>
                </a:solidFill>
                <a:latin typeface="Times New Roman" panose="02020603050405020304" pitchFamily="18" charset="0"/>
              </a:rPr>
              <a:t>),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нагляду з періодичними обстеженнями.</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Хіміопрофілактика туберкульозу здійснюється при вперше встановленому контакті. </a:t>
            </a:r>
            <a:r>
              <a:rPr lang="uk-UA" altLang="ru-RU" sz="2800" b="1" dirty="0" smtClean="0">
                <a:latin typeface="Times New Roman" panose="02020603050405020304" pitchFamily="18" charset="0"/>
              </a:rPr>
              <a:t/>
            </a:r>
            <a:br>
              <a:rPr lang="uk-UA" altLang="ru-RU" sz="2800" b="1" dirty="0" smtClean="0">
                <a:latin typeface="Times New Roman" panose="02020603050405020304" pitchFamily="18" charset="0"/>
              </a:rPr>
            </a:br>
            <a:r>
              <a:rPr lang="uk-UA" altLang="ru-RU" sz="2800" b="1" dirty="0" smtClean="0">
                <a:solidFill>
                  <a:srgbClr val="FF0000"/>
                </a:solidFill>
                <a:latin typeface="Times New Roman" panose="02020603050405020304" pitchFamily="18" charset="0"/>
              </a:rPr>
              <a:t>Діти і підлітки</a:t>
            </a:r>
            <a:r>
              <a:rPr lang="uk-UA" altLang="ru-RU" sz="2800" b="1" dirty="0" smtClean="0">
                <a:solidFill>
                  <a:srgbClr val="FFFF00"/>
                </a:solidFill>
                <a:latin typeface="Times New Roman" panose="02020603050405020304" pitchFamily="18" charset="0"/>
              </a:rPr>
              <a:t>, що  контактують з хворим на туберкульоз, </a:t>
            </a:r>
            <a:r>
              <a:rPr lang="uk-UA" altLang="ru-RU" sz="2800" b="1" dirty="0" smtClean="0">
                <a:solidFill>
                  <a:srgbClr val="FF0000"/>
                </a:solidFill>
                <a:latin typeface="Times New Roman" panose="02020603050405020304" pitchFamily="18" charset="0"/>
              </a:rPr>
              <a:t>незалежно від наявності у нього </a:t>
            </a:r>
            <a:r>
              <a:rPr lang="uk-UA" altLang="ru-RU" sz="2800" b="1" dirty="0" err="1" smtClean="0">
                <a:solidFill>
                  <a:srgbClr val="FF0000"/>
                </a:solidFill>
                <a:latin typeface="Times New Roman" panose="02020603050405020304" pitchFamily="18" charset="0"/>
              </a:rPr>
              <a:t>бактеріовиділення</a:t>
            </a:r>
            <a:r>
              <a:rPr lang="uk-UA" altLang="ru-RU" sz="2800" b="1" dirty="0" smtClean="0">
                <a:solidFill>
                  <a:srgbClr val="FF0000"/>
                </a:solidFill>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підлягають первинному обстеженню і, в подальшому (при умовах, якщо вони здорові), нагляду з періодичними обстеженнями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і проведенням курсів превентивної хіміотерапії. </a:t>
            </a:r>
            <a:endParaRPr lang="ru-RU" altLang="ru-RU" sz="28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uk-UA" sz="3200" b="1" dirty="0" smtClean="0">
                <a:solidFill>
                  <a:srgbClr val="FF0000"/>
                </a:solidFill>
                <a:latin typeface="Times New Roman" pitchFamily="18" charset="0"/>
                <a:cs typeface="Times New Roman" pitchFamily="18" charset="0"/>
              </a:rPr>
              <a:t>Організація та проведення дезінфекційних заходів у вогнищах туберкульозу</a:t>
            </a:r>
            <a:br>
              <a:rPr lang="uk-UA" sz="3200" b="1" dirty="0" smtClean="0">
                <a:solidFill>
                  <a:srgbClr val="FF00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У профілактиці туберкульозу важливу роль відіграють дезінфекційні заходи, спрямовані на розрив механізму передачі збудника.</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У вогнищах туберкульозу проводять поточну і заключну дезінфекцію. </a:t>
            </a:r>
            <a:br>
              <a:rPr lang="uk-UA" sz="2800" b="1" dirty="0" smtClean="0">
                <a:solidFill>
                  <a:srgbClr val="FFFF00"/>
                </a:solidFill>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Завданням дезінфекції є знищення збудника туберкульозу  на об’єктах навколишнього середовища.</a:t>
            </a:r>
            <a:endParaRPr lang="ru-RU" sz="28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defRPr/>
            </a:pPr>
            <a:r>
              <a:rPr lang="uk-UA" sz="2800" b="1" dirty="0" smtClean="0">
                <a:solidFill>
                  <a:srgbClr val="FF33CC"/>
                </a:solidFill>
                <a:latin typeface="Times New Roman" pitchFamily="18" charset="0"/>
                <a:cs typeface="Times New Roman" pitchFamily="18" charset="0"/>
              </a:rPr>
              <a:t>Основними способами знезараження </a:t>
            </a:r>
            <a:br>
              <a:rPr lang="uk-UA" sz="2800" b="1" dirty="0" smtClean="0">
                <a:solidFill>
                  <a:srgbClr val="FF33CC"/>
                </a:solidFill>
                <a:latin typeface="Times New Roman" pitchFamily="18" charset="0"/>
                <a:cs typeface="Times New Roman" pitchFamily="18" charset="0"/>
              </a:rPr>
            </a:br>
            <a:r>
              <a:rPr lang="uk-UA" sz="2800" b="1" dirty="0" smtClean="0">
                <a:solidFill>
                  <a:srgbClr val="FF33CC"/>
                </a:solidFill>
                <a:latin typeface="Times New Roman" pitchFamily="18" charset="0"/>
                <a:cs typeface="Times New Roman" pitchFamily="18" charset="0"/>
              </a:rPr>
              <a:t>при заключній дезінфекції є:</a:t>
            </a:r>
            <a:br>
              <a:rPr lang="uk-UA" sz="2800" b="1" dirty="0" smtClean="0">
                <a:solidFill>
                  <a:srgbClr val="FF33CC"/>
                </a:solidFill>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використання високої температури на місці </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(кип'ятіння білизни, перев'язувального матеріалу, посуду, іграшок, предметів догляду, </a:t>
            </a:r>
            <a:r>
              <a:rPr lang="uk-UA" sz="2800" b="1" dirty="0" err="1" smtClean="0">
                <a:latin typeface="Times New Roman" pitchFamily="18" charset="0"/>
                <a:cs typeface="Times New Roman" pitchFamily="18" charset="0"/>
              </a:rPr>
              <a:t>прибирального</a:t>
            </a:r>
            <a:r>
              <a:rPr lang="uk-UA" sz="2800" b="1" dirty="0" smtClean="0">
                <a:latin typeface="Times New Roman" pitchFamily="18" charset="0"/>
                <a:cs typeface="Times New Roman" pitchFamily="18" charset="0"/>
              </a:rPr>
              <a:t> матеріалу і спалювання сміття та малоцінних речей);</a:t>
            </a:r>
            <a:r>
              <a:rPr lang="ru-RU" sz="2800" b="1" dirty="0">
                <a:latin typeface="Times New Roman" pitchFamily="18" charset="0"/>
                <a:cs typeface="Times New Roman" pitchFamily="18" charset="0"/>
              </a:rPr>
              <a:t/>
            </a:r>
            <a:br>
              <a:rPr lang="ru-RU" sz="2800" b="1" dirty="0">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використання камерного знезараження </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(постільна білизна, верхній та носильний одяг хворого, ковдри, килими, доріжки, підстилки, книги і т. ін.);</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uk-UA" sz="2800" b="1" dirty="0" smtClean="0">
                <a:solidFill>
                  <a:srgbClr val="FFFF00"/>
                </a:solidFill>
                <a:latin typeface="Times New Roman" pitchFamily="18" charset="0"/>
                <a:cs typeface="Times New Roman" pitchFamily="18" charset="0"/>
              </a:rPr>
              <a:t>- використання хімічних засобів дезінфекції </a:t>
            </a: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(для знезараження  мокротиння, білизни, посуду, приміщення, предметів домашнього вжитку і меблів).</a:t>
            </a:r>
            <a:endParaRPr lang="ru-RU"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8" name="Rectangle 4"/>
          <p:cNvSpPr>
            <a:spLocks noGrp="1" noChangeArrowheads="1"/>
          </p:cNvSpPr>
          <p:nvPr>
            <p:ph type="title"/>
          </p:nvPr>
        </p:nvSpPr>
        <p:spPr>
          <a:xfrm>
            <a:off x="179388" y="277813"/>
            <a:ext cx="8964612" cy="6391275"/>
          </a:xfrm>
        </p:spPr>
        <p:txBody>
          <a:bodyPr/>
          <a:lstStyle/>
          <a:p>
            <a:pPr eaLnBrk="1" hangingPunct="1">
              <a:defRPr/>
            </a:pPr>
            <a:r>
              <a:rPr lang="uk-UA" sz="2800" b="1" dirty="0" smtClean="0">
                <a:solidFill>
                  <a:srgbClr val="FF0000"/>
                </a:solidFill>
                <a:latin typeface="Times New Roman" pitchFamily="18" charset="0"/>
              </a:rPr>
              <a:t>Поточна дезінфекція </a:t>
            </a:r>
            <a:r>
              <a:rPr lang="uk-UA" sz="2800" b="1" dirty="0" smtClean="0">
                <a:solidFill>
                  <a:srgbClr val="FFFF00"/>
                </a:solidFill>
                <a:latin typeface="Times New Roman" pitchFamily="18" charset="0"/>
              </a:rPr>
              <a:t>проводиться з моменту виявлення </a:t>
            </a:r>
            <a:r>
              <a:rPr lang="uk-UA" sz="2800" b="1" dirty="0" err="1" smtClean="0">
                <a:solidFill>
                  <a:srgbClr val="FFFF00"/>
                </a:solidFill>
                <a:latin typeface="Times New Roman" pitchFamily="18" charset="0"/>
              </a:rPr>
              <a:t>бактеріовиділювача</a:t>
            </a:r>
            <a:r>
              <a:rPr lang="uk-UA" sz="2800" b="1" dirty="0" smtClean="0">
                <a:solidFill>
                  <a:srgbClr val="FFFF00"/>
                </a:solidFill>
                <a:latin typeface="Times New Roman" pitchFamily="18" charset="0"/>
              </a:rPr>
              <a:t> і систематично протягом усього періоду лікування. </a:t>
            </a:r>
            <a:r>
              <a:rPr lang="uk-UA" sz="2800" b="1" dirty="0" smtClean="0">
                <a:latin typeface="Times New Roman" pitchFamily="18" charset="0"/>
              </a:rPr>
              <a:t/>
            </a:r>
            <a:br>
              <a:rPr lang="uk-UA" sz="2800" b="1" dirty="0" smtClean="0">
                <a:latin typeface="Times New Roman" pitchFamily="18" charset="0"/>
              </a:rPr>
            </a:br>
            <a:r>
              <a:rPr lang="uk-UA" sz="2800" b="1" dirty="0" smtClean="0">
                <a:latin typeface="Times New Roman" pitchFamily="18" charset="0"/>
              </a:rPr>
              <a:t> </a:t>
            </a:r>
            <a:br>
              <a:rPr lang="uk-UA" sz="2800" b="1" dirty="0" smtClean="0">
                <a:latin typeface="Times New Roman" pitchFamily="18" charset="0"/>
              </a:rPr>
            </a:br>
            <a:r>
              <a:rPr lang="uk-UA" sz="2800" b="1" dirty="0" smtClean="0">
                <a:solidFill>
                  <a:srgbClr val="FFFF00"/>
                </a:solidFill>
                <a:latin typeface="Times New Roman" pitchFamily="18" charset="0"/>
              </a:rPr>
              <a:t>Диспансер або СЕС виділяє хворому дезінфікуючі засоби, які доставляє йому додому медична сестра.</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Патронажна медична сестра протитуберкульозного диспансеру у вогнищі туберкульозної інфекції проводить навчання хворого і оточуючих його дорослих осіб  навичкам поточної дезінфекції.</a:t>
            </a:r>
            <a:r>
              <a:rPr lang="uk-UA" sz="2800" dirty="0" smtClean="0">
                <a:solidFill>
                  <a:srgbClr val="FFFF00"/>
                </a:solidFill>
              </a:rPr>
              <a:t> </a:t>
            </a:r>
            <a:endParaRPr lang="ru-RU" sz="24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6" name="Rectangle 4"/>
          <p:cNvSpPr>
            <a:spLocks noGrp="1" noChangeArrowheads="1"/>
          </p:cNvSpPr>
          <p:nvPr>
            <p:ph type="title"/>
          </p:nvPr>
        </p:nvSpPr>
        <p:spPr>
          <a:xfrm>
            <a:off x="0" y="0"/>
            <a:ext cx="9144000" cy="6858000"/>
          </a:xfrm>
        </p:spPr>
        <p:txBody>
          <a:bodyPr/>
          <a:lstStyle/>
          <a:p>
            <a:pPr eaLnBrk="1" hangingPunct="1">
              <a:defRPr/>
            </a:pPr>
            <a:r>
              <a:rPr lang="uk-UA" sz="2800" b="1" dirty="0" smtClean="0">
                <a:solidFill>
                  <a:srgbClr val="FF0000"/>
                </a:solidFill>
                <a:latin typeface="Times New Roman" pitchFamily="18" charset="0"/>
              </a:rPr>
              <a:t>При проведенні поточної дезінфекції дотримуються </a:t>
            </a:r>
            <a:br>
              <a:rPr lang="uk-UA" sz="2800" b="1" dirty="0" smtClean="0">
                <a:solidFill>
                  <a:srgbClr val="FF0000"/>
                </a:solidFill>
                <a:latin typeface="Times New Roman" pitchFamily="18" charset="0"/>
              </a:rPr>
            </a:br>
            <a:r>
              <a:rPr lang="uk-UA" sz="2800" b="1" dirty="0" smtClean="0">
                <a:solidFill>
                  <a:srgbClr val="FF0000"/>
                </a:solidFill>
                <a:latin typeface="Times New Roman" pitchFamily="18" charset="0"/>
              </a:rPr>
              <a:t>певної послідовності заходів:</a:t>
            </a:r>
            <a:br>
              <a:rPr lang="uk-UA" sz="2800" b="1" dirty="0" smtClean="0">
                <a:solidFill>
                  <a:srgbClr val="FF0000"/>
                </a:solidFill>
                <a:latin typeface="Times New Roman" pitchFamily="18" charset="0"/>
              </a:rPr>
            </a:br>
            <a:r>
              <a:rPr lang="uk-UA" sz="2800" b="1" dirty="0" smtClean="0">
                <a:solidFill>
                  <a:srgbClr val="FFFF00"/>
                </a:solidFill>
                <a:latin typeface="Times New Roman" pitchFamily="18" charset="0"/>
              </a:rPr>
              <a:t>1) знезаражування мокротиння і плювальниць,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виділень хворого, посуду і залишків їжі;</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2) збір у мішки, ізольоване зберігання брудної білизни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до дезінфекції і наступного її знезараження;</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3) щоденне вологе прибирання приміщень,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предметів побуту.</a:t>
            </a:r>
            <a:endParaRPr lang="ru-RU" sz="28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0000"/>
                </a:solidFill>
              </a:rPr>
              <a:t>Х</a:t>
            </a:r>
            <a:r>
              <a:rPr lang="uk-UA" dirty="0" smtClean="0">
                <a:solidFill>
                  <a:srgbClr val="FF0000"/>
                </a:solidFill>
              </a:rPr>
              <a:t>ІМІОПРОФІЛАКТИКА</a:t>
            </a:r>
            <a:endParaRPr lang="ru-RU" dirty="0">
              <a:solidFill>
                <a:srgbClr val="FF0000"/>
              </a:solidFill>
            </a:endParaRPr>
          </a:p>
        </p:txBody>
      </p:sp>
      <p:sp>
        <p:nvSpPr>
          <p:cNvPr id="5" name="Содержимое 4"/>
          <p:cNvSpPr>
            <a:spLocks noGrp="1"/>
          </p:cNvSpPr>
          <p:nvPr>
            <p:ph idx="1"/>
          </p:nvPr>
        </p:nvSpPr>
        <p:spPr/>
        <p:txBody>
          <a:bodyPr>
            <a:normAutofit lnSpcReduction="10000"/>
          </a:bodyPr>
          <a:lstStyle/>
          <a:p>
            <a:r>
              <a:rPr lang="uk-UA" altLang="ru-RU" sz="2400" b="1" dirty="0" err="1" smtClean="0">
                <a:solidFill>
                  <a:srgbClr val="FFFF00"/>
                </a:solidFill>
                <a:effectLst/>
                <a:latin typeface="Times New Roman" panose="02020603050405020304" pitchFamily="18" charset="0"/>
              </a:rPr>
              <a:t>Хіміопрофілактика</a:t>
            </a:r>
            <a:r>
              <a:rPr lang="uk-UA" altLang="ru-RU" sz="2400" b="1" dirty="0" smtClean="0">
                <a:solidFill>
                  <a:srgbClr val="FFFF00"/>
                </a:solidFill>
                <a:effectLst/>
                <a:latin typeface="Times New Roman" panose="02020603050405020304" pitchFamily="18" charset="0"/>
              </a:rPr>
              <a:t> туберкульозу здійснюється при вперше встановленому контакті. </a:t>
            </a:r>
            <a:r>
              <a:rPr lang="uk-UA" altLang="ru-RU" sz="2400" b="1" dirty="0" smtClean="0">
                <a:effectLst/>
                <a:latin typeface="Times New Roman" panose="02020603050405020304" pitchFamily="18" charset="0"/>
              </a:rPr>
              <a:t/>
            </a:r>
            <a:br>
              <a:rPr lang="uk-UA" altLang="ru-RU" sz="2400" b="1" dirty="0" smtClean="0">
                <a:effectLst/>
                <a:latin typeface="Times New Roman" panose="02020603050405020304" pitchFamily="18" charset="0"/>
              </a:rPr>
            </a:br>
            <a:r>
              <a:rPr lang="uk-UA" altLang="ru-RU" sz="2400" b="1" dirty="0" smtClean="0">
                <a:solidFill>
                  <a:srgbClr val="FF0000"/>
                </a:solidFill>
                <a:effectLst/>
                <a:latin typeface="Times New Roman" panose="02020603050405020304" pitchFamily="18" charset="0"/>
              </a:rPr>
              <a:t>Діти , підлітки та дорослі</a:t>
            </a:r>
            <a:r>
              <a:rPr lang="uk-UA" altLang="ru-RU" sz="2400" b="1" dirty="0" smtClean="0">
                <a:solidFill>
                  <a:srgbClr val="FFFF00"/>
                </a:solidFill>
                <a:effectLst/>
                <a:latin typeface="Times New Roman" panose="02020603050405020304" pitchFamily="18" charset="0"/>
              </a:rPr>
              <a:t>, що  контактують з хворим на туберкульоз, </a:t>
            </a:r>
            <a:r>
              <a:rPr lang="uk-UA" altLang="ru-RU" sz="2400" b="1" dirty="0" smtClean="0">
                <a:solidFill>
                  <a:srgbClr val="FF0000"/>
                </a:solidFill>
                <a:effectLst/>
                <a:latin typeface="Times New Roman" panose="02020603050405020304" pitchFamily="18" charset="0"/>
              </a:rPr>
              <a:t>незалежно від наявності у нього </a:t>
            </a:r>
            <a:r>
              <a:rPr lang="uk-UA" altLang="ru-RU" sz="2400" b="1" dirty="0" err="1" smtClean="0">
                <a:solidFill>
                  <a:srgbClr val="FF0000"/>
                </a:solidFill>
                <a:effectLst/>
                <a:latin typeface="Times New Roman" panose="02020603050405020304" pitchFamily="18" charset="0"/>
              </a:rPr>
              <a:t>бактеріовиділення</a:t>
            </a:r>
            <a:r>
              <a:rPr lang="uk-UA" altLang="ru-RU" sz="2400" b="1" dirty="0" smtClean="0">
                <a:solidFill>
                  <a:srgbClr val="FF0000"/>
                </a:solidFill>
                <a:effectLst/>
                <a:latin typeface="Times New Roman" panose="02020603050405020304" pitchFamily="18" charset="0"/>
              </a:rPr>
              <a:t>, </a:t>
            </a:r>
            <a:r>
              <a:rPr lang="uk-UA" altLang="ru-RU" sz="2400" b="1" dirty="0" smtClean="0">
                <a:solidFill>
                  <a:srgbClr val="FFFF00"/>
                </a:solidFill>
                <a:effectLst/>
                <a:latin typeface="Times New Roman" panose="02020603050405020304" pitchFamily="18" charset="0"/>
              </a:rPr>
              <a:t>підлягають первинному обстеженню і, в подальшому (при умовах, якщо вони здорові), нагляду з періодичними обстеженнями  і</a:t>
            </a:r>
            <a:br>
              <a:rPr lang="uk-UA" altLang="ru-RU" sz="2400" b="1" dirty="0" smtClean="0">
                <a:solidFill>
                  <a:srgbClr val="FFFF00"/>
                </a:solidFill>
                <a:effectLst/>
                <a:latin typeface="Times New Roman" panose="02020603050405020304" pitchFamily="18" charset="0"/>
              </a:rPr>
            </a:br>
            <a:r>
              <a:rPr lang="uk-UA" altLang="ru-RU" sz="2400" b="1" dirty="0" smtClean="0">
                <a:solidFill>
                  <a:srgbClr val="FFFF00"/>
                </a:solidFill>
                <a:effectLst/>
                <a:latin typeface="Times New Roman" panose="02020603050405020304" pitchFamily="18" charset="0"/>
              </a:rPr>
              <a:t> проведенням курсу превентивної хіміотерапії – одним  найбільш активним протитуберкульозним препаратом </a:t>
            </a:r>
          </a:p>
          <a:p>
            <a:r>
              <a:rPr lang="uk-UA" altLang="ru-RU" sz="2400" b="1" dirty="0" smtClean="0">
                <a:solidFill>
                  <a:srgbClr val="FFFF00"/>
                </a:solidFill>
                <a:effectLst/>
                <a:latin typeface="Times New Roman" panose="02020603050405020304" pitchFamily="18" charset="0"/>
              </a:rPr>
              <a:t>Призначається  </a:t>
            </a:r>
            <a:r>
              <a:rPr lang="uk-UA" altLang="ru-RU" sz="2400" b="1" dirty="0" smtClean="0">
                <a:solidFill>
                  <a:srgbClr val="FF0000"/>
                </a:solidFill>
                <a:effectLst/>
                <a:latin typeface="Times New Roman" panose="02020603050405020304" pitchFamily="18" charset="0"/>
              </a:rPr>
              <a:t>ІЗОНІАЗИД </a:t>
            </a:r>
            <a:r>
              <a:rPr lang="uk-UA" altLang="ru-RU" sz="2400" b="1" dirty="0" smtClean="0">
                <a:solidFill>
                  <a:srgbClr val="FFFF00"/>
                </a:solidFill>
                <a:effectLst/>
                <a:latin typeface="Times New Roman" panose="02020603050405020304" pitchFamily="18" charset="0"/>
              </a:rPr>
              <a:t>в дозі 5 мг на кг ваги на протязі 6 міс.   </a:t>
            </a:r>
          </a:p>
          <a:p>
            <a:r>
              <a:rPr lang="uk-UA" altLang="ru-RU" sz="1800" b="1" dirty="0" smtClean="0">
                <a:solidFill>
                  <a:srgbClr val="FFFF00"/>
                </a:solidFill>
                <a:effectLst/>
                <a:latin typeface="Times New Roman" panose="02020603050405020304" pitchFamily="18" charset="0"/>
              </a:rPr>
              <a:t>Контактним з вогнищ МРТБ  </a:t>
            </a:r>
            <a:r>
              <a:rPr lang="uk-UA" altLang="ru-RU" sz="1800" b="1" dirty="0" err="1" smtClean="0">
                <a:solidFill>
                  <a:srgbClr val="FFFF00"/>
                </a:solidFill>
                <a:effectLst/>
                <a:latin typeface="Times New Roman" panose="02020603050405020304" pitchFamily="18" charset="0"/>
              </a:rPr>
              <a:t>хіміопрофілактика</a:t>
            </a:r>
            <a:r>
              <a:rPr lang="uk-UA" altLang="ru-RU" sz="1800" b="1" dirty="0" smtClean="0">
                <a:solidFill>
                  <a:srgbClr val="FFFF00"/>
                </a:solidFill>
                <a:effectLst/>
                <a:latin typeface="Times New Roman" panose="02020603050405020304" pitchFamily="18" charset="0"/>
              </a:rPr>
              <a:t> не призначається. </a:t>
            </a:r>
            <a:endParaRPr lang="ru-RU" sz="1800" dirty="0">
              <a:effectLst/>
            </a:endParaRPr>
          </a:p>
        </p:txBody>
      </p:sp>
      <p:sp>
        <p:nvSpPr>
          <p:cNvPr id="3" name="Прямоугольник 2"/>
          <p:cNvSpPr/>
          <p:nvPr/>
        </p:nvSpPr>
        <p:spPr>
          <a:xfrm>
            <a:off x="2286000" y="612845"/>
            <a:ext cx="4572000" cy="830997"/>
          </a:xfrm>
          <a:prstGeom prst="rect">
            <a:avLst/>
          </a:prstGeom>
        </p:spPr>
        <p:txBody>
          <a:bodyPr>
            <a:spAutoFit/>
          </a:bodyPr>
          <a:lstStyle/>
          <a:p>
            <a:endParaRPr lang="uk-UA" altLang="ru-RU" dirty="0" smtClean="0">
              <a:solidFill>
                <a:srgbClr val="FFFF00"/>
              </a:solidFill>
              <a:latin typeface="Times New Roman" panose="02020603050405020304" pitchFamily="18" charset="0"/>
            </a:endParaRPr>
          </a:p>
          <a:p>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Grp="1" noChangeArrowheads="1"/>
          </p:cNvSpPr>
          <p:nvPr>
            <p:ph type="title"/>
          </p:nvPr>
        </p:nvSpPr>
        <p:spPr>
          <a:xfrm>
            <a:off x="0" y="0"/>
            <a:ext cx="9144000" cy="6858000"/>
          </a:xfrm>
        </p:spPr>
        <p:txBody>
          <a:bodyPr/>
          <a:lstStyle/>
          <a:p>
            <a:pPr eaLnBrk="1" hangingPunct="1">
              <a:defRPr/>
            </a:pPr>
            <a:r>
              <a:rPr lang="uk-UA" altLang="ru-RU" sz="3200" b="1" dirty="0" smtClean="0">
                <a:solidFill>
                  <a:srgbClr val="FF0000"/>
                </a:solidFill>
                <a:latin typeface="Times New Roman" panose="02020603050405020304" pitchFamily="18" charset="0"/>
              </a:rPr>
              <a:t>СПЕЦИФІЧНА ПРОФІЛАКТИКА</a:t>
            </a:r>
            <a:r>
              <a:rPr lang="en-US" altLang="ru-RU" sz="3200" b="1" dirty="0" smtClean="0">
                <a:solidFill>
                  <a:srgbClr val="FFFF00"/>
                </a:solidFill>
                <a:latin typeface="Times New Roman" panose="02020603050405020304" pitchFamily="18" charset="0"/>
              </a:rPr>
              <a:t/>
            </a:r>
            <a:br>
              <a:rPr lang="en-US" altLang="ru-RU" sz="32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Метою протитуберкульозної вакцинації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є створення прищеплювального імунітету.</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На даний час протитуберкульозна вакцинація застосовується в більшості країн світу (</a:t>
            </a:r>
            <a:r>
              <a:rPr lang="uk-UA" altLang="ru-RU" sz="2800" b="1" dirty="0">
                <a:solidFill>
                  <a:srgbClr val="FFFF00"/>
                </a:solidFill>
                <a:latin typeface="Times New Roman" panose="02020603050405020304" pitchFamily="18" charset="0"/>
              </a:rPr>
              <a:t>більше 120)  </a:t>
            </a:r>
            <a:r>
              <a:rPr lang="uk-UA" altLang="ru-RU" sz="2800" b="1" dirty="0" smtClean="0">
                <a:solidFill>
                  <a:srgbClr val="FFFF00"/>
                </a:solidFill>
                <a:latin typeface="Times New Roman" panose="02020603050405020304" pitchFamily="18" charset="0"/>
              </a:rPr>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як визнаний метод активної специфічної профілактики туберкульозу за допомогою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вакцини БЦЖ.</a:t>
            </a:r>
            <a:endParaRPr lang="ru-RU" altLang="ru-RU" sz="28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38" y="19050"/>
            <a:ext cx="9123362" cy="7081838"/>
          </a:xfrm>
        </p:spPr>
        <p:txBody>
          <a:bodyPr/>
          <a:lstStyle/>
          <a:p>
            <a:pPr>
              <a:defRPr/>
            </a:pP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вакцинації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проти</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туберкульозу</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регламентується</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Наказом МОЗ </a:t>
            </a:r>
            <a:r>
              <a:rPr lang="ru-RU" sz="2800" b="1" dirty="0" err="1" smtClean="0">
                <a:solidFill>
                  <a:srgbClr val="FF0000"/>
                </a:solidFill>
                <a:latin typeface="Times New Roman" panose="02020603050405020304" pitchFamily="18" charset="0"/>
                <a:cs typeface="Times New Roman" panose="02020603050405020304" pitchFamily="18" charset="0"/>
              </a:rPr>
              <a:t>України</a:t>
            </a:r>
            <a:r>
              <a:rPr lang="ru-RU" sz="2800" b="1" dirty="0" smtClean="0">
                <a:solidFill>
                  <a:srgbClr val="FF0000"/>
                </a:solidFill>
                <a:latin typeface="Times New Roman" panose="02020603050405020304" pitchFamily="18" charset="0"/>
                <a:cs typeface="Times New Roman" panose="02020603050405020304" pitchFamily="18" charset="0"/>
              </a:rPr>
              <a:t> № 595 від 16.09.2011 </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«Про порядок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профілактичних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щеплень</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в </a:t>
            </a:r>
            <a:r>
              <a:rPr lang="ru-RU" sz="2800" b="1" dirty="0" err="1" smtClean="0">
                <a:solidFill>
                  <a:srgbClr val="FFFF00"/>
                </a:solidFill>
                <a:latin typeface="Times New Roman" panose="02020603050405020304" pitchFamily="18" charset="0"/>
                <a:cs typeface="Times New Roman" panose="02020603050405020304" pitchFamily="18" charset="0"/>
              </a:rPr>
              <a:t>Україні</a:t>
            </a:r>
            <a:r>
              <a:rPr lang="ru-RU" sz="2800" b="1" dirty="0" smtClean="0">
                <a:solidFill>
                  <a:srgbClr val="FFFF00"/>
                </a:solidFill>
                <a:latin typeface="Times New Roman" panose="02020603050405020304" pitchFamily="18" charset="0"/>
                <a:cs typeface="Times New Roman" panose="02020603050405020304" pitchFamily="18" charset="0"/>
              </a:rPr>
              <a:t> та контроль </a:t>
            </a:r>
            <a:r>
              <a:rPr lang="ru-RU" sz="2800" b="1" dirty="0" err="1" smtClean="0">
                <a:solidFill>
                  <a:srgbClr val="FFFF00"/>
                </a:solidFill>
                <a:latin typeface="Times New Roman" panose="02020603050405020304" pitchFamily="18" charset="0"/>
                <a:cs typeface="Times New Roman" panose="02020603050405020304" pitchFamily="18" charset="0"/>
              </a:rPr>
              <a:t>якості</a:t>
            </a:r>
            <a:r>
              <a:rPr lang="ru-RU" sz="2800" b="1" dirty="0" smtClean="0">
                <a:solidFill>
                  <a:srgbClr val="FFFF00"/>
                </a:solidFill>
                <a:latin typeface="Times New Roman" panose="02020603050405020304" pitchFamily="18" charset="0"/>
                <a:cs typeface="Times New Roman" panose="02020603050405020304" pitchFamily="18" charset="0"/>
              </a:rPr>
              <a:t> й </a:t>
            </a:r>
            <a:r>
              <a:rPr lang="ru-RU" sz="2800" b="1" dirty="0" err="1" smtClean="0">
                <a:solidFill>
                  <a:srgbClr val="FFFF00"/>
                </a:solidFill>
                <a:latin typeface="Times New Roman" panose="02020603050405020304" pitchFamily="18" charset="0"/>
                <a:cs typeface="Times New Roman" panose="02020603050405020304" pitchFamily="18" charset="0"/>
              </a:rPr>
              <a:t>обігу</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медичних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імунобіологічних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препаратів</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та</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Наказом МОЗ </a:t>
            </a:r>
            <a:r>
              <a:rPr lang="ru-RU" sz="2800" b="1" dirty="0" err="1" smtClean="0">
                <a:solidFill>
                  <a:srgbClr val="FF0000"/>
                </a:solidFill>
                <a:latin typeface="Times New Roman" panose="02020603050405020304" pitchFamily="18" charset="0"/>
                <a:cs typeface="Times New Roman" panose="02020603050405020304" pitchFamily="18" charset="0"/>
              </a:rPr>
              <a:t>України</a:t>
            </a:r>
            <a:r>
              <a:rPr lang="ru-RU" sz="2800" b="1" dirty="0" smtClean="0">
                <a:solidFill>
                  <a:srgbClr val="FF0000"/>
                </a:solidFill>
                <a:latin typeface="Times New Roman" panose="02020603050405020304" pitchFamily="18" charset="0"/>
                <a:cs typeface="Times New Roman" panose="02020603050405020304" pitchFamily="18" charset="0"/>
              </a:rPr>
              <a:t> № 551 від 11.08.2014 </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«Про </a:t>
            </a:r>
            <a:r>
              <a:rPr lang="ru-RU" sz="2800" b="1" dirty="0" err="1" smtClean="0">
                <a:solidFill>
                  <a:srgbClr val="FFFF00"/>
                </a:solidFill>
                <a:latin typeface="Times New Roman" panose="02020603050405020304" pitchFamily="18" charset="0"/>
                <a:cs typeface="Times New Roman" panose="02020603050405020304" pitchFamily="18" charset="0"/>
              </a:rPr>
              <a:t>удосконалення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профілактичних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щеплень</a:t>
            </a:r>
            <a:r>
              <a:rPr lang="ru-RU" sz="2800" b="1" dirty="0" smtClean="0">
                <a:solidFill>
                  <a:srgbClr val="FFFF00"/>
                </a:solidFill>
                <a:latin typeface="Times New Roman" panose="02020603050405020304" pitchFamily="18" charset="0"/>
                <a:cs typeface="Times New Roman" panose="02020603050405020304" pitchFamily="18" charset="0"/>
              </a:rPr>
              <a:t> в </a:t>
            </a:r>
            <a:r>
              <a:rPr lang="ru-RU" sz="2800" b="1" dirty="0" err="1" smtClean="0">
                <a:solidFill>
                  <a:srgbClr val="FFFF00"/>
                </a:solidFill>
                <a:latin typeface="Times New Roman" panose="02020603050405020304" pitchFamily="18" charset="0"/>
                <a:cs typeface="Times New Roman" panose="02020603050405020304" pitchFamily="18" charset="0"/>
              </a:rPr>
              <a:t>Україні</a:t>
            </a:r>
            <a:r>
              <a:rPr lang="ru-RU" sz="2800" b="1" dirty="0" smtClean="0">
                <a:solidFill>
                  <a:srgbClr val="FFFF00"/>
                </a:solidFill>
                <a:latin typeface="Times New Roman" panose="02020603050405020304" pitchFamily="18" charset="0"/>
                <a:cs typeface="Times New Roman" panose="02020603050405020304" pitchFamily="18" charset="0"/>
              </a:rPr>
              <a:t>».</a:t>
            </a:r>
            <a:endParaRPr lang="ru-RU" sz="2800" b="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80" name="Rectangle 4"/>
          <p:cNvSpPr>
            <a:spLocks noGrp="1" noChangeArrowheads="1"/>
          </p:cNvSpPr>
          <p:nvPr>
            <p:ph type="ctrTitle"/>
          </p:nvPr>
        </p:nvSpPr>
        <p:spPr>
          <a:xfrm>
            <a:off x="2339975" y="0"/>
            <a:ext cx="6804025" cy="3357563"/>
          </a:xfrm>
        </p:spPr>
        <p:txBody>
          <a:bodyPr>
            <a:normAutofit fontScale="90000"/>
          </a:bodyPr>
          <a:lstStyle/>
          <a:p>
            <a:pPr eaLnBrk="1" hangingPunct="1">
              <a:defRPr/>
            </a:pPr>
            <a:r>
              <a:rPr lang="uk-UA" altLang="ru-RU" sz="2800" b="1" dirty="0" smtClean="0">
                <a:solidFill>
                  <a:srgbClr val="FFFF00"/>
                </a:solidFill>
                <a:latin typeface="Times New Roman" panose="02020603050405020304" pitchFamily="18" charset="0"/>
              </a:rPr>
              <a:t>Вакцина БЦЖ являє собою препарат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з живих </a:t>
            </a:r>
            <a:r>
              <a:rPr lang="uk-UA" altLang="ru-RU" sz="2800" b="1" dirty="0" err="1" smtClean="0">
                <a:solidFill>
                  <a:srgbClr val="FFFF00"/>
                </a:solidFill>
                <a:latin typeface="Times New Roman" panose="02020603050405020304" pitchFamily="18" charset="0"/>
              </a:rPr>
              <a:t>слабовірулентних</a:t>
            </a:r>
            <a:r>
              <a:rPr lang="uk-UA" altLang="ru-RU" sz="2800" b="1" dirty="0" smtClean="0">
                <a:solidFill>
                  <a:srgbClr val="FFFF00"/>
                </a:solidFill>
                <a:latin typeface="Times New Roman" panose="02020603050405020304" pitchFamily="18" charset="0"/>
              </a:rPr>
              <a:t> М. </a:t>
            </a:r>
            <a:r>
              <a:rPr lang="en-US" altLang="ru-RU" sz="2800" b="1" dirty="0" err="1" smtClean="0">
                <a:solidFill>
                  <a:srgbClr val="FFFF00"/>
                </a:solidFill>
                <a:latin typeface="Times New Roman" panose="02020603050405020304" pitchFamily="18" charset="0"/>
              </a:rPr>
              <a:t>bovis</a:t>
            </a:r>
            <a:r>
              <a:rPr lang="uk-UA" altLang="ru-RU" sz="2800" b="1" dirty="0" smtClean="0">
                <a:solidFill>
                  <a:srgbClr val="FFFF00"/>
                </a:solidFill>
                <a:latin typeface="Times New Roman" panose="02020603050405020304" pitchFamily="18" charset="0"/>
              </a:rPr>
              <a:t> вакцинного штаму БЦЖ,</a:t>
            </a:r>
            <a:r>
              <a:rPr lang="en-US" altLang="ru-RU" sz="2800" b="1" dirty="0" smtClean="0">
                <a:solidFill>
                  <a:srgbClr val="FFFF00"/>
                </a:solidFill>
                <a:latin typeface="Times New Roman" panose="02020603050405020304" pitchFamily="18" charset="0"/>
              </a:rPr>
              <a:t> </a:t>
            </a:r>
            <a:r>
              <a:rPr lang="uk-UA" altLang="ru-RU" sz="2800" b="1" dirty="0" smtClean="0">
                <a:solidFill>
                  <a:srgbClr val="FFFF00"/>
                </a:solidFill>
                <a:latin typeface="Times New Roman" panose="02020603050405020304" pitchFamily="18" charset="0"/>
              </a:rPr>
              <a:t> </a:t>
            </a:r>
            <a:br>
              <a:rPr lang="uk-UA" altLang="ru-RU" sz="2800" b="1" dirty="0" smtClean="0">
                <a:solidFill>
                  <a:srgbClr val="FFFF00"/>
                </a:solidFill>
                <a:latin typeface="Times New Roman" panose="02020603050405020304" pitchFamily="18" charset="0"/>
              </a:rPr>
            </a:br>
            <a:r>
              <a:rPr lang="uk-UA" altLang="ru-RU" sz="2800" b="1" dirty="0" err="1" smtClean="0">
                <a:solidFill>
                  <a:srgbClr val="FFFF00"/>
                </a:solidFill>
                <a:latin typeface="Times New Roman" panose="02020603050405020304" pitchFamily="18" charset="0"/>
              </a:rPr>
              <a:t>ліофільно</a:t>
            </a:r>
            <a:r>
              <a:rPr lang="uk-UA" altLang="ru-RU" sz="2800" b="1" dirty="0" smtClean="0">
                <a:solidFill>
                  <a:srgbClr val="FFFF00"/>
                </a:solidFill>
                <a:latin typeface="Times New Roman" panose="02020603050405020304" pitchFamily="18" charset="0"/>
              </a:rPr>
              <a:t> висушених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у 1,5 % розчині </a:t>
            </a:r>
            <a:r>
              <a:rPr lang="uk-UA" altLang="ru-RU" sz="2800" b="1" dirty="0" err="1" smtClean="0">
                <a:solidFill>
                  <a:srgbClr val="FFFF00"/>
                </a:solidFill>
                <a:latin typeface="Times New Roman" panose="02020603050405020304" pitchFamily="18" charset="0"/>
              </a:rPr>
              <a:t>глютамінату</a:t>
            </a:r>
            <a:r>
              <a:rPr lang="uk-UA" altLang="ru-RU" sz="2800" b="1" dirty="0" smtClean="0">
                <a:solidFill>
                  <a:srgbClr val="FFFF00"/>
                </a:solidFill>
                <a:latin typeface="Times New Roman" panose="02020603050405020304" pitchFamily="18" charset="0"/>
              </a:rPr>
              <a:t> натрію.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Одна ампула містить 20 доз вакцини БЦЖ по 0,05 мг.</a:t>
            </a:r>
            <a:endParaRPr lang="ru-RU" altLang="ru-RU" sz="2800" b="1" dirty="0" smtClean="0">
              <a:solidFill>
                <a:srgbClr val="FFFF00"/>
              </a:solidFill>
              <a:latin typeface="Times New Roman" panose="02020603050405020304" pitchFamily="18" charset="0"/>
            </a:endParaRPr>
          </a:p>
        </p:txBody>
      </p:sp>
      <p:sp>
        <p:nvSpPr>
          <p:cNvPr id="434181" name="Rectangle 5"/>
          <p:cNvSpPr>
            <a:spLocks noGrp="1" noChangeArrowheads="1"/>
          </p:cNvSpPr>
          <p:nvPr>
            <p:ph type="subTitle" idx="1"/>
          </p:nvPr>
        </p:nvSpPr>
        <p:spPr>
          <a:xfrm>
            <a:off x="0" y="3357563"/>
            <a:ext cx="9144000" cy="3500437"/>
          </a:xfrm>
        </p:spPr>
        <p:txBody>
          <a:bodyPr>
            <a:normAutofit lnSpcReduction="10000"/>
          </a:bodyPr>
          <a:lstStyle/>
          <a:p>
            <a:pPr eaLnBrk="1" hangingPunct="1">
              <a:defRPr/>
            </a:pPr>
            <a:r>
              <a:rPr lang="uk-UA" sz="2800" b="1" dirty="0" smtClean="0">
                <a:solidFill>
                  <a:srgbClr val="FFFF00"/>
                </a:solidFill>
                <a:latin typeface="Times New Roman" pitchFamily="18" charset="0"/>
              </a:rPr>
              <a:t>Живі мікобактерії штаму БЦЖ, розмножуючись в організмі щепленого, приводять до розвитку тривалого специфічного імунітету до туберкульозу.</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Вакцина БЦЖ відноситься до групи живих і потребує особливих умов зберігання - </a:t>
            </a:r>
            <a:r>
              <a:rPr lang="uk-UA" sz="2800" b="1" dirty="0" smtClean="0">
                <a:solidFill>
                  <a:srgbClr val="FF0000"/>
                </a:solidFill>
                <a:latin typeface="Times New Roman" pitchFamily="18" charset="0"/>
              </a:rPr>
              <a:t>в холодильнику при температурі + 4-8</a:t>
            </a:r>
            <a:r>
              <a:rPr lang="uk-UA" sz="2800" b="1" baseline="30000" dirty="0" smtClean="0">
                <a:solidFill>
                  <a:srgbClr val="FF0000"/>
                </a:solidFill>
                <a:effectLst/>
                <a:latin typeface="Times New Roman" pitchFamily="18" charset="0"/>
              </a:rPr>
              <a:t>о</a:t>
            </a:r>
            <a:r>
              <a:rPr lang="uk-UA" sz="2800" b="1" dirty="0" smtClean="0">
                <a:solidFill>
                  <a:srgbClr val="FF0000"/>
                </a:solidFill>
                <a:latin typeface="Times New Roman" pitchFamily="18" charset="0"/>
              </a:rPr>
              <a:t>С. </a:t>
            </a:r>
            <a:br>
              <a:rPr lang="uk-UA" sz="2800" b="1" dirty="0" smtClean="0">
                <a:solidFill>
                  <a:srgbClr val="FF0000"/>
                </a:solidFill>
                <a:latin typeface="Times New Roman" pitchFamily="18" charset="0"/>
              </a:rPr>
            </a:br>
            <a:r>
              <a:rPr lang="uk-UA" sz="2800" b="1" dirty="0" smtClean="0">
                <a:solidFill>
                  <a:srgbClr val="FFFF00"/>
                </a:solidFill>
                <a:latin typeface="Times New Roman" pitchFamily="18" charset="0"/>
              </a:rPr>
              <a:t>На даний час для</a:t>
            </a:r>
            <a:r>
              <a:rPr lang="uk-UA" sz="2800" b="1" dirty="0" smtClean="0">
                <a:solidFill>
                  <a:srgbClr val="FFFF00"/>
                </a:solidFill>
              </a:rPr>
              <a:t> </a:t>
            </a:r>
            <a:r>
              <a:rPr lang="uk-UA" sz="2800" b="1" dirty="0" smtClean="0">
                <a:solidFill>
                  <a:srgbClr val="FFFF00"/>
                </a:solidFill>
                <a:latin typeface="Times New Roman" pitchFamily="18" charset="0"/>
              </a:rPr>
              <a:t>вакцинації використовується суха вакцина БЦЖ з терміном придатності 24 міс. </a:t>
            </a:r>
            <a:r>
              <a:rPr lang="uk-UA" sz="2400" b="1" dirty="0" smtClean="0">
                <a:solidFill>
                  <a:srgbClr val="FFFF00"/>
                </a:solidFill>
                <a:latin typeface="Times New Roman" pitchFamily="18" charset="0"/>
              </a:rPr>
              <a:t/>
            </a:r>
            <a:br>
              <a:rPr lang="uk-UA" sz="2400" b="1" dirty="0" smtClean="0">
                <a:solidFill>
                  <a:srgbClr val="FFFF00"/>
                </a:solidFill>
                <a:latin typeface="Times New Roman" pitchFamily="18" charset="0"/>
              </a:rPr>
            </a:br>
            <a:endParaRPr lang="ru-RU" sz="2400" b="1" dirty="0" smtClean="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300" name="Rectangle 4"/>
          <p:cNvSpPr>
            <a:spLocks noGrp="1" noChangeArrowheads="1"/>
          </p:cNvSpPr>
          <p:nvPr>
            <p:ph type="ctrTitle"/>
          </p:nvPr>
        </p:nvSpPr>
        <p:spPr>
          <a:xfrm>
            <a:off x="3028950" y="0"/>
            <a:ext cx="6115050" cy="2349500"/>
          </a:xfrm>
        </p:spPr>
        <p:txBody>
          <a:bodyPr>
            <a:normAutofit fontScale="90000"/>
          </a:bodyPr>
          <a:lstStyle/>
          <a:p>
            <a:pPr eaLnBrk="1" hangingPunct="1">
              <a:defRPr/>
            </a:pPr>
            <a:r>
              <a:rPr lang="uk-UA" altLang="ru-RU" sz="2800" b="1" i="1" dirty="0" smtClean="0">
                <a:solidFill>
                  <a:srgbClr val="FF0000"/>
                </a:solidFill>
                <a:latin typeface="Times New Roman" panose="02020603050405020304" pitchFamily="18" charset="0"/>
              </a:rPr>
              <a:t>Спосіб застосування і дозування</a:t>
            </a:r>
            <a:r>
              <a:rPr lang="en-US" altLang="ru-RU" sz="2800" b="1" dirty="0" smtClean="0">
                <a:solidFill>
                  <a:srgbClr val="FF0000"/>
                </a:solidFill>
                <a:latin typeface="Times New Roman" panose="02020603050405020304" pitchFamily="18" charset="0"/>
              </a:rPr>
              <a:t/>
            </a:r>
            <a:br>
              <a:rPr lang="en-US" altLang="ru-RU" sz="2800" b="1" dirty="0" smtClean="0">
                <a:solidFill>
                  <a:srgbClr val="FF00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Вакцину БЦЖ застосовують </a:t>
            </a:r>
            <a:r>
              <a:rPr lang="uk-UA" altLang="ru-RU" sz="2800" b="1" dirty="0" err="1" smtClean="0">
                <a:solidFill>
                  <a:srgbClr val="FFFF00"/>
                </a:solidFill>
                <a:latin typeface="Times New Roman" panose="02020603050405020304" pitchFamily="18" charset="0"/>
              </a:rPr>
              <a:t>внутрішньошкірно</a:t>
            </a:r>
            <a:r>
              <a:rPr lang="uk-UA" altLang="ru-RU" sz="2800" b="1" dirty="0" smtClean="0">
                <a:solidFill>
                  <a:srgbClr val="FFFF00"/>
                </a:solidFill>
                <a:latin typeface="Times New Roman" panose="02020603050405020304" pitchFamily="18" charset="0"/>
              </a:rPr>
              <a:t> в обсязі  0,1 мл. </a:t>
            </a:r>
            <a:br>
              <a:rPr lang="uk-UA" altLang="ru-RU" sz="2800" b="1" dirty="0" smtClean="0">
                <a:solidFill>
                  <a:srgbClr val="FFFF00"/>
                </a:solidFill>
                <a:latin typeface="Times New Roman" panose="02020603050405020304" pitchFamily="18" charset="0"/>
              </a:rPr>
            </a:br>
            <a:r>
              <a:rPr lang="uk-UA" altLang="ru-RU" sz="2800" b="1" dirty="0" smtClean="0">
                <a:solidFill>
                  <a:srgbClr val="FF0000"/>
                </a:solidFill>
                <a:latin typeface="Times New Roman" panose="02020603050405020304" pitchFamily="18" charset="0"/>
              </a:rPr>
              <a:t>Первинну вакцинацію БЦЖ здійснюють здоровим доношеним</a:t>
            </a:r>
            <a:endParaRPr lang="ru-RU" altLang="ru-RU" sz="2400" b="1" dirty="0" smtClean="0">
              <a:solidFill>
                <a:srgbClr val="FF0000"/>
              </a:solidFill>
              <a:latin typeface="Times New Roman" panose="02020603050405020304" pitchFamily="18" charset="0"/>
            </a:endParaRPr>
          </a:p>
        </p:txBody>
      </p:sp>
      <p:sp>
        <p:nvSpPr>
          <p:cNvPr id="439301" name="Rectangle 5"/>
          <p:cNvSpPr>
            <a:spLocks noGrp="1" noChangeArrowheads="1"/>
          </p:cNvSpPr>
          <p:nvPr>
            <p:ph type="subTitle" idx="1"/>
          </p:nvPr>
        </p:nvSpPr>
        <p:spPr>
          <a:xfrm>
            <a:off x="39688" y="2349500"/>
            <a:ext cx="9144000" cy="4508500"/>
          </a:xfrm>
        </p:spPr>
        <p:txBody>
          <a:bodyPr/>
          <a:lstStyle/>
          <a:p>
            <a:pPr eaLnBrk="1" hangingPunct="1">
              <a:lnSpc>
                <a:spcPct val="80000"/>
              </a:lnSpc>
              <a:defRPr/>
            </a:pPr>
            <a:r>
              <a:rPr lang="ru-RU" sz="2800" b="1" dirty="0" err="1">
                <a:solidFill>
                  <a:srgbClr val="FF0000"/>
                </a:solidFill>
                <a:latin typeface="Times New Roman" pitchFamily="18" charset="0"/>
              </a:rPr>
              <a:t>новонародженим</a:t>
            </a:r>
            <a:r>
              <a:rPr lang="ru-RU" sz="2800" b="1" dirty="0">
                <a:solidFill>
                  <a:srgbClr val="FF0000"/>
                </a:solidFill>
                <a:latin typeface="Times New Roman" pitchFamily="18" charset="0"/>
              </a:rPr>
              <a:t> </a:t>
            </a:r>
            <a:r>
              <a:rPr lang="ru-RU" sz="2800" b="1" dirty="0" err="1">
                <a:solidFill>
                  <a:srgbClr val="FF0000"/>
                </a:solidFill>
                <a:latin typeface="Times New Roman" pitchFamily="18" charset="0"/>
              </a:rPr>
              <a:t>дітям</a:t>
            </a:r>
            <a:r>
              <a:rPr lang="ru-RU" sz="2800" b="1" dirty="0">
                <a:solidFill>
                  <a:srgbClr val="FF0000"/>
                </a:solidFill>
                <a:latin typeface="Times New Roman" pitchFamily="18" charset="0"/>
              </a:rPr>
              <a:t> вагою не </a:t>
            </a:r>
            <a:r>
              <a:rPr lang="ru-RU" sz="2800" b="1" dirty="0" err="1">
                <a:solidFill>
                  <a:srgbClr val="FF0000"/>
                </a:solidFill>
                <a:latin typeface="Times New Roman" pitchFamily="18" charset="0"/>
              </a:rPr>
              <a:t>менше</a:t>
            </a:r>
            <a:r>
              <a:rPr lang="ru-RU" sz="2800" b="1" dirty="0">
                <a:solidFill>
                  <a:srgbClr val="FF0000"/>
                </a:solidFill>
                <a:latin typeface="Times New Roman" pitchFamily="18" charset="0"/>
              </a:rPr>
              <a:t> 2500 г </a:t>
            </a:r>
            <a:endParaRPr lang="ru-RU" sz="2800" b="1" dirty="0" smtClean="0">
              <a:solidFill>
                <a:srgbClr val="FF0000"/>
              </a:solidFill>
              <a:latin typeface="Times New Roman" pitchFamily="18" charset="0"/>
            </a:endParaRPr>
          </a:p>
          <a:p>
            <a:pPr eaLnBrk="1" hangingPunct="1">
              <a:lnSpc>
                <a:spcPct val="80000"/>
              </a:lnSpc>
              <a:defRPr/>
            </a:pPr>
            <a:r>
              <a:rPr lang="ru-RU" sz="2800" b="1" dirty="0" smtClean="0">
                <a:solidFill>
                  <a:srgbClr val="FF0000"/>
                </a:solidFill>
                <a:latin typeface="Times New Roman" pitchFamily="18" charset="0"/>
              </a:rPr>
              <a:t>на </a:t>
            </a:r>
            <a:r>
              <a:rPr lang="ru-RU" sz="2800" b="1" dirty="0">
                <a:solidFill>
                  <a:srgbClr val="FF0000"/>
                </a:solidFill>
                <a:latin typeface="Times New Roman" pitchFamily="18" charset="0"/>
              </a:rPr>
              <a:t>3-5 день </a:t>
            </a:r>
            <a:r>
              <a:rPr lang="ru-RU" sz="2800" b="1" dirty="0" err="1">
                <a:solidFill>
                  <a:srgbClr val="FF0000"/>
                </a:solidFill>
                <a:latin typeface="Times New Roman" pitchFamily="18" charset="0"/>
              </a:rPr>
              <a:t>життя</a:t>
            </a:r>
            <a:r>
              <a:rPr lang="ru-RU" sz="2800" b="1" dirty="0">
                <a:solidFill>
                  <a:srgbClr val="FF0000"/>
                </a:solidFill>
                <a:latin typeface="Times New Roman" pitchFamily="18" charset="0"/>
              </a:rPr>
              <a:t>. </a:t>
            </a:r>
            <a:endParaRPr lang="ru-RU" sz="2800" b="1" dirty="0" smtClean="0">
              <a:solidFill>
                <a:srgbClr val="FF0000"/>
              </a:solidFill>
              <a:latin typeface="Times New Roman" pitchFamily="18" charset="0"/>
            </a:endParaRPr>
          </a:p>
          <a:p>
            <a:pPr eaLnBrk="1" hangingPunct="1">
              <a:lnSpc>
                <a:spcPct val="80000"/>
              </a:lnSpc>
              <a:defRPr/>
            </a:pPr>
            <a:endParaRPr lang="uk-UA" sz="2800" b="1" dirty="0" smtClean="0">
              <a:solidFill>
                <a:srgbClr val="FFFF00"/>
              </a:solidFill>
              <a:latin typeface="Times New Roman" pitchFamily="18" charset="0"/>
            </a:endParaRPr>
          </a:p>
          <a:p>
            <a:pPr eaLnBrk="1" hangingPunct="1">
              <a:lnSpc>
                <a:spcPct val="80000"/>
              </a:lnSpc>
              <a:defRPr/>
            </a:pPr>
            <a:r>
              <a:rPr lang="uk-UA" sz="2800" b="1" dirty="0" smtClean="0">
                <a:solidFill>
                  <a:srgbClr val="FFFF00"/>
                </a:solidFill>
                <a:latin typeface="Times New Roman" pitchFamily="18" charset="0"/>
              </a:rPr>
              <a:t>Вакцинацію немовлят проводять у ранкові години безпосередньо в палаті після огляду дітей педіатром. </a:t>
            </a:r>
          </a:p>
          <a:p>
            <a:pPr eaLnBrk="1" hangingPunct="1">
              <a:lnSpc>
                <a:spcPct val="80000"/>
              </a:lnSpc>
              <a:defRPr/>
            </a:pPr>
            <a:r>
              <a:rPr lang="uk-UA" sz="2800" b="1" dirty="0" smtClean="0">
                <a:solidFill>
                  <a:srgbClr val="FFFF00"/>
                </a:solidFill>
                <a:latin typeface="Times New Roman" pitchFamily="18" charset="0"/>
              </a:rPr>
              <a:t>Щеплення повинен проводити  спеціально навчений медичний персонал лікувально-профілактичних закладів.</a:t>
            </a:r>
            <a:endParaRPr lang="ru-RU" sz="2800" b="1" dirty="0" smtClean="0">
              <a:solidFill>
                <a:srgbClr val="FFFF00"/>
              </a:solidFill>
              <a:latin typeface="Times New Roman" pitchFamily="18" charset="0"/>
            </a:endParaRPr>
          </a:p>
        </p:txBody>
      </p:sp>
      <p:pic>
        <p:nvPicPr>
          <p:cNvPr id="6758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25" y="31750"/>
            <a:ext cx="2820988"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dirty="0" smtClean="0">
                <a:solidFill>
                  <a:srgbClr val="FFFF00"/>
                </a:solidFill>
                <a:latin typeface="Times New Roman" panose="02020603050405020304" pitchFamily="18" charset="0"/>
                <a:cs typeface="Times New Roman" panose="02020603050405020304" pitchFamily="18" charset="0"/>
              </a:rPr>
              <a:t>Перед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вакцинації</a:t>
            </a:r>
            <a:r>
              <a:rPr lang="ru-RU" sz="2800" b="1" dirty="0" smtClean="0">
                <a:solidFill>
                  <a:srgbClr val="FFFF00"/>
                </a:solidFill>
                <a:latin typeface="Times New Roman" panose="02020603050405020304" pitchFamily="18" charset="0"/>
                <a:cs typeface="Times New Roman" panose="02020603050405020304" pitchFamily="18" charset="0"/>
              </a:rPr>
              <a:t> БЦЖ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err="1" smtClean="0">
                <a:solidFill>
                  <a:srgbClr val="FFFF00"/>
                </a:solidFill>
                <a:latin typeface="Times New Roman" panose="02020603050405020304" pitchFamily="18" charset="0"/>
                <a:cs typeface="Times New Roman" panose="02020603050405020304" pitchFamily="18" charset="0"/>
              </a:rPr>
              <a:t>обов’язково</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отримується</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a:t>
            </a:r>
            <a:r>
              <a:rPr lang="ru-RU" sz="2800" b="1" dirty="0" err="1" smtClean="0">
                <a:solidFill>
                  <a:srgbClr val="FFFF00"/>
                </a:solidFill>
                <a:latin typeface="Times New Roman" panose="02020603050405020304" pitchFamily="18" charset="0"/>
                <a:cs typeface="Times New Roman" panose="02020603050405020304" pitchFamily="18" charset="0"/>
              </a:rPr>
              <a:t>Інформована</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згода</a:t>
            </a:r>
            <a:r>
              <a:rPr lang="ru-RU" sz="2800" b="1" dirty="0" smtClean="0">
                <a:solidFill>
                  <a:srgbClr val="FFFF00"/>
                </a:solidFill>
                <a:latin typeface="Times New Roman" panose="02020603050405020304" pitchFamily="18" charset="0"/>
                <a:cs typeface="Times New Roman" panose="02020603050405020304" pitchFamily="18" charset="0"/>
              </a:rPr>
              <a:t> одного з </a:t>
            </a:r>
            <a:r>
              <a:rPr lang="ru-RU" sz="2800" b="1" dirty="0" err="1" smtClean="0">
                <a:solidFill>
                  <a:srgbClr val="FFFF00"/>
                </a:solidFill>
                <a:latin typeface="Times New Roman" panose="02020603050405020304" pitchFamily="18" charset="0"/>
                <a:cs typeface="Times New Roman" panose="02020603050405020304" pitchFamily="18" charset="0"/>
              </a:rPr>
              <a:t>батьк</a:t>
            </a:r>
            <a:r>
              <a:rPr lang="en-US" sz="2800" b="1" dirty="0" err="1" smtClean="0">
                <a:solidFill>
                  <a:srgbClr val="FFFF00"/>
                </a:solidFill>
                <a:latin typeface="Times New Roman" panose="02020603050405020304" pitchFamily="18" charset="0"/>
                <a:cs typeface="Times New Roman" panose="02020603050405020304" pitchFamily="18" charset="0"/>
              </a:rPr>
              <a:t>i</a:t>
            </a:r>
            <a:r>
              <a:rPr lang="ru-RU" sz="2800" b="1" dirty="0" smtClean="0">
                <a:solidFill>
                  <a:srgbClr val="FFFF00"/>
                </a:solidFill>
                <a:latin typeface="Times New Roman" panose="02020603050405020304" pitchFamily="18" charset="0"/>
                <a:cs typeface="Times New Roman" panose="02020603050405020304" pitchFamily="18" charset="0"/>
              </a:rPr>
              <a:t>в </a:t>
            </a:r>
            <a:r>
              <a:rPr lang="ru-RU" sz="2800" b="1" dirty="0" err="1" smtClean="0">
                <a:solidFill>
                  <a:srgbClr val="FFFF00"/>
                </a:solidFill>
                <a:latin typeface="Times New Roman" panose="02020603050405020304" pitchFamily="18" charset="0"/>
                <a:cs typeface="Times New Roman" panose="02020603050405020304" pitchFamily="18" charset="0"/>
              </a:rPr>
              <a:t>або</a:t>
            </a:r>
            <a:r>
              <a:rPr lang="ru-RU" sz="2800" b="1" dirty="0" smtClean="0">
                <a:solidFill>
                  <a:srgbClr val="FFFF00"/>
                </a:solidFill>
                <a:latin typeface="Times New Roman" panose="02020603050405020304" pitchFamily="18" charset="0"/>
                <a:cs typeface="Times New Roman" panose="02020603050405020304" pitchFamily="18" charset="0"/>
              </a:rPr>
              <a:t> </a:t>
            </a:r>
            <a:r>
              <a:rPr lang="en-US" sz="2800" b="1" dirty="0" err="1" smtClean="0">
                <a:solidFill>
                  <a:srgbClr val="FFFF00"/>
                </a:solidFill>
                <a:latin typeface="Times New Roman" panose="02020603050405020304" pitchFamily="18" charset="0"/>
                <a:cs typeface="Times New Roman" panose="02020603050405020304" pitchFamily="18" charset="0"/>
              </a:rPr>
              <a:t>i</a:t>
            </a:r>
            <a:r>
              <a:rPr lang="ru-RU" sz="2800" b="1" dirty="0" err="1" smtClean="0">
                <a:solidFill>
                  <a:srgbClr val="FFFF00"/>
                </a:solidFill>
                <a:latin typeface="Times New Roman" panose="02020603050405020304" pitchFamily="18" charset="0"/>
                <a:cs typeface="Times New Roman" panose="02020603050405020304" pitchFamily="18" charset="0"/>
              </a:rPr>
              <a:t>ншим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законним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представником</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дитини</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на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щеплення</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та </a:t>
            </a:r>
            <a:r>
              <a:rPr lang="ru-RU" sz="2800" b="1" dirty="0" err="1" smtClean="0">
                <a:solidFill>
                  <a:srgbClr val="FFFF00"/>
                </a:solidFill>
                <a:latin typeface="Times New Roman" panose="02020603050405020304" pitchFamily="18" charset="0"/>
                <a:cs typeface="Times New Roman" panose="02020603050405020304" pitchFamily="18" charset="0"/>
              </a:rPr>
              <a:t>безпосередньо</a:t>
            </a:r>
            <a:r>
              <a:rPr lang="ru-RU" sz="2800" b="1" dirty="0" smtClean="0">
                <a:solidFill>
                  <a:srgbClr val="FFFF00"/>
                </a:solidFill>
                <a:latin typeface="Times New Roman" panose="02020603050405020304" pitchFamily="18" charset="0"/>
                <a:cs typeface="Times New Roman" panose="02020603050405020304" pitchFamily="18" charset="0"/>
              </a:rPr>
              <a:t> у день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вакцинації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здійснюється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медичний</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огляд</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який</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складається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із</a:t>
            </a:r>
            <a:r>
              <a:rPr lang="ru-RU" sz="2800" b="1" dirty="0" smtClean="0">
                <a:solidFill>
                  <a:srgbClr val="FFFF00"/>
                </a:solidFill>
                <a:latin typeface="Times New Roman" panose="02020603050405020304" pitchFamily="18" charset="0"/>
                <a:cs typeface="Times New Roman" panose="02020603050405020304" pitchFamily="18" charset="0"/>
              </a:rPr>
              <a:t>:</a:t>
            </a:r>
            <a:r>
              <a:rPr lang="ru-RU" sz="2800" b="1" dirty="0">
                <a:solidFill>
                  <a:srgbClr val="FFFF00"/>
                </a:solidFill>
                <a:latin typeface="Times New Roman" panose="02020603050405020304" pitchFamily="18" charset="0"/>
                <a:cs typeface="Times New Roman" panose="02020603050405020304" pitchFamily="18" charset="0"/>
              </a:rPr>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1) </a:t>
            </a:r>
            <a:r>
              <a:rPr lang="ru-RU" sz="2800" b="1" dirty="0" err="1" smtClean="0">
                <a:solidFill>
                  <a:srgbClr val="FFFF00"/>
                </a:solidFill>
                <a:latin typeface="Times New Roman" panose="02020603050405020304" pitchFamily="18" charset="0"/>
                <a:cs typeface="Times New Roman" panose="02020603050405020304" pitchFamily="18" charset="0"/>
              </a:rPr>
              <a:t>термометрії</a:t>
            </a:r>
            <a:r>
              <a:rPr lang="ru-RU" sz="2800" b="1" dirty="0" smtClean="0">
                <a:solidFill>
                  <a:srgbClr val="FFFF00"/>
                </a:solidFill>
                <a:latin typeface="Times New Roman" panose="02020603050405020304" pitchFamily="18" charset="0"/>
                <a:cs typeface="Times New Roman" panose="02020603050405020304" pitchFamily="18" charset="0"/>
              </a:rPr>
              <a:t>;</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2) </a:t>
            </a:r>
            <a:r>
              <a:rPr lang="ru-RU" sz="2800" b="1" dirty="0" err="1" smtClean="0">
                <a:solidFill>
                  <a:srgbClr val="FFFF00"/>
                </a:solidFill>
                <a:latin typeface="Times New Roman" panose="02020603050405020304" pitchFamily="18" charset="0"/>
                <a:cs typeface="Times New Roman" panose="02020603050405020304" pitchFamily="18" charset="0"/>
              </a:rPr>
              <a:t>загального</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огляду</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шкіри</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слизових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оболонок</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кон’юнктиви</a:t>
            </a:r>
            <a:r>
              <a:rPr lang="ru-RU" sz="2800" b="1" dirty="0" smtClean="0">
                <a:solidFill>
                  <a:srgbClr val="FFFF00"/>
                </a:solidFill>
                <a:latin typeface="Times New Roman" panose="02020603050405020304" pitchFamily="18" charset="0"/>
                <a:cs typeface="Times New Roman" panose="02020603050405020304" pitchFamily="18" charset="0"/>
              </a:rPr>
              <a:t> очей, </a:t>
            </a:r>
            <a:r>
              <a:rPr lang="ru-RU" sz="2800" b="1" dirty="0" err="1" smtClean="0">
                <a:solidFill>
                  <a:srgbClr val="FFFF00"/>
                </a:solidFill>
                <a:latin typeface="Times New Roman" panose="02020603050405020304" pitchFamily="18" charset="0"/>
                <a:cs typeface="Times New Roman" panose="02020603050405020304" pitchFamily="18" charset="0"/>
              </a:rPr>
              <a:t>порожнини</a:t>
            </a:r>
            <a:r>
              <a:rPr lang="ru-RU" sz="2800" b="1" dirty="0" smtClean="0">
                <a:solidFill>
                  <a:srgbClr val="FFFF00"/>
                </a:solidFill>
                <a:latin typeface="Times New Roman" panose="02020603050405020304" pitchFamily="18" charset="0"/>
                <a:cs typeface="Times New Roman" panose="02020603050405020304" pitchFamily="18" charset="0"/>
              </a:rPr>
              <a:t> рота;</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4) у </a:t>
            </a:r>
            <a:r>
              <a:rPr lang="ru-RU" sz="2800" b="1" dirty="0" err="1" smtClean="0">
                <a:solidFill>
                  <a:srgbClr val="FFFF00"/>
                </a:solidFill>
                <a:latin typeface="Times New Roman" panose="02020603050405020304" pitchFamily="18" charset="0"/>
                <a:cs typeface="Times New Roman" panose="02020603050405020304" pitchFamily="18" charset="0"/>
              </a:rPr>
              <a:t>разі</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необхідності</a:t>
            </a:r>
            <a:r>
              <a:rPr lang="ru-RU" sz="2800" b="1" dirty="0" smtClean="0">
                <a:solidFill>
                  <a:srgbClr val="FFFF00"/>
                </a:solidFill>
                <a:latin typeface="Times New Roman" panose="02020603050405020304" pitchFamily="18" charset="0"/>
                <a:cs typeface="Times New Roman" panose="02020603050405020304" pitchFamily="18" charset="0"/>
              </a:rPr>
              <a:t> – </a:t>
            </a:r>
            <a:r>
              <a:rPr lang="ru-RU" sz="2800" b="1" dirty="0" err="1" smtClean="0">
                <a:solidFill>
                  <a:srgbClr val="FFFF00"/>
                </a:solidFill>
                <a:latin typeface="Times New Roman" panose="02020603050405020304" pitchFamily="18" charset="0"/>
                <a:cs typeface="Times New Roman" panose="02020603050405020304" pitchFamily="18" charset="0"/>
              </a:rPr>
              <a:t>клінічного</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обстеження</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органів</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err="1" smtClean="0">
                <a:solidFill>
                  <a:srgbClr val="FFFF00"/>
                </a:solidFill>
                <a:latin typeface="Times New Roman" panose="02020603050405020304" pitchFamily="18" charset="0"/>
                <a:cs typeface="Times New Roman" panose="02020603050405020304" pitchFamily="18" charset="0"/>
              </a:rPr>
              <a:t>серцево-судинної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дихальної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шлунково-кишкової</a:t>
            </a:r>
            <a:r>
              <a:rPr lang="ru-RU" sz="2800" b="1" dirty="0" smtClean="0">
                <a:solidFill>
                  <a:srgbClr val="FFFF00"/>
                </a:solidFill>
                <a:latin typeface="Times New Roman" panose="02020603050405020304" pitchFamily="18" charset="0"/>
                <a:cs typeface="Times New Roman" panose="02020603050405020304" pitchFamily="18" charset="0"/>
              </a:rPr>
              <a:t> систем.</a:t>
            </a:r>
            <a:endParaRPr lang="ru-RU" sz="2800" b="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dirty="0" smtClean="0">
                <a:solidFill>
                  <a:srgbClr val="FF0000"/>
                </a:solidFill>
                <a:latin typeface="Times New Roman" panose="02020603050405020304" pitchFamily="18" charset="0"/>
                <a:cs typeface="Times New Roman" panose="02020603050405020304" pitchFamily="18" charset="0"/>
              </a:rPr>
              <a:t>Оформлюється </a:t>
            </a:r>
            <a:r>
              <a:rPr lang="ru-RU" sz="2800" b="1" dirty="0" err="1" smtClean="0">
                <a:solidFill>
                  <a:srgbClr val="FF0000"/>
                </a:solidFill>
                <a:latin typeface="Times New Roman" panose="02020603050405020304" pitchFamily="18" charset="0"/>
                <a:cs typeface="Times New Roman" panose="02020603050405020304" pitchFamily="18" charset="0"/>
              </a:rPr>
              <a:t>первинна</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медична</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документація</a:t>
            </a:r>
            <a:r>
              <a:rPr lang="ru-RU" sz="2800" b="1" dirty="0" smtClean="0">
                <a:solidFill>
                  <a:srgbClr val="FF0000"/>
                </a:solidFill>
                <a:latin typeface="Times New Roman" panose="02020603050405020304" pitchFamily="18" charset="0"/>
                <a:cs typeface="Times New Roman" panose="02020603050405020304" pitchFamily="18" charset="0"/>
              </a:rPr>
              <a:t>:</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„Журнал </a:t>
            </a:r>
            <a:r>
              <a:rPr lang="ru-RU" sz="2800" b="1" dirty="0" err="1" smtClean="0">
                <a:solidFill>
                  <a:srgbClr val="FFFF00"/>
                </a:solidFill>
                <a:latin typeface="Times New Roman" panose="02020603050405020304" pitchFamily="18" charset="0"/>
                <a:cs typeface="Times New Roman" panose="02020603050405020304" pitchFamily="18" charset="0"/>
              </a:rPr>
              <a:t>проведення</a:t>
            </a:r>
            <a:r>
              <a:rPr lang="ru-RU" sz="2800" b="1" dirty="0" smtClean="0">
                <a:solidFill>
                  <a:srgbClr val="FFFF00"/>
                </a:solidFill>
                <a:latin typeface="Times New Roman" panose="02020603050405020304" pitchFamily="18" charset="0"/>
                <a:cs typeface="Times New Roman" panose="02020603050405020304" pitchFamily="18" charset="0"/>
              </a:rPr>
              <a:t> вакцинації БЦЖ”,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„Карта </a:t>
            </a:r>
            <a:r>
              <a:rPr lang="ru-RU" sz="2800" b="1" dirty="0" err="1" smtClean="0">
                <a:solidFill>
                  <a:srgbClr val="FFFF00"/>
                </a:solidFill>
                <a:latin typeface="Times New Roman" panose="02020603050405020304" pitchFamily="18" charset="0"/>
                <a:cs typeface="Times New Roman" panose="02020603050405020304" pitchFamily="18" charset="0"/>
              </a:rPr>
              <a:t>розвитку</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новонародженого</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a:t>
            </a:r>
            <a:r>
              <a:rPr lang="ru-RU" sz="2800" b="1" dirty="0" err="1" smtClean="0">
                <a:solidFill>
                  <a:srgbClr val="FFFF00"/>
                </a:solidFill>
                <a:latin typeface="Times New Roman" panose="02020603050405020304" pitchFamily="18" charset="0"/>
                <a:cs typeface="Times New Roman" panose="02020603050405020304" pitchFamily="18" charset="0"/>
              </a:rPr>
              <a:t>Індивідуальна</a:t>
            </a:r>
            <a:r>
              <a:rPr lang="ru-RU" sz="2800" b="1" dirty="0" smtClean="0">
                <a:solidFill>
                  <a:srgbClr val="FFFF00"/>
                </a:solidFill>
                <a:latin typeface="Times New Roman" panose="02020603050405020304" pitchFamily="18" charset="0"/>
                <a:cs typeface="Times New Roman" panose="02020603050405020304" pitchFamily="18" charset="0"/>
              </a:rPr>
              <a:t> карта </a:t>
            </a:r>
            <a:r>
              <a:rPr lang="ru-RU" sz="2800" b="1" dirty="0" err="1" smtClean="0">
                <a:solidFill>
                  <a:srgbClr val="FFFF00"/>
                </a:solidFill>
                <a:latin typeface="Times New Roman" panose="02020603050405020304" pitchFamily="18" charset="0"/>
                <a:cs typeface="Times New Roman" panose="02020603050405020304" pitchFamily="18" charset="0"/>
              </a:rPr>
              <a:t>профілактичних</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щеплень</a:t>
            </a:r>
            <a:r>
              <a:rPr lang="ru-RU" sz="2800" b="1" dirty="0" smtClean="0">
                <a:solidFill>
                  <a:srgbClr val="FFFF00"/>
                </a:solidFill>
                <a:latin typeface="Times New Roman" panose="02020603050405020304" pitchFamily="18" charset="0"/>
                <a:cs typeface="Times New Roman" panose="02020603050405020304" pitchFamily="18" charset="0"/>
              </a:rPr>
              <a:t>”.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У </a:t>
            </a:r>
            <a:r>
              <a:rPr lang="ru-RU" sz="2800" b="1" dirty="0" err="1" smtClean="0">
                <a:solidFill>
                  <a:srgbClr val="FF0000"/>
                </a:solidFill>
                <a:latin typeface="Times New Roman" panose="02020603050405020304" pitchFamily="18" charset="0"/>
                <a:cs typeface="Times New Roman" panose="02020603050405020304" pitchFamily="18" charset="0"/>
              </a:rPr>
              <a:t>медичній</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документації</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здійснюється</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запис</a:t>
            </a:r>
            <a:r>
              <a:rPr lang="ru-RU" sz="2800" b="1" dirty="0" smtClean="0">
                <a:solidFill>
                  <a:srgbClr val="FF0000"/>
                </a:solidFill>
                <a:latin typeface="Times New Roman" panose="02020603050405020304" pitchFamily="18" charset="0"/>
                <a:cs typeface="Times New Roman" panose="02020603050405020304" pitchFamily="18" charset="0"/>
              </a:rPr>
              <a:t> про:</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дату вакцинації, </a:t>
            </a:r>
            <a:r>
              <a:rPr lang="ru-RU" sz="2800" b="1" dirty="0" err="1" smtClean="0">
                <a:solidFill>
                  <a:srgbClr val="FFFF00"/>
                </a:solidFill>
                <a:latin typeface="Times New Roman" panose="02020603050405020304" pitchFamily="18" charset="0"/>
                <a:cs typeface="Times New Roman" panose="02020603050405020304" pitchFamily="18" charset="0"/>
              </a:rPr>
              <a:t>назву</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серію</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контрольний</a:t>
            </a:r>
            <a:r>
              <a:rPr lang="ru-RU" sz="2800" b="1" dirty="0" smtClean="0">
                <a:solidFill>
                  <a:srgbClr val="FFFF00"/>
                </a:solidFill>
                <a:latin typeface="Times New Roman" panose="02020603050405020304" pitchFamily="18" charset="0"/>
                <a:cs typeface="Times New Roman" panose="02020603050405020304" pitchFamily="18" charset="0"/>
              </a:rPr>
              <a:t> номер </a:t>
            </a:r>
            <a:r>
              <a:rPr lang="ru-RU" sz="2800" b="1" dirty="0" err="1" smtClean="0">
                <a:solidFill>
                  <a:srgbClr val="FFFF00"/>
                </a:solidFill>
                <a:latin typeface="Times New Roman" panose="02020603050405020304" pitchFamily="18" charset="0"/>
                <a:cs typeface="Times New Roman" panose="02020603050405020304" pitchFamily="18" charset="0"/>
              </a:rPr>
              <a:t>вакцини</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термін</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придатності</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інститут-виробник</a:t>
            </a:r>
            <a:r>
              <a:rPr lang="ru-RU" sz="2800" b="1" dirty="0" smtClean="0">
                <a:solidFill>
                  <a:srgbClr val="FFFF00"/>
                </a:solidFill>
                <a:latin typeface="Times New Roman" panose="02020603050405020304" pitchFamily="18" charset="0"/>
                <a:cs typeface="Times New Roman" panose="02020603050405020304" pitchFamily="18" charset="0"/>
              </a:rPr>
              <a:t>;</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дозу </a:t>
            </a:r>
            <a:r>
              <a:rPr lang="ru-RU" sz="2800" b="1" dirty="0" err="1" smtClean="0">
                <a:solidFill>
                  <a:srgbClr val="FFFF00"/>
                </a:solidFill>
                <a:latin typeface="Times New Roman" panose="02020603050405020304" pitchFamily="18" charset="0"/>
                <a:cs typeface="Times New Roman" panose="02020603050405020304" pitchFamily="18" charset="0"/>
              </a:rPr>
              <a:t>введеної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вакцини</a:t>
            </a:r>
            <a:r>
              <a:rPr lang="ru-RU" sz="2800" b="1" dirty="0" smtClean="0">
                <a:solidFill>
                  <a:srgbClr val="FFFF00"/>
                </a:solidFill>
                <a:latin typeface="Times New Roman" panose="02020603050405020304" pitchFamily="18" charset="0"/>
                <a:cs typeface="Times New Roman" panose="02020603050405020304" pitchFamily="18" charset="0"/>
              </a:rPr>
              <a:t>;</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особу, </a:t>
            </a:r>
            <a:r>
              <a:rPr lang="ru-RU" sz="2800" b="1" dirty="0" err="1" smtClean="0">
                <a:solidFill>
                  <a:srgbClr val="FFFF00"/>
                </a:solidFill>
                <a:latin typeface="Times New Roman" panose="02020603050405020304" pitchFamily="18" charset="0"/>
                <a:cs typeface="Times New Roman" panose="02020603050405020304" pitchFamily="18" charset="0"/>
              </a:rPr>
              <a:t>що</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безпосередньо</a:t>
            </a:r>
            <a:r>
              <a:rPr lang="ru-RU" sz="2800" b="1" dirty="0" smtClean="0">
                <a:solidFill>
                  <a:srgbClr val="FFFF00"/>
                </a:solidFill>
                <a:latin typeface="Times New Roman" panose="02020603050405020304" pitchFamily="18" charset="0"/>
                <a:cs typeface="Times New Roman" panose="02020603050405020304" pitchFamily="18" charset="0"/>
              </a:rPr>
              <a:t> вводила вакцину. </a:t>
            </a:r>
            <a:br>
              <a:rPr lang="ru-RU" sz="2800" b="1" dirty="0" smtClean="0">
                <a:solidFill>
                  <a:srgbClr val="FFFF00"/>
                </a:solidFill>
                <a:latin typeface="Times New Roman" panose="02020603050405020304" pitchFamily="18" charset="0"/>
                <a:cs typeface="Times New Roman" panose="02020603050405020304" pitchFamily="18" charset="0"/>
              </a:rPr>
            </a:br>
            <a:r>
              <a:rPr lang="ru-RU" sz="2800" b="1" dirty="0" smtClean="0">
                <a:solidFill>
                  <a:srgbClr val="FFFF00"/>
                </a:solidFill>
                <a:latin typeface="Times New Roman" panose="02020603050405020304" pitchFamily="18" charset="0"/>
                <a:cs typeface="Times New Roman" panose="02020603050405020304" pitchFamily="18" charset="0"/>
              </a:rPr>
              <a:t/>
            </a:r>
            <a:br>
              <a:rPr lang="ru-RU" sz="2800" b="1" dirty="0" smtClean="0">
                <a:solidFill>
                  <a:srgbClr val="FFFF00"/>
                </a:solidFill>
                <a:latin typeface="Times New Roman" panose="02020603050405020304" pitchFamily="18" charset="0"/>
                <a:cs typeface="Times New Roman" panose="02020603050405020304" pitchFamily="18" charset="0"/>
              </a:rPr>
            </a:br>
            <a:endParaRPr lang="ru-RU" sz="2800" b="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6" name="Rectangle 4"/>
          <p:cNvSpPr>
            <a:spLocks noGrp="1" noChangeArrowheads="1"/>
          </p:cNvSpPr>
          <p:nvPr>
            <p:ph type="title"/>
          </p:nvPr>
        </p:nvSpPr>
        <p:spPr>
          <a:xfrm>
            <a:off x="0" y="0"/>
            <a:ext cx="9144000" cy="6858000"/>
          </a:xfrm>
        </p:spPr>
        <p:txBody>
          <a:bodyPr/>
          <a:lstStyle/>
          <a:p>
            <a:pPr eaLnBrk="1" hangingPunct="1">
              <a:defRPr/>
            </a:pPr>
            <a:r>
              <a:rPr lang="ru-RU" sz="3200" b="1" i="1" dirty="0" err="1" smtClean="0">
                <a:solidFill>
                  <a:srgbClr val="FF0000"/>
                </a:solidFill>
                <a:latin typeface="Times New Roman" pitchFamily="18" charset="0"/>
              </a:rPr>
              <a:t>Протипоказання</a:t>
            </a:r>
            <a:r>
              <a:rPr lang="ru-RU" sz="3200" b="1" i="1" dirty="0" smtClean="0">
                <a:solidFill>
                  <a:srgbClr val="FF0000"/>
                </a:solidFill>
                <a:latin typeface="Times New Roman" pitchFamily="18" charset="0"/>
              </a:rPr>
              <a:t> до вакцинації</a:t>
            </a:r>
            <a:r>
              <a:rPr lang="uk-UA" sz="3200" dirty="0" smtClean="0">
                <a:solidFill>
                  <a:srgbClr val="FF0000"/>
                </a:solidFill>
                <a:latin typeface="Times New Roman" pitchFamily="18" charset="0"/>
              </a:rPr>
              <a:t/>
            </a:r>
            <a:br>
              <a:rPr lang="uk-UA" sz="3200" dirty="0" smtClean="0">
                <a:solidFill>
                  <a:srgbClr val="FF0000"/>
                </a:solidFill>
                <a:latin typeface="Times New Roman" pitchFamily="18" charset="0"/>
              </a:rPr>
            </a:br>
            <a:r>
              <a:rPr lang="uk-UA" sz="2800" b="1" dirty="0" smtClean="0">
                <a:solidFill>
                  <a:srgbClr val="FFFF00"/>
                </a:solidFill>
                <a:latin typeface="Times New Roman" pitchFamily="18" charset="0"/>
              </a:rPr>
              <a:t>абсолютні                                                                </a:t>
            </a:r>
            <a:r>
              <a:rPr lang="uk-UA" sz="2800" b="1" dirty="0" smtClean="0">
                <a:solidFill>
                  <a:srgbClr val="0033CC"/>
                </a:solidFill>
                <a:latin typeface="Times New Roman" pitchFamily="18" charset="0"/>
              </a:rPr>
              <a:t> .</a:t>
            </a:r>
            <a:r>
              <a:rPr lang="uk-UA" sz="2800" b="1" dirty="0" smtClean="0">
                <a:solidFill>
                  <a:srgbClr val="FFFF00"/>
                </a:solidFill>
                <a:latin typeface="Times New Roman" pitchFamily="18" charset="0"/>
              </a:rPr>
              <a:t>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 </a:t>
            </a:r>
            <a:r>
              <a:rPr lang="uk-UA" sz="2800" b="1" dirty="0" smtClean="0">
                <a:latin typeface="Times New Roman" pitchFamily="18" charset="0"/>
              </a:rPr>
              <a:t>- </a:t>
            </a:r>
            <a:r>
              <a:rPr lang="uk-UA" sz="2800" b="1" dirty="0" err="1" smtClean="0">
                <a:latin typeface="Times New Roman" pitchFamily="18" charset="0"/>
              </a:rPr>
              <a:t>генералізована</a:t>
            </a:r>
            <a:r>
              <a:rPr lang="uk-UA" sz="2800" b="1" dirty="0" smtClean="0">
                <a:latin typeface="Times New Roman" pitchFamily="18" charset="0"/>
              </a:rPr>
              <a:t> інфекція БЦЖ, БЦЖ-остит, </a:t>
            </a:r>
            <a:br>
              <a:rPr lang="uk-UA" sz="2800" b="1" dirty="0" smtClean="0">
                <a:latin typeface="Times New Roman" pitchFamily="18" charset="0"/>
              </a:rPr>
            </a:br>
            <a:r>
              <a:rPr lang="uk-UA" sz="2800" b="1" dirty="0" smtClean="0">
                <a:latin typeface="Times New Roman" pitchFamily="18" charset="0"/>
              </a:rPr>
              <a:t>виявлені в інших дітей у сім</a:t>
            </a:r>
            <a:r>
              <a:rPr lang="ru-RU" sz="2800" b="1" dirty="0" smtClean="0">
                <a:latin typeface="Times New Roman" pitchFamily="18" charset="0"/>
              </a:rPr>
              <a:t>’</a:t>
            </a:r>
            <a:r>
              <a:rPr lang="uk-UA" sz="2800" b="1" dirty="0" smtClean="0">
                <a:latin typeface="Times New Roman" pitchFamily="18" charset="0"/>
              </a:rPr>
              <a:t>ї.</a:t>
            </a:r>
            <a:r>
              <a:rPr lang="uk-UA" sz="2800" b="1" dirty="0" smtClean="0">
                <a:solidFill>
                  <a:srgbClr val="FFFF00"/>
                </a:solidFill>
                <a:latin typeface="Times New Roman" pitchFamily="18" charset="0"/>
              </a:rPr>
              <a:t>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відносні                                                                     </a:t>
            </a:r>
            <a:r>
              <a:rPr lang="uk-UA" sz="2800" b="1" dirty="0" smtClean="0">
                <a:solidFill>
                  <a:srgbClr val="0033CC"/>
                </a:solidFill>
                <a:latin typeface="Times New Roman" pitchFamily="18" charset="0"/>
              </a:rPr>
              <a:t>.</a:t>
            </a:r>
            <a:r>
              <a:rPr lang="uk-UA" sz="2800" dirty="0" smtClean="0">
                <a:solidFill>
                  <a:srgbClr val="0033CC"/>
                </a:solidFill>
                <a:latin typeface="Times New Roman" pitchFamily="18" charset="0"/>
              </a:rPr>
              <a:t/>
            </a:r>
            <a:br>
              <a:rPr lang="uk-UA" sz="2800" dirty="0" smtClean="0">
                <a:solidFill>
                  <a:srgbClr val="0033CC"/>
                </a:solidFill>
                <a:latin typeface="Times New Roman" pitchFamily="18" charset="0"/>
              </a:rPr>
            </a:br>
            <a:r>
              <a:rPr lang="uk-UA" sz="2800" b="1" dirty="0" smtClean="0">
                <a:latin typeface="Times New Roman" pitchFamily="18" charset="0"/>
              </a:rPr>
              <a:t>- недоношені діти з масою тіла менше 2500 г;</a:t>
            </a:r>
            <a:br>
              <a:rPr lang="uk-UA" sz="2800" b="1" dirty="0" smtClean="0">
                <a:latin typeface="Times New Roman" pitchFamily="18" charset="0"/>
              </a:rPr>
            </a:br>
            <a:r>
              <a:rPr lang="uk-UA" sz="2800" b="1" dirty="0" smtClean="0">
                <a:latin typeface="Times New Roman" pitchFamily="18" charset="0"/>
              </a:rPr>
              <a:t>- внутрішньоутробна інфекція;</a:t>
            </a:r>
            <a:br>
              <a:rPr lang="uk-UA" sz="2800" b="1" dirty="0" smtClean="0">
                <a:latin typeface="Times New Roman" pitchFamily="18" charset="0"/>
              </a:rPr>
            </a:br>
            <a:r>
              <a:rPr lang="uk-UA" sz="2800" b="1" dirty="0" smtClean="0">
                <a:latin typeface="Times New Roman" pitchFamily="18" charset="0"/>
              </a:rPr>
              <a:t>- гнійно-септичні захворювання;</a:t>
            </a:r>
            <a:br>
              <a:rPr lang="uk-UA" sz="2800" b="1" dirty="0" smtClean="0">
                <a:latin typeface="Times New Roman" pitchFamily="18" charset="0"/>
              </a:rPr>
            </a:br>
            <a:r>
              <a:rPr lang="uk-UA" sz="2800" b="1" dirty="0" smtClean="0">
                <a:latin typeface="Times New Roman" pitchFamily="18" charset="0"/>
              </a:rPr>
              <a:t> - гемолітична хвороба немовлят </a:t>
            </a:r>
            <a:br>
              <a:rPr lang="uk-UA" sz="2800" b="1" dirty="0" smtClean="0">
                <a:latin typeface="Times New Roman" pitchFamily="18" charset="0"/>
              </a:rPr>
            </a:br>
            <a:r>
              <a:rPr lang="uk-UA" sz="2800" b="1" dirty="0" smtClean="0">
                <a:latin typeface="Times New Roman" pitchFamily="18" charset="0"/>
              </a:rPr>
              <a:t>- пологові травми з неврологічною симптоматикою;</a:t>
            </a:r>
            <a:br>
              <a:rPr lang="uk-UA" sz="2800" b="1" dirty="0" smtClean="0">
                <a:latin typeface="Times New Roman" pitchFamily="18" charset="0"/>
              </a:rPr>
            </a:br>
            <a:r>
              <a:rPr lang="uk-UA" sz="2800" b="1" dirty="0" smtClean="0">
                <a:latin typeface="Times New Roman" pitchFamily="18" charset="0"/>
              </a:rPr>
              <a:t>- </a:t>
            </a:r>
            <a:r>
              <a:rPr lang="uk-UA" sz="2800" b="1" dirty="0" err="1" smtClean="0">
                <a:latin typeface="Times New Roman" pitchFamily="18" charset="0"/>
              </a:rPr>
              <a:t>генералізовані</a:t>
            </a:r>
            <a:r>
              <a:rPr lang="uk-UA" sz="2800" b="1" dirty="0" smtClean="0">
                <a:latin typeface="Times New Roman" pitchFamily="18" charset="0"/>
              </a:rPr>
              <a:t> шкірні ураження;</a:t>
            </a:r>
            <a:br>
              <a:rPr lang="uk-UA" sz="2800" b="1" dirty="0" smtClean="0">
                <a:latin typeface="Times New Roman" pitchFamily="18" charset="0"/>
              </a:rPr>
            </a:br>
            <a:r>
              <a:rPr lang="uk-UA" sz="2800" b="1" dirty="0" smtClean="0">
                <a:latin typeface="Times New Roman" pitchFamily="18" charset="0"/>
              </a:rPr>
              <a:t>- гострі захворювання;</a:t>
            </a:r>
            <a:br>
              <a:rPr lang="uk-UA" sz="2800" b="1" dirty="0" smtClean="0">
                <a:latin typeface="Times New Roman" pitchFamily="18" charset="0"/>
              </a:rPr>
            </a:br>
            <a:r>
              <a:rPr lang="uk-UA" sz="2800" b="1" dirty="0" smtClean="0">
                <a:latin typeface="Times New Roman" pitchFamily="18" charset="0"/>
              </a:rPr>
              <a:t>- ВІЛ-інфікована матір.</a:t>
            </a:r>
            <a:endParaRPr lang="ru-RU" sz="24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0" y="0"/>
            <a:ext cx="9144000" cy="1341438"/>
          </a:xfrm>
        </p:spPr>
        <p:txBody>
          <a:bodyPr>
            <a:normAutofit/>
          </a:bodyPr>
          <a:lstStyle/>
          <a:p>
            <a:pPr>
              <a:defRPr/>
            </a:pPr>
            <a:r>
              <a:rPr lang="ru-RU" sz="2000" b="1" dirty="0" smtClean="0">
                <a:solidFill>
                  <a:srgbClr val="FFFF00"/>
                </a:solidFill>
                <a:latin typeface="Times New Roman" panose="02020603050405020304" pitchFamily="18" charset="0"/>
                <a:cs typeface="Times New Roman" panose="02020603050405020304" pitchFamily="18" charset="0"/>
              </a:rPr>
              <a:t>Для </a:t>
            </a:r>
            <a:r>
              <a:rPr lang="ru-RU" sz="2000" b="1" dirty="0">
                <a:solidFill>
                  <a:srgbClr val="FFFF00"/>
                </a:solidFill>
                <a:latin typeface="Times New Roman" panose="02020603050405020304" pitchFamily="18" charset="0"/>
                <a:cs typeface="Times New Roman" panose="02020603050405020304" pitchFamily="18" charset="0"/>
              </a:rPr>
              <a:t>вакцинації </a:t>
            </a:r>
            <a:r>
              <a:rPr lang="ru-RU" sz="2000" b="1" dirty="0" err="1">
                <a:solidFill>
                  <a:srgbClr val="FFFF00"/>
                </a:solidFill>
                <a:latin typeface="Times New Roman" panose="02020603050405020304" pitchFamily="18" charset="0"/>
                <a:cs typeface="Times New Roman" panose="02020603050405020304" pitchFamily="18" charset="0"/>
              </a:rPr>
              <a:t>застосовують</a:t>
            </a:r>
            <a:r>
              <a:rPr lang="ru-RU" sz="2000" b="1" dirty="0">
                <a:solidFill>
                  <a:srgbClr val="FFFF00"/>
                </a:solidFill>
                <a:latin typeface="Times New Roman" panose="02020603050405020304" pitchFamily="18" charset="0"/>
                <a:cs typeface="Times New Roman" panose="02020603050405020304" pitchFamily="18" charset="0"/>
              </a:rPr>
              <a:t> </a:t>
            </a:r>
            <a:r>
              <a:rPr lang="ru-RU" sz="2000" b="1" dirty="0" err="1">
                <a:solidFill>
                  <a:srgbClr val="FFFF00"/>
                </a:solidFill>
                <a:latin typeface="Times New Roman" panose="02020603050405020304" pitchFamily="18" charset="0"/>
                <a:cs typeface="Times New Roman" panose="02020603050405020304" pitchFamily="18" charset="0"/>
              </a:rPr>
              <a:t>одноразові</a:t>
            </a:r>
            <a:r>
              <a:rPr lang="ru-RU" sz="2000" b="1" dirty="0">
                <a:solidFill>
                  <a:srgbClr val="FFFF00"/>
                </a:solidFill>
                <a:latin typeface="Times New Roman" panose="02020603050405020304" pitchFamily="18" charset="0"/>
                <a:cs typeface="Times New Roman" panose="02020603050405020304" pitchFamily="18" charset="0"/>
              </a:rPr>
              <a:t> </a:t>
            </a:r>
            <a:r>
              <a:rPr lang="ru-RU" sz="2000" b="1" dirty="0" err="1">
                <a:solidFill>
                  <a:srgbClr val="FFFF00"/>
                </a:solidFill>
                <a:latin typeface="Times New Roman" panose="02020603050405020304" pitchFamily="18" charset="0"/>
                <a:cs typeface="Times New Roman" panose="02020603050405020304" pitchFamily="18" charset="0"/>
              </a:rPr>
              <a:t>шприци</a:t>
            </a:r>
            <a:r>
              <a:rPr lang="ru-RU" sz="2000" b="1" dirty="0">
                <a:solidFill>
                  <a:srgbClr val="FFFF00"/>
                </a:solidFill>
                <a:latin typeface="Times New Roman" panose="02020603050405020304" pitchFamily="18" charset="0"/>
                <a:cs typeface="Times New Roman" panose="02020603050405020304" pitchFamily="18" charset="0"/>
              </a:rPr>
              <a:t> </a:t>
            </a:r>
            <a:br>
              <a:rPr lang="ru-RU" sz="2000" b="1" dirty="0">
                <a:solidFill>
                  <a:srgbClr val="FFFF00"/>
                </a:solidFill>
                <a:latin typeface="Times New Roman" panose="02020603050405020304" pitchFamily="18" charset="0"/>
                <a:cs typeface="Times New Roman" panose="02020603050405020304" pitchFamily="18" charset="0"/>
              </a:rPr>
            </a:br>
            <a:r>
              <a:rPr lang="ru-RU" sz="2000" b="1" dirty="0" err="1" smtClean="0">
                <a:solidFill>
                  <a:srgbClr val="FFFF00"/>
                </a:solidFill>
                <a:latin typeface="Times New Roman" panose="02020603050405020304" pitchFamily="18" charset="0"/>
                <a:cs typeface="Times New Roman" panose="02020603050405020304" pitchFamily="18" charset="0"/>
              </a:rPr>
              <a:t>обсягом</a:t>
            </a:r>
            <a:r>
              <a:rPr lang="ru-RU" sz="2000" b="1" dirty="0" smtClean="0">
                <a:solidFill>
                  <a:srgbClr val="FFFF00"/>
                </a:solidFill>
                <a:latin typeface="Times New Roman" panose="02020603050405020304" pitchFamily="18" charset="0"/>
                <a:cs typeface="Times New Roman" panose="02020603050405020304" pitchFamily="18" charset="0"/>
              </a:rPr>
              <a:t> </a:t>
            </a:r>
            <a:r>
              <a:rPr lang="ru-RU" sz="2000" b="1" dirty="0">
                <a:solidFill>
                  <a:srgbClr val="FFFF00"/>
                </a:solidFill>
                <a:latin typeface="Times New Roman" panose="02020603050405020304" pitchFamily="18" charset="0"/>
                <a:cs typeface="Times New Roman" panose="02020603050405020304" pitchFamily="18" charset="0"/>
              </a:rPr>
              <a:t>1 мл </a:t>
            </a:r>
            <a:r>
              <a:rPr lang="ru-RU" sz="2000" b="1" dirty="0" err="1">
                <a:solidFill>
                  <a:srgbClr val="FFFF00"/>
                </a:solidFill>
                <a:latin typeface="Times New Roman" panose="02020603050405020304" pitchFamily="18" charset="0"/>
                <a:cs typeface="Times New Roman" panose="02020603050405020304" pitchFamily="18" charset="0"/>
              </a:rPr>
              <a:t>із</a:t>
            </a:r>
            <a:r>
              <a:rPr lang="ru-RU" sz="2000" b="1" dirty="0">
                <a:solidFill>
                  <a:srgbClr val="FFFF00"/>
                </a:solidFill>
                <a:latin typeface="Times New Roman" panose="02020603050405020304" pitchFamily="18" charset="0"/>
                <a:cs typeface="Times New Roman" panose="02020603050405020304" pitchFamily="18" charset="0"/>
              </a:rPr>
              <a:t> </a:t>
            </a:r>
            <a:r>
              <a:rPr lang="ru-RU" sz="2000" b="1" dirty="0" smtClean="0">
                <a:solidFill>
                  <a:srgbClr val="FFFF00"/>
                </a:solidFill>
                <a:latin typeface="Times New Roman" panose="02020603050405020304" pitchFamily="18" charset="0"/>
                <a:cs typeface="Times New Roman" panose="02020603050405020304" pitchFamily="18" charset="0"/>
              </a:rPr>
              <a:t>тонкими </a:t>
            </a:r>
            <a:r>
              <a:rPr lang="ru-RU" sz="2000" b="1" dirty="0" err="1">
                <a:solidFill>
                  <a:srgbClr val="FFFF00"/>
                </a:solidFill>
                <a:latin typeface="Times New Roman" panose="02020603050405020304" pitchFamily="18" charset="0"/>
                <a:cs typeface="Times New Roman" panose="02020603050405020304" pitchFamily="18" charset="0"/>
              </a:rPr>
              <a:t>голками</a:t>
            </a:r>
            <a:r>
              <a:rPr lang="ru-RU" sz="2000" b="1" dirty="0">
                <a:solidFill>
                  <a:srgbClr val="FFFF00"/>
                </a:solidFill>
                <a:latin typeface="Times New Roman" panose="02020603050405020304" pitchFamily="18" charset="0"/>
                <a:cs typeface="Times New Roman" panose="02020603050405020304" pitchFamily="18" charset="0"/>
              </a:rPr>
              <a:t> з коротким </a:t>
            </a:r>
            <a:r>
              <a:rPr lang="ru-RU" sz="2000" b="1" dirty="0" err="1">
                <a:solidFill>
                  <a:srgbClr val="FFFF00"/>
                </a:solidFill>
                <a:latin typeface="Times New Roman" panose="02020603050405020304" pitchFamily="18" charset="0"/>
                <a:cs typeface="Times New Roman" panose="02020603050405020304" pitchFamily="18" charset="0"/>
              </a:rPr>
              <a:t>зрізом</a:t>
            </a:r>
            <a:r>
              <a:rPr lang="ru-RU" sz="2000" b="1" dirty="0">
                <a:solidFill>
                  <a:srgbClr val="FFFF00"/>
                </a:solidFill>
                <a:latin typeface="Times New Roman" panose="02020603050405020304" pitchFamily="18" charset="0"/>
                <a:cs typeface="Times New Roman" panose="02020603050405020304" pitchFamily="18" charset="0"/>
              </a:rPr>
              <a:t>. </a:t>
            </a:r>
            <a:endParaRPr lang="ru-RU" sz="2000" dirty="0">
              <a:solidFill>
                <a:srgbClr val="FFFF00"/>
              </a:solidFill>
            </a:endParaRPr>
          </a:p>
        </p:txBody>
      </p:sp>
      <p:sp>
        <p:nvSpPr>
          <p:cNvPr id="4" name="Подзаголовок 3"/>
          <p:cNvSpPr>
            <a:spLocks noGrp="1"/>
          </p:cNvSpPr>
          <p:nvPr>
            <p:ph type="subTitle" idx="1"/>
          </p:nvPr>
        </p:nvSpPr>
        <p:spPr>
          <a:xfrm>
            <a:off x="0" y="2060575"/>
            <a:ext cx="9144000" cy="4797425"/>
          </a:xfrm>
        </p:spPr>
        <p:txBody>
          <a:bodyPr/>
          <a:lstStyle/>
          <a:p>
            <a:pPr>
              <a:lnSpc>
                <a:spcPct val="90000"/>
              </a:lnSpc>
              <a:spcBef>
                <a:spcPts val="0"/>
              </a:spcBef>
              <a:defRPr/>
            </a:pPr>
            <a:r>
              <a:rPr lang="ru-RU" sz="2800" b="1" dirty="0">
                <a:solidFill>
                  <a:srgbClr val="FFFF00"/>
                </a:solidFill>
                <a:latin typeface="Times New Roman" panose="02020603050405020304" pitchFamily="18" charset="0"/>
                <a:cs typeface="Times New Roman" panose="02020603050405020304" pitchFamily="18" charset="0"/>
              </a:rPr>
              <a:t>Суху вакцину </a:t>
            </a:r>
            <a:r>
              <a:rPr lang="ru-RU" sz="2800" b="1" dirty="0" err="1">
                <a:solidFill>
                  <a:srgbClr val="FFFF00"/>
                </a:solidFill>
                <a:latin typeface="Times New Roman" panose="02020603050405020304" pitchFamily="18" charset="0"/>
                <a:cs typeface="Times New Roman" panose="02020603050405020304" pitchFamily="18" charset="0"/>
              </a:rPr>
              <a:t>розводять</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solidFill>
                  <a:srgbClr val="FF0000"/>
                </a:solidFill>
                <a:latin typeface="Times New Roman" panose="02020603050405020304" pitchFamily="18" charset="0"/>
                <a:cs typeface="Times New Roman" panose="02020603050405020304" pitchFamily="18" charset="0"/>
              </a:rPr>
              <a:t>2 мл </a:t>
            </a:r>
            <a:r>
              <a:rPr lang="ru-RU" sz="2800" b="1" dirty="0" err="1" smtClean="0">
                <a:solidFill>
                  <a:srgbClr val="FF0000"/>
                </a:solidFill>
                <a:latin typeface="Times New Roman" panose="02020603050405020304" pitchFamily="18" charset="0"/>
                <a:cs typeface="Times New Roman" panose="02020603050405020304" pitchFamily="18" charset="0"/>
              </a:rPr>
              <a:t>ізотонічного</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err="1" smtClean="0">
                <a:solidFill>
                  <a:srgbClr val="FF0000"/>
                </a:solidFill>
                <a:latin typeface="Times New Roman" panose="02020603050405020304" pitchFamily="18" charset="0"/>
                <a:cs typeface="Times New Roman" panose="02020603050405020304" pitchFamily="18" charset="0"/>
              </a:rPr>
              <a:t>розчину</a:t>
            </a:r>
            <a:r>
              <a:rPr lang="ru-RU" sz="2800" b="1" dirty="0">
                <a:solidFill>
                  <a:srgbClr val="FF0000"/>
                </a:solidFill>
                <a:latin typeface="Times New Roman" panose="02020603050405020304" pitchFamily="18" charset="0"/>
                <a:cs typeface="Times New Roman" panose="02020603050405020304" pitchFamily="18" charset="0"/>
              </a:rPr>
              <a:t/>
            </a:r>
            <a:br>
              <a:rPr lang="ru-RU" sz="2800" b="1" dirty="0">
                <a:solidFill>
                  <a:srgbClr val="FF0000"/>
                </a:solidFill>
                <a:latin typeface="Times New Roman" panose="02020603050405020304" pitchFamily="18" charset="0"/>
                <a:cs typeface="Times New Roman" panose="02020603050405020304" pitchFamily="18" charset="0"/>
              </a:rPr>
            </a:br>
            <a:r>
              <a:rPr lang="ru-RU" sz="2800" b="1" dirty="0">
                <a:solidFill>
                  <a:srgbClr val="FF0000"/>
                </a:solidFill>
                <a:latin typeface="Times New Roman" panose="02020603050405020304" pitchFamily="18" charset="0"/>
                <a:cs typeface="Times New Roman" panose="02020603050405020304" pitchFamily="18" charset="0"/>
              </a:rPr>
              <a:t> </a:t>
            </a:r>
            <a:r>
              <a:rPr lang="ru-RU" sz="2800" b="1" dirty="0" err="1">
                <a:solidFill>
                  <a:srgbClr val="FF0000"/>
                </a:solidFill>
                <a:latin typeface="Times New Roman" panose="02020603050405020304" pitchFamily="18" charset="0"/>
                <a:cs typeface="Times New Roman" panose="02020603050405020304" pitchFamily="18" charset="0"/>
              </a:rPr>
              <a:t>натрію</a:t>
            </a:r>
            <a:r>
              <a:rPr lang="ru-RU" sz="2800" b="1" dirty="0">
                <a:solidFill>
                  <a:srgbClr val="FF0000"/>
                </a:solidFill>
                <a:latin typeface="Times New Roman" panose="02020603050405020304" pitchFamily="18" charset="0"/>
                <a:cs typeface="Times New Roman" panose="02020603050405020304" pitchFamily="18" charset="0"/>
              </a:rPr>
              <a:t> хлориду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що</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додається</a:t>
            </a:r>
            <a:r>
              <a:rPr lang="ru-RU" sz="2800" b="1" dirty="0">
                <a:solidFill>
                  <a:srgbClr val="FFFF00"/>
                </a:solidFill>
                <a:latin typeface="Times New Roman" panose="02020603050405020304" pitchFamily="18" charset="0"/>
                <a:cs typeface="Times New Roman" panose="02020603050405020304" pitchFamily="18" charset="0"/>
              </a:rPr>
              <a:t> до </a:t>
            </a:r>
            <a:r>
              <a:rPr lang="ru-RU" sz="2800" b="1" dirty="0" err="1">
                <a:solidFill>
                  <a:srgbClr val="FFFF00"/>
                </a:solidFill>
                <a:latin typeface="Times New Roman" panose="02020603050405020304" pitchFamily="18" charset="0"/>
                <a:cs typeface="Times New Roman" panose="02020603050405020304" pitchFamily="18" charset="0"/>
              </a:rPr>
              <a:t>вакцини</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ru-RU" sz="2800" b="1" dirty="0" err="1" smtClean="0">
                <a:solidFill>
                  <a:srgbClr val="FFFF00"/>
                </a:solidFill>
                <a:latin typeface="Times New Roman" panose="02020603050405020304" pitchFamily="18" charset="0"/>
                <a:cs typeface="Times New Roman" panose="02020603050405020304" pitchFamily="18" charset="0"/>
              </a:rPr>
              <a:t>Розведен</a:t>
            </a:r>
            <a:r>
              <a:rPr lang="uk-UA" sz="2800" b="1" dirty="0" smtClean="0">
                <a:solidFill>
                  <a:srgbClr val="FFFF00"/>
                </a:solidFill>
                <a:latin typeface="Times New Roman" panose="02020603050405020304" pitchFamily="18" charset="0"/>
                <a:cs typeface="Times New Roman" panose="02020603050405020304" pitchFamily="18" charset="0"/>
              </a:rPr>
              <a:t>а</a:t>
            </a:r>
            <a:r>
              <a:rPr lang="ru-RU" sz="2800" b="1" dirty="0" smtClean="0">
                <a:solidFill>
                  <a:srgbClr val="FFFF00"/>
                </a:solidFill>
                <a:latin typeface="Times New Roman" panose="02020603050405020304" pitchFamily="18" charset="0"/>
                <a:cs typeface="Times New Roman" panose="02020603050405020304" pitchFamily="18" charset="0"/>
              </a:rPr>
              <a:t> вакцина </a:t>
            </a:r>
            <a:r>
              <a:rPr lang="ru-RU" sz="2800" b="1" dirty="0" err="1" smtClean="0">
                <a:solidFill>
                  <a:srgbClr val="FFFF00"/>
                </a:solidFill>
                <a:latin typeface="Times New Roman" panose="02020603050405020304" pitchFamily="18" charset="0"/>
                <a:cs typeface="Times New Roman" panose="02020603050405020304" pitchFamily="18" charset="0"/>
              </a:rPr>
              <a:t>дає</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рівномірну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суспензію</a:t>
            </a:r>
            <a:r>
              <a:rPr lang="ru-RU" sz="2800" b="1" dirty="0" smtClean="0">
                <a:solidFill>
                  <a:srgbClr val="FFFF00"/>
                </a:solidFill>
                <a:latin typeface="Times New Roman" panose="02020603050405020304" pitchFamily="18" charset="0"/>
                <a:cs typeface="Times New Roman" panose="02020603050405020304" pitchFamily="18" charset="0"/>
              </a:rPr>
              <a:t> на </a:t>
            </a:r>
            <a:r>
              <a:rPr lang="ru-RU" sz="2800" b="1" dirty="0" err="1">
                <a:solidFill>
                  <a:srgbClr val="FFFF00"/>
                </a:solidFill>
                <a:latin typeface="Times New Roman" panose="02020603050405020304" pitchFamily="18" charset="0"/>
                <a:cs typeface="Times New Roman" panose="02020603050405020304" pitchFamily="18" charset="0"/>
              </a:rPr>
              <a:t>протязі</a:t>
            </a:r>
            <a:r>
              <a:rPr lang="ru-RU" sz="2800" b="1" dirty="0">
                <a:solidFill>
                  <a:srgbClr val="FFFF00"/>
                </a:solidFill>
                <a:latin typeface="Times New Roman" panose="02020603050405020304" pitchFamily="18" charset="0"/>
                <a:cs typeface="Times New Roman" panose="02020603050405020304" pitchFamily="18" charset="0"/>
              </a:rPr>
              <a:t> 1 </a:t>
            </a:r>
            <a:r>
              <a:rPr lang="ru-RU" sz="2800" b="1" dirty="0" err="1" smtClean="0">
                <a:solidFill>
                  <a:srgbClr val="FFFF00"/>
                </a:solidFill>
                <a:latin typeface="Times New Roman" panose="02020603050405020304" pitchFamily="18" charset="0"/>
                <a:cs typeface="Times New Roman" panose="02020603050405020304" pitchFamily="18" charset="0"/>
              </a:rPr>
              <a:t>хвилини</a:t>
            </a:r>
            <a:r>
              <a:rPr lang="ru-RU" sz="2800" b="1" dirty="0" smtClean="0">
                <a:solidFill>
                  <a:srgbClr val="FFFF00"/>
                </a:solidFill>
                <a:latin typeface="Times New Roman" panose="02020603050405020304" pitchFamily="18" charset="0"/>
                <a:cs typeface="Times New Roman" panose="02020603050405020304" pitchFamily="18" charset="0"/>
              </a:rPr>
              <a:t>, а </a:t>
            </a:r>
            <a:r>
              <a:rPr lang="ru-RU" sz="2800" b="1" dirty="0" err="1" smtClean="0">
                <a:solidFill>
                  <a:srgbClr val="FFFF00"/>
                </a:solidFill>
                <a:latin typeface="Times New Roman" panose="02020603050405020304" pitchFamily="18" charset="0"/>
                <a:cs typeface="Times New Roman" panose="02020603050405020304" pitchFamily="18" charset="0"/>
              </a:rPr>
              <a:t>далі</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має</a:t>
            </a:r>
            <a:r>
              <a:rPr lang="ru-RU" sz="2800" b="1" dirty="0" smtClean="0">
                <a:solidFill>
                  <a:srgbClr val="FFFF00"/>
                </a:solidFill>
                <a:latin typeface="Times New Roman" panose="02020603050405020304" pitchFamily="18" charset="0"/>
                <a:cs typeface="Times New Roman" panose="02020603050405020304" pitchFamily="18" charset="0"/>
              </a:rPr>
              <a:t> вид </a:t>
            </a:r>
            <a:r>
              <a:rPr lang="ru-RU" sz="2800" b="1" dirty="0" err="1" smtClean="0">
                <a:solidFill>
                  <a:srgbClr val="FFFF00"/>
                </a:solidFill>
                <a:latin typeface="Times New Roman" panose="02020603050405020304" pitchFamily="18" charset="0"/>
                <a:cs typeface="Times New Roman" panose="02020603050405020304" pitchFamily="18" charset="0"/>
              </a:rPr>
              <a:t>прозорої</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err="1" smtClean="0">
                <a:solidFill>
                  <a:srgbClr val="FFFF00"/>
                </a:solidFill>
                <a:latin typeface="Times New Roman" panose="02020603050405020304" pitchFamily="18" charset="0"/>
                <a:cs typeface="Times New Roman" panose="02020603050405020304" pitchFamily="18" charset="0"/>
              </a:rPr>
              <a:t>рідини</a:t>
            </a:r>
            <a:r>
              <a:rPr lang="ru-RU" sz="2800" b="1" dirty="0" smtClean="0">
                <a:solidFill>
                  <a:srgbClr val="FFFF00"/>
                </a:solidFill>
                <a:latin typeface="Times New Roman" panose="02020603050405020304" pitchFamily="18" charset="0"/>
                <a:cs typeface="Times New Roman" panose="02020603050405020304" pitchFamily="18" charset="0"/>
              </a:rPr>
              <a:t> </a:t>
            </a:r>
          </a:p>
          <a:p>
            <a:pPr>
              <a:lnSpc>
                <a:spcPct val="90000"/>
              </a:lnSpc>
              <a:spcBef>
                <a:spcPts val="0"/>
              </a:spcBef>
              <a:defRPr/>
            </a:pPr>
            <a:r>
              <a:rPr lang="ru-RU" sz="2800" b="1" dirty="0" smtClean="0">
                <a:solidFill>
                  <a:srgbClr val="FFFF00"/>
                </a:solidFill>
                <a:latin typeface="Times New Roman" panose="02020603050405020304" pitchFamily="18" charset="0"/>
                <a:cs typeface="Times New Roman" panose="02020603050405020304" pitchFamily="18" charset="0"/>
              </a:rPr>
              <a:t>без </a:t>
            </a:r>
            <a:r>
              <a:rPr lang="ru-RU" sz="2800" b="1" dirty="0" err="1" smtClean="0">
                <a:solidFill>
                  <a:srgbClr val="FFFF00"/>
                </a:solidFill>
                <a:latin typeface="Times New Roman" panose="02020603050405020304" pitchFamily="18" charset="0"/>
                <a:cs typeface="Times New Roman" panose="02020603050405020304" pitchFamily="18" charset="0"/>
              </a:rPr>
              <a:t>включень</a:t>
            </a:r>
            <a:r>
              <a:rPr lang="ru-RU" sz="2800" b="1" dirty="0" smtClean="0">
                <a:solidFill>
                  <a:srgbClr val="FFFF00"/>
                </a:solidFill>
                <a:latin typeface="Times New Roman" panose="02020603050405020304" pitchFamily="18" charset="0"/>
                <a:cs typeface="Times New Roman" panose="02020603050405020304" pitchFamily="18" charset="0"/>
              </a:rPr>
              <a:t>, осаду.</a:t>
            </a:r>
            <a:r>
              <a:rPr lang="ru-RU" sz="2800" b="1" dirty="0">
                <a:solidFill>
                  <a:srgbClr val="FFFF00"/>
                </a:solidFill>
                <a:latin typeface="Times New Roman" panose="02020603050405020304" pitchFamily="18" charset="0"/>
                <a:cs typeface="Times New Roman" panose="02020603050405020304" pitchFamily="18" charset="0"/>
              </a:rPr>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err="1" smtClean="0">
                <a:latin typeface="Times New Roman" panose="02020603050405020304" pitchFamily="18" charset="0"/>
                <a:cs typeface="Times New Roman" panose="02020603050405020304" pitchFamily="18" charset="0"/>
              </a:rPr>
              <a:t>Її</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необхідно</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оберігати</a:t>
            </a:r>
            <a:r>
              <a:rPr lang="ru-RU" sz="2800" b="1" dirty="0">
                <a:latin typeface="Times New Roman" panose="02020603050405020304" pitchFamily="18" charset="0"/>
                <a:cs typeface="Times New Roman" panose="02020603050405020304" pitchFamily="18" charset="0"/>
              </a:rPr>
              <a:t> від </a:t>
            </a:r>
            <a:r>
              <a:rPr lang="ru-RU" sz="2800" b="1" dirty="0" err="1">
                <a:latin typeface="Times New Roman" panose="02020603050405020304" pitchFamily="18" charset="0"/>
                <a:cs typeface="Times New Roman" panose="02020603050405020304" pitchFamily="18" charset="0"/>
              </a:rPr>
              <a:t>дії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сонячного</a:t>
            </a:r>
            <a:r>
              <a:rPr lang="ru-RU" sz="2800" b="1" dirty="0">
                <a:latin typeface="Times New Roman" panose="02020603050405020304" pitchFamily="18" charset="0"/>
                <a:cs typeface="Times New Roman" panose="02020603050405020304" pitchFamily="18" charset="0"/>
              </a:rPr>
              <a:t> і денного </a:t>
            </a:r>
            <a:r>
              <a:rPr lang="ru-RU" sz="2800" b="1" dirty="0" err="1">
                <a:latin typeface="Times New Roman" panose="02020603050405020304" pitchFamily="18" charset="0"/>
                <a:cs typeface="Times New Roman" panose="02020603050405020304" pitchFamily="18" charset="0"/>
              </a:rPr>
              <a:t>світла</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й </a:t>
            </a:r>
            <a:r>
              <a:rPr lang="ru-RU" sz="2800" b="1" dirty="0" err="1">
                <a:latin typeface="Times New Roman" panose="02020603050405020304" pitchFamily="18" charset="0"/>
                <a:cs typeface="Times New Roman" panose="02020603050405020304" pitchFamily="18" charset="0"/>
              </a:rPr>
              <a:t>використовувати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відразу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після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розведення</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ru-RU" sz="2800" b="1" dirty="0" err="1">
                <a:solidFill>
                  <a:srgbClr val="FFFF00"/>
                </a:solidFill>
                <a:latin typeface="Times New Roman" panose="02020603050405020304" pitchFamily="18" charset="0"/>
                <a:cs typeface="Times New Roman" panose="02020603050405020304" pitchFamily="18" charset="0"/>
              </a:rPr>
              <a:t>Максимальний</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термін</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збереження</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розведеної</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вакцини</a:t>
            </a:r>
            <a:r>
              <a:rPr lang="ru-RU" sz="2800" b="1" dirty="0">
                <a:solidFill>
                  <a:srgbClr val="FFFF00"/>
                </a:solidFill>
                <a:latin typeface="Times New Roman" panose="02020603050405020304" pitchFamily="18" charset="0"/>
                <a:cs typeface="Times New Roman" panose="02020603050405020304" pitchFamily="18" charset="0"/>
              </a:rPr>
              <a:t> – 2 </a:t>
            </a:r>
            <a:r>
              <a:rPr lang="ru-RU" sz="2800" b="1" dirty="0" err="1">
                <a:solidFill>
                  <a:srgbClr val="FFFF00"/>
                </a:solidFill>
                <a:latin typeface="Times New Roman" panose="02020603050405020304" pitchFamily="18" charset="0"/>
                <a:cs typeface="Times New Roman" panose="02020603050405020304" pitchFamily="18" charset="0"/>
              </a:rPr>
              <a:t>години</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при </a:t>
            </a:r>
            <a:r>
              <a:rPr lang="ru-RU" sz="2800" b="1" dirty="0" err="1">
                <a:latin typeface="Times New Roman" panose="02020603050405020304" pitchFamily="18" charset="0"/>
                <a:cs typeface="Times New Roman" panose="02020603050405020304" pitchFamily="18" charset="0"/>
              </a:rPr>
              <a:t>суворому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дотриманні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стерильності</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й </a:t>
            </a:r>
            <a:r>
              <a:rPr lang="ru-RU" sz="2800" b="1" dirty="0" err="1">
                <a:latin typeface="Times New Roman" panose="02020603050405020304" pitchFamily="18" charset="0"/>
                <a:cs typeface="Times New Roman" panose="02020603050405020304" pitchFamily="18" charset="0"/>
              </a:rPr>
              <a:t>захисту</a:t>
            </a:r>
            <a:r>
              <a:rPr lang="ru-RU" sz="2800" b="1" dirty="0">
                <a:latin typeface="Times New Roman" panose="02020603050405020304" pitchFamily="18" charset="0"/>
                <a:cs typeface="Times New Roman" panose="02020603050405020304" pitchFamily="18" charset="0"/>
              </a:rPr>
              <a:t> від </a:t>
            </a:r>
            <a:r>
              <a:rPr lang="ru-RU" sz="2800" b="1" dirty="0" err="1">
                <a:latin typeface="Times New Roman" panose="02020603050405020304" pitchFamily="18" charset="0"/>
                <a:cs typeface="Times New Roman" panose="02020603050405020304" pitchFamily="18" charset="0"/>
              </a:rPr>
              <a:t>дії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сонячного</a:t>
            </a:r>
            <a:r>
              <a:rPr lang="ru-RU" sz="2800" b="1" dirty="0">
                <a:latin typeface="Times New Roman" panose="02020603050405020304" pitchFamily="18" charset="0"/>
                <a:cs typeface="Times New Roman" panose="02020603050405020304" pitchFamily="18" charset="0"/>
              </a:rPr>
              <a:t> і денного </a:t>
            </a:r>
            <a:r>
              <a:rPr lang="ru-RU" sz="2800" b="1" dirty="0" err="1">
                <a:latin typeface="Times New Roman" panose="02020603050405020304" pitchFamily="18" charset="0"/>
                <a:cs typeface="Times New Roman" panose="02020603050405020304" pitchFamily="18" charset="0"/>
              </a:rPr>
              <a:t>світла</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Невикористану</a:t>
            </a:r>
            <a:r>
              <a:rPr lang="ru-RU" sz="2800" b="1" dirty="0">
                <a:latin typeface="Times New Roman" panose="02020603050405020304" pitchFamily="18" charset="0"/>
                <a:cs typeface="Times New Roman" panose="02020603050405020304" pitchFamily="18" charset="0"/>
              </a:rPr>
              <a:t> вакцину </a:t>
            </a:r>
            <a:r>
              <a:rPr lang="ru-RU" sz="2800" b="1" dirty="0" err="1">
                <a:latin typeface="Times New Roman" panose="02020603050405020304" pitchFamily="18" charset="0"/>
                <a:cs typeface="Times New Roman" panose="02020603050405020304" pitchFamily="18" charset="0"/>
              </a:rPr>
              <a:t>знищують</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кип'ятінням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або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зануренням</a:t>
            </a:r>
            <a:r>
              <a:rPr lang="ru-RU" sz="2800" b="1" dirty="0">
                <a:latin typeface="Times New Roman" panose="02020603050405020304" pitchFamily="18" charset="0"/>
                <a:cs typeface="Times New Roman" panose="02020603050405020304" pitchFamily="18" charset="0"/>
              </a:rPr>
              <a:t> у </a:t>
            </a:r>
            <a:r>
              <a:rPr lang="ru-RU" sz="2800" b="1" dirty="0" err="1" smtClean="0">
                <a:latin typeface="Times New Roman" panose="02020603050405020304" pitchFamily="18" charset="0"/>
                <a:cs typeface="Times New Roman" panose="02020603050405020304" pitchFamily="18" charset="0"/>
              </a:rPr>
              <a:t>дезінфікуючий</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розчин</a:t>
            </a:r>
            <a:r>
              <a:rPr lang="ru-RU" sz="2800" b="1" dirty="0">
                <a:latin typeface="Times New Roman" panose="02020603050405020304" pitchFamily="18" charset="0"/>
                <a:cs typeface="Times New Roman" panose="02020603050405020304" pitchFamily="18" charset="0"/>
              </a:rPr>
              <a:t>. </a:t>
            </a:r>
          </a:p>
        </p:txBody>
      </p:sp>
      <p:pic>
        <p:nvPicPr>
          <p:cNvPr id="71684"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0750" y="1373188"/>
            <a:ext cx="4762500"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3373438" y="0"/>
            <a:ext cx="5770562" cy="2997200"/>
          </a:xfrm>
        </p:spPr>
        <p:txBody>
          <a:bodyPr>
            <a:normAutofit fontScale="90000"/>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Для одного </a:t>
            </a:r>
            <a:r>
              <a:rPr lang="ru-RU" sz="2800" b="1" dirty="0" err="1">
                <a:solidFill>
                  <a:srgbClr val="FFFF00"/>
                </a:solidFill>
                <a:latin typeface="Times New Roman" panose="02020603050405020304" pitchFamily="18" charset="0"/>
                <a:cs typeface="Times New Roman" panose="02020603050405020304" pitchFamily="18" charset="0"/>
              </a:rPr>
              <a:t>щеплення</a:t>
            </a:r>
            <a:r>
              <a:rPr lang="ru-RU" sz="2800" b="1" dirty="0">
                <a:solidFill>
                  <a:srgbClr val="FFFF00"/>
                </a:solidFill>
                <a:latin typeface="Times New Roman" panose="02020603050405020304" pitchFamily="18" charset="0"/>
                <a:cs typeface="Times New Roman" panose="02020603050405020304" pitchFamily="18" charset="0"/>
              </a:rPr>
              <a:t> у </a:t>
            </a:r>
            <a:r>
              <a:rPr lang="ru-RU" sz="2800" b="1" dirty="0" smtClean="0">
                <a:solidFill>
                  <a:srgbClr val="FFFF00"/>
                </a:solidFill>
                <a:latin typeface="Times New Roman" panose="02020603050405020304" pitchFamily="18" charset="0"/>
                <a:cs typeface="Times New Roman" panose="02020603050405020304" pitchFamily="18" charset="0"/>
              </a:rPr>
              <a:t>шприц </a:t>
            </a:r>
            <a:r>
              <a:rPr lang="ru-RU" sz="2800" b="1" dirty="0" err="1">
                <a:solidFill>
                  <a:srgbClr val="FFFF00"/>
                </a:solidFill>
                <a:latin typeface="Times New Roman" panose="02020603050405020304" pitchFamily="18" charset="0"/>
                <a:cs typeface="Times New Roman" panose="02020603050405020304" pitchFamily="18" charset="0"/>
              </a:rPr>
              <a:t>набирають</a:t>
            </a:r>
            <a:r>
              <a:rPr lang="ru-RU" sz="2800" b="1" dirty="0">
                <a:solidFill>
                  <a:srgbClr val="FFFF00"/>
                </a:solidFill>
                <a:latin typeface="Times New Roman" panose="02020603050405020304" pitchFamily="18" charset="0"/>
                <a:cs typeface="Times New Roman" panose="02020603050405020304" pitchFamily="18" charset="0"/>
              </a:rPr>
              <a:t> 0,2 мл (2 </a:t>
            </a:r>
            <a:r>
              <a:rPr lang="ru-RU" sz="2800" b="1" dirty="0" err="1">
                <a:solidFill>
                  <a:srgbClr val="FFFF00"/>
                </a:solidFill>
                <a:latin typeface="Times New Roman" panose="02020603050405020304" pitchFamily="18" charset="0"/>
                <a:cs typeface="Times New Roman" panose="02020603050405020304" pitchFamily="18" charset="0"/>
              </a:rPr>
              <a:t>дози</a:t>
            </a:r>
            <a:r>
              <a:rPr lang="ru-RU" sz="2800" b="1" dirty="0">
                <a:solidFill>
                  <a:srgbClr val="FFFF00"/>
                </a:solidFill>
                <a:latin typeface="Times New Roman" panose="02020603050405020304" pitchFamily="18" charset="0"/>
                <a:cs typeface="Times New Roman" panose="02020603050405020304" pitchFamily="18" charset="0"/>
              </a:rPr>
              <a:t>)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err="1">
                <a:solidFill>
                  <a:srgbClr val="FFFF00"/>
                </a:solidFill>
                <a:latin typeface="Times New Roman" panose="02020603050405020304" pitchFamily="18" charset="0"/>
                <a:cs typeface="Times New Roman" panose="02020603050405020304" pitchFamily="18" charset="0"/>
              </a:rPr>
              <a:t>розведеної</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вакцини</a:t>
            </a:r>
            <a:r>
              <a:rPr lang="ru-RU" sz="2800" b="1" dirty="0">
                <a:solidFill>
                  <a:srgbClr val="FFFF00"/>
                </a:solidFill>
                <a:latin typeface="Times New Roman" panose="02020603050405020304" pitchFamily="18" charset="0"/>
                <a:cs typeface="Times New Roman" panose="02020603050405020304" pitchFamily="18" charset="0"/>
              </a:rPr>
              <a:t>, </a:t>
            </a:r>
            <a:br>
              <a:rPr lang="ru-RU" sz="2800" b="1" dirty="0">
                <a:solidFill>
                  <a:srgbClr val="FFFF00"/>
                </a:solidFill>
                <a:latin typeface="Times New Roman" panose="02020603050405020304" pitchFamily="18" charset="0"/>
                <a:cs typeface="Times New Roman" panose="02020603050405020304" pitchFamily="18" charset="0"/>
              </a:rPr>
            </a:br>
            <a:r>
              <a:rPr lang="ru-RU" sz="2800" b="1" dirty="0" err="1">
                <a:solidFill>
                  <a:srgbClr val="FFFF00"/>
                </a:solidFill>
                <a:latin typeface="Times New Roman" panose="02020603050405020304" pitchFamily="18" charset="0"/>
                <a:cs typeface="Times New Roman" panose="02020603050405020304" pitchFamily="18" charset="0"/>
              </a:rPr>
              <a:t>потім</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випускають</a:t>
            </a:r>
            <a:r>
              <a:rPr lang="ru-RU" sz="2800" b="1" dirty="0">
                <a:solidFill>
                  <a:srgbClr val="FFFF00"/>
                </a:solidFill>
                <a:latin typeface="Times New Roman" panose="02020603050405020304" pitchFamily="18" charset="0"/>
                <a:cs typeface="Times New Roman" panose="02020603050405020304" pitchFamily="18" charset="0"/>
              </a:rPr>
              <a:t> через </a:t>
            </a:r>
            <a:r>
              <a:rPr lang="ru-RU" sz="2800" b="1" dirty="0" err="1">
                <a:solidFill>
                  <a:srgbClr val="FFFF00"/>
                </a:solidFill>
                <a:latin typeface="Times New Roman" panose="02020603050405020304" pitchFamily="18" charset="0"/>
                <a:cs typeface="Times New Roman" panose="02020603050405020304" pitchFamily="18" charset="0"/>
              </a:rPr>
              <a:t>голку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частину</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вакцини</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щоб</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витиснути</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повітря</a:t>
            </a:r>
            <a:r>
              <a:rPr lang="ru-RU" sz="2800" b="1" dirty="0">
                <a:solidFill>
                  <a:srgbClr val="FFFF00"/>
                </a:solidFill>
                <a:latin typeface="Times New Roman" panose="02020603050405020304" pitchFamily="18" charset="0"/>
                <a:cs typeface="Times New Roman" panose="02020603050405020304" pitchFamily="18" charset="0"/>
              </a:rPr>
              <a:t> і довести </a:t>
            </a:r>
            <a:r>
              <a:rPr lang="ru-RU" sz="2800" b="1" dirty="0" err="1">
                <a:solidFill>
                  <a:srgbClr val="FFFF00"/>
                </a:solidFill>
                <a:latin typeface="Times New Roman" panose="02020603050405020304" pitchFamily="18" charset="0"/>
                <a:cs typeface="Times New Roman" panose="02020603050405020304" pitchFamily="18" charset="0"/>
              </a:rPr>
              <a:t>обсяг</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вакцини</a:t>
            </a:r>
            <a:r>
              <a:rPr lang="ru-RU" sz="2800" b="1" dirty="0">
                <a:solidFill>
                  <a:srgbClr val="FFFF00"/>
                </a:solidFill>
                <a:latin typeface="Times New Roman" panose="02020603050405020304" pitchFamily="18" charset="0"/>
                <a:cs typeface="Times New Roman" panose="02020603050405020304" pitchFamily="18" charset="0"/>
              </a:rPr>
              <a:t> до </a:t>
            </a:r>
            <a:r>
              <a:rPr lang="ru-RU" sz="2800" b="1" dirty="0" err="1">
                <a:solidFill>
                  <a:srgbClr val="FFFF00"/>
                </a:solidFill>
                <a:latin typeface="Times New Roman" panose="02020603050405020304" pitchFamily="18" charset="0"/>
                <a:cs typeface="Times New Roman" panose="02020603050405020304" pitchFamily="18" charset="0"/>
              </a:rPr>
              <a:t>потрібного</a:t>
            </a:r>
            <a:r>
              <a:rPr lang="ru-RU" sz="2800" b="1" dirty="0">
                <a:solidFill>
                  <a:srgbClr val="FFFF00"/>
                </a:solidFill>
                <a:latin typeface="Times New Roman" panose="02020603050405020304" pitchFamily="18" charset="0"/>
                <a:cs typeface="Times New Roman" panose="02020603050405020304" pitchFamily="18" charset="0"/>
              </a:rPr>
              <a:t> - 0,1 мл. </a:t>
            </a:r>
          </a:p>
        </p:txBody>
      </p:sp>
      <p:sp>
        <p:nvSpPr>
          <p:cNvPr id="4" name="Подзаголовок 3"/>
          <p:cNvSpPr>
            <a:spLocks noGrp="1"/>
          </p:cNvSpPr>
          <p:nvPr>
            <p:ph type="subTitle" idx="1"/>
          </p:nvPr>
        </p:nvSpPr>
        <p:spPr>
          <a:xfrm>
            <a:off x="0" y="2997200"/>
            <a:ext cx="9144000" cy="3860800"/>
          </a:xfrm>
        </p:spPr>
        <p:txBody>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Перед </a:t>
            </a:r>
            <a:r>
              <a:rPr lang="ru-RU" sz="2800" b="1" dirty="0" err="1">
                <a:solidFill>
                  <a:srgbClr val="FFFF00"/>
                </a:solidFill>
                <a:latin typeface="Times New Roman" panose="02020603050405020304" pitchFamily="18" charset="0"/>
                <a:cs typeface="Times New Roman" panose="02020603050405020304" pitchFamily="18" charset="0"/>
              </a:rPr>
              <a:t>кожним</a:t>
            </a:r>
            <a:r>
              <a:rPr lang="ru-RU" sz="2800" b="1" dirty="0">
                <a:solidFill>
                  <a:srgbClr val="FFFF00"/>
                </a:solidFill>
                <a:latin typeface="Times New Roman" panose="02020603050405020304" pitchFamily="18" charset="0"/>
                <a:cs typeface="Times New Roman" panose="02020603050405020304" pitchFamily="18" charset="0"/>
              </a:rPr>
              <a:t> набором </a:t>
            </a:r>
            <a:r>
              <a:rPr lang="ru-RU" sz="2800" b="1" dirty="0" smtClean="0">
                <a:solidFill>
                  <a:srgbClr val="FFFF00"/>
                </a:solidFill>
                <a:latin typeface="Times New Roman" panose="02020603050405020304" pitchFamily="18" charset="0"/>
                <a:cs typeface="Times New Roman" panose="02020603050405020304" pitchFamily="18" charset="0"/>
              </a:rPr>
              <a:t>вакцина </a:t>
            </a:r>
            <a:r>
              <a:rPr lang="ru-RU" sz="2800" b="1" dirty="0">
                <a:solidFill>
                  <a:srgbClr val="FFFF00"/>
                </a:solidFill>
                <a:latin typeface="Times New Roman" panose="02020603050405020304" pitchFamily="18" charset="0"/>
                <a:cs typeface="Times New Roman" panose="02020603050405020304" pitchFamily="18" charset="0"/>
              </a:rPr>
              <a:t>повинна </a:t>
            </a:r>
            <a:r>
              <a:rPr lang="ru-RU" sz="2800" b="1" dirty="0" err="1">
                <a:solidFill>
                  <a:srgbClr val="FFFF00"/>
                </a:solidFill>
                <a:latin typeface="Times New Roman" panose="02020603050405020304" pitchFamily="18" charset="0"/>
                <a:cs typeface="Times New Roman" panose="02020603050405020304" pitchFamily="18" charset="0"/>
              </a:rPr>
              <a:t>обов'язково</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перемішуватися</a:t>
            </a:r>
            <a:r>
              <a:rPr lang="ru-RU" sz="2800" b="1" dirty="0">
                <a:solidFill>
                  <a:srgbClr val="FFFF00"/>
                </a:solidFill>
                <a:latin typeface="Times New Roman" panose="02020603050405020304" pitchFamily="18" charset="0"/>
                <a:cs typeface="Times New Roman" panose="02020603050405020304" pitchFamily="18" charset="0"/>
              </a:rPr>
              <a:t>.</a:t>
            </a:r>
            <a:br>
              <a:rPr lang="ru-RU" sz="2800" b="1" dirty="0">
                <a:solidFill>
                  <a:srgbClr val="FFFF00"/>
                </a:solidFill>
                <a:latin typeface="Times New Roman" panose="02020603050405020304" pitchFamily="18" charset="0"/>
                <a:cs typeface="Times New Roman" panose="02020603050405020304" pitchFamily="18" charset="0"/>
              </a:rPr>
            </a:br>
            <a:r>
              <a:rPr lang="ru-RU" b="1" dirty="0" smtClean="0">
                <a:solidFill>
                  <a:srgbClr val="FF0000"/>
                </a:solidFill>
                <a:latin typeface="Times New Roman" panose="02020603050405020304" pitchFamily="18" charset="0"/>
                <a:cs typeface="Times New Roman" panose="02020603050405020304" pitchFamily="18" charset="0"/>
              </a:rPr>
              <a:t>Вакцину </a:t>
            </a:r>
            <a:r>
              <a:rPr lang="ru-RU" b="1" dirty="0">
                <a:solidFill>
                  <a:srgbClr val="FF0000"/>
                </a:solidFill>
                <a:latin typeface="Times New Roman" panose="02020603050405020304" pitchFamily="18" charset="0"/>
                <a:cs typeface="Times New Roman" panose="02020603050405020304" pitchFamily="18" charset="0"/>
              </a:rPr>
              <a:t>БЦЖ </a:t>
            </a:r>
            <a:r>
              <a:rPr lang="ru-RU" b="1" dirty="0" err="1">
                <a:solidFill>
                  <a:srgbClr val="FF0000"/>
                </a:solidFill>
                <a:latin typeface="Times New Roman" panose="02020603050405020304" pitchFamily="18" charset="0"/>
                <a:cs typeface="Times New Roman" panose="02020603050405020304" pitchFamily="18" charset="0"/>
              </a:rPr>
              <a:t>вводять</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суворо</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внутрішньошкірно</a:t>
            </a:r>
            <a:r>
              <a:rPr lang="ru-RU" b="1" dirty="0">
                <a:solidFill>
                  <a:srgbClr val="FF0000"/>
                </a:solidFill>
                <a:latin typeface="Times New Roman" panose="02020603050405020304" pitchFamily="18" charset="0"/>
                <a:cs typeface="Times New Roman" panose="02020603050405020304" pitchFamily="18" charset="0"/>
              </a:rPr>
              <a:t> на </a:t>
            </a:r>
            <a:r>
              <a:rPr lang="ru-RU" b="1" dirty="0" err="1">
                <a:solidFill>
                  <a:srgbClr val="FF0000"/>
                </a:solidFill>
                <a:latin typeface="Times New Roman" panose="02020603050405020304" pitchFamily="18" charset="0"/>
                <a:cs typeface="Times New Roman" panose="02020603050405020304" pitchFamily="18" charset="0"/>
              </a:rPr>
              <a:t>межі</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верхньої</a:t>
            </a:r>
            <a:r>
              <a:rPr lang="ru-RU" b="1" dirty="0">
                <a:solidFill>
                  <a:srgbClr val="FF0000"/>
                </a:solidFill>
                <a:latin typeface="Times New Roman" panose="02020603050405020304" pitchFamily="18" charset="0"/>
                <a:cs typeface="Times New Roman" panose="02020603050405020304" pitchFamily="18" charset="0"/>
              </a:rPr>
              <a:t> і </a:t>
            </a:r>
            <a:r>
              <a:rPr lang="ru-RU" b="1" dirty="0" err="1">
                <a:solidFill>
                  <a:srgbClr val="FF0000"/>
                </a:solidFill>
                <a:latin typeface="Times New Roman" panose="02020603050405020304" pitchFamily="18" charset="0"/>
                <a:cs typeface="Times New Roman" panose="02020603050405020304" pitchFamily="18" charset="0"/>
              </a:rPr>
              <a:t>середньої</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третини</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зовнішньої</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поверхні</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лівого</a:t>
            </a:r>
            <a:r>
              <a:rPr lang="ru-RU" b="1" dirty="0">
                <a:solidFill>
                  <a:srgbClr val="FF0000"/>
                </a:solidFill>
                <a:latin typeface="Times New Roman" panose="02020603050405020304" pitchFamily="18" charset="0"/>
                <a:cs typeface="Times New Roman" panose="02020603050405020304" pitchFamily="18" charset="0"/>
              </a:rPr>
              <a:t> плеча. </a:t>
            </a:r>
            <a:br>
              <a:rPr lang="ru-RU" b="1" dirty="0">
                <a:solidFill>
                  <a:srgbClr val="FF0000"/>
                </a:solidFill>
                <a:latin typeface="Times New Roman" panose="02020603050405020304" pitchFamily="18" charset="0"/>
                <a:cs typeface="Times New Roman" panose="02020603050405020304" pitchFamily="18" charset="0"/>
              </a:rPr>
            </a:br>
            <a:endParaRPr lang="ru-RU" sz="2800" b="1" dirty="0">
              <a:latin typeface="Times New Roman" panose="02020603050405020304" pitchFamily="18" charset="0"/>
              <a:cs typeface="Times New Roman" panose="02020603050405020304" pitchFamily="18" charset="0"/>
            </a:endParaRPr>
          </a:p>
        </p:txBody>
      </p:sp>
      <p:pic>
        <p:nvPicPr>
          <p:cNvPr id="72708"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88" y="0"/>
            <a:ext cx="334645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8" name="Rectangle 4"/>
          <p:cNvSpPr>
            <a:spLocks noGrp="1" noChangeArrowheads="1"/>
          </p:cNvSpPr>
          <p:nvPr>
            <p:ph type="title"/>
          </p:nvPr>
        </p:nvSpPr>
        <p:spPr>
          <a:xfrm>
            <a:off x="2605088" y="0"/>
            <a:ext cx="6431408" cy="6858000"/>
          </a:xfrm>
        </p:spPr>
        <p:txBody>
          <a:bodyPr>
            <a:normAutofit fontScale="90000"/>
          </a:bodyPr>
          <a:lstStyle/>
          <a:p>
            <a:pPr eaLnBrk="1" hangingPunct="1">
              <a:defRPr/>
            </a:pPr>
            <a:r>
              <a:rPr lang="uk-UA" sz="2800" b="1" dirty="0" smtClean="0">
                <a:solidFill>
                  <a:srgbClr val="FFFF00"/>
                </a:solidFill>
                <a:latin typeface="Times New Roman" pitchFamily="18" charset="0"/>
              </a:rPr>
              <a:t>Як правило, на місці </a:t>
            </a:r>
            <a:r>
              <a:rPr lang="uk-UA" sz="2800" b="1" dirty="0" err="1" smtClean="0">
                <a:solidFill>
                  <a:srgbClr val="FFFF00"/>
                </a:solidFill>
                <a:latin typeface="Times New Roman" pitchFamily="18" charset="0"/>
              </a:rPr>
              <a:t>внутрішньошкірного</a:t>
            </a:r>
            <a:r>
              <a:rPr lang="uk-UA" sz="2800" b="1" dirty="0" smtClean="0">
                <a:solidFill>
                  <a:srgbClr val="FFFF00"/>
                </a:solidFill>
                <a:latin typeface="Times New Roman" pitchFamily="18" charset="0"/>
              </a:rPr>
              <a:t> введення вакцини БЦЖ </a:t>
            </a:r>
            <a:r>
              <a:rPr lang="uk-UA" sz="2800" b="1" dirty="0" smtClean="0">
                <a:solidFill>
                  <a:srgbClr val="FF0000"/>
                </a:solidFill>
                <a:latin typeface="Times New Roman" pitchFamily="18" charset="0"/>
              </a:rPr>
              <a:t>розвивається специфічна реакція у вигляді інфільтрату, розміром 5-10 мм </a:t>
            </a:r>
            <a:br>
              <a:rPr lang="uk-UA" sz="2800" b="1" dirty="0" smtClean="0">
                <a:solidFill>
                  <a:srgbClr val="FF0000"/>
                </a:solidFill>
                <a:latin typeface="Times New Roman" pitchFamily="18" charset="0"/>
              </a:rPr>
            </a:br>
            <a:r>
              <a:rPr lang="uk-UA" sz="2800" b="1" dirty="0" smtClean="0">
                <a:solidFill>
                  <a:srgbClr val="FF0000"/>
                </a:solidFill>
                <a:latin typeface="Times New Roman" pitchFamily="18" charset="0"/>
              </a:rPr>
              <a:t>у діаметрі з невеликим вузликом у центрі. </a:t>
            </a:r>
            <a:r>
              <a:rPr lang="uk-UA" sz="2800" b="1" dirty="0" smtClean="0">
                <a:solidFill>
                  <a:srgbClr val="FFFF00"/>
                </a:solidFill>
                <a:latin typeface="Times New Roman" pitchFamily="18" charset="0"/>
              </a:rPr>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В подальшому часто відзначається </a:t>
            </a:r>
            <a:r>
              <a:rPr lang="uk-UA" sz="2800" b="1" dirty="0" err="1" smtClean="0">
                <a:solidFill>
                  <a:srgbClr val="FFFF00"/>
                </a:solidFill>
                <a:latin typeface="Times New Roman" pitchFamily="18" charset="0"/>
              </a:rPr>
              <a:t>пустуляція</a:t>
            </a:r>
            <a:r>
              <a:rPr lang="uk-UA" sz="2800" b="1" dirty="0" smtClean="0">
                <a:solidFill>
                  <a:srgbClr val="FFFF00"/>
                </a:solidFill>
                <a:latin typeface="Times New Roman" pitchFamily="18" charset="0"/>
              </a:rPr>
              <a:t>.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Потім у більшості випадків в центрі інфільтрату з</a:t>
            </a:r>
            <a:r>
              <a:rPr lang="ru-RU" sz="2800" b="1" dirty="0" smtClean="0">
                <a:solidFill>
                  <a:srgbClr val="FFFF00"/>
                </a:solidFill>
                <a:latin typeface="Times New Roman" pitchFamily="18" charset="0"/>
              </a:rPr>
              <a:t>`</a:t>
            </a:r>
            <a:r>
              <a:rPr lang="uk-UA" sz="2800" b="1" dirty="0" smtClean="0">
                <a:solidFill>
                  <a:srgbClr val="FFFF00"/>
                </a:solidFill>
                <a:latin typeface="Times New Roman" pitchFamily="18" charset="0"/>
              </a:rPr>
              <a:t>являється невеликий некроз з незначними серозними виділеннями. </a:t>
            </a:r>
            <a:br>
              <a:rPr lang="uk-UA" sz="2800" b="1" dirty="0" smtClean="0">
                <a:solidFill>
                  <a:srgbClr val="FFFF00"/>
                </a:solidFill>
                <a:latin typeface="Times New Roman" pitchFamily="18" charset="0"/>
              </a:rPr>
            </a:br>
            <a:r>
              <a:rPr lang="uk-UA" sz="2800" b="1" dirty="0" smtClean="0">
                <a:solidFill>
                  <a:srgbClr val="FFFF00"/>
                </a:solidFill>
                <a:latin typeface="Times New Roman" pitchFamily="18" charset="0"/>
              </a:rPr>
              <a:t>Через 2-4 місяця на місці введення вакцини утвориться кірочки, а потім рубчик від 2 до 8 мм.</a:t>
            </a:r>
            <a:endParaRPr lang="ru-RU" sz="2800" b="1" dirty="0" smtClean="0">
              <a:solidFill>
                <a:srgbClr val="FFFF00"/>
              </a:solidFill>
              <a:latin typeface="Times New Roman" pitchFamily="18" charset="0"/>
            </a:endParaRPr>
          </a:p>
        </p:txBody>
      </p:sp>
      <p:pic>
        <p:nvPicPr>
          <p:cNvPr id="7373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5144" r="2544" b="11082"/>
          <a:stretch>
            <a:fillRect/>
          </a:stretch>
        </p:blipFill>
        <p:spPr bwMode="auto">
          <a:xfrm>
            <a:off x="0" y="4568825"/>
            <a:ext cx="25923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7549" r="2534" b="24234"/>
          <a:stretch>
            <a:fillRect/>
          </a:stretch>
        </p:blipFill>
        <p:spPr bwMode="auto">
          <a:xfrm>
            <a:off x="6350" y="2359025"/>
            <a:ext cx="25908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t="13057"/>
          <a:stretch>
            <a:fillRect/>
          </a:stretch>
        </p:blipFill>
        <p:spPr bwMode="auto">
          <a:xfrm>
            <a:off x="0" y="12700"/>
            <a:ext cx="25923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72" name="Rectangle 8"/>
          <p:cNvSpPr>
            <a:spLocks noChangeArrowheads="1"/>
          </p:cNvSpPr>
          <p:nvPr/>
        </p:nvSpPr>
        <p:spPr bwMode="auto">
          <a:xfrm>
            <a:off x="0" y="1700213"/>
            <a:ext cx="2592388" cy="708025"/>
          </a:xfrm>
          <a:prstGeom prst="rect">
            <a:avLst/>
          </a:prstGeom>
          <a:noFill/>
          <a:ln w="9525">
            <a:noFill/>
            <a:miter lim="800000"/>
            <a:headEnd/>
            <a:tailEnd/>
          </a:ln>
          <a:effectLst/>
        </p:spPr>
        <p:txBody>
          <a:bodyPr>
            <a:spAutoFit/>
          </a:bodyPr>
          <a:lstStyle/>
          <a:p>
            <a:pPr algn="ctr" eaLnBrk="1" hangingPunct="1">
              <a:defRPr/>
            </a:pPr>
            <a:r>
              <a:rPr lang="uk-UA" sz="2000" dirty="0">
                <a:solidFill>
                  <a:schemeClr val="tx2"/>
                </a:solidFill>
                <a:effectLst>
                  <a:outerShdw blurRad="38100" dist="38100" dir="2700000" algn="tl">
                    <a:srgbClr val="000000"/>
                  </a:outerShdw>
                </a:effectLst>
                <a:latin typeface="Times New Roman" pitchFamily="18" charset="0"/>
              </a:rPr>
              <a:t>післявакцинальний інфільтрат</a:t>
            </a:r>
            <a:endParaRPr lang="ru-RU" sz="2000" dirty="0">
              <a:solidFill>
                <a:schemeClr val="tx2"/>
              </a:solidFill>
              <a:effectLst>
                <a:outerShdw blurRad="38100" dist="38100" dir="2700000" algn="tl">
                  <a:srgbClr val="000000"/>
                </a:outerShdw>
              </a:effectLst>
              <a:latin typeface="Times New Roman" pitchFamily="18" charset="0"/>
            </a:endParaRPr>
          </a:p>
        </p:txBody>
      </p:sp>
      <p:sp>
        <p:nvSpPr>
          <p:cNvPr id="446473" name="Rectangle 9"/>
          <p:cNvSpPr>
            <a:spLocks noChangeArrowheads="1"/>
          </p:cNvSpPr>
          <p:nvPr/>
        </p:nvSpPr>
        <p:spPr bwMode="auto">
          <a:xfrm>
            <a:off x="-6350" y="3960813"/>
            <a:ext cx="2586038" cy="646112"/>
          </a:xfrm>
          <a:prstGeom prst="rect">
            <a:avLst/>
          </a:prstGeom>
          <a:noFill/>
          <a:ln w="9525">
            <a:noFill/>
            <a:miter lim="800000"/>
            <a:headEnd/>
            <a:tailEnd/>
          </a:ln>
          <a:effectLst/>
        </p:spPr>
        <p:txBody>
          <a:bodyPr>
            <a:spAutoFit/>
          </a:bodyPr>
          <a:lstStyle/>
          <a:p>
            <a:pPr algn="ctr" eaLnBrk="1" hangingPunct="1">
              <a:lnSpc>
                <a:spcPct val="90000"/>
              </a:lnSpc>
              <a:defRPr/>
            </a:pPr>
            <a:r>
              <a:rPr lang="uk-UA" sz="2000" dirty="0">
                <a:solidFill>
                  <a:schemeClr val="tx2"/>
                </a:solidFill>
                <a:effectLst>
                  <a:outerShdw blurRad="38100" dist="38100" dir="2700000" algn="tl">
                    <a:srgbClr val="000000"/>
                  </a:outerShdw>
                </a:effectLst>
                <a:latin typeface="Times New Roman" pitchFamily="18" charset="0"/>
              </a:rPr>
              <a:t>післявакцинальний</a:t>
            </a:r>
            <a:r>
              <a:rPr lang="uk-UA" sz="2000" dirty="0">
                <a:latin typeface="Times New Roman" pitchFamily="18" charset="0"/>
              </a:rPr>
              <a:t> </a:t>
            </a:r>
            <a:r>
              <a:rPr lang="uk-UA" sz="2000" dirty="0">
                <a:solidFill>
                  <a:schemeClr val="tx2"/>
                </a:solidFill>
                <a:effectLst>
                  <a:outerShdw blurRad="38100" dist="38100" dir="2700000" algn="tl">
                    <a:srgbClr val="000000"/>
                  </a:outerShdw>
                </a:effectLst>
                <a:latin typeface="Times New Roman" pitchFamily="18" charset="0"/>
              </a:rPr>
              <a:t>некроз з виразкою</a:t>
            </a:r>
            <a:endParaRPr lang="ru-RU" sz="2000" dirty="0">
              <a:solidFill>
                <a:schemeClr val="tx2"/>
              </a:solidFill>
              <a:effectLst>
                <a:outerShdw blurRad="38100" dist="38100" dir="2700000" algn="tl">
                  <a:srgbClr val="000000"/>
                </a:outerShdw>
              </a:effectLst>
              <a:latin typeface="Times New Roman" pitchFamily="18" charset="0"/>
            </a:endParaRPr>
          </a:p>
        </p:txBody>
      </p:sp>
      <p:sp>
        <p:nvSpPr>
          <p:cNvPr id="446474" name="Rectangle 10"/>
          <p:cNvSpPr>
            <a:spLocks noChangeArrowheads="1"/>
          </p:cNvSpPr>
          <p:nvPr/>
        </p:nvSpPr>
        <p:spPr bwMode="auto">
          <a:xfrm>
            <a:off x="6350" y="6167438"/>
            <a:ext cx="2586038" cy="708025"/>
          </a:xfrm>
          <a:prstGeom prst="rect">
            <a:avLst/>
          </a:prstGeom>
          <a:noFill/>
          <a:ln w="9525">
            <a:noFill/>
            <a:miter lim="800000"/>
            <a:headEnd/>
            <a:tailEnd/>
          </a:ln>
          <a:effectLst/>
        </p:spPr>
        <p:txBody>
          <a:bodyPr>
            <a:spAutoFit/>
          </a:bodyPr>
          <a:lstStyle/>
          <a:p>
            <a:pPr algn="ctr" eaLnBrk="1" hangingPunct="1">
              <a:defRPr/>
            </a:pPr>
            <a:r>
              <a:rPr lang="uk-UA" sz="2000" dirty="0">
                <a:solidFill>
                  <a:schemeClr val="tx2"/>
                </a:solidFill>
                <a:effectLst>
                  <a:outerShdw blurRad="38100" dist="38100" dir="2700000" algn="tl">
                    <a:srgbClr val="000000"/>
                  </a:outerShdw>
                </a:effectLst>
                <a:latin typeface="Times New Roman" pitchFamily="18" charset="0"/>
              </a:rPr>
              <a:t>післявакцинальний рубчик</a:t>
            </a:r>
            <a:endParaRPr lang="ru-RU" sz="2000" dirty="0">
              <a:solidFill>
                <a:schemeClr val="tx2"/>
              </a:solidFill>
              <a:effectLst>
                <a:outerShdw blurRad="38100" dist="38100" dir="2700000" algn="tl">
                  <a:srgbClr val="000000"/>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6" name="Rectangle 4"/>
          <p:cNvSpPr>
            <a:spLocks noGrp="1" noChangeArrowheads="1"/>
          </p:cNvSpPr>
          <p:nvPr>
            <p:ph type="title"/>
          </p:nvPr>
        </p:nvSpPr>
        <p:spPr>
          <a:xfrm>
            <a:off x="0" y="0"/>
            <a:ext cx="9144000" cy="6858000"/>
          </a:xfrm>
        </p:spPr>
        <p:txBody>
          <a:bodyPr>
            <a:normAutofit fontScale="90000"/>
          </a:bodyPr>
          <a:lstStyle/>
          <a:p>
            <a:pPr eaLnBrk="1" hangingPunct="1">
              <a:defRPr/>
            </a:pPr>
            <a:r>
              <a:rPr lang="uk-UA" altLang="ru-RU" sz="3200" b="1" i="1" dirty="0" smtClean="0">
                <a:solidFill>
                  <a:srgbClr val="FF0066"/>
                </a:solidFill>
                <a:latin typeface="Times New Roman" panose="02020603050405020304" pitchFamily="18" charset="0"/>
              </a:rPr>
              <a:t>Ускладнення</a:t>
            </a:r>
            <a:r>
              <a:rPr lang="uk-UA" altLang="ru-RU" sz="2800" dirty="0" smtClean="0">
                <a:solidFill>
                  <a:srgbClr val="FF0066"/>
                </a:solidFill>
                <a:latin typeface="Times New Roman" panose="02020603050405020304" pitchFamily="18" charset="0"/>
              </a:rPr>
              <a:t/>
            </a:r>
            <a:br>
              <a:rPr lang="uk-UA" altLang="ru-RU" sz="2800" dirty="0" smtClean="0">
                <a:solidFill>
                  <a:srgbClr val="FF0066"/>
                </a:solidFill>
                <a:latin typeface="Times New Roman" panose="02020603050405020304" pitchFamily="18" charset="0"/>
              </a:rPr>
            </a:br>
            <a:r>
              <a:rPr lang="uk-UA" altLang="ru-RU" sz="2800" b="1" dirty="0" err="1" smtClean="0">
                <a:solidFill>
                  <a:srgbClr val="FFFF00"/>
                </a:solidFill>
                <a:latin typeface="Times New Roman" panose="02020603050405020304" pitchFamily="18" charset="0"/>
              </a:rPr>
              <a:t>Ускладнення</a:t>
            </a:r>
            <a:r>
              <a:rPr lang="uk-UA" altLang="ru-RU" sz="2800" b="1" dirty="0" smtClean="0">
                <a:solidFill>
                  <a:srgbClr val="FFFF00"/>
                </a:solidFill>
                <a:latin typeface="Times New Roman" panose="02020603050405020304" pitchFamily="18" charset="0"/>
              </a:rPr>
              <a:t> після вакцинації БЦЖ звичайно носять місцевий характер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і бувають порівняно </a:t>
            </a:r>
            <a:r>
              <a:rPr lang="uk-UA" altLang="ru-RU" sz="2800" b="1" dirty="0" err="1" smtClean="0">
                <a:solidFill>
                  <a:srgbClr val="FFFF00"/>
                </a:solidFill>
                <a:latin typeface="Times New Roman" panose="02020603050405020304" pitchFamily="18" charset="0"/>
              </a:rPr>
              <a:t>рідко</a:t>
            </a:r>
            <a:r>
              <a:rPr lang="uk-UA" altLang="ru-RU" sz="2800" b="1" dirty="0" smtClean="0">
                <a:solidFill>
                  <a:srgbClr val="FFFF00"/>
                </a:solidFill>
                <a:latin typeface="Times New Roman" panose="02020603050405020304" pitchFamily="18" charset="0"/>
              </a:rPr>
              <a:t> (у 0,02 % випадків).</a:t>
            </a:r>
            <a:br>
              <a:rPr lang="uk-UA" altLang="ru-RU" sz="2800" b="1" dirty="0" smtClean="0">
                <a:solidFill>
                  <a:srgbClr val="FFFF00"/>
                </a:solidFill>
                <a:latin typeface="Times New Roman" panose="02020603050405020304" pitchFamily="18" charset="0"/>
              </a:rPr>
            </a:br>
            <a:r>
              <a:rPr lang="uk-UA" altLang="ru-RU" sz="2800" b="1" dirty="0" smtClean="0">
                <a:solidFill>
                  <a:srgbClr val="FF0000"/>
                </a:solidFill>
                <a:latin typeface="Times New Roman" panose="02020603050405020304" pitchFamily="18" charset="0"/>
              </a:rPr>
              <a:t>Ускладненнями  вважаються: </a:t>
            </a:r>
            <a:br>
              <a:rPr lang="uk-UA" altLang="ru-RU" sz="2800" b="1" dirty="0" smtClean="0">
                <a:solidFill>
                  <a:srgbClr val="FF00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підшкірні холодні абсцеси;</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виразки величиною 10 мм і більше у діаметрі на місці </a:t>
            </a:r>
            <a:r>
              <a:rPr lang="uk-UA" altLang="ru-RU" sz="2800" b="1" dirty="0" err="1" smtClean="0">
                <a:solidFill>
                  <a:srgbClr val="FFFF00"/>
                </a:solidFill>
                <a:latin typeface="Times New Roman" panose="02020603050405020304" pitchFamily="18" charset="0"/>
              </a:rPr>
              <a:t>внутрішньошкірного</a:t>
            </a:r>
            <a:r>
              <a:rPr lang="uk-UA" altLang="ru-RU" sz="2800" b="1" dirty="0" smtClean="0">
                <a:solidFill>
                  <a:srgbClr val="FFFF00"/>
                </a:solidFill>
                <a:latin typeface="Times New Roman" panose="02020603050405020304" pitchFamily="18" charset="0"/>
              </a:rPr>
              <a:t> введення вакцини БЦЖ;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лімфаденіти </a:t>
            </a:r>
            <a:r>
              <a:rPr lang="uk-UA" altLang="ru-RU" sz="2800" b="1" dirty="0" err="1" smtClean="0">
                <a:solidFill>
                  <a:srgbClr val="FFFF00"/>
                </a:solidFill>
                <a:latin typeface="Times New Roman" panose="02020603050405020304" pitchFamily="18" charset="0"/>
              </a:rPr>
              <a:t>регіонарних</a:t>
            </a:r>
            <a:r>
              <a:rPr lang="uk-UA" altLang="ru-RU" sz="2800" b="1" dirty="0" smtClean="0">
                <a:solidFill>
                  <a:srgbClr val="FFFF00"/>
                </a:solidFill>
                <a:latin typeface="Times New Roman" panose="02020603050405020304" pitchFamily="18" charset="0"/>
              </a:rPr>
              <a:t> лімфатичних вузлів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(пахвові, шийні, над- і підключичні)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при збільшенні</a:t>
            </a:r>
            <a:r>
              <a:rPr lang="uk-UA" altLang="ru-RU" sz="2800" b="1" dirty="0" smtClean="0">
                <a:solidFill>
                  <a:srgbClr val="FFFF00"/>
                </a:solidFill>
              </a:rPr>
              <a:t> </a:t>
            </a:r>
            <a:r>
              <a:rPr lang="uk-UA" altLang="ru-RU" sz="2800" b="1" dirty="0" smtClean="0">
                <a:solidFill>
                  <a:srgbClr val="FFFF00"/>
                </a:solidFill>
                <a:latin typeface="Times New Roman" panose="02020603050405020304" pitchFamily="18" charset="0"/>
              </a:rPr>
              <a:t>вузла до 1,5 мм і більше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у фазі інфільтрації, </a:t>
            </a:r>
            <a:r>
              <a:rPr lang="uk-UA" altLang="ru-RU" sz="2800" b="1" dirty="0" err="1" smtClean="0">
                <a:solidFill>
                  <a:srgbClr val="FFFF00"/>
                </a:solidFill>
                <a:latin typeface="Times New Roman" panose="02020603050405020304" pitchFamily="18" charset="0"/>
              </a:rPr>
              <a:t>абсцедування</a:t>
            </a:r>
            <a:r>
              <a:rPr lang="uk-UA" altLang="ru-RU" sz="2800" b="1" dirty="0" smtClean="0">
                <a:solidFill>
                  <a:srgbClr val="FFFF00"/>
                </a:solidFill>
                <a:latin typeface="Times New Roman" panose="02020603050405020304" pitchFamily="18" charset="0"/>
              </a:rPr>
              <a:t> і кальцинації;</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БЦЖ-остеомієліт;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a:t>
            </a:r>
            <a:r>
              <a:rPr lang="uk-UA" altLang="ru-RU" sz="2800" b="1" dirty="0" err="1" smtClean="0">
                <a:solidFill>
                  <a:srgbClr val="FFFF00"/>
                </a:solidFill>
                <a:latin typeface="Times New Roman" panose="02020603050405020304" pitchFamily="18" charset="0"/>
              </a:rPr>
              <a:t>келоїдні</a:t>
            </a:r>
            <a:r>
              <a:rPr lang="uk-UA" altLang="ru-RU" sz="2800" b="1" dirty="0" smtClean="0">
                <a:solidFill>
                  <a:srgbClr val="FFFF00"/>
                </a:solidFill>
                <a:latin typeface="Times New Roman" panose="02020603050405020304" pitchFamily="18" charset="0"/>
              </a:rPr>
              <a:t>  рубці розміром 10 мм і більше у діаметрі </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на місці введення вакцини;</a:t>
            </a:r>
            <a:br>
              <a:rPr lang="uk-UA" altLang="ru-RU" sz="2800" b="1" dirty="0" smtClean="0">
                <a:solidFill>
                  <a:srgbClr val="FFFF00"/>
                </a:solidFill>
                <a:latin typeface="Times New Roman" panose="02020603050405020304" pitchFamily="18" charset="0"/>
              </a:rPr>
            </a:br>
            <a:r>
              <a:rPr lang="uk-UA" altLang="ru-RU" sz="2800" b="1" dirty="0" smtClean="0">
                <a:solidFill>
                  <a:srgbClr val="FFFF00"/>
                </a:solidFill>
                <a:latin typeface="Times New Roman" panose="02020603050405020304" pitchFamily="18" charset="0"/>
              </a:rPr>
              <a:t>- </a:t>
            </a:r>
            <a:r>
              <a:rPr lang="uk-UA" altLang="ru-RU" sz="2800" b="1" dirty="0" err="1" smtClean="0">
                <a:solidFill>
                  <a:srgbClr val="FFFF00"/>
                </a:solidFill>
                <a:latin typeface="Times New Roman" panose="02020603050405020304" pitchFamily="18" charset="0"/>
              </a:rPr>
              <a:t>генералізована</a:t>
            </a:r>
            <a:r>
              <a:rPr lang="uk-UA" altLang="ru-RU" sz="2800" b="1" dirty="0" smtClean="0">
                <a:solidFill>
                  <a:srgbClr val="FFFF00"/>
                </a:solidFill>
                <a:latin typeface="Times New Roman" panose="02020603050405020304" pitchFamily="18" charset="0"/>
              </a:rPr>
              <a:t> інфекція БЦЖ.</a:t>
            </a:r>
            <a:endParaRPr lang="ru-RU" altLang="ru-RU" sz="2800" b="1" dirty="0" smtClean="0">
              <a:solidFill>
                <a:srgbClr val="FFFF00"/>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2427288" y="0"/>
            <a:ext cx="6716712" cy="2276475"/>
          </a:xfrm>
        </p:spPr>
        <p:txBody>
          <a:bodyPr>
            <a:normAutofit fontScale="90000"/>
          </a:bodyPr>
          <a:lstStyle/>
          <a:p>
            <a:pPr>
              <a:defRPr/>
            </a:pPr>
            <a:r>
              <a:rPr lang="ru-RU" sz="2800" b="1" dirty="0" err="1">
                <a:latin typeface="Times New Roman" panose="02020603050405020304" pitchFamily="18" charset="0"/>
                <a:cs typeface="Times New Roman" panose="02020603050405020304" pitchFamily="18" charset="0"/>
              </a:rPr>
              <a:t>Розвиток</a:t>
            </a:r>
            <a:r>
              <a:rPr lang="ru-RU" sz="2800" b="1" dirty="0">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підшкірного</a:t>
            </a:r>
            <a:r>
              <a:rPr lang="ru-RU" sz="2800" b="1" dirty="0">
                <a:solidFill>
                  <a:srgbClr val="FFFF00"/>
                </a:solidFill>
                <a:latin typeface="Times New Roman" panose="02020603050405020304" pitchFamily="18" charset="0"/>
                <a:cs typeface="Times New Roman" panose="02020603050405020304" pitchFamily="18" charset="0"/>
              </a:rPr>
              <a:t> холодного </a:t>
            </a:r>
            <a:r>
              <a:rPr lang="ru-RU" sz="2800" b="1" dirty="0" err="1">
                <a:solidFill>
                  <a:srgbClr val="FFFF00"/>
                </a:solidFill>
                <a:latin typeface="Times New Roman" panose="02020603050405020304" pitchFamily="18" charset="0"/>
                <a:cs typeface="Times New Roman" panose="02020603050405020304" pitchFamily="18" charset="0"/>
              </a:rPr>
              <a:t>абсцесу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пов'язаний</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порушенням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техніки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внутрішньошкірного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введення</a:t>
            </a:r>
            <a:r>
              <a:rPr lang="ru-RU" sz="2800" b="1" dirty="0">
                <a:latin typeface="Times New Roman" panose="02020603050405020304" pitchFamily="18" charset="0"/>
                <a:cs typeface="Times New Roman" panose="02020603050405020304" pitchFamily="18" charset="0"/>
              </a:rPr>
              <a:t> препарату і </a:t>
            </a:r>
            <a:r>
              <a:rPr lang="ru-RU" sz="2800" b="1" dirty="0" err="1">
                <a:latin typeface="Times New Roman" panose="02020603050405020304" pitchFamily="18" charset="0"/>
                <a:cs typeface="Times New Roman" panose="02020603050405020304" pitchFamily="18" charset="0"/>
              </a:rPr>
              <a:t>потраплянням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вакцини</a:t>
            </a:r>
            <a:r>
              <a:rPr lang="ru-RU" sz="2800" b="1" dirty="0">
                <a:latin typeface="Times New Roman" panose="02020603050405020304" pitchFamily="18" charset="0"/>
                <a:cs typeface="Times New Roman" panose="02020603050405020304" pitchFamily="18" charset="0"/>
              </a:rPr>
              <a:t> БЦЖ </a:t>
            </a:r>
            <a:r>
              <a:rPr lang="ru-RU" sz="2800" b="1" dirty="0" err="1">
                <a:latin typeface="Times New Roman" panose="02020603050405020304" pitchFamily="18" charset="0"/>
                <a:cs typeface="Times New Roman" panose="02020603050405020304" pitchFamily="18" charset="0"/>
              </a:rPr>
              <a:t>під</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шкіру</a:t>
            </a:r>
            <a:r>
              <a:rPr lang="ru-RU" sz="2800" b="1" dirty="0">
                <a:latin typeface="Times New Roman" panose="02020603050405020304" pitchFamily="18" charset="0"/>
                <a:cs typeface="Times New Roman" panose="02020603050405020304" pitchFamily="18" charset="0"/>
              </a:rPr>
              <a:t>. </a:t>
            </a:r>
          </a:p>
        </p:txBody>
      </p:sp>
      <p:sp>
        <p:nvSpPr>
          <p:cNvPr id="4" name="Подзаголовок 3"/>
          <p:cNvSpPr>
            <a:spLocks noGrp="1"/>
          </p:cNvSpPr>
          <p:nvPr>
            <p:ph type="subTitle" idx="1"/>
          </p:nvPr>
        </p:nvSpPr>
        <p:spPr>
          <a:xfrm>
            <a:off x="0" y="2276475"/>
            <a:ext cx="9144000" cy="4581525"/>
          </a:xfrm>
        </p:spPr>
        <p:txBody>
          <a:bodyPr/>
          <a:lstStyle/>
          <a:p>
            <a:pPr>
              <a:defRPr/>
            </a:pPr>
            <a:r>
              <a:rPr lang="ru-RU" sz="2800" b="1" dirty="0" err="1">
                <a:latin typeface="Times New Roman" panose="02020603050405020304" pitchFamily="18" charset="0"/>
                <a:cs typeface="Times New Roman" panose="02020603050405020304" pitchFamily="18" charset="0"/>
              </a:rPr>
              <a:t>Холодний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абсцес</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безболісний</a:t>
            </a:r>
            <a:r>
              <a:rPr lang="ru-RU" sz="2800" b="1" dirty="0">
                <a:latin typeface="Times New Roman" panose="02020603050405020304" pitchFamily="18" charset="0"/>
                <a:cs typeface="Times New Roman" panose="02020603050405020304" pitchFamily="18" charset="0"/>
              </a:rPr>
              <a:t> при </a:t>
            </a:r>
            <a:r>
              <a:rPr lang="ru-RU" sz="2800" b="1" dirty="0" err="1">
                <a:latin typeface="Times New Roman" panose="02020603050405020304" pitchFamily="18" charset="0"/>
                <a:cs typeface="Times New Roman" panose="02020603050405020304" pitchFamily="18" charset="0"/>
              </a:rPr>
              <a:t>пальпації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може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виникнути</a:t>
            </a:r>
            <a:r>
              <a:rPr lang="ru-RU" sz="2800" b="1" dirty="0">
                <a:latin typeface="Times New Roman" panose="02020603050405020304" pitchFamily="18" charset="0"/>
                <a:cs typeface="Times New Roman" panose="02020603050405020304" pitchFamily="18" charset="0"/>
              </a:rPr>
              <a:t> через 1-8 </a:t>
            </a:r>
            <a:r>
              <a:rPr lang="ru-RU" sz="2800" b="1" dirty="0" err="1">
                <a:latin typeface="Times New Roman" panose="02020603050405020304" pitchFamily="18" charset="0"/>
                <a:cs typeface="Times New Roman" panose="02020603050405020304" pitchFamily="18" charset="0"/>
              </a:rPr>
              <a:t>місяців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після</a:t>
            </a:r>
            <a:r>
              <a:rPr lang="ru-RU" sz="2800" b="1" dirty="0">
                <a:latin typeface="Times New Roman" panose="02020603050405020304" pitchFamily="18" charset="0"/>
                <a:cs typeface="Times New Roman" panose="02020603050405020304" pitchFamily="18" charset="0"/>
              </a:rPr>
              <a:t> вакцинації (</a:t>
            </a:r>
            <a:r>
              <a:rPr lang="ru-RU" sz="2800" b="1" dirty="0" err="1">
                <a:latin typeface="Times New Roman" panose="02020603050405020304" pitchFamily="18" charset="0"/>
                <a:cs typeface="Times New Roman" panose="02020603050405020304" pitchFamily="18" charset="0"/>
              </a:rPr>
              <a:t>ревакцинації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протягом</a:t>
            </a:r>
            <a:r>
              <a:rPr lang="ru-RU" sz="2800" b="1" dirty="0">
                <a:latin typeface="Times New Roman" panose="02020603050405020304" pitchFamily="18" charset="0"/>
                <a:cs typeface="Times New Roman" panose="02020603050405020304" pitchFamily="18" charset="0"/>
              </a:rPr>
              <a:t> 2-3 </a:t>
            </a:r>
            <a:r>
              <a:rPr lang="ru-RU" sz="2800" b="1" dirty="0" err="1">
                <a:latin typeface="Times New Roman" panose="02020603050405020304" pitchFamily="18" charset="0"/>
                <a:cs typeface="Times New Roman" panose="02020603050405020304" pitchFamily="18" charset="0"/>
              </a:rPr>
              <a:t>місяців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відбувається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його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самостійне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розсмоктування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або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пом'якшення</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появою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флуктуації</a:t>
            </a:r>
            <a:r>
              <a:rPr lang="ru-RU" sz="2800" b="1" dirty="0">
                <a:latin typeface="Times New Roman" panose="02020603050405020304" pitchFamily="18" charset="0"/>
                <a:cs typeface="Times New Roman" panose="02020603050405020304" pitchFamily="18" charset="0"/>
              </a:rPr>
              <a:t>, а в </a:t>
            </a:r>
            <a:r>
              <a:rPr lang="ru-RU" sz="2800" b="1" dirty="0" err="1">
                <a:latin typeface="Times New Roman" panose="02020603050405020304" pitchFamily="18" charset="0"/>
                <a:cs typeface="Times New Roman" panose="02020603050405020304" pitchFamily="18" charset="0"/>
              </a:rPr>
              <a:t>ряді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випадків</a:t>
            </a:r>
            <a:r>
              <a:rPr lang="ru-RU" sz="2800" b="1" dirty="0">
                <a:latin typeface="Times New Roman" panose="02020603050405020304" pitchFamily="18" charset="0"/>
                <a:cs typeface="Times New Roman" panose="02020603050405020304" pitchFamily="18" charset="0"/>
              </a:rPr>
              <a:t> – </a:t>
            </a:r>
            <a:r>
              <a:rPr lang="ru-RU" sz="2800" b="1" dirty="0" err="1">
                <a:latin typeface="Times New Roman" panose="02020603050405020304" pitchFamily="18" charset="0"/>
                <a:cs typeface="Times New Roman" panose="02020603050405020304" pitchFamily="18" charset="0"/>
              </a:rPr>
              <a:t>нориці</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через яку </a:t>
            </a:r>
            <a:r>
              <a:rPr lang="ru-RU" sz="2800" b="1" dirty="0" err="1">
                <a:latin typeface="Times New Roman" panose="02020603050405020304" pitchFamily="18" charset="0"/>
                <a:cs typeface="Times New Roman" panose="02020603050405020304" pitchFamily="18" charset="0"/>
              </a:rPr>
              <a:t>виділяється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гній</a:t>
            </a:r>
            <a:r>
              <a:rPr lang="ru-RU" sz="2800" b="1" dirty="0">
                <a:latin typeface="Times New Roman" panose="02020603050405020304" pitchFamily="18" charset="0"/>
                <a:cs typeface="Times New Roman" panose="02020603050405020304" pitchFamily="18" charset="0"/>
              </a:rPr>
              <a:t> без запаху.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На </a:t>
            </a:r>
            <a:r>
              <a:rPr lang="ru-RU" sz="2800" b="1" dirty="0" err="1">
                <a:latin typeface="Times New Roman" panose="02020603050405020304" pitchFamily="18" charset="0"/>
                <a:cs typeface="Times New Roman" panose="02020603050405020304" pitchFamily="18" charset="0"/>
              </a:rPr>
              <a:t>місці</a:t>
            </a:r>
            <a:r>
              <a:rPr lang="ru-RU" sz="2800" b="1" dirty="0">
                <a:latin typeface="Times New Roman" panose="02020603050405020304" pitchFamily="18" charset="0"/>
                <a:cs typeface="Times New Roman" panose="02020603050405020304" pitchFamily="18" charset="0"/>
              </a:rPr>
              <a:t> холодного </a:t>
            </a:r>
            <a:r>
              <a:rPr lang="ru-RU" sz="2800" b="1" dirty="0" err="1">
                <a:latin typeface="Times New Roman" panose="02020603050405020304" pitchFamily="18" charset="0"/>
                <a:cs typeface="Times New Roman" panose="02020603050405020304" pitchFamily="18" charset="0"/>
              </a:rPr>
              <a:t>абсцесу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може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утворитися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глибока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виразка</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з </a:t>
            </a:r>
            <a:r>
              <a:rPr lang="ru-RU" sz="2800" b="1" dirty="0" err="1">
                <a:latin typeface="Times New Roman" panose="02020603050405020304" pitchFamily="18" charset="0"/>
                <a:cs typeface="Times New Roman" panose="02020603050405020304" pitchFamily="18" charset="0"/>
              </a:rPr>
              <a:t>підритими</a:t>
            </a:r>
            <a:r>
              <a:rPr lang="ru-RU" sz="2800" b="1" dirty="0">
                <a:latin typeface="Times New Roman" panose="02020603050405020304" pitchFamily="18" charset="0"/>
                <a:cs typeface="Times New Roman" panose="02020603050405020304" pitchFamily="18" charset="0"/>
              </a:rPr>
              <a:t> краями і </a:t>
            </a:r>
            <a:r>
              <a:rPr lang="ru-RU" sz="2800" b="1" dirty="0" err="1">
                <a:latin typeface="Times New Roman" panose="02020603050405020304" pitchFamily="18" charset="0"/>
                <a:cs typeface="Times New Roman" panose="02020603050405020304" pitchFamily="18" charset="0"/>
              </a:rPr>
              <a:t>специфічною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грануляційною</a:t>
            </a:r>
            <a:r>
              <a:rPr lang="ru-RU" sz="2800" b="1" dirty="0">
                <a:latin typeface="Times New Roman" panose="02020603050405020304" pitchFamily="18" charset="0"/>
                <a:cs typeface="Times New Roman" panose="02020603050405020304" pitchFamily="18" charset="0"/>
              </a:rPr>
              <a:t> тканиною. </a:t>
            </a:r>
            <a:endParaRPr lang="ru-RU" sz="2800" b="1" dirty="0" smtClean="0">
              <a:latin typeface="Times New Roman" panose="02020603050405020304" pitchFamily="18" charset="0"/>
              <a:cs typeface="Times New Roman" panose="02020603050405020304" pitchFamily="18" charset="0"/>
            </a:endParaRPr>
          </a:p>
          <a:p>
            <a:pPr>
              <a:defRPr/>
            </a:pPr>
            <a:r>
              <a:rPr lang="ru-RU" sz="2800" b="1" dirty="0" smtClean="0">
                <a:latin typeface="Times New Roman" panose="02020603050405020304" pitchFamily="18" charset="0"/>
                <a:cs typeface="Times New Roman" panose="02020603050405020304" pitchFamily="18" charset="0"/>
              </a:rPr>
              <a:t>При </a:t>
            </a:r>
            <a:r>
              <a:rPr lang="ru-RU" sz="2800" b="1" dirty="0" err="1">
                <a:latin typeface="Times New Roman" panose="02020603050405020304" pitchFamily="18" charset="0"/>
                <a:cs typeface="Times New Roman" panose="02020603050405020304" pitchFamily="18" charset="0"/>
              </a:rPr>
              <a:t>загоєнні</a:t>
            </a:r>
            <a:r>
              <a:rPr lang="ru-RU" sz="2800" b="1" dirty="0">
                <a:latin typeface="Times New Roman" panose="02020603050405020304" pitchFamily="18" charset="0"/>
                <a:cs typeface="Times New Roman" panose="02020603050405020304" pitchFamily="18" charset="0"/>
              </a:rPr>
              <a:t> - </a:t>
            </a:r>
            <a:r>
              <a:rPr lang="ru-RU" sz="2800" b="1" dirty="0" err="1">
                <a:latin typeface="Times New Roman" panose="02020603050405020304" pitchFamily="18" charset="0"/>
                <a:cs typeface="Times New Roman" panose="02020603050405020304" pitchFamily="18" charset="0"/>
              </a:rPr>
              <a:t>утворюється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зірчастий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рубець</a:t>
            </a:r>
            <a:r>
              <a:rPr lang="ru-RU" sz="2800" b="1" dirty="0">
                <a:latin typeface="Times New Roman" panose="02020603050405020304" pitchFamily="18" charset="0"/>
                <a:cs typeface="Times New Roman" panose="02020603050405020304" pitchFamily="18" charset="0"/>
              </a:rPr>
              <a:t>.</a:t>
            </a:r>
          </a:p>
        </p:txBody>
      </p:sp>
      <p:pic>
        <p:nvPicPr>
          <p:cNvPr id="80900"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63" y="0"/>
            <a:ext cx="2444751"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2157413" y="0"/>
            <a:ext cx="6986587" cy="2133600"/>
          </a:xfrm>
        </p:spPr>
        <p:txBody>
          <a:bodyPr>
            <a:normAutofit fontScale="90000"/>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Поверхнева </a:t>
            </a:r>
            <a:r>
              <a:rPr lang="ru-RU" sz="2800" b="1" dirty="0" err="1">
                <a:solidFill>
                  <a:srgbClr val="FFFF00"/>
                </a:solidFill>
                <a:latin typeface="Times New Roman" panose="02020603050405020304" pitchFamily="18" charset="0"/>
                <a:cs typeface="Times New Roman" panose="02020603050405020304" pitchFamily="18" charset="0"/>
              </a:rPr>
              <a:t>виразка</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на </a:t>
            </a:r>
            <a:r>
              <a:rPr lang="ru-RU" sz="2800" b="1" dirty="0" err="1">
                <a:latin typeface="Times New Roman" panose="02020603050405020304" pitchFamily="18" charset="0"/>
                <a:cs typeface="Times New Roman" panose="02020603050405020304" pitchFamily="18" charset="0"/>
              </a:rPr>
              <a:t>місці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введення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вакцини</a:t>
            </a:r>
            <a:r>
              <a:rPr lang="ru-RU" sz="2800" b="1" dirty="0">
                <a:latin typeface="Times New Roman" panose="02020603050405020304" pitchFamily="18" charset="0"/>
                <a:cs typeface="Times New Roman" panose="02020603050405020304" pitchFamily="18" charset="0"/>
              </a:rPr>
              <a:t> БЦЖ </a:t>
            </a:r>
            <a:r>
              <a:rPr lang="ru-RU" sz="2800" b="1" dirty="0" err="1">
                <a:latin typeface="Times New Roman" panose="02020603050405020304" pitchFamily="18" charset="0"/>
                <a:cs typeface="Times New Roman" panose="02020603050405020304" pitchFamily="18" charset="0"/>
              </a:rPr>
              <a:t>може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виникнути</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через </a:t>
            </a:r>
            <a:r>
              <a:rPr lang="ru-RU" sz="2800" b="1" dirty="0">
                <a:latin typeface="Times New Roman" panose="02020603050405020304" pitchFamily="18" charset="0"/>
                <a:cs typeface="Times New Roman" panose="02020603050405020304" pitchFamily="18" charset="0"/>
              </a:rPr>
              <a:t>3-4 </a:t>
            </a:r>
            <a:r>
              <a:rPr lang="ru-RU" sz="2800" b="1" dirty="0" err="1">
                <a:latin typeface="Times New Roman" panose="02020603050405020304" pitchFamily="18" charset="0"/>
                <a:cs typeface="Times New Roman" panose="02020603050405020304" pitchFamily="18" charset="0"/>
              </a:rPr>
              <a:t>тижні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після</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вакцинації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характеризується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ульцерацією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верхніх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шарів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власне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шкіри</a:t>
            </a:r>
            <a:r>
              <a:rPr lang="ru-RU" sz="28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type="subTitle" idx="1"/>
          </p:nvPr>
        </p:nvSpPr>
        <p:spPr>
          <a:xfrm>
            <a:off x="33338" y="2276475"/>
            <a:ext cx="6338887" cy="4581525"/>
          </a:xfrm>
        </p:spPr>
        <p:txBody>
          <a:bodyPr/>
          <a:lstStyle/>
          <a:p>
            <a:pPr>
              <a:lnSpc>
                <a:spcPct val="95000"/>
              </a:lnSpc>
              <a:spcBef>
                <a:spcPts val="0"/>
              </a:spcBef>
              <a:defRPr/>
            </a:pPr>
            <a:r>
              <a:rPr lang="uk-UA" sz="2800" b="1" dirty="0" smtClean="0">
                <a:solidFill>
                  <a:srgbClr val="FFFF00"/>
                </a:solidFill>
                <a:latin typeface="Times New Roman" panose="02020603050405020304" pitchFamily="18" charset="0"/>
                <a:cs typeface="Times New Roman" panose="02020603050405020304" pitchFamily="18" charset="0"/>
              </a:rPr>
              <a:t>БЦЖ-остеомієліт </a:t>
            </a:r>
            <a:r>
              <a:rPr lang="uk-UA" sz="2800" b="1" dirty="0" smtClean="0">
                <a:latin typeface="Times New Roman" panose="02020603050405020304" pitchFamily="18" charset="0"/>
                <a:cs typeface="Times New Roman" panose="02020603050405020304" pitchFamily="18" charset="0"/>
              </a:rPr>
              <a:t>зустрічається </a:t>
            </a:r>
            <a:r>
              <a:rPr lang="uk-UA" sz="2800" b="1" dirty="0" err="1" smtClean="0">
                <a:latin typeface="Times New Roman" panose="02020603050405020304" pitchFamily="18" charset="0"/>
                <a:cs typeface="Times New Roman" panose="02020603050405020304" pitchFamily="18" charset="0"/>
              </a:rPr>
              <a:t>рідко</a:t>
            </a:r>
            <a:r>
              <a:rPr lang="uk-UA" sz="2800" b="1" dirty="0" smtClean="0">
                <a:latin typeface="Times New Roman" panose="02020603050405020304" pitchFamily="18" charset="0"/>
                <a:cs typeface="Times New Roman" panose="02020603050405020304" pitchFamily="18" charset="0"/>
              </a:rPr>
              <a:t>, однаково часто у дівчат і хлопців. Розвивається через 3 місяця – 5 років після вакцинації. Проявляється підвищенням температури тіла, незначною припухлістю м</a:t>
            </a:r>
            <a:r>
              <a:rPr lang="en-US" sz="2800" b="1" dirty="0" smtClean="0">
                <a:latin typeface="Times New Roman" panose="02020603050405020304" pitchFamily="18" charset="0"/>
                <a:cs typeface="Times New Roman" panose="02020603050405020304" pitchFamily="18" charset="0"/>
              </a:rPr>
              <a:t>’</a:t>
            </a:r>
            <a:r>
              <a:rPr lang="uk-UA" sz="2800" b="1" dirty="0" smtClean="0">
                <a:latin typeface="Times New Roman" panose="02020603050405020304" pitchFamily="18" charset="0"/>
                <a:cs typeface="Times New Roman" panose="02020603050405020304" pitchFamily="18" charset="0"/>
              </a:rPr>
              <a:t>яких тканин, обмеженням рухомості суглоба, що розташований поблизу вогнища ураження. </a:t>
            </a:r>
          </a:p>
          <a:p>
            <a:pPr>
              <a:lnSpc>
                <a:spcPct val="95000"/>
              </a:lnSpc>
              <a:spcBef>
                <a:spcPts val="0"/>
              </a:spcBef>
              <a:defRPr/>
            </a:pPr>
            <a:r>
              <a:rPr lang="uk-UA" sz="2800" b="1" dirty="0" smtClean="0">
                <a:latin typeface="Times New Roman" panose="02020603050405020304" pitchFamily="18" charset="0"/>
                <a:cs typeface="Times New Roman" panose="02020603050405020304" pitchFamily="18" charset="0"/>
              </a:rPr>
              <a:t>Біль не відзначається. </a:t>
            </a:r>
          </a:p>
          <a:p>
            <a:pPr>
              <a:lnSpc>
                <a:spcPct val="95000"/>
              </a:lnSpc>
              <a:spcBef>
                <a:spcPts val="0"/>
              </a:spcBef>
              <a:defRPr/>
            </a:pPr>
            <a:r>
              <a:rPr lang="uk-UA" sz="2800" b="1" dirty="0" smtClean="0">
                <a:latin typeface="Times New Roman" panose="02020603050405020304" pitchFamily="18" charset="0"/>
                <a:cs typeface="Times New Roman" panose="02020603050405020304" pitchFamily="18" charset="0"/>
              </a:rPr>
              <a:t>Лікування – хірургічне.</a:t>
            </a:r>
            <a:endParaRPr lang="ru-RU" sz="2800" b="1" dirty="0">
              <a:latin typeface="Times New Roman" panose="02020603050405020304" pitchFamily="18" charset="0"/>
              <a:cs typeface="Times New Roman" panose="02020603050405020304" pitchFamily="18" charset="0"/>
            </a:endParaRPr>
          </a:p>
        </p:txBody>
      </p:sp>
      <p:pic>
        <p:nvPicPr>
          <p:cNvPr id="81924"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8" y="0"/>
            <a:ext cx="2159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Рисунок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3500" y="3544888"/>
            <a:ext cx="2689225"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150" y="0"/>
            <a:ext cx="7200900" cy="6858000"/>
          </a:xfrm>
        </p:spPr>
        <p:txBody>
          <a:bodyPr/>
          <a:lstStyle/>
          <a:p>
            <a:pPr>
              <a:defRPr/>
            </a:pPr>
            <a:r>
              <a:rPr lang="ru-RU" sz="2400" b="1" dirty="0" err="1" smtClean="0">
                <a:solidFill>
                  <a:srgbClr val="FFFF00"/>
                </a:solidFill>
                <a:latin typeface="Times New Roman" panose="02020603050405020304" pitchFamily="18" charset="0"/>
                <a:cs typeface="Times New Roman" panose="02020603050405020304" pitchFamily="18" charset="0"/>
              </a:rPr>
              <a:t>Післявакцинальні</a:t>
            </a:r>
            <a:r>
              <a:rPr lang="ru-RU" sz="2400" b="1" dirty="0" smtClean="0">
                <a:solidFill>
                  <a:srgbClr val="FFFF00"/>
                </a:solidFill>
                <a:latin typeface="Times New Roman" panose="02020603050405020304" pitchFamily="18" charset="0"/>
                <a:cs typeface="Times New Roman" panose="02020603050405020304" pitchFamily="18" charset="0"/>
              </a:rPr>
              <a:t> лімфаденіти </a:t>
            </a:r>
            <a:r>
              <a:rPr lang="ru-RU" sz="2400" b="1" dirty="0" err="1" smtClean="0">
                <a:solidFill>
                  <a:srgbClr val="FFFF00"/>
                </a:solidFill>
                <a:latin typeface="Times New Roman" panose="02020603050405020304" pitchFamily="18" charset="0"/>
                <a:cs typeface="Times New Roman" panose="02020603050405020304" pitchFamily="18" charset="0"/>
              </a:rPr>
              <a:t>регіонарних</a:t>
            </a:r>
            <a:r>
              <a:rPr lang="ru-RU" sz="2400" b="1" dirty="0" smtClean="0">
                <a:solidFill>
                  <a:srgbClr val="FFFF00"/>
                </a:solidFill>
                <a:latin typeface="Times New Roman" panose="02020603050405020304" pitchFamily="18" charset="0"/>
                <a:cs typeface="Times New Roman" panose="02020603050405020304" pitchFamily="18" charset="0"/>
              </a:rPr>
              <a:t> </a:t>
            </a:r>
            <a:r>
              <a:rPr lang="ru-RU" sz="2400" b="1" dirty="0" err="1" smtClean="0">
                <a:solidFill>
                  <a:srgbClr val="FFFF00"/>
                </a:solidFill>
                <a:latin typeface="Times New Roman" panose="02020603050405020304" pitchFamily="18" charset="0"/>
                <a:cs typeface="Times New Roman" panose="02020603050405020304" pitchFamily="18" charset="0"/>
              </a:rPr>
              <a:t>лімфатичних</a:t>
            </a:r>
            <a:r>
              <a:rPr lang="ru-RU" sz="2400" b="1" dirty="0" smtClean="0">
                <a:solidFill>
                  <a:srgbClr val="FFFF00"/>
                </a:solidFill>
                <a:latin typeface="Times New Roman" panose="02020603050405020304" pitchFamily="18" charset="0"/>
                <a:cs typeface="Times New Roman" panose="02020603050405020304" pitchFamily="18" charset="0"/>
              </a:rPr>
              <a:t> </a:t>
            </a:r>
            <a:r>
              <a:rPr lang="ru-RU" sz="2400" b="1" dirty="0" err="1" smtClean="0">
                <a:solidFill>
                  <a:srgbClr val="FFFF00"/>
                </a:solidFill>
                <a:latin typeface="Times New Roman" panose="02020603050405020304" pitchFamily="18" charset="0"/>
                <a:cs typeface="Times New Roman" panose="02020603050405020304" pitchFamily="18" charset="0"/>
              </a:rPr>
              <a:t>вузлів</a:t>
            </a:r>
            <a:r>
              <a:rPr lang="ru-RU" sz="2400" b="1" dirty="0" smtClean="0">
                <a:solidFill>
                  <a:srgbClr val="FFFF00"/>
                </a:solidFill>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звичайно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бувають</a:t>
            </a:r>
            <a:r>
              <a:rPr lang="ru-RU" sz="2400" b="1" dirty="0" smtClean="0">
                <a:latin typeface="Times New Roman" panose="02020603050405020304" pitchFamily="18" charset="0"/>
                <a:cs typeface="Times New Roman" panose="02020603050405020304" pitchFamily="18" charset="0"/>
              </a:rPr>
              <a:t> у </a:t>
            </a:r>
            <a:r>
              <a:rPr lang="ru-RU" sz="2400" b="1" dirty="0" err="1" smtClean="0">
                <a:latin typeface="Times New Roman" panose="02020603050405020304" pitchFamily="18" charset="0"/>
                <a:cs typeface="Times New Roman" panose="02020603050405020304" pitchFamily="18" charset="0"/>
              </a:rPr>
              <a:t>первинно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вакцинованих</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дітей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З'являються</a:t>
            </a:r>
            <a:r>
              <a:rPr lang="ru-RU" sz="2400" b="1" dirty="0" smtClean="0">
                <a:latin typeface="Times New Roman" panose="02020603050405020304" pitchFamily="18" charset="0"/>
                <a:cs typeface="Times New Roman" panose="02020603050405020304" pitchFamily="18" charset="0"/>
              </a:rPr>
              <a:t> на 2-3 </a:t>
            </a:r>
            <a:r>
              <a:rPr lang="ru-RU" sz="2400" b="1" dirty="0" err="1" smtClean="0">
                <a:latin typeface="Times New Roman" panose="02020603050405020304" pitchFamily="18" charset="0"/>
                <a:cs typeface="Times New Roman" panose="02020603050405020304" pitchFamily="18" charset="0"/>
              </a:rPr>
              <a:t>місяці</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після</a:t>
            </a:r>
            <a:r>
              <a:rPr lang="ru-RU" sz="2400" b="1" dirty="0" smtClean="0">
                <a:latin typeface="Times New Roman" panose="02020603050405020304" pitchFamily="18" charset="0"/>
                <a:cs typeface="Times New Roman" panose="02020603050405020304" pitchFamily="18" charset="0"/>
              </a:rPr>
              <a:t> вакцинації при </a:t>
            </a:r>
            <a:r>
              <a:rPr lang="ru-RU" sz="2400" b="1" dirty="0" err="1" smtClean="0">
                <a:latin typeface="Times New Roman" panose="02020603050405020304" pitchFamily="18" charset="0"/>
                <a:cs typeface="Times New Roman" panose="02020603050405020304" pitchFamily="18" charset="0"/>
              </a:rPr>
              <a:t>наявності</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нормальної</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місцевої</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реакції</a:t>
            </a:r>
            <a:r>
              <a:rPr lang="ru-RU" sz="2400" b="1" dirty="0" smtClean="0">
                <a:latin typeface="Times New Roman" panose="02020603050405020304" pitchFamily="18" charset="0"/>
                <a:cs typeface="Times New Roman" panose="02020603050405020304" pitchFamily="18" charset="0"/>
              </a:rPr>
              <a:t>, у </a:t>
            </a:r>
            <a:r>
              <a:rPr lang="ru-RU" sz="2400" b="1" dirty="0" err="1" smtClean="0">
                <a:latin typeface="Times New Roman" panose="02020603050405020304" pitchFamily="18" charset="0"/>
                <a:cs typeface="Times New Roman" panose="02020603050405020304" pitchFamily="18" charset="0"/>
              </a:rPr>
              <a:t>ряді</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випадків</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можуть</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поєднуватися</a:t>
            </a:r>
            <a:r>
              <a:rPr lang="ru-RU" sz="2400" b="1" dirty="0" smtClean="0">
                <a:latin typeface="Times New Roman" panose="02020603050405020304" pitchFamily="18" charset="0"/>
                <a:cs typeface="Times New Roman" panose="02020603050405020304" pitchFamily="18" charset="0"/>
              </a:rPr>
              <a:t> з </a:t>
            </a:r>
            <a:r>
              <a:rPr lang="ru-RU" sz="2400" b="1" dirty="0" err="1" smtClean="0">
                <a:latin typeface="Times New Roman" panose="02020603050405020304" pitchFamily="18" charset="0"/>
                <a:cs typeface="Times New Roman" panose="02020603050405020304" pitchFamily="18" charset="0"/>
              </a:rPr>
              <a:t>холодним</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підшкірним</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абсцесом</a:t>
            </a:r>
            <a:r>
              <a:rPr lang="ru-RU" sz="2400" b="1" dirty="0" smtClean="0">
                <a:latin typeface="Times New Roman" panose="02020603050405020304" pitchFamily="18" charset="0"/>
                <a:cs typeface="Times New Roman" panose="02020603050405020304" pitchFamily="18" charset="0"/>
              </a:rPr>
              <a:t>.</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Для </a:t>
            </a:r>
            <a:r>
              <a:rPr lang="ru-RU" sz="2400" b="1" dirty="0" err="1" smtClean="0">
                <a:latin typeface="Times New Roman" panose="02020603050405020304" pitchFamily="18" charset="0"/>
                <a:cs typeface="Times New Roman" panose="02020603050405020304" pitchFamily="18" charset="0"/>
              </a:rPr>
              <a:t>піствакционального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лімфаденіту</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характерний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безсимптомний</a:t>
            </a:r>
            <a:r>
              <a:rPr lang="ru-RU" sz="2400" b="1" dirty="0" smtClean="0">
                <a:latin typeface="Times New Roman" panose="02020603050405020304" pitchFamily="18" charset="0"/>
                <a:cs typeface="Times New Roman" panose="02020603050405020304" pitchFamily="18" charset="0"/>
              </a:rPr>
              <a:t> початок, </a:t>
            </a:r>
            <a:r>
              <a:rPr lang="ru-RU" sz="2400" b="1" dirty="0" err="1" smtClean="0">
                <a:latin typeface="Times New Roman" panose="02020603050405020304" pitchFamily="18" charset="0"/>
                <a:cs typeface="Times New Roman" panose="02020603050405020304" pitchFamily="18" charset="0"/>
              </a:rPr>
              <a:t>збільшення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регіональних</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лімфовузлів</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Клінічні</a:t>
            </a:r>
            <a:r>
              <a:rPr lang="ru-RU" sz="2400" b="1" dirty="0" smtClean="0">
                <a:latin typeface="Times New Roman" panose="02020603050405020304" pitchFamily="18" charset="0"/>
                <a:cs typeface="Times New Roman" panose="02020603050405020304" pitchFamily="18" charset="0"/>
              </a:rPr>
              <a:t> прояви </a:t>
            </a:r>
            <a:r>
              <a:rPr lang="ru-RU" sz="2400" b="1" dirty="0" err="1" smtClean="0">
                <a:latin typeface="Times New Roman" panose="02020603050405020304" pitchFamily="18" charset="0"/>
                <a:cs typeface="Times New Roman" panose="02020603050405020304" pitchFamily="18" charset="0"/>
              </a:rPr>
              <a:t>поствакцинальних</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лімфаденітів</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залежать</a:t>
            </a:r>
            <a:r>
              <a:rPr lang="ru-RU" sz="2400" b="1" dirty="0" smtClean="0">
                <a:latin typeface="Times New Roman" panose="02020603050405020304" pitchFamily="18" charset="0"/>
                <a:cs typeface="Times New Roman" panose="02020603050405020304" pitchFamily="18" charset="0"/>
              </a:rPr>
              <a:t> від </a:t>
            </a:r>
            <a:r>
              <a:rPr lang="ru-RU" sz="2400" b="1" dirty="0" err="1" smtClean="0">
                <a:latin typeface="Times New Roman" panose="02020603050405020304" pitchFamily="18" charset="0"/>
                <a:cs typeface="Times New Roman" panose="02020603050405020304" pitchFamily="18" charset="0"/>
              </a:rPr>
              <a:t>фази</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процесу</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інфільтрація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абсцедування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або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кальцинація</a:t>
            </a:r>
            <a:r>
              <a:rPr lang="ru-RU" sz="2400" b="1" dirty="0" smtClean="0">
                <a:latin typeface="Times New Roman" panose="02020603050405020304" pitchFamily="18" charset="0"/>
                <a:cs typeface="Times New Roman" panose="02020603050405020304" pitchFamily="18" charset="0"/>
              </a:rPr>
              <a:t>).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Після </a:t>
            </a:r>
            <a:r>
              <a:rPr lang="ru-RU" sz="2400" b="1" dirty="0" err="1" smtClean="0">
                <a:latin typeface="Times New Roman" panose="02020603050405020304" pitchFamily="18" charset="0"/>
                <a:cs typeface="Times New Roman" panose="02020603050405020304" pitchFamily="18" charset="0"/>
              </a:rPr>
              <a:t>самостійного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спорожнення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лімфаденіту</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настає</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загоєння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Якщо</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самостійне</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загоєння</a:t>
            </a:r>
            <a:r>
              <a:rPr lang="ru-RU" sz="2400" b="1" dirty="0" smtClean="0">
                <a:latin typeface="Times New Roman" panose="02020603050405020304" pitchFamily="18" charset="0"/>
                <a:cs typeface="Times New Roman" panose="02020603050405020304" pitchFamily="18" charset="0"/>
              </a:rPr>
              <a:t> не </a:t>
            </a:r>
            <a:r>
              <a:rPr lang="ru-RU" sz="2400" b="1" dirty="0" err="1" smtClean="0">
                <a:latin typeface="Times New Roman" panose="02020603050405020304" pitchFamily="18" charset="0"/>
                <a:cs typeface="Times New Roman" panose="02020603050405020304" pitchFamily="18" charset="0"/>
              </a:rPr>
              <a:t>відбувається</a:t>
            </a:r>
            <a:r>
              <a:rPr lang="ru-RU" sz="2400" b="1" dirty="0" smtClean="0">
                <a:latin typeface="Times New Roman" panose="02020603050405020304" pitchFamily="18" charset="0"/>
                <a:cs typeface="Times New Roman" panose="02020603050405020304" pitchFamily="18" charset="0"/>
              </a:rPr>
              <a:t> - проводиться </a:t>
            </a:r>
            <a:r>
              <a:rPr lang="ru-RU" sz="2400" b="1" dirty="0" err="1" smtClean="0">
                <a:latin typeface="Times New Roman" panose="02020603050405020304" pitchFamily="18" charset="0"/>
                <a:cs typeface="Times New Roman" panose="02020603050405020304" pitchFamily="18" charset="0"/>
              </a:rPr>
              <a:t>лікуватися</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ізоніазидом</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протягом</a:t>
            </a:r>
            <a:r>
              <a:rPr lang="ru-RU" sz="2400" b="1" dirty="0" smtClean="0">
                <a:latin typeface="Times New Roman" panose="02020603050405020304" pitchFamily="18" charset="0"/>
                <a:cs typeface="Times New Roman" panose="02020603050405020304" pitchFamily="18" charset="0"/>
              </a:rPr>
              <a:t> 3-6 </a:t>
            </a:r>
            <a:r>
              <a:rPr lang="ru-RU" sz="2400" b="1" dirty="0" err="1" smtClean="0">
                <a:latin typeface="Times New Roman" panose="02020603050405020304" pitchFamily="18" charset="0"/>
                <a:cs typeface="Times New Roman" panose="02020603050405020304" pitchFamily="18" charset="0"/>
              </a:rPr>
              <a:t>міс</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pic>
        <p:nvPicPr>
          <p:cNvPr id="82947" name="Рисунок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5" y="-25400"/>
            <a:ext cx="183515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Прямоугольник 4"/>
          <p:cNvSpPr>
            <a:spLocks noChangeArrowheads="1"/>
          </p:cNvSpPr>
          <p:nvPr/>
        </p:nvSpPr>
        <p:spPr bwMode="auto">
          <a:xfrm>
            <a:off x="3175" y="5095875"/>
            <a:ext cx="1976438"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ru-RU" altLang="ru-RU" sz="2000">
                <a:latin typeface="Times New Roman" panose="02020603050405020304" pitchFamily="18" charset="0"/>
                <a:cs typeface="Times New Roman" panose="02020603050405020304" pitchFamily="18" charset="0"/>
              </a:rPr>
              <a:t>Ехограма пахових лімфатичних</a:t>
            </a:r>
          </a:p>
          <a:p>
            <a:pPr algn="ctr" eaLnBrk="1" hangingPunct="1">
              <a:spcBef>
                <a:spcPct val="0"/>
              </a:spcBef>
              <a:buClrTx/>
              <a:buSzTx/>
              <a:buFontTx/>
              <a:buNone/>
            </a:pPr>
            <a:r>
              <a:rPr lang="uk-UA" altLang="ru-RU" sz="2000">
                <a:latin typeface="Times New Roman" panose="02020603050405020304" pitchFamily="18" charset="0"/>
                <a:cs typeface="Times New Roman" panose="02020603050405020304" pitchFamily="18" charset="0"/>
              </a:rPr>
              <a:t>вузлів</a:t>
            </a:r>
            <a:endParaRPr lang="ru-RU" altLang="ru-RU"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2038350" y="428604"/>
            <a:ext cx="7105650" cy="2038350"/>
          </a:xfrm>
        </p:spPr>
        <p:txBody>
          <a:bodyPr>
            <a:normAutofit fontScale="90000"/>
          </a:bodyPr>
          <a:lstStyle/>
          <a:p>
            <a:pPr>
              <a:defRPr/>
            </a:pPr>
            <a:r>
              <a:rPr lang="ru-RU" sz="2800" b="1" dirty="0">
                <a:solidFill>
                  <a:srgbClr val="FFFF00"/>
                </a:solidFill>
                <a:latin typeface="Times New Roman" panose="02020603050405020304" pitchFamily="18" charset="0"/>
                <a:cs typeface="Times New Roman" panose="02020603050405020304" pitchFamily="18" charset="0"/>
              </a:rPr>
              <a:t>Келоїдні </a:t>
            </a:r>
            <a:r>
              <a:rPr lang="ru-RU" sz="2800" b="1" dirty="0" err="1">
                <a:solidFill>
                  <a:srgbClr val="FFFF00"/>
                </a:solidFill>
                <a:latin typeface="Times New Roman" panose="02020603050405020304" pitchFamily="18" charset="0"/>
                <a:cs typeface="Times New Roman" panose="02020603050405020304" pitchFamily="18" charset="0"/>
              </a:rPr>
              <a:t>рубці</a:t>
            </a: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на </a:t>
            </a:r>
            <a:r>
              <a:rPr lang="ru-RU" sz="2800" b="1" dirty="0" err="1">
                <a:latin typeface="Times New Roman" panose="02020603050405020304" pitchFamily="18" charset="0"/>
                <a:cs typeface="Times New Roman" panose="02020603050405020304" pitchFamily="18" charset="0"/>
              </a:rPr>
              <a:t>місці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поствакцинальної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реакції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являють</a:t>
            </a:r>
            <a:r>
              <a:rPr lang="ru-RU" sz="2800" b="1" dirty="0">
                <a:latin typeface="Times New Roman" panose="02020603050405020304" pitchFamily="18" charset="0"/>
                <a:cs typeface="Times New Roman" panose="02020603050405020304" pitchFamily="18" charset="0"/>
              </a:rPr>
              <a:t> собою </a:t>
            </a:r>
            <a:r>
              <a:rPr lang="ru-RU" sz="2800" b="1" dirty="0" err="1">
                <a:latin typeface="Times New Roman" panose="02020603050405020304" pitchFamily="18" charset="0"/>
                <a:cs typeface="Times New Roman" panose="02020603050405020304" pitchFamily="18" charset="0"/>
              </a:rPr>
              <a:t>сполучнотканинне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пухлиноподібне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утворення</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яке </a:t>
            </a:r>
            <a:r>
              <a:rPr lang="ru-RU" sz="2800" b="1" dirty="0" err="1">
                <a:latin typeface="Times New Roman" panose="02020603050405020304" pitchFamily="18" charset="0"/>
                <a:cs typeface="Times New Roman" panose="02020603050405020304" pitchFamily="18" charset="0"/>
              </a:rPr>
              <a:t>здіймається</a:t>
            </a:r>
            <a:r>
              <a:rPr lang="ru-RU" sz="2800" b="1" dirty="0">
                <a:latin typeface="Times New Roman" panose="02020603050405020304" pitchFamily="18" charset="0"/>
                <a:cs typeface="Times New Roman" panose="02020603050405020304" pitchFamily="18" charset="0"/>
              </a:rPr>
              <a:t> над </a:t>
            </a:r>
            <a:r>
              <a:rPr lang="ru-RU" sz="2800" b="1" dirty="0" err="1">
                <a:latin typeface="Times New Roman" panose="02020603050405020304" pitchFamily="18" charset="0"/>
                <a:cs typeface="Times New Roman" panose="02020603050405020304" pitchFamily="18" charset="0"/>
              </a:rPr>
              <a:t>поверхнею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шкіри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дуже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щільної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консистенції</a:t>
            </a:r>
            <a:r>
              <a:rPr lang="ru-RU" sz="2800" b="1" dirty="0">
                <a:latin typeface="Times New Roman" panose="02020603050405020304" pitchFamily="18" charset="0"/>
                <a:cs typeface="Times New Roman" panose="02020603050405020304" pitchFamily="18" charset="0"/>
              </a:rPr>
              <a:t>. </a:t>
            </a:r>
          </a:p>
        </p:txBody>
      </p:sp>
      <p:sp>
        <p:nvSpPr>
          <p:cNvPr id="4" name="Подзаголовок 3"/>
          <p:cNvSpPr>
            <a:spLocks noGrp="1"/>
          </p:cNvSpPr>
          <p:nvPr>
            <p:ph type="subTitle" idx="1"/>
          </p:nvPr>
        </p:nvSpPr>
        <p:spPr>
          <a:xfrm>
            <a:off x="-4763" y="3286124"/>
            <a:ext cx="9148763" cy="4797425"/>
          </a:xfrm>
        </p:spPr>
        <p:txBody>
          <a:bodyPr/>
          <a:lstStyle/>
          <a:p>
            <a:pPr>
              <a:lnSpc>
                <a:spcPct val="85000"/>
              </a:lnSpc>
              <a:spcBef>
                <a:spcPts val="0"/>
              </a:spcBef>
              <a:defRPr/>
            </a:pP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ru-RU" sz="2800" b="1" dirty="0" err="1" smtClean="0">
                <a:solidFill>
                  <a:srgbClr val="FFFF00"/>
                </a:solidFill>
                <a:latin typeface="Times New Roman" panose="02020603050405020304" pitchFamily="18" charset="0"/>
                <a:cs typeface="Times New Roman" panose="02020603050405020304" pitchFamily="18" charset="0"/>
              </a:rPr>
              <a:t>Генералізований</a:t>
            </a:r>
            <a:r>
              <a:rPr lang="ru-RU" sz="2800" b="1" dirty="0" smtClean="0">
                <a:solidFill>
                  <a:srgbClr val="FFFF00"/>
                </a:solidFill>
                <a:latin typeface="Times New Roman" panose="02020603050405020304" pitchFamily="18" charset="0"/>
                <a:cs typeface="Times New Roman" panose="02020603050405020304" pitchFamily="18" charset="0"/>
              </a:rPr>
              <a:t> </a:t>
            </a:r>
            <a:r>
              <a:rPr lang="ru-RU" sz="2800" b="1" dirty="0">
                <a:solidFill>
                  <a:srgbClr val="FFFF00"/>
                </a:solidFill>
                <a:latin typeface="Times New Roman" panose="02020603050405020304" pitchFamily="18" charset="0"/>
                <a:cs typeface="Times New Roman" panose="02020603050405020304" pitchFamily="18" charset="0"/>
              </a:rPr>
              <a:t>туберкульоз</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викликаний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мікобактеріями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штаму</a:t>
            </a:r>
            <a:r>
              <a:rPr lang="ru-RU" sz="2800" b="1" dirty="0">
                <a:latin typeface="Times New Roman" panose="02020603050405020304" pitchFamily="18" charset="0"/>
                <a:cs typeface="Times New Roman" panose="02020603050405020304" pitchFamily="18" charset="0"/>
              </a:rPr>
              <a:t> БЦЖ у </a:t>
            </a:r>
            <a:r>
              <a:rPr lang="ru-RU" sz="2800" b="1" dirty="0" err="1">
                <a:latin typeface="Times New Roman" panose="02020603050405020304" pitchFamily="18" charset="0"/>
                <a:cs typeface="Times New Roman" panose="02020603050405020304" pitchFamily="18" charset="0"/>
              </a:rPr>
              <a:t>дітей</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первинним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імунодефіцитом</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зустрічається</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рідко</a:t>
            </a:r>
            <a:r>
              <a:rPr lang="ru-RU" sz="2800" b="1" dirty="0" smtClean="0">
                <a:latin typeface="Times New Roman" panose="02020603050405020304" pitchFamily="18" charset="0"/>
                <a:cs typeface="Times New Roman" panose="02020603050405020304" pitchFamily="18" charset="0"/>
              </a:rPr>
              <a:t>. </a:t>
            </a:r>
          </a:p>
          <a:p>
            <a:pPr>
              <a:lnSpc>
                <a:spcPct val="85000"/>
              </a:lnSpc>
              <a:spcBef>
                <a:spcPts val="0"/>
              </a:spcBef>
              <a:defRPr/>
            </a:pPr>
            <a:r>
              <a:rPr lang="ru-RU" sz="2800" b="1" dirty="0" err="1" smtClean="0">
                <a:latin typeface="Times New Roman" panose="02020603050405020304" pitchFamily="18" charset="0"/>
                <a:cs typeface="Times New Roman" panose="02020603050405020304" pitchFamily="18" charset="0"/>
              </a:rPr>
              <a:t>Проявляється</a:t>
            </a:r>
            <a:r>
              <a:rPr lang="ru-RU" sz="2800" b="1" dirty="0" smtClean="0">
                <a:latin typeface="Times New Roman" panose="02020603050405020304" pitchFamily="18" charset="0"/>
                <a:cs typeface="Times New Roman" panose="02020603050405020304" pitchFamily="18" charset="0"/>
              </a:rPr>
              <a:t> як </a:t>
            </a:r>
            <a:r>
              <a:rPr lang="ru-RU" sz="2800" b="1" dirty="0" err="1" smtClean="0">
                <a:latin typeface="Times New Roman" panose="02020603050405020304" pitchFamily="18" charset="0"/>
                <a:cs typeface="Times New Roman" panose="02020603050405020304" pitchFamily="18" charset="0"/>
              </a:rPr>
              <a:t>активний</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туберкульозний</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процес</a:t>
            </a:r>
            <a:r>
              <a:rPr lang="ru-RU" sz="2800" b="1" dirty="0" smtClean="0">
                <a:latin typeface="Times New Roman" panose="02020603050405020304" pitchFamily="18" charset="0"/>
                <a:cs typeface="Times New Roman" panose="02020603050405020304" pitchFamily="18" charset="0"/>
              </a:rPr>
              <a:t> </a:t>
            </a:r>
          </a:p>
          <a:p>
            <a:pPr>
              <a:lnSpc>
                <a:spcPct val="85000"/>
              </a:lnSpc>
              <a:spcBef>
                <a:spcPts val="0"/>
              </a:spcBef>
              <a:defRPr/>
            </a:pPr>
            <a:r>
              <a:rPr lang="ru-RU" sz="2800" b="1" dirty="0" smtClean="0">
                <a:latin typeface="Times New Roman" panose="02020603050405020304" pitchFamily="18" charset="0"/>
                <a:cs typeface="Times New Roman" panose="02020603050405020304" pitchFamily="18" charset="0"/>
              </a:rPr>
              <a:t>з </a:t>
            </a:r>
            <a:r>
              <a:rPr lang="ru-RU" sz="2800" b="1" dirty="0" err="1" smtClean="0">
                <a:latin typeface="Times New Roman" panose="02020603050405020304" pitchFamily="18" charset="0"/>
                <a:cs typeface="Times New Roman" panose="02020603050405020304" pitchFamily="18" charset="0"/>
              </a:rPr>
              <a:t>ураженням</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декільких</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органів</a:t>
            </a:r>
            <a:r>
              <a:rPr lang="ru-RU" sz="2800" b="1" dirty="0" smtClean="0">
                <a:latin typeface="Times New Roman" panose="02020603050405020304" pitchFamily="18" charset="0"/>
                <a:cs typeface="Times New Roman" panose="02020603050405020304" pitchFamily="18" charset="0"/>
              </a:rPr>
              <a:t> і систем.</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endParaRPr lang="ru-RU" sz="2800" b="1" dirty="0">
              <a:latin typeface="Times New Roman" panose="02020603050405020304" pitchFamily="18" charset="0"/>
              <a:cs typeface="Times New Roman" panose="02020603050405020304" pitchFamily="18" charset="0"/>
            </a:endParaRPr>
          </a:p>
        </p:txBody>
      </p:sp>
      <p:pic>
        <p:nvPicPr>
          <p:cNvPr id="83972"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03835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uk-UA" altLang="ru-RU" sz="3200" b="1" dirty="0" smtClean="0">
                <a:latin typeface="Times New Roman" panose="02020603050405020304" pitchFamily="18" charset="0"/>
                <a:cs typeface="Times New Roman" panose="02020603050405020304" pitchFamily="18" charset="0"/>
              </a:rPr>
              <a:t>Таким чином, проведення </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профілактики туберкульозу</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за всіма напрямками: </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 соціальним,</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 специфічним,</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 санітарним,</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 хіміотерапевтичним</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сприяє зменшенню розповсюдження туберкульозної інфекції </a:t>
            </a:r>
            <a:br>
              <a:rPr lang="uk-UA" altLang="ru-RU" sz="3200" b="1" dirty="0" smtClean="0">
                <a:latin typeface="Times New Roman" panose="02020603050405020304" pitchFamily="18" charset="0"/>
                <a:cs typeface="Times New Roman" panose="02020603050405020304" pitchFamily="18" charset="0"/>
              </a:rPr>
            </a:br>
            <a:r>
              <a:rPr lang="uk-UA" altLang="ru-RU" sz="3200" b="1" dirty="0" smtClean="0">
                <a:latin typeface="Times New Roman" panose="02020603050405020304" pitchFamily="18" charset="0"/>
                <a:cs typeface="Times New Roman" panose="02020603050405020304" pitchFamily="18" charset="0"/>
              </a:rPr>
              <a:t>і захворюванню на туберкульоз.</a:t>
            </a:r>
            <a:r>
              <a:rPr lang="uk-UA" altLang="ru-RU" sz="2800" b="1" dirty="0" smtClean="0">
                <a:latin typeface="Times New Roman" panose="02020603050405020304" pitchFamily="18" charset="0"/>
                <a:cs typeface="Times New Roman" panose="02020603050405020304" pitchFamily="18" charset="0"/>
              </a:rPr>
              <a:t/>
            </a:r>
            <a:br>
              <a:rPr lang="uk-UA" altLang="ru-RU" sz="2800" b="1" dirty="0" smtClean="0">
                <a:latin typeface="Times New Roman" panose="02020603050405020304" pitchFamily="18" charset="0"/>
                <a:cs typeface="Times New Roman" panose="02020603050405020304" pitchFamily="18" charset="0"/>
              </a:rPr>
            </a:br>
            <a:endParaRPr lang="ru-RU" altLang="ru-RU" sz="2800" b="1"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solidFill>
                  <a:srgbClr val="FF0000"/>
                </a:solidFill>
              </a:rPr>
              <a:t>Диспансерний</a:t>
            </a:r>
            <a:r>
              <a:rPr lang="ru-RU" dirty="0" smtClean="0">
                <a:solidFill>
                  <a:srgbClr val="FF0000"/>
                </a:solidFill>
              </a:rPr>
              <a:t> </a:t>
            </a:r>
            <a:r>
              <a:rPr lang="ru-RU" dirty="0" err="1" smtClean="0">
                <a:solidFill>
                  <a:srgbClr val="FF0000"/>
                </a:solidFill>
              </a:rPr>
              <a:t>нагляд</a:t>
            </a:r>
            <a:r>
              <a:rPr lang="ru-RU" dirty="0" smtClean="0">
                <a:solidFill>
                  <a:srgbClr val="FF0000"/>
                </a:solidFill>
              </a:rPr>
              <a:t/>
            </a:r>
            <a:br>
              <a:rPr lang="ru-RU" dirty="0" smtClean="0">
                <a:solidFill>
                  <a:srgbClr val="FF0000"/>
                </a:solidFill>
              </a:rPr>
            </a:br>
            <a:r>
              <a:rPr lang="ru-RU" sz="3100" dirty="0" err="1" smtClean="0">
                <a:solidFill>
                  <a:srgbClr val="FFC000"/>
                </a:solidFill>
              </a:rPr>
              <a:t>Диспансерні</a:t>
            </a:r>
            <a:r>
              <a:rPr lang="ru-RU" sz="3100" dirty="0" smtClean="0">
                <a:solidFill>
                  <a:srgbClr val="FFC000"/>
                </a:solidFill>
              </a:rPr>
              <a:t> </a:t>
            </a:r>
            <a:r>
              <a:rPr lang="ru-RU" sz="3100" dirty="0" err="1" smtClean="0">
                <a:solidFill>
                  <a:srgbClr val="FFC000"/>
                </a:solidFill>
              </a:rPr>
              <a:t>категорії</a:t>
            </a:r>
            <a:r>
              <a:rPr lang="ru-RU" sz="3100" dirty="0" smtClean="0">
                <a:solidFill>
                  <a:srgbClr val="FFC000"/>
                </a:solidFill>
              </a:rPr>
              <a:t> </a:t>
            </a:r>
            <a:r>
              <a:rPr lang="ru-RU" sz="3100" dirty="0" err="1" smtClean="0">
                <a:solidFill>
                  <a:srgbClr val="FFC000"/>
                </a:solidFill>
              </a:rPr>
              <a:t>обліку</a:t>
            </a:r>
            <a:r>
              <a:rPr lang="ru-RU" sz="3100" dirty="0" smtClean="0">
                <a:solidFill>
                  <a:srgbClr val="FFC000"/>
                </a:solidFill>
              </a:rPr>
              <a:t> </a:t>
            </a:r>
            <a:r>
              <a:rPr lang="ru-RU" sz="3100" dirty="0" err="1" smtClean="0">
                <a:solidFill>
                  <a:srgbClr val="FFC000"/>
                </a:solidFill>
              </a:rPr>
              <a:t>хворих</a:t>
            </a:r>
            <a:endParaRPr lang="ru-RU" sz="3100" dirty="0">
              <a:solidFill>
                <a:srgbClr val="FFC000"/>
              </a:solidFill>
            </a:endParaRPr>
          </a:p>
        </p:txBody>
      </p:sp>
      <p:sp>
        <p:nvSpPr>
          <p:cNvPr id="3" name="Содержимое 2"/>
          <p:cNvSpPr>
            <a:spLocks noGrp="1"/>
          </p:cNvSpPr>
          <p:nvPr>
            <p:ph idx="1"/>
          </p:nvPr>
        </p:nvSpPr>
        <p:spPr>
          <a:xfrm>
            <a:off x="357158" y="1571612"/>
            <a:ext cx="8229600" cy="4709160"/>
          </a:xfrm>
        </p:spPr>
        <p:txBody>
          <a:bodyPr/>
          <a:lstStyle/>
          <a:p>
            <a:r>
              <a:rPr lang="uk-UA" dirty="0" smtClean="0">
                <a:solidFill>
                  <a:srgbClr val="FF0000"/>
                </a:solidFill>
              </a:rPr>
              <a:t>Категорія 1 – </a:t>
            </a:r>
            <a:r>
              <a:rPr lang="uk-UA" dirty="0" smtClean="0"/>
              <a:t>хворі на вперше </a:t>
            </a:r>
            <a:r>
              <a:rPr lang="uk-UA" dirty="0" err="1" smtClean="0"/>
              <a:t>діагностований</a:t>
            </a:r>
            <a:r>
              <a:rPr lang="uk-UA" dirty="0" smtClean="0"/>
              <a:t> ТБ різних </a:t>
            </a:r>
            <a:r>
              <a:rPr lang="uk-UA" dirty="0" err="1" smtClean="0"/>
              <a:t>локалізацій</a:t>
            </a:r>
            <a:r>
              <a:rPr lang="uk-UA" dirty="0" smtClean="0"/>
              <a:t> (ВДТБ) з МБТ (+), а також хворі з іншими тяжкими формами ТБ різних </a:t>
            </a:r>
            <a:r>
              <a:rPr lang="uk-UA" dirty="0" err="1" smtClean="0"/>
              <a:t>локалізацій</a:t>
            </a:r>
            <a:r>
              <a:rPr lang="uk-UA" dirty="0" smtClean="0"/>
              <a:t> з МБТ(-): міліарним,</a:t>
            </a:r>
            <a:r>
              <a:rPr lang="uk-UA" dirty="0" err="1" smtClean="0"/>
              <a:t>дисемінованим</a:t>
            </a:r>
            <a:r>
              <a:rPr lang="uk-UA" dirty="0" smtClean="0"/>
              <a:t>, деструктивним з крупними поодинокими або множинними порожнинами, менінгітом, перитонітом, ТБ </a:t>
            </a:r>
            <a:r>
              <a:rPr lang="uk-UA" dirty="0" err="1" smtClean="0"/>
              <a:t>кишківника</a:t>
            </a:r>
            <a:r>
              <a:rPr lang="uk-UA" dirty="0" smtClean="0"/>
              <a:t>, ТБ хребта, </a:t>
            </a:r>
            <a:r>
              <a:rPr lang="uk-UA" dirty="0" err="1" smtClean="0"/>
              <a:t>урогенітальним</a:t>
            </a:r>
            <a:r>
              <a:rPr lang="uk-UA" dirty="0" smtClean="0"/>
              <a:t> ТБ, </a:t>
            </a:r>
            <a:r>
              <a:rPr lang="uk-UA" dirty="0" err="1" smtClean="0"/>
              <a:t>ТБ</a:t>
            </a:r>
            <a:r>
              <a:rPr lang="uk-UA" dirty="0" smtClean="0"/>
              <a:t> </a:t>
            </a:r>
            <a:r>
              <a:rPr lang="uk-UA" dirty="0" err="1" smtClean="0"/>
              <a:t>внутришньо</a:t>
            </a:r>
            <a:r>
              <a:rPr lang="uk-UA" dirty="0" smtClean="0"/>
              <a:t> грудних лімфовузлів з ураженням більш ніж 2-х груп.</a:t>
            </a:r>
          </a:p>
          <a:p>
            <a:r>
              <a:rPr lang="uk-UA" dirty="0" smtClean="0">
                <a:solidFill>
                  <a:srgbClr val="FFFF00"/>
                </a:solidFill>
              </a:rPr>
              <a:t>Строк </a:t>
            </a:r>
            <a:r>
              <a:rPr lang="uk-UA" dirty="0" err="1" smtClean="0">
                <a:solidFill>
                  <a:srgbClr val="FFFF00"/>
                </a:solidFill>
              </a:rPr>
              <a:t>спостередження</a:t>
            </a:r>
            <a:r>
              <a:rPr lang="uk-UA" dirty="0" smtClean="0">
                <a:solidFill>
                  <a:srgbClr val="FFFF00"/>
                </a:solidFill>
              </a:rPr>
              <a:t> до 1 року.</a:t>
            </a:r>
            <a:endParaRPr lang="ru-RU" dirty="0">
              <a:solidFill>
                <a:srgbClr val="FFFF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10" y="214290"/>
            <a:ext cx="7500990" cy="6740307"/>
          </a:xfrm>
          <a:prstGeom prst="rect">
            <a:avLst/>
          </a:prstGeom>
        </p:spPr>
        <p:txBody>
          <a:bodyPr wrap="square">
            <a:spAutoFit/>
          </a:bodyPr>
          <a:lstStyle/>
          <a:p>
            <a:r>
              <a:rPr lang="uk-UA" dirty="0" smtClean="0">
                <a:solidFill>
                  <a:srgbClr val="FF0000"/>
                </a:solidFill>
              </a:rPr>
              <a:t>Категорія 2 – </a:t>
            </a:r>
            <a:r>
              <a:rPr lang="uk-UA" dirty="0" smtClean="0"/>
              <a:t>випадки раніше </a:t>
            </a:r>
            <a:r>
              <a:rPr lang="uk-UA" dirty="0" err="1" smtClean="0"/>
              <a:t>лікованого</a:t>
            </a:r>
            <a:r>
              <a:rPr lang="uk-UA" dirty="0" smtClean="0"/>
              <a:t> легеневого и </a:t>
            </a:r>
            <a:r>
              <a:rPr lang="uk-UA" dirty="0" err="1" smtClean="0"/>
              <a:t>позалегеневого</a:t>
            </a:r>
            <a:r>
              <a:rPr lang="uk-UA" dirty="0" smtClean="0"/>
              <a:t> ТБ, що реєструють  для </a:t>
            </a:r>
            <a:r>
              <a:rPr lang="uk-UA" dirty="0" err="1" smtClean="0"/>
              <a:t>повторого</a:t>
            </a:r>
            <a:r>
              <a:rPr lang="uk-UA" dirty="0" smtClean="0"/>
              <a:t> лікування : рецидиви ТБ різної локалізації з </a:t>
            </a:r>
            <a:r>
              <a:rPr lang="uk-UA" dirty="0" err="1" smtClean="0"/>
              <a:t>бактеріовиділенням</a:t>
            </a:r>
            <a:r>
              <a:rPr lang="uk-UA" dirty="0" smtClean="0"/>
              <a:t> та без (РТБ +/-); пацієнти, які лікуються після невдалого попереднього лікування (НЛТБ) та пацієнти, які відновили лікування після того, як вони вважалися такими, що вибули з під нагляду (ЛПП), інші (ІТБ).</a:t>
            </a:r>
          </a:p>
          <a:p>
            <a:r>
              <a:rPr lang="uk-UA" dirty="0" smtClean="0">
                <a:solidFill>
                  <a:srgbClr val="FFFF00"/>
                </a:solidFill>
              </a:rPr>
              <a:t>Строк спостереження до 1 року.</a:t>
            </a:r>
          </a:p>
          <a:p>
            <a:r>
              <a:rPr lang="uk-UA" dirty="0" smtClean="0">
                <a:solidFill>
                  <a:srgbClr val="FF0000"/>
                </a:solidFill>
              </a:rPr>
              <a:t>Категорія 3 – </a:t>
            </a:r>
            <a:r>
              <a:rPr lang="uk-UA" dirty="0" smtClean="0"/>
              <a:t>вперше </a:t>
            </a:r>
            <a:r>
              <a:rPr lang="uk-UA" dirty="0" err="1" smtClean="0"/>
              <a:t>діагностований</a:t>
            </a:r>
            <a:r>
              <a:rPr lang="uk-UA" dirty="0" smtClean="0"/>
              <a:t> ТБ різних </a:t>
            </a:r>
            <a:r>
              <a:rPr lang="uk-UA" dirty="0" err="1" smtClean="0"/>
              <a:t>локалізацій</a:t>
            </a:r>
            <a:r>
              <a:rPr lang="uk-UA" dirty="0" smtClean="0"/>
              <a:t> з обмеженим процесом без </a:t>
            </a:r>
            <a:r>
              <a:rPr lang="uk-UA" dirty="0" err="1" smtClean="0"/>
              <a:t>бактеріовіділення</a:t>
            </a:r>
            <a:r>
              <a:rPr lang="uk-UA" dirty="0" smtClean="0"/>
              <a:t> (ВДТБ МБТ(-).</a:t>
            </a:r>
          </a:p>
          <a:p>
            <a:r>
              <a:rPr lang="uk-UA" dirty="0" smtClean="0">
                <a:solidFill>
                  <a:srgbClr val="FFFF00"/>
                </a:solidFill>
              </a:rPr>
              <a:t>Строк спостереження до 1 року.</a:t>
            </a:r>
          </a:p>
          <a:p>
            <a:endParaRPr lang="uk-UA" dirty="0" smtClean="0"/>
          </a:p>
          <a:p>
            <a:endParaRPr lang="uk-UA" dirty="0" smtClean="0">
              <a:solidFill>
                <a:srgbClr val="FFFF00"/>
              </a:solidFill>
            </a:endParaRPr>
          </a:p>
          <a:p>
            <a:endParaRPr lang="ru-RU" dirty="0">
              <a:solidFill>
                <a:srgbClr val="FFFF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428604"/>
            <a:ext cx="8215370" cy="7848302"/>
          </a:xfrm>
          <a:prstGeom prst="rect">
            <a:avLst/>
          </a:prstGeom>
        </p:spPr>
        <p:txBody>
          <a:bodyPr wrap="square">
            <a:spAutoFit/>
          </a:bodyPr>
          <a:lstStyle/>
          <a:p>
            <a:r>
              <a:rPr lang="uk-UA" dirty="0" smtClean="0">
                <a:solidFill>
                  <a:srgbClr val="FF0000"/>
                </a:solidFill>
              </a:rPr>
              <a:t>Категорія 4 – </a:t>
            </a:r>
            <a:r>
              <a:rPr lang="uk-UA" dirty="0" smtClean="0"/>
              <a:t>хворі на резистентні форми туберкульозу : </a:t>
            </a:r>
            <a:r>
              <a:rPr lang="uk-UA" dirty="0" err="1" smtClean="0"/>
              <a:t>МР</a:t>
            </a:r>
            <a:r>
              <a:rPr lang="uk-UA" dirty="0" smtClean="0"/>
              <a:t> ТБ, РР ТБ, Риф ТБ та хворі з підтвердженими випадками </a:t>
            </a:r>
            <a:r>
              <a:rPr lang="uk-UA" dirty="0" err="1" smtClean="0"/>
              <a:t>хіміорезистентного</a:t>
            </a:r>
            <a:r>
              <a:rPr lang="uk-UA" dirty="0" smtClean="0"/>
              <a:t> ТБ, які згідно з профілем резистентності потребують лікування тривалістю понад 12 міс.</a:t>
            </a:r>
            <a:r>
              <a:rPr lang="uk-UA" dirty="0" smtClean="0">
                <a:solidFill>
                  <a:srgbClr val="FF0000"/>
                </a:solidFill>
              </a:rPr>
              <a:t> </a:t>
            </a:r>
          </a:p>
          <a:p>
            <a:r>
              <a:rPr lang="uk-UA" dirty="0" smtClean="0">
                <a:solidFill>
                  <a:srgbClr val="FFFF00"/>
                </a:solidFill>
              </a:rPr>
              <a:t>Строк спостереження понад 2 роки.</a:t>
            </a:r>
          </a:p>
          <a:p>
            <a:r>
              <a:rPr lang="uk-UA" dirty="0" smtClean="0">
                <a:solidFill>
                  <a:srgbClr val="FF0000"/>
                </a:solidFill>
              </a:rPr>
              <a:t>Категорія 5 – групи ризику захворювання на туберкульоз та його рецидиву.</a:t>
            </a:r>
          </a:p>
          <a:p>
            <a:r>
              <a:rPr lang="uk-UA" dirty="0" smtClean="0">
                <a:solidFill>
                  <a:srgbClr val="FF0000"/>
                </a:solidFill>
              </a:rPr>
              <a:t>    </a:t>
            </a:r>
            <a:r>
              <a:rPr lang="uk-UA" dirty="0" smtClean="0">
                <a:solidFill>
                  <a:srgbClr val="009900"/>
                </a:solidFill>
              </a:rPr>
              <a:t>група 5.1 – </a:t>
            </a:r>
            <a:r>
              <a:rPr lang="uk-UA" dirty="0" smtClean="0"/>
              <a:t>особи з малими та </a:t>
            </a:r>
            <a:r>
              <a:rPr lang="uk-UA" dirty="0" err="1" smtClean="0"/>
              <a:t>велекими</a:t>
            </a:r>
            <a:r>
              <a:rPr lang="uk-UA" dirty="0" smtClean="0"/>
              <a:t> залишковими змінами після вилікування ТБ (ЗЗТБ)</a:t>
            </a:r>
          </a:p>
          <a:p>
            <a:r>
              <a:rPr lang="uk-UA" dirty="0" smtClean="0"/>
              <a:t>різної локалізації.</a:t>
            </a:r>
          </a:p>
          <a:p>
            <a:r>
              <a:rPr lang="uk-UA" dirty="0" smtClean="0">
                <a:solidFill>
                  <a:srgbClr val="FFFF00"/>
                </a:solidFill>
              </a:rPr>
              <a:t>Строк спостереження у фтизіатра не більше 3 років.</a:t>
            </a:r>
          </a:p>
          <a:p>
            <a:r>
              <a:rPr lang="uk-UA" dirty="0" smtClean="0">
                <a:solidFill>
                  <a:srgbClr val="009900"/>
                </a:solidFill>
              </a:rPr>
              <a:t>     група 5.2 – </a:t>
            </a:r>
            <a:r>
              <a:rPr lang="uk-UA" dirty="0" smtClean="0"/>
              <a:t>контактні особи з хворими на активний ТБ, які виділяють МБТ.</a:t>
            </a:r>
          </a:p>
          <a:p>
            <a:r>
              <a:rPr lang="uk-UA" dirty="0" smtClean="0">
                <a:solidFill>
                  <a:srgbClr val="FFFF00"/>
                </a:solidFill>
              </a:rPr>
              <a:t>Строк спостереження - період контакту + 1 рік.</a:t>
            </a:r>
          </a:p>
          <a:p>
            <a:endParaRPr lang="uk-UA" dirty="0" smtClean="0"/>
          </a:p>
          <a:p>
            <a:endParaRPr lang="uk-UA" dirty="0" smtClean="0"/>
          </a:p>
          <a:p>
            <a:endParaRPr lang="uk-UA" dirty="0" smtClean="0">
              <a:solidFill>
                <a:srgbClr val="FFFF00"/>
              </a:solidFill>
            </a:endParaRPr>
          </a:p>
          <a:p>
            <a:endParaRPr lang="uk-UA" dirty="0" smtClean="0"/>
          </a:p>
          <a:p>
            <a:endParaRPr lang="uk-UA" dirty="0" smtClean="0"/>
          </a:p>
          <a:p>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501122" cy="6740307"/>
          </a:xfrm>
          <a:prstGeom prst="rect">
            <a:avLst/>
          </a:prstGeom>
        </p:spPr>
        <p:txBody>
          <a:bodyPr wrap="square">
            <a:spAutoFit/>
          </a:bodyPr>
          <a:lstStyle/>
          <a:p>
            <a:r>
              <a:rPr lang="uk-UA" dirty="0" smtClean="0">
                <a:solidFill>
                  <a:srgbClr val="009900"/>
                </a:solidFill>
              </a:rPr>
              <a:t>     група 5.4 – </a:t>
            </a:r>
            <a:r>
              <a:rPr lang="uk-UA" dirty="0" smtClean="0"/>
              <a:t>(</a:t>
            </a:r>
            <a:r>
              <a:rPr lang="uk-UA" dirty="0" err="1" smtClean="0"/>
              <a:t>група</a:t>
            </a:r>
            <a:r>
              <a:rPr lang="uk-UA" dirty="0" smtClean="0"/>
              <a:t> 5.3 </a:t>
            </a:r>
            <a:r>
              <a:rPr lang="uk-UA" dirty="0" err="1" smtClean="0"/>
              <a:t>лікідована</a:t>
            </a:r>
            <a:r>
              <a:rPr lang="uk-UA" dirty="0" smtClean="0"/>
              <a:t>) спостерігаються </a:t>
            </a:r>
          </a:p>
          <a:p>
            <a:r>
              <a:rPr lang="uk-UA" dirty="0" smtClean="0"/>
              <a:t> -  діти з латентною ТБ інфекцією  (віраж туберкулінових проб), із груп ризику, з супутньою патологією.</a:t>
            </a:r>
            <a:r>
              <a:rPr lang="uk-UA" dirty="0" smtClean="0">
                <a:solidFill>
                  <a:srgbClr val="009900"/>
                </a:solidFill>
              </a:rPr>
              <a:t> </a:t>
            </a:r>
          </a:p>
          <a:p>
            <a:r>
              <a:rPr lang="uk-UA" dirty="0" smtClean="0">
                <a:solidFill>
                  <a:srgbClr val="FFFF00"/>
                </a:solidFill>
              </a:rPr>
              <a:t>Строк спостереження –2 роки;</a:t>
            </a:r>
          </a:p>
          <a:p>
            <a:r>
              <a:rPr lang="uk-UA" dirty="0" smtClean="0">
                <a:solidFill>
                  <a:srgbClr val="FFFF00"/>
                </a:solidFill>
              </a:rPr>
              <a:t>  </a:t>
            </a:r>
            <a:r>
              <a:rPr lang="uk-UA" dirty="0" smtClean="0"/>
              <a:t>- діти з </a:t>
            </a:r>
            <a:r>
              <a:rPr lang="uk-UA" dirty="0" err="1" smtClean="0"/>
              <a:t>післявакцинальними</a:t>
            </a:r>
            <a:r>
              <a:rPr lang="uk-UA" dirty="0" smtClean="0"/>
              <a:t> </a:t>
            </a:r>
            <a:r>
              <a:rPr lang="uk-UA" dirty="0" err="1" smtClean="0"/>
              <a:t>ускладненями</a:t>
            </a:r>
            <a:r>
              <a:rPr lang="uk-UA" dirty="0" smtClean="0"/>
              <a:t> БЦЖ.</a:t>
            </a:r>
          </a:p>
          <a:p>
            <a:r>
              <a:rPr lang="uk-UA" dirty="0" smtClean="0">
                <a:solidFill>
                  <a:srgbClr val="FFFF00"/>
                </a:solidFill>
              </a:rPr>
              <a:t>Строк спостереження –1 рік;</a:t>
            </a:r>
          </a:p>
          <a:p>
            <a:r>
              <a:rPr lang="uk-UA" dirty="0" smtClean="0">
                <a:solidFill>
                  <a:srgbClr val="FFFF00"/>
                </a:solidFill>
              </a:rPr>
              <a:t> </a:t>
            </a:r>
            <a:r>
              <a:rPr lang="uk-UA" dirty="0" smtClean="0"/>
              <a:t> - діти, що не були щеплені БЦЖ у період </a:t>
            </a:r>
            <a:r>
              <a:rPr lang="uk-UA" dirty="0" err="1" smtClean="0"/>
              <a:t>новонародженості</a:t>
            </a:r>
            <a:r>
              <a:rPr lang="uk-UA" dirty="0" smtClean="0"/>
              <a:t>.</a:t>
            </a:r>
          </a:p>
          <a:p>
            <a:r>
              <a:rPr lang="uk-UA" dirty="0" smtClean="0">
                <a:solidFill>
                  <a:srgbClr val="FFFF00"/>
                </a:solidFill>
              </a:rPr>
              <a:t>Строк спостереження </a:t>
            </a:r>
            <a:r>
              <a:rPr lang="uk-UA" dirty="0" err="1" smtClean="0">
                <a:solidFill>
                  <a:srgbClr val="FFFF00"/>
                </a:solidFill>
              </a:rPr>
              <a:t>–до</a:t>
            </a:r>
            <a:r>
              <a:rPr lang="uk-UA" dirty="0" smtClean="0">
                <a:solidFill>
                  <a:srgbClr val="FFFF00"/>
                </a:solidFill>
              </a:rPr>
              <a:t> проведення </a:t>
            </a:r>
            <a:r>
              <a:rPr lang="uk-UA" dirty="0" err="1" smtClean="0">
                <a:solidFill>
                  <a:srgbClr val="FFFF00"/>
                </a:solidFill>
              </a:rPr>
              <a:t>вакцінації</a:t>
            </a:r>
            <a:r>
              <a:rPr lang="uk-UA" dirty="0" smtClean="0">
                <a:solidFill>
                  <a:srgbClr val="FFFF00"/>
                </a:solidFill>
              </a:rPr>
              <a:t>.</a:t>
            </a:r>
          </a:p>
          <a:p>
            <a:r>
              <a:rPr lang="uk-UA" dirty="0" smtClean="0">
                <a:solidFill>
                  <a:srgbClr val="FFFF00"/>
                </a:solidFill>
              </a:rPr>
              <a:t>     </a:t>
            </a:r>
            <a:r>
              <a:rPr lang="uk-UA" dirty="0" smtClean="0">
                <a:solidFill>
                  <a:srgbClr val="009900"/>
                </a:solidFill>
              </a:rPr>
              <a:t>група 5.5 – </a:t>
            </a:r>
            <a:r>
              <a:rPr lang="uk-UA" dirty="0" smtClean="0"/>
              <a:t>діти і підлітки з туберкульозними змінами в органах невизначеної активності з метою диференціальної діагностики.</a:t>
            </a:r>
          </a:p>
          <a:p>
            <a:r>
              <a:rPr lang="uk-UA" dirty="0" smtClean="0">
                <a:solidFill>
                  <a:srgbClr val="FFFF00"/>
                </a:solidFill>
              </a:rPr>
              <a:t>Строк спостереження </a:t>
            </a:r>
            <a:r>
              <a:rPr lang="uk-UA" dirty="0" err="1" smtClean="0">
                <a:solidFill>
                  <a:srgbClr val="FFFF00"/>
                </a:solidFill>
              </a:rPr>
              <a:t>–до</a:t>
            </a:r>
            <a:r>
              <a:rPr lang="uk-UA" dirty="0" smtClean="0">
                <a:solidFill>
                  <a:srgbClr val="FFFF00"/>
                </a:solidFill>
              </a:rPr>
              <a:t> </a:t>
            </a:r>
            <a:r>
              <a:rPr lang="uk-UA" smtClean="0">
                <a:solidFill>
                  <a:srgbClr val="FFFF00"/>
                </a:solidFill>
              </a:rPr>
              <a:t>6 міс.</a:t>
            </a:r>
            <a:endParaRPr lang="uk-UA" dirty="0" smtClean="0">
              <a:solidFill>
                <a:srgbClr val="FFFF00"/>
              </a:solidFill>
            </a:endParaRPr>
          </a:p>
          <a:p>
            <a:endParaRPr lang="uk-UA" dirty="0" smtClean="0"/>
          </a:p>
          <a:p>
            <a:endParaRPr lang="uk-UA" dirty="0" smtClean="0"/>
          </a:p>
          <a:p>
            <a:endParaRPr lang="uk-UA"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6806</TotalTime>
  <Words>1316</Words>
  <Application>Microsoft Office PowerPoint</Application>
  <PresentationFormat>Экран (4:3)</PresentationFormat>
  <Paragraphs>158</Paragraphs>
  <Slides>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Апекс</vt:lpstr>
      <vt:lpstr>ПРОФІЛАКТИКА ТУБЕРКУЛЬОЗУ</vt:lpstr>
      <vt:lpstr>Туберкульоз - інфекційне захворювання.  У його виникненні, розвитку, поширенні простежуються всі ланки епідеміологічного ланцюга:  збудник захворювання, джерело інфекції, шляхи її передачі і сприйнятливий організм.   Сучасна профілактика туберкульозу будується із урахуванням всіх ланок епідеміологічного процесу.  Профілактика туберкульозу поділяється на:  - неспецифічну (соціальну, санітарну, інфекційний контроль),  - специфічну (вакцинацію БЦЖ), - превентивну хіміотерапію (хіміопрофілактику). </vt:lpstr>
      <vt:lpstr>Суттєвим елементом соціальної профілактики туберкульозу є санітарна освіта, яка спрямована на масову пропаганду знань про туберкульоз  серед населення: </vt:lpstr>
      <vt:lpstr>Санітарна профілактика</vt:lpstr>
      <vt:lpstr>Групи ризику розвитку туберкульозу</vt:lpstr>
      <vt:lpstr>Презентация PowerPoint</vt:lpstr>
      <vt:lpstr>ТУБЕРКУЛІНОДІАГНОСТИКА – МЕТОД  РАННЬОГО ВИЯВЛЕННЯ ТУБЕРКУЛЬОЗУ У ДІТЕЙ ТА ПІДЛІТКІВ</vt:lpstr>
      <vt:lpstr>ТУБЕРКУЛІНОДІАГНОСТИКА –  МЕТОД РАННЬОГО ВИЯВЛЕННЯ ТУБЕРКУЛЬОЗУ У ДІТЕЙ ТА ПІДЛІТКІВ </vt:lpstr>
      <vt:lpstr>  Туберкулінодіагностика ґрунтується на визначенні алергії організму до туберкуліну,  що є гаптеном мікобактерій туберкульозу.  Вперше туберкулін був виділений з продуктів життєдіяльності мікобактерій туберкульозу Р. Кохом в 1890 р  Туберкулін - рідкий алерген, являє собою розчин туберкуліну в 0,85% розчині натрію хлориду, з фосфатним буфером, з твіном-80 в якості стабілізатора та фенолом як консервант.   </vt:lpstr>
      <vt:lpstr>Для планової туберкулінодіагностики  в якості єдиної туберкулінової проби застосовують  пробу Манту 2 ТО  стандартного очищеного туберкуліну ППД-Л,  готового до вживання. </vt:lpstr>
      <vt:lpstr> З метою раннього виявлення туберкульозу проба Манту з 2 ТО застосовується у дітей  з 4-и річного віку включно (у дітей з груп ризику з 1-го року) систематично щорічно  по досягненні повної кількості років  до 14 років включно один раз на рік  незалежно від попереднього результату.  </vt:lpstr>
      <vt:lpstr>Техніка проведення проби Манту Для проведення проби Манту застосовують тільки однограмові шприци одноразового використання.  Ампулу з препаратом, перед відкриттям, обтирають марлею, змоченою 70° етиловим спиртом.  Набирають 0,2 мл (дві дози), випускають розчин до відмітки 0,1 мл.  Ампулу після розкриття зберігають в асептичних умовах не більше 2-х годин. На внутрішній поверхні середньої третини передпліччя ділянку шкіри обробляють 70° етиловим спиртом. Тонка голка зрізом догори вводиться внутрішньошкірно.  При правильній техніці в шкірі утворюється папула 7-8 мм у діаметрі.</vt:lpstr>
      <vt:lpstr>Пробу Манту проводить за призначенням лікаря (педіатра, сімейного лікаря, терапевта) спеціально призначена медсестра,  яка має документ –  допуск до проведення туберкулінодіагностики. </vt:lpstr>
      <vt:lpstr>За результатами проби Манту з 2 ТО розрізняють:</vt:lpstr>
      <vt:lpstr>Початковий період інфікування туберкульозом визначається як "віраж" туберкулінових реакцій і кваліфікується як вперше позитивна туберкулінова реакція в практично здорової дитини  (без симптомів інтоксикації і локальних змін).   </vt:lpstr>
      <vt:lpstr>Дітей з “віражем” туберкулінової проби або для вирішення питання етіології алергії (післявакцинальна чи інфекційна) направляють до лікаря-фтизіатра з документацією,  у якій необхідно зазначити дату вакцинації БЦЖ, дати і результати всіх раніше зроблених туберкулінових проб, результати обстеження (загальний аналіз крові, оглядова рентгенографія).  Діти і підлітки з “віражем” туберкулінових реакцій підлягають обов’язковому обстеженню і спостереженню  в протитуберкульозному диспансері,  тому що поява чутливості до туберкуліну може бути першими проявами розвитку туберкульозу.</vt:lpstr>
      <vt:lpstr>Протипоказання до проведення туберкулінодіагностики: - шкірні захворювання у період загострення; - гострі та хронічні інфекційні захворювання у період загострення, включаючи реконвалесценцію  (не менше 1 місяця після зникнення  всіх клінічних симптомів); - алергічні респіраторні чи шкірні захворювання у гострих і підгострих стадіях; - ревматизм у гострих і підгострих стадіях; - загострення інших хронічних соматичних захворювань; - карантин через дитячі інфекції в дитячих колективах.</vt:lpstr>
      <vt:lpstr>Презентация PowerPoint</vt:lpstr>
      <vt:lpstr>Проведення санітарної профілактики туберкульозу регламентується Наказами МОЗ України:    № 684 від 18.08.2010 “Про затвердження Стандарту інфекційного контролю за туберкульозом в лікувально-профілактичних закладах, місцях довгострокового перебування людей та проживання хворих на туберкульоз”</vt:lpstr>
      <vt:lpstr>Важливою складовою санітарної профілактики туберкульозу є  інфекційний контроль  </vt:lpstr>
      <vt:lpstr>Інфекційний контроль за туберкульозом      -  це система організаційних, протиепідемічних та профілактичних заходів, спрямованих на попередження виникнення   та зниження ймовірності передачі  мікобактерій туберкульозу  здоровим особам. </vt:lpstr>
      <vt:lpstr>Головним фактором  передачі туберкульозної інфекції є повітря закритого приміщення з інфекційним аерозолем.       Вірулентність МБТ в аерозолі зберігається протягом 6 годин.       Ризик зараження туберкульозом залежить  від:  тривалості контакту із хворим,  який виділяє МБТ вірулентності МБТ концентрації інфекційного аерозолю в повітрі  стану захисних сил організму.</vt:lpstr>
      <vt:lpstr>Основу інфекційного контролю складають адміністративні заходи, які  перешкоджають інфікуванню повітря: - розмежування потоків інфекційних та неінфекційних хворих; - організація швидкої діагностики туберкульозу;  - негайна ізоляція та невідкладне лікування хворого; - зменшення часу контакту із джерелом інфекції; - етикет кашлю та використання хірургічних масок для хворого; </vt:lpstr>
      <vt:lpstr>Інфекційний контроль також спрямовано  на зниження концентрації інфекційного аерозолю в повітрі та його знезараження,  що здійснюється заходами  інженерного контролю:  - природна та  механічна вентиляція  приміщень;  - використання  ламп ультрафіолетового випромінювання;  - природна  інсоляція  приміщень.</vt:lpstr>
      <vt:lpstr>Інфекційний контроль включає  індивідуальний захист органів дихання  від вдихання  зараженого повітря та принципи дотримання особистої гігієни під час респіраторних актів:  - використання медичними працівниками та  іншими  особами,  які спілкуються  з хворими на заразні форми туберкульозу респіраторів; - хворі на заразні форми туберкульозу при контакті з медичними працівниками, членами сім'ї та іншими особами зобов'язані використовувати хірургічні марлеві одноразові маски; </vt:lpstr>
      <vt:lpstr>Характеристика вогнищ туберкульозної інфекції Вогнище туберкульозу – це місце перебування джерела мікобактерій туберкульозу разом з оточуючими його людьми.  В просторові межі вогнища входять житло хворого, місце його праці, навчання, виховання, лікування, установи закритого типу, а також колективи та групи людей, які спілкуються тимчасово чи постійно.  </vt:lpstr>
      <vt:lpstr>Осіб (дорослих і дітей), що контактують з хворою  на туберкульоз  людиною чи твариною, називають  “контактними особами”.  Контакти підрозділяються на:  - сімейні (члени родини хворого);  - квартирні (особи, що проживають у комунальній квартирі або кімнаті гуртожитку); - виробничі (особи, що безпосередньо працюють із хворими на туберкульоз людинами чи тваринами).   Найбільшій небезпеці до зараження МБТ схильні особи,   що є в сімейному контакті  або проживають із хворим в одній кімнаті (гуртожитку). </vt:lpstr>
      <vt:lpstr>Ступінь епідемічної небезпеки вогнища  не однакова і залежить від:  - масивності виділення хворим мікобактерій туберкульозу  - наявності у вогнищі дітей, підлітків, вагітних жінок і інших осіб з підвищеною сприйнятливістю до туберкульозної інфекції; - житлових умов (які визначають можливість ізоляції хворого, тісне спілкування з контактними, їх кількість, а також рівень санітарно-комунального благоустрою житла); - дотримання протиепідемічного режиму у вогнищі туберкульозної інфекції.</vt:lpstr>
      <vt:lpstr>Виходячи з цих критеріїв у практиці прийнято розрізняти  3 категорії вогнища туберкульозної інфекції,  кожна з яких залежить від масивності бактеріовиділення, наявності дітей і підлітків, вагітних, що мешкають у вогнищі,  житлових умов,  дотримання санітарно-гігієнічних правил. </vt:lpstr>
      <vt:lpstr>Вогнище першої категорії –  вогнища з найбільшою епідемічною небезпекою.  До 1 категорії відносять вогнище, у якому мешкає хворий на туберкульоз,  з масивним бактеріовиділенням.  У цій категорії вогнищ наявні всі або значна більшість несприятливих чинників: проживають діти і підлітки, вагытні, складні побутові умови, порушується хворими протиепідемічний режим.  Такі умови найчастіше зустрічаються в гуртожитках, комунальних квартирах, установах закритого типу,  в яких неможливо виділити для хворого окрему кімнату.  </vt:lpstr>
      <vt:lpstr>Вогнище другої категорії –   вогнища з відносною епідемічною небезпекою.   Це вогнища, в яких проживають хворі на туберкульоз органів дихання, з незначним виділенням мікобактерій туберкульозу,  в окремих квартирах без дітей і підлітків  і де хворий дотримується санітарно-гігієнічного режиму.  Це відносно благополучні вогнища.    </vt:lpstr>
      <vt:lpstr>Вогнище третьої категорії – вогнища з потенційно-епідемічною небезпекою.   Це вогнища, де перебувають хворі на туберкульоз,  в результаті лікування яких припинилося виділення МБТ (формальне),  які проживають без дітей і підлітків  і не мають обтяжуючих чинників.  </vt:lpstr>
      <vt:lpstr> Протиепідемічні заходи у вогнищах туберкульозу   - госпіталізацію та лікування хворого або ізоляцію бактеріовиділювача в межах вогнища при неможливості його госпіталізації;  - замовлення і організацію заключної дезінфекції; - організацію поточної дезінфекції, навчання  хворого і контактних осіб методиці її проведення; - обстеження контактних осіб (рентгенологічне обстеження, постановка туберкулінової проби – реакції Манту з 2 ТО ППД-Л, бактеріскопічне обстеження, загальні клінічні аналізи).</vt:lpstr>
      <vt:lpstr>Негайна ізоляція бактеріовиділювача.  Бактеріовиділювач госпіталізується в стаціонар на термін, що необхідний для стійкого припинення виділення МБТ.  Якщо хворого з бактеріовиділюванням не можливо госпіталізувати, то йому варто виділити окрему кімнату або найбільш зручне, легко провітрюване  і добре освітлене місце в кімнаті.  Бактеріовиділювач  повинен мати індивідуальну постіль, білизну і посуд, що піддаються ретельній обробці дезінфікуючими засобами. </vt:lpstr>
      <vt:lpstr>Контактні особи (діти і дорослі) підлягають нагляду в протитуберкульозних диспансерах по 5.2 категорії.  Дорослі контактні у разі виникнення у пацієнта захворювання на туберкульоз з бактеріовиділенням  чи без нього, підлягають первинному обстеженню,  і в подальшому (при умовах, якщо вони здорові,  а хворий є бактеріовиділювачем),  нагляду з періодичними обстеженнями. Хіміопрофілактика туберкульозу здійснюється при вперше встановленому контакті.  Діти і підлітки, що  контактують з хворим на туберкульоз, незалежно від наявності у нього бактеріовиділення, підлягають первинному обстеженню і, в подальшому (при умовах, якщо вони здорові), нагляду з періодичними обстеженнями  і проведенням курсів превентивної хіміотерапії. </vt:lpstr>
      <vt:lpstr>Організація та проведення дезінфекційних заходів у вогнищах туберкульозу  У профілактиці туберкульозу важливу роль відіграють дезінфекційні заходи, спрямовані на розрив механізму передачі збудника. У вогнищах туберкульозу проводять поточну і заключну дезінфекцію.  Завданням дезінфекції є знищення збудника туберкульозу  на об’єктах навколишнього середовища.</vt:lpstr>
      <vt:lpstr>Основними способами знезараження  при заключній дезінфекції є:  - використання високої температури на місці  (кип'ятіння білизни, перев'язувального матеріалу, посуду, іграшок, предметів догляду, прибирального матеріалу і спалювання сміття та малоцінних речей);  - використання камерного знезараження  (постільна білизна, верхній та носильний одяг хворого, ковдри, килими, доріжки, підстилки, книги і т. ін.);  - використання хімічних засобів дезінфекції  (для знезараження  мокротиння, білизни, посуду, приміщення, предметів домашнього вжитку і меблів).</vt:lpstr>
      <vt:lpstr>Поточна дезінфекція проводиться з моменту виявлення бактеріовиділювача і систематично протягом усього періоду лікування.    Диспансер або СЕС виділяє хворому дезінфікуючі засоби, які доставляє йому додому медична сестра.   Патронажна медична сестра протитуберкульозного диспансеру у вогнищі туберкульозної інфекції проводить навчання хворого і оточуючих його дорослих осіб  навичкам поточної дезінфекції. </vt:lpstr>
      <vt:lpstr>При проведенні поточної дезінфекції дотримуються  певної послідовності заходів: 1) знезаражування мокротиння і плювальниць,  виділень хворого, посуду і залишків їжі; 2) збір у мішки, ізольоване зберігання брудної білизни  до дезінфекції і наступного її знезараження; 3) щоденне вологе прибирання приміщень,  предметів побуту.</vt:lpstr>
      <vt:lpstr>ХІМІОПРОФІЛАКТИКА</vt:lpstr>
      <vt:lpstr>СПЕЦИФІЧНА ПРОФІЛАКТИКА Метою протитуберкульозної вакцинації  є створення прищеплювального імунітету.  На даний час протитуберкульозна вакцинація застосовується в більшості країн світу (більше 120)   як визнаний метод активної специфічної профілактики туберкульозу за допомогою  вакцини БЦЖ.</vt:lpstr>
      <vt:lpstr>Проведення вакцинації проти туберкульозу регламентується  Наказом МОЗ України № 595 від 16.09.2011  «Про порядок проведення профілактичних щеплень  в Україні та контроль якості й обігу медичних імунобіологічних препаратів»  та Наказом МОЗ України № 551 від 11.08.2014  «Про удосконалення проведення профілактичних щеплень в Україні».</vt:lpstr>
      <vt:lpstr>Вакцина БЦЖ являє собою препарат  з живих слабовірулентних М. bovis вакцинного штаму БЦЖ,   ліофільно висушених  у 1,5 % розчині глютамінату натрію.  Одна ампула містить 20 доз вакцини БЦЖ по 0,05 мг.</vt:lpstr>
      <vt:lpstr>Спосіб застосування і дозування Вакцину БЦЖ застосовують внутрішньошкірно в обсязі  0,1 мл.  Первинну вакцинацію БЦЖ здійснюють здоровим доношеним</vt:lpstr>
      <vt:lpstr>Перед проведенням вакцинації БЦЖ  обов’язково отримується  «Інформована згода одного з батькiв або iншим законним представником дитини  на проведення щеплення»  та безпосередньо у день проведення вакцинації здійснюється медичний огляд, який складається із: 1) термометрії; 2) загального огляду шкіри, слизових оболонок кон’юнктиви очей, порожнини рота; 4) у разі необхідності – клінічного обстеження органів  серцево-судинної, дихальної, шлунково-кишкової систем.</vt:lpstr>
      <vt:lpstr>Оформлюється первинна медична документація: „Журнал проведення вакцинації БЦЖ”,  „Карта розвитку новонародженого”,  „Індивідуальна карта профілактичних щеплень”.   У медичній документації здійснюється запис про: - дату вакцинації, назву, серію, контрольний номер вакцини, термін придатності, інститут-виробник; - дозу введеної вакцини; - особу, що безпосередньо вводила вакцину.   </vt:lpstr>
      <vt:lpstr>Протипоказання до вакцинації абсолютні                                                                 .                                              - генералізована інфекція БЦЖ, БЦЖ-остит,  виявлені в інших дітей у сім’ї.  відносні                                                                     . - недоношені діти з масою тіла менше 2500 г; - внутрішньоутробна інфекція; - гнійно-септичні захворювання;  - гемолітична хвороба немовлят  - пологові травми з неврологічною симптоматикою; - генералізовані шкірні ураження; - гострі захворювання; - ВІЛ-інфікована матір.</vt:lpstr>
      <vt:lpstr>Для вакцинації застосовують одноразові шприци  обсягом 1 мл із тонкими голками з коротким зрізом. </vt:lpstr>
      <vt:lpstr>Для одного щеплення у шприц набирають 0,2 мл (2 дози)  розведеної вакцини,  потім випускають через голку частину вакцини, щоб витиснути повітря і довести обсяг вакцини до потрібного - 0,1 мл. </vt:lpstr>
      <vt:lpstr>Як правило, на місці внутрішньошкірного введення вакцини БЦЖ розвивається специфічна реакція у вигляді інфільтрату, розміром 5-10 мм  у діаметрі з невеликим вузликом у центрі.  В подальшому часто відзначається пустуляція.  Потім у більшості випадків в центрі інфільтрату з`являється невеликий некроз з незначними серозними виділеннями.  Через 2-4 місяця на місці введення вакцини утвориться кірочки, а потім рубчик від 2 до 8 мм.</vt:lpstr>
      <vt:lpstr>Ускладнення Ускладнення після вакцинації БЦЖ звичайно носять місцевий характер  і бувають порівняно рідко (у 0,02 % випадків). Ускладненнями  вважаються:  - підшкірні холодні абсцеси; - виразки величиною 10 мм і більше у діаметрі на місці внутрішньошкірного введення вакцини БЦЖ;  - лімфаденіти регіонарних лімфатичних вузлів  (пахвові, шийні, над- і підключичні)  при збільшенні вузла до 1,5 мм і більше  у фазі інфільтрації, абсцедування і кальцинації; - БЦЖ-остеомієліт;  - келоїдні  рубці розміром 10 мм і більше у діаметрі  на місці введення вакцини; - генералізована інфекція БЦЖ.</vt:lpstr>
      <vt:lpstr>Розвиток підшкірного холодного абсцесу пов'язаний з порушенням техніки внутрішньошкірного введення препарату і потраплянням вакцини БЦЖ під шкіру. </vt:lpstr>
      <vt:lpstr>Поверхнева виразка на місці введення вакцини БЦЖ може виникнути  через 3-4 тижні після вакцинації, характеризується ульцерацією верхніх шарів власне шкіри.</vt:lpstr>
      <vt:lpstr>Післявакцинальні лімфаденіти регіонарних лімфатичних вузлів звичайно бувають у первинно вакцинованих дітей. З'являються на 2-3 місяці після вакцинації при наявності нормальної місцевої реакції, у ряді випадків можуть поєднуватися з холодним підшкірним абсцесом.  Для піствакционального лімфаденіту характерний безсимптомний початок, збільшення регіональних лімфовузлів. Клінічні прояви поствакцинальних лімфаденітів залежать від фази процесу (інфільтрація, абсцедування або кальцинація).  Після самостійного спорожнення лімфаденіту настає загоєння. Якщо самостійне загоєння не відбувається - проводиться лікуватися ізоніазидом протягом 3-6 міс.</vt:lpstr>
      <vt:lpstr>Келоїдні рубці на місці поствакцинальної реакції являють собою сполучнотканинне пухлиноподібне утворення,  яке здіймається над поверхнею шкіри, дуже щільної консистенції. </vt:lpstr>
      <vt:lpstr>Таким чином, проведення  профілактики туберкульозу за всіма напрямками:  - соціальним, - специфічним, - санітарним, - хіміотерапевтичним сприяє зменшенню розповсюдження туберкульозної інфекції  і захворюванню на туберкульоз. </vt:lpstr>
      <vt:lpstr>Диспансерний нагляд Диспансерні категорії обліку хворих</vt:lpstr>
      <vt:lpstr>Презентация PowerPoint</vt:lpstr>
      <vt:lpstr>Презентация PowerPoint</vt:lpstr>
      <vt:lpstr>Презентация PowerPoint</vt:lpstr>
    </vt:vector>
  </TitlesOfParts>
  <Company>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dc:creator>1</dc:creator>
  <cp:lastModifiedBy>Roman</cp:lastModifiedBy>
  <cp:revision>339</cp:revision>
  <dcterms:created xsi:type="dcterms:W3CDTF">2008-09-12T08:47:13Z</dcterms:created>
  <dcterms:modified xsi:type="dcterms:W3CDTF">2023-02-14T11:45:58Z</dcterms:modified>
</cp:coreProperties>
</file>