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6858000" type="screen4x3"/>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14" d="100"/>
          <a:sy n="114" d="100"/>
        </p:scale>
        <p:origin x="-1554" y="-1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61983E6B-94C5-4C28-BA00-2833CB4C73B5}" type="datetimeFigureOut">
              <a:rPr lang="uk-UA" smtClean="0"/>
              <a:pPr/>
              <a:t>14.02.2023</a:t>
            </a:fld>
            <a:endParaRPr lang="uk-UA"/>
          </a:p>
        </p:txBody>
      </p:sp>
      <p:sp>
        <p:nvSpPr>
          <p:cNvPr id="17" name="Нижний колонтитул 16"/>
          <p:cNvSpPr>
            <a:spLocks noGrp="1"/>
          </p:cNvSpPr>
          <p:nvPr>
            <p:ph type="ftr" sz="quarter" idx="11"/>
          </p:nvPr>
        </p:nvSpPr>
        <p:spPr/>
        <p:txBody>
          <a:bodyPr/>
          <a:lstStyle/>
          <a:p>
            <a:endParaRPr lang="uk-UA"/>
          </a:p>
        </p:txBody>
      </p:sp>
      <p:sp>
        <p:nvSpPr>
          <p:cNvPr id="29" name="Номер слайда 28"/>
          <p:cNvSpPr>
            <a:spLocks noGrp="1"/>
          </p:cNvSpPr>
          <p:nvPr>
            <p:ph type="sldNum" sz="quarter" idx="12"/>
          </p:nvPr>
        </p:nvSpPr>
        <p:spPr/>
        <p:txBody>
          <a:bodyPr/>
          <a:lstStyle/>
          <a:p>
            <a:fld id="{16CA8395-5303-4B12-BBA7-5319D9DEAAF9}" type="slidenum">
              <a:rPr lang="uk-UA" smtClean="0"/>
              <a:pPr/>
              <a:t>‹#›</a:t>
            </a:fld>
            <a:endParaRPr lang="uk-UA"/>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1983E6B-94C5-4C28-BA00-2833CB4C73B5}" type="datetimeFigureOut">
              <a:rPr lang="uk-UA" smtClean="0"/>
              <a:pPr/>
              <a:t>14.02.2023</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16CA8395-5303-4B12-BBA7-5319D9DEAAF9}" type="slidenum">
              <a:rPr lang="uk-UA" smtClean="0"/>
              <a:pPr/>
              <a:t>‹#›</a:t>
            </a:fld>
            <a:endParaRPr lang="uk-U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61983E6B-94C5-4C28-BA00-2833CB4C73B5}" type="datetimeFigureOut">
              <a:rPr lang="uk-UA" smtClean="0"/>
              <a:pPr/>
              <a:t>14.02.2023</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a:xfrm>
            <a:off x="7924800" y="6416675"/>
            <a:ext cx="762000" cy="365125"/>
          </a:xfrm>
        </p:spPr>
        <p:txBody>
          <a:bodyPr/>
          <a:lstStyle/>
          <a:p>
            <a:fld id="{16CA8395-5303-4B12-BBA7-5319D9DEAAF9}" type="slidenum">
              <a:rPr lang="uk-UA" smtClean="0"/>
              <a:pPr/>
              <a:t>‹#›</a:t>
            </a:fld>
            <a:endParaRPr lang="uk-U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61983E6B-94C5-4C28-BA00-2833CB4C73B5}" type="datetimeFigureOut">
              <a:rPr lang="uk-UA" smtClean="0"/>
              <a:pPr/>
              <a:t>14.02.2023</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16CA8395-5303-4B12-BBA7-5319D9DEAAF9}" type="slidenum">
              <a:rPr lang="uk-UA" smtClean="0"/>
              <a:pPr/>
              <a:t>‹#›</a:t>
            </a:fld>
            <a:endParaRPr lang="uk-U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61983E6B-94C5-4C28-BA00-2833CB4C73B5}" type="datetimeFigureOut">
              <a:rPr lang="uk-UA" smtClean="0"/>
              <a:pPr/>
              <a:t>14.02.2023</a:t>
            </a:fld>
            <a:endParaRPr lang="uk-UA"/>
          </a:p>
        </p:txBody>
      </p:sp>
      <p:sp>
        <p:nvSpPr>
          <p:cNvPr id="8" name="Нижний колонтитул 7"/>
          <p:cNvSpPr>
            <a:spLocks noGrp="1"/>
          </p:cNvSpPr>
          <p:nvPr>
            <p:ph type="ftr" sz="quarter" idx="11"/>
          </p:nvPr>
        </p:nvSpPr>
        <p:spPr/>
        <p:txBody>
          <a:bodyPr/>
          <a:lstStyle/>
          <a:p>
            <a:endParaRPr lang="uk-UA"/>
          </a:p>
        </p:txBody>
      </p:sp>
      <p:sp>
        <p:nvSpPr>
          <p:cNvPr id="9" name="Номер слайда 8"/>
          <p:cNvSpPr>
            <a:spLocks noGrp="1"/>
          </p:cNvSpPr>
          <p:nvPr>
            <p:ph type="sldNum" sz="quarter" idx="12"/>
          </p:nvPr>
        </p:nvSpPr>
        <p:spPr/>
        <p:txBody>
          <a:bodyPr/>
          <a:lstStyle/>
          <a:p>
            <a:fld id="{16CA8395-5303-4B12-BBA7-5319D9DEAAF9}" type="slidenum">
              <a:rPr lang="uk-UA" smtClean="0"/>
              <a:pPr/>
              <a:t>‹#›</a:t>
            </a:fld>
            <a:endParaRPr lang="uk-U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61983E6B-94C5-4C28-BA00-2833CB4C73B5}" type="datetimeFigureOut">
              <a:rPr lang="uk-UA" smtClean="0"/>
              <a:pPr/>
              <a:t>14.02.2023</a:t>
            </a:fld>
            <a:endParaRPr lang="uk-UA"/>
          </a:p>
        </p:txBody>
      </p:sp>
      <p:sp>
        <p:nvSpPr>
          <p:cNvPr id="4" name="Нижний колонтитул 3"/>
          <p:cNvSpPr>
            <a:spLocks noGrp="1"/>
          </p:cNvSpPr>
          <p:nvPr>
            <p:ph type="ftr" sz="quarter" idx="11"/>
          </p:nvPr>
        </p:nvSpPr>
        <p:spPr/>
        <p:txBody>
          <a:bodyPr/>
          <a:lstStyle/>
          <a:p>
            <a:endParaRPr lang="uk-UA"/>
          </a:p>
        </p:txBody>
      </p:sp>
      <p:sp>
        <p:nvSpPr>
          <p:cNvPr id="5" name="Номер слайда 4"/>
          <p:cNvSpPr>
            <a:spLocks noGrp="1"/>
          </p:cNvSpPr>
          <p:nvPr>
            <p:ph type="sldNum" sz="quarter" idx="12"/>
          </p:nvPr>
        </p:nvSpPr>
        <p:spPr/>
        <p:txBody>
          <a:bodyPr/>
          <a:lstStyle/>
          <a:p>
            <a:fld id="{16CA8395-5303-4B12-BBA7-5319D9DEAAF9}" type="slidenum">
              <a:rPr lang="uk-UA" smtClean="0"/>
              <a:pPr/>
              <a:t>‹#›</a:t>
            </a:fld>
            <a:endParaRPr lang="uk-U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1983E6B-94C5-4C28-BA00-2833CB4C73B5}" type="datetimeFigureOut">
              <a:rPr lang="uk-UA" smtClean="0"/>
              <a:pPr/>
              <a:t>14.02.2023</a:t>
            </a:fld>
            <a:endParaRPr lang="uk-UA"/>
          </a:p>
        </p:txBody>
      </p:sp>
      <p:sp>
        <p:nvSpPr>
          <p:cNvPr id="3" name="Нижний колонтитул 2"/>
          <p:cNvSpPr>
            <a:spLocks noGrp="1"/>
          </p:cNvSpPr>
          <p:nvPr>
            <p:ph type="ftr" sz="quarter" idx="11"/>
          </p:nvPr>
        </p:nvSpPr>
        <p:spPr/>
        <p:txBody>
          <a:bodyPr/>
          <a:lstStyle/>
          <a:p>
            <a:endParaRPr lang="uk-UA"/>
          </a:p>
        </p:txBody>
      </p:sp>
      <p:sp>
        <p:nvSpPr>
          <p:cNvPr id="4" name="Номер слайда 3"/>
          <p:cNvSpPr>
            <a:spLocks noGrp="1"/>
          </p:cNvSpPr>
          <p:nvPr>
            <p:ph type="sldNum" sz="quarter" idx="12"/>
          </p:nvPr>
        </p:nvSpPr>
        <p:spPr/>
        <p:txBody>
          <a:bodyPr/>
          <a:lstStyle/>
          <a:p>
            <a:fld id="{16CA8395-5303-4B12-BBA7-5319D9DEAAF9}" type="slidenum">
              <a:rPr lang="uk-UA" smtClean="0"/>
              <a:pPr/>
              <a:t>‹#›</a:t>
            </a:fld>
            <a:endParaRPr lang="uk-U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61983E6B-94C5-4C28-BA00-2833CB4C73B5}" type="datetimeFigureOut">
              <a:rPr lang="uk-UA" smtClean="0"/>
              <a:pPr/>
              <a:t>14.02.2023</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16CA8395-5303-4B12-BBA7-5319D9DEAAF9}" type="slidenum">
              <a:rPr lang="uk-UA" smtClean="0"/>
              <a:pPr/>
              <a:t>‹#›</a:t>
            </a:fld>
            <a:endParaRPr lang="uk-U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61983E6B-94C5-4C28-BA00-2833CB4C73B5}" type="datetimeFigureOut">
              <a:rPr lang="uk-UA" smtClean="0"/>
              <a:pPr/>
              <a:t>14.02.2023</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16CA8395-5303-4B12-BBA7-5319D9DEAAF9}" type="slidenum">
              <a:rPr lang="uk-UA" smtClean="0"/>
              <a:pPr/>
              <a:t>‹#›</a:t>
            </a:fld>
            <a:endParaRPr lang="uk-U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1983E6B-94C5-4C28-BA00-2833CB4C73B5}" type="datetimeFigureOut">
              <a:rPr lang="uk-UA" smtClean="0"/>
              <a:pPr/>
              <a:t>14.02.2023</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16CA8395-5303-4B12-BBA7-5319D9DEAAF9}" type="slidenum">
              <a:rPr lang="uk-UA" smtClean="0"/>
              <a:pPr/>
              <a:t>‹#›</a:t>
            </a:fld>
            <a:endParaRPr lang="uk-U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1983E6B-94C5-4C28-BA00-2833CB4C73B5}" type="datetimeFigureOut">
              <a:rPr lang="uk-UA" smtClean="0"/>
              <a:pPr/>
              <a:t>14.02.2023</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16CA8395-5303-4B12-BBA7-5319D9DEAAF9}" type="slidenum">
              <a:rPr lang="uk-UA" smtClean="0"/>
              <a:pPr/>
              <a:t>‹#›</a:t>
            </a:fld>
            <a:endParaRPr lang="uk-U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61983E6B-94C5-4C28-BA00-2833CB4C73B5}" type="datetimeFigureOut">
              <a:rPr lang="uk-UA" smtClean="0"/>
              <a:pPr/>
              <a:t>14.02.2023</a:t>
            </a:fld>
            <a:endParaRPr lang="uk-UA"/>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uk-UA"/>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16CA8395-5303-4B12-BBA7-5319D9DEAAF9}" type="slidenum">
              <a:rPr lang="uk-UA" smtClean="0"/>
              <a:pPr/>
              <a:t>‹#›</a:t>
            </a:fld>
            <a:endParaRPr lang="uk-UA"/>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en-US" dirty="0" smtClean="0"/>
              <a:t>LECTURE</a:t>
            </a:r>
            <a:endParaRPr lang="uk-UA" dirty="0"/>
          </a:p>
        </p:txBody>
      </p:sp>
      <p:sp>
        <p:nvSpPr>
          <p:cNvPr id="3" name="Подзаголовок 2"/>
          <p:cNvSpPr>
            <a:spLocks noGrp="1"/>
          </p:cNvSpPr>
          <p:nvPr>
            <p:ph type="subTitle" idx="1"/>
          </p:nvPr>
        </p:nvSpPr>
        <p:spPr>
          <a:xfrm>
            <a:off x="611560" y="3356992"/>
            <a:ext cx="7560840" cy="2328664"/>
          </a:xfrm>
        </p:spPr>
        <p:txBody>
          <a:bodyPr/>
          <a:lstStyle/>
          <a:p>
            <a:r>
              <a:rPr lang="en-US" sz="4000" dirty="0" smtClean="0">
                <a:solidFill>
                  <a:srgbClr val="FF0000"/>
                </a:solidFill>
              </a:rPr>
              <a:t>General principles and methods of tuberculosis treatment</a:t>
            </a:r>
            <a:r>
              <a:rPr lang="en-US" dirty="0" smtClean="0"/>
              <a:t>.</a:t>
            </a:r>
            <a:endParaRPr lang="uk-UA"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HISTORY</a:t>
            </a:r>
            <a:endParaRPr lang="uk-UA" dirty="0"/>
          </a:p>
        </p:txBody>
      </p:sp>
      <p:sp>
        <p:nvSpPr>
          <p:cNvPr id="3" name="Содержимое 2"/>
          <p:cNvSpPr>
            <a:spLocks noGrp="1"/>
          </p:cNvSpPr>
          <p:nvPr>
            <p:ph idx="1"/>
          </p:nvPr>
        </p:nvSpPr>
        <p:spPr/>
        <p:txBody>
          <a:bodyPr/>
          <a:lstStyle/>
          <a:p>
            <a:pPr algn="just"/>
            <a:r>
              <a:rPr lang="en-US" dirty="0" smtClean="0"/>
              <a:t>Streptomycin discovered in 1943 p. Schatz, </a:t>
            </a:r>
            <a:r>
              <a:rPr lang="en-US" dirty="0" err="1" smtClean="0"/>
              <a:t>Bougie</a:t>
            </a:r>
            <a:r>
              <a:rPr lang="en-US" dirty="0" smtClean="0"/>
              <a:t>, and Waxman of</a:t>
            </a:r>
          </a:p>
          <a:p>
            <a:r>
              <a:rPr lang="en-US" dirty="0" smtClean="0"/>
              <a:t>1952 Waxman got the Nobel Prize</a:t>
            </a:r>
          </a:p>
          <a:p>
            <a:r>
              <a:rPr lang="en-US" dirty="0" smtClean="0"/>
              <a:t>This is a "revolution" in medicine</a:t>
            </a:r>
            <a:endParaRPr lang="uk-UA" dirty="0"/>
          </a:p>
        </p:txBody>
      </p:sp>
      <p:pic>
        <p:nvPicPr>
          <p:cNvPr id="1026" name="Picture 2" descr="d:\home\e180262boa\Desktop\images.jpg"/>
          <p:cNvPicPr>
            <a:picLocks noChangeAspect="1" noChangeArrowheads="1"/>
          </p:cNvPicPr>
          <p:nvPr/>
        </p:nvPicPr>
        <p:blipFill>
          <a:blip r:embed="rId2" cstate="print"/>
          <a:srcRect/>
          <a:stretch>
            <a:fillRect/>
          </a:stretch>
        </p:blipFill>
        <p:spPr bwMode="auto">
          <a:xfrm>
            <a:off x="1979712" y="3789040"/>
            <a:ext cx="3672408" cy="2448272"/>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HISTORY</a:t>
            </a:r>
            <a:endParaRPr lang="uk-UA" dirty="0"/>
          </a:p>
        </p:txBody>
      </p:sp>
      <p:sp>
        <p:nvSpPr>
          <p:cNvPr id="3" name="Содержимое 2"/>
          <p:cNvSpPr>
            <a:spLocks noGrp="1"/>
          </p:cNvSpPr>
          <p:nvPr>
            <p:ph idx="1"/>
          </p:nvPr>
        </p:nvSpPr>
        <p:spPr/>
        <p:txBody>
          <a:bodyPr/>
          <a:lstStyle/>
          <a:p>
            <a:r>
              <a:rPr lang="en-US" dirty="0" smtClean="0"/>
              <a:t>In subsequent years, all anti-</a:t>
            </a:r>
            <a:r>
              <a:rPr lang="en-US" dirty="0" err="1" smtClean="0"/>
              <a:t>mycobacterial</a:t>
            </a:r>
            <a:r>
              <a:rPr lang="en-US" dirty="0" smtClean="0"/>
              <a:t> drugs (AMBP) were discovered</a:t>
            </a:r>
            <a:endParaRPr lang="uk-UA" dirty="0"/>
          </a:p>
        </p:txBody>
      </p:sp>
      <p:pic>
        <p:nvPicPr>
          <p:cNvPr id="2051" name="Picture 3" descr="d:\home\e180262boa\Desktop\завантаження (3).jpg"/>
          <p:cNvPicPr>
            <a:picLocks noChangeAspect="1" noChangeArrowheads="1"/>
          </p:cNvPicPr>
          <p:nvPr/>
        </p:nvPicPr>
        <p:blipFill>
          <a:blip r:embed="rId2" cstate="print"/>
          <a:srcRect/>
          <a:stretch>
            <a:fillRect/>
          </a:stretch>
        </p:blipFill>
        <p:spPr bwMode="auto">
          <a:xfrm>
            <a:off x="2987824" y="2852936"/>
            <a:ext cx="2657475" cy="1724025"/>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smtClean="0"/>
              <a:t>GENERAL PRINCIPLES OF TREATMENT</a:t>
            </a:r>
            <a:endParaRPr lang="uk-UA" dirty="0"/>
          </a:p>
        </p:txBody>
      </p:sp>
      <p:sp>
        <p:nvSpPr>
          <p:cNvPr id="3" name="Содержимое 2"/>
          <p:cNvSpPr>
            <a:spLocks noGrp="1"/>
          </p:cNvSpPr>
          <p:nvPr>
            <p:ph idx="1"/>
          </p:nvPr>
        </p:nvSpPr>
        <p:spPr>
          <a:xfrm>
            <a:off x="179512" y="1412776"/>
            <a:ext cx="8712968" cy="5256584"/>
          </a:xfrm>
        </p:spPr>
        <p:txBody>
          <a:bodyPr>
            <a:normAutofit lnSpcReduction="10000"/>
          </a:bodyPr>
          <a:lstStyle/>
          <a:p>
            <a:pPr algn="just"/>
            <a:r>
              <a:rPr lang="en-US" dirty="0" smtClean="0"/>
              <a:t>1.complexity -  to combined specific and nonspecific treatment, as well as surgical methods of treatment, this is </a:t>
            </a:r>
            <a:r>
              <a:rPr lang="en-US" dirty="0" err="1" smtClean="0"/>
              <a:t>etiotropic</a:t>
            </a:r>
            <a:r>
              <a:rPr lang="en-US" dirty="0" smtClean="0"/>
              <a:t> (</a:t>
            </a:r>
            <a:r>
              <a:rPr lang="en-US" dirty="0" err="1" smtClean="0"/>
              <a:t>antimycobacterial</a:t>
            </a:r>
            <a:r>
              <a:rPr lang="en-US" dirty="0" smtClean="0"/>
              <a:t> drugs) -AMT</a:t>
            </a:r>
          </a:p>
          <a:p>
            <a:pPr algn="just"/>
            <a:r>
              <a:rPr lang="en-US" dirty="0" smtClean="0"/>
              <a:t>non-specific treatment</a:t>
            </a:r>
          </a:p>
          <a:p>
            <a:pPr algn="just"/>
            <a:r>
              <a:rPr lang="en-US" dirty="0" smtClean="0"/>
              <a:t>Hygiene and dietary regimen support</a:t>
            </a:r>
          </a:p>
          <a:p>
            <a:pPr algn="just"/>
            <a:r>
              <a:rPr lang="en-US" dirty="0" smtClean="0"/>
              <a:t> To use of </a:t>
            </a:r>
            <a:r>
              <a:rPr lang="en-US" dirty="0" err="1" smtClean="0"/>
              <a:t>pathogenetic</a:t>
            </a:r>
            <a:r>
              <a:rPr lang="en-US" dirty="0" smtClean="0"/>
              <a:t> drugs that increase the effectiveness of AMT. Its purpose mobilization of  the body's defense reactions and promotes the healing of cavities, stimulates regeneration processes, reduces fibrotic changes, and normalizes impaired body functions</a:t>
            </a:r>
            <a:endParaRPr lang="uk-U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smtClean="0"/>
              <a:t>GENERAL PRINCIPLES OF TREATMENT</a:t>
            </a:r>
            <a:endParaRPr lang="uk-UA" dirty="0"/>
          </a:p>
        </p:txBody>
      </p:sp>
      <p:sp>
        <p:nvSpPr>
          <p:cNvPr id="3" name="Содержимое 2"/>
          <p:cNvSpPr>
            <a:spLocks noGrp="1"/>
          </p:cNvSpPr>
          <p:nvPr>
            <p:ph idx="1"/>
          </p:nvPr>
        </p:nvSpPr>
        <p:spPr>
          <a:xfrm>
            <a:off x="251520" y="1600200"/>
            <a:ext cx="8435280" cy="4997152"/>
          </a:xfrm>
        </p:spPr>
        <p:txBody>
          <a:bodyPr/>
          <a:lstStyle/>
          <a:p>
            <a:pPr algn="just"/>
            <a:r>
              <a:rPr lang="en-US" dirty="0" smtClean="0"/>
              <a:t>Hygiene-dietary regimen - rational nutrition in years. In our times has lost its relevance, because appetite and tissue </a:t>
            </a:r>
            <a:r>
              <a:rPr lang="en-US" dirty="0" err="1" smtClean="0"/>
              <a:t>trophism</a:t>
            </a:r>
            <a:r>
              <a:rPr lang="en-US" dirty="0" smtClean="0"/>
              <a:t> are quickly will </a:t>
            </a:r>
            <a:r>
              <a:rPr lang="en-US" dirty="0" err="1" smtClean="0"/>
              <a:t>restor</a:t>
            </a:r>
            <a:r>
              <a:rPr lang="en-US" dirty="0" smtClean="0"/>
              <a:t> after AMBT (detoxification)</a:t>
            </a:r>
          </a:p>
          <a:p>
            <a:pPr algn="just"/>
            <a:r>
              <a:rPr lang="en-US" dirty="0" err="1" smtClean="0"/>
              <a:t>Pathogenetic</a:t>
            </a:r>
            <a:r>
              <a:rPr lang="en-US" dirty="0" smtClean="0"/>
              <a:t> drugs - affect the mechanism of pathogenesis</a:t>
            </a:r>
          </a:p>
          <a:p>
            <a:pPr algn="just"/>
            <a:r>
              <a:rPr lang="en-US" dirty="0" smtClean="0"/>
              <a:t>Symptomatic therapy - prescribed, for example, antipyretic drugs, stimulants of reparative processes and healing of cavities, expectorant drugs, psychotherapy, surgical treatment</a:t>
            </a:r>
            <a:endParaRPr lang="uk-U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smtClean="0"/>
              <a:t>GENERAL PRINCIPLES OF TREATMENT</a:t>
            </a:r>
            <a:endParaRPr lang="uk-UA" dirty="0"/>
          </a:p>
        </p:txBody>
      </p:sp>
      <p:sp>
        <p:nvSpPr>
          <p:cNvPr id="3" name="Содержимое 2"/>
          <p:cNvSpPr>
            <a:spLocks noGrp="1"/>
          </p:cNvSpPr>
          <p:nvPr>
            <p:ph idx="1"/>
          </p:nvPr>
        </p:nvSpPr>
        <p:spPr/>
        <p:txBody>
          <a:bodyPr/>
          <a:lstStyle/>
          <a:p>
            <a:r>
              <a:rPr lang="en-US" dirty="0" smtClean="0"/>
              <a:t>combination - the use of at least 4 drugs.</a:t>
            </a:r>
          </a:p>
          <a:p>
            <a:r>
              <a:rPr lang="en-US" dirty="0" smtClean="0"/>
              <a:t>Prevents MBT resistance.</a:t>
            </a:r>
          </a:p>
          <a:p>
            <a:r>
              <a:rPr lang="en-US" dirty="0" smtClean="0"/>
              <a:t>Enhances the effect of AMP.</a:t>
            </a:r>
          </a:p>
          <a:p>
            <a:r>
              <a:rPr lang="en-US" dirty="0" smtClean="0"/>
              <a:t>In addition, different drugs act on different structures of the </a:t>
            </a:r>
            <a:r>
              <a:rPr lang="en-US" dirty="0" err="1" smtClean="0"/>
              <a:t>mycobacterial</a:t>
            </a:r>
            <a:r>
              <a:rPr lang="en-US" dirty="0" smtClean="0"/>
              <a:t> cell.</a:t>
            </a:r>
          </a:p>
          <a:p>
            <a:r>
              <a:rPr lang="en-US" dirty="0" smtClean="0"/>
              <a:t> The combination of </a:t>
            </a:r>
            <a:r>
              <a:rPr lang="en-US" dirty="0" err="1" smtClean="0"/>
              <a:t>etiotropic</a:t>
            </a:r>
            <a:r>
              <a:rPr lang="en-US" dirty="0" smtClean="0"/>
              <a:t> drugs improves reparative processes</a:t>
            </a:r>
            <a:endParaRPr lang="uk-U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smtClean="0"/>
              <a:t>GENERAL PRINCIPLES OF TREATMENT</a:t>
            </a:r>
            <a:endParaRPr lang="uk-UA" dirty="0"/>
          </a:p>
        </p:txBody>
      </p:sp>
      <p:sp>
        <p:nvSpPr>
          <p:cNvPr id="3" name="Содержимое 2"/>
          <p:cNvSpPr>
            <a:spLocks noGrp="1"/>
          </p:cNvSpPr>
          <p:nvPr>
            <p:ph idx="1"/>
          </p:nvPr>
        </p:nvSpPr>
        <p:spPr/>
        <p:txBody>
          <a:bodyPr>
            <a:normAutofit/>
          </a:bodyPr>
          <a:lstStyle/>
          <a:p>
            <a:pPr algn="just"/>
            <a:r>
              <a:rPr lang="en-US" dirty="0" smtClean="0"/>
              <a:t>4. Duration and continuity - about 6-8 months.</a:t>
            </a:r>
          </a:p>
          <a:p>
            <a:pPr algn="just"/>
            <a:r>
              <a:rPr lang="en-US" dirty="0" smtClean="0"/>
              <a:t>Obliteration of vessels, or their destruction, is observes in </a:t>
            </a:r>
            <a:r>
              <a:rPr lang="en-US" dirty="0" err="1" smtClean="0"/>
              <a:t>caseous</a:t>
            </a:r>
            <a:r>
              <a:rPr lang="en-US" dirty="0" smtClean="0"/>
              <a:t>-necrotic masses, cavities, where MBT are</a:t>
            </a:r>
          </a:p>
          <a:p>
            <a:pPr algn="just"/>
            <a:r>
              <a:rPr lang="en-US" dirty="0" smtClean="0"/>
              <a:t>Therefore, AMBT in sufficient concentrations does not reach the main site of the pathogen accumulation.</a:t>
            </a:r>
          </a:p>
          <a:p>
            <a:pPr algn="just"/>
            <a:r>
              <a:rPr lang="en-US" dirty="0" smtClean="0"/>
              <a:t>involution and reparations are a long process</a:t>
            </a:r>
          </a:p>
          <a:p>
            <a:pPr algn="just"/>
            <a:r>
              <a:rPr lang="en-US" dirty="0" smtClean="0"/>
              <a:t>5. Continuity of treatment  reduces the risk of MBT resistance</a:t>
            </a:r>
            <a:endParaRPr lang="uk-U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smtClean="0"/>
              <a:t>GENERAL PRINCIPLES OF TREATMENT</a:t>
            </a:r>
            <a:endParaRPr lang="uk-UA" dirty="0"/>
          </a:p>
        </p:txBody>
      </p:sp>
      <p:sp>
        <p:nvSpPr>
          <p:cNvPr id="3" name="Содержимое 2"/>
          <p:cNvSpPr>
            <a:spLocks noGrp="1"/>
          </p:cNvSpPr>
          <p:nvPr>
            <p:ph idx="1"/>
          </p:nvPr>
        </p:nvSpPr>
        <p:spPr/>
        <p:txBody>
          <a:bodyPr>
            <a:normAutofit lnSpcReduction="10000"/>
          </a:bodyPr>
          <a:lstStyle/>
          <a:p>
            <a:pPr algn="just"/>
            <a:r>
              <a:rPr lang="en-US" dirty="0" smtClean="0"/>
              <a:t>Treatment regimen for </a:t>
            </a:r>
            <a:r>
              <a:rPr lang="en-US" dirty="0" err="1" smtClean="0"/>
              <a:t>chemosensitive</a:t>
            </a:r>
            <a:r>
              <a:rPr lang="en-US" dirty="0" smtClean="0"/>
              <a:t> tuberculosis</a:t>
            </a:r>
          </a:p>
          <a:p>
            <a:pPr algn="ctr"/>
            <a:r>
              <a:rPr lang="en-US" sz="3900" dirty="0" smtClean="0">
                <a:latin typeface="Times New Roman" pitchFamily="18" charset="0"/>
                <a:cs typeface="Times New Roman" pitchFamily="18" charset="0"/>
              </a:rPr>
              <a:t>2HRZE (S) + 4HR</a:t>
            </a:r>
          </a:p>
          <a:p>
            <a:pPr algn="just"/>
            <a:r>
              <a:rPr lang="en-US" dirty="0" smtClean="0"/>
              <a:t>At the end of the course we do smear control</a:t>
            </a:r>
          </a:p>
          <a:p>
            <a:pPr algn="just"/>
            <a:r>
              <a:rPr lang="en-US" dirty="0" smtClean="0"/>
              <a:t>Phase I - at least 2 months, during this time the patient should receive at least 60 daily doses - if missed, treatment continues until all 60 doses are received</a:t>
            </a:r>
          </a:p>
          <a:p>
            <a:pPr algn="just"/>
            <a:r>
              <a:rPr lang="en-US" dirty="0" smtClean="0"/>
              <a:t>The whole set of daily doses of AMBP – course dose</a:t>
            </a:r>
            <a:endParaRPr lang="uk-U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748464" cy="1556792"/>
          </a:xfrm>
        </p:spPr>
        <p:txBody>
          <a:bodyPr>
            <a:normAutofit fontScale="90000"/>
          </a:bodyPr>
          <a:lstStyle/>
          <a:p>
            <a:r>
              <a:rPr lang="en-US" dirty="0" smtClean="0"/>
              <a:t>PALLIATIVE TREATMENT IN TREATMENT FAILURE IN PATIENTS WITH MRTB</a:t>
            </a:r>
            <a:endParaRPr lang="uk-UA" dirty="0"/>
          </a:p>
        </p:txBody>
      </p:sp>
      <p:sp>
        <p:nvSpPr>
          <p:cNvPr id="3" name="Содержимое 2"/>
          <p:cNvSpPr>
            <a:spLocks noGrp="1"/>
          </p:cNvSpPr>
          <p:nvPr>
            <p:ph idx="1"/>
          </p:nvPr>
        </p:nvSpPr>
        <p:spPr>
          <a:xfrm>
            <a:off x="0" y="1484784"/>
            <a:ext cx="8686800" cy="5373216"/>
          </a:xfrm>
        </p:spPr>
        <p:txBody>
          <a:bodyPr>
            <a:normAutofit lnSpcReduction="10000"/>
          </a:bodyPr>
          <a:lstStyle/>
          <a:p>
            <a:pPr algn="just"/>
            <a:r>
              <a:rPr lang="en-US" dirty="0" smtClean="0"/>
              <a:t>Palliative care consists of the following:</a:t>
            </a:r>
          </a:p>
          <a:p>
            <a:pPr algn="just"/>
            <a:r>
              <a:rPr lang="en-US" dirty="0" smtClean="0"/>
              <a:t>Pain relief and reduction of symptoms of the disease. </a:t>
            </a:r>
            <a:r>
              <a:rPr lang="en-US" dirty="0" err="1" smtClean="0"/>
              <a:t>Paracetamol</a:t>
            </a:r>
            <a:r>
              <a:rPr lang="en-US" dirty="0" smtClean="0"/>
              <a:t> or codeine with </a:t>
            </a:r>
            <a:r>
              <a:rPr lang="en-US" dirty="0" err="1" smtClean="0"/>
              <a:t>paracetamol</a:t>
            </a:r>
            <a:r>
              <a:rPr lang="en-US" dirty="0" smtClean="0"/>
              <a:t> relieves moderate pain, reduces cough</a:t>
            </a:r>
          </a:p>
          <a:p>
            <a:pPr algn="just"/>
            <a:r>
              <a:rPr lang="en-US" dirty="0" smtClean="0"/>
              <a:t>DN treatment - oxygen therapy</a:t>
            </a:r>
          </a:p>
          <a:p>
            <a:pPr algn="just"/>
            <a:r>
              <a:rPr lang="en-US" dirty="0" smtClean="0"/>
              <a:t>Nutrition: frequent, small portions</a:t>
            </a:r>
          </a:p>
          <a:p>
            <a:pPr algn="just"/>
            <a:r>
              <a:rPr lang="en-US" dirty="0" smtClean="0"/>
              <a:t>symptomatic treatment of nausea</a:t>
            </a:r>
          </a:p>
          <a:p>
            <a:pPr algn="just"/>
            <a:r>
              <a:rPr lang="en-US" dirty="0" smtClean="0"/>
              <a:t>Regular medical visits</a:t>
            </a:r>
          </a:p>
          <a:p>
            <a:pPr algn="just"/>
            <a:r>
              <a:rPr lang="en-US" dirty="0" smtClean="0"/>
              <a:t>Continuation of taking </a:t>
            </a:r>
            <a:r>
              <a:rPr lang="en-US" dirty="0" err="1" smtClean="0"/>
              <a:t>pathogenetic</a:t>
            </a:r>
            <a:r>
              <a:rPr lang="en-US" dirty="0" smtClean="0"/>
              <a:t> drugs</a:t>
            </a:r>
          </a:p>
          <a:p>
            <a:pPr algn="just"/>
            <a:r>
              <a:rPr lang="en-US" dirty="0" smtClean="0"/>
              <a:t>Hospitalization in a hospice or at home with proper organization of IC (infection control)</a:t>
            </a:r>
            <a:endParaRPr lang="uk-U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smtClean="0"/>
              <a:t>INDICATIONS FOR SURGICAL DIAGNOSTICS</a:t>
            </a:r>
            <a:endParaRPr lang="uk-UA" dirty="0"/>
          </a:p>
        </p:txBody>
      </p:sp>
      <p:sp>
        <p:nvSpPr>
          <p:cNvPr id="3" name="Содержимое 2"/>
          <p:cNvSpPr>
            <a:spLocks noGrp="1"/>
          </p:cNvSpPr>
          <p:nvPr>
            <p:ph idx="1"/>
          </p:nvPr>
        </p:nvSpPr>
        <p:spPr/>
        <p:txBody>
          <a:bodyPr/>
          <a:lstStyle/>
          <a:p>
            <a:r>
              <a:rPr lang="en-US" dirty="0" smtClean="0"/>
              <a:t>1) dissemination of unknown etiology</a:t>
            </a:r>
          </a:p>
          <a:p>
            <a:r>
              <a:rPr lang="en-US" dirty="0" smtClean="0"/>
              <a:t>2) rounded shadow to the lungs;</a:t>
            </a:r>
          </a:p>
          <a:p>
            <a:r>
              <a:rPr lang="en-US" dirty="0" smtClean="0"/>
              <a:t>3) pleurisy of unknown etiology</a:t>
            </a:r>
          </a:p>
          <a:p>
            <a:r>
              <a:rPr lang="en-US" dirty="0" smtClean="0"/>
              <a:t>4) hyperplasia of the </a:t>
            </a:r>
            <a:r>
              <a:rPr lang="en-US" dirty="0" err="1" smtClean="0"/>
              <a:t>intrathoracic</a:t>
            </a:r>
            <a:r>
              <a:rPr lang="en-US" dirty="0" smtClean="0"/>
              <a:t> lymph nodes of unknown etiology</a:t>
            </a:r>
            <a:endParaRPr lang="uk-U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8964488" cy="1354162"/>
          </a:xfrm>
        </p:spPr>
        <p:txBody>
          <a:bodyPr>
            <a:normAutofit fontScale="90000"/>
          </a:bodyPr>
          <a:lstStyle/>
          <a:p>
            <a:r>
              <a:rPr lang="en-US" dirty="0" smtClean="0"/>
              <a:t>Types of operations for TB of the respiratory organs, with the use of </a:t>
            </a:r>
            <a:r>
              <a:rPr lang="en-US" dirty="0" err="1" smtClean="0"/>
              <a:t>thoracotomy</a:t>
            </a:r>
            <a:r>
              <a:rPr lang="en-US" dirty="0" smtClean="0"/>
              <a:t>, </a:t>
            </a:r>
            <a:r>
              <a:rPr lang="en-US" dirty="0" err="1" smtClean="0"/>
              <a:t>videothoracoscopic</a:t>
            </a:r>
            <a:r>
              <a:rPr lang="en-US" dirty="0" smtClean="0"/>
              <a:t> surgery</a:t>
            </a:r>
            <a:endParaRPr lang="uk-UA" dirty="0"/>
          </a:p>
        </p:txBody>
      </p:sp>
      <p:sp>
        <p:nvSpPr>
          <p:cNvPr id="3" name="Содержимое 2"/>
          <p:cNvSpPr>
            <a:spLocks noGrp="1"/>
          </p:cNvSpPr>
          <p:nvPr>
            <p:ph idx="1"/>
          </p:nvPr>
        </p:nvSpPr>
        <p:spPr>
          <a:xfrm>
            <a:off x="179512" y="1600200"/>
            <a:ext cx="8507288" cy="5069160"/>
          </a:xfrm>
        </p:spPr>
        <p:txBody>
          <a:bodyPr>
            <a:normAutofit fontScale="85000" lnSpcReduction="20000"/>
          </a:bodyPr>
          <a:lstStyle/>
          <a:p>
            <a:pPr algn="just"/>
            <a:r>
              <a:rPr lang="en-US" dirty="0" smtClean="0"/>
              <a:t>1) resection of the lung of different volumes: wedge-shaped resection; </a:t>
            </a:r>
            <a:r>
              <a:rPr lang="en-US" dirty="0" err="1" smtClean="0"/>
              <a:t>segmentectomy</a:t>
            </a:r>
            <a:r>
              <a:rPr lang="en-US" dirty="0" smtClean="0"/>
              <a:t>; </a:t>
            </a:r>
            <a:r>
              <a:rPr lang="en-US" dirty="0" err="1" smtClean="0"/>
              <a:t>lobectomy</a:t>
            </a:r>
            <a:r>
              <a:rPr lang="en-US" dirty="0" smtClean="0"/>
              <a:t> and </a:t>
            </a:r>
            <a:r>
              <a:rPr lang="en-US" dirty="0" err="1" smtClean="0"/>
              <a:t>bilobectomy</a:t>
            </a:r>
            <a:r>
              <a:rPr lang="en-US" dirty="0" smtClean="0"/>
              <a:t>; combined resection (</a:t>
            </a:r>
            <a:r>
              <a:rPr lang="en-US" dirty="0" err="1" smtClean="0"/>
              <a:t>lobectomy</a:t>
            </a:r>
            <a:r>
              <a:rPr lang="en-US" dirty="0" smtClean="0"/>
              <a:t> combined with economical resection) </a:t>
            </a:r>
            <a:r>
              <a:rPr lang="en-US" dirty="0" err="1" smtClean="0"/>
              <a:t>pneumonectomy</a:t>
            </a:r>
            <a:r>
              <a:rPr lang="en-US" dirty="0" smtClean="0"/>
              <a:t> or </a:t>
            </a:r>
            <a:r>
              <a:rPr lang="en-US" dirty="0" err="1" smtClean="0"/>
              <a:t>pleuropneumonectomy</a:t>
            </a:r>
            <a:r>
              <a:rPr lang="en-US" dirty="0" smtClean="0"/>
              <a:t>; lung resection with correction of </a:t>
            </a:r>
            <a:r>
              <a:rPr lang="en-US" dirty="0" err="1" smtClean="0"/>
              <a:t>hemithorax</a:t>
            </a:r>
            <a:r>
              <a:rPr lang="en-US" dirty="0" smtClean="0"/>
              <a:t> volume;</a:t>
            </a:r>
          </a:p>
          <a:p>
            <a:pPr algn="just"/>
            <a:r>
              <a:rPr lang="en-US" dirty="0" smtClean="0"/>
              <a:t>   2) </a:t>
            </a:r>
            <a:r>
              <a:rPr lang="en-US" dirty="0" err="1" smtClean="0"/>
              <a:t>extrapleural</a:t>
            </a:r>
            <a:r>
              <a:rPr lang="en-US" dirty="0" smtClean="0"/>
              <a:t> </a:t>
            </a:r>
            <a:r>
              <a:rPr lang="en-US" dirty="0" err="1" smtClean="0"/>
              <a:t>thoracoplasty</a:t>
            </a:r>
            <a:r>
              <a:rPr lang="en-US" dirty="0" smtClean="0"/>
              <a:t>;</a:t>
            </a:r>
          </a:p>
          <a:p>
            <a:pPr algn="just"/>
            <a:r>
              <a:rPr lang="en-US" dirty="0" smtClean="0"/>
              <a:t>3) </a:t>
            </a:r>
            <a:r>
              <a:rPr lang="en-US" dirty="0" err="1" smtClean="0"/>
              <a:t>extrapleural</a:t>
            </a:r>
            <a:r>
              <a:rPr lang="en-US" dirty="0" smtClean="0"/>
              <a:t> </a:t>
            </a:r>
            <a:r>
              <a:rPr lang="en-US" dirty="0" err="1" smtClean="0"/>
              <a:t>pneumolysis</a:t>
            </a:r>
            <a:r>
              <a:rPr lang="en-US" dirty="0" smtClean="0"/>
              <a:t>;</a:t>
            </a:r>
          </a:p>
          <a:p>
            <a:pPr algn="just"/>
            <a:r>
              <a:rPr lang="en-US" dirty="0" smtClean="0"/>
              <a:t>4) </a:t>
            </a:r>
            <a:r>
              <a:rPr lang="en-US" dirty="0" err="1" smtClean="0"/>
              <a:t>pleurectomy</a:t>
            </a:r>
            <a:r>
              <a:rPr lang="en-US" dirty="0" smtClean="0"/>
              <a:t> and </a:t>
            </a:r>
            <a:r>
              <a:rPr lang="en-US" dirty="0" err="1" smtClean="0"/>
              <a:t>decortication</a:t>
            </a:r>
            <a:r>
              <a:rPr lang="en-US" dirty="0" smtClean="0"/>
              <a:t> of the lungs;</a:t>
            </a:r>
          </a:p>
          <a:p>
            <a:pPr algn="just"/>
            <a:r>
              <a:rPr lang="en-US" dirty="0" smtClean="0"/>
              <a:t>5) operations on the bronchi: occlusion;</a:t>
            </a:r>
          </a:p>
          <a:p>
            <a:pPr algn="just"/>
            <a:r>
              <a:rPr lang="en-US" dirty="0" smtClean="0"/>
              <a:t>6) resection; </a:t>
            </a:r>
            <a:r>
              <a:rPr lang="en-US" dirty="0" err="1" smtClean="0"/>
              <a:t>bronchoplasty</a:t>
            </a:r>
            <a:r>
              <a:rPr lang="en-US" dirty="0" smtClean="0"/>
              <a:t>; stump processing;</a:t>
            </a:r>
          </a:p>
          <a:p>
            <a:pPr algn="just"/>
            <a:r>
              <a:rPr lang="en-US" dirty="0" smtClean="0"/>
              <a:t>7) </a:t>
            </a:r>
            <a:r>
              <a:rPr lang="en-US" dirty="0" err="1" smtClean="0"/>
              <a:t>thoracocentesis</a:t>
            </a:r>
            <a:r>
              <a:rPr lang="en-US" dirty="0" smtClean="0"/>
              <a:t>;</a:t>
            </a:r>
          </a:p>
          <a:p>
            <a:pPr algn="just"/>
            <a:r>
              <a:rPr lang="en-US" dirty="0" smtClean="0"/>
              <a:t>8) </a:t>
            </a:r>
            <a:r>
              <a:rPr lang="en-US" dirty="0" err="1" smtClean="0"/>
              <a:t>thoracostomy</a:t>
            </a:r>
            <a:r>
              <a:rPr lang="en-US" dirty="0" smtClean="0"/>
              <a:t>;</a:t>
            </a:r>
          </a:p>
          <a:p>
            <a:pPr algn="just"/>
            <a:r>
              <a:rPr lang="en-US" dirty="0" smtClean="0"/>
              <a:t>9) artificial </a:t>
            </a:r>
            <a:r>
              <a:rPr lang="en-US" dirty="0" err="1" smtClean="0"/>
              <a:t>pneumothorax</a:t>
            </a:r>
            <a:r>
              <a:rPr lang="en-US" dirty="0" smtClean="0"/>
              <a:t> and </a:t>
            </a:r>
            <a:r>
              <a:rPr lang="en-US" dirty="0" err="1" smtClean="0"/>
              <a:t>pneumoperitoneum</a:t>
            </a:r>
            <a:endParaRPr lang="uk-U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066130"/>
          </a:xfrm>
        </p:spPr>
        <p:txBody>
          <a:bodyPr/>
          <a:lstStyle/>
          <a:p>
            <a:r>
              <a:rPr lang="en-US" dirty="0" smtClean="0"/>
              <a:t>AMBD CLASSIFICATION</a:t>
            </a:r>
            <a:endParaRPr lang="uk-UA" dirty="0"/>
          </a:p>
        </p:txBody>
      </p:sp>
      <p:sp>
        <p:nvSpPr>
          <p:cNvPr id="3" name="Содержимое 2"/>
          <p:cNvSpPr>
            <a:spLocks noGrp="1"/>
          </p:cNvSpPr>
          <p:nvPr>
            <p:ph idx="1"/>
          </p:nvPr>
        </p:nvSpPr>
        <p:spPr>
          <a:xfrm>
            <a:off x="179512" y="1268760"/>
            <a:ext cx="8507288" cy="5256584"/>
          </a:xfrm>
        </p:spPr>
        <p:txBody>
          <a:bodyPr>
            <a:normAutofit fontScale="92500" lnSpcReduction="10000"/>
          </a:bodyPr>
          <a:lstStyle/>
          <a:p>
            <a:pPr algn="just"/>
            <a:r>
              <a:rPr lang="en-US" dirty="0" smtClean="0"/>
              <a:t>in 1975  on the basis of the totality of the properties of the International Anti-Tuberculosis Union, it was proposed to classify anti-tuberculosis drugs into three groups</a:t>
            </a:r>
          </a:p>
          <a:p>
            <a:pPr algn="just"/>
            <a:r>
              <a:rPr lang="en-US" dirty="0" smtClean="0"/>
              <a:t>Group A - the most effective drugs; </a:t>
            </a:r>
            <a:r>
              <a:rPr lang="en-US" dirty="0" err="1" smtClean="0"/>
              <a:t>isoniazid</a:t>
            </a:r>
            <a:r>
              <a:rPr lang="en-US" dirty="0" smtClean="0"/>
              <a:t>, </a:t>
            </a:r>
            <a:r>
              <a:rPr lang="en-US" dirty="0" err="1" smtClean="0"/>
              <a:t>rifampicin</a:t>
            </a:r>
            <a:endParaRPr lang="en-US" dirty="0" smtClean="0"/>
          </a:p>
          <a:p>
            <a:pPr algn="just"/>
            <a:r>
              <a:rPr lang="en-US" dirty="0" smtClean="0"/>
              <a:t>Group B - drugs of average effectiveness: </a:t>
            </a:r>
            <a:r>
              <a:rPr lang="en-US" dirty="0" err="1" smtClean="0"/>
              <a:t>ethambutol</a:t>
            </a:r>
            <a:r>
              <a:rPr lang="en-US" dirty="0" smtClean="0"/>
              <a:t>, </a:t>
            </a:r>
            <a:r>
              <a:rPr lang="en-US" dirty="0" err="1" smtClean="0"/>
              <a:t>pyrazinamide</a:t>
            </a:r>
            <a:r>
              <a:rPr lang="en-US" dirty="0" smtClean="0"/>
              <a:t>, </a:t>
            </a:r>
            <a:r>
              <a:rPr lang="en-US" dirty="0" err="1" smtClean="0"/>
              <a:t>morfazinamide</a:t>
            </a:r>
            <a:r>
              <a:rPr lang="en-US" dirty="0" smtClean="0"/>
              <a:t>, streptomycin, </a:t>
            </a:r>
            <a:r>
              <a:rPr lang="en-US" dirty="0" err="1" smtClean="0"/>
              <a:t>prothionamide</a:t>
            </a:r>
            <a:r>
              <a:rPr lang="en-US" dirty="0" smtClean="0"/>
              <a:t>, </a:t>
            </a:r>
            <a:r>
              <a:rPr lang="en-US" dirty="0" err="1" smtClean="0"/>
              <a:t>ethionamide</a:t>
            </a:r>
            <a:r>
              <a:rPr lang="en-US" dirty="0" smtClean="0"/>
              <a:t>, </a:t>
            </a:r>
            <a:r>
              <a:rPr lang="en-US" dirty="0" err="1" smtClean="0"/>
              <a:t>cycloserine</a:t>
            </a:r>
            <a:r>
              <a:rPr lang="en-US" dirty="0" smtClean="0"/>
              <a:t>, </a:t>
            </a:r>
            <a:r>
              <a:rPr lang="en-US" dirty="0" err="1" smtClean="0"/>
              <a:t>kanamycin</a:t>
            </a:r>
            <a:r>
              <a:rPr lang="en-US" dirty="0" smtClean="0"/>
              <a:t>, </a:t>
            </a:r>
            <a:r>
              <a:rPr lang="en-US" dirty="0" err="1" smtClean="0"/>
              <a:t>florimycin</a:t>
            </a:r>
            <a:r>
              <a:rPr lang="en-US" dirty="0" smtClean="0"/>
              <a:t>, </a:t>
            </a:r>
            <a:r>
              <a:rPr lang="en-US" dirty="0" err="1" smtClean="0"/>
              <a:t>ofloxacin</a:t>
            </a:r>
            <a:r>
              <a:rPr lang="en-US" dirty="0" smtClean="0"/>
              <a:t>, </a:t>
            </a:r>
            <a:r>
              <a:rPr lang="en-US" dirty="0" err="1" smtClean="0"/>
              <a:t>capreomycin</a:t>
            </a:r>
            <a:r>
              <a:rPr lang="en-US" dirty="0" smtClean="0"/>
              <a:t>.</a:t>
            </a:r>
          </a:p>
          <a:p>
            <a:pPr algn="just"/>
            <a:r>
              <a:rPr lang="en-US" dirty="0" smtClean="0"/>
              <a:t>Group C - drugs of the slightest effectiveness: sodium PASK, </a:t>
            </a:r>
            <a:r>
              <a:rPr lang="en-US" dirty="0" err="1" smtClean="0"/>
              <a:t>thioacetazone</a:t>
            </a:r>
            <a:r>
              <a:rPr lang="en-US" dirty="0" smtClean="0"/>
              <a:t>.</a:t>
            </a:r>
            <a:endParaRPr lang="uk-U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AMBD CLASSIFICATION</a:t>
            </a:r>
            <a:endParaRPr lang="uk-UA" dirty="0"/>
          </a:p>
        </p:txBody>
      </p:sp>
      <p:sp>
        <p:nvSpPr>
          <p:cNvPr id="3" name="Содержимое 2"/>
          <p:cNvSpPr>
            <a:spLocks noGrp="1"/>
          </p:cNvSpPr>
          <p:nvPr>
            <p:ph idx="1"/>
          </p:nvPr>
        </p:nvSpPr>
        <p:spPr/>
        <p:txBody>
          <a:bodyPr>
            <a:normAutofit lnSpcReduction="10000"/>
          </a:bodyPr>
          <a:lstStyle/>
          <a:p>
            <a:r>
              <a:rPr lang="en-US" dirty="0" smtClean="0"/>
              <a:t>row I - H-</a:t>
            </a:r>
            <a:r>
              <a:rPr lang="en-US" dirty="0" err="1" smtClean="0"/>
              <a:t>isoniazid</a:t>
            </a:r>
            <a:endParaRPr lang="en-US" dirty="0" smtClean="0"/>
          </a:p>
          <a:p>
            <a:r>
              <a:rPr lang="en-US" dirty="0" smtClean="0"/>
              <a:t>R - </a:t>
            </a:r>
            <a:r>
              <a:rPr lang="en-US" dirty="0" err="1" smtClean="0"/>
              <a:t>rifampicin</a:t>
            </a:r>
            <a:endParaRPr lang="en-US" dirty="0" smtClean="0"/>
          </a:p>
          <a:p>
            <a:r>
              <a:rPr lang="en-US" dirty="0" smtClean="0"/>
              <a:t>Z - </a:t>
            </a:r>
            <a:r>
              <a:rPr lang="en-US" dirty="0" err="1" smtClean="0"/>
              <a:t>pyrazinamide</a:t>
            </a:r>
            <a:endParaRPr lang="en-US" dirty="0" smtClean="0"/>
          </a:p>
          <a:p>
            <a:r>
              <a:rPr lang="en-US" dirty="0" smtClean="0"/>
              <a:t>E - </a:t>
            </a:r>
            <a:r>
              <a:rPr lang="en-US" dirty="0" err="1" smtClean="0"/>
              <a:t>ethambutol</a:t>
            </a:r>
            <a:endParaRPr lang="en-US" dirty="0" smtClean="0"/>
          </a:p>
          <a:p>
            <a:r>
              <a:rPr lang="en-US" dirty="0" smtClean="0"/>
              <a:t>S - </a:t>
            </a:r>
            <a:r>
              <a:rPr lang="en-US" dirty="0" err="1" smtClean="0"/>
              <a:t>strepnomycin</a:t>
            </a:r>
            <a:endParaRPr lang="en-US" dirty="0" smtClean="0"/>
          </a:p>
          <a:p>
            <a:r>
              <a:rPr lang="en-US" dirty="0" smtClean="0"/>
              <a:t>II row - </a:t>
            </a:r>
            <a:r>
              <a:rPr lang="en-US" dirty="0" err="1" smtClean="0"/>
              <a:t>fluoroquinolones</a:t>
            </a:r>
            <a:r>
              <a:rPr lang="en-US" dirty="0" smtClean="0"/>
              <a:t>, </a:t>
            </a:r>
            <a:r>
              <a:rPr lang="en-US" dirty="0" err="1" smtClean="0"/>
              <a:t>aminoglycosides</a:t>
            </a:r>
            <a:r>
              <a:rPr lang="en-US" dirty="0" smtClean="0"/>
              <a:t>, </a:t>
            </a:r>
            <a:r>
              <a:rPr lang="en-US" dirty="0" err="1" smtClean="0"/>
              <a:t>ethionamide</a:t>
            </a:r>
            <a:r>
              <a:rPr lang="en-US" dirty="0" smtClean="0"/>
              <a:t>, </a:t>
            </a:r>
            <a:r>
              <a:rPr lang="en-US" dirty="0" err="1" smtClean="0"/>
              <a:t>prothionamide</a:t>
            </a:r>
            <a:r>
              <a:rPr lang="en-US" dirty="0" smtClean="0"/>
              <a:t>, PASK</a:t>
            </a:r>
          </a:p>
          <a:p>
            <a:r>
              <a:rPr lang="en-US" dirty="0" smtClean="0"/>
              <a:t>To write schemes, use an abbreviation formed from the initial names</a:t>
            </a:r>
          </a:p>
          <a:p>
            <a:r>
              <a:rPr lang="en-US" dirty="0" smtClean="0"/>
              <a:t>The number is the duration</a:t>
            </a:r>
            <a:endParaRPr lang="uk-U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dirty="0" smtClean="0"/>
              <a:t>CHARACTERISTICS OF AMBD</a:t>
            </a:r>
            <a:endParaRPr lang="uk-UA" dirty="0"/>
          </a:p>
        </p:txBody>
      </p:sp>
      <p:sp>
        <p:nvSpPr>
          <p:cNvPr id="3" name="Содержимое 2"/>
          <p:cNvSpPr>
            <a:spLocks noGrp="1"/>
          </p:cNvSpPr>
          <p:nvPr>
            <p:ph idx="1"/>
          </p:nvPr>
        </p:nvSpPr>
        <p:spPr>
          <a:xfrm>
            <a:off x="0" y="1052736"/>
            <a:ext cx="8964488" cy="5616624"/>
          </a:xfrm>
        </p:spPr>
        <p:txBody>
          <a:bodyPr>
            <a:noAutofit/>
          </a:bodyPr>
          <a:lstStyle/>
          <a:p>
            <a:pPr algn="just"/>
            <a:r>
              <a:rPr lang="en-US" sz="1800" dirty="0" err="1" smtClean="0">
                <a:solidFill>
                  <a:srgbClr val="FF0000"/>
                </a:solidFill>
                <a:latin typeface="Times New Roman" pitchFamily="18" charset="0"/>
                <a:cs typeface="Times New Roman" pitchFamily="18" charset="0"/>
              </a:rPr>
              <a:t>Isoniazid</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isonicotinic</a:t>
            </a:r>
            <a:r>
              <a:rPr lang="en-US" sz="1800" dirty="0" smtClean="0">
                <a:latin typeface="Times New Roman" pitchFamily="18" charset="0"/>
                <a:cs typeface="Times New Roman" pitchFamily="18" charset="0"/>
              </a:rPr>
              <a:t> acid </a:t>
            </a:r>
            <a:r>
              <a:rPr lang="en-US" sz="1800" dirty="0" err="1" smtClean="0">
                <a:latin typeface="Times New Roman" pitchFamily="18" charset="0"/>
                <a:cs typeface="Times New Roman" pitchFamily="18" charset="0"/>
              </a:rPr>
              <a:t>hydrazide</a:t>
            </a:r>
            <a:r>
              <a:rPr lang="en-US" sz="1800" dirty="0" smtClean="0">
                <a:latin typeface="Times New Roman" pitchFamily="18" charset="0"/>
                <a:cs typeface="Times New Roman" pitchFamily="18" charset="0"/>
              </a:rPr>
              <a:t>). Synonyms: GINK, </a:t>
            </a:r>
            <a:r>
              <a:rPr lang="en-US" sz="1800" dirty="0" err="1" smtClean="0">
                <a:latin typeface="Times New Roman" pitchFamily="18" charset="0"/>
                <a:cs typeface="Times New Roman" pitchFamily="18" charset="0"/>
              </a:rPr>
              <a:t>tubazid</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rimiphone</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nikazid</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neoteben</a:t>
            </a:r>
            <a:r>
              <a:rPr lang="en-US" sz="1800" dirty="0" smtClean="0">
                <a:latin typeface="Times New Roman" pitchFamily="18" charset="0"/>
                <a:cs typeface="Times New Roman" pitchFamily="18" charset="0"/>
              </a:rPr>
              <a:t>, etc. White crystalline powder, easily soluble in water. Release form: powder and tablets, 0.1 each; 0.2; 0.3 g, in ampoules - 10% solution of 5 ml.</a:t>
            </a:r>
          </a:p>
          <a:p>
            <a:pPr algn="just"/>
            <a:r>
              <a:rPr lang="en-US" sz="1800" dirty="0" smtClean="0">
                <a:latin typeface="Times New Roman" pitchFamily="18" charset="0"/>
                <a:cs typeface="Times New Roman" pitchFamily="18" charset="0"/>
              </a:rPr>
              <a:t>Pharmacological features: </a:t>
            </a:r>
            <a:r>
              <a:rPr lang="en-US" sz="1800" dirty="0" err="1" smtClean="0">
                <a:latin typeface="Times New Roman" pitchFamily="18" charset="0"/>
                <a:cs typeface="Times New Roman" pitchFamily="18" charset="0"/>
              </a:rPr>
              <a:t>isoniazid</a:t>
            </a:r>
            <a:r>
              <a:rPr lang="en-US" sz="1800" dirty="0" smtClean="0">
                <a:latin typeface="Times New Roman" pitchFamily="18" charset="0"/>
                <a:cs typeface="Times New Roman" pitchFamily="18" charset="0"/>
              </a:rPr>
              <a:t> has a pronounced, strictly specific bactericidal effect on mycobacterium tuberculosis (MBT), it does not work on other microorganisms. Under the influence of </a:t>
            </a:r>
            <a:r>
              <a:rPr lang="en-US" sz="1800" dirty="0" err="1" smtClean="0">
                <a:latin typeface="Times New Roman" pitchFamily="18" charset="0"/>
                <a:cs typeface="Times New Roman" pitchFamily="18" charset="0"/>
              </a:rPr>
              <a:t>isoniazid</a:t>
            </a:r>
            <a:r>
              <a:rPr lang="en-US" sz="1800" dirty="0" smtClean="0">
                <a:latin typeface="Times New Roman" pitchFamily="18" charset="0"/>
                <a:cs typeface="Times New Roman" pitchFamily="18" charset="0"/>
              </a:rPr>
              <a:t>, the synthesis of endogenous </a:t>
            </a:r>
            <a:r>
              <a:rPr lang="en-US" sz="1800" dirty="0" err="1" smtClean="0">
                <a:latin typeface="Times New Roman" pitchFamily="18" charset="0"/>
                <a:cs typeface="Times New Roman" pitchFamily="18" charset="0"/>
              </a:rPr>
              <a:t>catalase</a:t>
            </a:r>
            <a:r>
              <a:rPr lang="en-US" sz="1800" dirty="0" smtClean="0">
                <a:latin typeface="Times New Roman" pitchFamily="18" charset="0"/>
                <a:cs typeface="Times New Roman" pitchFamily="18" charset="0"/>
              </a:rPr>
              <a:t> in the MBT decreases and hydrogen peroxide accumulates, which leads to the termination of the growth and reproduction of </a:t>
            </a:r>
            <a:r>
              <a:rPr lang="en-US" sz="1800" dirty="0" err="1" smtClean="0">
                <a:latin typeface="Times New Roman" pitchFamily="18" charset="0"/>
                <a:cs typeface="Times New Roman" pitchFamily="18" charset="0"/>
              </a:rPr>
              <a:t>mycobacteria</a:t>
            </a:r>
            <a:r>
              <a:rPr lang="en-US" sz="1800" dirty="0" smtClean="0">
                <a:latin typeface="Times New Roman" pitchFamily="18" charset="0"/>
                <a:cs typeface="Times New Roman" pitchFamily="18" charset="0"/>
              </a:rPr>
              <a:t>. It enhances </a:t>
            </a:r>
            <a:r>
              <a:rPr lang="en-US" sz="1800" dirty="0" err="1" smtClean="0">
                <a:latin typeface="Times New Roman" pitchFamily="18" charset="0"/>
                <a:cs typeface="Times New Roman" pitchFamily="18" charset="0"/>
              </a:rPr>
              <a:t>phagocytosis</a:t>
            </a:r>
            <a:r>
              <a:rPr lang="en-US" sz="1800" dirty="0" smtClean="0">
                <a:latin typeface="Times New Roman" pitchFamily="18" charset="0"/>
                <a:cs typeface="Times New Roman" pitchFamily="18" charset="0"/>
              </a:rPr>
              <a:t> in the focus of specific inflammation, which contributes to its </a:t>
            </a:r>
            <a:r>
              <a:rPr lang="en-US" sz="1800" dirty="0" err="1" smtClean="0">
                <a:latin typeface="Times New Roman" pitchFamily="18" charset="0"/>
                <a:cs typeface="Times New Roman" pitchFamily="18" charset="0"/>
              </a:rPr>
              <a:t>resorption</a:t>
            </a:r>
            <a:r>
              <a:rPr lang="en-US" sz="1800" dirty="0" smtClean="0">
                <a:latin typeface="Times New Roman" pitchFamily="18" charset="0"/>
                <a:cs typeface="Times New Roman" pitchFamily="18" charset="0"/>
              </a:rPr>
              <a:t>. After oral administration, it is rapidly and completely absorbed from the gastrointestinal tract and enters all organs and tissues, creating a high concentration in areas of inflammation of an </a:t>
            </a:r>
            <a:r>
              <a:rPr lang="en-US" sz="1800" dirty="0" err="1" smtClean="0">
                <a:latin typeface="Times New Roman" pitchFamily="18" charset="0"/>
                <a:cs typeface="Times New Roman" pitchFamily="18" charset="0"/>
              </a:rPr>
              <a:t>exudative</a:t>
            </a:r>
            <a:r>
              <a:rPr lang="en-US" sz="1800" dirty="0" smtClean="0">
                <a:latin typeface="Times New Roman" pitchFamily="18" charset="0"/>
                <a:cs typeface="Times New Roman" pitchFamily="18" charset="0"/>
              </a:rPr>
              <a:t> nature. In </a:t>
            </a:r>
            <a:r>
              <a:rPr lang="en-US" sz="1800" dirty="0" err="1" smtClean="0">
                <a:latin typeface="Times New Roman" pitchFamily="18" charset="0"/>
                <a:cs typeface="Times New Roman" pitchFamily="18" charset="0"/>
              </a:rPr>
              <a:t>caseous</a:t>
            </a:r>
            <a:r>
              <a:rPr lang="en-US" sz="1800" dirty="0" smtClean="0">
                <a:latin typeface="Times New Roman" pitchFamily="18" charset="0"/>
                <a:cs typeface="Times New Roman" pitchFamily="18" charset="0"/>
              </a:rPr>
              <a:t> encapsulated foci, into the wall of the cavity and its contents, it penetrates in small quantities. It is inactivated by </a:t>
            </a:r>
            <a:r>
              <a:rPr lang="en-US" sz="1800" dirty="0" err="1" smtClean="0">
                <a:latin typeface="Times New Roman" pitchFamily="18" charset="0"/>
                <a:cs typeface="Times New Roman" pitchFamily="18" charset="0"/>
              </a:rPr>
              <a:t>acetylation</a:t>
            </a:r>
            <a:r>
              <a:rPr lang="en-US" sz="1800" dirty="0" smtClean="0">
                <a:latin typeface="Times New Roman" pitchFamily="18" charset="0"/>
                <a:cs typeface="Times New Roman" pitchFamily="18" charset="0"/>
              </a:rPr>
              <a:t> in the liver and excreted by the kidneys after 2 - 4 hours, depending on the degree of inactivation. Strong </a:t>
            </a:r>
            <a:r>
              <a:rPr lang="en-US" sz="1800" dirty="0" err="1" smtClean="0">
                <a:latin typeface="Times New Roman" pitchFamily="18" charset="0"/>
                <a:cs typeface="Times New Roman" pitchFamily="18" charset="0"/>
              </a:rPr>
              <a:t>inactivators</a:t>
            </a:r>
            <a:r>
              <a:rPr lang="en-US" sz="1800" dirty="0" smtClean="0">
                <a:latin typeface="Times New Roman" pitchFamily="18" charset="0"/>
                <a:cs typeface="Times New Roman" pitchFamily="18" charset="0"/>
              </a:rPr>
              <a:t> are considered patients in whom the content of the active fraction of </a:t>
            </a:r>
            <a:r>
              <a:rPr lang="en-US" sz="1800" dirty="0" err="1" smtClean="0">
                <a:latin typeface="Times New Roman" pitchFamily="18" charset="0"/>
                <a:cs typeface="Times New Roman" pitchFamily="18" charset="0"/>
              </a:rPr>
              <a:t>isoniazid</a:t>
            </a:r>
            <a:r>
              <a:rPr lang="en-US" sz="1800" dirty="0" smtClean="0">
                <a:latin typeface="Times New Roman" pitchFamily="18" charset="0"/>
                <a:cs typeface="Times New Roman" pitchFamily="18" charset="0"/>
              </a:rPr>
              <a:t> in daily urine is 10% or less of the accepted test dose. At a level of more than 10%, patients are classified as weak </a:t>
            </a:r>
            <a:r>
              <a:rPr lang="en-US" sz="1800" dirty="0" err="1" smtClean="0">
                <a:latin typeface="Times New Roman" pitchFamily="18" charset="0"/>
                <a:cs typeface="Times New Roman" pitchFamily="18" charset="0"/>
              </a:rPr>
              <a:t>inactivators.Under</a:t>
            </a:r>
            <a:r>
              <a:rPr lang="en-US" sz="1800" dirty="0" smtClean="0">
                <a:latin typeface="Times New Roman" pitchFamily="18" charset="0"/>
                <a:cs typeface="Times New Roman" pitchFamily="18" charset="0"/>
              </a:rPr>
              <a:t> the influence of </a:t>
            </a:r>
            <a:r>
              <a:rPr lang="en-US" sz="1800" dirty="0" err="1" smtClean="0">
                <a:latin typeface="Times New Roman" pitchFamily="18" charset="0"/>
                <a:cs typeface="Times New Roman" pitchFamily="18" charset="0"/>
              </a:rPr>
              <a:t>isoniazid</a:t>
            </a:r>
            <a:r>
              <a:rPr lang="en-US" sz="1800" dirty="0" smtClean="0">
                <a:latin typeface="Times New Roman" pitchFamily="18" charset="0"/>
                <a:cs typeface="Times New Roman" pitchFamily="18" charset="0"/>
              </a:rPr>
              <a:t>, peripheral and coronary vessels expand, blood pressure decreases, the </a:t>
            </a:r>
            <a:r>
              <a:rPr lang="en-US" sz="1800" dirty="0" err="1" smtClean="0">
                <a:latin typeface="Times New Roman" pitchFamily="18" charset="0"/>
                <a:cs typeface="Times New Roman" pitchFamily="18" charset="0"/>
              </a:rPr>
              <a:t>secretory</a:t>
            </a:r>
            <a:r>
              <a:rPr lang="en-US" sz="1800" dirty="0" smtClean="0">
                <a:latin typeface="Times New Roman" pitchFamily="18" charset="0"/>
                <a:cs typeface="Times New Roman" pitchFamily="18" charset="0"/>
              </a:rPr>
              <a:t> function of the stomach increases, appetite improves, bile secretion and bile formation increase.</a:t>
            </a:r>
          </a:p>
          <a:p>
            <a:pPr algn="just"/>
            <a:r>
              <a:rPr lang="en-US" sz="1800" dirty="0" smtClean="0">
                <a:latin typeface="Times New Roman" pitchFamily="18" charset="0"/>
                <a:cs typeface="Times New Roman" pitchFamily="18" charset="0"/>
              </a:rPr>
              <a:t>Dosage 5 - 10 mg per 1 kg of body weight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274638"/>
            <a:ext cx="8507288" cy="1066130"/>
          </a:xfrm>
        </p:spPr>
        <p:txBody>
          <a:bodyPr/>
          <a:lstStyle/>
          <a:p>
            <a:r>
              <a:rPr lang="en-US" dirty="0" smtClean="0"/>
              <a:t>CHARACTERISTICS OF AMBD</a:t>
            </a:r>
            <a:endParaRPr lang="uk-UA" dirty="0"/>
          </a:p>
        </p:txBody>
      </p:sp>
      <p:sp>
        <p:nvSpPr>
          <p:cNvPr id="3" name="Содержимое 2"/>
          <p:cNvSpPr>
            <a:spLocks noGrp="1"/>
          </p:cNvSpPr>
          <p:nvPr>
            <p:ph idx="1"/>
          </p:nvPr>
        </p:nvSpPr>
        <p:spPr>
          <a:xfrm>
            <a:off x="179512" y="1268760"/>
            <a:ext cx="8507288" cy="5328592"/>
          </a:xfrm>
        </p:spPr>
        <p:txBody>
          <a:bodyPr>
            <a:normAutofit fontScale="85000" lnSpcReduction="20000"/>
          </a:bodyPr>
          <a:lstStyle/>
          <a:p>
            <a:pPr algn="just"/>
            <a:r>
              <a:rPr lang="en-US" dirty="0" err="1" smtClean="0">
                <a:solidFill>
                  <a:srgbClr val="FF0000"/>
                </a:solidFill>
              </a:rPr>
              <a:t>Pyrazinamide</a:t>
            </a:r>
            <a:r>
              <a:rPr lang="en-US" dirty="0" smtClean="0"/>
              <a:t> (</a:t>
            </a:r>
            <a:r>
              <a:rPr lang="en-US" dirty="0" err="1" smtClean="0"/>
              <a:t>tizamide</a:t>
            </a:r>
            <a:r>
              <a:rPr lang="en-US" dirty="0" smtClean="0"/>
              <a:t>, Pi-coke, </a:t>
            </a:r>
            <a:r>
              <a:rPr lang="en-US" dirty="0" err="1" smtClean="0"/>
              <a:t>zinamide</a:t>
            </a:r>
            <a:r>
              <a:rPr lang="en-US" dirty="0" smtClean="0"/>
              <a:t>, etc.).</a:t>
            </a:r>
          </a:p>
          <a:p>
            <a:pPr algn="just"/>
            <a:r>
              <a:rPr lang="en-US" dirty="0" smtClean="0"/>
              <a:t>Release form: tablets of 0.5 g.</a:t>
            </a:r>
          </a:p>
          <a:p>
            <a:pPr algn="just"/>
            <a:r>
              <a:rPr lang="en-US" dirty="0" err="1" smtClean="0"/>
              <a:t>Pyrazinamide</a:t>
            </a:r>
            <a:r>
              <a:rPr lang="en-US" dirty="0" smtClean="0"/>
              <a:t> is a synthetic analogue of </a:t>
            </a:r>
            <a:r>
              <a:rPr lang="en-US" dirty="0" err="1" smtClean="0"/>
              <a:t>nicotinamide</a:t>
            </a:r>
            <a:r>
              <a:rPr lang="en-US" dirty="0" smtClean="0"/>
              <a:t>. Has a strong sterilizing effect on </a:t>
            </a:r>
            <a:r>
              <a:rPr lang="en-US" dirty="0" err="1" smtClean="0"/>
              <a:t>mycobacteria</a:t>
            </a:r>
            <a:r>
              <a:rPr lang="en-US" dirty="0" smtClean="0"/>
              <a:t> of the human species, especially on slowly multiplying and persistent in macrophages, creating acidosis zones around </a:t>
            </a:r>
            <a:r>
              <a:rPr lang="en-US" dirty="0" err="1" smtClean="0"/>
              <a:t>phagocytosed</a:t>
            </a:r>
            <a:r>
              <a:rPr lang="en-US" dirty="0" smtClean="0"/>
              <a:t> individuals. Where the drug easily </a:t>
            </a:r>
            <a:r>
              <a:rPr lang="en-US" dirty="0" err="1" smtClean="0"/>
              <a:t>penetratesIts</a:t>
            </a:r>
            <a:r>
              <a:rPr lang="en-US" dirty="0" smtClean="0"/>
              <a:t> maximum effect is established in acidic environments: in foci of </a:t>
            </a:r>
            <a:r>
              <a:rPr lang="en-US" dirty="0" err="1" smtClean="0"/>
              <a:t>caseosis</a:t>
            </a:r>
            <a:r>
              <a:rPr lang="en-US" dirty="0" smtClean="0"/>
              <a:t>, </a:t>
            </a:r>
            <a:r>
              <a:rPr lang="en-US" dirty="0" err="1" smtClean="0"/>
              <a:t>tuberculomas</a:t>
            </a:r>
            <a:r>
              <a:rPr lang="en-US" dirty="0" smtClean="0"/>
              <a:t>, </a:t>
            </a:r>
            <a:r>
              <a:rPr lang="en-US" dirty="0" err="1" smtClean="0"/>
              <a:t>caseous</a:t>
            </a:r>
            <a:r>
              <a:rPr lang="en-US" dirty="0" smtClean="0"/>
              <a:t>-pneumonic processes,.</a:t>
            </a:r>
          </a:p>
          <a:p>
            <a:pPr algn="just"/>
            <a:r>
              <a:rPr lang="en-US" dirty="0" smtClean="0"/>
              <a:t>It is taken orally after meals. The daily dose for adults is 1.5 - 2 g. Children are prescribed at the rate of 20 - 30 mg / kg per day, but not more than 1.5 g.</a:t>
            </a:r>
          </a:p>
          <a:p>
            <a:pPr algn="just"/>
            <a:r>
              <a:rPr lang="en-US" dirty="0" smtClean="0"/>
              <a:t>In the course of treatment, it is necessary to monitor the condition of patients with diabetes mellitus, because it increases blood glucose levels.</a:t>
            </a:r>
            <a:endParaRPr lang="uk-U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74638"/>
            <a:ext cx="8075240" cy="994122"/>
          </a:xfrm>
        </p:spPr>
        <p:txBody>
          <a:bodyPr/>
          <a:lstStyle/>
          <a:p>
            <a:r>
              <a:rPr lang="en-US" dirty="0" smtClean="0"/>
              <a:t>CHARACTERISTICS OF AMBD</a:t>
            </a:r>
            <a:endParaRPr lang="uk-UA" dirty="0"/>
          </a:p>
        </p:txBody>
      </p:sp>
      <p:sp>
        <p:nvSpPr>
          <p:cNvPr id="3" name="Содержимое 2"/>
          <p:cNvSpPr>
            <a:spLocks noGrp="1"/>
          </p:cNvSpPr>
          <p:nvPr>
            <p:ph idx="1"/>
          </p:nvPr>
        </p:nvSpPr>
        <p:spPr>
          <a:xfrm>
            <a:off x="251520" y="1124744"/>
            <a:ext cx="8640960" cy="5472608"/>
          </a:xfrm>
        </p:spPr>
        <p:txBody>
          <a:bodyPr>
            <a:normAutofit fontScale="77500" lnSpcReduction="20000"/>
          </a:bodyPr>
          <a:lstStyle/>
          <a:p>
            <a:pPr algn="just"/>
            <a:r>
              <a:rPr lang="en-US" dirty="0" err="1" smtClean="0">
                <a:solidFill>
                  <a:srgbClr val="FF0000"/>
                </a:solidFill>
                <a:latin typeface="Times New Roman" pitchFamily="18" charset="0"/>
                <a:cs typeface="Times New Roman" pitchFamily="18" charset="0"/>
              </a:rPr>
              <a:t>Rifampicin</a:t>
            </a:r>
            <a:r>
              <a:rPr lang="en-US" dirty="0" smtClean="0">
                <a:latin typeface="Times New Roman" pitchFamily="18" charset="0"/>
                <a:cs typeface="Times New Roman" pitchFamily="18" charset="0"/>
              </a:rPr>
              <a:t> (synonyms: </a:t>
            </a:r>
            <a:r>
              <a:rPr lang="en-US" dirty="0" err="1" smtClean="0">
                <a:latin typeface="Times New Roman" pitchFamily="18" charset="0"/>
                <a:cs typeface="Times New Roman" pitchFamily="18" charset="0"/>
              </a:rPr>
              <a:t>rifadin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benemicin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rimactan</a:t>
            </a:r>
            <a:r>
              <a:rPr lang="en-US" dirty="0" smtClean="0">
                <a:latin typeface="Times New Roman" pitchFamily="18" charset="0"/>
                <a:cs typeface="Times New Roman" pitchFamily="18" charset="0"/>
              </a:rPr>
              <a:t>, etc.)</a:t>
            </a:r>
          </a:p>
          <a:p>
            <a:pPr algn="just"/>
            <a:r>
              <a:rPr lang="en-US" dirty="0" err="1" smtClean="0">
                <a:latin typeface="Times New Roman" pitchFamily="18" charset="0"/>
                <a:cs typeface="Times New Roman" pitchFamily="18" charset="0"/>
              </a:rPr>
              <a:t>Semisynthetic</a:t>
            </a:r>
            <a:r>
              <a:rPr lang="en-US" dirty="0" smtClean="0">
                <a:latin typeface="Times New Roman" pitchFamily="18" charset="0"/>
                <a:cs typeface="Times New Roman" pitchFamily="18" charset="0"/>
              </a:rPr>
              <a:t> broad-spectrum antibiotic, </a:t>
            </a:r>
            <a:r>
              <a:rPr lang="en-US" dirty="0" err="1" smtClean="0">
                <a:latin typeface="Times New Roman" pitchFamily="18" charset="0"/>
                <a:cs typeface="Times New Roman" pitchFamily="18" charset="0"/>
              </a:rPr>
              <a:t>rifamycin</a:t>
            </a:r>
            <a:r>
              <a:rPr lang="en-US" dirty="0" smtClean="0">
                <a:latin typeface="Times New Roman" pitchFamily="18" charset="0"/>
                <a:cs typeface="Times New Roman" pitchFamily="18" charset="0"/>
              </a:rPr>
              <a:t> derivative. It inhibits the synthesis of ribonucleic acid by microorganisms. It has a bactericidal and strong sterilizing effect on mycobacterium tuberculosis in their intracellular and extracellular arrangement, as well as a pronounced </a:t>
            </a:r>
            <a:r>
              <a:rPr lang="en-US" dirty="0" err="1" smtClean="0">
                <a:latin typeface="Times New Roman" pitchFamily="18" charset="0"/>
                <a:cs typeface="Times New Roman" pitchFamily="18" charset="0"/>
              </a:rPr>
              <a:t>bacteriostatic</a:t>
            </a:r>
            <a:r>
              <a:rPr lang="en-US" dirty="0" smtClean="0">
                <a:latin typeface="Times New Roman" pitchFamily="18" charset="0"/>
                <a:cs typeface="Times New Roman" pitchFamily="18" charset="0"/>
              </a:rPr>
              <a:t> effect on persistent forms of MBT and certain types of atypical </a:t>
            </a:r>
            <a:r>
              <a:rPr lang="en-US" dirty="0" err="1" smtClean="0">
                <a:latin typeface="Times New Roman" pitchFamily="18" charset="0"/>
                <a:cs typeface="Times New Roman" pitchFamily="18" charset="0"/>
              </a:rPr>
              <a:t>mycobacteria</a:t>
            </a:r>
            <a:r>
              <a:rPr lang="en-US" dirty="0" smtClean="0">
                <a:latin typeface="Times New Roman" pitchFamily="18" charset="0"/>
                <a:cs typeface="Times New Roman" pitchFamily="18" charset="0"/>
              </a:rPr>
              <a:t>. When it is taken, peaks of </a:t>
            </a:r>
            <a:r>
              <a:rPr lang="en-US" dirty="0" err="1" smtClean="0">
                <a:latin typeface="Times New Roman" pitchFamily="18" charset="0"/>
                <a:cs typeface="Times New Roman" pitchFamily="18" charset="0"/>
              </a:rPr>
              <a:t>bacteriostatic</a:t>
            </a:r>
            <a:r>
              <a:rPr lang="en-US" dirty="0" smtClean="0">
                <a:latin typeface="Times New Roman" pitchFamily="18" charset="0"/>
                <a:cs typeface="Times New Roman" pitchFamily="18" charset="0"/>
              </a:rPr>
              <a:t> concentration are created within 2 - 4 hours in the blood serum and for a longer time in areas of lung tissue damage.</a:t>
            </a:r>
          </a:p>
          <a:p>
            <a:pPr algn="just"/>
            <a:r>
              <a:rPr lang="en-US" dirty="0" smtClean="0">
                <a:latin typeface="Times New Roman" pitchFamily="18" charset="0"/>
                <a:cs typeface="Times New Roman" pitchFamily="18" charset="0"/>
              </a:rPr>
              <a:t>In patients who resume </a:t>
            </a:r>
            <a:r>
              <a:rPr lang="en-US" dirty="0" err="1" smtClean="0">
                <a:latin typeface="Times New Roman" pitchFamily="18" charset="0"/>
                <a:cs typeface="Times New Roman" pitchFamily="18" charset="0"/>
              </a:rPr>
              <a:t>rifampicin</a:t>
            </a:r>
            <a:r>
              <a:rPr lang="en-US" dirty="0" smtClean="0">
                <a:latin typeface="Times New Roman" pitchFamily="18" charset="0"/>
                <a:cs typeface="Times New Roman" pitchFamily="18" charset="0"/>
              </a:rPr>
              <a:t> after a long interruption in treatment, serious immunological disorders may occur, leading to impaired renal function, </a:t>
            </a:r>
            <a:r>
              <a:rPr lang="en-US" dirty="0" err="1" smtClean="0">
                <a:latin typeface="Times New Roman" pitchFamily="18" charset="0"/>
                <a:cs typeface="Times New Roman" pitchFamily="18" charset="0"/>
              </a:rPr>
              <a:t>hemolysis</a:t>
            </a:r>
            <a:r>
              <a:rPr lang="en-US" dirty="0" smtClean="0">
                <a:latin typeface="Times New Roman" pitchFamily="18" charset="0"/>
                <a:cs typeface="Times New Roman" pitchFamily="18" charset="0"/>
              </a:rPr>
              <a:t> or thrombocytopenia. In such rare cases, you must immediately stop taking </a:t>
            </a:r>
            <a:r>
              <a:rPr lang="en-US" dirty="0" err="1" smtClean="0">
                <a:latin typeface="Times New Roman" pitchFamily="18" charset="0"/>
                <a:cs typeface="Times New Roman" pitchFamily="18" charset="0"/>
              </a:rPr>
              <a:t>rifampicin</a:t>
            </a:r>
            <a:r>
              <a:rPr lang="en-US" dirty="0" smtClean="0">
                <a:latin typeface="Times New Roman" pitchFamily="18" charset="0"/>
                <a:cs typeface="Times New Roman" pitchFamily="18" charset="0"/>
              </a:rPr>
              <a:t>.</a:t>
            </a:r>
          </a:p>
          <a:p>
            <a:pPr algn="just"/>
            <a:r>
              <a:rPr lang="en-US" dirty="0" err="1" smtClean="0">
                <a:latin typeface="Times New Roman" pitchFamily="18" charset="0"/>
                <a:cs typeface="Times New Roman" pitchFamily="18" charset="0"/>
              </a:rPr>
              <a:t>Rifampicin</a:t>
            </a:r>
            <a:r>
              <a:rPr lang="en-US" dirty="0" smtClean="0">
                <a:latin typeface="Times New Roman" pitchFamily="18" charset="0"/>
                <a:cs typeface="Times New Roman" pitchFamily="18" charset="0"/>
              </a:rPr>
              <a:t> increases the level of liver enzymes, which may be associated with the need to increase the dosage of those drugs taken by the patient that are metabolized in the liver. These drugs include corticosteroids, steroid contraceptives, oral </a:t>
            </a:r>
            <a:r>
              <a:rPr lang="en-US" dirty="0" err="1" smtClean="0">
                <a:latin typeface="Times New Roman" pitchFamily="18" charset="0"/>
                <a:cs typeface="Times New Roman" pitchFamily="18" charset="0"/>
              </a:rPr>
              <a:t>antidiabetic</a:t>
            </a:r>
            <a:r>
              <a:rPr lang="en-US" dirty="0" smtClean="0"/>
              <a:t> drugs, oral anticoagulants, </a:t>
            </a:r>
            <a:r>
              <a:rPr lang="en-US" dirty="0" err="1" smtClean="0"/>
              <a:t>cimetidine</a:t>
            </a:r>
            <a:r>
              <a:rPr lang="en-US" dirty="0" smtClean="0"/>
              <a:t>, cyclosporine, cardiac glycosides.</a:t>
            </a:r>
            <a:endParaRPr lang="uk-U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04664"/>
            <a:ext cx="8229600" cy="864096"/>
          </a:xfrm>
        </p:spPr>
        <p:txBody>
          <a:bodyPr/>
          <a:lstStyle/>
          <a:p>
            <a:r>
              <a:rPr lang="en-US" dirty="0" smtClean="0"/>
              <a:t>CHARACTERISTICS OF AMBD</a:t>
            </a:r>
            <a:endParaRPr lang="uk-UA" dirty="0"/>
          </a:p>
        </p:txBody>
      </p:sp>
      <p:sp>
        <p:nvSpPr>
          <p:cNvPr id="3" name="Содержимое 2"/>
          <p:cNvSpPr>
            <a:spLocks noGrp="1"/>
          </p:cNvSpPr>
          <p:nvPr>
            <p:ph idx="1"/>
          </p:nvPr>
        </p:nvSpPr>
        <p:spPr>
          <a:xfrm>
            <a:off x="251520" y="1268760"/>
            <a:ext cx="8435280" cy="5328592"/>
          </a:xfrm>
        </p:spPr>
        <p:txBody>
          <a:bodyPr>
            <a:normAutofit fontScale="62500" lnSpcReduction="20000"/>
          </a:bodyPr>
          <a:lstStyle/>
          <a:p>
            <a:pPr algn="just"/>
            <a:r>
              <a:rPr lang="en-US" dirty="0" smtClean="0">
                <a:solidFill>
                  <a:srgbClr val="FF0000"/>
                </a:solidFill>
              </a:rPr>
              <a:t>Streptomycin.</a:t>
            </a:r>
          </a:p>
          <a:p>
            <a:pPr algn="just"/>
            <a:r>
              <a:rPr lang="en-US" dirty="0" smtClean="0"/>
              <a:t>In recent years, mainly streptomycin sulfate has been used (synonyms: </a:t>
            </a:r>
            <a:r>
              <a:rPr lang="en-US" dirty="0" err="1" smtClean="0"/>
              <a:t>ustrep</a:t>
            </a:r>
            <a:r>
              <a:rPr lang="en-US" dirty="0" smtClean="0"/>
              <a:t>, </a:t>
            </a:r>
            <a:r>
              <a:rPr lang="en-US" dirty="0" err="1" smtClean="0"/>
              <a:t>diplostrep</a:t>
            </a:r>
            <a:r>
              <a:rPr lang="en-US" dirty="0" smtClean="0"/>
              <a:t>, </a:t>
            </a:r>
            <a:r>
              <a:rPr lang="en-US" dirty="0" err="1" smtClean="0"/>
              <a:t>stricin</a:t>
            </a:r>
            <a:r>
              <a:rPr lang="en-US" dirty="0" smtClean="0"/>
              <a:t>, </a:t>
            </a:r>
            <a:r>
              <a:rPr lang="en-US" dirty="0" err="1" smtClean="0"/>
              <a:t>strizolin</a:t>
            </a:r>
            <a:r>
              <a:rPr lang="en-US" dirty="0" smtClean="0"/>
              <a:t>, etc.). Available in bottles of 0.25; 0.5 and 1.0 g.</a:t>
            </a:r>
          </a:p>
          <a:p>
            <a:pPr algn="just"/>
            <a:r>
              <a:rPr lang="en-US" dirty="0" smtClean="0"/>
              <a:t>Streptomycin is a broad-spectrum antibiotic. It is active against mycobacterium tuberculosis of the human and bovine species, the MBT of the bird species are less sensitive to it. The most active against rapidly multiplying MBT populations, has little effect on slowly multiplying and </a:t>
            </a:r>
            <a:r>
              <a:rPr lang="en-US" dirty="0" err="1" smtClean="0"/>
              <a:t>phagocytosed</a:t>
            </a:r>
            <a:r>
              <a:rPr lang="en-US" dirty="0" smtClean="0"/>
              <a:t> MBT. Its action is sharply weakened in an acidic environment (foci of </a:t>
            </a:r>
            <a:r>
              <a:rPr lang="en-US" dirty="0" err="1" smtClean="0"/>
              <a:t>caseosis</a:t>
            </a:r>
            <a:r>
              <a:rPr lang="en-US" dirty="0" smtClean="0"/>
              <a:t>), in the cavity it is rapidly inactivated by the products of tissue decay.</a:t>
            </a:r>
          </a:p>
          <a:p>
            <a:pPr algn="just"/>
            <a:r>
              <a:rPr lang="en-US" dirty="0" smtClean="0"/>
              <a:t>Streptomycin is administered intramuscularly to adults, 1 g per day, once, every other day or 2 times a week. With poor tolerance for patients over 60 years old and patients weighing less than 50 kg, the daily dose is 0.5 - 0.75 g. Streptomycin is not recommended for children.</a:t>
            </a:r>
          </a:p>
          <a:p>
            <a:pPr algn="just"/>
            <a:r>
              <a:rPr lang="en-US" dirty="0" smtClean="0"/>
              <a:t>Streptomycin is also used in aerosols, in the form of instillations into the pleural and abdominal cavities, cavity, bronchi, fistulas, etc.</a:t>
            </a:r>
          </a:p>
          <a:p>
            <a:pPr algn="just"/>
            <a:r>
              <a:rPr lang="en-US" dirty="0" smtClean="0"/>
              <a:t>It is strictly forbidden to simultaneously prescribe it with the same type of antibiotics (</a:t>
            </a:r>
            <a:r>
              <a:rPr lang="en-US" dirty="0" err="1" smtClean="0"/>
              <a:t>kanamycin</a:t>
            </a:r>
            <a:r>
              <a:rPr lang="en-US" dirty="0" smtClean="0"/>
              <a:t>, </a:t>
            </a:r>
            <a:r>
              <a:rPr lang="en-US" dirty="0" err="1" smtClean="0"/>
              <a:t>florimycin</a:t>
            </a:r>
            <a:r>
              <a:rPr lang="en-US" dirty="0" smtClean="0"/>
              <a:t>, </a:t>
            </a:r>
            <a:r>
              <a:rPr lang="en-US" dirty="0" err="1" smtClean="0"/>
              <a:t>monomycin</a:t>
            </a:r>
            <a:r>
              <a:rPr lang="en-US" dirty="0" smtClean="0"/>
              <a:t>, etc.).</a:t>
            </a:r>
          </a:p>
          <a:p>
            <a:pPr algn="just"/>
            <a:r>
              <a:rPr lang="en-US" dirty="0" smtClean="0"/>
              <a:t>Streptomycin is prescribed at the rate of 0.015 g / kg of body weight per day.</a:t>
            </a:r>
            <a:endParaRPr lang="uk-U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196752"/>
          </a:xfrm>
        </p:spPr>
        <p:txBody>
          <a:bodyPr/>
          <a:lstStyle/>
          <a:p>
            <a:r>
              <a:rPr lang="en-US" dirty="0" smtClean="0"/>
              <a:t>CHARACTERISTICS OF AMBD</a:t>
            </a:r>
            <a:endParaRPr lang="uk-UA" dirty="0"/>
          </a:p>
        </p:txBody>
      </p:sp>
      <p:sp>
        <p:nvSpPr>
          <p:cNvPr id="3" name="Содержимое 2"/>
          <p:cNvSpPr>
            <a:spLocks noGrp="1"/>
          </p:cNvSpPr>
          <p:nvPr>
            <p:ph idx="1"/>
          </p:nvPr>
        </p:nvSpPr>
        <p:spPr>
          <a:xfrm>
            <a:off x="179512" y="1268760"/>
            <a:ext cx="8507288" cy="5328592"/>
          </a:xfrm>
        </p:spPr>
        <p:txBody>
          <a:bodyPr>
            <a:normAutofit fontScale="77500" lnSpcReduction="20000"/>
          </a:bodyPr>
          <a:lstStyle/>
          <a:p>
            <a:pPr algn="just"/>
            <a:r>
              <a:rPr lang="en-US" dirty="0" err="1" smtClean="0">
                <a:solidFill>
                  <a:srgbClr val="FF0000"/>
                </a:solidFill>
              </a:rPr>
              <a:t>Ethambutol</a:t>
            </a:r>
            <a:r>
              <a:rPr lang="en-US" dirty="0" smtClean="0"/>
              <a:t> - (synonyms: </a:t>
            </a:r>
            <a:r>
              <a:rPr lang="en-US" dirty="0" err="1" smtClean="0"/>
              <a:t>combutol</a:t>
            </a:r>
            <a:r>
              <a:rPr lang="en-US" dirty="0" smtClean="0"/>
              <a:t>, </a:t>
            </a:r>
            <a:r>
              <a:rPr lang="en-US" dirty="0" err="1" smtClean="0"/>
              <a:t>ambutol</a:t>
            </a:r>
            <a:r>
              <a:rPr lang="en-US" dirty="0" smtClean="0"/>
              <a:t>, </a:t>
            </a:r>
            <a:r>
              <a:rPr lang="en-US" dirty="0" err="1" smtClean="0"/>
              <a:t>tubetol</a:t>
            </a:r>
            <a:r>
              <a:rPr lang="en-US" dirty="0" smtClean="0"/>
              <a:t>, </a:t>
            </a:r>
            <a:r>
              <a:rPr lang="en-US" dirty="0" err="1" smtClean="0"/>
              <a:t>ethambin</a:t>
            </a:r>
            <a:r>
              <a:rPr lang="en-US" dirty="0" smtClean="0"/>
              <a:t>, etc.). Available in tablets of 0.1; 0.2; 0.4 g</a:t>
            </a:r>
          </a:p>
          <a:p>
            <a:pPr algn="just"/>
            <a:r>
              <a:rPr lang="en-US" dirty="0" smtClean="0"/>
              <a:t>It has only </a:t>
            </a:r>
            <a:r>
              <a:rPr lang="en-US" dirty="0" err="1" smtClean="0"/>
              <a:t>bacteriostatic</a:t>
            </a:r>
            <a:r>
              <a:rPr lang="en-US" dirty="0" smtClean="0"/>
              <a:t> activity on the MBT of the human and bovine species, to a lesser extent of the bird species. The predominant effect on the rapidly multiplying MBT populations, located both </a:t>
            </a:r>
            <a:r>
              <a:rPr lang="en-US" dirty="0" err="1" smtClean="0"/>
              <a:t>intracellularly</a:t>
            </a:r>
            <a:r>
              <a:rPr lang="en-US" dirty="0" smtClean="0"/>
              <a:t> and </a:t>
            </a:r>
            <a:r>
              <a:rPr lang="en-US" dirty="0" err="1" smtClean="0"/>
              <a:t>extracellularly</a:t>
            </a:r>
            <a:r>
              <a:rPr lang="en-US" dirty="0" smtClean="0"/>
              <a:t>. To him there is no cross-resistance of MBT, which are resistant to other anti-tuberculosis drugs. The activity of the drug is higher in an alkaline medium, lower in an acidic one.</a:t>
            </a:r>
          </a:p>
          <a:p>
            <a:pPr algn="just"/>
            <a:r>
              <a:rPr lang="en-US" dirty="0" smtClean="0"/>
              <a:t>Peak concentrations occur 2-4 hours after ingestion, accumulates in erythrocytes, where its depot is created.</a:t>
            </a:r>
          </a:p>
          <a:p>
            <a:pPr algn="just"/>
            <a:r>
              <a:rPr lang="en-US" dirty="0" err="1" smtClean="0"/>
              <a:t>Ethambutol</a:t>
            </a:r>
            <a:r>
              <a:rPr lang="en-US" dirty="0" smtClean="0"/>
              <a:t> is taken orally once after breakfast. The optimal daily dose for adults is 25 mg / kg in one dose. Children are prescribed at the rate of 15 mg / kg per day, but not more than 1 g.</a:t>
            </a:r>
          </a:p>
          <a:p>
            <a:pPr algn="just"/>
            <a:r>
              <a:rPr lang="en-US" dirty="0" smtClean="0"/>
              <a:t>With intermittent treatment (2-3 times a week), </a:t>
            </a:r>
            <a:r>
              <a:rPr lang="en-US" dirty="0" err="1" smtClean="0"/>
              <a:t>ethambutol</a:t>
            </a:r>
            <a:r>
              <a:rPr lang="en-US" dirty="0" smtClean="0"/>
              <a:t> is given to adults at 30 mg / kg per day once</a:t>
            </a:r>
            <a:endParaRPr lang="uk-U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38138"/>
          </a:xfrm>
        </p:spPr>
        <p:txBody>
          <a:bodyPr>
            <a:normAutofit fontScale="90000"/>
          </a:bodyPr>
          <a:lstStyle/>
          <a:p>
            <a:r>
              <a:rPr lang="en-US" dirty="0" smtClean="0"/>
              <a:t>SIDE EFFECTS AND CONTRAINDICATIONS OF AMBT</a:t>
            </a:r>
            <a:endParaRPr lang="uk-UA" dirty="0"/>
          </a:p>
        </p:txBody>
      </p:sp>
      <p:sp>
        <p:nvSpPr>
          <p:cNvPr id="3" name="Содержимое 2"/>
          <p:cNvSpPr>
            <a:spLocks noGrp="1"/>
          </p:cNvSpPr>
          <p:nvPr>
            <p:ph idx="1"/>
          </p:nvPr>
        </p:nvSpPr>
        <p:spPr>
          <a:xfrm>
            <a:off x="179512" y="1600200"/>
            <a:ext cx="8507288" cy="5069160"/>
          </a:xfrm>
        </p:spPr>
        <p:txBody>
          <a:bodyPr>
            <a:normAutofit fontScale="85000" lnSpcReduction="20000"/>
          </a:bodyPr>
          <a:lstStyle/>
          <a:p>
            <a:pPr algn="just"/>
            <a:r>
              <a:rPr lang="en-US" dirty="0" smtClean="0"/>
              <a:t>H - Adverse reactions are due to a violation of the metabolism of vitamin B6 and PP, which can provoke </a:t>
            </a:r>
            <a:r>
              <a:rPr lang="en-US" dirty="0" err="1" smtClean="0"/>
              <a:t>epileptiform</a:t>
            </a:r>
            <a:r>
              <a:rPr lang="en-US" dirty="0" smtClean="0"/>
              <a:t> seizures</a:t>
            </a:r>
          </a:p>
          <a:p>
            <a:pPr algn="just"/>
            <a:r>
              <a:rPr lang="en-US" dirty="0" smtClean="0"/>
              <a:t>R -Adverse reactions and complications: hyperthermia, rhinitis, flu-like syndrome, </a:t>
            </a:r>
            <a:r>
              <a:rPr lang="en-US" dirty="0" err="1" smtClean="0"/>
              <a:t>myalgia</a:t>
            </a:r>
            <a:r>
              <a:rPr lang="en-US" dirty="0" smtClean="0"/>
              <a:t>, </a:t>
            </a:r>
            <a:r>
              <a:rPr lang="en-US" dirty="0" err="1" smtClean="0"/>
              <a:t>arthralgia</a:t>
            </a:r>
            <a:r>
              <a:rPr lang="en-US" dirty="0" smtClean="0"/>
              <a:t>, abdominal pain, nausea, vomiting, loss of appetite, obstructive respiratory disorders, skin rashes, hematological disorders (thrombocytopenia, hemorrhage, anemia), anaphylactic reactions, hepatitis , staining of contact lenses.</a:t>
            </a:r>
          </a:p>
          <a:p>
            <a:pPr algn="just"/>
            <a:r>
              <a:rPr lang="en-US" dirty="0" smtClean="0"/>
              <a:t>In patients who resume </a:t>
            </a:r>
            <a:r>
              <a:rPr lang="en-US" dirty="0" err="1" smtClean="0"/>
              <a:t>rifampicin</a:t>
            </a:r>
            <a:r>
              <a:rPr lang="en-US" dirty="0" smtClean="0"/>
              <a:t> after a long interruption in treatment, serious immunological disorders may occur, leading to impaired renal function, </a:t>
            </a:r>
            <a:r>
              <a:rPr lang="en-US" dirty="0" err="1" smtClean="0"/>
              <a:t>hemolysis</a:t>
            </a:r>
            <a:r>
              <a:rPr lang="en-US" dirty="0" smtClean="0"/>
              <a:t> or thrombocytopenia. In such rare cases, you must immediately stop taking </a:t>
            </a:r>
            <a:r>
              <a:rPr lang="en-US" dirty="0" err="1" smtClean="0"/>
              <a:t>rifampicin</a:t>
            </a:r>
            <a:r>
              <a:rPr lang="en-US" dirty="0" smtClean="0"/>
              <a:t>.</a:t>
            </a:r>
            <a:endParaRPr lang="uk-U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smtClean="0"/>
              <a:t>SIDE EFFECTS AND CONTRAINDICATIONS OF AMBT</a:t>
            </a:r>
            <a:endParaRPr lang="uk-UA" dirty="0"/>
          </a:p>
        </p:txBody>
      </p:sp>
      <p:sp>
        <p:nvSpPr>
          <p:cNvPr id="3" name="Содержимое 2"/>
          <p:cNvSpPr>
            <a:spLocks noGrp="1"/>
          </p:cNvSpPr>
          <p:nvPr>
            <p:ph idx="1"/>
          </p:nvPr>
        </p:nvSpPr>
        <p:spPr/>
        <p:txBody>
          <a:bodyPr>
            <a:normAutofit fontScale="92500" lnSpcReduction="20000"/>
          </a:bodyPr>
          <a:lstStyle/>
          <a:p>
            <a:pPr algn="just"/>
            <a:r>
              <a:rPr lang="en-US" dirty="0" smtClean="0"/>
              <a:t>Z - Contraindications: increased individual sensitivity to the drug, liver disease with impaired function, gout. In the course of treatment, it is necessary to monitor the condition of patients with concomitant diabetes mellitus, because it increases blood glucose levels.</a:t>
            </a:r>
          </a:p>
          <a:p>
            <a:pPr algn="just"/>
            <a:r>
              <a:rPr lang="en-US" dirty="0" smtClean="0"/>
              <a:t>E-Contraindications: increased individual sensitivity, optic neuritis, impaired renal excretory function, pregnancy, preschool children.</a:t>
            </a:r>
          </a:p>
          <a:p>
            <a:pPr algn="just"/>
            <a:r>
              <a:rPr lang="en-US" dirty="0" smtClean="0"/>
              <a:t>Adverse reactions: </a:t>
            </a:r>
            <a:r>
              <a:rPr lang="en-US" dirty="0" err="1" smtClean="0"/>
              <a:t>retrobulbar</a:t>
            </a:r>
            <a:r>
              <a:rPr lang="en-US" dirty="0" smtClean="0"/>
              <a:t> neuritis with decreased visual acuity and narrowing of the visual field to red and green light, peripheral neuritis.</a:t>
            </a:r>
            <a:endParaRPr lang="uk-U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964488" cy="1417638"/>
          </a:xfrm>
        </p:spPr>
        <p:txBody>
          <a:bodyPr>
            <a:normAutofit fontScale="90000"/>
          </a:bodyPr>
          <a:lstStyle/>
          <a:p>
            <a:r>
              <a:rPr lang="en-US" dirty="0" smtClean="0"/>
              <a:t>GROUPS OF DRUGS RECOMMENDED FOR USE IN INDIVIDUAL LONG-TERM SCHEMES OF CHEMI-RESISTANT TB</a:t>
            </a:r>
            <a:endParaRPr lang="uk-UA" dirty="0"/>
          </a:p>
        </p:txBody>
      </p:sp>
      <p:sp>
        <p:nvSpPr>
          <p:cNvPr id="3" name="Содержимое 2"/>
          <p:cNvSpPr>
            <a:spLocks noGrp="1"/>
          </p:cNvSpPr>
          <p:nvPr>
            <p:ph idx="1"/>
          </p:nvPr>
        </p:nvSpPr>
        <p:spPr>
          <a:xfrm>
            <a:off x="0" y="1600200"/>
            <a:ext cx="8964488" cy="5069160"/>
          </a:xfrm>
        </p:spPr>
        <p:txBody>
          <a:bodyPr>
            <a:normAutofit lnSpcReduction="10000"/>
          </a:bodyPr>
          <a:lstStyle/>
          <a:p>
            <a:pPr algn="just"/>
            <a:r>
              <a:rPr lang="en-US" dirty="0" smtClean="0"/>
              <a:t>Group A Inclusion of all three drugs </a:t>
            </a:r>
            <a:r>
              <a:rPr lang="en-US" dirty="0" err="1" smtClean="0"/>
              <a:t>levofloxacin</a:t>
            </a:r>
            <a:r>
              <a:rPr lang="en-US" dirty="0" smtClean="0"/>
              <a:t> or </a:t>
            </a:r>
            <a:r>
              <a:rPr lang="en-US" dirty="0" err="1" smtClean="0"/>
              <a:t>Lfx</a:t>
            </a:r>
            <a:r>
              <a:rPr lang="ru-RU" dirty="0" smtClean="0"/>
              <a:t>,</a:t>
            </a:r>
            <a:r>
              <a:rPr lang="en-US" dirty="0" smtClean="0"/>
              <a:t> </a:t>
            </a:r>
            <a:r>
              <a:rPr lang="en-US" dirty="0" err="1" smtClean="0"/>
              <a:t>moxifloxacin</a:t>
            </a:r>
            <a:r>
              <a:rPr lang="en-US" dirty="0" smtClean="0"/>
              <a:t> </a:t>
            </a:r>
            <a:r>
              <a:rPr lang="en-US" dirty="0" err="1" smtClean="0"/>
              <a:t>Mfx</a:t>
            </a:r>
            <a:r>
              <a:rPr lang="en-US" dirty="0" smtClean="0"/>
              <a:t> </a:t>
            </a:r>
            <a:r>
              <a:rPr lang="en-US" dirty="0" err="1" smtClean="0"/>
              <a:t>bedaquiline</a:t>
            </a:r>
            <a:r>
              <a:rPr lang="en-US" dirty="0" smtClean="0"/>
              <a:t> </a:t>
            </a:r>
            <a:r>
              <a:rPr lang="en-US" dirty="0" err="1" smtClean="0"/>
              <a:t>Bdq</a:t>
            </a:r>
            <a:r>
              <a:rPr lang="en-US" dirty="0" smtClean="0"/>
              <a:t> </a:t>
            </a:r>
            <a:r>
              <a:rPr lang="en-US" dirty="0" err="1" smtClean="0"/>
              <a:t>linezolid</a:t>
            </a:r>
            <a:r>
              <a:rPr lang="en-US" dirty="0" smtClean="0"/>
              <a:t> </a:t>
            </a:r>
            <a:r>
              <a:rPr lang="en-US" dirty="0" err="1" smtClean="0"/>
              <a:t>Lzd</a:t>
            </a:r>
            <a:endParaRPr lang="en-US" dirty="0" smtClean="0"/>
          </a:p>
          <a:p>
            <a:pPr algn="just"/>
            <a:r>
              <a:rPr lang="en-US" dirty="0" smtClean="0"/>
              <a:t>Group B Addition of one or both drugs </a:t>
            </a:r>
            <a:r>
              <a:rPr lang="en-US" dirty="0" err="1" smtClean="0"/>
              <a:t>clofazimine</a:t>
            </a:r>
            <a:r>
              <a:rPr lang="en-US" dirty="0" smtClean="0"/>
              <a:t> </a:t>
            </a:r>
            <a:r>
              <a:rPr lang="en-US" dirty="0" err="1" smtClean="0"/>
              <a:t>Cfz</a:t>
            </a:r>
            <a:r>
              <a:rPr lang="en-US" dirty="0" smtClean="0"/>
              <a:t> </a:t>
            </a:r>
            <a:r>
              <a:rPr lang="en-US" dirty="0" err="1" smtClean="0"/>
              <a:t>cycloserine</a:t>
            </a:r>
            <a:r>
              <a:rPr lang="en-US" dirty="0" smtClean="0"/>
              <a:t> or Cs </a:t>
            </a:r>
            <a:r>
              <a:rPr lang="en-US" dirty="0" err="1" smtClean="0"/>
              <a:t>terizidone</a:t>
            </a:r>
            <a:r>
              <a:rPr lang="en-US" dirty="0" smtClean="0"/>
              <a:t> </a:t>
            </a:r>
            <a:r>
              <a:rPr lang="en-US" dirty="0" err="1" smtClean="0"/>
              <a:t>Trd</a:t>
            </a:r>
            <a:endParaRPr lang="en-US" dirty="0" smtClean="0"/>
          </a:p>
          <a:p>
            <a:pPr algn="just"/>
            <a:r>
              <a:rPr lang="en-US" dirty="0" smtClean="0"/>
              <a:t>   Group C Add to complete the composition of the scheme and if it is impossible to use drugs of groups A and B </a:t>
            </a:r>
            <a:r>
              <a:rPr lang="en-US" dirty="0" err="1" smtClean="0"/>
              <a:t>ethambutol</a:t>
            </a:r>
            <a:r>
              <a:rPr lang="en-US" dirty="0" smtClean="0"/>
              <a:t> E </a:t>
            </a:r>
            <a:r>
              <a:rPr lang="en-US" dirty="0" err="1" smtClean="0"/>
              <a:t>delamanid</a:t>
            </a:r>
            <a:r>
              <a:rPr lang="en-US" dirty="0" smtClean="0"/>
              <a:t> </a:t>
            </a:r>
            <a:r>
              <a:rPr lang="en-US" dirty="0" err="1" smtClean="0"/>
              <a:t>Dlm</a:t>
            </a:r>
            <a:r>
              <a:rPr lang="en-US" dirty="0" smtClean="0"/>
              <a:t> </a:t>
            </a:r>
            <a:r>
              <a:rPr lang="en-US" dirty="0" err="1" smtClean="0"/>
              <a:t>pyrazinamide</a:t>
            </a:r>
            <a:r>
              <a:rPr lang="en-US" dirty="0" smtClean="0"/>
              <a:t> Z </a:t>
            </a:r>
            <a:r>
              <a:rPr lang="en-US" dirty="0" err="1" smtClean="0"/>
              <a:t>imipenem-cilastatin</a:t>
            </a:r>
            <a:r>
              <a:rPr lang="en-US" dirty="0" smtClean="0"/>
              <a:t> or </a:t>
            </a:r>
            <a:r>
              <a:rPr lang="en-US" dirty="0" err="1" smtClean="0"/>
              <a:t>Ipm-CIn</a:t>
            </a:r>
            <a:r>
              <a:rPr lang="en-US" dirty="0" smtClean="0"/>
              <a:t> </a:t>
            </a:r>
            <a:r>
              <a:rPr lang="en-US" dirty="0" err="1" smtClean="0"/>
              <a:t>meropenem</a:t>
            </a:r>
            <a:r>
              <a:rPr lang="en-US" dirty="0" smtClean="0"/>
              <a:t> </a:t>
            </a:r>
            <a:r>
              <a:rPr lang="en-US" dirty="0" err="1" smtClean="0"/>
              <a:t>Mpm</a:t>
            </a:r>
            <a:r>
              <a:rPr lang="en-US" dirty="0" smtClean="0"/>
              <a:t> </a:t>
            </a:r>
            <a:r>
              <a:rPr lang="en-US" dirty="0" err="1" smtClean="0"/>
              <a:t>amikacin</a:t>
            </a:r>
            <a:r>
              <a:rPr lang="en-US" dirty="0" smtClean="0"/>
              <a:t> Am (or streptomycin) (S) </a:t>
            </a:r>
            <a:r>
              <a:rPr lang="en-US" dirty="0" err="1" smtClean="0"/>
              <a:t>ethionamide</a:t>
            </a:r>
            <a:r>
              <a:rPr lang="en-US" dirty="0" smtClean="0"/>
              <a:t> or </a:t>
            </a:r>
            <a:r>
              <a:rPr lang="en-US" dirty="0" err="1" smtClean="0"/>
              <a:t>Eto</a:t>
            </a:r>
            <a:r>
              <a:rPr lang="en-US" dirty="0" smtClean="0"/>
              <a:t> </a:t>
            </a:r>
            <a:r>
              <a:rPr lang="en-US" dirty="0" err="1" smtClean="0"/>
              <a:t>protionamide</a:t>
            </a:r>
            <a:r>
              <a:rPr lang="en-US" dirty="0" smtClean="0"/>
              <a:t> </a:t>
            </a:r>
            <a:r>
              <a:rPr lang="en-US" dirty="0" err="1" smtClean="0"/>
              <a:t>Pto</a:t>
            </a:r>
            <a:r>
              <a:rPr lang="en-US" dirty="0" smtClean="0"/>
              <a:t> </a:t>
            </a:r>
            <a:r>
              <a:rPr lang="en-US" dirty="0" err="1" smtClean="0"/>
              <a:t>paraaminosalicylic</a:t>
            </a:r>
            <a:r>
              <a:rPr lang="en-US" dirty="0" smtClean="0"/>
              <a:t> acid PAS</a:t>
            </a:r>
            <a:endParaRPr lang="uk-U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94122"/>
          </a:xfrm>
        </p:spPr>
        <p:txBody>
          <a:bodyPr>
            <a:normAutofit fontScale="90000"/>
          </a:bodyPr>
          <a:lstStyle/>
          <a:p>
            <a:r>
              <a:rPr lang="en-US" dirty="0" smtClean="0"/>
              <a:t>NEW DRUGS FOR TB TREATMENT</a:t>
            </a:r>
            <a:endParaRPr lang="uk-UA" dirty="0"/>
          </a:p>
        </p:txBody>
      </p:sp>
      <p:sp>
        <p:nvSpPr>
          <p:cNvPr id="3" name="Содержимое 2"/>
          <p:cNvSpPr>
            <a:spLocks noGrp="1"/>
          </p:cNvSpPr>
          <p:nvPr>
            <p:ph idx="1"/>
          </p:nvPr>
        </p:nvSpPr>
        <p:spPr>
          <a:xfrm>
            <a:off x="0" y="980728"/>
            <a:ext cx="8892480" cy="5573256"/>
          </a:xfrm>
        </p:spPr>
        <p:txBody>
          <a:bodyPr>
            <a:normAutofit/>
          </a:bodyPr>
          <a:lstStyle/>
          <a:p>
            <a:pPr algn="just"/>
            <a:r>
              <a:rPr lang="en-US" sz="1600" dirty="0" smtClean="0">
                <a:latin typeface="Times New Roman" pitchFamily="18" charset="0"/>
                <a:cs typeface="Times New Roman" pitchFamily="18" charset="0"/>
              </a:rPr>
              <a:t>Its use should be regulated in accordance with current international guidelines. To organize a high-quality treatment process for tuberculosis patients using </a:t>
            </a:r>
            <a:r>
              <a:rPr lang="en-US" sz="1600" dirty="0" err="1" smtClean="0">
                <a:latin typeface="Times New Roman" pitchFamily="18" charset="0"/>
                <a:cs typeface="Times New Roman" pitchFamily="18" charset="0"/>
              </a:rPr>
              <a:t>bedaquiline</a:t>
            </a:r>
            <a:r>
              <a:rPr lang="en-US" sz="1600" dirty="0" smtClean="0">
                <a:latin typeface="Times New Roman" pitchFamily="18" charset="0"/>
                <a:cs typeface="Times New Roman" pitchFamily="18" charset="0"/>
              </a:rPr>
              <a:t>, a laboratory system for rapid diagnosis of anti-tuberculosis drug resistance determination, an appropriate system of active monitoring and drug safety management, the appointment of adequate treatment regimens, compliance with infection control measures, and a patient-centered approach will be established.</a:t>
            </a:r>
          </a:p>
          <a:p>
            <a:pPr algn="just"/>
            <a:r>
              <a:rPr lang="en-US" sz="1600" dirty="0" err="1" smtClean="0">
                <a:latin typeface="Times New Roman" pitchFamily="18" charset="0"/>
                <a:cs typeface="Times New Roman" pitchFamily="18" charset="0"/>
              </a:rPr>
              <a:t>Bedaquiline</a:t>
            </a:r>
            <a:r>
              <a:rPr lang="en-US" sz="1600" dirty="0" smtClean="0">
                <a:latin typeface="Times New Roman" pitchFamily="18" charset="0"/>
                <a:cs typeface="Times New Roman" pitchFamily="18" charset="0"/>
              </a:rPr>
              <a:t> - a drug synthesized exclusively for the treatment of tuberculosis, has a bactericidal and sterilizing effect, that is, it destroys active and inactive forms of mycobacterium tuberculosis. There are tablets that are prescribed for patients over 14 years old. It has cross-resistance with </a:t>
            </a:r>
            <a:r>
              <a:rPr lang="en-US" sz="1600" dirty="0" err="1" smtClean="0">
                <a:latin typeface="Times New Roman" pitchFamily="18" charset="0"/>
                <a:cs typeface="Times New Roman" pitchFamily="18" charset="0"/>
              </a:rPr>
              <a:t>clofazimine</a:t>
            </a:r>
            <a:r>
              <a:rPr lang="en-US" sz="1600" dirty="0" smtClean="0">
                <a:latin typeface="Times New Roman" pitchFamily="18" charset="0"/>
                <a:cs typeface="Times New Roman" pitchFamily="18" charset="0"/>
              </a:rPr>
              <a:t>, therefore it is used in patients who have previously taken </a:t>
            </a:r>
            <a:r>
              <a:rPr lang="en-US" sz="1600" dirty="0" err="1" smtClean="0">
                <a:latin typeface="Times New Roman" pitchFamily="18" charset="0"/>
                <a:cs typeface="Times New Roman" pitchFamily="18" charset="0"/>
              </a:rPr>
              <a:t>clofazimine</a:t>
            </a:r>
            <a:r>
              <a:rPr lang="en-US" sz="1600" dirty="0" smtClean="0">
                <a:latin typeface="Times New Roman" pitchFamily="18" charset="0"/>
                <a:cs typeface="Times New Roman" pitchFamily="18" charset="0"/>
              </a:rPr>
              <a:t> in ineffective treatment regimens</a:t>
            </a:r>
            <a:r>
              <a:rPr lang="en-US" sz="2000" dirty="0" smtClean="0"/>
              <a:t>.</a:t>
            </a:r>
            <a:endParaRPr lang="uk-UA" sz="2000" dirty="0"/>
          </a:p>
        </p:txBody>
      </p:sp>
      <p:pic>
        <p:nvPicPr>
          <p:cNvPr id="1026" name="Picture 2" descr="d:\home\e180262boa\Desktop\sirturo-000_5c30b6a5d7c9c.jpg"/>
          <p:cNvPicPr>
            <a:picLocks noChangeAspect="1" noChangeArrowheads="1"/>
          </p:cNvPicPr>
          <p:nvPr/>
        </p:nvPicPr>
        <p:blipFill>
          <a:blip r:embed="rId2" cstate="print"/>
          <a:srcRect/>
          <a:stretch>
            <a:fillRect/>
          </a:stretch>
        </p:blipFill>
        <p:spPr bwMode="auto">
          <a:xfrm>
            <a:off x="3563888" y="3284984"/>
            <a:ext cx="5012383" cy="3573016"/>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22114"/>
          </a:xfrm>
        </p:spPr>
        <p:txBody>
          <a:bodyPr>
            <a:normAutofit fontScale="90000"/>
          </a:bodyPr>
          <a:lstStyle/>
          <a:p>
            <a:r>
              <a:rPr lang="en-US" dirty="0" smtClean="0"/>
              <a:t>NEW DRUGS FOR TB TREATMENT</a:t>
            </a:r>
            <a:endParaRPr lang="uk-UA" dirty="0"/>
          </a:p>
        </p:txBody>
      </p:sp>
      <p:sp>
        <p:nvSpPr>
          <p:cNvPr id="3" name="Содержимое 2"/>
          <p:cNvSpPr>
            <a:spLocks noGrp="1"/>
          </p:cNvSpPr>
          <p:nvPr>
            <p:ph idx="1"/>
          </p:nvPr>
        </p:nvSpPr>
        <p:spPr>
          <a:xfrm>
            <a:off x="0" y="1268760"/>
            <a:ext cx="8892480" cy="5400600"/>
          </a:xfrm>
        </p:spPr>
        <p:txBody>
          <a:bodyPr>
            <a:normAutofit/>
          </a:bodyPr>
          <a:lstStyle/>
          <a:p>
            <a:pPr algn="just"/>
            <a:r>
              <a:rPr lang="en-US" sz="1800" dirty="0" smtClean="0"/>
              <a:t>Basic physical and chemical properties: white or almost white, oval, with beveled edges, biconvex film-coated tablets, with a notch, with the inscription "H" on one side and the inscriptions "L" and "8", separated by a line, with the back of the tablet. Antibacterial agent for systemic use. ATX code J01X X08. </a:t>
            </a:r>
            <a:r>
              <a:rPr lang="en-US" sz="1800" dirty="0" err="1" smtClean="0"/>
              <a:t>Linezolid</a:t>
            </a:r>
            <a:r>
              <a:rPr lang="en-US" sz="1800" dirty="0" smtClean="0"/>
              <a:t> is active in vitro against aerobic gram-positive bacteria and anaerobic microorganisms. The distribution of MIC of </a:t>
            </a:r>
            <a:r>
              <a:rPr lang="en-US" sz="1800" dirty="0" err="1" smtClean="0"/>
              <a:t>linezolid</a:t>
            </a:r>
            <a:r>
              <a:rPr lang="en-US" sz="1800" dirty="0" smtClean="0"/>
              <a:t> for clinical isolates of wild-type Mycobacterium tuberculosis has been reported to be 0.125 to 0.5 mg / ml, with the recommended epidemiological cut-off point (ECOFF) of 0.5 mg / ml.</a:t>
            </a:r>
          </a:p>
          <a:p>
            <a:pPr algn="just"/>
            <a:r>
              <a:rPr lang="en-US" sz="1800" dirty="0" smtClean="0"/>
              <a:t>There are limited data on the efficacy and safety of </a:t>
            </a:r>
            <a:r>
              <a:rPr lang="en-US" sz="1800" dirty="0" err="1" smtClean="0"/>
              <a:t>linezolid</a:t>
            </a:r>
            <a:r>
              <a:rPr lang="en-US" sz="1800" dirty="0" smtClean="0"/>
              <a:t> in the treatment of multidrug-resistant tuberculosis (MR-TB).</a:t>
            </a:r>
            <a:endParaRPr lang="uk-UA" sz="1800" dirty="0"/>
          </a:p>
        </p:txBody>
      </p:sp>
      <p:pic>
        <p:nvPicPr>
          <p:cNvPr id="2050" name="Picture 2" descr="d:\home\e180262boa\Desktop\завантаження (4).jpg"/>
          <p:cNvPicPr>
            <a:picLocks noChangeAspect="1" noChangeArrowheads="1"/>
          </p:cNvPicPr>
          <p:nvPr/>
        </p:nvPicPr>
        <p:blipFill>
          <a:blip r:embed="rId2" cstate="print"/>
          <a:srcRect/>
          <a:stretch>
            <a:fillRect/>
          </a:stretch>
        </p:blipFill>
        <p:spPr bwMode="auto">
          <a:xfrm>
            <a:off x="467544" y="4293096"/>
            <a:ext cx="5256583" cy="2760935"/>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219</TotalTime>
  <Words>2403</Words>
  <Application>Microsoft Office PowerPoint</Application>
  <PresentationFormat>Экран (4:3)</PresentationFormat>
  <Paragraphs>120</Paragraphs>
  <Slides>23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23</vt:i4>
      </vt:variant>
    </vt:vector>
  </HeadingPairs>
  <TitlesOfParts>
    <vt:vector size="24" baseType="lpstr">
      <vt:lpstr>Апекс</vt:lpstr>
      <vt:lpstr>LECTURE</vt:lpstr>
      <vt:lpstr>HISTORY</vt:lpstr>
      <vt:lpstr>HISTORY</vt:lpstr>
      <vt:lpstr>GENERAL PRINCIPLES OF TREATMENT</vt:lpstr>
      <vt:lpstr>GENERAL PRINCIPLES OF TREATMENT</vt:lpstr>
      <vt:lpstr>GENERAL PRINCIPLES OF TREATMENT</vt:lpstr>
      <vt:lpstr>GENERAL PRINCIPLES OF TREATMENT</vt:lpstr>
      <vt:lpstr>GENERAL PRINCIPLES OF TREATMENT</vt:lpstr>
      <vt:lpstr>PALLIATIVE TREATMENT IN TREATMENT FAILURE IN PATIENTS WITH MRTB</vt:lpstr>
      <vt:lpstr>INDICATIONS FOR SURGICAL DIAGNOSTICS</vt:lpstr>
      <vt:lpstr>Types of operations for TB of the respiratory organs, with the use of thoracotomy, videothoracoscopic surgery</vt:lpstr>
      <vt:lpstr>AMBD CLASSIFICATION</vt:lpstr>
      <vt:lpstr>AMBD CLASSIFICATION</vt:lpstr>
      <vt:lpstr>CHARACTERISTICS OF AMBD</vt:lpstr>
      <vt:lpstr>CHARACTERISTICS OF AMBD</vt:lpstr>
      <vt:lpstr>CHARACTERISTICS OF AMBD</vt:lpstr>
      <vt:lpstr>CHARACTERISTICS OF AMBD</vt:lpstr>
      <vt:lpstr>CHARACTERISTICS OF AMBD</vt:lpstr>
      <vt:lpstr>SIDE EFFECTS AND CONTRAINDICATIONS OF AMBT</vt:lpstr>
      <vt:lpstr>SIDE EFFECTS AND CONTRAINDICATIONS OF AMBT</vt:lpstr>
      <vt:lpstr>GROUPS OF DRUGS RECOMMENDED FOR USE IN INDIVIDUAL LONG-TERM SCHEMES OF CHEMI-RESISTANT TB</vt:lpstr>
      <vt:lpstr>NEW DRUGS FOR TB TREATMENT</vt:lpstr>
      <vt:lpstr>NEW DRUGS FOR TB TREATMENT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dc:title>
  <dc:creator>бабуріна</dc:creator>
  <cp:lastModifiedBy>Roman</cp:lastModifiedBy>
  <cp:revision>20</cp:revision>
  <dcterms:created xsi:type="dcterms:W3CDTF">2020-11-19T11:02:40Z</dcterms:created>
  <dcterms:modified xsi:type="dcterms:W3CDTF">2023-02-14T11:53:53Z</dcterms:modified>
</cp:coreProperties>
</file>