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5" r:id="rId1"/>
  </p:sldMasterIdLst>
  <p:notesMasterIdLst>
    <p:notesMasterId r:id="rId43"/>
  </p:notesMasterIdLst>
  <p:sldIdLst>
    <p:sldId id="601" r:id="rId2"/>
    <p:sldId id="421" r:id="rId3"/>
    <p:sldId id="542" r:id="rId4"/>
    <p:sldId id="545" r:id="rId5"/>
    <p:sldId id="546" r:id="rId6"/>
    <p:sldId id="547" r:id="rId7"/>
    <p:sldId id="519" r:id="rId8"/>
    <p:sldId id="521" r:id="rId9"/>
    <p:sldId id="523" r:id="rId10"/>
    <p:sldId id="524" r:id="rId11"/>
    <p:sldId id="525" r:id="rId12"/>
    <p:sldId id="477" r:id="rId13"/>
    <p:sldId id="479" r:id="rId14"/>
    <p:sldId id="481" r:id="rId15"/>
    <p:sldId id="430" r:id="rId16"/>
    <p:sldId id="431" r:id="rId17"/>
    <p:sldId id="483" r:id="rId18"/>
    <p:sldId id="433" r:id="rId19"/>
    <p:sldId id="587" r:id="rId20"/>
    <p:sldId id="493" r:id="rId21"/>
    <p:sldId id="544" r:id="rId22"/>
    <p:sldId id="588" r:id="rId23"/>
    <p:sldId id="589" r:id="rId24"/>
    <p:sldId id="592" r:id="rId25"/>
    <p:sldId id="593" r:id="rId26"/>
    <p:sldId id="594" r:id="rId27"/>
    <p:sldId id="595" r:id="rId28"/>
    <p:sldId id="596" r:id="rId29"/>
    <p:sldId id="597" r:id="rId30"/>
    <p:sldId id="598" r:id="rId31"/>
    <p:sldId id="599" r:id="rId32"/>
    <p:sldId id="600" r:id="rId33"/>
    <p:sldId id="447" r:id="rId34"/>
    <p:sldId id="448" r:id="rId35"/>
    <p:sldId id="450" r:id="rId36"/>
    <p:sldId id="454" r:id="rId37"/>
    <p:sldId id="528" r:id="rId38"/>
    <p:sldId id="529" r:id="rId39"/>
    <p:sldId id="453" r:id="rId40"/>
    <p:sldId id="459" r:id="rId41"/>
    <p:sldId id="532" r:id="rId42"/>
  </p:sldIdLst>
  <p:sldSz cx="9144000" cy="6858000" type="screen4x3"/>
  <p:notesSz cx="6858000" cy="9144000"/>
  <p:defaultTextStyle>
    <a:defPPr>
      <a:defRPr lang="ru-RU"/>
    </a:defPPr>
    <a:lvl1pPr algn="l" rtl="0" eaLnBrk="0" fontAlgn="base" hangingPunct="0">
      <a:spcBef>
        <a:spcPct val="0"/>
      </a:spcBef>
      <a:spcAft>
        <a:spcPct val="0"/>
      </a:spcAft>
      <a:defRPr sz="2400"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400"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400"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400"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400" b="1" kern="1200">
        <a:solidFill>
          <a:schemeClr val="tx1"/>
        </a:solidFill>
        <a:latin typeface="Arial" panose="020B0604020202020204" pitchFamily="34" charset="0"/>
        <a:ea typeface="+mn-ea"/>
        <a:cs typeface="+mn-cs"/>
      </a:defRPr>
    </a:lvl5pPr>
    <a:lvl6pPr marL="2286000" algn="l" defTabSz="914400" rtl="0" eaLnBrk="1" latinLnBrk="0" hangingPunct="1">
      <a:defRPr sz="2400" b="1" kern="1200">
        <a:solidFill>
          <a:schemeClr val="tx1"/>
        </a:solidFill>
        <a:latin typeface="Arial" panose="020B0604020202020204" pitchFamily="34" charset="0"/>
        <a:ea typeface="+mn-ea"/>
        <a:cs typeface="+mn-cs"/>
      </a:defRPr>
    </a:lvl6pPr>
    <a:lvl7pPr marL="2743200" algn="l" defTabSz="914400" rtl="0" eaLnBrk="1" latinLnBrk="0" hangingPunct="1">
      <a:defRPr sz="2400" b="1" kern="1200">
        <a:solidFill>
          <a:schemeClr val="tx1"/>
        </a:solidFill>
        <a:latin typeface="Arial" panose="020B0604020202020204" pitchFamily="34" charset="0"/>
        <a:ea typeface="+mn-ea"/>
        <a:cs typeface="+mn-cs"/>
      </a:defRPr>
    </a:lvl7pPr>
    <a:lvl8pPr marL="3200400" algn="l" defTabSz="914400" rtl="0" eaLnBrk="1" latinLnBrk="0" hangingPunct="1">
      <a:defRPr sz="2400" b="1" kern="1200">
        <a:solidFill>
          <a:schemeClr val="tx1"/>
        </a:solidFill>
        <a:latin typeface="Arial" panose="020B0604020202020204" pitchFamily="34" charset="0"/>
        <a:ea typeface="+mn-ea"/>
        <a:cs typeface="+mn-cs"/>
      </a:defRPr>
    </a:lvl8pPr>
    <a:lvl9pPr marL="3657600" algn="l" defTabSz="914400" rtl="0" eaLnBrk="1" latinLnBrk="0" hangingPunct="1">
      <a:defRPr sz="2400"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FFFF00"/>
    <a:srgbClr val="00FFFF"/>
    <a:srgbClr val="00FF00"/>
    <a:srgbClr val="FF33CC"/>
    <a:srgbClr val="FF0066"/>
    <a:srgbClr val="FF9900"/>
    <a:srgbClr val="A500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2327" autoAdjust="0"/>
  </p:normalViewPr>
  <p:slideViewPr>
    <p:cSldViewPr>
      <p:cViewPr>
        <p:scale>
          <a:sx n="111" d="100"/>
          <a:sy n="111" d="100"/>
        </p:scale>
        <p:origin x="-1614" y="15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hangingPunct="1">
              <a:defRPr sz="1200"/>
            </a:lvl1pPr>
          </a:lstStyle>
          <a:p>
            <a:pPr>
              <a:defRPr/>
            </a:pPr>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hangingPunct="1">
              <a:defRPr sz="1200"/>
            </a:lvl1pPr>
          </a:lstStyle>
          <a:p>
            <a:pPr>
              <a:defRPr/>
            </a:pPr>
            <a:fld id="{4A1BB09B-727F-498C-9374-F8C51CB4BF35}" type="datetimeFigureOut">
              <a:rPr lang="ru-RU"/>
              <a:pPr>
                <a:defRPr/>
              </a:pPr>
              <a:t>14.02.2023</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ru-RU" noProof="0" smtClean="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hangingPunct="1">
              <a:defRPr sz="1200"/>
            </a:lvl1pPr>
          </a:lstStyle>
          <a:p>
            <a:pPr>
              <a:defRPr/>
            </a:pPr>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hangingPunct="1">
              <a:defRPr sz="1200"/>
            </a:lvl1pPr>
          </a:lstStyle>
          <a:p>
            <a:pPr>
              <a:defRPr/>
            </a:pPr>
            <a:fld id="{35033288-94B9-49F6-80D8-49331169091D}" type="slidenum">
              <a:rPr lang="ru-RU"/>
              <a:pPr>
                <a:defRPr/>
              </a:pPr>
              <a:t>‹#›</a:t>
            </a:fld>
            <a:endParaRPr lang="ru-RU"/>
          </a:p>
        </p:txBody>
      </p:sp>
    </p:spTree>
    <p:extLst>
      <p:ext uri="{BB962C8B-B14F-4D97-AF65-F5344CB8AC3E}">
        <p14:creationId xmlns:p14="http://schemas.microsoft.com/office/powerpoint/2010/main" val="132479454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smtClean="0"/>
              <a:t>Образец заголовка</a:t>
            </a:r>
            <a:endParaRPr kumimoji="0" lang="en-US"/>
          </a:p>
        </p:txBody>
      </p:sp>
      <p:sp>
        <p:nvSpPr>
          <p:cNvPr id="28" name="Дата 27"/>
          <p:cNvSpPr>
            <a:spLocks noGrp="1"/>
          </p:cNvSpPr>
          <p:nvPr>
            <p:ph type="dt" sz="half" idx="10"/>
          </p:nvPr>
        </p:nvSpPr>
        <p:spPr/>
        <p:txBody>
          <a:bodyPr/>
          <a:lstStyle/>
          <a:p>
            <a:pPr>
              <a:defRPr/>
            </a:pPr>
            <a:endParaRPr lang="ru-RU"/>
          </a:p>
        </p:txBody>
      </p:sp>
      <p:sp>
        <p:nvSpPr>
          <p:cNvPr id="17" name="Нижний колонтитул 16"/>
          <p:cNvSpPr>
            <a:spLocks noGrp="1"/>
          </p:cNvSpPr>
          <p:nvPr>
            <p:ph type="ftr" sz="quarter" idx="11"/>
          </p:nvPr>
        </p:nvSpPr>
        <p:spPr/>
        <p:txBody>
          <a:bodyPr/>
          <a:lstStyle/>
          <a:p>
            <a:pPr>
              <a:defRPr/>
            </a:pPr>
            <a:endParaRPr lang="ru-RU"/>
          </a:p>
        </p:txBody>
      </p:sp>
      <p:sp>
        <p:nvSpPr>
          <p:cNvPr id="29" name="Номер слайда 28"/>
          <p:cNvSpPr>
            <a:spLocks noGrp="1"/>
          </p:cNvSpPr>
          <p:nvPr>
            <p:ph type="sldNum" sz="quarter" idx="12"/>
          </p:nvPr>
        </p:nvSpPr>
        <p:spPr/>
        <p:txBody>
          <a:bodyPr/>
          <a:lstStyle/>
          <a:p>
            <a:pPr>
              <a:defRPr/>
            </a:pPr>
            <a:fld id="{83102873-0EF3-445E-8A2F-31C808524A9D}" type="slidenum">
              <a:rPr lang="ru-RU" altLang="ru-RU" smtClean="0"/>
              <a:pPr>
                <a:defRPr/>
              </a:pPr>
              <a:t>‹#›</a:t>
            </a:fld>
            <a:endParaRPr lang="ru-RU" altLang="ru-RU"/>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pPr>
              <a:defRPr/>
            </a:pPr>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pPr>
              <a:defRPr/>
            </a:pPr>
            <a:fld id="{D7E750F9-DE6B-420F-9DDD-287B44367774}" type="slidenum">
              <a:rPr lang="ru-RU" altLang="ru-RU" smtClean="0"/>
              <a:pPr>
                <a:defRPr/>
              </a:pPr>
              <a:t>‹#›</a:t>
            </a:fld>
            <a:endParaRPr lang="ru-RU" alt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pPr>
              <a:defRPr/>
            </a:pPr>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a:xfrm>
            <a:off x="7924800" y="6416675"/>
            <a:ext cx="762000" cy="365125"/>
          </a:xfrm>
        </p:spPr>
        <p:txBody>
          <a:bodyPr/>
          <a:lstStyle/>
          <a:p>
            <a:pPr>
              <a:defRPr/>
            </a:pPr>
            <a:fld id="{1B65CA4B-CDE1-4C9E-80A0-13B98FD91375}" type="slidenum">
              <a:rPr lang="ru-RU" altLang="ru-RU" smtClean="0"/>
              <a:pPr>
                <a:defRPr/>
              </a:pPr>
              <a:t>‹#›</a:t>
            </a:fld>
            <a:endParaRPr lang="ru-RU" alt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pPr>
              <a:defRPr/>
            </a:pPr>
            <a:endParaRPr lang="ru-RU"/>
          </a:p>
        </p:txBody>
      </p:sp>
      <p:sp>
        <p:nvSpPr>
          <p:cNvPr id="6" name="Нижний колонтитул 5"/>
          <p:cNvSpPr>
            <a:spLocks noGrp="1"/>
          </p:cNvSpPr>
          <p:nvPr>
            <p:ph type="ftr" sz="quarter" idx="11"/>
          </p:nvPr>
        </p:nvSpPr>
        <p:spPr/>
        <p:txBody>
          <a:bodyPr/>
          <a:lstStyle/>
          <a:p>
            <a:pPr>
              <a:defRPr/>
            </a:pPr>
            <a:endParaRPr lang="ru-RU"/>
          </a:p>
        </p:txBody>
      </p:sp>
      <p:sp>
        <p:nvSpPr>
          <p:cNvPr id="7" name="Номер слайда 6"/>
          <p:cNvSpPr>
            <a:spLocks noGrp="1"/>
          </p:cNvSpPr>
          <p:nvPr>
            <p:ph type="sldNum" sz="quarter" idx="12"/>
          </p:nvPr>
        </p:nvSpPr>
        <p:spPr/>
        <p:txBody>
          <a:bodyPr/>
          <a:lstStyle/>
          <a:p>
            <a:pPr>
              <a:defRPr/>
            </a:pPr>
            <a:fld id="{CD244592-2B33-4FEA-9A00-9ED5E3A9CDF6}" type="slidenum">
              <a:rPr lang="ru-RU" altLang="ru-RU" smtClean="0"/>
              <a:pPr>
                <a:defRPr/>
              </a:pPr>
              <a:t>‹#›</a:t>
            </a:fld>
            <a:endParaRPr lang="ru-RU" alt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pPr>
              <a:defRPr/>
            </a:pPr>
            <a:endParaRPr lang="ru-RU"/>
          </a:p>
        </p:txBody>
      </p:sp>
      <p:sp>
        <p:nvSpPr>
          <p:cNvPr id="8" name="Нижний колонтитул 7"/>
          <p:cNvSpPr>
            <a:spLocks noGrp="1"/>
          </p:cNvSpPr>
          <p:nvPr>
            <p:ph type="ftr" sz="quarter" idx="11"/>
          </p:nvPr>
        </p:nvSpPr>
        <p:spPr/>
        <p:txBody>
          <a:bodyPr/>
          <a:lstStyle/>
          <a:p>
            <a:pPr>
              <a:defRPr/>
            </a:pPr>
            <a:endParaRPr lang="ru-RU"/>
          </a:p>
        </p:txBody>
      </p:sp>
      <p:sp>
        <p:nvSpPr>
          <p:cNvPr id="9" name="Номер слайда 8"/>
          <p:cNvSpPr>
            <a:spLocks noGrp="1"/>
          </p:cNvSpPr>
          <p:nvPr>
            <p:ph type="sldNum" sz="quarter" idx="12"/>
          </p:nvPr>
        </p:nvSpPr>
        <p:spPr/>
        <p:txBody>
          <a:bodyPr/>
          <a:lstStyle/>
          <a:p>
            <a:pPr>
              <a:defRPr/>
            </a:pPr>
            <a:fld id="{D7BC5CB3-807C-46BF-ADA4-DB56407EDC85}" type="slidenum">
              <a:rPr lang="ru-RU" altLang="ru-RU" smtClean="0"/>
              <a:pPr>
                <a:defRPr/>
              </a:pPr>
              <a:t>‹#›</a:t>
            </a:fld>
            <a:endParaRPr lang="ru-RU" alt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pPr>
              <a:defRPr/>
            </a:pPr>
            <a:endParaRPr lang="ru-RU"/>
          </a:p>
        </p:txBody>
      </p:sp>
      <p:sp>
        <p:nvSpPr>
          <p:cNvPr id="4" name="Нижний колонтитул 3"/>
          <p:cNvSpPr>
            <a:spLocks noGrp="1"/>
          </p:cNvSpPr>
          <p:nvPr>
            <p:ph type="ftr" sz="quarter" idx="11"/>
          </p:nvPr>
        </p:nvSpPr>
        <p:spPr/>
        <p:txBody>
          <a:bodyPr/>
          <a:lstStyle/>
          <a:p>
            <a:pPr>
              <a:defRPr/>
            </a:pPr>
            <a:endParaRPr lang="ru-RU"/>
          </a:p>
        </p:txBody>
      </p:sp>
      <p:sp>
        <p:nvSpPr>
          <p:cNvPr id="5" name="Номер слайда 4"/>
          <p:cNvSpPr>
            <a:spLocks noGrp="1"/>
          </p:cNvSpPr>
          <p:nvPr>
            <p:ph type="sldNum" sz="quarter" idx="12"/>
          </p:nvPr>
        </p:nvSpPr>
        <p:spPr/>
        <p:txBody>
          <a:bodyPr/>
          <a:lstStyle/>
          <a:p>
            <a:pPr>
              <a:defRPr/>
            </a:pPr>
            <a:fld id="{90348C3C-9825-4AE7-8170-8A037A80AE7C}" type="slidenum">
              <a:rPr lang="ru-RU" altLang="ru-RU" smtClean="0"/>
              <a:pPr>
                <a:defRPr/>
              </a:pPr>
              <a:t>‹#›</a:t>
            </a:fld>
            <a:endParaRPr lang="ru-RU" alt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pPr>
              <a:defRPr/>
            </a:pPr>
            <a:endParaRPr lang="ru-RU"/>
          </a:p>
        </p:txBody>
      </p:sp>
      <p:sp>
        <p:nvSpPr>
          <p:cNvPr id="3" name="Нижний колонтитул 2"/>
          <p:cNvSpPr>
            <a:spLocks noGrp="1"/>
          </p:cNvSpPr>
          <p:nvPr>
            <p:ph type="ftr" sz="quarter" idx="11"/>
          </p:nvPr>
        </p:nvSpPr>
        <p:spPr/>
        <p:txBody>
          <a:bodyPr/>
          <a:lstStyle/>
          <a:p>
            <a:pPr>
              <a:defRPr/>
            </a:pPr>
            <a:endParaRPr lang="ru-RU"/>
          </a:p>
        </p:txBody>
      </p:sp>
      <p:sp>
        <p:nvSpPr>
          <p:cNvPr id="4" name="Номер слайда 3"/>
          <p:cNvSpPr>
            <a:spLocks noGrp="1"/>
          </p:cNvSpPr>
          <p:nvPr>
            <p:ph type="sldNum" sz="quarter" idx="12"/>
          </p:nvPr>
        </p:nvSpPr>
        <p:spPr/>
        <p:txBody>
          <a:bodyPr/>
          <a:lstStyle/>
          <a:p>
            <a:pPr>
              <a:defRPr/>
            </a:pPr>
            <a:fld id="{4A852154-C37F-4E7E-8DE2-362C8F5EBDB1}" type="slidenum">
              <a:rPr lang="ru-RU" altLang="ru-RU" smtClean="0"/>
              <a:pPr>
                <a:defRPr/>
              </a:pPr>
              <a:t>‹#›</a:t>
            </a:fld>
            <a:endParaRPr lang="ru-RU" alt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pPr>
              <a:defRPr/>
            </a:pPr>
            <a:endParaRPr lang="ru-RU"/>
          </a:p>
        </p:txBody>
      </p:sp>
      <p:sp>
        <p:nvSpPr>
          <p:cNvPr id="6" name="Нижний колонтитул 5"/>
          <p:cNvSpPr>
            <a:spLocks noGrp="1"/>
          </p:cNvSpPr>
          <p:nvPr>
            <p:ph type="ftr" sz="quarter" idx="11"/>
          </p:nvPr>
        </p:nvSpPr>
        <p:spPr/>
        <p:txBody>
          <a:bodyPr/>
          <a:lstStyle/>
          <a:p>
            <a:pPr>
              <a:defRPr/>
            </a:pPr>
            <a:endParaRPr lang="ru-RU"/>
          </a:p>
        </p:txBody>
      </p:sp>
      <p:sp>
        <p:nvSpPr>
          <p:cNvPr id="7" name="Номер слайда 6"/>
          <p:cNvSpPr>
            <a:spLocks noGrp="1"/>
          </p:cNvSpPr>
          <p:nvPr>
            <p:ph type="sldNum" sz="quarter" idx="12"/>
          </p:nvPr>
        </p:nvSpPr>
        <p:spPr/>
        <p:txBody>
          <a:bodyPr/>
          <a:lstStyle/>
          <a:p>
            <a:pPr>
              <a:defRPr/>
            </a:pPr>
            <a:fld id="{60CBEC8A-F108-4EE3-B026-6DD450561733}" type="slidenum">
              <a:rPr lang="ru-RU" altLang="ru-RU" smtClean="0"/>
              <a:pPr>
                <a:defRPr/>
              </a:pPr>
              <a:t>‹#›</a:t>
            </a:fld>
            <a:endParaRPr lang="ru-RU" alt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pPr>
              <a:defRPr/>
            </a:pPr>
            <a:endParaRPr lang="ru-RU"/>
          </a:p>
        </p:txBody>
      </p:sp>
      <p:sp>
        <p:nvSpPr>
          <p:cNvPr id="6" name="Нижний колонтитул 5"/>
          <p:cNvSpPr>
            <a:spLocks noGrp="1"/>
          </p:cNvSpPr>
          <p:nvPr>
            <p:ph type="ftr" sz="quarter" idx="11"/>
          </p:nvPr>
        </p:nvSpPr>
        <p:spPr/>
        <p:txBody>
          <a:bodyPr/>
          <a:lstStyle/>
          <a:p>
            <a:pPr>
              <a:defRPr/>
            </a:pPr>
            <a:endParaRPr lang="ru-RU"/>
          </a:p>
        </p:txBody>
      </p:sp>
      <p:sp>
        <p:nvSpPr>
          <p:cNvPr id="7" name="Номер слайда 6"/>
          <p:cNvSpPr>
            <a:spLocks noGrp="1"/>
          </p:cNvSpPr>
          <p:nvPr>
            <p:ph type="sldNum" sz="quarter" idx="12"/>
          </p:nvPr>
        </p:nvSpPr>
        <p:spPr/>
        <p:txBody>
          <a:bodyPr/>
          <a:lstStyle/>
          <a:p>
            <a:pPr>
              <a:defRPr/>
            </a:pPr>
            <a:fld id="{FD876C54-2388-4BBB-8ED7-980CDF306BDB}" type="slidenum">
              <a:rPr lang="ru-RU" altLang="ru-RU" smtClean="0"/>
              <a:pPr>
                <a:defRPr/>
              </a:pPr>
              <a:t>‹#›</a:t>
            </a:fld>
            <a:endParaRPr lang="ru-RU" alt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pPr>
              <a:defRPr/>
            </a:pPr>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pPr>
              <a:defRPr/>
            </a:pPr>
            <a:fld id="{820F66E8-BCA8-432C-BB8D-ED06040FDF2B}" type="slidenum">
              <a:rPr lang="ru-RU" altLang="ru-RU" smtClean="0"/>
              <a:pPr>
                <a:defRPr/>
              </a:pPr>
              <a:t>‹#›</a:t>
            </a:fld>
            <a:endParaRPr lang="ru-RU" alt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pPr>
              <a:defRPr/>
            </a:pPr>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pPr>
              <a:defRPr/>
            </a:pPr>
            <a:fld id="{EB9F5CDD-6776-41AB-BA3D-D33EC871AD20}" type="slidenum">
              <a:rPr lang="ru-RU" altLang="ru-RU" smtClean="0"/>
              <a:pPr>
                <a:defRPr/>
              </a:pPr>
              <a:t>‹#›</a:t>
            </a:fld>
            <a:endParaRPr lang="ru-RU" alt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pPr>
              <a:defRPr/>
            </a:pPr>
            <a:endParaRPr lang="ru-RU"/>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pPr>
              <a:defRPr/>
            </a:pPr>
            <a:endParaRPr lang="ru-RU"/>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pPr>
              <a:defRPr/>
            </a:pPr>
            <a:fld id="{31B597DC-E6F8-4550-A747-11DFCCF4850F}" type="slidenum">
              <a:rPr lang="ru-RU" altLang="ru-RU" smtClean="0"/>
              <a:pPr>
                <a:defRPr/>
              </a:pPr>
              <a:t>‹#›</a:t>
            </a:fld>
            <a:endParaRPr lang="ru-RU" altLang="ru-RU"/>
          </a:p>
        </p:txBody>
      </p:sp>
    </p:spTree>
  </p:cSld>
  <p:clrMap bg1="dk1" tx1="lt1" bg2="dk2" tx2="lt2" accent1="accent1" accent2="accent2" accent3="accent3" accent4="accent4" accent5="accent5" accent6="accent6" hlink="hlink" folHlink="folHlink"/>
  <p:sldLayoutIdLst>
    <p:sldLayoutId id="2147483856" r:id="rId1"/>
    <p:sldLayoutId id="2147483857" r:id="rId2"/>
    <p:sldLayoutId id="2147483858" r:id="rId3"/>
    <p:sldLayoutId id="2147483859" r:id="rId4"/>
    <p:sldLayoutId id="2147483860" r:id="rId5"/>
    <p:sldLayoutId id="2147483861" r:id="rId6"/>
    <p:sldLayoutId id="2147483862" r:id="rId7"/>
    <p:sldLayoutId id="2147483863" r:id="rId8"/>
    <p:sldLayoutId id="2147483864" r:id="rId9"/>
    <p:sldLayoutId id="2147483865" r:id="rId10"/>
    <p:sldLayoutId id="2147483866"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6.xml"/><Relationship Id="rId4" Type="http://schemas.openxmlformats.org/officeDocument/2006/relationships/image" Target="../media/image2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p:txBody>
          <a:bodyPr>
            <a:normAutofit fontScale="90000"/>
          </a:bodyPr>
          <a:lstStyle/>
          <a:p>
            <a:r>
              <a:rPr lang="en-US" dirty="0" smtClean="0">
                <a:solidFill>
                  <a:srgbClr val="FF0000"/>
                </a:solidFill>
              </a:rPr>
              <a:t>PREVENTION OF TUBERCULOSIS</a:t>
            </a:r>
            <a:r>
              <a:rPr lang="ru-RU" smtClean="0">
                <a:solidFill>
                  <a:srgbClr val="FF0000"/>
                </a:solidFill>
              </a:rPr>
              <a:t/>
            </a:r>
            <a:br>
              <a:rPr lang="ru-RU" smtClean="0">
                <a:solidFill>
                  <a:srgbClr val="FF0000"/>
                </a:solidFill>
              </a:rPr>
            </a:br>
            <a:endParaRPr lang="uk-UA" dirty="0">
              <a:solidFill>
                <a:srgbClr val="FF0000"/>
              </a:solidFill>
            </a:endParaRPr>
          </a:p>
        </p:txBody>
      </p:sp>
      <p:sp>
        <p:nvSpPr>
          <p:cNvPr id="5" name="Подзаголовок 4"/>
          <p:cNvSpPr>
            <a:spLocks noGrp="1"/>
          </p:cNvSpPr>
          <p:nvPr>
            <p:ph type="subTitle" idx="1"/>
          </p:nvPr>
        </p:nvSpPr>
        <p:spPr/>
        <p:txBody>
          <a:bodyPr/>
          <a:lstStyle/>
          <a:p>
            <a:r>
              <a:rPr lang="en-US" b="1" dirty="0" smtClean="0">
                <a:solidFill>
                  <a:srgbClr val="FF0000"/>
                </a:solidFill>
              </a:rPr>
              <a:t>Lecture for 5th year students  medical faculty of </a:t>
            </a:r>
            <a:r>
              <a:rPr lang="en-US" b="1" dirty="0" err="1" smtClean="0">
                <a:solidFill>
                  <a:srgbClr val="FF0000"/>
                </a:solidFill>
              </a:rPr>
              <a:t>ONMedU</a:t>
            </a:r>
            <a:endParaRPr lang="uk-UA" b="1" dirty="0">
              <a:solidFill>
                <a:srgbClr val="FF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12" name="Rectangle 4"/>
          <p:cNvSpPr>
            <a:spLocks noGrp="1" noChangeArrowheads="1"/>
          </p:cNvSpPr>
          <p:nvPr>
            <p:ph type="title"/>
          </p:nvPr>
        </p:nvSpPr>
        <p:spPr>
          <a:xfrm>
            <a:off x="0" y="0"/>
            <a:ext cx="9144000" cy="6858000"/>
          </a:xfrm>
        </p:spPr>
        <p:txBody>
          <a:bodyPr/>
          <a:lstStyle/>
          <a:p>
            <a:pPr algn="l">
              <a:defRPr/>
            </a:pPr>
            <a:r>
              <a:rPr lang="en-US" sz="2800" dirty="0" smtClean="0">
                <a:solidFill>
                  <a:srgbClr val="FF0000"/>
                </a:solidFill>
              </a:rPr>
              <a:t>Tuberculosis</a:t>
            </a:r>
            <a:r>
              <a:rPr lang="en-US" sz="2800" dirty="0" smtClean="0"/>
              <a:t> is an infectious disease.</a:t>
            </a:r>
            <a:r>
              <a:rPr lang="uk-UA" sz="2800" dirty="0" smtClean="0"/>
              <a:t/>
            </a:r>
            <a:br>
              <a:rPr lang="uk-UA" sz="2800" dirty="0" smtClean="0"/>
            </a:br>
            <a:r>
              <a:rPr lang="en-US" sz="2800" dirty="0" smtClean="0"/>
              <a:t>  In its origin, development, spread, all links of the epidemiological chain can be traced: the pathogen, the source of infection, the ways of its transmission and the susceptible organism.  </a:t>
            </a:r>
            <a:r>
              <a:rPr lang="en-US" sz="2800" dirty="0" smtClean="0">
                <a:solidFill>
                  <a:srgbClr val="FF0000"/>
                </a:solidFill>
              </a:rPr>
              <a:t>Modern tuberculosis prevention is based on all parts of the epidemiological process.  Tuberculosis prevention is divided into:</a:t>
            </a:r>
            <a:r>
              <a:rPr lang="en-US" sz="2800" dirty="0" smtClean="0"/>
              <a:t> </a:t>
            </a:r>
            <a:r>
              <a:rPr lang="uk-UA" sz="2800" dirty="0" smtClean="0"/>
              <a:t/>
            </a:r>
            <a:br>
              <a:rPr lang="uk-UA" sz="2800" dirty="0" smtClean="0"/>
            </a:br>
            <a:r>
              <a:rPr lang="uk-UA" sz="2800" dirty="0" smtClean="0">
                <a:solidFill>
                  <a:srgbClr val="FFFF00"/>
                </a:solidFill>
              </a:rPr>
              <a:t> </a:t>
            </a:r>
            <a:r>
              <a:rPr lang="en-US" sz="2800" dirty="0" smtClean="0">
                <a:solidFill>
                  <a:srgbClr val="FFFF00"/>
                </a:solidFill>
              </a:rPr>
              <a:t>- non-specific (social, sanitary, infection control), </a:t>
            </a:r>
            <a:r>
              <a:rPr lang="uk-UA" sz="2800" dirty="0" smtClean="0">
                <a:solidFill>
                  <a:srgbClr val="FFFF00"/>
                </a:solidFill>
              </a:rPr>
              <a:t>   </a:t>
            </a:r>
            <a:r>
              <a:rPr lang="en-US" sz="2800" dirty="0" smtClean="0">
                <a:solidFill>
                  <a:srgbClr val="FFFF00"/>
                </a:solidFill>
              </a:rPr>
              <a:t> - specific (BCG vaccination),</a:t>
            </a:r>
            <a:r>
              <a:rPr lang="uk-UA" sz="2800" dirty="0" smtClean="0">
                <a:solidFill>
                  <a:srgbClr val="FFFF00"/>
                </a:solidFill>
              </a:rPr>
              <a:t>                      </a:t>
            </a:r>
            <a:r>
              <a:rPr lang="en-US" sz="2800" dirty="0" smtClean="0">
                <a:solidFill>
                  <a:srgbClr val="FFFF00"/>
                </a:solidFill>
              </a:rPr>
              <a:t> </a:t>
            </a:r>
            <a:r>
              <a:rPr lang="uk-UA" sz="2800" dirty="0" smtClean="0">
                <a:solidFill>
                  <a:srgbClr val="FFFF00"/>
                </a:solidFill>
              </a:rPr>
              <a:t/>
            </a:r>
            <a:br>
              <a:rPr lang="uk-UA" sz="2800" dirty="0" smtClean="0">
                <a:solidFill>
                  <a:srgbClr val="FFFF00"/>
                </a:solidFill>
              </a:rPr>
            </a:br>
            <a:r>
              <a:rPr lang="en-US" sz="2800" dirty="0" smtClean="0">
                <a:solidFill>
                  <a:srgbClr val="FFFF00"/>
                </a:solidFill>
              </a:rPr>
              <a:t> - preventive chemotherapy (chemoprophylaxis). </a:t>
            </a:r>
            <a:endParaRPr lang="ru-RU" sz="2800" dirty="0" smtClean="0">
              <a:solidFill>
                <a:srgbClr val="FFFF0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a:xfrm>
            <a:off x="2219325" y="116632"/>
            <a:ext cx="6883400" cy="2664668"/>
          </a:xfrm>
        </p:spPr>
        <p:txBody>
          <a:bodyPr>
            <a:normAutofit fontScale="90000"/>
          </a:bodyPr>
          <a:lstStyle/>
          <a:p>
            <a:pPr>
              <a:defRPr/>
            </a:pPr>
            <a:r>
              <a:rPr lang="en-US" sz="2800" dirty="0" smtClean="0">
                <a:solidFill>
                  <a:srgbClr val="FFFF00"/>
                </a:solidFill>
                <a:latin typeface="Times New Roman" panose="02020603050405020304" pitchFamily="18" charset="0"/>
                <a:cs typeface="Times New Roman" panose="02020603050405020304" pitchFamily="18" charset="0"/>
              </a:rPr>
              <a:t>An essential element of social prevention of tuberculosis is health education, which is aimed at mass promotion of knowledge about tuberculosis among the population: </a:t>
            </a:r>
            <a:r>
              <a:rPr lang="ru-RU" sz="2800" b="1" dirty="0" smtClean="0">
                <a:solidFill>
                  <a:srgbClr val="FFFF00"/>
                </a:solidFill>
                <a:latin typeface="Times New Roman" panose="02020603050405020304" pitchFamily="18" charset="0"/>
                <a:cs typeface="Times New Roman" panose="02020603050405020304" pitchFamily="18" charset="0"/>
              </a:rPr>
              <a:t/>
            </a:r>
            <a:br>
              <a:rPr lang="ru-RU" sz="2800" b="1" dirty="0" smtClean="0">
                <a:solidFill>
                  <a:srgbClr val="FFFF00"/>
                </a:solidFill>
                <a:latin typeface="Times New Roman" panose="02020603050405020304" pitchFamily="18" charset="0"/>
                <a:cs typeface="Times New Roman" panose="02020603050405020304" pitchFamily="18" charset="0"/>
              </a:rPr>
            </a:br>
            <a:endParaRPr lang="ru-RU" sz="2800" b="1" dirty="0">
              <a:solidFill>
                <a:srgbClr val="FFFF00"/>
              </a:solidFill>
              <a:latin typeface="Times New Roman" panose="02020603050405020304" pitchFamily="18" charset="0"/>
              <a:cs typeface="Times New Roman" panose="02020603050405020304" pitchFamily="18" charset="0"/>
            </a:endParaRPr>
          </a:p>
        </p:txBody>
      </p:sp>
      <p:sp>
        <p:nvSpPr>
          <p:cNvPr id="5" name="Подзаголовок 4"/>
          <p:cNvSpPr>
            <a:spLocks noGrp="1"/>
          </p:cNvSpPr>
          <p:nvPr>
            <p:ph type="subTitle" idx="1"/>
          </p:nvPr>
        </p:nvSpPr>
        <p:spPr>
          <a:xfrm>
            <a:off x="0" y="3429000"/>
            <a:ext cx="9102725" cy="3429000"/>
          </a:xfrm>
        </p:spPr>
        <p:txBody>
          <a:bodyPr/>
          <a:lstStyle/>
          <a:p>
            <a:pPr algn="l">
              <a:buFontTx/>
              <a:buChar char="-"/>
              <a:defRPr/>
            </a:pPr>
            <a:r>
              <a:rPr lang="uk-UA" b="1" dirty="0" smtClean="0">
                <a:solidFill>
                  <a:srgbClr val="FFFF00"/>
                </a:solidFill>
                <a:latin typeface="Times New Roman" panose="02020603050405020304" pitchFamily="18" charset="0"/>
                <a:cs typeface="Times New Roman" panose="02020603050405020304" pitchFamily="18" charset="0"/>
              </a:rPr>
              <a:t>-</a:t>
            </a:r>
            <a:r>
              <a:rPr lang="en-US" b="1" dirty="0" smtClean="0">
                <a:solidFill>
                  <a:srgbClr val="FFFF00"/>
                </a:solidFill>
                <a:latin typeface="Times New Roman" panose="02020603050405020304" pitchFamily="18" charset="0"/>
                <a:cs typeface="Times New Roman" panose="02020603050405020304" pitchFamily="18" charset="0"/>
              </a:rPr>
              <a:t>ways of spreading tuberculosis;</a:t>
            </a:r>
            <a:endParaRPr lang="uk-UA" b="1" dirty="0" smtClean="0">
              <a:solidFill>
                <a:srgbClr val="FFFF00"/>
              </a:solidFill>
              <a:latin typeface="Times New Roman" panose="02020603050405020304" pitchFamily="18" charset="0"/>
              <a:cs typeface="Times New Roman" panose="02020603050405020304" pitchFamily="18" charset="0"/>
            </a:endParaRPr>
          </a:p>
          <a:p>
            <a:pPr algn="l">
              <a:defRPr/>
            </a:pPr>
            <a:r>
              <a:rPr lang="en-US" b="1" dirty="0" smtClean="0">
                <a:solidFill>
                  <a:srgbClr val="FFFF00"/>
                </a:solidFill>
                <a:latin typeface="Times New Roman" panose="02020603050405020304" pitchFamily="18" charset="0"/>
                <a:cs typeface="Times New Roman" panose="02020603050405020304" pitchFamily="18" charset="0"/>
              </a:rPr>
              <a:t> - the importance of following hygienic rules to prevent disease;</a:t>
            </a:r>
          </a:p>
          <a:p>
            <a:pPr algn="l">
              <a:defRPr/>
            </a:pPr>
            <a:r>
              <a:rPr lang="en-US" b="1" dirty="0" smtClean="0">
                <a:solidFill>
                  <a:srgbClr val="FFFF00"/>
                </a:solidFill>
                <a:latin typeface="Times New Roman" panose="02020603050405020304" pitchFamily="18" charset="0"/>
                <a:cs typeface="Times New Roman" panose="02020603050405020304" pitchFamily="18" charset="0"/>
              </a:rPr>
              <a:t> - the importance of preventive vaccinations;</a:t>
            </a:r>
          </a:p>
          <a:p>
            <a:pPr algn="l">
              <a:defRPr/>
            </a:pPr>
            <a:r>
              <a:rPr lang="en-US" b="1" dirty="0" smtClean="0">
                <a:solidFill>
                  <a:srgbClr val="FFFF00"/>
                </a:solidFill>
                <a:latin typeface="Times New Roman" panose="02020603050405020304" pitchFamily="18" charset="0"/>
                <a:cs typeface="Times New Roman" panose="02020603050405020304" pitchFamily="18" charset="0"/>
              </a:rPr>
              <a:t> - the importance of preventive examinations;</a:t>
            </a:r>
          </a:p>
          <a:p>
            <a:pPr algn="l">
              <a:defRPr/>
            </a:pPr>
            <a:r>
              <a:rPr lang="en-US" b="1" dirty="0" smtClean="0">
                <a:solidFill>
                  <a:srgbClr val="FFFF00"/>
                </a:solidFill>
                <a:latin typeface="Times New Roman" panose="02020603050405020304" pitchFamily="18" charset="0"/>
                <a:cs typeface="Times New Roman" panose="02020603050405020304" pitchFamily="18" charset="0"/>
              </a:rPr>
              <a:t> - causes that contribute to the development of tuberculosis.</a:t>
            </a:r>
            <a:endParaRPr lang="ru-RU" sz="2800" b="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553020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r>
              <a:rPr lang="en-US" dirty="0" smtClean="0">
                <a:solidFill>
                  <a:srgbClr val="FF0000"/>
                </a:solidFill>
              </a:rPr>
              <a:t>Sanitary prevention</a:t>
            </a:r>
            <a:endParaRPr lang="ru-RU" dirty="0">
              <a:solidFill>
                <a:srgbClr val="FF0000"/>
              </a:solidFill>
            </a:endParaRPr>
          </a:p>
        </p:txBody>
      </p:sp>
      <p:sp>
        <p:nvSpPr>
          <p:cNvPr id="6" name="Содержимое 5"/>
          <p:cNvSpPr>
            <a:spLocks noGrp="1"/>
          </p:cNvSpPr>
          <p:nvPr>
            <p:ph idx="1"/>
          </p:nvPr>
        </p:nvSpPr>
        <p:spPr/>
        <p:txBody>
          <a:bodyPr>
            <a:normAutofit/>
          </a:bodyPr>
          <a:lstStyle/>
          <a:p>
            <a:r>
              <a:rPr lang="en-US" sz="2400" b="1" dirty="0" smtClean="0">
                <a:solidFill>
                  <a:srgbClr val="FFFF00"/>
                </a:solidFill>
                <a:latin typeface="Times New Roman" pitchFamily="18" charset="0"/>
              </a:rPr>
              <a:t/>
            </a:r>
            <a:br>
              <a:rPr lang="en-US" sz="2400" b="1" dirty="0" smtClean="0">
                <a:solidFill>
                  <a:srgbClr val="FFFF00"/>
                </a:solidFill>
                <a:latin typeface="Times New Roman" pitchFamily="18" charset="0"/>
              </a:rPr>
            </a:br>
            <a:r>
              <a:rPr lang="en-US" sz="2400" b="1" dirty="0" smtClean="0">
                <a:solidFill>
                  <a:srgbClr val="FFFF00"/>
                </a:solidFill>
                <a:latin typeface="Times New Roman" pitchFamily="18" charset="0"/>
              </a:rPr>
              <a:t/>
            </a:r>
            <a:br>
              <a:rPr lang="en-US" sz="2400" b="1" dirty="0" smtClean="0">
                <a:solidFill>
                  <a:srgbClr val="FFFF00"/>
                </a:solidFill>
                <a:latin typeface="Times New Roman" pitchFamily="18" charset="0"/>
              </a:rPr>
            </a:br>
            <a:r>
              <a:rPr lang="en-US" sz="2400" dirty="0" smtClean="0">
                <a:solidFill>
                  <a:srgbClr val="FFFF00"/>
                </a:solidFill>
              </a:rPr>
              <a:t> This is a preventive measure aimed at protecting healthy people from infection and tuberculosis.</a:t>
            </a:r>
          </a:p>
          <a:p>
            <a:r>
              <a:rPr lang="en-US" sz="2400" dirty="0" smtClean="0">
                <a:solidFill>
                  <a:srgbClr val="FFFF00"/>
                </a:solidFill>
              </a:rPr>
              <a:t>The main goals: </a:t>
            </a:r>
            <a:r>
              <a:rPr lang="en-US" sz="2400" dirty="0" smtClean="0">
                <a:solidFill>
                  <a:srgbClr val="FF0000"/>
                </a:solidFill>
              </a:rPr>
              <a:t>a) </a:t>
            </a:r>
            <a:r>
              <a:rPr lang="en-US" sz="2400" dirty="0" smtClean="0">
                <a:solidFill>
                  <a:srgbClr val="FFFF00"/>
                </a:solidFill>
              </a:rPr>
              <a:t>active detection of tuberculosis in the early stages at the level of primary care among persons with risk factors for tuberculosis by questionnaires and preventive tuberculin testing among children from 1 year and annual FG examination of adults (from 15 years); </a:t>
            </a:r>
            <a:r>
              <a:rPr lang="en-US" sz="2400" dirty="0" smtClean="0">
                <a:solidFill>
                  <a:srgbClr val="FF0000"/>
                </a:solidFill>
              </a:rPr>
              <a:t> b) </a:t>
            </a:r>
            <a:r>
              <a:rPr lang="en-US" sz="2400" dirty="0" smtClean="0">
                <a:solidFill>
                  <a:srgbClr val="FFFF00"/>
                </a:solidFill>
              </a:rPr>
              <a:t>preventive measures aimed at the source of the disease and should prevent the spread of tuberculosis infection</a:t>
            </a:r>
            <a:endParaRPr lang="ru-RU" sz="2400" dirty="0">
              <a:solidFill>
                <a:srgbClr val="FFFF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285984" y="1285860"/>
            <a:ext cx="4572000" cy="892552"/>
          </a:xfrm>
          <a:prstGeom prst="rect">
            <a:avLst/>
          </a:prstGeom>
        </p:spPr>
        <p:txBody>
          <a:bodyPr>
            <a:spAutoFit/>
          </a:bodyPr>
          <a:lstStyle/>
          <a:p>
            <a:r>
              <a:rPr lang="en-US" sz="2800" dirty="0" smtClean="0">
                <a:solidFill>
                  <a:srgbClr val="FF0000"/>
                </a:solidFill>
                <a:latin typeface="Times New Roman" pitchFamily="18" charset="0"/>
              </a:rPr>
              <a:t/>
            </a:r>
            <a:br>
              <a:rPr lang="en-US" sz="2800" dirty="0" smtClean="0">
                <a:solidFill>
                  <a:srgbClr val="FF0000"/>
                </a:solidFill>
                <a:latin typeface="Times New Roman" pitchFamily="18" charset="0"/>
              </a:rPr>
            </a:br>
            <a:endParaRPr lang="ru-RU" dirty="0"/>
          </a:p>
        </p:txBody>
      </p:sp>
      <p:sp>
        <p:nvSpPr>
          <p:cNvPr id="3" name="Прямоугольник 2"/>
          <p:cNvSpPr/>
          <p:nvPr/>
        </p:nvSpPr>
        <p:spPr>
          <a:xfrm>
            <a:off x="1043608" y="2090172"/>
            <a:ext cx="6984776" cy="2185214"/>
          </a:xfrm>
          <a:prstGeom prst="rect">
            <a:avLst/>
          </a:prstGeom>
        </p:spPr>
        <p:txBody>
          <a:bodyPr wrap="square">
            <a:spAutoFit/>
          </a:bodyPr>
          <a:lstStyle/>
          <a:p>
            <a:r>
              <a:rPr lang="en-US" dirty="0" smtClean="0">
                <a:solidFill>
                  <a:srgbClr val="FFFF00"/>
                </a:solidFill>
              </a:rPr>
              <a:t>Sanitary prevention measures should be carried out primarily in places where infection with Mycobacterium tuberculosis is most likely, </a:t>
            </a:r>
            <a:r>
              <a:rPr lang="en-US" dirty="0" err="1" smtClean="0">
                <a:solidFill>
                  <a:srgbClr val="FFFF00"/>
                </a:solidFill>
              </a:rPr>
              <a:t>ie</a:t>
            </a:r>
            <a:r>
              <a:rPr lang="en-US" dirty="0" smtClean="0">
                <a:solidFill>
                  <a:srgbClr val="FFFF00"/>
                </a:solidFill>
              </a:rPr>
              <a:t> </a:t>
            </a:r>
            <a:r>
              <a:rPr lang="en-US" sz="3200" dirty="0" smtClean="0">
                <a:solidFill>
                  <a:srgbClr val="FF0000"/>
                </a:solidFill>
              </a:rPr>
              <a:t>in foci of tuberculosis infection.</a:t>
            </a:r>
            <a:endParaRPr lang="uk-UA" sz="3200" dirty="0">
              <a:solidFill>
                <a:srgbClr val="FF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r>
              <a:rPr lang="en-US" sz="3200" dirty="0" smtClean="0">
                <a:solidFill>
                  <a:srgbClr val="FF0000"/>
                </a:solidFill>
              </a:rPr>
              <a:t>Risk groups for tuberculosis</a:t>
            </a:r>
            <a:endParaRPr lang="ru-RU" sz="3200" dirty="0">
              <a:solidFill>
                <a:srgbClr val="FF0000"/>
              </a:solidFill>
            </a:endParaRPr>
          </a:p>
        </p:txBody>
      </p:sp>
      <p:sp>
        <p:nvSpPr>
          <p:cNvPr id="4" name="Содержимое 3"/>
          <p:cNvSpPr>
            <a:spLocks noGrp="1"/>
          </p:cNvSpPr>
          <p:nvPr>
            <p:ph idx="1"/>
          </p:nvPr>
        </p:nvSpPr>
        <p:spPr/>
        <p:txBody>
          <a:bodyPr>
            <a:normAutofit/>
          </a:bodyPr>
          <a:lstStyle/>
          <a:p>
            <a:r>
              <a:rPr lang="en-US" sz="2400" dirty="0" smtClean="0">
                <a:solidFill>
                  <a:srgbClr val="FF0000"/>
                </a:solidFill>
              </a:rPr>
              <a:t>Risk groups by social factors: </a:t>
            </a:r>
            <a:r>
              <a:rPr lang="en-US" sz="2400" dirty="0" smtClean="0">
                <a:solidFill>
                  <a:srgbClr val="FFFF00"/>
                </a:solidFill>
              </a:rPr>
              <a:t>homeless, migrants, prisoners and persons released from cities of imprisonment, unemployed, low-income;</a:t>
            </a:r>
          </a:p>
          <a:p>
            <a:r>
              <a:rPr lang="en-US" sz="2400" dirty="0" smtClean="0">
                <a:solidFill>
                  <a:srgbClr val="FF0000"/>
                </a:solidFill>
              </a:rPr>
              <a:t>Risk groups by contact factors: </a:t>
            </a:r>
            <a:r>
              <a:rPr lang="en-US" sz="2400" dirty="0" smtClean="0">
                <a:solidFill>
                  <a:srgbClr val="FFFF00"/>
                </a:solidFill>
              </a:rPr>
              <a:t>family contacts, professional contacts, </a:t>
            </a:r>
            <a:r>
              <a:rPr lang="en-US" sz="2400" dirty="0" err="1" smtClean="0">
                <a:solidFill>
                  <a:srgbClr val="FFFF00"/>
                </a:solidFill>
              </a:rPr>
              <a:t>nosocomial</a:t>
            </a:r>
            <a:r>
              <a:rPr lang="en-US" sz="2400" dirty="0" smtClean="0">
                <a:solidFill>
                  <a:srgbClr val="FFFF00"/>
                </a:solidFill>
              </a:rPr>
              <a:t> contacts;</a:t>
            </a:r>
          </a:p>
          <a:p>
            <a:r>
              <a:rPr lang="en-US" sz="2400" dirty="0" smtClean="0">
                <a:solidFill>
                  <a:srgbClr val="FF0000"/>
                </a:solidFill>
              </a:rPr>
              <a:t>Risk groups by medical factors: </a:t>
            </a:r>
            <a:r>
              <a:rPr lang="en-US" sz="2400" dirty="0" smtClean="0">
                <a:solidFill>
                  <a:srgbClr val="FFFF00"/>
                </a:solidFill>
              </a:rPr>
              <a:t>HIV-infected and AIDS patients, diabetics, patients with occupational lung diseases, patients who have long taken and are taking corticosteroids and immunosuppressive drugs, alcoholics, drug addicts, patients with COPD.</a:t>
            </a:r>
            <a:endParaRPr lang="ru-RU" sz="2400" dirty="0">
              <a:solidFill>
                <a:srgbClr val="FFFF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4"/>
          <p:cNvSpPr>
            <a:spLocks noGrp="1" noChangeArrowheads="1"/>
          </p:cNvSpPr>
          <p:nvPr>
            <p:ph type="title"/>
          </p:nvPr>
        </p:nvSpPr>
        <p:spPr>
          <a:xfrm>
            <a:off x="0" y="0"/>
            <a:ext cx="9144000" cy="6858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ru-RU" sz="4400" dirty="0" smtClean="0">
                <a:solidFill>
                  <a:srgbClr val="FF0000"/>
                </a:solidFill>
                <a:effectLst/>
              </a:rPr>
              <a:t>Infectious control of tuberculosis </a:t>
            </a:r>
            <a:r>
              <a:rPr lang="en-US" altLang="ru-RU" sz="3200" dirty="0" smtClean="0">
                <a:solidFill>
                  <a:srgbClr val="FFFF00"/>
                </a:solidFill>
                <a:effectLst/>
              </a:rPr>
              <a:t>is a system of organizational, anti-epidemic and preventive measures aimed at preventing and reducing the likelihood of transmission of Mycobacterium tuberculosis to healthy individuals.</a:t>
            </a:r>
            <a:endParaRPr lang="ru-RU" altLang="ru-RU" sz="3200" dirty="0" smtClean="0">
              <a:solidFill>
                <a:srgbClr val="FFFF00"/>
              </a:solidFill>
              <a:effectLst/>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p:cNvSpPr>
            <a:spLocks noGrp="1" noChangeArrowheads="1"/>
          </p:cNvSpPr>
          <p:nvPr>
            <p:ph type="title"/>
          </p:nvPr>
        </p:nvSpPr>
        <p:spPr>
          <a:xfrm>
            <a:off x="457200" y="277813"/>
            <a:ext cx="8229600" cy="63198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a:r>
              <a:rPr lang="en-US" altLang="ru-RU" sz="2800" dirty="0" smtClean="0">
                <a:solidFill>
                  <a:srgbClr val="FF0000"/>
                </a:solidFill>
                <a:effectLst/>
                <a:latin typeface="Times New Roman" panose="02020603050405020304" pitchFamily="18" charset="0"/>
              </a:rPr>
              <a:t>The main factor in the transmission of tuberculosis infection </a:t>
            </a:r>
            <a:r>
              <a:rPr lang="en-US" altLang="ru-RU" sz="2800" dirty="0" smtClean="0">
                <a:solidFill>
                  <a:srgbClr val="FFFF00"/>
                </a:solidFill>
                <a:effectLst/>
                <a:latin typeface="Times New Roman" panose="02020603050405020304" pitchFamily="18" charset="0"/>
              </a:rPr>
              <a:t>is indoor air with an infectious aerosol.  </a:t>
            </a:r>
            <a:r>
              <a:rPr lang="uk-UA" altLang="ru-RU" sz="2800" dirty="0" smtClean="0">
                <a:solidFill>
                  <a:srgbClr val="FFFF00"/>
                </a:solidFill>
                <a:effectLst/>
                <a:latin typeface="Times New Roman" panose="02020603050405020304" pitchFamily="18" charset="0"/>
              </a:rPr>
              <a:t/>
            </a:r>
            <a:br>
              <a:rPr lang="uk-UA" altLang="ru-RU" sz="2800" dirty="0" smtClean="0">
                <a:solidFill>
                  <a:srgbClr val="FFFF00"/>
                </a:solidFill>
                <a:effectLst/>
                <a:latin typeface="Times New Roman" panose="02020603050405020304" pitchFamily="18" charset="0"/>
              </a:rPr>
            </a:br>
            <a:r>
              <a:rPr lang="uk-UA" altLang="ru-RU" sz="2800" dirty="0" smtClean="0">
                <a:solidFill>
                  <a:srgbClr val="FFFF00"/>
                </a:solidFill>
                <a:effectLst/>
                <a:latin typeface="Times New Roman" panose="02020603050405020304" pitchFamily="18" charset="0"/>
              </a:rPr>
              <a:t/>
            </a:r>
            <a:br>
              <a:rPr lang="uk-UA" altLang="ru-RU" sz="2800" dirty="0" smtClean="0">
                <a:solidFill>
                  <a:srgbClr val="FFFF00"/>
                </a:solidFill>
                <a:effectLst/>
                <a:latin typeface="Times New Roman" panose="02020603050405020304" pitchFamily="18" charset="0"/>
              </a:rPr>
            </a:br>
            <a:r>
              <a:rPr lang="en-US" altLang="ru-RU" sz="2800" dirty="0" smtClean="0">
                <a:solidFill>
                  <a:srgbClr val="FFFF00"/>
                </a:solidFill>
                <a:effectLst/>
                <a:latin typeface="Times New Roman" panose="02020603050405020304" pitchFamily="18" charset="0"/>
              </a:rPr>
              <a:t>The virulence of the Office in the aerosol persists for 6 hours.  </a:t>
            </a:r>
            <a:r>
              <a:rPr lang="uk-UA" altLang="ru-RU" sz="2800" dirty="0" smtClean="0">
                <a:solidFill>
                  <a:srgbClr val="FFFF00"/>
                </a:solidFill>
                <a:effectLst/>
                <a:latin typeface="Times New Roman" panose="02020603050405020304" pitchFamily="18" charset="0"/>
              </a:rPr>
              <a:t/>
            </a:r>
            <a:br>
              <a:rPr lang="uk-UA" altLang="ru-RU" sz="2800" dirty="0" smtClean="0">
                <a:solidFill>
                  <a:srgbClr val="FFFF00"/>
                </a:solidFill>
                <a:effectLst/>
                <a:latin typeface="Times New Roman" panose="02020603050405020304" pitchFamily="18" charset="0"/>
              </a:rPr>
            </a:br>
            <a:r>
              <a:rPr lang="uk-UA" altLang="ru-RU" sz="2800" dirty="0" smtClean="0">
                <a:solidFill>
                  <a:srgbClr val="FFFF00"/>
                </a:solidFill>
                <a:effectLst/>
                <a:latin typeface="Times New Roman" panose="02020603050405020304" pitchFamily="18" charset="0"/>
              </a:rPr>
              <a:t/>
            </a:r>
            <a:br>
              <a:rPr lang="uk-UA" altLang="ru-RU" sz="2800" dirty="0" smtClean="0">
                <a:solidFill>
                  <a:srgbClr val="FFFF00"/>
                </a:solidFill>
                <a:effectLst/>
                <a:latin typeface="Times New Roman" panose="02020603050405020304" pitchFamily="18" charset="0"/>
              </a:rPr>
            </a:br>
            <a:r>
              <a:rPr lang="en-US" altLang="ru-RU" sz="2800" dirty="0" smtClean="0">
                <a:solidFill>
                  <a:srgbClr val="FF0000"/>
                </a:solidFill>
                <a:effectLst/>
                <a:latin typeface="Times New Roman" panose="02020603050405020304" pitchFamily="18" charset="0"/>
              </a:rPr>
              <a:t>The risk of tuberculosis infection depends on: </a:t>
            </a:r>
            <a:r>
              <a:rPr lang="en-US" altLang="ru-RU" sz="2800" dirty="0" smtClean="0">
                <a:solidFill>
                  <a:srgbClr val="FFFF00"/>
                </a:solidFill>
                <a:effectLst/>
                <a:latin typeface="Times New Roman" panose="02020603050405020304" pitchFamily="18" charset="0"/>
              </a:rPr>
              <a:t>the duration of contact with the patient who secretes the Office's virulence of the concentration of infectious aerosol in the air of the state of the body's defenses.</a:t>
            </a:r>
            <a:endParaRPr lang="ru-RU" altLang="ru-RU" sz="2800" b="1" dirty="0" smtClean="0">
              <a:solidFill>
                <a:srgbClr val="FFFF00"/>
              </a:solidFill>
              <a:effectLst/>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4"/>
          <p:cNvSpPr>
            <a:spLocks noGrp="1" noChangeArrowheads="1"/>
          </p:cNvSpPr>
          <p:nvPr>
            <p:ph type="title"/>
          </p:nvPr>
        </p:nvSpPr>
        <p:spPr>
          <a:xfrm>
            <a:off x="179512" y="1"/>
            <a:ext cx="8964488" cy="5229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a:r>
              <a:rPr lang="en-US" altLang="ru-RU" sz="2400" dirty="0" smtClean="0">
                <a:solidFill>
                  <a:srgbClr val="FFFF00"/>
                </a:solidFill>
                <a:effectLst/>
                <a:latin typeface="Times New Roman" panose="02020603050405020304" pitchFamily="18" charset="0"/>
              </a:rPr>
              <a:t>The basis of infection control is </a:t>
            </a:r>
            <a:r>
              <a:rPr lang="en-US" altLang="ru-RU" sz="4000" dirty="0" smtClean="0">
                <a:solidFill>
                  <a:srgbClr val="FF0000"/>
                </a:solidFill>
                <a:effectLst/>
                <a:latin typeface="Times New Roman" panose="02020603050405020304" pitchFamily="18" charset="0"/>
              </a:rPr>
              <a:t>administrative measures </a:t>
            </a:r>
            <a:r>
              <a:rPr lang="en-US" altLang="ru-RU" sz="2400" dirty="0" smtClean="0">
                <a:solidFill>
                  <a:srgbClr val="FFFF00"/>
                </a:solidFill>
                <a:effectLst/>
                <a:latin typeface="Times New Roman" panose="02020603050405020304" pitchFamily="18" charset="0"/>
              </a:rPr>
              <a:t>that prevent air infection:</a:t>
            </a:r>
            <a:r>
              <a:rPr lang="uk-UA" altLang="ru-RU" sz="2400" dirty="0" smtClean="0">
                <a:solidFill>
                  <a:srgbClr val="FFFF00"/>
                </a:solidFill>
                <a:effectLst/>
                <a:latin typeface="Times New Roman" panose="02020603050405020304" pitchFamily="18" charset="0"/>
              </a:rPr>
              <a:t/>
            </a:r>
            <a:br>
              <a:rPr lang="uk-UA" altLang="ru-RU" sz="2400" dirty="0" smtClean="0">
                <a:solidFill>
                  <a:srgbClr val="FFFF00"/>
                </a:solidFill>
                <a:effectLst/>
                <a:latin typeface="Times New Roman" panose="02020603050405020304" pitchFamily="18" charset="0"/>
              </a:rPr>
            </a:br>
            <a:r>
              <a:rPr lang="en-US" altLang="ru-RU" sz="2400" dirty="0" smtClean="0">
                <a:solidFill>
                  <a:srgbClr val="FFFF00"/>
                </a:solidFill>
                <a:effectLst/>
                <a:latin typeface="Times New Roman" panose="02020603050405020304" pitchFamily="18" charset="0"/>
              </a:rPr>
              <a:t> - differentiation of flows of infectious and non-infectious patients;  - organization of rapid diagnosis of tuberculosis; </a:t>
            </a:r>
            <a:r>
              <a:rPr lang="uk-UA" altLang="ru-RU" sz="2400" dirty="0" smtClean="0">
                <a:solidFill>
                  <a:srgbClr val="FFFF00"/>
                </a:solidFill>
                <a:effectLst/>
                <a:latin typeface="Times New Roman" panose="02020603050405020304" pitchFamily="18" charset="0"/>
              </a:rPr>
              <a:t/>
            </a:r>
            <a:br>
              <a:rPr lang="uk-UA" altLang="ru-RU" sz="2400" dirty="0" smtClean="0">
                <a:solidFill>
                  <a:srgbClr val="FFFF00"/>
                </a:solidFill>
                <a:effectLst/>
                <a:latin typeface="Times New Roman" panose="02020603050405020304" pitchFamily="18" charset="0"/>
              </a:rPr>
            </a:br>
            <a:r>
              <a:rPr lang="en-US" altLang="ru-RU" sz="2400" dirty="0" smtClean="0">
                <a:solidFill>
                  <a:srgbClr val="FFFF00"/>
                </a:solidFill>
                <a:effectLst/>
                <a:latin typeface="Times New Roman" panose="02020603050405020304" pitchFamily="18" charset="0"/>
              </a:rPr>
              <a:t> - immediate isolation and immediate treatment of the patient;</a:t>
            </a:r>
            <a:r>
              <a:rPr lang="uk-UA" altLang="ru-RU" sz="2400" dirty="0" smtClean="0">
                <a:solidFill>
                  <a:srgbClr val="FFFF00"/>
                </a:solidFill>
                <a:effectLst/>
                <a:latin typeface="Times New Roman" panose="02020603050405020304" pitchFamily="18" charset="0"/>
              </a:rPr>
              <a:t/>
            </a:r>
            <a:br>
              <a:rPr lang="uk-UA" altLang="ru-RU" sz="2400" dirty="0" smtClean="0">
                <a:solidFill>
                  <a:srgbClr val="FFFF00"/>
                </a:solidFill>
                <a:effectLst/>
                <a:latin typeface="Times New Roman" panose="02020603050405020304" pitchFamily="18" charset="0"/>
              </a:rPr>
            </a:br>
            <a:r>
              <a:rPr lang="en-US" altLang="ru-RU" sz="2400" dirty="0" smtClean="0">
                <a:solidFill>
                  <a:srgbClr val="FFFF00"/>
                </a:solidFill>
                <a:effectLst/>
                <a:latin typeface="Times New Roman" panose="02020603050405020304" pitchFamily="18" charset="0"/>
              </a:rPr>
              <a:t>  - reducing the time of contact with the source of infection; </a:t>
            </a:r>
            <a:r>
              <a:rPr lang="uk-UA" altLang="ru-RU" sz="2400" dirty="0" smtClean="0">
                <a:solidFill>
                  <a:srgbClr val="FFFF00"/>
                </a:solidFill>
                <a:effectLst/>
                <a:latin typeface="Times New Roman" panose="02020603050405020304" pitchFamily="18" charset="0"/>
              </a:rPr>
              <a:t/>
            </a:r>
            <a:br>
              <a:rPr lang="uk-UA" altLang="ru-RU" sz="2400" dirty="0" smtClean="0">
                <a:solidFill>
                  <a:srgbClr val="FFFF00"/>
                </a:solidFill>
                <a:effectLst/>
                <a:latin typeface="Times New Roman" panose="02020603050405020304" pitchFamily="18" charset="0"/>
              </a:rPr>
            </a:br>
            <a:r>
              <a:rPr lang="en-US" altLang="ru-RU" sz="2400" dirty="0" smtClean="0">
                <a:solidFill>
                  <a:srgbClr val="FFFF00"/>
                </a:solidFill>
                <a:effectLst/>
                <a:latin typeface="Times New Roman" panose="02020603050405020304" pitchFamily="18" charset="0"/>
              </a:rPr>
              <a:t> - etiquette of cough and the use of surgical masks for the patient; </a:t>
            </a:r>
            <a:r>
              <a:rPr lang="uk-UA" altLang="ru-RU" sz="2400" b="1" dirty="0" smtClean="0">
                <a:solidFill>
                  <a:srgbClr val="FFFF00"/>
                </a:solidFill>
                <a:effectLst/>
                <a:latin typeface="Times New Roman" panose="02020603050405020304" pitchFamily="18" charset="0"/>
              </a:rPr>
              <a:t/>
            </a:r>
            <a:br>
              <a:rPr lang="uk-UA" altLang="ru-RU" sz="2400" b="1" dirty="0" smtClean="0">
                <a:solidFill>
                  <a:srgbClr val="FFFF00"/>
                </a:solidFill>
                <a:effectLst/>
                <a:latin typeface="Times New Roman" panose="02020603050405020304" pitchFamily="18" charset="0"/>
              </a:rPr>
            </a:br>
            <a:endParaRPr lang="ru-RU" altLang="ru-RU" sz="2400" b="1" dirty="0" smtClean="0">
              <a:solidFill>
                <a:srgbClr val="FFFF00"/>
              </a:solidFill>
              <a:effectLst/>
              <a:latin typeface="Times New Roman" panose="02020603050405020304" pitchFamily="18" charset="0"/>
            </a:endParaRPr>
          </a:p>
        </p:txBody>
      </p:sp>
      <p:sp>
        <p:nvSpPr>
          <p:cNvPr id="20483" name="Rectangle 6"/>
          <p:cNvSpPr>
            <a:spLocks noChangeArrowheads="1"/>
          </p:cNvSpPr>
          <p:nvPr/>
        </p:nvSpPr>
        <p:spPr bwMode="auto">
          <a:xfrm>
            <a:off x="4140200" y="5589240"/>
            <a:ext cx="5003800" cy="914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ru-RU" dirty="0" smtClean="0">
                <a:solidFill>
                  <a:srgbClr val="FF0000"/>
                </a:solidFill>
                <a:latin typeface="Times New Roman" panose="02020603050405020304" pitchFamily="18" charset="0"/>
              </a:rPr>
              <a:t>prevent air infection</a:t>
            </a:r>
            <a:endParaRPr lang="ru-RU" altLang="ru-RU" dirty="0">
              <a:solidFill>
                <a:srgbClr val="FF0000"/>
              </a:solidFill>
              <a:latin typeface="Garamond" panose="02020404030301010803" pitchFamily="18" charset="0"/>
            </a:endParaRPr>
          </a:p>
        </p:txBody>
      </p:sp>
      <p:sp>
        <p:nvSpPr>
          <p:cNvPr id="20484" name="Rectangle 7"/>
          <p:cNvSpPr>
            <a:spLocks noChangeArrowheads="1"/>
          </p:cNvSpPr>
          <p:nvPr/>
        </p:nvSpPr>
        <p:spPr bwMode="auto">
          <a:xfrm>
            <a:off x="0" y="5516563"/>
            <a:ext cx="3419475" cy="935037"/>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ru-RU" dirty="0" smtClean="0">
                <a:solidFill>
                  <a:srgbClr val="FF0000"/>
                </a:solidFill>
                <a:latin typeface="Times New Roman" panose="02020603050405020304" pitchFamily="18" charset="0"/>
              </a:rPr>
              <a:t>Administrative</a:t>
            </a:r>
            <a:endParaRPr lang="uk-UA" altLang="ru-RU" dirty="0" smtClean="0">
              <a:solidFill>
                <a:srgbClr val="FF0000"/>
              </a:solidFill>
              <a:latin typeface="Times New Roman" panose="02020603050405020304" pitchFamily="18" charset="0"/>
            </a:endParaRPr>
          </a:p>
          <a:p>
            <a:pPr algn="ctr" eaLnBrk="1" hangingPunct="1">
              <a:spcBef>
                <a:spcPct val="0"/>
              </a:spcBef>
              <a:buClrTx/>
              <a:buSzTx/>
              <a:buFontTx/>
              <a:buNone/>
            </a:pPr>
            <a:r>
              <a:rPr lang="en-US" altLang="ru-RU" dirty="0" smtClean="0">
                <a:solidFill>
                  <a:srgbClr val="FF0000"/>
                </a:solidFill>
                <a:latin typeface="Times New Roman" panose="02020603050405020304" pitchFamily="18" charset="0"/>
              </a:rPr>
              <a:t> measures</a:t>
            </a:r>
            <a:endParaRPr lang="ru-RU" altLang="ru-RU" dirty="0">
              <a:latin typeface="Garamond" panose="02020404030301010803" pitchFamily="18" charset="0"/>
            </a:endParaRPr>
          </a:p>
        </p:txBody>
      </p:sp>
      <p:sp>
        <p:nvSpPr>
          <p:cNvPr id="20485" name="AutoShape 8"/>
          <p:cNvSpPr>
            <a:spLocks noChangeArrowheads="1"/>
          </p:cNvSpPr>
          <p:nvPr/>
        </p:nvSpPr>
        <p:spPr bwMode="auto">
          <a:xfrm>
            <a:off x="3563938" y="5734050"/>
            <a:ext cx="431800" cy="485775"/>
          </a:xfrm>
          <a:prstGeom prst="right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eaLnBrk="1" hangingPunct="1">
              <a:spcBef>
                <a:spcPct val="0"/>
              </a:spcBef>
              <a:buClrTx/>
              <a:buSzTx/>
              <a:buFontTx/>
              <a:buNone/>
            </a:pPr>
            <a:endParaRPr lang="ru-RU" altLang="ru-RU" sz="240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6"/>
          <p:cNvSpPr>
            <a:spLocks noGrp="1" noChangeArrowheads="1"/>
          </p:cNvSpPr>
          <p:nvPr>
            <p:ph type="title"/>
          </p:nvPr>
        </p:nvSpPr>
        <p:spPr>
          <a:xfrm>
            <a:off x="0" y="0"/>
            <a:ext cx="9144000" cy="41497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a:r>
              <a:rPr lang="en-US" altLang="ru-RU" sz="2800" dirty="0" smtClean="0">
                <a:solidFill>
                  <a:srgbClr val="FFFF00"/>
                </a:solidFill>
                <a:effectLst/>
                <a:latin typeface="Times New Roman" panose="02020603050405020304" pitchFamily="18" charset="0"/>
              </a:rPr>
              <a:t>Infection control is also aimed at reducing the concentration of infectious aerosol in the air and its disinfection, which is carried out by</a:t>
            </a:r>
            <a:r>
              <a:rPr lang="uk-UA" altLang="ru-RU" sz="2800" dirty="0" smtClean="0">
                <a:solidFill>
                  <a:srgbClr val="FFFF00"/>
                </a:solidFill>
                <a:effectLst/>
                <a:latin typeface="Times New Roman" panose="02020603050405020304" pitchFamily="18" charset="0"/>
              </a:rPr>
              <a:t/>
            </a:r>
            <a:br>
              <a:rPr lang="uk-UA" altLang="ru-RU" sz="2800" dirty="0" smtClean="0">
                <a:solidFill>
                  <a:srgbClr val="FFFF00"/>
                </a:solidFill>
                <a:effectLst/>
                <a:latin typeface="Times New Roman" panose="02020603050405020304" pitchFamily="18" charset="0"/>
              </a:rPr>
            </a:br>
            <a:r>
              <a:rPr lang="en-US" altLang="ru-RU" sz="2800" dirty="0" smtClean="0">
                <a:solidFill>
                  <a:srgbClr val="FFFF00"/>
                </a:solidFill>
                <a:effectLst/>
                <a:latin typeface="Times New Roman" panose="02020603050405020304" pitchFamily="18" charset="0"/>
              </a:rPr>
              <a:t> </a:t>
            </a:r>
            <a:r>
              <a:rPr lang="en-US" altLang="ru-RU" sz="3600" dirty="0" smtClean="0">
                <a:solidFill>
                  <a:srgbClr val="FF0000"/>
                </a:solidFill>
                <a:effectLst/>
                <a:latin typeface="Times New Roman" panose="02020603050405020304" pitchFamily="18" charset="0"/>
              </a:rPr>
              <a:t>engineering control</a:t>
            </a:r>
            <a:r>
              <a:rPr lang="uk-UA" altLang="ru-RU" sz="2800" dirty="0" smtClean="0">
                <a:solidFill>
                  <a:srgbClr val="FF0000"/>
                </a:solidFill>
                <a:effectLst/>
                <a:latin typeface="Times New Roman" panose="02020603050405020304" pitchFamily="18" charset="0"/>
              </a:rPr>
              <a:t/>
            </a:r>
            <a:br>
              <a:rPr lang="uk-UA" altLang="ru-RU" sz="2800" dirty="0" smtClean="0">
                <a:solidFill>
                  <a:srgbClr val="FF0000"/>
                </a:solidFill>
                <a:effectLst/>
                <a:latin typeface="Times New Roman" panose="02020603050405020304" pitchFamily="18" charset="0"/>
              </a:rPr>
            </a:br>
            <a:r>
              <a:rPr lang="en-US" altLang="ru-RU" sz="2800" dirty="0" smtClean="0">
                <a:solidFill>
                  <a:srgbClr val="FF0000"/>
                </a:solidFill>
                <a:effectLst/>
                <a:latin typeface="Times New Roman" panose="02020603050405020304" pitchFamily="18" charset="0"/>
              </a:rPr>
              <a:t> </a:t>
            </a:r>
            <a:r>
              <a:rPr lang="en-US" altLang="ru-RU" sz="2800" dirty="0" smtClean="0">
                <a:solidFill>
                  <a:srgbClr val="FFFF00"/>
                </a:solidFill>
                <a:effectLst/>
                <a:latin typeface="Times New Roman" panose="02020603050405020304" pitchFamily="18" charset="0"/>
              </a:rPr>
              <a:t>measures:</a:t>
            </a:r>
            <a:r>
              <a:rPr lang="uk-UA" altLang="ru-RU" sz="2800" dirty="0" smtClean="0">
                <a:solidFill>
                  <a:srgbClr val="FFFF00"/>
                </a:solidFill>
                <a:effectLst/>
                <a:latin typeface="Times New Roman" panose="02020603050405020304" pitchFamily="18" charset="0"/>
              </a:rPr>
              <a:t/>
            </a:r>
            <a:br>
              <a:rPr lang="uk-UA" altLang="ru-RU" sz="2800" dirty="0" smtClean="0">
                <a:solidFill>
                  <a:srgbClr val="FFFF00"/>
                </a:solidFill>
                <a:effectLst/>
                <a:latin typeface="Times New Roman" panose="02020603050405020304" pitchFamily="18" charset="0"/>
              </a:rPr>
            </a:br>
            <a:r>
              <a:rPr lang="en-US" altLang="ru-RU" sz="2800" dirty="0" smtClean="0">
                <a:solidFill>
                  <a:srgbClr val="FFFF00"/>
                </a:solidFill>
                <a:effectLst/>
                <a:latin typeface="Times New Roman" panose="02020603050405020304" pitchFamily="18" charset="0"/>
              </a:rPr>
              <a:t> - natural and mechanical ventilation;</a:t>
            </a:r>
            <a:r>
              <a:rPr lang="uk-UA" altLang="ru-RU" sz="2800" dirty="0" smtClean="0">
                <a:solidFill>
                  <a:srgbClr val="FFFF00"/>
                </a:solidFill>
                <a:effectLst/>
                <a:latin typeface="Times New Roman" panose="02020603050405020304" pitchFamily="18" charset="0"/>
              </a:rPr>
              <a:t/>
            </a:r>
            <a:br>
              <a:rPr lang="uk-UA" altLang="ru-RU" sz="2800" dirty="0" smtClean="0">
                <a:solidFill>
                  <a:srgbClr val="FFFF00"/>
                </a:solidFill>
                <a:effectLst/>
                <a:latin typeface="Times New Roman" panose="02020603050405020304" pitchFamily="18" charset="0"/>
              </a:rPr>
            </a:br>
            <a:r>
              <a:rPr lang="en-US" altLang="ru-RU" sz="2800" dirty="0" smtClean="0">
                <a:solidFill>
                  <a:srgbClr val="FFFF00"/>
                </a:solidFill>
                <a:effectLst/>
                <a:latin typeface="Times New Roman" panose="02020603050405020304" pitchFamily="18" charset="0"/>
              </a:rPr>
              <a:t>  - use of ultraviolet lamps; </a:t>
            </a:r>
            <a:r>
              <a:rPr lang="uk-UA" altLang="ru-RU" sz="2800" dirty="0" smtClean="0">
                <a:solidFill>
                  <a:srgbClr val="FFFF00"/>
                </a:solidFill>
                <a:effectLst/>
                <a:latin typeface="Times New Roman" panose="02020603050405020304" pitchFamily="18" charset="0"/>
              </a:rPr>
              <a:t/>
            </a:r>
            <a:br>
              <a:rPr lang="uk-UA" altLang="ru-RU" sz="2800" dirty="0" smtClean="0">
                <a:solidFill>
                  <a:srgbClr val="FFFF00"/>
                </a:solidFill>
                <a:effectLst/>
                <a:latin typeface="Times New Roman" panose="02020603050405020304" pitchFamily="18" charset="0"/>
              </a:rPr>
            </a:br>
            <a:r>
              <a:rPr lang="en-US" altLang="ru-RU" sz="2800" dirty="0" smtClean="0">
                <a:solidFill>
                  <a:srgbClr val="FFFF00"/>
                </a:solidFill>
                <a:effectLst/>
                <a:latin typeface="Times New Roman" panose="02020603050405020304" pitchFamily="18" charset="0"/>
              </a:rPr>
              <a:t> - natural </a:t>
            </a:r>
            <a:r>
              <a:rPr lang="en-US" altLang="ru-RU" sz="2800" dirty="0" err="1" smtClean="0">
                <a:solidFill>
                  <a:srgbClr val="FFFF00"/>
                </a:solidFill>
                <a:effectLst/>
                <a:latin typeface="Times New Roman" panose="02020603050405020304" pitchFamily="18" charset="0"/>
              </a:rPr>
              <a:t>insolation</a:t>
            </a:r>
            <a:r>
              <a:rPr lang="en-US" altLang="ru-RU" sz="2800" dirty="0" smtClean="0">
                <a:solidFill>
                  <a:srgbClr val="FFFF00"/>
                </a:solidFill>
                <a:effectLst/>
                <a:latin typeface="Times New Roman" panose="02020603050405020304" pitchFamily="18" charset="0"/>
              </a:rPr>
              <a:t> of premises.</a:t>
            </a:r>
            <a:endParaRPr lang="ru-RU" altLang="ru-RU" sz="2800" b="1" dirty="0" smtClean="0">
              <a:solidFill>
                <a:srgbClr val="FFFF00"/>
              </a:solidFill>
              <a:effectLst/>
              <a:latin typeface="Times New Roman" panose="02020603050405020304" pitchFamily="18" charset="0"/>
            </a:endParaRPr>
          </a:p>
        </p:txBody>
      </p:sp>
      <p:sp>
        <p:nvSpPr>
          <p:cNvPr id="21507" name="Rectangle 7"/>
          <p:cNvSpPr>
            <a:spLocks noChangeArrowheads="1"/>
          </p:cNvSpPr>
          <p:nvPr/>
        </p:nvSpPr>
        <p:spPr bwMode="auto">
          <a:xfrm>
            <a:off x="0" y="4797425"/>
            <a:ext cx="2555875" cy="914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ru-RU" dirty="0" smtClean="0">
                <a:solidFill>
                  <a:srgbClr val="FF0000"/>
                </a:solidFill>
                <a:latin typeface="Times New Roman" panose="02020603050405020304" pitchFamily="18" charset="0"/>
              </a:rPr>
              <a:t>Engineering</a:t>
            </a:r>
            <a:endParaRPr lang="uk-UA" altLang="ru-RU" dirty="0" smtClean="0">
              <a:solidFill>
                <a:srgbClr val="FF0000"/>
              </a:solidFill>
              <a:latin typeface="Times New Roman" panose="02020603050405020304" pitchFamily="18" charset="0"/>
            </a:endParaRPr>
          </a:p>
          <a:p>
            <a:pPr algn="ctr" eaLnBrk="1" hangingPunct="1">
              <a:spcBef>
                <a:spcPct val="0"/>
              </a:spcBef>
              <a:buClrTx/>
              <a:buSzTx/>
              <a:buFontTx/>
              <a:buNone/>
            </a:pPr>
            <a:r>
              <a:rPr lang="en-US" altLang="ru-RU" dirty="0" smtClean="0">
                <a:solidFill>
                  <a:srgbClr val="FF0000"/>
                </a:solidFill>
                <a:latin typeface="Times New Roman" panose="02020603050405020304" pitchFamily="18" charset="0"/>
              </a:rPr>
              <a:t> control</a:t>
            </a:r>
            <a:endParaRPr lang="ru-RU" altLang="ru-RU" dirty="0">
              <a:latin typeface="Garamond" panose="02020404030301010803" pitchFamily="18" charset="0"/>
            </a:endParaRPr>
          </a:p>
        </p:txBody>
      </p:sp>
      <p:sp>
        <p:nvSpPr>
          <p:cNvPr id="21508" name="Rectangle 8"/>
          <p:cNvSpPr>
            <a:spLocks noChangeArrowheads="1"/>
          </p:cNvSpPr>
          <p:nvPr/>
        </p:nvSpPr>
        <p:spPr bwMode="auto">
          <a:xfrm>
            <a:off x="3454400" y="4365625"/>
            <a:ext cx="5689600" cy="19431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ru-RU" dirty="0" smtClean="0">
                <a:solidFill>
                  <a:srgbClr val="FF0000"/>
                </a:solidFill>
                <a:latin typeface="Times New Roman" panose="02020603050405020304" pitchFamily="18" charset="0"/>
              </a:rPr>
              <a:t>reducing the concentration</a:t>
            </a:r>
            <a:endParaRPr lang="uk-UA" altLang="ru-RU" dirty="0" smtClean="0">
              <a:solidFill>
                <a:srgbClr val="FF0000"/>
              </a:solidFill>
              <a:latin typeface="Times New Roman" panose="02020603050405020304" pitchFamily="18" charset="0"/>
            </a:endParaRPr>
          </a:p>
          <a:p>
            <a:pPr algn="ctr" eaLnBrk="1" hangingPunct="1">
              <a:spcBef>
                <a:spcPct val="0"/>
              </a:spcBef>
              <a:buClrTx/>
              <a:buSzTx/>
              <a:buFontTx/>
              <a:buNone/>
            </a:pPr>
            <a:r>
              <a:rPr lang="en-US" altLang="ru-RU" dirty="0" smtClean="0">
                <a:solidFill>
                  <a:srgbClr val="FF0000"/>
                </a:solidFill>
                <a:latin typeface="Times New Roman" panose="02020603050405020304" pitchFamily="18" charset="0"/>
              </a:rPr>
              <a:t> of infectious aerosol in the</a:t>
            </a:r>
            <a:endParaRPr lang="uk-UA" altLang="ru-RU" dirty="0" smtClean="0">
              <a:solidFill>
                <a:srgbClr val="FF0000"/>
              </a:solidFill>
              <a:latin typeface="Times New Roman" panose="02020603050405020304" pitchFamily="18" charset="0"/>
            </a:endParaRPr>
          </a:p>
          <a:p>
            <a:pPr algn="ctr" eaLnBrk="1" hangingPunct="1">
              <a:spcBef>
                <a:spcPct val="0"/>
              </a:spcBef>
              <a:buClrTx/>
              <a:buSzTx/>
              <a:buFontTx/>
              <a:buNone/>
            </a:pPr>
            <a:r>
              <a:rPr lang="en-US" altLang="ru-RU" dirty="0" smtClean="0">
                <a:solidFill>
                  <a:srgbClr val="FF0000"/>
                </a:solidFill>
                <a:latin typeface="Times New Roman" panose="02020603050405020304" pitchFamily="18" charset="0"/>
              </a:rPr>
              <a:t> air and its disinfection</a:t>
            </a:r>
            <a:endParaRPr lang="ru-RU" altLang="ru-RU" dirty="0">
              <a:solidFill>
                <a:srgbClr val="FF0000"/>
              </a:solidFill>
              <a:latin typeface="Garamond" panose="02020404030301010803" pitchFamily="18" charset="0"/>
            </a:endParaRPr>
          </a:p>
        </p:txBody>
      </p:sp>
      <p:sp>
        <p:nvSpPr>
          <p:cNvPr id="21509" name="AutoShape 9"/>
          <p:cNvSpPr>
            <a:spLocks noChangeArrowheads="1"/>
          </p:cNvSpPr>
          <p:nvPr/>
        </p:nvSpPr>
        <p:spPr bwMode="auto">
          <a:xfrm>
            <a:off x="2771775" y="5013325"/>
            <a:ext cx="431800" cy="485775"/>
          </a:xfrm>
          <a:prstGeom prst="right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eaLnBrk="1" hangingPunct="1">
              <a:spcBef>
                <a:spcPct val="0"/>
              </a:spcBef>
              <a:buClrTx/>
              <a:buSzTx/>
              <a:buFontTx/>
              <a:buNone/>
            </a:pPr>
            <a:endParaRPr lang="ru-RU" altLang="ru-RU" sz="240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4"/>
          <p:cNvSpPr>
            <a:spLocks noGrp="1" noChangeArrowheads="1"/>
          </p:cNvSpPr>
          <p:nvPr>
            <p:ph type="title"/>
          </p:nvPr>
        </p:nvSpPr>
        <p:spPr>
          <a:xfrm>
            <a:off x="0" y="0"/>
            <a:ext cx="9144000" cy="5229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ru-RU" sz="2400" dirty="0" smtClean="0">
                <a:solidFill>
                  <a:srgbClr val="FFFF00"/>
                </a:solidFill>
                <a:effectLst/>
                <a:latin typeface="Times New Roman" panose="02020603050405020304" pitchFamily="18" charset="0"/>
              </a:rPr>
              <a:t>Infection control includes </a:t>
            </a:r>
            <a:r>
              <a:rPr lang="en-US" altLang="ru-RU" sz="2400" dirty="0" smtClean="0">
                <a:solidFill>
                  <a:srgbClr val="FF0000"/>
                </a:solidFill>
                <a:effectLst/>
                <a:latin typeface="Times New Roman" panose="02020603050405020304" pitchFamily="18" charset="0"/>
              </a:rPr>
              <a:t>individual protection of the respiratory organs </a:t>
            </a:r>
            <a:r>
              <a:rPr lang="en-US" altLang="ru-RU" sz="2400" dirty="0" smtClean="0">
                <a:solidFill>
                  <a:srgbClr val="FFFF00"/>
                </a:solidFill>
                <a:effectLst/>
                <a:latin typeface="Times New Roman" panose="02020603050405020304" pitchFamily="18" charset="0"/>
              </a:rPr>
              <a:t>from inhalation of contaminated air and the principles of personal hygiene during respiratory acts:</a:t>
            </a:r>
            <a:r>
              <a:rPr lang="uk-UA" altLang="ru-RU" sz="2400" dirty="0" smtClean="0">
                <a:solidFill>
                  <a:srgbClr val="FFFF00"/>
                </a:solidFill>
                <a:effectLst/>
                <a:latin typeface="Times New Roman" panose="02020603050405020304" pitchFamily="18" charset="0"/>
              </a:rPr>
              <a:t/>
            </a:r>
            <a:br>
              <a:rPr lang="uk-UA" altLang="ru-RU" sz="2400" dirty="0" smtClean="0">
                <a:solidFill>
                  <a:srgbClr val="FFFF00"/>
                </a:solidFill>
                <a:effectLst/>
                <a:latin typeface="Times New Roman" panose="02020603050405020304" pitchFamily="18" charset="0"/>
              </a:rPr>
            </a:br>
            <a:r>
              <a:rPr lang="en-US" altLang="ru-RU" sz="2400" dirty="0" smtClean="0">
                <a:solidFill>
                  <a:srgbClr val="FFFF00"/>
                </a:solidFill>
                <a:effectLst/>
                <a:latin typeface="Times New Roman" panose="02020603050405020304" pitchFamily="18" charset="0"/>
              </a:rPr>
              <a:t> - the use of medical staff and other persons who communicate with patients with infectious forms of respiratory tuberculosis; </a:t>
            </a:r>
            <a:r>
              <a:rPr lang="uk-UA" altLang="ru-RU" sz="2400" dirty="0" smtClean="0">
                <a:solidFill>
                  <a:srgbClr val="FFFF00"/>
                </a:solidFill>
                <a:effectLst/>
                <a:latin typeface="Times New Roman" panose="02020603050405020304" pitchFamily="18" charset="0"/>
              </a:rPr>
              <a:t/>
            </a:r>
            <a:br>
              <a:rPr lang="uk-UA" altLang="ru-RU" sz="2400" dirty="0" smtClean="0">
                <a:solidFill>
                  <a:srgbClr val="FFFF00"/>
                </a:solidFill>
                <a:effectLst/>
                <a:latin typeface="Times New Roman" panose="02020603050405020304" pitchFamily="18" charset="0"/>
              </a:rPr>
            </a:br>
            <a:r>
              <a:rPr lang="en-US" altLang="ru-RU" sz="2400" dirty="0" smtClean="0">
                <a:solidFill>
                  <a:srgbClr val="FFFF00"/>
                </a:solidFill>
                <a:effectLst/>
                <a:latin typeface="Times New Roman" panose="02020603050405020304" pitchFamily="18" charset="0"/>
              </a:rPr>
              <a:t> - patients with infectious forms of tuberculosis in contact with medical staff, family members and others are required to use surgical gauze disposable masks;</a:t>
            </a:r>
            <a:endParaRPr lang="ru-RU" altLang="ru-RU" sz="2400" b="1" dirty="0" smtClean="0">
              <a:solidFill>
                <a:srgbClr val="FFFF00"/>
              </a:solidFill>
              <a:effectLst/>
              <a:latin typeface="Times New Roman" panose="02020603050405020304" pitchFamily="18" charset="0"/>
            </a:endParaRPr>
          </a:p>
        </p:txBody>
      </p:sp>
      <p:sp>
        <p:nvSpPr>
          <p:cNvPr id="22531" name="Rectangle 5"/>
          <p:cNvSpPr>
            <a:spLocks noChangeArrowheads="1"/>
          </p:cNvSpPr>
          <p:nvPr/>
        </p:nvSpPr>
        <p:spPr bwMode="auto">
          <a:xfrm>
            <a:off x="0" y="5661025"/>
            <a:ext cx="3708400" cy="936625"/>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ru-RU" sz="2400" dirty="0" smtClean="0">
                <a:solidFill>
                  <a:srgbClr val="FF0000"/>
                </a:solidFill>
                <a:latin typeface="Times New Roman" panose="02020603050405020304" pitchFamily="18" charset="0"/>
              </a:rPr>
              <a:t>individual protection</a:t>
            </a:r>
            <a:endParaRPr lang="uk-UA" altLang="ru-RU" sz="2400" dirty="0" smtClean="0">
              <a:solidFill>
                <a:srgbClr val="FF0000"/>
              </a:solidFill>
              <a:latin typeface="Times New Roman" panose="02020603050405020304" pitchFamily="18" charset="0"/>
            </a:endParaRPr>
          </a:p>
          <a:p>
            <a:pPr algn="ctr" eaLnBrk="1" hangingPunct="1">
              <a:spcBef>
                <a:spcPct val="0"/>
              </a:spcBef>
              <a:buClrTx/>
              <a:buSzTx/>
              <a:buFontTx/>
              <a:buNone/>
            </a:pPr>
            <a:r>
              <a:rPr lang="en-US" altLang="ru-RU" sz="2400" dirty="0" smtClean="0">
                <a:solidFill>
                  <a:srgbClr val="FF0000"/>
                </a:solidFill>
                <a:latin typeface="Times New Roman" panose="02020603050405020304" pitchFamily="18" charset="0"/>
              </a:rPr>
              <a:t> of the respiratory organs</a:t>
            </a:r>
            <a:endParaRPr lang="ru-RU" altLang="ru-RU" sz="2400" dirty="0">
              <a:latin typeface="Garamond" panose="02020404030301010803" pitchFamily="18" charset="0"/>
            </a:endParaRPr>
          </a:p>
        </p:txBody>
      </p:sp>
      <p:sp>
        <p:nvSpPr>
          <p:cNvPr id="22532" name="Rectangle 6"/>
          <p:cNvSpPr>
            <a:spLocks noChangeArrowheads="1"/>
          </p:cNvSpPr>
          <p:nvPr/>
        </p:nvSpPr>
        <p:spPr bwMode="auto">
          <a:xfrm>
            <a:off x="4499992" y="5517232"/>
            <a:ext cx="4644008" cy="1152128"/>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ru-RU" sz="2400" dirty="0" smtClean="0">
                <a:solidFill>
                  <a:srgbClr val="FF0000"/>
                </a:solidFill>
                <a:latin typeface="Times New Roman" panose="02020603050405020304" pitchFamily="18" charset="0"/>
              </a:rPr>
              <a:t>personal hygiene</a:t>
            </a:r>
            <a:endParaRPr lang="uk-UA" altLang="ru-RU" sz="2400" dirty="0" smtClean="0">
              <a:solidFill>
                <a:srgbClr val="FF0000"/>
              </a:solidFill>
              <a:latin typeface="Times New Roman" panose="02020603050405020304" pitchFamily="18" charset="0"/>
            </a:endParaRPr>
          </a:p>
          <a:p>
            <a:pPr algn="ctr" eaLnBrk="1" hangingPunct="1">
              <a:spcBef>
                <a:spcPct val="0"/>
              </a:spcBef>
              <a:buClrTx/>
              <a:buSzTx/>
              <a:buFontTx/>
              <a:buNone/>
            </a:pPr>
            <a:r>
              <a:rPr lang="en-US" altLang="ru-RU" sz="2400" dirty="0" smtClean="0">
                <a:solidFill>
                  <a:srgbClr val="FF0000"/>
                </a:solidFill>
                <a:latin typeface="Times New Roman" panose="02020603050405020304" pitchFamily="18" charset="0"/>
              </a:rPr>
              <a:t> during respiratory acts</a:t>
            </a:r>
            <a:endParaRPr lang="ru-RU" altLang="ru-RU" sz="2400" dirty="0">
              <a:solidFill>
                <a:srgbClr val="FF0000"/>
              </a:solidFill>
              <a:latin typeface="Garamond" panose="02020404030301010803" pitchFamily="18" charset="0"/>
            </a:endParaRPr>
          </a:p>
        </p:txBody>
      </p:sp>
      <p:sp>
        <p:nvSpPr>
          <p:cNvPr id="22533" name="AutoShape 7"/>
          <p:cNvSpPr>
            <a:spLocks noChangeArrowheads="1"/>
          </p:cNvSpPr>
          <p:nvPr/>
        </p:nvSpPr>
        <p:spPr bwMode="auto">
          <a:xfrm>
            <a:off x="3924300" y="5876925"/>
            <a:ext cx="431800" cy="485775"/>
          </a:xfrm>
          <a:prstGeom prst="right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eaLnBrk="1" hangingPunct="1">
              <a:spcBef>
                <a:spcPct val="0"/>
              </a:spcBef>
              <a:buClrTx/>
              <a:buSzTx/>
              <a:buFontTx/>
              <a:buNone/>
            </a:pPr>
            <a:endParaRPr lang="ru-RU" altLang="ru-RU" sz="240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7668" name="Rectangle 4"/>
          <p:cNvSpPr>
            <a:spLocks noGrp="1" noChangeArrowheads="1"/>
          </p:cNvSpPr>
          <p:nvPr>
            <p:ph type="title"/>
          </p:nvPr>
        </p:nvSpPr>
        <p:spPr>
          <a:xfrm>
            <a:off x="0" y="0"/>
            <a:ext cx="9144000" cy="6858000"/>
          </a:xfrm>
        </p:spPr>
        <p:txBody>
          <a:bodyPr/>
          <a:lstStyle/>
          <a:p>
            <a:pPr>
              <a:defRPr/>
            </a:pPr>
            <a:r>
              <a:rPr lang="en-US" sz="3200" dirty="0" smtClean="0">
                <a:solidFill>
                  <a:srgbClr val="FF0000"/>
                </a:solidFill>
                <a:latin typeface="Times New Roman" pitchFamily="18" charset="0"/>
              </a:rPr>
              <a:t>Characteristics of tuberculosis infection place</a:t>
            </a:r>
            <a:br>
              <a:rPr lang="en-US" sz="3200" dirty="0" smtClean="0">
                <a:solidFill>
                  <a:srgbClr val="FF0000"/>
                </a:solidFill>
                <a:latin typeface="Times New Roman" pitchFamily="18" charset="0"/>
              </a:rPr>
            </a:br>
            <a:r>
              <a:rPr lang="uk-UA" sz="3200" dirty="0" smtClean="0">
                <a:solidFill>
                  <a:srgbClr val="FF0066"/>
                </a:solidFill>
                <a:latin typeface="Times New Roman" pitchFamily="18" charset="0"/>
              </a:rPr>
              <a:t/>
            </a:r>
            <a:br>
              <a:rPr lang="uk-UA" sz="3200" dirty="0" smtClean="0">
                <a:solidFill>
                  <a:srgbClr val="FF0066"/>
                </a:solidFill>
                <a:latin typeface="Times New Roman" pitchFamily="18" charset="0"/>
              </a:rPr>
            </a:br>
            <a:r>
              <a:rPr lang="en-US" sz="2800" dirty="0" smtClean="0">
                <a:solidFill>
                  <a:srgbClr val="FF0000"/>
                </a:solidFill>
                <a:latin typeface="Times New Roman" pitchFamily="18" charset="0"/>
              </a:rPr>
              <a:t>The</a:t>
            </a:r>
            <a:r>
              <a:rPr lang="en-US" sz="2800" dirty="0" smtClean="0">
                <a:solidFill>
                  <a:srgbClr val="FF0066"/>
                </a:solidFill>
                <a:latin typeface="Times New Roman" pitchFamily="18" charset="0"/>
              </a:rPr>
              <a:t> </a:t>
            </a:r>
            <a:r>
              <a:rPr lang="en-US" sz="2800" dirty="0" smtClean="0">
                <a:solidFill>
                  <a:srgbClr val="FF0000"/>
                </a:solidFill>
                <a:latin typeface="Times New Roman" pitchFamily="18" charset="0"/>
              </a:rPr>
              <a:t>tuberculosis infection place </a:t>
            </a:r>
            <a:r>
              <a:rPr lang="en-US" sz="2800" dirty="0" smtClean="0">
                <a:solidFill>
                  <a:srgbClr val="FFFF00"/>
                </a:solidFill>
                <a:latin typeface="Times New Roman" pitchFamily="18" charset="0"/>
              </a:rPr>
              <a:t>is the location of the source of Mycobacterium tuberculosis together with the people around it.  The spatial boundaries of the outbreak include the patient's home, place of work, education, upbringing, treatment, closed institutions, as well as teams and groups of people who communicate temporarily or permanently. </a:t>
            </a:r>
            <a:r>
              <a:rPr lang="uk-UA" sz="2400" b="1" dirty="0" smtClean="0">
                <a:latin typeface="Times New Roman" pitchFamily="18" charset="0"/>
              </a:rPr>
              <a:t/>
            </a:r>
            <a:br>
              <a:rPr lang="uk-UA" sz="2400" b="1" dirty="0" smtClean="0">
                <a:latin typeface="Times New Roman" pitchFamily="18" charset="0"/>
              </a:rPr>
            </a:br>
            <a:endParaRPr lang="ru-RU" sz="2800"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4" name="Rectangle 4"/>
          <p:cNvSpPr>
            <a:spLocks noGrp="1" noChangeArrowheads="1"/>
          </p:cNvSpPr>
          <p:nvPr>
            <p:ph type="title"/>
          </p:nvPr>
        </p:nvSpPr>
        <p:spPr>
          <a:xfrm>
            <a:off x="0" y="0"/>
            <a:ext cx="9144000" cy="6858000"/>
          </a:xfrm>
        </p:spPr>
        <p:txBody>
          <a:bodyPr/>
          <a:lstStyle/>
          <a:p>
            <a:pPr>
              <a:defRPr/>
            </a:pPr>
            <a:r>
              <a:rPr lang="en-US" sz="2800" i="1" dirty="0" smtClean="0">
                <a:solidFill>
                  <a:srgbClr val="FF0000"/>
                </a:solidFill>
                <a:latin typeface="Times New Roman" pitchFamily="18" charset="0"/>
              </a:rPr>
              <a:t>Persons (adults and children) who come into contact with a person or animal with tuberculosis are called "contact persons".  </a:t>
            </a:r>
            <a:br>
              <a:rPr lang="en-US" sz="2800" i="1" dirty="0" smtClean="0">
                <a:solidFill>
                  <a:srgbClr val="FF0000"/>
                </a:solidFill>
                <a:latin typeface="Times New Roman" pitchFamily="18" charset="0"/>
              </a:rPr>
            </a:br>
            <a:r>
              <a:rPr lang="en-US" sz="2800" i="1" dirty="0" smtClean="0">
                <a:solidFill>
                  <a:srgbClr val="FFFF00"/>
                </a:solidFill>
                <a:latin typeface="Times New Roman" pitchFamily="18" charset="0"/>
              </a:rPr>
              <a:t>Contacts are divided into:</a:t>
            </a:r>
            <a:br>
              <a:rPr lang="en-US" sz="2800" i="1" dirty="0" smtClean="0">
                <a:solidFill>
                  <a:srgbClr val="FFFF00"/>
                </a:solidFill>
                <a:latin typeface="Times New Roman" pitchFamily="18" charset="0"/>
              </a:rPr>
            </a:br>
            <a:r>
              <a:rPr lang="en-US" sz="2800" i="1" dirty="0" smtClean="0">
                <a:solidFill>
                  <a:srgbClr val="FF0000"/>
                </a:solidFill>
                <a:latin typeface="Times New Roman" pitchFamily="18" charset="0"/>
              </a:rPr>
              <a:t> - family </a:t>
            </a:r>
            <a:r>
              <a:rPr lang="en-US" sz="2800" i="1" dirty="0" smtClean="0">
                <a:solidFill>
                  <a:srgbClr val="FFFF00"/>
                </a:solidFill>
                <a:latin typeface="Times New Roman" pitchFamily="18" charset="0"/>
              </a:rPr>
              <a:t>(family members of the patient);  - apartment (persons living in a communal apartment or dormitory room); </a:t>
            </a:r>
            <a:br>
              <a:rPr lang="en-US" sz="2800" i="1" dirty="0" smtClean="0">
                <a:solidFill>
                  <a:srgbClr val="FFFF00"/>
                </a:solidFill>
                <a:latin typeface="Times New Roman" pitchFamily="18" charset="0"/>
              </a:rPr>
            </a:br>
            <a:r>
              <a:rPr lang="en-US" sz="2800" i="1" dirty="0" smtClean="0">
                <a:solidFill>
                  <a:srgbClr val="FFFF00"/>
                </a:solidFill>
                <a:latin typeface="Times New Roman" pitchFamily="18" charset="0"/>
              </a:rPr>
              <a:t> </a:t>
            </a:r>
            <a:r>
              <a:rPr lang="en-US" sz="2800" i="1" dirty="0" smtClean="0">
                <a:solidFill>
                  <a:srgbClr val="FF0000"/>
                </a:solidFill>
                <a:latin typeface="Times New Roman" pitchFamily="18" charset="0"/>
              </a:rPr>
              <a:t>-</a:t>
            </a:r>
            <a:r>
              <a:rPr lang="en-US" sz="2800" i="1" dirty="0" err="1" smtClean="0">
                <a:solidFill>
                  <a:srgbClr val="FF0000"/>
                </a:solidFill>
                <a:latin typeface="Times New Roman" pitchFamily="18" charset="0"/>
              </a:rPr>
              <a:t>profecional</a:t>
            </a:r>
            <a:r>
              <a:rPr lang="en-US" sz="2800" i="1" dirty="0" smtClean="0">
                <a:solidFill>
                  <a:srgbClr val="FFFF00"/>
                </a:solidFill>
                <a:latin typeface="Times New Roman" pitchFamily="18" charset="0"/>
              </a:rPr>
              <a:t>(persons who work directly with people or animals with tuberculosis). </a:t>
            </a:r>
            <a:br>
              <a:rPr lang="en-US" sz="2800" i="1" dirty="0" smtClean="0">
                <a:solidFill>
                  <a:srgbClr val="FFFF00"/>
                </a:solidFill>
                <a:latin typeface="Times New Roman" pitchFamily="18" charset="0"/>
              </a:rPr>
            </a:br>
            <a:r>
              <a:rPr lang="en-US" sz="2800" i="1" dirty="0" smtClean="0">
                <a:solidFill>
                  <a:srgbClr val="FFFF00"/>
                </a:solidFill>
                <a:latin typeface="Times New Roman" pitchFamily="18" charset="0"/>
              </a:rPr>
              <a:t> Persons who are in family contact or living with the patient in the same room (dormitory) are most at risk of contracting the Office.</a:t>
            </a:r>
            <a:endParaRPr lang="ru-RU" sz="2800" b="1" i="1" dirty="0" smtClean="0">
              <a:solidFill>
                <a:srgbClr val="FFFF00"/>
              </a:solidFill>
              <a:latin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8" name="Rectangle 4"/>
          <p:cNvSpPr>
            <a:spLocks noGrp="1" noChangeArrowheads="1"/>
          </p:cNvSpPr>
          <p:nvPr>
            <p:ph type="title"/>
          </p:nvPr>
        </p:nvSpPr>
        <p:spPr>
          <a:xfrm>
            <a:off x="0" y="-459432"/>
            <a:ext cx="9144000" cy="7317432"/>
          </a:xfrm>
        </p:spPr>
        <p:txBody>
          <a:bodyPr/>
          <a:lstStyle/>
          <a:p>
            <a:pPr algn="l">
              <a:defRPr/>
            </a:pPr>
            <a:r>
              <a:rPr lang="en-US" sz="2800" dirty="0" smtClean="0">
                <a:solidFill>
                  <a:srgbClr val="FF0000"/>
                </a:solidFill>
                <a:latin typeface="Times New Roman" pitchFamily="18" charset="0"/>
              </a:rPr>
              <a:t>The degree of epidemic danger of the outbreak is not the same and depends on:</a:t>
            </a:r>
            <a:br>
              <a:rPr lang="en-US" sz="2800" dirty="0" smtClean="0">
                <a:solidFill>
                  <a:srgbClr val="FF0000"/>
                </a:solidFill>
                <a:latin typeface="Times New Roman" pitchFamily="18" charset="0"/>
              </a:rPr>
            </a:br>
            <a:r>
              <a:rPr lang="en-US" sz="2400" dirty="0" smtClean="0">
                <a:solidFill>
                  <a:srgbClr val="FF0000"/>
                </a:solidFill>
                <a:latin typeface="Times New Roman" pitchFamily="18" charset="0"/>
              </a:rPr>
              <a:t/>
            </a:r>
            <a:br>
              <a:rPr lang="en-US" sz="2400" dirty="0" smtClean="0">
                <a:solidFill>
                  <a:srgbClr val="FF0000"/>
                </a:solidFill>
                <a:latin typeface="Times New Roman" pitchFamily="18" charset="0"/>
              </a:rPr>
            </a:br>
            <a:r>
              <a:rPr lang="en-US" sz="2400" dirty="0" smtClean="0">
                <a:solidFill>
                  <a:srgbClr val="FF0000"/>
                </a:solidFill>
                <a:latin typeface="Times New Roman" pitchFamily="18" charset="0"/>
              </a:rPr>
              <a:t> </a:t>
            </a:r>
            <a:r>
              <a:rPr lang="en-US" sz="2400" dirty="0" smtClean="0">
                <a:solidFill>
                  <a:srgbClr val="FFFF00"/>
                </a:solidFill>
                <a:latin typeface="Times New Roman" pitchFamily="18" charset="0"/>
              </a:rPr>
              <a:t>- the massive excretion of Mycobacterium tuberculosis in patients</a:t>
            </a:r>
            <a:br>
              <a:rPr lang="en-US" sz="2400" dirty="0" smtClean="0">
                <a:solidFill>
                  <a:srgbClr val="FFFF00"/>
                </a:solidFill>
                <a:latin typeface="Times New Roman" pitchFamily="18" charset="0"/>
              </a:rPr>
            </a:br>
            <a:r>
              <a:rPr lang="en-US" sz="2400" dirty="0" smtClean="0">
                <a:solidFill>
                  <a:srgbClr val="FFFF00"/>
                </a:solidFill>
                <a:latin typeface="Times New Roman" pitchFamily="18" charset="0"/>
              </a:rPr>
              <a:t> - the presence in the outbreak of children, adolescents, pregnant women and others with increased susceptibility to tuberculosis infection; </a:t>
            </a:r>
            <a:br>
              <a:rPr lang="en-US" sz="2400" dirty="0" smtClean="0">
                <a:solidFill>
                  <a:srgbClr val="FFFF00"/>
                </a:solidFill>
                <a:latin typeface="Times New Roman" pitchFamily="18" charset="0"/>
              </a:rPr>
            </a:br>
            <a:r>
              <a:rPr lang="en-US" sz="2400" dirty="0" smtClean="0">
                <a:solidFill>
                  <a:srgbClr val="FFFF00"/>
                </a:solidFill>
                <a:latin typeface="Times New Roman" pitchFamily="18" charset="0"/>
              </a:rPr>
              <a:t> - housing conditions (which determine the possibility of isolation of the patient, close communication with contacts, their number, as well as the level of sanitary and communal improvement of housing); </a:t>
            </a:r>
            <a:br>
              <a:rPr lang="en-US" sz="2400" dirty="0" smtClean="0">
                <a:solidFill>
                  <a:srgbClr val="FFFF00"/>
                </a:solidFill>
                <a:latin typeface="Times New Roman" pitchFamily="18" charset="0"/>
              </a:rPr>
            </a:br>
            <a:r>
              <a:rPr lang="en-US" sz="2400" dirty="0" smtClean="0">
                <a:solidFill>
                  <a:srgbClr val="FFFF00"/>
                </a:solidFill>
                <a:latin typeface="Times New Roman" pitchFamily="18" charset="0"/>
              </a:rPr>
              <a:t> - compliance with the anti-epidemic regime in the center of tuberculosis infection</a:t>
            </a:r>
            <a:endParaRPr lang="ru-RU" sz="2400" b="1" dirty="0" smtClean="0">
              <a:solidFill>
                <a:srgbClr val="FFFF00"/>
              </a:solidFill>
              <a:latin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8" name="Rectangle 4"/>
          <p:cNvSpPr>
            <a:spLocks noGrp="1" noChangeArrowheads="1"/>
          </p:cNvSpPr>
          <p:nvPr>
            <p:ph type="title"/>
          </p:nvPr>
        </p:nvSpPr>
        <p:spPr>
          <a:xfrm>
            <a:off x="0" y="0"/>
            <a:ext cx="9144000" cy="6858000"/>
          </a:xfrm>
        </p:spPr>
        <p:txBody>
          <a:bodyPr/>
          <a:lstStyle/>
          <a:p>
            <a:pPr algn="l">
              <a:defRPr/>
            </a:pPr>
            <a:r>
              <a:rPr lang="en-US" sz="2800" dirty="0" smtClean="0">
                <a:solidFill>
                  <a:srgbClr val="FF0000"/>
                </a:solidFill>
                <a:latin typeface="Times New Roman" pitchFamily="18" charset="0"/>
              </a:rPr>
              <a:t>The</a:t>
            </a:r>
            <a:r>
              <a:rPr lang="en-US" sz="2800" dirty="0" smtClean="0">
                <a:solidFill>
                  <a:srgbClr val="FF0066"/>
                </a:solidFill>
                <a:latin typeface="Times New Roman" pitchFamily="18" charset="0"/>
              </a:rPr>
              <a:t> </a:t>
            </a:r>
            <a:r>
              <a:rPr lang="en-US" sz="2800" dirty="0" smtClean="0">
                <a:solidFill>
                  <a:srgbClr val="FF0000"/>
                </a:solidFill>
                <a:latin typeface="Times New Roman" pitchFamily="18" charset="0"/>
              </a:rPr>
              <a:t>tuberculosis infection place of the first category - outbreaks with the greatest epidemic danger.  </a:t>
            </a:r>
            <a:br>
              <a:rPr lang="en-US" sz="2800" dirty="0" smtClean="0">
                <a:solidFill>
                  <a:srgbClr val="FF0000"/>
                </a:solidFill>
                <a:latin typeface="Times New Roman" pitchFamily="18" charset="0"/>
              </a:rPr>
            </a:br>
            <a:r>
              <a:rPr lang="en-US" sz="2800" dirty="0" smtClean="0">
                <a:solidFill>
                  <a:srgbClr val="FFFF00"/>
                </a:solidFill>
                <a:latin typeface="Times New Roman" pitchFamily="18" charset="0"/>
              </a:rPr>
              <a:t>Category 1 includes an outbreak in which </a:t>
            </a:r>
            <a:r>
              <a:rPr lang="en-US" sz="2800" dirty="0" smtClean="0">
                <a:solidFill>
                  <a:srgbClr val="FF0000"/>
                </a:solidFill>
                <a:latin typeface="Times New Roman" pitchFamily="18" charset="0"/>
              </a:rPr>
              <a:t>a patient with tuberculosis lives, with massive bacterial excretion.</a:t>
            </a:r>
            <a:r>
              <a:rPr lang="en-US" sz="2800" dirty="0" smtClean="0">
                <a:latin typeface="Times New Roman" pitchFamily="18" charset="0"/>
              </a:rPr>
              <a:t>  </a:t>
            </a:r>
            <a:r>
              <a:rPr lang="en-US" sz="2800" dirty="0" smtClean="0">
                <a:solidFill>
                  <a:srgbClr val="FFFF00"/>
                </a:solidFill>
                <a:latin typeface="Times New Roman" pitchFamily="18" charset="0"/>
              </a:rPr>
              <a:t>In this category of outbreaks there are all or the vast majority of adverse factors: </a:t>
            </a:r>
            <a:r>
              <a:rPr lang="en-US" sz="2800" dirty="0" smtClean="0">
                <a:solidFill>
                  <a:srgbClr val="FF0000"/>
                </a:solidFill>
                <a:latin typeface="Times New Roman" pitchFamily="18" charset="0"/>
              </a:rPr>
              <a:t>children and adolescents, pregnant women, difficult living conditions, patients violated the anti-epidemic regime. </a:t>
            </a:r>
            <a:br>
              <a:rPr lang="en-US" sz="2800" dirty="0" smtClean="0">
                <a:solidFill>
                  <a:srgbClr val="FF0000"/>
                </a:solidFill>
                <a:latin typeface="Times New Roman" pitchFamily="18" charset="0"/>
              </a:rPr>
            </a:br>
            <a:r>
              <a:rPr lang="en-US" sz="2800" dirty="0" smtClean="0">
                <a:latin typeface="Times New Roman" pitchFamily="18" charset="0"/>
              </a:rPr>
              <a:t> Such conditions are most common in dormitories, communal apartments, closed institutions, in which it is impossible to allocate a separate room for the patient.</a:t>
            </a:r>
            <a:endParaRPr lang="ru-RU" sz="2800" b="1" dirty="0" smtClean="0">
              <a:latin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6" name="Rectangle 4"/>
          <p:cNvSpPr>
            <a:spLocks noGrp="1" noChangeArrowheads="1"/>
          </p:cNvSpPr>
          <p:nvPr>
            <p:ph type="title"/>
          </p:nvPr>
        </p:nvSpPr>
        <p:spPr>
          <a:xfrm>
            <a:off x="0" y="277813"/>
            <a:ext cx="9144000" cy="6580187"/>
          </a:xfrm>
        </p:spPr>
        <p:txBody>
          <a:bodyPr/>
          <a:lstStyle/>
          <a:p>
            <a:pPr>
              <a:defRPr/>
            </a:pPr>
            <a:r>
              <a:rPr lang="en-US" sz="2800" dirty="0" smtClean="0">
                <a:solidFill>
                  <a:srgbClr val="FF0000"/>
                </a:solidFill>
                <a:latin typeface="Times New Roman" pitchFamily="18" charset="0"/>
              </a:rPr>
              <a:t>tuberculosis infection place</a:t>
            </a:r>
            <a:r>
              <a:rPr lang="en-US" sz="2800" dirty="0" smtClean="0">
                <a:solidFill>
                  <a:srgbClr val="FF0000"/>
                </a:solidFill>
                <a:latin typeface="Times New Roman" pitchFamily="18" charset="0"/>
                <a:cs typeface="Times New Roman" pitchFamily="18" charset="0"/>
              </a:rPr>
              <a:t> of the second category - outbreaks with relative epidemic danger. </a:t>
            </a:r>
            <a:br>
              <a:rPr lang="en-US" sz="2800" dirty="0" smtClean="0">
                <a:solidFill>
                  <a:srgbClr val="FF0000"/>
                </a:solidFill>
                <a:latin typeface="Times New Roman" pitchFamily="18" charset="0"/>
                <a:cs typeface="Times New Roman" pitchFamily="18" charset="0"/>
              </a:rPr>
            </a:br>
            <a:r>
              <a:rPr lang="en-US" sz="2800" dirty="0" smtClean="0">
                <a:solidFill>
                  <a:srgbClr val="FF0000"/>
                </a:solidFill>
                <a:latin typeface="Times New Roman" pitchFamily="18" charset="0"/>
                <a:cs typeface="Times New Roman" pitchFamily="18" charset="0"/>
              </a:rPr>
              <a:t/>
            </a:r>
            <a:br>
              <a:rPr lang="en-US" sz="2800" dirty="0" smtClean="0">
                <a:solidFill>
                  <a:srgbClr val="FF0000"/>
                </a:solidFill>
                <a:latin typeface="Times New Roman" pitchFamily="18" charset="0"/>
                <a:cs typeface="Times New Roman" pitchFamily="18" charset="0"/>
              </a:rPr>
            </a:br>
            <a:r>
              <a:rPr lang="en-US" sz="2800" dirty="0" smtClean="0">
                <a:solidFill>
                  <a:srgbClr val="FFFF00"/>
                </a:solidFill>
                <a:latin typeface="Times New Roman" pitchFamily="18" charset="0"/>
                <a:cs typeface="Times New Roman" pitchFamily="18" charset="0"/>
              </a:rPr>
              <a:t> These are the centers in which patients with tuberculosis of respiratory organs live, </a:t>
            </a:r>
            <a:r>
              <a:rPr lang="en-US" sz="2800" dirty="0" smtClean="0">
                <a:solidFill>
                  <a:srgbClr val="FF0000"/>
                </a:solidFill>
                <a:latin typeface="Times New Roman" pitchFamily="18" charset="0"/>
                <a:cs typeface="Times New Roman" pitchFamily="18" charset="0"/>
              </a:rPr>
              <a:t>with insignificant allocation of </a:t>
            </a:r>
            <a:r>
              <a:rPr lang="en-US" sz="2800" dirty="0" err="1" smtClean="0">
                <a:solidFill>
                  <a:srgbClr val="FF0000"/>
                </a:solidFill>
                <a:latin typeface="Times New Roman" pitchFamily="18" charset="0"/>
                <a:cs typeface="Times New Roman" pitchFamily="18" charset="0"/>
              </a:rPr>
              <a:t>mycobacteria</a:t>
            </a:r>
            <a:r>
              <a:rPr lang="en-US" sz="2800" dirty="0" smtClean="0">
                <a:solidFill>
                  <a:srgbClr val="FF0000"/>
                </a:solidFill>
                <a:latin typeface="Times New Roman" pitchFamily="18" charset="0"/>
                <a:cs typeface="Times New Roman" pitchFamily="18" charset="0"/>
              </a:rPr>
              <a:t> of tuberculosis</a:t>
            </a:r>
            <a:r>
              <a:rPr lang="en-US" sz="2800" dirty="0" smtClean="0">
                <a:solidFill>
                  <a:srgbClr val="FFFF00"/>
                </a:solidFill>
                <a:latin typeface="Times New Roman" pitchFamily="18" charset="0"/>
                <a:cs typeface="Times New Roman" pitchFamily="18" charset="0"/>
              </a:rPr>
              <a:t>, in separate apartments without children and teenagers and where the patient adheres to a sanitary and hygienic mode.  </a:t>
            </a:r>
            <a:br>
              <a:rPr lang="en-US" sz="2800" dirty="0" smtClean="0">
                <a:solidFill>
                  <a:srgbClr val="FFFF00"/>
                </a:solidFill>
                <a:latin typeface="Times New Roman" pitchFamily="18" charset="0"/>
                <a:cs typeface="Times New Roman" pitchFamily="18" charset="0"/>
              </a:rPr>
            </a:b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These are relatively prosperous hearths. </a:t>
            </a:r>
            <a:r>
              <a:rPr lang="uk-UA" sz="2800" b="1" dirty="0" smtClean="0">
                <a:latin typeface="Times New Roman" pitchFamily="18" charset="0"/>
              </a:rPr>
              <a:t/>
            </a:r>
            <a:br>
              <a:rPr lang="uk-UA" sz="2800" b="1" dirty="0" smtClean="0">
                <a:latin typeface="Times New Roman" pitchFamily="18" charset="0"/>
              </a:rPr>
            </a:br>
            <a:r>
              <a:rPr lang="uk-UA" sz="2800" b="1" u="sng" dirty="0" smtClean="0">
                <a:latin typeface="Times New Roman" pitchFamily="18" charset="0"/>
              </a:rPr>
              <a:t/>
            </a:r>
            <a:br>
              <a:rPr lang="uk-UA" sz="2800" b="1" u="sng" dirty="0" smtClean="0">
                <a:latin typeface="Times New Roman" pitchFamily="18" charset="0"/>
              </a:rPr>
            </a:br>
            <a:endParaRPr lang="ru-RU" sz="2800" b="1" u="sng" dirty="0" smtClean="0">
              <a:latin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891480"/>
            <a:ext cx="9144000" cy="6858000"/>
          </a:xfrm>
        </p:spPr>
        <p:txBody>
          <a:bodyPr/>
          <a:lstStyle/>
          <a:p>
            <a:pPr>
              <a:defRPr/>
            </a:pPr>
            <a:r>
              <a:rPr lang="en-US" sz="3200" dirty="0" smtClean="0">
                <a:solidFill>
                  <a:srgbClr val="FF0000"/>
                </a:solidFill>
                <a:latin typeface="Times New Roman" pitchFamily="18" charset="0"/>
              </a:rPr>
              <a:t>tuberculosis infection place</a:t>
            </a:r>
            <a:r>
              <a:rPr lang="en-US" sz="3200" dirty="0" smtClean="0">
                <a:solidFill>
                  <a:srgbClr val="FF0000"/>
                </a:solidFill>
                <a:latin typeface="Times New Roman" pitchFamily="18" charset="0"/>
                <a:cs typeface="Times New Roman" pitchFamily="18" charset="0"/>
              </a:rPr>
              <a:t> of the third category - outbreaks with potential epidemic danger. </a:t>
            </a:r>
            <a:br>
              <a:rPr lang="en-US" sz="3200" dirty="0" smtClean="0">
                <a:solidFill>
                  <a:srgbClr val="FF0000"/>
                </a:solidFill>
                <a:latin typeface="Times New Roman" pitchFamily="18" charset="0"/>
                <a:cs typeface="Times New Roman" pitchFamily="18" charset="0"/>
              </a:rPr>
            </a:br>
            <a:r>
              <a:rPr lang="en-US" sz="2800" dirty="0" smtClean="0">
                <a:solidFill>
                  <a:srgbClr val="FF0000"/>
                </a:solidFill>
                <a:latin typeface="Times New Roman" pitchFamily="18" charset="0"/>
                <a:cs typeface="Times New Roman" pitchFamily="18" charset="0"/>
              </a:rPr>
              <a:t/>
            </a:r>
            <a:br>
              <a:rPr lang="en-US" sz="2800" dirty="0" smtClean="0">
                <a:solidFill>
                  <a:srgbClr val="FF0000"/>
                </a:solidFill>
                <a:latin typeface="Times New Roman" pitchFamily="18" charset="0"/>
                <a:cs typeface="Times New Roman" pitchFamily="18" charset="0"/>
              </a:rPr>
            </a:br>
            <a:r>
              <a:rPr lang="en-US" sz="2800" dirty="0" smtClean="0">
                <a:solidFill>
                  <a:srgbClr val="FF0000"/>
                </a:solidFill>
                <a:latin typeface="Times New Roman" pitchFamily="18" charset="0"/>
                <a:cs typeface="Times New Roman" pitchFamily="18" charset="0"/>
              </a:rPr>
              <a:t/>
            </a:r>
            <a:br>
              <a:rPr lang="en-US" sz="2800" dirty="0" smtClean="0">
                <a:solidFill>
                  <a:srgbClr val="FF0000"/>
                </a:solidFill>
                <a:latin typeface="Times New Roman" pitchFamily="18" charset="0"/>
                <a:cs typeface="Times New Roman" pitchFamily="18" charset="0"/>
              </a:rPr>
            </a:br>
            <a:r>
              <a:rPr lang="en-US" sz="2800" dirty="0" smtClean="0">
                <a:solidFill>
                  <a:srgbClr val="FF0000"/>
                </a:solidFill>
                <a:latin typeface="Times New Roman" pitchFamily="18" charset="0"/>
                <a:cs typeface="Times New Roman" pitchFamily="18" charset="0"/>
              </a:rPr>
              <a:t> </a:t>
            </a:r>
            <a:r>
              <a:rPr lang="en-US" sz="2800" dirty="0" smtClean="0">
                <a:solidFill>
                  <a:srgbClr val="FFFF00"/>
                </a:solidFill>
                <a:latin typeface="Times New Roman" pitchFamily="18" charset="0"/>
                <a:cs typeface="Times New Roman" pitchFamily="18" charset="0"/>
              </a:rPr>
              <a:t>These are place where there are patients with tuberculosis, as a result of whose treatment the allocation of the Office (formal) has stopped, who live without children and adolescents and have no aggravating factors.</a:t>
            </a:r>
            <a:endParaRPr lang="ru-RU" sz="2800" b="1" dirty="0">
              <a:solidFill>
                <a:srgbClr val="FFFF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12" name="Rectangle 4"/>
          <p:cNvSpPr>
            <a:spLocks noGrp="1" noChangeArrowheads="1"/>
          </p:cNvSpPr>
          <p:nvPr>
            <p:ph type="title"/>
          </p:nvPr>
        </p:nvSpPr>
        <p:spPr>
          <a:xfrm>
            <a:off x="0" y="-387424"/>
            <a:ext cx="8892480" cy="6858000"/>
          </a:xfrm>
        </p:spPr>
        <p:txBody>
          <a:bodyPr/>
          <a:lstStyle/>
          <a:p>
            <a:pPr algn="l">
              <a:defRPr/>
            </a:pPr>
            <a:r>
              <a:rPr lang="en-US" sz="3200" dirty="0" smtClean="0">
                <a:solidFill>
                  <a:srgbClr val="FF0000"/>
                </a:solidFill>
                <a:latin typeface="Times New Roman" pitchFamily="18" charset="0"/>
                <a:cs typeface="Times New Roman" pitchFamily="18" charset="0"/>
              </a:rPr>
              <a:t>Anti-epidemic measures in tuberculosis outbreaks</a:t>
            </a:r>
            <a:br>
              <a:rPr lang="en-US" sz="3200" dirty="0" smtClean="0">
                <a:solidFill>
                  <a:srgbClr val="FF0000"/>
                </a:solidFill>
                <a:latin typeface="Times New Roman" pitchFamily="18" charset="0"/>
                <a:cs typeface="Times New Roman" pitchFamily="18" charset="0"/>
              </a:rPr>
            </a:br>
            <a:r>
              <a:rPr lang="en-US" sz="2400" dirty="0" smtClean="0">
                <a:solidFill>
                  <a:srgbClr val="FFFF00"/>
                </a:solidFill>
                <a:latin typeface="Times New Roman" pitchFamily="18" charset="0"/>
                <a:cs typeface="Times New Roman" pitchFamily="18" charset="0"/>
              </a:rPr>
              <a:t/>
            </a:r>
            <a:br>
              <a:rPr lang="en-US" sz="2400" dirty="0" smtClean="0">
                <a:solidFill>
                  <a:srgbClr val="FFFF00"/>
                </a:solidFill>
                <a:latin typeface="Times New Roman" pitchFamily="18" charset="0"/>
                <a:cs typeface="Times New Roman" pitchFamily="18" charset="0"/>
              </a:rPr>
            </a:br>
            <a:r>
              <a:rPr lang="en-US" sz="2400" dirty="0" smtClean="0">
                <a:solidFill>
                  <a:srgbClr val="FFFF00"/>
                </a:solidFill>
                <a:latin typeface="Times New Roman" pitchFamily="18" charset="0"/>
                <a:cs typeface="Times New Roman" pitchFamily="18" charset="0"/>
              </a:rPr>
              <a:t> - hospitalization and treatment of the patient or isolation of the bacterium within the outbreak if it is impossible to hospitalize him; </a:t>
            </a:r>
            <a:br>
              <a:rPr lang="en-US" sz="2400" dirty="0" smtClean="0">
                <a:solidFill>
                  <a:srgbClr val="FFFF00"/>
                </a:solidFill>
                <a:latin typeface="Times New Roman" pitchFamily="18" charset="0"/>
                <a:cs typeface="Times New Roman" pitchFamily="18" charset="0"/>
              </a:rPr>
            </a:br>
            <a:r>
              <a:rPr lang="en-US" sz="2400" dirty="0" smtClean="0">
                <a:solidFill>
                  <a:srgbClr val="FFFF00"/>
                </a:solidFill>
                <a:latin typeface="Times New Roman" pitchFamily="18" charset="0"/>
                <a:cs typeface="Times New Roman" pitchFamily="18" charset="0"/>
              </a:rPr>
              <a:t> - order and organization of final disinfection;</a:t>
            </a:r>
            <a:br>
              <a:rPr lang="en-US" sz="2400" dirty="0" smtClean="0">
                <a:solidFill>
                  <a:srgbClr val="FFFF00"/>
                </a:solidFill>
                <a:latin typeface="Times New Roman" pitchFamily="18" charset="0"/>
                <a:cs typeface="Times New Roman" pitchFamily="18" charset="0"/>
              </a:rPr>
            </a:br>
            <a:r>
              <a:rPr lang="en-US" sz="2400" dirty="0" smtClean="0">
                <a:solidFill>
                  <a:srgbClr val="FFFF00"/>
                </a:solidFill>
                <a:latin typeface="Times New Roman" pitchFamily="18" charset="0"/>
                <a:cs typeface="Times New Roman" pitchFamily="18" charset="0"/>
              </a:rPr>
              <a:t>  - the organization of current disinfection, training of the patient and contact persons in a technique of its carrying out; </a:t>
            </a:r>
            <a:br>
              <a:rPr lang="en-US" sz="2400" dirty="0" smtClean="0">
                <a:solidFill>
                  <a:srgbClr val="FFFF00"/>
                </a:solidFill>
                <a:latin typeface="Times New Roman" pitchFamily="18" charset="0"/>
                <a:cs typeface="Times New Roman" pitchFamily="18" charset="0"/>
              </a:rPr>
            </a:br>
            <a:r>
              <a:rPr lang="en-US" sz="2400" dirty="0" smtClean="0">
                <a:solidFill>
                  <a:srgbClr val="FFFF00"/>
                </a:solidFill>
                <a:latin typeface="Times New Roman" pitchFamily="18" charset="0"/>
                <a:cs typeface="Times New Roman" pitchFamily="18" charset="0"/>
              </a:rPr>
              <a:t> - examination of contact persons (X-ray examination, tuberculin test - </a:t>
            </a:r>
            <a:r>
              <a:rPr lang="en-US" sz="2400" dirty="0" err="1" smtClean="0">
                <a:solidFill>
                  <a:srgbClr val="FFFF00"/>
                </a:solidFill>
                <a:latin typeface="Times New Roman" pitchFamily="18" charset="0"/>
                <a:cs typeface="Times New Roman" pitchFamily="18" charset="0"/>
              </a:rPr>
              <a:t>Mantoux</a:t>
            </a:r>
            <a:r>
              <a:rPr lang="en-US" sz="2400" dirty="0" smtClean="0">
                <a:solidFill>
                  <a:srgbClr val="FFFF00"/>
                </a:solidFill>
                <a:latin typeface="Times New Roman" pitchFamily="18" charset="0"/>
                <a:cs typeface="Times New Roman" pitchFamily="18" charset="0"/>
              </a:rPr>
              <a:t> reaction with 2 TO PPD-L, </a:t>
            </a:r>
            <a:r>
              <a:rPr lang="en-US" sz="2400" dirty="0" err="1" smtClean="0">
                <a:solidFill>
                  <a:srgbClr val="FFFF00"/>
                </a:solidFill>
                <a:latin typeface="Times New Roman" pitchFamily="18" charset="0"/>
                <a:cs typeface="Times New Roman" pitchFamily="18" charset="0"/>
              </a:rPr>
              <a:t>bacterioscopic</a:t>
            </a:r>
            <a:r>
              <a:rPr lang="en-US" sz="2400" dirty="0" smtClean="0">
                <a:solidFill>
                  <a:srgbClr val="FFFF00"/>
                </a:solidFill>
                <a:latin typeface="Times New Roman" pitchFamily="18" charset="0"/>
                <a:cs typeface="Times New Roman" pitchFamily="18" charset="0"/>
              </a:rPr>
              <a:t> examination, general clinical tests).</a:t>
            </a:r>
            <a:br>
              <a:rPr lang="en-US" sz="2400" dirty="0" smtClean="0">
                <a:solidFill>
                  <a:srgbClr val="FFFF00"/>
                </a:solidFill>
                <a:latin typeface="Times New Roman" pitchFamily="18" charset="0"/>
                <a:cs typeface="Times New Roman" pitchFamily="18" charset="0"/>
              </a:rPr>
            </a:br>
            <a:r>
              <a:rPr lang="en-US" sz="2400" dirty="0" smtClean="0">
                <a:solidFill>
                  <a:srgbClr val="FFFF00"/>
                </a:solidFill>
                <a:latin typeface="Times New Roman" pitchFamily="18" charset="0"/>
                <a:cs typeface="Times New Roman" pitchFamily="18" charset="0"/>
              </a:rPr>
              <a:t>- Chemoprophylaxis of tuberculosis is carried out at the first established contact.</a:t>
            </a:r>
            <a:endParaRPr lang="ru-RU" sz="2400" b="1" dirty="0" smtClean="0">
              <a:solidFill>
                <a:srgbClr val="FFFF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23528" y="476672"/>
            <a:ext cx="8532440" cy="4401205"/>
          </a:xfrm>
          <a:prstGeom prst="rect">
            <a:avLst/>
          </a:prstGeom>
        </p:spPr>
        <p:txBody>
          <a:bodyPr wrap="square">
            <a:spAutoFit/>
          </a:bodyPr>
          <a:lstStyle/>
          <a:p>
            <a:r>
              <a:rPr lang="en-US" sz="3200" dirty="0" smtClean="0">
                <a:solidFill>
                  <a:srgbClr val="FF0000"/>
                </a:solidFill>
              </a:rPr>
              <a:t>Organization and implementation of disinfection measures in tuberculosis foci</a:t>
            </a:r>
          </a:p>
          <a:p>
            <a:endParaRPr lang="en-US" dirty="0" smtClean="0"/>
          </a:p>
          <a:p>
            <a:endParaRPr lang="en-US" dirty="0" smtClean="0"/>
          </a:p>
          <a:p>
            <a:endParaRPr lang="en-US" dirty="0" smtClean="0"/>
          </a:p>
          <a:p>
            <a:r>
              <a:rPr lang="en-US" dirty="0" smtClean="0">
                <a:solidFill>
                  <a:srgbClr val="FFFF00"/>
                </a:solidFill>
              </a:rPr>
              <a:t> In the prevention of tuberculosis, disinfection measures aimed at breaking the mechanism of transmission of the pathogen play an important role. </a:t>
            </a:r>
          </a:p>
          <a:p>
            <a:r>
              <a:rPr lang="en-US" dirty="0" smtClean="0">
                <a:solidFill>
                  <a:srgbClr val="FFFF00"/>
                </a:solidFill>
              </a:rPr>
              <a:t> Current and final disinfection is carried out in tuberculosis foci.  The task of disinfection is to destroy the pathogen of tuberculosis in the environment.</a:t>
            </a:r>
            <a:endParaRPr lang="uk-UA" dirty="0">
              <a:solidFill>
                <a:srgbClr val="FFFF0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0" y="-387424"/>
            <a:ext cx="9144000" cy="7848872"/>
          </a:xfrm>
        </p:spPr>
        <p:txBody>
          <a:bodyPr>
            <a:normAutofit/>
          </a:bodyPr>
          <a:lstStyle/>
          <a:p>
            <a:pPr>
              <a:defRPr/>
            </a:pPr>
            <a:r>
              <a:rPr lang="en-US" sz="2400" dirty="0" smtClean="0">
                <a:solidFill>
                  <a:srgbClr val="FF0000"/>
                </a:solidFill>
              </a:rPr>
              <a:t>The main methods of disinfection during the final disinfection are:</a:t>
            </a:r>
            <a:br>
              <a:rPr lang="en-US" sz="2400" dirty="0" smtClean="0">
                <a:solidFill>
                  <a:srgbClr val="FF0000"/>
                </a:solidFill>
              </a:rPr>
            </a:br>
            <a:r>
              <a:rPr lang="en-US" sz="2400" dirty="0" smtClean="0">
                <a:solidFill>
                  <a:srgbClr val="FFFF00"/>
                </a:solidFill>
              </a:rPr>
              <a:t> - use of high temperature on the spot (boiling of linen, dressings, utensils, toys, care items, cleaning material and incineration of garbage and low-value items); </a:t>
            </a:r>
            <a:br>
              <a:rPr lang="en-US" sz="2400" dirty="0" smtClean="0">
                <a:solidFill>
                  <a:srgbClr val="FFFF00"/>
                </a:solidFill>
              </a:rPr>
            </a:br>
            <a:r>
              <a:rPr lang="en-US" sz="2400" dirty="0" smtClean="0">
                <a:solidFill>
                  <a:srgbClr val="FFFF00"/>
                </a:solidFill>
              </a:rPr>
              <a:t> - use of chamber disinfection (bed linen, outer and wearable clothes of the patient, blankets, carpets, paths, bedding, books, etc.); </a:t>
            </a:r>
            <a:br>
              <a:rPr lang="en-US" sz="2400" dirty="0" smtClean="0">
                <a:solidFill>
                  <a:srgbClr val="FFFF00"/>
                </a:solidFill>
              </a:rPr>
            </a:br>
            <a:r>
              <a:rPr lang="en-US" sz="2400" dirty="0" smtClean="0">
                <a:solidFill>
                  <a:srgbClr val="FFFF00"/>
                </a:solidFill>
              </a:rPr>
              <a:t> - use of chemical disinfectants (for disinfection of sputum, linen, utensils, premises, household items and furniture).</a:t>
            </a:r>
            <a:r>
              <a:rPr lang="en-US" sz="2400" dirty="0" smtClean="0"/>
              <a:t/>
            </a:r>
            <a:br>
              <a:rPr lang="en-US" sz="2400" dirty="0" smtClean="0"/>
            </a:br>
            <a:r>
              <a:rPr lang="en-US" sz="2400" dirty="0" smtClean="0"/>
              <a:t> </a:t>
            </a:r>
            <a:r>
              <a:rPr lang="en-US" sz="2400" dirty="0" smtClean="0">
                <a:solidFill>
                  <a:srgbClr val="FF0000"/>
                </a:solidFill>
              </a:rPr>
              <a:t>Current disinfection </a:t>
            </a:r>
            <a:r>
              <a:rPr lang="en-US" sz="2400" dirty="0" smtClean="0"/>
              <a:t>is carried out from the moment of detection of a bactericidal agent and systematically during all period of treatment.</a:t>
            </a:r>
            <a:endParaRPr lang="ru-RU" sz="24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sz="4400" dirty="0" smtClean="0">
                <a:solidFill>
                  <a:srgbClr val="FF0000"/>
                </a:solidFill>
              </a:rPr>
              <a:t>Chemoprophylaxis</a:t>
            </a:r>
            <a:endParaRPr lang="ru-RU" dirty="0">
              <a:solidFill>
                <a:srgbClr val="FF0000"/>
              </a:solidFill>
            </a:endParaRPr>
          </a:p>
        </p:txBody>
      </p:sp>
      <p:sp>
        <p:nvSpPr>
          <p:cNvPr id="5" name="Содержимое 4"/>
          <p:cNvSpPr>
            <a:spLocks noGrp="1"/>
          </p:cNvSpPr>
          <p:nvPr>
            <p:ph idx="1"/>
          </p:nvPr>
        </p:nvSpPr>
        <p:spPr/>
        <p:txBody>
          <a:bodyPr>
            <a:normAutofit/>
          </a:bodyPr>
          <a:lstStyle/>
          <a:p>
            <a:r>
              <a:rPr lang="en-US" sz="2400" dirty="0" smtClean="0">
                <a:solidFill>
                  <a:srgbClr val="FFFF00"/>
                </a:solidFill>
              </a:rPr>
              <a:t>Chemoprophylaxis of tuberculosis is carried out at the first established contact</a:t>
            </a:r>
            <a:r>
              <a:rPr lang="en-US" sz="2400" dirty="0" smtClean="0">
                <a:solidFill>
                  <a:srgbClr val="FF0000"/>
                </a:solidFill>
              </a:rPr>
              <a:t>.  Children, adolescents and adults in contact with a TB patient</a:t>
            </a:r>
            <a:r>
              <a:rPr lang="en-US" sz="2400" dirty="0" smtClean="0">
                <a:solidFill>
                  <a:srgbClr val="FFFF00"/>
                </a:solidFill>
              </a:rPr>
              <a:t>, regardless of the presence of bacterial excretion, are subject to initial examination and, subsequently </a:t>
            </a:r>
            <a:r>
              <a:rPr lang="en-US" sz="2400" dirty="0" smtClean="0">
                <a:solidFill>
                  <a:srgbClr val="FF0000"/>
                </a:solidFill>
              </a:rPr>
              <a:t>(if they are healthy), </a:t>
            </a:r>
            <a:r>
              <a:rPr lang="en-US" sz="2400" dirty="0" smtClean="0">
                <a:solidFill>
                  <a:srgbClr val="FFFF00"/>
                </a:solidFill>
              </a:rPr>
              <a:t>supervision with periodic examinations and a course of </a:t>
            </a:r>
            <a:r>
              <a:rPr lang="en-US" sz="2400" dirty="0" smtClean="0">
                <a:solidFill>
                  <a:srgbClr val="FF0000"/>
                </a:solidFill>
              </a:rPr>
              <a:t>preventive chemotherapy </a:t>
            </a:r>
            <a:r>
              <a:rPr lang="en-US" sz="2400" dirty="0" smtClean="0">
                <a:solidFill>
                  <a:srgbClr val="FFFF00"/>
                </a:solidFill>
              </a:rPr>
              <a:t>- one of the most active TB  drug</a:t>
            </a:r>
          </a:p>
          <a:p>
            <a:r>
              <a:rPr lang="en-US" sz="2400" dirty="0" err="1" smtClean="0">
                <a:solidFill>
                  <a:srgbClr val="FF0000"/>
                </a:solidFill>
              </a:rPr>
              <a:t>Isoniazid</a:t>
            </a:r>
            <a:r>
              <a:rPr lang="en-US" sz="2400" dirty="0" smtClean="0">
                <a:solidFill>
                  <a:srgbClr val="FFFF00"/>
                </a:solidFill>
              </a:rPr>
              <a:t> is prescribed at a dose of 5 mg per kg of body weight for 6 months.</a:t>
            </a:r>
          </a:p>
          <a:p>
            <a:endParaRPr lang="en-US" sz="2400" dirty="0" smtClean="0">
              <a:solidFill>
                <a:srgbClr val="FFFF00"/>
              </a:solidFill>
            </a:endParaRPr>
          </a:p>
          <a:p>
            <a:r>
              <a:rPr lang="en-US" sz="2000" dirty="0" smtClean="0">
                <a:solidFill>
                  <a:srgbClr val="FFFF00"/>
                </a:solidFill>
              </a:rPr>
              <a:t>Chemoprophylaxis is not prescribed for contact with MRI sites.</a:t>
            </a:r>
            <a:endParaRPr lang="ru-RU" sz="2000" dirty="0">
              <a:solidFill>
                <a:srgbClr val="FFFF00"/>
              </a:solidFill>
              <a:effectLst/>
            </a:endParaRPr>
          </a:p>
        </p:txBody>
      </p:sp>
      <p:sp>
        <p:nvSpPr>
          <p:cNvPr id="3" name="Прямоугольник 2"/>
          <p:cNvSpPr/>
          <p:nvPr/>
        </p:nvSpPr>
        <p:spPr>
          <a:xfrm>
            <a:off x="2286000" y="612845"/>
            <a:ext cx="4572000" cy="830997"/>
          </a:xfrm>
          <a:prstGeom prst="rect">
            <a:avLst/>
          </a:prstGeom>
        </p:spPr>
        <p:txBody>
          <a:bodyPr>
            <a:spAutoFit/>
          </a:bodyPr>
          <a:lstStyle/>
          <a:p>
            <a:endParaRPr lang="uk-UA" altLang="ru-RU" dirty="0" smtClean="0">
              <a:solidFill>
                <a:srgbClr val="FFFF00"/>
              </a:solidFill>
              <a:latin typeface="Times New Roman" panose="02020603050405020304" pitchFamily="18" charset="0"/>
            </a:endParaRPr>
          </a:p>
          <a:p>
            <a:endParaRPr lang="ru-RU"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982176"/>
            <a:ext cx="8136904" cy="3785652"/>
          </a:xfrm>
          <a:prstGeom prst="rect">
            <a:avLst/>
          </a:prstGeom>
        </p:spPr>
        <p:txBody>
          <a:bodyPr wrap="square">
            <a:spAutoFit/>
          </a:bodyPr>
          <a:lstStyle/>
          <a:p>
            <a:r>
              <a:rPr lang="en-US" dirty="0" smtClean="0">
                <a:solidFill>
                  <a:srgbClr val="FF0000"/>
                </a:solidFill>
              </a:rPr>
              <a:t>Annual screening </a:t>
            </a:r>
            <a:r>
              <a:rPr lang="en-US" dirty="0" err="1" smtClean="0">
                <a:solidFill>
                  <a:srgbClr val="FF0000"/>
                </a:solidFill>
              </a:rPr>
              <a:t>fluorographic</a:t>
            </a:r>
            <a:r>
              <a:rPr lang="en-US" dirty="0" smtClean="0">
                <a:solidFill>
                  <a:srgbClr val="FF0000"/>
                </a:solidFill>
              </a:rPr>
              <a:t> examination is performed among the adult population (from 15 years) among persons with</a:t>
            </a:r>
            <a:r>
              <a:rPr lang="uk-UA" dirty="0" smtClean="0">
                <a:solidFill>
                  <a:srgbClr val="FF0000"/>
                </a:solidFill>
              </a:rPr>
              <a:t>:</a:t>
            </a:r>
          </a:p>
          <a:p>
            <a:endParaRPr lang="uk-UA" dirty="0" smtClean="0">
              <a:solidFill>
                <a:srgbClr val="FF0000"/>
              </a:solidFill>
            </a:endParaRPr>
          </a:p>
          <a:p>
            <a:r>
              <a:rPr lang="uk-UA" dirty="0" smtClean="0">
                <a:solidFill>
                  <a:srgbClr val="FFFF00"/>
                </a:solidFill>
              </a:rPr>
              <a:t>- </a:t>
            </a:r>
            <a:r>
              <a:rPr lang="en-US" dirty="0" smtClean="0">
                <a:solidFill>
                  <a:srgbClr val="FFFF00"/>
                </a:solidFill>
              </a:rPr>
              <a:t>high risk groups;</a:t>
            </a:r>
            <a:endParaRPr lang="uk-UA" dirty="0" smtClean="0">
              <a:solidFill>
                <a:srgbClr val="FFFF00"/>
              </a:solidFill>
            </a:endParaRPr>
          </a:p>
          <a:p>
            <a:endParaRPr lang="en-US" dirty="0" smtClean="0">
              <a:solidFill>
                <a:srgbClr val="FFFF00"/>
              </a:solidFill>
            </a:endParaRPr>
          </a:p>
          <a:p>
            <a:r>
              <a:rPr lang="uk-UA" dirty="0" smtClean="0">
                <a:solidFill>
                  <a:srgbClr val="FFFF00"/>
                </a:solidFill>
              </a:rPr>
              <a:t>-</a:t>
            </a:r>
            <a:r>
              <a:rPr lang="en-US" dirty="0" smtClean="0">
                <a:solidFill>
                  <a:srgbClr val="FFFF00"/>
                </a:solidFill>
              </a:rPr>
              <a:t>  mandatory contingents of the population (students, military, public transport workers, prisoners, etc. Also categories of the population whose work requires a sanitary book)</a:t>
            </a:r>
            <a:r>
              <a:rPr lang="uk-UA" dirty="0" smtClean="0">
                <a:solidFill>
                  <a:srgbClr val="FFFF00"/>
                </a:solidFill>
              </a:rPr>
              <a:t>  </a:t>
            </a:r>
            <a:endParaRPr lang="uk-UA" dirty="0">
              <a:solidFill>
                <a:srgbClr val="FFFF0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en-US" altLang="ru-RU" sz="2400" dirty="0" smtClean="0">
                <a:solidFill>
                  <a:srgbClr val="FFFF00"/>
                </a:solidFill>
                <a:latin typeface="Times New Roman" panose="02020603050405020304" pitchFamily="18" charset="0"/>
              </a:rPr>
              <a:t> </a:t>
            </a:r>
            <a:r>
              <a:rPr lang="en-US" altLang="ru-RU" sz="2400" dirty="0" smtClean="0">
                <a:solidFill>
                  <a:srgbClr val="FF0000"/>
                </a:solidFill>
                <a:latin typeface="Times New Roman" panose="02020603050405020304" pitchFamily="18" charset="0"/>
              </a:rPr>
              <a:t>TUBERCULIN DIAGNOSIS - A METHOD OF EARLY DETECTION OF TUBERCULOSIS IN CHILDREN AND ADOLESCENTS</a:t>
            </a:r>
            <a:r>
              <a:rPr lang="ru-RU" altLang="ru-RU" sz="2400" dirty="0" smtClean="0">
                <a:solidFill>
                  <a:srgbClr val="FF0000"/>
                </a:solidFill>
                <a:latin typeface="Times New Roman" panose="02020603050405020304" pitchFamily="18" charset="0"/>
              </a:rPr>
              <a:t> </a:t>
            </a:r>
            <a:endParaRPr lang="uk-UA" sz="2400" dirty="0"/>
          </a:p>
        </p:txBody>
      </p:sp>
      <p:sp>
        <p:nvSpPr>
          <p:cNvPr id="3" name="Содержимое 2"/>
          <p:cNvSpPr>
            <a:spLocks noGrp="1"/>
          </p:cNvSpPr>
          <p:nvPr>
            <p:ph idx="1"/>
          </p:nvPr>
        </p:nvSpPr>
        <p:spPr/>
        <p:txBody>
          <a:bodyPr/>
          <a:lstStyle/>
          <a:p>
            <a:pPr>
              <a:buNone/>
            </a:pPr>
            <a:r>
              <a:rPr lang="en-US" dirty="0" err="1" smtClean="0">
                <a:solidFill>
                  <a:srgbClr val="FF0000"/>
                </a:solidFill>
              </a:rPr>
              <a:t>Mantoux</a:t>
            </a:r>
            <a:r>
              <a:rPr lang="en-US" dirty="0" smtClean="0">
                <a:solidFill>
                  <a:srgbClr val="FF0000"/>
                </a:solidFill>
              </a:rPr>
              <a:t> tuberculin test in children and adolescents is used for:</a:t>
            </a:r>
          </a:p>
          <a:p>
            <a:r>
              <a:rPr lang="en-US" dirty="0" smtClean="0">
                <a:solidFill>
                  <a:srgbClr val="FFFF00"/>
                </a:solidFill>
              </a:rPr>
              <a:t> - early detection of initial and local forms of tuberculosis in children and adolescents;</a:t>
            </a:r>
          </a:p>
          <a:p>
            <a:r>
              <a:rPr lang="en-US" dirty="0" smtClean="0">
                <a:solidFill>
                  <a:srgbClr val="FFFF00"/>
                </a:solidFill>
              </a:rPr>
              <a:t> - to study the infection of the population (children and adolescents);</a:t>
            </a:r>
          </a:p>
          <a:p>
            <a:r>
              <a:rPr lang="en-US" dirty="0" smtClean="0">
                <a:solidFill>
                  <a:srgbClr val="FFFF00"/>
                </a:solidFill>
              </a:rPr>
              <a:t> - before vaccination of children aged 2 months and older who have not been vaccinated in the maternity hospital.</a:t>
            </a:r>
            <a:endParaRPr lang="ru-RU" dirty="0" smtClean="0">
              <a:solidFill>
                <a:srgbClr val="FFFF00"/>
              </a:solidFill>
            </a:endParaRPr>
          </a:p>
          <a:p>
            <a:endParaRPr lang="uk-UA"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3" name="Rectangle 3"/>
          <p:cNvSpPr>
            <a:spLocks noGrp="1" noChangeArrowheads="1"/>
          </p:cNvSpPr>
          <p:nvPr>
            <p:ph idx="1"/>
          </p:nvPr>
        </p:nvSpPr>
        <p:spPr>
          <a:xfrm>
            <a:off x="107504" y="3096827"/>
            <a:ext cx="9144000" cy="3357562"/>
          </a:xfrm>
        </p:spPr>
        <p:txBody>
          <a:bodyPr/>
          <a:lstStyle/>
          <a:p>
            <a:pPr marL="0" indent="0">
              <a:spcBef>
                <a:spcPts val="0"/>
              </a:spcBef>
              <a:buNone/>
              <a:defRPr/>
            </a:pPr>
            <a:r>
              <a:rPr lang="en-US" altLang="ru-RU" sz="2400" b="1" dirty="0" err="1" smtClean="0">
                <a:solidFill>
                  <a:srgbClr val="FFFF00"/>
                </a:solidFill>
                <a:latin typeface="Times New Roman" panose="02020603050405020304" pitchFamily="18" charset="0"/>
                <a:cs typeface="Times New Roman" panose="02020603050405020304" pitchFamily="18" charset="0"/>
              </a:rPr>
              <a:t>Mantoux</a:t>
            </a:r>
            <a:r>
              <a:rPr lang="en-US" altLang="ru-RU" sz="2400" b="1" dirty="0" smtClean="0">
                <a:solidFill>
                  <a:srgbClr val="FFFF00"/>
                </a:solidFill>
                <a:latin typeface="Times New Roman" panose="02020603050405020304" pitchFamily="18" charset="0"/>
                <a:cs typeface="Times New Roman" panose="02020603050405020304" pitchFamily="18" charset="0"/>
              </a:rPr>
              <a:t> tuberculin test in children and adolescents is used for</a:t>
            </a:r>
            <a:r>
              <a:rPr lang="uk-UA" altLang="ru-RU" sz="2400" b="1" dirty="0" smtClean="0">
                <a:solidFill>
                  <a:srgbClr val="FFFF00"/>
                </a:solidFill>
                <a:latin typeface="Times New Roman" panose="02020603050405020304" pitchFamily="18" charset="0"/>
                <a:cs typeface="Times New Roman" panose="02020603050405020304" pitchFamily="18" charset="0"/>
              </a:rPr>
              <a:t>:</a:t>
            </a:r>
            <a:endParaRPr lang="en-US" altLang="ru-RU" sz="2400" b="1" dirty="0" smtClean="0">
              <a:solidFill>
                <a:srgbClr val="FFFF00"/>
              </a:solidFill>
              <a:latin typeface="Times New Roman" panose="02020603050405020304" pitchFamily="18" charset="0"/>
              <a:cs typeface="Times New Roman" panose="02020603050405020304" pitchFamily="18" charset="0"/>
            </a:endParaRPr>
          </a:p>
          <a:p>
            <a:pPr marL="0" indent="0">
              <a:spcBef>
                <a:spcPts val="0"/>
              </a:spcBef>
              <a:buNone/>
              <a:defRPr/>
            </a:pPr>
            <a:r>
              <a:rPr lang="en-US" altLang="ru-RU" sz="2400" b="1" dirty="0" smtClean="0">
                <a:solidFill>
                  <a:srgbClr val="FFFF00"/>
                </a:solidFill>
                <a:latin typeface="Times New Roman" panose="02020603050405020304" pitchFamily="18" charset="0"/>
                <a:cs typeface="Times New Roman" panose="02020603050405020304" pitchFamily="18" charset="0"/>
              </a:rPr>
              <a:t>  - early detection of initial and local forms of tuberculosis in children and adolescents;</a:t>
            </a:r>
          </a:p>
          <a:p>
            <a:pPr marL="0" indent="0">
              <a:spcBef>
                <a:spcPts val="0"/>
              </a:spcBef>
              <a:buNone/>
              <a:defRPr/>
            </a:pPr>
            <a:r>
              <a:rPr lang="en-US" altLang="ru-RU" sz="2400" b="1" dirty="0" smtClean="0">
                <a:solidFill>
                  <a:srgbClr val="FFFF00"/>
                </a:solidFill>
                <a:latin typeface="Times New Roman" panose="02020603050405020304" pitchFamily="18" charset="0"/>
                <a:cs typeface="Times New Roman" panose="02020603050405020304" pitchFamily="18" charset="0"/>
              </a:rPr>
              <a:t> - to study the infection of the population (children and adolescents);</a:t>
            </a:r>
          </a:p>
          <a:p>
            <a:pPr marL="0" indent="0">
              <a:spcBef>
                <a:spcPts val="0"/>
              </a:spcBef>
              <a:buNone/>
              <a:defRPr/>
            </a:pPr>
            <a:r>
              <a:rPr lang="en-US" altLang="ru-RU" sz="2400" b="1" dirty="0" smtClean="0">
                <a:solidFill>
                  <a:srgbClr val="FFFF00"/>
                </a:solidFill>
                <a:latin typeface="Times New Roman" panose="02020603050405020304" pitchFamily="18" charset="0"/>
                <a:cs typeface="Times New Roman" panose="02020603050405020304" pitchFamily="18" charset="0"/>
              </a:rPr>
              <a:t> - before vaccination of children aged 2 months and older who have not been vaccinated in the maternity hospital.</a:t>
            </a:r>
            <a:endParaRPr lang="ru-RU" altLang="ru-RU" sz="2400" b="1" dirty="0" smtClean="0">
              <a:solidFill>
                <a:srgbClr val="FFFF00"/>
              </a:solidFill>
              <a:latin typeface="Times New Roman" panose="02020603050405020304" pitchFamily="18" charset="0"/>
              <a:cs typeface="Times New Roman" panose="02020603050405020304" pitchFamily="18" charset="0"/>
            </a:endParaRPr>
          </a:p>
        </p:txBody>
      </p:sp>
      <p:sp>
        <p:nvSpPr>
          <p:cNvPr id="271362" name="Rectangle 2"/>
          <p:cNvSpPr>
            <a:spLocks noGrp="1" noChangeArrowheads="1"/>
          </p:cNvSpPr>
          <p:nvPr>
            <p:ph type="title"/>
          </p:nvPr>
        </p:nvSpPr>
        <p:spPr>
          <a:xfrm>
            <a:off x="3203575" y="0"/>
            <a:ext cx="5940425" cy="2564904"/>
          </a:xfrm>
        </p:spPr>
        <p:txBody>
          <a:bodyPr/>
          <a:lstStyle/>
          <a:p>
            <a:pPr>
              <a:defRPr/>
            </a:pPr>
            <a:r>
              <a:rPr lang="en-US" altLang="ru-RU" sz="2400" dirty="0" smtClean="0">
                <a:solidFill>
                  <a:srgbClr val="FF0000"/>
                </a:solidFill>
                <a:latin typeface="Times New Roman" panose="02020603050405020304" pitchFamily="18" charset="0"/>
              </a:rPr>
              <a:t>TUBERCULIN DIAGNOSIS - A METHOD OF EARLY DETECTION OF TUBERCULOSIS IN CHILDREN AND ADOLESCENTS</a:t>
            </a:r>
            <a:endParaRPr lang="ru-RU" altLang="ru-RU" sz="2400" dirty="0" smtClean="0">
              <a:solidFill>
                <a:srgbClr val="FF0000"/>
              </a:solidFill>
            </a:endParaRPr>
          </a:p>
        </p:txBody>
      </p:sp>
      <p:pic>
        <p:nvPicPr>
          <p:cNvPr id="39940" name="Picture 4" descr="0_69[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404664"/>
            <a:ext cx="3281363" cy="263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12" name="Rectangle 4"/>
          <p:cNvSpPr>
            <a:spLocks noGrp="1" noChangeArrowheads="1"/>
          </p:cNvSpPr>
          <p:nvPr>
            <p:ph type="title"/>
          </p:nvPr>
        </p:nvSpPr>
        <p:spPr>
          <a:xfrm>
            <a:off x="0" y="476672"/>
            <a:ext cx="6084168" cy="6264696"/>
          </a:xfrm>
        </p:spPr>
        <p:txBody>
          <a:bodyPr>
            <a:normAutofit fontScale="90000"/>
          </a:bodyPr>
          <a:lstStyle/>
          <a:p>
            <a:r>
              <a:rPr lang="en-US" altLang="ru-RU" sz="2800" dirty="0" smtClean="0">
                <a:solidFill>
                  <a:srgbClr val="FF0000"/>
                </a:solidFill>
                <a:latin typeface="Times New Roman" panose="02020603050405020304" pitchFamily="18" charset="0"/>
              </a:rPr>
              <a:t>Tuberculin</a:t>
            </a:r>
            <a:r>
              <a:rPr lang="en-US" altLang="ru-RU" sz="2800" dirty="0" smtClean="0">
                <a:solidFill>
                  <a:srgbClr val="FFFF00"/>
                </a:solidFill>
                <a:latin typeface="Times New Roman" panose="02020603050405020304" pitchFamily="18" charset="0"/>
              </a:rPr>
              <a:t> diagnosis is based</a:t>
            </a:r>
            <a:br>
              <a:rPr lang="en-US" altLang="ru-RU" sz="2800" dirty="0" smtClean="0">
                <a:solidFill>
                  <a:srgbClr val="FFFF00"/>
                </a:solidFill>
                <a:latin typeface="Times New Roman" panose="02020603050405020304" pitchFamily="18" charset="0"/>
              </a:rPr>
            </a:br>
            <a:r>
              <a:rPr lang="en-US" altLang="ru-RU" sz="2800" dirty="0" smtClean="0">
                <a:solidFill>
                  <a:srgbClr val="FFFF00"/>
                </a:solidFill>
                <a:latin typeface="Times New Roman" panose="02020603050405020304" pitchFamily="18" charset="0"/>
              </a:rPr>
              <a:t> on the determination of the</a:t>
            </a:r>
            <a:br>
              <a:rPr lang="en-US" altLang="ru-RU" sz="2800" dirty="0" smtClean="0">
                <a:solidFill>
                  <a:srgbClr val="FFFF00"/>
                </a:solidFill>
                <a:latin typeface="Times New Roman" panose="02020603050405020304" pitchFamily="18" charset="0"/>
              </a:rPr>
            </a:br>
            <a:r>
              <a:rPr lang="en-US" altLang="ru-RU" sz="2800" dirty="0" smtClean="0">
                <a:solidFill>
                  <a:srgbClr val="FFFF00"/>
                </a:solidFill>
                <a:latin typeface="Times New Roman" panose="02020603050405020304" pitchFamily="18" charset="0"/>
              </a:rPr>
              <a:t> body's allergy to tuberculin, </a:t>
            </a:r>
            <a:br>
              <a:rPr lang="en-US" altLang="ru-RU" sz="2800" dirty="0" smtClean="0">
                <a:solidFill>
                  <a:srgbClr val="FFFF00"/>
                </a:solidFill>
                <a:latin typeface="Times New Roman" panose="02020603050405020304" pitchFamily="18" charset="0"/>
              </a:rPr>
            </a:br>
            <a:r>
              <a:rPr lang="en-US" altLang="ru-RU" sz="2800" dirty="0" smtClean="0">
                <a:solidFill>
                  <a:srgbClr val="FFFF00"/>
                </a:solidFill>
                <a:latin typeface="Times New Roman" panose="02020603050405020304" pitchFamily="18" charset="0"/>
              </a:rPr>
              <a:t>which is the </a:t>
            </a:r>
            <a:r>
              <a:rPr lang="en-US" altLang="ru-RU" sz="2800" dirty="0" err="1" smtClean="0">
                <a:solidFill>
                  <a:srgbClr val="FFFF00"/>
                </a:solidFill>
                <a:latin typeface="Times New Roman" panose="02020603050405020304" pitchFamily="18" charset="0"/>
              </a:rPr>
              <a:t>hapten</a:t>
            </a:r>
            <a:r>
              <a:rPr lang="en-US" altLang="ru-RU" sz="2800" dirty="0" smtClean="0">
                <a:solidFill>
                  <a:srgbClr val="FFFF00"/>
                </a:solidFill>
                <a:latin typeface="Times New Roman" panose="02020603050405020304" pitchFamily="18" charset="0"/>
              </a:rPr>
              <a:t> of </a:t>
            </a:r>
            <a:br>
              <a:rPr lang="en-US" altLang="ru-RU" sz="2800" dirty="0" smtClean="0">
                <a:solidFill>
                  <a:srgbClr val="FFFF00"/>
                </a:solidFill>
                <a:latin typeface="Times New Roman" panose="02020603050405020304" pitchFamily="18" charset="0"/>
              </a:rPr>
            </a:br>
            <a:r>
              <a:rPr lang="en-US" altLang="ru-RU" sz="2800" dirty="0" smtClean="0">
                <a:solidFill>
                  <a:srgbClr val="FFFF00"/>
                </a:solidFill>
                <a:latin typeface="Times New Roman" panose="02020603050405020304" pitchFamily="18" charset="0"/>
              </a:rPr>
              <a:t>Mycobacterium tuberculosis.</a:t>
            </a:r>
            <a:br>
              <a:rPr lang="en-US" altLang="ru-RU" sz="2800" dirty="0" smtClean="0">
                <a:solidFill>
                  <a:srgbClr val="FFFF00"/>
                </a:solidFill>
                <a:latin typeface="Times New Roman" panose="02020603050405020304" pitchFamily="18" charset="0"/>
              </a:rPr>
            </a:br>
            <a:r>
              <a:rPr lang="en-US" altLang="ru-RU" sz="2800" dirty="0" smtClean="0">
                <a:solidFill>
                  <a:srgbClr val="FFFF00"/>
                </a:solidFill>
                <a:latin typeface="Times New Roman" panose="02020603050405020304" pitchFamily="18" charset="0"/>
              </a:rPr>
              <a:t/>
            </a:r>
            <a:br>
              <a:rPr lang="en-US" altLang="ru-RU" sz="2800" dirty="0" smtClean="0">
                <a:solidFill>
                  <a:srgbClr val="FFFF00"/>
                </a:solidFill>
                <a:latin typeface="Times New Roman" panose="02020603050405020304" pitchFamily="18" charset="0"/>
              </a:rPr>
            </a:br>
            <a:r>
              <a:rPr lang="en-US" altLang="ru-RU" sz="2800" dirty="0" smtClean="0">
                <a:solidFill>
                  <a:srgbClr val="FFFF00"/>
                </a:solidFill>
                <a:latin typeface="Times New Roman" panose="02020603050405020304" pitchFamily="18" charset="0"/>
              </a:rPr>
              <a:t>For the first time, tuberculin was isolated from the products of</a:t>
            </a:r>
            <a:br>
              <a:rPr lang="en-US" altLang="ru-RU" sz="2800" dirty="0" smtClean="0">
                <a:solidFill>
                  <a:srgbClr val="FFFF00"/>
                </a:solidFill>
                <a:latin typeface="Times New Roman" panose="02020603050405020304" pitchFamily="18" charset="0"/>
              </a:rPr>
            </a:br>
            <a:r>
              <a:rPr lang="en-US" altLang="ru-RU" sz="2800" dirty="0" smtClean="0">
                <a:solidFill>
                  <a:srgbClr val="FFFF00"/>
                </a:solidFill>
                <a:latin typeface="Times New Roman" panose="02020603050405020304" pitchFamily="18" charset="0"/>
              </a:rPr>
              <a:t> </a:t>
            </a:r>
            <a:r>
              <a:rPr lang="en-US" altLang="ru-RU" sz="2800" dirty="0" err="1" smtClean="0">
                <a:solidFill>
                  <a:srgbClr val="FFFF00"/>
                </a:solidFill>
                <a:latin typeface="Times New Roman" panose="02020603050405020304" pitchFamily="18" charset="0"/>
              </a:rPr>
              <a:t>mycobacterial</a:t>
            </a:r>
            <a:r>
              <a:rPr lang="en-US" altLang="ru-RU" sz="2800" dirty="0" smtClean="0">
                <a:solidFill>
                  <a:srgbClr val="FFFF00"/>
                </a:solidFill>
                <a:latin typeface="Times New Roman" panose="02020603050405020304" pitchFamily="18" charset="0"/>
              </a:rPr>
              <a:t> tuberculosis R. Koch in 1890 Tuberculin - a liquid</a:t>
            </a:r>
            <a:br>
              <a:rPr lang="en-US" altLang="ru-RU" sz="2800" dirty="0" smtClean="0">
                <a:solidFill>
                  <a:srgbClr val="FFFF00"/>
                </a:solidFill>
                <a:latin typeface="Times New Roman" panose="02020603050405020304" pitchFamily="18" charset="0"/>
              </a:rPr>
            </a:br>
            <a:r>
              <a:rPr lang="en-US" altLang="ru-RU" sz="2800" dirty="0" smtClean="0">
                <a:solidFill>
                  <a:srgbClr val="FFFF00"/>
                </a:solidFill>
                <a:latin typeface="Times New Roman" panose="02020603050405020304" pitchFamily="18" charset="0"/>
              </a:rPr>
              <a:t> allergen, is a solution of tuberculin in 0.85% sodium chloride solution,</a:t>
            </a:r>
            <a:br>
              <a:rPr lang="en-US" altLang="ru-RU" sz="2800" dirty="0" smtClean="0">
                <a:solidFill>
                  <a:srgbClr val="FFFF00"/>
                </a:solidFill>
                <a:latin typeface="Times New Roman" panose="02020603050405020304" pitchFamily="18" charset="0"/>
              </a:rPr>
            </a:br>
            <a:r>
              <a:rPr lang="en-US" altLang="ru-RU" sz="2800" dirty="0" smtClean="0">
                <a:solidFill>
                  <a:srgbClr val="FFFF00"/>
                </a:solidFill>
                <a:latin typeface="Times New Roman" panose="02020603050405020304" pitchFamily="18" charset="0"/>
              </a:rPr>
              <a:t> with phosphate buffer, with tween-80 as a stabilizer and phenol</a:t>
            </a:r>
            <a:br>
              <a:rPr lang="en-US" altLang="ru-RU" sz="2800" dirty="0" smtClean="0">
                <a:solidFill>
                  <a:srgbClr val="FFFF00"/>
                </a:solidFill>
                <a:latin typeface="Times New Roman" panose="02020603050405020304" pitchFamily="18" charset="0"/>
              </a:rPr>
            </a:br>
            <a:r>
              <a:rPr lang="en-US" altLang="ru-RU" sz="2800" dirty="0" smtClean="0">
                <a:solidFill>
                  <a:srgbClr val="FFFF00"/>
                </a:solidFill>
                <a:latin typeface="Times New Roman" panose="02020603050405020304" pitchFamily="18" charset="0"/>
              </a:rPr>
              <a:t> as a preservative.</a:t>
            </a:r>
            <a:r>
              <a:rPr lang="ru-RU" altLang="ru-RU" sz="2800" b="1" dirty="0">
                <a:solidFill>
                  <a:srgbClr val="FFFF00"/>
                </a:solidFill>
                <a:latin typeface="Times New Roman" panose="02020603050405020304" pitchFamily="18" charset="0"/>
              </a:rPr>
              <a:t/>
            </a:r>
            <a:br>
              <a:rPr lang="ru-RU" altLang="ru-RU" sz="2800" b="1" dirty="0">
                <a:solidFill>
                  <a:srgbClr val="FFFF00"/>
                </a:solidFill>
                <a:latin typeface="Times New Roman" panose="02020603050405020304" pitchFamily="18" charset="0"/>
              </a:rPr>
            </a:br>
            <a:r>
              <a:rPr lang="en-US" altLang="ru-RU" sz="2400" dirty="0" smtClean="0">
                <a:solidFill>
                  <a:srgbClr val="FFFF00"/>
                </a:solidFill>
                <a:latin typeface="Times New Roman" panose="02020603050405020304" pitchFamily="18" charset="0"/>
              </a:rPr>
              <a:t/>
            </a:r>
            <a:br>
              <a:rPr lang="en-US" altLang="ru-RU" sz="2400" dirty="0" smtClean="0">
                <a:solidFill>
                  <a:srgbClr val="FFFF00"/>
                </a:solidFill>
                <a:latin typeface="Times New Roman" panose="02020603050405020304" pitchFamily="18" charset="0"/>
              </a:rPr>
            </a:br>
            <a:r>
              <a:rPr lang="uk-UA" altLang="ru-RU" sz="2400" b="1" dirty="0" smtClean="0">
                <a:latin typeface="Times New Roman" panose="02020603050405020304" pitchFamily="18" charset="0"/>
              </a:rPr>
              <a:t/>
            </a:r>
            <a:br>
              <a:rPr lang="uk-UA" altLang="ru-RU" sz="2400" b="1" dirty="0" smtClean="0">
                <a:latin typeface="Times New Roman" panose="02020603050405020304" pitchFamily="18" charset="0"/>
              </a:rPr>
            </a:br>
            <a:endParaRPr lang="ru-RU" altLang="ru-RU" sz="2400" b="1" dirty="0" smtClean="0">
              <a:latin typeface="Times New Roman" panose="02020603050405020304" pitchFamily="18" charset="0"/>
            </a:endParaRPr>
          </a:p>
        </p:txBody>
      </p:sp>
      <p:pic>
        <p:nvPicPr>
          <p:cNvPr id="3"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404664"/>
            <a:ext cx="2901950" cy="583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61" name="Rectangle 5"/>
          <p:cNvSpPr>
            <a:spLocks noGrp="1" noChangeArrowheads="1"/>
          </p:cNvSpPr>
          <p:nvPr>
            <p:ph type="subTitle" idx="1"/>
          </p:nvPr>
        </p:nvSpPr>
        <p:spPr>
          <a:xfrm>
            <a:off x="251520" y="4149080"/>
            <a:ext cx="9106762" cy="3351862"/>
          </a:xfrm>
        </p:spPr>
        <p:txBody>
          <a:bodyPr/>
          <a:lstStyle/>
          <a:p>
            <a:pPr>
              <a:lnSpc>
                <a:spcPct val="80000"/>
              </a:lnSpc>
              <a:defRPr/>
            </a:pPr>
            <a:r>
              <a:rPr lang="uk-UA" altLang="ru-RU" sz="2800" b="1" dirty="0" smtClean="0">
                <a:solidFill>
                  <a:srgbClr val="FFFF00"/>
                </a:solidFill>
                <a:latin typeface="Times New Roman" panose="02020603050405020304" pitchFamily="18" charset="0"/>
              </a:rPr>
              <a:t/>
            </a:r>
            <a:br>
              <a:rPr lang="uk-UA" altLang="ru-RU" sz="2800" b="1" dirty="0" smtClean="0">
                <a:solidFill>
                  <a:srgbClr val="FFFF00"/>
                </a:solidFill>
                <a:latin typeface="Times New Roman" panose="02020603050405020304" pitchFamily="18" charset="0"/>
              </a:rPr>
            </a:br>
            <a:r>
              <a:rPr lang="en-US" altLang="ru-RU" b="1" dirty="0" smtClean="0">
                <a:solidFill>
                  <a:srgbClr val="FFFF00"/>
                </a:solidFill>
                <a:latin typeface="Times New Roman" panose="02020603050405020304" pitchFamily="18" charset="0"/>
              </a:rPr>
              <a:t> The drug is available in ampoules with a solution of 3 ml,</a:t>
            </a:r>
          </a:p>
          <a:p>
            <a:pPr>
              <a:lnSpc>
                <a:spcPct val="80000"/>
              </a:lnSpc>
              <a:defRPr/>
            </a:pPr>
            <a:r>
              <a:rPr lang="en-US" altLang="ru-RU" b="1" dirty="0" smtClean="0">
                <a:solidFill>
                  <a:srgbClr val="FFFF00"/>
                </a:solidFill>
                <a:latin typeface="Times New Roman" panose="02020603050405020304" pitchFamily="18" charset="0"/>
              </a:rPr>
              <a:t>in 0.1 ml which contains 2 TO, and has the form of a colorless transparent liquid.</a:t>
            </a:r>
            <a:endParaRPr lang="ru-RU" altLang="ru-RU" sz="2400" dirty="0" smtClean="0"/>
          </a:p>
        </p:txBody>
      </p:sp>
      <p:sp>
        <p:nvSpPr>
          <p:cNvPr id="377860" name="Rectangle 4"/>
          <p:cNvSpPr>
            <a:spLocks noGrp="1" noChangeArrowheads="1"/>
          </p:cNvSpPr>
          <p:nvPr>
            <p:ph type="ctrTitle"/>
          </p:nvPr>
        </p:nvSpPr>
        <p:spPr>
          <a:xfrm>
            <a:off x="4427984" y="1844824"/>
            <a:ext cx="4716016" cy="1800076"/>
          </a:xfrm>
        </p:spPr>
        <p:txBody>
          <a:bodyPr>
            <a:noAutofit/>
          </a:bodyPr>
          <a:lstStyle/>
          <a:p>
            <a:pPr eaLnBrk="1" hangingPunct="1">
              <a:lnSpc>
                <a:spcPct val="90000"/>
              </a:lnSpc>
              <a:defRPr/>
            </a:pPr>
            <a:r>
              <a:rPr lang="uk-UA" altLang="ru-RU" sz="2400" b="1" dirty="0" smtClean="0">
                <a:solidFill>
                  <a:srgbClr val="FFFF00"/>
                </a:solidFill>
                <a:latin typeface="Times New Roman" panose="02020603050405020304" pitchFamily="18" charset="0"/>
              </a:rPr>
              <a:t/>
            </a:r>
            <a:br>
              <a:rPr lang="uk-UA" altLang="ru-RU" sz="2400" b="1" dirty="0" smtClean="0">
                <a:solidFill>
                  <a:srgbClr val="FFFF00"/>
                </a:solidFill>
                <a:latin typeface="Times New Roman" panose="02020603050405020304" pitchFamily="18" charset="0"/>
              </a:rPr>
            </a:br>
            <a:r>
              <a:rPr lang="uk-UA" altLang="ru-RU" sz="2400" b="1" dirty="0" smtClean="0">
                <a:solidFill>
                  <a:srgbClr val="FFFF00"/>
                </a:solidFill>
                <a:latin typeface="Times New Roman" panose="02020603050405020304" pitchFamily="18" charset="0"/>
              </a:rPr>
              <a:t/>
            </a:r>
            <a:br>
              <a:rPr lang="uk-UA" altLang="ru-RU" sz="2400" b="1" dirty="0" smtClean="0">
                <a:solidFill>
                  <a:srgbClr val="FFFF00"/>
                </a:solidFill>
                <a:latin typeface="Times New Roman" panose="02020603050405020304" pitchFamily="18" charset="0"/>
              </a:rPr>
            </a:br>
            <a:r>
              <a:rPr lang="uk-UA" altLang="ru-RU" sz="2400" dirty="0" smtClean="0">
                <a:solidFill>
                  <a:srgbClr val="FFFF00"/>
                </a:solidFill>
                <a:latin typeface="Times New Roman" panose="02020603050405020304" pitchFamily="18" charset="0"/>
              </a:rPr>
              <a:t/>
            </a:r>
            <a:br>
              <a:rPr lang="uk-UA" altLang="ru-RU" sz="2400" dirty="0" smtClean="0">
                <a:solidFill>
                  <a:srgbClr val="FFFF00"/>
                </a:solidFill>
                <a:latin typeface="Times New Roman" panose="02020603050405020304" pitchFamily="18" charset="0"/>
              </a:rPr>
            </a:br>
            <a:endParaRPr lang="ru-RU" altLang="ru-RU" sz="2400" b="1" dirty="0" smtClean="0">
              <a:latin typeface="Times New Roman" panose="02020603050405020304" pitchFamily="18" charset="0"/>
            </a:endParaRPr>
          </a:p>
        </p:txBody>
      </p:sp>
      <p:sp>
        <p:nvSpPr>
          <p:cNvPr id="5" name="Прямоугольник 4"/>
          <p:cNvSpPr/>
          <p:nvPr/>
        </p:nvSpPr>
        <p:spPr>
          <a:xfrm>
            <a:off x="4788024" y="908720"/>
            <a:ext cx="4355976" cy="2677656"/>
          </a:xfrm>
          <a:prstGeom prst="rect">
            <a:avLst/>
          </a:prstGeom>
        </p:spPr>
        <p:txBody>
          <a:bodyPr wrap="square">
            <a:spAutoFit/>
          </a:bodyPr>
          <a:lstStyle/>
          <a:p>
            <a:r>
              <a:rPr lang="en-US" dirty="0" smtClean="0">
                <a:solidFill>
                  <a:srgbClr val="FFFF00"/>
                </a:solidFill>
              </a:rPr>
              <a:t>For routine tuberculin testing</a:t>
            </a:r>
          </a:p>
          <a:p>
            <a:r>
              <a:rPr lang="en-US" dirty="0" smtClean="0">
                <a:solidFill>
                  <a:srgbClr val="FFFF00"/>
                </a:solidFill>
              </a:rPr>
              <a:t>as a single tuberculin test is used</a:t>
            </a:r>
          </a:p>
          <a:p>
            <a:r>
              <a:rPr lang="en-US" dirty="0" err="1" smtClean="0">
                <a:solidFill>
                  <a:srgbClr val="FFFF00"/>
                </a:solidFill>
              </a:rPr>
              <a:t>Mantoux</a:t>
            </a:r>
            <a:r>
              <a:rPr lang="en-US" dirty="0" smtClean="0">
                <a:solidFill>
                  <a:srgbClr val="FFFF00"/>
                </a:solidFill>
              </a:rPr>
              <a:t> test 2 TO standard purified tuberculin</a:t>
            </a:r>
          </a:p>
          <a:p>
            <a:r>
              <a:rPr lang="en-US" dirty="0" smtClean="0">
                <a:solidFill>
                  <a:srgbClr val="FFFF00"/>
                </a:solidFill>
              </a:rPr>
              <a:t>  PPD-L, ready to use.  </a:t>
            </a:r>
            <a:endParaRPr lang="uk-UA" dirty="0">
              <a:solidFill>
                <a:srgbClr val="FFFF00"/>
              </a:solidFill>
            </a:endParaRPr>
          </a:p>
        </p:txBody>
      </p:sp>
      <p:pic>
        <p:nvPicPr>
          <p:cNvPr id="1026" name="Picture 2" descr="C:\Users\Roman\Desktop\Туберкулин-комплект-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548680"/>
            <a:ext cx="3867274" cy="353647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6" name="Rectangle 6"/>
          <p:cNvSpPr>
            <a:spLocks noGrp="1" noChangeArrowheads="1"/>
          </p:cNvSpPr>
          <p:nvPr>
            <p:ph type="title"/>
          </p:nvPr>
        </p:nvSpPr>
        <p:spPr>
          <a:xfrm>
            <a:off x="2627784" y="0"/>
            <a:ext cx="6516216" cy="6072158"/>
          </a:xfrm>
        </p:spPr>
        <p:txBody>
          <a:bodyPr>
            <a:normAutofit/>
          </a:bodyPr>
          <a:lstStyle/>
          <a:p>
            <a:pPr>
              <a:lnSpc>
                <a:spcPct val="85000"/>
              </a:lnSpc>
              <a:defRPr/>
            </a:pPr>
            <a:r>
              <a:rPr lang="en-US" altLang="ru-RU" sz="2800" dirty="0" err="1" smtClean="0">
                <a:solidFill>
                  <a:srgbClr val="FFFF00"/>
                </a:solidFill>
                <a:latin typeface="Times New Roman" panose="02020603050405020304" pitchFamily="18" charset="0"/>
              </a:rPr>
              <a:t>Mantoux</a:t>
            </a:r>
            <a:r>
              <a:rPr lang="en-US" altLang="ru-RU" sz="2800" dirty="0" smtClean="0">
                <a:solidFill>
                  <a:srgbClr val="FFFF00"/>
                </a:solidFill>
                <a:latin typeface="Times New Roman" panose="02020603050405020304" pitchFamily="18" charset="0"/>
              </a:rPr>
              <a:t> test technique Only single-use disposable syringes are used for the </a:t>
            </a:r>
            <a:r>
              <a:rPr lang="en-US" altLang="ru-RU" sz="2800" dirty="0" err="1" smtClean="0">
                <a:solidFill>
                  <a:srgbClr val="FFFF00"/>
                </a:solidFill>
                <a:latin typeface="Times New Roman" panose="02020603050405020304" pitchFamily="18" charset="0"/>
              </a:rPr>
              <a:t>Mantoux</a:t>
            </a:r>
            <a:r>
              <a:rPr lang="en-US" altLang="ru-RU" sz="2800" dirty="0" smtClean="0">
                <a:solidFill>
                  <a:srgbClr val="FFFF00"/>
                </a:solidFill>
                <a:latin typeface="Times New Roman" panose="02020603050405020304" pitchFamily="18" charset="0"/>
              </a:rPr>
              <a:t> test.  The ampoule with the drug, before opening, wipe with gauze soaked in 70 ° ethyl alcohol.  Gain 0.2 ml (two doses), release the solution to the mark of 0.1 ml.  The ampoule after opening is stored in aseptic conditions for no more than 2 hours.  On the inner surface of the middle third of the forearm, the skin area is treated with 70 ° ethyl alcohol.  A thin needle cut upwards is injected </a:t>
            </a:r>
            <a:r>
              <a:rPr lang="en-US" altLang="ru-RU" sz="2800" dirty="0" err="1" smtClean="0">
                <a:solidFill>
                  <a:srgbClr val="FFFF00"/>
                </a:solidFill>
                <a:latin typeface="Times New Roman" panose="02020603050405020304" pitchFamily="18" charset="0"/>
              </a:rPr>
              <a:t>intradermally</a:t>
            </a:r>
            <a:r>
              <a:rPr lang="en-US" altLang="ru-RU" sz="2800" dirty="0" smtClean="0">
                <a:solidFill>
                  <a:srgbClr val="FFFF00"/>
                </a:solidFill>
                <a:latin typeface="Times New Roman" panose="02020603050405020304" pitchFamily="18" charset="0"/>
              </a:rPr>
              <a:t>.  With proper technique, a papule 7-8 mm in diameter is formed in the skin.</a:t>
            </a:r>
            <a:endParaRPr lang="ru-RU" altLang="ru-RU" sz="2800" b="1" dirty="0" smtClean="0">
              <a:solidFill>
                <a:srgbClr val="FFFF00"/>
              </a:solidFill>
              <a:latin typeface="Times New Roman" panose="02020603050405020304" pitchFamily="18" charset="0"/>
            </a:endParaRPr>
          </a:p>
        </p:txBody>
      </p:sp>
      <p:pic>
        <p:nvPicPr>
          <p:cNvPr id="48131" name="Picture 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525" y="4149725"/>
            <a:ext cx="2592388" cy="2111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8132"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963" y="765175"/>
            <a:ext cx="2447925" cy="2498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дзаголовок 3"/>
          <p:cNvSpPr>
            <a:spLocks noGrp="1"/>
          </p:cNvSpPr>
          <p:nvPr>
            <p:ph type="subTitle" idx="1"/>
          </p:nvPr>
        </p:nvSpPr>
        <p:spPr>
          <a:xfrm>
            <a:off x="0" y="2933700"/>
            <a:ext cx="9144000" cy="1358900"/>
          </a:xfrm>
        </p:spPr>
        <p:txBody>
          <a:bodyPr>
            <a:normAutofit/>
          </a:bodyPr>
          <a:lstStyle/>
          <a:p>
            <a:pPr>
              <a:defRPr/>
            </a:pPr>
            <a:r>
              <a:rPr lang="ru-RU" sz="2800" b="1" dirty="0">
                <a:solidFill>
                  <a:srgbClr val="FFFF00"/>
                </a:solidFill>
                <a:latin typeface="Times New Roman" panose="02020603050405020304" pitchFamily="18" charset="0"/>
                <a:cs typeface="Times New Roman" panose="02020603050405020304" pitchFamily="18" charset="0"/>
              </a:rPr>
              <a:t/>
            </a:r>
            <a:br>
              <a:rPr lang="ru-RU" sz="2800" b="1" dirty="0">
                <a:solidFill>
                  <a:srgbClr val="FFFF00"/>
                </a:solidFill>
                <a:latin typeface="Times New Roman" panose="02020603050405020304" pitchFamily="18" charset="0"/>
                <a:cs typeface="Times New Roman" panose="02020603050405020304" pitchFamily="18" charset="0"/>
              </a:rPr>
            </a:br>
            <a:endParaRPr lang="ru-RU" sz="2800" b="1" dirty="0">
              <a:solidFill>
                <a:srgbClr val="FFFF00"/>
              </a:solidFill>
              <a:latin typeface="Times New Roman" panose="02020603050405020304" pitchFamily="18" charset="0"/>
              <a:cs typeface="Times New Roman" panose="02020603050405020304" pitchFamily="18" charset="0"/>
            </a:endParaRPr>
          </a:p>
        </p:txBody>
      </p:sp>
      <p:sp>
        <p:nvSpPr>
          <p:cNvPr id="3" name="Заголовок 2"/>
          <p:cNvSpPr>
            <a:spLocks noGrp="1"/>
          </p:cNvSpPr>
          <p:nvPr>
            <p:ph type="ctrTitle"/>
          </p:nvPr>
        </p:nvSpPr>
        <p:spPr>
          <a:xfrm>
            <a:off x="3140075" y="0"/>
            <a:ext cx="6003925" cy="3068638"/>
          </a:xfrm>
        </p:spPr>
        <p:txBody>
          <a:bodyPr>
            <a:normAutofit fontScale="90000"/>
          </a:bodyPr>
          <a:lstStyle/>
          <a:p>
            <a:pPr>
              <a:defRPr/>
            </a:pPr>
            <a:r>
              <a:rPr lang="en-US" sz="2800" dirty="0" smtClean="0">
                <a:solidFill>
                  <a:srgbClr val="FFFF00"/>
                </a:solidFill>
                <a:latin typeface="Times New Roman" panose="02020603050405020304" pitchFamily="18" charset="0"/>
                <a:cs typeface="Times New Roman" panose="02020603050405020304" pitchFamily="18" charset="0"/>
              </a:rPr>
              <a:t>The </a:t>
            </a:r>
            <a:r>
              <a:rPr lang="en-US" sz="2800" dirty="0" err="1" smtClean="0">
                <a:solidFill>
                  <a:srgbClr val="FFFF00"/>
                </a:solidFill>
                <a:latin typeface="Times New Roman" panose="02020603050405020304" pitchFamily="18" charset="0"/>
                <a:cs typeface="Times New Roman" panose="02020603050405020304" pitchFamily="18" charset="0"/>
              </a:rPr>
              <a:t>Mantoux</a:t>
            </a:r>
            <a:r>
              <a:rPr lang="en-US" sz="2800" dirty="0" smtClean="0">
                <a:solidFill>
                  <a:srgbClr val="FFFF00"/>
                </a:solidFill>
                <a:latin typeface="Times New Roman" panose="02020603050405020304" pitchFamily="18" charset="0"/>
                <a:cs typeface="Times New Roman" panose="02020603050405020304" pitchFamily="18" charset="0"/>
              </a:rPr>
              <a:t> test is performed on the prescription of a doctor (pediatrician, family doctor, therapist) by a specially appointed nurse who has a document - admission to tuberculin testing.</a:t>
            </a:r>
            <a:endParaRPr lang="ru-RU" sz="2800" b="1" dirty="0">
              <a:solidFill>
                <a:srgbClr val="FFFF00"/>
              </a:solidFill>
              <a:latin typeface="Times New Roman" panose="02020603050405020304" pitchFamily="18" charset="0"/>
              <a:cs typeface="Times New Roman" panose="02020603050405020304" pitchFamily="18" charset="0"/>
            </a:endParaRPr>
          </a:p>
        </p:txBody>
      </p:sp>
      <p:pic>
        <p:nvPicPr>
          <p:cNvPr id="50180" name="Picture 7" descr="0_7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439738"/>
            <a:ext cx="3140075" cy="205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Прямоугольник 6"/>
          <p:cNvSpPr/>
          <p:nvPr/>
        </p:nvSpPr>
        <p:spPr>
          <a:xfrm>
            <a:off x="0" y="4077072"/>
            <a:ext cx="6858000" cy="1938992"/>
          </a:xfrm>
          <a:prstGeom prst="rect">
            <a:avLst/>
          </a:prstGeom>
        </p:spPr>
        <p:txBody>
          <a:bodyPr wrap="square">
            <a:spAutoFit/>
          </a:bodyPr>
          <a:lstStyle/>
          <a:p>
            <a:r>
              <a:rPr lang="en-US" dirty="0" smtClean="0">
                <a:solidFill>
                  <a:srgbClr val="FF0000"/>
                </a:solidFill>
              </a:rPr>
              <a:t>The test results are evaluated</a:t>
            </a:r>
            <a:endParaRPr lang="uk-UA" dirty="0" smtClean="0">
              <a:solidFill>
                <a:srgbClr val="FF0000"/>
              </a:solidFill>
            </a:endParaRPr>
          </a:p>
          <a:p>
            <a:r>
              <a:rPr lang="en-US" dirty="0" smtClean="0">
                <a:solidFill>
                  <a:srgbClr val="FF0000"/>
                </a:solidFill>
              </a:rPr>
              <a:t> after 72 hours by measuring</a:t>
            </a:r>
            <a:endParaRPr lang="uk-UA" dirty="0" smtClean="0">
              <a:solidFill>
                <a:srgbClr val="FF0000"/>
              </a:solidFill>
            </a:endParaRPr>
          </a:p>
          <a:p>
            <a:r>
              <a:rPr lang="en-US" dirty="0" smtClean="0">
                <a:solidFill>
                  <a:srgbClr val="FF0000"/>
                </a:solidFill>
              </a:rPr>
              <a:t> the infiltrate</a:t>
            </a:r>
          </a:p>
          <a:p>
            <a:r>
              <a:rPr lang="en-US" dirty="0" smtClean="0">
                <a:solidFill>
                  <a:srgbClr val="FF0000"/>
                </a:solidFill>
              </a:rPr>
              <a:t>in millimeters,</a:t>
            </a:r>
          </a:p>
          <a:p>
            <a:r>
              <a:rPr lang="en-US" dirty="0" smtClean="0">
                <a:solidFill>
                  <a:srgbClr val="FF0000"/>
                </a:solidFill>
              </a:rPr>
              <a:t>and in its absence - redness.</a:t>
            </a:r>
            <a:endParaRPr lang="uk-UA" dirty="0">
              <a:solidFill>
                <a:srgbClr val="FF0000"/>
              </a:solidFill>
            </a:endParaRPr>
          </a:p>
        </p:txBody>
      </p:sp>
      <p:pic>
        <p:nvPicPr>
          <p:cNvPr id="2050" name="Picture 2" descr="C:\Users\Roman\Desktop\Новый точечный рисунок (5).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6000" y="4221088"/>
            <a:ext cx="4105275" cy="21240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7" name="Rectangle 5"/>
          <p:cNvSpPr>
            <a:spLocks noGrp="1" noChangeArrowheads="1"/>
          </p:cNvSpPr>
          <p:nvPr>
            <p:ph type="subTitle" idx="1"/>
          </p:nvPr>
        </p:nvSpPr>
        <p:spPr>
          <a:xfrm>
            <a:off x="2699792" y="1052736"/>
            <a:ext cx="6444208" cy="5805264"/>
          </a:xfrm>
        </p:spPr>
        <p:txBody>
          <a:bodyPr>
            <a:normAutofit fontScale="92500" lnSpcReduction="10000"/>
          </a:bodyPr>
          <a:lstStyle/>
          <a:p>
            <a:pPr>
              <a:lnSpc>
                <a:spcPct val="90000"/>
              </a:lnSpc>
              <a:defRPr/>
            </a:pPr>
            <a:r>
              <a:rPr lang="en-US" altLang="ru-RU" b="1" dirty="0" smtClean="0">
                <a:solidFill>
                  <a:srgbClr val="FF0000"/>
                </a:solidFill>
                <a:latin typeface="Times New Roman" panose="02020603050405020304" pitchFamily="18" charset="0"/>
              </a:rPr>
              <a:t>- negative reaction </a:t>
            </a:r>
            <a:r>
              <a:rPr lang="en-US" altLang="ru-RU" b="1" dirty="0" smtClean="0">
                <a:solidFill>
                  <a:srgbClr val="FFFF00"/>
                </a:solidFill>
                <a:latin typeface="Times New Roman" panose="02020603050405020304" pitchFamily="18" charset="0"/>
              </a:rPr>
              <a:t>- no infiltrate (redness),</a:t>
            </a:r>
          </a:p>
          <a:p>
            <a:pPr>
              <a:lnSpc>
                <a:spcPct val="90000"/>
              </a:lnSpc>
              <a:defRPr/>
            </a:pPr>
            <a:r>
              <a:rPr lang="en-US" altLang="ru-RU" b="1" dirty="0" smtClean="0">
                <a:solidFill>
                  <a:srgbClr val="FFFF00"/>
                </a:solidFill>
                <a:latin typeface="Times New Roman" panose="02020603050405020304" pitchFamily="18" charset="0"/>
              </a:rPr>
              <a:t>or the presence of a prick reaction (1 mm)</a:t>
            </a:r>
            <a:r>
              <a:rPr lang="en-US" altLang="ru-RU" b="1" dirty="0" smtClean="0">
                <a:latin typeface="Times New Roman" panose="02020603050405020304" pitchFamily="18" charset="0"/>
              </a:rPr>
              <a:t>;</a:t>
            </a:r>
          </a:p>
          <a:p>
            <a:pPr>
              <a:lnSpc>
                <a:spcPct val="90000"/>
              </a:lnSpc>
              <a:defRPr/>
            </a:pPr>
            <a:r>
              <a:rPr lang="en-US" altLang="ru-RU" b="1" dirty="0" smtClean="0">
                <a:latin typeface="Times New Roman" panose="02020603050405020304" pitchFamily="18" charset="0"/>
              </a:rPr>
              <a:t> </a:t>
            </a:r>
            <a:r>
              <a:rPr lang="en-US" altLang="ru-RU" b="1" dirty="0" smtClean="0">
                <a:solidFill>
                  <a:srgbClr val="FF0000"/>
                </a:solidFill>
                <a:latin typeface="Times New Roman" panose="02020603050405020304" pitchFamily="18" charset="0"/>
              </a:rPr>
              <a:t>- doubtful reaction </a:t>
            </a:r>
            <a:r>
              <a:rPr lang="en-US" altLang="ru-RU" b="1" dirty="0" smtClean="0">
                <a:solidFill>
                  <a:srgbClr val="FFFF00"/>
                </a:solidFill>
                <a:latin typeface="Times New Roman" panose="02020603050405020304" pitchFamily="18" charset="0"/>
              </a:rPr>
              <a:t>- infiltrate (papule) size 2-4 mm</a:t>
            </a:r>
          </a:p>
          <a:p>
            <a:pPr>
              <a:lnSpc>
                <a:spcPct val="90000"/>
              </a:lnSpc>
              <a:defRPr/>
            </a:pPr>
            <a:r>
              <a:rPr lang="en-US" altLang="ru-RU" b="1" dirty="0" smtClean="0">
                <a:solidFill>
                  <a:srgbClr val="FFFF00"/>
                </a:solidFill>
                <a:latin typeface="Times New Roman" panose="02020603050405020304" pitchFamily="18" charset="0"/>
              </a:rPr>
              <a:t>or only hyperemia of any size without infiltration;</a:t>
            </a:r>
          </a:p>
          <a:p>
            <a:pPr>
              <a:lnSpc>
                <a:spcPct val="90000"/>
              </a:lnSpc>
              <a:defRPr/>
            </a:pPr>
            <a:r>
              <a:rPr lang="en-US" altLang="ru-RU" b="1" dirty="0" smtClean="0">
                <a:solidFill>
                  <a:srgbClr val="FF0000"/>
                </a:solidFill>
                <a:latin typeface="Times New Roman" panose="02020603050405020304" pitchFamily="18" charset="0"/>
              </a:rPr>
              <a:t> - positive reaction </a:t>
            </a:r>
            <a:r>
              <a:rPr lang="en-US" altLang="ru-RU" b="1" dirty="0" smtClean="0">
                <a:solidFill>
                  <a:srgbClr val="FFFF00"/>
                </a:solidFill>
                <a:latin typeface="Times New Roman" panose="02020603050405020304" pitchFamily="18" charset="0"/>
              </a:rPr>
              <a:t>- infiltrate of 5 mm or more;</a:t>
            </a:r>
            <a:endParaRPr lang="uk-UA" altLang="ru-RU" b="1" dirty="0" smtClean="0">
              <a:solidFill>
                <a:srgbClr val="FFFF00"/>
              </a:solidFill>
              <a:latin typeface="Times New Roman" panose="02020603050405020304" pitchFamily="18" charset="0"/>
            </a:endParaRPr>
          </a:p>
          <a:p>
            <a:pPr>
              <a:lnSpc>
                <a:spcPct val="90000"/>
              </a:lnSpc>
              <a:defRPr/>
            </a:pPr>
            <a:r>
              <a:rPr lang="en-US" altLang="ru-RU" b="1" dirty="0" smtClean="0">
                <a:solidFill>
                  <a:srgbClr val="FF0000"/>
                </a:solidFill>
                <a:latin typeface="Times New Roman" panose="02020603050405020304" pitchFamily="18" charset="0"/>
              </a:rPr>
              <a:t>  - </a:t>
            </a:r>
            <a:r>
              <a:rPr lang="en-US" altLang="ru-RU" b="1" dirty="0" err="1" smtClean="0">
                <a:solidFill>
                  <a:srgbClr val="FF0000"/>
                </a:solidFill>
                <a:latin typeface="Times New Roman" panose="02020603050405020304" pitchFamily="18" charset="0"/>
              </a:rPr>
              <a:t>hyperergic</a:t>
            </a:r>
            <a:r>
              <a:rPr lang="en-US" altLang="ru-RU" b="1" dirty="0" smtClean="0">
                <a:solidFill>
                  <a:srgbClr val="FF0000"/>
                </a:solidFill>
                <a:latin typeface="Times New Roman" panose="02020603050405020304" pitchFamily="18" charset="0"/>
              </a:rPr>
              <a:t> reaction </a:t>
            </a:r>
            <a:r>
              <a:rPr lang="en-US" altLang="ru-RU" b="1" dirty="0" smtClean="0">
                <a:solidFill>
                  <a:srgbClr val="FFFF00"/>
                </a:solidFill>
                <a:latin typeface="Times New Roman" panose="02020603050405020304" pitchFamily="18" charset="0"/>
              </a:rPr>
              <a:t>- infiltration in children and adolescents</a:t>
            </a:r>
          </a:p>
          <a:p>
            <a:pPr>
              <a:lnSpc>
                <a:spcPct val="90000"/>
              </a:lnSpc>
              <a:defRPr/>
            </a:pPr>
            <a:r>
              <a:rPr lang="en-US" altLang="ru-RU" b="1" dirty="0" smtClean="0">
                <a:solidFill>
                  <a:srgbClr val="FFFF00"/>
                </a:solidFill>
                <a:latin typeface="Times New Roman" panose="02020603050405020304" pitchFamily="18" charset="0"/>
              </a:rPr>
              <a:t>  size of 17 mm and more, as well as if available</a:t>
            </a:r>
          </a:p>
          <a:p>
            <a:pPr>
              <a:lnSpc>
                <a:spcPct val="90000"/>
              </a:lnSpc>
              <a:defRPr/>
            </a:pPr>
            <a:r>
              <a:rPr lang="en-US" altLang="ru-RU" b="1" dirty="0" smtClean="0">
                <a:solidFill>
                  <a:srgbClr val="FFFF00"/>
                </a:solidFill>
                <a:latin typeface="Times New Roman" panose="02020603050405020304" pitchFamily="18" charset="0"/>
              </a:rPr>
              <a:t>  vesicular-necrotic reaction or </a:t>
            </a:r>
            <a:r>
              <a:rPr lang="en-US" altLang="ru-RU" b="1" dirty="0" err="1" smtClean="0">
                <a:solidFill>
                  <a:srgbClr val="FFFF00"/>
                </a:solidFill>
                <a:latin typeface="Times New Roman" panose="02020603050405020304" pitchFamily="18" charset="0"/>
              </a:rPr>
              <a:t>lymphangitis</a:t>
            </a:r>
            <a:r>
              <a:rPr lang="en-US" altLang="ru-RU" b="1" dirty="0" smtClean="0">
                <a:solidFill>
                  <a:srgbClr val="FFFF00"/>
                </a:solidFill>
                <a:latin typeface="Times New Roman" panose="02020603050405020304" pitchFamily="18" charset="0"/>
              </a:rPr>
              <a:t>,</a:t>
            </a:r>
          </a:p>
          <a:p>
            <a:pPr>
              <a:lnSpc>
                <a:spcPct val="90000"/>
              </a:lnSpc>
              <a:defRPr/>
            </a:pPr>
            <a:r>
              <a:rPr lang="en-US" altLang="ru-RU" b="1" dirty="0" smtClean="0">
                <a:solidFill>
                  <a:srgbClr val="FFFF00"/>
                </a:solidFill>
                <a:latin typeface="Times New Roman" panose="02020603050405020304" pitchFamily="18" charset="0"/>
              </a:rPr>
              <a:t>regardless of the size of the infiltrate.</a:t>
            </a:r>
            <a:endParaRPr lang="ru-RU" altLang="ru-RU" sz="2800" b="1" dirty="0" smtClean="0">
              <a:solidFill>
                <a:srgbClr val="FFFF00"/>
              </a:solidFill>
              <a:latin typeface="Times New Roman" panose="02020603050405020304" pitchFamily="18" charset="0"/>
            </a:endParaRPr>
          </a:p>
        </p:txBody>
      </p:sp>
      <p:sp>
        <p:nvSpPr>
          <p:cNvPr id="428036" name="Rectangle 4"/>
          <p:cNvSpPr>
            <a:spLocks noGrp="1" noChangeArrowheads="1"/>
          </p:cNvSpPr>
          <p:nvPr>
            <p:ph type="ctrTitle"/>
          </p:nvPr>
        </p:nvSpPr>
        <p:spPr>
          <a:xfrm>
            <a:off x="0" y="188640"/>
            <a:ext cx="9755560" cy="739775"/>
          </a:xfrm>
        </p:spPr>
        <p:txBody>
          <a:bodyPr>
            <a:noAutofit/>
          </a:bodyPr>
          <a:lstStyle/>
          <a:p>
            <a:pPr>
              <a:defRPr/>
            </a:pPr>
            <a:r>
              <a:rPr lang="en-US" altLang="ru-RU" sz="2000" dirty="0" smtClean="0">
                <a:solidFill>
                  <a:srgbClr val="FF0000"/>
                </a:solidFill>
                <a:latin typeface="Times New Roman" panose="02020603050405020304" pitchFamily="18" charset="0"/>
              </a:rPr>
              <a:t>According to the results of the </a:t>
            </a:r>
            <a:r>
              <a:rPr lang="en-US" altLang="ru-RU" sz="2000" dirty="0" err="1" smtClean="0">
                <a:solidFill>
                  <a:srgbClr val="FF0000"/>
                </a:solidFill>
                <a:latin typeface="Times New Roman" panose="02020603050405020304" pitchFamily="18" charset="0"/>
              </a:rPr>
              <a:t>Mantoux</a:t>
            </a:r>
            <a:r>
              <a:rPr lang="en-US" altLang="ru-RU" sz="2000" dirty="0" smtClean="0">
                <a:solidFill>
                  <a:srgbClr val="FF0000"/>
                </a:solidFill>
                <a:latin typeface="Times New Roman" panose="02020603050405020304" pitchFamily="18" charset="0"/>
              </a:rPr>
              <a:t> test with 2 TO</a:t>
            </a:r>
            <a:br>
              <a:rPr lang="en-US" altLang="ru-RU" sz="2000" dirty="0" smtClean="0">
                <a:solidFill>
                  <a:srgbClr val="FF0000"/>
                </a:solidFill>
                <a:latin typeface="Times New Roman" panose="02020603050405020304" pitchFamily="18" charset="0"/>
              </a:rPr>
            </a:br>
            <a:r>
              <a:rPr lang="en-US" altLang="ru-RU" sz="2000" dirty="0" smtClean="0">
                <a:solidFill>
                  <a:srgbClr val="FF0000"/>
                </a:solidFill>
                <a:latin typeface="Times New Roman" panose="02020603050405020304" pitchFamily="18" charset="0"/>
              </a:rPr>
              <a:t>                 distinguish:</a:t>
            </a:r>
            <a:endParaRPr lang="ru-RU" altLang="ru-RU" sz="2000" b="1" dirty="0" smtClean="0">
              <a:solidFill>
                <a:srgbClr val="FF0000"/>
              </a:solidFill>
              <a:latin typeface="Times New Roman" panose="02020603050405020304" pitchFamily="18" charset="0"/>
            </a:endParaRPr>
          </a:p>
        </p:txBody>
      </p:sp>
      <p:pic>
        <p:nvPicPr>
          <p:cNvPr id="51204"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l="39835" t="3612" r="3227" b="52649"/>
          <a:stretch>
            <a:fillRect/>
          </a:stretch>
        </p:blipFill>
        <p:spPr bwMode="auto">
          <a:xfrm>
            <a:off x="12700" y="657225"/>
            <a:ext cx="2735263" cy="938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0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l="4051" t="54575" r="40660" b="5377"/>
          <a:stretch>
            <a:fillRect/>
          </a:stretch>
        </p:blipFill>
        <p:spPr bwMode="auto">
          <a:xfrm>
            <a:off x="-17463" y="1992313"/>
            <a:ext cx="2735263" cy="885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06" name="Picture 8"/>
          <p:cNvPicPr>
            <a:picLocks noChangeAspect="1" noChangeArrowheads="1"/>
          </p:cNvPicPr>
          <p:nvPr/>
        </p:nvPicPr>
        <p:blipFill>
          <a:blip r:embed="rId3" cstate="print">
            <a:extLst>
              <a:ext uri="{28A0092B-C50C-407E-A947-70E740481C1C}">
                <a14:useLocalDpi xmlns:a14="http://schemas.microsoft.com/office/drawing/2010/main" val="0"/>
              </a:ext>
            </a:extLst>
          </a:blip>
          <a:srcRect l="40268" t="3481" r="5200" b="59178"/>
          <a:stretch>
            <a:fillRect/>
          </a:stretch>
        </p:blipFill>
        <p:spPr bwMode="auto">
          <a:xfrm>
            <a:off x="30163" y="3211513"/>
            <a:ext cx="2670175" cy="987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07"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l="4614" t="43671" r="39522" b="18988"/>
          <a:stretch>
            <a:fillRect/>
          </a:stretch>
        </p:blipFill>
        <p:spPr bwMode="auto">
          <a:xfrm>
            <a:off x="22225" y="4854575"/>
            <a:ext cx="2663825" cy="962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0" y="500042"/>
            <a:ext cx="9429720" cy="4437063"/>
          </a:xfrm>
        </p:spPr>
        <p:txBody>
          <a:bodyPr/>
          <a:lstStyle/>
          <a:p>
            <a:pPr>
              <a:defRPr/>
            </a:pPr>
            <a:r>
              <a:rPr lang="en-US" sz="2800" dirty="0" smtClean="0">
                <a:solidFill>
                  <a:srgbClr val="FFFF00"/>
                </a:solidFill>
                <a:latin typeface="Times New Roman" panose="02020603050405020304" pitchFamily="18" charset="0"/>
                <a:cs typeface="Times New Roman" panose="02020603050405020304" pitchFamily="18" charset="0"/>
              </a:rPr>
              <a:t>The initial period of tuberculosis infection is defined as a "turn" of tuberculin reactions and qualifies as the first positive tuberculin reaction in a virtually healthy child (without symptoms of intoxication and local changes). </a:t>
            </a:r>
            <a:r>
              <a:rPr lang="ru-RU" sz="2800" b="1" dirty="0" smtClean="0">
                <a:solidFill>
                  <a:srgbClr val="FFFF00"/>
                </a:solidFill>
                <a:latin typeface="Times New Roman" panose="02020603050405020304" pitchFamily="18" charset="0"/>
                <a:cs typeface="Times New Roman" panose="02020603050405020304" pitchFamily="18" charset="0"/>
              </a:rPr>
              <a:t/>
            </a:r>
            <a:br>
              <a:rPr lang="ru-RU" sz="2800" b="1" dirty="0" smtClean="0">
                <a:solidFill>
                  <a:srgbClr val="FFFF00"/>
                </a:solidFill>
                <a:latin typeface="Times New Roman" panose="02020603050405020304" pitchFamily="18" charset="0"/>
                <a:cs typeface="Times New Roman" panose="02020603050405020304" pitchFamily="18" charset="0"/>
              </a:rPr>
            </a:br>
            <a:endParaRPr lang="ru-RU" sz="2800" b="1" dirty="0">
              <a:solidFill>
                <a:srgbClr val="FFFF00"/>
              </a:solidFill>
              <a:latin typeface="Times New Roman" panose="02020603050405020304" pitchFamily="18" charset="0"/>
              <a:cs typeface="Times New Roman" panose="02020603050405020304" pitchFamily="18" charset="0"/>
            </a:endParaRPr>
          </a:p>
        </p:txBody>
      </p:sp>
      <p:pic>
        <p:nvPicPr>
          <p:cNvPr id="52228" name="Рисунок 5"/>
          <p:cNvPicPr>
            <a:picLocks noChangeAspect="1"/>
          </p:cNvPicPr>
          <p:nvPr/>
        </p:nvPicPr>
        <p:blipFill>
          <a:blip r:embed="rId2" cstate="print">
            <a:extLst>
              <a:ext uri="{28A0092B-C50C-407E-A947-70E740481C1C}">
                <a14:useLocalDpi xmlns:a14="http://schemas.microsoft.com/office/drawing/2010/main" val="0"/>
              </a:ext>
            </a:extLst>
          </a:blip>
          <a:srcRect r="4315"/>
          <a:stretch>
            <a:fillRect/>
          </a:stretch>
        </p:blipFill>
        <p:spPr bwMode="auto">
          <a:xfrm flipH="1" flipV="1">
            <a:off x="3214678" y="3714752"/>
            <a:ext cx="2000264" cy="1726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92" name="Rectangle 4"/>
          <p:cNvSpPr>
            <a:spLocks noGrp="1" noChangeArrowheads="1"/>
          </p:cNvSpPr>
          <p:nvPr>
            <p:ph type="title"/>
          </p:nvPr>
        </p:nvSpPr>
        <p:spPr>
          <a:xfrm>
            <a:off x="0" y="0"/>
            <a:ext cx="9358282" cy="7000852"/>
          </a:xfrm>
        </p:spPr>
        <p:txBody>
          <a:bodyPr/>
          <a:lstStyle/>
          <a:p>
            <a:pPr>
              <a:lnSpc>
                <a:spcPct val="85000"/>
              </a:lnSpc>
              <a:defRPr/>
            </a:pPr>
            <a:r>
              <a:rPr lang="en-US" altLang="ru-RU" sz="2800" dirty="0" smtClean="0">
                <a:solidFill>
                  <a:srgbClr val="FFFF00"/>
                </a:solidFill>
                <a:latin typeface="Times New Roman" panose="02020603050405020304" pitchFamily="18" charset="0"/>
              </a:rPr>
              <a:t>Children with a </a:t>
            </a:r>
            <a:r>
              <a:rPr lang="en-US" altLang="ru-RU" sz="2800" dirty="0" smtClean="0">
                <a:solidFill>
                  <a:srgbClr val="FF0000"/>
                </a:solidFill>
                <a:latin typeface="Times New Roman" panose="02020603050405020304" pitchFamily="18" charset="0"/>
              </a:rPr>
              <a:t>"</a:t>
            </a:r>
            <a:r>
              <a:rPr lang="en-US" altLang="ru-RU" sz="2800" dirty="0" err="1" smtClean="0">
                <a:solidFill>
                  <a:srgbClr val="FF0000"/>
                </a:solidFill>
                <a:latin typeface="Times New Roman" panose="02020603050405020304" pitchFamily="18" charset="0"/>
              </a:rPr>
              <a:t>convertion</a:t>
            </a:r>
            <a:r>
              <a:rPr lang="en-US" altLang="ru-RU" sz="2800" dirty="0" smtClean="0">
                <a:solidFill>
                  <a:srgbClr val="FF0000"/>
                </a:solidFill>
                <a:latin typeface="Times New Roman" panose="02020603050405020304" pitchFamily="18" charset="0"/>
              </a:rPr>
              <a:t>" ("twist") </a:t>
            </a:r>
            <a:r>
              <a:rPr lang="en-US" altLang="ru-RU" sz="2800" dirty="0" smtClean="0">
                <a:solidFill>
                  <a:srgbClr val="FFFF00"/>
                </a:solidFill>
                <a:latin typeface="Times New Roman" panose="02020603050405020304" pitchFamily="18" charset="0"/>
              </a:rPr>
              <a:t>of the tuberculin test or to address the etiology of allergies (post-vaccination or infectious) are referred to a TB doctor with documentation stating the date of BCG vaccination, dates and results of all previous tuberculin tests, test results (general blood test,  review radiography). </a:t>
            </a:r>
            <a:br>
              <a:rPr lang="en-US" altLang="ru-RU" sz="2800" dirty="0" smtClean="0">
                <a:solidFill>
                  <a:srgbClr val="FFFF00"/>
                </a:solidFill>
                <a:latin typeface="Times New Roman" panose="02020603050405020304" pitchFamily="18" charset="0"/>
              </a:rPr>
            </a:br>
            <a:r>
              <a:rPr lang="en-US" altLang="ru-RU" sz="2800" dirty="0" smtClean="0">
                <a:solidFill>
                  <a:srgbClr val="FFFF00"/>
                </a:solidFill>
                <a:latin typeface="Times New Roman" panose="02020603050405020304" pitchFamily="18" charset="0"/>
              </a:rPr>
              <a:t> Children and adolescents with a "twist" of tuberculin reactions must be examined and monitored at a TB clinic, because the appearance of sensitivity to tuberculin may be the</a:t>
            </a:r>
            <a:br>
              <a:rPr lang="en-US" altLang="ru-RU" sz="2800" dirty="0" smtClean="0">
                <a:solidFill>
                  <a:srgbClr val="FFFF00"/>
                </a:solidFill>
                <a:latin typeface="Times New Roman" panose="02020603050405020304" pitchFamily="18" charset="0"/>
              </a:rPr>
            </a:br>
            <a:r>
              <a:rPr lang="en-US" altLang="ru-RU" sz="2800" dirty="0" smtClean="0">
                <a:solidFill>
                  <a:srgbClr val="FFFF00"/>
                </a:solidFill>
                <a:latin typeface="Times New Roman" panose="02020603050405020304" pitchFamily="18" charset="0"/>
              </a:rPr>
              <a:t> first signs of tuberculosis.</a:t>
            </a:r>
            <a:endParaRPr lang="ru-RU" altLang="ru-RU" sz="2800" b="1" dirty="0" smtClean="0">
              <a:solidFill>
                <a:srgbClr val="FFFF00"/>
              </a:solidFill>
              <a:latin typeface="Times New Roman" panose="02020603050405020304"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6" name="Rectangle 4"/>
          <p:cNvSpPr>
            <a:spLocks noGrp="1" noChangeArrowheads="1"/>
          </p:cNvSpPr>
          <p:nvPr>
            <p:ph type="title"/>
          </p:nvPr>
        </p:nvSpPr>
        <p:spPr>
          <a:xfrm>
            <a:off x="0" y="1196752"/>
            <a:ext cx="9144000" cy="4104456"/>
          </a:xfrm>
        </p:spPr>
        <p:txBody>
          <a:bodyPr>
            <a:normAutofit fontScale="90000"/>
          </a:bodyPr>
          <a:lstStyle/>
          <a:p>
            <a:pPr algn="l">
              <a:defRPr/>
            </a:pPr>
            <a:r>
              <a:rPr lang="en-US" altLang="ru-RU" sz="3600" dirty="0" smtClean="0">
                <a:solidFill>
                  <a:srgbClr val="FF0000"/>
                </a:solidFill>
                <a:latin typeface="Times New Roman" panose="02020603050405020304" pitchFamily="18" charset="0"/>
              </a:rPr>
              <a:t>Contraindications to tuberculin testing:</a:t>
            </a:r>
            <a:r>
              <a:rPr lang="en-US" altLang="ru-RU" sz="2800" dirty="0" smtClean="0">
                <a:solidFill>
                  <a:srgbClr val="FF0000"/>
                </a:solidFill>
                <a:latin typeface="Times New Roman" panose="02020603050405020304" pitchFamily="18" charset="0"/>
              </a:rPr>
              <a:t/>
            </a:r>
            <a:br>
              <a:rPr lang="en-US" altLang="ru-RU" sz="2800" dirty="0" smtClean="0">
                <a:solidFill>
                  <a:srgbClr val="FF0000"/>
                </a:solidFill>
                <a:latin typeface="Times New Roman" panose="02020603050405020304" pitchFamily="18" charset="0"/>
              </a:rPr>
            </a:br>
            <a:r>
              <a:rPr lang="en-US" altLang="ru-RU" sz="2800" dirty="0" smtClean="0">
                <a:solidFill>
                  <a:srgbClr val="FF0000"/>
                </a:solidFill>
                <a:latin typeface="Times New Roman" panose="02020603050405020304" pitchFamily="18" charset="0"/>
              </a:rPr>
              <a:t/>
            </a:r>
            <a:br>
              <a:rPr lang="en-US" altLang="ru-RU" sz="2800" dirty="0" smtClean="0">
                <a:solidFill>
                  <a:srgbClr val="FF0000"/>
                </a:solidFill>
                <a:latin typeface="Times New Roman" panose="02020603050405020304" pitchFamily="18" charset="0"/>
              </a:rPr>
            </a:br>
            <a:r>
              <a:rPr lang="en-US" altLang="ru-RU" sz="3100" dirty="0" smtClean="0">
                <a:solidFill>
                  <a:srgbClr val="FFFF00"/>
                </a:solidFill>
                <a:latin typeface="Times New Roman" panose="02020603050405020304" pitchFamily="18" charset="0"/>
              </a:rPr>
              <a:t/>
            </a:r>
            <a:br>
              <a:rPr lang="en-US" altLang="ru-RU" sz="3100" dirty="0" smtClean="0">
                <a:solidFill>
                  <a:srgbClr val="FFFF00"/>
                </a:solidFill>
                <a:latin typeface="Times New Roman" panose="02020603050405020304" pitchFamily="18" charset="0"/>
              </a:rPr>
            </a:br>
            <a:r>
              <a:rPr lang="en-US" altLang="ru-RU" sz="3100" dirty="0" smtClean="0">
                <a:solidFill>
                  <a:srgbClr val="FFFF00"/>
                </a:solidFill>
                <a:latin typeface="Times New Roman" panose="02020603050405020304" pitchFamily="18" charset="0"/>
              </a:rPr>
              <a:t> - skin diseases in the period of exacerbation; </a:t>
            </a:r>
            <a:br>
              <a:rPr lang="en-US" altLang="ru-RU" sz="3100" dirty="0" smtClean="0">
                <a:solidFill>
                  <a:srgbClr val="FFFF00"/>
                </a:solidFill>
                <a:latin typeface="Times New Roman" panose="02020603050405020304" pitchFamily="18" charset="0"/>
              </a:rPr>
            </a:br>
            <a:r>
              <a:rPr lang="en-US" altLang="ru-RU" sz="3100" dirty="0" smtClean="0">
                <a:solidFill>
                  <a:srgbClr val="FFFF00"/>
                </a:solidFill>
                <a:latin typeface="Times New Roman" panose="02020603050405020304" pitchFamily="18" charset="0"/>
              </a:rPr>
              <a:t> - acute and chronic infectious diseases in the period of exacerbation, including convalescence (at least 1 month after the disappearance of all clinical symptoms); </a:t>
            </a:r>
            <a:br>
              <a:rPr lang="en-US" altLang="ru-RU" sz="3100" dirty="0" smtClean="0">
                <a:solidFill>
                  <a:srgbClr val="FFFF00"/>
                </a:solidFill>
                <a:latin typeface="Times New Roman" panose="02020603050405020304" pitchFamily="18" charset="0"/>
              </a:rPr>
            </a:br>
            <a:r>
              <a:rPr lang="en-US" altLang="ru-RU" sz="3100" dirty="0" smtClean="0">
                <a:solidFill>
                  <a:srgbClr val="FFFF00"/>
                </a:solidFill>
                <a:latin typeface="Times New Roman" panose="02020603050405020304" pitchFamily="18" charset="0"/>
              </a:rPr>
              <a:t> - allergic respiratory or skin diseases in acute and </a:t>
            </a:r>
            <a:r>
              <a:rPr lang="en-US" altLang="ru-RU" sz="3100" dirty="0" err="1" smtClean="0">
                <a:solidFill>
                  <a:srgbClr val="FFFF00"/>
                </a:solidFill>
                <a:latin typeface="Times New Roman" panose="02020603050405020304" pitchFamily="18" charset="0"/>
              </a:rPr>
              <a:t>subacute</a:t>
            </a:r>
            <a:r>
              <a:rPr lang="en-US" altLang="ru-RU" sz="3100" dirty="0" smtClean="0">
                <a:solidFill>
                  <a:srgbClr val="FFFF00"/>
                </a:solidFill>
                <a:latin typeface="Times New Roman" panose="02020603050405020304" pitchFamily="18" charset="0"/>
              </a:rPr>
              <a:t> stages; </a:t>
            </a:r>
            <a:br>
              <a:rPr lang="en-US" altLang="ru-RU" sz="3100" dirty="0" smtClean="0">
                <a:solidFill>
                  <a:srgbClr val="FFFF00"/>
                </a:solidFill>
                <a:latin typeface="Times New Roman" panose="02020603050405020304" pitchFamily="18" charset="0"/>
              </a:rPr>
            </a:br>
            <a:r>
              <a:rPr lang="en-US" altLang="ru-RU" sz="3100" dirty="0" smtClean="0">
                <a:solidFill>
                  <a:srgbClr val="FFFF00"/>
                </a:solidFill>
                <a:latin typeface="Times New Roman" panose="02020603050405020304" pitchFamily="18" charset="0"/>
              </a:rPr>
              <a:t> - rheumatism in acute and </a:t>
            </a:r>
            <a:r>
              <a:rPr lang="en-US" altLang="ru-RU" sz="3100" dirty="0" err="1" smtClean="0">
                <a:solidFill>
                  <a:srgbClr val="FFFF00"/>
                </a:solidFill>
                <a:latin typeface="Times New Roman" panose="02020603050405020304" pitchFamily="18" charset="0"/>
              </a:rPr>
              <a:t>subacute</a:t>
            </a:r>
            <a:r>
              <a:rPr lang="en-US" altLang="ru-RU" sz="3100" dirty="0" smtClean="0">
                <a:solidFill>
                  <a:srgbClr val="FFFF00"/>
                </a:solidFill>
                <a:latin typeface="Times New Roman" panose="02020603050405020304" pitchFamily="18" charset="0"/>
              </a:rPr>
              <a:t> stages; </a:t>
            </a:r>
            <a:br>
              <a:rPr lang="en-US" altLang="ru-RU" sz="3100" dirty="0" smtClean="0">
                <a:solidFill>
                  <a:srgbClr val="FFFF00"/>
                </a:solidFill>
                <a:latin typeface="Times New Roman" panose="02020603050405020304" pitchFamily="18" charset="0"/>
              </a:rPr>
            </a:br>
            <a:r>
              <a:rPr lang="en-US" altLang="ru-RU" sz="3100" dirty="0" smtClean="0">
                <a:solidFill>
                  <a:srgbClr val="FFFF00"/>
                </a:solidFill>
                <a:latin typeface="Times New Roman" panose="02020603050405020304" pitchFamily="18" charset="0"/>
              </a:rPr>
              <a:t> - exacerbation of other chronic somatic diseases;</a:t>
            </a:r>
            <a:br>
              <a:rPr lang="en-US" altLang="ru-RU" sz="3100" dirty="0" smtClean="0">
                <a:solidFill>
                  <a:srgbClr val="FFFF00"/>
                </a:solidFill>
                <a:latin typeface="Times New Roman" panose="02020603050405020304" pitchFamily="18" charset="0"/>
              </a:rPr>
            </a:br>
            <a:r>
              <a:rPr lang="en-US" altLang="ru-RU" sz="3100" dirty="0" smtClean="0">
                <a:solidFill>
                  <a:srgbClr val="FFFF00"/>
                </a:solidFill>
                <a:latin typeface="Times New Roman" panose="02020603050405020304" pitchFamily="18" charset="0"/>
              </a:rPr>
              <a:t>  - quarantine due to children's infections in children's groups</a:t>
            </a:r>
            <a:endParaRPr lang="ru-RU" altLang="ru-RU" sz="3100" b="1" dirty="0" smtClean="0">
              <a:solidFill>
                <a:srgbClr val="FFFF00"/>
              </a:solidFill>
              <a:latin typeface="Times New Roman" panose="02020603050405020304"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32" name="Rectangle 4"/>
          <p:cNvSpPr>
            <a:spLocks noGrp="1" noChangeArrowheads="1"/>
          </p:cNvSpPr>
          <p:nvPr>
            <p:ph type="title"/>
          </p:nvPr>
        </p:nvSpPr>
        <p:spPr>
          <a:xfrm>
            <a:off x="467544" y="-963488"/>
            <a:ext cx="8064896" cy="7821488"/>
          </a:xfrm>
        </p:spPr>
        <p:txBody>
          <a:bodyPr/>
          <a:lstStyle/>
          <a:p>
            <a:pPr>
              <a:defRPr/>
            </a:pPr>
            <a:r>
              <a:rPr lang="en-US" altLang="ru-RU" sz="3600" smtClean="0">
                <a:solidFill>
                  <a:srgbClr val="FF0000"/>
                </a:solidFill>
                <a:latin typeface="Times New Roman" panose="02020603050405020304" pitchFamily="18" charset="0"/>
              </a:rPr>
              <a:t>SPECIFIC PREVENTION</a:t>
            </a:r>
            <a:br>
              <a:rPr lang="en-US" altLang="ru-RU" sz="3600" smtClean="0">
                <a:solidFill>
                  <a:srgbClr val="FF0000"/>
                </a:solidFill>
                <a:latin typeface="Times New Roman" panose="02020603050405020304" pitchFamily="18" charset="0"/>
              </a:rPr>
            </a:br>
            <a:r>
              <a:rPr lang="en-US" altLang="ru-RU" sz="3600" smtClean="0">
                <a:solidFill>
                  <a:srgbClr val="FF0000"/>
                </a:solidFill>
                <a:latin typeface="Times New Roman" panose="02020603050405020304" pitchFamily="18" charset="0"/>
              </a:rPr>
              <a:t/>
            </a:r>
            <a:br>
              <a:rPr lang="en-US" altLang="ru-RU" sz="3600" smtClean="0">
                <a:solidFill>
                  <a:srgbClr val="FF0000"/>
                </a:solidFill>
                <a:latin typeface="Times New Roman" panose="02020603050405020304" pitchFamily="18" charset="0"/>
              </a:rPr>
            </a:br>
            <a:r>
              <a:rPr lang="en-US" altLang="ru-RU" sz="2800" dirty="0" smtClean="0">
                <a:solidFill>
                  <a:srgbClr val="FFFF00"/>
                </a:solidFill>
                <a:latin typeface="Times New Roman" panose="02020603050405020304" pitchFamily="18" charset="0"/>
              </a:rPr>
              <a:t/>
            </a:r>
            <a:br>
              <a:rPr lang="en-US" altLang="ru-RU" sz="2800" dirty="0" smtClean="0">
                <a:solidFill>
                  <a:srgbClr val="FFFF00"/>
                </a:solidFill>
                <a:latin typeface="Times New Roman" panose="02020603050405020304" pitchFamily="18" charset="0"/>
              </a:rPr>
            </a:br>
            <a:r>
              <a:rPr lang="en-US" altLang="ru-RU" sz="2800" dirty="0" smtClean="0">
                <a:solidFill>
                  <a:srgbClr val="FFFF00"/>
                </a:solidFill>
                <a:latin typeface="Times New Roman" panose="02020603050405020304" pitchFamily="18" charset="0"/>
              </a:rPr>
              <a:t>The purpose of TB vaccination is to create a vaccine immune system.  Currently, TB vaccination is used in most countries (more than 120) as a recognized method of active specific prevention of tuberculosis with BCG vaccine.</a:t>
            </a:r>
            <a:endParaRPr lang="ru-RU" altLang="ru-RU" sz="2800" b="1" dirty="0" smtClean="0">
              <a:solidFill>
                <a:srgbClr val="FFFF00"/>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80" name="Rectangle 4"/>
          <p:cNvSpPr>
            <a:spLocks noGrp="1" noChangeArrowheads="1"/>
          </p:cNvSpPr>
          <p:nvPr>
            <p:ph type="ctrTitle"/>
          </p:nvPr>
        </p:nvSpPr>
        <p:spPr>
          <a:xfrm>
            <a:off x="2339975" y="0"/>
            <a:ext cx="7128569" cy="3357563"/>
          </a:xfrm>
        </p:spPr>
        <p:txBody>
          <a:bodyPr>
            <a:normAutofit/>
          </a:bodyPr>
          <a:lstStyle/>
          <a:p>
            <a:pPr>
              <a:defRPr/>
            </a:pPr>
            <a:r>
              <a:rPr lang="en-US" altLang="ru-RU" sz="2400" dirty="0" smtClean="0">
                <a:solidFill>
                  <a:srgbClr val="FFFF00"/>
                </a:solidFill>
                <a:latin typeface="Times New Roman" panose="02020603050405020304" pitchFamily="18" charset="0"/>
              </a:rPr>
              <a:t>BCG vaccine is a preparation of live weakly virulent M. </a:t>
            </a:r>
            <a:r>
              <a:rPr lang="en-US" altLang="ru-RU" sz="2400" dirty="0" err="1" smtClean="0">
                <a:solidFill>
                  <a:srgbClr val="FFFF00"/>
                </a:solidFill>
                <a:latin typeface="Times New Roman" panose="02020603050405020304" pitchFamily="18" charset="0"/>
              </a:rPr>
              <a:t>bovis</a:t>
            </a:r>
            <a:r>
              <a:rPr lang="en-US" altLang="ru-RU" sz="2400" dirty="0" smtClean="0">
                <a:solidFill>
                  <a:srgbClr val="FFFF00"/>
                </a:solidFill>
                <a:latin typeface="Times New Roman" panose="02020603050405020304" pitchFamily="18" charset="0"/>
              </a:rPr>
              <a:t> BCG </a:t>
            </a:r>
            <a:br>
              <a:rPr lang="en-US" altLang="ru-RU" sz="2400" dirty="0" smtClean="0">
                <a:solidFill>
                  <a:srgbClr val="FFFF00"/>
                </a:solidFill>
                <a:latin typeface="Times New Roman" panose="02020603050405020304" pitchFamily="18" charset="0"/>
              </a:rPr>
            </a:br>
            <a:r>
              <a:rPr lang="en-US" altLang="ru-RU" sz="2400" dirty="0" smtClean="0">
                <a:solidFill>
                  <a:srgbClr val="FFFF00"/>
                </a:solidFill>
                <a:latin typeface="Times New Roman" panose="02020603050405020304" pitchFamily="18" charset="0"/>
              </a:rPr>
              <a:t>vaccine strain, lyophilized in 1.5% sodium glutamate solution.  One ampoule contains 20 doses of BCG vaccine</a:t>
            </a:r>
            <a:br>
              <a:rPr lang="en-US" altLang="ru-RU" sz="2400" dirty="0" smtClean="0">
                <a:solidFill>
                  <a:srgbClr val="FFFF00"/>
                </a:solidFill>
                <a:latin typeface="Times New Roman" panose="02020603050405020304" pitchFamily="18" charset="0"/>
              </a:rPr>
            </a:br>
            <a:r>
              <a:rPr lang="en-US" altLang="ru-RU" sz="2400" dirty="0" smtClean="0">
                <a:solidFill>
                  <a:srgbClr val="FFFF00"/>
                </a:solidFill>
                <a:latin typeface="Times New Roman" panose="02020603050405020304" pitchFamily="18" charset="0"/>
              </a:rPr>
              <a:t> of 0.05 mg</a:t>
            </a:r>
            <a:r>
              <a:rPr lang="en-US" altLang="ru-RU" sz="2800" dirty="0" smtClean="0">
                <a:solidFill>
                  <a:srgbClr val="FFFF00"/>
                </a:solidFill>
                <a:latin typeface="Times New Roman" panose="02020603050405020304" pitchFamily="18" charset="0"/>
              </a:rPr>
              <a:t>.</a:t>
            </a:r>
            <a:endParaRPr lang="ru-RU" altLang="ru-RU" sz="2800" b="1" dirty="0" smtClean="0">
              <a:solidFill>
                <a:srgbClr val="FFFF00"/>
              </a:solidFill>
              <a:latin typeface="Times New Roman" panose="02020603050405020304" pitchFamily="18" charset="0"/>
            </a:endParaRPr>
          </a:p>
        </p:txBody>
      </p:sp>
      <p:sp>
        <p:nvSpPr>
          <p:cNvPr id="434181" name="Rectangle 5"/>
          <p:cNvSpPr>
            <a:spLocks noGrp="1" noChangeArrowheads="1"/>
          </p:cNvSpPr>
          <p:nvPr>
            <p:ph type="subTitle" idx="1"/>
          </p:nvPr>
        </p:nvSpPr>
        <p:spPr>
          <a:xfrm>
            <a:off x="0" y="4293096"/>
            <a:ext cx="9144000" cy="2564904"/>
          </a:xfrm>
        </p:spPr>
        <p:txBody>
          <a:bodyPr>
            <a:normAutofit/>
          </a:bodyPr>
          <a:lstStyle/>
          <a:p>
            <a:pPr>
              <a:defRPr/>
            </a:pPr>
            <a:r>
              <a:rPr lang="en-US" sz="2400" b="1" dirty="0" smtClean="0">
                <a:solidFill>
                  <a:srgbClr val="FFFF00"/>
                </a:solidFill>
                <a:latin typeface="Times New Roman" pitchFamily="18" charset="0"/>
              </a:rPr>
              <a:t>BCG vaccine is a </a:t>
            </a:r>
            <a:r>
              <a:rPr lang="en-US" sz="2400" b="1" dirty="0" err="1" smtClean="0">
                <a:solidFill>
                  <a:srgbClr val="FFFF00"/>
                </a:solidFill>
                <a:latin typeface="Times New Roman" pitchFamily="18" charset="0"/>
              </a:rPr>
              <a:t>prlyophilized</a:t>
            </a:r>
            <a:r>
              <a:rPr lang="en-US" sz="2400" b="1" dirty="0" smtClean="0">
                <a:solidFill>
                  <a:srgbClr val="FFFF00"/>
                </a:solidFill>
                <a:latin typeface="Times New Roman" pitchFamily="18" charset="0"/>
              </a:rPr>
              <a:t> in 1.5% sodium glutamate solution.  One ampoule contains 20 doses of BCG vaccine of 0.05 </a:t>
            </a:r>
            <a:r>
              <a:rPr lang="en-US" sz="2400" b="1" dirty="0" err="1" smtClean="0">
                <a:solidFill>
                  <a:srgbClr val="FFFF00"/>
                </a:solidFill>
                <a:latin typeface="Times New Roman" pitchFamily="18" charset="0"/>
              </a:rPr>
              <a:t>mg.eparation</a:t>
            </a:r>
            <a:r>
              <a:rPr lang="en-US" sz="2400" b="1" dirty="0" smtClean="0">
                <a:solidFill>
                  <a:srgbClr val="FFFF00"/>
                </a:solidFill>
                <a:latin typeface="Times New Roman" pitchFamily="18" charset="0"/>
              </a:rPr>
              <a:t> of live weakly virulent M. </a:t>
            </a:r>
            <a:r>
              <a:rPr lang="en-US" sz="2400" b="1" dirty="0" err="1" smtClean="0">
                <a:solidFill>
                  <a:srgbClr val="FFFF00"/>
                </a:solidFill>
                <a:latin typeface="Times New Roman" pitchFamily="18" charset="0"/>
              </a:rPr>
              <a:t>bovis</a:t>
            </a:r>
            <a:r>
              <a:rPr lang="en-US" sz="2400" b="1" dirty="0" smtClean="0">
                <a:solidFill>
                  <a:srgbClr val="FFFF00"/>
                </a:solidFill>
                <a:latin typeface="Times New Roman" pitchFamily="18" charset="0"/>
              </a:rPr>
              <a:t> BCG vaccine strain, </a:t>
            </a:r>
            <a:endParaRPr lang="ru-RU" sz="2400" b="1" dirty="0" smtClean="0">
              <a:solidFill>
                <a:srgbClr val="FFFF00"/>
              </a:solidFill>
              <a:latin typeface="Times New Roman" pitchFamily="18"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300" name="Rectangle 4"/>
          <p:cNvSpPr>
            <a:spLocks noGrp="1" noChangeArrowheads="1"/>
          </p:cNvSpPr>
          <p:nvPr>
            <p:ph type="ctrTitle"/>
          </p:nvPr>
        </p:nvSpPr>
        <p:spPr>
          <a:xfrm>
            <a:off x="3028950" y="1124744"/>
            <a:ext cx="6115050" cy="1224756"/>
          </a:xfrm>
        </p:spPr>
        <p:txBody>
          <a:bodyPr>
            <a:normAutofit/>
          </a:bodyPr>
          <a:lstStyle/>
          <a:p>
            <a:pPr eaLnBrk="1" hangingPunct="1">
              <a:defRPr/>
            </a:pPr>
            <a:r>
              <a:rPr lang="en-US" altLang="ru-RU" sz="2800" b="1" dirty="0" smtClean="0">
                <a:solidFill>
                  <a:srgbClr val="FF0000"/>
                </a:solidFill>
                <a:latin typeface="Times New Roman" panose="02020603050405020304" pitchFamily="18" charset="0"/>
              </a:rPr>
              <a:t/>
            </a:r>
            <a:br>
              <a:rPr lang="en-US" altLang="ru-RU" sz="2800" b="1" dirty="0" smtClean="0">
                <a:solidFill>
                  <a:srgbClr val="FF0000"/>
                </a:solidFill>
                <a:latin typeface="Times New Roman" panose="02020603050405020304" pitchFamily="18" charset="0"/>
              </a:rPr>
            </a:br>
            <a:endParaRPr lang="ru-RU" altLang="ru-RU" sz="2400" b="1" dirty="0" smtClean="0">
              <a:solidFill>
                <a:srgbClr val="FF0000"/>
              </a:solidFill>
              <a:latin typeface="Times New Roman" panose="02020603050405020304" pitchFamily="18" charset="0"/>
            </a:endParaRPr>
          </a:p>
        </p:txBody>
      </p:sp>
      <p:sp>
        <p:nvSpPr>
          <p:cNvPr id="439301" name="Rectangle 5"/>
          <p:cNvSpPr>
            <a:spLocks noGrp="1" noChangeArrowheads="1"/>
          </p:cNvSpPr>
          <p:nvPr>
            <p:ph type="subTitle" idx="1"/>
          </p:nvPr>
        </p:nvSpPr>
        <p:spPr>
          <a:xfrm>
            <a:off x="251520" y="2420888"/>
            <a:ext cx="8640960" cy="6380708"/>
          </a:xfrm>
        </p:spPr>
        <p:txBody>
          <a:bodyPr/>
          <a:lstStyle/>
          <a:p>
            <a:pPr>
              <a:lnSpc>
                <a:spcPct val="80000"/>
              </a:lnSpc>
              <a:defRPr/>
            </a:pPr>
            <a:r>
              <a:rPr lang="en-US" b="1" dirty="0" smtClean="0">
                <a:solidFill>
                  <a:srgbClr val="FF0000"/>
                </a:solidFill>
                <a:latin typeface="Times New Roman" pitchFamily="18" charset="0"/>
              </a:rPr>
              <a:t>newborns weighing at least 2500 g</a:t>
            </a:r>
          </a:p>
          <a:p>
            <a:pPr>
              <a:lnSpc>
                <a:spcPct val="80000"/>
              </a:lnSpc>
              <a:defRPr/>
            </a:pPr>
            <a:r>
              <a:rPr lang="en-US" b="1" dirty="0" smtClean="0">
                <a:solidFill>
                  <a:srgbClr val="FF0000"/>
                </a:solidFill>
                <a:latin typeface="Times New Roman" pitchFamily="18" charset="0"/>
              </a:rPr>
              <a:t>for 3-5 days of life.</a:t>
            </a:r>
          </a:p>
          <a:p>
            <a:pPr>
              <a:lnSpc>
                <a:spcPct val="80000"/>
              </a:lnSpc>
              <a:defRPr/>
            </a:pPr>
            <a:endParaRPr lang="en-US" b="1" dirty="0" smtClean="0">
              <a:solidFill>
                <a:srgbClr val="FFFF00"/>
              </a:solidFill>
              <a:latin typeface="Times New Roman" pitchFamily="18" charset="0"/>
            </a:endParaRPr>
          </a:p>
          <a:p>
            <a:pPr>
              <a:lnSpc>
                <a:spcPct val="80000"/>
              </a:lnSpc>
              <a:defRPr/>
            </a:pPr>
            <a:r>
              <a:rPr lang="en-US" b="1" dirty="0" smtClean="0">
                <a:solidFill>
                  <a:srgbClr val="FFFF00"/>
                </a:solidFill>
                <a:latin typeface="Times New Roman" pitchFamily="18" charset="0"/>
              </a:rPr>
              <a:t>Vaccination of infants is carried out in the morning directly in the ward after examination of children by a pediatrician.</a:t>
            </a:r>
          </a:p>
          <a:p>
            <a:pPr>
              <a:lnSpc>
                <a:spcPct val="80000"/>
              </a:lnSpc>
              <a:defRPr/>
            </a:pPr>
            <a:r>
              <a:rPr lang="en-US" b="1" dirty="0" smtClean="0">
                <a:solidFill>
                  <a:srgbClr val="FFFF00"/>
                </a:solidFill>
                <a:latin typeface="Times New Roman" pitchFamily="18" charset="0"/>
              </a:rPr>
              <a:t>Vaccination should be carried out by specially trained medical staff of treatment and prevention facilities.</a:t>
            </a:r>
            <a:endParaRPr lang="ru-RU" b="1" dirty="0" smtClean="0">
              <a:solidFill>
                <a:srgbClr val="FFFF00"/>
              </a:solidFill>
              <a:latin typeface="Times New Roman" pitchFamily="18" charset="0"/>
            </a:endParaRPr>
          </a:p>
        </p:txBody>
      </p:sp>
      <p:pic>
        <p:nvPicPr>
          <p:cNvPr id="67588"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0"/>
            <a:ext cx="2820988" cy="217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Прямоугольник 7"/>
          <p:cNvSpPr/>
          <p:nvPr/>
        </p:nvSpPr>
        <p:spPr>
          <a:xfrm>
            <a:off x="3347864" y="404664"/>
            <a:ext cx="4572000" cy="1938992"/>
          </a:xfrm>
          <a:prstGeom prst="rect">
            <a:avLst/>
          </a:prstGeom>
        </p:spPr>
        <p:txBody>
          <a:bodyPr>
            <a:spAutoFit/>
          </a:bodyPr>
          <a:lstStyle/>
          <a:p>
            <a:r>
              <a:rPr lang="en-US" dirty="0" smtClean="0">
                <a:solidFill>
                  <a:srgbClr val="FF0000"/>
                </a:solidFill>
              </a:rPr>
              <a:t>The BCG vaccine is administered </a:t>
            </a:r>
            <a:r>
              <a:rPr lang="en-US" dirty="0" err="1" smtClean="0">
                <a:solidFill>
                  <a:srgbClr val="FF0000"/>
                </a:solidFill>
              </a:rPr>
              <a:t>intradermally</a:t>
            </a:r>
            <a:r>
              <a:rPr lang="en-US" dirty="0" smtClean="0">
                <a:solidFill>
                  <a:srgbClr val="FF0000"/>
                </a:solidFill>
              </a:rPr>
              <a:t> in a volume of 0.1 ml.  Primary BCG vaccination is carried out with healthy full-term</a:t>
            </a:r>
            <a:endParaRPr lang="uk-UA" dirty="0">
              <a:solidFill>
                <a:srgbClr val="FF0000"/>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6" name="Rectangle 4"/>
          <p:cNvSpPr>
            <a:spLocks noGrp="1" noChangeArrowheads="1"/>
          </p:cNvSpPr>
          <p:nvPr>
            <p:ph type="title"/>
          </p:nvPr>
        </p:nvSpPr>
        <p:spPr>
          <a:xfrm>
            <a:off x="0" y="-747464"/>
            <a:ext cx="9144000" cy="7605464"/>
          </a:xfrm>
        </p:spPr>
        <p:txBody>
          <a:bodyPr/>
          <a:lstStyle/>
          <a:p>
            <a:pPr algn="l">
              <a:defRPr/>
            </a:pPr>
            <a:r>
              <a:rPr lang="en-US" sz="2400" dirty="0" smtClean="0">
                <a:latin typeface="Times New Roman" pitchFamily="18" charset="0"/>
              </a:rPr>
              <a:t>.</a:t>
            </a:r>
            <a:br>
              <a:rPr lang="en-US" sz="2400" dirty="0" smtClean="0">
                <a:latin typeface="Times New Roman" pitchFamily="18" charset="0"/>
              </a:rPr>
            </a:br>
            <a:r>
              <a:rPr lang="en-US" sz="3600" dirty="0" smtClean="0">
                <a:solidFill>
                  <a:srgbClr val="FF0000"/>
                </a:solidFill>
                <a:latin typeface="Times New Roman" pitchFamily="18" charset="0"/>
              </a:rPr>
              <a:t>Contraindications to vaccination</a:t>
            </a:r>
            <a:r>
              <a:rPr lang="en-US" sz="2400" dirty="0" smtClean="0">
                <a:latin typeface="Times New Roman" pitchFamily="18" charset="0"/>
              </a:rPr>
              <a:t/>
            </a:r>
            <a:br>
              <a:rPr lang="en-US" sz="2400" dirty="0" smtClean="0">
                <a:latin typeface="Times New Roman" pitchFamily="18" charset="0"/>
              </a:rPr>
            </a:br>
            <a:r>
              <a:rPr lang="en-US" sz="2400" dirty="0" smtClean="0">
                <a:solidFill>
                  <a:srgbClr val="FF0000"/>
                </a:solidFill>
                <a:latin typeface="Times New Roman" pitchFamily="18" charset="0"/>
              </a:rPr>
              <a:t> -absolute</a:t>
            </a:r>
            <a:r>
              <a:rPr lang="uk-UA" sz="2400" dirty="0" smtClean="0">
                <a:solidFill>
                  <a:srgbClr val="FF0000"/>
                </a:solidFill>
                <a:latin typeface="Times New Roman" pitchFamily="18" charset="0"/>
              </a:rPr>
              <a:t>:</a:t>
            </a:r>
            <a:r>
              <a:rPr lang="uk-UA" sz="2400" dirty="0" smtClean="0">
                <a:latin typeface="Times New Roman" pitchFamily="18" charset="0"/>
              </a:rPr>
              <a:t/>
            </a:r>
            <a:br>
              <a:rPr lang="uk-UA" sz="2400" dirty="0" smtClean="0">
                <a:latin typeface="Times New Roman" pitchFamily="18" charset="0"/>
              </a:rPr>
            </a:br>
            <a:r>
              <a:rPr lang="en-US" sz="2800" dirty="0" smtClean="0">
                <a:solidFill>
                  <a:srgbClr val="FFFF00"/>
                </a:solidFill>
                <a:latin typeface="Times New Roman" pitchFamily="18" charset="0"/>
              </a:rPr>
              <a:t>  -generalized BCG infection, BCG-</a:t>
            </a:r>
            <a:r>
              <a:rPr lang="en-US" sz="2800" dirty="0" err="1" smtClean="0">
                <a:solidFill>
                  <a:srgbClr val="FFFF00"/>
                </a:solidFill>
                <a:latin typeface="Times New Roman" pitchFamily="18" charset="0"/>
              </a:rPr>
              <a:t>ostitis</a:t>
            </a:r>
            <a:r>
              <a:rPr lang="en-US" sz="2800" dirty="0" smtClean="0">
                <a:solidFill>
                  <a:srgbClr val="FFFF00"/>
                </a:solidFill>
                <a:latin typeface="Times New Roman" pitchFamily="18" charset="0"/>
              </a:rPr>
              <a:t>, found in other children in the family. </a:t>
            </a:r>
            <a:r>
              <a:rPr lang="uk-UA" sz="2400" dirty="0" smtClean="0">
                <a:latin typeface="Times New Roman" pitchFamily="18" charset="0"/>
              </a:rPr>
              <a:t/>
            </a:r>
            <a:br>
              <a:rPr lang="uk-UA" sz="2400" dirty="0" smtClean="0">
                <a:latin typeface="Times New Roman" pitchFamily="18" charset="0"/>
              </a:rPr>
            </a:br>
            <a:r>
              <a:rPr lang="en-US" sz="2400" dirty="0" smtClean="0">
                <a:solidFill>
                  <a:srgbClr val="FF0000"/>
                </a:solidFill>
                <a:latin typeface="Times New Roman" pitchFamily="18" charset="0"/>
              </a:rPr>
              <a:t> -relative</a:t>
            </a:r>
            <a:r>
              <a:rPr lang="uk-UA" sz="2400" dirty="0" smtClean="0">
                <a:solidFill>
                  <a:srgbClr val="FF0000"/>
                </a:solidFill>
                <a:latin typeface="Times New Roman" pitchFamily="18" charset="0"/>
              </a:rPr>
              <a:t>:</a:t>
            </a:r>
            <a:r>
              <a:rPr lang="en-US" sz="2400" dirty="0" smtClean="0">
                <a:latin typeface="Times New Roman" pitchFamily="18" charset="0"/>
              </a:rPr>
              <a:t/>
            </a:r>
            <a:br>
              <a:rPr lang="en-US" sz="2400" dirty="0" smtClean="0">
                <a:latin typeface="Times New Roman" pitchFamily="18" charset="0"/>
              </a:rPr>
            </a:br>
            <a:r>
              <a:rPr lang="en-US" sz="2800" dirty="0" smtClean="0">
                <a:solidFill>
                  <a:srgbClr val="FFFF00"/>
                </a:solidFill>
                <a:latin typeface="Times New Roman" pitchFamily="18" charset="0"/>
              </a:rPr>
              <a:t> - premature babies weighing less than 2500 g;</a:t>
            </a:r>
            <a:r>
              <a:rPr lang="en-US" sz="2800" dirty="0" smtClean="0">
                <a:latin typeface="Times New Roman" pitchFamily="18" charset="0"/>
              </a:rPr>
              <a:t/>
            </a:r>
            <a:br>
              <a:rPr lang="en-US" sz="2800" dirty="0" smtClean="0">
                <a:latin typeface="Times New Roman" pitchFamily="18" charset="0"/>
              </a:rPr>
            </a:br>
            <a:r>
              <a:rPr lang="en-US" sz="2800" dirty="0" smtClean="0">
                <a:solidFill>
                  <a:srgbClr val="FFFF00"/>
                </a:solidFill>
                <a:latin typeface="Times New Roman" pitchFamily="18" charset="0"/>
              </a:rPr>
              <a:t> - intrauterine infection;</a:t>
            </a:r>
            <a:br>
              <a:rPr lang="en-US" sz="2800" dirty="0" smtClean="0">
                <a:solidFill>
                  <a:srgbClr val="FFFF00"/>
                </a:solidFill>
                <a:latin typeface="Times New Roman" pitchFamily="18" charset="0"/>
              </a:rPr>
            </a:br>
            <a:r>
              <a:rPr lang="en-US" sz="2800" dirty="0" smtClean="0">
                <a:solidFill>
                  <a:srgbClr val="FFFF00"/>
                </a:solidFill>
                <a:latin typeface="Times New Roman" pitchFamily="18" charset="0"/>
              </a:rPr>
              <a:t> - purulent-septic diseases;</a:t>
            </a:r>
            <a:br>
              <a:rPr lang="en-US" sz="2800" dirty="0" smtClean="0">
                <a:solidFill>
                  <a:srgbClr val="FFFF00"/>
                </a:solidFill>
                <a:latin typeface="Times New Roman" pitchFamily="18" charset="0"/>
              </a:rPr>
            </a:br>
            <a:r>
              <a:rPr lang="en-US" sz="2800" dirty="0" smtClean="0">
                <a:solidFill>
                  <a:srgbClr val="FFFF00"/>
                </a:solidFill>
                <a:latin typeface="Times New Roman" pitchFamily="18" charset="0"/>
              </a:rPr>
              <a:t>  - hemolytic disease of infants</a:t>
            </a:r>
            <a:br>
              <a:rPr lang="en-US" sz="2800" dirty="0" smtClean="0">
                <a:solidFill>
                  <a:srgbClr val="FFFF00"/>
                </a:solidFill>
                <a:latin typeface="Times New Roman" pitchFamily="18" charset="0"/>
              </a:rPr>
            </a:br>
            <a:r>
              <a:rPr lang="en-US" sz="2800" dirty="0" smtClean="0">
                <a:solidFill>
                  <a:srgbClr val="FFFF00"/>
                </a:solidFill>
                <a:latin typeface="Times New Roman" pitchFamily="18" charset="0"/>
              </a:rPr>
              <a:t> - birth injuries with neurological symptoms;</a:t>
            </a:r>
            <a:br>
              <a:rPr lang="en-US" sz="2800" dirty="0" smtClean="0">
                <a:solidFill>
                  <a:srgbClr val="FFFF00"/>
                </a:solidFill>
                <a:latin typeface="Times New Roman" pitchFamily="18" charset="0"/>
              </a:rPr>
            </a:br>
            <a:r>
              <a:rPr lang="en-US" sz="2800" dirty="0" smtClean="0">
                <a:solidFill>
                  <a:srgbClr val="FFFF00"/>
                </a:solidFill>
                <a:latin typeface="Times New Roman" pitchFamily="18" charset="0"/>
              </a:rPr>
              <a:t> - generalized skin lesions;</a:t>
            </a:r>
            <a:br>
              <a:rPr lang="en-US" sz="2800" dirty="0" smtClean="0">
                <a:solidFill>
                  <a:srgbClr val="FFFF00"/>
                </a:solidFill>
                <a:latin typeface="Times New Roman" pitchFamily="18" charset="0"/>
              </a:rPr>
            </a:br>
            <a:r>
              <a:rPr lang="en-US" sz="2800" dirty="0" smtClean="0">
                <a:solidFill>
                  <a:srgbClr val="FFFF00"/>
                </a:solidFill>
                <a:latin typeface="Times New Roman" pitchFamily="18" charset="0"/>
              </a:rPr>
              <a:t> - acute diseases;</a:t>
            </a:r>
            <a:br>
              <a:rPr lang="en-US" sz="2800" dirty="0" smtClean="0">
                <a:solidFill>
                  <a:srgbClr val="FFFF00"/>
                </a:solidFill>
                <a:latin typeface="Times New Roman" pitchFamily="18" charset="0"/>
              </a:rPr>
            </a:br>
            <a:r>
              <a:rPr lang="en-US" sz="2800" dirty="0" smtClean="0">
                <a:solidFill>
                  <a:srgbClr val="FFFF00"/>
                </a:solidFill>
                <a:latin typeface="Times New Roman" pitchFamily="18" charset="0"/>
              </a:rPr>
              <a:t> - HIV-infected mother.</a:t>
            </a:r>
            <a:endParaRPr lang="ru-RU" sz="2800" b="1" dirty="0" smtClean="0">
              <a:solidFill>
                <a:srgbClr val="FFFF00"/>
              </a:solidFill>
              <a:latin typeface="Times New Roman" pitchFamily="18"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p:nvPr>
        </p:nvSpPr>
        <p:spPr>
          <a:xfrm>
            <a:off x="0" y="0"/>
            <a:ext cx="9144000" cy="1341438"/>
          </a:xfrm>
        </p:spPr>
        <p:txBody>
          <a:bodyPr>
            <a:normAutofit/>
          </a:bodyPr>
          <a:lstStyle/>
          <a:p>
            <a:pPr>
              <a:defRPr/>
            </a:pPr>
            <a:r>
              <a:rPr lang="en-US" sz="2000" dirty="0" smtClean="0">
                <a:solidFill>
                  <a:srgbClr val="FFFF00"/>
                </a:solidFill>
              </a:rPr>
              <a:t>Disposable syringes with a volume of 1 ml with thin needles with a short cut are used for vaccination.</a:t>
            </a:r>
            <a:endParaRPr lang="ru-RU" sz="2000" dirty="0">
              <a:solidFill>
                <a:srgbClr val="FFFF00"/>
              </a:solidFill>
            </a:endParaRPr>
          </a:p>
        </p:txBody>
      </p:sp>
      <p:sp>
        <p:nvSpPr>
          <p:cNvPr id="4" name="Подзаголовок 3"/>
          <p:cNvSpPr>
            <a:spLocks noGrp="1"/>
          </p:cNvSpPr>
          <p:nvPr>
            <p:ph type="subTitle" idx="1"/>
          </p:nvPr>
        </p:nvSpPr>
        <p:spPr>
          <a:xfrm>
            <a:off x="0" y="2060575"/>
            <a:ext cx="9144000" cy="4797425"/>
          </a:xfrm>
        </p:spPr>
        <p:txBody>
          <a:bodyPr/>
          <a:lstStyle/>
          <a:p>
            <a:pPr>
              <a:lnSpc>
                <a:spcPct val="90000"/>
              </a:lnSpc>
              <a:spcBef>
                <a:spcPts val="0"/>
              </a:spcBef>
              <a:defRPr/>
            </a:pPr>
            <a:r>
              <a:rPr lang="en-US" b="1" dirty="0" smtClean="0">
                <a:solidFill>
                  <a:srgbClr val="FFFF00"/>
                </a:solidFill>
                <a:latin typeface="Times New Roman" panose="02020603050405020304" pitchFamily="18" charset="0"/>
                <a:cs typeface="Times New Roman" panose="02020603050405020304" pitchFamily="18" charset="0"/>
              </a:rPr>
              <a:t>The dry vaccine is diluted with 2 ml of isotonic sodium chloride solution added to the vaccine.  Diluted vaccine gives a uniform suspension for 1 minute, and then has the form of a clear liquid</a:t>
            </a:r>
          </a:p>
          <a:p>
            <a:pPr>
              <a:lnSpc>
                <a:spcPct val="90000"/>
              </a:lnSpc>
              <a:spcBef>
                <a:spcPts val="0"/>
              </a:spcBef>
              <a:defRPr/>
            </a:pPr>
            <a:r>
              <a:rPr lang="en-US" b="1" dirty="0" smtClean="0">
                <a:solidFill>
                  <a:srgbClr val="FFFF00"/>
                </a:solidFill>
                <a:latin typeface="Times New Roman" panose="02020603050405020304" pitchFamily="18" charset="0"/>
                <a:cs typeface="Times New Roman" panose="02020603050405020304" pitchFamily="18" charset="0"/>
              </a:rPr>
              <a:t>without inclusions, sediment.  It must be protected from sunlight and daylight and used immediately after breeding.  The maximum shelf life of the diluted vaccine is 2 hours, with strict adherence to sterility and protection from sunlight and daylight.  Unused vaccine is destroyed by boiling or immersion in a disinfectant solution.</a:t>
            </a:r>
            <a:endParaRPr lang="ru-RU" sz="2800" b="1" dirty="0">
              <a:solidFill>
                <a:srgbClr val="FFFF00"/>
              </a:solidFill>
              <a:latin typeface="Times New Roman" panose="02020603050405020304" pitchFamily="18" charset="0"/>
              <a:cs typeface="Times New Roman" panose="02020603050405020304" pitchFamily="18" charset="0"/>
            </a:endParaRPr>
          </a:p>
        </p:txBody>
      </p:sp>
      <p:pic>
        <p:nvPicPr>
          <p:cNvPr id="71684" name="Рисунок 4"/>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90750" y="1373188"/>
            <a:ext cx="4762500" cy="773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p:nvPr>
        </p:nvSpPr>
        <p:spPr>
          <a:xfrm>
            <a:off x="3373438" y="692696"/>
            <a:ext cx="5770562" cy="2997200"/>
          </a:xfrm>
        </p:spPr>
        <p:txBody>
          <a:bodyPr>
            <a:normAutofit fontScale="90000"/>
          </a:bodyPr>
          <a:lstStyle/>
          <a:p>
            <a:pPr>
              <a:defRPr/>
            </a:pPr>
            <a:r>
              <a:rPr lang="en-US" sz="2800" dirty="0" smtClean="0">
                <a:solidFill>
                  <a:srgbClr val="FFFF00"/>
                </a:solidFill>
                <a:latin typeface="Times New Roman" panose="02020603050405020304" pitchFamily="18" charset="0"/>
                <a:cs typeface="Times New Roman" panose="02020603050405020304" pitchFamily="18" charset="0"/>
              </a:rPr>
              <a:t>For one vaccination, 0.2 ml (2 doses) of diluted vaccine is drawn into a syringe, then a portion of the vaccine is released through a needle to expel air and bring the volume of vaccine to the desired 0.1 ml.</a:t>
            </a:r>
            <a:endParaRPr lang="ru-RU" sz="2800" b="1" dirty="0">
              <a:solidFill>
                <a:srgbClr val="FFFF00"/>
              </a:solidFill>
              <a:latin typeface="Times New Roman" panose="02020603050405020304" pitchFamily="18" charset="0"/>
              <a:cs typeface="Times New Roman" panose="02020603050405020304" pitchFamily="18" charset="0"/>
            </a:endParaRPr>
          </a:p>
        </p:txBody>
      </p:sp>
      <p:sp>
        <p:nvSpPr>
          <p:cNvPr id="4" name="Подзаголовок 3"/>
          <p:cNvSpPr>
            <a:spLocks noGrp="1"/>
          </p:cNvSpPr>
          <p:nvPr>
            <p:ph type="subTitle" idx="1"/>
          </p:nvPr>
        </p:nvSpPr>
        <p:spPr>
          <a:xfrm>
            <a:off x="0" y="3933056"/>
            <a:ext cx="9144000" cy="2924944"/>
          </a:xfrm>
        </p:spPr>
        <p:txBody>
          <a:bodyPr/>
          <a:lstStyle/>
          <a:p>
            <a:pPr>
              <a:defRPr/>
            </a:pPr>
            <a:r>
              <a:rPr lang="ru-RU" b="1" dirty="0">
                <a:solidFill>
                  <a:srgbClr val="FF0000"/>
                </a:solidFill>
                <a:latin typeface="Times New Roman" panose="02020603050405020304" pitchFamily="18" charset="0"/>
                <a:cs typeface="Times New Roman" panose="02020603050405020304" pitchFamily="18" charset="0"/>
              </a:rPr>
              <a:t/>
            </a:r>
            <a:br>
              <a:rPr lang="ru-RU" b="1" dirty="0">
                <a:solidFill>
                  <a:srgbClr val="FF0000"/>
                </a:solidFill>
                <a:latin typeface="Times New Roman" panose="02020603050405020304" pitchFamily="18" charset="0"/>
                <a:cs typeface="Times New Roman" panose="02020603050405020304" pitchFamily="18" charset="0"/>
              </a:rPr>
            </a:br>
            <a:r>
              <a:rPr lang="en-US" b="1" dirty="0" smtClean="0">
                <a:solidFill>
                  <a:srgbClr val="FFFF00"/>
                </a:solidFill>
                <a:latin typeface="Times New Roman" panose="02020603050405020304" pitchFamily="18" charset="0"/>
                <a:cs typeface="Times New Roman" panose="02020603050405020304" pitchFamily="18" charset="0"/>
              </a:rPr>
              <a:t> The vaccine must be mixed before each set. </a:t>
            </a:r>
            <a:endParaRPr lang="uk-UA" b="1" dirty="0" smtClean="0">
              <a:solidFill>
                <a:srgbClr val="FFFF00"/>
              </a:solidFill>
              <a:latin typeface="Times New Roman" panose="02020603050405020304" pitchFamily="18" charset="0"/>
              <a:cs typeface="Times New Roman" panose="02020603050405020304" pitchFamily="18" charset="0"/>
            </a:endParaRPr>
          </a:p>
          <a:p>
            <a:pPr>
              <a:defRPr/>
            </a:pPr>
            <a:r>
              <a:rPr lang="en-US" b="1" dirty="0" smtClean="0">
                <a:solidFill>
                  <a:srgbClr val="FF0000"/>
                </a:solidFill>
                <a:latin typeface="Times New Roman" panose="02020603050405020304" pitchFamily="18" charset="0"/>
                <a:cs typeface="Times New Roman" panose="02020603050405020304" pitchFamily="18" charset="0"/>
              </a:rPr>
              <a:t> The BCG vaccine is administered strictly </a:t>
            </a:r>
            <a:r>
              <a:rPr lang="en-US" b="1" dirty="0" err="1" smtClean="0">
                <a:solidFill>
                  <a:srgbClr val="FF0000"/>
                </a:solidFill>
                <a:latin typeface="Times New Roman" panose="02020603050405020304" pitchFamily="18" charset="0"/>
                <a:cs typeface="Times New Roman" panose="02020603050405020304" pitchFamily="18" charset="0"/>
              </a:rPr>
              <a:t>intradermally</a:t>
            </a:r>
            <a:r>
              <a:rPr lang="en-US" b="1" dirty="0" smtClean="0">
                <a:solidFill>
                  <a:srgbClr val="FF0000"/>
                </a:solidFill>
                <a:latin typeface="Times New Roman" panose="02020603050405020304" pitchFamily="18" charset="0"/>
                <a:cs typeface="Times New Roman" panose="02020603050405020304" pitchFamily="18" charset="0"/>
              </a:rPr>
              <a:t> at the border of the upper and middle third of the outer surface of the left shoulder.</a:t>
            </a:r>
            <a:endParaRPr lang="ru-RU" sz="2800" b="1" dirty="0">
              <a:solidFill>
                <a:srgbClr val="FF0000"/>
              </a:solidFill>
              <a:latin typeface="Times New Roman" panose="02020603050405020304" pitchFamily="18" charset="0"/>
              <a:cs typeface="Times New Roman" panose="02020603050405020304" pitchFamily="18" charset="0"/>
            </a:endParaRPr>
          </a:p>
        </p:txBody>
      </p:sp>
      <p:pic>
        <p:nvPicPr>
          <p:cNvPr id="72708" name="Рисунок 4"/>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988" y="0"/>
            <a:ext cx="3346450" cy="279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8" name="Rectangle 4"/>
          <p:cNvSpPr>
            <a:spLocks noGrp="1" noChangeArrowheads="1"/>
          </p:cNvSpPr>
          <p:nvPr>
            <p:ph type="title"/>
          </p:nvPr>
        </p:nvSpPr>
        <p:spPr>
          <a:xfrm>
            <a:off x="2605088" y="0"/>
            <a:ext cx="6431408" cy="6858000"/>
          </a:xfrm>
        </p:spPr>
        <p:txBody>
          <a:bodyPr>
            <a:normAutofit/>
          </a:bodyPr>
          <a:lstStyle/>
          <a:p>
            <a:pPr>
              <a:defRPr/>
            </a:pPr>
            <a:r>
              <a:rPr lang="en-US" sz="2800" dirty="0" smtClean="0">
                <a:solidFill>
                  <a:srgbClr val="FFFF00"/>
                </a:solidFill>
                <a:latin typeface="Times New Roman" pitchFamily="18" charset="0"/>
              </a:rPr>
              <a:t>As a rule, at the site of </a:t>
            </a:r>
            <a:r>
              <a:rPr lang="en-US" sz="2800" dirty="0" err="1" smtClean="0">
                <a:solidFill>
                  <a:srgbClr val="FFFF00"/>
                </a:solidFill>
                <a:latin typeface="Times New Roman" pitchFamily="18" charset="0"/>
              </a:rPr>
              <a:t>intradermal</a:t>
            </a:r>
            <a:r>
              <a:rPr lang="en-US" sz="2800" dirty="0" smtClean="0">
                <a:solidFill>
                  <a:srgbClr val="FFFF00"/>
                </a:solidFill>
                <a:latin typeface="Times New Roman" pitchFamily="18" charset="0"/>
              </a:rPr>
              <a:t> administration of BCG vaccine develops a specific reaction in the form of an infiltrate, 5-10 mm in diameter with a small nodule in the center.  Later </a:t>
            </a:r>
            <a:r>
              <a:rPr lang="en-US" sz="2800" dirty="0" err="1" smtClean="0">
                <a:solidFill>
                  <a:srgbClr val="FFFF00"/>
                </a:solidFill>
                <a:latin typeface="Times New Roman" pitchFamily="18" charset="0"/>
              </a:rPr>
              <a:t>pustulation</a:t>
            </a:r>
            <a:r>
              <a:rPr lang="en-US" sz="2800" dirty="0" smtClean="0">
                <a:solidFill>
                  <a:srgbClr val="FFFF00"/>
                </a:solidFill>
                <a:latin typeface="Times New Roman" pitchFamily="18" charset="0"/>
              </a:rPr>
              <a:t> is often noted.  Then in most cases in the center of an infiltrate there is a small necrosis with insignificant serous allocations.  After 2-4 months, a crust is formed at the injection site, and then a scar from 2 to 8 mm.</a:t>
            </a:r>
            <a:endParaRPr lang="ru-RU" sz="2800" b="1" dirty="0" smtClean="0">
              <a:solidFill>
                <a:srgbClr val="FFFF00"/>
              </a:solidFill>
              <a:latin typeface="Times New Roman" pitchFamily="18" charset="0"/>
            </a:endParaRPr>
          </a:p>
        </p:txBody>
      </p:sp>
      <p:pic>
        <p:nvPicPr>
          <p:cNvPr id="73731"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l="5144" r="2544" b="11082"/>
          <a:stretch>
            <a:fillRect/>
          </a:stretch>
        </p:blipFill>
        <p:spPr bwMode="auto">
          <a:xfrm>
            <a:off x="0" y="4568825"/>
            <a:ext cx="2592388"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l="7549" r="2534" b="24234"/>
          <a:stretch>
            <a:fillRect/>
          </a:stretch>
        </p:blipFill>
        <p:spPr bwMode="auto">
          <a:xfrm>
            <a:off x="6350" y="2359025"/>
            <a:ext cx="2590800" cy="164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3" name="Picture 7"/>
          <p:cNvPicPr>
            <a:picLocks noChangeAspect="1" noChangeArrowheads="1"/>
          </p:cNvPicPr>
          <p:nvPr/>
        </p:nvPicPr>
        <p:blipFill>
          <a:blip r:embed="rId4" cstate="print">
            <a:extLst>
              <a:ext uri="{28A0092B-C50C-407E-A947-70E740481C1C}">
                <a14:useLocalDpi xmlns:a14="http://schemas.microsoft.com/office/drawing/2010/main" val="0"/>
              </a:ext>
            </a:extLst>
          </a:blip>
          <a:srcRect t="13057"/>
          <a:stretch>
            <a:fillRect/>
          </a:stretch>
        </p:blipFill>
        <p:spPr bwMode="auto">
          <a:xfrm>
            <a:off x="0" y="12700"/>
            <a:ext cx="2592388"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Прямоугольник 10"/>
          <p:cNvSpPr/>
          <p:nvPr/>
        </p:nvSpPr>
        <p:spPr>
          <a:xfrm>
            <a:off x="0" y="1628800"/>
            <a:ext cx="4247456" cy="707886"/>
          </a:xfrm>
          <a:prstGeom prst="rect">
            <a:avLst/>
          </a:prstGeom>
        </p:spPr>
        <p:txBody>
          <a:bodyPr wrap="square">
            <a:spAutoFit/>
          </a:bodyPr>
          <a:lstStyle/>
          <a:p>
            <a:r>
              <a:rPr lang="en-US" dirty="0" smtClean="0"/>
              <a:t>.</a:t>
            </a:r>
          </a:p>
          <a:p>
            <a:r>
              <a:rPr lang="en-US" sz="1600" dirty="0" smtClean="0"/>
              <a:t>post-vaccination infiltrate</a:t>
            </a:r>
            <a:endParaRPr lang="uk-UA" sz="1600" dirty="0"/>
          </a:p>
        </p:txBody>
      </p:sp>
      <p:sp>
        <p:nvSpPr>
          <p:cNvPr id="12" name="Прямоугольник 11"/>
          <p:cNvSpPr/>
          <p:nvPr/>
        </p:nvSpPr>
        <p:spPr>
          <a:xfrm flipV="1">
            <a:off x="-1548680" y="6021288"/>
            <a:ext cx="7038528" cy="1200329"/>
          </a:xfrm>
          <a:prstGeom prst="rect">
            <a:avLst/>
          </a:prstGeom>
        </p:spPr>
        <p:txBody>
          <a:bodyPr wrap="square">
            <a:spAutoFit/>
          </a:bodyPr>
          <a:lstStyle/>
          <a:p>
            <a:r>
              <a:rPr lang="en-US" dirty="0" smtClean="0"/>
              <a:t>.</a:t>
            </a:r>
          </a:p>
          <a:p>
            <a:endParaRPr lang="en-US" dirty="0" smtClean="0"/>
          </a:p>
          <a:p>
            <a:endParaRPr lang="en-US" dirty="0" smtClean="0"/>
          </a:p>
        </p:txBody>
      </p:sp>
      <p:sp>
        <p:nvSpPr>
          <p:cNvPr id="13" name="Прямоугольник 12"/>
          <p:cNvSpPr/>
          <p:nvPr/>
        </p:nvSpPr>
        <p:spPr>
          <a:xfrm>
            <a:off x="0" y="2780928"/>
            <a:ext cx="7038528" cy="1692771"/>
          </a:xfrm>
          <a:prstGeom prst="rect">
            <a:avLst/>
          </a:prstGeom>
        </p:spPr>
        <p:txBody>
          <a:bodyPr wrap="square">
            <a:spAutoFit/>
          </a:bodyPr>
          <a:lstStyle/>
          <a:p>
            <a:r>
              <a:rPr lang="en-US" dirty="0" smtClean="0"/>
              <a:t>.</a:t>
            </a:r>
          </a:p>
          <a:p>
            <a:endParaRPr lang="en-US" dirty="0" smtClean="0"/>
          </a:p>
          <a:p>
            <a:endParaRPr lang="en-US" dirty="0" smtClean="0"/>
          </a:p>
          <a:p>
            <a:r>
              <a:rPr lang="en-US" sz="1600" dirty="0" smtClean="0"/>
              <a:t>post-vaccination necrosis</a:t>
            </a:r>
            <a:endParaRPr lang="uk-UA" sz="1600" dirty="0" smtClean="0"/>
          </a:p>
          <a:p>
            <a:r>
              <a:rPr lang="en-US" sz="1600" dirty="0" smtClean="0"/>
              <a:t> with ulcer</a:t>
            </a:r>
            <a:endParaRPr lang="uk-UA" sz="1600" dirty="0"/>
          </a:p>
        </p:txBody>
      </p:sp>
      <p:sp>
        <p:nvSpPr>
          <p:cNvPr id="15" name="Прямоугольник 14"/>
          <p:cNvSpPr/>
          <p:nvPr/>
        </p:nvSpPr>
        <p:spPr>
          <a:xfrm rot="10800000" flipV="1">
            <a:off x="0" y="6225563"/>
            <a:ext cx="6246497" cy="338554"/>
          </a:xfrm>
          <a:prstGeom prst="rect">
            <a:avLst/>
          </a:prstGeom>
        </p:spPr>
        <p:txBody>
          <a:bodyPr wrap="square">
            <a:spAutoFit/>
          </a:bodyPr>
          <a:lstStyle/>
          <a:p>
            <a:r>
              <a:rPr lang="en-US" sz="1600" dirty="0" smtClean="0"/>
              <a:t>post-vaccination scar</a:t>
            </a:r>
            <a:endParaRPr lang="uk-UA" sz="1600"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756" name="Rectangle 4"/>
          <p:cNvSpPr>
            <a:spLocks noGrp="1" noChangeArrowheads="1"/>
          </p:cNvSpPr>
          <p:nvPr>
            <p:ph type="title"/>
          </p:nvPr>
        </p:nvSpPr>
        <p:spPr>
          <a:xfrm>
            <a:off x="0" y="692696"/>
            <a:ext cx="9144000" cy="5201816"/>
          </a:xfrm>
        </p:spPr>
        <p:txBody>
          <a:bodyPr>
            <a:normAutofit fontScale="90000"/>
          </a:bodyPr>
          <a:lstStyle/>
          <a:p>
            <a:pPr algn="l">
              <a:defRPr/>
            </a:pPr>
            <a:r>
              <a:rPr lang="en-US" altLang="ru-RU" sz="2800" dirty="0" smtClean="0">
                <a:solidFill>
                  <a:srgbClr val="FFFF00"/>
                </a:solidFill>
                <a:latin typeface="Times New Roman" panose="02020603050405020304" pitchFamily="18" charset="0"/>
              </a:rPr>
              <a:t>Complications </a:t>
            </a:r>
            <a:r>
              <a:rPr lang="en-US" altLang="ru-RU" sz="2800" dirty="0" err="1" smtClean="0">
                <a:solidFill>
                  <a:srgbClr val="FFFF00"/>
                </a:solidFill>
                <a:latin typeface="Times New Roman" panose="02020603050405020304" pitchFamily="18" charset="0"/>
              </a:rPr>
              <a:t>Complications</a:t>
            </a:r>
            <a:r>
              <a:rPr lang="en-US" altLang="ru-RU" sz="2800" dirty="0" smtClean="0">
                <a:solidFill>
                  <a:srgbClr val="FFFF00"/>
                </a:solidFill>
                <a:latin typeface="Times New Roman" panose="02020603050405020304" pitchFamily="18" charset="0"/>
              </a:rPr>
              <a:t> after BCG vaccination are usually local and relatively rare (in 0.02% of cases). </a:t>
            </a:r>
            <a:br>
              <a:rPr lang="en-US" altLang="ru-RU" sz="2800" dirty="0" smtClean="0">
                <a:solidFill>
                  <a:srgbClr val="FFFF00"/>
                </a:solidFill>
                <a:latin typeface="Times New Roman" panose="02020603050405020304" pitchFamily="18" charset="0"/>
              </a:rPr>
            </a:br>
            <a:r>
              <a:rPr lang="en-US" altLang="ru-RU" sz="2800" dirty="0" smtClean="0">
                <a:solidFill>
                  <a:srgbClr val="FFFF00"/>
                </a:solidFill>
                <a:latin typeface="Times New Roman" panose="02020603050405020304" pitchFamily="18" charset="0"/>
              </a:rPr>
              <a:t> </a:t>
            </a:r>
            <a:r>
              <a:rPr lang="en-US" altLang="ru-RU" sz="3100" dirty="0" smtClean="0">
                <a:solidFill>
                  <a:srgbClr val="FF0000"/>
                </a:solidFill>
                <a:latin typeface="Times New Roman" panose="02020603050405020304" pitchFamily="18" charset="0"/>
              </a:rPr>
              <a:t>Complications are:</a:t>
            </a:r>
            <a:r>
              <a:rPr lang="uk-UA" altLang="ru-RU" sz="2800" dirty="0" smtClean="0">
                <a:solidFill>
                  <a:srgbClr val="FFFF00"/>
                </a:solidFill>
                <a:latin typeface="Times New Roman" panose="02020603050405020304" pitchFamily="18" charset="0"/>
              </a:rPr>
              <a:t/>
            </a:r>
            <a:br>
              <a:rPr lang="uk-UA" altLang="ru-RU" sz="2800" dirty="0" smtClean="0">
                <a:solidFill>
                  <a:srgbClr val="FFFF00"/>
                </a:solidFill>
                <a:latin typeface="Times New Roman" panose="02020603050405020304" pitchFamily="18" charset="0"/>
              </a:rPr>
            </a:br>
            <a:r>
              <a:rPr lang="en-US" altLang="ru-RU" sz="3100" dirty="0" smtClean="0">
                <a:solidFill>
                  <a:srgbClr val="FFFF00"/>
                </a:solidFill>
                <a:latin typeface="Times New Roman" panose="02020603050405020304" pitchFamily="18" charset="0"/>
              </a:rPr>
              <a:t> - subcutaneous cold abscesses; </a:t>
            </a:r>
            <a:r>
              <a:rPr lang="uk-UA" altLang="ru-RU" sz="3100" dirty="0" smtClean="0">
                <a:solidFill>
                  <a:srgbClr val="FFFF00"/>
                </a:solidFill>
                <a:latin typeface="Times New Roman" panose="02020603050405020304" pitchFamily="18" charset="0"/>
              </a:rPr>
              <a:t/>
            </a:r>
            <a:br>
              <a:rPr lang="uk-UA" altLang="ru-RU" sz="3100" dirty="0" smtClean="0">
                <a:solidFill>
                  <a:srgbClr val="FFFF00"/>
                </a:solidFill>
                <a:latin typeface="Times New Roman" panose="02020603050405020304" pitchFamily="18" charset="0"/>
              </a:rPr>
            </a:br>
            <a:r>
              <a:rPr lang="en-US" altLang="ru-RU" sz="3100" dirty="0" smtClean="0">
                <a:solidFill>
                  <a:srgbClr val="FFFF00"/>
                </a:solidFill>
                <a:latin typeface="Times New Roman" panose="02020603050405020304" pitchFamily="18" charset="0"/>
              </a:rPr>
              <a:t> - ulcers of 10 mm or more in diameter at the site of </a:t>
            </a:r>
            <a:r>
              <a:rPr lang="en-US" altLang="ru-RU" sz="3100" dirty="0" err="1" smtClean="0">
                <a:solidFill>
                  <a:srgbClr val="FFFF00"/>
                </a:solidFill>
                <a:latin typeface="Times New Roman" panose="02020603050405020304" pitchFamily="18" charset="0"/>
              </a:rPr>
              <a:t>intradermal</a:t>
            </a:r>
            <a:r>
              <a:rPr lang="en-US" altLang="ru-RU" sz="3100" dirty="0" smtClean="0">
                <a:solidFill>
                  <a:srgbClr val="FFFF00"/>
                </a:solidFill>
                <a:latin typeface="Times New Roman" panose="02020603050405020304" pitchFamily="18" charset="0"/>
              </a:rPr>
              <a:t> administration of BCG vaccine;</a:t>
            </a:r>
            <a:r>
              <a:rPr lang="uk-UA" altLang="ru-RU" sz="3100" dirty="0" smtClean="0">
                <a:solidFill>
                  <a:srgbClr val="FFFF00"/>
                </a:solidFill>
                <a:latin typeface="Times New Roman" panose="02020603050405020304" pitchFamily="18" charset="0"/>
              </a:rPr>
              <a:t/>
            </a:r>
            <a:br>
              <a:rPr lang="uk-UA" altLang="ru-RU" sz="3100" dirty="0" smtClean="0">
                <a:solidFill>
                  <a:srgbClr val="FFFF00"/>
                </a:solidFill>
                <a:latin typeface="Times New Roman" panose="02020603050405020304" pitchFamily="18" charset="0"/>
              </a:rPr>
            </a:br>
            <a:r>
              <a:rPr lang="en-US" altLang="ru-RU" sz="3100" dirty="0" smtClean="0">
                <a:solidFill>
                  <a:srgbClr val="FFFF00"/>
                </a:solidFill>
                <a:latin typeface="Times New Roman" panose="02020603050405020304" pitchFamily="18" charset="0"/>
              </a:rPr>
              <a:t>  - lymphadenitis of regional lymph nodes (</a:t>
            </a:r>
            <a:r>
              <a:rPr lang="en-US" altLang="ru-RU" sz="3100" dirty="0" err="1" smtClean="0">
                <a:solidFill>
                  <a:srgbClr val="FFFF00"/>
                </a:solidFill>
                <a:latin typeface="Times New Roman" panose="02020603050405020304" pitchFamily="18" charset="0"/>
              </a:rPr>
              <a:t>axillary</a:t>
            </a:r>
            <a:r>
              <a:rPr lang="en-US" altLang="ru-RU" sz="3100" dirty="0" smtClean="0">
                <a:solidFill>
                  <a:srgbClr val="FFFF00"/>
                </a:solidFill>
                <a:latin typeface="Times New Roman" panose="02020603050405020304" pitchFamily="18" charset="0"/>
              </a:rPr>
              <a:t>, cervical, supra- and </a:t>
            </a:r>
            <a:r>
              <a:rPr lang="en-US" altLang="ru-RU" sz="3100" dirty="0" err="1" smtClean="0">
                <a:solidFill>
                  <a:srgbClr val="FFFF00"/>
                </a:solidFill>
                <a:latin typeface="Times New Roman" panose="02020603050405020304" pitchFamily="18" charset="0"/>
              </a:rPr>
              <a:t>subclavian</a:t>
            </a:r>
            <a:r>
              <a:rPr lang="en-US" altLang="ru-RU" sz="3100" dirty="0" smtClean="0">
                <a:solidFill>
                  <a:srgbClr val="FFFF00"/>
                </a:solidFill>
                <a:latin typeface="Times New Roman" panose="02020603050405020304" pitchFamily="18" charset="0"/>
              </a:rPr>
              <a:t>) with an increase in the node to 1.5 mm or more in the phase of infiltration, abscessing and calcification; </a:t>
            </a:r>
            <a:r>
              <a:rPr lang="uk-UA" altLang="ru-RU" sz="3100" dirty="0" smtClean="0">
                <a:solidFill>
                  <a:srgbClr val="FFFF00"/>
                </a:solidFill>
                <a:latin typeface="Times New Roman" panose="02020603050405020304" pitchFamily="18" charset="0"/>
              </a:rPr>
              <a:t/>
            </a:r>
            <a:br>
              <a:rPr lang="uk-UA" altLang="ru-RU" sz="3100" dirty="0" smtClean="0">
                <a:solidFill>
                  <a:srgbClr val="FFFF00"/>
                </a:solidFill>
                <a:latin typeface="Times New Roman" panose="02020603050405020304" pitchFamily="18" charset="0"/>
              </a:rPr>
            </a:br>
            <a:r>
              <a:rPr lang="en-US" altLang="ru-RU" sz="3100" dirty="0" smtClean="0">
                <a:solidFill>
                  <a:srgbClr val="FFFF00"/>
                </a:solidFill>
                <a:latin typeface="Times New Roman" panose="02020603050405020304" pitchFamily="18" charset="0"/>
              </a:rPr>
              <a:t> - </a:t>
            </a:r>
            <a:r>
              <a:rPr lang="en-US" altLang="ru-RU" sz="3100" dirty="0" err="1" smtClean="0">
                <a:solidFill>
                  <a:srgbClr val="FFFF00"/>
                </a:solidFill>
                <a:latin typeface="Times New Roman" panose="02020603050405020304" pitchFamily="18" charset="0"/>
              </a:rPr>
              <a:t>keloid</a:t>
            </a:r>
            <a:r>
              <a:rPr lang="en-US" altLang="ru-RU" sz="3100" dirty="0" smtClean="0">
                <a:solidFill>
                  <a:srgbClr val="FFFF00"/>
                </a:solidFill>
                <a:latin typeface="Times New Roman" panose="02020603050405020304" pitchFamily="18" charset="0"/>
              </a:rPr>
              <a:t> scars with a size of 10 mm or more in diameter at the injection site; </a:t>
            </a:r>
            <a:r>
              <a:rPr lang="uk-UA" altLang="ru-RU" sz="3100" dirty="0" smtClean="0">
                <a:solidFill>
                  <a:srgbClr val="FFFF00"/>
                </a:solidFill>
                <a:latin typeface="Times New Roman" panose="02020603050405020304" pitchFamily="18" charset="0"/>
              </a:rPr>
              <a:t/>
            </a:r>
            <a:br>
              <a:rPr lang="uk-UA" altLang="ru-RU" sz="3100" dirty="0" smtClean="0">
                <a:solidFill>
                  <a:srgbClr val="FFFF00"/>
                </a:solidFill>
                <a:latin typeface="Times New Roman" panose="02020603050405020304" pitchFamily="18" charset="0"/>
              </a:rPr>
            </a:br>
            <a:r>
              <a:rPr lang="en-US" altLang="ru-RU" sz="3100" dirty="0" smtClean="0">
                <a:solidFill>
                  <a:srgbClr val="FFFF00"/>
                </a:solidFill>
                <a:latin typeface="Times New Roman" panose="02020603050405020304" pitchFamily="18" charset="0"/>
              </a:rPr>
              <a:t>- generalized BCG infection.</a:t>
            </a:r>
            <a:endParaRPr lang="ru-RU" altLang="ru-RU" sz="3100" b="1" dirty="0" smtClean="0">
              <a:solidFill>
                <a:srgbClr val="FFFF00"/>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35150" y="0"/>
            <a:ext cx="7200900" cy="6858000"/>
          </a:xfrm>
        </p:spPr>
        <p:txBody>
          <a:bodyPr/>
          <a:lstStyle/>
          <a:p>
            <a:pPr>
              <a:defRPr/>
            </a:pPr>
            <a:r>
              <a:rPr lang="en-US" sz="2400" dirty="0" smtClean="0">
                <a:solidFill>
                  <a:srgbClr val="FF0000"/>
                </a:solidFill>
                <a:latin typeface="Times New Roman" panose="02020603050405020304" pitchFamily="18" charset="0"/>
                <a:cs typeface="Times New Roman" panose="02020603050405020304" pitchFamily="18" charset="0"/>
              </a:rPr>
              <a:t>Post-vaccination regional lymph node lymphadenitis </a:t>
            </a:r>
            <a:r>
              <a:rPr lang="en-US" sz="2400" dirty="0" smtClean="0">
                <a:solidFill>
                  <a:srgbClr val="FFFF00"/>
                </a:solidFill>
                <a:latin typeface="Times New Roman" panose="02020603050405020304" pitchFamily="18" charset="0"/>
                <a:cs typeface="Times New Roman" panose="02020603050405020304" pitchFamily="18" charset="0"/>
              </a:rPr>
              <a:t>usually occurs in primary vaccinated children.  Appear 2-3 months after vaccination in the presence of a normal local reaction, in some cases may be combined with a cold subcutaneous abscess.  For </a:t>
            </a:r>
            <a:r>
              <a:rPr lang="en-US" sz="2400" dirty="0" err="1" smtClean="0">
                <a:solidFill>
                  <a:srgbClr val="FFFF00"/>
                </a:solidFill>
                <a:latin typeface="Times New Roman" panose="02020603050405020304" pitchFamily="18" charset="0"/>
                <a:cs typeface="Times New Roman" panose="02020603050405020304" pitchFamily="18" charset="0"/>
              </a:rPr>
              <a:t>pstvactional</a:t>
            </a:r>
            <a:r>
              <a:rPr lang="en-US" sz="2400" dirty="0" smtClean="0">
                <a:solidFill>
                  <a:srgbClr val="FFFF00"/>
                </a:solidFill>
                <a:latin typeface="Times New Roman" panose="02020603050405020304" pitchFamily="18" charset="0"/>
                <a:cs typeface="Times New Roman" panose="02020603050405020304" pitchFamily="18" charset="0"/>
              </a:rPr>
              <a:t> lymphadenitis is characterized by asymptomatic onset, enlargement of regional lymph nodes.  Clinical manifestations of post-vaccination lymphadenitis depend on the phase of the process (infiltration, abscessing or calcification).  After self-emptying of lymphadenitis, healing occurs.  If self-healing does not occur - is treated with </a:t>
            </a:r>
            <a:r>
              <a:rPr lang="en-US" sz="2400" dirty="0" err="1" smtClean="0">
                <a:solidFill>
                  <a:srgbClr val="FFFF00"/>
                </a:solidFill>
                <a:latin typeface="Times New Roman" panose="02020603050405020304" pitchFamily="18" charset="0"/>
                <a:cs typeface="Times New Roman" panose="02020603050405020304" pitchFamily="18" charset="0"/>
              </a:rPr>
              <a:t>isoniazid</a:t>
            </a:r>
            <a:r>
              <a:rPr lang="en-US" sz="2400" dirty="0" smtClean="0">
                <a:solidFill>
                  <a:srgbClr val="FFFF00"/>
                </a:solidFill>
                <a:latin typeface="Times New Roman" panose="02020603050405020304" pitchFamily="18" charset="0"/>
                <a:cs typeface="Times New Roman" panose="02020603050405020304" pitchFamily="18" charset="0"/>
              </a:rPr>
              <a:t> for 3-6 months.</a:t>
            </a:r>
            <a:endParaRPr lang="ru-RU" sz="2400" b="1" dirty="0">
              <a:solidFill>
                <a:srgbClr val="FFFF00"/>
              </a:solidFill>
              <a:latin typeface="Times New Roman" panose="02020603050405020304" pitchFamily="18" charset="0"/>
              <a:cs typeface="Times New Roman" panose="02020603050405020304" pitchFamily="18" charset="0"/>
            </a:endParaRPr>
          </a:p>
        </p:txBody>
      </p:sp>
      <p:pic>
        <p:nvPicPr>
          <p:cNvPr id="82947" name="Рисунок 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404664"/>
            <a:ext cx="1835150" cy="474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Прямоугольник 4"/>
          <p:cNvSpPr/>
          <p:nvPr/>
        </p:nvSpPr>
        <p:spPr>
          <a:xfrm rot="10800000" flipV="1">
            <a:off x="0" y="5129586"/>
            <a:ext cx="6858000" cy="923330"/>
          </a:xfrm>
          <a:prstGeom prst="rect">
            <a:avLst/>
          </a:prstGeom>
        </p:spPr>
        <p:txBody>
          <a:bodyPr wrap="square">
            <a:spAutoFit/>
          </a:bodyPr>
          <a:lstStyle/>
          <a:p>
            <a:r>
              <a:rPr lang="en-US" sz="1800" dirty="0" smtClean="0"/>
              <a:t>Echogram</a:t>
            </a:r>
            <a:endParaRPr lang="uk-UA" sz="1800" dirty="0" smtClean="0"/>
          </a:p>
          <a:p>
            <a:r>
              <a:rPr lang="en-US" sz="1800" dirty="0" smtClean="0"/>
              <a:t> </a:t>
            </a:r>
            <a:r>
              <a:rPr lang="uk-UA" sz="1800" dirty="0" smtClean="0"/>
              <a:t> </a:t>
            </a:r>
            <a:r>
              <a:rPr lang="en-US" sz="1800" smtClean="0"/>
              <a:t>of the lymphatic</a:t>
            </a:r>
            <a:endParaRPr lang="en-US" sz="1800" dirty="0" smtClean="0"/>
          </a:p>
          <a:p>
            <a:r>
              <a:rPr lang="en-US" sz="1800" dirty="0" smtClean="0"/>
              <a:t>nodes</a:t>
            </a:r>
            <a:endParaRPr lang="uk-UA" sz="18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екс">
  <a:themeElements>
    <a:clrScheme name="Апекс">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Яркая">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Apex</Template>
  <TotalTime>7267</TotalTime>
  <Words>1707</Words>
  <Application>Microsoft Office PowerPoint</Application>
  <PresentationFormat>Экран (4:3)</PresentationFormat>
  <Paragraphs>130</Paragraphs>
  <Slides>41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41</vt:i4>
      </vt:variant>
    </vt:vector>
  </HeadingPairs>
  <TitlesOfParts>
    <vt:vector size="42" baseType="lpstr">
      <vt:lpstr>Апекс</vt:lpstr>
      <vt:lpstr>PREVENTION OF TUBERCULOSIS </vt:lpstr>
      <vt:lpstr>Tuberculosis is an infectious disease.   In its origin, development, spread, all links of the epidemiological chain can be traced: the pathogen, the source of infection, the ways of its transmission and the susceptible organism.  Modern tuberculosis prevention is based on all parts of the epidemiological process.  Tuberculosis prevention is divided into:   - non-specific (social, sanitary, infection control),     - specific (BCG vaccination),                         - preventive chemotherapy (chemoprophylaxis). </vt:lpstr>
      <vt:lpstr>An essential element of social prevention of tuberculosis is health education, which is aimed at mass promotion of knowledge about tuberculosis among the population:  </vt:lpstr>
      <vt:lpstr>Sanitary prevention</vt:lpstr>
      <vt:lpstr>Презентация PowerPoint</vt:lpstr>
      <vt:lpstr>Risk groups for tuberculosis</vt:lpstr>
      <vt:lpstr>Infectious control of tuberculosis is a system of organizational, anti-epidemic and preventive measures aimed at preventing and reducing the likelihood of transmission of Mycobacterium tuberculosis to healthy individuals.</vt:lpstr>
      <vt:lpstr>The main factor in the transmission of tuberculosis infection is indoor air with an infectious aerosol.    The virulence of the Office in the aerosol persists for 6 hours.    The risk of tuberculosis infection depends on: the duration of contact with the patient who secretes the Office's virulence of the concentration of infectious aerosol in the air of the state of the body's defenses.</vt:lpstr>
      <vt:lpstr>The basis of infection control is administrative measures that prevent air infection:  - differentiation of flows of infectious and non-infectious patients;  - organization of rapid diagnosis of tuberculosis;   - immediate isolation and immediate treatment of the patient;   - reducing the time of contact with the source of infection;   - etiquette of cough and the use of surgical masks for the patient;  </vt:lpstr>
      <vt:lpstr>Infection control is also aimed at reducing the concentration of infectious aerosol in the air and its disinfection, which is carried out by  engineering control  measures:  - natural and mechanical ventilation;   - use of ultraviolet lamps;   - natural insolation of premises.</vt:lpstr>
      <vt:lpstr>Infection control includes individual protection of the respiratory organs from inhalation of contaminated air and the principles of personal hygiene during respiratory acts:  - the use of medical staff and other persons who communicate with patients with infectious forms of respiratory tuberculosis;   - patients with infectious forms of tuberculosis in contact with medical staff, family members and others are required to use surgical gauze disposable masks;</vt:lpstr>
      <vt:lpstr>Characteristics of tuberculosis infection place  The tuberculosis infection place is the location of the source of Mycobacterium tuberculosis together with the people around it.  The spatial boundaries of the outbreak include the patient's home, place of work, education, upbringing, treatment, closed institutions, as well as teams and groups of people who communicate temporarily or permanently.  </vt:lpstr>
      <vt:lpstr>Persons (adults and children) who come into contact with a person or animal with tuberculosis are called "contact persons".   Contacts are divided into:  - family (family members of the patient);  - apartment (persons living in a communal apartment or dormitory room);   -profecional(persons who work directly with people or animals with tuberculosis).   Persons who are in family contact or living with the patient in the same room (dormitory) are most at risk of contracting the Office.</vt:lpstr>
      <vt:lpstr>The degree of epidemic danger of the outbreak is not the same and depends on:   - the massive excretion of Mycobacterium tuberculosis in patients  - the presence in the outbreak of children, adolescents, pregnant women and others with increased susceptibility to tuberculosis infection;   - housing conditions (which determine the possibility of isolation of the patient, close communication with contacts, their number, as well as the level of sanitary and communal improvement of housing);   - compliance with the anti-epidemic regime in the center of tuberculosis infection</vt:lpstr>
      <vt:lpstr>The tuberculosis infection place of the first category - outbreaks with the greatest epidemic danger.   Category 1 includes an outbreak in which a patient with tuberculosis lives, with massive bacterial excretion.  In this category of outbreaks there are all or the vast majority of adverse factors: children and adolescents, pregnant women, difficult living conditions, patients violated the anti-epidemic regime.   Such conditions are most common in dormitories, communal apartments, closed institutions, in which it is impossible to allocate a separate room for the patient.</vt:lpstr>
      <vt:lpstr>tuberculosis infection place of the second category - outbreaks with relative epidemic danger.    These are the centers in which patients with tuberculosis of respiratory organs live, with insignificant allocation of mycobacteria of tuberculosis, in separate apartments without children and teenagers and where the patient adheres to a sanitary and hygienic mode.    These are relatively prosperous hearths.   </vt:lpstr>
      <vt:lpstr>tuberculosis infection place of the third category - outbreaks with potential epidemic danger.     These are place where there are patients with tuberculosis, as a result of whose treatment the allocation of the Office (formal) has stopped, who live without children and adolescents and have no aggravating factors.</vt:lpstr>
      <vt:lpstr>Anti-epidemic measures in tuberculosis outbreaks   - hospitalization and treatment of the patient or isolation of the bacterium within the outbreak if it is impossible to hospitalize him;   - order and organization of final disinfection;   - the organization of current disinfection, training of the patient and contact persons in a technique of its carrying out;   - examination of contact persons (X-ray examination, tuberculin test - Mantoux reaction with 2 TO PPD-L, bacterioscopic examination, general clinical tests). - Chemoprophylaxis of tuberculosis is carried out at the first established contact.</vt:lpstr>
      <vt:lpstr>Презентация PowerPoint</vt:lpstr>
      <vt:lpstr>The main methods of disinfection during the final disinfection are:  - use of high temperature on the spot (boiling of linen, dressings, utensils, toys, care items, cleaning material and incineration of garbage and low-value items);   - use of chamber disinfection (bed linen, outer and wearable clothes of the patient, blankets, carpets, paths, bedding, books, etc.);   - use of chemical disinfectants (for disinfection of sputum, linen, utensils, premises, household items and furniture).  Current disinfection is carried out from the moment of detection of a bactericidal agent and systematically during all period of treatment.</vt:lpstr>
      <vt:lpstr>Chemoprophylaxis</vt:lpstr>
      <vt:lpstr>Презентация PowerPoint</vt:lpstr>
      <vt:lpstr> TUBERCULIN DIAGNOSIS - A METHOD OF EARLY DETECTION OF TUBERCULOSIS IN CHILDREN AND ADOLESCENTS </vt:lpstr>
      <vt:lpstr>TUBERCULIN DIAGNOSIS - A METHOD OF EARLY DETECTION OF TUBERCULOSIS IN CHILDREN AND ADOLESCENTS</vt:lpstr>
      <vt:lpstr>Tuberculin diagnosis is based  on the determination of the  body's allergy to tuberculin,  which is the hapten of  Mycobacterium tuberculosis.  For the first time, tuberculin was isolated from the products of  mycobacterial tuberculosis R. Koch in 1890 Tuberculin - a liquid  allergen, is a solution of tuberculin in 0.85% sodium chloride solution,  with phosphate buffer, with tween-80 as a stabilizer and phenol  as a preservative.   </vt:lpstr>
      <vt:lpstr>   </vt:lpstr>
      <vt:lpstr>Mantoux test technique Only single-use disposable syringes are used for the Mantoux test.  The ampoule with the drug, before opening, wipe with gauze soaked in 70 ° ethyl alcohol.  Gain 0.2 ml (two doses), release the solution to the mark of 0.1 ml.  The ampoule after opening is stored in aseptic conditions for no more than 2 hours.  On the inner surface of the middle third of the forearm, the skin area is treated with 70 ° ethyl alcohol.  A thin needle cut upwards is injected intradermally.  With proper technique, a papule 7-8 mm in diameter is formed in the skin.</vt:lpstr>
      <vt:lpstr>The Mantoux test is performed on the prescription of a doctor (pediatrician, family doctor, therapist) by a specially appointed nurse who has a document - admission to tuberculin testing.</vt:lpstr>
      <vt:lpstr>According to the results of the Mantoux test with 2 TO                  distinguish:</vt:lpstr>
      <vt:lpstr>The initial period of tuberculosis infection is defined as a "turn" of tuberculin reactions and qualifies as the first positive tuberculin reaction in a virtually healthy child (without symptoms of intoxication and local changes).  </vt:lpstr>
      <vt:lpstr>Children with a "convertion" ("twist") of the tuberculin test or to address the etiology of allergies (post-vaccination or infectious) are referred to a TB doctor with documentation stating the date of BCG vaccination, dates and results of all previous tuberculin tests, test results (general blood test,  review radiography).   Children and adolescents with a "twist" of tuberculin reactions must be examined and monitored at a TB clinic, because the appearance of sensitivity to tuberculin may be the  first signs of tuberculosis.</vt:lpstr>
      <vt:lpstr>Contraindications to tuberculin testing:    - skin diseases in the period of exacerbation;   - acute and chronic infectious diseases in the period of exacerbation, including convalescence (at least 1 month after the disappearance of all clinical symptoms);   - allergic respiratory or skin diseases in acute and subacute stages;   - rheumatism in acute and subacute stages;   - exacerbation of other chronic somatic diseases;   - quarantine due to children's infections in children's groups</vt:lpstr>
      <vt:lpstr>SPECIFIC PREVENTION   The purpose of TB vaccination is to create a vaccine immune system.  Currently, TB vaccination is used in most countries (more than 120) as a recognized method of active specific prevention of tuberculosis with BCG vaccine.</vt:lpstr>
      <vt:lpstr>BCG vaccine is a preparation of live weakly virulent M. bovis BCG  vaccine strain, lyophilized in 1.5% sodium glutamate solution.  One ampoule contains 20 doses of BCG vaccine  of 0.05 mg.</vt:lpstr>
      <vt:lpstr> </vt:lpstr>
      <vt:lpstr>. Contraindications to vaccination  -absolute:   -generalized BCG infection, BCG-ostitis, found in other children in the family.   -relative:  - premature babies weighing less than 2500 g;  - intrauterine infection;  - purulent-septic diseases;   - hemolytic disease of infants  - birth injuries with neurological symptoms;  - generalized skin lesions;  - acute diseases;  - HIV-infected mother.</vt:lpstr>
      <vt:lpstr>Disposable syringes with a volume of 1 ml with thin needles with a short cut are used for vaccination.</vt:lpstr>
      <vt:lpstr>For one vaccination, 0.2 ml (2 doses) of diluted vaccine is drawn into a syringe, then a portion of the vaccine is released through a needle to expel air and bring the volume of vaccine to the desired 0.1 ml.</vt:lpstr>
      <vt:lpstr>As a rule, at the site of intradermal administration of BCG vaccine develops a specific reaction in the form of an infiltrate, 5-10 mm in diameter with a small nodule in the center.  Later pustulation is often noted.  Then in most cases in the center of an infiltrate there is a small necrosis with insignificant serous allocations.  After 2-4 months, a crust is formed at the injection site, and then a scar from 2 to 8 mm.</vt:lpstr>
      <vt:lpstr>Complications Complications after BCG vaccination are usually local and relatively rare (in 0.02% of cases).   Complications are:  - subcutaneous cold abscesses;   - ulcers of 10 mm or more in diameter at the site of intradermal administration of BCG vaccine;   - lymphadenitis of regional lymph nodes (axillary, cervical, supra- and subclavian) with an increase in the node to 1.5 mm or more in the phase of infiltration, abscessing and calcification;   - keloid scars with a size of 10 mm or more in diameter at the injection site;  - generalized BCG infection.</vt:lpstr>
      <vt:lpstr>Post-vaccination regional lymph node lymphadenitis usually occurs in primary vaccinated children.  Appear 2-3 months after vaccination in the presence of a normal local reaction, in some cases may be combined with a cold subcutaneous abscess.  For pstvactional lymphadenitis is characterized by asymptomatic onset, enlargement of regional lymph nodes.  Clinical manifestations of post-vaccination lymphadenitis depend on the phase of the process (infiltration, abscessing or calcification).  After self-emptying of lymphadenitis, healing occurs.  If self-healing does not occur - is treated with isoniazid for 3-6 months.</vt:lpstr>
    </vt:vector>
  </TitlesOfParts>
  <Company>2</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КЛІНІЧНІ ФОРМИ ТУБЕРКУЛЬОЗУ</dc:title>
  <dc:creator>1</dc:creator>
  <cp:lastModifiedBy>Roman</cp:lastModifiedBy>
  <cp:revision>414</cp:revision>
  <dcterms:created xsi:type="dcterms:W3CDTF">2008-09-12T08:47:13Z</dcterms:created>
  <dcterms:modified xsi:type="dcterms:W3CDTF">2023-02-14T11:55:07Z</dcterms:modified>
</cp:coreProperties>
</file>