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9D658-E0F2-44D1-A021-A501324E5645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3DB4F-8A82-4018-811B-E0E9B610F5B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626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6F0FAA-ECD5-4EF6-9E56-9323D046C98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199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E470FF-7C20-4372-8BC3-50CD626D767B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319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322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428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92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305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439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16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69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0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885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4001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868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24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3037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293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09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188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11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A15B61-7CEF-42E9-8037-2616F8A228F6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5DC0032-4B18-4CAC-98B7-8C2FDBB7436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482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одзаголовок 4"/>
          <p:cNvSpPr txBox="1">
            <a:spLocks/>
          </p:cNvSpPr>
          <p:nvPr/>
        </p:nvSpPr>
        <p:spPr bwMode="auto">
          <a:xfrm>
            <a:off x="2189956" y="908720"/>
            <a:ext cx="7772400" cy="144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  <a:buClr>
                <a:schemeClr val="accent1"/>
              </a:buClr>
              <a:buSzPct val="70000"/>
              <a:buFont typeface="Arial" panose="020B0604020202020204" pitchFamily="34" charset="0"/>
              <a:buNone/>
            </a:pPr>
            <a:r>
              <a:rPr lang="en-US" altLang="ru-RU" sz="2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Microbiology, virology and </a:t>
            </a:r>
            <a:r>
              <a:rPr lang="en-US" altLang="ru-RU" sz="21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immunology</a:t>
            </a:r>
            <a:endParaRPr lang="ru-RU" altLang="ru-RU" sz="21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40000"/>
              </a:lnSpc>
              <a:buClr>
                <a:schemeClr val="accent1"/>
              </a:buClr>
              <a:buSzPct val="70000"/>
              <a:buFont typeface="Arial" panose="020B0604020202020204" pitchFamily="34" charset="0"/>
              <a:buNone/>
            </a:pPr>
            <a:r>
              <a:rPr lang="en-US" altLang="ru-RU" sz="21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Stomatological</a:t>
            </a:r>
            <a:r>
              <a:rPr lang="en-US" altLang="ru-RU" sz="21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faculty </a:t>
            </a:r>
            <a:endParaRPr lang="ru-RU" altLang="ru-RU" sz="21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40000"/>
              </a:lnSpc>
              <a:buClr>
                <a:schemeClr val="accent1"/>
              </a:buClr>
              <a:buSzPct val="70000"/>
              <a:buFontTx/>
              <a:buNone/>
            </a:pPr>
            <a:r>
              <a:rPr lang="en-US" alt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  <a:r>
              <a:rPr lang="ru-RU" alt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ru-RU" sz="2000" b="1" dirty="0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Прямоугольник 3"/>
          <p:cNvSpPr>
            <a:spLocks noChangeArrowheads="1"/>
          </p:cNvSpPr>
          <p:nvPr/>
        </p:nvSpPr>
        <p:spPr bwMode="auto">
          <a:xfrm>
            <a:off x="1952626" y="188913"/>
            <a:ext cx="8247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ru-RU" sz="1800" b="1" dirty="0">
                <a:solidFill>
                  <a:srgbClr val="4A452A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ODESA NATIONAL MEDICAL UNIVERSITY</a:t>
            </a:r>
            <a:endParaRPr lang="ru-RU" altLang="ru-RU" sz="1800" b="1" dirty="0">
              <a:latin typeface="Calibri" panose="020F050202020403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5273" y="2348881"/>
            <a:ext cx="8391525" cy="406265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en-US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The importance of medical microbiology for the practical activity of the doctor. History of microbiology. Morphology and structure of microorganisms. Evolution and classification of microorganisms. Genetics of bacteria and viruses. </a:t>
            </a: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/>
            </a:r>
            <a:b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</a:b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  <p:sp>
        <p:nvSpPr>
          <p:cNvPr id="4101" name="Прямоугольник 5"/>
          <p:cNvSpPr>
            <a:spLocks noChangeArrowheads="1"/>
          </p:cNvSpPr>
          <p:nvPr/>
        </p:nvSpPr>
        <p:spPr bwMode="auto">
          <a:xfrm>
            <a:off x="5664201" y="5445126"/>
            <a:ext cx="9541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ru-RU" sz="1800" b="1" dirty="0">
                <a:latin typeface="Arial" panose="020B0604020202020204" pitchFamily="34" charset="0"/>
              </a:rPr>
              <a:t>Odesa</a:t>
            </a:r>
            <a:r>
              <a:rPr lang="ru-RU" altLang="ru-RU" sz="1800" b="1" dirty="0">
                <a:latin typeface="Arial" panose="020B0604020202020204" pitchFamily="34" charset="0"/>
              </a:rPr>
              <a:t> </a:t>
            </a:r>
            <a:br>
              <a:rPr lang="ru-RU" altLang="ru-RU" sz="1800" b="1" dirty="0">
                <a:latin typeface="Arial" panose="020B0604020202020204" pitchFamily="34" charset="0"/>
              </a:rPr>
            </a:br>
            <a:endParaRPr lang="ru-RU" altLang="ru-RU" sz="1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44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389" y="260350"/>
            <a:ext cx="8713787" cy="63373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defRPr/>
            </a:pPr>
            <a:r>
              <a:rPr lang="en-US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Bacterial physiology</a:t>
            </a:r>
            <a:r>
              <a:rPr lang="ru-RU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200"/>
              <a:t>studies</a:t>
            </a:r>
            <a:r>
              <a:rPr lang="ru-RU" sz="2200"/>
              <a:t> </a:t>
            </a:r>
            <a:r>
              <a:rPr lang="en-US" sz="2200"/>
              <a:t>physical</a:t>
            </a:r>
            <a:r>
              <a:rPr lang="ru-RU" sz="2200"/>
              <a:t>, </a:t>
            </a:r>
            <a:r>
              <a:rPr lang="en-US" sz="2200"/>
              <a:t>chemical and biological processes in bacterial cell</a:t>
            </a:r>
            <a:r>
              <a:rPr lang="ru-RU" sz="2200"/>
              <a:t>, </a:t>
            </a:r>
            <a:r>
              <a:rPr lang="en-US" sz="2200"/>
              <a:t>and also</a:t>
            </a:r>
            <a:r>
              <a:rPr lang="ru-RU" sz="2200"/>
              <a:t> </a:t>
            </a:r>
            <a:r>
              <a:rPr lang="en-US" sz="2200"/>
              <a:t>physical</a:t>
            </a:r>
            <a:r>
              <a:rPr lang="ru-RU" sz="2200"/>
              <a:t>, </a:t>
            </a:r>
            <a:r>
              <a:rPr lang="en-US" sz="2200"/>
              <a:t>chemical and biological changes</a:t>
            </a:r>
            <a:r>
              <a:rPr lang="ru-RU" sz="2200"/>
              <a:t>, </a:t>
            </a:r>
            <a:r>
              <a:rPr lang="en-US" sz="2200"/>
              <a:t>caused by bacteria in environment</a:t>
            </a:r>
            <a:r>
              <a:rPr lang="ru-RU" sz="2200"/>
              <a:t>.</a:t>
            </a:r>
          </a:p>
          <a:p>
            <a:pPr marL="0" indent="0" eaLnBrk="1" hangingPunct="1">
              <a:lnSpc>
                <a:spcPct val="80000"/>
              </a:lnSpc>
              <a:defRPr/>
            </a:pPr>
            <a:r>
              <a:rPr lang="en-US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Vital activity of bacteria </a:t>
            </a:r>
            <a:r>
              <a:rPr lang="en-US" sz="2200"/>
              <a:t>is provided by</a:t>
            </a:r>
            <a:r>
              <a:rPr lang="ru-RU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200"/>
              <a:t>cell structures such as cytoplasm, membranes</a:t>
            </a:r>
            <a:r>
              <a:rPr lang="ru-RU" sz="2200"/>
              <a:t>,</a:t>
            </a:r>
            <a:r>
              <a:rPr lang="en-US" sz="2200"/>
              <a:t> nuclear apparatus</a:t>
            </a:r>
            <a:r>
              <a:rPr lang="ru-RU" sz="2200"/>
              <a:t>, </a:t>
            </a:r>
            <a:r>
              <a:rPr lang="en-US" sz="2200"/>
              <a:t>organelles and appropriate chemical composition.</a:t>
            </a:r>
            <a:r>
              <a:rPr lang="ru-RU" sz="2200"/>
              <a:t> </a:t>
            </a:r>
          </a:p>
          <a:p>
            <a:pPr marL="0" indent="0" algn="just" eaLnBrk="1" hangingPunct="1">
              <a:lnSpc>
                <a:spcPct val="80000"/>
              </a:lnSpc>
              <a:defRPr/>
            </a:pPr>
            <a:r>
              <a:rPr lang="en-US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Chemical composition of bacteria</a:t>
            </a:r>
            <a:r>
              <a:rPr lang="ru-RU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200">
                <a:solidFill>
                  <a:srgbClr val="FF0000"/>
                </a:solidFill>
              </a:rPr>
              <a:t>   </a:t>
            </a:r>
          </a:p>
          <a:p>
            <a:pPr marL="0" indent="0" algn="just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200">
                <a:solidFill>
                  <a:srgbClr val="0070C0"/>
                </a:solidFill>
              </a:rPr>
              <a:t>water</a:t>
            </a:r>
            <a:r>
              <a:rPr lang="ru-RU" sz="2200"/>
              <a:t> (75 - 85 % </a:t>
            </a:r>
            <a:r>
              <a:rPr lang="en-US" sz="2200"/>
              <a:t>in vegetative cells</a:t>
            </a:r>
            <a:r>
              <a:rPr lang="ru-RU" sz="2200"/>
              <a:t>, 40 - 50 % </a:t>
            </a:r>
            <a:r>
              <a:rPr lang="en-US" sz="2200"/>
              <a:t>in spores</a:t>
            </a:r>
            <a:r>
              <a:rPr lang="ru-RU" sz="2200"/>
              <a:t>), </a:t>
            </a:r>
            <a:r>
              <a:rPr lang="en-US" sz="2200"/>
              <a:t>may be present in bacterial cells as independent substance </a:t>
            </a:r>
            <a:r>
              <a:rPr lang="ru-RU" sz="2200"/>
              <a:t>(</a:t>
            </a:r>
            <a:r>
              <a:rPr lang="en-US" sz="2200">
                <a:solidFill>
                  <a:srgbClr val="0070C0"/>
                </a:solidFill>
              </a:rPr>
              <a:t>free water</a:t>
            </a:r>
            <a:r>
              <a:rPr lang="ru-RU" sz="2200">
                <a:solidFill>
                  <a:srgbClr val="0070C0"/>
                </a:solidFill>
              </a:rPr>
              <a:t> вода</a:t>
            </a:r>
            <a:r>
              <a:rPr lang="ru-RU" sz="2200"/>
              <a:t>)</a:t>
            </a:r>
            <a:r>
              <a:rPr lang="en-US" sz="2200"/>
              <a:t>, or in </a:t>
            </a:r>
            <a:r>
              <a:rPr lang="ru-RU" sz="2200"/>
              <a:t> </a:t>
            </a:r>
            <a:r>
              <a:rPr lang="en-US" sz="2200"/>
              <a:t>joint condition with cellular components </a:t>
            </a:r>
            <a:r>
              <a:rPr lang="ru-RU" sz="2200"/>
              <a:t>(</a:t>
            </a:r>
            <a:r>
              <a:rPr lang="en-US" sz="2200">
                <a:solidFill>
                  <a:srgbClr val="0070C0"/>
                </a:solidFill>
              </a:rPr>
              <a:t>fixed water</a:t>
            </a:r>
            <a:r>
              <a:rPr lang="ru-RU" sz="2200"/>
              <a:t>); </a:t>
            </a:r>
          </a:p>
          <a:p>
            <a:pPr marL="0" indent="0" algn="just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200">
                <a:solidFill>
                  <a:srgbClr val="0070C0"/>
                </a:solidFill>
              </a:rPr>
              <a:t>dry rest</a:t>
            </a:r>
            <a:r>
              <a:rPr lang="ru-RU" sz="2200">
                <a:solidFill>
                  <a:srgbClr val="0070C0"/>
                </a:solidFill>
              </a:rPr>
              <a:t> </a:t>
            </a:r>
            <a:r>
              <a:rPr lang="en-US" sz="2200"/>
              <a:t>contains</a:t>
            </a:r>
            <a:r>
              <a:rPr lang="ru-RU" sz="2200"/>
              <a:t> </a:t>
            </a:r>
            <a:r>
              <a:rPr lang="en-US" sz="2200">
                <a:solidFill>
                  <a:srgbClr val="0070C0"/>
                </a:solidFill>
              </a:rPr>
              <a:t>mineral substances</a:t>
            </a:r>
            <a:r>
              <a:rPr lang="ru-RU" sz="2200">
                <a:solidFill>
                  <a:srgbClr val="0070C0"/>
                </a:solidFill>
              </a:rPr>
              <a:t> </a:t>
            </a:r>
            <a:r>
              <a:rPr lang="ru-RU" sz="2200"/>
              <a:t>(2 - 14 %),  </a:t>
            </a:r>
            <a:r>
              <a:rPr lang="en-US" sz="2200">
                <a:solidFill>
                  <a:srgbClr val="0070C0"/>
                </a:solidFill>
              </a:rPr>
              <a:t>organic part</a:t>
            </a:r>
            <a:r>
              <a:rPr lang="ru-RU" sz="2200"/>
              <a:t>, </a:t>
            </a:r>
            <a:r>
              <a:rPr lang="en-US" sz="2200"/>
              <a:t>on </a:t>
            </a:r>
            <a:r>
              <a:rPr lang="ru-RU" sz="2200"/>
              <a:t>50 - 75	 % </a:t>
            </a:r>
            <a:r>
              <a:rPr lang="en-US" sz="2200"/>
              <a:t>consisting from</a:t>
            </a:r>
            <a:r>
              <a:rPr lang="ru-RU" sz="2200"/>
              <a:t> </a:t>
            </a:r>
            <a:r>
              <a:rPr lang="en-US" sz="2200">
                <a:solidFill>
                  <a:srgbClr val="0070C0"/>
                </a:solidFill>
              </a:rPr>
              <a:t>proteins</a:t>
            </a:r>
            <a:r>
              <a:rPr lang="ru-RU" sz="2200"/>
              <a:t>, </a:t>
            </a:r>
            <a:r>
              <a:rPr lang="en-US" sz="2200"/>
              <a:t>on</a:t>
            </a:r>
            <a:r>
              <a:rPr lang="ru-RU" sz="2200"/>
              <a:t> 10 - 30% </a:t>
            </a:r>
            <a:r>
              <a:rPr lang="en-US" sz="2200"/>
              <a:t>from</a:t>
            </a:r>
            <a:r>
              <a:rPr lang="ru-RU" sz="2200"/>
              <a:t> </a:t>
            </a:r>
            <a:r>
              <a:rPr lang="en-US" sz="2200">
                <a:solidFill>
                  <a:srgbClr val="0070C0"/>
                </a:solidFill>
              </a:rPr>
              <a:t>nucleic acids</a:t>
            </a:r>
            <a:r>
              <a:rPr lang="ru-RU" sz="2200">
                <a:solidFill>
                  <a:srgbClr val="0070C0"/>
                </a:solidFill>
              </a:rPr>
              <a:t> </a:t>
            </a:r>
            <a:r>
              <a:rPr lang="ru-RU" sz="2200"/>
              <a:t>(</a:t>
            </a:r>
            <a:r>
              <a:rPr lang="en-US" sz="2200"/>
              <a:t>DNA and RNA</a:t>
            </a:r>
            <a:r>
              <a:rPr lang="ru-RU" sz="2200"/>
              <a:t>), </a:t>
            </a:r>
            <a:r>
              <a:rPr lang="en-US" sz="2200"/>
              <a:t>on </a:t>
            </a:r>
            <a:r>
              <a:rPr lang="ru-RU" sz="2200"/>
              <a:t>12 - 28 % </a:t>
            </a:r>
            <a:r>
              <a:rPr lang="en-US" sz="2200"/>
              <a:t>from</a:t>
            </a:r>
            <a:r>
              <a:rPr lang="ru-RU" sz="2200"/>
              <a:t> </a:t>
            </a:r>
            <a:r>
              <a:rPr lang="en-US" sz="2200">
                <a:solidFill>
                  <a:srgbClr val="0070C0"/>
                </a:solidFill>
              </a:rPr>
              <a:t>carbohydrates</a:t>
            </a:r>
            <a:r>
              <a:rPr lang="ru-RU" sz="2200"/>
              <a:t>, </a:t>
            </a:r>
            <a:r>
              <a:rPr lang="en-US" sz="2200"/>
              <a:t>including polysaccharides</a:t>
            </a:r>
            <a:r>
              <a:rPr lang="ru-RU" sz="2200"/>
              <a:t>, </a:t>
            </a:r>
            <a:r>
              <a:rPr lang="en-US" sz="2200"/>
              <a:t>on</a:t>
            </a:r>
            <a:r>
              <a:rPr lang="ru-RU" sz="2200"/>
              <a:t> 10 - 40 % - </a:t>
            </a:r>
            <a:r>
              <a:rPr lang="en-US" sz="2200"/>
              <a:t>from</a:t>
            </a:r>
            <a:r>
              <a:rPr lang="ru-RU" sz="2200"/>
              <a:t> </a:t>
            </a:r>
            <a:r>
              <a:rPr lang="en-US" sz="2200">
                <a:solidFill>
                  <a:srgbClr val="0070C0"/>
                </a:solidFill>
              </a:rPr>
              <a:t>lipids</a:t>
            </a:r>
            <a:r>
              <a:rPr lang="ru-RU" sz="2200"/>
              <a:t>. </a:t>
            </a:r>
          </a:p>
          <a:p>
            <a:pPr marL="0" indent="0" algn="just" eaLnBrk="1" hangingPunct="1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Organogenesis</a:t>
            </a:r>
            <a:r>
              <a:rPr lang="ru-RU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200"/>
              <a:t> </a:t>
            </a:r>
            <a:r>
              <a:rPr lang="ru-RU" sz="2600">
                <a:solidFill>
                  <a:srgbClr val="0070C0"/>
                </a:solidFill>
              </a:rPr>
              <a:t>С, Н, О, N, P, S, К, Са, Mg, Fe;   </a:t>
            </a:r>
            <a:r>
              <a:rPr lang="ru-RU" sz="2200">
                <a:solidFill>
                  <a:srgbClr val="0070C0"/>
                </a:solidFill>
              </a:rPr>
              <a:t> </a:t>
            </a:r>
            <a:r>
              <a:rPr lang="en-US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Microelements</a:t>
            </a:r>
            <a:r>
              <a:rPr lang="ru-RU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en-US" sz="2200"/>
              <a:t> </a:t>
            </a:r>
            <a:r>
              <a:rPr lang="en-US" smtClean="0">
                <a:solidFill>
                  <a:srgbClr val="7030A0"/>
                </a:solidFill>
              </a:rPr>
              <a:t>Mn, Mo, Zn, </a:t>
            </a:r>
            <a:r>
              <a:rPr lang="ru-RU" smtClean="0">
                <a:solidFill>
                  <a:srgbClr val="7030A0"/>
                </a:solidFill>
              </a:rPr>
              <a:t>С</a:t>
            </a:r>
            <a:r>
              <a:rPr lang="en-US" smtClean="0">
                <a:solidFill>
                  <a:srgbClr val="7030A0"/>
                </a:solidFill>
              </a:rPr>
              <a:t>u</a:t>
            </a:r>
            <a:r>
              <a:rPr lang="ru-RU" smtClean="0">
                <a:solidFill>
                  <a:srgbClr val="7030A0"/>
                </a:solidFill>
              </a:rPr>
              <a:t>, Со, </a:t>
            </a:r>
            <a:r>
              <a:rPr lang="en-US" smtClean="0">
                <a:solidFill>
                  <a:srgbClr val="7030A0"/>
                </a:solidFill>
              </a:rPr>
              <a:t>Ni, Va, </a:t>
            </a:r>
            <a:r>
              <a:rPr lang="ru-RU" smtClean="0">
                <a:solidFill>
                  <a:srgbClr val="7030A0"/>
                </a:solidFill>
              </a:rPr>
              <a:t>В, С</a:t>
            </a:r>
            <a:r>
              <a:rPr lang="en-US" smtClean="0">
                <a:solidFill>
                  <a:srgbClr val="7030A0"/>
                </a:solidFill>
              </a:rPr>
              <a:t>l</a:t>
            </a:r>
            <a:r>
              <a:rPr lang="ru-RU" smtClean="0">
                <a:solidFill>
                  <a:srgbClr val="7030A0"/>
                </a:solidFill>
              </a:rPr>
              <a:t>, </a:t>
            </a:r>
            <a:r>
              <a:rPr lang="en-US" smtClean="0">
                <a:solidFill>
                  <a:srgbClr val="7030A0"/>
                </a:solidFill>
              </a:rPr>
              <a:t>Na, Se, Si, Wo</a:t>
            </a:r>
            <a:endParaRPr lang="ru-RU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6339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0726" y="620713"/>
            <a:ext cx="8640763" cy="36036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chemeClr val="accent1">
                  <a:tint val="44500"/>
                  <a:satMod val="160000"/>
                  <a:lumMod val="45000"/>
                  <a:lumOff val="5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Classification of bacteria according type of nutrition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4275" name="Объект 2"/>
          <p:cNvSpPr>
            <a:spLocks noGrp="1"/>
          </p:cNvSpPr>
          <p:nvPr>
            <p:ph idx="1"/>
          </p:nvPr>
        </p:nvSpPr>
        <p:spPr>
          <a:xfrm>
            <a:off x="1631951" y="1125538"/>
            <a:ext cx="8785225" cy="5472112"/>
          </a:xfrm>
          <a:solidFill>
            <a:schemeClr val="bg1"/>
          </a:solidFill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</a:pPr>
            <a:r>
              <a:rPr lang="en-US" altLang="ru-RU" sz="1400">
                <a:solidFill>
                  <a:srgbClr val="7030A0"/>
                </a:solidFill>
              </a:rPr>
              <a:t>AUTOTROPHES</a:t>
            </a:r>
            <a:r>
              <a:rPr lang="ru-RU" altLang="ru-RU" sz="1400">
                <a:solidFill>
                  <a:srgbClr val="7030A0"/>
                </a:solidFill>
              </a:rPr>
              <a:t> </a:t>
            </a:r>
          </a:p>
          <a:p>
            <a:pPr marL="0" indent="0" algn="ctr" eaLnBrk="1" hangingPunct="1">
              <a:spcBef>
                <a:spcPct val="0"/>
              </a:spcBef>
            </a:pPr>
            <a:r>
              <a:rPr lang="en-US" altLang="ru-RU" sz="1400"/>
              <a:t>use as</a:t>
            </a:r>
            <a:r>
              <a:rPr lang="ru-RU" altLang="ru-RU" sz="1400"/>
              <a:t> </a:t>
            </a:r>
            <a:r>
              <a:rPr lang="en-US" altLang="ru-RU" sz="1400"/>
              <a:t>single source of carbon </a:t>
            </a:r>
            <a:r>
              <a:rPr lang="ru-RU" altLang="ru-RU" sz="1400"/>
              <a:t> СО</a:t>
            </a:r>
            <a:r>
              <a:rPr lang="ru-RU" altLang="ru-RU" sz="1400" baseline="-25000"/>
              <a:t>2</a:t>
            </a:r>
            <a:r>
              <a:rPr lang="ru-RU" altLang="ru-RU" sz="1400"/>
              <a:t>.</a:t>
            </a:r>
          </a:p>
          <a:p>
            <a:pPr marL="0" indent="0" algn="ctr" eaLnBrk="1" hangingPunct="1">
              <a:spcBef>
                <a:spcPct val="0"/>
              </a:spcBef>
            </a:pPr>
            <a:r>
              <a:rPr lang="en-US" altLang="ru-RU" sz="1400">
                <a:solidFill>
                  <a:srgbClr val="7030A0"/>
                </a:solidFill>
              </a:rPr>
              <a:t>HETEROTROPHES</a:t>
            </a:r>
            <a:r>
              <a:rPr lang="ru-RU" altLang="ru-RU" sz="1400">
                <a:solidFill>
                  <a:srgbClr val="7030A0"/>
                </a:solidFill>
              </a:rPr>
              <a:t> </a:t>
            </a:r>
          </a:p>
          <a:p>
            <a:pPr marL="0" indent="0" algn="ctr" eaLnBrk="1" hangingPunct="1">
              <a:spcBef>
                <a:spcPct val="0"/>
              </a:spcBef>
            </a:pPr>
            <a:r>
              <a:rPr lang="en-US" altLang="ru-RU" sz="1400"/>
              <a:t>use carbon, which is present in complex organic compounds</a:t>
            </a:r>
            <a:r>
              <a:rPr lang="ru-RU" altLang="ru-RU" sz="1400"/>
              <a:t>. </a:t>
            </a:r>
          </a:p>
          <a:p>
            <a:pPr marL="0" indent="0" eaLnBrk="1" hangingPunct="1">
              <a:spcBef>
                <a:spcPct val="0"/>
              </a:spcBef>
            </a:pPr>
            <a:endParaRPr lang="ru-RU" altLang="ru-RU" sz="1400">
              <a:solidFill>
                <a:srgbClr val="0070C0"/>
              </a:solidFill>
            </a:endParaRPr>
          </a:p>
          <a:p>
            <a:pPr marL="0" indent="0" algn="ctr" eaLnBrk="1" hangingPunct="1">
              <a:spcBef>
                <a:spcPct val="0"/>
              </a:spcBef>
            </a:pPr>
            <a:endParaRPr lang="ru-RU" altLang="ru-RU" sz="1400">
              <a:solidFill>
                <a:srgbClr val="0070C0"/>
              </a:solidFill>
            </a:endParaRPr>
          </a:p>
          <a:p>
            <a:pPr marL="0" indent="0" algn="ctr" eaLnBrk="1" hangingPunct="1">
              <a:spcBef>
                <a:spcPct val="0"/>
              </a:spcBef>
            </a:pPr>
            <a:endParaRPr lang="ru-RU" altLang="ru-RU" sz="1400">
              <a:solidFill>
                <a:srgbClr val="0070C0"/>
              </a:solidFill>
            </a:endParaRPr>
          </a:p>
          <a:p>
            <a:pPr marL="0" indent="0" algn="just" eaLnBrk="1" hangingPunct="1">
              <a:spcBef>
                <a:spcPct val="0"/>
              </a:spcBef>
            </a:pPr>
            <a:endParaRPr lang="ru-RU" altLang="ru-RU" sz="1400"/>
          </a:p>
          <a:p>
            <a:pPr marL="0" indent="0" algn="just" eaLnBrk="1" hangingPunct="1">
              <a:spcBef>
                <a:spcPct val="0"/>
              </a:spcBef>
            </a:pPr>
            <a:endParaRPr lang="ru-RU" altLang="ru-RU" sz="1400"/>
          </a:p>
          <a:p>
            <a:pPr marL="0" indent="0" algn="ctr" eaLnBrk="1" hangingPunct="1">
              <a:spcBef>
                <a:spcPts val="600"/>
              </a:spcBef>
            </a:pPr>
            <a:r>
              <a:rPr lang="en-US" altLang="ru-RU" sz="1400">
                <a:solidFill>
                  <a:srgbClr val="FF0000"/>
                </a:solidFill>
              </a:rPr>
              <a:t>Pathogenic bacteria</a:t>
            </a:r>
            <a:r>
              <a:rPr lang="ru-RU" altLang="ru-RU" sz="1400"/>
              <a:t>  </a:t>
            </a:r>
            <a:r>
              <a:rPr lang="ru-RU" altLang="ru-RU" sz="1400">
                <a:solidFill>
                  <a:srgbClr val="FF0000"/>
                </a:solidFill>
              </a:rPr>
              <a:t>-</a:t>
            </a:r>
            <a:r>
              <a:rPr lang="ru-RU" altLang="ru-RU" sz="1400"/>
              <a:t>  </a:t>
            </a:r>
            <a:r>
              <a:rPr lang="en-US" altLang="ru-RU" sz="1400">
                <a:solidFill>
                  <a:srgbClr val="FF0000"/>
                </a:solidFill>
              </a:rPr>
              <a:t>paratrophes and metatrophes</a:t>
            </a:r>
            <a:endParaRPr lang="ru-RU" altLang="ru-RU" sz="1400">
              <a:solidFill>
                <a:srgbClr val="FF0000"/>
              </a:solidFill>
            </a:endParaRPr>
          </a:p>
          <a:p>
            <a:pPr marL="0" indent="0" algn="just" eaLnBrk="1" hangingPunct="1">
              <a:spcBef>
                <a:spcPts val="1200"/>
              </a:spcBef>
            </a:pPr>
            <a:r>
              <a:rPr lang="en-US" altLang="ru-RU" sz="1400"/>
              <a:t>For vital activity of bacteria (their growth and multiplication) are necessary appropriate nutrient substances in form easy for assimilation</a:t>
            </a:r>
            <a:r>
              <a:rPr lang="ru-RU" altLang="ru-RU" sz="1400"/>
              <a:t>, </a:t>
            </a:r>
            <a:r>
              <a:rPr lang="en-US" altLang="ru-RU" sz="1400"/>
              <a:t>also water</a:t>
            </a:r>
            <a:r>
              <a:rPr lang="ru-RU" altLang="ru-RU" sz="1400"/>
              <a:t>, </a:t>
            </a:r>
            <a:r>
              <a:rPr lang="en-US" altLang="ru-RU" sz="1400"/>
              <a:t>vitamins</a:t>
            </a:r>
            <a:r>
              <a:rPr lang="ru-RU" altLang="ru-RU" sz="1400"/>
              <a:t>, </a:t>
            </a:r>
            <a:r>
              <a:rPr lang="en-US" altLang="ru-RU" sz="1400"/>
              <a:t>growth factors</a:t>
            </a:r>
            <a:r>
              <a:rPr lang="ru-RU" altLang="ru-RU" sz="1400"/>
              <a:t>, </a:t>
            </a:r>
            <a:r>
              <a:rPr lang="en-US" altLang="ru-RU" sz="1400"/>
              <a:t>mineral compounds</a:t>
            </a:r>
            <a:r>
              <a:rPr lang="ru-RU" altLang="ru-RU" sz="1400"/>
              <a:t>,</a:t>
            </a:r>
            <a:r>
              <a:rPr lang="en-US" altLang="ru-RU" sz="1400"/>
              <a:t>microelements</a:t>
            </a:r>
            <a:r>
              <a:rPr lang="ru-RU" altLang="ru-RU" sz="1400"/>
              <a:t>.</a:t>
            </a:r>
          </a:p>
          <a:p>
            <a:pPr marL="0" indent="0" algn="just" eaLnBrk="1" hangingPunct="1">
              <a:spcBef>
                <a:spcPts val="1200"/>
              </a:spcBef>
            </a:pPr>
            <a:r>
              <a:rPr lang="en-US" altLang="ru-RU" sz="1400"/>
              <a:t>In diagnostic cultivation of bacteria we divide them on</a:t>
            </a:r>
            <a:r>
              <a:rPr lang="ru-RU" altLang="ru-RU" sz="1400"/>
              <a:t>:</a:t>
            </a:r>
          </a:p>
          <a:p>
            <a:pPr marL="0" indent="0" algn="just" eaLnBrk="1" hangingPunct="1">
              <a:spcBef>
                <a:spcPct val="0"/>
              </a:spcBef>
            </a:pPr>
            <a:endParaRPr lang="ru-RU" altLang="ru-RU" sz="1400"/>
          </a:p>
          <a:p>
            <a:pPr marL="0" indent="0" algn="just" eaLnBrk="1" hangingPunct="1">
              <a:spcBef>
                <a:spcPct val="0"/>
              </a:spcBef>
            </a:pPr>
            <a:endParaRPr lang="ru-RU" altLang="ru-RU" sz="1400"/>
          </a:p>
          <a:p>
            <a:pPr marL="0" indent="0" algn="just" eaLnBrk="1" hangingPunct="1">
              <a:spcBef>
                <a:spcPct val="0"/>
              </a:spcBef>
            </a:pPr>
            <a:endParaRPr lang="ru-RU" altLang="ru-RU" sz="1400"/>
          </a:p>
          <a:p>
            <a:pPr marL="0" indent="0" algn="just" eaLnBrk="1" hangingPunct="1">
              <a:spcBef>
                <a:spcPct val="0"/>
              </a:spcBef>
            </a:pPr>
            <a:endParaRPr lang="ru-RU" altLang="ru-RU" smtClean="0"/>
          </a:p>
          <a:p>
            <a:pPr marL="0" indent="0" algn="just" eaLnBrk="1" hangingPunct="1">
              <a:spcBef>
                <a:spcPct val="0"/>
              </a:spcBef>
            </a:pPr>
            <a:endParaRPr lang="ru-RU" altLang="ru-RU" smtClean="0"/>
          </a:p>
        </p:txBody>
      </p:sp>
      <p:graphicFrame>
        <p:nvGraphicFramePr>
          <p:cNvPr id="6171" name="Group 27"/>
          <p:cNvGraphicFramePr>
            <a:graphicFrameLocks noGrp="1"/>
          </p:cNvGraphicFramePr>
          <p:nvPr/>
        </p:nvGraphicFramePr>
        <p:xfrm>
          <a:off x="1631950" y="2316164"/>
          <a:ext cx="8567738" cy="1150937"/>
        </p:xfrm>
        <a:graphic>
          <a:graphicData uri="http://schemas.openxmlformats.org/drawingml/2006/table">
            <a:tbl>
              <a:tblPr/>
              <a:tblGrid>
                <a:gridCol w="4284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09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METATROPHES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(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SAPROPHYTES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Require relatively simple organic compounds and use dead nutrient material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3" marB="456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43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PARATROPHES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(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PARASITES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use complex compounds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frequently present only in alive organisms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3" marB="4567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51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>
            <a:off x="7586663" y="3284539"/>
            <a:ext cx="0" cy="122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348413" y="2036763"/>
            <a:ext cx="266700" cy="296862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5268914" y="2019301"/>
            <a:ext cx="287337" cy="296863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1528763" y="4652964"/>
          <a:ext cx="8496300" cy="1189037"/>
        </p:xfrm>
        <a:graphic>
          <a:graphicData uri="http://schemas.openxmlformats.org/drawingml/2006/table">
            <a:tbl>
              <a:tblPr/>
              <a:tblGrid>
                <a:gridCol w="424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9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NON EXACTING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Grow on simple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universal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nutrient media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marL="91433" marR="91433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B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EXACTING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Grow on special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nutrient media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marL="91433" marR="91433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DE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65929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9726" y="260350"/>
            <a:ext cx="8856663" cy="501650"/>
          </a:xfrm>
          <a:blipFill dpi="0" rotWithShape="1">
            <a:blip r:embed="rId3">
              <a:alphaModFix amt="34000"/>
            </a:blip>
            <a:srcRect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28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BACTERIAL TRANSPORT SYSTEMS</a:t>
            </a:r>
            <a:endParaRPr lang="ru-RU" sz="2800" b="1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55299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620714"/>
            <a:ext cx="8669337" cy="569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2208214" y="765176"/>
            <a:ext cx="20161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00000"/>
                </a:solidFill>
              </a:rPr>
              <a:t>OUTSIDE</a:t>
            </a:r>
            <a:endParaRPr lang="ru-RU" altLang="ru-RU" sz="2000" b="1">
              <a:solidFill>
                <a:srgbClr val="000000"/>
              </a:solidFill>
            </a:endParaRPr>
          </a:p>
        </p:txBody>
      </p:sp>
      <p:sp>
        <p:nvSpPr>
          <p:cNvPr id="55301" name="Text Box 6"/>
          <p:cNvSpPr txBox="1">
            <a:spLocks noChangeArrowheads="1"/>
          </p:cNvSpPr>
          <p:nvPr/>
        </p:nvSpPr>
        <p:spPr bwMode="auto">
          <a:xfrm>
            <a:off x="4511676" y="765176"/>
            <a:ext cx="20161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00000"/>
                </a:solidFill>
              </a:rPr>
              <a:t>MEMBRANE</a:t>
            </a:r>
            <a:endParaRPr lang="ru-RU" altLang="ru-RU" sz="2000" b="1">
              <a:solidFill>
                <a:srgbClr val="000000"/>
              </a:solidFill>
            </a:endParaRPr>
          </a:p>
        </p:txBody>
      </p:sp>
      <p:sp>
        <p:nvSpPr>
          <p:cNvPr id="55302" name="Text Box 7"/>
          <p:cNvSpPr txBox="1">
            <a:spLocks noChangeArrowheads="1"/>
          </p:cNvSpPr>
          <p:nvPr/>
        </p:nvSpPr>
        <p:spPr bwMode="auto">
          <a:xfrm>
            <a:off x="7104064" y="765176"/>
            <a:ext cx="20161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00000"/>
                </a:solidFill>
              </a:rPr>
              <a:t>INSIDE</a:t>
            </a:r>
            <a:endParaRPr lang="ru-RU" altLang="ru-RU" sz="2000" b="1">
              <a:solidFill>
                <a:srgbClr val="000000"/>
              </a:solidFill>
            </a:endParaRPr>
          </a:p>
        </p:txBody>
      </p:sp>
      <p:sp>
        <p:nvSpPr>
          <p:cNvPr id="55303" name="Text Box 8"/>
          <p:cNvSpPr txBox="1">
            <a:spLocks noChangeArrowheads="1"/>
          </p:cNvSpPr>
          <p:nvPr/>
        </p:nvSpPr>
        <p:spPr bwMode="auto">
          <a:xfrm>
            <a:off x="1847851" y="1268414"/>
            <a:ext cx="2016125" cy="70167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00000"/>
                </a:solidFill>
              </a:rPr>
              <a:t>PASSIVE DIFFUSION</a:t>
            </a:r>
            <a:endParaRPr lang="ru-RU" altLang="ru-RU" sz="2000" b="1">
              <a:solidFill>
                <a:srgbClr val="000000"/>
              </a:solidFill>
            </a:endParaRPr>
          </a:p>
        </p:txBody>
      </p:sp>
      <p:sp>
        <p:nvSpPr>
          <p:cNvPr id="55304" name="Text Box 9"/>
          <p:cNvSpPr txBox="1">
            <a:spLocks noChangeArrowheads="1"/>
          </p:cNvSpPr>
          <p:nvPr/>
        </p:nvSpPr>
        <p:spPr bwMode="auto">
          <a:xfrm>
            <a:off x="1847850" y="2133601"/>
            <a:ext cx="2160588" cy="115887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00000"/>
                </a:solidFill>
              </a:rPr>
              <a:t>FACILITATED DIFFUSION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endParaRPr lang="ru-RU" altLang="ru-RU" sz="2000" b="1">
              <a:solidFill>
                <a:srgbClr val="000000"/>
              </a:solidFill>
            </a:endParaRPr>
          </a:p>
        </p:txBody>
      </p:sp>
      <p:sp>
        <p:nvSpPr>
          <p:cNvPr id="55305" name="Text Box 10"/>
          <p:cNvSpPr txBox="1">
            <a:spLocks noChangeArrowheads="1"/>
          </p:cNvSpPr>
          <p:nvPr/>
        </p:nvSpPr>
        <p:spPr bwMode="auto">
          <a:xfrm>
            <a:off x="1847850" y="3500439"/>
            <a:ext cx="2089150" cy="70167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00000"/>
                </a:solidFill>
              </a:rPr>
              <a:t>ACTIVE TRANSPORT</a:t>
            </a:r>
            <a:endParaRPr lang="ru-RU" altLang="ru-RU" sz="2000" b="1">
              <a:solidFill>
                <a:srgbClr val="000000"/>
              </a:solidFill>
            </a:endParaRPr>
          </a:p>
        </p:txBody>
      </p:sp>
      <p:sp>
        <p:nvSpPr>
          <p:cNvPr id="55306" name="Oval 11"/>
          <p:cNvSpPr>
            <a:spLocks noChangeArrowheads="1"/>
          </p:cNvSpPr>
          <p:nvPr/>
        </p:nvSpPr>
        <p:spPr bwMode="auto">
          <a:xfrm>
            <a:off x="5016500" y="1989138"/>
            <a:ext cx="1081088" cy="1295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</a:rPr>
              <a:t>Permease</a:t>
            </a:r>
            <a:endParaRPr lang="ru-RU" altLang="ru-RU" sz="1800" b="1">
              <a:solidFill>
                <a:srgbClr val="000000"/>
              </a:solidFill>
            </a:endParaRPr>
          </a:p>
        </p:txBody>
      </p:sp>
      <p:sp>
        <p:nvSpPr>
          <p:cNvPr id="55307" name="Text Box 12"/>
          <p:cNvSpPr txBox="1">
            <a:spLocks noChangeArrowheads="1"/>
          </p:cNvSpPr>
          <p:nvPr/>
        </p:nvSpPr>
        <p:spPr bwMode="auto">
          <a:xfrm>
            <a:off x="1847851" y="4868863"/>
            <a:ext cx="2232025" cy="12001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</a:rPr>
              <a:t>PHOSPHO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</a:rPr>
              <a:t>TRANSFERASE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</a:rPr>
              <a:t>SYSTEM</a:t>
            </a:r>
            <a:endParaRPr lang="ru-RU" altLang="ru-RU" sz="1800" b="1">
              <a:solidFill>
                <a:srgbClr val="000000"/>
              </a:solidFill>
            </a:endParaRPr>
          </a:p>
        </p:txBody>
      </p:sp>
      <p:sp>
        <p:nvSpPr>
          <p:cNvPr id="55308" name="Oval 13"/>
          <p:cNvSpPr>
            <a:spLocks noChangeArrowheads="1"/>
          </p:cNvSpPr>
          <p:nvPr/>
        </p:nvSpPr>
        <p:spPr bwMode="auto">
          <a:xfrm>
            <a:off x="5016500" y="3284538"/>
            <a:ext cx="1081088" cy="1295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</a:rPr>
              <a:t>Permease</a:t>
            </a:r>
            <a:endParaRPr lang="ru-RU" altLang="ru-RU" sz="1800" b="1">
              <a:solidFill>
                <a:srgbClr val="000000"/>
              </a:solidFill>
            </a:endParaRPr>
          </a:p>
        </p:txBody>
      </p:sp>
      <p:sp>
        <p:nvSpPr>
          <p:cNvPr id="55309" name="Oval 14"/>
          <p:cNvSpPr>
            <a:spLocks noChangeArrowheads="1"/>
          </p:cNvSpPr>
          <p:nvPr/>
        </p:nvSpPr>
        <p:spPr bwMode="auto">
          <a:xfrm>
            <a:off x="5016500" y="4941888"/>
            <a:ext cx="1081088" cy="1295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</a:rPr>
              <a:t>Permease</a:t>
            </a:r>
            <a:endParaRPr lang="ru-RU" altLang="ru-RU" sz="1800" b="1">
              <a:solidFill>
                <a:srgbClr val="000000"/>
              </a:solidFill>
            </a:endParaRPr>
          </a:p>
        </p:txBody>
      </p:sp>
      <p:sp>
        <p:nvSpPr>
          <p:cNvPr id="55310" name="Text Box 16"/>
          <p:cNvSpPr txBox="1">
            <a:spLocks noChangeArrowheads="1"/>
          </p:cNvSpPr>
          <p:nvPr/>
        </p:nvSpPr>
        <p:spPr bwMode="auto">
          <a:xfrm>
            <a:off x="7175500" y="3213101"/>
            <a:ext cx="3024188" cy="20313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400" b="1">
                <a:solidFill>
                  <a:srgbClr val="000000"/>
                </a:solidFill>
              </a:rPr>
              <a:t>Balance moved due to metabolic energy</a:t>
            </a:r>
            <a:r>
              <a:rPr lang="en-US" altLang="ru-RU" sz="2000" b="1">
                <a:solidFill>
                  <a:srgbClr val="000000"/>
                </a:solidFill>
              </a:rPr>
              <a:t>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endParaRPr lang="ru-RU" altLang="ru-RU" sz="2000" b="1">
              <a:solidFill>
                <a:srgbClr val="000000"/>
              </a:solidFill>
            </a:endParaRPr>
          </a:p>
        </p:txBody>
      </p:sp>
      <p:sp>
        <p:nvSpPr>
          <p:cNvPr id="55311" name="Text Box 19"/>
          <p:cNvSpPr txBox="1">
            <a:spLocks noChangeArrowheads="1"/>
          </p:cNvSpPr>
          <p:nvPr/>
        </p:nvSpPr>
        <p:spPr bwMode="auto">
          <a:xfrm>
            <a:off x="6672264" y="3213101"/>
            <a:ext cx="503237" cy="3968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endParaRPr lang="uk-UA" altLang="ru-RU" sz="2000" b="1">
              <a:solidFill>
                <a:srgbClr val="000000"/>
              </a:solidFill>
            </a:endParaRPr>
          </a:p>
        </p:txBody>
      </p:sp>
      <p:sp>
        <p:nvSpPr>
          <p:cNvPr id="55312" name="Text Box 20"/>
          <p:cNvSpPr txBox="1">
            <a:spLocks noChangeArrowheads="1"/>
          </p:cNvSpPr>
          <p:nvPr/>
        </p:nvSpPr>
        <p:spPr bwMode="auto">
          <a:xfrm>
            <a:off x="7175500" y="4868864"/>
            <a:ext cx="3024188" cy="20313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400" b="1">
                <a:solidFill>
                  <a:srgbClr val="000000"/>
                </a:solidFill>
              </a:rPr>
              <a:t>Reaction requires metabolic energy</a:t>
            </a:r>
            <a:r>
              <a:rPr lang="en-US" altLang="ru-RU" sz="1800">
                <a:solidFill>
                  <a:srgbClr val="000000"/>
                </a:solidFill>
              </a:rPr>
              <a:t> </a:t>
            </a:r>
            <a:endParaRPr lang="en-US" altLang="ru-RU" sz="2000" b="1">
              <a:solidFill>
                <a:srgbClr val="000000"/>
              </a:solidFill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endParaRPr lang="ru-RU" altLang="ru-RU" sz="20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055129"/>
      </p:ext>
    </p:extLst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388" y="188913"/>
            <a:ext cx="8640762" cy="6553200"/>
          </a:xfrm>
        </p:spPr>
        <p:txBody>
          <a:bodyPr/>
          <a:lstStyle/>
          <a:p>
            <a:pPr marL="0" indent="0" algn="ctr" eaLnBrk="1" hangingPunct="1">
              <a:defRPr/>
            </a:pPr>
            <a:r>
              <a:rPr lang="en-US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CULTIVATION OF BACTERIA</a:t>
            </a:r>
            <a:endParaRPr lang="ru-RU" sz="40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>
              <a:defRPr/>
            </a:pPr>
            <a:r>
              <a:rPr lang="en-US" sz="2400">
                <a:solidFill>
                  <a:srgbClr val="7030A0"/>
                </a:solidFill>
              </a:rPr>
              <a:t>FOR CULTIVATION OF EACH SPECIES OF BACTERIA APPROPRIATE CONDITIONS ARE NECESSARY</a:t>
            </a:r>
            <a:r>
              <a:rPr lang="ru-RU" sz="2400">
                <a:solidFill>
                  <a:srgbClr val="7030A0"/>
                </a:solidFill>
              </a:rPr>
              <a:t>:</a:t>
            </a:r>
          </a:p>
          <a:p>
            <a:pPr marL="0" indent="0" eaLnBrk="1">
              <a:spcBef>
                <a:spcPts val="1200"/>
              </a:spcBef>
              <a:defRPr/>
            </a:pPr>
            <a:r>
              <a:rPr lang="en-US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NUTRIENT MEDIUM</a:t>
            </a:r>
            <a:r>
              <a:rPr lang="ru-RU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en-US" sz="2400"/>
              <a:t>REQUIREMENTS</a:t>
            </a:r>
            <a:r>
              <a:rPr lang="ru-RU" sz="2400"/>
              <a:t>:   </a:t>
            </a:r>
            <a:r>
              <a:rPr lang="en-US" sz="2400"/>
              <a:t>presence of needed nutrient compounds in forms, easy for assimilation</a:t>
            </a:r>
            <a:r>
              <a:rPr lang="ru-RU" sz="2400"/>
              <a:t>, </a:t>
            </a:r>
            <a:r>
              <a:rPr lang="en-US" sz="2400"/>
              <a:t>certain </a:t>
            </a:r>
            <a:r>
              <a:rPr lang="ru-RU" sz="2400"/>
              <a:t>рН (</a:t>
            </a:r>
            <a:r>
              <a:rPr lang="en-US" sz="2400"/>
              <a:t>in majority of cases</a:t>
            </a:r>
            <a:r>
              <a:rPr lang="ru-RU" sz="2400"/>
              <a:t> - 7,2 - 7,6),  </a:t>
            </a:r>
            <a:r>
              <a:rPr lang="en-US" sz="2400"/>
              <a:t>necessary consistency</a:t>
            </a:r>
            <a:r>
              <a:rPr lang="ru-RU" sz="2400"/>
              <a:t> (</a:t>
            </a:r>
            <a:r>
              <a:rPr lang="en-US" sz="2400"/>
              <a:t>liquid, semi-solid</a:t>
            </a:r>
            <a:r>
              <a:rPr lang="ru-RU" sz="2400"/>
              <a:t>, </a:t>
            </a:r>
            <a:r>
              <a:rPr lang="en-US" sz="2400"/>
              <a:t>solid media)</a:t>
            </a:r>
            <a:r>
              <a:rPr lang="ru-RU" sz="2400"/>
              <a:t>,  </a:t>
            </a:r>
            <a:r>
              <a:rPr lang="en-US" sz="2400"/>
              <a:t>sterility</a:t>
            </a:r>
            <a:r>
              <a:rPr lang="ru-RU" sz="2400"/>
              <a:t>, </a:t>
            </a:r>
            <a:r>
              <a:rPr lang="en-US" sz="2400"/>
              <a:t>if possible</a:t>
            </a:r>
            <a:r>
              <a:rPr lang="ru-RU" sz="2400"/>
              <a:t> - </a:t>
            </a:r>
            <a:r>
              <a:rPr lang="en-US" sz="2400"/>
              <a:t>transparency</a:t>
            </a:r>
            <a:r>
              <a:rPr lang="ru-RU" sz="2400"/>
              <a:t>, </a:t>
            </a:r>
            <a:r>
              <a:rPr lang="en-US" sz="2400"/>
              <a:t>convenient packing</a:t>
            </a:r>
            <a:r>
              <a:rPr lang="ru-RU" sz="2400"/>
              <a:t>,  </a:t>
            </a:r>
            <a:r>
              <a:rPr lang="en-US" sz="2400"/>
              <a:t>efficiency</a:t>
            </a:r>
            <a:r>
              <a:rPr lang="ru-RU" sz="2400"/>
              <a:t>. </a:t>
            </a:r>
          </a:p>
          <a:p>
            <a:pPr marL="0" indent="0" eaLnBrk="1">
              <a:defRPr/>
            </a:pPr>
            <a:r>
              <a:rPr lang="en-US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TYPE OF AERATION</a:t>
            </a:r>
            <a:r>
              <a:rPr lang="ru-RU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2400"/>
              <a:t>depending on type of respiration</a:t>
            </a:r>
            <a:r>
              <a:rPr lang="ru-RU" sz="2400"/>
              <a:t>.</a:t>
            </a:r>
          </a:p>
          <a:p>
            <a:pPr marL="0" indent="0" eaLnBrk="1">
              <a:defRPr/>
            </a:pPr>
            <a:r>
              <a:rPr lang="en-US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TEMPERATURE</a:t>
            </a:r>
            <a:r>
              <a:rPr lang="ru-RU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/>
              <a:t>created </a:t>
            </a:r>
            <a:r>
              <a:rPr lang="ru-RU" sz="2400"/>
              <a:t> </a:t>
            </a:r>
            <a:r>
              <a:rPr lang="en-US" sz="2400"/>
              <a:t>in thermostat</a:t>
            </a:r>
            <a:r>
              <a:rPr lang="ru-RU" sz="2400"/>
              <a:t>. </a:t>
            </a:r>
            <a:r>
              <a:rPr lang="en-US" sz="2400"/>
              <a:t>Majority of pathogenic bacteria</a:t>
            </a:r>
            <a:r>
              <a:rPr lang="ru-RU" sz="2400"/>
              <a:t> -  </a:t>
            </a:r>
            <a:r>
              <a:rPr lang="en-US" sz="2400"/>
              <a:t>mesophilic</a:t>
            </a:r>
            <a:r>
              <a:rPr lang="ru-RU" sz="2400"/>
              <a:t> (37°С).</a:t>
            </a:r>
          </a:p>
          <a:p>
            <a:pPr marL="0" indent="0" eaLnBrk="1">
              <a:defRPr/>
            </a:pPr>
            <a:r>
              <a:rPr lang="en-US" sz="240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ABSENCE OF HARMFULL INFLUENCES</a:t>
            </a: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endParaRPr lang="ru-RU" sz="24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76602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29" name="Group 189"/>
          <p:cNvGraphicFramePr>
            <a:graphicFrameLocks noGrp="1"/>
          </p:cNvGraphicFramePr>
          <p:nvPr/>
        </p:nvGraphicFramePr>
        <p:xfrm>
          <a:off x="1703388" y="692150"/>
          <a:ext cx="8964612" cy="6172200"/>
        </p:xfrm>
        <a:graphic>
          <a:graphicData uri="http://schemas.openxmlformats.org/drawingml/2006/table">
            <a:tbl>
              <a:tblPr/>
              <a:tblGrid>
                <a:gridCol w="222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8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3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Types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Purpose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Examples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Simple (basic)         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For cultivation of non- exacting bacteria              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Meat-peptone broth,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meat-peptone agar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Special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For cultivation of exacting bacteria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Glucose broth, serum broth, blood agar, Kitt-Tarozzi       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0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Differential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For differentiation of microorganisms according to biochemical qualities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Endo, Levin, Hiss, Mac Conkey’s media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Selective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For the primary accumulation of certain microorganisms when the growth of the rest  is suppressed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Basic peptonic water, media of Loeffler, Rue, Ploskyrev, Mueller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63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Transport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For preservation of viability of microorganisms at the time of transporting  to the laboratory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Glycerin mixture 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72" name="TextBox 4"/>
          <p:cNvSpPr txBox="1">
            <a:spLocks noChangeArrowheads="1"/>
          </p:cNvSpPr>
          <p:nvPr/>
        </p:nvSpPr>
        <p:spPr bwMode="auto">
          <a:xfrm>
            <a:off x="2098676" y="92075"/>
            <a:ext cx="8569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NUTRIENT MEDIA</a:t>
            </a:r>
            <a:endParaRPr lang="ru-RU" sz="24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40625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31951" y="763589"/>
            <a:ext cx="8856663" cy="529375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OXYREDUCTASES</a:t>
            </a:r>
            <a:r>
              <a:rPr lang="ru-RU" sz="200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catalyze reduction-oxydation reaction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TRANSFERING ENZYMES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 –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 catalyze transferring of different groups from donor to acceptor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HYDROLYSES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catalyze bond rupture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in substrates with attachment of molecules of water.</a:t>
            </a:r>
            <a:endParaRPr lang="ru-RU" sz="2000" b="1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LYASES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 - 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catalyze bond rupture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in substrates without attachment of molecules of water or oxidation.</a:t>
            </a:r>
            <a:endParaRPr lang="ru-RU" sz="2000" b="1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ISOMERASES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catalyze transformation in 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the range of one molecule (intermolecular rearrangement)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LYGASES</a:t>
            </a:r>
            <a:r>
              <a:rPr lang="ru-RU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(</a:t>
            </a:r>
            <a:r>
              <a:rPr lang="en-US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SYNTETASES</a:t>
            </a:r>
            <a:r>
              <a:rPr lang="ru-RU" sz="2000" b="1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) 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– </a:t>
            </a:r>
            <a:r>
              <a:rPr 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catalyze attachment of 2 molecules with use of phosphate bonds energy</a:t>
            </a:r>
            <a:r>
              <a:rPr lang="ru-RU" sz="2000" b="1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ENDOENZYMES</a:t>
            </a:r>
            <a:r>
              <a:rPr lang="ru-RU" sz="2400" b="1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en-US" sz="2400" b="1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EXOENZYMES</a:t>
            </a:r>
            <a:endParaRPr lang="ru-RU" sz="2400" b="1">
              <a:solidFill>
                <a:srgbClr val="7030A0"/>
              </a:solidFill>
              <a:latin typeface="Tahoma" pitchFamily="34" charset="0"/>
              <a:cs typeface="Tahoma" pitchFamily="34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CONSTITUTIVE ENZYMES</a:t>
            </a:r>
            <a:r>
              <a:rPr lang="ru-RU" sz="2400" b="1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en-US" sz="2400" b="1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INDUCIBLE</a:t>
            </a:r>
            <a:endParaRPr lang="ru-RU" sz="2400" b="1">
              <a:solidFill>
                <a:srgbClr val="7030A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35189" y="115888"/>
            <a:ext cx="8251825" cy="641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BACTERIAL ENZYMES</a:t>
            </a:r>
            <a:endParaRPr lang="ru-RU" sz="3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011199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152401"/>
            <a:ext cx="8291513" cy="6842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BACTERIA ACCORDING SUBSTRATE SPECIFICITY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826" y="1052514"/>
            <a:ext cx="8569325" cy="5329237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168275" indent="0" eaLnBrk="1">
              <a:defRPr/>
            </a:pPr>
            <a:r>
              <a:rPr lang="en-US" sz="2800" dirty="0">
                <a:solidFill>
                  <a:srgbClr val="7030A0"/>
                </a:solidFill>
              </a:rPr>
              <a:t>PROTEOLYTIC</a:t>
            </a:r>
            <a:r>
              <a:rPr lang="ru-RU" sz="2800" dirty="0">
                <a:solidFill>
                  <a:srgbClr val="7030A0"/>
                </a:solidFill>
              </a:rPr>
              <a:t>, </a:t>
            </a:r>
          </a:p>
          <a:p>
            <a:pPr marL="168275" indent="0" eaLnBrk="1">
              <a:defRPr/>
            </a:pPr>
            <a:r>
              <a:rPr lang="en-US" sz="2800" dirty="0">
                <a:solidFill>
                  <a:srgbClr val="7030A0"/>
                </a:solidFill>
              </a:rPr>
              <a:t>GLYCOLYTIC</a:t>
            </a:r>
            <a:r>
              <a:rPr lang="ru-RU" sz="2800" dirty="0">
                <a:solidFill>
                  <a:srgbClr val="7030A0"/>
                </a:solidFill>
              </a:rPr>
              <a:t>, </a:t>
            </a:r>
          </a:p>
          <a:p>
            <a:pPr marL="168275" indent="0" eaLnBrk="1">
              <a:defRPr/>
            </a:pPr>
            <a:r>
              <a:rPr lang="en-US" sz="2800" dirty="0">
                <a:solidFill>
                  <a:srgbClr val="7030A0"/>
                </a:solidFill>
              </a:rPr>
              <a:t>LIPOLYTIC</a:t>
            </a:r>
            <a:r>
              <a:rPr lang="ru-RU" sz="2800" dirty="0">
                <a:solidFill>
                  <a:srgbClr val="7030A0"/>
                </a:solidFill>
              </a:rPr>
              <a:t>, </a:t>
            </a:r>
          </a:p>
          <a:p>
            <a:pPr marL="168275" indent="0" eaLnBrk="1">
              <a:defRPr/>
            </a:pPr>
            <a:r>
              <a:rPr lang="en-US" sz="2800" dirty="0">
                <a:solidFill>
                  <a:srgbClr val="7030A0"/>
                </a:solidFill>
              </a:rPr>
              <a:t>NUCLEASES</a:t>
            </a:r>
            <a:r>
              <a:rPr lang="ru-RU" sz="2800" dirty="0">
                <a:solidFill>
                  <a:srgbClr val="7030A0"/>
                </a:solidFill>
              </a:rPr>
              <a:t>,</a:t>
            </a:r>
          </a:p>
          <a:p>
            <a:pPr marL="168275" indent="0" eaLnBrk="1">
              <a:defRPr/>
            </a:pPr>
            <a:r>
              <a:rPr lang="en-US" sz="2800" dirty="0">
                <a:solidFill>
                  <a:srgbClr val="7030A0"/>
                </a:solidFill>
              </a:rPr>
              <a:t>OXIDO-REDUCTASES</a:t>
            </a:r>
            <a:r>
              <a:rPr lang="ru-RU" sz="2800" dirty="0">
                <a:solidFill>
                  <a:srgbClr val="7030A0"/>
                </a:solidFill>
              </a:rPr>
              <a:t> </a:t>
            </a:r>
            <a:endParaRPr lang="ru-RU" sz="2800" dirty="0">
              <a:solidFill>
                <a:srgbClr val="FF0000"/>
              </a:solidFill>
            </a:endParaRPr>
          </a:p>
          <a:p>
            <a:pPr marL="168275" indent="0" algn="ctr" eaLnBrk="1">
              <a:defRPr/>
            </a:pPr>
            <a:r>
              <a:rPr lang="en-US" sz="3200" dirty="0">
                <a:solidFill>
                  <a:srgbClr val="FF0000"/>
                </a:solidFill>
              </a:rPr>
              <a:t>ENZYMATIC ACTIVITY OF BACTERIA </a:t>
            </a:r>
          </a:p>
          <a:p>
            <a:pPr marL="168275" indent="0" algn="ctr" eaLnBrk="1">
              <a:defRPr/>
            </a:pPr>
            <a:r>
              <a:rPr lang="en-US" sz="3200" dirty="0">
                <a:solidFill>
                  <a:srgbClr val="FF0000"/>
                </a:solidFill>
              </a:rPr>
              <a:t>can be studied by inoculation on differential nutrient media</a:t>
            </a:r>
            <a:r>
              <a:rPr lang="ru-RU" sz="3200" dirty="0">
                <a:solidFill>
                  <a:srgbClr val="FF0000"/>
                </a:solidFill>
              </a:rPr>
              <a:t>.</a:t>
            </a:r>
            <a:r>
              <a:rPr lang="ru-RU" sz="2800" dirty="0">
                <a:solidFill>
                  <a:srgbClr val="FF0000"/>
                </a:solidFill>
              </a:rPr>
              <a:t>	</a:t>
            </a:r>
          </a:p>
          <a:p>
            <a:pPr marL="168275" indent="0" eaLnBrk="1" hangingPunct="1"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80661644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/>
          </p:cNvSpPr>
          <p:nvPr>
            <p:ph idx="1"/>
          </p:nvPr>
        </p:nvSpPr>
        <p:spPr>
          <a:xfrm>
            <a:off x="1617664" y="447675"/>
            <a:ext cx="8713787" cy="6440488"/>
          </a:xfrm>
        </p:spPr>
        <p:txBody>
          <a:bodyPr/>
          <a:lstStyle/>
          <a:p>
            <a:r>
              <a:rPr lang="ru-RU" altLang="ru-RU" smtClean="0"/>
              <a:t>  </a:t>
            </a:r>
          </a:p>
        </p:txBody>
      </p:sp>
      <p:pic>
        <p:nvPicPr>
          <p:cNvPr id="61443" name="Picture 4" descr="Микротитрато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0" y="523876"/>
            <a:ext cx="4267200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 Box 6"/>
          <p:cNvSpPr txBox="1">
            <a:spLocks noChangeArrowheads="1"/>
          </p:cNvSpPr>
          <p:nvPr/>
        </p:nvSpPr>
        <p:spPr bwMode="auto">
          <a:xfrm>
            <a:off x="1712914" y="428626"/>
            <a:ext cx="3455987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90EEB"/>
                </a:solidFill>
                <a:latin typeface="Arial" panose="020B0604020202020204" pitchFamily="34" charset="0"/>
              </a:rPr>
              <a:t>Principle content of differential media</a:t>
            </a:r>
            <a:r>
              <a:rPr lang="ru-RU" altLang="ru-RU" sz="2000" b="1">
                <a:solidFill>
                  <a:srgbClr val="090EEB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FF0000"/>
                </a:solidFill>
                <a:latin typeface="Arial" panose="020B0604020202020204" pitchFamily="34" charset="0"/>
              </a:rPr>
              <a:t>Nutrient base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FF0000"/>
                </a:solidFill>
                <a:latin typeface="Arial" panose="020B0604020202020204" pitchFamily="34" charset="0"/>
              </a:rPr>
              <a:t>Substrate</a:t>
            </a:r>
            <a:endParaRPr lang="ru-RU" altLang="ru-RU" sz="20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FF0000"/>
                </a:solidFill>
                <a:latin typeface="Arial" panose="020B0604020202020204" pitchFamily="34" charset="0"/>
              </a:rPr>
              <a:t>Indicator</a:t>
            </a:r>
            <a:endParaRPr lang="ru-RU" altLang="ru-RU" sz="20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1445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4" y="2044701"/>
            <a:ext cx="8858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Box 4"/>
          <p:cNvSpPr txBox="1">
            <a:spLocks noChangeArrowheads="1"/>
          </p:cNvSpPr>
          <p:nvPr/>
        </p:nvSpPr>
        <p:spPr bwMode="auto">
          <a:xfrm>
            <a:off x="3068638" y="3667126"/>
            <a:ext cx="2667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600">
                <a:solidFill>
                  <a:srgbClr val="000000"/>
                </a:solidFill>
                <a:latin typeface="Arial" panose="020B0604020202020204" pitchFamily="34" charset="0"/>
              </a:rPr>
              <a:t> Growth of</a:t>
            </a:r>
            <a:r>
              <a:rPr lang="ru-RU" altLang="ru-RU" sz="16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E.coli </a:t>
            </a:r>
            <a:r>
              <a:rPr lang="en-US" altLang="ru-RU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Endo medium</a:t>
            </a:r>
            <a:endParaRPr lang="ru-RU" altLang="ru-RU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6" name="TextBox 6"/>
          <p:cNvSpPr txBox="1">
            <a:spLocks noChangeArrowheads="1"/>
          </p:cNvSpPr>
          <p:nvPr/>
        </p:nvSpPr>
        <p:spPr bwMode="auto">
          <a:xfrm>
            <a:off x="1617018" y="2420888"/>
            <a:ext cx="461665" cy="111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000000"/>
                </a:solidFill>
              </a:rPr>
              <a:t>Сахароза</a:t>
            </a:r>
          </a:p>
        </p:txBody>
      </p:sp>
      <p:sp>
        <p:nvSpPr>
          <p:cNvPr id="61448" name="TextBox 7"/>
          <p:cNvSpPr txBox="1">
            <a:spLocks noChangeArrowheads="1"/>
          </p:cNvSpPr>
          <p:nvPr/>
        </p:nvSpPr>
        <p:spPr bwMode="auto">
          <a:xfrm>
            <a:off x="1712914" y="4137026"/>
            <a:ext cx="1430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1400">
                <a:solidFill>
                  <a:srgbClr val="000000"/>
                </a:solidFill>
                <a:latin typeface="Arial" panose="020B0604020202020204" pitchFamily="34" charset="0"/>
              </a:rPr>
              <a:t>Среды Гисса</a:t>
            </a:r>
          </a:p>
        </p:txBody>
      </p:sp>
      <p:pic>
        <p:nvPicPr>
          <p:cNvPr id="6144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5" y="1620839"/>
            <a:ext cx="201453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6" y="4005263"/>
            <a:ext cx="2087563" cy="209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51" name="TextBox 1"/>
          <p:cNvSpPr txBox="1">
            <a:spLocks noChangeArrowheads="1"/>
          </p:cNvSpPr>
          <p:nvPr/>
        </p:nvSpPr>
        <p:spPr bwMode="auto">
          <a:xfrm>
            <a:off x="3276600" y="6116639"/>
            <a:ext cx="26860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600">
                <a:solidFill>
                  <a:srgbClr val="000000"/>
                </a:solidFill>
                <a:latin typeface="Arial" panose="020B0604020202020204" pitchFamily="34" charset="0"/>
              </a:rPr>
              <a:t>Colonies of</a:t>
            </a:r>
            <a:r>
              <a:rPr lang="ru-RU" altLang="ru-RU" sz="16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altLang="ru-RU" sz="1600">
                <a:solidFill>
                  <a:srgbClr val="000000"/>
                </a:solidFill>
                <a:latin typeface="Arial" panose="020B0604020202020204" pitchFamily="34" charset="0"/>
              </a:rPr>
              <a:t> and </a:t>
            </a:r>
            <a:r>
              <a:rPr lang="en-US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uk-UA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typhi</a:t>
            </a:r>
            <a:r>
              <a:rPr lang="uk-UA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McConkey medium</a:t>
            </a:r>
            <a:endParaRPr lang="ru-RU" altLang="ru-RU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4057844" y="5550508"/>
            <a:ext cx="742012" cy="686804"/>
          </a:xfrm>
          <a:prstGeom prst="straightConnector1">
            <a:avLst/>
          </a:prstGeom>
          <a:ln w="19050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9600000" scaled="0"/>
            </a:gradFill>
            <a:tailEnd type="arrow"/>
          </a:ln>
          <a:effectLst>
            <a:glow>
              <a:srgbClr val="FF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4261215" y="5103833"/>
            <a:ext cx="1074646" cy="1096350"/>
          </a:xfrm>
          <a:prstGeom prst="straightConnector1">
            <a:avLst/>
          </a:prstGeom>
          <a:ln w="19050">
            <a:gradFill>
              <a:gsLst>
                <a:gs pos="0">
                  <a:srgbClr val="000000"/>
                </a:gs>
                <a:gs pos="42000">
                  <a:srgbClr val="0A128C"/>
                </a:gs>
                <a:gs pos="75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9600000" scaled="0"/>
            </a:gradFill>
            <a:tailEnd type="arrow"/>
          </a:ln>
          <a:effectLst>
            <a:glow>
              <a:srgbClr val="FF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2721288" y="2308221"/>
            <a:ext cx="461665" cy="111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000000"/>
                </a:solidFill>
              </a:rPr>
              <a:t>Глюкоза</a:t>
            </a:r>
          </a:p>
        </p:txBody>
      </p:sp>
      <p:pic>
        <p:nvPicPr>
          <p:cNvPr id="61455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5103813"/>
            <a:ext cx="38163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56" name="TextBox 23"/>
          <p:cNvSpPr txBox="1">
            <a:spLocks noChangeArrowheads="1"/>
          </p:cNvSpPr>
          <p:nvPr/>
        </p:nvSpPr>
        <p:spPr bwMode="auto">
          <a:xfrm>
            <a:off x="1554163" y="6367464"/>
            <a:ext cx="1758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600">
                <a:solidFill>
                  <a:srgbClr val="000000"/>
                </a:solidFill>
                <a:latin typeface="Arial" panose="020B0604020202020204" pitchFamily="34" charset="0"/>
              </a:rPr>
              <a:t>Burri tubes</a:t>
            </a:r>
            <a:endParaRPr lang="ru-RU" altLang="ru-RU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1457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1" y="4419601"/>
            <a:ext cx="1706563" cy="1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58" name="TextBox 25"/>
          <p:cNvSpPr txBox="1">
            <a:spLocks noChangeArrowheads="1"/>
          </p:cNvSpPr>
          <p:nvPr/>
        </p:nvSpPr>
        <p:spPr bwMode="auto">
          <a:xfrm>
            <a:off x="6240463" y="6481763"/>
            <a:ext cx="40830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600">
                <a:solidFill>
                  <a:srgbClr val="000000"/>
                </a:solidFill>
                <a:latin typeface="Arial" panose="020B0604020202020204" pitchFamily="34" charset="0"/>
              </a:rPr>
              <a:t>Variants of liquefaction of gelatin</a:t>
            </a:r>
            <a:endParaRPr lang="ru-RU" altLang="ru-RU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47863" y="1"/>
            <a:ext cx="8375650" cy="519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Study of biochemical properties of bacteria.</a:t>
            </a: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609367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1919288" y="0"/>
            <a:ext cx="829151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>
              <a:spcBef>
                <a:spcPct val="0"/>
              </a:spcBef>
              <a:defRPr/>
            </a:pPr>
            <a:r>
              <a:rPr lang="en-US" sz="2400" b="1" cap="all" spc="-6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</a:rPr>
              <a:t>TYPES OF RESPIRATION OF MICROORGANISMS </a:t>
            </a:r>
            <a:endParaRPr lang="ru-RU" sz="2400" cap="all" spc="-6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</a:endParaRPr>
          </a:p>
        </p:txBody>
      </p:sp>
      <p:sp>
        <p:nvSpPr>
          <p:cNvPr id="63491" name="Rectangle 165"/>
          <p:cNvSpPr>
            <a:spLocks noChangeArrowheads="1"/>
          </p:cNvSpPr>
          <p:nvPr/>
        </p:nvSpPr>
        <p:spPr bwMode="auto">
          <a:xfrm>
            <a:off x="1524001" y="57240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uk-UA" altLang="ru-RU" sz="1800">
              <a:solidFill>
                <a:srgbClr val="000000"/>
              </a:solidFill>
            </a:endParaRPr>
          </a:p>
        </p:txBody>
      </p:sp>
      <p:graphicFrame>
        <p:nvGraphicFramePr>
          <p:cNvPr id="14407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130807"/>
              </p:ext>
            </p:extLst>
          </p:nvPr>
        </p:nvGraphicFramePr>
        <p:xfrm>
          <a:off x="1524001" y="656310"/>
          <a:ext cx="9144000" cy="6021389"/>
        </p:xfrm>
        <a:graphic>
          <a:graphicData uri="http://schemas.openxmlformats.org/drawingml/2006/table">
            <a:tbl>
              <a:tblPr/>
              <a:tblGrid>
                <a:gridCol w="157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3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8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0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Type of respiration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Conditions of aeration 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Examples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Cultivation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Obligate aerobes 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 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Wide access of oxygen.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Vibrio cholerae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Thermostat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6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Micro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aerophils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Lowered content of free oxygen, increased content of  CO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Brucella abortus,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Campylobacter,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Helicobacter,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Thermostat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5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Facultative anaerobes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Can change type of respiration to aerobic and vice versa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Majority of pathogenic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bacteria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Anaerobic culture apparatus,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Kitt-Tarocci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medium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Obligate anaerobes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Absence of oxygen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Clostridia,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nonsporing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 anaerobes: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Bacteroides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,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Veilonella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,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Peptococcus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, 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Peptostreptococcus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Calibri" pitchFamily="34" charset="0"/>
                        </a:rPr>
                        <a:t>and al.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4450" marR="44450" marT="0" marB="0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3523" name="Rectangle 294"/>
          <p:cNvSpPr>
            <a:spLocks noChangeArrowheads="1"/>
          </p:cNvSpPr>
          <p:nvPr/>
        </p:nvSpPr>
        <p:spPr bwMode="auto">
          <a:xfrm>
            <a:off x="1524001" y="569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uk-UA" altLang="ru-RU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25377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/>
          </p:cNvSpPr>
          <p:nvPr>
            <p:ph idx="1"/>
          </p:nvPr>
        </p:nvSpPr>
        <p:spPr>
          <a:xfrm>
            <a:off x="1703389" y="188913"/>
            <a:ext cx="8713787" cy="6553200"/>
          </a:xfrm>
        </p:spPr>
        <p:txBody>
          <a:bodyPr/>
          <a:lstStyle/>
          <a:p>
            <a:pPr algn="ctr">
              <a:defRPr/>
            </a:pP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CREATION OF ANAEROBIC CONDITIONS</a:t>
            </a:r>
            <a:endParaRPr lang="ru-RU" sz="24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4515" name="Picture 4" descr="Анаэростат стары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836613"/>
            <a:ext cx="3186113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7" descr="анаэрост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89" y="765175"/>
            <a:ext cx="2947987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8" descr="Микроанаэроста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9" y="765175"/>
            <a:ext cx="1152525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ext Box 9"/>
          <p:cNvSpPr txBox="1">
            <a:spLocks noChangeArrowheads="1"/>
          </p:cNvSpPr>
          <p:nvPr/>
        </p:nvSpPr>
        <p:spPr bwMode="auto">
          <a:xfrm>
            <a:off x="1774826" y="6092826"/>
            <a:ext cx="29448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lnSpc>
                <a:spcPts val="1200"/>
              </a:lnSpc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Stationary anaerostat</a:t>
            </a:r>
            <a:endParaRPr lang="ru-RU" altLang="ru-RU" sz="20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19" name="Text Box 10"/>
          <p:cNvSpPr txBox="1">
            <a:spLocks noChangeArrowheads="1"/>
          </p:cNvSpPr>
          <p:nvPr/>
        </p:nvSpPr>
        <p:spPr bwMode="auto">
          <a:xfrm>
            <a:off x="4873626" y="3141663"/>
            <a:ext cx="23018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  <a:latin typeface="Arial" panose="020B0604020202020204" pitchFamily="34" charset="0"/>
              </a:rPr>
              <a:t>Microanaerostat</a:t>
            </a:r>
            <a:endParaRPr lang="ru-RU" altLang="ru-RU" sz="18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4520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89" y="3649663"/>
            <a:ext cx="131762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1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1" y="3819525"/>
            <a:ext cx="244792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22" name="TextBox 2"/>
          <p:cNvSpPr txBox="1">
            <a:spLocks noChangeArrowheads="1"/>
          </p:cNvSpPr>
          <p:nvPr/>
        </p:nvSpPr>
        <p:spPr bwMode="auto">
          <a:xfrm>
            <a:off x="4840289" y="6043614"/>
            <a:ext cx="266382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By the way of burning of 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О</a:t>
            </a:r>
            <a:r>
              <a:rPr lang="ru-RU" altLang="ru-RU" sz="2000" b="1" baseline="-250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ru-RU" altLang="ru-RU" sz="1800" baseline="-25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23" name="TextBox 3"/>
          <p:cNvSpPr txBox="1">
            <a:spLocks noChangeArrowheads="1"/>
          </p:cNvSpPr>
          <p:nvPr/>
        </p:nvSpPr>
        <p:spPr bwMode="auto">
          <a:xfrm>
            <a:off x="8685213" y="5732463"/>
            <a:ext cx="12239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  <a:latin typeface="Arial" panose="020B0604020202020204" pitchFamily="34" charset="0"/>
              </a:rPr>
              <a:t>Burri tubes</a:t>
            </a:r>
            <a:endParaRPr lang="ru-RU" altLang="ru-RU" sz="18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675156"/>
      </p:ext>
    </p:extLst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260351"/>
            <a:ext cx="9144000" cy="519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KIT FOR CULTIVATION IN ANAEROBIC CONDITIONS</a:t>
            </a:r>
            <a:r>
              <a:rPr lang="ru-RU" sz="2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765176"/>
            <a:ext cx="4392613" cy="417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0" name="Picture 5" descr="12983630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1052514"/>
            <a:ext cx="3527425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AutoShape 7" descr="http://im8-tub-ua.yandex.net/i?id=2152612-17-72&amp;n=2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uk-UA" altLang="ru-RU" sz="1800">
              <a:solidFill>
                <a:srgbClr val="000000"/>
              </a:solidFill>
            </a:endParaRPr>
          </a:p>
        </p:txBody>
      </p:sp>
      <p:sp>
        <p:nvSpPr>
          <p:cNvPr id="65542" name="AutoShape 9" descr="http://im8-tub-ua.yandex.net/i?id=2152612-17-72&amp;n=2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uk-UA" altLang="ru-RU" sz="1800">
              <a:solidFill>
                <a:srgbClr val="000000"/>
              </a:solidFill>
            </a:endParaRPr>
          </a:p>
        </p:txBody>
      </p:sp>
      <p:pic>
        <p:nvPicPr>
          <p:cNvPr id="65543" name="Picture 10" descr="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4421188"/>
            <a:ext cx="1871662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802699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xfrm>
            <a:off x="1919289" y="476250"/>
            <a:ext cx="8497887" cy="64928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ru-RU" sz="3600"/>
              <a:t>Modern type of anaerostat</a:t>
            </a:r>
            <a:endParaRPr lang="ru-RU" altLang="ru-RU" sz="3600"/>
          </a:p>
        </p:txBody>
      </p:sp>
      <p:sp>
        <p:nvSpPr>
          <p:cNvPr id="6656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ru-RU" smtClean="0"/>
          </a:p>
        </p:txBody>
      </p:sp>
      <p:pic>
        <p:nvPicPr>
          <p:cNvPr id="66564" name="Picture 4" descr="bblinovativefumeh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628776"/>
            <a:ext cx="8424862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00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4826" y="339726"/>
            <a:ext cx="8569325" cy="900113"/>
          </a:xfrm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en-US" sz="30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CLASSIFICATION OF BACTERIA ON TEMPERATURE OPTIMUM</a:t>
            </a:r>
            <a:endParaRPr lang="ru-RU" sz="30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8" y="1473201"/>
            <a:ext cx="6629400" cy="494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8" name="Picture 5" descr="ТЕРМОСТАТ ТС-1/80-СП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9" y="1785939"/>
            <a:ext cx="226377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1524001" y="4797425"/>
            <a:ext cx="232886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400" b="1">
                <a:solidFill>
                  <a:srgbClr val="7030A0"/>
                </a:solidFill>
                <a:latin typeface="Arial" panose="020B0604020202020204" pitchFamily="34" charset="0"/>
              </a:rPr>
              <a:t>TERMOSTAT</a:t>
            </a:r>
            <a:r>
              <a:rPr lang="ru-RU" altLang="ru-RU" sz="2400" b="1">
                <a:solidFill>
                  <a:srgbClr val="7030A0"/>
                </a:solidFill>
                <a:latin typeface="Arial" panose="020B0604020202020204" pitchFamily="34" charset="0"/>
              </a:rPr>
              <a:t> ТС-1/80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90" name="Text Box 7"/>
          <p:cNvSpPr txBox="1">
            <a:spLocks noChangeArrowheads="1"/>
          </p:cNvSpPr>
          <p:nvPr/>
        </p:nvSpPr>
        <p:spPr bwMode="auto">
          <a:xfrm>
            <a:off x="4224339" y="3500439"/>
            <a:ext cx="2016125" cy="369887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FFFFFF"/>
                </a:solidFill>
              </a:rPr>
              <a:t>Pshycrophilic</a:t>
            </a: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67591" name="Text Box 8"/>
          <p:cNvSpPr txBox="1">
            <a:spLocks noChangeArrowheads="1"/>
          </p:cNvSpPr>
          <p:nvPr/>
        </p:nvSpPr>
        <p:spPr bwMode="auto">
          <a:xfrm>
            <a:off x="7175500" y="2349500"/>
            <a:ext cx="1944688" cy="369888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FFFFFF"/>
                </a:solidFill>
              </a:rPr>
              <a:t>Thermophilic</a:t>
            </a: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67592" name="Text Box 9"/>
          <p:cNvSpPr txBox="1">
            <a:spLocks noChangeArrowheads="1"/>
          </p:cNvSpPr>
          <p:nvPr/>
        </p:nvSpPr>
        <p:spPr bwMode="auto">
          <a:xfrm>
            <a:off x="5880100" y="2924176"/>
            <a:ext cx="1728788" cy="366713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FFFFFF"/>
                </a:solidFill>
              </a:rPr>
              <a:t>Mesophilic</a:t>
            </a: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67593" name="Text Box 10"/>
          <p:cNvSpPr txBox="1">
            <a:spLocks noChangeArrowheads="1"/>
          </p:cNvSpPr>
          <p:nvPr/>
        </p:nvSpPr>
        <p:spPr bwMode="auto">
          <a:xfrm>
            <a:off x="8543926" y="1557338"/>
            <a:ext cx="1908175" cy="641350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FFFFFF"/>
                </a:solidFill>
              </a:rPr>
              <a:t>Exteme thermophilic</a:t>
            </a:r>
            <a:endParaRPr lang="ru-RU" altLang="ru-RU" sz="1800" b="1">
              <a:solidFill>
                <a:srgbClr val="FFFFFF"/>
              </a:solidFill>
            </a:endParaRPr>
          </a:p>
        </p:txBody>
      </p:sp>
      <p:sp>
        <p:nvSpPr>
          <p:cNvPr id="67594" name="Text Box 11"/>
          <p:cNvSpPr txBox="1">
            <a:spLocks noChangeArrowheads="1"/>
          </p:cNvSpPr>
          <p:nvPr/>
        </p:nvSpPr>
        <p:spPr bwMode="auto">
          <a:xfrm>
            <a:off x="5951539" y="6021389"/>
            <a:ext cx="2016125" cy="646331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FFFFFF"/>
                </a:solidFill>
              </a:rPr>
              <a:t>Temperature </a:t>
            </a:r>
            <a:r>
              <a:rPr lang="en-US" altLang="ru-RU" sz="1800" b="1">
                <a:solidFill>
                  <a:srgbClr val="FFFFFF"/>
                </a:solidFill>
                <a:cs typeface="Arial" panose="020B0604020202020204" pitchFamily="34" charset="0"/>
              </a:rPr>
              <a:t>º C</a:t>
            </a:r>
          </a:p>
        </p:txBody>
      </p:sp>
    </p:spTree>
    <p:extLst>
      <p:ext uri="{BB962C8B-B14F-4D97-AF65-F5344CB8AC3E}">
        <p14:creationId xmlns:p14="http://schemas.microsoft.com/office/powerpoint/2010/main" val="34569628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951" y="188914"/>
            <a:ext cx="8856663" cy="64801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>
              <a:defRPr/>
            </a:pPr>
            <a:r>
              <a:rPr lang="en-US" sz="2400">
                <a:solidFill>
                  <a:srgbClr val="FF0000"/>
                </a:solidFill>
              </a:rPr>
              <a:t>Culture</a:t>
            </a:r>
            <a:r>
              <a:rPr lang="ru-RU" sz="2400">
                <a:solidFill>
                  <a:srgbClr val="FF0000"/>
                </a:solidFill>
              </a:rPr>
              <a:t> </a:t>
            </a:r>
            <a:r>
              <a:rPr lang="en-US" sz="2400">
                <a:solidFill>
                  <a:srgbClr val="FF0000"/>
                </a:solidFill>
              </a:rPr>
              <a:t>of microorganisms </a:t>
            </a:r>
            <a:r>
              <a:rPr lang="ru-RU" sz="2400">
                <a:solidFill>
                  <a:srgbClr val="090EEB"/>
                </a:solidFill>
              </a:rPr>
              <a:t>– </a:t>
            </a:r>
            <a:r>
              <a:rPr lang="en-US" sz="2400">
                <a:solidFill>
                  <a:srgbClr val="090EEB"/>
                </a:solidFill>
              </a:rPr>
              <a:t>there are</a:t>
            </a:r>
            <a:r>
              <a:rPr lang="ru-RU" sz="2400">
                <a:solidFill>
                  <a:srgbClr val="090EEB"/>
                </a:solidFill>
              </a:rPr>
              <a:t> </a:t>
            </a:r>
            <a:r>
              <a:rPr lang="en-US" sz="2400">
                <a:solidFill>
                  <a:srgbClr val="090EEB"/>
                </a:solidFill>
              </a:rPr>
              <a:t>microorganisms</a:t>
            </a:r>
            <a:r>
              <a:rPr lang="ru-RU" sz="2400">
                <a:solidFill>
                  <a:srgbClr val="090EEB"/>
                </a:solidFill>
              </a:rPr>
              <a:t>, </a:t>
            </a:r>
            <a:r>
              <a:rPr lang="en-US" sz="2400">
                <a:solidFill>
                  <a:srgbClr val="090EEB"/>
                </a:solidFill>
              </a:rPr>
              <a:t>which multiplied on nutrient media in the laboratory</a:t>
            </a:r>
            <a:r>
              <a:rPr lang="ru-RU" sz="2400">
                <a:solidFill>
                  <a:srgbClr val="090EEB"/>
                </a:solidFill>
              </a:rPr>
              <a:t>. </a:t>
            </a:r>
          </a:p>
          <a:p>
            <a:pPr marL="0" indent="0" eaLnBrk="1">
              <a:defRPr/>
            </a:pPr>
            <a:r>
              <a:rPr lang="en-US" sz="2400">
                <a:solidFill>
                  <a:srgbClr val="FF0000"/>
                </a:solidFill>
              </a:rPr>
              <a:t>Population</a:t>
            </a:r>
            <a:r>
              <a:rPr lang="ru-RU" sz="2400">
                <a:solidFill>
                  <a:srgbClr val="FF0000"/>
                </a:solidFill>
              </a:rPr>
              <a:t> </a:t>
            </a:r>
            <a:r>
              <a:rPr lang="en-US" sz="2400">
                <a:solidFill>
                  <a:srgbClr val="FF0000"/>
                </a:solidFill>
              </a:rPr>
              <a:t>of microorganisms</a:t>
            </a:r>
            <a:r>
              <a:rPr lang="ru-RU" sz="2400">
                <a:solidFill>
                  <a:srgbClr val="090EEB"/>
                </a:solidFill>
              </a:rPr>
              <a:t> – </a:t>
            </a:r>
            <a:r>
              <a:rPr lang="en-US" sz="2400">
                <a:solidFill>
                  <a:srgbClr val="090EEB"/>
                </a:solidFill>
              </a:rPr>
              <a:t>this is group</a:t>
            </a:r>
            <a:r>
              <a:rPr lang="ru-RU" sz="2400">
                <a:solidFill>
                  <a:srgbClr val="090EEB"/>
                </a:solidFill>
              </a:rPr>
              <a:t> </a:t>
            </a:r>
            <a:r>
              <a:rPr lang="en-US" sz="2400">
                <a:solidFill>
                  <a:srgbClr val="090EEB"/>
                </a:solidFill>
              </a:rPr>
              <a:t>of alive</a:t>
            </a:r>
            <a:r>
              <a:rPr lang="ru-RU" sz="2400">
                <a:solidFill>
                  <a:srgbClr val="090EEB"/>
                </a:solidFill>
              </a:rPr>
              <a:t> </a:t>
            </a:r>
            <a:r>
              <a:rPr lang="en-US" sz="2400">
                <a:solidFill>
                  <a:srgbClr val="090EEB"/>
                </a:solidFill>
              </a:rPr>
              <a:t>microorganisms</a:t>
            </a:r>
            <a:r>
              <a:rPr lang="ru-RU" sz="2400">
                <a:solidFill>
                  <a:srgbClr val="090EEB"/>
                </a:solidFill>
              </a:rPr>
              <a:t>, </a:t>
            </a:r>
            <a:r>
              <a:rPr lang="en-US" sz="2400">
                <a:solidFill>
                  <a:srgbClr val="090EEB"/>
                </a:solidFill>
              </a:rPr>
              <a:t>independently from type of receiving</a:t>
            </a:r>
            <a:r>
              <a:rPr lang="ru-RU" sz="2400">
                <a:solidFill>
                  <a:srgbClr val="090EEB"/>
                </a:solidFill>
              </a:rPr>
              <a:t> </a:t>
            </a:r>
            <a:r>
              <a:rPr lang="en-US" sz="2400">
                <a:solidFill>
                  <a:srgbClr val="090EEB"/>
                </a:solidFill>
              </a:rPr>
              <a:t>- in the laboratory or in natural condition in the host organism or outside from the organism</a:t>
            </a:r>
            <a:r>
              <a:rPr lang="ru-RU" sz="2400">
                <a:solidFill>
                  <a:srgbClr val="090EEB"/>
                </a:solidFill>
              </a:rPr>
              <a:t>.</a:t>
            </a:r>
          </a:p>
          <a:p>
            <a:pPr marL="0" indent="0" eaLnBrk="1">
              <a:defRPr/>
            </a:pPr>
            <a:r>
              <a:rPr lang="en-US" sz="2400">
                <a:solidFill>
                  <a:srgbClr val="FF0000"/>
                </a:solidFill>
              </a:rPr>
              <a:t>PURE CULTURE</a:t>
            </a:r>
            <a:r>
              <a:rPr lang="ru-RU" sz="2400">
                <a:solidFill>
                  <a:srgbClr val="FF0000"/>
                </a:solidFill>
              </a:rPr>
              <a:t> </a:t>
            </a:r>
            <a:r>
              <a:rPr lang="ru-RU" sz="2400">
                <a:solidFill>
                  <a:srgbClr val="090EEB"/>
                </a:solidFill>
              </a:rPr>
              <a:t>– </a:t>
            </a:r>
            <a:r>
              <a:rPr lang="en-US" sz="2400">
                <a:solidFill>
                  <a:srgbClr val="090EEB"/>
                </a:solidFill>
              </a:rPr>
              <a:t>culture of microorganisms of one species</a:t>
            </a:r>
            <a:r>
              <a:rPr lang="ru-RU" sz="2400">
                <a:solidFill>
                  <a:srgbClr val="090EEB"/>
                </a:solidFill>
              </a:rPr>
              <a:t>. </a:t>
            </a:r>
          </a:p>
          <a:p>
            <a:pPr marL="0" indent="0" eaLnBrk="1">
              <a:defRPr/>
            </a:pPr>
            <a:r>
              <a:rPr lang="en-US" sz="2400">
                <a:solidFill>
                  <a:srgbClr val="FF0000"/>
                </a:solidFill>
              </a:rPr>
              <a:t>Clone</a:t>
            </a:r>
            <a:r>
              <a:rPr lang="ru-RU" sz="2400">
                <a:solidFill>
                  <a:srgbClr val="090EEB"/>
                </a:solidFill>
              </a:rPr>
              <a:t> – </a:t>
            </a:r>
            <a:r>
              <a:rPr lang="en-US" sz="2400">
                <a:solidFill>
                  <a:srgbClr val="090EEB"/>
                </a:solidFill>
              </a:rPr>
              <a:t>microbial population</a:t>
            </a:r>
            <a:r>
              <a:rPr lang="ru-RU" sz="2400">
                <a:solidFill>
                  <a:srgbClr val="090EEB"/>
                </a:solidFill>
              </a:rPr>
              <a:t>, </a:t>
            </a:r>
            <a:r>
              <a:rPr lang="en-US" sz="2400">
                <a:solidFill>
                  <a:srgbClr val="090EEB"/>
                </a:solidFill>
              </a:rPr>
              <a:t> received by the way of vegetative multiplication of one cell</a:t>
            </a:r>
            <a:r>
              <a:rPr lang="ru-RU" sz="2400">
                <a:solidFill>
                  <a:srgbClr val="090EEB"/>
                </a:solidFill>
              </a:rPr>
              <a:t>. </a:t>
            </a:r>
          </a:p>
          <a:p>
            <a:pPr marL="0" indent="0" eaLnBrk="1">
              <a:defRPr/>
            </a:pPr>
            <a:r>
              <a:rPr lang="en-US" sz="2400">
                <a:solidFill>
                  <a:srgbClr val="FF0000"/>
                </a:solidFill>
              </a:rPr>
              <a:t>Strain</a:t>
            </a:r>
            <a:r>
              <a:rPr lang="ru-RU" sz="2400">
                <a:solidFill>
                  <a:srgbClr val="090EEB"/>
                </a:solidFill>
              </a:rPr>
              <a:t> – </a:t>
            </a:r>
            <a:r>
              <a:rPr lang="en-US" sz="2400">
                <a:solidFill>
                  <a:srgbClr val="090EEB"/>
                </a:solidFill>
              </a:rPr>
              <a:t>culture of microorganisms</a:t>
            </a:r>
            <a:r>
              <a:rPr lang="ru-RU" sz="2400">
                <a:solidFill>
                  <a:srgbClr val="090EEB"/>
                </a:solidFill>
              </a:rPr>
              <a:t>,</a:t>
            </a:r>
            <a:r>
              <a:rPr lang="en-US" sz="2400">
                <a:solidFill>
                  <a:srgbClr val="090EEB"/>
                </a:solidFill>
              </a:rPr>
              <a:t> isolated from particular source</a:t>
            </a:r>
            <a:r>
              <a:rPr lang="ru-RU" sz="2400">
                <a:solidFill>
                  <a:srgbClr val="090EEB"/>
                </a:solidFill>
              </a:rPr>
              <a:t>. </a:t>
            </a:r>
          </a:p>
          <a:p>
            <a:pPr marL="0" indent="0" eaLnBrk="1">
              <a:defRPr/>
            </a:pPr>
            <a:r>
              <a:rPr lang="en-US" sz="2400">
                <a:solidFill>
                  <a:srgbClr val="090EEB"/>
                </a:solidFill>
              </a:rPr>
              <a:t>Some strains, having useful properties are the objects of patenting</a:t>
            </a:r>
            <a:r>
              <a:rPr lang="ru-RU" sz="2400">
                <a:solidFill>
                  <a:srgbClr val="090EEB"/>
                </a:solidFill>
              </a:rPr>
              <a:t>.</a:t>
            </a:r>
          </a:p>
          <a:p>
            <a:pPr marL="0" indent="0" eaLnBrk="1" hangingPunct="1">
              <a:defRPr/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933894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ъект 2"/>
          <p:cNvSpPr>
            <a:spLocks noGrp="1"/>
          </p:cNvSpPr>
          <p:nvPr>
            <p:ph idx="1"/>
          </p:nvPr>
        </p:nvSpPr>
        <p:spPr>
          <a:xfrm>
            <a:off x="1774826" y="1557338"/>
            <a:ext cx="8893175" cy="5040312"/>
          </a:xfrm>
        </p:spPr>
        <p:txBody>
          <a:bodyPr/>
          <a:lstStyle/>
          <a:p>
            <a:pPr marL="0" indent="20638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ru-RU" sz="3200">
                <a:solidFill>
                  <a:srgbClr val="7030A0"/>
                </a:solidFill>
              </a:rPr>
              <a:t>Type of nutrition</a:t>
            </a:r>
            <a:r>
              <a:rPr lang="ru-RU" altLang="ru-RU" sz="3200">
                <a:solidFill>
                  <a:srgbClr val="7030A0"/>
                </a:solidFill>
              </a:rPr>
              <a:t> (</a:t>
            </a:r>
            <a:r>
              <a:rPr lang="en-US" altLang="ru-RU" sz="3200">
                <a:solidFill>
                  <a:srgbClr val="7030A0"/>
                </a:solidFill>
              </a:rPr>
              <a:t>requirements to nutrient media</a:t>
            </a:r>
            <a:r>
              <a:rPr lang="ru-RU" altLang="ru-RU" sz="3200">
                <a:solidFill>
                  <a:srgbClr val="7030A0"/>
                </a:solidFill>
              </a:rPr>
              <a:t>) </a:t>
            </a:r>
          </a:p>
          <a:p>
            <a:pPr marL="0" indent="20638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ru-RU" sz="3200">
                <a:solidFill>
                  <a:srgbClr val="7030A0"/>
                </a:solidFill>
              </a:rPr>
              <a:t>Type of respiration</a:t>
            </a:r>
            <a:r>
              <a:rPr lang="ru-RU" altLang="ru-RU" sz="3200">
                <a:solidFill>
                  <a:srgbClr val="7030A0"/>
                </a:solidFill>
              </a:rPr>
              <a:t>, </a:t>
            </a:r>
          </a:p>
          <a:p>
            <a:pPr marL="0" indent="20638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ru-RU" sz="3200">
                <a:solidFill>
                  <a:srgbClr val="7030A0"/>
                </a:solidFill>
              </a:rPr>
              <a:t>Temperature optimum</a:t>
            </a:r>
            <a:r>
              <a:rPr lang="uk-UA" altLang="ru-RU" sz="3200">
                <a:solidFill>
                  <a:srgbClr val="7030A0"/>
                </a:solidFill>
              </a:rPr>
              <a:t>,</a:t>
            </a:r>
            <a:r>
              <a:rPr lang="ru-RU" altLang="ru-RU" sz="3200">
                <a:solidFill>
                  <a:srgbClr val="7030A0"/>
                </a:solidFill>
              </a:rPr>
              <a:t> </a:t>
            </a:r>
          </a:p>
          <a:p>
            <a:pPr marL="0" indent="20638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ru-RU" sz="3200">
                <a:solidFill>
                  <a:srgbClr val="7030A0"/>
                </a:solidFill>
              </a:rPr>
              <a:t>Morphology of growth on liquid nutrient media</a:t>
            </a:r>
            <a:endParaRPr lang="ru-RU" altLang="ru-RU" sz="3200">
              <a:solidFill>
                <a:srgbClr val="7030A0"/>
              </a:solidFill>
            </a:endParaRPr>
          </a:p>
          <a:p>
            <a:pPr marL="0" indent="20638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ru-RU" sz="3200">
                <a:solidFill>
                  <a:srgbClr val="7030A0"/>
                </a:solidFill>
              </a:rPr>
              <a:t>Morphology of growth on solid nutrient media</a:t>
            </a:r>
            <a:endParaRPr lang="ru-RU" altLang="ru-RU" sz="3200">
              <a:solidFill>
                <a:srgbClr val="7030A0"/>
              </a:solidFill>
            </a:endParaRPr>
          </a:p>
          <a:p>
            <a:pPr marL="0" indent="20638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ru-RU" sz="3200">
                <a:solidFill>
                  <a:srgbClr val="7030A0"/>
                </a:solidFill>
              </a:rPr>
              <a:t>Morphology of colonies</a:t>
            </a:r>
            <a:endParaRPr lang="ru-RU" altLang="ru-RU" sz="3200">
              <a:solidFill>
                <a:srgbClr val="7030A0"/>
              </a:solidFill>
            </a:endParaRPr>
          </a:p>
          <a:p>
            <a:pPr marL="0" indent="20638"/>
            <a:r>
              <a:rPr lang="ru-RU" altLang="ru-RU" smtClean="0"/>
              <a:t>	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847850" y="333375"/>
            <a:ext cx="86868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CULTURAL PROPERTIES OF BACTRERIA</a:t>
            </a:r>
            <a:endParaRPr lang="ru-RU" sz="3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131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389" y="188914"/>
            <a:ext cx="8713787" cy="6408737"/>
          </a:xfrm>
        </p:spPr>
        <p:txBody>
          <a:bodyPr/>
          <a:lstStyle/>
          <a:p>
            <a:pPr algn="ctr">
              <a:defRPr/>
            </a:pPr>
            <a:r>
              <a:rPr 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CHARACTER OF BACTERIAL GROWTH</a:t>
            </a:r>
            <a:r>
              <a:rPr lang="uk-UA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ctr">
              <a:defRPr/>
            </a:pPr>
            <a:endParaRPr lang="ru-RU" sz="3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509" name="Group 29"/>
          <p:cNvGraphicFramePr>
            <a:graphicFrameLocks noGrp="1"/>
          </p:cNvGraphicFramePr>
          <p:nvPr/>
        </p:nvGraphicFramePr>
        <p:xfrm>
          <a:off x="1847850" y="781051"/>
          <a:ext cx="8280400" cy="5699125"/>
        </p:xfrm>
        <a:graphic>
          <a:graphicData uri="http://schemas.openxmlformats.org/drawingml/2006/table">
            <a:tbl>
              <a:tblPr/>
              <a:tblGrid>
                <a:gridCol w="414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49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On liquid nutrient media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On slant agar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9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Diffuse turbidity and sediment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Dense or poor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film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4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On the bottom and on the walls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Colonies without fusion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Pellicle like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Wet or dry film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9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Sediment like cotton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wool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Mucous film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9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Absence of visible changing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</a:rPr>
                        <a:t>Pigmented film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D7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358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4825" y="1125538"/>
            <a:ext cx="8642350" cy="54784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COLONY</a:t>
            </a: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ru-RU" sz="3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sz="3000" b="1" dirty="0">
                <a:solidFill>
                  <a:srgbClr val="FF0000"/>
                </a:solidFill>
                <a:latin typeface="Verdana" panose="020B0604030504040204" pitchFamily="34" charset="0"/>
              </a:rPr>
              <a:t>-</a:t>
            </a:r>
            <a:r>
              <a:rPr lang="ru-RU" sz="3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result of multiplication of </a:t>
            </a:r>
            <a:r>
              <a:rPr lang="en-US" sz="3000" b="1" dirty="0">
                <a:solidFill>
                  <a:srgbClr val="FF0000"/>
                </a:solidFill>
                <a:latin typeface="Verdana" panose="020B0604030504040204" pitchFamily="34" charset="0"/>
              </a:rPr>
              <a:t>ONE</a:t>
            </a:r>
            <a:r>
              <a:rPr lang="en-US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 bacterial cell</a:t>
            </a:r>
            <a:r>
              <a:rPr lang="ru-RU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on </a:t>
            </a:r>
            <a:r>
              <a:rPr lang="en-US" sz="3000" b="1" dirty="0">
                <a:solidFill>
                  <a:srgbClr val="FF0000"/>
                </a:solidFill>
                <a:latin typeface="Verdana" panose="020B0604030504040204" pitchFamily="34" charset="0"/>
              </a:rPr>
              <a:t>SOLID nutrient medium</a:t>
            </a:r>
            <a:r>
              <a:rPr lang="ru-RU" sz="3000" dirty="0">
                <a:solidFill>
                  <a:srgbClr val="7030A0"/>
                </a:solidFill>
                <a:latin typeface="Verdana" panose="020B0604030504040204" pitchFamily="34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ISOLATED COLONY</a:t>
            </a: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ru-RU" sz="3000" b="1" dirty="0">
                <a:solidFill>
                  <a:srgbClr val="FF0000"/>
                </a:solidFill>
                <a:latin typeface="Verdana" panose="020B0604030504040204" pitchFamily="34" charset="0"/>
              </a:rPr>
              <a:t>–</a:t>
            </a:r>
            <a:r>
              <a:rPr lang="ru-RU" sz="3000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colony</a:t>
            </a:r>
            <a:r>
              <a:rPr lang="ru-RU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, </a:t>
            </a:r>
            <a:r>
              <a:rPr lang="en-US" sz="3000" b="1" dirty="0">
                <a:solidFill>
                  <a:srgbClr val="FF0000"/>
                </a:solidFill>
                <a:latin typeface="Verdana" panose="020B0604030504040204" pitchFamily="34" charset="0"/>
              </a:rPr>
              <a:t>separated </a:t>
            </a:r>
            <a:r>
              <a:rPr lang="en-US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from other colonies by sterile nutrient medium</a:t>
            </a:r>
            <a:r>
              <a:rPr lang="ru-RU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SUSPICIOUS COLONY</a:t>
            </a: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- </a:t>
            </a: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COLONY</a:t>
            </a:r>
            <a:r>
              <a:rPr lang="ru-RU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, </a:t>
            </a:r>
            <a:r>
              <a:rPr lang="en-US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which </a:t>
            </a:r>
            <a:r>
              <a:rPr lang="ru-RU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ru-RU" sz="3000" b="1" dirty="0">
                <a:solidFill>
                  <a:srgbClr val="FF0000"/>
                </a:solidFill>
                <a:latin typeface="Verdana" panose="020B0604030504040204" pitchFamily="34" charset="0"/>
              </a:rPr>
              <a:t>МО</a:t>
            </a:r>
            <a:r>
              <a:rPr lang="en-US" sz="3000" b="1" dirty="0">
                <a:solidFill>
                  <a:srgbClr val="FF0000"/>
                </a:solidFill>
                <a:latin typeface="Verdana" panose="020B0604030504040204" pitchFamily="34" charset="0"/>
              </a:rPr>
              <a:t>RPHOLOGICALLY and MICROSCOPICALLY</a:t>
            </a:r>
            <a:r>
              <a:rPr lang="ru-RU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FF0000"/>
                </a:solidFill>
                <a:latin typeface="Verdana" panose="020B0604030504040204" pitchFamily="34" charset="0"/>
              </a:rPr>
              <a:t>SIMILAR </a:t>
            </a:r>
            <a:r>
              <a:rPr lang="ru-RU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7030A0"/>
                </a:solidFill>
                <a:latin typeface="Verdana" panose="020B0604030504040204" pitchFamily="34" charset="0"/>
              </a:rPr>
              <a:t>on colony of pathogenic (isolated) microorganism</a:t>
            </a:r>
            <a:r>
              <a:rPr lang="ru-RU" sz="3000" dirty="0">
                <a:solidFill>
                  <a:srgbClr val="7030A0"/>
                </a:solidFill>
                <a:latin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56835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388" y="333376"/>
            <a:ext cx="8640762" cy="6048375"/>
          </a:xfrm>
        </p:spPr>
        <p:txBody>
          <a:bodyPr>
            <a:normAutofit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COLONY MORPHOLOGY</a:t>
            </a:r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0"/>
              </a:spcBef>
              <a:defRPr/>
            </a:pP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0"/>
              </a:spcBef>
              <a:defRPr/>
            </a:pPr>
            <a:r>
              <a:rPr lang="en-US" sz="3600" dirty="0">
                <a:solidFill>
                  <a:srgbClr val="0070C0"/>
                </a:solidFill>
              </a:rPr>
              <a:t>shape</a:t>
            </a:r>
            <a:r>
              <a:rPr lang="ru-RU" sz="3600" dirty="0">
                <a:solidFill>
                  <a:srgbClr val="0070C0"/>
                </a:solidFill>
              </a:rPr>
              <a:t>, </a:t>
            </a:r>
          </a:p>
          <a:p>
            <a:pPr>
              <a:spcBef>
                <a:spcPct val="0"/>
              </a:spcBef>
              <a:defRPr/>
            </a:pPr>
            <a:r>
              <a:rPr lang="en-US" sz="3600" dirty="0">
                <a:solidFill>
                  <a:srgbClr val="0070C0"/>
                </a:solidFill>
              </a:rPr>
              <a:t>size</a:t>
            </a:r>
            <a:r>
              <a:rPr lang="ru-RU" sz="3600" dirty="0">
                <a:solidFill>
                  <a:srgbClr val="0070C0"/>
                </a:solidFill>
              </a:rPr>
              <a:t>, </a:t>
            </a:r>
          </a:p>
          <a:p>
            <a:pPr>
              <a:spcBef>
                <a:spcPct val="0"/>
              </a:spcBef>
              <a:defRPr/>
            </a:pPr>
            <a:r>
              <a:rPr lang="en-US" sz="3600" dirty="0">
                <a:solidFill>
                  <a:srgbClr val="0070C0"/>
                </a:solidFill>
              </a:rPr>
              <a:t>surface,</a:t>
            </a:r>
            <a:endParaRPr lang="ru-RU" sz="3600" dirty="0">
              <a:solidFill>
                <a:srgbClr val="0070C0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US" sz="3600" dirty="0">
                <a:solidFill>
                  <a:srgbClr val="0070C0"/>
                </a:solidFill>
              </a:rPr>
              <a:t>character of edges</a:t>
            </a:r>
            <a:r>
              <a:rPr lang="ru-RU" sz="3600" dirty="0">
                <a:solidFill>
                  <a:srgbClr val="0070C0"/>
                </a:solidFill>
              </a:rPr>
              <a:t>, </a:t>
            </a:r>
          </a:p>
          <a:p>
            <a:pPr>
              <a:spcBef>
                <a:spcPct val="0"/>
              </a:spcBef>
              <a:defRPr/>
            </a:pPr>
            <a:r>
              <a:rPr lang="en-US" sz="3600" dirty="0">
                <a:solidFill>
                  <a:srgbClr val="0070C0"/>
                </a:solidFill>
              </a:rPr>
              <a:t>structure</a:t>
            </a:r>
            <a:r>
              <a:rPr lang="ru-RU" sz="3600" dirty="0">
                <a:solidFill>
                  <a:srgbClr val="0070C0"/>
                </a:solidFill>
              </a:rPr>
              <a:t>, </a:t>
            </a:r>
          </a:p>
          <a:p>
            <a:pPr>
              <a:spcBef>
                <a:spcPct val="0"/>
              </a:spcBef>
              <a:defRPr/>
            </a:pPr>
            <a:r>
              <a:rPr lang="en-US" sz="3600" dirty="0">
                <a:solidFill>
                  <a:srgbClr val="0070C0"/>
                </a:solidFill>
              </a:rPr>
              <a:t>consistency</a:t>
            </a:r>
            <a:r>
              <a:rPr lang="ru-RU" sz="3600" dirty="0">
                <a:solidFill>
                  <a:srgbClr val="0070C0"/>
                </a:solidFill>
              </a:rPr>
              <a:t>, </a:t>
            </a:r>
          </a:p>
          <a:p>
            <a:pPr>
              <a:spcBef>
                <a:spcPct val="0"/>
              </a:spcBef>
              <a:defRPr/>
            </a:pPr>
            <a:r>
              <a:rPr lang="en-US" sz="3600" dirty="0">
                <a:solidFill>
                  <a:srgbClr val="0070C0"/>
                </a:solidFill>
              </a:rPr>
              <a:t>color</a:t>
            </a:r>
            <a:r>
              <a:rPr lang="ru-RU" sz="3600" dirty="0">
                <a:solidFill>
                  <a:srgbClr val="0070C0"/>
                </a:solidFill>
              </a:rPr>
              <a:t>, </a:t>
            </a:r>
          </a:p>
          <a:p>
            <a:pPr>
              <a:spcBef>
                <a:spcPct val="0"/>
              </a:spcBef>
              <a:defRPr/>
            </a:pPr>
            <a:r>
              <a:rPr lang="en-US" sz="3600" dirty="0">
                <a:solidFill>
                  <a:srgbClr val="0070C0"/>
                </a:solidFill>
              </a:rPr>
              <a:t>microscopic content</a:t>
            </a:r>
            <a:r>
              <a:rPr lang="ru-RU" sz="44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50360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438" y="482600"/>
            <a:ext cx="4595812" cy="40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3" y="476251"/>
            <a:ext cx="295275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6" y="4621214"/>
            <a:ext cx="4557713" cy="152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3392488"/>
            <a:ext cx="3054350" cy="241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24225" y="-41275"/>
            <a:ext cx="5111750" cy="519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COLONIES MORPHOLOGY</a:t>
            </a: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735" name="TextBox 6"/>
          <p:cNvSpPr txBox="1">
            <a:spLocks noChangeArrowheads="1"/>
          </p:cNvSpPr>
          <p:nvPr/>
        </p:nvSpPr>
        <p:spPr bwMode="auto">
          <a:xfrm>
            <a:off x="1887538" y="6149976"/>
            <a:ext cx="4557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400" b="1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  diphtheriae</a:t>
            </a:r>
            <a:endParaRPr lang="ru-RU" altLang="ru-RU" sz="2400" b="1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6" name="TextBox 7"/>
          <p:cNvSpPr txBox="1">
            <a:spLocks noChangeArrowheads="1"/>
          </p:cNvSpPr>
          <p:nvPr/>
        </p:nvSpPr>
        <p:spPr bwMode="auto">
          <a:xfrm>
            <a:off x="6465888" y="5813426"/>
            <a:ext cx="36004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400" b="1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Goldish pigment of</a:t>
            </a:r>
            <a:r>
              <a:rPr lang="uk-UA" altLang="ru-RU" sz="2400" b="1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ru-RU" sz="2400" b="1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2400" b="1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aureus</a:t>
            </a:r>
            <a:endParaRPr lang="ru-RU" altLang="ru-RU" sz="2400" b="1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888366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1524001" y="404814"/>
            <a:ext cx="5508625" cy="7588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COLONIES MORPHOLOGY</a:t>
            </a:r>
            <a:endParaRPr lang="ru-RU" sz="32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47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1628775"/>
            <a:ext cx="5795963" cy="4464050"/>
          </a:xfrm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20714"/>
            <a:ext cx="327660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962400"/>
            <a:ext cx="3276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7319964" y="3213100"/>
            <a:ext cx="3348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>
                <a:solidFill>
                  <a:srgbClr val="000000"/>
                </a:solidFill>
              </a:rPr>
              <a:t>Bacillus subtilis on nutrient poor agar</a:t>
            </a:r>
            <a:endParaRPr lang="ru-RU" altLang="ru-RU" sz="18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12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xfrm>
            <a:off x="1524000" y="404814"/>
            <a:ext cx="8362950" cy="6192837"/>
          </a:xfrm>
        </p:spPr>
        <p:txBody>
          <a:bodyPr/>
          <a:lstStyle/>
          <a:p>
            <a:pPr algn="ctr">
              <a:defRPr/>
            </a:pP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STAGES OF BACTERIAL GROWTH</a:t>
            </a:r>
            <a:endParaRPr lang="ru-RU" sz="28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577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1581150"/>
            <a:ext cx="8231187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2545957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388" y="152400"/>
            <a:ext cx="8640762" cy="539750"/>
          </a:xfrm>
        </p:spPr>
        <p:txBody>
          <a:bodyPr>
            <a:no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REASONS OF BACTERIAL DEATH</a:t>
            </a: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6803" name="Объект 2"/>
          <p:cNvSpPr>
            <a:spLocks noGrp="1"/>
          </p:cNvSpPr>
          <p:nvPr>
            <p:ph idx="1"/>
          </p:nvPr>
        </p:nvSpPr>
        <p:spPr>
          <a:xfrm>
            <a:off x="1914526" y="1052737"/>
            <a:ext cx="8218487" cy="5362575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ru-RU" sz="3200" dirty="0">
                <a:solidFill>
                  <a:srgbClr val="7030A0"/>
                </a:solidFill>
              </a:rPr>
              <a:t>Depletion of nutrient medium on limiting components</a:t>
            </a:r>
            <a:endParaRPr lang="ru-RU" altLang="ru-RU" sz="3200" dirty="0">
              <a:solidFill>
                <a:srgbClr val="7030A0"/>
              </a:solidFill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ru-RU" sz="3200" dirty="0">
                <a:solidFill>
                  <a:srgbClr val="7030A0"/>
                </a:solidFill>
              </a:rPr>
              <a:t>Self-poisoning of medium by bacterial </a:t>
            </a:r>
            <a:r>
              <a:rPr lang="en-US" altLang="ru-RU" sz="3200" dirty="0" err="1">
                <a:solidFill>
                  <a:srgbClr val="7030A0"/>
                </a:solidFill>
              </a:rPr>
              <a:t>methabolic</a:t>
            </a:r>
            <a:r>
              <a:rPr lang="en-US" altLang="ru-RU" sz="3200" dirty="0">
                <a:solidFill>
                  <a:srgbClr val="7030A0"/>
                </a:solidFill>
              </a:rPr>
              <a:t> products</a:t>
            </a:r>
            <a:endParaRPr lang="ru-RU" altLang="ru-RU" sz="3200" dirty="0">
              <a:solidFill>
                <a:srgbClr val="7030A0"/>
              </a:solidFill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ru-RU" sz="3200" dirty="0">
                <a:solidFill>
                  <a:srgbClr val="7030A0"/>
                </a:solidFill>
              </a:rPr>
              <a:t>Consumption of oxygen, diluted in the medium</a:t>
            </a:r>
            <a:endParaRPr lang="ru-RU" altLang="ru-RU" sz="3200" dirty="0">
              <a:solidFill>
                <a:srgbClr val="7030A0"/>
              </a:solidFill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ru-RU" sz="3200" dirty="0">
                <a:solidFill>
                  <a:srgbClr val="7030A0"/>
                </a:solidFill>
              </a:rPr>
              <a:t>Natural</a:t>
            </a:r>
            <a:r>
              <a:rPr lang="ru-RU" altLang="ru-RU" sz="3200" dirty="0">
                <a:solidFill>
                  <a:srgbClr val="7030A0"/>
                </a:solidFill>
              </a:rPr>
              <a:t> «</a:t>
            </a:r>
            <a:r>
              <a:rPr lang="en-US" altLang="ru-RU" sz="3200" dirty="0">
                <a:solidFill>
                  <a:srgbClr val="7030A0"/>
                </a:solidFill>
              </a:rPr>
              <a:t>aging</a:t>
            </a:r>
            <a:r>
              <a:rPr lang="ru-RU" altLang="ru-RU" sz="3200" dirty="0">
                <a:solidFill>
                  <a:srgbClr val="7030A0"/>
                </a:solidFill>
              </a:rPr>
              <a:t>» </a:t>
            </a:r>
            <a:r>
              <a:rPr lang="en-US" altLang="ru-RU" sz="3200" dirty="0">
                <a:solidFill>
                  <a:srgbClr val="7030A0"/>
                </a:solidFill>
              </a:rPr>
              <a:t>of bacteria</a:t>
            </a:r>
            <a:endParaRPr lang="ru-RU" altLang="ru-RU" sz="3200" dirty="0">
              <a:solidFill>
                <a:srgbClr val="7030A0"/>
              </a:solidFill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ru-RU" sz="3200" dirty="0">
                <a:solidFill>
                  <a:srgbClr val="7030A0"/>
                </a:solidFill>
              </a:rPr>
              <a:t>Self-regulation</a:t>
            </a:r>
            <a:r>
              <a:rPr lang="ru-RU" altLang="ru-RU" sz="3200" dirty="0">
                <a:solidFill>
                  <a:srgbClr val="7030A0"/>
                </a:solidFill>
              </a:rPr>
              <a:t> </a:t>
            </a:r>
            <a:r>
              <a:rPr lang="en-US" altLang="ru-RU" sz="3200" dirty="0">
                <a:solidFill>
                  <a:srgbClr val="7030A0"/>
                </a:solidFill>
              </a:rPr>
              <a:t>of bacterial population</a:t>
            </a:r>
            <a:endParaRPr lang="ru-RU" altLang="ru-RU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726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</TotalTime>
  <Words>1123</Words>
  <Application>Microsoft Office PowerPoint</Application>
  <PresentationFormat>Широкоэкранный</PresentationFormat>
  <Paragraphs>210</Paragraphs>
  <Slides>23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Garamond</vt:lpstr>
      <vt:lpstr>Tahoma</vt:lpstr>
      <vt:lpstr>Times New Roman</vt:lpstr>
      <vt:lpstr>Verdana</vt:lpstr>
      <vt:lpstr>Wingdings</vt:lpstr>
      <vt:lpstr>Натуральные материалы</vt:lpstr>
      <vt:lpstr>Презентация PowerPoint</vt:lpstr>
      <vt:lpstr>Презентация PowerPoint</vt:lpstr>
      <vt:lpstr>Classification of bacteria according type of nutrition</vt:lpstr>
      <vt:lpstr>BACTERIAL TRANSPORT SYSTEMS</vt:lpstr>
      <vt:lpstr>Презентация PowerPoint</vt:lpstr>
      <vt:lpstr>Презентация PowerPoint</vt:lpstr>
      <vt:lpstr>Презентация PowerPoint</vt:lpstr>
      <vt:lpstr>CLASSIFICATION OF BACTERIA ACCORDING SUBSTRATE SPECIFICITY</vt:lpstr>
      <vt:lpstr>Презентация PowerPoint</vt:lpstr>
      <vt:lpstr>Презентация PowerPoint</vt:lpstr>
      <vt:lpstr>Презентация PowerPoint</vt:lpstr>
      <vt:lpstr>Презентация PowerPoint</vt:lpstr>
      <vt:lpstr>Modern type of anaerostat</vt:lpstr>
      <vt:lpstr>CLASSIFICATION OF BACTERIA ON TEMPERATURE OPTIMUM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COLONIES MORPHOLOGY</vt:lpstr>
      <vt:lpstr>Презентация PowerPoint</vt:lpstr>
      <vt:lpstr>REASONS OF BACTERIAL DEATH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3</cp:revision>
  <dcterms:created xsi:type="dcterms:W3CDTF">2023-02-13T20:39:40Z</dcterms:created>
  <dcterms:modified xsi:type="dcterms:W3CDTF">2023-02-14T11:49:59Z</dcterms:modified>
</cp:coreProperties>
</file>