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283" r:id="rId3"/>
    <p:sldId id="262" r:id="rId4"/>
    <p:sldId id="288" r:id="rId5"/>
    <p:sldId id="289" r:id="rId6"/>
    <p:sldId id="290" r:id="rId7"/>
    <p:sldId id="287" r:id="rId8"/>
    <p:sldId id="263" r:id="rId9"/>
    <p:sldId id="291" r:id="rId10"/>
    <p:sldId id="261" r:id="rId11"/>
    <p:sldId id="264" r:id="rId12"/>
    <p:sldId id="259" r:id="rId13"/>
    <p:sldId id="260" r:id="rId14"/>
    <p:sldId id="271" r:id="rId15"/>
    <p:sldId id="270" r:id="rId16"/>
    <p:sldId id="268" r:id="rId17"/>
    <p:sldId id="267" r:id="rId18"/>
    <p:sldId id="278" r:id="rId19"/>
    <p:sldId id="319" r:id="rId20"/>
    <p:sldId id="293" r:id="rId21"/>
    <p:sldId id="294" r:id="rId22"/>
    <p:sldId id="295" r:id="rId23"/>
    <p:sldId id="296" r:id="rId24"/>
    <p:sldId id="320" r:id="rId25"/>
    <p:sldId id="321" r:id="rId26"/>
    <p:sldId id="297" r:id="rId27"/>
    <p:sldId id="298" r:id="rId28"/>
    <p:sldId id="299" r:id="rId29"/>
    <p:sldId id="300" r:id="rId30"/>
    <p:sldId id="301" r:id="rId31"/>
    <p:sldId id="302" r:id="rId32"/>
    <p:sldId id="322" r:id="rId33"/>
    <p:sldId id="323" r:id="rId34"/>
    <p:sldId id="324" r:id="rId35"/>
    <p:sldId id="325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4" r:id="rId48"/>
    <p:sldId id="315" r:id="rId49"/>
    <p:sldId id="316" r:id="rId50"/>
    <p:sldId id="327" r:id="rId51"/>
    <p:sldId id="317" r:id="rId52"/>
    <p:sldId id="318" r:id="rId53"/>
    <p:sldId id="326" r:id="rId5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FF0000"/>
    <a:srgbClr val="512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289" autoAdjust="0"/>
  </p:normalViewPr>
  <p:slideViewPr>
    <p:cSldViewPr>
      <p:cViewPr varScale="1">
        <p:scale>
          <a:sx n="67" d="100"/>
          <a:sy n="67" d="100"/>
        </p:scale>
        <p:origin x="147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031DC7C-28B1-4DA5-89AC-FB6F4A383233}" type="datetimeFigureOut">
              <a:rPr lang="ru-RU"/>
              <a:pPr>
                <a:defRPr/>
              </a:pPr>
              <a:t>14.02.2023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560197B-094B-445D-8EAD-9143A25C08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1296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uk-UA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2B35EEC-933D-4893-8140-138512D0F689}" type="slidenum">
              <a:rPr lang="ru-RU" altLang="uk-UA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uk-UA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3713291-A9CD-4370-802E-4048AC2FE034}" type="slidenum">
              <a:rPr lang="ru-RU" altLang="uk-UA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uk-UA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430FA5ED-B88F-40A3-B033-82A11ED55E28}" type="slidenum">
              <a:rPr lang="ru-RU" altLang="uk-UA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uk-UA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9F163E2-11BD-49DD-B5A7-2B810560D524}" type="slidenum">
              <a:rPr lang="ru-RU" altLang="uk-UA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uk-UA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734385F-FAB5-4729-B73D-00FC5E42C868}" type="slidenum">
              <a:rPr lang="ru-RU" altLang="uk-UA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uk-UA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7DD1DFF-D214-4087-B2D5-DE7430393F6F}" type="slidenum">
              <a:rPr lang="ru-RU" altLang="uk-UA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uk-UA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D7A889A-BAC8-4E8C-B3EB-975FA4319AAD}" type="slidenum">
              <a:rPr lang="ru-RU" altLang="uk-UA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uk-UA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5EA225D-AC6A-40AC-87DD-BD2F95255507}" type="slidenum">
              <a:rPr lang="ru-RU" altLang="uk-UA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uk-UA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E2D666AE-AB5A-4BD9-9224-143156D195AC}" type="slidenum">
              <a:rPr lang="ru-RU" altLang="uk-UA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uk-UA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2BC81CD-A5DD-45DE-91DA-8EEC44DC4C28}" type="slidenum">
              <a:rPr lang="ru-RU" altLang="uk-UA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uk-UA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DFDD3E6-44D1-4DC5-8A6A-412AE2EA39A4}" type="slidenum">
              <a:rPr lang="ru-RU" altLang="uk-UA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uk-UA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D815CCD7-21D1-48D8-9B67-0105C60E4890}" type="slidenum">
              <a:rPr lang="ru-RU" altLang="uk-UA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 altLang="uk-U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altLang="uk-UA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E32AFFE-69AC-4774-80F1-AA5D14067353}" type="slidenum">
              <a:rPr lang="uk-UA" altLang="uk-UA"/>
              <a:pPr eaLnBrk="1" hangingPunct="1"/>
              <a:t>22</a:t>
            </a:fld>
            <a:endParaRPr lang="uk-UA" alt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E46BB-DFE5-440B-8B5D-C5E1ABF0E54E}" type="datetimeFigureOut">
              <a:rPr lang="ru-RU"/>
              <a:pPr>
                <a:defRPr/>
              </a:pPr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1B77F-99AD-4230-8999-08C6D13E0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925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6B4D4-A02C-4D11-A10B-16403AF8C659}" type="datetimeFigureOut">
              <a:rPr lang="ru-RU"/>
              <a:pPr>
                <a:defRPr/>
              </a:pPr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1E28C-85AB-44E3-A529-68B4FCDDD9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055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3DEE0-1F1B-4FDE-AB70-B64EDB144C7C}" type="datetimeFigureOut">
              <a:rPr lang="ru-RU"/>
              <a:pPr>
                <a:defRPr/>
              </a:pPr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E2244-5097-4910-A2EB-8639FC5114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430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AF430-2391-4FCB-B02C-3151A727CC3E}" type="datetimeFigureOut">
              <a:rPr lang="ru-RU"/>
              <a:pPr>
                <a:defRPr/>
              </a:pPr>
              <a:t>14.02.2023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E2FAE-CA84-4D9A-B676-31F1710979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008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60A55-B083-4611-AF7C-83AE28B79FDB}" type="datetimeFigureOut">
              <a:rPr lang="ru-RU"/>
              <a:pPr>
                <a:defRPr/>
              </a:pPr>
              <a:t>14.02.2023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856B9-1FAF-4F91-9989-58234F5B11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24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4B80C-1E1D-4D6D-8B0E-C82BF47355D1}" type="datetimeFigureOut">
              <a:rPr lang="ru-RU"/>
              <a:pPr>
                <a:defRPr/>
              </a:pPr>
              <a:t>14.02.2023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373C0-58A0-4145-8C25-31445E8F46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094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1314C-1F92-49B6-AA9E-675BFBA6D36D}" type="datetimeFigureOut">
              <a:rPr lang="ru-RU"/>
              <a:pPr>
                <a:defRPr/>
              </a:pPr>
              <a:t>14.02.2023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E5EFF-E89B-4390-AD26-F373F91CD8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755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2E644-CF2E-49BB-A4BE-52FA7841DA81}" type="datetimeFigureOut">
              <a:rPr lang="ru-RU"/>
              <a:pPr>
                <a:defRPr/>
              </a:pPr>
              <a:t>14.02.2023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3ADF9-E743-4A51-927F-55EE87047E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322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8F41B-E8E9-44DC-B37D-C3D2C58C1B63}" type="datetimeFigureOut">
              <a:rPr lang="ru-RU"/>
              <a:pPr>
                <a:defRPr/>
              </a:pPr>
              <a:t>14.02.2023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22D94-6A5F-4A99-8ED2-04DD633C2B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722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8EB86-2B16-4682-95F1-7B5E930D5557}" type="datetimeFigureOut">
              <a:rPr lang="ru-RU"/>
              <a:pPr>
                <a:defRPr/>
              </a:pPr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F5302-D3D8-46F7-8C30-69F4BC7527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771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D3A54-C226-4EF5-BF61-F1E5DF806E60}" type="datetimeFigureOut">
              <a:rPr lang="ru-RU"/>
              <a:pPr>
                <a:defRPr/>
              </a:pPr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C47FB-3839-46A2-9CF5-DD209BD236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789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94000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281000-6753-4901-B8F0-7C6842E39BA6}" type="datetimeFigureOut">
              <a:rPr lang="ru-RU"/>
              <a:pPr>
                <a:defRPr/>
              </a:pPr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DC1EFFF-6C76-47CF-AA13-4134F1CB97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3635896" y="5163723"/>
            <a:ext cx="2160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2400" b="1" smtClean="0">
                <a:solidFill>
                  <a:srgbClr val="7030A0"/>
                </a:solidFill>
              </a:rPr>
              <a:t>Odesa</a:t>
            </a:r>
            <a:endParaRPr lang="ru-RU" altLang="uk-UA" sz="2400" b="1" dirty="0">
              <a:solidFill>
                <a:srgbClr val="7030A0"/>
              </a:solidFill>
            </a:endParaRPr>
          </a:p>
        </p:txBody>
      </p:sp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863600" y="260350"/>
            <a:ext cx="799306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2000" b="1" dirty="0" smtClean="0">
                <a:solidFill>
                  <a:srgbClr val="7030A0"/>
                </a:solidFill>
              </a:rPr>
              <a:t>ODESA </a:t>
            </a:r>
            <a:r>
              <a:rPr lang="en-US" altLang="uk-UA" sz="2000" b="1" dirty="0">
                <a:solidFill>
                  <a:srgbClr val="7030A0"/>
                </a:solidFill>
              </a:rPr>
              <a:t>NATIONAL MEDICAL UNIVERSITY</a:t>
            </a:r>
            <a:endParaRPr lang="ru-RU" altLang="uk-UA" sz="2000" b="1" dirty="0">
              <a:solidFill>
                <a:srgbClr val="7030A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2000" b="1" dirty="0">
              <a:solidFill>
                <a:srgbClr val="7030A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2000" b="1" dirty="0">
                <a:solidFill>
                  <a:srgbClr val="7030A0"/>
                </a:solidFill>
              </a:rPr>
              <a:t>Microbiology,</a:t>
            </a:r>
            <a:r>
              <a:rPr lang="ru-RU" altLang="uk-UA" sz="2000" b="1" dirty="0">
                <a:solidFill>
                  <a:srgbClr val="7030A0"/>
                </a:solidFill>
              </a:rPr>
              <a:t> </a:t>
            </a:r>
            <a:r>
              <a:rPr lang="en-US" altLang="uk-UA" sz="2000" b="1" dirty="0">
                <a:solidFill>
                  <a:srgbClr val="7030A0"/>
                </a:solidFill>
              </a:rPr>
              <a:t>virology and immunology </a:t>
            </a:r>
            <a:r>
              <a:rPr lang="en-US" altLang="uk-UA" sz="2000" b="1" dirty="0" smtClean="0">
                <a:solidFill>
                  <a:srgbClr val="7030A0"/>
                </a:solidFill>
              </a:rPr>
              <a:t>department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2000" b="1" dirty="0" err="1" smtClean="0">
                <a:solidFill>
                  <a:srgbClr val="7030A0"/>
                </a:solidFill>
              </a:rPr>
              <a:t>Stomatological</a:t>
            </a:r>
            <a:r>
              <a:rPr lang="en-US" altLang="uk-UA" sz="2000" b="1" smtClean="0">
                <a:solidFill>
                  <a:srgbClr val="7030A0"/>
                </a:solidFill>
              </a:rPr>
              <a:t> faculty</a:t>
            </a:r>
            <a:endParaRPr lang="ru-RU" altLang="uk-UA" sz="2000" b="1" dirty="0">
              <a:solidFill>
                <a:srgbClr val="7030A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2000" b="1" dirty="0">
              <a:solidFill>
                <a:srgbClr val="7030A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2000" b="1" dirty="0">
              <a:solidFill>
                <a:srgbClr val="7030A0"/>
              </a:solidFill>
            </a:endParaRPr>
          </a:p>
        </p:txBody>
      </p:sp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837847" y="1862295"/>
            <a:ext cx="7993062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2000" b="1" dirty="0">
              <a:solidFill>
                <a:srgbClr val="7030A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2800" b="1" dirty="0" smtClean="0">
                <a:solidFill>
                  <a:srgbClr val="7030A0"/>
                </a:solidFill>
              </a:rPr>
              <a:t>Lecture </a:t>
            </a:r>
            <a:r>
              <a:rPr lang="ru-RU" altLang="uk-UA" sz="2800" b="1" smtClean="0">
                <a:solidFill>
                  <a:srgbClr val="7030A0"/>
                </a:solidFill>
              </a:rPr>
              <a:t>6</a:t>
            </a:r>
            <a:endParaRPr lang="ru-RU" altLang="uk-UA" sz="2800" b="1" dirty="0">
              <a:solidFill>
                <a:srgbClr val="7030A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4000" b="1" dirty="0" smtClean="0">
                <a:solidFill>
                  <a:srgbClr val="C00000"/>
                </a:solidFill>
              </a:rPr>
              <a:t>Introduction </a:t>
            </a:r>
            <a:r>
              <a:rPr lang="en-US" altLang="uk-UA" sz="4000" b="1" dirty="0">
                <a:solidFill>
                  <a:srgbClr val="C00000"/>
                </a:solidFill>
              </a:rPr>
              <a:t>to special microbiology. Pyogenic cocci. </a:t>
            </a:r>
            <a:endParaRPr lang="ru-RU" altLang="uk-UA" sz="4000" b="1" dirty="0">
              <a:solidFill>
                <a:srgbClr val="25406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913"/>
            <a:ext cx="9144000" cy="6200775"/>
          </a:xfrm>
          <a:prstGeom prst="rect">
            <a:avLst/>
          </a:prstGeom>
          <a:solidFill>
            <a:schemeClr val="accent5">
              <a:lumMod val="20000"/>
              <a:lumOff val="80000"/>
              <a:alpha val="45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  <a:defRPr/>
            </a:pPr>
            <a:r>
              <a:rPr lang="en-US" altLang="uk-UA" sz="4000" b="1" dirty="0">
                <a:solidFill>
                  <a:srgbClr val="FF0000"/>
                </a:solidFill>
              </a:rPr>
              <a:t>SPECIAL MICROBIOLOGY</a:t>
            </a:r>
            <a:r>
              <a:rPr lang="ru-RU" altLang="uk-UA" sz="4000" b="1" dirty="0">
                <a:solidFill>
                  <a:srgbClr val="FF0000"/>
                </a:solidFill>
              </a:rPr>
              <a:t> </a:t>
            </a:r>
            <a:endParaRPr lang="en-US" altLang="uk-UA" sz="4000" b="1" dirty="0">
              <a:solidFill>
                <a:srgbClr val="FF0000"/>
              </a:solidFill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uk-UA" sz="4000" b="1" dirty="0">
                <a:solidFill>
                  <a:srgbClr val="7030A0"/>
                </a:solidFill>
              </a:rPr>
              <a:t> </a:t>
            </a:r>
            <a:endParaRPr lang="en-US" altLang="uk-UA" sz="4000" b="1" dirty="0">
              <a:solidFill>
                <a:srgbClr val="7030A0"/>
              </a:solidFill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altLang="uk-UA" sz="4000" b="1" dirty="0">
                <a:solidFill>
                  <a:srgbClr val="7030A0"/>
                </a:solidFill>
              </a:rPr>
              <a:t>studies etiology and pathogenesis of diseases, properties of pathogens, questions of  epidemiology, clinical course, principles of prophylaxis, treatment and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uk-UA" sz="4000" b="1" dirty="0">
              <a:solidFill>
                <a:srgbClr val="FF0000"/>
              </a:solidFill>
            </a:endParaRPr>
          </a:p>
          <a:p>
            <a:pPr algn="ctr" eaLnBrk="1" hangingPunct="1">
              <a:defRPr/>
            </a:pPr>
            <a:r>
              <a:rPr lang="en-US" altLang="uk-UA" sz="4000" b="1" dirty="0">
                <a:solidFill>
                  <a:srgbClr val="FF0000"/>
                </a:solidFill>
              </a:rPr>
              <a:t>microbiological diagnostics </a:t>
            </a:r>
          </a:p>
          <a:p>
            <a:pPr algn="ctr" eaLnBrk="1" hangingPunct="1">
              <a:defRPr/>
            </a:pPr>
            <a:r>
              <a:rPr lang="en-US" altLang="uk-UA" sz="4000" b="1" dirty="0">
                <a:solidFill>
                  <a:srgbClr val="FF0000"/>
                </a:solidFill>
              </a:rPr>
              <a:t>of infectious diseases</a:t>
            </a:r>
            <a:r>
              <a:rPr lang="ru-RU" altLang="uk-UA" sz="4000" b="1" dirty="0">
                <a:solidFill>
                  <a:srgbClr val="7030A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4925" y="1989138"/>
            <a:ext cx="9144000" cy="2554287"/>
          </a:xfrm>
          <a:prstGeom prst="rect">
            <a:avLst/>
          </a:prstGeom>
          <a:solidFill>
            <a:schemeClr val="accent5">
              <a:lumMod val="20000"/>
              <a:lumOff val="80000"/>
              <a:alpha val="46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buClr>
                <a:srgbClr val="7030A0"/>
              </a:buClr>
              <a:buFont typeface="Wingdings" pitchFamily="2" charset="2"/>
              <a:buChar char="Ø"/>
              <a:defRPr/>
            </a:pPr>
            <a:r>
              <a:rPr lang="en-US" altLang="uk-UA" sz="2400" b="1" dirty="0">
                <a:solidFill>
                  <a:srgbClr val="FF0000"/>
                </a:solidFill>
              </a:rPr>
              <a:t>Full name</a:t>
            </a:r>
            <a:r>
              <a:rPr lang="en-US" altLang="uk-UA" sz="2400" b="1" dirty="0">
                <a:solidFill>
                  <a:srgbClr val="7030A0"/>
                </a:solidFill>
              </a:rPr>
              <a:t> of causative agent with indication of </a:t>
            </a:r>
          </a:p>
          <a:p>
            <a:pPr marL="0" indent="0" eaLnBrk="1" hangingPunct="1">
              <a:spcBef>
                <a:spcPts val="1200"/>
              </a:spcBef>
              <a:buClr>
                <a:srgbClr val="7030A0"/>
              </a:buClr>
              <a:defRPr/>
            </a:pPr>
            <a:r>
              <a:rPr lang="en-US" altLang="uk-UA" sz="2400" b="1" dirty="0">
                <a:solidFill>
                  <a:srgbClr val="7030A0"/>
                </a:solidFill>
              </a:rPr>
              <a:t>Family: </a:t>
            </a:r>
            <a:r>
              <a:rPr lang="en-US" altLang="uk-UA" sz="2400" b="1" dirty="0" err="1">
                <a:solidFill>
                  <a:srgbClr val="FF0000"/>
                </a:solidFill>
              </a:rPr>
              <a:t>Micrococcaceae</a:t>
            </a:r>
            <a:endParaRPr lang="en-US" altLang="uk-UA" sz="2400" b="1" dirty="0">
              <a:solidFill>
                <a:srgbClr val="FF0000"/>
              </a:solidFill>
            </a:endParaRPr>
          </a:p>
          <a:p>
            <a:pPr marL="0" indent="0" eaLnBrk="1" hangingPunct="1">
              <a:spcBef>
                <a:spcPts val="1200"/>
              </a:spcBef>
              <a:buClr>
                <a:srgbClr val="7030A0"/>
              </a:buClr>
              <a:defRPr/>
            </a:pPr>
            <a:r>
              <a:rPr lang="en-US" altLang="uk-UA" sz="2400" b="1" dirty="0">
                <a:solidFill>
                  <a:srgbClr val="7030A0"/>
                </a:solidFill>
              </a:rPr>
              <a:t>Genus: </a:t>
            </a:r>
            <a:r>
              <a:rPr lang="en-US" altLang="uk-UA" sz="2400" b="1" dirty="0">
                <a:solidFill>
                  <a:srgbClr val="FF0000"/>
                </a:solidFill>
              </a:rPr>
              <a:t>Staphylococcus</a:t>
            </a:r>
            <a:r>
              <a:rPr lang="en-US" altLang="uk-UA" sz="2400" b="1" dirty="0">
                <a:solidFill>
                  <a:srgbClr val="7030A0"/>
                </a:solidFill>
              </a:rPr>
              <a:t> </a:t>
            </a:r>
          </a:p>
          <a:p>
            <a:pPr marL="0" indent="0" eaLnBrk="1" hangingPunct="1">
              <a:spcBef>
                <a:spcPts val="1200"/>
              </a:spcBef>
              <a:buClr>
                <a:srgbClr val="7030A0"/>
              </a:buClr>
              <a:defRPr/>
            </a:pPr>
            <a:r>
              <a:rPr lang="en-US" altLang="uk-UA" sz="2400" b="1" dirty="0">
                <a:solidFill>
                  <a:srgbClr val="7030A0"/>
                </a:solidFill>
              </a:rPr>
              <a:t>Species: </a:t>
            </a:r>
            <a:r>
              <a:rPr lang="en-US" altLang="uk-UA" sz="2400" b="1" dirty="0" err="1">
                <a:solidFill>
                  <a:srgbClr val="FF0000"/>
                </a:solidFill>
              </a:rPr>
              <a:t>S.aureus</a:t>
            </a:r>
            <a:r>
              <a:rPr lang="en-US" altLang="uk-UA" sz="2400" b="1" dirty="0">
                <a:solidFill>
                  <a:srgbClr val="FF0000"/>
                </a:solidFill>
              </a:rPr>
              <a:t>, </a:t>
            </a:r>
            <a:r>
              <a:rPr lang="en-US" altLang="uk-UA" sz="2400" b="1" dirty="0" err="1">
                <a:solidFill>
                  <a:srgbClr val="FF0000"/>
                </a:solidFill>
              </a:rPr>
              <a:t>S.epidermidis</a:t>
            </a:r>
            <a:r>
              <a:rPr lang="en-US" altLang="uk-UA" sz="2400" b="1" dirty="0">
                <a:solidFill>
                  <a:srgbClr val="FF0000"/>
                </a:solidFill>
              </a:rPr>
              <a:t>, </a:t>
            </a:r>
            <a:r>
              <a:rPr lang="en-US" altLang="uk-UA" sz="2400" b="1" dirty="0" err="1">
                <a:solidFill>
                  <a:srgbClr val="FF0000"/>
                </a:solidFill>
              </a:rPr>
              <a:t>S.saprophyticus</a:t>
            </a:r>
            <a:endParaRPr lang="en-US" altLang="uk-UA" sz="2400" b="1" dirty="0">
              <a:solidFill>
                <a:srgbClr val="FF0000"/>
              </a:solidFill>
            </a:endParaRPr>
          </a:p>
          <a:p>
            <a:pPr marL="0" indent="0" eaLnBrk="1" hangingPunct="1">
              <a:spcBef>
                <a:spcPts val="1200"/>
              </a:spcBef>
              <a:buClr>
                <a:srgbClr val="7030A0"/>
              </a:buClr>
              <a:defRPr/>
            </a:pPr>
            <a:endParaRPr lang="ru-RU" altLang="uk-UA" sz="2400" b="1" dirty="0">
              <a:solidFill>
                <a:srgbClr val="7030A0"/>
              </a:solidFill>
            </a:endParaRPr>
          </a:p>
        </p:txBody>
      </p:sp>
      <p:sp>
        <p:nvSpPr>
          <p:cNvPr id="4099" name="TextBox 5"/>
          <p:cNvSpPr txBox="1">
            <a:spLocks noChangeArrowheads="1"/>
          </p:cNvSpPr>
          <p:nvPr/>
        </p:nvSpPr>
        <p:spPr bwMode="auto">
          <a:xfrm>
            <a:off x="395288" y="287338"/>
            <a:ext cx="7993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b="1">
                <a:solidFill>
                  <a:srgbClr val="FF0000"/>
                </a:solidFill>
              </a:rPr>
              <a:t>PLAN OF STUDY IN SPECIAL MICROBIOLOGY</a:t>
            </a:r>
            <a:endParaRPr lang="ru-RU" altLang="uk-UA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uk-UA" b="1">
                <a:solidFill>
                  <a:srgbClr val="FF0000"/>
                </a:solidFill>
              </a:rPr>
              <a:t>Properties</a:t>
            </a:r>
            <a:r>
              <a:rPr lang="ru-RU" altLang="uk-UA" b="1">
                <a:solidFill>
                  <a:srgbClr val="7030A0"/>
                </a:solidFill>
              </a:rPr>
              <a:t> </a:t>
            </a:r>
            <a:r>
              <a:rPr lang="en-US" altLang="uk-UA" b="1">
                <a:solidFill>
                  <a:srgbClr val="7030A0"/>
                </a:solidFill>
              </a:rPr>
              <a:t>of causative agent</a:t>
            </a:r>
            <a:r>
              <a:rPr lang="en-US" altLang="uk-UA"/>
              <a:t> </a:t>
            </a:r>
            <a:r>
              <a:rPr lang="ru-RU" altLang="uk-UA" b="1">
                <a:solidFill>
                  <a:srgbClr val="7030A0"/>
                </a:solidFill>
              </a:rPr>
              <a:t>: </a:t>
            </a:r>
            <a:endParaRPr lang="uk-UA" alt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uk-UA" b="1" dirty="0">
                <a:solidFill>
                  <a:srgbClr val="FF0000"/>
                </a:solidFill>
              </a:rPr>
              <a:t>Morphological</a:t>
            </a:r>
            <a:r>
              <a:rPr lang="en-US" altLang="uk-UA" b="1" dirty="0">
                <a:solidFill>
                  <a:srgbClr val="7030A0"/>
                </a:solidFill>
              </a:rPr>
              <a:t>: size,</a:t>
            </a:r>
            <a:r>
              <a:rPr lang="ru-RU" altLang="uk-UA" b="1" dirty="0">
                <a:solidFill>
                  <a:srgbClr val="7030A0"/>
                </a:solidFill>
              </a:rPr>
              <a:t> </a:t>
            </a:r>
            <a:r>
              <a:rPr lang="en-US" altLang="uk-UA" b="1" dirty="0">
                <a:solidFill>
                  <a:srgbClr val="7030A0"/>
                </a:solidFill>
              </a:rPr>
              <a:t>shape,</a:t>
            </a:r>
            <a:r>
              <a:rPr lang="ru-RU" altLang="uk-UA" b="1" dirty="0">
                <a:solidFill>
                  <a:srgbClr val="7030A0"/>
                </a:solidFill>
              </a:rPr>
              <a:t> </a:t>
            </a:r>
            <a:r>
              <a:rPr lang="en-US" altLang="uk-UA" b="1" dirty="0">
                <a:solidFill>
                  <a:srgbClr val="7030A0"/>
                </a:solidFill>
              </a:rPr>
              <a:t>additional structure, arrangement into smear.</a:t>
            </a:r>
            <a:r>
              <a:rPr lang="ru-RU" altLang="uk-UA" b="1" dirty="0">
                <a:solidFill>
                  <a:srgbClr val="7030A0"/>
                </a:solidFill>
              </a:rPr>
              <a:t> </a:t>
            </a:r>
            <a:endParaRPr lang="en-US" altLang="uk-UA" b="1" dirty="0">
              <a:solidFill>
                <a:srgbClr val="7030A0"/>
              </a:solidFill>
            </a:endParaRPr>
          </a:p>
          <a:p>
            <a:pPr>
              <a:defRPr/>
            </a:pPr>
            <a:r>
              <a:rPr lang="en-US" altLang="uk-UA" b="1" dirty="0" err="1">
                <a:solidFill>
                  <a:srgbClr val="FF0000"/>
                </a:solidFill>
              </a:rPr>
              <a:t>Tinctorial</a:t>
            </a:r>
            <a:r>
              <a:rPr lang="en-US" altLang="uk-UA" b="1" dirty="0">
                <a:solidFill>
                  <a:srgbClr val="7030A0"/>
                </a:solidFill>
              </a:rPr>
              <a:t>: relation to staining – main Gram stain, or special: </a:t>
            </a:r>
            <a:r>
              <a:rPr lang="en-US" altLang="uk-UA" b="1" dirty="0" err="1">
                <a:solidFill>
                  <a:srgbClr val="7030A0"/>
                </a:solidFill>
              </a:rPr>
              <a:t>Zhiehl-Neelsen</a:t>
            </a:r>
            <a:r>
              <a:rPr lang="en-US" altLang="uk-UA" b="1" dirty="0">
                <a:solidFill>
                  <a:srgbClr val="7030A0"/>
                </a:solidFill>
              </a:rPr>
              <a:t>, Loffler, </a:t>
            </a:r>
            <a:r>
              <a:rPr lang="en-US" altLang="uk-UA" b="1" dirty="0" err="1">
                <a:solidFill>
                  <a:srgbClr val="7030A0"/>
                </a:solidFill>
              </a:rPr>
              <a:t>Neisser</a:t>
            </a:r>
            <a:r>
              <a:rPr lang="en-US" altLang="uk-UA" b="1" dirty="0">
                <a:solidFill>
                  <a:srgbClr val="7030A0"/>
                </a:solidFill>
              </a:rPr>
              <a:t>, Gins-</a:t>
            </a:r>
            <a:r>
              <a:rPr lang="en-US" altLang="uk-UA" b="1" dirty="0" err="1">
                <a:solidFill>
                  <a:srgbClr val="7030A0"/>
                </a:solidFill>
              </a:rPr>
              <a:t>Burri</a:t>
            </a:r>
            <a:r>
              <a:rPr lang="en-US" altLang="uk-UA" b="1" dirty="0">
                <a:solidFill>
                  <a:srgbClr val="7030A0"/>
                </a:solidFill>
              </a:rPr>
              <a:t>, </a:t>
            </a:r>
            <a:r>
              <a:rPr lang="en-US" altLang="uk-UA" b="1" dirty="0" err="1">
                <a:solidFill>
                  <a:srgbClr val="7030A0"/>
                </a:solidFill>
              </a:rPr>
              <a:t>Ozeshko</a:t>
            </a:r>
            <a:endParaRPr lang="en-US" altLang="uk-UA" b="1" dirty="0">
              <a:solidFill>
                <a:srgbClr val="7030A0"/>
              </a:solidFill>
            </a:endParaRPr>
          </a:p>
          <a:p>
            <a:pPr>
              <a:defRPr/>
            </a:pPr>
            <a:r>
              <a:rPr lang="en-US" altLang="uk-UA" b="1" dirty="0">
                <a:solidFill>
                  <a:srgbClr val="FF0000"/>
                </a:solidFill>
              </a:rPr>
              <a:t>Cultural: </a:t>
            </a:r>
            <a:r>
              <a:rPr lang="en-US" altLang="uk-UA" b="1" dirty="0">
                <a:solidFill>
                  <a:srgbClr val="7030A0"/>
                </a:solidFill>
              </a:rPr>
              <a:t>media, type of respiration, temperature, character of growth on liquid and solid media (description of colonies)</a:t>
            </a:r>
          </a:p>
          <a:p>
            <a:pPr marL="0" indent="0">
              <a:buFont typeface="Arial" charset="0"/>
              <a:buNone/>
              <a:defRPr/>
            </a:pPr>
            <a:r>
              <a:rPr lang="ru-RU" altLang="uk-UA" b="1" dirty="0">
                <a:solidFill>
                  <a:srgbClr val="7030A0"/>
                </a:solidFill>
              </a:rPr>
              <a:t> </a:t>
            </a:r>
            <a:endParaRPr lang="uk-U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5865813"/>
          </a:xfrm>
        </p:spPr>
        <p:txBody>
          <a:bodyPr/>
          <a:lstStyle/>
          <a:p>
            <a:pPr>
              <a:defRPr/>
            </a:pPr>
            <a:r>
              <a:rPr lang="en-US" altLang="uk-UA" b="1" dirty="0">
                <a:solidFill>
                  <a:srgbClr val="FF0000"/>
                </a:solidFill>
              </a:rPr>
              <a:t>Biochemical:</a:t>
            </a:r>
            <a:r>
              <a:rPr lang="en-US" altLang="uk-UA" b="1" dirty="0">
                <a:solidFill>
                  <a:srgbClr val="7030A0"/>
                </a:solidFill>
              </a:rPr>
              <a:t> presence of enzymes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uk-UA" b="1" dirty="0">
                <a:solidFill>
                  <a:srgbClr val="7030A0"/>
                </a:solidFill>
              </a:rPr>
              <a:t>- proteolytic,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uk-UA" b="1" dirty="0">
                <a:solidFill>
                  <a:srgbClr val="7030A0"/>
                </a:solidFill>
              </a:rPr>
              <a:t>- glycolytic,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uk-UA" b="1" dirty="0">
                <a:solidFill>
                  <a:srgbClr val="7030A0"/>
                </a:solidFill>
              </a:rPr>
              <a:t>- </a:t>
            </a:r>
            <a:r>
              <a:rPr lang="en-US" altLang="uk-UA" b="1" dirty="0" err="1">
                <a:solidFill>
                  <a:srgbClr val="7030A0"/>
                </a:solidFill>
              </a:rPr>
              <a:t>lipolytic</a:t>
            </a:r>
            <a:r>
              <a:rPr lang="en-US" altLang="uk-UA" b="1" dirty="0">
                <a:solidFill>
                  <a:srgbClr val="7030A0"/>
                </a:solidFill>
              </a:rPr>
              <a:t>,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uk-UA" b="1" dirty="0">
                <a:solidFill>
                  <a:srgbClr val="7030A0"/>
                </a:solidFill>
              </a:rPr>
              <a:t>- nucleases, etc.</a:t>
            </a:r>
          </a:p>
          <a:p>
            <a:pPr>
              <a:defRPr/>
            </a:pPr>
            <a:r>
              <a:rPr lang="en-US" altLang="uk-UA" b="1" dirty="0">
                <a:solidFill>
                  <a:srgbClr val="FF0000"/>
                </a:solidFill>
              </a:rPr>
              <a:t>Serological</a:t>
            </a:r>
            <a:r>
              <a:rPr lang="ru-RU" altLang="uk-UA" b="1" dirty="0">
                <a:solidFill>
                  <a:srgbClr val="7030A0"/>
                </a:solidFill>
              </a:rPr>
              <a:t> </a:t>
            </a:r>
            <a:r>
              <a:rPr lang="en-US" altLang="uk-UA" b="1" dirty="0">
                <a:solidFill>
                  <a:srgbClr val="7030A0"/>
                </a:solidFill>
              </a:rPr>
              <a:t>(antigenic properties)-serotypes</a:t>
            </a:r>
            <a:r>
              <a:rPr lang="ru-RU" altLang="uk-UA" b="1" dirty="0">
                <a:solidFill>
                  <a:srgbClr val="7030A0"/>
                </a:solidFill>
              </a:rPr>
              <a:t>,</a:t>
            </a:r>
            <a:endParaRPr lang="en-US" altLang="uk-UA" b="1" dirty="0">
              <a:solidFill>
                <a:srgbClr val="7030A0"/>
              </a:solidFill>
            </a:endParaRPr>
          </a:p>
          <a:p>
            <a:pPr>
              <a:defRPr/>
            </a:pPr>
            <a:r>
              <a:rPr lang="en-US" altLang="uk-UA" b="1" dirty="0">
                <a:solidFill>
                  <a:srgbClr val="FF0000"/>
                </a:solidFill>
              </a:rPr>
              <a:t>Phage sensitivity</a:t>
            </a:r>
            <a:r>
              <a:rPr lang="ru-RU" altLang="uk-UA" b="1" dirty="0">
                <a:solidFill>
                  <a:srgbClr val="FF0000"/>
                </a:solidFill>
              </a:rPr>
              <a:t> </a:t>
            </a:r>
            <a:r>
              <a:rPr lang="ru-RU" altLang="uk-UA" b="1" dirty="0">
                <a:solidFill>
                  <a:srgbClr val="7030A0"/>
                </a:solidFill>
              </a:rPr>
              <a:t>(</a:t>
            </a:r>
            <a:r>
              <a:rPr lang="en-US" altLang="uk-UA" b="1" dirty="0" err="1">
                <a:solidFill>
                  <a:srgbClr val="7030A0"/>
                </a:solidFill>
              </a:rPr>
              <a:t>phagotypes</a:t>
            </a:r>
            <a:r>
              <a:rPr lang="ru-RU" altLang="uk-UA" b="1" dirty="0">
                <a:solidFill>
                  <a:srgbClr val="7030A0"/>
                </a:solidFill>
              </a:rPr>
              <a:t>), </a:t>
            </a:r>
            <a:endParaRPr lang="en-US" altLang="uk-UA" b="1" dirty="0">
              <a:solidFill>
                <a:srgbClr val="7030A0"/>
              </a:solidFill>
            </a:endParaRPr>
          </a:p>
          <a:p>
            <a:pPr>
              <a:defRPr/>
            </a:pPr>
            <a:r>
              <a:rPr lang="en-US" altLang="uk-UA" b="1" dirty="0">
                <a:solidFill>
                  <a:srgbClr val="FF0000"/>
                </a:solidFill>
              </a:rPr>
              <a:t>Biological</a:t>
            </a:r>
            <a:r>
              <a:rPr lang="en-US" altLang="uk-UA" b="1" dirty="0">
                <a:solidFill>
                  <a:srgbClr val="7030A0"/>
                </a:solidFill>
              </a:rPr>
              <a:t> </a:t>
            </a:r>
            <a:r>
              <a:rPr lang="ru-RU" altLang="uk-UA" b="1" dirty="0">
                <a:solidFill>
                  <a:srgbClr val="7030A0"/>
                </a:solidFill>
              </a:rPr>
              <a:t>(</a:t>
            </a:r>
            <a:r>
              <a:rPr lang="en-US" altLang="uk-UA" b="1" dirty="0">
                <a:solidFill>
                  <a:srgbClr val="7030A0"/>
                </a:solidFill>
              </a:rPr>
              <a:t>pathogenicity for laboratory animals</a:t>
            </a:r>
            <a:r>
              <a:rPr lang="ru-RU" altLang="uk-UA" b="1" dirty="0">
                <a:solidFill>
                  <a:srgbClr val="7030A0"/>
                </a:solidFill>
              </a:rPr>
              <a:t>, </a:t>
            </a:r>
            <a:r>
              <a:rPr lang="en-US" altLang="uk-UA" b="1" dirty="0">
                <a:solidFill>
                  <a:srgbClr val="7030A0"/>
                </a:solidFill>
              </a:rPr>
              <a:t>pathogenicity for</a:t>
            </a:r>
            <a:r>
              <a:rPr lang="en-US" altLang="uk-UA" dirty="0"/>
              <a:t> </a:t>
            </a:r>
            <a:r>
              <a:rPr lang="en-US" altLang="uk-UA" b="1" dirty="0">
                <a:solidFill>
                  <a:srgbClr val="7030A0"/>
                </a:solidFill>
              </a:rPr>
              <a:t>humans)</a:t>
            </a:r>
          </a:p>
          <a:p>
            <a:pPr>
              <a:defRPr/>
            </a:pPr>
            <a:r>
              <a:rPr lang="ru-RU" altLang="uk-UA" b="1" dirty="0">
                <a:solidFill>
                  <a:srgbClr val="7030A0"/>
                </a:solidFill>
              </a:rPr>
              <a:t> </a:t>
            </a:r>
            <a:endParaRPr lang="uk-U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uk-UA" b="1">
                <a:solidFill>
                  <a:srgbClr val="7030A0"/>
                </a:solidFill>
              </a:rPr>
              <a:t/>
            </a:r>
            <a:br>
              <a:rPr lang="en-US" altLang="uk-UA" b="1">
                <a:solidFill>
                  <a:srgbClr val="7030A0"/>
                </a:solidFill>
              </a:rPr>
            </a:br>
            <a:r>
              <a:rPr lang="en-US" altLang="uk-UA" b="1">
                <a:solidFill>
                  <a:srgbClr val="FF0000"/>
                </a:solidFill>
              </a:rPr>
              <a:t>Production of virulence factors</a:t>
            </a:r>
            <a:r>
              <a:rPr lang="ru-RU" altLang="uk-UA" b="1">
                <a:solidFill>
                  <a:srgbClr val="7030A0"/>
                </a:solidFill>
              </a:rPr>
              <a:t/>
            </a:r>
            <a:br>
              <a:rPr lang="ru-RU" altLang="uk-UA" b="1">
                <a:solidFill>
                  <a:srgbClr val="7030A0"/>
                </a:solidFill>
              </a:rPr>
            </a:br>
            <a:r>
              <a:rPr lang="uk-UA" altLang="uk-UA"/>
              <a:t/>
            </a:r>
            <a:br>
              <a:rPr lang="uk-UA" altLang="uk-UA"/>
            </a:br>
            <a:endParaRPr lang="uk-UA" altLang="uk-UA"/>
          </a:p>
        </p:txBody>
      </p:sp>
      <p:sp>
        <p:nvSpPr>
          <p:cNvPr id="7171" name="Объект 2"/>
          <p:cNvSpPr>
            <a:spLocks noGrp="1"/>
          </p:cNvSpPr>
          <p:nvPr>
            <p:ph idx="1"/>
          </p:nvPr>
        </p:nvSpPr>
        <p:spPr>
          <a:xfrm>
            <a:off x="2195513" y="1412875"/>
            <a:ext cx="4114800" cy="4525963"/>
          </a:xfrm>
        </p:spPr>
        <p:txBody>
          <a:bodyPr/>
          <a:lstStyle/>
          <a:p>
            <a:r>
              <a:rPr lang="en-US" altLang="uk-UA" b="1">
                <a:solidFill>
                  <a:srgbClr val="7030A0"/>
                </a:solidFill>
              </a:rPr>
              <a:t>Adhesins</a:t>
            </a:r>
          </a:p>
          <a:p>
            <a:r>
              <a:rPr lang="en-US" altLang="uk-UA" b="1">
                <a:solidFill>
                  <a:srgbClr val="7030A0"/>
                </a:solidFill>
              </a:rPr>
              <a:t>Invasive enzymes</a:t>
            </a:r>
          </a:p>
          <a:p>
            <a:r>
              <a:rPr lang="en-US" altLang="uk-UA" b="1">
                <a:solidFill>
                  <a:srgbClr val="7030A0"/>
                </a:solidFill>
              </a:rPr>
              <a:t>Capsule</a:t>
            </a:r>
          </a:p>
          <a:p>
            <a:r>
              <a:rPr lang="en-US" altLang="uk-UA" b="1">
                <a:solidFill>
                  <a:srgbClr val="7030A0"/>
                </a:solidFill>
              </a:rPr>
              <a:t>Toxins</a:t>
            </a:r>
          </a:p>
          <a:p>
            <a:endParaRPr lang="en-US" altLang="uk-UA"/>
          </a:p>
          <a:p>
            <a:endParaRPr lang="uk-UA" altLang="uk-UA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6" eaLnBrk="0" hangingPunct="0">
              <a:defRPr/>
            </a:pPr>
            <a:r>
              <a:rPr lang="en-US" altLang="uk-UA" b="1" dirty="0">
                <a:solidFill>
                  <a:srgbClr val="FF0000"/>
                </a:solidFill>
              </a:rPr>
              <a:t/>
            </a:r>
            <a:br>
              <a:rPr lang="en-US" altLang="uk-UA" b="1" dirty="0">
                <a:solidFill>
                  <a:srgbClr val="FF0000"/>
                </a:solidFill>
              </a:rPr>
            </a:br>
            <a:r>
              <a:rPr lang="en-US" altLang="uk-UA" b="1" dirty="0">
                <a:solidFill>
                  <a:srgbClr val="FF0000"/>
                </a:solidFill>
              </a:rPr>
              <a:t>Pathogenesis  of disease in humans</a:t>
            </a:r>
            <a:r>
              <a:rPr lang="ru-RU" altLang="uk-UA" b="1" dirty="0">
                <a:solidFill>
                  <a:srgbClr val="FF0000"/>
                </a:solidFill>
              </a:rPr>
              <a:t>: </a:t>
            </a:r>
            <a:r>
              <a:rPr lang="ru-RU" altLang="uk-UA" b="1" dirty="0">
                <a:solidFill>
                  <a:srgbClr val="7030A0"/>
                </a:solidFill>
              </a:rPr>
              <a:t/>
            </a:r>
            <a:br>
              <a:rPr lang="ru-RU" altLang="uk-UA" b="1" dirty="0">
                <a:solidFill>
                  <a:srgbClr val="7030A0"/>
                </a:solidFill>
              </a:rPr>
            </a:br>
            <a:endParaRPr lang="uk-UA" dirty="0"/>
          </a:p>
        </p:txBody>
      </p:sp>
      <p:sp>
        <p:nvSpPr>
          <p:cNvPr id="8195" name="Прямоугольник 3"/>
          <p:cNvSpPr>
            <a:spLocks noChangeArrowheads="1"/>
          </p:cNvSpPr>
          <p:nvPr/>
        </p:nvSpPr>
        <p:spPr bwMode="auto">
          <a:xfrm>
            <a:off x="323850" y="1858963"/>
            <a:ext cx="8640763" cy="440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uk-UA" sz="2800" b="1">
                <a:solidFill>
                  <a:srgbClr val="7030A0"/>
                </a:solidFill>
              </a:rPr>
              <a:t>- source of infection</a:t>
            </a:r>
            <a:r>
              <a:rPr lang="ru-RU" altLang="uk-UA" sz="2800" b="1">
                <a:solidFill>
                  <a:srgbClr val="7030A0"/>
                </a:solidFill>
              </a:rPr>
              <a:t>, </a:t>
            </a:r>
            <a:endParaRPr lang="en-US" altLang="uk-UA" sz="2800" b="1">
              <a:solidFill>
                <a:srgbClr val="7030A0"/>
              </a:solidFill>
            </a:endParaRPr>
          </a:p>
          <a:p>
            <a:pPr eaLnBrk="1" hangingPunct="1"/>
            <a:r>
              <a:rPr lang="en-US" altLang="uk-UA" sz="2800" b="1">
                <a:solidFill>
                  <a:srgbClr val="7030A0"/>
                </a:solidFill>
              </a:rPr>
              <a:t>- mechanism of transmission</a:t>
            </a:r>
            <a:r>
              <a:rPr lang="ru-RU" altLang="uk-UA" sz="2800" b="1">
                <a:solidFill>
                  <a:srgbClr val="7030A0"/>
                </a:solidFill>
              </a:rPr>
              <a:t>,</a:t>
            </a:r>
            <a:r>
              <a:rPr lang="en-US" altLang="uk-UA" sz="2800" b="1">
                <a:solidFill>
                  <a:srgbClr val="7030A0"/>
                </a:solidFill>
              </a:rPr>
              <a:t> </a:t>
            </a:r>
          </a:p>
          <a:p>
            <a:pPr eaLnBrk="1" hangingPunct="1"/>
            <a:r>
              <a:rPr lang="en-US" altLang="uk-UA" sz="2800" b="1">
                <a:solidFill>
                  <a:srgbClr val="7030A0"/>
                </a:solidFill>
              </a:rPr>
              <a:t>- susceptibility</a:t>
            </a:r>
            <a:r>
              <a:rPr lang="ru-RU" altLang="uk-UA" sz="2800" b="1">
                <a:solidFill>
                  <a:srgbClr val="7030A0"/>
                </a:solidFill>
              </a:rPr>
              <a:t> </a:t>
            </a:r>
            <a:r>
              <a:rPr lang="en-US" altLang="uk-UA" sz="2800" b="1">
                <a:solidFill>
                  <a:srgbClr val="7030A0"/>
                </a:solidFill>
              </a:rPr>
              <a:t> of humans</a:t>
            </a:r>
            <a:r>
              <a:rPr lang="ru-RU" altLang="uk-UA" sz="2800" b="1">
                <a:solidFill>
                  <a:srgbClr val="7030A0"/>
                </a:solidFill>
              </a:rPr>
              <a:t>;</a:t>
            </a:r>
          </a:p>
          <a:p>
            <a:pPr eaLnBrk="1" hangingPunct="1"/>
            <a:r>
              <a:rPr lang="ru-RU" altLang="uk-UA" sz="2800" b="1">
                <a:solidFill>
                  <a:srgbClr val="7030A0"/>
                </a:solidFill>
              </a:rPr>
              <a:t>- </a:t>
            </a:r>
            <a:r>
              <a:rPr lang="en-US" altLang="uk-UA" sz="2800" b="1">
                <a:solidFill>
                  <a:srgbClr val="7030A0"/>
                </a:solidFill>
              </a:rPr>
              <a:t>entrance gates</a:t>
            </a:r>
            <a:r>
              <a:rPr lang="ru-RU" altLang="uk-UA" sz="2800" b="1">
                <a:solidFill>
                  <a:srgbClr val="7030A0"/>
                </a:solidFill>
              </a:rPr>
              <a:t>, </a:t>
            </a:r>
            <a:endParaRPr lang="en-US" altLang="uk-UA" sz="2800" b="1">
              <a:solidFill>
                <a:srgbClr val="7030A0"/>
              </a:solidFill>
            </a:endParaRPr>
          </a:p>
          <a:p>
            <a:pPr eaLnBrk="1" hangingPunct="1"/>
            <a:r>
              <a:rPr lang="en-US" altLang="uk-UA" sz="2800" b="1">
                <a:solidFill>
                  <a:srgbClr val="7030A0"/>
                </a:solidFill>
              </a:rPr>
              <a:t>- pathways of dissemination and localization in the organism</a:t>
            </a:r>
            <a:r>
              <a:rPr lang="ru-RU" altLang="uk-UA" sz="2800" b="1">
                <a:solidFill>
                  <a:srgbClr val="7030A0"/>
                </a:solidFill>
              </a:rPr>
              <a:t>; </a:t>
            </a:r>
          </a:p>
          <a:p>
            <a:pPr eaLnBrk="1" hangingPunct="1"/>
            <a:r>
              <a:rPr lang="ru-RU" altLang="uk-UA" sz="2800" b="1">
                <a:solidFill>
                  <a:srgbClr val="7030A0"/>
                </a:solidFill>
              </a:rPr>
              <a:t>- </a:t>
            </a:r>
            <a:r>
              <a:rPr lang="en-US" altLang="uk-UA" sz="2800" b="1">
                <a:solidFill>
                  <a:srgbClr val="7030A0"/>
                </a:solidFill>
              </a:rPr>
              <a:t>main virulence factors,</a:t>
            </a:r>
            <a:r>
              <a:rPr lang="ru-RU" altLang="uk-UA" sz="2800" b="1">
                <a:solidFill>
                  <a:srgbClr val="7030A0"/>
                </a:solidFill>
              </a:rPr>
              <a:t> </a:t>
            </a:r>
            <a:r>
              <a:rPr lang="en-US" altLang="uk-UA" sz="2800" b="1">
                <a:solidFill>
                  <a:srgbClr val="7030A0"/>
                </a:solidFill>
              </a:rPr>
              <a:t>action of toxins</a:t>
            </a:r>
            <a:r>
              <a:rPr lang="ru-RU" altLang="uk-UA" sz="2800" b="1">
                <a:solidFill>
                  <a:srgbClr val="7030A0"/>
                </a:solidFill>
              </a:rPr>
              <a:t>;</a:t>
            </a:r>
          </a:p>
          <a:p>
            <a:pPr eaLnBrk="1" hangingPunct="1"/>
            <a:r>
              <a:rPr lang="ru-RU" altLang="uk-UA" sz="2800" b="1">
                <a:solidFill>
                  <a:srgbClr val="7030A0"/>
                </a:solidFill>
              </a:rPr>
              <a:t>- </a:t>
            </a:r>
            <a:r>
              <a:rPr lang="en-US" altLang="uk-UA" sz="2800" b="1">
                <a:solidFill>
                  <a:srgbClr val="7030A0"/>
                </a:solidFill>
              </a:rPr>
              <a:t>ways of elimination of pathogen from the organism</a:t>
            </a:r>
            <a:r>
              <a:rPr lang="ru-RU" altLang="uk-UA" sz="2800" b="1">
                <a:solidFill>
                  <a:srgbClr val="7030A0"/>
                </a:solidFill>
              </a:rPr>
              <a:t>;</a:t>
            </a:r>
          </a:p>
          <a:p>
            <a:pPr eaLnBrk="1" hangingPunct="1"/>
            <a:r>
              <a:rPr lang="ru-RU" altLang="uk-UA" sz="2800" b="1">
                <a:solidFill>
                  <a:srgbClr val="7030A0"/>
                </a:solidFill>
              </a:rPr>
              <a:t>- </a:t>
            </a:r>
            <a:r>
              <a:rPr lang="en-US" altLang="uk-UA" sz="2800" b="1">
                <a:solidFill>
                  <a:srgbClr val="7030A0"/>
                </a:solidFill>
              </a:rPr>
              <a:t>immune changes</a:t>
            </a:r>
            <a:r>
              <a:rPr lang="ru-RU" altLang="uk-UA" sz="2800" b="1">
                <a:solidFill>
                  <a:srgbClr val="7030A0"/>
                </a:solidFill>
              </a:rPr>
              <a:t> – </a:t>
            </a:r>
            <a:r>
              <a:rPr lang="en-US" altLang="uk-UA" sz="2800" b="1">
                <a:solidFill>
                  <a:srgbClr val="7030A0"/>
                </a:solidFill>
              </a:rPr>
              <a:t>immunity</a:t>
            </a:r>
            <a:r>
              <a:rPr lang="ru-RU" altLang="uk-UA" sz="2800" b="1">
                <a:solidFill>
                  <a:srgbClr val="7030A0"/>
                </a:solidFill>
              </a:rPr>
              <a:t>, </a:t>
            </a:r>
            <a:r>
              <a:rPr lang="en-US" altLang="uk-UA" sz="2800" b="1">
                <a:solidFill>
                  <a:srgbClr val="7030A0"/>
                </a:solidFill>
              </a:rPr>
              <a:t>infectious allergy</a:t>
            </a:r>
            <a:r>
              <a:rPr lang="ru-RU" altLang="uk-UA" sz="2800" b="1">
                <a:solidFill>
                  <a:srgbClr val="7030A0"/>
                </a:solidFill>
              </a:rPr>
              <a:t>, </a:t>
            </a:r>
          </a:p>
          <a:p>
            <a:pPr eaLnBrk="1" hangingPunct="1"/>
            <a:r>
              <a:rPr lang="ru-RU" altLang="uk-UA" sz="2800" b="1">
                <a:solidFill>
                  <a:srgbClr val="7030A0"/>
                </a:solidFill>
              </a:rPr>
              <a:t>- </a:t>
            </a:r>
            <a:r>
              <a:rPr lang="en-US" altLang="uk-UA" sz="2800" b="1">
                <a:solidFill>
                  <a:srgbClr val="7030A0"/>
                </a:solidFill>
              </a:rPr>
              <a:t>main clinical presentations and outcomes</a:t>
            </a:r>
            <a:r>
              <a:rPr lang="ru-RU" altLang="uk-UA" sz="2800" b="1">
                <a:solidFill>
                  <a:srgbClr val="7030A0"/>
                </a:solidFill>
              </a:rPr>
              <a:t>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850" y="0"/>
            <a:ext cx="8496300" cy="6862763"/>
          </a:xfrm>
          <a:prstGeom prst="rect">
            <a:avLst/>
          </a:prstGeom>
          <a:solidFill>
            <a:schemeClr val="accent5">
              <a:lumMod val="20000"/>
              <a:lumOff val="80000"/>
              <a:alpha val="45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 typeface="Wingdings" pitchFamily="2" charset="2"/>
              <a:buChar char="Ø"/>
              <a:defRPr/>
            </a:pPr>
            <a:r>
              <a:rPr lang="en-US" altLang="uk-UA" sz="2400" b="1" dirty="0">
                <a:solidFill>
                  <a:srgbClr val="FF0000"/>
                </a:solidFill>
              </a:rPr>
              <a:t>PRINCIPLES OF THERAPY</a:t>
            </a:r>
            <a:r>
              <a:rPr lang="ru-RU" altLang="uk-UA" sz="2400" b="1" dirty="0">
                <a:solidFill>
                  <a:srgbClr val="FF0000"/>
                </a:solidFill>
              </a:rPr>
              <a:t>:</a:t>
            </a:r>
          </a:p>
          <a:p>
            <a:pPr algn="just" eaLnBrk="1" hangingPunct="1">
              <a:lnSpc>
                <a:spcPct val="150000"/>
              </a:lnSpc>
              <a:spcBef>
                <a:spcPts val="1200"/>
              </a:spcBef>
              <a:defRPr/>
            </a:pPr>
            <a:r>
              <a:rPr lang="en-US" altLang="uk-UA" sz="2400" b="1" dirty="0">
                <a:solidFill>
                  <a:srgbClr val="FF0000"/>
                </a:solidFill>
              </a:rPr>
              <a:t>SYMPTOMATIC</a:t>
            </a:r>
            <a:r>
              <a:rPr lang="ru-RU" altLang="uk-UA" sz="2400" b="1" dirty="0">
                <a:solidFill>
                  <a:srgbClr val="FF0000"/>
                </a:solidFill>
              </a:rPr>
              <a:t> (</a:t>
            </a:r>
            <a:r>
              <a:rPr lang="en-US" altLang="uk-UA" sz="2400" b="1" dirty="0">
                <a:solidFill>
                  <a:srgbClr val="FF0000"/>
                </a:solidFill>
              </a:rPr>
              <a:t>PALLIATIVE</a:t>
            </a:r>
            <a:r>
              <a:rPr lang="ru-RU" altLang="uk-UA" sz="2400" b="1" dirty="0">
                <a:solidFill>
                  <a:srgbClr val="FF0000"/>
                </a:solidFill>
              </a:rPr>
              <a:t>) </a:t>
            </a:r>
            <a:r>
              <a:rPr lang="en-US" altLang="uk-UA" sz="2400" b="1" dirty="0">
                <a:solidFill>
                  <a:srgbClr val="FF0000"/>
                </a:solidFill>
              </a:rPr>
              <a:t>THERAPY</a:t>
            </a:r>
            <a:r>
              <a:rPr lang="ru-RU" altLang="uk-UA" sz="2400" b="1" dirty="0">
                <a:solidFill>
                  <a:srgbClr val="FF0000"/>
                </a:solidFill>
              </a:rPr>
              <a:t> </a:t>
            </a:r>
            <a:r>
              <a:rPr lang="ru-RU" altLang="uk-UA" sz="2400" b="1" dirty="0">
                <a:solidFill>
                  <a:srgbClr val="7030A0"/>
                </a:solidFill>
              </a:rPr>
              <a:t> </a:t>
            </a:r>
            <a:r>
              <a:rPr lang="en-US" altLang="uk-UA" sz="2400" b="1" dirty="0">
                <a:solidFill>
                  <a:srgbClr val="7030A0"/>
                </a:solidFill>
              </a:rPr>
              <a:t>directed on pain or other symptoms relief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without action on main cause of disease and mechanisms of development</a:t>
            </a:r>
            <a:r>
              <a:rPr lang="ru-RU" altLang="uk-UA" sz="2400" b="1" dirty="0">
                <a:solidFill>
                  <a:srgbClr val="7030A0"/>
                </a:solidFill>
              </a:rPr>
              <a:t>, </a:t>
            </a:r>
            <a:r>
              <a:rPr lang="en-US" altLang="uk-UA" sz="2400" b="1" dirty="0">
                <a:solidFill>
                  <a:srgbClr val="7030A0"/>
                </a:solidFill>
              </a:rPr>
              <a:t>for example</a:t>
            </a:r>
            <a:r>
              <a:rPr lang="ru-RU" altLang="uk-UA" sz="2400" b="1" dirty="0">
                <a:solidFill>
                  <a:srgbClr val="7030A0"/>
                </a:solidFill>
              </a:rPr>
              <a:t>,  </a:t>
            </a:r>
            <a:r>
              <a:rPr lang="en-US" altLang="uk-UA" sz="2400" b="1" dirty="0">
                <a:solidFill>
                  <a:srgbClr val="7030A0"/>
                </a:solidFill>
              </a:rPr>
              <a:t>use of analgesics in pain</a:t>
            </a:r>
            <a:r>
              <a:rPr lang="ru-RU" altLang="uk-UA" sz="2400" b="1" dirty="0">
                <a:solidFill>
                  <a:srgbClr val="7030A0"/>
                </a:solidFill>
              </a:rPr>
              <a:t>, </a:t>
            </a:r>
            <a:r>
              <a:rPr lang="ru-RU" altLang="uk-UA" sz="2400" b="1" dirty="0" err="1">
                <a:solidFill>
                  <a:srgbClr val="7030A0"/>
                </a:solidFill>
              </a:rPr>
              <a:t>antipyretic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in </a:t>
            </a:r>
            <a:r>
              <a:rPr lang="en-US" altLang="uk-UA" sz="2400" b="1" dirty="0" smtClean="0">
                <a:solidFill>
                  <a:srgbClr val="7030A0"/>
                </a:solidFill>
              </a:rPr>
              <a:t>hyperthermia</a:t>
            </a:r>
            <a:r>
              <a:rPr lang="ru-RU" altLang="uk-UA" sz="2400" b="1" dirty="0" smtClean="0">
                <a:solidFill>
                  <a:srgbClr val="7030A0"/>
                </a:solidFill>
              </a:rPr>
              <a:t>. </a:t>
            </a:r>
            <a:r>
              <a:rPr lang="en-US" altLang="uk-UA" sz="2400" b="1" dirty="0">
                <a:solidFill>
                  <a:srgbClr val="7030A0"/>
                </a:solidFill>
              </a:rPr>
              <a:t>Symptomatic therapy is used before determination of diagnosis and in addition to other types of therapy</a:t>
            </a:r>
            <a:r>
              <a:rPr lang="ru-RU" altLang="uk-UA" sz="2400" b="1" dirty="0">
                <a:solidFill>
                  <a:srgbClr val="7030A0"/>
                </a:solidFill>
              </a:rPr>
              <a:t>.</a:t>
            </a:r>
            <a:endParaRPr lang="en-US" altLang="uk-UA" sz="2400" b="1" dirty="0">
              <a:solidFill>
                <a:srgbClr val="7030A0"/>
              </a:solidFill>
            </a:endParaRPr>
          </a:p>
          <a:p>
            <a:pPr algn="just" eaLnBrk="1">
              <a:lnSpc>
                <a:spcPct val="150000"/>
              </a:lnSpc>
              <a:spcBef>
                <a:spcPts val="1200"/>
              </a:spcBef>
              <a:defRPr/>
            </a:pPr>
            <a:r>
              <a:rPr lang="ru-RU" altLang="uk-UA" sz="2200" b="1" dirty="0">
                <a:solidFill>
                  <a:srgbClr val="7030A0"/>
                </a:solidFill>
              </a:rPr>
              <a:t> </a:t>
            </a:r>
            <a:r>
              <a:rPr lang="en-US" altLang="uk-UA" sz="2400" b="1" dirty="0">
                <a:solidFill>
                  <a:srgbClr val="FF0000"/>
                </a:solidFill>
              </a:rPr>
              <a:t>PATHOGENETIC</a:t>
            </a:r>
            <a:r>
              <a:rPr lang="ru-RU" altLang="uk-UA" sz="2400" b="1" dirty="0">
                <a:solidFill>
                  <a:srgbClr val="FF0000"/>
                </a:solidFill>
              </a:rPr>
              <a:t> </a:t>
            </a:r>
            <a:r>
              <a:rPr lang="en-US" altLang="uk-UA" sz="2400" b="1" dirty="0">
                <a:solidFill>
                  <a:srgbClr val="FF0000"/>
                </a:solidFill>
              </a:rPr>
              <a:t>THERAPY</a:t>
            </a:r>
            <a:r>
              <a:rPr lang="ru-RU" altLang="uk-UA" sz="2400" b="1" dirty="0">
                <a:solidFill>
                  <a:srgbClr val="FF0000"/>
                </a:solidFill>
              </a:rPr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directed on</a:t>
            </a:r>
            <a:r>
              <a:rPr lang="en-US" altLang="uk-UA" sz="2400" dirty="0"/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normalization of</a:t>
            </a:r>
            <a:r>
              <a:rPr lang="en-US" altLang="uk-UA" sz="2400" dirty="0"/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affected physiological functions of organism. In some cases correct </a:t>
            </a:r>
            <a:r>
              <a:rPr lang="en-US" altLang="uk-UA" sz="2400" b="1" dirty="0" err="1">
                <a:solidFill>
                  <a:srgbClr val="7030A0"/>
                </a:solidFill>
              </a:rPr>
              <a:t>pathogenetic</a:t>
            </a:r>
            <a:r>
              <a:rPr lang="en-US" altLang="uk-UA" sz="2400" b="1" dirty="0">
                <a:solidFill>
                  <a:srgbClr val="7030A0"/>
                </a:solidFill>
              </a:rPr>
              <a:t> therapy can be basic – like rehydration therapy in cholera</a:t>
            </a:r>
            <a:r>
              <a:rPr lang="ru-RU" altLang="uk-UA" sz="2400" b="1" dirty="0">
                <a:solidFill>
                  <a:srgbClr val="7030A0"/>
                </a:solidFill>
              </a:rPr>
              <a:t>, </a:t>
            </a:r>
            <a:r>
              <a:rPr lang="ru-RU" altLang="uk-UA" sz="2400" b="1" dirty="0" err="1">
                <a:solidFill>
                  <a:srgbClr val="7030A0"/>
                </a:solidFill>
              </a:rPr>
              <a:t>anticonvulsant</a:t>
            </a:r>
            <a:r>
              <a:rPr lang="en-US" altLang="uk-UA" sz="2400" b="1" dirty="0">
                <a:solidFill>
                  <a:srgbClr val="7030A0"/>
                </a:solidFill>
              </a:rPr>
              <a:t> therapy in tetanus</a:t>
            </a:r>
            <a:r>
              <a:rPr lang="ru-RU" altLang="uk-UA" sz="2400" b="1" dirty="0">
                <a:solidFill>
                  <a:srgbClr val="7030A0"/>
                </a:solidFill>
              </a:rPr>
              <a:t>, </a:t>
            </a:r>
            <a:r>
              <a:rPr lang="en-US" altLang="uk-UA" sz="2400" b="1" dirty="0">
                <a:solidFill>
                  <a:srgbClr val="7030A0"/>
                </a:solidFill>
              </a:rPr>
              <a:t>intubation in </a:t>
            </a:r>
            <a:r>
              <a:rPr lang="en-US" altLang="uk-UA" sz="2400" b="1" dirty="0" err="1">
                <a:solidFill>
                  <a:srgbClr val="7030A0"/>
                </a:solidFill>
              </a:rPr>
              <a:t>diphtheric</a:t>
            </a:r>
            <a:r>
              <a:rPr lang="en-US" altLang="uk-UA" sz="2400" b="1" dirty="0">
                <a:solidFill>
                  <a:srgbClr val="7030A0"/>
                </a:solidFill>
              </a:rPr>
              <a:t> croup.</a:t>
            </a:r>
            <a:endParaRPr lang="ru-RU" altLang="uk-UA" sz="22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3"/>
          <p:cNvSpPr>
            <a:spLocks noChangeArrowheads="1"/>
          </p:cNvSpPr>
          <p:nvPr/>
        </p:nvSpPr>
        <p:spPr bwMode="auto">
          <a:xfrm>
            <a:off x="468313" y="188913"/>
            <a:ext cx="8207375" cy="519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en-US" altLang="uk-UA" sz="2800" b="1">
                <a:solidFill>
                  <a:srgbClr val="FF0000"/>
                </a:solidFill>
              </a:rPr>
              <a:t>ETIOTROPIC</a:t>
            </a:r>
            <a:r>
              <a:rPr lang="ru-RU" altLang="uk-UA" sz="2800" b="1">
                <a:solidFill>
                  <a:srgbClr val="FF0000"/>
                </a:solidFill>
              </a:rPr>
              <a:t> </a:t>
            </a:r>
            <a:r>
              <a:rPr lang="en-US" altLang="uk-UA" sz="2800" b="1">
                <a:solidFill>
                  <a:srgbClr val="FF0000"/>
                </a:solidFill>
              </a:rPr>
              <a:t>THERAPY</a:t>
            </a:r>
            <a:r>
              <a:rPr lang="ru-RU" altLang="uk-UA" sz="2800" b="1">
                <a:solidFill>
                  <a:srgbClr val="FF0000"/>
                </a:solidFill>
              </a:rPr>
              <a:t> </a:t>
            </a:r>
            <a:r>
              <a:rPr lang="en-US" altLang="uk-UA" sz="2800" b="1">
                <a:solidFill>
                  <a:srgbClr val="7030A0"/>
                </a:solidFill>
              </a:rPr>
              <a:t>directed on</a:t>
            </a:r>
            <a:r>
              <a:rPr lang="ru-RU" altLang="uk-UA" sz="2800" b="1">
                <a:solidFill>
                  <a:srgbClr val="7030A0"/>
                </a:solidFill>
              </a:rPr>
              <a:t> </a:t>
            </a:r>
            <a:r>
              <a:rPr lang="en-US" altLang="uk-UA" sz="2800" b="1">
                <a:solidFill>
                  <a:srgbClr val="7030A0"/>
                </a:solidFill>
              </a:rPr>
              <a:t>removal of cause of disease</a:t>
            </a:r>
            <a:r>
              <a:rPr lang="ru-RU" altLang="uk-UA" sz="2800" b="1">
                <a:solidFill>
                  <a:srgbClr val="7030A0"/>
                </a:solidFill>
              </a:rPr>
              <a:t>, </a:t>
            </a:r>
            <a:r>
              <a:rPr lang="en-US" altLang="uk-UA" sz="2800" b="1">
                <a:solidFill>
                  <a:srgbClr val="7030A0"/>
                </a:solidFill>
              </a:rPr>
              <a:t>for example, in infection</a:t>
            </a:r>
            <a:r>
              <a:rPr lang="ru-RU" altLang="uk-UA" sz="2800" b="1">
                <a:solidFill>
                  <a:srgbClr val="7030A0"/>
                </a:solidFill>
              </a:rPr>
              <a:t> -  </a:t>
            </a:r>
            <a:r>
              <a:rPr lang="en-US" altLang="uk-UA" sz="2800" b="1">
                <a:solidFill>
                  <a:srgbClr val="7030A0"/>
                </a:solidFill>
              </a:rPr>
              <a:t>on elimination of pathogen from the organism</a:t>
            </a:r>
            <a:r>
              <a:rPr lang="ru-RU" altLang="uk-UA" sz="2800" b="1">
                <a:solidFill>
                  <a:srgbClr val="7030A0"/>
                </a:solidFill>
              </a:rPr>
              <a:t>.</a:t>
            </a:r>
          </a:p>
          <a:p>
            <a:pPr eaLnBrk="1" hangingPunct="1">
              <a:lnSpc>
                <a:spcPct val="150000"/>
              </a:lnSpc>
            </a:pPr>
            <a:r>
              <a:rPr lang="ru-RU" altLang="uk-UA" sz="2800" b="1">
                <a:solidFill>
                  <a:srgbClr val="FF0000"/>
                </a:solidFill>
              </a:rPr>
              <a:t>-  </a:t>
            </a:r>
            <a:r>
              <a:rPr lang="en-US" altLang="uk-UA" sz="2800" b="1">
                <a:solidFill>
                  <a:srgbClr val="FF0000"/>
                </a:solidFill>
              </a:rPr>
              <a:t>nonspecific</a:t>
            </a:r>
            <a:r>
              <a:rPr lang="ru-RU" altLang="uk-UA" sz="2800" b="1">
                <a:solidFill>
                  <a:srgbClr val="FF0000"/>
                </a:solidFill>
              </a:rPr>
              <a:t> </a:t>
            </a:r>
            <a:r>
              <a:rPr lang="en-US" altLang="uk-UA" sz="2800" b="1">
                <a:solidFill>
                  <a:srgbClr val="FF0000"/>
                </a:solidFill>
              </a:rPr>
              <a:t>etiotropic</a:t>
            </a:r>
            <a:r>
              <a:rPr lang="ru-RU" altLang="uk-UA" sz="2800" b="1">
                <a:solidFill>
                  <a:srgbClr val="FF0000"/>
                </a:solidFill>
              </a:rPr>
              <a:t> </a:t>
            </a:r>
            <a:r>
              <a:rPr lang="en-US" altLang="uk-UA" sz="2800" b="1">
                <a:solidFill>
                  <a:srgbClr val="FF0000"/>
                </a:solidFill>
              </a:rPr>
              <a:t>therapy</a:t>
            </a:r>
            <a:r>
              <a:rPr lang="ru-RU" altLang="uk-UA" sz="2800"/>
              <a:t> </a:t>
            </a:r>
            <a:r>
              <a:rPr lang="ru-RU" altLang="uk-UA" sz="2800" b="1">
                <a:solidFill>
                  <a:srgbClr val="FF0000"/>
                </a:solidFill>
              </a:rPr>
              <a:t>– </a:t>
            </a:r>
            <a:r>
              <a:rPr lang="en-US" altLang="uk-UA" sz="2800" b="1">
                <a:solidFill>
                  <a:srgbClr val="7030A0"/>
                </a:solidFill>
              </a:rPr>
              <a:t>use of antibiotics, chemotherapy and antiviral preparations</a:t>
            </a:r>
            <a:r>
              <a:rPr lang="ru-RU" altLang="uk-UA" sz="2800" b="1">
                <a:solidFill>
                  <a:srgbClr val="7030A0"/>
                </a:solidFill>
              </a:rPr>
              <a:t>.</a:t>
            </a:r>
            <a:endParaRPr lang="ru-RU" altLang="uk-UA" sz="2800" b="1">
              <a:solidFill>
                <a:srgbClr val="FF000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ru-RU" altLang="uk-UA" sz="2800" b="1">
                <a:solidFill>
                  <a:srgbClr val="FF0000"/>
                </a:solidFill>
              </a:rPr>
              <a:t>- </a:t>
            </a:r>
            <a:r>
              <a:rPr lang="en-US" altLang="uk-UA" sz="2800" b="1">
                <a:solidFill>
                  <a:srgbClr val="FF0000"/>
                </a:solidFill>
              </a:rPr>
              <a:t>specific</a:t>
            </a:r>
            <a:r>
              <a:rPr lang="ru-RU" altLang="uk-UA" sz="2800" b="1">
                <a:solidFill>
                  <a:srgbClr val="FF0000"/>
                </a:solidFill>
              </a:rPr>
              <a:t> </a:t>
            </a:r>
            <a:r>
              <a:rPr lang="en-US" altLang="uk-UA" sz="2800" b="1">
                <a:solidFill>
                  <a:srgbClr val="FF0000"/>
                </a:solidFill>
              </a:rPr>
              <a:t>etiotropic</a:t>
            </a:r>
            <a:r>
              <a:rPr lang="ru-RU" altLang="uk-UA" sz="2800" b="1">
                <a:solidFill>
                  <a:srgbClr val="FF0000"/>
                </a:solidFill>
              </a:rPr>
              <a:t> </a:t>
            </a:r>
            <a:r>
              <a:rPr lang="en-US" altLang="uk-UA" sz="2800" b="1">
                <a:solidFill>
                  <a:srgbClr val="FF0000"/>
                </a:solidFill>
              </a:rPr>
              <a:t>therapy</a:t>
            </a:r>
            <a:r>
              <a:rPr lang="ru-RU" altLang="uk-UA" sz="2800"/>
              <a:t> </a:t>
            </a:r>
            <a:r>
              <a:rPr lang="ru-RU" altLang="uk-UA" sz="2800" b="1">
                <a:solidFill>
                  <a:srgbClr val="FF0000"/>
                </a:solidFill>
              </a:rPr>
              <a:t>- </a:t>
            </a:r>
            <a:r>
              <a:rPr lang="en-US" altLang="uk-UA" sz="2800" b="1">
                <a:solidFill>
                  <a:srgbClr val="7030A0"/>
                </a:solidFill>
              </a:rPr>
              <a:t>serotherapy</a:t>
            </a:r>
            <a:r>
              <a:rPr lang="ru-RU" altLang="uk-UA" sz="2800" b="1">
                <a:solidFill>
                  <a:srgbClr val="7030A0"/>
                </a:solidFill>
              </a:rPr>
              <a:t> (</a:t>
            </a:r>
            <a:r>
              <a:rPr lang="en-US" altLang="uk-UA" sz="2800" b="1">
                <a:solidFill>
                  <a:srgbClr val="7030A0"/>
                </a:solidFill>
              </a:rPr>
              <a:t>by immune serums and immunoglobulins</a:t>
            </a:r>
            <a:r>
              <a:rPr lang="ru-RU" altLang="uk-UA" sz="2800" b="1">
                <a:solidFill>
                  <a:srgbClr val="7030A0"/>
                </a:solidFill>
              </a:rPr>
              <a:t>), </a:t>
            </a:r>
            <a:r>
              <a:rPr lang="en-US" altLang="uk-UA" sz="2800" b="1">
                <a:solidFill>
                  <a:srgbClr val="7030A0"/>
                </a:solidFill>
              </a:rPr>
              <a:t>vaccine therapy</a:t>
            </a:r>
            <a:r>
              <a:rPr lang="ru-RU" altLang="uk-UA" sz="2800" b="1">
                <a:solidFill>
                  <a:srgbClr val="7030A0"/>
                </a:solidFill>
              </a:rPr>
              <a:t>, </a:t>
            </a:r>
            <a:r>
              <a:rPr lang="en-US" altLang="uk-UA" sz="2800" b="1">
                <a:solidFill>
                  <a:srgbClr val="7030A0"/>
                </a:solidFill>
              </a:rPr>
              <a:t>phage therapy</a:t>
            </a:r>
            <a:r>
              <a:rPr lang="ru-RU" altLang="uk-UA" sz="2800" b="1">
                <a:solidFill>
                  <a:srgbClr val="7030A0"/>
                </a:solidFill>
              </a:rPr>
              <a:t>. </a:t>
            </a:r>
            <a:endParaRPr lang="en-US" altLang="uk-UA" sz="2800" b="1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338" y="476250"/>
            <a:ext cx="8856662" cy="6062663"/>
          </a:xfrm>
          <a:prstGeom prst="rect">
            <a:avLst/>
          </a:prstGeom>
          <a:solidFill>
            <a:schemeClr val="accent5">
              <a:lumMod val="20000"/>
              <a:lumOff val="80000"/>
              <a:alpha val="46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>
            <a:lvl1pPr marL="266700" indent="-2667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>
              <a:buFont typeface="Wingdings" pitchFamily="2" charset="2"/>
              <a:buChar char="Ø"/>
              <a:defRPr/>
            </a:pPr>
            <a:r>
              <a:rPr lang="en-US" altLang="uk-UA" sz="2400" b="1" dirty="0">
                <a:solidFill>
                  <a:srgbClr val="FF0000"/>
                </a:solidFill>
              </a:rPr>
              <a:t>PROPHYLAXIS OF INFECTIOUS DISEASES</a:t>
            </a:r>
          </a:p>
          <a:p>
            <a:pPr algn="ctr" eaLnBrk="1">
              <a:buFont typeface="Wingdings" pitchFamily="2" charset="2"/>
              <a:buChar char="Ø"/>
              <a:defRPr/>
            </a:pPr>
            <a:endParaRPr lang="ru-RU" altLang="uk-UA" sz="2400" b="1" dirty="0">
              <a:solidFill>
                <a:srgbClr val="FF0000"/>
              </a:solidFill>
            </a:endParaRPr>
          </a:p>
          <a:p>
            <a:pPr eaLnBrk="1">
              <a:lnSpc>
                <a:spcPts val="2400"/>
              </a:lnSpc>
              <a:defRPr/>
            </a:pPr>
            <a:r>
              <a:rPr lang="en-US" altLang="uk-UA" sz="2400" b="1" dirty="0">
                <a:solidFill>
                  <a:srgbClr val="7030A0"/>
                </a:solidFill>
              </a:rPr>
              <a:t>achieved by measures directed on 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break of epidemiological chain</a:t>
            </a:r>
            <a:r>
              <a:rPr lang="ru-RU" altLang="uk-UA" sz="2400" b="1" dirty="0">
                <a:solidFill>
                  <a:srgbClr val="7030A0"/>
                </a:solidFill>
              </a:rPr>
              <a:t> : </a:t>
            </a:r>
            <a:endParaRPr lang="en-US" altLang="uk-UA" sz="2400" b="1" dirty="0">
              <a:solidFill>
                <a:srgbClr val="7030A0"/>
              </a:solidFill>
            </a:endParaRPr>
          </a:p>
          <a:p>
            <a:pPr eaLnBrk="1">
              <a:lnSpc>
                <a:spcPts val="2400"/>
              </a:lnSpc>
              <a:defRPr/>
            </a:pPr>
            <a:endParaRPr lang="ru-RU" altLang="uk-UA" sz="2400" b="1" dirty="0">
              <a:solidFill>
                <a:srgbClr val="7030A0"/>
              </a:solidFill>
            </a:endParaRPr>
          </a:p>
          <a:p>
            <a:pPr eaLnBrk="1">
              <a:lnSpc>
                <a:spcPts val="2400"/>
              </a:lnSpc>
              <a:defRPr/>
            </a:pPr>
            <a:r>
              <a:rPr lang="en-US" altLang="uk-UA" sz="2400" b="1" dirty="0">
                <a:solidFill>
                  <a:srgbClr val="FF0000"/>
                </a:solidFill>
              </a:rPr>
              <a:t>source of infection</a:t>
            </a:r>
            <a:endParaRPr lang="ru-RU" altLang="uk-UA" sz="2400" b="1" dirty="0">
              <a:solidFill>
                <a:srgbClr val="7030A0"/>
              </a:solidFill>
            </a:endParaRPr>
          </a:p>
          <a:p>
            <a:pPr eaLnBrk="1">
              <a:lnSpc>
                <a:spcPts val="2400"/>
              </a:lnSpc>
              <a:defRPr/>
            </a:pPr>
            <a:r>
              <a:rPr lang="en-US" altLang="uk-UA" sz="2400" b="1" dirty="0">
                <a:solidFill>
                  <a:srgbClr val="FF0000"/>
                </a:solidFill>
              </a:rPr>
              <a:t>mechanism of transmission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</a:p>
          <a:p>
            <a:pPr eaLnBrk="1">
              <a:lnSpc>
                <a:spcPts val="2400"/>
              </a:lnSpc>
              <a:defRPr/>
            </a:pPr>
            <a:r>
              <a:rPr lang="en-US" altLang="uk-UA" sz="2400" b="1" dirty="0" smtClean="0">
                <a:solidFill>
                  <a:srgbClr val="FF0000"/>
                </a:solidFill>
              </a:rPr>
              <a:t>susceptible </a:t>
            </a:r>
            <a:r>
              <a:rPr lang="en-US" altLang="uk-UA" sz="2400" b="1" dirty="0">
                <a:solidFill>
                  <a:srgbClr val="FF0000"/>
                </a:solidFill>
              </a:rPr>
              <a:t>population</a:t>
            </a:r>
            <a:endParaRPr lang="ru-RU" altLang="uk-UA" sz="2400" b="1" dirty="0">
              <a:solidFill>
                <a:srgbClr val="7030A0"/>
              </a:solidFill>
            </a:endParaRPr>
          </a:p>
          <a:p>
            <a:pPr eaLnBrk="1">
              <a:lnSpc>
                <a:spcPts val="2400"/>
              </a:lnSpc>
              <a:defRPr/>
            </a:pPr>
            <a:r>
              <a:rPr lang="en-US" altLang="uk-UA" sz="2400" b="1" dirty="0">
                <a:solidFill>
                  <a:srgbClr val="7030A0"/>
                </a:solidFill>
              </a:rPr>
              <a:t>with the help of methods of specific and nonspecific prophylaxis</a:t>
            </a:r>
            <a:r>
              <a:rPr lang="ru-RU" altLang="uk-UA" sz="2400" b="1" dirty="0">
                <a:solidFill>
                  <a:srgbClr val="7030A0"/>
                </a:solidFill>
              </a:rPr>
              <a:t>. </a:t>
            </a:r>
          </a:p>
          <a:p>
            <a:pPr eaLnBrk="1">
              <a:lnSpc>
                <a:spcPts val="2400"/>
              </a:lnSpc>
              <a:spcBef>
                <a:spcPts val="1200"/>
              </a:spcBef>
              <a:defRPr/>
            </a:pPr>
            <a:endParaRPr lang="en-US" altLang="uk-UA" sz="2400" b="1" dirty="0">
              <a:solidFill>
                <a:srgbClr val="7030A0"/>
              </a:solidFill>
            </a:endParaRPr>
          </a:p>
          <a:p>
            <a:pPr eaLnBrk="1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altLang="uk-UA" sz="2400" b="1" dirty="0">
                <a:solidFill>
                  <a:srgbClr val="7030A0"/>
                </a:solidFill>
              </a:rPr>
              <a:t>Action on first </a:t>
            </a:r>
            <a:r>
              <a:rPr lang="en-US" altLang="uk-UA" sz="2400" b="1" dirty="0" smtClean="0">
                <a:solidFill>
                  <a:srgbClr val="FF0000"/>
                </a:solidFill>
              </a:rPr>
              <a:t>link </a:t>
            </a:r>
            <a:r>
              <a:rPr lang="en-US" altLang="uk-UA" sz="2400" b="1" dirty="0">
                <a:solidFill>
                  <a:srgbClr val="FF0000"/>
                </a:solidFill>
              </a:rPr>
              <a:t>of chain</a:t>
            </a:r>
            <a:r>
              <a:rPr lang="ru-RU" altLang="uk-UA" sz="2400" b="1" dirty="0">
                <a:solidFill>
                  <a:srgbClr val="FF0000"/>
                </a:solidFill>
              </a:rPr>
              <a:t> - </a:t>
            </a:r>
            <a:r>
              <a:rPr lang="en-US" altLang="uk-UA" sz="2400" b="1" dirty="0">
                <a:solidFill>
                  <a:srgbClr val="FF0000"/>
                </a:solidFill>
              </a:rPr>
              <a:t>SOURCE OF INFECTION: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  <a:endParaRPr lang="en-US" altLang="uk-UA" sz="2400" b="1" dirty="0">
              <a:solidFill>
                <a:srgbClr val="7030A0"/>
              </a:solidFill>
            </a:endParaRPr>
          </a:p>
          <a:p>
            <a:pPr eaLnBrk="1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altLang="uk-UA" sz="2400" b="1" dirty="0">
                <a:solidFill>
                  <a:srgbClr val="7030A0"/>
                </a:solidFill>
              </a:rPr>
              <a:t>early detection</a:t>
            </a:r>
            <a:r>
              <a:rPr lang="ru-RU" altLang="uk-UA" sz="2400" b="1" dirty="0">
                <a:solidFill>
                  <a:srgbClr val="7030A0"/>
                </a:solidFill>
              </a:rPr>
              <a:t>, </a:t>
            </a:r>
            <a:r>
              <a:rPr lang="en-US" altLang="uk-UA" sz="2400" b="1" dirty="0">
                <a:solidFill>
                  <a:srgbClr val="7030A0"/>
                </a:solidFill>
              </a:rPr>
              <a:t>isolation and treatment of ill persons and carriers</a:t>
            </a:r>
            <a:r>
              <a:rPr lang="ru-RU" altLang="uk-UA" sz="2400" b="1" dirty="0">
                <a:solidFill>
                  <a:srgbClr val="7030A0"/>
                </a:solidFill>
              </a:rPr>
              <a:t>. </a:t>
            </a:r>
          </a:p>
          <a:p>
            <a:pPr eaLnBrk="1">
              <a:lnSpc>
                <a:spcPts val="2400"/>
              </a:lnSpc>
              <a:spcBef>
                <a:spcPts val="1200"/>
              </a:spcBef>
              <a:defRPr/>
            </a:pPr>
            <a:endParaRPr lang="en-US" altLang="uk-UA" sz="2400" b="1" dirty="0">
              <a:solidFill>
                <a:srgbClr val="7030A0"/>
              </a:solidFill>
            </a:endParaRPr>
          </a:p>
          <a:p>
            <a:pPr eaLnBrk="1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altLang="uk-UA" sz="2400" b="1" dirty="0">
                <a:solidFill>
                  <a:srgbClr val="7030A0"/>
                </a:solidFill>
              </a:rPr>
              <a:t>Action on second </a:t>
            </a:r>
            <a:r>
              <a:rPr lang="en-US" altLang="uk-UA" sz="2400" b="1" dirty="0" smtClean="0">
                <a:solidFill>
                  <a:srgbClr val="FF0000"/>
                </a:solidFill>
              </a:rPr>
              <a:t>link </a:t>
            </a:r>
            <a:r>
              <a:rPr lang="en-US" altLang="uk-UA" sz="2400" b="1" dirty="0">
                <a:solidFill>
                  <a:srgbClr val="FF0000"/>
                </a:solidFill>
              </a:rPr>
              <a:t>of chain</a:t>
            </a:r>
            <a:r>
              <a:rPr lang="ru-RU" altLang="uk-UA" sz="2400" dirty="0"/>
              <a:t> </a:t>
            </a:r>
            <a:r>
              <a:rPr lang="ru-RU" altLang="uk-UA" sz="2400" b="1" dirty="0">
                <a:solidFill>
                  <a:srgbClr val="FF0000"/>
                </a:solidFill>
              </a:rPr>
              <a:t>-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  <a:r>
              <a:rPr lang="en-US" altLang="uk-UA" sz="2400" b="1" dirty="0">
                <a:solidFill>
                  <a:srgbClr val="FF0000"/>
                </a:solidFill>
              </a:rPr>
              <a:t>MECHANISM AND FACTORS OF TRANSMISSION</a:t>
            </a:r>
            <a:r>
              <a:rPr lang="en-US" altLang="uk-UA" sz="2400" b="1" dirty="0">
                <a:solidFill>
                  <a:srgbClr val="7030A0"/>
                </a:solidFill>
              </a:rPr>
              <a:t> can be different, depending on pathway of transmission</a:t>
            </a:r>
            <a:r>
              <a:rPr lang="ru-RU" altLang="uk-UA" sz="2400" b="1" dirty="0">
                <a:solidFill>
                  <a:srgbClr val="7030A0"/>
                </a:solidFill>
              </a:rPr>
              <a:t>. </a:t>
            </a:r>
          </a:p>
          <a:p>
            <a:pPr eaLnBrk="1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altLang="uk-UA" sz="2400" b="1" dirty="0">
                <a:solidFill>
                  <a:srgbClr val="FF0000"/>
                </a:solidFill>
              </a:rPr>
              <a:t> </a:t>
            </a:r>
            <a:endParaRPr lang="ru-RU" altLang="uk-UA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825" y="333375"/>
            <a:ext cx="8642350" cy="5786199"/>
          </a:xfrm>
          <a:prstGeom prst="rect">
            <a:avLst/>
          </a:prstGeom>
          <a:solidFill>
            <a:schemeClr val="accent5">
              <a:lumMod val="20000"/>
              <a:lumOff val="80000"/>
              <a:alpha val="47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altLang="uk-UA" sz="2400" b="1" dirty="0">
                <a:solidFill>
                  <a:srgbClr val="FF0000"/>
                </a:solidFill>
              </a:rPr>
              <a:t>FAECAL-ORAL PATHWAY</a:t>
            </a:r>
            <a:r>
              <a:rPr lang="ru-RU" altLang="uk-UA" sz="2400" b="1" dirty="0">
                <a:solidFill>
                  <a:srgbClr val="FF0000"/>
                </a:solidFill>
              </a:rPr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sanitary control of potable and sewage water in housing estates</a:t>
            </a:r>
            <a:r>
              <a:rPr lang="ru-RU" altLang="uk-UA" sz="2400" b="1" dirty="0">
                <a:solidFill>
                  <a:srgbClr val="7030A0"/>
                </a:solidFill>
              </a:rPr>
              <a:t>, </a:t>
            </a:r>
            <a:r>
              <a:rPr lang="en-US" altLang="uk-UA" sz="2400" b="1" dirty="0">
                <a:solidFill>
                  <a:srgbClr val="7030A0"/>
                </a:solidFill>
              </a:rPr>
              <a:t>sanitary control</a:t>
            </a:r>
            <a:r>
              <a:rPr lang="en-US" altLang="uk-UA" sz="2400" dirty="0"/>
              <a:t>  </a:t>
            </a:r>
            <a:r>
              <a:rPr lang="en-US" altLang="uk-UA" sz="2400" b="1" dirty="0">
                <a:solidFill>
                  <a:srgbClr val="7030A0"/>
                </a:solidFill>
              </a:rPr>
              <a:t>in catering</a:t>
            </a:r>
            <a:r>
              <a:rPr lang="ru-RU" altLang="uk-UA" sz="2400" b="1" dirty="0">
                <a:solidFill>
                  <a:srgbClr val="7030A0"/>
                </a:solidFill>
              </a:rPr>
              <a:t>, </a:t>
            </a:r>
            <a:r>
              <a:rPr lang="en-US" altLang="uk-UA" sz="2400" b="1" dirty="0">
                <a:solidFill>
                  <a:srgbClr val="7030A0"/>
                </a:solidFill>
              </a:rPr>
              <a:t>production of food, prevention of fly pollution, etc. Final </a:t>
            </a:r>
            <a:r>
              <a:rPr lang="en-US" altLang="uk-UA" sz="2400" b="1" dirty="0" err="1">
                <a:solidFill>
                  <a:srgbClr val="7030A0"/>
                </a:solidFill>
              </a:rPr>
              <a:t>desinfection</a:t>
            </a:r>
            <a:r>
              <a:rPr lang="en-US" altLang="uk-UA" sz="2400" b="1" dirty="0">
                <a:solidFill>
                  <a:srgbClr val="7030A0"/>
                </a:solidFill>
              </a:rPr>
              <a:t> is also very important.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</a:p>
          <a:p>
            <a:pPr eaLnBrk="1">
              <a:lnSpc>
                <a:spcPts val="2400"/>
              </a:lnSpc>
              <a:defRPr/>
            </a:pPr>
            <a:endParaRPr lang="en-US" altLang="uk-UA" sz="2400" b="1" dirty="0">
              <a:solidFill>
                <a:srgbClr val="FF0000"/>
              </a:solidFill>
            </a:endParaRPr>
          </a:p>
          <a:p>
            <a:pPr eaLnBrk="1">
              <a:lnSpc>
                <a:spcPts val="2400"/>
              </a:lnSpc>
              <a:defRPr/>
            </a:pPr>
            <a:r>
              <a:rPr lang="en-US" altLang="uk-UA" sz="2400" b="1" dirty="0">
                <a:solidFill>
                  <a:srgbClr val="FF0000"/>
                </a:solidFill>
              </a:rPr>
              <a:t>AIR-DROPLET</a:t>
            </a:r>
            <a:r>
              <a:rPr lang="en-US" altLang="uk-UA" sz="2100" b="1" dirty="0">
                <a:solidFill>
                  <a:srgbClr val="FF0000"/>
                </a:solidFill>
              </a:rPr>
              <a:t> </a:t>
            </a:r>
            <a:r>
              <a:rPr lang="en-US" altLang="uk-UA" sz="2400" b="1" dirty="0">
                <a:solidFill>
                  <a:srgbClr val="FF0000"/>
                </a:solidFill>
              </a:rPr>
              <a:t>PATHWAY</a:t>
            </a:r>
            <a:r>
              <a:rPr lang="ru-RU" altLang="uk-UA" sz="2400" dirty="0"/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– can be broken</a:t>
            </a:r>
            <a:r>
              <a:rPr lang="en-US" altLang="uk-UA" sz="2400" dirty="0"/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by isolation of population</a:t>
            </a:r>
            <a:r>
              <a:rPr lang="ru-RU" altLang="uk-UA" sz="2400" b="1" dirty="0">
                <a:solidFill>
                  <a:srgbClr val="7030A0"/>
                </a:solidFill>
              </a:rPr>
              <a:t>, </a:t>
            </a:r>
            <a:r>
              <a:rPr lang="en-US" altLang="uk-UA" sz="2400" b="1" dirty="0">
                <a:solidFill>
                  <a:srgbClr val="7030A0"/>
                </a:solidFill>
              </a:rPr>
              <a:t>use of masks</a:t>
            </a:r>
            <a:r>
              <a:rPr lang="ru-RU" altLang="uk-UA" sz="2400" b="1" dirty="0">
                <a:solidFill>
                  <a:srgbClr val="7030A0"/>
                </a:solidFill>
              </a:rPr>
              <a:t>,</a:t>
            </a:r>
            <a:r>
              <a:rPr lang="en-US" altLang="uk-UA" sz="2400" b="1" dirty="0">
                <a:solidFill>
                  <a:srgbClr val="7030A0"/>
                </a:solidFill>
              </a:rPr>
              <a:t> use of ultraviolet irradiation in rooms and others</a:t>
            </a:r>
            <a:r>
              <a:rPr lang="ru-RU" altLang="uk-UA" sz="2400" b="1" dirty="0">
                <a:solidFill>
                  <a:srgbClr val="7030A0"/>
                </a:solidFill>
              </a:rPr>
              <a:t>. </a:t>
            </a:r>
          </a:p>
          <a:p>
            <a:pPr eaLnBrk="1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altLang="uk-UA" sz="2400" b="1" dirty="0">
                <a:solidFill>
                  <a:srgbClr val="FF0000"/>
                </a:solidFill>
              </a:rPr>
              <a:t>TRANSMISSIVE</a:t>
            </a:r>
            <a:r>
              <a:rPr lang="en-US" altLang="uk-UA" sz="2100" b="1" dirty="0">
                <a:solidFill>
                  <a:srgbClr val="FF0000"/>
                </a:solidFill>
              </a:rPr>
              <a:t> </a:t>
            </a:r>
            <a:r>
              <a:rPr lang="en-US" altLang="uk-UA" sz="2400" b="1" dirty="0">
                <a:solidFill>
                  <a:srgbClr val="FF0000"/>
                </a:solidFill>
              </a:rPr>
              <a:t>PATHWAY</a:t>
            </a:r>
            <a:r>
              <a:rPr lang="ru-RU" altLang="uk-UA" dirty="0"/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can be broken</a:t>
            </a:r>
            <a:r>
              <a:rPr lang="en-US" altLang="uk-UA" sz="2400" dirty="0"/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by</a:t>
            </a:r>
            <a:r>
              <a:rPr lang="en-US" altLang="uk-UA" sz="2400" dirty="0"/>
              <a:t>  </a:t>
            </a:r>
            <a:r>
              <a:rPr lang="en-US" altLang="uk-UA" sz="2400" b="1" dirty="0" err="1">
                <a:solidFill>
                  <a:srgbClr val="7030A0"/>
                </a:solidFill>
              </a:rPr>
              <a:t>disinsection</a:t>
            </a:r>
            <a:r>
              <a:rPr lang="en-US" altLang="uk-UA" sz="2400" b="1" dirty="0"/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of blood sucking  arthropods</a:t>
            </a:r>
            <a:r>
              <a:rPr lang="ru-RU" altLang="uk-UA" sz="2400" b="1" dirty="0">
                <a:solidFill>
                  <a:srgbClr val="7030A0"/>
                </a:solidFill>
              </a:rPr>
              <a:t> (</a:t>
            </a:r>
            <a:r>
              <a:rPr lang="en-US" altLang="uk-UA" sz="2400" b="1" dirty="0">
                <a:solidFill>
                  <a:srgbClr val="7030A0"/>
                </a:solidFill>
              </a:rPr>
              <a:t>for example in malaria), or in </a:t>
            </a:r>
            <a:r>
              <a:rPr lang="en-US" altLang="uk-UA" sz="2400" b="1" dirty="0" err="1">
                <a:solidFill>
                  <a:srgbClr val="7030A0"/>
                </a:solidFill>
              </a:rPr>
              <a:t>rickettsial</a:t>
            </a:r>
            <a:r>
              <a:rPr lang="en-US" altLang="uk-UA" sz="2400" b="1" dirty="0">
                <a:solidFill>
                  <a:srgbClr val="7030A0"/>
                </a:solidFill>
              </a:rPr>
              <a:t>   diseases.</a:t>
            </a:r>
          </a:p>
          <a:p>
            <a:pPr eaLnBrk="1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altLang="uk-UA" sz="2400" b="1" dirty="0">
                <a:solidFill>
                  <a:srgbClr val="FF0000"/>
                </a:solidFill>
              </a:rPr>
              <a:t>CONTACT PATHWAY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can be broken</a:t>
            </a:r>
            <a:r>
              <a:rPr lang="en-US" altLang="uk-UA" sz="2400" dirty="0"/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by</a:t>
            </a:r>
            <a:r>
              <a:rPr lang="en-US" altLang="uk-UA" sz="2400" dirty="0"/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following of personal hygiene</a:t>
            </a:r>
            <a:r>
              <a:rPr lang="ru-RU" altLang="uk-UA" sz="2400" b="1" dirty="0">
                <a:solidFill>
                  <a:srgbClr val="7030A0"/>
                </a:solidFill>
              </a:rPr>
              <a:t>, </a:t>
            </a:r>
            <a:r>
              <a:rPr lang="en-US" altLang="uk-UA" sz="2400" b="1" dirty="0">
                <a:solidFill>
                  <a:srgbClr val="7030A0"/>
                </a:solidFill>
              </a:rPr>
              <a:t>use of preservatives for prophylaxis of 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sexual transmitted diseases and others</a:t>
            </a:r>
            <a:r>
              <a:rPr lang="ru-RU" altLang="uk-UA" sz="2400" b="1" dirty="0">
                <a:solidFill>
                  <a:srgbClr val="7030A0"/>
                </a:solidFill>
              </a:rPr>
              <a:t>. </a:t>
            </a:r>
          </a:p>
          <a:p>
            <a:pPr eaLnBrk="1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altLang="uk-UA" sz="2400" b="1" dirty="0">
                <a:solidFill>
                  <a:srgbClr val="FF0000"/>
                </a:solidFill>
              </a:rPr>
              <a:t>TRANSPLACENTAL PATHWAY</a:t>
            </a:r>
            <a:r>
              <a:rPr lang="ru-RU" altLang="uk-UA" sz="2400" b="1" dirty="0">
                <a:solidFill>
                  <a:srgbClr val="FF0000"/>
                </a:solidFill>
              </a:rPr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can be broken</a:t>
            </a:r>
            <a:r>
              <a:rPr lang="en-US" altLang="uk-UA" sz="2400" dirty="0"/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by</a:t>
            </a:r>
            <a:r>
              <a:rPr lang="en-US" altLang="uk-UA" sz="2400" dirty="0"/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screening of pregnant women on some infections (HIV, HCV, </a:t>
            </a:r>
            <a:r>
              <a:rPr lang="en-US" altLang="uk-UA" sz="2400" b="1" dirty="0" err="1">
                <a:solidFill>
                  <a:srgbClr val="7030A0"/>
                </a:solidFill>
              </a:rPr>
              <a:t>lues</a:t>
            </a:r>
            <a:r>
              <a:rPr lang="en-US" altLang="uk-UA" sz="2400" b="1" dirty="0">
                <a:solidFill>
                  <a:srgbClr val="7030A0"/>
                </a:solidFill>
              </a:rPr>
              <a:t>, TORCH-group)</a:t>
            </a:r>
            <a:r>
              <a:rPr lang="ru-RU" altLang="uk-UA" sz="2400" b="1" dirty="0">
                <a:solidFill>
                  <a:srgbClr val="7030A0"/>
                </a:solidFill>
              </a:rPr>
              <a:t>,</a:t>
            </a:r>
            <a:r>
              <a:rPr lang="en-US" altLang="uk-UA" sz="2400" b="1" dirty="0">
                <a:solidFill>
                  <a:srgbClr val="7030A0"/>
                </a:solidFill>
              </a:rPr>
              <a:t>which can be transmitted from mother to child.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</a:p>
          <a:p>
            <a:pPr eaLnBrk="1">
              <a:lnSpc>
                <a:spcPts val="2400"/>
              </a:lnSpc>
              <a:defRPr/>
            </a:pPr>
            <a:endParaRPr lang="ru-RU" altLang="uk-UA" sz="21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350"/>
            <a:ext cx="9144000" cy="5370701"/>
          </a:xfrm>
          <a:prstGeom prst="rect">
            <a:avLst/>
          </a:prstGeom>
          <a:solidFill>
            <a:schemeClr val="accent5">
              <a:lumMod val="20000"/>
              <a:lumOff val="80000"/>
              <a:alpha val="45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>
              <a:defRPr/>
            </a:pPr>
            <a:r>
              <a:rPr lang="en-US" altLang="uk-UA" sz="2400" b="1" dirty="0">
                <a:solidFill>
                  <a:srgbClr val="FF0000"/>
                </a:solidFill>
              </a:rPr>
              <a:t>Third </a:t>
            </a:r>
            <a:r>
              <a:rPr lang="en-US" altLang="uk-UA" sz="2400" b="1" dirty="0" smtClean="0">
                <a:solidFill>
                  <a:srgbClr val="FF0000"/>
                </a:solidFill>
              </a:rPr>
              <a:t>link </a:t>
            </a:r>
            <a:r>
              <a:rPr lang="en-US" altLang="uk-UA" sz="2400" b="1" dirty="0">
                <a:solidFill>
                  <a:srgbClr val="FF0000"/>
                </a:solidFill>
              </a:rPr>
              <a:t>of epidemiological chain</a:t>
            </a:r>
            <a:r>
              <a:rPr lang="ru-RU" altLang="uk-UA" sz="2400" b="1" dirty="0">
                <a:solidFill>
                  <a:srgbClr val="FF0000"/>
                </a:solidFill>
              </a:rPr>
              <a:t> </a:t>
            </a:r>
            <a:r>
              <a:rPr lang="ru-RU" altLang="uk-UA" sz="2400" b="1" dirty="0">
                <a:solidFill>
                  <a:srgbClr val="7030A0"/>
                </a:solidFill>
              </a:rPr>
              <a:t>- </a:t>
            </a:r>
            <a:r>
              <a:rPr lang="en-US" altLang="uk-UA" sz="2400" b="1" dirty="0">
                <a:solidFill>
                  <a:srgbClr val="FF0000"/>
                </a:solidFill>
              </a:rPr>
              <a:t>SUSSEPTIBLE POPULATION</a:t>
            </a:r>
            <a:r>
              <a:rPr lang="ru-RU" altLang="uk-UA" sz="2400" dirty="0"/>
              <a:t> </a:t>
            </a:r>
            <a:endParaRPr lang="en-US" altLang="uk-UA" sz="2400" dirty="0"/>
          </a:p>
          <a:p>
            <a:pPr eaLnBrk="1">
              <a:defRPr/>
            </a:pPr>
            <a:r>
              <a:rPr lang="en-US" altLang="uk-UA" sz="2400" b="1" dirty="0">
                <a:solidFill>
                  <a:srgbClr val="7030A0"/>
                </a:solidFill>
              </a:rPr>
              <a:t>Protection mainly provided by information about unfavorable situation, sanitary information, etc.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  <a:endParaRPr lang="en-US" altLang="uk-UA" sz="2400" b="1" dirty="0">
              <a:solidFill>
                <a:srgbClr val="7030A0"/>
              </a:solidFill>
            </a:endParaRPr>
          </a:p>
          <a:p>
            <a:pPr eaLnBrk="1">
              <a:defRPr/>
            </a:pPr>
            <a:endParaRPr lang="ru-RU" altLang="uk-UA" sz="2400" b="1" dirty="0">
              <a:solidFill>
                <a:srgbClr val="7030A0"/>
              </a:solidFill>
            </a:endParaRPr>
          </a:p>
          <a:p>
            <a:pPr eaLnBrk="1">
              <a:spcBef>
                <a:spcPts val="600"/>
              </a:spcBef>
              <a:defRPr/>
            </a:pPr>
            <a:r>
              <a:rPr lang="en-US" altLang="uk-UA" sz="2400" b="1" dirty="0">
                <a:solidFill>
                  <a:srgbClr val="7030A0"/>
                </a:solidFill>
              </a:rPr>
              <a:t>In some cases can be provided </a:t>
            </a:r>
            <a:r>
              <a:rPr lang="en-US" altLang="uk-UA" sz="2400" b="1" dirty="0">
                <a:solidFill>
                  <a:srgbClr val="FF0000"/>
                </a:solidFill>
              </a:rPr>
              <a:t>immediate</a:t>
            </a:r>
            <a:r>
              <a:rPr lang="en-US" altLang="uk-UA" sz="2400" b="1" dirty="0">
                <a:solidFill>
                  <a:srgbClr val="7030A0"/>
                </a:solidFill>
              </a:rPr>
              <a:t> </a:t>
            </a:r>
            <a:r>
              <a:rPr lang="ru-RU" altLang="uk-UA" sz="2400" b="1" dirty="0">
                <a:solidFill>
                  <a:srgbClr val="FF0000"/>
                </a:solidFill>
              </a:rPr>
              <a:t> </a:t>
            </a:r>
            <a:r>
              <a:rPr lang="en-US" altLang="uk-UA" sz="2400" b="1" dirty="0" err="1">
                <a:solidFill>
                  <a:srgbClr val="FF0000"/>
                </a:solidFill>
              </a:rPr>
              <a:t>medicamental</a:t>
            </a:r>
            <a:r>
              <a:rPr lang="ru-RU" altLang="uk-UA" sz="2400" b="1" dirty="0">
                <a:solidFill>
                  <a:srgbClr val="FF0000"/>
                </a:solidFill>
              </a:rPr>
              <a:t> </a:t>
            </a:r>
            <a:r>
              <a:rPr lang="en-US" altLang="uk-UA" sz="2400" b="1" dirty="0">
                <a:solidFill>
                  <a:srgbClr val="FF0000"/>
                </a:solidFill>
              </a:rPr>
              <a:t>prophylaxis</a:t>
            </a:r>
            <a:r>
              <a:rPr lang="ru-RU" altLang="uk-UA" sz="2400" b="1" dirty="0">
                <a:solidFill>
                  <a:srgbClr val="FF0000"/>
                </a:solidFill>
              </a:rPr>
              <a:t> </a:t>
            </a:r>
            <a:r>
              <a:rPr lang="ru-RU" altLang="uk-UA" sz="2400" b="1" dirty="0">
                <a:solidFill>
                  <a:srgbClr val="7030A0"/>
                </a:solidFill>
              </a:rPr>
              <a:t>(</a:t>
            </a:r>
            <a:r>
              <a:rPr lang="en-US" altLang="uk-UA" sz="2400" b="1" dirty="0">
                <a:solidFill>
                  <a:srgbClr val="7030A0"/>
                </a:solidFill>
              </a:rPr>
              <a:t>by antibiotics</a:t>
            </a:r>
            <a:r>
              <a:rPr lang="ru-RU" altLang="uk-UA" sz="2400" b="1" dirty="0">
                <a:solidFill>
                  <a:srgbClr val="7030A0"/>
                </a:solidFill>
              </a:rPr>
              <a:t>, </a:t>
            </a:r>
            <a:r>
              <a:rPr lang="en-US" altLang="uk-UA" sz="2400" b="1" dirty="0" err="1">
                <a:solidFill>
                  <a:srgbClr val="7030A0"/>
                </a:solidFill>
              </a:rPr>
              <a:t>chemopreparations</a:t>
            </a:r>
            <a:r>
              <a:rPr lang="ru-RU" altLang="uk-UA" sz="2400" b="1" dirty="0">
                <a:solidFill>
                  <a:srgbClr val="7030A0"/>
                </a:solidFill>
              </a:rPr>
              <a:t>,</a:t>
            </a:r>
            <a:r>
              <a:rPr lang="en-US" altLang="uk-UA" sz="2400" b="1" dirty="0">
                <a:solidFill>
                  <a:srgbClr val="7030A0"/>
                </a:solidFill>
              </a:rPr>
              <a:t> for </a:t>
            </a:r>
            <a:r>
              <a:rPr lang="en-US" altLang="uk-UA" sz="2400" b="1" dirty="0" smtClean="0">
                <a:solidFill>
                  <a:srgbClr val="7030A0"/>
                </a:solidFill>
              </a:rPr>
              <a:t>example</a:t>
            </a:r>
            <a:r>
              <a:rPr lang="en-US" altLang="uk-UA" sz="2400" b="1" dirty="0">
                <a:solidFill>
                  <a:srgbClr val="7030A0"/>
                </a:solidFill>
              </a:rPr>
              <a:t>,</a:t>
            </a:r>
            <a:r>
              <a:rPr lang="en-US" altLang="uk-UA" sz="2400" b="1" dirty="0" smtClean="0">
                <a:solidFill>
                  <a:srgbClr val="7030A0"/>
                </a:solidFill>
              </a:rPr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antimalarial), which is basically preventive against possible infection</a:t>
            </a:r>
            <a:r>
              <a:rPr lang="ru-RU" altLang="uk-UA" sz="2400" b="1" dirty="0">
                <a:solidFill>
                  <a:srgbClr val="7030A0"/>
                </a:solidFill>
              </a:rPr>
              <a:t>.</a:t>
            </a:r>
            <a:endParaRPr lang="en-US" altLang="uk-UA" sz="2400" b="1" dirty="0">
              <a:solidFill>
                <a:srgbClr val="7030A0"/>
              </a:solidFill>
            </a:endParaRPr>
          </a:p>
          <a:p>
            <a:pPr eaLnBrk="1">
              <a:spcBef>
                <a:spcPts val="600"/>
              </a:spcBef>
              <a:defRPr/>
            </a:pPr>
            <a:endParaRPr lang="ru-RU" altLang="uk-UA" sz="2400" b="1" dirty="0">
              <a:solidFill>
                <a:srgbClr val="7030A0"/>
              </a:solidFill>
            </a:endParaRPr>
          </a:p>
          <a:p>
            <a:pPr eaLnBrk="1">
              <a:defRPr/>
            </a:pPr>
            <a:r>
              <a:rPr lang="en-US" altLang="uk-UA" sz="2400" b="1" dirty="0">
                <a:solidFill>
                  <a:srgbClr val="7030A0"/>
                </a:solidFill>
              </a:rPr>
              <a:t>This is 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  <a:r>
              <a:rPr lang="en-US" altLang="uk-UA" sz="2400" b="1" dirty="0">
                <a:solidFill>
                  <a:srgbClr val="FF0000"/>
                </a:solidFill>
              </a:rPr>
              <a:t>NONSPECIFIC PROPYLAXIS</a:t>
            </a:r>
            <a:r>
              <a:rPr lang="ru-RU" altLang="uk-UA" sz="2400" b="1" dirty="0">
                <a:solidFill>
                  <a:srgbClr val="FF0000"/>
                </a:solidFill>
              </a:rPr>
              <a:t>, </a:t>
            </a:r>
            <a:r>
              <a:rPr lang="en-US" altLang="uk-UA" sz="2400" b="1" dirty="0">
                <a:solidFill>
                  <a:srgbClr val="7030A0"/>
                </a:solidFill>
              </a:rPr>
              <a:t>where is</a:t>
            </a:r>
            <a:r>
              <a:rPr lang="ru-RU" altLang="uk-UA" sz="2400" b="1" dirty="0">
                <a:solidFill>
                  <a:srgbClr val="FF0000"/>
                </a:solidFill>
              </a:rPr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used complex of measures</a:t>
            </a:r>
            <a:r>
              <a:rPr lang="ru-RU" altLang="uk-UA" sz="2400" b="1" dirty="0">
                <a:solidFill>
                  <a:srgbClr val="7030A0"/>
                </a:solidFill>
              </a:rPr>
              <a:t>,  </a:t>
            </a:r>
            <a:r>
              <a:rPr lang="en-US" altLang="uk-UA" sz="2400" b="1" dirty="0">
                <a:solidFill>
                  <a:srgbClr val="FF0000"/>
                </a:solidFill>
              </a:rPr>
              <a:t>similar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for prevention of all infectious diseases with </a:t>
            </a:r>
            <a:r>
              <a:rPr lang="en-US" altLang="uk-UA" sz="2400" b="1" dirty="0">
                <a:solidFill>
                  <a:srgbClr val="FF0000"/>
                </a:solidFill>
              </a:rPr>
              <a:t>similar</a:t>
            </a:r>
            <a:r>
              <a:rPr lang="ru-RU" altLang="uk-UA" sz="2400" b="1" dirty="0">
                <a:solidFill>
                  <a:srgbClr val="FF0000"/>
                </a:solidFill>
              </a:rPr>
              <a:t> </a:t>
            </a:r>
            <a:r>
              <a:rPr lang="en-US" altLang="uk-UA" sz="2400" b="1" dirty="0">
                <a:solidFill>
                  <a:srgbClr val="FF0000"/>
                </a:solidFill>
              </a:rPr>
              <a:t>pathway of </a:t>
            </a:r>
            <a:r>
              <a:rPr lang="en-US" altLang="uk-UA" sz="2400" b="1" dirty="0" err="1">
                <a:solidFill>
                  <a:srgbClr val="FF0000"/>
                </a:solidFill>
              </a:rPr>
              <a:t>transmisson</a:t>
            </a:r>
            <a:r>
              <a:rPr lang="ru-RU" altLang="uk-UA" sz="2400" b="1" dirty="0">
                <a:solidFill>
                  <a:srgbClr val="FF0000"/>
                </a:solidFill>
              </a:rPr>
              <a:t>. </a:t>
            </a:r>
            <a:endParaRPr lang="en-US" altLang="uk-UA" sz="2400" b="1" dirty="0">
              <a:solidFill>
                <a:srgbClr val="FF0000"/>
              </a:solidFill>
            </a:endParaRPr>
          </a:p>
          <a:p>
            <a:pPr eaLnBrk="1">
              <a:defRPr/>
            </a:pPr>
            <a:endParaRPr lang="ru-RU" altLang="uk-UA" sz="2400" b="1" dirty="0">
              <a:solidFill>
                <a:srgbClr val="FF0000"/>
              </a:solidFill>
            </a:endParaRPr>
          </a:p>
          <a:p>
            <a:pPr eaLnBrk="1">
              <a:defRPr/>
            </a:pPr>
            <a:r>
              <a:rPr lang="en-US" altLang="uk-UA" sz="2400" b="1" dirty="0">
                <a:solidFill>
                  <a:srgbClr val="7030A0"/>
                </a:solidFill>
              </a:rPr>
              <a:t>But we can use also </a:t>
            </a:r>
            <a:r>
              <a:rPr lang="en-US" altLang="uk-UA" sz="2400" b="1" dirty="0">
                <a:solidFill>
                  <a:srgbClr val="FF0000"/>
                </a:solidFill>
              </a:rPr>
              <a:t>specific measures </a:t>
            </a:r>
            <a:r>
              <a:rPr lang="en-US" altLang="uk-UA" sz="2400" b="1" dirty="0">
                <a:solidFill>
                  <a:srgbClr val="7030A0"/>
                </a:solidFill>
              </a:rPr>
              <a:t>of prophylaxis</a:t>
            </a:r>
            <a:r>
              <a:rPr lang="ru-RU" altLang="uk-UA" sz="2400" b="1" dirty="0">
                <a:solidFill>
                  <a:srgbClr val="7030A0"/>
                </a:solidFill>
              </a:rPr>
              <a:t>.</a:t>
            </a:r>
            <a:endParaRPr lang="en-US" altLang="uk-UA" sz="2400" b="1" dirty="0">
              <a:solidFill>
                <a:srgbClr val="7030A0"/>
              </a:solidFill>
            </a:endParaRPr>
          </a:p>
          <a:p>
            <a:pPr eaLnBrk="1">
              <a:defRPr/>
            </a:pPr>
            <a:endParaRPr lang="ru-RU" altLang="uk-UA" sz="21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8613" y="260350"/>
            <a:ext cx="8569325" cy="6353175"/>
          </a:xfrm>
          <a:prstGeom prst="rect">
            <a:avLst/>
          </a:prstGeom>
          <a:solidFill>
            <a:schemeClr val="accent5">
              <a:lumMod val="20000"/>
              <a:lumOff val="80000"/>
              <a:alpha val="47000"/>
            </a:schemeClr>
          </a:solidFill>
          <a:ln w="12700">
            <a:solidFill>
              <a:schemeClr val="accent1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altLang="uk-UA" sz="2800" b="1">
                <a:solidFill>
                  <a:srgbClr val="FF0000"/>
                </a:solidFill>
              </a:rPr>
              <a:t>SPECIFIC PROPHYLAXIS</a:t>
            </a:r>
            <a:r>
              <a:rPr lang="ru-RU" altLang="uk-UA" sz="2800" b="1">
                <a:solidFill>
                  <a:srgbClr val="FF0000"/>
                </a:solidFill>
              </a:rPr>
              <a:t> </a:t>
            </a:r>
            <a:endParaRPr lang="ru-RU" altLang="uk-UA" sz="2800" b="1">
              <a:solidFill>
                <a:srgbClr val="7030A0"/>
              </a:solidFill>
            </a:endParaRPr>
          </a:p>
          <a:p>
            <a:pPr eaLnBrk="1">
              <a:lnSpc>
                <a:spcPts val="2400"/>
              </a:lnSpc>
              <a:spcBef>
                <a:spcPts val="600"/>
              </a:spcBef>
              <a:defRPr/>
            </a:pPr>
            <a:r>
              <a:rPr lang="en-US" altLang="uk-UA" sz="2400" b="1">
                <a:solidFill>
                  <a:srgbClr val="7030A0"/>
                </a:solidFill>
              </a:rPr>
              <a:t>Use of preparations, which develop immunity </a:t>
            </a:r>
            <a:r>
              <a:rPr lang="ru-RU" altLang="uk-UA" sz="2400" b="1">
                <a:solidFill>
                  <a:srgbClr val="7030A0"/>
                </a:solidFill>
              </a:rPr>
              <a:t> </a:t>
            </a:r>
            <a:r>
              <a:rPr lang="en-US" altLang="uk-UA" sz="2400" b="1">
                <a:solidFill>
                  <a:srgbClr val="FF0000"/>
                </a:solidFill>
              </a:rPr>
              <a:t>only to particular </a:t>
            </a:r>
            <a:r>
              <a:rPr lang="ru-RU" altLang="uk-UA" sz="2400" b="1">
                <a:solidFill>
                  <a:srgbClr val="7030A0"/>
                </a:solidFill>
              </a:rPr>
              <a:t> </a:t>
            </a:r>
            <a:r>
              <a:rPr lang="en-US" altLang="uk-UA" sz="2400" b="1">
                <a:solidFill>
                  <a:srgbClr val="7030A0"/>
                </a:solidFill>
              </a:rPr>
              <a:t>pathogen</a:t>
            </a:r>
            <a:r>
              <a:rPr lang="ru-RU" altLang="uk-UA" sz="2400" b="1">
                <a:solidFill>
                  <a:srgbClr val="7030A0"/>
                </a:solidFill>
              </a:rPr>
              <a:t>: </a:t>
            </a:r>
            <a:r>
              <a:rPr lang="en-US" altLang="uk-UA" sz="2400" b="1">
                <a:solidFill>
                  <a:srgbClr val="FF0000"/>
                </a:solidFill>
              </a:rPr>
              <a:t>vaccines</a:t>
            </a:r>
            <a:r>
              <a:rPr lang="ru-RU" altLang="uk-UA" sz="2400" b="1">
                <a:solidFill>
                  <a:srgbClr val="FF0000"/>
                </a:solidFill>
              </a:rPr>
              <a:t>, </a:t>
            </a:r>
            <a:r>
              <a:rPr lang="en-US" altLang="uk-UA" sz="2400" b="1">
                <a:solidFill>
                  <a:srgbClr val="FF0000"/>
                </a:solidFill>
              </a:rPr>
              <a:t>serums</a:t>
            </a:r>
            <a:r>
              <a:rPr lang="ru-RU" altLang="uk-UA" sz="2400" b="1">
                <a:solidFill>
                  <a:srgbClr val="FF0000"/>
                </a:solidFill>
              </a:rPr>
              <a:t>, </a:t>
            </a:r>
            <a:r>
              <a:rPr lang="en-US" altLang="uk-UA" sz="2400" b="1">
                <a:solidFill>
                  <a:srgbClr val="FF0000"/>
                </a:solidFill>
              </a:rPr>
              <a:t>phages</a:t>
            </a:r>
            <a:r>
              <a:rPr lang="ru-RU" altLang="uk-UA" sz="2400" b="1">
                <a:solidFill>
                  <a:srgbClr val="7030A0"/>
                </a:solidFill>
              </a:rPr>
              <a:t>.</a:t>
            </a:r>
            <a:endParaRPr lang="en-US" altLang="uk-UA" sz="2400" b="1">
              <a:solidFill>
                <a:srgbClr val="7030A0"/>
              </a:solidFill>
            </a:endParaRPr>
          </a:p>
          <a:p>
            <a:pPr eaLnBrk="1">
              <a:lnSpc>
                <a:spcPts val="2400"/>
              </a:lnSpc>
              <a:spcBef>
                <a:spcPts val="600"/>
              </a:spcBef>
              <a:defRPr/>
            </a:pPr>
            <a:r>
              <a:rPr lang="en-US" altLang="uk-UA" sz="2400" b="1">
                <a:solidFill>
                  <a:srgbClr val="FF0000"/>
                </a:solidFill>
              </a:rPr>
              <a:t>VACCINE</a:t>
            </a:r>
            <a:r>
              <a:rPr lang="ru-RU" altLang="uk-UA" sz="2400" b="1">
                <a:solidFill>
                  <a:srgbClr val="7030A0"/>
                </a:solidFill>
              </a:rPr>
              <a:t> </a:t>
            </a:r>
            <a:r>
              <a:rPr lang="en-US" altLang="uk-UA" sz="2400" b="1">
                <a:solidFill>
                  <a:srgbClr val="FF0000"/>
                </a:solidFill>
              </a:rPr>
              <a:t>PROPHYLAXIS</a:t>
            </a:r>
            <a:r>
              <a:rPr lang="ru-RU" altLang="uk-UA" sz="2400"/>
              <a:t> </a:t>
            </a:r>
            <a:r>
              <a:rPr lang="en-US" altLang="uk-UA" sz="2400" b="1">
                <a:solidFill>
                  <a:srgbClr val="7030A0"/>
                </a:solidFill>
              </a:rPr>
              <a:t>based on creation of</a:t>
            </a:r>
            <a:r>
              <a:rPr lang="ru-RU" altLang="uk-UA" sz="2400" b="1">
                <a:solidFill>
                  <a:srgbClr val="7030A0"/>
                </a:solidFill>
              </a:rPr>
              <a:t> </a:t>
            </a:r>
            <a:r>
              <a:rPr lang="en-US" altLang="uk-UA" sz="2400" b="1">
                <a:solidFill>
                  <a:srgbClr val="FF0000"/>
                </a:solidFill>
              </a:rPr>
              <a:t>ARTIFICIAL ACTIVE IMMUNITY </a:t>
            </a:r>
            <a:r>
              <a:rPr lang="en-US" altLang="uk-UA" sz="2400" b="1">
                <a:solidFill>
                  <a:srgbClr val="7030A0"/>
                </a:solidFill>
              </a:rPr>
              <a:t>and </a:t>
            </a:r>
            <a:r>
              <a:rPr lang="ru-RU" altLang="uk-UA" sz="2400" b="1">
                <a:solidFill>
                  <a:srgbClr val="7030A0"/>
                </a:solidFill>
              </a:rPr>
              <a:t> </a:t>
            </a:r>
            <a:r>
              <a:rPr lang="en-US" altLang="uk-UA" sz="2400" b="1">
                <a:solidFill>
                  <a:srgbClr val="7030A0"/>
                </a:solidFill>
              </a:rPr>
              <a:t>up to nowadays  is</a:t>
            </a:r>
            <a:r>
              <a:rPr lang="ru-RU" altLang="uk-UA" sz="2400" b="1">
                <a:solidFill>
                  <a:srgbClr val="7030A0"/>
                </a:solidFill>
              </a:rPr>
              <a:t> </a:t>
            </a:r>
            <a:r>
              <a:rPr lang="en-US" altLang="uk-UA" sz="2400" b="1">
                <a:solidFill>
                  <a:srgbClr val="FF0000"/>
                </a:solidFill>
              </a:rPr>
              <a:t>MAIN METHOD OF CONTROL</a:t>
            </a:r>
            <a:r>
              <a:rPr lang="ru-RU" altLang="uk-UA" sz="2400" b="1">
                <a:solidFill>
                  <a:srgbClr val="FF0000"/>
                </a:solidFill>
              </a:rPr>
              <a:t> </a:t>
            </a:r>
            <a:r>
              <a:rPr lang="en-US" altLang="uk-UA" sz="2400" b="1">
                <a:solidFill>
                  <a:srgbClr val="7030A0"/>
                </a:solidFill>
              </a:rPr>
              <a:t>on infectious diseases</a:t>
            </a:r>
            <a:r>
              <a:rPr lang="ru-RU" altLang="uk-UA" sz="2400" b="1">
                <a:solidFill>
                  <a:srgbClr val="7030A0"/>
                </a:solidFill>
              </a:rPr>
              <a:t>. </a:t>
            </a:r>
          </a:p>
          <a:p>
            <a:pPr eaLnBrk="1">
              <a:lnSpc>
                <a:spcPts val="2400"/>
              </a:lnSpc>
              <a:spcBef>
                <a:spcPts val="600"/>
              </a:spcBef>
              <a:defRPr/>
            </a:pPr>
            <a:r>
              <a:rPr lang="ru-RU" altLang="uk-UA" sz="2400" b="1">
                <a:solidFill>
                  <a:srgbClr val="7030A0"/>
                </a:solidFill>
              </a:rPr>
              <a:t>    </a:t>
            </a:r>
            <a:endParaRPr lang="en-US" altLang="uk-UA" sz="2400" b="1">
              <a:solidFill>
                <a:srgbClr val="7030A0"/>
              </a:solidFill>
            </a:endParaRPr>
          </a:p>
          <a:p>
            <a:pPr eaLnBrk="1">
              <a:lnSpc>
                <a:spcPts val="2400"/>
              </a:lnSpc>
              <a:spcBef>
                <a:spcPts val="600"/>
              </a:spcBef>
              <a:defRPr/>
            </a:pPr>
            <a:r>
              <a:rPr lang="en-US" altLang="uk-UA" sz="2400" b="1">
                <a:solidFill>
                  <a:srgbClr val="7030A0"/>
                </a:solidFill>
              </a:rPr>
              <a:t>Vaccine prophylaxis can be </a:t>
            </a:r>
            <a:r>
              <a:rPr lang="en-US" altLang="uk-UA" sz="2400" b="1">
                <a:solidFill>
                  <a:srgbClr val="FF0000"/>
                </a:solidFill>
              </a:rPr>
              <a:t>scheduled</a:t>
            </a:r>
            <a:r>
              <a:rPr lang="en-US" altLang="uk-UA" sz="2400" b="1">
                <a:solidFill>
                  <a:srgbClr val="7030A0"/>
                </a:solidFill>
              </a:rPr>
              <a:t> and </a:t>
            </a:r>
            <a:r>
              <a:rPr lang="en-US" altLang="uk-UA" sz="2400" b="1">
                <a:solidFill>
                  <a:srgbClr val="FF0000"/>
                </a:solidFill>
              </a:rPr>
              <a:t>according to epidemiological situation</a:t>
            </a:r>
            <a:r>
              <a:rPr lang="ru-RU" altLang="uk-UA" sz="2400" b="1">
                <a:solidFill>
                  <a:srgbClr val="FF0000"/>
                </a:solidFill>
              </a:rPr>
              <a:t>. </a:t>
            </a:r>
            <a:endParaRPr lang="en-US" altLang="uk-UA" sz="2400" b="1">
              <a:solidFill>
                <a:srgbClr val="FF0000"/>
              </a:solidFill>
            </a:endParaRPr>
          </a:p>
          <a:p>
            <a:pPr eaLnBrk="1">
              <a:lnSpc>
                <a:spcPts val="2400"/>
              </a:lnSpc>
              <a:spcBef>
                <a:spcPts val="600"/>
              </a:spcBef>
              <a:defRPr/>
            </a:pPr>
            <a:endParaRPr lang="ru-RU" altLang="uk-UA" sz="2400" b="1">
              <a:solidFill>
                <a:srgbClr val="FF0000"/>
              </a:solidFill>
            </a:endParaRPr>
          </a:p>
          <a:p>
            <a:pPr eaLnBrk="1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altLang="uk-UA" sz="2400" b="1">
                <a:solidFill>
                  <a:srgbClr val="FF0000"/>
                </a:solidFill>
              </a:rPr>
              <a:t>SCHEDULED VACCINE PROPYLAXIS </a:t>
            </a:r>
            <a:r>
              <a:rPr lang="ru-RU" altLang="uk-UA" sz="2400" b="1">
                <a:solidFill>
                  <a:srgbClr val="FF0000"/>
                </a:solidFill>
              </a:rPr>
              <a:t> </a:t>
            </a:r>
            <a:r>
              <a:rPr lang="en-US" altLang="uk-UA" sz="2400" b="1">
                <a:solidFill>
                  <a:srgbClr val="7030A0"/>
                </a:solidFill>
              </a:rPr>
              <a:t>is done in accordance with</a:t>
            </a:r>
            <a:r>
              <a:rPr lang="ru-RU" altLang="uk-UA" sz="2400" b="1">
                <a:solidFill>
                  <a:srgbClr val="7030A0"/>
                </a:solidFill>
              </a:rPr>
              <a:t> </a:t>
            </a:r>
            <a:r>
              <a:rPr lang="en-US" altLang="uk-UA" sz="2400" b="1">
                <a:solidFill>
                  <a:srgbClr val="7030A0"/>
                </a:solidFill>
              </a:rPr>
              <a:t>calendar of vaccination</a:t>
            </a:r>
            <a:r>
              <a:rPr lang="ru-RU" altLang="uk-UA" sz="2400" b="1">
                <a:solidFill>
                  <a:srgbClr val="7030A0"/>
                </a:solidFill>
              </a:rPr>
              <a:t>.</a:t>
            </a:r>
            <a:endParaRPr lang="en-US" altLang="uk-UA" sz="2400" b="1">
              <a:solidFill>
                <a:srgbClr val="7030A0"/>
              </a:solidFill>
            </a:endParaRPr>
          </a:p>
          <a:p>
            <a:pPr eaLnBrk="1">
              <a:lnSpc>
                <a:spcPts val="2400"/>
              </a:lnSpc>
              <a:spcBef>
                <a:spcPts val="1200"/>
              </a:spcBef>
              <a:defRPr/>
            </a:pPr>
            <a:r>
              <a:rPr lang="ru-RU" altLang="uk-UA" sz="2400" b="1">
                <a:solidFill>
                  <a:srgbClr val="7030A0"/>
                </a:solidFill>
              </a:rPr>
              <a:t> </a:t>
            </a:r>
          </a:p>
          <a:p>
            <a:pPr eaLnBrk="1">
              <a:lnSpc>
                <a:spcPts val="2400"/>
              </a:lnSpc>
              <a:spcBef>
                <a:spcPts val="600"/>
              </a:spcBef>
              <a:defRPr/>
            </a:pPr>
            <a:r>
              <a:rPr lang="en-US" altLang="uk-UA" sz="2400" b="1">
                <a:solidFill>
                  <a:srgbClr val="FF0000"/>
                </a:solidFill>
              </a:rPr>
              <a:t>VACCINE PROPYLAXIS</a:t>
            </a:r>
            <a:r>
              <a:rPr lang="en-US" altLang="uk-UA" sz="2400">
                <a:solidFill>
                  <a:srgbClr val="FF0000"/>
                </a:solidFill>
              </a:rPr>
              <a:t> </a:t>
            </a:r>
            <a:r>
              <a:rPr lang="en-US" altLang="uk-UA" sz="2400" b="1">
                <a:solidFill>
                  <a:srgbClr val="FF0000"/>
                </a:solidFill>
              </a:rPr>
              <a:t>ACCORDING TO EPIDEMIOLOGICAL SITUATION</a:t>
            </a:r>
            <a:r>
              <a:rPr lang="ru-RU" altLang="uk-UA" sz="2400"/>
              <a:t> </a:t>
            </a:r>
            <a:r>
              <a:rPr lang="en-US" altLang="uk-UA" sz="2400" b="1">
                <a:solidFill>
                  <a:srgbClr val="7030A0"/>
                </a:solidFill>
              </a:rPr>
              <a:t>for all population in cases of possible epidemia- influenza, plaque</a:t>
            </a:r>
            <a:r>
              <a:rPr lang="ru-RU" altLang="uk-UA" sz="2400" b="1">
                <a:solidFill>
                  <a:srgbClr val="7030A0"/>
                </a:solidFill>
              </a:rPr>
              <a:t>,</a:t>
            </a:r>
            <a:r>
              <a:rPr lang="en-US" altLang="uk-UA" sz="2400" b="1">
                <a:solidFill>
                  <a:srgbClr val="7030A0"/>
                </a:solidFill>
              </a:rPr>
              <a:t> cholera</a:t>
            </a:r>
            <a:r>
              <a:rPr lang="ru-RU" altLang="uk-UA" sz="2400" b="1">
                <a:solidFill>
                  <a:srgbClr val="7030A0"/>
                </a:solidFill>
              </a:rPr>
              <a:t>, </a:t>
            </a:r>
            <a:r>
              <a:rPr lang="en-US" altLang="uk-UA" sz="2400" b="1">
                <a:solidFill>
                  <a:srgbClr val="7030A0"/>
                </a:solidFill>
              </a:rPr>
              <a:t>anthrax, tularemia, leptospirosis, etc.),</a:t>
            </a:r>
            <a:r>
              <a:rPr lang="ru-RU" altLang="uk-UA" sz="2400" b="1">
                <a:solidFill>
                  <a:srgbClr val="7030A0"/>
                </a:solidFill>
              </a:rPr>
              <a:t>  </a:t>
            </a:r>
            <a:r>
              <a:rPr lang="en-US" altLang="uk-UA" sz="2400" b="1">
                <a:solidFill>
                  <a:srgbClr val="7030A0"/>
                </a:solidFill>
              </a:rPr>
              <a:t>for risk groups</a:t>
            </a:r>
            <a:r>
              <a:rPr lang="ru-RU" altLang="uk-UA" sz="2400" b="1">
                <a:solidFill>
                  <a:srgbClr val="7030A0"/>
                </a:solidFill>
              </a:rPr>
              <a:t> (</a:t>
            </a:r>
            <a:r>
              <a:rPr lang="en-US" altLang="uk-UA" sz="2400" b="1">
                <a:solidFill>
                  <a:srgbClr val="7030A0"/>
                </a:solidFill>
              </a:rPr>
              <a:t>against HBV</a:t>
            </a:r>
            <a:r>
              <a:rPr lang="ru-RU" altLang="uk-UA" sz="2400" b="1">
                <a:solidFill>
                  <a:srgbClr val="7030A0"/>
                </a:solidFill>
              </a:rPr>
              <a:t> </a:t>
            </a:r>
            <a:r>
              <a:rPr lang="en-US" altLang="uk-UA" sz="2400" b="1">
                <a:solidFill>
                  <a:srgbClr val="7030A0"/>
                </a:solidFill>
              </a:rPr>
              <a:t>for doctors</a:t>
            </a:r>
            <a:r>
              <a:rPr lang="ru-RU" altLang="uk-UA" sz="2400" b="1">
                <a:solidFill>
                  <a:srgbClr val="7030A0"/>
                </a:solidFill>
              </a:rPr>
              <a:t>),  </a:t>
            </a:r>
            <a:r>
              <a:rPr lang="en-US" altLang="uk-UA" sz="2400" b="1">
                <a:solidFill>
                  <a:srgbClr val="7030A0"/>
                </a:solidFill>
              </a:rPr>
              <a:t>for persons in some area – yellow fever, TBE, etc.</a:t>
            </a:r>
            <a:endParaRPr lang="ru-RU" altLang="uk-UA" sz="2400" b="1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963" y="260350"/>
            <a:ext cx="8785225" cy="5511060"/>
          </a:xfrm>
          <a:prstGeom prst="rect">
            <a:avLst/>
          </a:prstGeom>
          <a:solidFill>
            <a:schemeClr val="accent5">
              <a:lumMod val="20000"/>
              <a:lumOff val="80000"/>
              <a:alpha val="45000"/>
            </a:schemeClr>
          </a:solidFill>
          <a:ln w="12700">
            <a:solidFill>
              <a:schemeClr val="accent1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>
              <a:lnSpc>
                <a:spcPts val="2800"/>
              </a:lnSpc>
              <a:defRPr/>
            </a:pPr>
            <a:r>
              <a:rPr lang="en-US" altLang="uk-UA" sz="2400" b="1" dirty="0">
                <a:solidFill>
                  <a:srgbClr val="FF0000"/>
                </a:solidFill>
              </a:rPr>
              <a:t>SEROPROPHYLAXIS </a:t>
            </a:r>
            <a:r>
              <a:rPr lang="ru-RU" altLang="uk-UA" sz="2400" b="1" dirty="0">
                <a:solidFill>
                  <a:srgbClr val="7030A0"/>
                </a:solidFill>
              </a:rPr>
              <a:t> - </a:t>
            </a:r>
            <a:r>
              <a:rPr lang="en-US" altLang="uk-UA" sz="2400" b="1" dirty="0">
                <a:solidFill>
                  <a:srgbClr val="7030A0"/>
                </a:solidFill>
              </a:rPr>
              <a:t>serums or immunoglobulins for creation of passive immunity</a:t>
            </a:r>
            <a:r>
              <a:rPr lang="ru-RU" altLang="uk-UA" sz="2400" b="1" dirty="0">
                <a:solidFill>
                  <a:srgbClr val="7030A0"/>
                </a:solidFill>
              </a:rPr>
              <a:t> (</a:t>
            </a:r>
            <a:r>
              <a:rPr lang="ru-RU" altLang="uk-UA" sz="2400" b="1" i="1" dirty="0">
                <a:solidFill>
                  <a:srgbClr val="7030A0"/>
                </a:solidFill>
              </a:rPr>
              <a:t>1—4</a:t>
            </a:r>
            <a:r>
              <a:rPr lang="ru-RU" altLang="uk-UA" sz="2400" b="1" dirty="0">
                <a:solidFill>
                  <a:srgbClr val="7030A0"/>
                </a:solidFill>
              </a:rPr>
              <a:t> </a:t>
            </a:r>
            <a:r>
              <a:rPr lang="en-US" altLang="uk-UA" sz="2400" b="1" dirty="0">
                <a:solidFill>
                  <a:srgbClr val="7030A0"/>
                </a:solidFill>
              </a:rPr>
              <a:t>weeks</a:t>
            </a:r>
            <a:r>
              <a:rPr lang="ru-RU" altLang="uk-UA" sz="2400" b="1" dirty="0">
                <a:solidFill>
                  <a:srgbClr val="7030A0"/>
                </a:solidFill>
              </a:rPr>
              <a:t>). </a:t>
            </a:r>
          </a:p>
          <a:p>
            <a:pPr eaLnBrk="1">
              <a:lnSpc>
                <a:spcPts val="2800"/>
              </a:lnSpc>
              <a:spcBef>
                <a:spcPts val="600"/>
              </a:spcBef>
              <a:defRPr/>
            </a:pPr>
            <a:r>
              <a:rPr lang="ru-RU" altLang="uk-UA" sz="2400" b="1" dirty="0">
                <a:solidFill>
                  <a:srgbClr val="7030A0"/>
                </a:solidFill>
              </a:rPr>
              <a:t>     </a:t>
            </a:r>
            <a:r>
              <a:rPr lang="en-US" altLang="uk-UA" sz="2400" b="1" dirty="0">
                <a:solidFill>
                  <a:srgbClr val="7030A0"/>
                </a:solidFill>
              </a:rPr>
              <a:t>-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contact with ill persons (measles, HAV, pertussis)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  <a:endParaRPr lang="en-US" altLang="uk-UA" sz="2400" b="1" dirty="0">
              <a:solidFill>
                <a:srgbClr val="7030A0"/>
              </a:solidFill>
            </a:endParaRPr>
          </a:p>
          <a:p>
            <a:pPr eaLnBrk="1">
              <a:lnSpc>
                <a:spcPts val="2800"/>
              </a:lnSpc>
              <a:spcBef>
                <a:spcPts val="600"/>
              </a:spcBef>
              <a:defRPr/>
            </a:pPr>
            <a:r>
              <a:rPr lang="en-US" altLang="uk-UA" sz="2400" b="1" dirty="0">
                <a:solidFill>
                  <a:srgbClr val="7030A0"/>
                </a:solidFill>
              </a:rPr>
              <a:t>     - traumas</a:t>
            </a:r>
            <a:r>
              <a:rPr lang="ru-RU" altLang="uk-UA" sz="2400" b="1" dirty="0">
                <a:solidFill>
                  <a:srgbClr val="7030A0"/>
                </a:solidFill>
              </a:rPr>
              <a:t> (</a:t>
            </a:r>
            <a:r>
              <a:rPr lang="en-US" altLang="uk-UA" sz="2400" b="1" dirty="0">
                <a:solidFill>
                  <a:srgbClr val="7030A0"/>
                </a:solidFill>
              </a:rPr>
              <a:t>tetanus, gas gangrene)</a:t>
            </a:r>
          </a:p>
          <a:p>
            <a:pPr eaLnBrk="1">
              <a:lnSpc>
                <a:spcPts val="2800"/>
              </a:lnSpc>
              <a:spcBef>
                <a:spcPts val="600"/>
              </a:spcBef>
              <a:defRPr/>
            </a:pPr>
            <a:r>
              <a:rPr lang="en-US" altLang="uk-UA" sz="2400" b="1" dirty="0">
                <a:solidFill>
                  <a:srgbClr val="7030A0"/>
                </a:solidFill>
              </a:rPr>
              <a:t>     - biting by animals (rabies)</a:t>
            </a:r>
          </a:p>
          <a:p>
            <a:pPr eaLnBrk="1">
              <a:lnSpc>
                <a:spcPts val="2800"/>
              </a:lnSpc>
              <a:spcBef>
                <a:spcPts val="600"/>
              </a:spcBef>
              <a:defRPr/>
            </a:pPr>
            <a:r>
              <a:rPr lang="en-US" altLang="uk-UA" sz="2400" b="1" dirty="0">
                <a:solidFill>
                  <a:srgbClr val="7030A0"/>
                </a:solidFill>
              </a:rPr>
              <a:t>     - biting by ticks (TBE)</a:t>
            </a:r>
            <a:r>
              <a:rPr lang="ru-RU" altLang="uk-UA" sz="2400" b="1" dirty="0">
                <a:solidFill>
                  <a:srgbClr val="7030A0"/>
                </a:solidFill>
              </a:rPr>
              <a:t>. </a:t>
            </a:r>
            <a:endParaRPr lang="en-US" altLang="uk-UA" sz="2400" b="1" dirty="0" smtClean="0">
              <a:solidFill>
                <a:srgbClr val="7030A0"/>
              </a:solidFill>
            </a:endParaRPr>
          </a:p>
          <a:p>
            <a:pPr eaLnBrk="1">
              <a:lnSpc>
                <a:spcPts val="2800"/>
              </a:lnSpc>
              <a:spcBef>
                <a:spcPts val="600"/>
              </a:spcBef>
              <a:defRPr/>
            </a:pPr>
            <a:endParaRPr lang="ru-RU" altLang="uk-UA" sz="2400" b="1" dirty="0">
              <a:solidFill>
                <a:srgbClr val="7030A0"/>
              </a:solidFill>
            </a:endParaRPr>
          </a:p>
          <a:p>
            <a:pPr eaLnBrk="1" hangingPunct="1">
              <a:lnSpc>
                <a:spcPts val="2800"/>
              </a:lnSpc>
              <a:spcBef>
                <a:spcPts val="600"/>
              </a:spcBef>
              <a:defRPr/>
            </a:pPr>
            <a:r>
              <a:rPr lang="en-US" altLang="uk-UA" sz="2400" b="1" dirty="0">
                <a:solidFill>
                  <a:srgbClr val="FF0000"/>
                </a:solidFill>
              </a:rPr>
              <a:t>PHAGE PROPYLAXIS</a:t>
            </a:r>
            <a:r>
              <a:rPr lang="ru-RU" altLang="uk-UA" sz="2400" b="1" dirty="0">
                <a:solidFill>
                  <a:srgbClr val="7030A0"/>
                </a:solidFill>
              </a:rPr>
              <a:t>  - </a:t>
            </a:r>
            <a:r>
              <a:rPr lang="en-US" altLang="uk-UA" sz="2400" b="1" dirty="0">
                <a:solidFill>
                  <a:srgbClr val="512373"/>
                </a:solidFill>
              </a:rPr>
              <a:t>specific prophylaxis of infectious diseases with the help of specific </a:t>
            </a:r>
            <a:r>
              <a:rPr lang="en-US" altLang="uk-UA" sz="2400" b="1" dirty="0" smtClean="0">
                <a:solidFill>
                  <a:srgbClr val="512373"/>
                </a:solidFill>
              </a:rPr>
              <a:t>bacteriophages</a:t>
            </a:r>
            <a:r>
              <a:rPr lang="en-US" altLang="uk-UA" sz="2400" b="1" dirty="0">
                <a:solidFill>
                  <a:srgbClr val="512373"/>
                </a:solidFill>
              </a:rPr>
              <a:t>:</a:t>
            </a:r>
          </a:p>
          <a:p>
            <a:pPr eaLnBrk="1" hangingPunct="1">
              <a:lnSpc>
                <a:spcPts val="2800"/>
              </a:lnSpc>
              <a:spcBef>
                <a:spcPts val="600"/>
              </a:spcBef>
              <a:defRPr/>
            </a:pPr>
            <a:r>
              <a:rPr lang="en-US" altLang="uk-UA" sz="2400" b="1" dirty="0">
                <a:solidFill>
                  <a:srgbClr val="512373"/>
                </a:solidFill>
              </a:rPr>
              <a:t>against </a:t>
            </a:r>
            <a:r>
              <a:rPr lang="en-US" altLang="uk-UA" sz="2400" b="1" dirty="0" err="1">
                <a:solidFill>
                  <a:srgbClr val="512373"/>
                </a:solidFill>
              </a:rPr>
              <a:t>E.Coli</a:t>
            </a:r>
            <a:r>
              <a:rPr lang="en-US" altLang="uk-UA" sz="2400" b="1" dirty="0">
                <a:solidFill>
                  <a:srgbClr val="512373"/>
                </a:solidFill>
              </a:rPr>
              <a:t>, </a:t>
            </a:r>
            <a:r>
              <a:rPr lang="en-US" altLang="uk-UA" sz="2400" b="1" dirty="0" err="1">
                <a:solidFill>
                  <a:srgbClr val="512373"/>
                </a:solidFill>
              </a:rPr>
              <a:t>Shigella</a:t>
            </a:r>
            <a:r>
              <a:rPr lang="en-US" altLang="uk-UA" sz="2400" b="1" dirty="0">
                <a:solidFill>
                  <a:srgbClr val="512373"/>
                </a:solidFill>
              </a:rPr>
              <a:t> </a:t>
            </a:r>
            <a:r>
              <a:rPr lang="en-US" altLang="uk-UA" sz="2400" b="1" dirty="0" err="1">
                <a:solidFill>
                  <a:srgbClr val="512373"/>
                </a:solidFill>
              </a:rPr>
              <a:t>zonne</a:t>
            </a:r>
            <a:r>
              <a:rPr lang="en-US" altLang="uk-UA" sz="2400" b="1" dirty="0">
                <a:solidFill>
                  <a:srgbClr val="512373"/>
                </a:solidFill>
              </a:rPr>
              <a:t>, Salmonella </a:t>
            </a:r>
            <a:r>
              <a:rPr lang="en-US" altLang="uk-UA" sz="2400" b="1" dirty="0" err="1">
                <a:solidFill>
                  <a:srgbClr val="512373"/>
                </a:solidFill>
              </a:rPr>
              <a:t>typhi</a:t>
            </a:r>
            <a:r>
              <a:rPr lang="en-US" altLang="uk-UA" sz="2400" b="1" dirty="0">
                <a:solidFill>
                  <a:srgbClr val="512373"/>
                </a:solidFill>
              </a:rPr>
              <a:t>.</a:t>
            </a:r>
          </a:p>
          <a:p>
            <a:pPr eaLnBrk="1" hangingPunct="1">
              <a:lnSpc>
                <a:spcPts val="2800"/>
              </a:lnSpc>
              <a:spcBef>
                <a:spcPts val="600"/>
              </a:spcBef>
              <a:defRPr/>
            </a:pPr>
            <a:endParaRPr lang="en-US" altLang="uk-UA" sz="2400" b="1" dirty="0">
              <a:solidFill>
                <a:srgbClr val="512373"/>
              </a:solidFill>
            </a:endParaRPr>
          </a:p>
          <a:p>
            <a:pPr algn="ctr" eaLnBrk="1" hangingPunct="1">
              <a:lnSpc>
                <a:spcPts val="2800"/>
              </a:lnSpc>
              <a:spcBef>
                <a:spcPts val="600"/>
              </a:spcBef>
              <a:defRPr/>
            </a:pPr>
            <a:r>
              <a:rPr lang="en-US" altLang="uk-UA" sz="2400" b="1" dirty="0">
                <a:solidFill>
                  <a:srgbClr val="FF0000"/>
                </a:solidFill>
              </a:rPr>
              <a:t>PROPYLAXIS SHOULD BE COMPLEX !!!</a:t>
            </a:r>
          </a:p>
          <a:p>
            <a:pPr eaLnBrk="1" hangingPunct="1">
              <a:lnSpc>
                <a:spcPts val="2800"/>
              </a:lnSpc>
              <a:spcBef>
                <a:spcPts val="600"/>
              </a:spcBef>
              <a:defRPr/>
            </a:pPr>
            <a:endParaRPr lang="en-US" altLang="uk-UA" sz="2100" b="1" dirty="0">
              <a:solidFill>
                <a:srgbClr val="512373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913"/>
            <a:ext cx="9144000" cy="6632575"/>
          </a:xfrm>
          <a:prstGeom prst="rect">
            <a:avLst/>
          </a:prstGeom>
          <a:solidFill>
            <a:schemeClr val="accent5">
              <a:lumMod val="20000"/>
              <a:lumOff val="80000"/>
              <a:alpha val="60000"/>
            </a:schemeClr>
          </a:solidFill>
          <a:ln w="12700">
            <a:solidFill>
              <a:schemeClr val="accent5">
                <a:lumMod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uk-UA" sz="2400" b="1">
                <a:solidFill>
                  <a:srgbClr val="7030A0"/>
                </a:solidFill>
              </a:rPr>
              <a:t>MAIN TASK OF MICROBIOLOGIST</a:t>
            </a:r>
            <a:r>
              <a:rPr lang="ru-RU" altLang="uk-UA" sz="2400" b="1">
                <a:solidFill>
                  <a:srgbClr val="7030A0"/>
                </a:solidFill>
              </a:rPr>
              <a:t> – </a:t>
            </a:r>
          </a:p>
          <a:p>
            <a:pPr algn="ctr" eaLnBrk="1" hangingPunct="1">
              <a:defRPr/>
            </a:pPr>
            <a:r>
              <a:rPr lang="en-US" altLang="uk-UA" sz="2400" b="1">
                <a:solidFill>
                  <a:srgbClr val="FF0000"/>
                </a:solidFill>
              </a:rPr>
              <a:t>MICROBIOLOGICAL DIAGNOSIS</a:t>
            </a:r>
          </a:p>
          <a:p>
            <a:pPr algn="ctr" eaLnBrk="1" hangingPunct="1">
              <a:defRPr/>
            </a:pPr>
            <a:endParaRPr lang="ru-RU" altLang="uk-UA" sz="2400" b="1">
              <a:solidFill>
                <a:srgbClr val="FF0000"/>
              </a:solidFill>
            </a:endParaRPr>
          </a:p>
          <a:p>
            <a:pPr algn="ctr" eaLnBrk="1" hangingPunct="1">
              <a:spcBef>
                <a:spcPts val="600"/>
              </a:spcBef>
              <a:defRPr/>
            </a:pPr>
            <a:r>
              <a:rPr lang="en-US" altLang="uk-UA" sz="2400" b="1">
                <a:solidFill>
                  <a:srgbClr val="FF0000"/>
                </a:solidFill>
              </a:rPr>
              <a:t>DIAGNOSIS – TASK FOR DOCTOR-CLINICIAN</a:t>
            </a:r>
            <a:r>
              <a:rPr lang="ru-RU" altLang="uk-UA" sz="2400" b="1">
                <a:solidFill>
                  <a:srgbClr val="FF0000"/>
                </a:solidFill>
              </a:rPr>
              <a:t>, </a:t>
            </a:r>
            <a:r>
              <a:rPr lang="en-US" altLang="uk-UA" sz="2400" b="1">
                <a:solidFill>
                  <a:srgbClr val="FF0000"/>
                </a:solidFill>
              </a:rPr>
              <a:t>NOT FOR LABORATORY</a:t>
            </a:r>
            <a:r>
              <a:rPr lang="ru-RU" altLang="uk-UA" sz="2400" b="1">
                <a:solidFill>
                  <a:srgbClr val="FF0000"/>
                </a:solidFill>
              </a:rPr>
              <a:t>! </a:t>
            </a:r>
          </a:p>
          <a:p>
            <a:pPr algn="ctr" eaLnBrk="1">
              <a:spcBef>
                <a:spcPts val="600"/>
              </a:spcBef>
              <a:defRPr/>
            </a:pPr>
            <a:r>
              <a:rPr lang="en-US" altLang="uk-UA" sz="2400" b="1">
                <a:solidFill>
                  <a:srgbClr val="7030A0"/>
                </a:solidFill>
              </a:rPr>
              <a:t>DIANOSTICS OF INFECTIOUS DISEASES IS COMPLEX</a:t>
            </a:r>
            <a:r>
              <a:rPr lang="ru-RU" altLang="uk-UA" sz="2400" b="1">
                <a:solidFill>
                  <a:srgbClr val="7030A0"/>
                </a:solidFill>
              </a:rPr>
              <a:t>: </a:t>
            </a:r>
          </a:p>
          <a:p>
            <a:pPr algn="ctr" eaLnBrk="1">
              <a:spcBef>
                <a:spcPts val="600"/>
              </a:spcBef>
              <a:defRPr/>
            </a:pPr>
            <a:r>
              <a:rPr lang="en-US" altLang="uk-UA" sz="2400" b="1">
                <a:solidFill>
                  <a:srgbClr val="FF0000"/>
                </a:solidFill>
              </a:rPr>
              <a:t>ANAMNESIS</a:t>
            </a:r>
            <a:endParaRPr lang="ru-RU" altLang="uk-UA" sz="2400" b="1">
              <a:solidFill>
                <a:srgbClr val="FF0000"/>
              </a:solidFill>
            </a:endParaRPr>
          </a:p>
          <a:p>
            <a:pPr algn="ctr" eaLnBrk="1">
              <a:spcBef>
                <a:spcPts val="600"/>
              </a:spcBef>
              <a:defRPr/>
            </a:pPr>
            <a:r>
              <a:rPr lang="en-US" altLang="uk-UA" sz="2400" b="1">
                <a:solidFill>
                  <a:srgbClr val="FF0000"/>
                </a:solidFill>
              </a:rPr>
              <a:t>OBJECTIVE EXAMINATION</a:t>
            </a:r>
            <a:r>
              <a:rPr lang="ru-RU" altLang="uk-UA" sz="2400" b="1">
                <a:solidFill>
                  <a:srgbClr val="FF0000"/>
                </a:solidFill>
              </a:rPr>
              <a:t> </a:t>
            </a:r>
          </a:p>
          <a:p>
            <a:pPr algn="ctr" eaLnBrk="1">
              <a:defRPr/>
            </a:pPr>
            <a:r>
              <a:rPr lang="ru-RU" altLang="uk-UA" sz="2400" b="1">
                <a:solidFill>
                  <a:srgbClr val="7030A0"/>
                </a:solidFill>
              </a:rPr>
              <a:t>(</a:t>
            </a:r>
            <a:r>
              <a:rPr lang="en-US" altLang="uk-UA" sz="2400" b="1">
                <a:solidFill>
                  <a:srgbClr val="7030A0"/>
                </a:solidFill>
              </a:rPr>
              <a:t>visual examination</a:t>
            </a:r>
            <a:r>
              <a:rPr lang="ru-RU" altLang="uk-UA" sz="2400" b="1">
                <a:solidFill>
                  <a:srgbClr val="7030A0"/>
                </a:solidFill>
              </a:rPr>
              <a:t>, </a:t>
            </a:r>
            <a:r>
              <a:rPr lang="en-US" altLang="uk-UA" sz="2400" b="1">
                <a:solidFill>
                  <a:srgbClr val="7030A0"/>
                </a:solidFill>
              </a:rPr>
              <a:t>palpation</a:t>
            </a:r>
            <a:r>
              <a:rPr lang="ru-RU" altLang="uk-UA" sz="2400" b="1">
                <a:solidFill>
                  <a:srgbClr val="7030A0"/>
                </a:solidFill>
              </a:rPr>
              <a:t>,</a:t>
            </a:r>
            <a:r>
              <a:rPr lang="en-US" altLang="uk-UA" sz="2400" b="1">
                <a:solidFill>
                  <a:srgbClr val="7030A0"/>
                </a:solidFill>
              </a:rPr>
              <a:t> percussion</a:t>
            </a:r>
            <a:r>
              <a:rPr lang="ru-RU" altLang="uk-UA" sz="2400" b="1">
                <a:solidFill>
                  <a:srgbClr val="7030A0"/>
                </a:solidFill>
              </a:rPr>
              <a:t>, </a:t>
            </a:r>
            <a:r>
              <a:rPr lang="en-US" altLang="uk-UA" sz="2400" b="1">
                <a:solidFill>
                  <a:srgbClr val="7030A0"/>
                </a:solidFill>
              </a:rPr>
              <a:t>auscultation</a:t>
            </a:r>
            <a:r>
              <a:rPr lang="ru-RU" altLang="uk-UA" sz="2400" b="1">
                <a:solidFill>
                  <a:srgbClr val="7030A0"/>
                </a:solidFill>
              </a:rPr>
              <a:t>) </a:t>
            </a:r>
          </a:p>
          <a:p>
            <a:pPr algn="ctr" eaLnBrk="1">
              <a:spcBef>
                <a:spcPts val="600"/>
              </a:spcBef>
              <a:defRPr/>
            </a:pPr>
            <a:r>
              <a:rPr lang="en-US" altLang="uk-UA" sz="2400" b="1">
                <a:solidFill>
                  <a:srgbClr val="FF0000"/>
                </a:solidFill>
              </a:rPr>
              <a:t>INSTRUMENTAL EXAMINATION</a:t>
            </a:r>
            <a:r>
              <a:rPr lang="ru-RU" altLang="uk-UA" sz="2400" b="1">
                <a:solidFill>
                  <a:srgbClr val="FF0000"/>
                </a:solidFill>
              </a:rPr>
              <a:t> </a:t>
            </a:r>
          </a:p>
          <a:p>
            <a:pPr algn="ctr" eaLnBrk="1">
              <a:defRPr/>
            </a:pPr>
            <a:r>
              <a:rPr lang="ru-RU" altLang="uk-UA" sz="2400" b="1">
                <a:solidFill>
                  <a:srgbClr val="7030A0"/>
                </a:solidFill>
              </a:rPr>
              <a:t>(</a:t>
            </a:r>
            <a:r>
              <a:rPr lang="en-US" altLang="uk-UA" sz="2400" b="1">
                <a:solidFill>
                  <a:srgbClr val="7030A0"/>
                </a:solidFill>
              </a:rPr>
              <a:t>termometria</a:t>
            </a:r>
            <a:r>
              <a:rPr lang="ru-RU" altLang="uk-UA" sz="2400" b="1">
                <a:solidFill>
                  <a:srgbClr val="7030A0"/>
                </a:solidFill>
              </a:rPr>
              <a:t>, </a:t>
            </a:r>
            <a:r>
              <a:rPr lang="en-US" altLang="uk-UA" sz="2400" b="1">
                <a:solidFill>
                  <a:srgbClr val="7030A0"/>
                </a:solidFill>
              </a:rPr>
              <a:t>endoscopy</a:t>
            </a:r>
            <a:r>
              <a:rPr lang="ru-RU" altLang="uk-UA" sz="2400" b="1">
                <a:solidFill>
                  <a:srgbClr val="7030A0"/>
                </a:solidFill>
              </a:rPr>
              <a:t>, </a:t>
            </a:r>
            <a:r>
              <a:rPr lang="en-US" altLang="uk-UA" sz="2400" b="1">
                <a:solidFill>
                  <a:srgbClr val="7030A0"/>
                </a:solidFill>
              </a:rPr>
              <a:t>X-ray examination</a:t>
            </a:r>
            <a:r>
              <a:rPr lang="ru-RU" altLang="uk-UA" sz="2400" b="1">
                <a:solidFill>
                  <a:srgbClr val="7030A0"/>
                </a:solidFill>
              </a:rPr>
              <a:t>, </a:t>
            </a:r>
            <a:r>
              <a:rPr lang="en-US" altLang="uk-UA" sz="2400" b="1">
                <a:solidFill>
                  <a:srgbClr val="7030A0"/>
                </a:solidFill>
              </a:rPr>
              <a:t>US</a:t>
            </a:r>
            <a:r>
              <a:rPr lang="ru-RU" altLang="uk-UA" sz="2400" b="1">
                <a:solidFill>
                  <a:srgbClr val="7030A0"/>
                </a:solidFill>
              </a:rPr>
              <a:t>, </a:t>
            </a:r>
            <a:r>
              <a:rPr lang="en-US" altLang="uk-UA" sz="2400" b="1">
                <a:solidFill>
                  <a:srgbClr val="7030A0"/>
                </a:solidFill>
              </a:rPr>
              <a:t>ECG and others</a:t>
            </a:r>
            <a:r>
              <a:rPr lang="ru-RU" altLang="uk-UA" sz="2400" b="1">
                <a:solidFill>
                  <a:srgbClr val="7030A0"/>
                </a:solidFill>
              </a:rPr>
              <a:t>), </a:t>
            </a:r>
          </a:p>
          <a:p>
            <a:pPr algn="ctr" eaLnBrk="1">
              <a:spcBef>
                <a:spcPts val="600"/>
              </a:spcBef>
              <a:defRPr/>
            </a:pPr>
            <a:r>
              <a:rPr lang="en-US" altLang="uk-UA" sz="2400" b="1">
                <a:solidFill>
                  <a:srgbClr val="FF0000"/>
                </a:solidFill>
              </a:rPr>
              <a:t>CLINICAL</a:t>
            </a:r>
            <a:r>
              <a:rPr lang="ru-RU" altLang="uk-UA" sz="2400" b="1">
                <a:solidFill>
                  <a:srgbClr val="FF0000"/>
                </a:solidFill>
              </a:rPr>
              <a:t>-</a:t>
            </a:r>
            <a:r>
              <a:rPr lang="en-US" altLang="uk-UA" sz="2400" b="1">
                <a:solidFill>
                  <a:srgbClr val="FF0000"/>
                </a:solidFill>
              </a:rPr>
              <a:t>LABORATORY</a:t>
            </a:r>
            <a:r>
              <a:rPr lang="ru-RU" altLang="uk-UA" sz="2400" b="1">
                <a:solidFill>
                  <a:srgbClr val="FF0000"/>
                </a:solidFill>
              </a:rPr>
              <a:t> </a:t>
            </a:r>
            <a:r>
              <a:rPr lang="en-US" altLang="uk-UA" sz="2400" b="1">
                <a:solidFill>
                  <a:srgbClr val="FF0000"/>
                </a:solidFill>
              </a:rPr>
              <a:t>EXAMINATION</a:t>
            </a:r>
            <a:r>
              <a:rPr lang="ru-RU" altLang="uk-UA" sz="2400" b="1">
                <a:solidFill>
                  <a:srgbClr val="7030A0"/>
                </a:solidFill>
              </a:rPr>
              <a:t> </a:t>
            </a:r>
          </a:p>
          <a:p>
            <a:pPr algn="ctr" eaLnBrk="1">
              <a:defRPr/>
            </a:pPr>
            <a:r>
              <a:rPr lang="ru-RU" altLang="uk-UA" sz="2400" b="1">
                <a:solidFill>
                  <a:srgbClr val="7030A0"/>
                </a:solidFill>
              </a:rPr>
              <a:t>(</a:t>
            </a:r>
            <a:r>
              <a:rPr lang="en-US" altLang="uk-UA" sz="2400" b="1">
                <a:solidFill>
                  <a:srgbClr val="7030A0"/>
                </a:solidFill>
              </a:rPr>
              <a:t>analysis</a:t>
            </a:r>
            <a:r>
              <a:rPr lang="ru-RU" altLang="uk-UA" sz="2400" b="1">
                <a:solidFill>
                  <a:srgbClr val="7030A0"/>
                </a:solidFill>
              </a:rPr>
              <a:t> </a:t>
            </a:r>
            <a:r>
              <a:rPr lang="en-US" altLang="uk-UA" sz="2400" b="1">
                <a:solidFill>
                  <a:srgbClr val="7030A0"/>
                </a:solidFill>
              </a:rPr>
              <a:t>of blood, urine,</a:t>
            </a:r>
            <a:r>
              <a:rPr lang="ru-RU" altLang="uk-UA" sz="2400" b="1">
                <a:solidFill>
                  <a:srgbClr val="7030A0"/>
                </a:solidFill>
              </a:rPr>
              <a:t> </a:t>
            </a:r>
            <a:r>
              <a:rPr lang="en-US" altLang="uk-UA" sz="2400" b="1">
                <a:solidFill>
                  <a:srgbClr val="7030A0"/>
                </a:solidFill>
              </a:rPr>
              <a:t>feces</a:t>
            </a:r>
            <a:r>
              <a:rPr lang="ru-RU" altLang="uk-UA" sz="2400" b="1">
                <a:solidFill>
                  <a:srgbClr val="7030A0"/>
                </a:solidFill>
              </a:rPr>
              <a:t>, </a:t>
            </a:r>
            <a:r>
              <a:rPr lang="en-US" altLang="uk-UA" sz="2400" b="1">
                <a:solidFill>
                  <a:srgbClr val="7030A0"/>
                </a:solidFill>
              </a:rPr>
              <a:t>biochemical</a:t>
            </a:r>
            <a:r>
              <a:rPr lang="ru-RU" altLang="uk-UA" sz="2400" b="1">
                <a:solidFill>
                  <a:srgbClr val="7030A0"/>
                </a:solidFill>
              </a:rPr>
              <a:t>, </a:t>
            </a:r>
            <a:r>
              <a:rPr lang="en-US" altLang="uk-UA" sz="2400" b="1">
                <a:solidFill>
                  <a:srgbClr val="7030A0"/>
                </a:solidFill>
              </a:rPr>
              <a:t>cytological etc</a:t>
            </a:r>
            <a:r>
              <a:rPr lang="ru-RU" altLang="uk-UA" sz="2400" b="1">
                <a:solidFill>
                  <a:srgbClr val="7030A0"/>
                </a:solidFill>
              </a:rPr>
              <a:t>.)</a:t>
            </a:r>
          </a:p>
          <a:p>
            <a:pPr algn="ctr" eaLnBrk="1">
              <a:spcBef>
                <a:spcPts val="600"/>
              </a:spcBef>
              <a:defRPr/>
            </a:pPr>
            <a:r>
              <a:rPr lang="en-US" altLang="uk-UA" sz="2400" b="1">
                <a:solidFill>
                  <a:srgbClr val="FF0000"/>
                </a:solidFill>
              </a:rPr>
              <a:t>EPIDEMIOLOGICAL SITUATION</a:t>
            </a:r>
            <a:r>
              <a:rPr lang="ru-RU" altLang="uk-UA" sz="2400" b="1">
                <a:solidFill>
                  <a:srgbClr val="FF0000"/>
                </a:solidFill>
              </a:rPr>
              <a:t> </a:t>
            </a:r>
          </a:p>
          <a:p>
            <a:pPr eaLnBrk="1">
              <a:spcBef>
                <a:spcPts val="600"/>
              </a:spcBef>
              <a:defRPr/>
            </a:pPr>
            <a:r>
              <a:rPr lang="en-US" altLang="uk-UA" sz="2400" b="1">
                <a:solidFill>
                  <a:srgbClr val="7030A0"/>
                </a:solidFill>
              </a:rPr>
              <a:t>All methods help us in </a:t>
            </a:r>
            <a:r>
              <a:rPr lang="ru-RU" altLang="uk-UA" sz="2400" b="1">
                <a:solidFill>
                  <a:srgbClr val="7030A0"/>
                </a:solidFill>
              </a:rPr>
              <a:t> </a:t>
            </a:r>
            <a:r>
              <a:rPr lang="en-US" altLang="uk-UA" sz="2400" b="1">
                <a:solidFill>
                  <a:srgbClr val="FF0000"/>
                </a:solidFill>
              </a:rPr>
              <a:t>probable diagnosis</a:t>
            </a:r>
            <a:r>
              <a:rPr lang="ru-RU" altLang="uk-UA" sz="2400" b="1">
                <a:solidFill>
                  <a:srgbClr val="FF0000"/>
                </a:solidFill>
              </a:rPr>
              <a:t>,</a:t>
            </a:r>
            <a:r>
              <a:rPr lang="ru-RU" altLang="uk-UA" sz="2400" b="1">
                <a:solidFill>
                  <a:srgbClr val="7030A0"/>
                </a:solidFill>
              </a:rPr>
              <a:t> </a:t>
            </a:r>
            <a:r>
              <a:rPr lang="en-US" altLang="uk-UA" sz="2400" b="1">
                <a:solidFill>
                  <a:srgbClr val="7030A0"/>
                </a:solidFill>
              </a:rPr>
              <a:t>prescription of</a:t>
            </a:r>
            <a:r>
              <a:rPr lang="ru-RU" altLang="uk-UA" sz="2400" b="1">
                <a:solidFill>
                  <a:srgbClr val="7030A0"/>
                </a:solidFill>
              </a:rPr>
              <a:t> </a:t>
            </a:r>
            <a:r>
              <a:rPr lang="en-US" altLang="uk-UA" sz="2400" b="1">
                <a:solidFill>
                  <a:srgbClr val="7030A0"/>
                </a:solidFill>
              </a:rPr>
              <a:t> </a:t>
            </a:r>
            <a:r>
              <a:rPr lang="en-US" altLang="uk-UA" sz="2400" b="1">
                <a:solidFill>
                  <a:srgbClr val="FF0000"/>
                </a:solidFill>
              </a:rPr>
              <a:t>primary therapy</a:t>
            </a:r>
            <a:r>
              <a:rPr lang="ru-RU" altLang="uk-UA" sz="2400" b="1">
                <a:solidFill>
                  <a:srgbClr val="FF0000"/>
                </a:solidFill>
              </a:rPr>
              <a:t> </a:t>
            </a:r>
            <a:r>
              <a:rPr lang="en-US" altLang="uk-UA" sz="2400" b="1">
                <a:solidFill>
                  <a:srgbClr val="FF0000"/>
                </a:solidFill>
              </a:rPr>
              <a:t>and antiepidemic regime</a:t>
            </a:r>
            <a:r>
              <a:rPr lang="ru-RU" altLang="uk-UA" sz="2400" b="1">
                <a:solidFill>
                  <a:srgbClr val="7030A0"/>
                </a:solidFill>
              </a:rPr>
              <a:t>. </a:t>
            </a:r>
            <a:endParaRPr lang="en-US" altLang="uk-UA" sz="2400" b="1">
              <a:solidFill>
                <a:srgbClr val="7030A0"/>
              </a:solidFill>
            </a:endParaRPr>
          </a:p>
          <a:p>
            <a:pPr eaLnBrk="1">
              <a:spcBef>
                <a:spcPts val="600"/>
              </a:spcBef>
              <a:defRPr/>
            </a:pPr>
            <a:endParaRPr lang="ru-RU" altLang="uk-UA" sz="2400" b="1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81" name="Group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849503"/>
              </p:ext>
            </p:extLst>
          </p:nvPr>
        </p:nvGraphicFramePr>
        <p:xfrm>
          <a:off x="-38685" y="116632"/>
          <a:ext cx="6732588" cy="7446328"/>
        </p:xfrm>
        <a:graphic>
          <a:graphicData uri="http://schemas.openxmlformats.org/drawingml/2006/table">
            <a:tbl>
              <a:tblPr/>
              <a:tblGrid>
                <a:gridCol w="6732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4632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                    </a:t>
                      </a:r>
                      <a:endParaRPr kumimoji="0" lang="ru-RU" alt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MICROBIOLOGICAL DIAGNOSIS 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is based on determination of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</a:t>
                      </a:r>
                      <a:r>
                        <a:rPr kumimoji="0" lang="en-US" alt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PATHOGEN</a:t>
                      </a:r>
                      <a:r>
                        <a:rPr kumimoji="0" lang="ru-RU" altLang="uk-UA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: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                    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  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BY DIRECT METHODS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:</a:t>
                      </a:r>
                      <a:endParaRPr kumimoji="0" lang="en-US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MICROSCOPIC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    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EARLY DIAGNOSTIC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 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BACTERIOLOGIC               (microscopic can be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BIOLOGICAL                             EXPRESS</a:t>
                      </a:r>
                      <a:r>
                        <a:rPr kumimoji="0" lang="en-US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BY DETECTION OF ANTIGENS OR GENES OF PATHOGEN</a:t>
                      </a:r>
                      <a:r>
                        <a:rPr kumimoji="0" lang="ru-RU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:</a:t>
                      </a:r>
                      <a:endParaRPr kumimoji="0" lang="en-US" altLang="uk-U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uk-U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</a:t>
                      </a:r>
                      <a:r>
                        <a:rPr kumimoji="0" lang="ru-RU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US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IFT,ELISA, PT,                    EXPRESS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NT, IIHAT,PCR,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MH</a:t>
                      </a:r>
                      <a:r>
                        <a:rPr kumimoji="0" lang="ru-RU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                        </a:t>
                      </a:r>
                      <a:endParaRPr kumimoji="0" lang="en-US" altLang="uk-U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 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BY DETECTION OF SPECIFIC CHANGES, CAUSED  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  BY PRESEBCE OF PATHOGEN INTO ORGANISM: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endParaRPr kumimoji="0" lang="en-US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SEROLOGICAL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     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 LATE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sometimes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-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ALLERGIC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             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 RETROSPECTIVE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        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14300" marR="114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>
                        <a:alpha val="4313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" name="Группа 2"/>
          <p:cNvGrpSpPr/>
          <p:nvPr/>
        </p:nvGrpSpPr>
        <p:grpSpPr>
          <a:xfrm>
            <a:off x="1892179" y="116632"/>
            <a:ext cx="7114535" cy="6304024"/>
            <a:chOff x="1892179" y="116632"/>
            <a:chExt cx="7114535" cy="6304024"/>
          </a:xfrm>
        </p:grpSpPr>
        <p:pic>
          <p:nvPicPr>
            <p:cNvPr id="2048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7701" y="116632"/>
              <a:ext cx="1200150" cy="2865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490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47851" y="116632"/>
              <a:ext cx="1038225" cy="2865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491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7701" y="3157326"/>
              <a:ext cx="2259013" cy="3249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492" name="AutoShape 50"/>
            <p:cNvSpPr>
              <a:spLocks/>
            </p:cNvSpPr>
            <p:nvPr/>
          </p:nvSpPr>
          <p:spPr bwMode="auto">
            <a:xfrm>
              <a:off x="1918695" y="1526711"/>
              <a:ext cx="504825" cy="936625"/>
            </a:xfrm>
            <a:prstGeom prst="rightBrace">
              <a:avLst>
                <a:gd name="adj1" fmla="val 15461"/>
                <a:gd name="adj2" fmla="val 50000"/>
              </a:avLst>
            </a:prstGeom>
            <a:noFill/>
            <a:ln w="317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uk-UA" altLang="uk-UA"/>
            </a:p>
          </p:txBody>
        </p:sp>
        <p:sp>
          <p:nvSpPr>
            <p:cNvPr id="20493" name="AutoShape 51"/>
            <p:cNvSpPr>
              <a:spLocks/>
            </p:cNvSpPr>
            <p:nvPr/>
          </p:nvSpPr>
          <p:spPr bwMode="auto">
            <a:xfrm>
              <a:off x="1892179" y="3405102"/>
              <a:ext cx="504825" cy="936625"/>
            </a:xfrm>
            <a:prstGeom prst="rightBrace">
              <a:avLst>
                <a:gd name="adj1" fmla="val 15461"/>
                <a:gd name="adj2" fmla="val 50000"/>
              </a:avLst>
            </a:prstGeom>
            <a:noFill/>
            <a:ln w="317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uk-UA" altLang="uk-UA"/>
            </a:p>
          </p:txBody>
        </p:sp>
        <p:sp>
          <p:nvSpPr>
            <p:cNvPr id="20494" name="AutoShape 52"/>
            <p:cNvSpPr>
              <a:spLocks/>
            </p:cNvSpPr>
            <p:nvPr/>
          </p:nvSpPr>
          <p:spPr bwMode="auto">
            <a:xfrm>
              <a:off x="1929686" y="5484031"/>
              <a:ext cx="504825" cy="936625"/>
            </a:xfrm>
            <a:prstGeom prst="rightBrace">
              <a:avLst>
                <a:gd name="adj1" fmla="val 15461"/>
                <a:gd name="adj2" fmla="val 50000"/>
              </a:avLst>
            </a:prstGeom>
            <a:noFill/>
            <a:ln w="317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uk-UA" altLang="uk-UA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76250"/>
            <a:ext cx="9144000" cy="6019800"/>
          </a:xfrm>
          <a:prstGeom prst="rect">
            <a:avLst/>
          </a:prstGeom>
          <a:solidFill>
            <a:schemeClr val="accent5">
              <a:lumMod val="20000"/>
              <a:lumOff val="80000"/>
              <a:alpha val="49000"/>
            </a:schemeClr>
          </a:solidFill>
          <a:ln w="12700">
            <a:solidFill>
              <a:srgbClr val="0070C0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uk-UA" sz="2300" b="1" dirty="0">
                <a:solidFill>
                  <a:srgbClr val="FF0000"/>
                </a:solidFill>
              </a:rPr>
              <a:t>MICROSCOPIC</a:t>
            </a:r>
            <a:r>
              <a:rPr lang="ru-RU" altLang="uk-UA" sz="2300" b="1" dirty="0">
                <a:solidFill>
                  <a:srgbClr val="FF0000"/>
                </a:solidFill>
              </a:rPr>
              <a:t> </a:t>
            </a:r>
            <a:r>
              <a:rPr lang="en-US" altLang="uk-UA" sz="2300" b="1" dirty="0">
                <a:solidFill>
                  <a:srgbClr val="7030A0"/>
                </a:solidFill>
              </a:rPr>
              <a:t>METHOD</a:t>
            </a:r>
            <a:r>
              <a:rPr lang="ru-RU" altLang="uk-UA" sz="2300" b="1" dirty="0">
                <a:solidFill>
                  <a:srgbClr val="7030A0"/>
                </a:solidFill>
              </a:rPr>
              <a:t> – </a:t>
            </a:r>
            <a:r>
              <a:rPr lang="en-US" altLang="uk-UA" sz="2300" b="1" dirty="0">
                <a:solidFill>
                  <a:srgbClr val="7030A0"/>
                </a:solidFill>
              </a:rPr>
              <a:t>identification on morphological and </a:t>
            </a:r>
            <a:r>
              <a:rPr lang="en-US" altLang="uk-UA" sz="2300" b="1" dirty="0" err="1">
                <a:solidFill>
                  <a:srgbClr val="7030A0"/>
                </a:solidFill>
              </a:rPr>
              <a:t>tinctorial</a:t>
            </a:r>
            <a:r>
              <a:rPr lang="en-US" altLang="uk-UA" sz="2300" b="1" dirty="0">
                <a:solidFill>
                  <a:srgbClr val="7030A0"/>
                </a:solidFill>
              </a:rPr>
              <a:t> properties</a:t>
            </a:r>
            <a:r>
              <a:rPr lang="ru-RU" altLang="uk-UA" sz="2300" b="1" dirty="0">
                <a:solidFill>
                  <a:srgbClr val="7030A0"/>
                </a:solidFill>
              </a:rPr>
              <a:t>.</a:t>
            </a:r>
            <a:endParaRPr lang="en-US" altLang="uk-UA" sz="2300" b="1" dirty="0">
              <a:solidFill>
                <a:srgbClr val="7030A0"/>
              </a:solidFill>
            </a:endParaRPr>
          </a:p>
          <a:p>
            <a:pPr eaLnBrk="1" hangingPunct="1">
              <a:defRPr/>
            </a:pPr>
            <a:endParaRPr lang="ru-RU" altLang="uk-UA" sz="2300" b="1" dirty="0">
              <a:solidFill>
                <a:srgbClr val="7030A0"/>
              </a:solidFill>
            </a:endParaRPr>
          </a:p>
          <a:p>
            <a:pPr eaLnBrk="1" hangingPunct="1">
              <a:spcBef>
                <a:spcPts val="600"/>
              </a:spcBef>
              <a:defRPr/>
            </a:pPr>
            <a:r>
              <a:rPr lang="en-US" altLang="uk-UA" sz="2300" b="1" dirty="0">
                <a:solidFill>
                  <a:srgbClr val="FF0000"/>
                </a:solidFill>
              </a:rPr>
              <a:t>BACTERIOLOGICAL</a:t>
            </a:r>
            <a:r>
              <a:rPr lang="ru-RU" altLang="uk-UA" sz="2300" b="1" dirty="0">
                <a:solidFill>
                  <a:srgbClr val="FF0000"/>
                </a:solidFill>
              </a:rPr>
              <a:t> (</a:t>
            </a:r>
            <a:r>
              <a:rPr lang="en-US" altLang="uk-UA" sz="2300" b="1" dirty="0">
                <a:solidFill>
                  <a:srgbClr val="FF0000"/>
                </a:solidFill>
              </a:rPr>
              <a:t>CULTURAL)</a:t>
            </a:r>
            <a:r>
              <a:rPr lang="ru-RU" altLang="uk-UA" sz="2300" b="1" dirty="0">
                <a:solidFill>
                  <a:srgbClr val="7030A0"/>
                </a:solidFill>
              </a:rPr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METHOD</a:t>
            </a:r>
            <a:r>
              <a:rPr lang="ru-RU" altLang="uk-UA" sz="2400" dirty="0"/>
              <a:t> </a:t>
            </a:r>
            <a:r>
              <a:rPr lang="ru-RU" altLang="uk-UA" sz="2400" b="1" dirty="0">
                <a:solidFill>
                  <a:srgbClr val="7030A0"/>
                </a:solidFill>
              </a:rPr>
              <a:t>–</a:t>
            </a:r>
            <a:r>
              <a:rPr lang="ru-RU" altLang="uk-UA" sz="2300" b="1" dirty="0">
                <a:solidFill>
                  <a:srgbClr val="7030A0"/>
                </a:solidFill>
              </a:rPr>
              <a:t> </a:t>
            </a:r>
            <a:r>
              <a:rPr lang="en-US" altLang="uk-UA" sz="2300" b="1" dirty="0">
                <a:solidFill>
                  <a:srgbClr val="7030A0"/>
                </a:solidFill>
              </a:rPr>
              <a:t>isolation and identification of pure culture.</a:t>
            </a:r>
          </a:p>
          <a:p>
            <a:pPr eaLnBrk="1" hangingPunct="1">
              <a:spcBef>
                <a:spcPts val="600"/>
              </a:spcBef>
              <a:defRPr/>
            </a:pPr>
            <a:endParaRPr lang="ru-RU" altLang="uk-UA" sz="2300" b="1" dirty="0">
              <a:solidFill>
                <a:srgbClr val="7030A0"/>
              </a:solidFill>
            </a:endParaRPr>
          </a:p>
          <a:p>
            <a:pPr eaLnBrk="1" hangingPunct="1">
              <a:spcBef>
                <a:spcPts val="600"/>
              </a:spcBef>
              <a:defRPr/>
            </a:pPr>
            <a:r>
              <a:rPr lang="en-US" altLang="uk-UA" sz="2300" b="1" dirty="0">
                <a:solidFill>
                  <a:srgbClr val="FF0000"/>
                </a:solidFill>
              </a:rPr>
              <a:t>BIOLOGICAL</a:t>
            </a:r>
            <a:r>
              <a:rPr lang="ru-RU" altLang="uk-UA" sz="2300" b="1" dirty="0">
                <a:solidFill>
                  <a:srgbClr val="7030A0"/>
                </a:solidFill>
              </a:rPr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METHOD </a:t>
            </a:r>
            <a:r>
              <a:rPr lang="ru-RU" altLang="uk-UA" sz="2400" b="1" dirty="0">
                <a:solidFill>
                  <a:srgbClr val="7030A0"/>
                </a:solidFill>
              </a:rPr>
              <a:t>(</a:t>
            </a:r>
            <a:r>
              <a:rPr lang="en-US" altLang="uk-UA" sz="2400" b="1" dirty="0">
                <a:solidFill>
                  <a:srgbClr val="FF0000"/>
                </a:solidFill>
              </a:rPr>
              <a:t>BIOTEST</a:t>
            </a:r>
            <a:r>
              <a:rPr lang="ru-RU" altLang="uk-UA" sz="2300" b="1" dirty="0">
                <a:solidFill>
                  <a:srgbClr val="7030A0"/>
                </a:solidFill>
              </a:rPr>
              <a:t>) – </a:t>
            </a:r>
            <a:r>
              <a:rPr lang="en-US" altLang="uk-UA" sz="2300" b="1" dirty="0">
                <a:solidFill>
                  <a:srgbClr val="7030A0"/>
                </a:solidFill>
              </a:rPr>
              <a:t>infection of laboratory animals, development of diseases, action of toxin, sometimes with biological neutralization</a:t>
            </a:r>
            <a:r>
              <a:rPr lang="ru-RU" altLang="uk-UA" sz="2300" b="1" dirty="0">
                <a:solidFill>
                  <a:srgbClr val="7030A0"/>
                </a:solidFill>
              </a:rPr>
              <a:t>.</a:t>
            </a:r>
            <a:endParaRPr lang="en-US" altLang="uk-UA" sz="2300" b="1" dirty="0">
              <a:solidFill>
                <a:srgbClr val="7030A0"/>
              </a:solidFill>
            </a:endParaRPr>
          </a:p>
          <a:p>
            <a:pPr eaLnBrk="1" hangingPunct="1">
              <a:spcBef>
                <a:spcPts val="600"/>
              </a:spcBef>
              <a:defRPr/>
            </a:pPr>
            <a:endParaRPr lang="ru-RU" altLang="uk-UA" sz="2300" b="1" dirty="0">
              <a:solidFill>
                <a:srgbClr val="7030A0"/>
              </a:solidFill>
            </a:endParaRPr>
          </a:p>
          <a:p>
            <a:pPr eaLnBrk="1" hangingPunct="1">
              <a:spcBef>
                <a:spcPts val="600"/>
              </a:spcBef>
              <a:defRPr/>
            </a:pPr>
            <a:r>
              <a:rPr lang="en-US" altLang="uk-UA" sz="2300" b="1" dirty="0">
                <a:solidFill>
                  <a:srgbClr val="FF0000"/>
                </a:solidFill>
              </a:rPr>
              <a:t>SEROLOGICAL</a:t>
            </a:r>
            <a:r>
              <a:rPr lang="ru-RU" altLang="uk-UA" sz="2300" b="1" dirty="0">
                <a:solidFill>
                  <a:srgbClr val="7030A0"/>
                </a:solidFill>
              </a:rPr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METHOD</a:t>
            </a:r>
            <a:r>
              <a:rPr lang="ru-RU" altLang="uk-UA" dirty="0"/>
              <a:t> </a:t>
            </a:r>
            <a:r>
              <a:rPr lang="ru-RU" altLang="uk-UA" sz="2300" b="1" dirty="0">
                <a:solidFill>
                  <a:srgbClr val="7030A0"/>
                </a:solidFill>
              </a:rPr>
              <a:t>– </a:t>
            </a:r>
            <a:r>
              <a:rPr lang="en-US" altLang="uk-UA" sz="2300" b="1" dirty="0">
                <a:solidFill>
                  <a:srgbClr val="7030A0"/>
                </a:solidFill>
              </a:rPr>
              <a:t>determination of antibodies against pathogen (infectious immunity).</a:t>
            </a:r>
          </a:p>
          <a:p>
            <a:pPr eaLnBrk="1" hangingPunct="1">
              <a:spcBef>
                <a:spcPts val="600"/>
              </a:spcBef>
              <a:defRPr/>
            </a:pPr>
            <a:endParaRPr lang="ru-RU" altLang="uk-UA" sz="2300" b="1" dirty="0">
              <a:solidFill>
                <a:srgbClr val="7030A0"/>
              </a:solidFill>
            </a:endParaRPr>
          </a:p>
          <a:p>
            <a:pPr eaLnBrk="1" hangingPunct="1">
              <a:spcBef>
                <a:spcPts val="600"/>
              </a:spcBef>
              <a:defRPr/>
            </a:pPr>
            <a:r>
              <a:rPr lang="en-US" altLang="uk-UA" sz="2300" b="1" dirty="0">
                <a:solidFill>
                  <a:srgbClr val="FF0000"/>
                </a:solidFill>
              </a:rPr>
              <a:t>ALLERGIC</a:t>
            </a:r>
            <a:r>
              <a:rPr lang="ru-RU" altLang="uk-UA" sz="2300" b="1" dirty="0">
                <a:solidFill>
                  <a:srgbClr val="7030A0"/>
                </a:solidFill>
              </a:rPr>
              <a:t> </a:t>
            </a:r>
            <a:r>
              <a:rPr lang="en-US" altLang="uk-UA" sz="2300" b="1" dirty="0">
                <a:solidFill>
                  <a:srgbClr val="7030A0"/>
                </a:solidFill>
              </a:rPr>
              <a:t>METHOD </a:t>
            </a:r>
            <a:r>
              <a:rPr lang="ru-RU" altLang="uk-UA" sz="2300" b="1" dirty="0">
                <a:solidFill>
                  <a:srgbClr val="7030A0"/>
                </a:solidFill>
              </a:rPr>
              <a:t>– </a:t>
            </a:r>
            <a:r>
              <a:rPr lang="en-US" altLang="uk-UA" sz="2300" b="1" dirty="0" smtClean="0">
                <a:solidFill>
                  <a:srgbClr val="7030A0"/>
                </a:solidFill>
              </a:rPr>
              <a:t>determination </a:t>
            </a:r>
            <a:r>
              <a:rPr lang="en-US" altLang="uk-UA" sz="2300" b="1" dirty="0">
                <a:solidFill>
                  <a:srgbClr val="7030A0"/>
                </a:solidFill>
              </a:rPr>
              <a:t>of infectious allergy.</a:t>
            </a:r>
          </a:p>
          <a:p>
            <a:pPr eaLnBrk="1" hangingPunct="1">
              <a:spcBef>
                <a:spcPts val="600"/>
              </a:spcBef>
              <a:defRPr/>
            </a:pPr>
            <a:endParaRPr lang="ru-RU" altLang="uk-UA" sz="23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4463" y="581025"/>
            <a:ext cx="8891587" cy="63914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>
              <a:lnSpc>
                <a:spcPts val="2800"/>
              </a:lnSpc>
              <a:defRPr/>
            </a:pPr>
            <a:r>
              <a:rPr lang="en-US" alt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SEROLOGICAL INDICATION</a:t>
            </a:r>
            <a:r>
              <a:rPr lang="ru-RU" alt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– </a:t>
            </a:r>
            <a:r>
              <a:rPr lang="en-US" altLang="uk-UA" sz="2400" b="1" dirty="0">
                <a:solidFill>
                  <a:srgbClr val="7030A0"/>
                </a:solidFill>
              </a:rPr>
              <a:t>determination of pathogen and its antigens for express diagnostics</a:t>
            </a:r>
          </a:p>
          <a:p>
            <a:pPr eaLnBrk="1">
              <a:lnSpc>
                <a:spcPts val="2800"/>
              </a:lnSpc>
              <a:defRPr/>
            </a:pPr>
            <a:endParaRPr lang="ru-RU" altLang="uk-UA" sz="2400" b="1" dirty="0">
              <a:solidFill>
                <a:srgbClr val="7030A0"/>
              </a:solidFill>
            </a:endParaRPr>
          </a:p>
          <a:p>
            <a:pPr eaLnBrk="1">
              <a:lnSpc>
                <a:spcPts val="2800"/>
              </a:lnSpc>
              <a:defRPr/>
            </a:pPr>
            <a:r>
              <a:rPr lang="en-US" alt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SEROLOGICAL IDENTIFICATION</a:t>
            </a:r>
            <a:r>
              <a:rPr lang="ru-RU" alt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–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determination of species and serotypes of pathogen in reactions with diagnostic serums </a:t>
            </a:r>
            <a:r>
              <a:rPr lang="ru-RU" altLang="uk-UA" sz="2400" b="1" dirty="0">
                <a:solidFill>
                  <a:srgbClr val="7030A0"/>
                </a:solidFill>
              </a:rPr>
              <a:t>. </a:t>
            </a:r>
          </a:p>
          <a:p>
            <a:pPr eaLnBrk="1">
              <a:spcBef>
                <a:spcPts val="1200"/>
              </a:spcBef>
              <a:defRPr/>
            </a:pPr>
            <a:r>
              <a:rPr lang="en-US" alt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SEROLOGICAL DIAGNOSTICS</a:t>
            </a:r>
            <a:r>
              <a:rPr lang="ru-RU" alt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–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diagnostics of diseases by the way of determination in patient’s serum antibodies to pathogen</a:t>
            </a:r>
            <a:r>
              <a:rPr lang="ru-RU" altLang="uk-UA" sz="2400" b="1" dirty="0" smtClean="0">
                <a:solidFill>
                  <a:srgbClr val="7030A0"/>
                </a:solidFill>
              </a:rPr>
              <a:t>.</a:t>
            </a:r>
            <a:endParaRPr lang="en-US" altLang="uk-UA" sz="2400" b="1" dirty="0" smtClean="0">
              <a:solidFill>
                <a:srgbClr val="7030A0"/>
              </a:solidFill>
            </a:endParaRPr>
          </a:p>
          <a:p>
            <a:pPr eaLnBrk="1">
              <a:defRPr/>
            </a:pPr>
            <a:r>
              <a:rPr lang="ru-RU" altLang="uk-UA" sz="2400" b="1" dirty="0">
                <a:solidFill>
                  <a:srgbClr val="7030A0"/>
                </a:solidFill>
              </a:rPr>
              <a:t>	</a:t>
            </a:r>
            <a:endParaRPr lang="en-US" altLang="uk-UA" sz="2400" b="1" dirty="0" smtClean="0">
              <a:solidFill>
                <a:srgbClr val="7030A0"/>
              </a:solidFill>
            </a:endParaRPr>
          </a:p>
          <a:p>
            <a:pPr eaLnBrk="1">
              <a:defRPr/>
            </a:pPr>
            <a:r>
              <a:rPr lang="en-US" altLang="uk-UA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uk-UA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</a:t>
            </a:r>
            <a:r>
              <a:rPr lang="en-US" alt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CRITERIA </a:t>
            </a:r>
            <a:r>
              <a:rPr lang="en-US" alt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IF SEROLOGICAL DIAGNOSIS</a:t>
            </a:r>
            <a:r>
              <a:rPr lang="ru-RU" alt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: </a:t>
            </a:r>
          </a:p>
          <a:p>
            <a:pPr eaLnBrk="1">
              <a:lnSpc>
                <a:spcPts val="2800"/>
              </a:lnSpc>
              <a:buFontTx/>
              <a:buAutoNum type="arabicParenR"/>
              <a:defRPr/>
            </a:pPr>
            <a:r>
              <a:rPr lang="en-US" altLang="uk-UA" sz="2400" b="1" dirty="0">
                <a:solidFill>
                  <a:srgbClr val="7030A0"/>
                </a:solidFill>
              </a:rPr>
              <a:t> Determination of</a:t>
            </a:r>
            <a:r>
              <a:rPr lang="ru-RU" altLang="uk-UA" sz="2400" b="1" dirty="0">
                <a:solidFill>
                  <a:srgbClr val="FF0000"/>
                </a:solidFill>
              </a:rPr>
              <a:t> </a:t>
            </a:r>
            <a:r>
              <a:rPr lang="en-US" altLang="uk-UA" sz="2400" b="1" dirty="0">
                <a:solidFill>
                  <a:srgbClr val="FF0000"/>
                </a:solidFill>
              </a:rPr>
              <a:t>specific </a:t>
            </a:r>
            <a:r>
              <a:rPr lang="ru-RU" altLang="uk-UA" sz="2400" b="1" dirty="0" err="1">
                <a:solidFill>
                  <a:srgbClr val="FF0000"/>
                </a:solidFill>
              </a:rPr>
              <a:t>IgM</a:t>
            </a:r>
            <a:r>
              <a:rPr lang="en-US" altLang="uk-UA" sz="2400" b="1" dirty="0">
                <a:solidFill>
                  <a:srgbClr val="FF0000"/>
                </a:solidFill>
              </a:rPr>
              <a:t> antibodies</a:t>
            </a:r>
            <a:r>
              <a:rPr lang="ru-RU" altLang="uk-UA" sz="2400" b="1" dirty="0">
                <a:solidFill>
                  <a:srgbClr val="7030A0"/>
                </a:solidFill>
              </a:rPr>
              <a:t>.</a:t>
            </a:r>
          </a:p>
          <a:p>
            <a:pPr eaLnBrk="1">
              <a:lnSpc>
                <a:spcPts val="2800"/>
              </a:lnSpc>
              <a:buFontTx/>
              <a:buAutoNum type="arabicParenR"/>
              <a:defRPr/>
            </a:pPr>
            <a:r>
              <a:rPr lang="en-US" altLang="uk-UA" sz="2400" b="1" dirty="0" smtClean="0">
                <a:solidFill>
                  <a:srgbClr val="7030A0"/>
                </a:solidFill>
              </a:rPr>
              <a:t>Determination </a:t>
            </a:r>
            <a:r>
              <a:rPr lang="en-US" altLang="uk-UA" sz="2400" b="1" dirty="0">
                <a:solidFill>
                  <a:srgbClr val="7030A0"/>
                </a:solidFill>
              </a:rPr>
              <a:t>of IgG antibodies in </a:t>
            </a:r>
            <a:r>
              <a:rPr lang="en-US" altLang="uk-UA" sz="2400" b="1" dirty="0">
                <a:solidFill>
                  <a:srgbClr val="FF0000"/>
                </a:solidFill>
              </a:rPr>
              <a:t>diagnostic </a:t>
            </a:r>
            <a:r>
              <a:rPr lang="en-US" altLang="uk-UA" sz="2400" b="1" dirty="0" err="1">
                <a:solidFill>
                  <a:srgbClr val="FF0000"/>
                </a:solidFill>
              </a:rPr>
              <a:t>titres</a:t>
            </a:r>
            <a:r>
              <a:rPr lang="ru-RU" altLang="uk-UA" sz="2400" b="1" dirty="0">
                <a:solidFill>
                  <a:srgbClr val="FF0000"/>
                </a:solidFill>
              </a:rPr>
              <a:t>;</a:t>
            </a:r>
          </a:p>
          <a:p>
            <a:pPr eaLnBrk="1">
              <a:lnSpc>
                <a:spcPts val="2800"/>
              </a:lnSpc>
              <a:defRPr/>
            </a:pPr>
            <a:r>
              <a:rPr lang="en-US" altLang="uk-UA" sz="2400" b="1" dirty="0">
                <a:solidFill>
                  <a:srgbClr val="7030A0"/>
                </a:solidFill>
              </a:rPr>
              <a:t>3</a:t>
            </a:r>
            <a:r>
              <a:rPr lang="ru-RU" altLang="uk-UA" sz="2400" b="1" dirty="0" smtClean="0">
                <a:solidFill>
                  <a:srgbClr val="7030A0"/>
                </a:solidFill>
              </a:rPr>
              <a:t>) </a:t>
            </a:r>
            <a:r>
              <a:rPr lang="en-US" altLang="uk-UA" sz="2400" b="1" dirty="0">
                <a:solidFill>
                  <a:srgbClr val="7030A0"/>
                </a:solidFill>
              </a:rPr>
              <a:t>Determination of </a:t>
            </a:r>
            <a:r>
              <a:rPr lang="en-US" altLang="uk-UA" sz="2400" b="1" dirty="0">
                <a:solidFill>
                  <a:srgbClr val="FF0000"/>
                </a:solidFill>
              </a:rPr>
              <a:t>diagnostic increasing</a:t>
            </a:r>
            <a:r>
              <a:rPr lang="en-US" altLang="uk-UA" sz="2400" b="1" dirty="0">
                <a:solidFill>
                  <a:srgbClr val="7030A0"/>
                </a:solidFill>
              </a:rPr>
              <a:t> of IgG </a:t>
            </a:r>
            <a:r>
              <a:rPr lang="en-US" altLang="uk-UA" sz="2400" b="1" dirty="0" err="1" smtClean="0">
                <a:solidFill>
                  <a:srgbClr val="7030A0"/>
                </a:solidFill>
              </a:rPr>
              <a:t>titres</a:t>
            </a:r>
            <a:r>
              <a:rPr lang="en-US" altLang="uk-UA" sz="2400" b="1" dirty="0" smtClean="0">
                <a:solidFill>
                  <a:srgbClr val="7030A0"/>
                </a:solidFill>
              </a:rPr>
              <a:t> (not less than   </a:t>
            </a:r>
          </a:p>
          <a:p>
            <a:pPr eaLnBrk="1">
              <a:lnSpc>
                <a:spcPts val="2800"/>
              </a:lnSpc>
              <a:defRPr/>
            </a:pPr>
            <a:r>
              <a:rPr lang="en-US" altLang="uk-UA" sz="2400" b="1" dirty="0">
                <a:solidFill>
                  <a:srgbClr val="7030A0"/>
                </a:solidFill>
              </a:rPr>
              <a:t> </a:t>
            </a:r>
            <a:r>
              <a:rPr lang="en-US" altLang="uk-UA" sz="2400" b="1" dirty="0" smtClean="0">
                <a:solidFill>
                  <a:srgbClr val="7030A0"/>
                </a:solidFill>
              </a:rPr>
              <a:t>    4 times, for example, in first serum 1:20, in second serum </a:t>
            </a:r>
            <a:r>
              <a:rPr lang="en-US" altLang="uk-UA" sz="2400" b="1" dirty="0">
                <a:solidFill>
                  <a:srgbClr val="7030A0"/>
                </a:solidFill>
              </a:rPr>
              <a:t>a</a:t>
            </a:r>
            <a:r>
              <a:rPr lang="en-US" altLang="uk-UA" sz="2400" b="1" dirty="0" smtClean="0">
                <a:solidFill>
                  <a:srgbClr val="7030A0"/>
                </a:solidFill>
              </a:rPr>
              <a:t>fter</a:t>
            </a:r>
          </a:p>
          <a:p>
            <a:pPr eaLnBrk="1">
              <a:lnSpc>
                <a:spcPts val="2800"/>
              </a:lnSpc>
              <a:defRPr/>
            </a:pPr>
            <a:r>
              <a:rPr lang="en-US" altLang="uk-UA" sz="2400" b="1" dirty="0" smtClean="0">
                <a:solidFill>
                  <a:srgbClr val="7030A0"/>
                </a:solidFill>
              </a:rPr>
              <a:t>     10-14 days – 1:80)</a:t>
            </a:r>
          </a:p>
          <a:p>
            <a:pPr eaLnBrk="1">
              <a:lnSpc>
                <a:spcPts val="2800"/>
              </a:lnSpc>
              <a:defRPr/>
            </a:pPr>
            <a:endParaRPr lang="en-US" altLang="uk-UA" sz="2400" b="1" dirty="0">
              <a:solidFill>
                <a:srgbClr val="7030A0"/>
              </a:solidFill>
            </a:endParaRPr>
          </a:p>
          <a:p>
            <a:pPr eaLnBrk="1">
              <a:lnSpc>
                <a:spcPts val="2800"/>
              </a:lnSpc>
              <a:defRPr/>
            </a:pPr>
            <a:r>
              <a:rPr lang="ru-RU" altLang="uk-UA" sz="2400" b="1" dirty="0" smtClean="0">
                <a:solidFill>
                  <a:srgbClr val="7030A0"/>
                </a:solidFill>
              </a:rPr>
              <a:t> </a:t>
            </a:r>
            <a:r>
              <a:rPr lang="en-US" alt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DIAGNOSTIC </a:t>
            </a:r>
            <a:r>
              <a:rPr lang="en-US" alt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TITRE</a:t>
            </a:r>
            <a:r>
              <a:rPr lang="ru-RU" alt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  <a:r>
              <a:rPr lang="en-US" altLang="uk-UA" sz="2400" b="1" dirty="0" err="1">
                <a:solidFill>
                  <a:srgbClr val="7030A0"/>
                </a:solidFill>
              </a:rPr>
              <a:t>titre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  <a:r>
              <a:rPr lang="en-US" altLang="uk-UA" sz="2400" b="1" dirty="0">
                <a:solidFill>
                  <a:srgbClr val="7030A0"/>
                </a:solidFill>
              </a:rPr>
              <a:t>of specific antibodies, which is usually registered in ill persons and is not registered in healthy individuals.</a:t>
            </a:r>
            <a:r>
              <a:rPr lang="ru-RU" altLang="uk-UA" sz="2400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463" y="119063"/>
            <a:ext cx="8891587" cy="4667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uk-UA" sz="2400" b="1">
                <a:solidFill>
                  <a:srgbClr val="CC042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USE OF SEROLOGICAL TESTS IN DIAGNOSTICS</a:t>
            </a:r>
            <a:endParaRPr lang="ru-RU" altLang="uk-UA" sz="2400" b="1">
              <a:solidFill>
                <a:srgbClr val="CC0425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9394" name="Picture 2" descr="https://p.globalsources.com/IMAGES/PDT/B5079003527/Antibody-Diagnostic-k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74638"/>
            <a:ext cx="8763000" cy="567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1835696" y="4293096"/>
            <a:ext cx="1296144" cy="0"/>
          </a:xfrm>
          <a:prstGeom prst="line">
            <a:avLst/>
          </a:prstGeom>
          <a:ln w="47625"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29766" y="4068763"/>
            <a:ext cx="1835696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Diagnostic</a:t>
            </a:r>
          </a:p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titre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7" name="5-конечная звезда 6"/>
          <p:cNvSpPr/>
          <p:nvPr/>
        </p:nvSpPr>
        <p:spPr>
          <a:xfrm>
            <a:off x="2483768" y="4475659"/>
            <a:ext cx="288032" cy="338336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2936180" y="4231929"/>
            <a:ext cx="288032" cy="338336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3347864" y="3863181"/>
            <a:ext cx="288032" cy="338336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22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одзаголовок 4"/>
          <p:cNvSpPr txBox="1">
            <a:spLocks/>
          </p:cNvSpPr>
          <p:nvPr/>
        </p:nvSpPr>
        <p:spPr bwMode="auto">
          <a:xfrm>
            <a:off x="704850" y="1063625"/>
            <a:ext cx="7772400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40000"/>
              </a:lnSpc>
              <a:buClr>
                <a:schemeClr val="accent1"/>
              </a:buClr>
              <a:buSzPct val="70000"/>
              <a:buFont typeface="Arial" charset="0"/>
              <a:buNone/>
            </a:pPr>
            <a:r>
              <a:rPr lang="en-US" altLang="uk-UA" sz="24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Microbiology, virology and immunology </a:t>
            </a:r>
            <a:endParaRPr lang="ru-RU" altLang="uk-UA" sz="2400" b="1" i="1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Прямоугольник 3"/>
          <p:cNvSpPr>
            <a:spLocks noChangeArrowheads="1"/>
          </p:cNvSpPr>
          <p:nvPr/>
        </p:nvSpPr>
        <p:spPr bwMode="auto">
          <a:xfrm>
            <a:off x="468313" y="404813"/>
            <a:ext cx="82470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2800" b="1">
                <a:solidFill>
                  <a:srgbClr val="4A452A"/>
                </a:solidFill>
                <a:cs typeface="Tahoma" pitchFamily="34" charset="0"/>
              </a:rPr>
              <a:t>ODESSA NATIONAL MEDICAL UNIVERSITY</a:t>
            </a:r>
            <a:endParaRPr lang="ru-RU" altLang="uk-UA" sz="2800" b="1">
              <a:cs typeface="Tahom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288" y="2852738"/>
            <a:ext cx="8391525" cy="285432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4200"/>
              </a:spcBef>
              <a:defRPr/>
            </a:pPr>
            <a:r>
              <a:rPr lang="en-US" altLang="uk-UA" sz="4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Lecture</a:t>
            </a:r>
            <a:endParaRPr lang="ru-RU" altLang="uk-UA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uk-U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PYOGENI COCCI</a:t>
            </a:r>
            <a:r>
              <a:rPr lang="ru-RU" altLang="uk-U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alt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altLang="uk-UA" dirty="0"/>
              <a:t/>
            </a:r>
            <a:br>
              <a:rPr lang="ru-RU" altLang="uk-UA" dirty="0"/>
            </a:br>
            <a:endParaRPr lang="ru-RU" altLang="uk-UA" dirty="0"/>
          </a:p>
        </p:txBody>
      </p:sp>
      <p:sp>
        <p:nvSpPr>
          <p:cNvPr id="3077" name="Прямоугольник 5"/>
          <p:cNvSpPr>
            <a:spLocks noChangeArrowheads="1"/>
          </p:cNvSpPr>
          <p:nvPr/>
        </p:nvSpPr>
        <p:spPr bwMode="auto">
          <a:xfrm>
            <a:off x="3708400" y="5589588"/>
            <a:ext cx="16930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2000" b="1" dirty="0">
                <a:latin typeface="Times New Roman" pitchFamily="18" charset="0"/>
              </a:rPr>
              <a:t>Odessa</a:t>
            </a:r>
            <a:r>
              <a:rPr lang="ru-RU" altLang="uk-UA" sz="2000" b="1" dirty="0">
                <a:latin typeface="Times New Roman" pitchFamily="18" charset="0"/>
              </a:rPr>
              <a:t> - </a:t>
            </a:r>
            <a:r>
              <a:rPr lang="ru-RU" altLang="uk-UA" sz="2000" b="1" dirty="0" smtClean="0">
                <a:latin typeface="Times New Roman" pitchFamily="18" charset="0"/>
              </a:rPr>
              <a:t>2021</a:t>
            </a:r>
            <a:r>
              <a:rPr lang="ru-RU" altLang="uk-UA" sz="2000" b="1" dirty="0">
                <a:latin typeface="Times New Roman" pitchFamily="18" charset="0"/>
              </a:rPr>
              <a:t/>
            </a:r>
            <a:br>
              <a:rPr lang="ru-RU" altLang="uk-UA" sz="2000" b="1" dirty="0">
                <a:latin typeface="Times New Roman" pitchFamily="18" charset="0"/>
              </a:rPr>
            </a:br>
            <a:endParaRPr lang="ru-RU" altLang="uk-UA" sz="20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0970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4200" y="260350"/>
            <a:ext cx="5292725" cy="60483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uk-UA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PYOGENIC COCCI</a:t>
            </a:r>
            <a:endParaRPr lang="ru-RU" altLang="uk-UA" sz="32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5763" y="1146175"/>
            <a:ext cx="4078287" cy="482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uk-UA" sz="2400" b="1">
                <a:solidFill>
                  <a:srgbClr val="7030A0"/>
                </a:solidFill>
                <a:latin typeface="Calibri" pitchFamily="34" charset="0"/>
              </a:rPr>
              <a:t>Gram-positive</a:t>
            </a:r>
            <a:endParaRPr lang="ru-RU" altLang="uk-UA" sz="2400" b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5076825" y="1146175"/>
            <a:ext cx="3816350" cy="482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2400" b="1">
                <a:solidFill>
                  <a:srgbClr val="FF0000"/>
                </a:solidFill>
              </a:rPr>
              <a:t>Gram-negative</a:t>
            </a:r>
            <a:endParaRPr lang="ru-RU" altLang="uk-UA" sz="2400" b="1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675" y="1989138"/>
            <a:ext cx="2087563" cy="72707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uk-UA" sz="2000" b="1">
                <a:solidFill>
                  <a:srgbClr val="7030A0"/>
                </a:solidFill>
                <a:latin typeface="Calibri" pitchFamily="34" charset="0"/>
              </a:rPr>
              <a:t>Family</a:t>
            </a:r>
            <a:endParaRPr lang="ru-RU" altLang="uk-UA" sz="2000" b="1">
              <a:solidFill>
                <a:srgbClr val="7030A0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altLang="uk-UA" sz="2000" b="1" i="1">
                <a:solidFill>
                  <a:srgbClr val="7030A0"/>
                </a:solidFill>
                <a:latin typeface="Calibri" pitchFamily="34" charset="0"/>
              </a:rPr>
              <a:t>Micrococcaceae</a:t>
            </a:r>
            <a:endParaRPr lang="ru-RU" altLang="uk-UA" sz="2000" b="1" i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5563" y="1979613"/>
            <a:ext cx="2251075" cy="69691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uk-UA" b="1">
                <a:solidFill>
                  <a:srgbClr val="7030A0"/>
                </a:solidFill>
                <a:latin typeface="Calibri" pitchFamily="34" charset="0"/>
              </a:rPr>
              <a:t>Family</a:t>
            </a:r>
            <a:endParaRPr lang="ru-RU" altLang="uk-UA" b="1">
              <a:solidFill>
                <a:srgbClr val="7030A0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altLang="uk-UA" sz="2000" b="1" i="1">
                <a:solidFill>
                  <a:srgbClr val="7030A0"/>
                </a:solidFill>
                <a:latin typeface="Calibri" pitchFamily="34" charset="0"/>
              </a:rPr>
              <a:t>Streptococcaceae</a:t>
            </a:r>
            <a:endParaRPr lang="ru-RU" altLang="uk-UA" sz="2000" b="1" i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675" y="3573463"/>
            <a:ext cx="2290763" cy="72707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uk-UA" sz="2000" b="1">
                <a:solidFill>
                  <a:srgbClr val="7030A0"/>
                </a:solidFill>
                <a:latin typeface="Calibri" pitchFamily="34" charset="0"/>
              </a:rPr>
              <a:t>Genus</a:t>
            </a:r>
            <a:endParaRPr lang="ru-RU" altLang="uk-UA" sz="2000" b="1">
              <a:solidFill>
                <a:srgbClr val="7030A0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altLang="uk-UA" sz="2000" b="1" i="1">
                <a:solidFill>
                  <a:srgbClr val="7030A0"/>
                </a:solidFill>
                <a:latin typeface="Calibri" pitchFamily="34" charset="0"/>
              </a:rPr>
              <a:t>Staphylococcus</a:t>
            </a:r>
            <a:endParaRPr lang="ru-RU" altLang="uk-UA" sz="2000" b="1" i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95563" y="3573463"/>
            <a:ext cx="2408237" cy="727075"/>
          </a:xfrm>
          <a:prstGeom prst="rect">
            <a:avLst/>
          </a:prstGeom>
          <a:solidFill>
            <a:schemeClr val="bg1"/>
          </a:solidFill>
          <a:ln w="25400" cap="rnd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uk-UA" sz="2000" b="1">
                <a:solidFill>
                  <a:srgbClr val="7030A0"/>
                </a:solidFill>
                <a:latin typeface="Calibri" pitchFamily="34" charset="0"/>
              </a:rPr>
              <a:t>Genus</a:t>
            </a:r>
            <a:endParaRPr lang="ru-RU" altLang="uk-UA" sz="2000" b="1">
              <a:solidFill>
                <a:srgbClr val="7030A0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altLang="uk-UA" sz="2000" b="1" i="1">
                <a:solidFill>
                  <a:srgbClr val="7030A0"/>
                </a:solidFill>
                <a:latin typeface="Calibri" pitchFamily="34" charset="0"/>
              </a:rPr>
              <a:t>Streptococcus</a:t>
            </a:r>
            <a:endParaRPr lang="ru-RU" altLang="uk-UA" sz="2000" b="1" i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8275" y="4886325"/>
            <a:ext cx="2087563" cy="103187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>
            <a:lvl1pPr marL="180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uk-UA" sz="2000" b="1" i="1">
                <a:solidFill>
                  <a:srgbClr val="7030A0"/>
                </a:solidFill>
                <a:latin typeface="Calibri" pitchFamily="34" charset="0"/>
              </a:rPr>
              <a:t>S. aureus</a:t>
            </a:r>
            <a:endParaRPr lang="ru-RU" altLang="uk-UA" sz="2000" b="1" i="1">
              <a:solidFill>
                <a:srgbClr val="7030A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altLang="uk-UA" sz="2000" b="1" i="1">
                <a:solidFill>
                  <a:srgbClr val="7030A0"/>
                </a:solidFill>
                <a:latin typeface="Calibri" pitchFamily="34" charset="0"/>
              </a:rPr>
              <a:t>S. epidermidis</a:t>
            </a:r>
            <a:endParaRPr lang="ru-RU" altLang="uk-UA" sz="2000" b="1" i="1">
              <a:solidFill>
                <a:srgbClr val="7030A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altLang="uk-UA" sz="2000" b="1" i="1">
                <a:solidFill>
                  <a:srgbClr val="7030A0"/>
                </a:solidFill>
                <a:latin typeface="Calibri" pitchFamily="34" charset="0"/>
              </a:rPr>
              <a:t>S.saprophyticus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00338" y="4900613"/>
            <a:ext cx="2016125" cy="1016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 anchor="ctr">
            <a:spAutoFit/>
          </a:bodyPr>
          <a:lstStyle/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rgbClr val="7030A0"/>
                </a:solidFill>
                <a:latin typeface="+mn-lt"/>
              </a:rPr>
              <a:t>S. </a:t>
            </a:r>
            <a:r>
              <a:rPr lang="en-US" sz="2000" b="1" i="1" dirty="0" err="1">
                <a:solidFill>
                  <a:srgbClr val="7030A0"/>
                </a:solidFill>
                <a:latin typeface="+mn-lt"/>
              </a:rPr>
              <a:t>pyogenes</a:t>
            </a:r>
            <a:endParaRPr lang="ru-RU" sz="2000" b="1" i="1" dirty="0">
              <a:solidFill>
                <a:srgbClr val="7030A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rgbClr val="7030A0"/>
                </a:solidFill>
                <a:latin typeface="+mn-lt"/>
              </a:rPr>
              <a:t>S. </a:t>
            </a:r>
            <a:r>
              <a:rPr lang="en-US" sz="2000" b="1" i="1" dirty="0" err="1">
                <a:solidFill>
                  <a:srgbClr val="7030A0"/>
                </a:solidFill>
                <a:latin typeface="+mn-lt"/>
              </a:rPr>
              <a:t>pneumoniae</a:t>
            </a:r>
            <a:endParaRPr lang="en-US" sz="2000" b="1" i="1" dirty="0">
              <a:solidFill>
                <a:srgbClr val="7030A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rgbClr val="7030A0"/>
                </a:solidFill>
                <a:latin typeface="+mn-lt"/>
              </a:rPr>
              <a:t>S. </a:t>
            </a:r>
            <a:r>
              <a:rPr lang="en-US" sz="2000" b="1" i="1" dirty="0" err="1">
                <a:solidFill>
                  <a:srgbClr val="7030A0"/>
                </a:solidFill>
                <a:latin typeface="+mn-lt"/>
              </a:rPr>
              <a:t>mutans</a:t>
            </a:r>
            <a:endParaRPr lang="en-US" sz="2000" b="1" i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4107" name="TextBox 11"/>
          <p:cNvSpPr txBox="1">
            <a:spLocks noChangeArrowheads="1"/>
          </p:cNvSpPr>
          <p:nvPr/>
        </p:nvSpPr>
        <p:spPr bwMode="auto">
          <a:xfrm>
            <a:off x="5570538" y="1979613"/>
            <a:ext cx="2962275" cy="72707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2000" b="1">
                <a:solidFill>
                  <a:srgbClr val="FF0000"/>
                </a:solidFill>
              </a:rPr>
              <a:t>Family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2000" b="1" i="1">
                <a:solidFill>
                  <a:srgbClr val="FF0000"/>
                </a:solidFill>
              </a:rPr>
              <a:t>Neisseriaceae</a:t>
            </a:r>
            <a:endParaRPr lang="ru-RU" altLang="uk-UA" sz="1800" i="1"/>
          </a:p>
        </p:txBody>
      </p:sp>
      <p:sp>
        <p:nvSpPr>
          <p:cNvPr id="13" name="TextBox 12"/>
          <p:cNvSpPr txBox="1"/>
          <p:nvPr/>
        </p:nvSpPr>
        <p:spPr>
          <a:xfrm>
            <a:off x="5829300" y="3500438"/>
            <a:ext cx="2447925" cy="72707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uk-UA" sz="2000" b="1">
                <a:solidFill>
                  <a:srgbClr val="FF0000"/>
                </a:solidFill>
                <a:latin typeface="Calibri" pitchFamily="34" charset="0"/>
              </a:rPr>
              <a:t>Genus</a:t>
            </a:r>
            <a:endParaRPr lang="ru-RU" altLang="uk-UA" sz="2000" b="1">
              <a:solidFill>
                <a:srgbClr val="FF0000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altLang="uk-UA" sz="2000" b="1" i="1">
                <a:solidFill>
                  <a:srgbClr val="FF0000"/>
                </a:solidFill>
                <a:latin typeface="Calibri" pitchFamily="34" charset="0"/>
              </a:rPr>
              <a:t>Neisseria</a:t>
            </a:r>
            <a:endParaRPr lang="ru-RU" altLang="uk-UA" sz="2000" b="1" i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11863" y="4860925"/>
            <a:ext cx="2089150" cy="1016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indent="8572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rgbClr val="FF0000"/>
                </a:solidFill>
                <a:latin typeface="+mn-lt"/>
              </a:rPr>
              <a:t>N. </a:t>
            </a:r>
            <a:r>
              <a:rPr lang="en-US" sz="2000" b="1" i="1" dirty="0" err="1">
                <a:solidFill>
                  <a:srgbClr val="FF0000"/>
                </a:solidFill>
                <a:latin typeface="+mn-lt"/>
              </a:rPr>
              <a:t>meningitidis</a:t>
            </a:r>
            <a:endParaRPr lang="ru-RU" sz="2000" b="1" i="1" dirty="0">
              <a:solidFill>
                <a:srgbClr val="FF0000"/>
              </a:solidFill>
              <a:latin typeface="+mn-lt"/>
            </a:endParaRPr>
          </a:p>
          <a:p>
            <a:pPr indent="8572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rgbClr val="FF0000"/>
                </a:solidFill>
                <a:latin typeface="+mn-lt"/>
              </a:rPr>
              <a:t>N. </a:t>
            </a:r>
            <a:r>
              <a:rPr lang="en-US" sz="2000" b="1" i="1" dirty="0" err="1">
                <a:solidFill>
                  <a:srgbClr val="FF0000"/>
                </a:solidFill>
                <a:latin typeface="+mn-lt"/>
              </a:rPr>
              <a:t>gonorrhoeae</a:t>
            </a:r>
            <a:endParaRPr lang="ru-RU" sz="2000" b="1" i="1" dirty="0">
              <a:solidFill>
                <a:srgbClr val="FF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3243263" y="908050"/>
            <a:ext cx="1473200" cy="144463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838700" y="900113"/>
            <a:ext cx="1462088" cy="1524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1042988" y="1589088"/>
            <a:ext cx="1314450" cy="35877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2595563" y="1589088"/>
            <a:ext cx="1296987" cy="350837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1211263" y="2781300"/>
            <a:ext cx="0" cy="71913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1211263" y="4365625"/>
            <a:ext cx="0" cy="46355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7013575" y="2781300"/>
            <a:ext cx="0" cy="6477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3641725" y="2781300"/>
            <a:ext cx="0" cy="71913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3689350" y="4365625"/>
            <a:ext cx="0" cy="46355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7054850" y="1557338"/>
            <a:ext cx="0" cy="430212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>
            <a:stCxn id="13" idx="2"/>
          </p:cNvCxnSpPr>
          <p:nvPr/>
        </p:nvCxnSpPr>
        <p:spPr>
          <a:xfrm flipH="1">
            <a:off x="7051675" y="4240213"/>
            <a:ext cx="1588" cy="620712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33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684213"/>
            <a:ext cx="2376488" cy="2487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6063" y="3171825"/>
            <a:ext cx="2387600" cy="3698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rgbClr val="7030A0"/>
                </a:solidFill>
                <a:latin typeface="+mn-lt"/>
              </a:rPr>
              <a:t>Staphylococcus </a:t>
            </a:r>
            <a:r>
              <a:rPr lang="en-US" b="1" i="1" dirty="0" err="1">
                <a:solidFill>
                  <a:srgbClr val="7030A0"/>
                </a:solidFill>
                <a:latin typeface="+mn-lt"/>
              </a:rPr>
              <a:t>aureus</a:t>
            </a:r>
            <a:endParaRPr lang="ru-RU" b="1" i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3575" y="3182938"/>
            <a:ext cx="2520950" cy="3683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rgbClr val="7030A0"/>
                </a:solidFill>
                <a:latin typeface="+mn-lt"/>
              </a:rPr>
              <a:t>Streptococcus </a:t>
            </a:r>
            <a:r>
              <a:rPr lang="en-US" b="1" i="1" dirty="0" err="1">
                <a:solidFill>
                  <a:srgbClr val="7030A0"/>
                </a:solidFill>
                <a:latin typeface="+mn-lt"/>
              </a:rPr>
              <a:t>pyogenes</a:t>
            </a:r>
            <a:endParaRPr lang="ru-RU" b="1" i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43613" y="3182938"/>
            <a:ext cx="2849562" cy="3683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rgbClr val="7030A0"/>
                </a:solidFill>
                <a:latin typeface="+mn-lt"/>
              </a:rPr>
              <a:t>Streptococcus </a:t>
            </a:r>
            <a:r>
              <a:rPr lang="en-US" b="1" i="1" dirty="0" err="1">
                <a:solidFill>
                  <a:srgbClr val="7030A0"/>
                </a:solidFill>
                <a:latin typeface="+mn-lt"/>
              </a:rPr>
              <a:t>pneumoniae</a:t>
            </a:r>
            <a:endParaRPr lang="ru-RU" b="1" i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51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3740150"/>
            <a:ext cx="2479675" cy="2497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88000" y="3702050"/>
            <a:ext cx="3425825" cy="2330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5875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en-US" altLang="uk-UA" sz="2200" b="1">
                <a:solidFill>
                  <a:srgbClr val="FF0000"/>
                </a:solidFill>
                <a:latin typeface="Calibri" pitchFamily="34" charset="0"/>
              </a:rPr>
              <a:t>In this  row </a:t>
            </a:r>
            <a:r>
              <a:rPr lang="en-US" altLang="uk-UA" sz="2400" b="1">
                <a:solidFill>
                  <a:srgbClr val="FF0000"/>
                </a:solidFill>
                <a:latin typeface="Calibri" pitchFamily="34" charset="0"/>
              </a:rPr>
              <a:t>increases</a:t>
            </a:r>
            <a:r>
              <a:rPr lang="ru-RU" altLang="uk-UA" sz="2400" b="1">
                <a:solidFill>
                  <a:srgbClr val="FF0000"/>
                </a:solidFill>
                <a:latin typeface="Calibri" pitchFamily="34" charset="0"/>
              </a:rPr>
              <a:t>:</a:t>
            </a:r>
            <a:r>
              <a:rPr lang="ru-RU" altLang="uk-UA" sz="2200" b="1">
                <a:solidFill>
                  <a:srgbClr val="FF0000"/>
                </a:solidFill>
                <a:latin typeface="Calibri" pitchFamily="34" charset="0"/>
              </a:rPr>
              <a:t>  </a:t>
            </a:r>
            <a:r>
              <a:rPr lang="en-US" altLang="uk-UA" sz="2200" b="1">
                <a:solidFill>
                  <a:srgbClr val="7030A0"/>
                </a:solidFill>
                <a:latin typeface="Calibri" pitchFamily="34" charset="0"/>
              </a:rPr>
              <a:t>exactingness</a:t>
            </a:r>
            <a:r>
              <a:rPr lang="ru-RU" altLang="uk-UA" sz="2200" b="1">
                <a:solidFill>
                  <a:srgbClr val="7030A0"/>
                </a:solidFill>
                <a:latin typeface="Calibri" pitchFamily="34" charset="0"/>
              </a:rPr>
              <a:t>  </a:t>
            </a:r>
            <a:r>
              <a:rPr lang="en-US" altLang="uk-UA" sz="2200" b="1">
                <a:solidFill>
                  <a:srgbClr val="7030A0"/>
                </a:solidFill>
                <a:latin typeface="Calibri" pitchFamily="34" charset="0"/>
              </a:rPr>
              <a:t>to nutrient media, level of parasitism and organ tropism;</a:t>
            </a:r>
            <a:r>
              <a:rPr lang="ru-RU" altLang="uk-UA" sz="2200" b="1">
                <a:solidFill>
                  <a:srgbClr val="7030A0"/>
                </a:solidFill>
                <a:latin typeface="Calibri" pitchFamily="34" charset="0"/>
              </a:rPr>
              <a:t> </a:t>
            </a:r>
          </a:p>
          <a:p>
            <a:pPr>
              <a:spcBef>
                <a:spcPts val="600"/>
              </a:spcBef>
              <a:defRPr/>
            </a:pPr>
            <a:r>
              <a:rPr lang="en-US" altLang="uk-UA" sz="2400" b="1">
                <a:solidFill>
                  <a:srgbClr val="FF0000"/>
                </a:solidFill>
                <a:latin typeface="Calibri" pitchFamily="34" charset="0"/>
              </a:rPr>
              <a:t>decreases:</a:t>
            </a:r>
            <a:r>
              <a:rPr lang="ru-RU" altLang="uk-UA" sz="2400" b="1">
                <a:solidFill>
                  <a:srgbClr val="7030A0"/>
                </a:solidFill>
                <a:latin typeface="Calibri" pitchFamily="34" charset="0"/>
              </a:rPr>
              <a:t> </a:t>
            </a:r>
            <a:endParaRPr lang="en-US" altLang="uk-UA" sz="2400" b="1">
              <a:solidFill>
                <a:srgbClr val="7030A0"/>
              </a:solidFill>
              <a:latin typeface="Calibri" pitchFamily="34" charset="0"/>
            </a:endParaRPr>
          </a:p>
          <a:p>
            <a:pPr>
              <a:spcBef>
                <a:spcPts val="600"/>
              </a:spcBef>
              <a:defRPr/>
            </a:pPr>
            <a:r>
              <a:rPr lang="en-US" altLang="uk-UA" sz="2200" b="1">
                <a:solidFill>
                  <a:srgbClr val="7030A0"/>
                </a:solidFill>
                <a:latin typeface="Calibri" pitchFamily="34" charset="0"/>
              </a:rPr>
              <a:t>fermentative activity</a:t>
            </a:r>
            <a:endParaRPr lang="ru-RU" altLang="uk-UA" sz="2200" b="1">
              <a:solidFill>
                <a:srgbClr val="7030A0"/>
              </a:solidFill>
              <a:latin typeface="Calibri" pitchFamily="34" charset="0"/>
            </a:endParaRPr>
          </a:p>
        </p:txBody>
      </p:sp>
      <p:pic>
        <p:nvPicPr>
          <p:cNvPr id="512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3702050"/>
            <a:ext cx="2405063" cy="251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41300" y="6227763"/>
            <a:ext cx="2520950" cy="3698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rgbClr val="7030A0"/>
                </a:solidFill>
                <a:latin typeface="+mn-lt"/>
              </a:rPr>
              <a:t>Neisseria </a:t>
            </a:r>
            <a:r>
              <a:rPr lang="en-US" b="1" i="1" dirty="0" err="1">
                <a:solidFill>
                  <a:srgbClr val="7030A0"/>
                </a:solidFill>
                <a:latin typeface="+mn-lt"/>
              </a:rPr>
              <a:t>meningitidis</a:t>
            </a:r>
            <a:endParaRPr lang="ru-RU" b="1" i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24175" y="6243638"/>
            <a:ext cx="2519363" cy="3698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rgbClr val="7030A0"/>
                </a:solidFill>
                <a:latin typeface="+mn-lt"/>
              </a:rPr>
              <a:t>Neisseria </a:t>
            </a:r>
            <a:r>
              <a:rPr lang="en-US" b="1" i="1" dirty="0" err="1">
                <a:solidFill>
                  <a:srgbClr val="7030A0"/>
                </a:solidFill>
                <a:latin typeface="+mn-lt"/>
              </a:rPr>
              <a:t>gonorrhoeae</a:t>
            </a:r>
            <a:endParaRPr lang="ru-RU" b="1" i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8925" y="30163"/>
            <a:ext cx="8604250" cy="5794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uk-UA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MAIN PYOGENIC COCCI</a:t>
            </a:r>
            <a:endParaRPr lang="ru-RU" altLang="uk-UA" sz="32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pic>
        <p:nvPicPr>
          <p:cNvPr id="513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288" y="688975"/>
            <a:ext cx="2535237" cy="247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3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75" y="688975"/>
            <a:ext cx="2520950" cy="247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69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/>
        </p:nvSpPr>
        <p:spPr bwMode="auto">
          <a:xfrm>
            <a:off x="3971925" y="15859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>
              <a:latin typeface="Arial" charset="0"/>
            </a:endParaRPr>
          </a:p>
        </p:txBody>
      </p:sp>
      <p:graphicFrame>
        <p:nvGraphicFramePr>
          <p:cNvPr id="20483" name="Group 3"/>
          <p:cNvGraphicFramePr>
            <a:graphicFrameLocks noGrp="1"/>
          </p:cNvGraphicFramePr>
          <p:nvPr/>
        </p:nvGraphicFramePr>
        <p:xfrm>
          <a:off x="107950" y="620713"/>
          <a:ext cx="8928100" cy="6210300"/>
        </p:xfrm>
        <a:graphic>
          <a:graphicData uri="http://schemas.openxmlformats.org/drawingml/2006/table">
            <a:tbl>
              <a:tblPr/>
              <a:tblGrid>
                <a:gridCol w="147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4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6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6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6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478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9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Properties</a:t>
                      </a:r>
                      <a:endParaRPr kumimoji="0" lang="ru-RU" altLang="uk-UA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Staphylococci</a:t>
                      </a:r>
                      <a:endParaRPr kumimoji="0" lang="ru-RU" alt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Streptococci</a:t>
                      </a:r>
                      <a:endParaRPr kumimoji="0" lang="ru-RU" alt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Pneumococci</a:t>
                      </a:r>
                      <a:endParaRPr kumimoji="0" lang="ru-RU" alt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Meningococci</a:t>
                      </a:r>
                      <a:endParaRPr kumimoji="0" lang="ru-RU" alt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Gonococci</a:t>
                      </a:r>
                      <a:endParaRPr kumimoji="0" lang="ru-RU" alt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Shape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Spherical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Oval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Lancet-shaped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Bean-shaped</a:t>
                      </a:r>
                      <a:r>
                        <a:rPr kumimoji="0" lang="uk-UA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endParaRPr kumimoji="0" lang="en-US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(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coffee-beans</a:t>
                      </a:r>
                      <a:r>
                        <a:rPr kumimoji="0" lang="uk-UA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)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Arrangement</a:t>
                      </a:r>
                      <a:endParaRPr kumimoji="0" lang="ru-RU" alt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Bunch of grape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Chains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By pairs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By pairs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Capsule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Microcapsule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Capsule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Microcapsule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Staining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Gram-positive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Gram-negative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Grows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Simple media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Sugar media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Serum</a:t>
                      </a:r>
                      <a:r>
                        <a:rPr kumimoji="0" lang="ru-RU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blood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Highly exacting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serum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blood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Respiration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Phacultative anaerobes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Aerobes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Hemolysis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β</a:t>
                      </a:r>
                      <a:r>
                        <a:rPr kumimoji="0" lang="uk-UA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 –, </a:t>
                      </a:r>
                      <a:r>
                        <a:rPr kumimoji="0" lang="el-GR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β</a:t>
                      </a:r>
                      <a:r>
                        <a:rPr kumimoji="0" lang="uk-UA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–, </a:t>
                      </a:r>
                      <a:r>
                        <a:rPr kumimoji="0" lang="el-GR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γ</a:t>
                      </a:r>
                      <a:r>
                        <a:rPr kumimoji="0" lang="uk-UA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 -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Absent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Proteolytic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+++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+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Saccharolyt</a:t>
                      </a:r>
                      <a:r>
                        <a:rPr kumimoji="0" lang="uk-UA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.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+++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+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Glucose</a:t>
                      </a:r>
                      <a:endParaRPr kumimoji="0" lang="uk-UA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maltose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Glucose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Toxigenicity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EXO</a:t>
                      </a: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toxins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ENDO</a:t>
                      </a:r>
                      <a:r>
                        <a:rPr kumimoji="0" lang="en-US" altLang="uk-UA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toxins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Pathogenicity for humans</a:t>
                      </a:r>
                      <a:endParaRPr kumimoji="0" lang="ru-RU" altLang="uk-UA" sz="16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0253F"/>
                          </a:solidFill>
                          <a:effectLst/>
                          <a:latin typeface="Calibri" pitchFamily="34" charset="0"/>
                        </a:rPr>
                        <a:t>Conventionally-pathogenic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10253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0253F"/>
                          </a:solidFill>
                          <a:effectLst/>
                          <a:latin typeface="Calibri" pitchFamily="34" charset="0"/>
                        </a:rPr>
                        <a:t>Pathogenic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0253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0253F"/>
                          </a:solidFill>
                          <a:effectLst/>
                          <a:latin typeface="Calibri" pitchFamily="34" charset="0"/>
                        </a:rPr>
                        <a:t>Pathogenic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0253F"/>
                          </a:solidFill>
                          <a:effectLst/>
                          <a:latin typeface="Calibri" pitchFamily="34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0253F"/>
                          </a:solidFill>
                          <a:effectLst/>
                          <a:latin typeface="Calibri" pitchFamily="34" charset="0"/>
                        </a:rPr>
                        <a:t>possible carrier state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0253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Obligatory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pathogenic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8" name="TextBox 77"/>
          <p:cNvSpPr txBox="1"/>
          <p:nvPr/>
        </p:nvSpPr>
        <p:spPr>
          <a:xfrm>
            <a:off x="107950" y="-1588"/>
            <a:ext cx="8928100" cy="5381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1200"/>
              </a:spcBef>
              <a:defRPr/>
            </a:pPr>
            <a:r>
              <a:rPr lang="en-US" altLang="uk-UA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General characteristics of pyogenic cocci</a:t>
            </a:r>
            <a:endParaRPr lang="ru-RU" altLang="uk-UA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31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The Genus staphylococcus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99" y="160338"/>
            <a:ext cx="8351697" cy="651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17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181100"/>
            <a:ext cx="85725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Group 2"/>
          <p:cNvGraphicFramePr>
            <a:graphicFrameLocks noGrp="1"/>
          </p:cNvGraphicFramePr>
          <p:nvPr/>
        </p:nvGraphicFramePr>
        <p:xfrm>
          <a:off x="34925" y="333375"/>
          <a:ext cx="9109075" cy="6367465"/>
        </p:xfrm>
        <a:graphic>
          <a:graphicData uri="http://schemas.openxmlformats.org/drawingml/2006/table">
            <a:tbl>
              <a:tblPr/>
              <a:tblGrid>
                <a:gridCol w="93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27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927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FACTORS</a:t>
                      </a:r>
                      <a:endParaRPr kumimoji="0" lang="ru-RU" alt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ACTION</a:t>
                      </a:r>
                      <a:endParaRPr kumimoji="0" lang="ru-RU" alt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39"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Cellular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Microcapsule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Protect against phagocytosis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927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Protein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А</a:t>
                      </a: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fix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Fc-fragment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IgG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antiphagocytic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effect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316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Peptigoglycan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fibrinonectin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  <a:endParaRPr kumimoji="0" lang="en-US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binding protein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Stimulate production of endogenic pyrogens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fixation with mucous cells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chemoattraction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(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abscessis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)</a:t>
                      </a: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92">
                <a:tc rowSpan="5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Exo-toxins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-, </a:t>
                      </a:r>
                      <a:r>
                        <a:rPr kumimoji="0" lang="el-GR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β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-, </a:t>
                      </a:r>
                      <a:r>
                        <a:rPr kumimoji="0" lang="el-GR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γ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-, </a:t>
                      </a:r>
                      <a:r>
                        <a:rPr kumimoji="0" lang="el-GR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hemolysins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membranotoxins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affect erythrocytes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leucocytes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macrophages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fibroblasts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92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Leucocidine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(</a:t>
                      </a:r>
                      <a:r>
                        <a:rPr kumimoji="0" lang="el-GR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toxin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leucotoxin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activates formation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of cAMP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caused staphylococcal diarrhea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752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Exfoliatins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А, В</a:t>
                      </a: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Scalded skin syndrome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superantigen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692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Toxic shock synd-rome toxin - TSST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neurotropic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vasotropic effects,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superantigen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92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Enterotoxins A-F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       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Action on enterocytes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(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food poisonning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),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neurotropic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effect,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superantigen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2043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Enzy-mes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Plasmocoagulase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Hyaloronidase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Lecithinase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Fibrinolysin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DNA-ase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Protease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Catalase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Β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-lactamase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Fibrinogen to fibrin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protection against phagocytosis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Destruction of connective tissue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Hydrolysis of lecithin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adhesion and penetration in tissue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Destruction of clots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spreading into tissue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Liquefying of pus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Destruction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of intercellular connection</a:t>
                      </a:r>
                      <a:r>
                        <a:rPr kumimoji="0" lang="ru-RU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penetration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Protection against microbicidic action of phagocytes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Resistance to penicillin</a:t>
                      </a:r>
                      <a:endParaRPr kumimoji="0" lang="ru-RU" altLang="uk-UA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7950" y="-100013"/>
            <a:ext cx="8928100" cy="457201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uk-UA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VIRULENCE FACTORS OF STAPHYLOCOCCUS</a:t>
            </a:r>
            <a:endParaRPr lang="ru-RU" altLang="uk-UA" sz="24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57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uk-UA" sz="4000">
                <a:solidFill>
                  <a:srgbClr val="006600"/>
                </a:solidFill>
              </a:rPr>
              <a:t>Cell wall virulence factor in S.aureus</a:t>
            </a:r>
            <a:endParaRPr lang="ru-RU" altLang="uk-UA" sz="4000">
              <a:solidFill>
                <a:srgbClr val="006600"/>
              </a:solidFill>
            </a:endParaRPr>
          </a:p>
        </p:txBody>
      </p:sp>
      <p:pic>
        <p:nvPicPr>
          <p:cNvPr id="8195" name="Picture 4" descr="ФактВир стенки Стаф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96975"/>
            <a:ext cx="9144000" cy="5426075"/>
          </a:xfrm>
        </p:spPr>
      </p:pic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3851275" y="1557338"/>
            <a:ext cx="2089150" cy="314325"/>
          </a:xfrm>
          <a:prstGeom prst="rect">
            <a:avLst/>
          </a:prstGeom>
          <a:solidFill>
            <a:srgbClr val="A5C36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uk-UA" sz="1400" b="1"/>
              <a:t>EUCARYOTIC CELL</a:t>
            </a:r>
            <a:endParaRPr lang="ru-RU" altLang="uk-UA" sz="1400" b="1"/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3924300" y="1916113"/>
            <a:ext cx="1295400" cy="314325"/>
          </a:xfrm>
          <a:prstGeom prst="rect">
            <a:avLst/>
          </a:prstGeom>
          <a:solidFill>
            <a:srgbClr val="A5C36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uk-UA" sz="1400" b="1"/>
              <a:t>Fibronectin</a:t>
            </a:r>
            <a:endParaRPr lang="ru-RU" altLang="uk-UA" sz="1400" b="1"/>
          </a:p>
        </p:txBody>
      </p:sp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611188" y="5661025"/>
            <a:ext cx="38163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262239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752475"/>
            <a:ext cx="3743325" cy="231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279400" y="365125"/>
            <a:ext cx="4168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2000" b="1">
                <a:solidFill>
                  <a:srgbClr val="7030A0"/>
                </a:solidFill>
              </a:rPr>
              <a:t>Severe acne</a:t>
            </a:r>
            <a:r>
              <a:rPr lang="ru-RU" altLang="uk-UA" sz="2000" b="1">
                <a:solidFill>
                  <a:srgbClr val="7030A0"/>
                </a:solidFill>
              </a:rPr>
              <a:t> </a:t>
            </a: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747713"/>
            <a:ext cx="3944938" cy="232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068638"/>
            <a:ext cx="3930650" cy="347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2" name="TextBox 1"/>
          <p:cNvSpPr txBox="1">
            <a:spLocks noChangeArrowheads="1"/>
          </p:cNvSpPr>
          <p:nvPr/>
        </p:nvSpPr>
        <p:spPr bwMode="auto">
          <a:xfrm>
            <a:off x="4716463" y="6484938"/>
            <a:ext cx="43195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2000" b="1">
                <a:solidFill>
                  <a:srgbClr val="7030A0"/>
                </a:solidFill>
              </a:rPr>
              <a:t>Scalded skin syndrome</a:t>
            </a:r>
            <a:endParaRPr lang="ru-RU" altLang="uk-UA" sz="2000" b="1">
              <a:solidFill>
                <a:srgbClr val="7030A0"/>
              </a:solidFill>
            </a:endParaRPr>
          </a:p>
        </p:txBody>
      </p:sp>
      <p:sp>
        <p:nvSpPr>
          <p:cNvPr id="9223" name="TextBox 3"/>
          <p:cNvSpPr txBox="1">
            <a:spLocks noChangeArrowheads="1"/>
          </p:cNvSpPr>
          <p:nvPr/>
        </p:nvSpPr>
        <p:spPr bwMode="auto">
          <a:xfrm>
            <a:off x="5219700" y="404813"/>
            <a:ext cx="30241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2000" b="1">
                <a:solidFill>
                  <a:srgbClr val="7030A0"/>
                </a:solidFill>
              </a:rPr>
              <a:t>Impetigo pholliculitis</a:t>
            </a:r>
            <a:endParaRPr lang="ru-RU" altLang="uk-UA" sz="2000" b="1">
              <a:solidFill>
                <a:srgbClr val="7030A0"/>
              </a:solidFill>
            </a:endParaRPr>
          </a:p>
        </p:txBody>
      </p:sp>
      <p:sp>
        <p:nvSpPr>
          <p:cNvPr id="9224" name="TextBox 5"/>
          <p:cNvSpPr txBox="1">
            <a:spLocks noChangeArrowheads="1"/>
          </p:cNvSpPr>
          <p:nvPr/>
        </p:nvSpPr>
        <p:spPr bwMode="auto">
          <a:xfrm>
            <a:off x="1562100" y="6484938"/>
            <a:ext cx="1320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2000" b="1">
                <a:solidFill>
                  <a:srgbClr val="7030A0"/>
                </a:solidFill>
              </a:rPr>
              <a:t>Furuncle</a:t>
            </a:r>
            <a:endParaRPr lang="ru-RU" altLang="uk-UA" sz="2000" b="1">
              <a:solidFill>
                <a:srgbClr val="7030A0"/>
              </a:solidFill>
            </a:endParaRPr>
          </a:p>
        </p:txBody>
      </p:sp>
      <p:pic>
        <p:nvPicPr>
          <p:cNvPr id="922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3068638"/>
            <a:ext cx="3733800" cy="347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79400" y="-26988"/>
            <a:ext cx="8685213" cy="5191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uk-UA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SKIN STAPHYLOCOCCAL INFECTIONS</a:t>
            </a:r>
            <a:endParaRPr lang="ru-RU" altLang="uk-UA" sz="28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78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9512" y="720759"/>
          <a:ext cx="8815763" cy="5948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4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6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6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69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2811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en-US" sz="2400" dirty="0">
                          <a:ln>
                            <a:solidFill>
                              <a:srgbClr val="7030A0"/>
                            </a:solidFill>
                          </a:ln>
                        </a:rPr>
                        <a:t>Species</a:t>
                      </a:r>
                      <a:endParaRPr lang="ru-RU" sz="2400" dirty="0">
                        <a:ln>
                          <a:solidFill>
                            <a:srgbClr val="7030A0"/>
                          </a:solidFill>
                        </a:ln>
                      </a:endParaRPr>
                    </a:p>
                  </a:txBody>
                  <a:tcPr marL="90238" marR="90238" marT="45123" marB="45123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>
                          <a:ln>
                            <a:solidFill>
                              <a:srgbClr val="7030A0"/>
                            </a:solidFill>
                          </a:ln>
                        </a:rPr>
                        <a:t>Staphylococcus </a:t>
                      </a:r>
                    </a:p>
                    <a:p>
                      <a:pPr algn="ctr"/>
                      <a:r>
                        <a:rPr lang="en-US" sz="2400" i="1" dirty="0" err="1">
                          <a:ln>
                            <a:solidFill>
                              <a:srgbClr val="7030A0"/>
                            </a:solidFill>
                          </a:ln>
                        </a:rPr>
                        <a:t>aureus</a:t>
                      </a:r>
                      <a:r>
                        <a:rPr lang="ru-RU" sz="2400" dirty="0">
                          <a:ln>
                            <a:solidFill>
                              <a:srgbClr val="7030A0"/>
                            </a:solidFill>
                          </a:ln>
                        </a:rPr>
                        <a:t> **</a:t>
                      </a:r>
                    </a:p>
                  </a:txBody>
                  <a:tcPr marL="90238" marR="90238" marT="45123" marB="45123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1" dirty="0">
                          <a:ln>
                            <a:solidFill>
                              <a:srgbClr val="7030A0"/>
                            </a:solidFill>
                          </a:ln>
                        </a:rPr>
                        <a:t>Staphylococcus </a:t>
                      </a:r>
                    </a:p>
                    <a:p>
                      <a:pPr algn="ctr"/>
                      <a:r>
                        <a:rPr lang="en-US" sz="2400" i="1" dirty="0" err="1">
                          <a:ln>
                            <a:solidFill>
                              <a:srgbClr val="7030A0"/>
                            </a:solidFill>
                          </a:ln>
                        </a:rPr>
                        <a:t>epidermidis</a:t>
                      </a:r>
                      <a:r>
                        <a:rPr lang="en-US" sz="2400" i="1" dirty="0">
                          <a:ln>
                            <a:solidFill>
                              <a:srgbClr val="7030A0"/>
                            </a:solidFill>
                          </a:ln>
                        </a:rPr>
                        <a:t>**</a:t>
                      </a:r>
                      <a:endParaRPr lang="ru-RU" sz="2400" i="1" dirty="0">
                        <a:ln>
                          <a:solidFill>
                            <a:srgbClr val="7030A0"/>
                          </a:solidFill>
                        </a:ln>
                      </a:endParaRPr>
                    </a:p>
                  </a:txBody>
                  <a:tcPr marL="90238" marR="90238" marT="45123" marB="45123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1" dirty="0">
                          <a:ln>
                            <a:solidFill>
                              <a:srgbClr val="7030A0"/>
                            </a:solidFill>
                          </a:ln>
                        </a:rPr>
                        <a:t>Staphylococcus </a:t>
                      </a:r>
                    </a:p>
                    <a:p>
                      <a:pPr algn="ctr"/>
                      <a:r>
                        <a:rPr lang="en-US" sz="2400" i="1" dirty="0" err="1">
                          <a:ln>
                            <a:solidFill>
                              <a:srgbClr val="7030A0"/>
                            </a:solidFill>
                          </a:ln>
                        </a:rPr>
                        <a:t>saprophyticus</a:t>
                      </a:r>
                      <a:r>
                        <a:rPr lang="en-US" sz="2400" i="1" dirty="0">
                          <a:ln>
                            <a:solidFill>
                              <a:srgbClr val="7030A0"/>
                            </a:solidFill>
                          </a:ln>
                        </a:rPr>
                        <a:t>*</a:t>
                      </a:r>
                      <a:endParaRPr lang="ru-RU" sz="2400" i="1" dirty="0">
                        <a:ln>
                          <a:solidFill>
                            <a:srgbClr val="7030A0"/>
                          </a:solidFill>
                        </a:ln>
                      </a:endParaRPr>
                    </a:p>
                  </a:txBody>
                  <a:tcPr marL="90238" marR="90238" marT="45123" marB="45123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1885">
                <a:tc>
                  <a:txBody>
                    <a:bodyPr/>
                    <a:lstStyle/>
                    <a:p>
                      <a:pPr algn="l">
                        <a:lnSpc>
                          <a:spcPts val="2400"/>
                        </a:lnSpc>
                      </a:pPr>
                      <a:r>
                        <a:rPr lang="en-US" sz="2400" b="1" kern="1200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Frequency of infections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often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90238" marR="90238" marT="45123" marB="45123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often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90238" marR="90238" marT="45123" marB="45123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rarely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90238" marR="90238" marT="45123" marB="45123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0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Coagulase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+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229">
                <a:tc>
                  <a:txBody>
                    <a:bodyPr/>
                    <a:lstStyle/>
                    <a:p>
                      <a:pPr algn="l">
                        <a:lnSpc>
                          <a:spcPts val="2400"/>
                        </a:lnSpc>
                      </a:pPr>
                      <a:r>
                        <a:rPr lang="en-US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Hemolysis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+</a:t>
                      </a: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18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Mannitol</a:t>
                      </a:r>
                      <a:r>
                        <a:rPr lang="en-US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 fermentation 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+</a:t>
                      </a: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1229">
                <a:tc>
                  <a:txBody>
                    <a:bodyPr/>
                    <a:lstStyle/>
                    <a:p>
                      <a:pPr algn="l">
                        <a:lnSpc>
                          <a:spcPts val="2400"/>
                        </a:lnSpc>
                      </a:pPr>
                      <a:r>
                        <a:rPr lang="en-US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Protein </a:t>
                      </a:r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А</a:t>
                      </a: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+</a:t>
                      </a: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1612"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</a:pPr>
                      <a:r>
                        <a:rPr lang="en-US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Golden pigment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+ (-)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variable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7134">
                <a:tc>
                  <a:txBody>
                    <a:bodyPr/>
                    <a:lstStyle/>
                    <a:p>
                      <a:pPr algn="l">
                        <a:lnSpc>
                          <a:spcPts val="2400"/>
                        </a:lnSpc>
                      </a:pPr>
                      <a:r>
                        <a:rPr lang="en-US" sz="2400" b="1" kern="1200" dirty="0" err="1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DNase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+ (-)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1885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Resistance to the </a:t>
                      </a:r>
                      <a:r>
                        <a:rPr lang="en-US" sz="2400" b="1" kern="1200" dirty="0" err="1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novobiocin</a:t>
                      </a:r>
                      <a:endParaRPr lang="en-US" sz="2400" b="1" kern="1200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+</a:t>
                      </a: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406">
                <a:tc gridSpan="4">
                  <a:txBody>
                    <a:bodyPr/>
                    <a:lstStyle/>
                    <a:p>
                      <a:pPr algn="ctr"/>
                      <a:r>
                        <a:rPr lang="en-US" sz="1900" b="1" dirty="0">
                          <a:solidFill>
                            <a:srgbClr val="7030A0"/>
                          </a:solidFill>
                        </a:rPr>
                        <a:t>* - human only pathogen</a:t>
                      </a:r>
                      <a:r>
                        <a:rPr lang="uk-UA" sz="1900" b="1" dirty="0">
                          <a:solidFill>
                            <a:srgbClr val="7030A0"/>
                          </a:solidFill>
                        </a:rPr>
                        <a:t>; </a:t>
                      </a:r>
                      <a:r>
                        <a:rPr lang="en-US" sz="1900" b="1" dirty="0">
                          <a:solidFill>
                            <a:srgbClr val="7030A0"/>
                          </a:solidFill>
                        </a:rPr>
                        <a:t>        </a:t>
                      </a:r>
                      <a:r>
                        <a:rPr lang="uk-UA" sz="1900" b="1" dirty="0">
                          <a:solidFill>
                            <a:srgbClr val="7030A0"/>
                          </a:solidFill>
                        </a:rPr>
                        <a:t>** - </a:t>
                      </a:r>
                      <a:r>
                        <a:rPr lang="en-US" sz="1900" b="1" dirty="0">
                          <a:solidFill>
                            <a:srgbClr val="7030A0"/>
                          </a:solidFill>
                        </a:rPr>
                        <a:t>human and animal pathogen</a:t>
                      </a:r>
                      <a:endParaRPr lang="ru-RU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90238" marR="90238" marT="45123" marB="45123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7950" y="95250"/>
            <a:ext cx="8928100" cy="4603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2225">
            <a:solidFill>
              <a:srgbClr val="0070C0"/>
            </a:solidFill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sz="24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DIFFERENTIATING FEATURES OF DIFFERENT </a:t>
            </a:r>
            <a:r>
              <a:rPr lang="en-US" sz="2400" b="1" spc="3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COCCI</a:t>
            </a:r>
            <a:endParaRPr lang="ru-RU" sz="2400" b="1" spc="3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86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825" y="0"/>
            <a:ext cx="8713788" cy="5413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uk-UA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VIRULENCE FACTORS OF STREPTOCOCCI</a:t>
            </a:r>
            <a:endParaRPr lang="ru-RU" altLang="uk-UA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35881" name="Group 41"/>
          <p:cNvGraphicFramePr>
            <a:graphicFrameLocks noGrp="1"/>
          </p:cNvGraphicFramePr>
          <p:nvPr/>
        </p:nvGraphicFramePr>
        <p:xfrm>
          <a:off x="142875" y="549275"/>
          <a:ext cx="9001125" cy="6051552"/>
        </p:xfrm>
        <a:graphic>
          <a:graphicData uri="http://schemas.openxmlformats.org/drawingml/2006/table">
            <a:tbl>
              <a:tblPr/>
              <a:tblGrid>
                <a:gridCol w="208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1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Factors</a:t>
                      </a:r>
                      <a:endParaRPr kumimoji="0" lang="ru-RU" altLang="uk-UA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Biological effects</a:t>
                      </a:r>
                      <a:endParaRPr kumimoji="0" lang="ru-RU" altLang="uk-UA" sz="19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>
                      <a:lvl1pPr indent="71438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Capsule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indent="71438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US" altLang="uk-UA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Antiphagocytic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activity 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38">
                <a:tc>
                  <a:txBody>
                    <a:bodyPr/>
                    <a:lstStyle>
                      <a:lvl1pPr indent="71438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М-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protein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indent="71438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Antiphagocytic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effect, destroys complement 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(СЗ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b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)</a:t>
                      </a: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>
                  <a:txBody>
                    <a:bodyPr/>
                    <a:lstStyle>
                      <a:lvl1pPr marL="85725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5725" marR="0" lvl="0" indent="0" algn="just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М-</a:t>
                      </a: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like proteins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indent="71438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Binds IgM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IgG 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и α</a:t>
                      </a:r>
                      <a:r>
                        <a:rPr kumimoji="0" lang="ru-RU" altLang="uk-UA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macroglobulin 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(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proteinase inhibitor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)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338">
                <a:tc>
                  <a:txBody>
                    <a:bodyPr/>
                    <a:lstStyle>
                      <a:lvl1pPr indent="71438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F-protein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indent="71438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Adherence of streptococci to epithelial cells 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6000">
                <a:tc>
                  <a:txBody>
                    <a:bodyPr/>
                    <a:lstStyle>
                      <a:lvl1pPr indent="71438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Pyrogenic  </a:t>
                      </a:r>
                    </a:p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exotoxin</a:t>
                      </a:r>
                    </a:p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(</a:t>
                      </a: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eryhtrogenic  </a:t>
                      </a:r>
                    </a:p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toxin)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indent="71438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Pyrogenic effect, enhance delayed hypersensitivity and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sensitivity to endotoxin; B-lymphocytes suppressive effect, erythematous rush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93775">
                <a:tc>
                  <a:txBody>
                    <a:bodyPr/>
                    <a:lstStyle>
                      <a:lvl1pPr indent="71438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Streptolysin S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(S —stable)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indent="71438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Stable to oxygen. Destroys leukocytes, plates, RBC; stimulates releasing of </a:t>
                      </a:r>
                      <a:r>
                        <a:rPr kumimoji="0" lang="en-US" altLang="uk-UA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lyzosomal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enzymes; </a:t>
                      </a:r>
                      <a:r>
                        <a:rPr kumimoji="0" lang="en-US" altLang="uk-UA" sz="20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not immunogenic</a:t>
                      </a:r>
                      <a:endParaRPr kumimoji="0" lang="ru-RU" altLang="uk-UA" sz="2000" b="1" i="0" u="sng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08063">
                <a:tc>
                  <a:txBody>
                    <a:bodyPr/>
                    <a:lstStyle>
                      <a:lvl1pPr indent="71438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Streptolysin </a:t>
                      </a:r>
                      <a:r>
                        <a:rPr kumimoji="0" lang="ru-RU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О</a:t>
                      </a:r>
                    </a:p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(Oxygen-labile)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indent="71438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Sensitive to oxygen. Destroys leukocytes, plates, RBC; stimulates release of </a:t>
                      </a:r>
                      <a:r>
                        <a:rPr kumimoji="0" lang="en-US" altLang="uk-UA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lyzosomal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enzymes;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US" altLang="uk-UA" sz="20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immunogenic</a:t>
                      </a:r>
                      <a:endParaRPr kumimoji="0" lang="ru-RU" altLang="uk-UA" sz="2000" b="1" i="0" u="sng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62000">
                <a:tc>
                  <a:txBody>
                    <a:bodyPr/>
                    <a:lstStyle>
                      <a:lvl1pPr indent="71438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Strepokinase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(</a:t>
                      </a: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fibrinolysin</a:t>
                      </a:r>
                      <a:r>
                        <a:rPr kumimoji="0" lang="ru-RU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)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indent="71438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Cause lyses of fibrin clothes, facilitate spread of </a:t>
                      </a:r>
                      <a:r>
                        <a:rPr kumimoji="0" lang="en-US" altLang="uk-UA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dacteria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in tissue 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7338">
                <a:tc>
                  <a:txBody>
                    <a:bodyPr/>
                    <a:lstStyle>
                      <a:lvl1pPr indent="71438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DNA-ase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indent="71438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Depolymerisation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of extracellular DNA in pus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000">
                <a:tc>
                  <a:txBody>
                    <a:bodyPr/>
                    <a:lstStyle>
                      <a:lvl1pPr indent="71438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С5а-</a:t>
                      </a:r>
                      <a:r>
                        <a:rPr kumimoji="0" lang="en-US" alt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peptidase</a:t>
                      </a:r>
                      <a:endParaRPr kumimoji="0" lang="ru-RU" altLang="uk-UA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indent="71438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71438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Cause break down of </a:t>
                      </a:r>
                      <a:r>
                        <a:rPr kumimoji="0" lang="ru-RU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С5а</a:t>
                      </a:r>
                      <a:r>
                        <a:rPr kumimoji="0" lang="en-US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, inactivate it. </a:t>
                      </a:r>
                      <a:endParaRPr kumimoji="0" lang="ru-RU" alt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4295" marR="4295" marT="0" marB="0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7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uk-UA" sz="4000"/>
              <a:t>Factors of virulence of Streptococci</a:t>
            </a:r>
            <a:endParaRPr lang="ru-RU" altLang="uk-UA" sz="400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uk-UA" altLang="uk-UA"/>
          </a:p>
        </p:txBody>
      </p:sp>
      <p:pic>
        <p:nvPicPr>
          <p:cNvPr id="12292" name="Picture 4" descr="Схема стрептоокок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412875"/>
            <a:ext cx="80645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140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Cultural properties of Streptococci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40" y="1646257"/>
            <a:ext cx="8117160" cy="456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34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Classification on the base of hemolytic properties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115" y="1772816"/>
            <a:ext cx="9037770" cy="43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9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0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Diseases caused by Streptococci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572791"/>
            <a:ext cx="8861857" cy="452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95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uk-UA" b="1" i="1">
                <a:solidFill>
                  <a:srgbClr val="FF0000"/>
                </a:solidFill>
              </a:rPr>
              <a:t>Neisseria </a:t>
            </a:r>
            <a:r>
              <a:rPr lang="en-US" altLang="uk-UA" b="1" i="1">
                <a:solidFill>
                  <a:srgbClr val="FF0000"/>
                </a:solidFill>
              </a:rPr>
              <a:t>m</a:t>
            </a:r>
            <a:r>
              <a:rPr lang="ru-RU" altLang="uk-UA" b="1" i="1">
                <a:solidFill>
                  <a:srgbClr val="FF0000"/>
                </a:solidFill>
              </a:rPr>
              <a:t>eningitidis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5">
              <a:lumMod val="75000"/>
              <a:alpha val="26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altLang="uk-UA" dirty="0" err="1">
                <a:solidFill>
                  <a:srgbClr val="006600"/>
                </a:solidFill>
              </a:rPr>
              <a:t>Family</a:t>
            </a:r>
            <a:r>
              <a:rPr lang="ru-RU" altLang="uk-UA" dirty="0">
                <a:solidFill>
                  <a:srgbClr val="006600"/>
                </a:solidFill>
              </a:rPr>
              <a:t>: </a:t>
            </a:r>
            <a:r>
              <a:rPr lang="en-US" altLang="uk-UA" dirty="0">
                <a:solidFill>
                  <a:srgbClr val="006600"/>
                </a:solidFill>
              </a:rPr>
              <a:t> </a:t>
            </a:r>
            <a:r>
              <a:rPr lang="ru-RU" altLang="uk-UA" b="1" i="1" dirty="0" err="1">
                <a:solidFill>
                  <a:srgbClr val="006600"/>
                </a:solidFill>
              </a:rPr>
              <a:t>Neisseriaceae</a:t>
            </a:r>
            <a:r>
              <a:rPr lang="ru-RU" altLang="uk-UA" b="1" i="1" dirty="0">
                <a:solidFill>
                  <a:srgbClr val="006600"/>
                </a:solidFill>
              </a:rPr>
              <a:t/>
            </a:r>
            <a:br>
              <a:rPr lang="ru-RU" altLang="uk-UA" b="1" i="1" dirty="0">
                <a:solidFill>
                  <a:srgbClr val="006600"/>
                </a:solidFill>
              </a:rPr>
            </a:br>
            <a:r>
              <a:rPr lang="ru-RU" altLang="uk-UA" dirty="0" err="1">
                <a:solidFill>
                  <a:srgbClr val="006600"/>
                </a:solidFill>
              </a:rPr>
              <a:t>Genus</a:t>
            </a:r>
            <a:r>
              <a:rPr lang="ru-RU" altLang="uk-UA" dirty="0">
                <a:solidFill>
                  <a:srgbClr val="006600"/>
                </a:solidFill>
              </a:rPr>
              <a:t>: </a:t>
            </a:r>
            <a:r>
              <a:rPr lang="en-US" altLang="uk-UA" dirty="0">
                <a:solidFill>
                  <a:srgbClr val="006600"/>
                </a:solidFill>
              </a:rPr>
              <a:t>  </a:t>
            </a:r>
            <a:r>
              <a:rPr lang="ru-RU" altLang="uk-UA" b="1" i="1" dirty="0" err="1">
                <a:solidFill>
                  <a:srgbClr val="006600"/>
                </a:solidFill>
              </a:rPr>
              <a:t>Neisseria</a:t>
            </a:r>
            <a:r>
              <a:rPr lang="ru-RU" altLang="uk-UA" dirty="0">
                <a:solidFill>
                  <a:srgbClr val="006600"/>
                </a:solidFill>
              </a:rPr>
              <a:t/>
            </a:r>
            <a:br>
              <a:rPr lang="ru-RU" altLang="uk-UA" dirty="0">
                <a:solidFill>
                  <a:srgbClr val="006600"/>
                </a:solidFill>
              </a:rPr>
            </a:br>
            <a:r>
              <a:rPr lang="ru-RU" altLang="uk-UA" dirty="0" err="1">
                <a:solidFill>
                  <a:srgbClr val="006600"/>
                </a:solidFill>
              </a:rPr>
              <a:t>Species</a:t>
            </a:r>
            <a:r>
              <a:rPr lang="ru-RU" altLang="uk-UA" dirty="0">
                <a:solidFill>
                  <a:srgbClr val="006600"/>
                </a:solidFill>
              </a:rPr>
              <a:t>: </a:t>
            </a:r>
            <a:r>
              <a:rPr lang="ru-RU" altLang="uk-UA" b="1" i="1" dirty="0" err="1">
                <a:solidFill>
                  <a:srgbClr val="006600"/>
                </a:solidFill>
              </a:rPr>
              <a:t>Neisseria</a:t>
            </a:r>
            <a:r>
              <a:rPr lang="ru-RU" altLang="uk-UA" b="1" i="1" dirty="0">
                <a:solidFill>
                  <a:srgbClr val="006600"/>
                </a:solidFill>
              </a:rPr>
              <a:t> </a:t>
            </a:r>
            <a:r>
              <a:rPr lang="en-US" altLang="uk-UA" b="1" i="1" dirty="0">
                <a:solidFill>
                  <a:srgbClr val="006600"/>
                </a:solidFill>
              </a:rPr>
              <a:t>m</a:t>
            </a:r>
            <a:r>
              <a:rPr lang="ru-RU" altLang="uk-UA" b="1" i="1" dirty="0" err="1">
                <a:solidFill>
                  <a:srgbClr val="006600"/>
                </a:solidFill>
              </a:rPr>
              <a:t>eningitidis</a:t>
            </a:r>
            <a:r>
              <a:rPr lang="en-US" altLang="uk-UA" i="1" dirty="0">
                <a:solidFill>
                  <a:srgbClr val="006600"/>
                </a:solidFill>
              </a:rPr>
              <a:t/>
            </a:r>
            <a:br>
              <a:rPr lang="en-US" altLang="uk-UA" i="1" dirty="0">
                <a:solidFill>
                  <a:srgbClr val="006600"/>
                </a:solidFill>
              </a:rPr>
            </a:br>
            <a:r>
              <a:rPr lang="ru-RU" altLang="uk-UA" dirty="0">
                <a:solidFill>
                  <a:srgbClr val="006600"/>
                </a:solidFill>
              </a:rPr>
              <a:t> </a:t>
            </a:r>
            <a:r>
              <a:rPr lang="en-US" altLang="uk-UA" dirty="0">
                <a:solidFill>
                  <a:srgbClr val="006600"/>
                </a:solidFill>
              </a:rPr>
              <a:t>             </a:t>
            </a:r>
            <a:r>
              <a:rPr lang="en-US" altLang="uk-UA" b="1" i="1" dirty="0">
                <a:solidFill>
                  <a:srgbClr val="006600"/>
                </a:solidFill>
              </a:rPr>
              <a:t>Neisseria </a:t>
            </a:r>
            <a:r>
              <a:rPr lang="en-US" altLang="uk-UA" b="1" i="1" dirty="0" err="1">
                <a:solidFill>
                  <a:srgbClr val="006600"/>
                </a:solidFill>
              </a:rPr>
              <a:t>gonorrheae</a:t>
            </a:r>
            <a:endParaRPr lang="ru-RU" altLang="uk-UA" b="1" i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99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00113" y="1700213"/>
            <a:ext cx="2879725" cy="367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uk-UA" sz="2800" b="1" kern="0" dirty="0">
                <a:solidFill>
                  <a:srgbClr val="006600"/>
                </a:solidFill>
              </a:rPr>
              <a:t>M</a:t>
            </a:r>
            <a:r>
              <a:rPr lang="ru-RU" altLang="uk-UA" sz="2800" b="1" kern="0" dirty="0" err="1">
                <a:solidFill>
                  <a:srgbClr val="006600"/>
                </a:solidFill>
              </a:rPr>
              <a:t>orphology</a:t>
            </a:r>
            <a:endParaRPr lang="ru-RU" altLang="uk-UA" sz="2800" b="1" kern="0" dirty="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ru-RU" altLang="uk-UA" sz="2800" kern="0" dirty="0" err="1">
                <a:solidFill>
                  <a:srgbClr val="006600"/>
                </a:solidFill>
              </a:rPr>
              <a:t>Gram</a:t>
            </a:r>
            <a:r>
              <a:rPr lang="ru-RU" altLang="uk-UA" sz="2800" kern="0" dirty="0">
                <a:solidFill>
                  <a:srgbClr val="006600"/>
                </a:solidFill>
              </a:rPr>
              <a:t> </a:t>
            </a:r>
            <a:r>
              <a:rPr lang="ru-RU" altLang="uk-UA" sz="2800" kern="0" dirty="0" err="1">
                <a:solidFill>
                  <a:srgbClr val="006600"/>
                </a:solidFill>
              </a:rPr>
              <a:t>negative</a:t>
            </a:r>
            <a:r>
              <a:rPr lang="ru-RU" altLang="uk-UA" sz="2800" kern="0" dirty="0">
                <a:solidFill>
                  <a:srgbClr val="006600"/>
                </a:solidFill>
              </a:rPr>
              <a:t> </a:t>
            </a:r>
            <a:r>
              <a:rPr lang="ru-RU" altLang="uk-UA" sz="2800" kern="0" dirty="0" err="1">
                <a:solidFill>
                  <a:srgbClr val="006600"/>
                </a:solidFill>
              </a:rPr>
              <a:t>diplococcus</a:t>
            </a:r>
            <a:r>
              <a:rPr lang="ru-RU" altLang="uk-UA" sz="2800" kern="0" dirty="0">
                <a:solidFill>
                  <a:srgbClr val="006600"/>
                </a:solidFill>
              </a:rPr>
              <a:t> (</a:t>
            </a:r>
            <a:r>
              <a:rPr lang="ru-RU" altLang="uk-UA" sz="2800" kern="0" dirty="0" err="1">
                <a:solidFill>
                  <a:srgbClr val="006600"/>
                </a:solidFill>
              </a:rPr>
              <a:t>paired</a:t>
            </a:r>
            <a:r>
              <a:rPr lang="ru-RU" altLang="uk-UA" sz="2800" kern="0" dirty="0">
                <a:solidFill>
                  <a:srgbClr val="006600"/>
                </a:solidFill>
              </a:rPr>
              <a:t>)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ru-RU" altLang="uk-UA" sz="2800" kern="0" dirty="0" err="1">
                <a:solidFill>
                  <a:srgbClr val="006600"/>
                </a:solidFill>
              </a:rPr>
              <a:t>Size</a:t>
            </a:r>
            <a:r>
              <a:rPr lang="ru-RU" altLang="uk-UA" sz="2800" kern="0" dirty="0">
                <a:solidFill>
                  <a:srgbClr val="006600"/>
                </a:solidFill>
              </a:rPr>
              <a:t>: 0.6-0.8 </a:t>
            </a:r>
            <a:r>
              <a:rPr lang="ru-RU" altLang="uk-UA" sz="2800" kern="0" dirty="0" err="1">
                <a:solidFill>
                  <a:srgbClr val="006600"/>
                </a:solidFill>
              </a:rPr>
              <a:t>μm</a:t>
            </a:r>
            <a:endParaRPr lang="ru-RU" altLang="uk-UA" sz="2800" kern="0" dirty="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ru-RU" altLang="uk-UA" sz="2800" kern="0" dirty="0" err="1">
                <a:solidFill>
                  <a:srgbClr val="006600"/>
                </a:solidFill>
              </a:rPr>
              <a:t>Bean</a:t>
            </a:r>
            <a:r>
              <a:rPr lang="ru-RU" altLang="uk-UA" sz="2800" kern="0" dirty="0">
                <a:solidFill>
                  <a:srgbClr val="006600"/>
                </a:solidFill>
              </a:rPr>
              <a:t> </a:t>
            </a:r>
            <a:r>
              <a:rPr lang="ru-RU" altLang="uk-UA" sz="2800" kern="0" dirty="0" err="1">
                <a:solidFill>
                  <a:srgbClr val="006600"/>
                </a:solidFill>
              </a:rPr>
              <a:t>shaped</a:t>
            </a:r>
            <a:endParaRPr lang="ru-RU" altLang="uk-UA" sz="2800" kern="0" dirty="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ru-RU" altLang="uk-UA" sz="2800" kern="0" dirty="0" err="1">
                <a:solidFill>
                  <a:srgbClr val="006600"/>
                </a:solidFill>
              </a:rPr>
              <a:t>Non-motile</a:t>
            </a:r>
            <a:endParaRPr lang="ru-RU" altLang="uk-UA" sz="2800" kern="0" dirty="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ru-RU" altLang="uk-UA" sz="2800" kern="0" dirty="0" err="1">
                <a:solidFill>
                  <a:srgbClr val="006600"/>
                </a:solidFill>
              </a:rPr>
              <a:t>Aerobe</a:t>
            </a:r>
            <a:endParaRPr lang="ru-RU" altLang="uk-UA" sz="2800" kern="0" dirty="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ru-RU" altLang="uk-UA" sz="2800" kern="0" dirty="0" err="1">
                <a:solidFill>
                  <a:srgbClr val="006600"/>
                </a:solidFill>
              </a:rPr>
              <a:t>Encapsulated</a:t>
            </a:r>
            <a:endParaRPr lang="ru-RU" altLang="uk-UA" sz="2800" kern="0" dirty="0">
              <a:solidFill>
                <a:srgbClr val="006600"/>
              </a:solidFill>
            </a:endParaRPr>
          </a:p>
        </p:txBody>
      </p:sp>
      <p:sp>
        <p:nvSpPr>
          <p:cNvPr id="14339" name="AutoShape 2" descr="https://microbewiki.kenyon.edu/images/thumb/3/30/NMeningitidis.jpg/400px-NMeningitidis.jpg"/>
          <p:cNvSpPr>
            <a:spLocks noChangeAspect="1" noChangeArrowheads="1"/>
          </p:cNvSpPr>
          <p:nvPr/>
        </p:nvSpPr>
        <p:spPr bwMode="auto">
          <a:xfrm>
            <a:off x="155575" y="-1371600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uk-UA" altLang="uk-UA"/>
          </a:p>
        </p:txBody>
      </p:sp>
      <p:sp>
        <p:nvSpPr>
          <p:cNvPr id="14340" name="AutoShape 4" descr="https://microbewiki.kenyon.edu/images/thumb/3/30/NMeningitidis.jpg/400px-NMeningitidis.jpg"/>
          <p:cNvSpPr>
            <a:spLocks noGrp="1" noChangeAspect="1" noChangeArrowheads="1"/>
          </p:cNvSpPr>
          <p:nvPr>
            <p:ph type="title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t"/>
          <a:lstStyle/>
          <a:p>
            <a:pPr eaLnBrk="1" hangingPunct="1"/>
            <a:r>
              <a:rPr lang="ru-RU" altLang="uk-UA" b="1" i="1">
                <a:solidFill>
                  <a:srgbClr val="FF0000"/>
                </a:solidFill>
              </a:rPr>
              <a:t>Neisseria </a:t>
            </a:r>
            <a:r>
              <a:rPr lang="en-US" altLang="uk-UA" b="1" i="1">
                <a:solidFill>
                  <a:srgbClr val="FF0000"/>
                </a:solidFill>
              </a:rPr>
              <a:t>m</a:t>
            </a:r>
            <a:r>
              <a:rPr lang="ru-RU" altLang="uk-UA" b="1" i="1">
                <a:solidFill>
                  <a:srgbClr val="FF0000"/>
                </a:solidFill>
              </a:rPr>
              <a:t>eningitidis</a:t>
            </a:r>
            <a:endParaRPr lang="uk-UA" altLang="uk-UA"/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125538"/>
            <a:ext cx="3425825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Прямоугольник 6"/>
          <p:cNvSpPr>
            <a:spLocks noChangeArrowheads="1"/>
          </p:cNvSpPr>
          <p:nvPr/>
        </p:nvSpPr>
        <p:spPr bwMode="auto">
          <a:xfrm>
            <a:off x="4070350" y="3694113"/>
            <a:ext cx="4572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uk-UA"/>
              <a:t>Scanning electron microscope image of </a:t>
            </a:r>
            <a:r>
              <a:rPr lang="en-US" altLang="uk-UA" i="1"/>
              <a:t>Neisseria meningitidis</a:t>
            </a:r>
            <a:r>
              <a:rPr lang="en-US" altLang="uk-UA"/>
              <a:t>. From: Bioquell.com </a:t>
            </a:r>
            <a:endParaRPr lang="uk-UA" altLang="uk-UA"/>
          </a:p>
        </p:txBody>
      </p:sp>
      <p:pic>
        <p:nvPicPr>
          <p:cNvPr id="14343" name="Picture 7" descr="NEISSERIA MENINGITIDIS Stock Phot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424363"/>
            <a:ext cx="3425825" cy="243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094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006850"/>
          </a:xfrm>
        </p:spPr>
        <p:txBody>
          <a:bodyPr>
            <a:spAutoFit/>
          </a:bodyPr>
          <a:lstStyle/>
          <a:p>
            <a:pPr eaLnBrk="1" hangingPunct="1"/>
            <a:r>
              <a:rPr lang="ru-RU" altLang="uk-UA" sz="2400" b="1" i="1">
                <a:solidFill>
                  <a:srgbClr val="006600"/>
                </a:solidFill>
              </a:rPr>
              <a:t>Colony characterisitics</a:t>
            </a:r>
            <a:endParaRPr lang="en-US" altLang="uk-UA" sz="2400" b="1" i="1">
              <a:solidFill>
                <a:srgbClr val="006600"/>
              </a:solidFill>
            </a:endParaRPr>
          </a:p>
          <a:p>
            <a:pPr eaLnBrk="1" hangingPunct="1"/>
            <a:endParaRPr lang="ru-RU" altLang="uk-UA" sz="2400" b="1" i="1">
              <a:solidFill>
                <a:srgbClr val="006600"/>
              </a:solidFill>
            </a:endParaRPr>
          </a:p>
          <a:p>
            <a:pPr eaLnBrk="1" hangingPunct="1"/>
            <a:r>
              <a:rPr lang="ru-RU" altLang="uk-UA" sz="2400">
                <a:solidFill>
                  <a:srgbClr val="006600"/>
                </a:solidFill>
              </a:rPr>
              <a:t>Color: Bluish grey</a:t>
            </a:r>
          </a:p>
          <a:p>
            <a:pPr eaLnBrk="1" hangingPunct="1"/>
            <a:r>
              <a:rPr lang="ru-RU" altLang="uk-UA" sz="2400">
                <a:solidFill>
                  <a:srgbClr val="006600"/>
                </a:solidFill>
              </a:rPr>
              <a:t>Shape: Round</a:t>
            </a:r>
          </a:p>
          <a:p>
            <a:pPr eaLnBrk="1" hangingPunct="1"/>
            <a:r>
              <a:rPr lang="ru-RU" altLang="uk-UA" sz="2400">
                <a:solidFill>
                  <a:srgbClr val="006600"/>
                </a:solidFill>
              </a:rPr>
              <a:t>Size: About 1mm</a:t>
            </a:r>
          </a:p>
          <a:p>
            <a:pPr eaLnBrk="1" hangingPunct="1"/>
            <a:r>
              <a:rPr lang="ru-RU" altLang="uk-UA" sz="2400">
                <a:solidFill>
                  <a:srgbClr val="006600"/>
                </a:solidFill>
              </a:rPr>
              <a:t>Surface: Smooth</a:t>
            </a:r>
          </a:p>
          <a:p>
            <a:pPr eaLnBrk="1" hangingPunct="1"/>
            <a:r>
              <a:rPr lang="ru-RU" altLang="uk-UA" sz="2400">
                <a:solidFill>
                  <a:srgbClr val="006600"/>
                </a:solidFill>
              </a:rPr>
              <a:t>Elevation: Convex</a:t>
            </a:r>
          </a:p>
          <a:p>
            <a:pPr eaLnBrk="1" hangingPunct="1"/>
            <a:r>
              <a:rPr lang="ru-RU" altLang="uk-UA" sz="2400">
                <a:solidFill>
                  <a:srgbClr val="006600"/>
                </a:solidFill>
              </a:rPr>
              <a:t>Opacity: Transluscent</a:t>
            </a:r>
          </a:p>
          <a:p>
            <a:pPr eaLnBrk="1" hangingPunct="1"/>
            <a:r>
              <a:rPr lang="ru-RU" altLang="uk-UA" sz="2400">
                <a:solidFill>
                  <a:srgbClr val="006600"/>
                </a:solidFill>
              </a:rPr>
              <a:t>Consistency: Butyrous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16113"/>
            <a:ext cx="4445000" cy="355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AutoShape 4" descr="https://microbewiki.kenyon.edu/images/thumb/3/30/NMeningitidis.jpg/400px-NMeningitidis.jpg"/>
          <p:cNvSpPr>
            <a:spLocks noGrp="1" noChangeAspect="1" noChangeArrowheads="1"/>
          </p:cNvSpPr>
          <p:nvPr>
            <p:ph type="title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t"/>
          <a:lstStyle/>
          <a:p>
            <a:pPr eaLnBrk="1" hangingPunct="1"/>
            <a:r>
              <a:rPr lang="ru-RU" altLang="uk-UA" b="1" i="1">
                <a:solidFill>
                  <a:srgbClr val="FF0000"/>
                </a:solidFill>
              </a:rPr>
              <a:t>Neisseria </a:t>
            </a:r>
            <a:r>
              <a:rPr lang="en-US" altLang="uk-UA" b="1" i="1">
                <a:solidFill>
                  <a:srgbClr val="FF0000"/>
                </a:solidFill>
              </a:rPr>
              <a:t>m</a:t>
            </a:r>
            <a:r>
              <a:rPr lang="ru-RU" altLang="uk-UA" b="1" i="1">
                <a:solidFill>
                  <a:srgbClr val="FF0000"/>
                </a:solidFill>
              </a:rPr>
              <a:t>eningitidis</a:t>
            </a: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278730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ъект 2"/>
          <p:cNvSpPr>
            <a:spLocks noGrp="1"/>
          </p:cNvSpPr>
          <p:nvPr>
            <p:ph idx="1"/>
          </p:nvPr>
        </p:nvSpPr>
        <p:spPr>
          <a:xfrm>
            <a:off x="107950" y="1268413"/>
            <a:ext cx="6048375" cy="4425950"/>
          </a:xfrm>
        </p:spPr>
        <p:txBody>
          <a:bodyPr/>
          <a:lstStyle/>
          <a:p>
            <a:pPr eaLnBrk="1" hangingPunct="1"/>
            <a:r>
              <a:rPr lang="ru-RU" altLang="uk-UA" sz="2400" b="1">
                <a:solidFill>
                  <a:srgbClr val="006600"/>
                </a:solidFill>
              </a:rPr>
              <a:t>Virulence Factors</a:t>
            </a:r>
          </a:p>
          <a:p>
            <a:pPr eaLnBrk="1" hangingPunct="1"/>
            <a:r>
              <a:rPr lang="ru-RU" altLang="uk-UA" sz="2400" i="1">
                <a:solidFill>
                  <a:srgbClr val="006600"/>
                </a:solidFill>
              </a:rPr>
              <a:t>Adhesion factors : </a:t>
            </a:r>
          </a:p>
          <a:p>
            <a:pPr eaLnBrk="1" hangingPunct="1"/>
            <a:r>
              <a:rPr lang="ru-RU" altLang="uk-UA" sz="2400">
                <a:solidFill>
                  <a:srgbClr val="006600"/>
                </a:solidFill>
              </a:rPr>
              <a:t>Pili for adhesion to mucosa of oropharynx and meningeal tissue</a:t>
            </a:r>
          </a:p>
          <a:p>
            <a:pPr eaLnBrk="1" hangingPunct="1"/>
            <a:r>
              <a:rPr lang="ru-RU" altLang="uk-UA" sz="2400" i="1">
                <a:solidFill>
                  <a:srgbClr val="006600"/>
                </a:solidFill>
              </a:rPr>
              <a:t>Capsule :</a:t>
            </a:r>
            <a:r>
              <a:rPr lang="ru-RU" altLang="uk-UA" sz="2400">
                <a:solidFill>
                  <a:srgbClr val="006600"/>
                </a:solidFill>
              </a:rPr>
              <a:t> Antiphagocytic</a:t>
            </a:r>
          </a:p>
          <a:p>
            <a:pPr eaLnBrk="1" hangingPunct="1"/>
            <a:r>
              <a:rPr lang="ru-RU" altLang="uk-UA" sz="2400" i="1">
                <a:solidFill>
                  <a:srgbClr val="006600"/>
                </a:solidFill>
              </a:rPr>
              <a:t>Lipopolysaccharide :</a:t>
            </a:r>
            <a:r>
              <a:rPr lang="ru-RU" altLang="uk-UA" sz="2400">
                <a:solidFill>
                  <a:srgbClr val="006600"/>
                </a:solidFill>
              </a:rPr>
              <a:t> Endotoxin</a:t>
            </a:r>
          </a:p>
          <a:p>
            <a:pPr eaLnBrk="1" hangingPunct="1"/>
            <a:r>
              <a:rPr lang="ru-RU" altLang="uk-UA" sz="2400" i="1">
                <a:solidFill>
                  <a:srgbClr val="006600"/>
                </a:solidFill>
              </a:rPr>
              <a:t>IgA proteases : </a:t>
            </a:r>
            <a:r>
              <a:rPr lang="ru-RU" altLang="uk-UA" sz="2400">
                <a:solidFill>
                  <a:srgbClr val="006600"/>
                </a:solidFill>
              </a:rPr>
              <a:t>cleaves IgA protecting organism from effects of secretory IgA</a:t>
            </a:r>
          </a:p>
          <a:p>
            <a:pPr eaLnBrk="1" hangingPunct="1"/>
            <a:endParaRPr lang="uk-UA" altLang="uk-UA" sz="2400"/>
          </a:p>
        </p:txBody>
      </p:sp>
      <p:sp>
        <p:nvSpPr>
          <p:cNvPr id="16387" name="AutoShape 4" descr="https://microbewiki.kenyon.edu/images/thumb/3/30/NMeningitidis.jpg/400px-NMeningitidis.jpg"/>
          <p:cNvSpPr>
            <a:spLocks noGrp="1" noChangeAspect="1" noChangeArrowheads="1"/>
          </p:cNvSpPr>
          <p:nvPr>
            <p:ph type="title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t"/>
          <a:lstStyle/>
          <a:p>
            <a:pPr eaLnBrk="1" hangingPunct="1"/>
            <a:r>
              <a:rPr lang="ru-RU" altLang="uk-UA" b="1" i="1">
                <a:solidFill>
                  <a:srgbClr val="FF0000"/>
                </a:solidFill>
              </a:rPr>
              <a:t>Neisseria </a:t>
            </a:r>
            <a:r>
              <a:rPr lang="en-US" altLang="uk-UA" b="1" i="1">
                <a:solidFill>
                  <a:srgbClr val="FF0000"/>
                </a:solidFill>
              </a:rPr>
              <a:t>m</a:t>
            </a:r>
            <a:r>
              <a:rPr lang="ru-RU" altLang="uk-UA" b="1" i="1">
                <a:solidFill>
                  <a:srgbClr val="FF0000"/>
                </a:solidFill>
              </a:rPr>
              <a:t>eningitidis</a:t>
            </a:r>
            <a:endParaRPr lang="uk-UA" altLang="uk-UA"/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196975"/>
            <a:ext cx="3675062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4" descr="https://microbewiki.kenyon.edu/images/thumb/3/30/NMeningitidis.jpg/400px-NMeningitidis.jpg"/>
          <p:cNvSpPr txBox="1">
            <a:spLocks noChangeAspect="1" noChangeArrowheads="1"/>
          </p:cNvSpPr>
          <p:nvPr/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uk-UA" b="1" i="1" kern="0" dirty="0" err="1">
                <a:solidFill>
                  <a:srgbClr val="FF0000"/>
                </a:solidFill>
              </a:rPr>
              <a:t>Neisseria</a:t>
            </a:r>
            <a:r>
              <a:rPr lang="ru-RU" altLang="uk-UA" b="1" i="1" kern="0" dirty="0">
                <a:solidFill>
                  <a:srgbClr val="FF0000"/>
                </a:solidFill>
              </a:rPr>
              <a:t> </a:t>
            </a:r>
            <a:r>
              <a:rPr lang="en-US" altLang="uk-UA" b="1" i="1" kern="0" dirty="0">
                <a:solidFill>
                  <a:srgbClr val="FF0000"/>
                </a:solidFill>
              </a:rPr>
              <a:t>m</a:t>
            </a:r>
            <a:r>
              <a:rPr lang="ru-RU" altLang="uk-UA" b="1" i="1" kern="0" dirty="0" err="1">
                <a:solidFill>
                  <a:srgbClr val="FF0000"/>
                </a:solidFill>
              </a:rPr>
              <a:t>eningitidis</a:t>
            </a:r>
            <a:endParaRPr lang="uk-UA" kern="0" dirty="0"/>
          </a:p>
        </p:txBody>
      </p:sp>
    </p:spTree>
    <p:extLst>
      <p:ext uri="{BB962C8B-B14F-4D97-AF65-F5344CB8AC3E}">
        <p14:creationId xmlns:p14="http://schemas.microsoft.com/office/powerpoint/2010/main" val="284015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idx="1"/>
          </p:nvPr>
        </p:nvSpPr>
        <p:spPr>
          <a:xfrm>
            <a:off x="0" y="620713"/>
            <a:ext cx="8229600" cy="4894262"/>
          </a:xfrm>
        </p:spPr>
        <p:txBody>
          <a:bodyPr>
            <a:spAutoFit/>
          </a:bodyPr>
          <a:lstStyle/>
          <a:p>
            <a:pPr marL="0" indent="0" eaLnBrk="1" hangingPunct="1">
              <a:buFontTx/>
              <a:buNone/>
            </a:pPr>
            <a:r>
              <a:rPr lang="ru-RU" altLang="uk-UA" sz="2400" b="1">
                <a:solidFill>
                  <a:srgbClr val="006600"/>
                </a:solidFill>
              </a:rPr>
              <a:t>Serogroups</a:t>
            </a:r>
          </a:p>
          <a:p>
            <a:pPr marL="0" indent="0" eaLnBrk="1" hangingPunct="1">
              <a:buFontTx/>
              <a:buNone/>
            </a:pPr>
            <a:r>
              <a:rPr lang="ru-RU" altLang="uk-UA" sz="2400">
                <a:solidFill>
                  <a:srgbClr val="006600"/>
                </a:solidFill>
              </a:rPr>
              <a:t>N. Meningitidis </a:t>
            </a:r>
            <a:r>
              <a:rPr lang="en-US" altLang="uk-UA" sz="2400">
                <a:solidFill>
                  <a:srgbClr val="006600"/>
                </a:solidFill>
              </a:rPr>
              <a:t>-</a:t>
            </a:r>
            <a:r>
              <a:rPr lang="ru-RU" altLang="uk-UA" sz="2400">
                <a:solidFill>
                  <a:srgbClr val="006600"/>
                </a:solidFill>
              </a:rPr>
              <a:t>13 serogroups on </a:t>
            </a:r>
            <a:endParaRPr lang="en-US" altLang="uk-UA" sz="2400">
              <a:solidFill>
                <a:srgbClr val="00660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ru-RU" altLang="uk-UA" sz="2400">
                <a:solidFill>
                  <a:srgbClr val="006600"/>
                </a:solidFill>
              </a:rPr>
              <a:t>the basis of specificity of capsular </a:t>
            </a:r>
            <a:endParaRPr lang="en-US" altLang="uk-UA" sz="2400">
              <a:solidFill>
                <a:srgbClr val="00660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ru-RU" altLang="uk-UA" sz="2400">
                <a:solidFill>
                  <a:srgbClr val="006600"/>
                </a:solidFill>
              </a:rPr>
              <a:t>polysaccharide antigens. </a:t>
            </a:r>
          </a:p>
          <a:p>
            <a:pPr marL="0" indent="0" eaLnBrk="1" hangingPunct="1">
              <a:buFontTx/>
              <a:buNone/>
            </a:pPr>
            <a:endParaRPr lang="ru-RU" altLang="uk-UA" sz="2400">
              <a:solidFill>
                <a:srgbClr val="00660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ru-RU" altLang="uk-UA" sz="2400">
                <a:solidFill>
                  <a:srgbClr val="006600"/>
                </a:solidFill>
              </a:rPr>
              <a:t>These are </a:t>
            </a:r>
            <a:r>
              <a:rPr lang="en-US" altLang="uk-UA" sz="2400">
                <a:solidFill>
                  <a:srgbClr val="006600"/>
                </a:solidFill>
              </a:rPr>
              <a:t>A</a:t>
            </a:r>
            <a:r>
              <a:rPr lang="ru-RU" altLang="uk-UA" sz="2400" i="1">
                <a:solidFill>
                  <a:srgbClr val="006600"/>
                </a:solidFill>
              </a:rPr>
              <a:t>,B,C,D,X,Y,Z,W 135,</a:t>
            </a:r>
            <a:endParaRPr lang="en-US" altLang="uk-UA" sz="2400" i="1">
              <a:solidFill>
                <a:srgbClr val="00660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ru-RU" altLang="uk-UA" sz="2400" i="1">
                <a:solidFill>
                  <a:srgbClr val="006600"/>
                </a:solidFill>
              </a:rPr>
              <a:t>29E,H,I,K and L.</a:t>
            </a:r>
            <a:r>
              <a:rPr lang="ru-RU" altLang="uk-UA" sz="2400">
                <a:solidFill>
                  <a:srgbClr val="006600"/>
                </a:solidFill>
              </a:rPr>
              <a:t> </a:t>
            </a:r>
          </a:p>
          <a:p>
            <a:pPr marL="0" indent="0" eaLnBrk="1" hangingPunct="1">
              <a:buFontTx/>
              <a:buNone/>
            </a:pPr>
            <a:endParaRPr lang="ru-RU" altLang="uk-UA" sz="2400">
              <a:solidFill>
                <a:srgbClr val="00660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ru-RU" altLang="uk-UA" sz="2400">
                <a:solidFill>
                  <a:srgbClr val="006600"/>
                </a:solidFill>
              </a:rPr>
              <a:t>Serogroups A,B,C,X,Y,W 135 </a:t>
            </a:r>
            <a:endParaRPr lang="en-US" altLang="uk-UA" sz="2400">
              <a:solidFill>
                <a:srgbClr val="00660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ru-RU" altLang="uk-UA" sz="2400">
                <a:solidFill>
                  <a:srgbClr val="006600"/>
                </a:solidFill>
              </a:rPr>
              <a:t>are most commonly associated </a:t>
            </a:r>
            <a:endParaRPr lang="en-US" altLang="uk-UA" sz="2400">
              <a:solidFill>
                <a:srgbClr val="00660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ru-RU" altLang="uk-UA" sz="2400">
                <a:solidFill>
                  <a:srgbClr val="006600"/>
                </a:solidFill>
              </a:rPr>
              <a:t>with meningococcal disease.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-100013"/>
            <a:ext cx="8229600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 descr="Meningoccocci cell w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5" y="1989138"/>
            <a:ext cx="460375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ChangeArrowheads="1"/>
          </p:cNvSpPr>
          <p:nvPr/>
        </p:nvSpPr>
        <p:spPr bwMode="auto">
          <a:xfrm>
            <a:off x="611188" y="1423988"/>
            <a:ext cx="7777162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uk-UA" sz="2400" b="1">
                <a:solidFill>
                  <a:srgbClr val="006600"/>
                </a:solidFill>
              </a:rPr>
              <a:t>Biochemical Properties:</a:t>
            </a:r>
          </a:p>
          <a:p>
            <a:pPr eaLnBrk="1" hangingPunct="1"/>
            <a:r>
              <a:rPr lang="ru-RU" altLang="uk-UA" sz="2400">
                <a:solidFill>
                  <a:srgbClr val="006600"/>
                </a:solidFill>
              </a:rPr>
              <a:t>Oxidase positive</a:t>
            </a:r>
          </a:p>
          <a:p>
            <a:pPr eaLnBrk="1" hangingPunct="1"/>
            <a:r>
              <a:rPr lang="ru-RU" altLang="uk-UA" sz="2400">
                <a:solidFill>
                  <a:srgbClr val="006600"/>
                </a:solidFill>
              </a:rPr>
              <a:t>Catalase positive</a:t>
            </a:r>
          </a:p>
          <a:p>
            <a:pPr eaLnBrk="1" hangingPunct="1"/>
            <a:r>
              <a:rPr lang="ru-RU" altLang="uk-UA" sz="2400">
                <a:solidFill>
                  <a:srgbClr val="006600"/>
                </a:solidFill>
              </a:rPr>
              <a:t>Ferments </a:t>
            </a:r>
            <a:r>
              <a:rPr lang="ru-RU" altLang="uk-UA" sz="2400">
                <a:solidFill>
                  <a:srgbClr val="FF0000"/>
                </a:solidFill>
              </a:rPr>
              <a:t>glucose and maltose </a:t>
            </a:r>
            <a:r>
              <a:rPr lang="ru-RU" altLang="uk-UA" sz="2400">
                <a:solidFill>
                  <a:srgbClr val="006600"/>
                </a:solidFill>
              </a:rPr>
              <a:t>with acid production</a:t>
            </a:r>
          </a:p>
          <a:p>
            <a:pPr eaLnBrk="1" hangingPunct="1"/>
            <a:r>
              <a:rPr lang="ru-RU" altLang="uk-UA" sz="2400">
                <a:solidFill>
                  <a:srgbClr val="006600"/>
                </a:solidFill>
              </a:rPr>
              <a:t>Doesn’t ferment lactose, sucrose and fructose</a:t>
            </a:r>
          </a:p>
          <a:p>
            <a:pPr eaLnBrk="1" hangingPunct="1"/>
            <a:r>
              <a:rPr lang="ru-RU" altLang="uk-UA" sz="2400">
                <a:solidFill>
                  <a:srgbClr val="006600"/>
                </a:solidFill>
              </a:rPr>
              <a:t>Production of Deoxyribonuclease (DNAse)</a:t>
            </a:r>
          </a:p>
          <a:p>
            <a:pPr eaLnBrk="1" hangingPunct="1"/>
            <a:r>
              <a:rPr lang="ru-RU" altLang="uk-UA" sz="2400">
                <a:solidFill>
                  <a:srgbClr val="006600"/>
                </a:solidFill>
              </a:rPr>
              <a:t>Nitrate negative</a:t>
            </a:r>
          </a:p>
          <a:p>
            <a:pPr eaLnBrk="1" hangingPunct="1"/>
            <a:r>
              <a:rPr lang="ru-RU" altLang="uk-UA" sz="2400">
                <a:solidFill>
                  <a:srgbClr val="006600"/>
                </a:solidFill>
              </a:rPr>
              <a:t>Colistin resistant</a:t>
            </a:r>
          </a:p>
        </p:txBody>
      </p:sp>
      <p:sp>
        <p:nvSpPr>
          <p:cNvPr id="14" name="AutoShape 4" descr="https://microbewiki.kenyon.edu/images/thumb/3/30/NMeningitidis.jpg/400px-NMeningitidis.jpg"/>
          <p:cNvSpPr txBox="1">
            <a:spLocks noChangeAspect="1" noChangeArrowheads="1"/>
          </p:cNvSpPr>
          <p:nvPr/>
        </p:nvSpPr>
        <p:spPr bwMode="auto">
          <a:xfrm>
            <a:off x="457200" y="2603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uk-UA" b="1" i="1" kern="0" dirty="0" err="1">
                <a:solidFill>
                  <a:srgbClr val="FF0000"/>
                </a:solidFill>
              </a:rPr>
              <a:t>Neisseria</a:t>
            </a:r>
            <a:r>
              <a:rPr lang="ru-RU" altLang="uk-UA" b="1" i="1" kern="0" dirty="0">
                <a:solidFill>
                  <a:srgbClr val="FF0000"/>
                </a:solidFill>
              </a:rPr>
              <a:t> </a:t>
            </a:r>
            <a:r>
              <a:rPr lang="en-US" altLang="uk-UA" b="1" i="1" kern="0" dirty="0">
                <a:solidFill>
                  <a:srgbClr val="FF0000"/>
                </a:solidFill>
              </a:rPr>
              <a:t>m</a:t>
            </a:r>
            <a:r>
              <a:rPr lang="ru-RU" altLang="uk-UA" b="1" i="1" kern="0" dirty="0" err="1">
                <a:solidFill>
                  <a:srgbClr val="FF0000"/>
                </a:solidFill>
              </a:rPr>
              <a:t>eningitidis</a:t>
            </a:r>
            <a:endParaRPr lang="uk-UA" kern="0" dirty="0"/>
          </a:p>
        </p:txBody>
      </p:sp>
    </p:spTree>
    <p:extLst>
      <p:ext uri="{BB962C8B-B14F-4D97-AF65-F5344CB8AC3E}">
        <p14:creationId xmlns:p14="http://schemas.microsoft.com/office/powerpoint/2010/main" val="12628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uk-UA" b="1" i="1">
                <a:solidFill>
                  <a:srgbClr val="FF0000"/>
                </a:solidFill>
              </a:rPr>
              <a:t>Neisseria </a:t>
            </a:r>
            <a:r>
              <a:rPr lang="en-US" altLang="uk-UA" b="1" i="1">
                <a:solidFill>
                  <a:srgbClr val="FF0000"/>
                </a:solidFill>
              </a:rPr>
              <a:t>m</a:t>
            </a:r>
            <a:r>
              <a:rPr lang="ru-RU" altLang="uk-UA" b="1" i="1">
                <a:solidFill>
                  <a:srgbClr val="FF0000"/>
                </a:solidFill>
              </a:rPr>
              <a:t>eningitidis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675687" cy="4784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b="1">
                <a:solidFill>
                  <a:srgbClr val="006600"/>
                </a:solidFill>
              </a:rPr>
              <a:t>Epidemiology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uk-UA" sz="2400" b="1" i="1">
              <a:solidFill>
                <a:srgbClr val="0066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sz="2400" b="1" i="1">
                <a:solidFill>
                  <a:srgbClr val="006600"/>
                </a:solidFill>
              </a:rPr>
              <a:t>Natural habitat and reservoir 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sz="2400">
                <a:solidFill>
                  <a:srgbClr val="006600"/>
                </a:solidFill>
              </a:rPr>
              <a:t>Mucosal surfaces of the human nasopharynx,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sz="2400">
                <a:solidFill>
                  <a:srgbClr val="006600"/>
                </a:solidFill>
              </a:rPr>
              <a:t>urogenital tract and anal canal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uk-UA" sz="2400" b="1" i="1">
              <a:solidFill>
                <a:srgbClr val="0066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sz="2400" b="1" i="1">
                <a:solidFill>
                  <a:srgbClr val="006600"/>
                </a:solidFill>
              </a:rPr>
              <a:t>Nasopharyngeal carriers </a:t>
            </a:r>
            <a:r>
              <a:rPr lang="ru-RU" altLang="uk-UA" sz="2400" b="1">
                <a:solidFill>
                  <a:srgbClr val="006600"/>
                </a:solidFill>
              </a:rPr>
              <a:t>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sz="2400">
                <a:solidFill>
                  <a:srgbClr val="006600"/>
                </a:solidFill>
              </a:rPr>
              <a:t>approximately 5-10% adults are asymptomatic carriers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sz="2400">
                <a:solidFill>
                  <a:srgbClr val="006600"/>
                </a:solidFill>
              </a:rPr>
              <a:t>(may reach 90% in close communities)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uk-UA" sz="2400" b="1">
              <a:solidFill>
                <a:srgbClr val="0066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sz="2400" b="1">
                <a:solidFill>
                  <a:srgbClr val="006600"/>
                </a:solidFill>
              </a:rPr>
              <a:t>Modes of infection: </a:t>
            </a:r>
            <a:r>
              <a:rPr lang="ru-RU" altLang="uk-UA" sz="2400">
                <a:solidFill>
                  <a:srgbClr val="006600"/>
                </a:solidFill>
              </a:rPr>
              <a:t>Direct contact or respiratory droplets from the nose and throat of </a:t>
            </a:r>
            <a:r>
              <a:rPr lang="en-US" altLang="uk-UA" sz="2400">
                <a:solidFill>
                  <a:srgbClr val="006600"/>
                </a:solidFill>
              </a:rPr>
              <a:t> </a:t>
            </a:r>
            <a:r>
              <a:rPr lang="ru-RU" altLang="uk-UA" sz="2400">
                <a:solidFill>
                  <a:srgbClr val="006600"/>
                </a:solidFill>
              </a:rPr>
              <a:t>infected people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sz="1600">
                <a:solidFill>
                  <a:srgbClr val="006600"/>
                </a:solidFill>
              </a:rPr>
              <a:t/>
            </a:r>
            <a:br>
              <a:rPr lang="ru-RU" altLang="uk-UA" sz="1600">
                <a:solidFill>
                  <a:srgbClr val="006600"/>
                </a:solidFill>
              </a:rPr>
            </a:br>
            <a:endParaRPr lang="ru-RU" altLang="uk-UA" sz="160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03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413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b="1">
                <a:solidFill>
                  <a:srgbClr val="006600"/>
                </a:solidFill>
              </a:rPr>
              <a:t>Pathogenesis (Steps)</a:t>
            </a:r>
          </a:p>
          <a:p>
            <a:pPr eaLnBrk="1" hangingPunct="1">
              <a:lnSpc>
                <a:spcPct val="80000"/>
              </a:lnSpc>
            </a:pPr>
            <a:r>
              <a:rPr lang="ru-RU" altLang="uk-UA" sz="2800">
                <a:solidFill>
                  <a:srgbClr val="006600"/>
                </a:solidFill>
              </a:rPr>
              <a:t>Inhalation of contaminated droplets</a:t>
            </a:r>
          </a:p>
          <a:p>
            <a:pPr eaLnBrk="1" hangingPunct="1">
              <a:lnSpc>
                <a:spcPct val="80000"/>
              </a:lnSpc>
            </a:pPr>
            <a:r>
              <a:rPr lang="ru-RU" altLang="uk-UA" sz="2800">
                <a:solidFill>
                  <a:srgbClr val="006600"/>
                </a:solidFill>
              </a:rPr>
              <a:t>Adherence of organism to nasopharyngeal </a:t>
            </a:r>
            <a:r>
              <a:rPr lang="en-US" altLang="uk-UA" sz="2800">
                <a:solidFill>
                  <a:srgbClr val="006600"/>
                </a:solidFill>
              </a:rPr>
              <a:t>m</a:t>
            </a:r>
            <a:r>
              <a:rPr lang="ru-RU" altLang="uk-UA" sz="2800">
                <a:solidFill>
                  <a:srgbClr val="006600"/>
                </a:solidFill>
              </a:rPr>
              <a:t>ucosa</a:t>
            </a:r>
          </a:p>
          <a:p>
            <a:pPr eaLnBrk="1" hangingPunct="1">
              <a:lnSpc>
                <a:spcPct val="80000"/>
              </a:lnSpc>
            </a:pPr>
            <a:r>
              <a:rPr lang="ru-RU" altLang="uk-UA" sz="2800">
                <a:solidFill>
                  <a:srgbClr val="006600"/>
                </a:solidFill>
              </a:rPr>
              <a:t>Local invasion and spread from nasopharynx to meninges through blood stream</a:t>
            </a:r>
            <a:r>
              <a:rPr lang="en-US" altLang="uk-UA" sz="2800">
                <a:solidFill>
                  <a:srgbClr val="006600"/>
                </a:solidFill>
              </a:rPr>
              <a:t>, in </a:t>
            </a:r>
            <a:r>
              <a:rPr lang="ru-RU" altLang="uk-UA" sz="2800">
                <a:solidFill>
                  <a:srgbClr val="006600"/>
                </a:solidFill>
              </a:rPr>
              <a:t>meninge</a:t>
            </a:r>
            <a:r>
              <a:rPr lang="en-US" altLang="uk-UA" sz="2800">
                <a:solidFill>
                  <a:srgbClr val="006600"/>
                </a:solidFill>
              </a:rPr>
              <a:t>s, </a:t>
            </a:r>
            <a:r>
              <a:rPr lang="ru-RU" altLang="uk-UA" sz="2800">
                <a:solidFill>
                  <a:srgbClr val="006600"/>
                </a:solidFill>
              </a:rPr>
              <a:t>organisms are internalised into phagocytic cells</a:t>
            </a:r>
          </a:p>
          <a:p>
            <a:pPr eaLnBrk="1" hangingPunct="1">
              <a:lnSpc>
                <a:spcPct val="80000"/>
              </a:lnSpc>
            </a:pPr>
            <a:r>
              <a:rPr lang="ru-RU" altLang="uk-UA" sz="2800">
                <a:solidFill>
                  <a:srgbClr val="006600"/>
                </a:solidFill>
              </a:rPr>
              <a:t>They replicate and migrate to subepithelial spaces</a:t>
            </a:r>
          </a:p>
          <a:p>
            <a:pPr eaLnBrk="1" hangingPunct="1">
              <a:lnSpc>
                <a:spcPct val="80000"/>
              </a:lnSpc>
            </a:pPr>
            <a:r>
              <a:rPr lang="ru-RU" altLang="uk-UA" sz="2800">
                <a:solidFill>
                  <a:srgbClr val="006600"/>
                </a:solidFill>
              </a:rPr>
              <a:t>Incubation period : 3-4 days</a:t>
            </a:r>
          </a:p>
          <a:p>
            <a:pPr eaLnBrk="1" hangingPunct="1"/>
            <a:endParaRPr lang="uk-UA" altLang="uk-UA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uk-UA" b="1" i="1">
                <a:solidFill>
                  <a:srgbClr val="FF0000"/>
                </a:solidFill>
              </a:rPr>
              <a:t>Neisseria </a:t>
            </a:r>
            <a:r>
              <a:rPr lang="en-US" altLang="uk-UA" b="1" i="1">
                <a:solidFill>
                  <a:srgbClr val="FF0000"/>
                </a:solidFill>
              </a:rPr>
              <a:t>m</a:t>
            </a:r>
            <a:r>
              <a:rPr lang="ru-RU" altLang="uk-UA" b="1" i="1">
                <a:solidFill>
                  <a:srgbClr val="FF0000"/>
                </a:solidFill>
              </a:rPr>
              <a:t>eningitidis</a:t>
            </a:r>
          </a:p>
        </p:txBody>
      </p:sp>
    </p:spTree>
    <p:extLst>
      <p:ext uri="{BB962C8B-B14F-4D97-AF65-F5344CB8AC3E}">
        <p14:creationId xmlns:p14="http://schemas.microsoft.com/office/powerpoint/2010/main" val="424027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b="1" dirty="0" err="1">
                <a:solidFill>
                  <a:srgbClr val="006600"/>
                </a:solidFill>
              </a:rPr>
              <a:t>Clinical</a:t>
            </a:r>
            <a:r>
              <a:rPr lang="ru-RU" altLang="uk-UA" b="1" dirty="0">
                <a:solidFill>
                  <a:srgbClr val="006600"/>
                </a:solidFill>
              </a:rPr>
              <a:t> </a:t>
            </a:r>
            <a:r>
              <a:rPr lang="ru-RU" altLang="uk-UA" b="1" dirty="0" err="1">
                <a:solidFill>
                  <a:srgbClr val="006600"/>
                </a:solidFill>
              </a:rPr>
              <a:t>Features</a:t>
            </a:r>
            <a:endParaRPr lang="ru-RU" altLang="uk-UA" b="1" dirty="0">
              <a:solidFill>
                <a:srgbClr val="0066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b="1" i="1" dirty="0" err="1">
                <a:solidFill>
                  <a:srgbClr val="006600"/>
                </a:solidFill>
              </a:rPr>
              <a:t>Febrile</a:t>
            </a:r>
            <a:r>
              <a:rPr lang="ru-RU" altLang="uk-UA" b="1" i="1" dirty="0">
                <a:solidFill>
                  <a:srgbClr val="006600"/>
                </a:solidFill>
              </a:rPr>
              <a:t> </a:t>
            </a:r>
            <a:r>
              <a:rPr lang="ru-RU" altLang="uk-UA" b="1" i="1" dirty="0" err="1">
                <a:solidFill>
                  <a:srgbClr val="006600"/>
                </a:solidFill>
              </a:rPr>
              <a:t>illness</a:t>
            </a:r>
            <a:r>
              <a:rPr lang="ru-RU" altLang="uk-UA" b="1" i="1" dirty="0">
                <a:solidFill>
                  <a:srgbClr val="006600"/>
                </a:solidFill>
              </a:rPr>
              <a:t> : </a:t>
            </a:r>
            <a:r>
              <a:rPr lang="ru-RU" altLang="uk-UA" dirty="0" err="1">
                <a:solidFill>
                  <a:srgbClr val="006600"/>
                </a:solidFill>
              </a:rPr>
              <a:t>Mild</a:t>
            </a:r>
            <a:r>
              <a:rPr lang="ru-RU" altLang="uk-UA" dirty="0">
                <a:solidFill>
                  <a:srgbClr val="006600"/>
                </a:solidFill>
              </a:rPr>
              <a:t> </a:t>
            </a:r>
            <a:r>
              <a:rPr lang="ru-RU" altLang="uk-UA" dirty="0" err="1">
                <a:solidFill>
                  <a:srgbClr val="006600"/>
                </a:solidFill>
              </a:rPr>
              <a:t>and</a:t>
            </a:r>
            <a:r>
              <a:rPr lang="ru-RU" altLang="uk-UA" dirty="0">
                <a:solidFill>
                  <a:srgbClr val="006600"/>
                </a:solidFill>
              </a:rPr>
              <a:t> </a:t>
            </a:r>
            <a:r>
              <a:rPr lang="ru-RU" altLang="uk-UA" dirty="0" err="1">
                <a:solidFill>
                  <a:srgbClr val="006600"/>
                </a:solidFill>
              </a:rPr>
              <a:t>self</a:t>
            </a:r>
            <a:r>
              <a:rPr lang="ru-RU" altLang="uk-UA" dirty="0">
                <a:solidFill>
                  <a:srgbClr val="006600"/>
                </a:solidFill>
              </a:rPr>
              <a:t> </a:t>
            </a:r>
            <a:r>
              <a:rPr lang="ru-RU" altLang="uk-UA" dirty="0" err="1">
                <a:solidFill>
                  <a:srgbClr val="006600"/>
                </a:solidFill>
              </a:rPr>
              <a:t>limiting</a:t>
            </a:r>
            <a:endParaRPr lang="ru-RU" altLang="uk-UA" dirty="0">
              <a:solidFill>
                <a:srgbClr val="0066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b="1" i="1" dirty="0" err="1">
                <a:solidFill>
                  <a:srgbClr val="006600"/>
                </a:solidFill>
              </a:rPr>
              <a:t>Pyogenic</a:t>
            </a:r>
            <a:r>
              <a:rPr lang="ru-RU" altLang="uk-UA" b="1" i="1" dirty="0">
                <a:solidFill>
                  <a:srgbClr val="006600"/>
                </a:solidFill>
              </a:rPr>
              <a:t> </a:t>
            </a:r>
            <a:r>
              <a:rPr lang="ru-RU" altLang="uk-UA" b="1" i="1" dirty="0" err="1">
                <a:solidFill>
                  <a:srgbClr val="006600"/>
                </a:solidFill>
              </a:rPr>
              <a:t>meningitis</a:t>
            </a:r>
            <a:r>
              <a:rPr lang="ru-RU" altLang="uk-UA" b="1" i="1" dirty="0">
                <a:solidFill>
                  <a:srgbClr val="006600"/>
                </a:solidFill>
              </a:rPr>
              <a:t> </a:t>
            </a:r>
            <a:r>
              <a:rPr lang="ru-RU" altLang="uk-UA" b="1" dirty="0">
                <a:solidFill>
                  <a:srgbClr val="006600"/>
                </a:solidFill>
              </a:rPr>
              <a:t>: </a:t>
            </a:r>
            <a:r>
              <a:rPr lang="ru-RU" altLang="uk-UA" dirty="0" err="1">
                <a:solidFill>
                  <a:srgbClr val="006600"/>
                </a:solidFill>
              </a:rPr>
              <a:t>High</a:t>
            </a:r>
            <a:r>
              <a:rPr lang="ru-RU" altLang="uk-UA" dirty="0">
                <a:solidFill>
                  <a:srgbClr val="006600"/>
                </a:solidFill>
              </a:rPr>
              <a:t> </a:t>
            </a:r>
            <a:r>
              <a:rPr lang="ru-RU" altLang="uk-UA" dirty="0" err="1">
                <a:solidFill>
                  <a:srgbClr val="006600"/>
                </a:solidFill>
              </a:rPr>
              <a:t>fever</a:t>
            </a:r>
            <a:r>
              <a:rPr lang="ru-RU" altLang="uk-UA" dirty="0">
                <a:solidFill>
                  <a:srgbClr val="006600"/>
                </a:solidFill>
              </a:rPr>
              <a:t>, </a:t>
            </a:r>
            <a:r>
              <a:rPr lang="ru-RU" altLang="uk-UA" dirty="0" err="1">
                <a:solidFill>
                  <a:srgbClr val="006600"/>
                </a:solidFill>
              </a:rPr>
              <a:t>stiff</a:t>
            </a:r>
            <a:r>
              <a:rPr lang="ru-RU" altLang="uk-UA" dirty="0">
                <a:solidFill>
                  <a:srgbClr val="006600"/>
                </a:solidFill>
              </a:rPr>
              <a:t> </a:t>
            </a:r>
            <a:r>
              <a:rPr lang="ru-RU" altLang="uk-UA" dirty="0" err="1">
                <a:solidFill>
                  <a:srgbClr val="006600"/>
                </a:solidFill>
              </a:rPr>
              <a:t>neck</a:t>
            </a:r>
            <a:r>
              <a:rPr lang="ru-RU" altLang="uk-UA" dirty="0">
                <a:solidFill>
                  <a:srgbClr val="006600"/>
                </a:solidFill>
              </a:rPr>
              <a:t>, </a:t>
            </a:r>
            <a:r>
              <a:rPr lang="ru-RU" altLang="uk-UA" dirty="0" err="1">
                <a:solidFill>
                  <a:srgbClr val="006600"/>
                </a:solidFill>
              </a:rPr>
              <a:t>Kernig’s</a:t>
            </a:r>
            <a:r>
              <a:rPr lang="ru-RU" altLang="uk-UA" dirty="0">
                <a:solidFill>
                  <a:srgbClr val="006600"/>
                </a:solidFill>
              </a:rPr>
              <a:t> </a:t>
            </a:r>
            <a:r>
              <a:rPr lang="ru-RU" altLang="uk-UA" dirty="0" err="1">
                <a:solidFill>
                  <a:srgbClr val="006600"/>
                </a:solidFill>
              </a:rPr>
              <a:t>sign</a:t>
            </a:r>
            <a:r>
              <a:rPr lang="ru-RU" altLang="uk-UA" dirty="0">
                <a:solidFill>
                  <a:srgbClr val="006600"/>
                </a:solidFill>
              </a:rPr>
              <a:t>, </a:t>
            </a:r>
            <a:r>
              <a:rPr lang="ru-RU" altLang="uk-UA" dirty="0" err="1">
                <a:solidFill>
                  <a:srgbClr val="006600"/>
                </a:solidFill>
              </a:rPr>
              <a:t>severe</a:t>
            </a:r>
            <a:r>
              <a:rPr lang="ru-RU" altLang="uk-UA" dirty="0">
                <a:solidFill>
                  <a:srgbClr val="006600"/>
                </a:solidFill>
              </a:rPr>
              <a:t> </a:t>
            </a:r>
            <a:r>
              <a:rPr lang="ru-RU" altLang="uk-UA" dirty="0" err="1">
                <a:solidFill>
                  <a:srgbClr val="006600"/>
                </a:solidFill>
              </a:rPr>
              <a:t>headache</a:t>
            </a:r>
            <a:r>
              <a:rPr lang="ru-RU" altLang="uk-UA" dirty="0">
                <a:solidFill>
                  <a:srgbClr val="006600"/>
                </a:solidFill>
              </a:rPr>
              <a:t>, </a:t>
            </a:r>
            <a:r>
              <a:rPr lang="ru-RU" altLang="uk-UA" dirty="0" err="1">
                <a:solidFill>
                  <a:srgbClr val="006600"/>
                </a:solidFill>
              </a:rPr>
              <a:t>vomiting</a:t>
            </a:r>
            <a:r>
              <a:rPr lang="ru-RU" altLang="uk-UA" dirty="0">
                <a:solidFill>
                  <a:srgbClr val="006600"/>
                </a:solidFill>
              </a:rPr>
              <a:t>, </a:t>
            </a:r>
            <a:r>
              <a:rPr lang="ru-RU" altLang="uk-UA" dirty="0" err="1">
                <a:solidFill>
                  <a:srgbClr val="006600"/>
                </a:solidFill>
              </a:rPr>
              <a:t>photophobia</a:t>
            </a:r>
            <a:r>
              <a:rPr lang="ru-RU" altLang="uk-UA" dirty="0">
                <a:solidFill>
                  <a:srgbClr val="006600"/>
                </a:solidFill>
              </a:rPr>
              <a:t>, </a:t>
            </a:r>
            <a:r>
              <a:rPr lang="ru-RU" altLang="uk-UA" dirty="0" err="1">
                <a:solidFill>
                  <a:srgbClr val="006600"/>
                </a:solidFill>
              </a:rPr>
              <a:t>chills</a:t>
            </a:r>
            <a:endParaRPr lang="ru-RU" altLang="uk-UA" dirty="0">
              <a:solidFill>
                <a:srgbClr val="0066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b="1" i="1" dirty="0" err="1">
                <a:solidFill>
                  <a:srgbClr val="006600"/>
                </a:solidFill>
              </a:rPr>
              <a:t>Meningococcal</a:t>
            </a:r>
            <a:r>
              <a:rPr lang="ru-RU" altLang="uk-UA" b="1" i="1" dirty="0">
                <a:solidFill>
                  <a:srgbClr val="006600"/>
                </a:solidFill>
              </a:rPr>
              <a:t> s</a:t>
            </a:r>
            <a:r>
              <a:rPr lang="en-US" altLang="uk-UA" b="1" i="1" dirty="0">
                <a:solidFill>
                  <a:srgbClr val="006600"/>
                </a:solidFill>
              </a:rPr>
              <a:t>e</a:t>
            </a:r>
            <a:r>
              <a:rPr lang="ru-RU" altLang="uk-UA" b="1" i="1">
                <a:solidFill>
                  <a:srgbClr val="006600"/>
                </a:solidFill>
              </a:rPr>
              <a:t>pticemia</a:t>
            </a:r>
            <a:r>
              <a:rPr lang="ru-RU" altLang="uk-UA" b="1" i="1" dirty="0">
                <a:solidFill>
                  <a:srgbClr val="006600"/>
                </a:solidFill>
              </a:rPr>
              <a:t> : </a:t>
            </a:r>
            <a:r>
              <a:rPr lang="ru-RU" altLang="uk-UA" dirty="0" err="1">
                <a:solidFill>
                  <a:srgbClr val="006600"/>
                </a:solidFill>
              </a:rPr>
              <a:t>acute</a:t>
            </a:r>
            <a:r>
              <a:rPr lang="ru-RU" altLang="uk-UA" dirty="0">
                <a:solidFill>
                  <a:srgbClr val="006600"/>
                </a:solidFill>
              </a:rPr>
              <a:t> </a:t>
            </a:r>
            <a:r>
              <a:rPr lang="ru-RU" altLang="uk-UA" dirty="0" err="1">
                <a:solidFill>
                  <a:srgbClr val="006600"/>
                </a:solidFill>
              </a:rPr>
              <a:t>fever</a:t>
            </a:r>
            <a:r>
              <a:rPr lang="ru-RU" altLang="uk-UA" dirty="0">
                <a:solidFill>
                  <a:srgbClr val="006600"/>
                </a:solidFill>
              </a:rPr>
              <a:t> </a:t>
            </a:r>
            <a:r>
              <a:rPr lang="ru-RU" altLang="uk-UA" dirty="0" err="1">
                <a:solidFill>
                  <a:srgbClr val="006600"/>
                </a:solidFill>
              </a:rPr>
              <a:t>with</a:t>
            </a:r>
            <a:r>
              <a:rPr lang="ru-RU" altLang="uk-UA" dirty="0">
                <a:solidFill>
                  <a:srgbClr val="006600"/>
                </a:solidFill>
              </a:rPr>
              <a:t> </a:t>
            </a:r>
            <a:r>
              <a:rPr lang="ru-RU" altLang="uk-UA" dirty="0" err="1">
                <a:solidFill>
                  <a:srgbClr val="006600"/>
                </a:solidFill>
              </a:rPr>
              <a:t>chills</a:t>
            </a:r>
            <a:r>
              <a:rPr lang="ru-RU" altLang="uk-UA" dirty="0">
                <a:solidFill>
                  <a:srgbClr val="006600"/>
                </a:solidFill>
              </a:rPr>
              <a:t>, </a:t>
            </a:r>
            <a:r>
              <a:rPr lang="ru-RU" altLang="uk-UA" dirty="0" err="1">
                <a:solidFill>
                  <a:srgbClr val="006600"/>
                </a:solidFill>
              </a:rPr>
              <a:t>malaise</a:t>
            </a:r>
            <a:r>
              <a:rPr lang="ru-RU" altLang="uk-UA" dirty="0">
                <a:solidFill>
                  <a:srgbClr val="006600"/>
                </a:solidFill>
              </a:rPr>
              <a:t>, </a:t>
            </a:r>
            <a:r>
              <a:rPr lang="ru-RU" altLang="uk-UA" dirty="0" err="1">
                <a:solidFill>
                  <a:srgbClr val="006600"/>
                </a:solidFill>
              </a:rPr>
              <a:t>prostation</a:t>
            </a:r>
            <a:r>
              <a:rPr lang="ru-RU" altLang="uk-UA" dirty="0">
                <a:solidFill>
                  <a:srgbClr val="006600"/>
                </a:solidFill>
              </a:rPr>
              <a:t>, </a:t>
            </a:r>
            <a:r>
              <a:rPr lang="ru-RU" altLang="uk-UA" dirty="0" err="1">
                <a:solidFill>
                  <a:srgbClr val="006600"/>
                </a:solidFill>
              </a:rPr>
              <a:t>Waterhouse-frederichsen</a:t>
            </a:r>
            <a:r>
              <a:rPr lang="ru-RU" altLang="uk-UA" dirty="0">
                <a:solidFill>
                  <a:srgbClr val="006600"/>
                </a:solidFill>
              </a:rPr>
              <a:t> </a:t>
            </a:r>
            <a:r>
              <a:rPr lang="ru-RU" altLang="uk-UA" dirty="0" err="1">
                <a:solidFill>
                  <a:srgbClr val="006600"/>
                </a:solidFill>
              </a:rPr>
              <a:t>syndrome</a:t>
            </a:r>
            <a:r>
              <a:rPr lang="ru-RU" altLang="uk-UA" dirty="0">
                <a:solidFill>
                  <a:srgbClr val="006600"/>
                </a:solidFill>
              </a:rPr>
              <a:t>, DIC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b="1" i="1" dirty="0" err="1">
                <a:solidFill>
                  <a:srgbClr val="006600"/>
                </a:solidFill>
              </a:rPr>
              <a:t>Other</a:t>
            </a:r>
            <a:r>
              <a:rPr lang="ru-RU" altLang="uk-UA" b="1" i="1" dirty="0">
                <a:solidFill>
                  <a:srgbClr val="006600"/>
                </a:solidFill>
              </a:rPr>
              <a:t> </a:t>
            </a:r>
            <a:r>
              <a:rPr lang="ru-RU" altLang="uk-UA" b="1" i="1" dirty="0" err="1">
                <a:solidFill>
                  <a:srgbClr val="006600"/>
                </a:solidFill>
              </a:rPr>
              <a:t>Syndrome</a:t>
            </a:r>
            <a:r>
              <a:rPr lang="ru-RU" altLang="uk-UA" b="1" i="1" dirty="0">
                <a:solidFill>
                  <a:srgbClr val="006600"/>
                </a:solidFill>
              </a:rPr>
              <a:t> : </a:t>
            </a:r>
            <a:r>
              <a:rPr lang="ru-RU" altLang="uk-UA" dirty="0" err="1">
                <a:solidFill>
                  <a:srgbClr val="006600"/>
                </a:solidFill>
              </a:rPr>
              <a:t>Pneumonia</a:t>
            </a:r>
            <a:r>
              <a:rPr lang="ru-RU" altLang="uk-UA" dirty="0">
                <a:solidFill>
                  <a:srgbClr val="006600"/>
                </a:solidFill>
              </a:rPr>
              <a:t>, </a:t>
            </a:r>
            <a:r>
              <a:rPr lang="ru-RU" altLang="uk-UA" dirty="0" err="1">
                <a:solidFill>
                  <a:srgbClr val="006600"/>
                </a:solidFill>
              </a:rPr>
              <a:t>arthritis</a:t>
            </a:r>
            <a:r>
              <a:rPr lang="ru-RU" altLang="uk-UA" dirty="0">
                <a:solidFill>
                  <a:srgbClr val="006600"/>
                </a:solidFill>
              </a:rPr>
              <a:t>, </a:t>
            </a:r>
            <a:r>
              <a:rPr lang="ru-RU" altLang="uk-UA" dirty="0" err="1">
                <a:solidFill>
                  <a:srgbClr val="006600"/>
                </a:solidFill>
              </a:rPr>
              <a:t>urethritis</a:t>
            </a:r>
            <a:r>
              <a:rPr lang="ru-RU" altLang="uk-UA" dirty="0">
                <a:solidFill>
                  <a:srgbClr val="006600"/>
                </a:solidFill>
              </a:rPr>
              <a:t>, </a:t>
            </a:r>
            <a:r>
              <a:rPr lang="ru-RU" altLang="uk-UA" dirty="0" err="1">
                <a:solidFill>
                  <a:srgbClr val="006600"/>
                </a:solidFill>
              </a:rPr>
              <a:t>respiratory</a:t>
            </a:r>
            <a:r>
              <a:rPr lang="ru-RU" altLang="uk-UA" dirty="0">
                <a:solidFill>
                  <a:srgbClr val="006600"/>
                </a:solidFill>
              </a:rPr>
              <a:t> </a:t>
            </a:r>
            <a:r>
              <a:rPr lang="ru-RU" altLang="uk-UA" dirty="0" err="1">
                <a:solidFill>
                  <a:srgbClr val="006600"/>
                </a:solidFill>
              </a:rPr>
              <a:t>tract</a:t>
            </a:r>
            <a:r>
              <a:rPr lang="ru-RU" altLang="uk-UA" dirty="0">
                <a:solidFill>
                  <a:srgbClr val="006600"/>
                </a:solidFill>
              </a:rPr>
              <a:t> </a:t>
            </a:r>
            <a:r>
              <a:rPr lang="ru-RU" altLang="uk-UA" dirty="0" err="1">
                <a:solidFill>
                  <a:srgbClr val="006600"/>
                </a:solidFill>
              </a:rPr>
              <a:t>infection</a:t>
            </a:r>
            <a:endParaRPr lang="ru-RU" altLang="uk-UA" dirty="0">
              <a:solidFill>
                <a:srgbClr val="006600"/>
              </a:solidFill>
            </a:endParaRPr>
          </a:p>
          <a:p>
            <a:pPr eaLnBrk="1" hangingPunct="1"/>
            <a:endParaRPr lang="uk-UA" altLang="uk-UA" dirty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uk-UA" b="1" i="1">
                <a:solidFill>
                  <a:srgbClr val="FF0000"/>
                </a:solidFill>
              </a:rPr>
              <a:t>Neisseria </a:t>
            </a:r>
            <a:r>
              <a:rPr lang="en-US" altLang="uk-UA" b="1" i="1">
                <a:solidFill>
                  <a:srgbClr val="FF0000"/>
                </a:solidFill>
              </a:rPr>
              <a:t>m</a:t>
            </a:r>
            <a:r>
              <a:rPr lang="ru-RU" altLang="uk-UA" b="1" i="1">
                <a:solidFill>
                  <a:srgbClr val="FF0000"/>
                </a:solidFill>
              </a:rPr>
              <a:t>eningitidis</a:t>
            </a:r>
          </a:p>
        </p:txBody>
      </p:sp>
    </p:spTree>
    <p:extLst>
      <p:ext uri="{BB962C8B-B14F-4D97-AF65-F5344CB8AC3E}">
        <p14:creationId xmlns:p14="http://schemas.microsoft.com/office/powerpoint/2010/main" val="45287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uk-UA" altLang="uk-UA"/>
          </a:p>
        </p:txBody>
      </p:sp>
      <p:pic>
        <p:nvPicPr>
          <p:cNvPr id="22532" name="Picture 4" descr="Рисунок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53988"/>
            <a:ext cx="8885237" cy="655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853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uk-UA" altLang="uk-UA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uk-UA" altLang="uk-UA"/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331788" y="482600"/>
          <a:ext cx="8482012" cy="58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0" name="Image" r:id="rId3" imgW="8482540" imgH="5892063" progId="Photoshop.Image.7">
                  <p:embed/>
                </p:oleObj>
              </mc:Choice>
              <mc:Fallback>
                <p:oleObj name="Image" r:id="rId3" imgW="8482540" imgH="5892063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788" y="482600"/>
                        <a:ext cx="8482012" cy="58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893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>
          <a:xfrm>
            <a:off x="5003800" y="3933825"/>
            <a:ext cx="2592388" cy="936625"/>
          </a:xfrm>
        </p:spPr>
        <p:txBody>
          <a:bodyPr/>
          <a:lstStyle/>
          <a:p>
            <a:pPr eaLnBrk="1" hangingPunct="1"/>
            <a:r>
              <a:rPr lang="ru-RU" altLang="uk-UA" sz="2000"/>
              <a:t>and non-blanching petechial (B and C) </a:t>
            </a:r>
          </a:p>
        </p:txBody>
      </p:sp>
      <p:pic>
        <p:nvPicPr>
          <p:cNvPr id="24579" name="Picture 6" descr="Pict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88913"/>
            <a:ext cx="3816350" cy="640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Rectangle 8"/>
          <p:cNvSpPr>
            <a:spLocks noChangeArrowheads="1"/>
          </p:cNvSpPr>
          <p:nvPr/>
        </p:nvSpPr>
        <p:spPr bwMode="auto">
          <a:xfrm>
            <a:off x="5219700" y="115888"/>
            <a:ext cx="37465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uk-UA" sz="2400">
                <a:solidFill>
                  <a:schemeClr val="tx2"/>
                </a:solidFill>
              </a:rPr>
              <a:t>R</a:t>
            </a:r>
            <a:r>
              <a:rPr lang="ru-RU" altLang="uk-UA" sz="2400">
                <a:solidFill>
                  <a:schemeClr val="tx2"/>
                </a:solidFill>
              </a:rPr>
              <a:t>ashes in meningococcal </a:t>
            </a:r>
            <a:endParaRPr lang="en-US" altLang="uk-UA" sz="2400">
              <a:solidFill>
                <a:schemeClr val="tx2"/>
              </a:solidFill>
            </a:endParaRPr>
          </a:p>
          <a:p>
            <a:pPr algn="ctr" eaLnBrk="1" hangingPunct="1"/>
            <a:r>
              <a:rPr lang="ru-RU" altLang="uk-UA" sz="2400">
                <a:solidFill>
                  <a:schemeClr val="tx2"/>
                </a:solidFill>
              </a:rPr>
              <a:t>disease</a:t>
            </a:r>
          </a:p>
        </p:txBody>
      </p:sp>
      <p:sp>
        <p:nvSpPr>
          <p:cNvPr id="24581" name="Rectangle 9"/>
          <p:cNvSpPr>
            <a:spLocks noChangeArrowheads="1"/>
          </p:cNvSpPr>
          <p:nvPr/>
        </p:nvSpPr>
        <p:spPr bwMode="auto">
          <a:xfrm>
            <a:off x="5003800" y="1557338"/>
            <a:ext cx="1365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uk-UA">
                <a:solidFill>
                  <a:schemeClr val="tx2"/>
                </a:solidFill>
              </a:rPr>
              <a:t>Macular (A)</a:t>
            </a:r>
          </a:p>
        </p:txBody>
      </p:sp>
    </p:spTree>
    <p:extLst>
      <p:ext uri="{BB962C8B-B14F-4D97-AF65-F5344CB8AC3E}">
        <p14:creationId xmlns:p14="http://schemas.microsoft.com/office/powerpoint/2010/main" val="171140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97425"/>
            <a:ext cx="8229600" cy="13287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sz="1800"/>
              <a:t>Fulminant meningococcal septicaemia</a:t>
            </a:r>
            <a:endParaRPr lang="en-US" altLang="uk-UA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sz="1800"/>
              <a:t>A=fulminant meningococcal septicaemia with ecchymoses. </a:t>
            </a:r>
            <a:endParaRPr lang="en-US" altLang="uk-UA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sz="1800"/>
              <a:t>B=eye with intraocular haemorrhage during fulminant meningococcal septicaemia. </a:t>
            </a:r>
            <a:endParaRPr lang="en-US" altLang="uk-UA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sz="1800"/>
              <a:t>C=thrombosis and gangrene of the fingers in a child surviving fulminant meningococcal septicaemia. </a:t>
            </a:r>
            <a:endParaRPr lang="en-US" altLang="uk-UA" sz="1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uk-UA" sz="1800"/>
              <a:t>D=haemorrhagic adrenals in fulminant meningococcal septicaemia. </a:t>
            </a:r>
          </a:p>
          <a:p>
            <a:pPr eaLnBrk="1" hangingPunct="1">
              <a:lnSpc>
                <a:spcPct val="80000"/>
              </a:lnSpc>
            </a:pPr>
            <a:endParaRPr lang="ru-RU" altLang="uk-UA" sz="1800"/>
          </a:p>
        </p:txBody>
      </p:sp>
      <p:pic>
        <p:nvPicPr>
          <p:cNvPr id="25603" name="Picture 4" descr="Pict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60350"/>
            <a:ext cx="6408738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29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Complications of meningococcal diseases</a:t>
            </a:r>
            <a:endParaRPr lang="uk-UA" altLang="uk-UA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2492375"/>
            <a:ext cx="4451350" cy="3270250"/>
          </a:xfrm>
          <a:noFill/>
        </p:spPr>
      </p:pic>
      <p:pic>
        <p:nvPicPr>
          <p:cNvPr id="2662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492375"/>
            <a:ext cx="3421062" cy="239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Прямоугольник 3"/>
          <p:cNvSpPr>
            <a:spLocks noChangeArrowheads="1"/>
          </p:cNvSpPr>
          <p:nvPr/>
        </p:nvSpPr>
        <p:spPr bwMode="auto">
          <a:xfrm>
            <a:off x="4774878" y="5301208"/>
            <a:ext cx="44405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uk-UA" dirty="0"/>
              <a:t>Charlotte Cleverley-</a:t>
            </a:r>
            <a:r>
              <a:rPr lang="en-US" altLang="uk-UA" dirty="0" err="1"/>
              <a:t>Bisman</a:t>
            </a:r>
            <a:r>
              <a:rPr lang="en-US" altLang="uk-UA" dirty="0"/>
              <a:t>, one of the youngest survivors of the disease. The infected arms had to be amputated later</a:t>
            </a:r>
            <a:r>
              <a:rPr lang="en-US" altLang="uk-UA" dirty="0">
                <a:solidFill>
                  <a:schemeClr val="tx2"/>
                </a:solidFill>
              </a:rPr>
              <a:t>.</a:t>
            </a:r>
            <a:endParaRPr lang="uk-UA" altLang="uk-UA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15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Roboto Slab"/>
              </a:rPr>
              <a:t>Polysaccharide </a:t>
            </a:r>
            <a:r>
              <a:rPr lang="en-US" dirty="0" smtClean="0">
                <a:solidFill>
                  <a:srgbClr val="C00000"/>
                </a:solidFill>
                <a:latin typeface="Roboto Slab"/>
              </a:rPr>
              <a:t>Vaccines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772816"/>
            <a:ext cx="7056784" cy="2932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rgbClr val="353534"/>
                </a:solidFill>
                <a:latin typeface="Roboto Slab"/>
              </a:rPr>
              <a:t> </a:t>
            </a:r>
            <a:r>
              <a:rPr lang="en-US" sz="2400" dirty="0">
                <a:solidFill>
                  <a:srgbClr val="353534"/>
                </a:solidFill>
                <a:latin typeface="Roboto Slab"/>
              </a:rPr>
              <a:t>A meningococcal polysaccharide (MPS) vaccine, containing antigens of </a:t>
            </a:r>
            <a:r>
              <a:rPr lang="en-US" sz="2400" dirty="0" err="1">
                <a:solidFill>
                  <a:srgbClr val="353534"/>
                </a:solidFill>
                <a:latin typeface="Roboto Slab"/>
              </a:rPr>
              <a:t>serogroups</a:t>
            </a:r>
            <a:r>
              <a:rPr lang="en-US" sz="2400" dirty="0">
                <a:solidFill>
                  <a:srgbClr val="353534"/>
                </a:solidFill>
                <a:latin typeface="Roboto Slab"/>
              </a:rPr>
              <a:t> A, C, Y, and W135, (MPSV4) has been used since the past 20 years</a:t>
            </a:r>
            <a:r>
              <a:rPr lang="en-US" dirty="0">
                <a:solidFill>
                  <a:srgbClr val="353534"/>
                </a:solidFill>
                <a:latin typeface="Roboto Slab"/>
              </a:rPr>
              <a:t>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321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792163"/>
            <a:ext cx="3497263" cy="2522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63950" y="228600"/>
            <a:ext cx="5372100" cy="31178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663950" y="3357563"/>
            <a:ext cx="5372100" cy="2533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1200"/>
              </a:spcBef>
              <a:defRPr/>
            </a:pPr>
            <a:r>
              <a:rPr lang="en-US" altLang="uk-UA" sz="2400" b="1">
                <a:solidFill>
                  <a:srgbClr val="7030A0"/>
                </a:solidFill>
                <a:latin typeface="Calibri" pitchFamily="34" charset="0"/>
              </a:rPr>
              <a:t>ELECTRON MICROSCOPY OF ULTRATHIN SECTIONS OF GONOCOCCI</a:t>
            </a:r>
            <a:endParaRPr lang="ru-RU" altLang="uk-UA" sz="2400" b="1">
              <a:solidFill>
                <a:srgbClr val="7030A0"/>
              </a:solidFill>
              <a:latin typeface="Calibri" pitchFamily="34" charset="0"/>
            </a:endParaRPr>
          </a:p>
          <a:p>
            <a:pPr>
              <a:spcBef>
                <a:spcPts val="600"/>
              </a:spcBef>
              <a:defRPr/>
            </a:pPr>
            <a:r>
              <a:rPr lang="ru-RU" altLang="uk-UA" sz="2400" b="1">
                <a:solidFill>
                  <a:srgbClr val="7030A0"/>
                </a:solidFill>
                <a:latin typeface="Calibri" pitchFamily="34" charset="0"/>
              </a:rPr>
              <a:t>А – </a:t>
            </a:r>
            <a:r>
              <a:rPr lang="en-US" altLang="uk-UA" sz="2400" b="1">
                <a:solidFill>
                  <a:srgbClr val="7030A0"/>
                </a:solidFill>
                <a:latin typeface="Calibri" pitchFamily="34" charset="0"/>
              </a:rPr>
              <a:t>extra membrane and fision of gonococcus</a:t>
            </a:r>
            <a:r>
              <a:rPr lang="ru-RU" altLang="uk-UA" sz="2400" b="1">
                <a:solidFill>
                  <a:srgbClr val="7030A0"/>
                </a:solidFill>
                <a:latin typeface="Calibri" pitchFamily="34" charset="0"/>
              </a:rPr>
              <a:t>;</a:t>
            </a:r>
          </a:p>
          <a:p>
            <a:pPr>
              <a:spcBef>
                <a:spcPts val="1200"/>
              </a:spcBef>
              <a:defRPr/>
            </a:pPr>
            <a:r>
              <a:rPr lang="ru-RU" altLang="uk-UA" sz="2400" b="1">
                <a:solidFill>
                  <a:srgbClr val="7030A0"/>
                </a:solidFill>
                <a:latin typeface="Calibri" pitchFamily="34" charset="0"/>
              </a:rPr>
              <a:t>В – </a:t>
            </a:r>
            <a:r>
              <a:rPr lang="en-US" altLang="uk-UA" sz="2400" b="1">
                <a:solidFill>
                  <a:srgbClr val="7030A0"/>
                </a:solidFill>
                <a:latin typeface="Calibri" pitchFamily="34" charset="0"/>
              </a:rPr>
              <a:t>excretion from urethra</a:t>
            </a:r>
            <a:r>
              <a:rPr lang="ru-RU" altLang="uk-UA" sz="2400" b="1">
                <a:solidFill>
                  <a:srgbClr val="7030A0"/>
                </a:solidFill>
                <a:latin typeface="Calibri" pitchFamily="34" charset="0"/>
              </a:rPr>
              <a:t>.  </a:t>
            </a:r>
            <a:r>
              <a:rPr lang="en-US" altLang="uk-UA" sz="2400" b="1">
                <a:solidFill>
                  <a:srgbClr val="7030A0"/>
                </a:solidFill>
                <a:latin typeface="Calibri" pitchFamily="34" charset="0"/>
              </a:rPr>
              <a:t>Gonococcus on epithelial cell</a:t>
            </a:r>
            <a:endParaRPr lang="ru-RU" altLang="uk-UA" sz="2400" b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950" y="214313"/>
            <a:ext cx="3455988" cy="622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ts val="2000"/>
              </a:lnSpc>
              <a:defRPr/>
            </a:pPr>
            <a:r>
              <a:rPr lang="en-US" altLang="uk-UA" sz="2000" b="1">
                <a:solidFill>
                  <a:srgbClr val="7030A0"/>
                </a:solidFill>
                <a:latin typeface="Calibri" pitchFamily="34" charset="0"/>
              </a:rPr>
              <a:t>N. gonorrhoeae</a:t>
            </a:r>
            <a:r>
              <a:rPr lang="ru-RU" altLang="uk-UA" sz="2000" b="1">
                <a:solidFill>
                  <a:srgbClr val="7030A0"/>
                </a:solidFill>
                <a:latin typeface="Calibri" pitchFamily="34" charset="0"/>
              </a:rPr>
              <a:t>. </a:t>
            </a:r>
          </a:p>
          <a:p>
            <a:pPr algn="ctr">
              <a:lnSpc>
                <a:spcPts val="2000"/>
              </a:lnSpc>
              <a:defRPr/>
            </a:pPr>
            <a:r>
              <a:rPr lang="en-US" altLang="uk-UA" sz="2000" b="1">
                <a:solidFill>
                  <a:srgbClr val="7030A0"/>
                </a:solidFill>
                <a:latin typeface="Calibri" pitchFamily="34" charset="0"/>
              </a:rPr>
              <a:t>Smear from urethral pus.</a:t>
            </a:r>
            <a:r>
              <a:rPr lang="ru-RU" altLang="uk-UA" sz="2000" b="1">
                <a:solidFill>
                  <a:srgbClr val="7030A0"/>
                </a:solidFill>
                <a:latin typeface="Calibri" pitchFamily="34" charset="0"/>
              </a:rPr>
              <a:t> </a:t>
            </a:r>
            <a:endParaRPr lang="ru-RU" altLang="uk-UA" sz="2000">
              <a:latin typeface="Calibr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950" y="3284538"/>
            <a:ext cx="3497263" cy="368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ts val="2000"/>
              </a:lnSpc>
              <a:defRPr/>
            </a:pPr>
            <a:r>
              <a:rPr lang="en-US" altLang="uk-UA" sz="2000" b="1">
                <a:solidFill>
                  <a:srgbClr val="7030A0"/>
                </a:solidFill>
                <a:latin typeface="Calibri" pitchFamily="34" charset="0"/>
              </a:rPr>
              <a:t>Methylene blue staining</a:t>
            </a:r>
            <a:endParaRPr lang="ru-RU" altLang="uk-UA" sz="2000" b="1">
              <a:solidFill>
                <a:srgbClr val="7030A0"/>
              </a:solidFill>
              <a:latin typeface="Calibri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9225" y="3644900"/>
            <a:ext cx="3455988" cy="2590800"/>
          </a:xfrm>
          <a:prstGeom prst="rect">
            <a:avLst/>
          </a:prstGeom>
          <a:noFill/>
          <a:ln w="222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084263" y="6237288"/>
            <a:ext cx="1600200" cy="368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ts val="2000"/>
              </a:lnSpc>
              <a:defRPr/>
            </a:pPr>
            <a:r>
              <a:rPr lang="en-US" altLang="uk-UA" b="1">
                <a:solidFill>
                  <a:srgbClr val="7030A0"/>
                </a:solidFill>
                <a:latin typeface="Calibri" pitchFamily="34" charset="0"/>
              </a:rPr>
              <a:t>Gram -staining</a:t>
            </a:r>
            <a:endParaRPr lang="ru-RU" altLang="uk-UA" b="1">
              <a:solidFill>
                <a:srgbClr val="7030A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8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115888"/>
            <a:ext cx="4727575" cy="515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87825" y="5497513"/>
            <a:ext cx="4849813" cy="693737"/>
          </a:xfrm>
          <a:prstGeom prst="rect">
            <a:avLst/>
          </a:prstGeom>
          <a:solidFill>
            <a:schemeClr val="bg2">
              <a:lumMod val="90000"/>
            </a:schemeClr>
          </a:solidFill>
          <a:ln w="22225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b="1">
                <a:solidFill>
                  <a:srgbClr val="7030A0"/>
                </a:solidFill>
                <a:latin typeface="Calibri" pitchFamily="34" charset="0"/>
              </a:rPr>
              <a:t>Meningococci on mucous membrane of pharynx</a:t>
            </a:r>
            <a:endParaRPr lang="uk-UA" b="1">
              <a:solidFill>
                <a:srgbClr val="7030A0"/>
              </a:solidFill>
              <a:latin typeface="Calibri" pitchFamily="34" charset="0"/>
            </a:endParaRPr>
          </a:p>
          <a:p>
            <a:pPr algn="ctr" eaLnBrk="1" hangingPunct="1">
              <a:defRPr/>
            </a:pPr>
            <a:r>
              <a:rPr lang="en-US" sz="2000" b="1">
                <a:solidFill>
                  <a:srgbClr val="7030A0"/>
                </a:solidFill>
                <a:latin typeface="Calibri" pitchFamily="34" charset="0"/>
              </a:rPr>
              <a:t> Electronic microscopy</a:t>
            </a:r>
            <a:endParaRPr lang="ru-RU" sz="2000" b="1">
              <a:solidFill>
                <a:srgbClr val="7030A0"/>
              </a:solidFill>
              <a:latin typeface="Calibri" pitchFamily="34" charset="0"/>
            </a:endParaRPr>
          </a:p>
        </p:txBody>
      </p:sp>
      <p:pic>
        <p:nvPicPr>
          <p:cNvPr id="28676" name="Picture 2" descr="Гонококки на поверхности лимфоцита (фото с сайта neisseria.org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115888"/>
            <a:ext cx="4033837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950" y="5373688"/>
            <a:ext cx="4033838" cy="91598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b="1">
                <a:solidFill>
                  <a:srgbClr val="7030A0"/>
                </a:solidFill>
                <a:latin typeface="Calibri" pitchFamily="34" charset="0"/>
              </a:rPr>
              <a:t>Gonococci on the surface of the lymphocyte</a:t>
            </a:r>
          </a:p>
          <a:p>
            <a:pPr algn="ctr" eaLnBrk="1" hangingPunct="1">
              <a:defRPr/>
            </a:pPr>
            <a:r>
              <a:rPr lang="en-US" b="1">
                <a:solidFill>
                  <a:srgbClr val="7030A0"/>
                </a:solidFill>
                <a:cs typeface="Arial" charset="0"/>
              </a:rPr>
              <a:t>Scanning electronic microscopy</a:t>
            </a:r>
          </a:p>
        </p:txBody>
      </p:sp>
    </p:spTree>
    <p:extLst>
      <p:ext uri="{BB962C8B-B14F-4D97-AF65-F5344CB8AC3E}">
        <p14:creationId xmlns:p14="http://schemas.microsoft.com/office/powerpoint/2010/main" val="296294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16632"/>
            <a:ext cx="8988491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6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1519</TotalTime>
  <Words>2067</Words>
  <Application>Microsoft Office PowerPoint</Application>
  <PresentationFormat>Экран (4:3)</PresentationFormat>
  <Paragraphs>498</Paragraphs>
  <Slides>53</Slides>
  <Notes>13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2" baseType="lpstr">
      <vt:lpstr>Arial</vt:lpstr>
      <vt:lpstr>Arial Unicode MS</vt:lpstr>
      <vt:lpstr>Calibri</vt:lpstr>
      <vt:lpstr>Roboto Slab</vt:lpstr>
      <vt:lpstr>Tahoma</vt:lpstr>
      <vt:lpstr>Times New Roman</vt:lpstr>
      <vt:lpstr>Wingdings</vt:lpstr>
      <vt:lpstr>Тема Office</vt:lpstr>
      <vt:lpstr>Image</vt:lpstr>
      <vt:lpstr>Презентация PowerPoint</vt:lpstr>
      <vt:lpstr>Презентация PowerPoint</vt:lpstr>
      <vt:lpstr>Презентация PowerPoint</vt:lpstr>
      <vt:lpstr>Properties of causative agent : </vt:lpstr>
      <vt:lpstr>Презентация PowerPoint</vt:lpstr>
      <vt:lpstr> Production of virulence factors  </vt:lpstr>
      <vt:lpstr> Pathogenesis  of disease in humans: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Cell wall virulence factor in S.aureus</vt:lpstr>
      <vt:lpstr>Презентация PowerPoint</vt:lpstr>
      <vt:lpstr>Презентация PowerPoint</vt:lpstr>
      <vt:lpstr>Презентация PowerPoint</vt:lpstr>
      <vt:lpstr>Factors of virulence of Streptococci</vt:lpstr>
      <vt:lpstr>Cultural properties of Streptococci</vt:lpstr>
      <vt:lpstr>Classification on the base of hemolytic properties</vt:lpstr>
      <vt:lpstr>Презентация PowerPoint</vt:lpstr>
      <vt:lpstr>Diseases caused by Streptococci</vt:lpstr>
      <vt:lpstr>Neisseria meningitidis</vt:lpstr>
      <vt:lpstr>Neisseria meningitidis</vt:lpstr>
      <vt:lpstr>Neisseria meningitidis</vt:lpstr>
      <vt:lpstr>Neisseria meningitidis</vt:lpstr>
      <vt:lpstr>Презентация PowerPoint</vt:lpstr>
      <vt:lpstr>Презентация PowerPoint</vt:lpstr>
      <vt:lpstr>Neisseria meningitidis</vt:lpstr>
      <vt:lpstr>Neisseria meningitidis</vt:lpstr>
      <vt:lpstr>Neisseria meningitidis</vt:lpstr>
      <vt:lpstr>Презентация PowerPoint</vt:lpstr>
      <vt:lpstr>Презентация PowerPoint</vt:lpstr>
      <vt:lpstr>and non-blanching petechial (B and C) </vt:lpstr>
      <vt:lpstr>Презентация PowerPoint</vt:lpstr>
      <vt:lpstr>Complications of meningococcal diseases</vt:lpstr>
      <vt:lpstr>Polysaccharide Vaccines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Lenovo</cp:lastModifiedBy>
  <cp:revision>93</cp:revision>
  <dcterms:created xsi:type="dcterms:W3CDTF">2011-07-08T12:14:43Z</dcterms:created>
  <dcterms:modified xsi:type="dcterms:W3CDTF">2023-02-14T11:54:05Z</dcterms:modified>
</cp:coreProperties>
</file>