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42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14.02.23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14.02.23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14.02.23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14.02.23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14.02.23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14.02.23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14.02.23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14.02.23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14.02.23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14.02.23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14.02.23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вт 14.02.23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7200"/>
            <a:ext cx="8991600" cy="838200"/>
          </a:xfrm>
        </p:spPr>
        <p:txBody>
          <a:bodyPr>
            <a:normAutofit fontScale="90000"/>
          </a:bodyPr>
          <a:lstStyle/>
          <a:p>
            <a:r>
              <a:rPr lang="uk-UA" sz="7200" dirty="0" smtClean="0">
                <a:solidFill>
                  <a:srgbClr val="002060"/>
                </a:solidFill>
              </a:rPr>
              <a:t/>
            </a:r>
            <a:br>
              <a:rPr lang="uk-UA" sz="7200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589240"/>
          </a:xfrm>
        </p:spPr>
        <p:txBody>
          <a:bodyPr/>
          <a:lstStyle/>
          <a:p>
            <a:pPr marL="0" indent="0" algn="ctr">
              <a:buNone/>
            </a:pPr>
            <a:r>
              <a:rPr lang="uk-UA" sz="4800" b="1" i="1" dirty="0" smtClean="0">
                <a:solidFill>
                  <a:srgbClr val="7030A0"/>
                </a:solidFill>
              </a:rPr>
              <a:t>Тема лекції</a:t>
            </a:r>
          </a:p>
          <a:p>
            <a:pPr marL="0" indent="0" algn="ctr">
              <a:buNone/>
            </a:pPr>
            <a:r>
              <a:rPr lang="uk-UA" sz="6600" b="1" i="1" dirty="0" smtClean="0">
                <a:solidFill>
                  <a:srgbClr val="C00000"/>
                </a:solidFill>
              </a:rPr>
              <a:t>Захворювання </a:t>
            </a:r>
            <a:r>
              <a:rPr lang="uk-UA" sz="6600" b="1" i="1" dirty="0">
                <a:solidFill>
                  <a:srgbClr val="C00000"/>
                </a:solidFill>
              </a:rPr>
              <a:t>судин</a:t>
            </a:r>
            <a:endParaRPr lang="ru-RU" sz="6600" b="1" i="1" dirty="0">
              <a:solidFill>
                <a:srgbClr val="C00000"/>
              </a:solidFill>
            </a:endParaRPr>
          </a:p>
        </p:txBody>
      </p:sp>
      <p:pic>
        <p:nvPicPr>
          <p:cNvPr id="4" name="Picture 2" descr="C:\Documents and Settings\Admin\Мои документы\Мои рисунки\img0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221088"/>
            <a:ext cx="5500726" cy="2636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655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>
                <a:solidFill>
                  <a:srgbClr val="C00000"/>
                </a:solidFill>
              </a:rPr>
              <a:t>Актуальність</a:t>
            </a:r>
            <a:r>
              <a:rPr lang="uk-UA" b="1" i="1" dirty="0"/>
              <a:t> </a:t>
            </a:r>
            <a:r>
              <a:rPr lang="uk-UA" b="1" i="1" dirty="0">
                <a:solidFill>
                  <a:srgbClr val="C00000"/>
                </a:solidFill>
              </a:rPr>
              <a:t>теми</a:t>
            </a:r>
            <a:r>
              <a:rPr lang="uk-UA" b="1" i="1" dirty="0"/>
              <a:t> 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4319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b="1" dirty="0" smtClean="0"/>
              <a:t>Найчастішою причиною смерті травмованих є кровотеча з пошкоджених магістральних кровоносних судин, а найчастіші захворювання судин нижніх кінцівок призводять до порушення периферичного кровообігу, гострого тромбозу, змертвіння та інвалідності. Сприятливими умовами для їх розвитку є часті вагітності, тяжка фізична праця, довготривале статичне положення тіла, тому акушерка повинна добре орієнтуватися в дані патології та вживати профілактичних заходів.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8094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</a:rPr>
              <a:t>Захворювання артеріальних судин нижніх кінцівок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6747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b="1" i="1" u="sng" dirty="0" smtClean="0"/>
              <a:t>Етіопатогенез:</a:t>
            </a:r>
            <a:r>
              <a:rPr lang="uk-UA" b="1" dirty="0" smtClean="0"/>
              <a:t> звуження </a:t>
            </a:r>
            <a:r>
              <a:rPr lang="uk-UA" b="1" dirty="0"/>
              <a:t>просвіту </a:t>
            </a:r>
            <a:r>
              <a:rPr lang="uk-UA" b="1" dirty="0" smtClean="0"/>
              <a:t>судини внаслідок хронічного запалення або атеросклерозу призводять до порушення периферичного кровообігу.</a:t>
            </a:r>
          </a:p>
          <a:p>
            <a:pPr marL="0" indent="0">
              <a:buNone/>
            </a:pPr>
            <a:r>
              <a:rPr lang="uk-UA" b="1" i="1" u="sng" dirty="0" smtClean="0"/>
              <a:t>Види захворювання:</a:t>
            </a:r>
          </a:p>
          <a:p>
            <a:pPr marL="0" indent="0">
              <a:buNone/>
            </a:pPr>
            <a:r>
              <a:rPr lang="uk-UA" b="1" dirty="0" smtClean="0"/>
              <a:t>-  облітеруючий ендартеріїт</a:t>
            </a:r>
          </a:p>
          <a:p>
            <a:pPr marL="0" indent="0">
              <a:buNone/>
            </a:pPr>
            <a:r>
              <a:rPr lang="uk-UA" b="1" dirty="0" smtClean="0"/>
              <a:t>- облітеруючий атеросклероз</a:t>
            </a:r>
          </a:p>
          <a:p>
            <a:pPr>
              <a:buNone/>
            </a:pPr>
            <a:r>
              <a:rPr lang="uk-UA" b="1" dirty="0" smtClean="0"/>
              <a:t>- хвороба Рейно</a:t>
            </a:r>
          </a:p>
          <a:p>
            <a:pPr marL="0" lvl="1" indent="0">
              <a:buNone/>
            </a:pPr>
            <a:r>
              <a:rPr lang="uk-UA" b="1" i="1" u="sng" dirty="0" smtClean="0"/>
              <a:t>Ускладнення:</a:t>
            </a:r>
            <a:r>
              <a:rPr lang="uk-UA" b="1" dirty="0" smtClean="0"/>
              <a:t> гостра ішемія, тромбоз, змертвіння</a:t>
            </a:r>
            <a:endParaRPr lang="uk-UA" b="1" dirty="0"/>
          </a:p>
          <a:p>
            <a:pPr marL="0" indent="0">
              <a:buNone/>
            </a:pPr>
            <a:endParaRPr lang="uk-UA" dirty="0" smtClean="0"/>
          </a:p>
          <a:p>
            <a:pPr>
              <a:buFontTx/>
              <a:buChar char="-"/>
            </a:pPr>
            <a:endParaRPr lang="ru-RU" dirty="0"/>
          </a:p>
          <a:p>
            <a:pPr marL="0" indent="0">
              <a:buNone/>
            </a:pPr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102672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</a:rPr>
              <a:t>Облітеруючий ендартеріїт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980728"/>
            <a:ext cx="8472518" cy="58772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b="1" dirty="0" smtClean="0"/>
              <a:t>Загальне нейроендокринне захворювання, що призводить до облітерації (стенозу) артеріальних судин нижніх кінцівок.</a:t>
            </a:r>
          </a:p>
          <a:p>
            <a:pPr marL="0" indent="0">
              <a:buNone/>
            </a:pPr>
            <a:r>
              <a:rPr lang="uk-UA" b="1" i="1" u="sng" dirty="0" smtClean="0">
                <a:solidFill>
                  <a:schemeClr val="tx1"/>
                </a:solidFill>
              </a:rPr>
              <a:t>Стадії хвороби:</a:t>
            </a:r>
          </a:p>
          <a:p>
            <a:pPr>
              <a:buNone/>
            </a:pPr>
            <a:r>
              <a:rPr lang="uk-UA" b="1" dirty="0" smtClean="0">
                <a:solidFill>
                  <a:srgbClr val="C00000"/>
                </a:solidFill>
              </a:rPr>
              <a:t>• </a:t>
            </a:r>
            <a:r>
              <a:rPr lang="uk-UA" b="1" dirty="0" smtClean="0"/>
              <a:t>спастична</a:t>
            </a:r>
          </a:p>
          <a:p>
            <a:pPr>
              <a:buNone/>
            </a:pPr>
            <a:r>
              <a:rPr lang="uk-UA" b="1" dirty="0" smtClean="0">
                <a:solidFill>
                  <a:srgbClr val="C00000"/>
                </a:solidFill>
              </a:rPr>
              <a:t>• </a:t>
            </a:r>
            <a:r>
              <a:rPr lang="uk-UA" b="1" dirty="0" smtClean="0"/>
              <a:t>тромботична</a:t>
            </a:r>
            <a:endParaRPr lang="uk-UA" b="1" dirty="0" smtClean="0"/>
          </a:p>
          <a:p>
            <a:pPr>
              <a:buNone/>
            </a:pPr>
            <a:r>
              <a:rPr lang="uk-UA" b="1" dirty="0" smtClean="0">
                <a:solidFill>
                  <a:srgbClr val="C00000"/>
                </a:solidFill>
              </a:rPr>
              <a:t>• </a:t>
            </a:r>
            <a:r>
              <a:rPr lang="uk-UA" b="1" dirty="0" smtClean="0"/>
              <a:t>критична ішемія (переміжна кульгавість)</a:t>
            </a:r>
          </a:p>
          <a:p>
            <a:pPr>
              <a:buNone/>
            </a:pPr>
            <a:r>
              <a:rPr lang="uk-UA" b="1" dirty="0" smtClean="0">
                <a:solidFill>
                  <a:srgbClr val="C00000"/>
                </a:solidFill>
              </a:rPr>
              <a:t>• </a:t>
            </a:r>
            <a:r>
              <a:rPr lang="uk-UA" b="1" dirty="0" smtClean="0"/>
              <a:t>некротична (язви, нориці)</a:t>
            </a:r>
          </a:p>
          <a:p>
            <a:pPr>
              <a:buNone/>
            </a:pPr>
            <a:r>
              <a:rPr lang="uk-UA" b="1" dirty="0" smtClean="0">
                <a:solidFill>
                  <a:srgbClr val="C00000"/>
                </a:solidFill>
              </a:rPr>
              <a:t>• </a:t>
            </a:r>
            <a:r>
              <a:rPr lang="uk-UA" b="1" dirty="0" smtClean="0">
                <a:solidFill>
                  <a:schemeClr val="tx1"/>
                </a:solidFill>
              </a:rPr>
              <a:t>г</a:t>
            </a:r>
            <a:r>
              <a:rPr lang="uk-UA" b="1" dirty="0" smtClean="0"/>
              <a:t>ангренозна (волога гангрена)</a:t>
            </a:r>
          </a:p>
          <a:p>
            <a:pPr marL="0" indent="0">
              <a:buNone/>
            </a:pPr>
            <a:endParaRPr lang="uk-UA" b="1" dirty="0" smtClean="0"/>
          </a:p>
          <a:p>
            <a:pPr>
              <a:buFontTx/>
              <a:buChar char="-"/>
            </a:pPr>
            <a:endParaRPr lang="ru-RU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2428868"/>
            <a:ext cx="3143272" cy="2024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874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C00000"/>
                </a:solidFill>
              </a:rPr>
              <a:t>Діагностика облітеруючого ендартеріїту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23891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 smtClean="0"/>
              <a:t>• </a:t>
            </a:r>
            <a:r>
              <a:rPr lang="uk-UA" sz="3600" b="1" dirty="0" smtClean="0"/>
              <a:t>Визначення пульсації на магістральних артеріях нижньої кінцівки</a:t>
            </a:r>
          </a:p>
          <a:p>
            <a:pPr marL="0" indent="0">
              <a:buNone/>
            </a:pPr>
            <a:r>
              <a:rPr lang="uk-UA" sz="3600" b="1" dirty="0" smtClean="0"/>
              <a:t>• Проведення проби Панченко </a:t>
            </a:r>
          </a:p>
          <a:p>
            <a:pPr marL="0" indent="0">
              <a:buNone/>
            </a:pPr>
            <a:r>
              <a:rPr lang="uk-UA" sz="3600" b="1" dirty="0" smtClean="0"/>
              <a:t>• Проведення проби Оппеля</a:t>
            </a:r>
          </a:p>
          <a:p>
            <a:pPr marL="0" indent="0">
              <a:buNone/>
            </a:pPr>
            <a:r>
              <a:rPr lang="uk-UA" sz="3600" b="1" dirty="0"/>
              <a:t>• Проба </a:t>
            </a:r>
            <a:r>
              <a:rPr lang="uk-UA" sz="3600" b="1" dirty="0" smtClean="0"/>
              <a:t>Самюелса</a:t>
            </a:r>
          </a:p>
          <a:p>
            <a:pPr marL="0" indent="0">
              <a:buNone/>
            </a:pPr>
            <a:r>
              <a:rPr lang="uk-UA" sz="3600" b="1" dirty="0" smtClean="0"/>
              <a:t>• Коагулограма</a:t>
            </a:r>
          </a:p>
          <a:p>
            <a:pPr marL="0" indent="0">
              <a:buNone/>
            </a:pPr>
            <a:r>
              <a:rPr lang="uk-UA" sz="3600" b="1" dirty="0" smtClean="0"/>
              <a:t>•Реовазографія</a:t>
            </a:r>
          </a:p>
          <a:p>
            <a:pPr marL="0" indent="0">
              <a:buNone/>
            </a:pPr>
            <a:r>
              <a:rPr lang="uk-UA" sz="3600" b="1" dirty="0"/>
              <a:t>• О</a:t>
            </a:r>
            <a:r>
              <a:rPr lang="uk-UA" sz="3600" b="1" dirty="0" smtClean="0"/>
              <a:t>сцілографія</a:t>
            </a:r>
            <a:endParaRPr lang="uk-UA" sz="3600" b="1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20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</a:rPr>
              <a:t>Проведення проби  Панченко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1638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357298"/>
            <a:ext cx="868680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9728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</a:rPr>
              <a:t>Проведення Оппеля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4422"/>
            <a:ext cx="8401080" cy="535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248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</a:rPr>
              <a:t>Проведення проби Самюелса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1433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2"/>
            <a:ext cx="8329642" cy="54292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9469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ctr"/>
            <a:r>
              <a:rPr lang="uk-UA" i="1" dirty="0" smtClean="0">
                <a:solidFill>
                  <a:srgbClr val="C00000"/>
                </a:solidFill>
              </a:rPr>
              <a:t>Облітеруючий атеросклероз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1071546"/>
            <a:ext cx="8606760" cy="5453798"/>
          </a:xfrm>
        </p:spPr>
        <p:txBody>
          <a:bodyPr/>
          <a:lstStyle/>
          <a:p>
            <a:pPr marL="0" indent="0" algn="just">
              <a:buNone/>
            </a:pPr>
            <a:r>
              <a:rPr lang="uk-UA" b="1" dirty="0" smtClean="0"/>
              <a:t>Захворювання виникає на фоні атеросклеротичного процесу з утворенням бляшок та тромбів.</a:t>
            </a:r>
          </a:p>
          <a:p>
            <a:pPr marL="0" indent="0" algn="just">
              <a:buNone/>
            </a:pPr>
            <a:r>
              <a:rPr lang="uk-UA" b="1" i="1" u="sng" dirty="0" smtClean="0"/>
              <a:t>Клінічні симптоми </a:t>
            </a:r>
            <a:r>
              <a:rPr lang="uk-UA" b="1" dirty="0" smtClean="0"/>
              <a:t>та стадії такі ж самі, як і при ендоартеріїті.</a:t>
            </a:r>
          </a:p>
          <a:p>
            <a:pPr marL="0" indent="0" algn="just">
              <a:buNone/>
            </a:pPr>
            <a:r>
              <a:rPr lang="uk-UA" b="1" i="1" u="sng" dirty="0" smtClean="0"/>
              <a:t>Діагностика</a:t>
            </a:r>
            <a:r>
              <a:rPr lang="uk-UA" b="1" dirty="0" smtClean="0"/>
              <a:t>: важливе місце займає доплерографія, артеріографія.</a:t>
            </a:r>
          </a:p>
          <a:p>
            <a:pPr marL="0" indent="0" algn="just">
              <a:buNone/>
            </a:pPr>
            <a:endParaRPr lang="uk-UA" b="1" dirty="0" smtClean="0"/>
          </a:p>
          <a:p>
            <a:pPr marL="0" indent="0" algn="just">
              <a:buNone/>
            </a:pPr>
            <a:endParaRPr lang="uk-UA" dirty="0" smtClean="0"/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4732787"/>
            <a:ext cx="6643734" cy="1982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4490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</a:rPr>
              <a:t>Хвороба Рейно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5544616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uk-UA" b="1" dirty="0" smtClean="0"/>
              <a:t>Ангеотрофоневроз, в основі якого спазм артеріол пальців верхніх і нижніх кінцівок центрального ґенезу та спадковості.</a:t>
            </a:r>
          </a:p>
          <a:p>
            <a:pPr marL="0" indent="0" algn="just">
              <a:buNone/>
            </a:pPr>
            <a:r>
              <a:rPr lang="uk-UA" b="1" i="1" u="sng" dirty="0" smtClean="0"/>
              <a:t>Клінічні ознаки: </a:t>
            </a:r>
            <a:r>
              <a:rPr lang="uk-UA" b="1" dirty="0" smtClean="0"/>
              <a:t>збліднення шкіри пальців під дією холоду «мертвий палець», спазми, біль.</a:t>
            </a:r>
          </a:p>
          <a:p>
            <a:pPr marL="0" indent="0" algn="just">
              <a:buNone/>
            </a:pPr>
            <a:r>
              <a:rPr lang="uk-UA" b="1" i="1" u="sng" dirty="0" smtClean="0"/>
              <a:t>Ускладнення</a:t>
            </a:r>
            <a:r>
              <a:rPr lang="uk-UA" b="1" dirty="0" smtClean="0"/>
              <a:t>: виразки, некрози, гангрена. </a:t>
            </a:r>
          </a:p>
          <a:p>
            <a:pPr marL="0" indent="0" algn="just">
              <a:buNone/>
            </a:pPr>
            <a:endParaRPr lang="uk-UA" b="1" dirty="0" smtClean="0"/>
          </a:p>
          <a:p>
            <a:pPr marL="0" indent="0" algn="just">
              <a:buNone/>
            </a:pPr>
            <a:endParaRPr lang="uk-UA" b="1" dirty="0" smtClean="0"/>
          </a:p>
          <a:p>
            <a:pPr marL="0" indent="0" algn="just">
              <a:buNone/>
            </a:pPr>
            <a:endParaRPr lang="uk-UA" b="1" dirty="0" smtClean="0"/>
          </a:p>
          <a:p>
            <a:pPr marL="0" indent="0" algn="ctr">
              <a:buNone/>
            </a:pPr>
            <a:r>
              <a:rPr lang="uk-UA" sz="2400" b="1" i="1" dirty="0" smtClean="0"/>
              <a:t>Суха гангрена ІІІ –</a:t>
            </a:r>
            <a:r>
              <a:rPr lang="en-US" sz="2400" b="1" i="1" dirty="0" smtClean="0"/>
              <a:t>V</a:t>
            </a:r>
            <a:r>
              <a:rPr lang="uk-UA" sz="2400" b="1" i="1" dirty="0" smtClean="0"/>
              <a:t> пальців правої ступені</a:t>
            </a:r>
            <a:endParaRPr lang="uk-UA" sz="2400" i="1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0484" y="4581128"/>
            <a:ext cx="4958970" cy="1568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065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7200"/>
            <a:ext cx="8991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</a:rPr>
              <a:t>Принципи лікування хронічних захворювань магістральних артерій нижніх кінцівок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i="1" dirty="0" smtClean="0"/>
              <a:t>	</a:t>
            </a:r>
            <a:r>
              <a:rPr lang="uk-UA" sz="3600" b="1" i="1" u="sng" dirty="0" smtClean="0"/>
              <a:t>Консервативне: </a:t>
            </a:r>
          </a:p>
          <a:p>
            <a:pPr marL="0" indent="0">
              <a:buNone/>
            </a:pPr>
            <a:r>
              <a:rPr lang="uk-UA" b="1" dirty="0" smtClean="0"/>
              <a:t>НЛА – нейролептаналгезія</a:t>
            </a:r>
          </a:p>
          <a:p>
            <a:pPr marL="0" indent="0">
              <a:buNone/>
            </a:pPr>
            <a:r>
              <a:rPr lang="uk-UA" b="1" dirty="0" smtClean="0"/>
              <a:t>Ангіопротектори</a:t>
            </a:r>
          </a:p>
          <a:p>
            <a:pPr marL="0" indent="0">
              <a:buNone/>
            </a:pPr>
            <a:r>
              <a:rPr lang="uk-UA" b="1" dirty="0" smtClean="0"/>
              <a:t>Новокаїнові блокади</a:t>
            </a:r>
          </a:p>
          <a:p>
            <a:pPr marL="0" indent="0" algn="just">
              <a:buNone/>
            </a:pPr>
            <a:r>
              <a:rPr lang="uk-UA" b="1" dirty="0" smtClean="0"/>
              <a:t>ГБО – гіпербаричнаоксигенація</a:t>
            </a:r>
          </a:p>
          <a:p>
            <a:pPr marL="0" indent="0">
              <a:buNone/>
            </a:pPr>
            <a:r>
              <a:rPr lang="uk-UA" b="1" dirty="0" smtClean="0"/>
              <a:t>Радонові та сірководні ванни</a:t>
            </a:r>
          </a:p>
          <a:p>
            <a:pPr marL="0" indent="0" algn="just">
              <a:buNone/>
            </a:pPr>
            <a:r>
              <a:rPr lang="uk-UA" b="1" i="1" dirty="0" smtClean="0"/>
              <a:t>	</a:t>
            </a:r>
            <a:r>
              <a:rPr lang="uk-UA" sz="3600" b="1" i="1" u="sng" dirty="0" smtClean="0"/>
              <a:t>Оперативне:</a:t>
            </a:r>
            <a:r>
              <a:rPr lang="uk-UA" b="1" i="1" dirty="0" smtClean="0"/>
              <a:t> </a:t>
            </a:r>
            <a:r>
              <a:rPr lang="uk-UA" b="1" dirty="0" smtClean="0"/>
              <a:t>відповідні реконструктивні операції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99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</a:rPr>
              <a:t>Захворювання вен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sz="3500" b="1" i="1" u="sng" dirty="0" smtClean="0"/>
              <a:t>Флебіт</a:t>
            </a:r>
            <a:r>
              <a:rPr lang="uk-UA" sz="3500" b="1" dirty="0" smtClean="0"/>
              <a:t> – запалення стінки вени</a:t>
            </a:r>
          </a:p>
          <a:p>
            <a:pPr marL="0" indent="0" algn="just">
              <a:buNone/>
            </a:pPr>
            <a:r>
              <a:rPr lang="uk-UA" sz="3500" b="1" i="1" u="sng" dirty="0" smtClean="0"/>
              <a:t>Тромбофлебіт</a:t>
            </a:r>
            <a:r>
              <a:rPr lang="uk-UA" sz="3500" b="1" dirty="0" smtClean="0"/>
              <a:t> – запалення з утворенням тромбів</a:t>
            </a:r>
          </a:p>
          <a:p>
            <a:pPr marL="0" indent="0" algn="just">
              <a:buNone/>
            </a:pPr>
            <a:r>
              <a:rPr lang="uk-UA" sz="3500" b="1" i="1" u="sng" dirty="0" smtClean="0"/>
              <a:t>Варикозна хвороба</a:t>
            </a:r>
            <a:r>
              <a:rPr lang="uk-UA" sz="3500" b="1" dirty="0" smtClean="0"/>
              <a:t>– варикозне розширення поверхневих та комунікантних вен</a:t>
            </a:r>
          </a:p>
          <a:p>
            <a:pPr marL="0" indent="0" algn="just">
              <a:buNone/>
            </a:pPr>
            <a:endParaRPr lang="uk-UA" b="1" dirty="0" smtClean="0"/>
          </a:p>
          <a:p>
            <a:pPr marL="0" indent="0" algn="just">
              <a:buNone/>
            </a:pPr>
            <a:endParaRPr lang="uk-UA" b="1" dirty="0" smtClean="0"/>
          </a:p>
          <a:p>
            <a:pPr marL="0" indent="0" algn="just">
              <a:buNone/>
            </a:pPr>
            <a:endParaRPr lang="uk-UA" b="1" dirty="0" smtClean="0"/>
          </a:p>
          <a:p>
            <a:pPr marL="0" indent="0" algn="just">
              <a:buNone/>
            </a:pPr>
            <a:r>
              <a:rPr lang="uk-UA" b="1" dirty="0" smtClean="0"/>
              <a:t>				</a:t>
            </a:r>
          </a:p>
          <a:p>
            <a:pPr marL="0" indent="0" algn="just">
              <a:buNone/>
            </a:pPr>
            <a:r>
              <a:rPr lang="uk-UA" sz="2400" b="1" i="1" dirty="0" smtClean="0"/>
              <a:t>				Варикозна хвороба правої </a:t>
            </a:r>
          </a:p>
          <a:p>
            <a:pPr marL="0" indent="0" algn="just">
              <a:buNone/>
            </a:pPr>
            <a:r>
              <a:rPr lang="uk-UA" sz="2400" b="1" i="1" dirty="0" smtClean="0"/>
              <a:t>				нижньої кінцівки</a:t>
            </a:r>
          </a:p>
          <a:p>
            <a:pPr marL="0" indent="0">
              <a:buNone/>
            </a:pPr>
            <a:endParaRPr lang="uk-UA" b="1" dirty="0"/>
          </a:p>
          <a:p>
            <a:pPr marL="0" indent="0">
              <a:buNone/>
            </a:pPr>
            <a:endParaRPr lang="uk-UA" b="1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3714752"/>
            <a:ext cx="2428892" cy="2856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045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</a:rPr>
              <a:t>Варикозна хвороба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54292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4000" b="1" i="1" u="sng" dirty="0" smtClean="0"/>
              <a:t>Етіопатогенез:</a:t>
            </a:r>
          </a:p>
          <a:p>
            <a:pPr>
              <a:buNone/>
            </a:pPr>
            <a:r>
              <a:rPr lang="uk-UA" sz="4000" b="1" dirty="0" smtClean="0">
                <a:solidFill>
                  <a:srgbClr val="C00000"/>
                </a:solidFill>
              </a:rPr>
              <a:t>• </a:t>
            </a:r>
            <a:r>
              <a:rPr lang="uk-UA" sz="4000" b="1" dirty="0" smtClean="0"/>
              <a:t>Спадковість</a:t>
            </a:r>
          </a:p>
          <a:p>
            <a:pPr>
              <a:buNone/>
            </a:pPr>
            <a:r>
              <a:rPr lang="uk-UA" sz="4000" b="1" dirty="0" smtClean="0">
                <a:solidFill>
                  <a:srgbClr val="C00000"/>
                </a:solidFill>
              </a:rPr>
              <a:t>• </a:t>
            </a:r>
            <a:r>
              <a:rPr lang="uk-UA" sz="4000" b="1" dirty="0" smtClean="0"/>
              <a:t>Вагітність</a:t>
            </a:r>
          </a:p>
          <a:p>
            <a:pPr>
              <a:buNone/>
            </a:pPr>
            <a:r>
              <a:rPr lang="uk-UA" sz="4000" b="1" dirty="0" smtClean="0">
                <a:solidFill>
                  <a:srgbClr val="C00000"/>
                </a:solidFill>
              </a:rPr>
              <a:t>• </a:t>
            </a:r>
            <a:r>
              <a:rPr lang="uk-UA" sz="4000" b="1" dirty="0" smtClean="0"/>
              <a:t>Травми та запалення вен</a:t>
            </a:r>
          </a:p>
          <a:p>
            <a:pPr>
              <a:buNone/>
            </a:pPr>
            <a:r>
              <a:rPr lang="uk-UA" sz="4000" b="1" dirty="0" smtClean="0">
                <a:solidFill>
                  <a:srgbClr val="C00000"/>
                </a:solidFill>
              </a:rPr>
              <a:t>• </a:t>
            </a:r>
            <a:r>
              <a:rPr lang="uk-UA" sz="4000" b="1" dirty="0" smtClean="0"/>
              <a:t>Недостатність клапанного апарату поверхневих а потім комунікантних вен</a:t>
            </a:r>
          </a:p>
          <a:p>
            <a:pPr>
              <a:buNone/>
            </a:pPr>
            <a:r>
              <a:rPr lang="uk-UA" sz="4000" b="1" dirty="0" smtClean="0">
                <a:solidFill>
                  <a:srgbClr val="C00000"/>
                </a:solidFill>
              </a:rPr>
              <a:t>• </a:t>
            </a:r>
            <a:r>
              <a:rPr lang="uk-UA" sz="4000" b="1" dirty="0" smtClean="0"/>
              <a:t>Сповільнений відток венозної крові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26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</a:rPr>
              <a:t>Клінічні стадії хронічної венозної недостатності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uk-UA" b="1" i="1" u="sng" dirty="0" smtClean="0"/>
              <a:t>І стадія</a:t>
            </a:r>
            <a:r>
              <a:rPr lang="uk-UA" b="1" dirty="0" smtClean="0"/>
              <a:t>: набряк та судоми литкових м'язів</a:t>
            </a:r>
          </a:p>
          <a:p>
            <a:pPr marL="0" indent="0" algn="just">
              <a:buNone/>
            </a:pPr>
            <a:r>
              <a:rPr lang="uk-UA" b="1" i="1" u="sng" dirty="0" smtClean="0"/>
              <a:t>ІІ стадія</a:t>
            </a:r>
            <a:r>
              <a:rPr lang="uk-UA" b="1" dirty="0" smtClean="0"/>
              <a:t>: приєднуються  гіперпігментація та індурація (затвердіння) шкіри</a:t>
            </a:r>
          </a:p>
          <a:p>
            <a:pPr marL="0" indent="0" algn="just">
              <a:buNone/>
            </a:pPr>
            <a:r>
              <a:rPr lang="uk-UA" b="1" i="1" u="sng" dirty="0" smtClean="0"/>
              <a:t>ІІІ стадія</a:t>
            </a:r>
            <a:r>
              <a:rPr lang="uk-UA" b="1" dirty="0" smtClean="0"/>
              <a:t>: приєднуються тромбофлебіт,</a:t>
            </a:r>
            <a:r>
              <a:rPr lang="uk-UA" dirty="0" smtClean="0"/>
              <a:t> </a:t>
            </a:r>
            <a:r>
              <a:rPr lang="uk-UA" b="1" dirty="0" smtClean="0"/>
              <a:t>бешиха та формуються нориці виразки</a:t>
            </a:r>
          </a:p>
          <a:p>
            <a:pPr marL="0" indent="0" algn="just">
              <a:buNone/>
            </a:pPr>
            <a:endParaRPr lang="uk-UA" b="1" dirty="0" smtClean="0"/>
          </a:p>
          <a:p>
            <a:pPr marL="0" indent="0" algn="just">
              <a:buNone/>
            </a:pPr>
            <a:endParaRPr lang="uk-UA" b="1" dirty="0" smtClean="0"/>
          </a:p>
          <a:p>
            <a:pPr marL="0" indent="0" algn="just">
              <a:buNone/>
            </a:pPr>
            <a:r>
              <a:rPr lang="uk-UA" b="1" dirty="0" smtClean="0"/>
              <a:t>			</a:t>
            </a:r>
          </a:p>
          <a:p>
            <a:pPr marL="0" indent="0" algn="just">
              <a:buNone/>
            </a:pPr>
            <a:r>
              <a:rPr lang="uk-UA" sz="2000" b="1" i="1" dirty="0" smtClean="0"/>
              <a:t>			Трофічна виразка правої гомілки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4509120"/>
            <a:ext cx="2059162" cy="207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1039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</a:rPr>
              <a:t>Діагностика варикозної хвороби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904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3600" b="1" i="1" u="sng" dirty="0" smtClean="0"/>
              <a:t>Проведення функціональних проб </a:t>
            </a:r>
            <a:r>
              <a:rPr lang="uk-UA" sz="3600" b="1" dirty="0" smtClean="0"/>
              <a:t>для визначення стану клапанного апарату вен:</a:t>
            </a:r>
          </a:p>
          <a:p>
            <a:pPr>
              <a:buNone/>
            </a:pPr>
            <a:r>
              <a:rPr lang="uk-UA" sz="3600" b="1" i="1" dirty="0" smtClean="0"/>
              <a:t>-  для поверхневих вен </a:t>
            </a:r>
            <a:r>
              <a:rPr lang="uk-UA" sz="3600" b="1" dirty="0" smtClean="0"/>
              <a:t>проба Троянова-Тренделенбурга</a:t>
            </a:r>
          </a:p>
          <a:p>
            <a:pPr>
              <a:buNone/>
            </a:pPr>
            <a:r>
              <a:rPr lang="uk-UA" sz="3600" b="1" i="1" dirty="0" smtClean="0"/>
              <a:t>-  для комунікантних вен </a:t>
            </a:r>
            <a:r>
              <a:rPr lang="uk-UA" sz="3600" b="1" dirty="0" smtClean="0"/>
              <a:t>проба Пратта</a:t>
            </a:r>
          </a:p>
          <a:p>
            <a:pPr>
              <a:buNone/>
            </a:pPr>
            <a:r>
              <a:rPr lang="uk-UA" sz="3600" b="1" i="1" dirty="0" smtClean="0"/>
              <a:t>-  для глибоких вен</a:t>
            </a:r>
            <a:r>
              <a:rPr lang="uk-UA" sz="3600" b="1" dirty="0" smtClean="0"/>
              <a:t> проба Дельбе-Пертеса</a:t>
            </a:r>
          </a:p>
          <a:p>
            <a:pPr marL="0" indent="0">
              <a:buNone/>
            </a:pPr>
            <a:r>
              <a:rPr lang="uk-UA" sz="3600" b="1" i="1" u="sng" dirty="0" smtClean="0"/>
              <a:t>Лікування: </a:t>
            </a:r>
            <a:r>
              <a:rPr lang="uk-UA" sz="3600" b="1" dirty="0" smtClean="0"/>
              <a:t>консервативне, оперативне.</a:t>
            </a:r>
          </a:p>
          <a:p>
            <a:pPr>
              <a:buFontTx/>
              <a:buChar char="-"/>
            </a:pPr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373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i="1" dirty="0" smtClean="0">
                <a:solidFill>
                  <a:srgbClr val="C00000"/>
                </a:solidFill>
              </a:rPr>
              <a:t>Види проб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554162"/>
            <a:ext cx="8848756" cy="516098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dirty="0" smtClean="0"/>
              <a:t> 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sz="2000" b="1" i="1" dirty="0" smtClean="0">
                <a:solidFill>
                  <a:srgbClr val="C00000"/>
                </a:solidFill>
              </a:rPr>
              <a:t>• </a:t>
            </a:r>
            <a:r>
              <a:rPr lang="uk-UA" sz="2000" b="1" i="1" dirty="0" smtClean="0"/>
              <a:t>Проба  Пратта         </a:t>
            </a:r>
            <a:r>
              <a:rPr lang="uk-UA" sz="2000" b="1" i="1" dirty="0" smtClean="0">
                <a:solidFill>
                  <a:srgbClr val="C00000"/>
                </a:solidFill>
              </a:rPr>
              <a:t>•</a:t>
            </a:r>
            <a:r>
              <a:rPr lang="uk-UA" sz="2000" b="1" i="1" dirty="0" smtClean="0"/>
              <a:t> Проба Броді-Троянова-     </a:t>
            </a:r>
            <a:r>
              <a:rPr lang="uk-UA" sz="2000" b="1" i="1" dirty="0" smtClean="0">
                <a:solidFill>
                  <a:srgbClr val="C00000"/>
                </a:solidFill>
              </a:rPr>
              <a:t>• </a:t>
            </a:r>
            <a:r>
              <a:rPr lang="uk-UA" sz="2000" b="1" i="1" dirty="0" smtClean="0"/>
              <a:t>Проба Дельбе-				Тренделенбурга		Пертеса</a:t>
            </a:r>
            <a:endParaRPr lang="ru-RU" sz="2000" b="1" i="1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214422"/>
            <a:ext cx="2643206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214422"/>
            <a:ext cx="2500331" cy="4000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1214422"/>
            <a:ext cx="2714644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3560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</a:rPr>
              <a:t>Поняття тромбозу та емболії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9971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3600" b="1" i="1" u="sng" dirty="0" smtClean="0"/>
              <a:t>Тромбоз</a:t>
            </a:r>
            <a:r>
              <a:rPr lang="uk-UA" sz="3600" b="1" dirty="0" smtClean="0"/>
              <a:t> – це закупорка магістральних судин тромбом.</a:t>
            </a:r>
          </a:p>
          <a:p>
            <a:pPr marL="0" indent="0" algn="just">
              <a:buNone/>
            </a:pPr>
            <a:endParaRPr lang="uk-UA" sz="3600" b="1" dirty="0" smtClean="0"/>
          </a:p>
          <a:p>
            <a:pPr marL="0" indent="0" algn="just">
              <a:buNone/>
            </a:pPr>
            <a:r>
              <a:rPr lang="uk-UA" sz="3600" b="1" i="1" u="sng" dirty="0" smtClean="0"/>
              <a:t>Емболія</a:t>
            </a:r>
            <a:r>
              <a:rPr lang="uk-UA" sz="3600" b="1" dirty="0" smtClean="0"/>
              <a:t> – це закупорка магістральних судин тромбом, повітрям, кістковим жовтим мозком, сторонніми тілами (венозні катетери та інші)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99359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</a:rPr>
              <a:t>Клінічні стадії  гострої артеріальної недостатності нижніх кінцівок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357298"/>
            <a:ext cx="8686800" cy="53578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b="1" i="1" u="sng" dirty="0" smtClean="0"/>
              <a:t>І стадія</a:t>
            </a:r>
            <a:r>
              <a:rPr lang="uk-UA" b="1" dirty="0" smtClean="0"/>
              <a:t>: гостра ішемія – відсутність периферичної пульсації (біль, блідість та охолодження шкіри) на протязі 1-2 годин</a:t>
            </a:r>
          </a:p>
          <a:p>
            <a:pPr marL="0" indent="0">
              <a:buNone/>
            </a:pPr>
            <a:r>
              <a:rPr lang="uk-UA" b="1" i="1" u="sng" dirty="0" smtClean="0"/>
              <a:t>ІІ стадія</a:t>
            </a:r>
            <a:r>
              <a:rPr lang="uk-UA" b="1" dirty="0" smtClean="0"/>
              <a:t>: компенсація колатерального кровообігу</a:t>
            </a:r>
          </a:p>
          <a:p>
            <a:pPr marL="0" indent="0">
              <a:buNone/>
            </a:pPr>
            <a:r>
              <a:rPr lang="uk-UA" b="1" i="1" u="sng" dirty="0" smtClean="0"/>
              <a:t>ІІІ стадія</a:t>
            </a:r>
            <a:r>
              <a:rPr lang="uk-UA" b="1" dirty="0" smtClean="0"/>
              <a:t>: декомпенсація усіх видів кровообігу (приєднується відсутність усіх видів чутливості)</a:t>
            </a:r>
          </a:p>
          <a:p>
            <a:pPr marL="0" indent="0">
              <a:buNone/>
            </a:pPr>
            <a:r>
              <a:rPr lang="uk-UA" b="1" i="1" u="sng" dirty="0" smtClean="0"/>
              <a:t>І</a:t>
            </a:r>
            <a:r>
              <a:rPr lang="en-US" b="1" i="1" u="sng" dirty="0" smtClean="0"/>
              <a:t>V</a:t>
            </a:r>
            <a:r>
              <a:rPr lang="uk-UA" b="1" i="1" u="sng" dirty="0" smtClean="0"/>
              <a:t> стадія</a:t>
            </a:r>
            <a:r>
              <a:rPr lang="uk-UA" b="1" dirty="0" smtClean="0"/>
              <a:t>: незворотні зміни (виникають м'язові контрактури та формується зона демаркації гангрени)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8842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8991600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uk-UA" i="1" dirty="0" smtClean="0">
                <a:solidFill>
                  <a:srgbClr val="C00000"/>
                </a:solidFill>
              </a:rPr>
              <a:t>Перша медична допомога при гострому тромбозі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1428736"/>
            <a:ext cx="8606760" cy="514353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b="1" i="1" u="sng" dirty="0" smtClean="0"/>
              <a:t>Зняти спазм судин:</a:t>
            </a:r>
          </a:p>
          <a:p>
            <a:pPr marL="0" indent="0" algn="just">
              <a:buNone/>
            </a:pPr>
            <a:r>
              <a:rPr lang="uk-UA" b="1" dirty="0" smtClean="0"/>
              <a:t>- ввести спазмолітики (но-</a:t>
            </a:r>
            <a:r>
              <a:rPr lang="uk-UA" b="1" dirty="0" smtClean="0"/>
              <a:t>ша</a:t>
            </a:r>
            <a:r>
              <a:rPr lang="uk-UA" b="1" dirty="0" smtClean="0"/>
              <a:t>, папаверин 2 мл)</a:t>
            </a:r>
          </a:p>
          <a:p>
            <a:pPr algn="just">
              <a:buNone/>
            </a:pPr>
            <a:r>
              <a:rPr lang="uk-UA" b="1" dirty="0" smtClean="0"/>
              <a:t>- ввести баралгін 5 мл в/в</a:t>
            </a:r>
          </a:p>
          <a:p>
            <a:pPr marL="0" indent="0" algn="just">
              <a:buNone/>
            </a:pPr>
            <a:r>
              <a:rPr lang="uk-UA" b="1" i="1" u="sng" dirty="0" smtClean="0"/>
              <a:t>Проведення НЛА:</a:t>
            </a:r>
          </a:p>
          <a:p>
            <a:pPr algn="just">
              <a:buNone/>
            </a:pPr>
            <a:r>
              <a:rPr lang="uk-UA" b="1" dirty="0" smtClean="0"/>
              <a:t>- ввести анальгін 50% 2 мл та 1 мл 1% димедролу або Таломонал 2мл в/в або в/м.</a:t>
            </a:r>
          </a:p>
          <a:p>
            <a:pPr marL="0" indent="0" algn="just">
              <a:buNone/>
            </a:pPr>
            <a:r>
              <a:rPr lang="uk-UA" b="1" dirty="0" smtClean="0"/>
              <a:t>- обкласти кінцівку гіпотермічними пакетами.</a:t>
            </a:r>
          </a:p>
          <a:p>
            <a:pPr marL="0" indent="0" algn="just">
              <a:buNone/>
            </a:pPr>
            <a:r>
              <a:rPr lang="uk-UA" b="1" i="1" dirty="0" smtClean="0"/>
              <a:t>За призначенням лікаря провести антикоагулянтну терапію за протоколом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355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108111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</a:rPr>
              <a:t>Принципи профілактики після операційного венозного тромбозу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1484784"/>
            <a:ext cx="8572560" cy="5184576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uk-UA" sz="3800" b="1" i="1" u="sng" dirty="0" smtClean="0"/>
              <a:t>Не специфічні заходи профілактики тромбозу</a:t>
            </a:r>
            <a:r>
              <a:rPr lang="uk-UA" sz="3800" b="1" dirty="0" smtClean="0"/>
              <a:t>: </a:t>
            </a:r>
            <a:r>
              <a:rPr lang="uk-UA" sz="3300" b="1" dirty="0" smtClean="0"/>
              <a:t>- еластична компресія або пневмокомпресія нижніх кінцівок </a:t>
            </a:r>
          </a:p>
          <a:p>
            <a:pPr marL="0" indent="0" algn="just">
              <a:buNone/>
            </a:pPr>
            <a:r>
              <a:rPr lang="uk-UA" sz="3300" b="1" dirty="0" smtClean="0"/>
              <a:t>- рання активізація пацієнтів (ЛФК, пасивна флексія стоп, масаж)</a:t>
            </a:r>
          </a:p>
          <a:p>
            <a:pPr algn="just">
              <a:buNone/>
            </a:pPr>
            <a:r>
              <a:rPr lang="uk-UA" sz="3300" b="1" dirty="0" smtClean="0"/>
              <a:t>- своєчасна корекція та нормалізація гемодинаміки</a:t>
            </a:r>
          </a:p>
          <a:p>
            <a:pPr marL="0" indent="0" algn="just">
              <a:buNone/>
            </a:pPr>
            <a:r>
              <a:rPr lang="uk-UA" sz="3800" b="1" i="1" u="sng" dirty="0" smtClean="0"/>
              <a:t>Специфічні </a:t>
            </a:r>
            <a:r>
              <a:rPr lang="uk-UA" sz="3800" b="1" i="1" u="sng" dirty="0"/>
              <a:t>заходи профілактики тромбозу </a:t>
            </a:r>
            <a:r>
              <a:rPr lang="uk-UA" sz="3800" b="1" i="1" u="sng" dirty="0" smtClean="0"/>
              <a:t>:</a:t>
            </a:r>
          </a:p>
          <a:p>
            <a:pPr marL="0" indent="0" algn="just">
              <a:buNone/>
            </a:pPr>
            <a:r>
              <a:rPr lang="uk-UA" sz="3300" b="1" dirty="0" smtClean="0"/>
              <a:t>- </a:t>
            </a:r>
            <a:r>
              <a:rPr lang="uk-UA" sz="3300" b="1" dirty="0"/>
              <a:t>з</a:t>
            </a:r>
            <a:r>
              <a:rPr lang="uk-UA" sz="3300" b="1" dirty="0" smtClean="0"/>
              <a:t>а призначенням лікаря застосування препаратів, що впливають на коагуляційні та реологічні властивості крові.</a:t>
            </a:r>
          </a:p>
          <a:p>
            <a:pPr marL="0" indent="0">
              <a:buNone/>
            </a:pPr>
            <a:r>
              <a:rPr lang="uk-UA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2539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164</TotalTime>
  <Words>698</Words>
  <Application>Microsoft Office PowerPoint</Application>
  <PresentationFormat>Экран (4:3)</PresentationFormat>
  <Paragraphs>119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Franklin Gothic Book</vt:lpstr>
      <vt:lpstr>Franklin Gothic Medium</vt:lpstr>
      <vt:lpstr>Wingdings 2</vt:lpstr>
      <vt:lpstr>Трек</vt:lpstr>
      <vt:lpstr> </vt:lpstr>
      <vt:lpstr>Актуальність теми </vt:lpstr>
      <vt:lpstr>Захворювання артеріальних судин нижніх кінцівок</vt:lpstr>
      <vt:lpstr>Облітеруючий ендартеріїт</vt:lpstr>
      <vt:lpstr>Діагностика облітеруючого ендартеріїту</vt:lpstr>
      <vt:lpstr>Проведення проби  Панченко</vt:lpstr>
      <vt:lpstr>Проведення Оппеля</vt:lpstr>
      <vt:lpstr>Проведення проби Самюелса</vt:lpstr>
      <vt:lpstr>Облітеруючий атеросклероз</vt:lpstr>
      <vt:lpstr>Хвороба Рейно</vt:lpstr>
      <vt:lpstr>Принципи лікування хронічних захворювань магістральних артерій нижніх кінцівок</vt:lpstr>
      <vt:lpstr>Захворювання вен</vt:lpstr>
      <vt:lpstr>Варикозна хвороба</vt:lpstr>
      <vt:lpstr>Клінічні стадії хронічної венозної недостатності</vt:lpstr>
      <vt:lpstr>Діагностика варикозної хвороби</vt:lpstr>
      <vt:lpstr>Види проб</vt:lpstr>
      <vt:lpstr>Поняття тромбозу та емболії</vt:lpstr>
      <vt:lpstr>Клінічні стадії  гострої артеріальної недостатності нижніх кінцівок</vt:lpstr>
      <vt:lpstr>Перша медична допомога при гострому тромбозі</vt:lpstr>
      <vt:lpstr>Принципи профілактики після операційного венозного тромбозу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Ноут</dc:creator>
  <cp:lastModifiedBy>User</cp:lastModifiedBy>
  <cp:revision>34</cp:revision>
  <dcterms:created xsi:type="dcterms:W3CDTF">2015-10-02T13:00:49Z</dcterms:created>
  <dcterms:modified xsi:type="dcterms:W3CDTF">2023-02-14T14:02:05Z</dcterms:modified>
</cp:coreProperties>
</file>