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notesMasterIdLst>
    <p:notesMasterId r:id="rId39"/>
  </p:notesMasterIdLst>
  <p:sldIdLst>
    <p:sldId id="267" r:id="rId2"/>
    <p:sldId id="283" r:id="rId3"/>
    <p:sldId id="269" r:id="rId4"/>
    <p:sldId id="270" r:id="rId5"/>
    <p:sldId id="271" r:id="rId6"/>
    <p:sldId id="316" r:id="rId7"/>
    <p:sldId id="313" r:id="rId8"/>
    <p:sldId id="314" r:id="rId9"/>
    <p:sldId id="337" r:id="rId10"/>
    <p:sldId id="338" r:id="rId11"/>
    <p:sldId id="282" r:id="rId12"/>
    <p:sldId id="330" r:id="rId13"/>
    <p:sldId id="285" r:id="rId14"/>
    <p:sldId id="291" r:id="rId15"/>
    <p:sldId id="339" r:id="rId16"/>
    <p:sldId id="340" r:id="rId17"/>
    <p:sldId id="272" r:id="rId18"/>
    <p:sldId id="275" r:id="rId19"/>
    <p:sldId id="273" r:id="rId20"/>
    <p:sldId id="274" r:id="rId21"/>
    <p:sldId id="341" r:id="rId22"/>
    <p:sldId id="317" r:id="rId23"/>
    <p:sldId id="318" r:id="rId24"/>
    <p:sldId id="342" r:id="rId25"/>
    <p:sldId id="343" r:id="rId26"/>
    <p:sldId id="344" r:id="rId27"/>
    <p:sldId id="276" r:id="rId28"/>
    <p:sldId id="345" r:id="rId29"/>
    <p:sldId id="346" r:id="rId30"/>
    <p:sldId id="347" r:id="rId31"/>
    <p:sldId id="348" r:id="rId32"/>
    <p:sldId id="319" r:id="rId33"/>
    <p:sldId id="349" r:id="rId34"/>
    <p:sldId id="280" r:id="rId35"/>
    <p:sldId id="315" r:id="rId36"/>
    <p:sldId id="321" r:id="rId37"/>
    <p:sldId id="322" r:id="rId38"/>
  </p:sldIdLst>
  <p:sldSz cx="9144000" cy="6858000" type="screen4x3"/>
  <p:notesSz cx="6858000" cy="9144000"/>
  <p:defaultTextStyle>
    <a:defPPr>
      <a:defRPr lang="et-E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4660"/>
  </p:normalViewPr>
  <p:slideViewPr>
    <p:cSldViewPr>
      <p:cViewPr varScale="1">
        <p:scale>
          <a:sx n="108" d="100"/>
          <a:sy n="108" d="100"/>
        </p:scale>
        <p:origin x="63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3DCD6C-EBDD-4B39-9470-138E954A57CE}" type="datetimeFigureOut">
              <a:rPr lang="et-EE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t-E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t-E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BC0C37-E545-4308-8952-8807301B34B1}" type="slidenum">
              <a:rPr lang="et-EE" altLang="et-EE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198428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C0C37-E545-4308-8952-8807301B34B1}" type="slidenum">
              <a:rPr lang="et-EE" altLang="et-EE" smtClean="0"/>
              <a:pPr>
                <a:defRPr/>
              </a:pPr>
              <a:t>1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224715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C0C37-E545-4308-8952-8807301B34B1}" type="slidenum">
              <a:rPr lang="et-EE" altLang="et-EE" smtClean="0"/>
              <a:pPr>
                <a:defRPr/>
              </a:pPr>
              <a:t>33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31756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t-EE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This I found was a useful technique to </a:t>
            </a:r>
            <a:r>
              <a:rPr lang="en-GB" altLang="et-EE" dirty="0" err="1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tamponade</a:t>
            </a:r>
            <a:endParaRPr lang="en-GB" altLang="et-EE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altLang="et-EE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Foley + 30ml saline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4F2B3C-23A5-4248-BB92-E670BCF68C5F}" type="slidenum">
              <a:rPr lang="en-GB" altLang="et-EE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36</a:t>
            </a:fld>
            <a:endParaRPr lang="en-GB" altLang="et-EE" smtClean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744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t-EE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Gas in soft tissues, suggestive of high energy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F5A9B5-B4DD-45B0-97FB-0C9F68B8C06B}" type="slidenum">
              <a:rPr lang="en-GB" altLang="et-EE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37</a:t>
            </a:fld>
            <a:endParaRPr lang="en-GB" altLang="et-EE" smtClean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3262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t-E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9937BFB0-9B1A-43D0-BD1F-E993B762AECB}" type="datetimeFigureOut">
              <a:rPr lang="et-EE" smtClean="0"/>
              <a:pPr>
                <a:defRPr/>
              </a:pPr>
              <a:t>14.02.2023</a:t>
            </a:fld>
            <a:endParaRPr lang="et-E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6B6C06D-5923-45C8-9702-7729ED70D0B2}" type="slidenum">
              <a:rPr lang="et-EE" altLang="et-EE" smtClean="0"/>
              <a:pPr>
                <a:defRPr/>
              </a:pPr>
              <a:t>‹#›</a:t>
            </a:fld>
            <a:endParaRPr lang="et-EE" altLang="et-E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Placeholder 4"/>
          <p:cNvSpPr>
            <a:spLocks noGrp="1"/>
          </p:cNvSpPr>
          <p:nvPr>
            <p:ph type="body" idx="1"/>
          </p:nvPr>
        </p:nvSpPr>
        <p:spPr>
          <a:xfrm>
            <a:off x="157163" y="1756378"/>
            <a:ext cx="8686800" cy="1509712"/>
          </a:xfrm>
        </p:spPr>
        <p:txBody>
          <a:bodyPr>
            <a:noAutofit/>
          </a:bodyPr>
          <a:lstStyle/>
          <a:p>
            <a:pPr marL="17463" eaLnBrk="1" hangingPunct="1">
              <a:spcBef>
                <a:spcPct val="0"/>
              </a:spcBef>
            </a:pPr>
            <a:r>
              <a:rPr lang="ru-RU" altLang="et-EE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Вогнепальн</a:t>
            </a:r>
            <a:r>
              <a:rPr lang="uk-UA" altLang="et-EE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altLang="et-EE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t-EE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поранення</a:t>
            </a:r>
            <a:endParaRPr lang="et-EE" altLang="et-EE" sz="6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6" t="3186" r="1654" b="8363"/>
          <a:stretch>
            <a:fillRect/>
          </a:stretch>
        </p:blipFill>
        <p:spPr bwMode="auto">
          <a:xfrm>
            <a:off x="4500563" y="3284538"/>
            <a:ext cx="4140200" cy="347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Класифікація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вогнепальних</a:t>
            </a:r>
            <a:r>
              <a:rPr lang="ru-RU" sz="3600" dirty="0" smtClean="0">
                <a:solidFill>
                  <a:srgbClr val="FFFF00"/>
                </a:solidFill>
              </a:rPr>
              <a:t> ран</a:t>
            </a:r>
            <a:endParaRPr lang="et-EE" sz="3600" dirty="0">
              <a:solidFill>
                <a:srgbClr val="FFFF00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22837" y="1700808"/>
            <a:ext cx="8686800" cy="4709160"/>
          </a:xfrm>
        </p:spPr>
        <p:txBody>
          <a:bodyPr>
            <a:normAutofit/>
          </a:bodyPr>
          <a:lstStyle/>
          <a:p>
            <a:pPr eaLnBrk="1" hangingPunct="1"/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наскрізні </a:t>
            </a:r>
          </a:p>
          <a:p>
            <a:pPr lvl="1"/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 </a:t>
            </a:r>
            <a:endParaRPr lang="uk-UA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 </a:t>
            </a: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  </a:t>
            </a:r>
            <a:endParaRPr lang="uk-UA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сліпі </a:t>
            </a:r>
          </a:p>
          <a:p>
            <a:pPr eaLnBrk="1" hangingPunct="1"/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дотичні</a:t>
            </a:r>
            <a:endParaRPr lang="et-EE" altLang="et-EE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uk-UA" dirty="0">
                <a:solidFill>
                  <a:srgbClr val="FFFF00"/>
                </a:solidFill>
              </a:rPr>
              <a:t>Механізм вогнепального поранення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524000"/>
            <a:ext cx="4841180" cy="46640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 пошкодження тканин залежить від: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балістики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анатомічної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структури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пошкодженого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місця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Ступінь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пошкодження тканин </a:t>
            </a: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визначають:</a:t>
            </a: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кінетична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енергія кулі </a:t>
            </a:r>
            <a:endParaRPr lang="uk-UA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uk-U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 </a:t>
            </a: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енергії, що передається тканинам</a:t>
            </a:r>
            <a:endParaRPr lang="et-EE" altLang="et-EE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581" name="Group 4"/>
          <p:cNvGrpSpPr>
            <a:grpSpLocks/>
          </p:cNvGrpSpPr>
          <p:nvPr/>
        </p:nvGrpSpPr>
        <p:grpSpPr bwMode="auto">
          <a:xfrm>
            <a:off x="5651500" y="1806575"/>
            <a:ext cx="3108325" cy="4097338"/>
            <a:chOff x="0" y="0"/>
            <a:chExt cx="2784" cy="3672"/>
          </a:xfrm>
        </p:grpSpPr>
        <p:pic>
          <p:nvPicPr>
            <p:cNvPr id="24582" name="Picture 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"/>
            <a:stretch>
              <a:fillRect/>
            </a:stretch>
          </p:blipFill>
          <p:spPr bwMode="auto">
            <a:xfrm>
              <a:off x="56" y="872"/>
              <a:ext cx="2665" cy="1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3" name="Picture 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4" cy="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FF00"/>
                </a:solidFill>
              </a:rPr>
              <a:t>Класифікація</a:t>
            </a:r>
            <a:r>
              <a:rPr lang="ru-RU" dirty="0" smtClean="0">
                <a:solidFill>
                  <a:srgbClr val="FFFF00"/>
                </a:solidFill>
              </a:rPr>
              <a:t> куль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70916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низькою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початковою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швидкістю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низькошвидкісні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Револьвери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пістолети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200 - 300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/ s </a:t>
            </a:r>
            <a:endParaRPr lang="uk-UA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високою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початковою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швидкістю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швидкісні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Бойова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мисливська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зброя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800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/ s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надшвидкісні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1000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/ s</a:t>
            </a:r>
            <a:endParaRPr lang="et-EE" altLang="et-EE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1009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Ступінь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пошкоджень</a:t>
            </a:r>
            <a:r>
              <a:rPr lang="ru-RU" dirty="0" smtClean="0">
                <a:solidFill>
                  <a:srgbClr val="FFFF00"/>
                </a:solidFill>
              </a:rPr>
              <a:t> тканин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t-EE" altLang="et-EE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ru-RU" altLang="et-EE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Початкова </a:t>
            </a:r>
            <a:r>
              <a:rPr lang="ru-RU" altLang="et-EE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швидкість</a:t>
            </a:r>
            <a:r>
              <a:rPr lang="ru-RU" altLang="et-EE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t-EE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et-EE" altLang="et-EE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altLang="et-EE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ru-RU" altLang="et-EE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</a:t>
            </a:r>
            <a:r>
              <a:rPr lang="uk-UA" altLang="et-EE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дана енергія</a:t>
            </a:r>
            <a:endParaRPr lang="et-EE" altLang="et-EE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t-EE" altLang="et-EE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500 m/s			     80 J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t-EE" altLang="et-EE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1000 m/s			     260 J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t-EE" altLang="et-EE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1300 m/s			     440 J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8229600" cy="1143000"/>
          </a:xfrm>
        </p:spPr>
        <p:txBody>
          <a:bodyPr>
            <a:noAutofit/>
          </a:bodyPr>
          <a:lstStyle/>
          <a:p>
            <a:pPr lvl="1" algn="ctr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altLang="et-EE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</a:t>
            </a:r>
            <a:endParaRPr lang="et-EE" altLang="et-EE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округле або овальне </a:t>
            </a:r>
            <a:endParaRPr lang="uk-UA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розмір 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 порівняти з діаметром кулі </a:t>
            </a:r>
            <a:endParaRPr lang="uk-UA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 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рани спрямовані всередину, гладкі</a:t>
            </a:r>
            <a:endParaRPr lang="et-EE" alt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2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altLang="et-EE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t-EE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</a:t>
            </a:r>
            <a:endParaRPr lang="et-EE" altLang="et-EE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неправильної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</a:t>
            </a:r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більше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вхідний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рани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спрямовані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нерівні</a:t>
            </a:r>
            <a:endParaRPr lang="et-EE" altLang="et-EE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8675" name="Content Placeholder 3" descr="P51900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" b="-1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9699" name="Content Placeholder 3" descr="P519000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r="-34"/>
          <a:stretch>
            <a:fillRect/>
          </a:stretch>
        </p:blipFill>
        <p:spPr>
          <a:xfrm>
            <a:off x="0" y="31750"/>
            <a:ext cx="9144000" cy="6853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l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44675"/>
            <a:ext cx="39782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l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895725"/>
            <a:ext cx="3544888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FF00"/>
                </a:solidFill>
              </a:rPr>
              <a:t>Рановий</a:t>
            </a:r>
            <a:r>
              <a:rPr lang="ru-RU" dirty="0" smtClean="0">
                <a:solidFill>
                  <a:srgbClr val="FFFF00"/>
                </a:solidFill>
              </a:rPr>
              <a:t> канал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4" name="Sisu kohatäide 3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444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контузії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тканин 1 - 2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молекулярного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струсу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4 - 5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</a:t>
            </a:r>
            <a:endParaRPr lang="et-E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Рановий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канал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1747" name="Picture 3" descr="Fig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2133600"/>
            <a:ext cx="868680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2133600"/>
            <a:ext cx="6823075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Кавітація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Рановий</a:t>
            </a:r>
            <a:r>
              <a:rPr lang="ru-RU" dirty="0" smtClean="0">
                <a:solidFill>
                  <a:srgbClr val="FFFF00"/>
                </a:solidFill>
              </a:rPr>
              <a:t> канал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824865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Content Placeholder 4" descr="18817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351837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809720" y="2204864"/>
            <a:ext cx="8363272" cy="1828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Куля з </a:t>
            </a:r>
            <a:r>
              <a:rPr lang="ru-RU" dirty="0" err="1" smtClean="0">
                <a:solidFill>
                  <a:srgbClr val="FFFF00"/>
                </a:solidFill>
              </a:rPr>
              <a:t>низькою</a:t>
            </a:r>
            <a:r>
              <a:rPr lang="ru-RU" dirty="0" smtClean="0">
                <a:solidFill>
                  <a:srgbClr val="FFFF00"/>
                </a:solidFill>
              </a:rPr>
              <a:t> початковою </a:t>
            </a:r>
            <a:r>
              <a:rPr lang="ru-RU" dirty="0" err="1" smtClean="0">
                <a:solidFill>
                  <a:srgbClr val="FFFF00"/>
                </a:solidFill>
              </a:rPr>
              <a:t>швидкістю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4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Приклади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зброї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3602685" cy="5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340768"/>
            <a:ext cx="3396063" cy="50318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7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FF00"/>
                </a:solidFill>
              </a:rPr>
              <a:t>Куля з </a:t>
            </a:r>
            <a:r>
              <a:rPr lang="ru-RU" dirty="0" err="1" smtClean="0">
                <a:solidFill>
                  <a:srgbClr val="FFFF00"/>
                </a:solidFill>
              </a:rPr>
              <a:t>низькою</a:t>
            </a:r>
            <a:r>
              <a:rPr lang="ru-RU" dirty="0" smtClean="0">
                <a:solidFill>
                  <a:srgbClr val="FFFF00"/>
                </a:solidFill>
              </a:rPr>
              <a:t> початковою </a:t>
            </a:r>
            <a:r>
              <a:rPr lang="ru-RU" dirty="0" err="1" smtClean="0">
                <a:solidFill>
                  <a:srgbClr val="FFFF00"/>
                </a:solidFill>
              </a:rPr>
              <a:t>швидкістю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782053" y="1788143"/>
            <a:ext cx="7499350" cy="5149552"/>
          </a:xfrm>
        </p:spPr>
        <p:txBody>
          <a:bodyPr/>
          <a:lstStyle/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Порівняно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стабільний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Енергія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передається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тканинам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рівномірно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усього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шляху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руху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Рановий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зазвичай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прямий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трохи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більше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Пошкодження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порівняти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ножовим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пораненням</a:t>
            </a:r>
            <a:endParaRPr lang="et-EE" altLang="et-EE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6250"/>
            <a:ext cx="8280400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5314" y="332656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FF00"/>
                </a:solidFill>
              </a:rPr>
              <a:t>Рани </a:t>
            </a:r>
            <a:r>
              <a:rPr lang="ru-RU" dirty="0" err="1" smtClean="0">
                <a:solidFill>
                  <a:srgbClr val="FFFF00"/>
                </a:solidFill>
              </a:rPr>
              <a:t>від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низької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швидкості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кулі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628775"/>
            <a:ext cx="3889375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620838"/>
            <a:ext cx="381635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864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Ранові</a:t>
            </a:r>
            <a:r>
              <a:rPr lang="ru-RU" dirty="0" smtClean="0">
                <a:solidFill>
                  <a:srgbClr val="FFFF00"/>
                </a:solidFill>
              </a:rPr>
              <a:t> канали </a:t>
            </a:r>
            <a:r>
              <a:rPr lang="ru-RU" dirty="0" err="1" smtClean="0">
                <a:solidFill>
                  <a:srgbClr val="FFFF00"/>
                </a:solidFill>
              </a:rPr>
              <a:t>від</a:t>
            </a:r>
            <a:r>
              <a:rPr lang="ru-RU" dirty="0" smtClean="0">
                <a:solidFill>
                  <a:srgbClr val="FFFF00"/>
                </a:solidFill>
              </a:rPr>
              <a:t> заряду </a:t>
            </a:r>
            <a:r>
              <a:rPr lang="ru-RU" dirty="0" err="1" smtClean="0">
                <a:solidFill>
                  <a:srgbClr val="FFFF00"/>
                </a:solidFill>
              </a:rPr>
              <a:t>дробу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8915" name="Picture 3" descr="Fig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6629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093817" y="329001"/>
            <a:ext cx="8000212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в груди </a:t>
            </a:r>
            <a:r>
              <a:rPr lang="ru-RU" dirty="0" err="1">
                <a:solidFill>
                  <a:srgbClr val="FFFF00"/>
                </a:solidFill>
              </a:rPr>
              <a:t>і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дробовика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36" y="2276872"/>
            <a:ext cx="7814752" cy="403244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119" y="116632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5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дробовика в область </a:t>
            </a:r>
            <a:r>
              <a:rPr lang="ru-RU" dirty="0" err="1" smtClean="0">
                <a:solidFill>
                  <a:srgbClr val="FFFF00"/>
                </a:solidFill>
              </a:rPr>
              <a:t>ступні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9939" name="Pil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33600"/>
            <a:ext cx="5832475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511936" y="274638"/>
            <a:ext cx="7174863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Вистріл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</a:t>
            </a:r>
            <a:r>
              <a:rPr lang="ru-RU" dirty="0" err="1" smtClean="0">
                <a:solidFill>
                  <a:srgbClr val="FFFF00"/>
                </a:solidFill>
              </a:rPr>
              <a:t>з</a:t>
            </a:r>
            <a:r>
              <a:rPr lang="ru-RU" dirty="0" smtClean="0">
                <a:solidFill>
                  <a:srgbClr val="FFFF00"/>
                </a:solidFill>
              </a:rPr>
              <a:t> дробовика в лице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40963" name="Pil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628775"/>
            <a:ext cx="5164138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/>
          <p:cNvSpPr>
            <a:spLocks noGrp="1"/>
          </p:cNvSpPr>
          <p:nvPr>
            <p:ph type="title"/>
          </p:nvPr>
        </p:nvSpPr>
        <p:spPr>
          <a:xfrm>
            <a:off x="611560" y="2600325"/>
            <a:ext cx="8367632" cy="2124819"/>
          </a:xfrm>
        </p:spPr>
        <p:txBody>
          <a:bodyPr>
            <a:noAutofit/>
          </a:bodyPr>
          <a:lstStyle/>
          <a:p>
            <a:pPr algn="ctr"/>
            <a: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Рани </a:t>
            </a:r>
            <a:r>
              <a:rPr lang="ru-RU" sz="4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куль з </a:t>
            </a:r>
            <a:r>
              <a:rPr lang="ru-RU" sz="4400" b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високою</a:t>
            </a:r>
            <a:r>
              <a:rPr lang="ru-RU" sz="4400" b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ru-RU" sz="4400" b="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надвисокою</a:t>
            </a:r>
            <a:r>
              <a:rPr lang="ru-RU" sz="4400" b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початковою </a:t>
            </a:r>
            <a:r>
              <a:rPr lang="ru-RU" sz="4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швидкістю</a:t>
            </a:r>
            <a:endParaRPr lang="et-EE" sz="44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Зброя</a:t>
            </a:r>
            <a:r>
              <a:rPr lang="ru-RU" dirty="0" smtClean="0">
                <a:solidFill>
                  <a:srgbClr val="FFFF00"/>
                </a:solidFill>
              </a:rPr>
              <a:t> з </a:t>
            </a:r>
            <a:r>
              <a:rPr lang="ru-RU" dirty="0" err="1" smtClean="0">
                <a:solidFill>
                  <a:srgbClr val="FFFF00"/>
                </a:solidFill>
              </a:rPr>
              <a:t>високою</a:t>
            </a:r>
            <a:r>
              <a:rPr lang="ru-RU" dirty="0" smtClean="0">
                <a:solidFill>
                  <a:srgbClr val="FFFF00"/>
                </a:solidFill>
              </a:rPr>
              <a:t> початковою </a:t>
            </a:r>
            <a:r>
              <a:rPr lang="ru-RU" dirty="0" err="1" smtClean="0">
                <a:solidFill>
                  <a:srgbClr val="FFFF00"/>
                </a:solidFill>
              </a:rPr>
              <a:t>швидкістю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кулі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3"/>
            <a:ext cx="7816924" cy="214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23755"/>
            <a:ext cx="7810473" cy="260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9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266190" y="274638"/>
            <a:ext cx="7420609" cy="114300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Зброя</a:t>
            </a:r>
            <a:r>
              <a:rPr lang="ru-RU" dirty="0">
                <a:solidFill>
                  <a:srgbClr val="FFFF00"/>
                </a:solidFill>
              </a:rPr>
              <a:t> з </a:t>
            </a:r>
            <a:r>
              <a:rPr lang="ru-RU" dirty="0" err="1">
                <a:solidFill>
                  <a:srgbClr val="FFFF00"/>
                </a:solidFill>
              </a:rPr>
              <a:t>високою</a:t>
            </a:r>
            <a:r>
              <a:rPr lang="ru-RU" dirty="0">
                <a:solidFill>
                  <a:srgbClr val="FFFF00"/>
                </a:solidFill>
              </a:rPr>
              <a:t> початковою </a:t>
            </a:r>
            <a:r>
              <a:rPr lang="ru-RU" dirty="0" err="1">
                <a:solidFill>
                  <a:srgbClr val="FFFF00"/>
                </a:solidFill>
              </a:rPr>
              <a:t>швидкістю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кулі</a:t>
            </a:r>
            <a:endParaRPr lang="et-EE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91" y="2054225"/>
            <a:ext cx="7574597" cy="375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Специфіка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швидкості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кулі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 кількість енергії </a:t>
            </a:r>
            <a:endParaRPr lang="uk-UA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Вихідний </a:t>
            </a:r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отвір більше вхідного </a:t>
            </a:r>
            <a:endParaRPr lang="uk-UA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Тимчасово </a:t>
            </a:r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пульсуюча порожнина </a:t>
            </a:r>
            <a:endParaRPr lang="uk-UA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Пульсація </a:t>
            </a:r>
            <a:r>
              <a:rPr lang="uk-UA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раневого</a:t>
            </a:r>
            <a:r>
              <a:rPr lang="uk-UA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каналу</a:t>
            </a:r>
            <a:endParaRPr lang="et-EE" altLang="et-EE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013119" y="1556792"/>
            <a:ext cx="8121650" cy="4870450"/>
            <a:chOff x="0" y="0"/>
            <a:chExt cx="6280" cy="3566"/>
          </a:xfrm>
        </p:grpSpPr>
        <p:sp>
          <p:nvSpPr>
            <p:cNvPr id="4" name="Rectangle 2"/>
            <p:cNvSpPr>
              <a:spLocks/>
            </p:cNvSpPr>
            <p:nvPr/>
          </p:nvSpPr>
          <p:spPr bwMode="auto">
            <a:xfrm>
              <a:off x="0" y="0"/>
              <a:ext cx="6280" cy="3566"/>
            </a:xfrm>
            <a:prstGeom prst="rect">
              <a:avLst/>
            </a:prstGeom>
            <a:solidFill>
              <a:srgbClr val="7E9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t-EE"/>
            </a:p>
          </p:txBody>
        </p:sp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79" cy="3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259632" y="40100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в </a:t>
            </a:r>
            <a:r>
              <a:rPr lang="ru-RU" dirty="0" err="1" smtClean="0">
                <a:solidFill>
                  <a:srgbClr val="FFFF00"/>
                </a:solidFill>
              </a:rPr>
              <a:t>живіт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1562516"/>
            <a:ext cx="6952816" cy="521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3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389692" y="326859"/>
            <a:ext cx="7788978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нирки</a:t>
            </a:r>
            <a:r>
              <a:rPr lang="ru-RU" dirty="0" smtClean="0">
                <a:solidFill>
                  <a:srgbClr val="FFFF00"/>
                </a:solidFill>
              </a:rPr>
              <a:t> на </a:t>
            </a:r>
            <a:r>
              <a:rPr lang="ru-RU" dirty="0" err="1" smtClean="0">
                <a:solidFill>
                  <a:srgbClr val="FFFF00"/>
                </a:solidFill>
              </a:rPr>
              <a:t>компютерній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томографії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l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556792"/>
            <a:ext cx="7896509" cy="49723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41" y="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6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нирки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85" y="1844824"/>
            <a:ext cx="7200925" cy="465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35046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0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349500"/>
            <a:ext cx="8713788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ealkiri 2"/>
          <p:cNvSpPr>
            <a:spLocks noGrp="1"/>
          </p:cNvSpPr>
          <p:nvPr>
            <p:ph type="title"/>
          </p:nvPr>
        </p:nvSpPr>
        <p:spPr>
          <a:xfrm>
            <a:off x="945349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Вонепальне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гомілки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582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3845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Вогнепальне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поранення</a:t>
            </a:r>
            <a:r>
              <a:rPr lang="ru-RU" dirty="0" smtClean="0">
                <a:solidFill>
                  <a:srgbClr val="FFFF00"/>
                </a:solidFill>
              </a:rPr>
              <a:t> в область </a:t>
            </a:r>
            <a:r>
              <a:rPr lang="ru-RU" dirty="0" err="1" smtClean="0">
                <a:solidFill>
                  <a:srgbClr val="FFFF00"/>
                </a:solidFill>
              </a:rPr>
              <a:t>проміжності</a:t>
            </a:r>
            <a:r>
              <a:rPr lang="ru-RU" dirty="0" smtClean="0">
                <a:solidFill>
                  <a:srgbClr val="FFFF00"/>
                </a:solidFill>
              </a:rPr>
              <a:t> і </a:t>
            </a:r>
            <a:r>
              <a:rPr lang="ru-RU" dirty="0" err="1" smtClean="0">
                <a:solidFill>
                  <a:srgbClr val="FFFF00"/>
                </a:solidFill>
              </a:rPr>
              <a:t>геніталію</a:t>
            </a:r>
            <a:endParaRPr lang="et-EE" dirty="0">
              <a:solidFill>
                <a:srgbClr val="FFFF00"/>
              </a:solidFill>
            </a:endParaRPr>
          </a:p>
        </p:txBody>
      </p:sp>
      <p:pic>
        <p:nvPicPr>
          <p:cNvPr id="3" name="Content Placeholder 3" descr="P518000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0473" y="1772816"/>
            <a:ext cx="3694175" cy="49260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20" y="2204864"/>
            <a:ext cx="3659368" cy="365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88640"/>
            <a:ext cx="1404433" cy="15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7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3" y="397903"/>
            <a:ext cx="7944183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dirty="0">
                <a:solidFill>
                  <a:srgbClr val="FFFF00"/>
                </a:solidFill>
              </a:rPr>
              <a:t>Специфіка </a:t>
            </a:r>
            <a:r>
              <a:rPr lang="uk-UA" dirty="0" smtClean="0">
                <a:solidFill>
                  <a:srgbClr val="FFFF00"/>
                </a:solidFill>
              </a:rPr>
              <a:t>надшвидкісної кулі</a:t>
            </a:r>
            <a:endParaRPr lang="et-EE" dirty="0">
              <a:solidFill>
                <a:srgbClr val="FFFF00"/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70916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Передача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скорочується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внутрішньотканевого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вибуху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Виникнення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тимчасової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пульсуючої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порожнини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кульовому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каналі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сильний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дефект тканин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Вторинні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осколки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кісток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тканинах </a:t>
            </a:r>
            <a:endParaRPr lang="ru-RU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Зміна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напрямку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ранового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каналу в тканинах</a:t>
            </a:r>
            <a:endParaRPr lang="et-EE" altLang="et-EE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10"/>
            <a:ext cx="1404433" cy="156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424862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P6120010.JPG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9500" y="2714625"/>
            <a:ext cx="5524500" cy="4143375"/>
          </a:xfrm>
        </p:spPr>
      </p:pic>
      <p:pic>
        <p:nvPicPr>
          <p:cNvPr id="46083" name="Content Placeholder 3" descr="P6120009.JPG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3375"/>
            <a:ext cx="5427663" cy="4071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Content Placeholder 8" descr="xrays0005.jpg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698500"/>
            <a:ext cx="4686300" cy="5707063"/>
          </a:xfrm>
        </p:spPr>
      </p:pic>
      <p:pic>
        <p:nvPicPr>
          <p:cNvPr id="48131" name="Picture 10" descr="xrays00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08025"/>
            <a:ext cx="44894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1313</TotalTime>
  <Words>370</Words>
  <Application>Microsoft Office PowerPoint</Application>
  <PresentationFormat>Экран (4:3)</PresentationFormat>
  <Paragraphs>79</Paragraphs>
  <Slides>37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9" baseType="lpstr">
      <vt:lpstr>MS PGothic</vt:lpstr>
      <vt:lpstr>Arial</vt:lpstr>
      <vt:lpstr>Arial Unicode MS</vt:lpstr>
      <vt:lpstr>Book Antiqua</vt:lpstr>
      <vt:lpstr>Calibri</vt:lpstr>
      <vt:lpstr>Gill Sans MT Ext Condensed Bold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Класифікація вогнепальних ран</vt:lpstr>
      <vt:lpstr>Механізм вогнепального поранення</vt:lpstr>
      <vt:lpstr>Класифікація куль</vt:lpstr>
      <vt:lpstr>Ступінь пошкоджень тканин</vt:lpstr>
      <vt:lpstr> Вхідний і вихідний отвір кулі</vt:lpstr>
      <vt:lpstr>Презентация PowerPoint</vt:lpstr>
      <vt:lpstr>Презентация PowerPoint</vt:lpstr>
      <vt:lpstr>Презентация PowerPoint</vt:lpstr>
      <vt:lpstr>Рановий канал</vt:lpstr>
      <vt:lpstr>Рановий канал</vt:lpstr>
      <vt:lpstr>Кавітація</vt:lpstr>
      <vt:lpstr>Рановий канал</vt:lpstr>
      <vt:lpstr>Презентация PowerPoint</vt:lpstr>
      <vt:lpstr>Куля з низькою початковою швидкістю</vt:lpstr>
      <vt:lpstr>Приклади зброї</vt:lpstr>
      <vt:lpstr>Куля з низькою початковою швидкістю</vt:lpstr>
      <vt:lpstr>Презентация PowerPoint</vt:lpstr>
      <vt:lpstr>Рани від низької швидкості кулі</vt:lpstr>
      <vt:lpstr>Ранові канали від заряду дробу</vt:lpstr>
      <vt:lpstr>Вогнепальне поранення в груди із дробовика</vt:lpstr>
      <vt:lpstr>Поранення із дробовика в область ступні</vt:lpstr>
      <vt:lpstr>Вистріл із дробовика в лице</vt:lpstr>
      <vt:lpstr> Рани від куль з високою і надвисокою початковою швидкістю</vt:lpstr>
      <vt:lpstr>Зброя з високою початковою швидкістю кулі</vt:lpstr>
      <vt:lpstr>Зброя з високою початковою швидкістю кулі</vt:lpstr>
      <vt:lpstr>Специфіка швидкості кулі</vt:lpstr>
      <vt:lpstr>Презентация PowerPoint</vt:lpstr>
      <vt:lpstr>Вогнепальне поранення в живіт</vt:lpstr>
      <vt:lpstr>Вогнепальне поранення нирки на компютерній томографії</vt:lpstr>
      <vt:lpstr>Вогнепальне поранення нирки</vt:lpstr>
      <vt:lpstr>Вонепальне поранення гомілки</vt:lpstr>
      <vt:lpstr>Вогнепальне поранення в область проміжності і геніталію</vt:lpstr>
      <vt:lpstr>Специфіка надшвидкісної кулі</vt:lpstr>
      <vt:lpstr>Презентация PowerPoint</vt:lpstr>
      <vt:lpstr>Презентация PowerPoint</vt:lpstr>
      <vt:lpstr>Презентация PowerPoint</vt:lpstr>
    </vt:vector>
  </TitlesOfParts>
  <Company>ksk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indrek.olveti</dc:creator>
  <cp:lastModifiedBy>User</cp:lastModifiedBy>
  <cp:revision>149</cp:revision>
  <dcterms:created xsi:type="dcterms:W3CDTF">2012-10-29T07:48:01Z</dcterms:created>
  <dcterms:modified xsi:type="dcterms:W3CDTF">2023-02-14T14:08:44Z</dcterms:modified>
</cp:coreProperties>
</file>