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3" r:id="rId2"/>
    <p:sldId id="257" r:id="rId3"/>
    <p:sldId id="355" r:id="rId4"/>
    <p:sldId id="366" r:id="rId5"/>
    <p:sldId id="365" r:id="rId6"/>
    <p:sldId id="317" r:id="rId7"/>
    <p:sldId id="319" r:id="rId8"/>
    <p:sldId id="314" r:id="rId9"/>
    <p:sldId id="326" r:id="rId10"/>
    <p:sldId id="267" r:id="rId11"/>
    <p:sldId id="320" r:id="rId12"/>
    <p:sldId id="307" r:id="rId13"/>
    <p:sldId id="308" r:id="rId14"/>
    <p:sldId id="259" r:id="rId15"/>
    <p:sldId id="260" r:id="rId16"/>
    <p:sldId id="277" r:id="rId17"/>
    <p:sldId id="338" r:id="rId18"/>
    <p:sldId id="372" r:id="rId19"/>
    <p:sldId id="352" r:id="rId20"/>
    <p:sldId id="321" r:id="rId21"/>
    <p:sldId id="351" r:id="rId22"/>
    <p:sldId id="370" r:id="rId23"/>
    <p:sldId id="327" r:id="rId24"/>
    <p:sldId id="276" r:id="rId25"/>
    <p:sldId id="270" r:id="rId26"/>
    <p:sldId id="279" r:id="rId27"/>
    <p:sldId id="350" r:id="rId28"/>
    <p:sldId id="374" r:id="rId29"/>
    <p:sldId id="353" r:id="rId30"/>
    <p:sldId id="341" r:id="rId31"/>
    <p:sldId id="342" r:id="rId32"/>
    <p:sldId id="261" r:id="rId33"/>
    <p:sldId id="318" r:id="rId34"/>
    <p:sldId id="262" r:id="rId35"/>
    <p:sldId id="379" r:id="rId36"/>
    <p:sldId id="315" r:id="rId37"/>
    <p:sldId id="281" r:id="rId38"/>
    <p:sldId id="311" r:id="rId39"/>
    <p:sldId id="269" r:id="rId40"/>
    <p:sldId id="292" r:id="rId41"/>
    <p:sldId id="282" r:id="rId42"/>
    <p:sldId id="274" r:id="rId43"/>
    <p:sldId id="378" r:id="rId44"/>
    <p:sldId id="371" r:id="rId45"/>
    <p:sldId id="375" r:id="rId46"/>
    <p:sldId id="324" r:id="rId47"/>
    <p:sldId id="376" r:id="rId48"/>
    <p:sldId id="273" r:id="rId49"/>
    <p:sldId id="329" r:id="rId50"/>
    <p:sldId id="268" r:id="rId51"/>
    <p:sldId id="283" r:id="rId52"/>
    <p:sldId id="289" r:id="rId53"/>
    <p:sldId id="284" r:id="rId54"/>
    <p:sldId id="285" r:id="rId55"/>
    <p:sldId id="298" r:id="rId56"/>
    <p:sldId id="293" r:id="rId57"/>
    <p:sldId id="265" r:id="rId58"/>
    <p:sldId id="291" r:id="rId59"/>
    <p:sldId id="361" r:id="rId60"/>
    <p:sldId id="368" r:id="rId6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86" autoAdjust="0"/>
  </p:normalViewPr>
  <p:slideViewPr>
    <p:cSldViewPr>
      <p:cViewPr varScale="1">
        <p:scale>
          <a:sx n="95" d="100"/>
          <a:sy n="95" d="100"/>
        </p:scale>
        <p:origin x="1046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3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557338"/>
            <a:ext cx="4038600" cy="45259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59313" y="1557338"/>
            <a:ext cx="4038600" cy="45259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2116008-F9FD-48C1-814C-2C199C0D49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8313" y="1557338"/>
            <a:ext cx="4038600" cy="21859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59313" y="1557338"/>
            <a:ext cx="4038600" cy="21859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8313" y="3895725"/>
            <a:ext cx="8229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86ED065-A612-4958-B5BD-6560DDEEC94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44;&#1086;&#1084;\Desktop\&#1088;&#1072;&#1073;&#1086;&#1090;&#1072;%20&#1070;&#1083;&#1103;\&#1084;&#1077;&#1076;&#1080;&#1085;\&#1084;&#1086;&#1103;%20&#1087;&#1088;&#1072;&#1082;&#1090;&#1080;&#1082;&#1072;\&#1078;&#1077;&#1083;&#1091;&#1076;&#1086;&#1082;.wmv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2.jpeg"/><Relationship Id="rId4" Type="http://schemas.openxmlformats.org/officeDocument/2006/relationships/image" Target="../media/image101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9.jpeg"/><Relationship Id="rId4" Type="http://schemas.openxmlformats.org/officeDocument/2006/relationships/image" Target="../media/image11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90521"/>
            <a:ext cx="7772400" cy="2894463"/>
          </a:xfrm>
        </p:spPr>
        <p:txBody>
          <a:bodyPr/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Рентгеноанатомія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променева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діагностика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патології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шлунково</a:t>
            </a:r>
            <a:r>
              <a:rPr lang="ru-RU" dirty="0">
                <a:solidFill>
                  <a:srgbClr val="FFFF00"/>
                </a:solidFill>
              </a:rPr>
              <a:t> – </a:t>
            </a:r>
            <a:r>
              <a:rPr lang="ru-RU" dirty="0" err="1">
                <a:solidFill>
                  <a:srgbClr val="FFFF00"/>
                </a:solidFill>
              </a:rPr>
              <a:t>кишкового</a:t>
            </a:r>
            <a:r>
              <a:rPr lang="ru-RU" dirty="0">
                <a:solidFill>
                  <a:srgbClr val="FFFF00"/>
                </a:solidFill>
              </a:rPr>
              <a:t> тракту.</a:t>
            </a:r>
          </a:p>
        </p:txBody>
      </p:sp>
      <p:pic>
        <p:nvPicPr>
          <p:cNvPr id="1026" name="Picture 2" descr="C:\Users\Дом\Desktop\работа Юля\медин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76916" y="2786058"/>
            <a:ext cx="2757512" cy="368142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27584" y="5733256"/>
            <a:ext cx="4824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Кафедра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діагностики</a:t>
            </a:r>
            <a:r>
              <a:rPr lang="ru-RU" dirty="0"/>
              <a:t>, </a:t>
            </a:r>
            <a:r>
              <a:rPr lang="ru-RU" dirty="0" err="1"/>
              <a:t>терапії</a:t>
            </a:r>
            <a:r>
              <a:rPr lang="ru-RU" dirty="0"/>
              <a:t> та </a:t>
            </a:r>
            <a:r>
              <a:rPr lang="ru-RU" dirty="0" err="1"/>
              <a:t>онкології</a:t>
            </a:r>
            <a:r>
              <a:rPr lang="ru-RU" dirty="0"/>
              <a:t> </a:t>
            </a:r>
            <a:r>
              <a:rPr lang="ru-RU" dirty="0" err="1"/>
              <a:t>ОНМедУ</a:t>
            </a:r>
            <a:endParaRPr lang="ru-RU" dirty="0"/>
          </a:p>
          <a:p>
            <a:r>
              <a:rPr lang="ru-RU" dirty="0"/>
              <a:t>Асс. </a:t>
            </a:r>
            <a:r>
              <a:rPr lang="ru-RU" dirty="0" err="1"/>
              <a:t>Дойкова</a:t>
            </a:r>
            <a:r>
              <a:rPr lang="ru-RU" dirty="0"/>
              <a:t> О.М. , Асс. </a:t>
            </a:r>
            <a:r>
              <a:rPr lang="ru-RU" dirty="0" err="1"/>
              <a:t>Лапіна</a:t>
            </a:r>
            <a:r>
              <a:rPr lang="ru-RU" dirty="0"/>
              <a:t> Ю.С.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500042"/>
            <a:ext cx="7929618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МЕТОДИ ПРОМЕНЕВОГО ДОСЛІДЖЕННЯ ШЛУНКОВО-КИШКОВОГО ТРАКТУ</a:t>
            </a:r>
          </a:p>
          <a:p>
            <a:endParaRPr lang="ru-RU" b="1" dirty="0">
              <a:solidFill>
                <a:srgbClr val="FFFF00"/>
              </a:solidFill>
            </a:endParaRPr>
          </a:p>
          <a:p>
            <a:r>
              <a:rPr lang="ru-RU" sz="2000" b="1" dirty="0" err="1"/>
              <a:t>Основні</a:t>
            </a:r>
            <a:r>
              <a:rPr lang="ru-RU" sz="2000" b="1" dirty="0"/>
              <a:t> </a:t>
            </a:r>
            <a:r>
              <a:rPr lang="ru-RU" sz="2000" b="1" dirty="0" err="1"/>
              <a:t>методи</a:t>
            </a:r>
            <a:r>
              <a:rPr lang="ru-RU" sz="2000" b="1" dirty="0"/>
              <a:t> </a:t>
            </a:r>
            <a:r>
              <a:rPr lang="ru-RU" sz="2000" b="1" dirty="0" err="1"/>
              <a:t>променевого</a:t>
            </a:r>
            <a:r>
              <a:rPr lang="ru-RU" sz="2000" b="1" dirty="0"/>
              <a:t> </a:t>
            </a:r>
            <a:r>
              <a:rPr lang="ru-RU" sz="2000" b="1" dirty="0" err="1"/>
              <a:t>дослідження</a:t>
            </a:r>
            <a:r>
              <a:rPr lang="ru-RU" sz="2000" b="1" dirty="0"/>
              <a:t>:</a:t>
            </a:r>
          </a:p>
          <a:p>
            <a:r>
              <a:rPr lang="ru-RU" sz="2000" b="1" dirty="0"/>
              <a:t> - </a:t>
            </a:r>
            <a:r>
              <a:rPr lang="ru-RU" sz="2000" b="1" dirty="0" err="1"/>
              <a:t>рентгеноконтрастне</a:t>
            </a:r>
            <a:r>
              <a:rPr lang="ru-RU" sz="2000" b="1" dirty="0"/>
              <a:t> </a:t>
            </a:r>
            <a:r>
              <a:rPr lang="ru-RU" sz="2000" b="1" dirty="0" err="1"/>
              <a:t>дослідження</a:t>
            </a:r>
            <a:r>
              <a:rPr lang="ru-RU" sz="2000" b="1" dirty="0"/>
              <a:t> з тугим </a:t>
            </a:r>
            <a:r>
              <a:rPr lang="ru-RU" sz="2000" b="1" dirty="0" err="1"/>
              <a:t>наповненням</a:t>
            </a:r>
            <a:r>
              <a:rPr lang="ru-RU" sz="2000" b="1" dirty="0"/>
              <a:t> та з </a:t>
            </a:r>
            <a:r>
              <a:rPr lang="ru-RU" sz="2000" b="1" dirty="0" err="1"/>
              <a:t>подвійним</a:t>
            </a:r>
            <a:r>
              <a:rPr lang="ru-RU" sz="2000" b="1" dirty="0"/>
              <a:t> </a:t>
            </a:r>
            <a:r>
              <a:rPr lang="ru-RU" sz="2000" b="1" dirty="0" err="1"/>
              <a:t>контрастуванням</a:t>
            </a:r>
            <a:r>
              <a:rPr lang="ru-RU" sz="2000" b="1" dirty="0"/>
              <a:t>.</a:t>
            </a:r>
          </a:p>
          <a:p>
            <a:endParaRPr lang="ru-RU" sz="2000" b="1" dirty="0"/>
          </a:p>
          <a:p>
            <a:endParaRPr lang="ru-RU" sz="2000" b="1" dirty="0"/>
          </a:p>
          <a:p>
            <a:r>
              <a:rPr lang="ru-RU" sz="2000" b="1" dirty="0" err="1"/>
              <a:t>Додаткові</a:t>
            </a:r>
            <a:r>
              <a:rPr lang="ru-RU" sz="2000" b="1" dirty="0"/>
              <a:t> </a:t>
            </a:r>
            <a:r>
              <a:rPr lang="ru-RU" sz="2000" b="1" dirty="0" err="1"/>
              <a:t>методи</a:t>
            </a:r>
            <a:r>
              <a:rPr lang="ru-RU" sz="2000" b="1" dirty="0"/>
              <a:t> </a:t>
            </a:r>
            <a:r>
              <a:rPr lang="ru-RU" sz="2000" b="1" dirty="0" err="1"/>
              <a:t>дослідження</a:t>
            </a:r>
            <a:r>
              <a:rPr lang="ru-RU" sz="2000" b="1" dirty="0"/>
              <a:t>:</a:t>
            </a:r>
          </a:p>
          <a:p>
            <a:r>
              <a:rPr lang="ru-RU" sz="2000" b="1" dirty="0" err="1"/>
              <a:t>рентгеноконтрастне</a:t>
            </a:r>
            <a:r>
              <a:rPr lang="ru-RU" sz="2000" b="1" dirty="0"/>
              <a:t> </a:t>
            </a:r>
            <a:r>
              <a:rPr lang="ru-RU" sz="2000" b="1" dirty="0" err="1"/>
              <a:t>дослідження</a:t>
            </a:r>
            <a:r>
              <a:rPr lang="ru-RU" sz="2000" b="1" dirty="0"/>
              <a:t> з </a:t>
            </a:r>
            <a:r>
              <a:rPr lang="ru-RU" sz="2000" b="1" dirty="0" err="1"/>
              <a:t>фармакологічними</a:t>
            </a:r>
            <a:r>
              <a:rPr lang="ru-RU" sz="2000" b="1" dirty="0"/>
              <a:t> пробами;</a:t>
            </a:r>
          </a:p>
          <a:p>
            <a:r>
              <a:rPr lang="ru-RU" sz="2000" b="1" dirty="0"/>
              <a:t> УЗД;</a:t>
            </a:r>
          </a:p>
          <a:p>
            <a:r>
              <a:rPr lang="ru-RU" sz="2000" b="1" dirty="0"/>
              <a:t> КТ;</a:t>
            </a:r>
          </a:p>
          <a:p>
            <a:r>
              <a:rPr lang="ru-RU" sz="2000" b="1" dirty="0"/>
              <a:t> МРТ;</a:t>
            </a:r>
          </a:p>
          <a:p>
            <a:r>
              <a:rPr lang="ru-RU" sz="2000" b="1" dirty="0"/>
              <a:t> </a:t>
            </a:r>
            <a:r>
              <a:rPr lang="ru-RU" sz="2000" b="1" dirty="0" err="1"/>
              <a:t>Рентгеноскопія</a:t>
            </a:r>
            <a:r>
              <a:rPr lang="ru-RU" sz="2000" b="1" dirty="0"/>
              <a:t> з </a:t>
            </a:r>
            <a:r>
              <a:rPr lang="ru-RU" sz="2000" b="1" dirty="0" err="1"/>
              <a:t>водорозчинними</a:t>
            </a:r>
            <a:r>
              <a:rPr lang="ru-RU" sz="2000" b="1" dirty="0"/>
              <a:t> </a:t>
            </a:r>
            <a:r>
              <a:rPr lang="ru-RU" sz="2000" b="1" dirty="0" err="1"/>
              <a:t>контрастними</a:t>
            </a:r>
            <a:r>
              <a:rPr lang="ru-RU" sz="2000" b="1" dirty="0"/>
              <a:t> препаратами;</a:t>
            </a:r>
          </a:p>
          <a:p>
            <a:r>
              <a:rPr lang="ru-RU" sz="2000" b="1" dirty="0"/>
              <a:t> </a:t>
            </a:r>
            <a:r>
              <a:rPr lang="ru-RU" sz="2000" b="1" dirty="0" err="1"/>
              <a:t>Радіонуклідні</a:t>
            </a:r>
            <a:r>
              <a:rPr lang="ru-RU" sz="2000" b="1" dirty="0"/>
              <a:t> </a:t>
            </a:r>
            <a:r>
              <a:rPr lang="ru-RU" sz="2000" b="1" dirty="0" err="1"/>
              <a:t>дослідження</a:t>
            </a:r>
            <a:r>
              <a:rPr lang="ru-RU" sz="2000" b="1" dirty="0"/>
              <a:t>;</a:t>
            </a:r>
          </a:p>
          <a:p>
            <a:r>
              <a:rPr lang="ru-RU" sz="2000" b="1" dirty="0"/>
              <a:t> </a:t>
            </a:r>
            <a:r>
              <a:rPr lang="ru-RU" sz="2000" b="1" dirty="0" err="1"/>
              <a:t>Внутрішньопорожнинне</a:t>
            </a:r>
            <a:r>
              <a:rPr lang="ru-RU" sz="2000" b="1" dirty="0"/>
              <a:t> УЗД.</a:t>
            </a:r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Таблица 2"/>
          <p:cNvPicPr>
            <a:picLocks noGrp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87811" y="4664869"/>
            <a:ext cx="3143250" cy="133588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Текст 5"/>
          <p:cNvSpPr>
            <a:spLocks noGrp="1"/>
          </p:cNvSpPr>
          <p:nvPr>
            <p:ph sz="half" idx="4294967295"/>
          </p:nvPr>
        </p:nvSpPr>
        <p:spPr>
          <a:xfrm>
            <a:off x="65315" y="994411"/>
            <a:ext cx="5230041" cy="5674949"/>
          </a:xfrm>
        </p:spPr>
        <p:txBody>
          <a:bodyPr>
            <a:normAutofit fontScale="25000" lnSpcReduction="20000"/>
          </a:bodyPr>
          <a:lstStyle/>
          <a:p>
            <a:r>
              <a:rPr lang="ru-RU" sz="6000" dirty="0"/>
              <a:t>     </a:t>
            </a:r>
            <a:r>
              <a:rPr lang="ru-RU" sz="6000" dirty="0" err="1"/>
              <a:t>Кожен</a:t>
            </a:r>
            <a:r>
              <a:rPr lang="ru-RU" sz="6000" dirty="0"/>
              <a:t> метод </a:t>
            </a:r>
            <a:r>
              <a:rPr lang="ru-RU" sz="6000" dirty="0" err="1"/>
              <a:t>має</a:t>
            </a:r>
            <a:r>
              <a:rPr lang="ru-RU" sz="6000" dirty="0"/>
              <a:t> </a:t>
            </a:r>
            <a:r>
              <a:rPr lang="ru-RU" sz="6000" dirty="0" err="1"/>
              <a:t>свої</a:t>
            </a:r>
            <a:r>
              <a:rPr lang="ru-RU" sz="6000" dirty="0"/>
              <a:t> </a:t>
            </a:r>
            <a:r>
              <a:rPr lang="ru-RU" sz="6000" dirty="0" err="1"/>
              <a:t>переваги</a:t>
            </a:r>
            <a:r>
              <a:rPr lang="ru-RU" sz="6000" dirty="0"/>
              <a:t> і </a:t>
            </a:r>
            <a:r>
              <a:rPr lang="ru-RU" sz="6000" dirty="0" err="1"/>
              <a:t>недоліки</a:t>
            </a:r>
            <a:r>
              <a:rPr lang="ru-RU" sz="6000" dirty="0"/>
              <a:t> і треба знати про них.</a:t>
            </a:r>
          </a:p>
          <a:p>
            <a:r>
              <a:rPr lang="ru-RU" sz="6000" dirty="0"/>
              <a:t>     </a:t>
            </a:r>
            <a:r>
              <a:rPr lang="ru-RU" sz="6000" dirty="0" err="1"/>
              <a:t>Наприклад</a:t>
            </a:r>
            <a:r>
              <a:rPr lang="ru-RU" sz="6000" dirty="0"/>
              <a:t>, </a:t>
            </a:r>
            <a:r>
              <a:rPr lang="ru-RU" sz="6000" dirty="0" err="1"/>
              <a:t>конкременти</a:t>
            </a:r>
            <a:r>
              <a:rPr lang="ru-RU" sz="6000" dirty="0"/>
              <a:t> </a:t>
            </a:r>
            <a:r>
              <a:rPr lang="ru-RU" sz="6000" dirty="0" err="1"/>
              <a:t>нирок</a:t>
            </a:r>
            <a:r>
              <a:rPr lang="ru-RU" sz="6000" dirty="0"/>
              <a:t> </a:t>
            </a:r>
            <a:r>
              <a:rPr lang="ru-RU" sz="6000" dirty="0" err="1"/>
              <a:t>можуть</a:t>
            </a:r>
            <a:r>
              <a:rPr lang="ru-RU" sz="6000" dirty="0"/>
              <a:t> не </a:t>
            </a:r>
            <a:r>
              <a:rPr lang="ru-RU" sz="6000" dirty="0" err="1"/>
              <a:t>візуалізуватися</a:t>
            </a:r>
            <a:r>
              <a:rPr lang="ru-RU" sz="6000" dirty="0"/>
              <a:t> на УЗД, але в 100% </a:t>
            </a:r>
            <a:r>
              <a:rPr lang="ru-RU" sz="6000" dirty="0" err="1"/>
              <a:t>випадків</a:t>
            </a:r>
            <a:r>
              <a:rPr lang="ru-RU" sz="6000" dirty="0"/>
              <a:t> видно при нативному КТ, а </a:t>
            </a:r>
            <a:r>
              <a:rPr lang="ru-RU" sz="6000" dirty="0" err="1"/>
              <a:t>конкременти</a:t>
            </a:r>
            <a:r>
              <a:rPr lang="ru-RU" sz="6000" dirty="0"/>
              <a:t> </a:t>
            </a:r>
            <a:r>
              <a:rPr lang="ru-RU" sz="6000" dirty="0" err="1"/>
              <a:t>жовчовивідних</a:t>
            </a:r>
            <a:r>
              <a:rPr lang="ru-RU" sz="6000" dirty="0"/>
              <a:t> </a:t>
            </a:r>
            <a:r>
              <a:rPr lang="ru-RU" sz="6000" dirty="0" err="1"/>
              <a:t>шляхів</a:t>
            </a:r>
            <a:r>
              <a:rPr lang="ru-RU" sz="6000" dirty="0"/>
              <a:t> </a:t>
            </a:r>
            <a:r>
              <a:rPr lang="ru-RU" sz="6000" dirty="0" err="1"/>
              <a:t>можуть</a:t>
            </a:r>
            <a:r>
              <a:rPr lang="ru-RU" sz="6000" dirty="0"/>
              <a:t> не </a:t>
            </a:r>
            <a:r>
              <a:rPr lang="ru-RU" sz="6000" dirty="0" err="1"/>
              <a:t>візуалізуватися</a:t>
            </a:r>
            <a:r>
              <a:rPr lang="ru-RU" sz="6000" dirty="0"/>
              <a:t> на КТ, але в 100% </a:t>
            </a:r>
            <a:r>
              <a:rPr lang="ru-RU" sz="6000" dirty="0" err="1"/>
              <a:t>випадків</a:t>
            </a:r>
            <a:r>
              <a:rPr lang="ru-RU" sz="6000" dirty="0"/>
              <a:t> видно на УЗД.</a:t>
            </a:r>
          </a:p>
          <a:p>
            <a:r>
              <a:rPr lang="ru-RU" sz="6000" dirty="0" err="1"/>
              <a:t>Оглядова</a:t>
            </a:r>
            <a:r>
              <a:rPr lang="ru-RU" sz="6000" dirty="0"/>
              <a:t> </a:t>
            </a:r>
            <a:r>
              <a:rPr lang="ru-RU" sz="6000" dirty="0" err="1"/>
              <a:t>рентгенограма</a:t>
            </a:r>
            <a:r>
              <a:rPr lang="ru-RU" sz="6000" dirty="0"/>
              <a:t> ОБП </a:t>
            </a:r>
            <a:r>
              <a:rPr lang="ru-RU" sz="6000" dirty="0" err="1"/>
              <a:t>має</a:t>
            </a:r>
            <a:r>
              <a:rPr lang="ru-RU" sz="6000" dirty="0"/>
              <a:t> </a:t>
            </a:r>
            <a:r>
              <a:rPr lang="ru-RU" sz="6000" dirty="0" err="1"/>
              <a:t>обмежене</a:t>
            </a:r>
            <a:r>
              <a:rPr lang="ru-RU" sz="6000" dirty="0"/>
              <a:t> </a:t>
            </a:r>
            <a:r>
              <a:rPr lang="ru-RU" sz="6000" dirty="0" err="1"/>
              <a:t>значення</a:t>
            </a:r>
            <a:r>
              <a:rPr lang="ru-RU" sz="6000" dirty="0"/>
              <a:t> для </a:t>
            </a:r>
            <a:r>
              <a:rPr lang="ru-RU" sz="6000" dirty="0" err="1"/>
              <a:t>оцінки</a:t>
            </a:r>
            <a:r>
              <a:rPr lang="ru-RU" sz="6000" dirty="0"/>
              <a:t> болю в </a:t>
            </a:r>
            <a:r>
              <a:rPr lang="ru-RU" sz="6000" dirty="0" err="1"/>
              <a:t>животі</a:t>
            </a:r>
            <a:r>
              <a:rPr lang="ru-RU" sz="6000" dirty="0"/>
              <a:t>:</a:t>
            </a:r>
          </a:p>
          <a:p>
            <a:r>
              <a:rPr lang="ru-RU" sz="6000" dirty="0"/>
              <a:t>           -за </a:t>
            </a:r>
            <a:r>
              <a:rPr lang="ru-RU" sz="6000" dirty="0" err="1"/>
              <a:t>відсутності</a:t>
            </a:r>
            <a:r>
              <a:rPr lang="ru-RU" sz="6000" dirty="0"/>
              <a:t> </a:t>
            </a:r>
            <a:r>
              <a:rPr lang="ru-RU" sz="6000" dirty="0" err="1"/>
              <a:t>виявленої</a:t>
            </a:r>
            <a:r>
              <a:rPr lang="ru-RU" sz="6000" dirty="0"/>
              <a:t> </a:t>
            </a:r>
            <a:r>
              <a:rPr lang="ru-RU" sz="6000" dirty="0" err="1"/>
              <a:t>патології</a:t>
            </a:r>
            <a:r>
              <a:rPr lang="ru-RU" sz="6000" dirty="0"/>
              <a:t> не </a:t>
            </a:r>
            <a:r>
              <a:rPr lang="ru-RU" sz="6000" dirty="0" err="1"/>
              <a:t>виключає</a:t>
            </a:r>
            <a:r>
              <a:rPr lang="ru-RU" sz="6000" dirty="0"/>
              <a:t> </a:t>
            </a:r>
            <a:r>
              <a:rPr lang="ru-RU" sz="6000" dirty="0" err="1"/>
              <a:t>кишкової</a:t>
            </a:r>
            <a:r>
              <a:rPr lang="ru-RU" sz="6000" dirty="0"/>
              <a:t> </a:t>
            </a:r>
            <a:r>
              <a:rPr lang="ru-RU" sz="6000" dirty="0" err="1"/>
              <a:t>непрохідності</a:t>
            </a:r>
            <a:r>
              <a:rPr lang="ru-RU" sz="6000" dirty="0"/>
              <a:t> </a:t>
            </a:r>
            <a:r>
              <a:rPr lang="ru-RU" sz="6000" dirty="0" err="1"/>
              <a:t>або</a:t>
            </a:r>
            <a:r>
              <a:rPr lang="ru-RU" sz="6000" dirty="0"/>
              <a:t> апендициту, </a:t>
            </a:r>
            <a:r>
              <a:rPr lang="ru-RU" sz="6000" dirty="0" err="1"/>
              <a:t>може</a:t>
            </a:r>
            <a:r>
              <a:rPr lang="ru-RU" sz="6000" dirty="0"/>
              <a:t> </a:t>
            </a:r>
            <a:r>
              <a:rPr lang="ru-RU" sz="6000" dirty="0" err="1"/>
              <a:t>помилково</a:t>
            </a:r>
            <a:r>
              <a:rPr lang="ru-RU" sz="6000" dirty="0"/>
              <a:t> </a:t>
            </a:r>
            <a:r>
              <a:rPr lang="ru-RU" sz="6000" dirty="0" err="1"/>
              <a:t>заспокоїти</a:t>
            </a:r>
            <a:r>
              <a:rPr lang="ru-RU" sz="6000" dirty="0"/>
              <a:t> </a:t>
            </a:r>
            <a:r>
              <a:rPr lang="ru-RU" sz="6000" dirty="0" err="1"/>
              <a:t>лікаря</a:t>
            </a:r>
            <a:r>
              <a:rPr lang="ru-RU" sz="6000" dirty="0"/>
              <a:t>;</a:t>
            </a:r>
          </a:p>
          <a:p>
            <a:r>
              <a:rPr lang="ru-RU" sz="6000" dirty="0"/>
              <a:t>          - </a:t>
            </a:r>
            <a:r>
              <a:rPr lang="ru-RU" sz="6000" dirty="0" err="1"/>
              <a:t>може</a:t>
            </a:r>
            <a:r>
              <a:rPr lang="ru-RU" sz="6000" dirty="0"/>
              <a:t> </a:t>
            </a:r>
            <a:r>
              <a:rPr lang="ru-RU" sz="6000" dirty="0" err="1"/>
              <a:t>виявити</a:t>
            </a:r>
            <a:r>
              <a:rPr lang="ru-RU" sz="6000" dirty="0"/>
              <a:t> </a:t>
            </a:r>
            <a:r>
              <a:rPr lang="ru-RU" sz="6000" dirty="0" err="1"/>
              <a:t>відхилення</a:t>
            </a:r>
            <a:r>
              <a:rPr lang="ru-RU" sz="6000" dirty="0"/>
              <a:t> </a:t>
            </a:r>
            <a:r>
              <a:rPr lang="ru-RU" sz="6000" dirty="0" err="1"/>
              <a:t>від</a:t>
            </a:r>
            <a:r>
              <a:rPr lang="ru-RU" sz="6000" dirty="0"/>
              <a:t> </a:t>
            </a:r>
            <a:r>
              <a:rPr lang="ru-RU" sz="6000" dirty="0" err="1"/>
              <a:t>норми</a:t>
            </a:r>
            <a:r>
              <a:rPr lang="ru-RU" sz="6000" dirty="0"/>
              <a:t> (</a:t>
            </a:r>
            <a:r>
              <a:rPr lang="ru-RU" sz="6000" dirty="0" err="1"/>
              <a:t>н.п</a:t>
            </a:r>
            <a:r>
              <a:rPr lang="ru-RU" sz="6000" dirty="0"/>
              <a:t>. </a:t>
            </a:r>
            <a:r>
              <a:rPr lang="ru-RU" sz="6000" dirty="0" err="1"/>
              <a:t>сальпінгіт</a:t>
            </a:r>
            <a:r>
              <a:rPr lang="ru-RU" sz="6000" dirty="0"/>
              <a:t>) за </a:t>
            </a:r>
            <a:r>
              <a:rPr lang="ru-RU" sz="6000" dirty="0" err="1"/>
              <a:t>відсутності</a:t>
            </a:r>
            <a:r>
              <a:rPr lang="ru-RU" sz="6000" dirty="0"/>
              <a:t> «</a:t>
            </a:r>
            <a:r>
              <a:rPr lang="ru-RU" sz="6000" dirty="0" err="1"/>
              <a:t>хірургічної</a:t>
            </a:r>
            <a:r>
              <a:rPr lang="ru-RU" sz="6000" dirty="0"/>
              <a:t> </a:t>
            </a:r>
            <a:r>
              <a:rPr lang="ru-RU" sz="6000" dirty="0" err="1"/>
              <a:t>патології</a:t>
            </a:r>
            <a:r>
              <a:rPr lang="ru-RU" sz="6000" dirty="0"/>
              <a:t>».</a:t>
            </a:r>
          </a:p>
          <a:p>
            <a:r>
              <a:rPr lang="ru-RU" sz="6000" dirty="0"/>
              <a:t>    </a:t>
            </a:r>
            <a:r>
              <a:rPr lang="ru-RU" sz="6000" dirty="0" err="1"/>
              <a:t>Оглядова</a:t>
            </a:r>
            <a:r>
              <a:rPr lang="ru-RU" sz="6000" dirty="0"/>
              <a:t> </a:t>
            </a:r>
            <a:r>
              <a:rPr lang="ru-RU" sz="6000" dirty="0" err="1"/>
              <a:t>рентгенограма</a:t>
            </a:r>
            <a:r>
              <a:rPr lang="ru-RU" sz="6000" dirty="0"/>
              <a:t> ОБП при </a:t>
            </a:r>
            <a:r>
              <a:rPr lang="ru-RU" sz="6000" dirty="0" err="1"/>
              <a:t>гострому</a:t>
            </a:r>
            <a:r>
              <a:rPr lang="ru-RU" sz="6000" dirty="0"/>
              <a:t> </a:t>
            </a:r>
            <a:r>
              <a:rPr lang="ru-RU" sz="6000" dirty="0" err="1"/>
              <a:t>абдомінальному</a:t>
            </a:r>
            <a:r>
              <a:rPr lang="ru-RU" sz="6000" dirty="0"/>
              <a:t> болю </a:t>
            </a:r>
            <a:r>
              <a:rPr lang="ru-RU" sz="6000" dirty="0" err="1"/>
              <a:t>інформативна</a:t>
            </a:r>
            <a:endParaRPr lang="ru-RU" sz="6000" dirty="0"/>
          </a:p>
          <a:p>
            <a:pPr marL="68580" indent="0">
              <a:buNone/>
            </a:pPr>
            <a:r>
              <a:rPr lang="ru-RU" sz="6000" dirty="0"/>
              <a:t>         - у 90% при </a:t>
            </a:r>
            <a:r>
              <a:rPr lang="ru-RU" sz="6000" dirty="0" err="1"/>
              <a:t>чужорідних</a:t>
            </a:r>
            <a:r>
              <a:rPr lang="ru-RU" sz="6000" dirty="0"/>
              <a:t> </a:t>
            </a:r>
            <a:r>
              <a:rPr lang="ru-RU" sz="6000" dirty="0" err="1"/>
              <a:t>тілах</a:t>
            </a:r>
            <a:r>
              <a:rPr lang="ru-RU" sz="6000" dirty="0"/>
              <a:t>,</a:t>
            </a:r>
          </a:p>
          <a:p>
            <a:pPr marL="68580" indent="0">
              <a:buNone/>
            </a:pPr>
            <a:r>
              <a:rPr lang="ru-RU" sz="6000" dirty="0"/>
              <a:t>         - у 49% </a:t>
            </a:r>
            <a:r>
              <a:rPr lang="ru-RU" sz="6000" dirty="0" err="1"/>
              <a:t>кишкової</a:t>
            </a:r>
            <a:r>
              <a:rPr lang="ru-RU" sz="6000" dirty="0"/>
              <a:t> </a:t>
            </a:r>
            <a:r>
              <a:rPr lang="ru-RU" sz="6000" dirty="0" err="1"/>
              <a:t>непрохідності</a:t>
            </a:r>
            <a:r>
              <a:rPr lang="ru-RU" sz="6000" dirty="0"/>
              <a:t>;</a:t>
            </a:r>
          </a:p>
          <a:p>
            <a:pPr marL="68580" indent="0">
              <a:buNone/>
            </a:pPr>
            <a:r>
              <a:rPr lang="ru-RU" sz="6000" dirty="0"/>
              <a:t>         - 0% апендицит, </a:t>
            </a:r>
            <a:r>
              <a:rPr lang="ru-RU" sz="6000" dirty="0" err="1"/>
              <a:t>дивертикуліт</a:t>
            </a:r>
            <a:r>
              <a:rPr lang="ru-RU" sz="6000" dirty="0"/>
              <a:t>, панкреатит, </a:t>
            </a:r>
            <a:r>
              <a:rPr lang="ru-RU" sz="6000" dirty="0" err="1"/>
              <a:t>пієлонефрит</a:t>
            </a:r>
            <a:endParaRPr lang="ru-RU" sz="6000" dirty="0"/>
          </a:p>
          <a:p>
            <a:pPr marL="68580" indent="0">
              <a:buNone/>
            </a:pPr>
            <a:r>
              <a:rPr lang="ru-RU" sz="6000" dirty="0"/>
              <a:t>      КТ при </a:t>
            </a:r>
            <a:r>
              <a:rPr lang="ru-RU" sz="6000" dirty="0" err="1"/>
              <a:t>гострому</a:t>
            </a:r>
            <a:r>
              <a:rPr lang="ru-RU" sz="6000" dirty="0"/>
              <a:t> </a:t>
            </a:r>
            <a:r>
              <a:rPr lang="ru-RU" sz="6000" dirty="0" err="1"/>
              <a:t>абдомінальному</a:t>
            </a:r>
            <a:r>
              <a:rPr lang="ru-RU" sz="6000" dirty="0"/>
              <a:t> болю </a:t>
            </a:r>
            <a:r>
              <a:rPr lang="ru-RU" sz="6000" dirty="0" err="1"/>
              <a:t>інформативна</a:t>
            </a:r>
            <a:r>
              <a:rPr lang="ru-RU" sz="6000" dirty="0"/>
              <a:t>:</a:t>
            </a:r>
          </a:p>
          <a:p>
            <a:pPr marL="68580" indent="0">
              <a:buNone/>
            </a:pPr>
            <a:r>
              <a:rPr lang="ru-RU" sz="6000" dirty="0"/>
              <a:t>        - при </a:t>
            </a:r>
            <a:r>
              <a:rPr lang="ru-RU" sz="6000" dirty="0" err="1"/>
              <a:t>кишковій</a:t>
            </a:r>
            <a:r>
              <a:rPr lang="ru-RU" sz="6000" dirty="0"/>
              <a:t> </a:t>
            </a:r>
            <a:r>
              <a:rPr lang="ru-RU" sz="6000" dirty="0" err="1"/>
              <a:t>обструкції</a:t>
            </a:r>
            <a:r>
              <a:rPr lang="ru-RU" sz="6000" dirty="0"/>
              <a:t> – 75%;</a:t>
            </a:r>
          </a:p>
          <a:p>
            <a:pPr marL="68580" indent="0">
              <a:buNone/>
            </a:pPr>
            <a:r>
              <a:rPr lang="ru-RU" sz="6000" dirty="0"/>
              <a:t>        - при МКК-68%</a:t>
            </a:r>
            <a:endParaRPr lang="uk-UA" sz="6000" dirty="0"/>
          </a:p>
          <a:p>
            <a:pPr marL="0" indent="0">
              <a:buNone/>
            </a:pPr>
            <a:endParaRPr lang="ru-RU" sz="6000" dirty="0"/>
          </a:p>
          <a:p>
            <a:endParaRPr lang="ru-RU" sz="2700" dirty="0"/>
          </a:p>
          <a:p>
            <a:endParaRPr lang="ru-RU" dirty="0"/>
          </a:p>
          <a:p>
            <a:endParaRPr lang="ru-RU" sz="2100" dirty="0"/>
          </a:p>
          <a:p>
            <a:endParaRPr lang="ru-RU" sz="2100" dirty="0"/>
          </a:p>
          <a:p>
            <a:endParaRPr lang="ru-RU" sz="2100" dirty="0"/>
          </a:p>
          <a:p>
            <a:pPr marL="0" indent="0">
              <a:buNone/>
            </a:pPr>
            <a:r>
              <a:rPr lang="ru-RU" sz="2100" dirty="0"/>
              <a:t>      </a:t>
            </a:r>
          </a:p>
          <a:p>
            <a:endParaRPr lang="ru-RU" sz="2100" dirty="0"/>
          </a:p>
          <a:p>
            <a:pPr marL="0" indent="0">
              <a:buNone/>
            </a:pPr>
            <a:r>
              <a:rPr lang="ru-RU" sz="2100" dirty="0"/>
              <a:t>      </a:t>
            </a:r>
          </a:p>
          <a:p>
            <a:pPr marL="0" indent="0">
              <a:buNone/>
            </a:pPr>
            <a:r>
              <a:rPr lang="uk-UA" sz="2100" dirty="0"/>
              <a:t> </a:t>
            </a:r>
          </a:p>
        </p:txBody>
      </p:sp>
      <p:pic>
        <p:nvPicPr>
          <p:cNvPr id="8" name="Объект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7" t="-257" r="480" b="827"/>
          <a:stretch/>
        </p:blipFill>
        <p:spPr>
          <a:xfrm>
            <a:off x="5214224" y="271629"/>
            <a:ext cx="3093038" cy="3056933"/>
          </a:xfrm>
          <a:prstGeom prst="rect">
            <a:avLst/>
          </a:prstGeom>
        </p:spPr>
      </p:pic>
      <p:pic>
        <p:nvPicPr>
          <p:cNvPr id="9" name="Объект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51" r="-393"/>
          <a:stretch/>
        </p:blipFill>
        <p:spPr>
          <a:xfrm>
            <a:off x="7428721" y="1340768"/>
            <a:ext cx="1715279" cy="198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38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:\Users\Дом\Desktop\работа Юля\СНИМКИ\Снимки сорт\ин тело пищ 8 зуб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3777" y="1320069"/>
            <a:ext cx="2392632" cy="3110421"/>
          </a:xfrm>
          <a:prstGeom prst="rect">
            <a:avLst/>
          </a:prstGeom>
          <a:noFill/>
        </p:spPr>
      </p:pic>
      <p:sp>
        <p:nvSpPr>
          <p:cNvPr id="71684" name="AutoShape 4" descr="Картинки по запросу инородные тела пищевода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pic>
        <p:nvPicPr>
          <p:cNvPr id="71686" name="Picture 6" descr="Картинки по запросу инородные тела пищевод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23728" y="4473830"/>
            <a:ext cx="4021724" cy="216024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11560" y="332656"/>
            <a:ext cx="4014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FFFF00"/>
                </a:solidFill>
              </a:rPr>
              <a:t>СТОРОНН</a:t>
            </a:r>
            <a:r>
              <a:rPr lang="uk-UA" sz="2800" dirty="0">
                <a:solidFill>
                  <a:srgbClr val="FFFF00"/>
                </a:solidFill>
              </a:rPr>
              <a:t>І </a:t>
            </a:r>
            <a:r>
              <a:rPr lang="ru-RU" sz="2800" dirty="0">
                <a:solidFill>
                  <a:srgbClr val="FFFF00"/>
                </a:solidFill>
              </a:rPr>
              <a:t>ТІЛА ШКТ</a:t>
            </a:r>
          </a:p>
        </p:txBody>
      </p:sp>
      <p:pic>
        <p:nvPicPr>
          <p:cNvPr id="16385" name="Picture 1" descr="C:\Users\Дом\Desktop\работа Юля\медин\ЛЕКЦИЯ НЕОТЛ СОСТ\Инородные тела\пищ завал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455" y="548680"/>
            <a:ext cx="3701544" cy="369576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000628" y="3750472"/>
            <a:ext cx="27325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FFFF00"/>
                </a:solidFill>
              </a:rPr>
              <a:t>www.radiomed.ru</a:t>
            </a:r>
            <a:endParaRPr lang="ru-RU" sz="9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17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://www.mif-ua.com/media/uploads/arhiv/zr/2013/4(47)/121/121.jpg"/>
          <p:cNvPicPr>
            <a:picLocks noChangeAspect="1" noChangeArrowheads="1"/>
          </p:cNvPicPr>
          <p:nvPr/>
        </p:nvPicPr>
        <p:blipFill rotWithShape="1">
          <a:blip r:embed="rId2"/>
          <a:srcRect b="12076"/>
          <a:stretch/>
        </p:blipFill>
        <p:spPr bwMode="auto">
          <a:xfrm>
            <a:off x="5868144" y="548680"/>
            <a:ext cx="2729483" cy="4032448"/>
          </a:xfrm>
          <a:prstGeom prst="rect">
            <a:avLst/>
          </a:prstGeom>
          <a:noFill/>
        </p:spPr>
      </p:pic>
      <p:pic>
        <p:nvPicPr>
          <p:cNvPr id="71686" name="Picture 6" descr="http://www.mif-ua.com/media/uploads/arhiv/zr/2013/4(47)/120/120.jpg"/>
          <p:cNvPicPr>
            <a:picLocks noChangeAspect="1" noChangeArrowheads="1"/>
          </p:cNvPicPr>
          <p:nvPr/>
        </p:nvPicPr>
        <p:blipFill rotWithShape="1">
          <a:blip r:embed="rId3"/>
          <a:srcRect b="13022"/>
          <a:stretch/>
        </p:blipFill>
        <p:spPr bwMode="auto">
          <a:xfrm>
            <a:off x="971600" y="428411"/>
            <a:ext cx="3672408" cy="228050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99593" y="3107529"/>
            <a:ext cx="44760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Дитина</a:t>
            </a:r>
            <a:r>
              <a:rPr lang="ru-RU" sz="1200" dirty="0"/>
              <a:t> Т., 1 </a:t>
            </a:r>
            <a:r>
              <a:rPr lang="ru-RU" sz="1200" dirty="0" err="1"/>
              <a:t>рік</a:t>
            </a:r>
            <a:r>
              <a:rPr lang="ru-RU" sz="1200" dirty="0"/>
              <a:t> 2 </a:t>
            </a:r>
            <a:r>
              <a:rPr lang="ru-RU" sz="1200" dirty="0" err="1"/>
              <a:t>міс</a:t>
            </a:r>
            <a:r>
              <a:rPr lang="ru-RU" sz="1200" dirty="0"/>
              <a:t>. </a:t>
            </a:r>
            <a:r>
              <a:rPr lang="ru-RU" sz="1200" dirty="0" err="1"/>
              <a:t>зі</a:t>
            </a:r>
            <a:r>
              <a:rPr lang="ru-RU" sz="1200" dirty="0"/>
              <a:t> </a:t>
            </a:r>
            <a:r>
              <a:rPr lang="ru-RU" sz="1200" dirty="0" err="1"/>
              <a:t>скаргами</a:t>
            </a:r>
            <a:r>
              <a:rPr lang="ru-RU" sz="1200" dirty="0"/>
              <a:t> </a:t>
            </a:r>
            <a:r>
              <a:rPr lang="ru-RU" sz="1200" dirty="0" err="1"/>
              <a:t>батьків</a:t>
            </a:r>
            <a:r>
              <a:rPr lang="ru-RU" sz="1200" dirty="0"/>
              <a:t> на </a:t>
            </a:r>
            <a:r>
              <a:rPr lang="ru-RU" sz="1200" dirty="0" err="1"/>
              <a:t>ковтання</a:t>
            </a:r>
            <a:r>
              <a:rPr lang="ru-RU" sz="1200" dirty="0"/>
              <a:t> </a:t>
            </a:r>
            <a:r>
              <a:rPr lang="ru-RU" sz="1200" dirty="0" err="1"/>
              <a:t>дитиною</a:t>
            </a:r>
            <a:r>
              <a:rPr lang="ru-RU" sz="1200" dirty="0"/>
              <a:t> </a:t>
            </a:r>
            <a:r>
              <a:rPr lang="ru-RU" sz="1200" dirty="0" err="1"/>
              <a:t>множинних</a:t>
            </a:r>
            <a:r>
              <a:rPr lang="ru-RU" sz="1200" dirty="0"/>
              <a:t> </a:t>
            </a:r>
            <a:r>
              <a:rPr lang="ru-RU" sz="1200" dirty="0" err="1"/>
              <a:t>сторонніх</a:t>
            </a:r>
            <a:r>
              <a:rPr lang="ru-RU" sz="1200" dirty="0"/>
              <a:t> </a:t>
            </a:r>
            <a:r>
              <a:rPr lang="ru-RU" sz="1200" dirty="0" err="1"/>
              <a:t>тіл</a:t>
            </a:r>
            <a:r>
              <a:rPr lang="ru-RU" sz="1200" dirty="0"/>
              <a:t> - куль </a:t>
            </a:r>
            <a:r>
              <a:rPr lang="ru-RU" sz="1200" dirty="0" err="1"/>
              <a:t>магнітів</a:t>
            </a:r>
            <a:r>
              <a:rPr lang="ru-RU" sz="1200" dirty="0"/>
              <a:t>.</a:t>
            </a:r>
          </a:p>
          <a:p>
            <a:r>
              <a:rPr lang="ru-RU" sz="1200" dirty="0" err="1"/>
              <a:t>Операція</a:t>
            </a:r>
            <a:r>
              <a:rPr lang="ru-RU" sz="1200" dirty="0"/>
              <a:t>: </a:t>
            </a:r>
            <a:r>
              <a:rPr lang="ru-RU" sz="1200" dirty="0" err="1"/>
              <a:t>верхньосерединна</a:t>
            </a:r>
            <a:r>
              <a:rPr lang="ru-RU" sz="1200" dirty="0"/>
              <a:t> </a:t>
            </a:r>
            <a:r>
              <a:rPr lang="ru-RU" sz="1200" dirty="0" err="1"/>
              <a:t>лапаротомія</a:t>
            </a:r>
            <a:r>
              <a:rPr lang="ru-RU" sz="1200" dirty="0"/>
              <a:t>, </a:t>
            </a:r>
            <a:r>
              <a:rPr lang="ru-RU" sz="1200" dirty="0" err="1"/>
              <a:t>вільного</a:t>
            </a:r>
            <a:r>
              <a:rPr lang="ru-RU" sz="1200" dirty="0"/>
              <a:t> </a:t>
            </a:r>
            <a:r>
              <a:rPr lang="ru-RU" sz="1200" dirty="0" err="1"/>
              <a:t>випоту</a:t>
            </a:r>
            <a:r>
              <a:rPr lang="ru-RU" sz="1200" dirty="0"/>
              <a:t> в </a:t>
            </a:r>
            <a:r>
              <a:rPr lang="ru-RU" sz="1200" dirty="0" err="1"/>
              <a:t>черевній</a:t>
            </a:r>
            <a:r>
              <a:rPr lang="ru-RU" sz="1200" dirty="0"/>
              <a:t> </a:t>
            </a:r>
            <a:r>
              <a:rPr lang="ru-RU" sz="1200" dirty="0" err="1"/>
              <a:t>порожнині</a:t>
            </a:r>
            <a:r>
              <a:rPr lang="ru-RU" sz="1200" dirty="0"/>
              <a:t> </a:t>
            </a:r>
            <a:r>
              <a:rPr lang="ru-RU" sz="1200" dirty="0" err="1"/>
              <a:t>немає</a:t>
            </a:r>
            <a:r>
              <a:rPr lang="ru-RU" sz="1200" dirty="0"/>
              <a:t>. </a:t>
            </a:r>
            <a:r>
              <a:rPr lang="ru-RU" sz="1200" dirty="0" err="1"/>
              <a:t>Ревізією</a:t>
            </a:r>
            <a:r>
              <a:rPr lang="ru-RU" sz="1200" dirty="0"/>
              <a:t> </a:t>
            </a:r>
            <a:r>
              <a:rPr lang="ru-RU" sz="1200" dirty="0" err="1"/>
              <a:t>органів</a:t>
            </a:r>
            <a:r>
              <a:rPr lang="ru-RU" sz="1200" dirty="0"/>
              <a:t> </a:t>
            </a:r>
            <a:r>
              <a:rPr lang="ru-RU" sz="1200" dirty="0" err="1"/>
              <a:t>черевної</a:t>
            </a:r>
            <a:r>
              <a:rPr lang="ru-RU" sz="1200" dirty="0"/>
              <a:t> </a:t>
            </a:r>
            <a:r>
              <a:rPr lang="ru-RU" sz="1200" dirty="0" err="1"/>
              <a:t>порожнини</a:t>
            </a:r>
            <a:r>
              <a:rPr lang="ru-RU" sz="1200" dirty="0"/>
              <a:t> </a:t>
            </a:r>
            <a:r>
              <a:rPr lang="ru-RU" sz="1200" dirty="0" err="1"/>
              <a:t>встановлено</a:t>
            </a:r>
            <a:r>
              <a:rPr lang="ru-RU" sz="1200" dirty="0"/>
              <a:t>, </a:t>
            </a:r>
            <a:r>
              <a:rPr lang="ru-RU" sz="1200" dirty="0" err="1"/>
              <a:t>що</a:t>
            </a:r>
            <a:r>
              <a:rPr lang="ru-RU" sz="1200" dirty="0"/>
              <a:t> кульки </a:t>
            </a:r>
            <a:r>
              <a:rPr lang="ru-RU" sz="1200" dirty="0" err="1"/>
              <a:t>магніти</a:t>
            </a:r>
            <a:r>
              <a:rPr lang="ru-RU" sz="1200" dirty="0"/>
              <a:t> </a:t>
            </a:r>
            <a:r>
              <a:rPr lang="ru-RU" sz="1200" dirty="0" err="1"/>
              <a:t>перфорували</a:t>
            </a:r>
            <a:r>
              <a:rPr lang="ru-RU" sz="1200" dirty="0"/>
              <a:t> в </a:t>
            </a:r>
            <a:r>
              <a:rPr lang="ru-RU" sz="1200" dirty="0" err="1"/>
              <a:t>двох</a:t>
            </a:r>
            <a:r>
              <a:rPr lang="ru-RU" sz="1200" dirty="0"/>
              <a:t> </a:t>
            </a:r>
            <a:r>
              <a:rPr lang="ru-RU" sz="1200" dirty="0" err="1"/>
              <a:t>місцях</a:t>
            </a:r>
            <a:r>
              <a:rPr lang="ru-RU" sz="1200" dirty="0"/>
              <a:t> худу кишку на </a:t>
            </a:r>
            <a:r>
              <a:rPr lang="ru-RU" sz="1200" dirty="0" err="1"/>
              <a:t>відстані</a:t>
            </a:r>
            <a:r>
              <a:rPr lang="ru-RU" sz="1200" dirty="0"/>
              <a:t> 5 см </a:t>
            </a:r>
            <a:r>
              <a:rPr lang="ru-RU" sz="1200" dirty="0" err="1"/>
              <a:t>від</a:t>
            </a:r>
            <a:r>
              <a:rPr lang="ru-RU" sz="1200" dirty="0"/>
              <a:t> </a:t>
            </a:r>
            <a:r>
              <a:rPr lang="ru-RU" sz="1200" dirty="0" err="1"/>
              <a:t>зв'язки</a:t>
            </a:r>
            <a:r>
              <a:rPr lang="ru-RU" sz="1200" dirty="0"/>
              <a:t> </a:t>
            </a:r>
            <a:r>
              <a:rPr lang="ru-RU" sz="1200" dirty="0" err="1"/>
              <a:t>Трейтца</a:t>
            </a:r>
            <a:r>
              <a:rPr lang="ru-RU" sz="1200" dirty="0"/>
              <a:t> і, </a:t>
            </a:r>
            <a:r>
              <a:rPr lang="ru-RU" sz="1200" dirty="0" err="1"/>
              <a:t>вийшовши</a:t>
            </a:r>
            <a:r>
              <a:rPr lang="ru-RU" sz="1200" dirty="0"/>
              <a:t> з </a:t>
            </a:r>
            <a:r>
              <a:rPr lang="ru-RU" sz="1200" dirty="0" err="1"/>
              <a:t>просвіту</a:t>
            </a:r>
            <a:r>
              <a:rPr lang="ru-RU" sz="1200" dirty="0"/>
              <a:t> кишки, </a:t>
            </a:r>
            <a:r>
              <a:rPr lang="ru-RU" sz="1200" dirty="0" err="1"/>
              <a:t>зчепилися</a:t>
            </a:r>
            <a:r>
              <a:rPr lang="ru-RU" sz="1200" dirty="0"/>
              <a:t> за межами кишки у </a:t>
            </a:r>
            <a:r>
              <a:rPr lang="ru-RU" sz="1200" dirty="0" err="1"/>
              <a:t>вигляді</a:t>
            </a:r>
            <a:r>
              <a:rPr lang="ru-RU" sz="1200" dirty="0"/>
              <a:t> </a:t>
            </a:r>
            <a:r>
              <a:rPr lang="ru-RU" sz="1200" dirty="0" err="1"/>
              <a:t>кільця</a:t>
            </a:r>
            <a:r>
              <a:rPr lang="ru-RU" sz="1200" dirty="0"/>
              <a:t>. У </a:t>
            </a:r>
            <a:r>
              <a:rPr lang="ru-RU" sz="1200" dirty="0" err="1"/>
              <a:t>сфері</a:t>
            </a:r>
            <a:r>
              <a:rPr lang="ru-RU" sz="1200" dirty="0"/>
              <a:t> </a:t>
            </a:r>
            <a:r>
              <a:rPr lang="ru-RU" sz="1200" dirty="0" err="1"/>
              <a:t>перфоративних</a:t>
            </a:r>
            <a:r>
              <a:rPr lang="ru-RU" sz="1200" dirty="0"/>
              <a:t> </a:t>
            </a:r>
            <a:r>
              <a:rPr lang="ru-RU" sz="1200" dirty="0" err="1"/>
              <a:t>отворів</a:t>
            </a:r>
            <a:r>
              <a:rPr lang="ru-RU" sz="1200" dirty="0"/>
              <a:t> </a:t>
            </a:r>
            <a:r>
              <a:rPr lang="ru-RU" sz="1200" dirty="0" err="1"/>
              <a:t>плівки</a:t>
            </a:r>
            <a:r>
              <a:rPr lang="ru-RU" sz="1200" dirty="0"/>
              <a:t> </a:t>
            </a:r>
            <a:r>
              <a:rPr lang="ru-RU" sz="1200" dirty="0" err="1"/>
              <a:t>фібрину</a:t>
            </a:r>
            <a:r>
              <a:rPr lang="ru-RU" sz="1200" dirty="0"/>
              <a:t>. </a:t>
            </a:r>
            <a:r>
              <a:rPr lang="ru-RU" sz="1200" dirty="0" err="1"/>
              <a:t>Магнітне</a:t>
            </a:r>
            <a:r>
              <a:rPr lang="ru-RU" sz="1200" dirty="0"/>
              <a:t> </a:t>
            </a:r>
            <a:r>
              <a:rPr lang="ru-RU" sz="1200" dirty="0" err="1"/>
              <a:t>кільце</a:t>
            </a:r>
            <a:r>
              <a:rPr lang="ru-RU" sz="1200" dirty="0"/>
              <a:t> </a:t>
            </a:r>
            <a:r>
              <a:rPr lang="ru-RU" sz="1200" dirty="0" err="1"/>
              <a:t>розведено</a:t>
            </a:r>
            <a:r>
              <a:rPr lang="ru-RU" sz="1200" dirty="0"/>
              <a:t> в </a:t>
            </a:r>
            <a:r>
              <a:rPr lang="ru-RU" sz="1200" dirty="0" err="1"/>
              <a:t>сторони</a:t>
            </a:r>
            <a:r>
              <a:rPr lang="ru-RU" sz="1200" dirty="0"/>
              <a:t>, </a:t>
            </a:r>
            <a:r>
              <a:rPr lang="ru-RU" sz="1200" dirty="0" err="1"/>
              <a:t>сторонні</a:t>
            </a:r>
            <a:r>
              <a:rPr lang="ru-RU" sz="1200" dirty="0"/>
              <a:t> </a:t>
            </a:r>
            <a:r>
              <a:rPr lang="ru-RU" sz="1200" dirty="0" err="1"/>
              <a:t>тіла</a:t>
            </a:r>
            <a:r>
              <a:rPr lang="ru-RU" sz="1200" dirty="0"/>
              <a:t> в </a:t>
            </a:r>
            <a:r>
              <a:rPr lang="ru-RU" sz="1200" dirty="0" err="1"/>
              <a:t>кількості</a:t>
            </a:r>
            <a:r>
              <a:rPr lang="ru-RU" sz="1200" dirty="0"/>
              <a:t> 21 кульки </a:t>
            </a:r>
            <a:r>
              <a:rPr lang="ru-RU" sz="1200" dirty="0" err="1"/>
              <a:t>вилучені</a:t>
            </a:r>
            <a:r>
              <a:rPr lang="ru-RU" sz="1200" dirty="0"/>
              <a:t> з </a:t>
            </a:r>
            <a:r>
              <a:rPr lang="ru-RU" sz="1200" dirty="0" err="1"/>
              <a:t>просвіту</a:t>
            </a:r>
            <a:r>
              <a:rPr lang="ru-RU" sz="1200" dirty="0"/>
              <a:t> кишки через </a:t>
            </a:r>
            <a:r>
              <a:rPr lang="ru-RU" sz="1200" dirty="0" err="1"/>
              <a:t>нижній</a:t>
            </a:r>
            <a:r>
              <a:rPr lang="ru-RU" sz="1200" dirty="0"/>
              <a:t> </a:t>
            </a:r>
            <a:r>
              <a:rPr lang="ru-RU" sz="1200" dirty="0" err="1"/>
              <a:t>перфоративний</a:t>
            </a:r>
            <a:r>
              <a:rPr lang="ru-RU" sz="1200" dirty="0"/>
              <a:t> </a:t>
            </a:r>
            <a:r>
              <a:rPr lang="ru-RU" sz="1200" dirty="0" err="1"/>
              <a:t>отвір</a:t>
            </a:r>
            <a:r>
              <a:rPr lang="ru-RU" sz="1200" dirty="0"/>
              <a:t>. </a:t>
            </a:r>
            <a:r>
              <a:rPr lang="ru-RU" sz="1200" dirty="0" err="1"/>
              <a:t>Здійснено</a:t>
            </a:r>
            <a:r>
              <a:rPr lang="ru-RU" sz="1200" dirty="0"/>
              <a:t> </a:t>
            </a:r>
            <a:r>
              <a:rPr lang="ru-RU" sz="1200" dirty="0" err="1"/>
              <a:t>санацію</a:t>
            </a:r>
            <a:r>
              <a:rPr lang="ru-RU" sz="1200" dirty="0"/>
              <a:t> </a:t>
            </a:r>
            <a:r>
              <a:rPr lang="ru-RU" sz="1200" dirty="0" err="1"/>
              <a:t>зони</a:t>
            </a:r>
            <a:r>
              <a:rPr lang="ru-RU" sz="1200" dirty="0"/>
              <a:t> </a:t>
            </a:r>
            <a:r>
              <a:rPr lang="ru-RU" sz="1200" dirty="0" err="1"/>
              <a:t>перфорації</a:t>
            </a:r>
            <a:r>
              <a:rPr lang="ru-RU" sz="1200" dirty="0"/>
              <a:t>. </a:t>
            </a:r>
            <a:r>
              <a:rPr lang="ru-RU" sz="1200" dirty="0" err="1"/>
              <a:t>Перфоративні</a:t>
            </a:r>
            <a:r>
              <a:rPr lang="ru-RU" sz="1200" dirty="0"/>
              <a:t> отвори </a:t>
            </a:r>
            <a:r>
              <a:rPr lang="ru-RU" sz="1200" dirty="0" err="1"/>
              <a:t>ушиті</a:t>
            </a:r>
            <a:r>
              <a:rPr lang="ru-RU" sz="1200" dirty="0"/>
              <a:t> </a:t>
            </a:r>
            <a:r>
              <a:rPr lang="ru-RU" sz="1200" dirty="0" err="1"/>
              <a:t>дворядним</a:t>
            </a:r>
            <a:r>
              <a:rPr lang="ru-RU" sz="1200" dirty="0"/>
              <a:t> швом. </a:t>
            </a:r>
            <a:r>
              <a:rPr lang="ru-RU" sz="1200" dirty="0" err="1"/>
              <a:t>Черевна</a:t>
            </a:r>
            <a:r>
              <a:rPr lang="ru-RU" sz="1200" dirty="0"/>
              <a:t> </a:t>
            </a:r>
            <a:r>
              <a:rPr lang="ru-RU" sz="1200" dirty="0" err="1"/>
              <a:t>порожнина</a:t>
            </a:r>
            <a:r>
              <a:rPr lang="ru-RU" sz="1200" dirty="0"/>
              <a:t> </a:t>
            </a:r>
            <a:r>
              <a:rPr lang="ru-RU" sz="1200" dirty="0" err="1"/>
              <a:t>пошарово</a:t>
            </a:r>
            <a:r>
              <a:rPr lang="ru-RU" sz="1200" dirty="0"/>
              <a:t> вшита наглухо.</a:t>
            </a:r>
          </a:p>
          <a:p>
            <a:r>
              <a:rPr lang="ru-RU" sz="1200" dirty="0" err="1"/>
              <a:t>Діагноз</a:t>
            </a:r>
            <a:r>
              <a:rPr lang="ru-RU" sz="1200" dirty="0"/>
              <a:t> </a:t>
            </a:r>
            <a:r>
              <a:rPr lang="ru-RU" sz="1200" dirty="0" err="1"/>
              <a:t>після</a:t>
            </a:r>
            <a:r>
              <a:rPr lang="ru-RU" sz="1200" dirty="0"/>
              <a:t> </a:t>
            </a:r>
            <a:r>
              <a:rPr lang="ru-RU" sz="1200" dirty="0" err="1"/>
              <a:t>операції</a:t>
            </a:r>
            <a:r>
              <a:rPr lang="ru-RU" sz="1200" dirty="0"/>
              <a:t>: </a:t>
            </a:r>
            <a:r>
              <a:rPr lang="ru-RU" sz="1200" dirty="0" err="1"/>
              <a:t>сторонні</a:t>
            </a:r>
            <a:r>
              <a:rPr lang="ru-RU" sz="1200" dirty="0"/>
              <a:t> </a:t>
            </a:r>
            <a:r>
              <a:rPr lang="ru-RU" sz="1200" dirty="0" err="1"/>
              <a:t>тіла</a:t>
            </a:r>
            <a:r>
              <a:rPr lang="ru-RU" sz="1200" dirty="0"/>
              <a:t> </a:t>
            </a:r>
            <a:r>
              <a:rPr lang="ru-RU" sz="1200" dirty="0" err="1"/>
              <a:t>тонкої</a:t>
            </a:r>
            <a:r>
              <a:rPr lang="ru-RU" sz="1200" dirty="0"/>
              <a:t> кишки (кульки </a:t>
            </a:r>
            <a:r>
              <a:rPr lang="ru-RU" sz="1200" dirty="0" err="1"/>
              <a:t>магніти</a:t>
            </a:r>
            <a:r>
              <a:rPr lang="ru-RU" sz="1200" dirty="0"/>
              <a:t>), </a:t>
            </a:r>
            <a:r>
              <a:rPr lang="ru-RU" sz="1200" dirty="0" err="1"/>
              <a:t>перфорація</a:t>
            </a:r>
            <a:r>
              <a:rPr lang="ru-RU" sz="1200" dirty="0"/>
              <a:t> </a:t>
            </a:r>
            <a:r>
              <a:rPr lang="ru-RU" sz="1200" dirty="0" err="1"/>
              <a:t>тонкої</a:t>
            </a:r>
            <a:r>
              <a:rPr lang="ru-RU" sz="1200" dirty="0"/>
              <a:t> кишки, </a:t>
            </a:r>
            <a:r>
              <a:rPr lang="ru-RU" sz="1200" dirty="0" err="1"/>
              <a:t>обмежений</a:t>
            </a:r>
            <a:r>
              <a:rPr lang="ru-RU" sz="1200" dirty="0"/>
              <a:t> </a:t>
            </a:r>
            <a:r>
              <a:rPr lang="ru-RU" sz="1200" dirty="0" err="1"/>
              <a:t>фібринозний</a:t>
            </a:r>
            <a:r>
              <a:rPr lang="ru-RU" sz="1200" dirty="0"/>
              <a:t> </a:t>
            </a:r>
            <a:r>
              <a:rPr lang="ru-RU" sz="1200" dirty="0" err="1"/>
              <a:t>перитоніт</a:t>
            </a:r>
            <a:r>
              <a:rPr lang="ru-RU" sz="1200" dirty="0"/>
              <a:t>.</a:t>
            </a:r>
            <a:endParaRPr lang="ru-RU" sz="1050" dirty="0"/>
          </a:p>
        </p:txBody>
      </p:sp>
      <p:sp>
        <p:nvSpPr>
          <p:cNvPr id="6" name="TextBox 5"/>
          <p:cNvSpPr txBox="1"/>
          <p:nvPr/>
        </p:nvSpPr>
        <p:spPr>
          <a:xfrm>
            <a:off x="5868144" y="5265095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</a:rPr>
              <a:t>http://www.mif-ua.com/archive/article/36401</a:t>
            </a:r>
            <a:endParaRPr lang="ru-RU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822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 rotWithShape="1">
          <a:blip r:embed="rId2"/>
          <a:srcRect b="9421"/>
          <a:stretch/>
        </p:blipFill>
        <p:spPr bwMode="auto">
          <a:xfrm>
            <a:off x="395536" y="116633"/>
            <a:ext cx="8503528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ttp://vmede.org/sait/content/Onkilogiya_trufanov_t1_2010/img/1549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4728561" cy="3214710"/>
          </a:xfrm>
          <a:prstGeom prst="rect">
            <a:avLst/>
          </a:prstGeom>
          <a:noFill/>
        </p:spPr>
      </p:pic>
      <p:pic>
        <p:nvPicPr>
          <p:cNvPr id="63492" name="Picture 4" descr="http://vmede.org/sait/content/Onkilogiya_trufanov_t1_2010/img/1549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2404215"/>
            <a:ext cx="4119556" cy="44537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52F7F-19B4-4996-A47C-695DF851B071}" type="slidenum">
              <a:rPr lang="ru-RU"/>
              <a:pPr/>
              <a:t>8</a:t>
            </a:fld>
            <a:endParaRPr lang="ru-RU"/>
          </a:p>
        </p:txBody>
      </p:sp>
      <p:sp>
        <p:nvSpPr>
          <p:cNvPr id="287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28596" y="357166"/>
            <a:ext cx="8229600" cy="896937"/>
          </a:xfrm>
        </p:spPr>
        <p:txBody>
          <a:bodyPr/>
          <a:lstStyle/>
          <a:p>
            <a:pPr algn="ctr"/>
            <a:r>
              <a:rPr lang="uk-UA" sz="2400" dirty="0">
                <a:solidFill>
                  <a:srgbClr val="FFFF00"/>
                </a:solidFill>
              </a:rPr>
              <a:t>Подвійне контрастування </a:t>
            </a:r>
            <a:r>
              <a:rPr lang="uk-UA" sz="2400" dirty="0" err="1">
                <a:solidFill>
                  <a:srgbClr val="FFFF00"/>
                </a:solidFill>
              </a:rPr>
              <a:t>шлунка</a:t>
            </a:r>
            <a:endParaRPr lang="uk-UA" sz="2400" dirty="0">
              <a:solidFill>
                <a:srgbClr val="FFFF00"/>
              </a:solidFill>
            </a:endParaRPr>
          </a:p>
        </p:txBody>
      </p:sp>
      <p:pic>
        <p:nvPicPr>
          <p:cNvPr id="287747" name="Picture 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387571" y="1254103"/>
            <a:ext cx="4311650" cy="5184775"/>
          </a:xfrm>
          <a:ln>
            <a:solidFill>
              <a:srgbClr val="66FFFF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116632"/>
            <a:ext cx="6858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Алгоритм </a:t>
            </a:r>
            <a:r>
              <a:rPr lang="ru-RU" dirty="0" err="1">
                <a:solidFill>
                  <a:srgbClr val="FFFF00"/>
                </a:solidFill>
              </a:rPr>
              <a:t>дослідження</a:t>
            </a:r>
            <a:r>
              <a:rPr lang="ru-RU" dirty="0">
                <a:solidFill>
                  <a:srgbClr val="FFFF00"/>
                </a:solidFill>
              </a:rPr>
              <a:t> ШКТ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00034" y="671691"/>
            <a:ext cx="828680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/>
              <a:t>1. Область </a:t>
            </a:r>
            <a:r>
              <a:rPr lang="ru-RU" dirty="0" err="1"/>
              <a:t>дослідження</a:t>
            </a:r>
            <a:r>
              <a:rPr lang="ru-RU" dirty="0"/>
              <a:t> (</a:t>
            </a:r>
            <a:r>
              <a:rPr lang="ru-RU" dirty="0" err="1"/>
              <a:t>вказати</a:t>
            </a:r>
            <a:r>
              <a:rPr lang="ru-RU" dirty="0"/>
              <a:t> орган </a:t>
            </a:r>
            <a:r>
              <a:rPr lang="ru-RU" dirty="0" err="1"/>
              <a:t>травлення</a:t>
            </a:r>
            <a:r>
              <a:rPr lang="ru-RU" dirty="0"/>
              <a:t>, </a:t>
            </a:r>
            <a:r>
              <a:rPr lang="ru-RU" dirty="0" err="1"/>
              <a:t>відділ</a:t>
            </a:r>
            <a:r>
              <a:rPr lang="ru-RU" dirty="0"/>
              <a:t> </a:t>
            </a:r>
            <a:r>
              <a:rPr lang="ru-RU" dirty="0" err="1"/>
              <a:t>шлунково-кишкового</a:t>
            </a:r>
            <a:r>
              <a:rPr lang="ru-RU" dirty="0"/>
              <a:t> тракту).</a:t>
            </a:r>
          </a:p>
          <a:p>
            <a:pPr lvl="0"/>
            <a:r>
              <a:rPr lang="ru-RU" dirty="0"/>
              <a:t>2. Методика </a:t>
            </a:r>
            <a:r>
              <a:rPr lang="ru-RU" dirty="0" err="1"/>
              <a:t>дослідження</a:t>
            </a:r>
            <a:r>
              <a:rPr lang="ru-RU" dirty="0"/>
              <a:t>.</a:t>
            </a:r>
          </a:p>
          <a:p>
            <a:pPr lvl="0"/>
            <a:r>
              <a:rPr lang="ru-RU" dirty="0"/>
              <a:t>3. </a:t>
            </a:r>
            <a:r>
              <a:rPr lang="ru-RU" dirty="0" err="1"/>
              <a:t>Проекція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: пряма, </a:t>
            </a:r>
            <a:r>
              <a:rPr lang="ru-RU" dirty="0" err="1"/>
              <a:t>бічна</a:t>
            </a:r>
            <a:r>
              <a:rPr lang="ru-RU" dirty="0"/>
              <a:t>, коса.</a:t>
            </a:r>
          </a:p>
          <a:p>
            <a:pPr lvl="0"/>
            <a:r>
              <a:rPr lang="ru-RU" dirty="0"/>
              <a:t>             </a:t>
            </a:r>
            <a:r>
              <a:rPr lang="ru-RU" dirty="0" err="1"/>
              <a:t>Положення</a:t>
            </a:r>
            <a:r>
              <a:rPr lang="ru-RU" dirty="0"/>
              <a:t> хворого: </a:t>
            </a:r>
            <a:r>
              <a:rPr lang="ru-RU" dirty="0" err="1"/>
              <a:t>вертикальне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горизонтальне</a:t>
            </a:r>
            <a:r>
              <a:rPr lang="ru-RU" dirty="0"/>
              <a:t> (на </a:t>
            </a:r>
            <a:r>
              <a:rPr lang="ru-RU" dirty="0" err="1"/>
              <a:t>спині</a:t>
            </a:r>
            <a:r>
              <a:rPr lang="ru-RU" dirty="0"/>
              <a:t>, </a:t>
            </a:r>
            <a:r>
              <a:rPr lang="ru-RU" dirty="0" err="1"/>
              <a:t>животі</a:t>
            </a:r>
            <a:r>
              <a:rPr lang="ru-RU" dirty="0"/>
              <a:t>, правому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лівому</a:t>
            </a:r>
            <a:r>
              <a:rPr lang="ru-RU" dirty="0"/>
              <a:t> боках).</a:t>
            </a:r>
          </a:p>
          <a:p>
            <a:pPr lvl="0"/>
            <a:r>
              <a:rPr lang="ru-RU" dirty="0"/>
              <a:t>4. </a:t>
            </a:r>
            <a:r>
              <a:rPr lang="ru-RU" dirty="0" err="1"/>
              <a:t>Опис</a:t>
            </a:r>
            <a:r>
              <a:rPr lang="ru-RU" dirty="0"/>
              <a:t> </a:t>
            </a:r>
            <a:r>
              <a:rPr lang="ru-RU" dirty="0" err="1"/>
              <a:t>рентгенологічної</a:t>
            </a:r>
            <a:r>
              <a:rPr lang="ru-RU" dirty="0"/>
              <a:t> </a:t>
            </a:r>
            <a:r>
              <a:rPr lang="ru-RU" dirty="0" err="1"/>
              <a:t>картини</a:t>
            </a:r>
            <a:r>
              <a:rPr lang="ru-RU" dirty="0"/>
              <a:t>:</a:t>
            </a:r>
          </a:p>
          <a:p>
            <a:pPr lvl="0"/>
            <a:r>
              <a:rPr lang="ru-RU" dirty="0"/>
              <a:t>              а) </a:t>
            </a:r>
            <a:r>
              <a:rPr lang="ru-RU" dirty="0" err="1"/>
              <a:t>Патологічних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не </a:t>
            </a:r>
            <a:r>
              <a:rPr lang="ru-RU" dirty="0" err="1"/>
              <a:t>виявлено</a:t>
            </a:r>
            <a:r>
              <a:rPr lang="ru-RU" dirty="0"/>
              <a:t>;</a:t>
            </a:r>
          </a:p>
          <a:p>
            <a:pPr lvl="0"/>
            <a:r>
              <a:rPr lang="ru-RU" dirty="0"/>
              <a:t>              Б) </a:t>
            </a:r>
            <a:r>
              <a:rPr lang="ru-RU" dirty="0" err="1"/>
              <a:t>Виявлено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патологічні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:</a:t>
            </a:r>
          </a:p>
          <a:p>
            <a:pPr lvl="0"/>
            <a:r>
              <a:rPr lang="ru-RU" dirty="0"/>
              <a:t>             - становище органу</a:t>
            </a:r>
          </a:p>
          <a:p>
            <a:pPr lvl="0"/>
            <a:r>
              <a:rPr lang="ru-RU" dirty="0"/>
              <a:t>              - величина органу</a:t>
            </a:r>
          </a:p>
          <a:p>
            <a:pPr lvl="0"/>
            <a:r>
              <a:rPr lang="ru-RU" dirty="0"/>
              <a:t>              - форма органу</a:t>
            </a:r>
          </a:p>
          <a:p>
            <a:pPr lvl="0"/>
            <a:r>
              <a:rPr lang="ru-RU" dirty="0"/>
              <a:t>              - </a:t>
            </a:r>
            <a:r>
              <a:rPr lang="ru-RU" dirty="0" err="1"/>
              <a:t>контури</a:t>
            </a:r>
            <a:r>
              <a:rPr lang="ru-RU" dirty="0"/>
              <a:t> органу</a:t>
            </a:r>
          </a:p>
          <a:p>
            <a:pPr lvl="0"/>
            <a:r>
              <a:rPr lang="ru-RU" dirty="0"/>
              <a:t>              - структура </a:t>
            </a:r>
            <a:r>
              <a:rPr lang="ru-RU" dirty="0" err="1"/>
              <a:t>тіні</a:t>
            </a:r>
            <a:r>
              <a:rPr lang="ru-RU" dirty="0"/>
              <a:t> органу</a:t>
            </a:r>
          </a:p>
          <a:p>
            <a:pPr lvl="0"/>
            <a:r>
              <a:rPr lang="ru-RU" dirty="0"/>
              <a:t>              - </a:t>
            </a:r>
            <a:r>
              <a:rPr lang="ru-RU" dirty="0" err="1"/>
              <a:t>рельєф</a:t>
            </a:r>
            <a:r>
              <a:rPr lang="ru-RU" dirty="0"/>
              <a:t> </a:t>
            </a:r>
            <a:r>
              <a:rPr lang="ru-RU" dirty="0" err="1"/>
              <a:t>слизової</a:t>
            </a:r>
            <a:endParaRPr lang="ru-RU" dirty="0"/>
          </a:p>
          <a:p>
            <a:pPr lvl="0"/>
            <a:r>
              <a:rPr lang="ru-RU" dirty="0"/>
              <a:t>              - перистальтика органу</a:t>
            </a:r>
          </a:p>
          <a:p>
            <a:pPr lvl="0"/>
            <a:r>
              <a:rPr lang="ru-RU" dirty="0"/>
              <a:t>              - </a:t>
            </a:r>
            <a:r>
              <a:rPr lang="ru-RU" dirty="0" err="1"/>
              <a:t>навколишні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endParaRPr lang="ru-RU" dirty="0"/>
          </a:p>
          <a:p>
            <a:pPr lvl="0"/>
            <a:r>
              <a:rPr lang="ru-RU" dirty="0"/>
              <a:t>5. </a:t>
            </a:r>
            <a:r>
              <a:rPr lang="ru-RU" dirty="0" err="1"/>
              <a:t>Виявлено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синдроми</a:t>
            </a:r>
            <a:r>
              <a:rPr lang="ru-RU" dirty="0"/>
              <a:t> </a:t>
            </a:r>
            <a:r>
              <a:rPr lang="ru-RU" dirty="0" err="1"/>
              <a:t>патології</a:t>
            </a:r>
            <a:r>
              <a:rPr lang="ru-RU" dirty="0"/>
              <a:t>.</a:t>
            </a:r>
          </a:p>
          <a:p>
            <a:pPr lvl="0"/>
            <a:r>
              <a:rPr lang="ru-RU" dirty="0"/>
              <a:t>6. </a:t>
            </a:r>
            <a:r>
              <a:rPr lang="ru-RU" dirty="0" err="1"/>
              <a:t>Загальний</a:t>
            </a:r>
            <a:r>
              <a:rPr lang="ru-RU" dirty="0"/>
              <a:t> </a:t>
            </a:r>
            <a:r>
              <a:rPr lang="ru-RU" dirty="0" err="1"/>
              <a:t>діагностичний</a:t>
            </a:r>
            <a:r>
              <a:rPr lang="ru-RU" dirty="0"/>
              <a:t> </a:t>
            </a:r>
            <a:r>
              <a:rPr lang="ru-RU" dirty="0" err="1"/>
              <a:t>висновок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158" y="714356"/>
            <a:ext cx="857256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1. </a:t>
            </a:r>
            <a:r>
              <a:rPr lang="ru-RU" sz="2400" dirty="0" err="1"/>
              <a:t>дислокація</a:t>
            </a:r>
            <a:r>
              <a:rPr lang="ru-RU" sz="2400" dirty="0"/>
              <a:t> органу;</a:t>
            </a:r>
          </a:p>
          <a:p>
            <a:endParaRPr lang="ru-RU" sz="2400" dirty="0"/>
          </a:p>
          <a:p>
            <a:r>
              <a:rPr lang="ru-RU" sz="1600" dirty="0"/>
              <a:t>2. </a:t>
            </a:r>
            <a:r>
              <a:rPr lang="ru-RU" sz="1600" dirty="0" err="1"/>
              <a:t>зміна</a:t>
            </a:r>
            <a:r>
              <a:rPr lang="ru-RU" sz="1600" dirty="0"/>
              <a:t> </a:t>
            </a:r>
            <a:r>
              <a:rPr lang="ru-RU" sz="1600" dirty="0" err="1"/>
              <a:t>рельєфу</a:t>
            </a:r>
            <a:r>
              <a:rPr lang="ru-RU" sz="1600" dirty="0"/>
              <a:t> </a:t>
            </a:r>
            <a:r>
              <a:rPr lang="ru-RU" sz="1600" dirty="0" err="1"/>
              <a:t>слизової</a:t>
            </a:r>
            <a:r>
              <a:rPr lang="ru-RU" sz="1600" dirty="0"/>
              <a:t> </a:t>
            </a:r>
            <a:r>
              <a:rPr lang="ru-RU" sz="1600" dirty="0" err="1"/>
              <a:t>оболонки</a:t>
            </a:r>
            <a:endParaRPr lang="ru-RU" sz="1600" dirty="0"/>
          </a:p>
          <a:p>
            <a:r>
              <a:rPr lang="ru-RU" sz="1600" dirty="0"/>
              <a:t>- </a:t>
            </a:r>
            <a:r>
              <a:rPr lang="ru-RU" sz="1600" dirty="0" err="1"/>
              <a:t>потовщення</a:t>
            </a:r>
            <a:r>
              <a:rPr lang="ru-RU" sz="1600" dirty="0"/>
              <a:t>, </a:t>
            </a:r>
            <a:r>
              <a:rPr lang="ru-RU" sz="1600" dirty="0" err="1"/>
              <a:t>витончення</a:t>
            </a:r>
            <a:r>
              <a:rPr lang="ru-RU" sz="1600" dirty="0"/>
              <a:t> складок,</a:t>
            </a:r>
          </a:p>
          <a:p>
            <a:r>
              <a:rPr lang="ru-RU" sz="1600" dirty="0"/>
              <a:t>- </a:t>
            </a:r>
            <a:r>
              <a:rPr lang="ru-RU" sz="1600" dirty="0" err="1"/>
              <a:t>Випрямлення</a:t>
            </a:r>
            <a:r>
              <a:rPr lang="ru-RU" sz="1600" dirty="0"/>
              <a:t>, сильна </a:t>
            </a:r>
            <a:r>
              <a:rPr lang="ru-RU" sz="1600" dirty="0" err="1"/>
              <a:t>звивистість</a:t>
            </a:r>
            <a:r>
              <a:rPr lang="ru-RU" sz="1600" dirty="0"/>
              <a:t>,</a:t>
            </a:r>
          </a:p>
          <a:p>
            <a:r>
              <a:rPr lang="ru-RU" sz="1600" dirty="0"/>
              <a:t>- </a:t>
            </a:r>
            <a:r>
              <a:rPr lang="ru-RU" sz="1600" dirty="0" err="1"/>
              <a:t>дефекти</a:t>
            </a:r>
            <a:r>
              <a:rPr lang="ru-RU" sz="1600" dirty="0"/>
              <a:t> </a:t>
            </a:r>
            <a:r>
              <a:rPr lang="ru-RU" sz="1600" dirty="0" err="1"/>
              <a:t>наповнення</a:t>
            </a:r>
            <a:r>
              <a:rPr lang="ru-RU" sz="1600" dirty="0"/>
              <a:t>, депо </a:t>
            </a:r>
            <a:r>
              <a:rPr lang="ru-RU" sz="1600" dirty="0" err="1"/>
              <a:t>барію</a:t>
            </a:r>
            <a:r>
              <a:rPr lang="ru-RU" sz="1600" dirty="0"/>
              <a:t>,</a:t>
            </a:r>
          </a:p>
          <a:p>
            <a:r>
              <a:rPr lang="ru-RU" sz="1600" dirty="0"/>
              <a:t>- </a:t>
            </a:r>
            <a:r>
              <a:rPr lang="ru-RU" sz="1600" dirty="0" err="1"/>
              <a:t>конвергенція</a:t>
            </a:r>
            <a:r>
              <a:rPr lang="ru-RU" sz="1600" dirty="0"/>
              <a:t>, </a:t>
            </a:r>
            <a:r>
              <a:rPr lang="ru-RU" sz="1600" dirty="0" err="1"/>
              <a:t>дивергенція</a:t>
            </a:r>
            <a:r>
              <a:rPr lang="ru-RU" sz="1600" dirty="0"/>
              <a:t>,</a:t>
            </a:r>
          </a:p>
          <a:p>
            <a:r>
              <a:rPr lang="ru-RU" sz="1600" dirty="0"/>
              <a:t>- обрив,</a:t>
            </a:r>
          </a:p>
          <a:p>
            <a:r>
              <a:rPr lang="ru-RU" sz="1600" dirty="0"/>
              <a:t>- </a:t>
            </a:r>
            <a:r>
              <a:rPr lang="ru-RU" sz="1600" dirty="0" err="1"/>
              <a:t>Відсутність</a:t>
            </a:r>
            <a:r>
              <a:rPr lang="ru-RU" sz="1600" dirty="0"/>
              <a:t>,</a:t>
            </a:r>
          </a:p>
          <a:p>
            <a:r>
              <a:rPr lang="ru-RU" sz="1600" dirty="0"/>
              <a:t>-</a:t>
            </a:r>
            <a:r>
              <a:rPr lang="ru-RU" sz="1600" dirty="0" err="1"/>
              <a:t>Рігідність</a:t>
            </a:r>
            <a:r>
              <a:rPr lang="ru-RU" sz="1600" dirty="0"/>
              <a:t>;</a:t>
            </a:r>
          </a:p>
          <a:p>
            <a:r>
              <a:rPr lang="ru-RU" dirty="0"/>
              <a:t>3. синдром </a:t>
            </a:r>
            <a:r>
              <a:rPr lang="ru-RU" dirty="0" err="1"/>
              <a:t>нерівності</a:t>
            </a:r>
            <a:r>
              <a:rPr lang="ru-RU" dirty="0"/>
              <a:t> контуру</a:t>
            </a:r>
          </a:p>
          <a:p>
            <a:r>
              <a:rPr lang="ru-RU" dirty="0" err="1"/>
              <a:t>випрямлення</a:t>
            </a:r>
            <a:r>
              <a:rPr lang="ru-RU" dirty="0"/>
              <a:t>,</a:t>
            </a:r>
          </a:p>
          <a:p>
            <a:r>
              <a:rPr lang="ru-RU" dirty="0"/>
              <a:t> </a:t>
            </a:r>
            <a:r>
              <a:rPr lang="ru-RU" dirty="0" err="1"/>
              <a:t>зазубреність</a:t>
            </a:r>
            <a:r>
              <a:rPr lang="ru-RU" dirty="0"/>
              <a:t>,</a:t>
            </a:r>
          </a:p>
          <a:p>
            <a:endParaRPr lang="ru-RU" dirty="0"/>
          </a:p>
          <a:p>
            <a:r>
              <a:rPr lang="ru-RU" dirty="0"/>
              <a:t>4. </a:t>
            </a:r>
            <a:r>
              <a:rPr lang="ru-RU" dirty="0" err="1"/>
              <a:t>розширення</a:t>
            </a:r>
            <a:r>
              <a:rPr lang="ru-RU" dirty="0"/>
              <a:t> органу (</a:t>
            </a:r>
            <a:r>
              <a:rPr lang="ru-RU" dirty="0" err="1"/>
              <a:t>дифузне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локальне</a:t>
            </a:r>
            <a:r>
              <a:rPr lang="ru-RU" dirty="0"/>
              <a:t>, </a:t>
            </a:r>
            <a:r>
              <a:rPr lang="ru-RU" dirty="0" err="1"/>
              <a:t>симетричне</a:t>
            </a:r>
            <a:r>
              <a:rPr lang="ru-RU" dirty="0"/>
              <a:t> та </a:t>
            </a:r>
            <a:r>
              <a:rPr lang="ru-RU" dirty="0" err="1"/>
              <a:t>асиметричне</a:t>
            </a:r>
            <a:r>
              <a:rPr lang="ru-RU" dirty="0"/>
              <a:t>);</a:t>
            </a:r>
          </a:p>
          <a:p>
            <a:r>
              <a:rPr lang="ru-RU" dirty="0"/>
              <a:t>5. </a:t>
            </a:r>
            <a:r>
              <a:rPr lang="ru-RU" dirty="0" err="1"/>
              <a:t>звуження</a:t>
            </a:r>
            <a:r>
              <a:rPr lang="ru-RU" dirty="0"/>
              <a:t> органу (</a:t>
            </a:r>
            <a:r>
              <a:rPr lang="ru-RU" dirty="0" err="1"/>
              <a:t>дифузне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локальне</a:t>
            </a:r>
            <a:r>
              <a:rPr lang="ru-RU" dirty="0"/>
              <a:t>, </a:t>
            </a:r>
            <a:r>
              <a:rPr lang="ru-RU" dirty="0" err="1"/>
              <a:t>симетричне</a:t>
            </a:r>
            <a:r>
              <a:rPr lang="ru-RU" dirty="0"/>
              <a:t> та </a:t>
            </a:r>
            <a:r>
              <a:rPr lang="ru-RU" dirty="0" err="1"/>
              <a:t>асиметричне</a:t>
            </a:r>
            <a:r>
              <a:rPr lang="ru-RU" dirty="0"/>
              <a:t>);</a:t>
            </a:r>
          </a:p>
          <a:p>
            <a:r>
              <a:rPr lang="ru-RU" dirty="0"/>
              <a:t>6. </a:t>
            </a:r>
            <a:r>
              <a:rPr lang="ru-RU" dirty="0" err="1"/>
              <a:t>Дисфункція</a:t>
            </a:r>
            <a:r>
              <a:rPr lang="ru-RU" dirty="0"/>
              <a:t> органу.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28" y="77161"/>
            <a:ext cx="8215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патологічні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шлунково-кишкового</a:t>
            </a:r>
            <a:r>
              <a:rPr lang="ru-RU" dirty="0"/>
              <a:t> тракту </a:t>
            </a:r>
            <a:r>
              <a:rPr lang="ru-RU" dirty="0" err="1"/>
              <a:t>рентгенологічно</a:t>
            </a:r>
            <a:r>
              <a:rPr lang="ru-RU" dirty="0"/>
              <a:t> </a:t>
            </a:r>
            <a:r>
              <a:rPr lang="ru-RU" dirty="0" err="1"/>
              <a:t>проявляються</a:t>
            </a:r>
            <a:r>
              <a:rPr lang="ru-RU" dirty="0"/>
              <a:t> такими </a:t>
            </a:r>
            <a:r>
              <a:rPr lang="ru-RU" dirty="0" err="1"/>
              <a:t>патологічними</a:t>
            </a:r>
            <a:r>
              <a:rPr lang="ru-RU" dirty="0"/>
              <a:t> синдромами: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http://vmede.org/sait/content/Onkilogiya_trufanov_t1_2010/img/155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4056151" cy="507209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143372" y="142852"/>
            <a:ext cx="500062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Схема - </a:t>
            </a:r>
            <a:r>
              <a:rPr lang="ru-RU" sz="1400" dirty="0" err="1"/>
              <a:t>основні</a:t>
            </a:r>
            <a:r>
              <a:rPr lang="ru-RU" sz="1400" dirty="0"/>
              <a:t> </a:t>
            </a:r>
            <a:r>
              <a:rPr lang="ru-RU" sz="1400" dirty="0" err="1"/>
              <a:t>рентгенологічні</a:t>
            </a:r>
            <a:r>
              <a:rPr lang="ru-RU" sz="1400" dirty="0"/>
              <a:t> </a:t>
            </a:r>
            <a:r>
              <a:rPr lang="ru-RU" sz="1400" dirty="0" err="1"/>
              <a:t>синдроми</a:t>
            </a:r>
            <a:r>
              <a:rPr lang="ru-RU" sz="1400" dirty="0"/>
              <a:t> хвороб травного каналу (</a:t>
            </a:r>
            <a:r>
              <a:rPr lang="ru-RU" sz="1400" dirty="0" err="1"/>
              <a:t>Лінденбратен</a:t>
            </a:r>
            <a:r>
              <a:rPr lang="ru-RU" sz="1400" dirty="0"/>
              <a:t> Л. Д., 1984).</a:t>
            </a:r>
          </a:p>
          <a:p>
            <a:r>
              <a:rPr lang="ru-RU" sz="1400" dirty="0"/>
              <a:t>1 - </a:t>
            </a:r>
            <a:r>
              <a:rPr lang="ru-RU" sz="1400" dirty="0" err="1"/>
              <a:t>дислокація</a:t>
            </a:r>
            <a:r>
              <a:rPr lang="ru-RU" sz="1400" dirty="0"/>
              <a:t> органу:</a:t>
            </a:r>
          </a:p>
          <a:p>
            <a:r>
              <a:rPr lang="ru-RU" sz="1400" dirty="0"/>
              <a:t>а - </a:t>
            </a:r>
            <a:r>
              <a:rPr lang="ru-RU" sz="1400" dirty="0" err="1"/>
              <a:t>нормальне</a:t>
            </a:r>
            <a:r>
              <a:rPr lang="ru-RU" sz="1400" dirty="0"/>
              <a:t> становище </a:t>
            </a:r>
            <a:r>
              <a:rPr lang="ru-RU" sz="1400" dirty="0" err="1"/>
              <a:t>стравоходу</a:t>
            </a:r>
            <a:r>
              <a:rPr lang="ru-RU" sz="1400" dirty="0"/>
              <a:t>,</a:t>
            </a:r>
          </a:p>
          <a:p>
            <a:r>
              <a:rPr lang="ru-RU" sz="1400" dirty="0"/>
              <a:t>б - </a:t>
            </a:r>
            <a:r>
              <a:rPr lang="ru-RU" sz="1400" dirty="0" err="1"/>
              <a:t>зміщення</a:t>
            </a:r>
            <a:r>
              <a:rPr lang="ru-RU" sz="1400" dirty="0"/>
              <a:t> </a:t>
            </a:r>
            <a:r>
              <a:rPr lang="ru-RU" sz="1400" dirty="0" err="1"/>
              <a:t>стравоходу</a:t>
            </a:r>
            <a:r>
              <a:rPr lang="ru-RU" sz="1400" dirty="0"/>
              <a:t>,</a:t>
            </a:r>
          </a:p>
          <a:p>
            <a:r>
              <a:rPr lang="ru-RU" sz="1400" dirty="0"/>
              <a:t>в - </a:t>
            </a:r>
            <a:r>
              <a:rPr lang="ru-RU" sz="1400" dirty="0" err="1"/>
              <a:t>випадання</a:t>
            </a:r>
            <a:r>
              <a:rPr lang="ru-RU" sz="1400" dirty="0"/>
              <a:t> </a:t>
            </a:r>
            <a:r>
              <a:rPr lang="ru-RU" sz="1400" dirty="0" err="1"/>
              <a:t>частини</a:t>
            </a:r>
            <a:r>
              <a:rPr lang="ru-RU" sz="1400" dirty="0"/>
              <a:t> </a:t>
            </a:r>
            <a:r>
              <a:rPr lang="ru-RU" sz="1400" dirty="0" err="1"/>
              <a:t>шлунка</a:t>
            </a:r>
            <a:r>
              <a:rPr lang="ru-RU" sz="1400" dirty="0"/>
              <a:t> через </a:t>
            </a:r>
            <a:r>
              <a:rPr lang="ru-RU" sz="1400" dirty="0" err="1"/>
              <a:t>стравохідний</a:t>
            </a:r>
            <a:r>
              <a:rPr lang="ru-RU" sz="1400" dirty="0"/>
              <a:t> </a:t>
            </a:r>
            <a:r>
              <a:rPr lang="ru-RU" sz="1400" dirty="0" err="1"/>
              <a:t>отвір</a:t>
            </a:r>
            <a:r>
              <a:rPr lang="ru-RU" sz="1400" dirty="0"/>
              <a:t> </a:t>
            </a:r>
            <a:r>
              <a:rPr lang="ru-RU" sz="1400" dirty="0" err="1"/>
              <a:t>діафрагми</a:t>
            </a:r>
            <a:r>
              <a:rPr lang="ru-RU" sz="1400" dirty="0"/>
              <a:t> у </a:t>
            </a:r>
            <a:r>
              <a:rPr lang="ru-RU" sz="1400" dirty="0" err="1"/>
              <a:t>грудну</a:t>
            </a:r>
            <a:r>
              <a:rPr lang="ru-RU" sz="1400" dirty="0"/>
              <a:t> </a:t>
            </a:r>
            <a:r>
              <a:rPr lang="ru-RU" sz="1400" dirty="0" err="1"/>
              <a:t>порожнину</a:t>
            </a:r>
            <a:r>
              <a:rPr lang="ru-RU" sz="1400" dirty="0"/>
              <a:t>;</a:t>
            </a:r>
          </a:p>
          <a:p>
            <a:endParaRPr lang="ru-RU" sz="1400" dirty="0"/>
          </a:p>
          <a:p>
            <a:r>
              <a:rPr lang="ru-RU" sz="1400" dirty="0"/>
              <a:t>2 – </a:t>
            </a:r>
            <a:r>
              <a:rPr lang="ru-RU" sz="1400" dirty="0" err="1"/>
              <a:t>патологічні</a:t>
            </a:r>
            <a:r>
              <a:rPr lang="ru-RU" sz="1400" dirty="0"/>
              <a:t> </a:t>
            </a:r>
            <a:r>
              <a:rPr lang="ru-RU" sz="1400" dirty="0" err="1"/>
              <a:t>зміни</a:t>
            </a:r>
            <a:r>
              <a:rPr lang="ru-RU" sz="1400" dirty="0"/>
              <a:t> </a:t>
            </a:r>
            <a:r>
              <a:rPr lang="ru-RU" sz="1400" dirty="0" err="1"/>
              <a:t>рельєфу</a:t>
            </a:r>
            <a:r>
              <a:rPr lang="ru-RU" sz="1400" dirty="0"/>
              <a:t> </a:t>
            </a:r>
            <a:r>
              <a:rPr lang="ru-RU" sz="1400" dirty="0" err="1"/>
              <a:t>слизової</a:t>
            </a:r>
            <a:r>
              <a:rPr lang="ru-RU" sz="1400" dirty="0"/>
              <a:t> </a:t>
            </a:r>
            <a:r>
              <a:rPr lang="ru-RU" sz="1400" dirty="0" err="1"/>
              <a:t>оболонки</a:t>
            </a:r>
            <a:r>
              <a:rPr lang="ru-RU" sz="1400" dirty="0"/>
              <a:t>:</a:t>
            </a:r>
          </a:p>
          <a:p>
            <a:r>
              <a:rPr lang="ru-RU" sz="1400" dirty="0"/>
              <a:t>а - </a:t>
            </a:r>
            <a:r>
              <a:rPr lang="ru-RU" sz="1400" dirty="0" err="1"/>
              <a:t>нормальний</a:t>
            </a:r>
            <a:r>
              <a:rPr lang="ru-RU" sz="1400" dirty="0"/>
              <a:t> </a:t>
            </a:r>
            <a:r>
              <a:rPr lang="ru-RU" sz="1400" dirty="0" err="1"/>
              <a:t>рельєф</a:t>
            </a:r>
            <a:r>
              <a:rPr lang="ru-RU" sz="1400" dirty="0"/>
              <a:t>,</a:t>
            </a:r>
          </a:p>
          <a:p>
            <a:r>
              <a:rPr lang="ru-RU" sz="1400" dirty="0"/>
              <a:t>б - контрастна </a:t>
            </a:r>
            <a:r>
              <a:rPr lang="ru-RU" sz="1400" dirty="0" err="1"/>
              <a:t>пляма</a:t>
            </a:r>
            <a:r>
              <a:rPr lang="ru-RU" sz="1400" dirty="0"/>
              <a:t> на </a:t>
            </a:r>
            <a:r>
              <a:rPr lang="ru-RU" sz="1400" dirty="0" err="1"/>
              <a:t>рельєфі</a:t>
            </a:r>
            <a:r>
              <a:rPr lang="ru-RU" sz="1400" dirty="0"/>
              <a:t> («</a:t>
            </a:r>
            <a:r>
              <a:rPr lang="ru-RU" sz="1400" dirty="0" err="1"/>
              <a:t>рельєф-ніша</a:t>
            </a:r>
            <a:r>
              <a:rPr lang="ru-RU" sz="1400" dirty="0"/>
              <a:t>»),</a:t>
            </a:r>
          </a:p>
          <a:p>
            <a:r>
              <a:rPr lang="ru-RU" sz="1400" dirty="0"/>
              <a:t>в - складки </a:t>
            </a:r>
            <a:r>
              <a:rPr lang="ru-RU" sz="1400" dirty="0" err="1"/>
              <a:t>слизової</a:t>
            </a:r>
            <a:r>
              <a:rPr lang="ru-RU" sz="1400" dirty="0"/>
              <a:t> </a:t>
            </a:r>
            <a:r>
              <a:rPr lang="ru-RU" sz="1400" dirty="0" err="1"/>
              <a:t>оболонки</a:t>
            </a:r>
            <a:r>
              <a:rPr lang="ru-RU" sz="1400" dirty="0"/>
              <a:t> </a:t>
            </a:r>
            <a:r>
              <a:rPr lang="ru-RU" sz="1400" dirty="0" err="1"/>
              <a:t>обходять</a:t>
            </a:r>
            <a:r>
              <a:rPr lang="ru-RU" sz="1400" dirty="0"/>
              <a:t> </a:t>
            </a:r>
            <a:r>
              <a:rPr lang="ru-RU" sz="1400" dirty="0" err="1"/>
              <a:t>патологічну</a:t>
            </a:r>
            <a:r>
              <a:rPr lang="ru-RU" sz="1400" dirty="0"/>
              <a:t> </a:t>
            </a:r>
            <a:r>
              <a:rPr lang="ru-RU" sz="1400" dirty="0" err="1"/>
              <a:t>освіту</a:t>
            </a:r>
            <a:r>
              <a:rPr lang="ru-RU" sz="1400" dirty="0"/>
              <a:t>,</a:t>
            </a:r>
          </a:p>
          <a:p>
            <a:r>
              <a:rPr lang="ru-RU" sz="1400" dirty="0"/>
              <a:t>г - складки </a:t>
            </a:r>
            <a:r>
              <a:rPr lang="ru-RU" sz="1400" dirty="0" err="1"/>
              <a:t>слизової</a:t>
            </a:r>
            <a:r>
              <a:rPr lang="ru-RU" sz="1400" dirty="0"/>
              <a:t> </a:t>
            </a:r>
            <a:r>
              <a:rPr lang="ru-RU" sz="1400" dirty="0" err="1"/>
              <a:t>оболонки</a:t>
            </a:r>
            <a:r>
              <a:rPr lang="ru-RU" sz="1400" dirty="0"/>
              <a:t> </a:t>
            </a:r>
            <a:r>
              <a:rPr lang="ru-RU" sz="1400" dirty="0" err="1"/>
              <a:t>інфільтровані</a:t>
            </a:r>
            <a:r>
              <a:rPr lang="ru-RU" sz="1400" dirty="0"/>
              <a:t> та </a:t>
            </a:r>
            <a:r>
              <a:rPr lang="ru-RU" sz="1400" dirty="0" err="1"/>
              <a:t>зруйновані</a:t>
            </a:r>
            <a:r>
              <a:rPr lang="ru-RU" sz="1400" dirty="0"/>
              <a:t>;</a:t>
            </a:r>
          </a:p>
          <a:p>
            <a:endParaRPr lang="ru-RU" sz="1400" dirty="0"/>
          </a:p>
          <a:p>
            <a:r>
              <a:rPr lang="ru-RU" sz="1400" dirty="0"/>
              <a:t>3 - </a:t>
            </a:r>
            <a:r>
              <a:rPr lang="ru-RU" sz="1400" dirty="0" err="1"/>
              <a:t>розширення</a:t>
            </a:r>
            <a:r>
              <a:rPr lang="ru-RU" sz="1400" dirty="0"/>
              <a:t> травного каналу:</a:t>
            </a:r>
          </a:p>
          <a:p>
            <a:r>
              <a:rPr lang="ru-RU" sz="1400" dirty="0"/>
              <a:t>а - норма («</a:t>
            </a:r>
            <a:r>
              <a:rPr lang="ru-RU" sz="1400" dirty="0" err="1"/>
              <a:t>туге</a:t>
            </a:r>
            <a:r>
              <a:rPr lang="ru-RU" sz="1400" dirty="0"/>
              <a:t>» </a:t>
            </a:r>
            <a:r>
              <a:rPr lang="ru-RU" sz="1400" dirty="0" err="1"/>
              <a:t>заповнення</a:t>
            </a:r>
            <a:r>
              <a:rPr lang="ru-RU" sz="1400" dirty="0"/>
              <a:t>),</a:t>
            </a:r>
          </a:p>
          <a:p>
            <a:r>
              <a:rPr lang="ru-RU" sz="1400" dirty="0"/>
              <a:t>б - </a:t>
            </a:r>
            <a:r>
              <a:rPr lang="ru-RU" sz="1400" dirty="0" err="1"/>
              <a:t>дифузне</a:t>
            </a:r>
            <a:r>
              <a:rPr lang="ru-RU" sz="1400" dirty="0"/>
              <a:t>,</a:t>
            </a:r>
          </a:p>
          <a:p>
            <a:r>
              <a:rPr lang="ru-RU" sz="1400" dirty="0"/>
              <a:t>в - </a:t>
            </a:r>
            <a:r>
              <a:rPr lang="ru-RU" sz="1400" dirty="0" err="1"/>
              <a:t>обмежена</a:t>
            </a:r>
            <a:r>
              <a:rPr lang="ru-RU" sz="1400" dirty="0"/>
              <a:t> (</a:t>
            </a:r>
            <a:r>
              <a:rPr lang="ru-RU" sz="1400" dirty="0" err="1"/>
              <a:t>ніша</a:t>
            </a:r>
            <a:r>
              <a:rPr lang="ru-RU" sz="1400" dirty="0"/>
              <a:t>),</a:t>
            </a:r>
          </a:p>
          <a:p>
            <a:r>
              <a:rPr lang="ru-RU" sz="1400" dirty="0"/>
              <a:t>г - </a:t>
            </a:r>
            <a:r>
              <a:rPr lang="ru-RU" sz="1400" dirty="0" err="1"/>
              <a:t>обмежена</a:t>
            </a:r>
            <a:r>
              <a:rPr lang="ru-RU" sz="1400" dirty="0"/>
              <a:t> (дивертикул);</a:t>
            </a:r>
          </a:p>
          <a:p>
            <a:r>
              <a:rPr lang="ru-RU" sz="1400" dirty="0"/>
              <a:t>4 - </a:t>
            </a:r>
            <a:r>
              <a:rPr lang="ru-RU" sz="1400" dirty="0" err="1"/>
              <a:t>звуження</a:t>
            </a:r>
            <a:r>
              <a:rPr lang="ru-RU" sz="1400" dirty="0"/>
              <a:t> травного каналу:</a:t>
            </a:r>
          </a:p>
          <a:p>
            <a:r>
              <a:rPr lang="ru-RU" sz="1400" dirty="0"/>
              <a:t>а - норма («</a:t>
            </a:r>
            <a:r>
              <a:rPr lang="ru-RU" sz="1400" dirty="0" err="1"/>
              <a:t>туге</a:t>
            </a:r>
            <a:r>
              <a:rPr lang="ru-RU" sz="1400" dirty="0"/>
              <a:t>» </a:t>
            </a:r>
            <a:r>
              <a:rPr lang="ru-RU" sz="1400" dirty="0" err="1"/>
              <a:t>заповнення</a:t>
            </a:r>
            <a:r>
              <a:rPr lang="ru-RU" sz="1400" dirty="0"/>
              <a:t>),</a:t>
            </a:r>
          </a:p>
          <a:p>
            <a:r>
              <a:rPr lang="ru-RU" sz="1400" dirty="0"/>
              <a:t>б - </a:t>
            </a:r>
            <a:r>
              <a:rPr lang="ru-RU" sz="1400" dirty="0" err="1"/>
              <a:t>дифузне</a:t>
            </a:r>
            <a:r>
              <a:rPr lang="ru-RU" sz="1400" dirty="0"/>
              <a:t>,</a:t>
            </a:r>
          </a:p>
          <a:p>
            <a:r>
              <a:rPr lang="ru-RU" sz="1400" dirty="0"/>
              <a:t>в - </a:t>
            </a:r>
            <a:r>
              <a:rPr lang="ru-RU" sz="1400" dirty="0" err="1"/>
              <a:t>обмежена</a:t>
            </a:r>
            <a:r>
              <a:rPr lang="ru-RU" sz="1400" dirty="0"/>
              <a:t> з </a:t>
            </a:r>
            <a:r>
              <a:rPr lang="ru-RU" sz="1400" dirty="0" err="1"/>
              <a:t>супрастенотичним</a:t>
            </a:r>
            <a:r>
              <a:rPr lang="ru-RU" sz="1400" dirty="0"/>
              <a:t> </a:t>
            </a:r>
            <a:r>
              <a:rPr lang="ru-RU" sz="1400" dirty="0" err="1"/>
              <a:t>розширенням</a:t>
            </a:r>
            <a:r>
              <a:rPr lang="ru-RU" sz="1400" dirty="0"/>
              <a:t>,</a:t>
            </a:r>
          </a:p>
          <a:p>
            <a:r>
              <a:rPr lang="ru-RU" sz="1400" dirty="0"/>
              <a:t>г - </a:t>
            </a:r>
            <a:r>
              <a:rPr lang="ru-RU" sz="1400" dirty="0" err="1"/>
              <a:t>обмежене</a:t>
            </a:r>
            <a:r>
              <a:rPr lang="ru-RU" sz="1400" dirty="0"/>
              <a:t> з </a:t>
            </a:r>
            <a:r>
              <a:rPr lang="ru-RU" sz="1400" dirty="0" err="1"/>
              <a:t>утворенням</a:t>
            </a:r>
            <a:r>
              <a:rPr lang="ru-RU" sz="1400" dirty="0"/>
              <a:t> дефекту </a:t>
            </a:r>
            <a:r>
              <a:rPr lang="ru-RU" sz="1400" dirty="0" err="1"/>
              <a:t>наповнення</a:t>
            </a:r>
            <a:r>
              <a:rPr lang="ru-RU" sz="1400" dirty="0"/>
              <a:t>,</a:t>
            </a:r>
          </a:p>
          <a:p>
            <a:r>
              <a:rPr lang="ru-RU" sz="1400" dirty="0"/>
              <a:t>д - </a:t>
            </a:r>
            <a:r>
              <a:rPr lang="ru-RU" sz="1400" dirty="0" err="1"/>
              <a:t>обмежене</a:t>
            </a:r>
            <a:r>
              <a:rPr lang="ru-RU" sz="1400" dirty="0"/>
              <a:t> з </a:t>
            </a:r>
            <a:r>
              <a:rPr lang="ru-RU" sz="1400" dirty="0" err="1"/>
              <a:t>деформацією</a:t>
            </a:r>
            <a:r>
              <a:rPr lang="ru-RU" sz="1400" dirty="0"/>
              <a:t> органу (у </a:t>
            </a:r>
            <a:r>
              <a:rPr lang="ru-RU" sz="1400" dirty="0" err="1"/>
              <a:t>даному</a:t>
            </a:r>
            <a:r>
              <a:rPr lang="ru-RU" sz="1400" dirty="0"/>
              <a:t> </a:t>
            </a:r>
            <a:r>
              <a:rPr lang="ru-RU" sz="1400" dirty="0" err="1"/>
              <a:t>прикладі</a:t>
            </a:r>
            <a:r>
              <a:rPr lang="ru-RU" sz="1400" dirty="0"/>
              <a:t> </a:t>
            </a:r>
            <a:r>
              <a:rPr lang="ru-RU" sz="1400" dirty="0" err="1"/>
              <a:t>деформована</a:t>
            </a:r>
            <a:r>
              <a:rPr lang="ru-RU" sz="1400" dirty="0"/>
              <a:t> </a:t>
            </a:r>
            <a:r>
              <a:rPr lang="ru-RU" sz="1400" dirty="0" err="1"/>
              <a:t>цибулина</a:t>
            </a:r>
            <a:r>
              <a:rPr lang="ru-RU" sz="1400" dirty="0"/>
              <a:t> </a:t>
            </a:r>
            <a:r>
              <a:rPr lang="ru-RU" sz="1400" dirty="0" err="1"/>
              <a:t>дванадцятипалої</a:t>
            </a:r>
            <a:r>
              <a:rPr lang="ru-RU" sz="1400" dirty="0"/>
              <a:t> кишки)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ом\Desktop\работа Юля\медин\глотка норм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4718" y="797936"/>
            <a:ext cx="2017439" cy="3000396"/>
          </a:xfrm>
          <a:prstGeom prst="rect">
            <a:avLst/>
          </a:prstGeom>
          <a:noFill/>
        </p:spPr>
      </p:pic>
      <p:pic>
        <p:nvPicPr>
          <p:cNvPr id="1027" name="Picture 3" descr="C:\Users\Дом\Desktop\работа Юля\медин\index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809738"/>
            <a:ext cx="2857520" cy="4762534"/>
          </a:xfrm>
          <a:prstGeom prst="rect">
            <a:avLst/>
          </a:prstGeom>
          <a:noFill/>
        </p:spPr>
      </p:pic>
      <p:pic>
        <p:nvPicPr>
          <p:cNvPr id="1028" name="Picture 4" descr="C:\Users\Дом\Desktop\работа Юля\медин\images глотка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2714620"/>
            <a:ext cx="2976570" cy="381001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643174" y="285728"/>
            <a:ext cx="400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Глотка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15206" y="3429000"/>
            <a:ext cx="14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00892" y="4786322"/>
            <a:ext cx="14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15140" y="5715016"/>
            <a:ext cx="214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00892" y="4071942"/>
            <a:ext cx="142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15140" y="4429132"/>
            <a:ext cx="142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86578" y="5357826"/>
            <a:ext cx="142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64" y="5286388"/>
            <a:ext cx="214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5074" y="614364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43438" y="2285992"/>
            <a:ext cx="214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14810" y="2285992"/>
            <a:ext cx="142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6314" y="3143248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29058" y="3143248"/>
            <a:ext cx="214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57554" y="3857628"/>
            <a:ext cx="235745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1 - </a:t>
            </a:r>
            <a:r>
              <a:rPr lang="ru-RU" sz="1600" dirty="0" err="1"/>
              <a:t>носова</a:t>
            </a:r>
            <a:r>
              <a:rPr lang="ru-RU" sz="1600" dirty="0"/>
              <a:t> </a:t>
            </a:r>
            <a:r>
              <a:rPr lang="ru-RU" sz="1600" dirty="0" err="1"/>
              <a:t>частина</a:t>
            </a:r>
            <a:endParaRPr lang="ru-RU" sz="1600" dirty="0"/>
          </a:p>
          <a:p>
            <a:r>
              <a:rPr lang="ru-RU" sz="1600" dirty="0"/>
              <a:t>2 - </a:t>
            </a:r>
            <a:r>
              <a:rPr lang="ru-RU" sz="1600" dirty="0" err="1"/>
              <a:t>ротова</a:t>
            </a:r>
            <a:r>
              <a:rPr lang="ru-RU" sz="1600" dirty="0"/>
              <a:t> </a:t>
            </a:r>
            <a:r>
              <a:rPr lang="ru-RU" sz="1600" dirty="0" err="1"/>
              <a:t>частина</a:t>
            </a:r>
            <a:endParaRPr lang="ru-RU" sz="1600" dirty="0"/>
          </a:p>
          <a:p>
            <a:r>
              <a:rPr lang="ru-RU" sz="1600" dirty="0"/>
              <a:t>3 - гортанна </a:t>
            </a:r>
            <a:r>
              <a:rPr lang="ru-RU" sz="1600" dirty="0" err="1"/>
              <a:t>частина</a:t>
            </a:r>
            <a:endParaRPr lang="ru-RU" sz="1600" dirty="0"/>
          </a:p>
          <a:p>
            <a:r>
              <a:rPr lang="ru-RU" sz="1600" dirty="0"/>
              <a:t>4 – </a:t>
            </a:r>
            <a:r>
              <a:rPr lang="ru-RU" sz="1600" dirty="0" err="1"/>
              <a:t>м'яке</a:t>
            </a:r>
            <a:r>
              <a:rPr lang="ru-RU" sz="1600" dirty="0"/>
              <a:t> небо</a:t>
            </a:r>
          </a:p>
          <a:p>
            <a:r>
              <a:rPr lang="ru-RU" sz="1600" dirty="0"/>
              <a:t>5 - </a:t>
            </a:r>
            <a:r>
              <a:rPr lang="ru-RU" sz="1600" dirty="0" err="1"/>
              <a:t>корінь</a:t>
            </a:r>
            <a:r>
              <a:rPr lang="ru-RU" sz="1600" dirty="0"/>
              <a:t> </a:t>
            </a:r>
            <a:r>
              <a:rPr lang="ru-RU" sz="1600" dirty="0" err="1"/>
              <a:t>язика</a:t>
            </a:r>
            <a:endParaRPr lang="ru-RU" sz="1600" dirty="0"/>
          </a:p>
          <a:p>
            <a:r>
              <a:rPr lang="ru-RU" sz="1600" dirty="0"/>
              <a:t>6 - надгортанник</a:t>
            </a:r>
          </a:p>
          <a:p>
            <a:r>
              <a:rPr lang="ru-RU" sz="1600" dirty="0"/>
              <a:t>7 - ямки надгортанника</a:t>
            </a:r>
          </a:p>
          <a:p>
            <a:r>
              <a:rPr lang="ru-RU" sz="1600" dirty="0"/>
              <a:t>8 – </a:t>
            </a:r>
            <a:r>
              <a:rPr lang="ru-RU" sz="1600" dirty="0" err="1"/>
              <a:t>грушоподібні</a:t>
            </a:r>
            <a:r>
              <a:rPr lang="ru-RU" sz="1600" dirty="0"/>
              <a:t> </a:t>
            </a:r>
            <a:r>
              <a:rPr lang="ru-RU" sz="1600" dirty="0" err="1"/>
              <a:t>кишені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ом\Desktop\работа Юля\медин\заглот абсцесс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29263"/>
            <a:ext cx="2966974" cy="2949704"/>
          </a:xfrm>
          <a:prstGeom prst="rect">
            <a:avLst/>
          </a:prstGeom>
          <a:noFill/>
        </p:spPr>
      </p:pic>
      <p:pic>
        <p:nvPicPr>
          <p:cNvPr id="2053" name="Picture 5" descr="C:\Users\Дом\Desktop\работа Юля\медин\загл абсцесс свищп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429000"/>
            <a:ext cx="2928958" cy="278120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71472" y="6215082"/>
            <a:ext cx="2786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Заковтковий</a:t>
            </a:r>
            <a:r>
              <a:rPr lang="ru-RU" sz="1200" dirty="0"/>
              <a:t> </a:t>
            </a:r>
            <a:r>
              <a:rPr lang="ru-RU" sz="1200" dirty="0" err="1"/>
              <a:t>абсцес</a:t>
            </a:r>
            <a:r>
              <a:rPr lang="ru-RU" sz="1200" dirty="0"/>
              <a:t>. Свищ </a:t>
            </a:r>
            <a:r>
              <a:rPr lang="ru-RU" sz="1200" dirty="0" err="1"/>
              <a:t>між</a:t>
            </a:r>
            <a:r>
              <a:rPr lang="ru-RU" sz="1200" dirty="0"/>
              <a:t> </a:t>
            </a:r>
            <a:r>
              <a:rPr lang="ru-RU" sz="1200" dirty="0" err="1"/>
              <a:t>порожниною</a:t>
            </a:r>
            <a:r>
              <a:rPr lang="ru-RU" sz="1200" dirty="0"/>
              <a:t> </a:t>
            </a:r>
            <a:r>
              <a:rPr lang="ru-RU" sz="1200" dirty="0" err="1"/>
              <a:t>абсцесу</a:t>
            </a:r>
            <a:r>
              <a:rPr lang="ru-RU" sz="1200" dirty="0"/>
              <a:t> та </a:t>
            </a:r>
            <a:r>
              <a:rPr lang="ru-RU" sz="1200" dirty="0" err="1"/>
              <a:t>ковткою</a:t>
            </a:r>
            <a:endParaRPr lang="ru-RU" sz="1200" dirty="0"/>
          </a:p>
        </p:txBody>
      </p:sp>
      <p:cxnSp>
        <p:nvCxnSpPr>
          <p:cNvPr id="9" name="Прямая со стрелкой 8"/>
          <p:cNvCxnSpPr/>
          <p:nvPr/>
        </p:nvCxnSpPr>
        <p:spPr>
          <a:xfrm rot="10800000">
            <a:off x="1785918" y="5786454"/>
            <a:ext cx="357190" cy="7143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4" name="Picture 6" descr="C:\Users\Дом\Desktop\работа Юля\медин\ин т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214290"/>
            <a:ext cx="3438793" cy="392909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390664" y="4037086"/>
            <a:ext cx="3214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Стороннє</a:t>
            </a:r>
            <a:r>
              <a:rPr lang="ru-RU" sz="1200" dirty="0"/>
              <a:t> </a:t>
            </a:r>
            <a:r>
              <a:rPr lang="ru-RU" sz="1200" dirty="0" err="1"/>
              <a:t>тіло</a:t>
            </a:r>
            <a:r>
              <a:rPr lang="ru-RU" sz="1200" dirty="0"/>
              <a:t> (</a:t>
            </a:r>
            <a:r>
              <a:rPr lang="ru-RU" sz="1200" dirty="0" err="1"/>
              <a:t>риб’яча</a:t>
            </a:r>
            <a:r>
              <a:rPr lang="ru-RU" sz="1200" dirty="0"/>
              <a:t> </a:t>
            </a:r>
            <a:r>
              <a:rPr lang="ru-RU" sz="1200" dirty="0" err="1"/>
              <a:t>кістка</a:t>
            </a:r>
            <a:r>
              <a:rPr lang="ru-RU" sz="1200" dirty="0"/>
              <a:t>)</a:t>
            </a:r>
          </a:p>
        </p:txBody>
      </p:sp>
      <p:pic>
        <p:nvPicPr>
          <p:cNvPr id="2055" name="Picture 7" descr="C:\Users\Дом\Desktop\работа Юля\медин\1578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3306" y="4429132"/>
            <a:ext cx="2071702" cy="2045478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571868" y="6429396"/>
            <a:ext cx="26432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Новоутворення</a:t>
            </a:r>
            <a:r>
              <a:rPr lang="ru-RU" sz="1200" dirty="0"/>
              <a:t> носоглотки</a:t>
            </a:r>
          </a:p>
        </p:txBody>
      </p:sp>
      <p:pic>
        <p:nvPicPr>
          <p:cNvPr id="2056" name="Picture 8" descr="C:\Users\Дом\Desktop\работа Юля\медин\a50979794e51ec_19-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57884" y="4429132"/>
            <a:ext cx="2924174" cy="1585284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5857884" y="6000768"/>
            <a:ext cx="292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Новоутворення</a:t>
            </a:r>
            <a:r>
              <a:rPr lang="ru-RU" sz="1200" dirty="0"/>
              <a:t> </a:t>
            </a:r>
            <a:r>
              <a:rPr lang="ru-RU" sz="1200" dirty="0" err="1"/>
              <a:t>кореня</a:t>
            </a:r>
            <a:r>
              <a:rPr lang="ru-RU" sz="1200" dirty="0"/>
              <a:t> </a:t>
            </a:r>
            <a:r>
              <a:rPr lang="ru-RU" sz="1200" dirty="0" err="1"/>
              <a:t>язика</a:t>
            </a:r>
            <a:endParaRPr lang="ru-RU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Дом\Desktop\работа Юля\медин\Рисунок (1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571480"/>
            <a:ext cx="5888037" cy="294163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42910" y="3500438"/>
            <a:ext cx="80724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Стравохід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три </a:t>
            </a:r>
            <a:r>
              <a:rPr lang="ru-RU" dirty="0" err="1"/>
              <a:t>анатомічні</a:t>
            </a:r>
            <a:r>
              <a:rPr lang="ru-RU" dirty="0"/>
              <a:t> </a:t>
            </a:r>
            <a:r>
              <a:rPr lang="ru-RU" dirty="0" err="1"/>
              <a:t>звуження</a:t>
            </a:r>
            <a:r>
              <a:rPr lang="ru-RU" dirty="0"/>
              <a:t>: - </a:t>
            </a:r>
            <a:r>
              <a:rPr lang="ru-RU" dirty="0" err="1"/>
              <a:t>Глоткове</a:t>
            </a:r>
            <a:r>
              <a:rPr lang="ru-RU" dirty="0"/>
              <a:t> - на </a:t>
            </a:r>
            <a:r>
              <a:rPr lang="ru-RU" dirty="0" err="1"/>
              <a:t>місці</a:t>
            </a:r>
            <a:r>
              <a:rPr lang="ru-RU" dirty="0"/>
              <a:t> переходу глотки в </a:t>
            </a:r>
            <a:r>
              <a:rPr lang="ru-RU" dirty="0" err="1"/>
              <a:t>стравохід</a:t>
            </a:r>
            <a:r>
              <a:rPr lang="ru-RU" dirty="0"/>
              <a:t> -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en-US" dirty="0"/>
              <a:t>VI-VII </a:t>
            </a:r>
            <a:r>
              <a:rPr lang="ru-RU" dirty="0" err="1"/>
              <a:t>шийного</a:t>
            </a:r>
            <a:r>
              <a:rPr lang="ru-RU" dirty="0"/>
              <a:t> </a:t>
            </a:r>
            <a:r>
              <a:rPr lang="ru-RU" dirty="0" err="1"/>
              <a:t>хребця</a:t>
            </a:r>
            <a:r>
              <a:rPr lang="ru-RU" dirty="0"/>
              <a:t>; - </a:t>
            </a:r>
            <a:r>
              <a:rPr lang="ru-RU" dirty="0" err="1"/>
              <a:t>бронхіальне</a:t>
            </a:r>
            <a:r>
              <a:rPr lang="ru-RU" dirty="0"/>
              <a:t> – на </a:t>
            </a:r>
            <a:r>
              <a:rPr lang="ru-RU" dirty="0" err="1"/>
              <a:t>місці</a:t>
            </a:r>
            <a:r>
              <a:rPr lang="ru-RU" dirty="0"/>
              <a:t> </a:t>
            </a:r>
            <a:r>
              <a:rPr lang="ru-RU" dirty="0" err="1"/>
              <a:t>перетину</a:t>
            </a:r>
            <a:r>
              <a:rPr lang="ru-RU" dirty="0"/>
              <a:t> з </a:t>
            </a:r>
            <a:r>
              <a:rPr lang="ru-RU" dirty="0" err="1"/>
              <a:t>лівим</a:t>
            </a:r>
            <a:r>
              <a:rPr lang="ru-RU" dirty="0"/>
              <a:t> </a:t>
            </a:r>
            <a:r>
              <a:rPr lang="ru-RU" dirty="0" err="1"/>
              <a:t>головним</a:t>
            </a:r>
            <a:r>
              <a:rPr lang="ru-RU" dirty="0"/>
              <a:t> бронхом –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en-US" dirty="0"/>
              <a:t>IV-VI </a:t>
            </a:r>
            <a:r>
              <a:rPr lang="ru-RU" dirty="0" err="1"/>
              <a:t>грудних</a:t>
            </a:r>
            <a:r>
              <a:rPr lang="ru-RU" dirty="0"/>
              <a:t> </a:t>
            </a:r>
            <a:r>
              <a:rPr lang="ru-RU" dirty="0" err="1"/>
              <a:t>хребців</a:t>
            </a:r>
            <a:r>
              <a:rPr lang="ru-RU" dirty="0"/>
              <a:t>; - </a:t>
            </a:r>
            <a:r>
              <a:rPr lang="ru-RU" dirty="0" err="1"/>
              <a:t>діафрагмальне</a:t>
            </a:r>
            <a:r>
              <a:rPr lang="ru-RU" dirty="0"/>
              <a:t> - в </a:t>
            </a:r>
            <a:r>
              <a:rPr lang="ru-RU" dirty="0" err="1"/>
              <a:t>області</a:t>
            </a:r>
            <a:r>
              <a:rPr lang="ru-RU" dirty="0"/>
              <a:t> </a:t>
            </a:r>
            <a:r>
              <a:rPr lang="ru-RU" dirty="0" err="1"/>
              <a:t>стравохідного</a:t>
            </a:r>
            <a:r>
              <a:rPr lang="ru-RU" dirty="0"/>
              <a:t> </a:t>
            </a:r>
            <a:r>
              <a:rPr lang="ru-RU" dirty="0" err="1"/>
              <a:t>отвору</a:t>
            </a:r>
            <a:r>
              <a:rPr lang="ru-RU" dirty="0"/>
              <a:t> </a:t>
            </a:r>
            <a:r>
              <a:rPr lang="ru-RU" dirty="0" err="1"/>
              <a:t>діафрагми</a:t>
            </a:r>
            <a:r>
              <a:rPr lang="ru-RU" dirty="0"/>
              <a:t> - </a:t>
            </a:r>
            <a:r>
              <a:rPr lang="ru-RU" dirty="0" err="1"/>
              <a:t>рівень</a:t>
            </a:r>
            <a:r>
              <a:rPr lang="ru-RU" dirty="0"/>
              <a:t> Х-ХІ </a:t>
            </a:r>
            <a:r>
              <a:rPr lang="ru-RU" dirty="0" err="1"/>
              <a:t>грудних</a:t>
            </a:r>
            <a:r>
              <a:rPr lang="ru-RU" dirty="0"/>
              <a:t> </a:t>
            </a:r>
            <a:r>
              <a:rPr lang="ru-RU" dirty="0" err="1"/>
              <a:t>хребців</a:t>
            </a:r>
            <a:r>
              <a:rPr lang="ru-RU" dirty="0"/>
              <a:t>.</a:t>
            </a:r>
          </a:p>
          <a:p>
            <a:br>
              <a:rPr lang="ru-RU" dirty="0"/>
            </a:br>
            <a:r>
              <a:rPr lang="ru-RU" dirty="0" err="1">
                <a:solidFill>
                  <a:srgbClr val="FFFF00"/>
                </a:solidFill>
              </a:rPr>
              <a:t>Фізіологічні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звуження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існують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лише</a:t>
            </a:r>
            <a:r>
              <a:rPr lang="ru-RU" dirty="0">
                <a:solidFill>
                  <a:srgbClr val="FFFF00"/>
                </a:solidFill>
              </a:rPr>
              <a:t> у </a:t>
            </a:r>
            <a:r>
              <a:rPr lang="ru-RU" dirty="0" err="1">
                <a:solidFill>
                  <a:srgbClr val="FFFF00"/>
                </a:solidFill>
              </a:rPr>
              <a:t>живої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людини</a:t>
            </a:r>
            <a:r>
              <a:rPr lang="ru-RU" dirty="0">
                <a:solidFill>
                  <a:srgbClr val="FFFF00"/>
                </a:solidFill>
              </a:rPr>
              <a:t>. </a:t>
            </a:r>
            <a:r>
              <a:rPr lang="ru-RU" dirty="0" err="1">
                <a:solidFill>
                  <a:srgbClr val="FFFF00"/>
                </a:solidFill>
              </a:rPr>
              <a:t>аортальне</a:t>
            </a:r>
            <a:r>
              <a:rPr lang="ru-RU" dirty="0">
                <a:solidFill>
                  <a:srgbClr val="FFFF00"/>
                </a:solidFill>
              </a:rPr>
              <a:t> - у </a:t>
            </a:r>
            <a:r>
              <a:rPr lang="ru-RU" dirty="0" err="1">
                <a:solidFill>
                  <a:srgbClr val="FFFF00"/>
                </a:solidFill>
              </a:rPr>
              <a:t>місці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перетину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стравоходу</a:t>
            </a:r>
            <a:r>
              <a:rPr lang="ru-RU" dirty="0">
                <a:solidFill>
                  <a:srgbClr val="FFFF00"/>
                </a:solidFill>
              </a:rPr>
              <a:t> з аортою</a:t>
            </a:r>
          </a:p>
          <a:p>
            <a:r>
              <a:rPr lang="ru-RU" dirty="0" err="1">
                <a:solidFill>
                  <a:srgbClr val="FFFF00"/>
                </a:solidFill>
              </a:rPr>
              <a:t>кардіальне</a:t>
            </a:r>
            <a:r>
              <a:rPr lang="ru-RU" dirty="0">
                <a:solidFill>
                  <a:srgbClr val="FFFF00"/>
                </a:solidFill>
              </a:rPr>
              <a:t> - у </a:t>
            </a:r>
            <a:r>
              <a:rPr lang="ru-RU" dirty="0" err="1">
                <a:solidFill>
                  <a:srgbClr val="FFFF00"/>
                </a:solidFill>
              </a:rPr>
              <a:t>місці</a:t>
            </a:r>
            <a:r>
              <a:rPr lang="ru-RU" dirty="0">
                <a:solidFill>
                  <a:srgbClr val="FFFF00"/>
                </a:solidFill>
              </a:rPr>
              <a:t> переходу </a:t>
            </a:r>
            <a:r>
              <a:rPr lang="ru-RU" dirty="0" err="1">
                <a:solidFill>
                  <a:srgbClr val="FFFF00"/>
                </a:solidFill>
              </a:rPr>
              <a:t>стравоходу</a:t>
            </a:r>
            <a:r>
              <a:rPr lang="ru-RU" dirty="0">
                <a:solidFill>
                  <a:srgbClr val="FFFF00"/>
                </a:solidFill>
              </a:rPr>
              <a:t> в </a:t>
            </a:r>
            <a:r>
              <a:rPr lang="ru-RU" dirty="0" err="1">
                <a:solidFill>
                  <a:srgbClr val="FFFF00"/>
                </a:solidFill>
              </a:rPr>
              <a:t>кардіальну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частину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шлунка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122449" y="28219"/>
            <a:ext cx="4786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Звуження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стравоходу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ом\Desktop\работа Юля\медин\mb4_0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692696"/>
            <a:ext cx="4572032" cy="5670215"/>
          </a:xfrm>
          <a:prstGeom prst="rect">
            <a:avLst/>
          </a:prstGeom>
          <a:noFill/>
        </p:spPr>
      </p:pic>
      <p:pic>
        <p:nvPicPr>
          <p:cNvPr id="2051" name="Picture 3" descr="C:\Users\Дом\Desktop\работа Юля\медин\a_9_3.jpg"/>
          <p:cNvPicPr>
            <a:picLocks noChangeAspect="1" noChangeArrowheads="1"/>
          </p:cNvPicPr>
          <p:nvPr/>
        </p:nvPicPr>
        <p:blipFill rotWithShape="1">
          <a:blip r:embed="rId3"/>
          <a:srcRect t="6383"/>
          <a:stretch/>
        </p:blipFill>
        <p:spPr bwMode="auto">
          <a:xfrm>
            <a:off x="5269068" y="1340768"/>
            <a:ext cx="3705189" cy="3168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3" descr="C:\Users\Дом\Desktop\работа Юля\медин\смещени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4130841" cy="292895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3143248"/>
            <a:ext cx="21431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Вдавлення</a:t>
            </a:r>
            <a:r>
              <a:rPr lang="ru-RU" sz="1400" dirty="0"/>
              <a:t> </a:t>
            </a:r>
            <a:r>
              <a:rPr lang="ru-RU" sz="1400" dirty="0" err="1"/>
              <a:t>стравоходу</a:t>
            </a:r>
            <a:r>
              <a:rPr lang="ru-RU" sz="1400" dirty="0"/>
              <a:t> за </a:t>
            </a:r>
            <a:r>
              <a:rPr lang="ru-RU" sz="1400" dirty="0" err="1"/>
              <a:t>заднім</a:t>
            </a:r>
            <a:r>
              <a:rPr lang="ru-RU" sz="1400" dirty="0"/>
              <a:t> контуром на </a:t>
            </a:r>
            <a:r>
              <a:rPr lang="ru-RU" sz="1400" dirty="0" err="1"/>
              <a:t>рівні</a:t>
            </a:r>
            <a:r>
              <a:rPr lang="ru-RU" sz="1400" dirty="0"/>
              <a:t> </a:t>
            </a:r>
            <a:r>
              <a:rPr lang="ru-RU" sz="1400" dirty="0" err="1"/>
              <a:t>пухлини</a:t>
            </a:r>
            <a:r>
              <a:rPr lang="ru-RU" sz="1400" dirty="0"/>
              <a:t> хребта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00232" y="3214686"/>
            <a:ext cx="20717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Відхилення</a:t>
            </a:r>
            <a:r>
              <a:rPr lang="ru-RU" sz="1400" dirty="0"/>
              <a:t> </a:t>
            </a:r>
            <a:r>
              <a:rPr lang="ru-RU" sz="1400" dirty="0" err="1"/>
              <a:t>стравоходу</a:t>
            </a:r>
            <a:r>
              <a:rPr lang="ru-RU" sz="1400" dirty="0"/>
              <a:t> </a:t>
            </a:r>
            <a:r>
              <a:rPr lang="ru-RU" sz="1400" dirty="0" err="1"/>
              <a:t>ззаду</a:t>
            </a:r>
            <a:r>
              <a:rPr lang="ru-RU" sz="1400" dirty="0"/>
              <a:t> </a:t>
            </a:r>
            <a:r>
              <a:rPr lang="ru-RU" sz="1400" dirty="0" err="1"/>
              <a:t>збільшеним</a:t>
            </a:r>
            <a:r>
              <a:rPr lang="ru-RU" sz="1400" dirty="0"/>
              <a:t> </a:t>
            </a:r>
            <a:r>
              <a:rPr lang="ru-RU" sz="1400" dirty="0" err="1"/>
              <a:t>лівим</a:t>
            </a:r>
            <a:r>
              <a:rPr lang="ru-RU" sz="1400" dirty="0"/>
              <a:t> </a:t>
            </a:r>
            <a:r>
              <a:rPr lang="ru-RU" sz="1400" dirty="0" err="1"/>
              <a:t>передсердям</a:t>
            </a:r>
            <a:endParaRPr lang="ru-RU" sz="1400" dirty="0"/>
          </a:p>
        </p:txBody>
      </p:sp>
      <p:pic>
        <p:nvPicPr>
          <p:cNvPr id="38914" name="Picture 2" descr="http://vmede.org/sait/content/Onkilogiya_trufanov_t1_2010/img/155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86225" y="2000240"/>
            <a:ext cx="5057775" cy="403860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143372" y="6000768"/>
            <a:ext cx="4857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Рентгенограми</a:t>
            </a:r>
            <a:r>
              <a:rPr lang="ru-RU" dirty="0"/>
              <a:t> </a:t>
            </a:r>
            <a:r>
              <a:rPr lang="ru-RU" dirty="0" err="1"/>
              <a:t>стравоходу</a:t>
            </a:r>
            <a:r>
              <a:rPr lang="ru-RU" dirty="0"/>
              <a:t>. </a:t>
            </a:r>
            <a:r>
              <a:rPr lang="ru-RU" dirty="0" err="1"/>
              <a:t>Правобічна</a:t>
            </a:r>
            <a:r>
              <a:rPr lang="ru-RU" dirty="0"/>
              <a:t> дуга </a:t>
            </a:r>
            <a:r>
              <a:rPr lang="ru-RU" dirty="0" err="1"/>
              <a:t>аорти</a:t>
            </a:r>
            <a:r>
              <a:rPr lang="ru-RU" dirty="0"/>
              <a:t> (</a:t>
            </a:r>
            <a:r>
              <a:rPr lang="ru-RU" dirty="0" err="1"/>
              <a:t>стрілка</a:t>
            </a:r>
            <a:r>
              <a:rPr lang="ru-RU" dirty="0"/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27559" y="214512"/>
            <a:ext cx="4572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Зміщення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стравоходу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5929330"/>
            <a:ext cx="2714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Варикозне</a:t>
            </a:r>
            <a:r>
              <a:rPr lang="ru-RU" dirty="0"/>
              <a:t> </a:t>
            </a:r>
            <a:r>
              <a:rPr lang="ru-RU" dirty="0" err="1"/>
              <a:t>розширення</a:t>
            </a:r>
            <a:r>
              <a:rPr lang="ru-RU" dirty="0"/>
              <a:t> вен </a:t>
            </a:r>
            <a:r>
              <a:rPr lang="ru-RU" dirty="0" err="1"/>
              <a:t>стравоходу</a:t>
            </a:r>
            <a:endParaRPr lang="ru-RU" dirty="0"/>
          </a:p>
        </p:txBody>
      </p:sp>
      <p:pic>
        <p:nvPicPr>
          <p:cNvPr id="14337" name="Picture 1" descr="C:\Users\Дом\Desktop\работа Юля\медин\6340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785794"/>
            <a:ext cx="2370140" cy="507209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929322" y="6072206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езофагит</a:t>
            </a:r>
            <a:endParaRPr lang="ru-RU" dirty="0"/>
          </a:p>
        </p:txBody>
      </p:sp>
      <p:pic>
        <p:nvPicPr>
          <p:cNvPr id="36866" name="Picture 2" descr="http://vmede.org/sait/content/Onkilogiya_trufanov_t1_2010/img/155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0"/>
            <a:ext cx="2502772" cy="592935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676585" y="202148"/>
            <a:ext cx="4786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Зміна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рельєфу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36868" name="Picture 4" descr="http://vmede.org/sait/content/Onkilogiya_trufanov_t1_2010/img/155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928670"/>
            <a:ext cx="2596906" cy="49292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2315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5929330"/>
            <a:ext cx="2714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Варикозне</a:t>
            </a:r>
            <a:r>
              <a:rPr lang="ru-RU" dirty="0"/>
              <a:t> </a:t>
            </a:r>
            <a:r>
              <a:rPr lang="ru-RU" dirty="0" err="1"/>
              <a:t>розширення</a:t>
            </a:r>
            <a:r>
              <a:rPr lang="ru-RU" dirty="0"/>
              <a:t> вен </a:t>
            </a:r>
            <a:r>
              <a:rPr lang="ru-RU" dirty="0" err="1"/>
              <a:t>стравоходу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940152" y="6154428"/>
            <a:ext cx="1203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езофагіт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786182" y="214290"/>
            <a:ext cx="4786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>
                <a:solidFill>
                  <a:srgbClr val="FFFF00"/>
                </a:solidFill>
              </a:rPr>
              <a:t>Зміна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рельєфу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40698"/>
            <a:ext cx="4266474" cy="56886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655288"/>
            <a:ext cx="3820456" cy="549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331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67544" y="116632"/>
            <a:ext cx="8136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>
                <a:solidFill>
                  <a:srgbClr val="FFFF00"/>
                </a:solidFill>
              </a:rPr>
              <a:t>Грижі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стравохідного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отвору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діафрагми</a:t>
            </a:r>
            <a:r>
              <a:rPr lang="ru-RU" sz="3200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0" y="837009"/>
            <a:ext cx="5272027" cy="56779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836712"/>
            <a:ext cx="3524250" cy="229552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037" y="3132237"/>
            <a:ext cx="3456384" cy="364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241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6216" y="30061"/>
            <a:ext cx="2500330" cy="3757327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7" y="0"/>
            <a:ext cx="4775965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822" y="3018889"/>
            <a:ext cx="2286319" cy="383911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3848" y="116632"/>
            <a:ext cx="4297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Грижі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стравохідного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отвору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діафрагми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908720"/>
            <a:ext cx="4580008" cy="57731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6150"/>
            <a:ext cx="2492534" cy="357912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7AD936F-DA3E-D59F-B081-414AFF0F3CD6}"/>
              </a:ext>
            </a:extLst>
          </p:cNvPr>
          <p:cNvSpPr/>
          <p:nvPr/>
        </p:nvSpPr>
        <p:spPr>
          <a:xfrm flipV="1">
            <a:off x="6974553" y="1052736"/>
            <a:ext cx="953319" cy="3600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999482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3808" y="116632"/>
            <a:ext cx="4297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Стравохід</a:t>
            </a:r>
            <a:r>
              <a:rPr lang="ru-RU" dirty="0">
                <a:solidFill>
                  <a:srgbClr val="FFFF00"/>
                </a:solidFill>
              </a:rPr>
              <a:t> Барретта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6150"/>
            <a:ext cx="2492534" cy="357912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620688"/>
            <a:ext cx="4536504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656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параэзофагеальная грыжа пищеводного отверстия диафрагм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71612"/>
            <a:ext cx="7575751" cy="407196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07704" y="476672"/>
            <a:ext cx="585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Грижі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стравохідного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відвернення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діафрагми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428604"/>
            <a:ext cx="8643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являє</a:t>
            </a:r>
            <a:r>
              <a:rPr lang="ru-RU" dirty="0"/>
              <a:t> собою (</a:t>
            </a:r>
            <a:r>
              <a:rPr lang="ru-RU" dirty="0" err="1"/>
              <a:t>переважно</a:t>
            </a:r>
            <a:r>
              <a:rPr lang="ru-RU" dirty="0"/>
              <a:t>) </a:t>
            </a:r>
            <a:r>
              <a:rPr lang="ru-RU" dirty="0" err="1"/>
              <a:t>первинне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невстановленої</a:t>
            </a:r>
            <a:r>
              <a:rPr lang="ru-RU" dirty="0"/>
              <a:t> </a:t>
            </a:r>
            <a:r>
              <a:rPr lang="ru-RU" dirty="0" err="1"/>
              <a:t>етіології</a:t>
            </a:r>
            <a:r>
              <a:rPr lang="ru-RU" dirty="0"/>
              <a:t> і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нижнього</a:t>
            </a:r>
            <a:r>
              <a:rPr lang="ru-RU" dirty="0"/>
              <a:t> </a:t>
            </a:r>
            <a:r>
              <a:rPr lang="ru-RU" dirty="0" err="1"/>
              <a:t>стравохідного</a:t>
            </a:r>
            <a:r>
              <a:rPr lang="ru-RU" dirty="0"/>
              <a:t> </a:t>
            </a:r>
            <a:r>
              <a:rPr lang="ru-RU" dirty="0" err="1"/>
              <a:t>сфінктера</a:t>
            </a:r>
            <a:r>
              <a:rPr lang="ru-RU" dirty="0"/>
              <a:t>, а </a:t>
            </a:r>
            <a:r>
              <a:rPr lang="ru-RU" dirty="0" err="1"/>
              <a:t>саме</a:t>
            </a:r>
            <a:r>
              <a:rPr lang="ru-RU" dirty="0"/>
              <a:t>: </a:t>
            </a:r>
            <a:r>
              <a:rPr lang="ru-RU" dirty="0" err="1"/>
              <a:t>стійкою</a:t>
            </a:r>
            <a:r>
              <a:rPr lang="ru-RU" dirty="0"/>
              <a:t> </a:t>
            </a:r>
            <a:r>
              <a:rPr lang="ru-RU" dirty="0" err="1"/>
              <a:t>зміною</a:t>
            </a:r>
            <a:r>
              <a:rPr lang="ru-RU" dirty="0"/>
              <a:t> нормального рефлексу </a:t>
            </a:r>
            <a:r>
              <a:rPr lang="ru-RU" dirty="0" err="1"/>
              <a:t>розкриття</a:t>
            </a:r>
            <a:r>
              <a:rPr lang="ru-RU" dirty="0"/>
              <a:t> </a:t>
            </a:r>
            <a:r>
              <a:rPr lang="ru-RU" dirty="0" err="1"/>
              <a:t>кардії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ковтання</a:t>
            </a:r>
            <a:r>
              <a:rPr lang="ru-RU" dirty="0"/>
              <a:t>, і </a:t>
            </a:r>
            <a:r>
              <a:rPr lang="ru-RU" dirty="0" err="1"/>
              <a:t>дискінезією</a:t>
            </a:r>
            <a:r>
              <a:rPr lang="ru-RU" dirty="0"/>
              <a:t> грудного </a:t>
            </a:r>
            <a:r>
              <a:rPr lang="ru-RU" dirty="0" err="1"/>
              <a:t>відділу</a:t>
            </a:r>
            <a:r>
              <a:rPr lang="ru-RU" dirty="0"/>
              <a:t> </a:t>
            </a:r>
            <a:r>
              <a:rPr lang="ru-RU" dirty="0" err="1"/>
              <a:t>стравохідної</a:t>
            </a:r>
            <a:r>
              <a:rPr lang="ru-RU" dirty="0"/>
              <a:t> трубки.</a:t>
            </a:r>
          </a:p>
        </p:txBody>
      </p:sp>
      <p:pic>
        <p:nvPicPr>
          <p:cNvPr id="33794" name="Picture 2" descr="C:\Users\Дом\Desktop\работа Юля\медин\ahalas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6464" y="1948338"/>
            <a:ext cx="2000264" cy="2030476"/>
          </a:xfrm>
          <a:prstGeom prst="rect">
            <a:avLst/>
          </a:prstGeom>
          <a:noFill/>
        </p:spPr>
      </p:pic>
      <p:pic>
        <p:nvPicPr>
          <p:cNvPr id="33795" name="Picture 3" descr="C:\Users\Дом\Desktop\работа Юля\медин\stadii-akhalazii-pishchevod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1663172"/>
            <a:ext cx="6072230" cy="2358049"/>
          </a:xfrm>
          <a:prstGeom prst="rect">
            <a:avLst/>
          </a:prstGeom>
          <a:noFill/>
        </p:spPr>
      </p:pic>
      <p:pic>
        <p:nvPicPr>
          <p:cNvPr id="37890" name="Picture 2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3929066"/>
            <a:ext cx="2381250" cy="2419351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366814" y="8667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393141" y="97607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rgbClr val="FFFF00"/>
                </a:solidFill>
              </a:rPr>
              <a:t>Розширення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стравоходу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Ахалазія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643174" y="4214818"/>
            <a:ext cx="62151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1. </a:t>
            </a:r>
            <a:r>
              <a:rPr lang="ru-RU" dirty="0" err="1"/>
              <a:t>Короткочасна</a:t>
            </a:r>
            <a:r>
              <a:rPr lang="ru-RU" dirty="0"/>
              <a:t> </a:t>
            </a:r>
            <a:r>
              <a:rPr lang="ru-RU" dirty="0" err="1"/>
              <a:t>затримка</a:t>
            </a:r>
            <a:r>
              <a:rPr lang="ru-RU" dirty="0"/>
              <a:t>, </a:t>
            </a:r>
            <a:r>
              <a:rPr lang="ru-RU" dirty="0" err="1"/>
              <a:t>стравохід</a:t>
            </a:r>
            <a:r>
              <a:rPr lang="ru-RU" dirty="0"/>
              <a:t> не </a:t>
            </a:r>
            <a:r>
              <a:rPr lang="ru-RU" dirty="0" err="1"/>
              <a:t>розширений</a:t>
            </a:r>
            <a:r>
              <a:rPr lang="ru-RU" dirty="0"/>
              <a:t>;</a:t>
            </a:r>
          </a:p>
          <a:p>
            <a:r>
              <a:rPr lang="ru-RU" dirty="0"/>
              <a:t>2.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тривала</a:t>
            </a:r>
            <a:r>
              <a:rPr lang="ru-RU" dirty="0"/>
              <a:t> </a:t>
            </a:r>
            <a:r>
              <a:rPr lang="ru-RU" dirty="0" err="1"/>
              <a:t>затримка</a:t>
            </a:r>
            <a:r>
              <a:rPr lang="ru-RU" dirty="0"/>
              <a:t> контрасту, </a:t>
            </a:r>
            <a:r>
              <a:rPr lang="ru-RU" dirty="0" err="1"/>
              <a:t>надходить</a:t>
            </a:r>
            <a:r>
              <a:rPr lang="ru-RU" dirty="0"/>
              <a:t> </a:t>
            </a:r>
            <a:r>
              <a:rPr lang="ru-RU" dirty="0" err="1"/>
              <a:t>окремими</a:t>
            </a:r>
            <a:r>
              <a:rPr lang="ru-RU" dirty="0"/>
              <a:t> </a:t>
            </a:r>
            <a:r>
              <a:rPr lang="ru-RU" dirty="0" err="1"/>
              <a:t>порціями</a:t>
            </a:r>
            <a:r>
              <a:rPr lang="ru-RU" dirty="0"/>
              <a:t>. Ширина </a:t>
            </a:r>
            <a:r>
              <a:rPr lang="ru-RU" dirty="0" err="1"/>
              <a:t>стравоходу</a:t>
            </a:r>
            <a:r>
              <a:rPr lang="ru-RU" dirty="0"/>
              <a:t> 4-5см. Тонус </a:t>
            </a:r>
            <a:r>
              <a:rPr lang="ru-RU" dirty="0" err="1"/>
              <a:t>збережено</a:t>
            </a:r>
            <a:r>
              <a:rPr lang="ru-RU" dirty="0"/>
              <a:t>. Перистальтика </a:t>
            </a:r>
            <a:r>
              <a:rPr lang="ru-RU" dirty="0" err="1"/>
              <a:t>посилена</a:t>
            </a:r>
            <a:r>
              <a:rPr lang="ru-RU" dirty="0"/>
              <a:t>, </a:t>
            </a:r>
            <a:r>
              <a:rPr lang="ru-RU" dirty="0" err="1"/>
              <a:t>надалі</a:t>
            </a:r>
            <a:r>
              <a:rPr lang="ru-RU" dirty="0"/>
              <a:t> ослаблена;</a:t>
            </a:r>
          </a:p>
          <a:p>
            <a:r>
              <a:rPr lang="ru-RU" dirty="0"/>
              <a:t>3. </a:t>
            </a:r>
            <a:r>
              <a:rPr lang="ru-RU" dirty="0" err="1"/>
              <a:t>Затримка</a:t>
            </a:r>
            <a:r>
              <a:rPr lang="ru-RU" dirty="0"/>
              <a:t> </a:t>
            </a:r>
            <a:r>
              <a:rPr lang="ru-RU" dirty="0" err="1"/>
              <a:t>розмаїття</a:t>
            </a:r>
            <a:r>
              <a:rPr lang="ru-RU" dirty="0"/>
              <a:t> до </a:t>
            </a:r>
            <a:r>
              <a:rPr lang="ru-RU" dirty="0" err="1"/>
              <a:t>кількох</a:t>
            </a:r>
            <a:r>
              <a:rPr lang="ru-RU" dirty="0"/>
              <a:t> годин, ширина </a:t>
            </a:r>
            <a:r>
              <a:rPr lang="ru-RU" dirty="0" err="1"/>
              <a:t>стравоходу</a:t>
            </a:r>
            <a:r>
              <a:rPr lang="ru-RU" dirty="0"/>
              <a:t> 6-8см. </a:t>
            </a:r>
            <a:r>
              <a:rPr lang="ru-RU" dirty="0" err="1"/>
              <a:t>Газова</a:t>
            </a:r>
            <a:r>
              <a:rPr lang="ru-RU" dirty="0"/>
              <a:t> </a:t>
            </a:r>
            <a:r>
              <a:rPr lang="ru-RU" dirty="0" err="1"/>
              <a:t>бульбашка</a:t>
            </a:r>
            <a:r>
              <a:rPr lang="ru-RU" dirty="0"/>
              <a:t> </a:t>
            </a:r>
            <a:r>
              <a:rPr lang="ru-RU" dirty="0" err="1"/>
              <a:t>відсутня</a:t>
            </a:r>
            <a:r>
              <a:rPr lang="ru-RU" dirty="0"/>
              <a:t>. Симптом «</a:t>
            </a:r>
            <a:r>
              <a:rPr lang="ru-RU" dirty="0" err="1"/>
              <a:t>мишачого</a:t>
            </a:r>
            <a:r>
              <a:rPr lang="ru-RU" dirty="0"/>
              <a:t> хвоста»</a:t>
            </a:r>
          </a:p>
          <a:p>
            <a:r>
              <a:rPr lang="ru-RU" dirty="0"/>
              <a:t>4. </a:t>
            </a:r>
            <a:r>
              <a:rPr lang="ru-RU" dirty="0" err="1"/>
              <a:t>Атонія</a:t>
            </a:r>
            <a:r>
              <a:rPr lang="ru-RU" dirty="0"/>
              <a:t>. Ширина </a:t>
            </a:r>
            <a:r>
              <a:rPr lang="ru-RU" dirty="0" err="1"/>
              <a:t>стравоходу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8см.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/>
          <a:srcRect l="27702" t="15686" r="21931" b="11765"/>
          <a:stretch>
            <a:fillRect/>
          </a:stretch>
        </p:blipFill>
        <p:spPr bwMode="auto">
          <a:xfrm>
            <a:off x="214282" y="3007219"/>
            <a:ext cx="1524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0448" y="3229311"/>
            <a:ext cx="1857375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42844" y="6143644"/>
            <a:ext cx="1785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Ценкеровський</a:t>
            </a:r>
            <a:r>
              <a:rPr lang="ru-RU" sz="1400" dirty="0"/>
              <a:t> дивертикул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57356" y="6215082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Пульсійний</a:t>
            </a:r>
            <a:r>
              <a:rPr lang="ru-RU" sz="1400" dirty="0"/>
              <a:t> </a:t>
            </a:r>
            <a:r>
              <a:rPr lang="ru-RU" sz="1400" dirty="0" err="1"/>
              <a:t>епіфренальний</a:t>
            </a:r>
            <a:r>
              <a:rPr lang="ru-RU" sz="1400" dirty="0"/>
              <a:t> дивертикул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52417" y="5867736"/>
            <a:ext cx="2357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latin typeface="Arial" charset="0"/>
              <a:cs typeface="Arial" charset="0"/>
            </a:endParaRPr>
          </a:p>
          <a:p>
            <a:r>
              <a:rPr lang="ru-RU" sz="1200" dirty="0" err="1">
                <a:latin typeface="Arial" charset="0"/>
                <a:cs typeface="Arial" charset="0"/>
              </a:rPr>
              <a:t>Мішкоподібний</a:t>
            </a:r>
            <a:r>
              <a:rPr lang="ru-RU" sz="1200" dirty="0">
                <a:latin typeface="Arial" charset="0"/>
                <a:cs typeface="Arial" charset="0"/>
              </a:rPr>
              <a:t> дивертикул</a:t>
            </a:r>
            <a:endParaRPr lang="ru-RU" sz="1200" dirty="0"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5852" y="119698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Розширення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стравоходу</a:t>
            </a:r>
            <a:r>
              <a:rPr lang="ru-RU" dirty="0">
                <a:solidFill>
                  <a:srgbClr val="FFFF00"/>
                </a:solidFill>
              </a:rPr>
              <a:t>. Дивертикул.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4282" y="928670"/>
            <a:ext cx="39290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1. </a:t>
            </a:r>
            <a:r>
              <a:rPr lang="ru-RU" sz="1600" dirty="0" err="1"/>
              <a:t>справжні</a:t>
            </a:r>
            <a:r>
              <a:rPr lang="ru-RU" sz="1600" dirty="0"/>
              <a:t> (</a:t>
            </a:r>
            <a:r>
              <a:rPr lang="ru-RU" sz="1600" dirty="0" err="1"/>
              <a:t>всі</a:t>
            </a:r>
            <a:r>
              <a:rPr lang="ru-RU" sz="1600" dirty="0"/>
              <a:t> </a:t>
            </a:r>
            <a:r>
              <a:rPr lang="ru-RU" sz="1600" dirty="0" err="1"/>
              <a:t>шари</a:t>
            </a:r>
            <a:r>
              <a:rPr lang="ru-RU" sz="1600" dirty="0"/>
              <a:t>)</a:t>
            </a:r>
          </a:p>
          <a:p>
            <a:r>
              <a:rPr lang="ru-RU" sz="1600" dirty="0"/>
              <a:t>2. </a:t>
            </a:r>
            <a:r>
              <a:rPr lang="ru-RU" sz="1600" dirty="0" err="1"/>
              <a:t>хибні</a:t>
            </a:r>
            <a:r>
              <a:rPr lang="ru-RU" sz="1600" dirty="0"/>
              <a:t> (без </a:t>
            </a:r>
            <a:r>
              <a:rPr lang="ru-RU" sz="1600" dirty="0" err="1"/>
              <a:t>м'язової</a:t>
            </a:r>
            <a:r>
              <a:rPr lang="ru-RU" sz="1600" dirty="0"/>
              <a:t> </a:t>
            </a:r>
            <a:r>
              <a:rPr lang="ru-RU" sz="1600" dirty="0" err="1"/>
              <a:t>оболонки</a:t>
            </a:r>
            <a:r>
              <a:rPr lang="ru-RU" sz="1600" dirty="0"/>
              <a:t>)</a:t>
            </a:r>
          </a:p>
          <a:p>
            <a:r>
              <a:rPr lang="ru-RU" sz="1600" dirty="0"/>
              <a:t>3. </a:t>
            </a:r>
            <a:r>
              <a:rPr lang="ru-RU" sz="1600" dirty="0" err="1"/>
              <a:t>псевдодивертикули</a:t>
            </a:r>
            <a:r>
              <a:rPr lang="ru-RU" sz="1600" dirty="0"/>
              <a:t> (</a:t>
            </a:r>
            <a:r>
              <a:rPr lang="ru-RU" sz="1600" dirty="0" err="1"/>
              <a:t>грубе</a:t>
            </a:r>
            <a:r>
              <a:rPr lang="ru-RU" sz="1600" dirty="0"/>
              <a:t> </a:t>
            </a:r>
            <a:r>
              <a:rPr lang="ru-RU" sz="1600" dirty="0" err="1"/>
              <a:t>випинання</a:t>
            </a:r>
            <a:r>
              <a:rPr lang="ru-RU" sz="1600" dirty="0"/>
              <a:t> </a:t>
            </a:r>
            <a:r>
              <a:rPr lang="ru-RU" sz="1600" dirty="0" err="1"/>
              <a:t>всіх</a:t>
            </a:r>
            <a:r>
              <a:rPr lang="ru-RU" sz="1600" dirty="0"/>
              <a:t> </a:t>
            </a:r>
            <a:r>
              <a:rPr lang="ru-RU" sz="1600" dirty="0" err="1"/>
              <a:t>шарів</a:t>
            </a:r>
            <a:r>
              <a:rPr lang="ru-RU" sz="1600" dirty="0"/>
              <a:t> при </a:t>
            </a:r>
            <a:r>
              <a:rPr lang="ru-RU" sz="1600" dirty="0" err="1"/>
              <a:t>периезофагеальних</a:t>
            </a:r>
            <a:r>
              <a:rPr lang="ru-RU" sz="1600" dirty="0"/>
              <a:t> </a:t>
            </a:r>
            <a:r>
              <a:rPr lang="ru-RU" sz="1600" dirty="0" err="1"/>
              <a:t>запальних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пухлинних</a:t>
            </a:r>
            <a:r>
              <a:rPr lang="ru-RU" sz="1600" dirty="0"/>
              <a:t> </a:t>
            </a:r>
            <a:r>
              <a:rPr lang="ru-RU" sz="1600" dirty="0" err="1"/>
              <a:t>процесах</a:t>
            </a:r>
            <a:r>
              <a:rPr lang="ru-RU" sz="1600" dirty="0"/>
              <a:t>)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07495" y="500042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Види</a:t>
            </a:r>
            <a:r>
              <a:rPr lang="ru-RU" dirty="0"/>
              <a:t>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86248" y="500042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 расположению:</a:t>
            </a: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000496" y="857232"/>
            <a:ext cx="29289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фарингоезофагеальні</a:t>
            </a:r>
            <a:endParaRPr lang="ru-RU" dirty="0"/>
          </a:p>
          <a:p>
            <a:r>
              <a:rPr lang="ru-RU" dirty="0"/>
              <a:t>- </a:t>
            </a:r>
            <a:r>
              <a:rPr lang="ru-RU" dirty="0" err="1"/>
              <a:t>епібронхіальні</a:t>
            </a:r>
            <a:endParaRPr lang="ru-RU" dirty="0"/>
          </a:p>
          <a:p>
            <a:r>
              <a:rPr lang="ru-RU" dirty="0"/>
              <a:t>- </a:t>
            </a:r>
            <a:r>
              <a:rPr lang="ru-RU" dirty="0" err="1"/>
              <a:t>Епіфренальні</a:t>
            </a:r>
            <a:endParaRPr lang="ru-RU" dirty="0"/>
          </a:p>
          <a:p>
            <a:r>
              <a:rPr lang="ru-RU" dirty="0"/>
              <a:t>- </a:t>
            </a:r>
            <a:r>
              <a:rPr lang="ru-RU" dirty="0" err="1"/>
              <a:t>абдомінальні</a:t>
            </a: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099" y="2402609"/>
            <a:ext cx="2449530" cy="34668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1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Дом\Desktop\работа Юля\медин\1476_10244015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142984"/>
            <a:ext cx="4029075" cy="47625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928926" y="6215082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лейоміома</a:t>
            </a:r>
            <a:endParaRPr lang="ru-RU" dirty="0"/>
          </a:p>
        </p:txBody>
      </p:sp>
      <p:pic>
        <p:nvPicPr>
          <p:cNvPr id="39937" name="Picture 1" descr="C:\Users\Дом\Desktop\работа Юля\медин\15516р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643050"/>
            <a:ext cx="2980662" cy="421484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357422" y="142852"/>
            <a:ext cx="4429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Звуження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стравоходу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://vmede.org/sait/content/Onkilogiya_trufanov_t1_2010/img/155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500042"/>
            <a:ext cx="7254630" cy="568347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85984" y="142852"/>
            <a:ext cx="5000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Звуження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стравоходу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28662" y="6215082"/>
            <a:ext cx="7215238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ru-RU" dirty="0" err="1"/>
              <a:t>Рубцеві</a:t>
            </a:r>
            <a:r>
              <a:rPr lang="ru-RU" dirty="0"/>
              <a:t> </a:t>
            </a:r>
            <a:r>
              <a:rPr lang="ru-RU" dirty="0" err="1"/>
              <a:t>звуження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опіку</a:t>
            </a:r>
            <a:r>
              <a:rPr lang="ru-RU" dirty="0"/>
              <a:t> </a:t>
            </a:r>
            <a:r>
              <a:rPr lang="ru-RU" dirty="0" err="1"/>
              <a:t>стравоходу</a:t>
            </a:r>
            <a:r>
              <a:rPr lang="ru-RU" dirty="0"/>
              <a:t>: а – у </a:t>
            </a:r>
            <a:r>
              <a:rPr lang="ru-RU" dirty="0" err="1"/>
              <a:t>вигляді</a:t>
            </a:r>
            <a:r>
              <a:rPr lang="ru-RU" dirty="0"/>
              <a:t> «</a:t>
            </a:r>
            <a:r>
              <a:rPr lang="ru-RU" dirty="0" err="1"/>
              <a:t>пісочного</a:t>
            </a:r>
            <a:r>
              <a:rPr lang="ru-RU" dirty="0"/>
              <a:t> </a:t>
            </a:r>
            <a:r>
              <a:rPr lang="ru-RU" dirty="0" err="1"/>
              <a:t>годинника</a:t>
            </a:r>
            <a:r>
              <a:rPr lang="ru-RU" dirty="0"/>
              <a:t>», б –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вузької</a:t>
            </a:r>
            <a:r>
              <a:rPr lang="ru-RU" dirty="0"/>
              <a:t> трубки</a:t>
            </a:r>
          </a:p>
        </p:txBody>
      </p:sp>
    </p:spTree>
    <p:extLst>
      <p:ext uri="{BB962C8B-B14F-4D97-AF65-F5344CB8AC3E}">
        <p14:creationId xmlns:p14="http://schemas.microsoft.com/office/powerpoint/2010/main" val="40753973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5984" y="142852"/>
            <a:ext cx="5000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Розширення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стравоходу</a:t>
            </a:r>
            <a:r>
              <a:rPr lang="ru-RU" sz="2400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20688"/>
            <a:ext cx="3337534" cy="44500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0" y="641905"/>
            <a:ext cx="5050192" cy="479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8151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132856"/>
            <a:ext cx="6858000" cy="46005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39552" y="188640"/>
            <a:ext cx="20882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</a:rPr>
              <a:t>Рак </a:t>
            </a:r>
            <a:r>
              <a:rPr lang="ru-RU" sz="2400" dirty="0" err="1">
                <a:solidFill>
                  <a:srgbClr val="FFFF00"/>
                </a:solidFill>
              </a:rPr>
              <a:t>стравоходу</a:t>
            </a:r>
            <a:endParaRPr lang="uk-UA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08783"/>
            <a:ext cx="6211824" cy="267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9347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20688"/>
            <a:ext cx="4392488" cy="587746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76056" y="2132856"/>
            <a:ext cx="28803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rgbClr val="FFFF00"/>
                </a:solidFill>
              </a:rPr>
              <a:t>Екзофітний</a:t>
            </a:r>
            <a:r>
              <a:rPr lang="ru-RU" sz="2400" dirty="0">
                <a:solidFill>
                  <a:srgbClr val="FFFF00"/>
                </a:solidFill>
              </a:rPr>
              <a:t> рак </a:t>
            </a:r>
            <a:r>
              <a:rPr lang="ru-RU" sz="2400" dirty="0" err="1">
                <a:solidFill>
                  <a:srgbClr val="FFFF00"/>
                </a:solidFill>
              </a:rPr>
              <a:t>середньої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третини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стравоходу</a:t>
            </a:r>
            <a:r>
              <a:rPr lang="ru-RU" sz="2400" dirty="0">
                <a:solidFill>
                  <a:srgbClr val="FFFF00"/>
                </a:solidFill>
              </a:rPr>
              <a:t> з </a:t>
            </a:r>
            <a:r>
              <a:rPr lang="ru-RU" sz="2400" dirty="0" err="1">
                <a:solidFill>
                  <a:srgbClr val="FFFF00"/>
                </a:solidFill>
              </a:rPr>
              <a:t>утворенням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стравохідного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медіастинального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нориці</a:t>
            </a:r>
            <a:endParaRPr lang="uk-UA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6528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9224"/>
            <a:ext cx="7380312" cy="543886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rot="10800000" flipV="1">
            <a:off x="1115616" y="5508087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rgbClr val="FFFF00"/>
                </a:solidFill>
              </a:rPr>
              <a:t>Екзофітний</a:t>
            </a:r>
            <a:r>
              <a:rPr lang="ru-RU" sz="2400" dirty="0">
                <a:solidFill>
                  <a:srgbClr val="FFFF00"/>
                </a:solidFill>
              </a:rPr>
              <a:t> рак </a:t>
            </a:r>
            <a:r>
              <a:rPr lang="ru-RU" sz="2400" dirty="0" err="1">
                <a:solidFill>
                  <a:srgbClr val="FFFF00"/>
                </a:solidFill>
              </a:rPr>
              <a:t>середньої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третини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стравоходу</a:t>
            </a:r>
            <a:r>
              <a:rPr lang="ru-RU" sz="2400" dirty="0">
                <a:solidFill>
                  <a:srgbClr val="FFFF00"/>
                </a:solidFill>
              </a:rPr>
              <a:t> з </a:t>
            </a:r>
            <a:r>
              <a:rPr lang="ru-RU" sz="2400" dirty="0" err="1">
                <a:solidFill>
                  <a:srgbClr val="FFFF00"/>
                </a:solidFill>
              </a:rPr>
              <a:t>утворенням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стравохідного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медіастинального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нориці</a:t>
            </a:r>
            <a:endParaRPr lang="uk-UA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4265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C:\Users\Дом\Documents\Scanned Documents\Рисунок (16р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000108"/>
            <a:ext cx="2892210" cy="4513435"/>
          </a:xfrm>
          <a:prstGeom prst="rect">
            <a:avLst/>
          </a:prstGeom>
          <a:noFill/>
        </p:spPr>
      </p:pic>
      <p:pic>
        <p:nvPicPr>
          <p:cNvPr id="13314" name="Picture 2" descr="C:\Users\Дом\Desktop\работа Юля\медин\1549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142984"/>
            <a:ext cx="3357586" cy="43977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 descr="data:image/jpeg;base64,/9j/4AAQSkZJRgABAQAAAQABAAD/2wBDAAgGBgcGBQgHBwcJCQgKDBQNDAsLDBkSEw8UHRofHh0aHBwgJC4nICIsIxwcKDcpLDAxNDQ0Hyc5PTgyPC4zNDL/wgALCAFCARkBAREA/8QAGgABAAIDAQAAAAAAAAAAAAAAAAUGAgMEAf/aAAgBAQAAAAG/gccPlt1WIHBDScqAAA4onfOFYs4IWY5Iv3HDD33b1SmZhmOaE6ppyRfbE2hoiJ5DeR+rrw286UleGM1ZWOtWHdor2yx+xnL0SqoyXLxdMzIQULO47oSydyFhLX1NFfjrxCcth2R0VLSA59XZoi90dusLTUboGun3QcnWRHDISoKXI4545eaZvuqEpvzw1bPa/Z+0ERukQFdsQI+LslLkctuPmfkZ3WIADkh92qxAhJSD4u3LJ7m59dnABC4TuuDsCN780FO4UiayZebPObRagBrrk128EP39HNDdMt3weWjlkXmeGWenktYBwwllxhe2RqElLQslhDdePHK6/G3H332NtgHkNosMXxz/ALASnBo817OzhiZbp1Yt/j3l8swFa7Zivd8kV6c2hqoc42PcssfdlYvW4FRn+utz/SIKbyc1Y5cZPfhn57lmQsvYAa+fyHsWYV6wourTeDLLDLL33LKM9tgBXbEBC8nLyzGXhng9z17ueEvoAA117j5ZPp82YGWOXvmmM6bVmABFw0lWZbpzMfMnmWHsfxSll2gAIyqzMH7NZ5sDDM9jOq1AABARfbEZS3u1gee+Zx2NzAAAgYaa4dPdsx8994YzblJ2cAAAFV4MMsNO2bndwAAAAr2vz3zF70zwAAABXLGBXLGAAAAVyxgV6wgAAAFcsZFSpW7IAAAAVqysaXdisWcAAAAio7BxyHjqnAAAACI485Tby8muY6AAAACsWfmjMenq6KvawAAACtWUCs2YAAAArNmMM2qBsYAAABW7IVO2PKzZwAAACodWzXxSOWOi0AAAAAxiJkAAAoKwzeQKvsxbDHdPAABoxr8T03DcKrajRvK1ZQAADipsjbfVbsjRWbaV2xGiN5suru6AAEVW7b2cXa5oC0HNnWdvT29mPHy8/u2fABjR7X3gNVZtGYBo3gAK7YgAAAH/xAAvEAABBAIABAQFBQEBAQAAAAADAQIEBQAREBIVIRMUIEAGIjAxNSMlMkFCJBY0/9oACAEBAAEFAvWeSGM3z8iRngWZMbBkJjnuFc+qYRRQgTFBHDYRT+1PKDFZ4s2bgKwAX8Z/5X1Wq6q0TSGjBkJ5M8fB2bEIS6hMzq6OzqM1c6lKTEtlzrEZFZZQiY1yOTiqo1PQU4wM83JmZGrxhdwNIDHTqbXYAxiq79X4h4Gf4Ya6Q5zeFr+MJLfHwtwj3eVs5WMpITEEJ9ZhLqCPOtbzrSMyPYxZOffHw4xMWmjcyx7IGCtmteioqXneH4beBCjC11geSoKtqE4SJoY2anScDXxwu4IYcS8fbQB512Hk22ESEYgoVmOdFLwtyNHWiiSbMbqwCY08iNkmeCPGZFlWeBiAjJwk1cSTjnTqnAHZIDwKJhmeSPBWTNZKlZYGkjGKqRXtajG5Imgi5udNyPEDGT0EEMqMixxZ9sKJpgirmteSshFxaSOmBqY4i8CEaEVdESUf0uaj2jTpVp6HgEQnE9jHjr+4TMjQARvXBiMsA9MezFDaovJbaQFo7OnGdnRwrhaxoQQyqeHl4TbWPewXjv34pN+YdpxiY47s8d27h3i18UvjxfVNjFlJGhAiJ9ClX9t9U5/hwQTY8UeT2OJef0nZU/ltMVy8q/ffLk7vApF3U/VMcccfjzZmDrWNdU/x9Vsv7YQQysY59c6QjSX/AGxV7f3tXZ3Ru1au+VTbSNQ/i/qSJ3KQUDZMc5GtqEXyPA0poCoqOThb/jMc1HJG5eo83ffy/wAnbV2d+V2m5pUcXmQFD2r/AKTnIxvmDWLo8YUUeHlBjZJknJBhmAkJZ0RudVg48wrCVHuYXgMsIhMR7XJblGle6PJEsu1YKPCC6IBO2f5VN5ra6+VW6zl1hERgfh/8b9GTKFFG2PIsFYxo2Pe0bPNGl5HhCj4utOLSPIMdU7GBE1JIzinxY6CiEDC0+PS5EHWc1hOeF4o7AL3aqM1nKvJpc/tPs7tiZrmT4e/HfQmT2xsiQXeJkmaOOrIbzv4XL1bWNANAvqoL8SlgpnRYmuhQsSkgJiVkJuTogBjgheR3fNKio3WcumqiZ23/ABxVTW9uklYKNRM5az1yJz3nhwGReBpZDlixBxG8bpvNVMXY/SQjBNkyiWxWt+XXy60rUTO2lVM+yo7Wc2b2s4jpskY2iF6jyDWBosQUMT3NY3nNZqILAD9Fv+LTsnAphgY66cUimtS55Lb0Y1jETNIif2ipiLirnNpze2b7WU5R5WwfJj9Tmo5seOKMKRJFFEwBZ7kRET02i74zJo4QWBfNJvEVHNcqa7Iv2VftvbkXu12b7d0c1NJMkthhqYDhfSjQiukeufFfJb4tsuOtXhUcd7zOdvN7VruyrpN8qounf5X5lRebGquv60qKUg4oK+MSdI9g5yNaa6jsV06wLjoJpGBjiAv+XbXO7sRVVF3yrtM1yuXsmuZf5Ym8KRgW+fa9w6x8h6IiJ9WVOjw29YI/IliOUSQ91pYBGwIu6Z/FUTWd+VUVc/m5nfFxU5c5XI5yLy65llTgx8bFs5rB0UZCMY0bfrTpPlIkGO52bVcJ+nc1Kc0ZN8q4icqo3OX5eXaa25M12VNZy91T5ZshsYNZXeD7K4Ap66PKZKZzIqHIj7GK1ATP86zXKrW6zSad3zSbamf5XWaTmlyhRW18ExJHs5FREku6AvLDrARFtobnrGkCksXWaTaaTETsv27bdLAHFtROzxLEuLHtzvg04YjvcSaURCuhWzU8lcOxtdatao7licly/EqJ0hAUsMKMYwbfeTCFLK6WTPJT2YjbhM8xatzzVpnmLdcR1y7Ic0hZHuy6be+tuv8A0Hu5/ax9df8Aqm93I/UuuLpjE9FN/wDJ7tiol/wVURO/R+IP0Lz3cuACZnRmpnRsSjFnkpvlenzB5zW4c83ZrkOKVhfdy5rYy9UczGXMF+Nlx354w8dOitx1vAbnWq/BGGdnu/t8RYQAiotRAXEpoCYldDbjYwB4jWplUnhTPdzfltvXV95Pu5i89vxRUXi5eVlIn7Z7sKeNd8YTned40nyw/dqOZCnJOnLnm564Q9kg/wBRoPHs24lgVuLcw25VNIpffKiKkauFFf7U/wAQPGdvxImBt4Z8RUVPVKISVY9IYieVsxZy3OJ1fPCtHr5GYuOrpGq6U+R7JBDa4gBFQ9FENiVtlBwF9yvGVhmegaa+JOLSNevGH+Y9qeMGUw1VJgpEuhvXjrXxFwKRBChs8Kbxrm/9XF5Rjx1pBZi3cBMS6gLjbKE7GGGT68qDHlt/7adY8gUoWOjDdK4GEhgRIEkZ+IwsEpCjE1bM8lzYEsyMqITVbBisVBsbiiG7Fr4bsfUQXZ0p7M5rSPgrUDn/AFF7oaEasNElDmA+g/fIKrcdyIjU+i8Qy/XqURA+6//EAE0QAAECBAMEBQcJBgMFCQAAAAECEQADITEEEjIiQVFhE0JScYEQICNAYnKhBRQwM4KRscHhJDRTkqLRc8LiFTWy8PJDRFRjg4ST0/H/2gAIAQEABj8C8/NNmBA5x+yYRRSevN2RG3i5Ur/Dlv8AjFflCcfARJQVkiZJbxFX8+dMF0oLRLR8yxWUJZwiGTNAV2VUPquadMCY9Cn5vJ7czUe4R0is02b25lT5nyc13V+Xnz+6GhpspK+8Q+Dn7P8ACm1H3wqVih83mjtKofGG6TOfZEejweKX9iHHyXMbmtvyivyZO8C8beAxY+xDTRNk/wCJLIimJl+JaHBB8xyW83NNWEp5w2Cl5Jf8aaPwEdJMJnT+2v8ALyvNmJR3mPQYfETuaUMPjHpMKqUNxKgYRwkyn8T/APvlWvspJgSJmtEtCnJu48s/3Y28NMVKA+sQx+EdHgpSsQvlaP2nEiSjsSrwcyFTDxUqG6MTMP2kp209/GPrc59gR6PBYlX2Yedg8RLHEphpc4P2TQ+TbkSz9mM0kzJKuMtbQ8nFCcOxMH5x0WMlnDzfa0nxhxaJcv8AiTQmN/3+TNMWEp4mMnyfKzD+MuiRHTYtZxE72rDw8rKLzDaWipMVbDS+VV/2EZsmeZ211PlxHTnIJqU5FG0McSnwBMU6Q9yYnJQiaCpLAqRSJExaglC5Jlv3RsYiWfteSbmOoMIQvFrVLlADLLG/nAMl5CwKKR+fGGxSOkR/Glj8RAnFYUDpY6o6TGLMuQapkp/OGlSkp5tXy7UoBXaTQw6j85wvxTCZssuk+XJMSFJ4GM2BVmRvkLNPCMHKyKRMTOBUhQ8iE4WWVTFlnbTAm4yarETOB0jwgJSAANw8npV13JFzFjhZH9Z/tHo0VN1GpPmtMlpWPaDx6OTLT3JHkVKXpUGMBU6YqflTlTnAoI2sNL8A34Q8qZOle4uOkWqZOWLGYX8qpi6JSHMK+UJyAMynlob4+cUqAIO4wJLn5riNPsq81ExaAVo0nzMhXmmdhFTFGwko8ar/AEjMlOaZvWupPnnFYhUxSlLLbTMI9BjsQjkpWYRTFyVd6Lx9bhvuMbWMlo9yW/4x6X5QxB9zZis/EnvmQteHnTkTAHG3EmabqSCfJIwrkdMvabhAAKsoS42erxt8Iqi12BtXlflFU+8znuaBpt8aV93nCiFgbO+wvU8oUzD3ur398EUvv3WoecFRoUKChy5d9YlTe0kHz0IRP6JHXa5hpSADx3/QpR2FKT8fPnq/8s/hEnDTSZakpA2kkA+TDZbJRmfhUxY9rTV21W18ozMLk0HfamvjFGv1O/q/nA023W3VFdHGHcMA/Jq1NdHKFbQTlrtl8t9VajhFSzU2y+W2qtTwiaCbJbaLtahrq5xJ8fx+mK5qwlPOP2dHQSv4kwV8BAXMnTpkwdYrMYptPzhTefO5sPjGSYgKTwMCXMdeFOmZ2OR5c4S4TsSRq979YH53dhf24/tffQV1xd8xshTPfTWh4xqd6uLG1RWw4b4LqZhmf/Ne3KDtM21UvlvW9X4bovly8XOVz8X+ETE5suxlrVqab1POE+8fpegw6emn8BZPfAnYtXTTv6U9w8hUbCsdIbzVqX8fKlK7FKlE8GgEW8s3vT/xDyFJDgxiVopLltKBXYV7/ui5HVqru2TXVzhvss9/Zvq5xvOalDqZ6Xo3HfAqVPXhmZq8m4b4flndjw1f6Ypm2dq1r1tV+EWy5eFcr+FX+ELujKjLSuWgp+sEe2foypRAAuYKcMTLw9lTt6u6MkpLcefk9IsAmw3nwjEn5sqXL6M1Wa/dEoJnIZKANUVxMn+cR+8pib0S8yE4VQFGqYQlU5lBIfZMbOJleKmjZUD3RNlqIzKDBO8mOkw84l6qlzajw4R6MPOUKIPV74CFqAUDtHsk8a1fdA3WSXLtbZvU84a9OjZzw0/6otmfZr1mfZ5Nx3x2nrUNmYippu+MPW2bTW2q2rlBo11UTa9RTVyh2Zj1A+WvVpv3wrYygJI2A7WoKWj/ANQ/RZ5qu4C5jPjHlyerIH5wEoDJFgIK1qCUjeYy4MZZe+esfgN8FVVzDqmKqTFbQX6HN7pEMhOEV/KY2JaB3CPnEmT0gVK6MgECsSpSwklKWNI9JLkeIEbRkeEz+xhsL0JXe7n4wnD4ZObEK5aRBmJqtsxmm4vtcweEb05T35a/F/hCaFOXY3nK7bPPvjLl3ZG/yWtzgukVoxDPehppG4xUO56wvUaqX4Q/43sKmmuCcvE7IF629uLC50t8OfGKZRS48LcuMH/EP5fQiWhPST1aZYj5zjD0mI3cEd3kyB5k42lpvHTY7aPVlDSn+/lmgXUyfjAk5ElAFiKRXDJ8KQ6Zah3LMWmfzmK5z3rj6l+9Rj92l+IeE4hKBLMkhWyGccIXipqcy59RLPZcb90ZuAz5mtQ7Xj2Yps5eyHyud1Kv8IAyhLUoHy2oKVB3mLC2W27s20c4OnxFN96aOEPz6/f1vygX+1fdf24vyoa76CuuL/ym99Nb8YmLK7JoUeFuXGEntKJ+g+a4IBc7evciCsnpJytUw+Q4fBVI1zeqj+5g5XKjqWq58ybyY/GEnl5xWtQSkbzHzeQGwwO0o0f+0ZUhwwotLZmbVSh4QCyu07V37Qpq5RZmNMibX00vxgUSOSN1tNNPGBpFNzMzC3sR1RTfbfU10RUsx65tXrV+6OG5ia7tk11c4v7NFd+zfVzihzbtk3vQVoRvhGAkqzOXmKFv0hEtNkhh56sLgy0sUmTvyEZJQ7zxgqUQEi5MNKzScJvXvmd0CXLTlSOHmzhxYfHzM8xQSnnGTB4YzDuUqgh+lky0k9WtO13QV4mZ05Yt0hLA8T7NIZKEgcFhuOvlwj/7Be2vnwj/AJfvFNcePU8dPPjAtyyNy0+zxgNls9DTdUV0cofOBTM70F9q+nlHZY9Yvlc761fdwhqhmSxOm2zep5w32L/09/ODh5BzzpmzTdel7wVzDmnr1Hzyk2MdHKTlTGeaph+MCbiwUShVEj81Qwt52Flduel+7y513OlI3x84xu12JIb7r3pAYg8MhZ7aa24xqQadWzcb6OUXFnrbfU10QpyA1TnNr6q24RdmFekNvfrXlF+TPW1r64vc0CSz301oeMCrvXYLZrVTWgG+BtAuM1722hXTygnMzbb3a+3e3KOzlPflr8X+EVSzbLV2XanPvjMdTZQn/L3c4+dYhzPXx3D6I4rGkKmjQkWR9BLVKUBNlKzJzWj6nDJ5qUYyL6GbNNEpkk3g4jFqC5ukB6A9kVoecM7vs0UxVfZFaEcd8DazZuyWzM1RWjb+Ma361KcNq+nlGoCmd3tfavp5Qa5WrUvld6mtQeG6N6cj6i+T3q1eGe+w2a9NN9XOO1mLMDqZ6CtCN53xvVmO4tnZvub4w7u4zP2rbXLujNXtuxpQ7Vr+zHZY7g+VzupV/hBWsBIQGbhbZFKgwMbiEtKTSUjd6iSosOcZZQVPV7EKySJchITmKphdgd8ft2JWSNQFk8Pvh5csIOk8rbPN+MeGRn/p/WCGzPss7ZmfZ5Nxjt5vDMzV5N8Y1P1nZnttfpDuzbb8Pa/SD1W2uOV32ub8N0A5W6N95PRv/wAUFLbsjPy0/rB62anDMz7PJuO+B183ENnZq2o3xgb32nbVbatQ8ozLVk6zndfatq5Q2Dlmaty2QUR4kb98JmY3LlTokosIYCn03pVseyLwOiwE1QNQ5akKlZVS5qboVCpGdXzeXuG/iYCZYYZc7temv/TBOnLtPfK77XN+G6BTJlPfkc91X+EAM2XZ45bbNqg8Yt7Df5bW9qDsuVbNetfZtQDjvjtZjvDZmO+lG3cYGovtOUs9tq1+Uf1Wt7VtXKDdLOoMl8t9oUqTwjRlyvbqe7Srw2X2G8NFrc40u9KhszPsmlAOO+K+lWToZirmaUbdA6QiQkqCnsSePfGeaqZOV7RjKhISBuA+nXO3iw4mPnc85p02oU9hxB47mgkAXqCKZtwIqzUrGEmJKjn2Q9XFnffBoCVTCcp32vSjfGHv19N6a7X5QaENtOBa+0KVJ4RpyZT1Q+Rz1aVffwgbLZdlgNNtkUqOcad2Rm5abaecK2QXoxFDehpp4GLPmPXTqr1qUbdAud+0mu6ppq4CLe1p39q2vlBozOdlNr1TTVxEaQMuZsg0+5Sp4xoAplZqW0mmnnBo8xVEpI1XuGsN0fOcRtYlda9X9fUpgSHUllCCoMVb0/g44C7wDU02auW35TvelDGDlobMJmZTG3JtzARiMIb58wB3in4RY2zPlr71tfKDu37Ka76imriI05WPUD5a9WlecDZAAoyRbTRNNPGLJs36W0QdlPDaFN96aeEV3mucc+t+UDVufPfdf2+Ef8v/ANcHx0Dv0+3xjq9Zsv8Ak58YOYAqsEBq8raIOMxidvqJO71QqKClZ6yTGX54vJ2W/WM4dcztqvCMXJAM2VVuIjZU5ZyN/fbXBpz2R31FNfGLC/8A2Y59X84Hhp3adPscY6tvD/og6ftW339jhDvvrn7+t+UZZkzKWsourdeurhATIlzZijRuXH3ucHo8CUvxUzc+/nGb0Ujlw7rtAmL9LN48PWemkLMmZfZs8EJny1cNx7++Pr5afy+EBsXLpav6QwQhW07gj7u6G6PLV7j7u6GxWL2TucmKy+kPFcZUISkcEj12XgpEzoyRnWsXAinyji/FcOj5SJ5KRH1mFV3vDHBSl80rb8Y/3el/8QRTBSk96/1jRhUd7xMw2IlBE5AeliPXJB3rlFP5/QLb/wAPX7/XPk8786h8PoMViT1pmQdw9cwiP4aFLPjTzKJP1wknv8xaDqTNUD65NzXMkZfK5j5zvM/pv6vMnyhomo6Tx9cBmpOYWKbxs4vFJ5dJFcbiiPfjaxGIV9uP9n5U9Dm+tzVZ3tDy/lKZ3LS8aJE8cRQw3+zwOZmCF4jEqCpy6bNkjh64lAQqZNXpQmPT4LES+YS4humyn2kmNmfLV3LEfWJ++K4mV/OIriE+AJj94/oV/aM8tQUnj65tb5Gz9/kaZLSrvEfuw+8x+7j+YxTDSvFLxsSJae5IigEY+QNCVggcHf1zATBvzJP3fQY+ZxnZfu9cwEvhmWfMobeUq4B4SvetSifv9cnzN0lAR99fMCn9HOMxTeIH4eYuUbyphT65PnSJPTyppzEZqgx/uxf/AMginyafGcIUfm0pIAJ1x8l9BlM3LQKs2WsVwctfuzG/GPT4Gej3BmEbS1A9koLxip6papaJy8yQr19jGZKlqIDJzHSOXqy0JkJZJIqY28MfBcfWhJ4LpDi3npwMuYqWkJzzFJvHosTiZZ5TI9HjkzOUxEa8J8Y/7n/VFcRIlj2EP+Mbfykv7MsCHR8oz83O0TJc4NOknKv+/qRUEJc3LR6SWlXeI2AZSuKYfCTgtPY/SOixsoy1C5H9ozy1BSeI82dzkf28xQSXKSx8z5Qa2x+Hq2SdLChBm4CfMPFG/wDWOixQ6KcKEmz/AJeZ/wC3p/N5VzDZIJiRMKnViZRKuanB/PzMfM4zsv3eZtzEp94tFcSjwrH1xP2DH17d6TH7zL8S0bExKu4v9ORNlh+0Lxvn4MHxSIEyUp0+ROII9IkMD5Zko9dJES1T5yVpkJKZYA8xZSGznMe+M0xYSniYy4DDFSf4i6CP2vGr92VQQSZWcnesvDpw0oH3RFEJHhFZaT4RXDSv5Y+oA7iRH7PjZ8vkS4jaTKxQ5bJjo5oXImcJob6VjCsXhC8q6pXKBNl+I4fQqy6mo8dL8oq6WZuQDQQwDD6IdIhKmtmD/TzmDemPrf8A/8QAKRABAAEDAgQGAwEBAAAAAAAAAREAITFBUWFxgaEQIJGxwfAwQNHh8f/aAAgBAQABPyHzoePi7yMvSrbSBuqGUqAym3uYVeWuA+404CDFgkbGJifOykJrjFu9WX2AlYMoNqjcOSXOT+rFB6C3eRloxttCS3wHWn0iZU9DyeuONo/155jOSYnKFQcpgzWHqzcOTkqfJ53p5FFmDKAlufCl4PYV74qcHGC33omdVT0pvrH0RQ+yz94omn6Fw6TUJeOP6IqDI3GfJHEOLHlbbzKKdMTIh97nipbZm8nJoeMI9EkQvI1pxY0Z6sPanpF5lzoMlCNMr5UT2Hp4gswIvImpGJhOTIvRt4gZ2D+ip5AbYMSrIQKlmpkIfn250R1Vd7CT+tThPLp7RVsXFCdEYcS9W3kEe+O9IIhOtvtNPp173ik5d/8AAc9KQEJJXfXM+tF4ph7pq27mjX1TPUoRud2H0caBIKwjNJJYkiJUu26hXC9X++Cke1YpjuaRHDf7apzRqPS+uRWPBQbiSVwKMmrRTHP+jWSYyvf3lx08VEkVioAzpc7UpIP2UGpW8TKtqtdRQg2WeTUoMowSEe8VkE2gPo3oRJGzQ2AwOqrQ0WMsBlO9DFg1m9GOqvZoDvnMko8j2zPJUdeYMKaS/t+VWqnRc5uXxkV19Qz1oEijDNi+8zlUGAycOD4pF7QmhhtxuLm0edLqEBk2dvDU7oQN3Q62oVpZl9L6OFBACAIDp4FkIzUdKiLG7Nz4fTzpduTeqW/l4b0AHrWcV1M0AIADhUykqB0aQbILC1wu2y0BHMT/AFhSsq+maMMKbC6f3xcCQThWx8AA9z8y+YIJQhIlMBIZY2PY5Jt5X4hKlzyT9Ygp3aDDzipxSM3Byx7ikZDZUrn/ADzpsFAwTYApjKZsPoxQyINYuqD2q8Ovfrs/nxVb9UHtmls8Zk+KfVtxwoYTWYqFCxO8X7+FkIAhMBNNbo9KZM4AEsAzxvqLQXTDpIZKL6KiAcDGoLGC/HajVrmipsNxN6RNByScu1pxZmpITyRhCbt9iDFaEyEBDrXMpt0qxdyxDKCd7Zk2K32c5xfv53pyNuxaAdNasViF3XN/DEnLnOT8+eBskPOVFRrrBBMMRnXwChZJfAb4i12KCeAlwDk3VE90AimdZ1NGKZA1ICIy9VredREGN0xIRPYNG9RIO9WwWWd1svSkkiFxAwdU0adKgzR0ZRgapq0oQUXReARezr4KujRPf+Y8y1WeW9YBtvnx/rSIMmG9AccKsFWDbpbzwHMQk5k+aVo2hJSzJQ2ZtqSSRImMDgnHRxigZgSkxPoMcKG2bslwJjgG9qRYXULhGRomvW9EBA4TUhxsdShcwi8oWcacwcu4gc+hoolGssLrMs35TQ4ooE7pu1GaNubPf8shu31h6cq4ItPofI+FhAFcinG2hNp/x4mdE1cCLbWz2pi5RI+LhvBA5ChEkaMjZVJgBEsnHUm1dEkAmU5z00FM4FZNKqHLHfVujCmCE1b1IXoBKa7ybjHwKBglK7k4MZopYDKzYuMyahidKM5UsG609VQ3mUCXZNrjnZigpRJiRMGE/GUApSwFQ7N0G4HTnVpxlN1brq+B22zflC7WAMIRyRiMdWk32DDQJnapm+NPimkCXoy/FKppKUHhybB60FcQDki9woLsFejRZB0VNQIWFqCIKbNrilcos+yiU0/kbk6B35XppCFnMC0vABGKaZSy4FMvaj00jfGW5Lr2c0RIudiEuXmLMqJlZkM1YNC6Cg7hJuZGGOOmpESgggqefrXQd4qF+S6mp3X0L0jgBcKnE3ldHtcvpY/FZYm18uwa1lVZVCmiy/T2oIpIBAFHiC6QFK3Rlg62XHFNiXO5XPTkVcsLLzQwbl0A9Qhq6s2BKCIGSM9qkSnihKRv6ULfmQTT1ENUlNweETQUgCyIPEuaWIWck3GnIRVxmLsOk4Y3qULHxL/1ZpaohIT0KYPprKW3kMFsmmuydzhI26fqFt6SZhBlMIwOgPXaiXhVhtBuA9A2ioCwRCQyL7eoxQhAKII7mcct3GrgkSARAcHF/er63b8CSY1pme8IvzdisnHDS2G/H/rQAtxy57HFotAbLp5u7jQAQFjwRmIjqJ7TS+AgK2cKOsed9qUrI+D+adEO/wDtUmPPKzbX15rEfda0sT6lEb2cMU2ySQwhBtw0NYKGEtpLM7Ei76EVBQZrif8AcSkMokJED/zUVAS1GFwQMs7r1YBIRFqRibTVvUpqCTKA0RzfzRF7ALIkxAuy0dqkbtbCTHyBqCAFVgIYNmgaAcJFhdkEZ1QDVpniIPlMfH4GQzZ7nrLq/btqkBu71XWNjwgxVDk8A9j6CU3lEvxfIW/h+j4mmQyhZ82QkCQFS3A3wje7DBi08OVEGTwYAivGizWCrUMlgzpYa+unajAv1gs27XWnS9A0yAAQTMUJ/rRnABCEFx8tMFtjyLIj2Q3qSaHcTy6mfTarYZgCkhS8zemgpkLOWY3FhR0mgkkkuDa3nOGvsVFZTibEsDXdirYZi4FvONC3M233PngXo5FG65W7Qs0lEBU6xGII4Ww4/wDKK2Kx5WMugjimKMA5DxRn2VR/2ptMKiaMsbc0oUgxKS6TdfhmaBA7ayU4mzsHF8U+NrQQ30Cx+NZNVGYIUQxt7FKKly5EM4eY6lJCsF0EZmfr8aKkdGibyzwvWYksiSIRy9rqaUIRtlYua3poo1LKnVCHTaFJAdlKFlmcjTTNSXc2YTuw5zShK5a2yQQJBkvF6hyu88cJ84IyCJwaFXQsSsvGaZaRDVbBq0pkuI23Hh/tAgAFgtHmnaRxuGX48ZszayHR2ZSjYayBFmQ7XnABbsbyAG/TOnWjMigsiUAgdB3TSlOcpiB51tKVYRKEwm/WfptRCypkgTGN4+gqAYSpjjZWOG92pkF04GmMxYuvW9GgGeDAiz6ENaREFIogAWmI111wVJvEjBkvTWVdK5bivnofCkASxeXE9DnZWbVz3ki8ILLOrSiLQ8b/AGexb8TgMhlrhx/AdrOsJo1A0uUDs03myRrrEqW9achVAbB02imBzvSTCCYyAzOdUDjSqSQTcD6FJJQmEkhgsGI13zU4zBJJBFzWtNNLS3a2MV28UM14knKf1jMUplzAO5Sbsd9ZQShAskr7TKD23SRQSSQnpWs40kTEohLDHs9dKjCIMtcFuSxsoas39xSL+om6rafle6dziDp7G3g6AGINju/ohkElVAdaQnpLGQ3l/k1GDAhUiLOTaGgpXC2JkhBniIjWlVr3C887xOWkbGRcltrnNYAK6ZOI5u9Wp1VKdb7/AAtlElTQu7Jhi0Y3xSN5AyjocaqZKphh4KoC9MTnAG8bs8KlKWTdM3M2bPHvUrJuRZuqgJQRlmFiVz0BsppskRpjAMjF011DjZahcWRvUxVLm4EFxVPUm9mtO2jg9nf7fSgZAFgIj804NS1xdPloshkl5IJLM3a08RMPGjGC5omISRFpm+hbNWfSvxANmSkKslIA7CtREzsUxNoserd1cJKN7mLqGmoAjSQDGNdJiWckghOTyCrgom1kL8PobNKxUsyEjE4NQTUspEF+tDWwIBzEhPvK0y1EMbsRLMb6vUaYqTKiBRkbrnD56UljmyJNecoowNCRBckC3oYZtTEmCAIEICcDUxiptAy4l3tfvQXAaMHQ/ObENlmJMfeFSK8ENGyEJIFGGoFohRjCbkikhCasOBcyuC6wZmcxFKhYm4Qb1KUpDdQVhcEslDDRxy1ImTCZLPG51pqNdKDGFvqDUcC2BIuzM3XRUGESJMMQzrsExC4QmdiepUWl5jFYI33q0ZJF8bEkxsTHEIp3bBgJIOFYJJyDeU85fQqHOxKyG+qaNGaGJHAzLJ7nRgjYxmCIgZhWtqXJvDdd9S9Of6KVkAODftNOW1LE3GDcmaRjFXDCSzM3XbsBBo+kGxWQSmqBwWaibsRIOolhvkGqtGuWbqCYLu1rKldDlKQLz99CiMAlQZj1b0y0EKABYDqD1UcqbAiILPdo2RLYRAx2urVokw3AS2Rjk+NECy0BJ12/4RTGE6tguiocASFCEjyvo0rpxgijDt/0qVokbZgt5nNZo84vhbaRoZP1L8dGEz7dqbQdl0y2KLwWrop22971c1GiWme1CJhlgQgF+VjEWShKCLoRkf8AKNqgEACgBibsbz86IRACyJA5NARebEWQYqy+2C3kDXUbqgGht1Lz6bVH5IYUG2t8tuVJR/QCNl7FnkVGksgd5slIvvq2pZLZKRukSTLMJNKkhcRBym/F7fsupChDqRp0oAdeQGpZayllmaWdFEHRFk6xnWtDQyWLWnRYtihkDhEsEazpihSBcaxMzfKyJYMFSYl5KXmWPeK6uGntjtR4T0Adv3Z2O3ALAHFaSvM4rU6d7NPdpFspgifYqXIDRh6KaTtzlr3qF6FPtRu/BL4LWesjmwuep+5L8wbZh/12/AEgZhPSY/H7ii/gED+A6ufg2z1/ch/zbHc8isIyFoUX5XDyOO6Pz+4eMCZuk3jr4u2gCVobmwnO2HaPJluHHQnC9b/uLawVENqTQRoLDtR2QoUQJIhEe1AJKxGJ3y1FwnAF9Wmw42e8hQmLuBUS2iOB0fucdezeLsUMD6gkp6XAA7xFd74UiK2c22qxzdv9K+ig4FRUBF60fuELG9z3fPgrMuYms70Q9mpqOsvu1n1bQ91dqLexQllyIrDPQt/gD0/c4uOOMPd/AI8sgd7v73/ciHL5SLez5JUBlDDh8bdSpDe1NKuxbsj4/cyrB53yH3XyLwK5WUI8bD18UEhxTdB3dNfl/cFBji+hcDaKzn2tytttw9opTvJM0g4VCF8yESnJOnWKm27h0CsvuBdSisNsH7KMySzOssdT99EQiQjRRuinEZgafrX6xq3hibYrGE87slFEPcb/ADvQJBWEZ87C7KwjQHqevCnfwy13dqAhB9SS0QZOf+aWKPjVhNyIjpQpkZqA4tZcQqzUAGHMDnHbj+kDW0iRXnS4GcxtFTuwtPEfiKsde6J6rd6JrBhsDxyO9FFrCW8sy2HubenkPzyPYGO55LCllef0/rbZCXJydKMIF9R0LckVdNmsRb6bcaESRs+IEnWfN9Pjl570JqSa462geBA4HkkYX9ALe/kjL3iH3VnfzvtmsNyn8a+Lj8ULY+T7q6F8fs/PKBdMDGL/ABQxY9FTtHpymhLN6js+CDJczR4dXxZCBFOJFQO6MMIEvS2uPJIbZ1ZgHxSMmysFXMFCb9es8KlR52y6xf0rI0Ch96ioGuKpK4bCnJS3S05LHgSh7u39oafpe+LUBXjH2Yig/My+Tj8oICR0qC33Xq5hvk404lmyZWz+HCRk2F0rJ+XIPpH3ejJhIAwfiIEqkDB6/nha2J+3/9oACAEBAAAAEP8AP9//AP8An/znX+M8xccKx0tO+/f7GffdflLSf9/v1F//APr8Lh/+7/Kr/wD+AkV/8Ri5g/8AVygdH/vftDX9/fxEf6/+Zl//AP8Ail3/AP8ApPyf/wCwD+//AP5jq/8A/wCTX3//APqvN/8A/wD/AH//AP8A/wDXH/8A/wD/AP8A/wD/AP8A/wDf/wD/AP8A3/8A/wD/APvf/wD/APyn/wD/AP8A4f8A/wD/AP8Aw/8A/wD/AP8A3/8A/wD/AN//AP8A/wD9/wD/AP8A/wD1/wD/AP8A+/8A/wD8/XP/AP8AK/8A/wD/AP8Abf8A9/8A/l/qU/8A+/7/AN//AD//AP8A/wD/xAApEAEAAgECBAYDAQEBAAAAAAABABEhMUEQIFFhMEBxgZHwobHB0eHx/9oACAEBAAE/EOfNStQAFYMRgAPvNI4tOxgQWnH4HOAA1XTGkWEev4QBbWKJV0T6PKlghIWBGTalQhydWHv05Gn5ZOcMkC0qAdIgtK+zAjAxjDgkwjKgEXW5RODdFdBAFINMhChQO0LihzcRtZ30IQpF4oWHlGNJsp+6nKcfd29OsxiTQX1GUYH0erHErKRQ/IBGzKggPi8gCMBnxqJxADsnCCAd3xoBABqmRZAQiEysO4AJmcL6xWDt7ICA1or/AIwRZEqEDBDWHdlBoI0UA2AgCoKQKwk2Zgu8QCdHJgRanJgB0KULgGRClAZi3vrBxAZa+TAiOpVT3BENcyCBAAUcPir+PB/YBUtWAoAZgX9BhxxHHSCh6hHTKTIAo9bFEOW4g/cgTN5IUBAoloAVY0Ema66YRpDmmBX/AKhJY3c8gJlJwTgC3GI5P1rtLg+hCAI05xYAJbP2hB8IiD634IIXfG/9HHVwvTTJXJToTHrWunk1cOlHLWgFTrzKIGAGxA7cAN+hihjaRmYIDjVnInrzI/MgvN2ED8SsIbCHosBDBuakgdEAQGXrEAf6JHI7whp2p7AJafPCbZHMD0ESkAk0dAVeAcoC156no/nTkuqcOgBKRYYB6gb98xp4Dg8JgAKh4BATrUcAXm3aZgTtlSAHC9cwwvj4RflwkAApK4YIo66RGwGdAQCkUQAAXzZekYLQG5BovxQ9AGWmm0sgIBAjHKUAEAy+0GIAKOMUTG/Ug98VMwEogAAlzfOCH0jcKA+UurVG8FvZZlzgBcH40OI0iKYIBkXorQWewIAnt3IATQ8AVYK5EL0VQEgAGKAQsAABOgIJAAABgIAABmJIAAAGF0RVAARivxpB653ytBuxoTM06TMDHw1E9ggS2ropznaAFCbEGvC1kito/QQ44vBQADsyAYCUJSnAAACGAIAAHqlCcQEstGwQFFRyYMABiBQEABCKghiAQC0J4pdJ2x9y7odeWaeGh3bMQIjiABZ9ffcAZEVkC6g43JwDATQ4dIeRRVAAAMCVEUCAIGVtkOAqBw4BAAAoFULcAB1r+AowDWKlGbTAABiNDAM0mQBJEbtD/jAPDtZqGAWVmJa3KGWPeBMAvrxEQJ1ovbSAIP21oV7gRyi1siDuhOAdtAAABRTU5SAtDL2gBk00GEUnMtEB/qTutAPdHitSRADAOKzAAAABo0UwGBbwQAgHQMAZABOPm4ZPYBoMmtS6QABTKksRCAFiPAAAAOgICAAD0IdHxQkABIrqIglugBfh988JZ3voYOqMgAjiBV8CCpWYFBIGZHgGpHxAK3B9lCNCwz+iAnttAKazYwBnwUwwMJ9Z+hXxmYIzE+AAATG+oQL4XCYBANjchkMJ++oAAAA6wkwwAQAgKCDAAAmAAAABtrWmfOiQrhHg2gAIA3CFLiZUgLBy2tPshwDV0NYwfj0kBvysQVQ0A4WAjkcAGzxAC5ueAAYQE0OmLI7D/wDRN5FrAzTmA9fawJ7y3q9eCOVgAABZ2LkRAQAAkLkDhAHRlkIAUoQIAAQxVhIAAKgUDABAingAAAJAgAGrLG4CAUKggPBggB8kArAoJlP8BAlv0O2jgBgkLED343ML+HI6mfjECx03Iac6R7wjvwL9CABrBP8AgjICCA1iSQAAHUyIAAABhuIkCABScgAAwCxMBAAdbxggAWVaZmYgAKcxBUgADrDIKQAAEK7sPQAaP9BMeigc5rzC1MsiA6jIJ1xMKQQBMUJTRb/TfMVENfVl78ulO4EDCrLocfpbNmqAKxhx/AQaVCgHoARJgqixhIADNCJEQAEJvPkgAFnDICACCpAgQBklcDEAAWmRAACCnhzEAADJkzHAQXdNCNCABXhbyQIPAYIQAAA6w2fuafq3nyiGbWBJyTcJusmBHLUXwwHUUgFKNQKDm3T4oAFkjLL0n/YSX7xgkJAAcyBEAABfECpIAg0HHAAAAQAgAAAGoVAgAcCEAAAYnigQAABYGAAAGOCEAQAoJAAAADeEwHBFbaBJEEzQyocBuCyES6CTMvCBmI0F4BPgvvZCFj2ZT1grueGaMEfkjiXjOCIADPaYiAG7M5AQAMLxxgA9IEAFoAAAgF6twgkAAxIBABE4AAEBIKYgzAAHtP1k4BCCAUAABKBi9ADACknyggAJWno8DQhMco/JAAQ+iAvAQUo3EFtDlUoIAA0onIaBAG6VgTCALXKaxMbqNwJAClsUhAG2WwgEgCRRIBuWmCRWInMaEAAB4+5QBBMrmgQC9AiRAQJQogQBAFNPhSwAAI0YTxYhugKb59lOn6QrRKoA8YlbMb2+z4I+pm5gAWXY3Gz0i9iXq8A3CkAPEgCACFBJBAEANtphCAAwsPaCSAOGEAEHDahJBACUSooAFmFqJhKAQKFRySuBNygIRAAKGZIFAgZkABBIJRYMAAAFaJ0guAAAYkDSBAAVfKI6anvAD6wHjgD4roAB/YTwIiEAAAUK7wkhAgBTtVlAFAAZLoCGAAAdtQs6WQ1/8uwAARJwMAFEl4wGMILC4QKJMSAAABbIJAAC0WkAEAgAL75QQBjkKpIABqtm6AQgB+ntSeADjURgAAEmW0fQeSBrd+Lf9DggtHA4ADSxsjBQACAVNBQAAAXzpYmBAADoEXYAKgFebjHEAArSBwAACAEAAAPTVQgyQAQaBBBoEMzlhCBDRwQgANWcRN4ZcjIAAFxqxZwAACwBQADOWA3vdDygGVXl11VuhqvxfwglZmBXQz+SDTVtN+wL9x8kIIAAAdAAyAF4mgAAFIkQAAnN4RE41IAAMGqOzYSAKiO+4EADGBgYgBCXIIgACgOjcOqBAANUPTl5kAGlC4AgX6zRQ6vyQBrLLec+6oACK8QFOgL8gQEvjCaQgnwJUAwABLwUtCXADlhtxBhAAfAXnjRtQAAYBvsHxAqwdWCHoswTrCw/KQhAEMw6ICljO6wAoXWIA0S+9h8nnBWmtPAAUGwrOgecbBngAB32mHnGCXLAXIAaDGBQGDrbkFpL+QDzm7ZsDQexxBR6MIkO9NSnkAodg384ANHWaW7kojsACtZReCJDxQIDbQ+lg+Y0qNo0LhhaWb1gemLwzvFbnh5wtSpUxGsC2FdJQESyR9Kg7yiDygLo5acz4i0FJAFyOiDRd2vnBWr6O4i0+QKyyAOwuQdsRAGXJURFjrAyGnM7B5wAFKXHUHgC6V84xBc05AAJMNDZ2HjVyqh0RavzhIBYWht1lyARo4yiABQC1EORMnV5wHqJSe/QAZgEAuRGCXQiMAdyQIAAOEN3SAILqBPptKansqP0gT+X/wBI8+ddgYCZqUK6HlgbbeLPSCMW0KWAHWMv9SGRClAef4j+SASBTlGXpATYxoNwD5q7IEQ1WuCLX+qELu1m4CSDNIANSarN+wPJHfhuEB4CDgEq0YtyRmSNv0x7ol8/sQDSN/7ZLlf1ReQFW9SPJgBUJWNvLDHFMD3dSNP8FsIAcZpAZB6oBVjQTjgHxwbT7fSxGymP+QAgamuTAB+oAIwcQAYPoDWD7p2RAi9YAsyWrxwJ4CZBdj31WRAcENZFn6aIYwK610Rs8Mmtm0cQMy2ZFlpdeYGfCByD1cy4BGg0wYDfeIY1B3TZ9kYF6PQYDtNQujviFTgRBCJM3gdlqpEDhrtKVAqZcaXAwZafcD08VQAFK3gx0Nodjp9AMTv+YH4IimKnYNXa4ps31Bj9RRIEVB4RAf1AAeOLxqaI0StPN//Z"/>
          <p:cNvSpPr>
            <a:spLocks noChangeAspect="1" noChangeArrowheads="1"/>
          </p:cNvSpPr>
          <p:nvPr/>
        </p:nvSpPr>
        <p:spPr bwMode="auto">
          <a:xfrm>
            <a:off x="155575" y="-1181100"/>
            <a:ext cx="2924175" cy="24669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2468" name="AutoShape 4" descr="data:image/jpeg;base64,/9j/4AAQSkZJRgABAQAAAQABAAD/2wBDAAgGBgcGBQgHBwcJCQgKDBQNDAsLDBkSEw8UHRofHh0aHBwgJC4nICIsIxwcKDcpLDAxNDQ0Hyc5PTgyPC4zNDL/wgALCAFCARkBAREA/8QAGgABAAIDAQAAAAAAAAAAAAAAAAUGAgMEAf/aAAgBAQAAAAG/gccPlt1WIHBDScqAAA4onfOFYs4IWY5Iv3HDD33b1SmZhmOaE6ppyRfbE2hoiJ5DeR+rrw286UleGM1ZWOtWHdor2yx+xnL0SqoyXLxdMzIQULO47oSydyFhLX1NFfjrxCcth2R0VLSA59XZoi90dusLTUboGun3QcnWRHDISoKXI4545eaZvuqEpvzw1bPa/Z+0ERukQFdsQI+LslLkctuPmfkZ3WIADkh92qxAhJSD4u3LJ7m59dnABC4TuuDsCN780FO4UiayZebPObRagBrrk128EP39HNDdMt3weWjlkXmeGWenktYBwwllxhe2RqElLQslhDdePHK6/G3H332NtgHkNosMXxz/ALASnBo817OzhiZbp1Yt/j3l8swFa7Zivd8kV6c2hqoc42PcssfdlYvW4FRn+utz/SIKbyc1Y5cZPfhn57lmQsvYAa+fyHsWYV6wourTeDLLDLL33LKM9tgBXbEBC8nLyzGXhng9z17ueEvoAA117j5ZPp82YGWOXvmmM6bVmABFw0lWZbpzMfMnmWHsfxSll2gAIyqzMH7NZ5sDDM9jOq1AABARfbEZS3u1gee+Zx2NzAAAgYaa4dPdsx8994YzblJ2cAAAFV4MMsNO2bndwAAAAr2vz3zF70zwAAABXLGBXLGAAAAVyxgV6wgAAAFcsZFSpW7IAAAAVqysaXdisWcAAAAio7BxyHjqnAAAACI485Tby8muY6AAAACsWfmjMenq6KvawAAACtWUCs2YAAAArNmMM2qBsYAAABW7IVO2PKzZwAAACodWzXxSOWOi0AAAAAxiJkAAAoKwzeQKvsxbDHdPAABoxr8T03DcKrajRvK1ZQAADipsjbfVbsjRWbaV2xGiN5suru6AAEVW7b2cXa5oC0HNnWdvT29mPHy8/u2fABjR7X3gNVZtGYBo3gAK7YgAAAH/xAAvEAABBAIABAQFBQEBAQAAAAADAQIEBQAREBIVIRMUIEAGIjAxNSMlMkFCJBY0/9oACAEBAAEFAvWeSGM3z8iRngWZMbBkJjnuFc+qYRRQgTFBHDYRT+1PKDFZ4s2bgKwAX8Z/5X1Wq6q0TSGjBkJ5M8fB2bEIS6hMzq6OzqM1c6lKTEtlzrEZFZZQiY1yOTiqo1PQU4wM83JmZGrxhdwNIDHTqbXYAxiq79X4h4Gf4Ya6Q5zeFr+MJLfHwtwj3eVs5WMpITEEJ9ZhLqCPOtbzrSMyPYxZOffHw4xMWmjcyx7IGCtmteioqXneH4beBCjC11geSoKtqE4SJoY2anScDXxwu4IYcS8fbQB512Hk22ESEYgoVmOdFLwtyNHWiiSbMbqwCY08iNkmeCPGZFlWeBiAjJwk1cSTjnTqnAHZIDwKJhmeSPBWTNZKlZYGkjGKqRXtajG5Imgi5udNyPEDGT0EEMqMixxZ9sKJpgirmteSshFxaSOmBqY4i8CEaEVdESUf0uaj2jTpVp6HgEQnE9jHjr+4TMjQARvXBiMsA9MezFDaovJbaQFo7OnGdnRwrhaxoQQyqeHl4TbWPewXjv34pN+YdpxiY47s8d27h3i18UvjxfVNjFlJGhAiJ9ClX9t9U5/hwQTY8UeT2OJef0nZU/ltMVy8q/ffLk7vApF3U/VMcccfjzZmDrWNdU/x9Vsv7YQQysY59c6QjSX/AGxV7f3tXZ3Ru1au+VTbSNQ/i/qSJ3KQUDZMc5GtqEXyPA0poCoqOThb/jMc1HJG5eo83ffy/wAnbV2d+V2m5pUcXmQFD2r/AKTnIxvmDWLo8YUUeHlBjZJknJBhmAkJZ0RudVg48wrCVHuYXgMsIhMR7XJblGle6PJEsu1YKPCC6IBO2f5VN5ra6+VW6zl1hERgfh/8b9GTKFFG2PIsFYxo2Pe0bPNGl5HhCj4utOLSPIMdU7GBE1JIzinxY6CiEDC0+PS5EHWc1hOeF4o7AL3aqM1nKvJpc/tPs7tiZrmT4e/HfQmT2xsiQXeJkmaOOrIbzv4XL1bWNANAvqoL8SlgpnRYmuhQsSkgJiVkJuTogBjgheR3fNKio3WcumqiZ23/ABxVTW9uklYKNRM5az1yJz3nhwGReBpZDlixBxG8bpvNVMXY/SQjBNkyiWxWt+XXy60rUTO2lVM+yo7Wc2b2s4jpskY2iF6jyDWBosQUMT3NY3nNZqILAD9Fv+LTsnAphgY66cUimtS55Lb0Y1jETNIif2ipiLirnNpze2b7WU5R5WwfJj9Tmo5seOKMKRJFFEwBZ7kRET02i74zJo4QWBfNJvEVHNcqa7Iv2VftvbkXu12b7d0c1NJMkthhqYDhfSjQiukeufFfJb4tsuOtXhUcd7zOdvN7VruyrpN8qounf5X5lRebGquv60qKUg4oK+MSdI9g5yNaa6jsV06wLjoJpGBjiAv+XbXO7sRVVF3yrtM1yuXsmuZf5Ym8KRgW+fa9w6x8h6IiJ9WVOjw29YI/IliOUSQ91pYBGwIu6Z/FUTWd+VUVc/m5nfFxU5c5XI5yLy65llTgx8bFs5rB0UZCMY0bfrTpPlIkGO52bVcJ+nc1Kc0ZN8q4icqo3OX5eXaa25M12VNZy91T5ZshsYNZXeD7K4Ap66PKZKZzIqHIj7GK1ATP86zXKrW6zSad3zSbamf5XWaTmlyhRW18ExJHs5FREku6AvLDrARFtobnrGkCksXWaTaaTETsv27bdLAHFtROzxLEuLHtzvg04YjvcSaURCuhWzU8lcOxtdatao7licly/EqJ0hAUsMKMYwbfeTCFLK6WTPJT2YjbhM8xatzzVpnmLdcR1y7Ic0hZHuy6be+tuv8A0Hu5/ax9df8Aqm93I/UuuLpjE9FN/wDJ7tiol/wVURO/R+IP0Lz3cuACZnRmpnRsSjFnkpvlenzB5zW4c83ZrkOKVhfdy5rYy9UczGXMF+Nlx354w8dOitx1vAbnWq/BGGdnu/t8RYQAiotRAXEpoCYldDbjYwB4jWplUnhTPdzfltvXV95Pu5i89vxRUXi5eVlIn7Z7sKeNd8YTned40nyw/dqOZCnJOnLnm564Q9kg/wBRoPHs24lgVuLcw25VNIpffKiKkauFFf7U/wAQPGdvxImBt4Z8RUVPVKISVY9IYieVsxZy3OJ1fPCtHr5GYuOrpGq6U+R7JBDa4gBFQ9FENiVtlBwF9yvGVhmegaa+JOLSNevGH+Y9qeMGUw1VJgpEuhvXjrXxFwKRBChs8Kbxrm/9XF5Rjx1pBZi3cBMS6gLjbKE7GGGT68qDHlt/7adY8gUoWOjDdK4GEhgRIEkZ+IwsEpCjE1bM8lzYEsyMqITVbBisVBsbiiG7Fr4bsfUQXZ0p7M5rSPgrUDn/AFF7oaEasNElDmA+g/fIKrcdyIjU+i8Qy/XqURA+6//EAE0QAAECBAMEBQcJBgMFCQAAAAECEQADITEEEjIiQVFhE0JScYEQICNAYnKhBRQwM4KRscHhJDRTkqLRc8LiFTWy8PJDRFRjg4ST0/H/2gAIAQEABj8C8/NNmBA5x+yYRRSevN2RG3i5Ur/Dlv8AjFflCcfARJQVkiZJbxFX8+dMF0oLRLR8yxWUJZwiGTNAV2VUPquadMCY9Cn5vJ7czUe4R0is02b25lT5nyc13V+Xnz+6GhpspK+8Q+Dn7P8ACm1H3wqVih83mjtKofGG6TOfZEejweKX9iHHyXMbmtvyivyZO8C8beAxY+xDTRNk/wCJLIimJl+JaHBB8xyW83NNWEp5w2Cl5Jf8aaPwEdJMJnT+2v8ALyvNmJR3mPQYfETuaUMPjHpMKqUNxKgYRwkyn8T/APvlWvspJgSJmtEtCnJu48s/3Y28NMVKA+sQx+EdHgpSsQvlaP2nEiSjsSrwcyFTDxUqG6MTMP2kp209/GPrc59gR6PBYlX2Yedg8RLHEphpc4P2TQ+TbkSz9mM0kzJKuMtbQ8nFCcOxMH5x0WMlnDzfa0nxhxaJcv8AiTQmN/3+TNMWEp4mMnyfKzD+MuiRHTYtZxE72rDw8rKLzDaWipMVbDS+VV/2EZsmeZ211PlxHTnIJqU5FG0McSnwBMU6Q9yYnJQiaCpLAqRSJExaglC5Jlv3RsYiWfteSbmOoMIQvFrVLlADLLG/nAMl5CwKKR+fGGxSOkR/Glj8RAnFYUDpY6o6TGLMuQapkp/OGlSkp5tXy7UoBXaTQw6j85wvxTCZssuk+XJMSFJ4GM2BVmRvkLNPCMHKyKRMTOBUhQ8iE4WWVTFlnbTAm4yarETOB0jwgJSAANw8npV13JFzFjhZH9Z/tHo0VN1GpPmtMlpWPaDx6OTLT3JHkVKXpUGMBU6YqflTlTnAoI2sNL8A34Q8qZOle4uOkWqZOWLGYX8qpi6JSHMK+UJyAMynlob4+cUqAIO4wJLn5riNPsq81ExaAVo0nzMhXmmdhFTFGwko8ar/AEjMlOaZvWupPnnFYhUxSlLLbTMI9BjsQjkpWYRTFyVd6Lx9bhvuMbWMlo9yW/4x6X5QxB9zZis/EnvmQteHnTkTAHG3EmabqSCfJIwrkdMvabhAAKsoS42erxt8Iqi12BtXlflFU+8znuaBpt8aV93nCiFgbO+wvU8oUzD3ur398EUvv3WoecFRoUKChy5d9YlTe0kHz0IRP6JHXa5hpSADx3/QpR2FKT8fPnq/8s/hEnDTSZakpA2kkA+TDZbJRmfhUxY9rTV21W18ozMLk0HfamvjFGv1O/q/nA023W3VFdHGHcMA/Jq1NdHKFbQTlrtl8t9VajhFSzU2y+W2qtTwiaCbJbaLtahrq5xJ8fx+mK5qwlPOP2dHQSv4kwV8BAXMnTpkwdYrMYptPzhTefO5sPjGSYgKTwMCXMdeFOmZ2OR5c4S4TsSRq979YH53dhf24/tffQV1xd8xshTPfTWh4xqd6uLG1RWw4b4LqZhmf/Ne3KDtM21UvlvW9X4bovly8XOVz8X+ETE5suxlrVqab1POE+8fpegw6emn8BZPfAnYtXTTv6U9w8hUbCsdIbzVqX8fKlK7FKlE8GgEW8s3vT/xDyFJDgxiVopLltKBXYV7/ui5HVqru2TXVzhvss9/Zvq5xvOalDqZ6Xo3HfAqVPXhmZq8m4b4flndjw1f6Ypm2dq1r1tV+EWy5eFcr+FX+ELujKjLSuWgp+sEe2foypRAAuYKcMTLw9lTt6u6MkpLcefk9IsAmw3nwjEn5sqXL6M1Wa/dEoJnIZKANUVxMn+cR+8pib0S8yE4VQFGqYQlU5lBIfZMbOJleKmjZUD3RNlqIzKDBO8mOkw84l6qlzajw4R6MPOUKIPV74CFqAUDtHsk8a1fdA3WSXLtbZvU84a9OjZzw0/6otmfZr1mfZ5Nx3x2nrUNmYippu+MPW2bTW2q2rlBo11UTa9RTVyh2Zj1A+WvVpv3wrYygJI2A7WoKWj/ANQ/RZ5qu4C5jPjHlyerIH5wEoDJFgIK1qCUjeYy4MZZe+esfgN8FVVzDqmKqTFbQX6HN7pEMhOEV/KY2JaB3CPnEmT0gVK6MgECsSpSwklKWNI9JLkeIEbRkeEz+xhsL0JXe7n4wnD4ZObEK5aRBmJqtsxmm4vtcweEb05T35a/F/hCaFOXY3nK7bPPvjLl3ZG/yWtzgukVoxDPehppG4xUO56wvUaqX4Q/43sKmmuCcvE7IF629uLC50t8OfGKZRS48LcuMH/EP5fQiWhPST1aZYj5zjD0mI3cEd3kyB5k42lpvHTY7aPVlDSn+/lmgXUyfjAk5ElAFiKRXDJ8KQ6Zah3LMWmfzmK5z3rj6l+9Rj92l+IeE4hKBLMkhWyGccIXipqcy59RLPZcb90ZuAz5mtQ7Xj2Yps5eyHyud1Kv8IAyhLUoHy2oKVB3mLC2W27s20c4OnxFN96aOEPz6/f1vygX+1fdf24vyoa76CuuL/ym99Nb8YmLK7JoUeFuXGEntKJ+g+a4IBc7evciCsnpJytUw+Q4fBVI1zeqj+5g5XKjqWq58ybyY/GEnl5xWtQSkbzHzeQGwwO0o0f+0ZUhwwotLZmbVSh4QCyu07V37Qpq5RZmNMibX00vxgUSOSN1tNNPGBpFNzMzC3sR1RTfbfU10RUsx65tXrV+6OG5ia7tk11c4v7NFd+zfVzihzbtk3vQVoRvhGAkqzOXmKFv0hEtNkhh56sLgy0sUmTvyEZJQ7zxgqUQEi5MNKzScJvXvmd0CXLTlSOHmzhxYfHzM8xQSnnGTB4YzDuUqgh+lky0k9WtO13QV4mZ05Yt0hLA8T7NIZKEgcFhuOvlwj/7Be2vnwj/AJfvFNcePU8dPPjAtyyNy0+zxgNls9DTdUV0cofOBTM70F9q+nlHZY9Yvlc761fdwhqhmSxOm2zep5w32L/09/ODh5BzzpmzTdel7wVzDmnr1Hzyk2MdHKTlTGeaph+MCbiwUShVEj81Qwt52Flduel+7y513OlI3x84xu12JIb7r3pAYg8MhZ7aa24xqQadWzcb6OUXFnrbfU10QpyA1TnNr6q24RdmFekNvfrXlF+TPW1r64vc0CSz301oeMCrvXYLZrVTWgG+BtAuM1722hXTygnMzbb3a+3e3KOzlPflr8X+EVSzbLV2XanPvjMdTZQn/L3c4+dYhzPXx3D6I4rGkKmjQkWR9BLVKUBNlKzJzWj6nDJ5qUYyL6GbNNEpkk3g4jFqC5ukB6A9kVoecM7vs0UxVfZFaEcd8DazZuyWzM1RWjb+Ma361KcNq+nlGoCmd3tfavp5Qa5WrUvld6mtQeG6N6cj6i+T3q1eGe+w2a9NN9XOO1mLMDqZ6CtCN53xvVmO4tnZvub4w7u4zP2rbXLujNXtuxpQ7Vr+zHZY7g+VzupV/hBWsBIQGbhbZFKgwMbiEtKTSUjd6iSosOcZZQVPV7EKySJchITmKphdgd8ft2JWSNQFk8Pvh5csIOk8rbPN+MeGRn/p/WCGzPss7ZmfZ5Nxjt5vDMzV5N8Y1P1nZnttfpDuzbb8Pa/SD1W2uOV32ub8N0A5W6N95PRv/wAUFLbsjPy0/rB62anDMz7PJuO+B183ENnZq2o3xgb32nbVbatQ8ozLVk6zndfatq5Q2Dlmaty2QUR4kb98JmY3LlTokosIYCn03pVseyLwOiwE1QNQ5akKlZVS5qboVCpGdXzeXuG/iYCZYYZc7temv/TBOnLtPfK77XN+G6BTJlPfkc91X+EAM2XZ45bbNqg8Yt7Df5bW9qDsuVbNetfZtQDjvjtZjvDZmO+lG3cYGovtOUs9tq1+Uf1Wt7VtXKDdLOoMl8t9oUqTwjRlyvbqe7Srw2X2G8NFrc40u9KhszPsmlAOO+K+lWToZirmaUbdA6QiQkqCnsSePfGeaqZOV7RjKhISBuA+nXO3iw4mPnc85p02oU9hxB47mgkAXqCKZtwIqzUrGEmJKjn2Q9XFnffBoCVTCcp32vSjfGHv19N6a7X5QaENtOBa+0KVJ4RpyZT1Q+Rz1aVffwgbLZdlgNNtkUqOcad2Rm5abaecK2QXoxFDehpp4GLPmPXTqr1qUbdAud+0mu6ppq4CLe1p39q2vlBozOdlNr1TTVxEaQMuZsg0+5Sp4xoAplZqW0mmnnBo8xVEpI1XuGsN0fOcRtYlda9X9fUpgSHUllCCoMVb0/g44C7wDU02auW35TvelDGDlobMJmZTG3JtzARiMIb58wB3in4RY2zPlr71tfKDu37Ka76imriI05WPUD5a9WlecDZAAoyRbTRNNPGLJs36W0QdlPDaFN96aeEV3mucc+t+UDVufPfdf2+Ef8v/ANcHx0Dv0+3xjq9Zsv8Ak58YOYAqsEBq8raIOMxidvqJO71QqKClZ6yTGX54vJ2W/WM4dcztqvCMXJAM2VVuIjZU5ZyN/fbXBpz2R31FNfGLC/8A2Y59X84Hhp3adPscY6tvD/og6ftW339jhDvvrn7+t+UZZkzKWsourdeurhATIlzZijRuXH3ucHo8CUvxUzc+/nGb0Ujlw7rtAmL9LN48PWemkLMmZfZs8EJny1cNx7++Pr5afy+EBsXLpav6QwQhW07gj7u6G6PLV7j7u6GxWL2TucmKy+kPFcZUISkcEj12XgpEzoyRnWsXAinyji/FcOj5SJ5KRH1mFV3vDHBSl80rb8Y/3el/8QRTBSk96/1jRhUd7xMw2IlBE5AeliPXJB3rlFP5/QLb/wAPX7/XPk8786h8PoMViT1pmQdw9cwiP4aFLPjTzKJP1wknv8xaDqTNUD65NzXMkZfK5j5zvM/pv6vMnyhomo6Tx9cBmpOYWKbxs4vFJ5dJFcbiiPfjaxGIV9uP9n5U9Dm+tzVZ3tDy/lKZ3LS8aJE8cRQw3+zwOZmCF4jEqCpy6bNkjh64lAQqZNXpQmPT4LES+YS4humyn2kmNmfLV3LEfWJ++K4mV/OIriE+AJj94/oV/aM8tQUnj65tb5Gz9/kaZLSrvEfuw+8x+7j+YxTDSvFLxsSJae5IigEY+QNCVggcHf1zATBvzJP3fQY+ZxnZfu9cwEvhmWfMobeUq4B4SvetSifv9cnzN0lAR99fMCn9HOMxTeIH4eYuUbyphT65PnSJPTyppzEZqgx/uxf/AMginyafGcIUfm0pIAJ1x8l9BlM3LQKs2WsVwctfuzG/GPT4Gej3BmEbS1A9koLxip6papaJy8yQr19jGZKlqIDJzHSOXqy0JkJZJIqY28MfBcfWhJ4LpDi3npwMuYqWkJzzFJvHosTiZZ5TI9HjkzOUxEa8J8Y/7n/VFcRIlj2EP+Mbfykv7MsCHR8oz83O0TJc4NOknKv+/qRUEJc3LR6SWlXeI2AZSuKYfCTgtPY/SOixsoy1C5H9ozy1BSeI82dzkf28xQSXKSx8z5Qa2x+Hq2SdLChBm4CfMPFG/wDWOixQ6KcKEmz/AJeZ/wC3p/N5VzDZIJiRMKnViZRKuanB/PzMfM4zsv3eZtzEp94tFcSjwrH1xP2DH17d6TH7zL8S0bExKu4v9ORNlh+0Lxvn4MHxSIEyUp0+ROII9IkMD5Zko9dJES1T5yVpkJKZYA8xZSGznMe+M0xYSniYy4DDFSf4i6CP2vGr92VQQSZWcnesvDpw0oH3RFEJHhFZaT4RXDSv5Y+oA7iRH7PjZ8vkS4jaTKxQ5bJjo5oXImcJob6VjCsXhC8q6pXKBNl+I4fQqy6mo8dL8oq6WZuQDQQwDD6IdIhKmtmD/TzmDemPrf8A/8QAKRABAAEDAgQGAwEBAAAAAAAAAREAITFBUWFxgaEQIJGxwfAwQNHh8f/aAAgBAQABPyHzoePi7yMvSrbSBuqGUqAym3uYVeWuA+404CDFgkbGJifOykJrjFu9WX2AlYMoNqjcOSXOT+rFB6C3eRloxttCS3wHWn0iZU9DyeuONo/155jOSYnKFQcpgzWHqzcOTkqfJ53p5FFmDKAlufCl4PYV74qcHGC33omdVT0pvrH0RQ+yz94omn6Fw6TUJeOP6IqDI3GfJHEOLHlbbzKKdMTIh97nipbZm8nJoeMI9EkQvI1pxY0Z6sPanpF5lzoMlCNMr5UT2Hp4gswIvImpGJhOTIvRt4gZ2D+ip5AbYMSrIQKlmpkIfn250R1Vd7CT+tThPLp7RVsXFCdEYcS9W3kEe+O9IIhOtvtNPp173ik5d/8AAc9KQEJJXfXM+tF4ph7pq27mjX1TPUoRud2H0caBIKwjNJJYkiJUu26hXC9X++Cke1YpjuaRHDf7apzRqPS+uRWPBQbiSVwKMmrRTHP+jWSYyvf3lx08VEkVioAzpc7UpIP2UGpW8TKtqtdRQg2WeTUoMowSEe8VkE2gPo3oRJGzQ2AwOqrQ0WMsBlO9DFg1m9GOqvZoDvnMko8j2zPJUdeYMKaS/t+VWqnRc5uXxkV19Qz1oEijDNi+8zlUGAycOD4pF7QmhhtxuLm0edLqEBk2dvDU7oQN3Q62oVpZl9L6OFBACAIDp4FkIzUdKiLG7Nz4fTzpduTeqW/l4b0AHrWcV1M0AIADhUykqB0aQbILC1wu2y0BHMT/AFhSsq+maMMKbC6f3xcCQThWx8AA9z8y+YIJQhIlMBIZY2PY5Jt5X4hKlzyT9Ygp3aDDzipxSM3Byx7ikZDZUrn/ADzpsFAwTYApjKZsPoxQyINYuqD2q8Ovfrs/nxVb9UHtmls8Zk+KfVtxwoYTWYqFCxO8X7+FkIAhMBNNbo9KZM4AEsAzxvqLQXTDpIZKL6KiAcDGoLGC/HajVrmipsNxN6RNByScu1pxZmpITyRhCbt9iDFaEyEBDrXMpt0qxdyxDKCd7Zk2K32c5xfv53pyNuxaAdNasViF3XN/DEnLnOT8+eBskPOVFRrrBBMMRnXwChZJfAb4i12KCeAlwDk3VE90AimdZ1NGKZA1ICIy9VredREGN0xIRPYNG9RIO9WwWWd1svSkkiFxAwdU0adKgzR0ZRgapq0oQUXReARezr4KujRPf+Y8y1WeW9YBtvnx/rSIMmG9AccKsFWDbpbzwHMQk5k+aVo2hJSzJQ2ZtqSSRImMDgnHRxigZgSkxPoMcKG2bslwJjgG9qRYXULhGRomvW9EBA4TUhxsdShcwi8oWcacwcu4gc+hoolGssLrMs35TQ4ooE7pu1GaNubPf8shu31h6cq4ItPofI+FhAFcinG2hNp/x4mdE1cCLbWz2pi5RI+LhvBA5ChEkaMjZVJgBEsnHUm1dEkAmU5z00FM4FZNKqHLHfVujCmCE1b1IXoBKa7ybjHwKBglK7k4MZopYDKzYuMyahidKM5UsG609VQ3mUCXZNrjnZigpRJiRMGE/GUApSwFQ7N0G4HTnVpxlN1brq+B22zflC7WAMIRyRiMdWk32DDQJnapm+NPimkCXoy/FKppKUHhybB60FcQDki9woLsFejRZB0VNQIWFqCIKbNrilcos+yiU0/kbk6B35XppCFnMC0vABGKaZSy4FMvaj00jfGW5Lr2c0RIudiEuXmLMqJlZkM1YNC6Cg7hJuZGGOOmpESgggqefrXQd4qF+S6mp3X0L0jgBcKnE3ldHtcvpY/FZYm18uwa1lVZVCmiy/T2oIpIBAFHiC6QFK3Rlg62XHFNiXO5XPTkVcsLLzQwbl0A9Qhq6s2BKCIGSM9qkSnihKRv6ULfmQTT1ENUlNweETQUgCyIPEuaWIWck3GnIRVxmLsOk4Y3qULHxL/1ZpaohIT0KYPprKW3kMFsmmuydzhI26fqFt6SZhBlMIwOgPXaiXhVhtBuA9A2ioCwRCQyL7eoxQhAKII7mcct3GrgkSARAcHF/er63b8CSY1pme8IvzdisnHDS2G/H/rQAtxy57HFotAbLp5u7jQAQFjwRmIjqJ7TS+AgK2cKOsed9qUrI+D+adEO/wDtUmPPKzbX15rEfda0sT6lEb2cMU2ySQwhBtw0NYKGEtpLM7Ei76EVBQZrif8AcSkMokJED/zUVAS1GFwQMs7r1YBIRFqRibTVvUpqCTKA0RzfzRF7ALIkxAuy0dqkbtbCTHyBqCAFVgIYNmgaAcJFhdkEZ1QDVpniIPlMfH4GQzZ7nrLq/btqkBu71XWNjwgxVDk8A9j6CU3lEvxfIW/h+j4mmQyhZ82QkCQFS3A3wje7DBi08OVEGTwYAivGizWCrUMlgzpYa+unajAv1gs27XWnS9A0yAAQTMUJ/rRnABCEFx8tMFtjyLIj2Q3qSaHcTy6mfTarYZgCkhS8zemgpkLOWY3FhR0mgkkkuDa3nOGvsVFZTibEsDXdirYZi4FvONC3M233PngXo5FG65W7Qs0lEBU6xGII4Ww4/wDKK2Kx5WMugjimKMA5DxRn2VR/2ptMKiaMsbc0oUgxKS6TdfhmaBA7ayU4mzsHF8U+NrQQ30Cx+NZNVGYIUQxt7FKKly5EM4eY6lJCsF0EZmfr8aKkdGibyzwvWYksiSIRy9rqaUIRtlYua3poo1LKnVCHTaFJAdlKFlmcjTTNSXc2YTuw5zShK5a2yQQJBkvF6hyu88cJ84IyCJwaFXQsSsvGaZaRDVbBq0pkuI23Hh/tAgAFgtHmnaRxuGX48ZszayHR2ZSjYayBFmQ7XnABbsbyAG/TOnWjMigsiUAgdB3TSlOcpiB51tKVYRKEwm/WfptRCypkgTGN4+gqAYSpjjZWOG92pkF04GmMxYuvW9GgGeDAiz6ENaREFIogAWmI111wVJvEjBkvTWVdK5bivnofCkASxeXE9DnZWbVz3ki8ILLOrSiLQ8b/AGexb8TgMhlrhx/AdrOsJo1A0uUDs03myRrrEqW9achVAbB02imBzvSTCCYyAzOdUDjSqSQTcD6FJJQmEkhgsGI13zU4zBJJBFzWtNNLS3a2MV28UM14knKf1jMUplzAO5Sbsd9ZQShAskr7TKD23SRQSSQnpWs40kTEohLDHs9dKjCIMtcFuSxsoas39xSL+om6rafle6dziDp7G3g6AGINju/ohkElVAdaQnpLGQ3l/k1GDAhUiLOTaGgpXC2JkhBniIjWlVr3C887xOWkbGRcltrnNYAK6ZOI5u9Wp1VKdb7/AAtlElTQu7Jhi0Y3xSN5AyjocaqZKphh4KoC9MTnAG8bs8KlKWTdM3M2bPHvUrJuRZuqgJQRlmFiVz0BsppskRpjAMjF011DjZahcWRvUxVLm4EFxVPUm9mtO2jg9nf7fSgZAFgIj804NS1xdPloshkl5IJLM3a08RMPGjGC5omISRFpm+hbNWfSvxANmSkKslIA7CtREzsUxNoserd1cJKN7mLqGmoAjSQDGNdJiWckghOTyCrgom1kL8PobNKxUsyEjE4NQTUspEF+tDWwIBzEhPvK0y1EMbsRLMb6vUaYqTKiBRkbrnD56UljmyJNecoowNCRBckC3oYZtTEmCAIEICcDUxiptAy4l3tfvQXAaMHQ/ObENlmJMfeFSK8ENGyEJIFGGoFohRjCbkikhCasOBcyuC6wZmcxFKhYm4Qb1KUpDdQVhcEslDDRxy1ImTCZLPG51pqNdKDGFvqDUcC2BIuzM3XRUGESJMMQzrsExC4QmdiepUWl5jFYI33q0ZJF8bEkxsTHEIp3bBgJIOFYJJyDeU85fQqHOxKyG+qaNGaGJHAzLJ7nRgjYxmCIgZhWtqXJvDdd9S9Of6KVkAODftNOW1LE3GDcmaRjFXDCSzM3XbsBBo+kGxWQSmqBwWaibsRIOolhvkGqtGuWbqCYLu1rKldDlKQLz99CiMAlQZj1b0y0EKABYDqD1UcqbAiILPdo2RLYRAx2urVokw3AS2Rjk+NECy0BJ12/4RTGE6tguiocASFCEjyvo0rpxgijDt/0qVokbZgt5nNZo84vhbaRoZP1L8dGEz7dqbQdl0y2KLwWrop22971c1GiWme1CJhlgQgF+VjEWShKCLoRkf8AKNqgEACgBibsbz86IRACyJA5NARebEWQYqy+2C3kDXUbqgGht1Lz6bVH5IYUG2t8tuVJR/QCNl7FnkVGksgd5slIvvq2pZLZKRukSTLMJNKkhcRBym/F7fsupChDqRp0oAdeQGpZayllmaWdFEHRFk6xnWtDQyWLWnRYtihkDhEsEazpihSBcaxMzfKyJYMFSYl5KXmWPeK6uGntjtR4T0Adv3Z2O3ALAHFaSvM4rU6d7NPdpFspgifYqXIDRh6KaTtzlr3qF6FPtRu/BL4LWesjmwuep+5L8wbZh/12/AEgZhPSY/H7ii/gED+A6ufg2z1/ch/zbHc8isIyFoUX5XDyOO6Pz+4eMCZuk3jr4u2gCVobmwnO2HaPJluHHQnC9b/uLawVENqTQRoLDtR2QoUQJIhEe1AJKxGJ3y1FwnAF9Wmw42e8hQmLuBUS2iOB0fucdezeLsUMD6gkp6XAA7xFd74UiK2c22qxzdv9K+ig4FRUBF60fuELG9z3fPgrMuYms70Q9mpqOsvu1n1bQ91dqLexQllyIrDPQt/gD0/c4uOOMPd/AI8sgd7v73/ciHL5SLez5JUBlDDh8bdSpDe1NKuxbsj4/cyrB53yH3XyLwK5WUI8bD18UEhxTdB3dNfl/cFBji+hcDaKzn2tytttw9opTvJM0g4VCF8yESnJOnWKm27h0CsvuBdSisNsH7KMySzOssdT99EQiQjRRuinEZgafrX6xq3hibYrGE87slFEPcb/ADvQJBWEZ87C7KwjQHqevCnfwy13dqAhB9SS0QZOf+aWKPjVhNyIjpQpkZqA4tZcQqzUAGHMDnHbj+kDW0iRXnS4GcxtFTuwtPEfiKsde6J6rd6JrBhsDxyO9FFrCW8sy2HubenkPzyPYGO55LCllef0/rbZCXJydKMIF9R0LckVdNmsRb6bcaESRs+IEnWfN9Pjl570JqSa462geBA4HkkYX9ALe/kjL3iH3VnfzvtmsNyn8a+Lj8ULY+T7q6F8fs/PKBdMDGL/ABQxY9FTtHpymhLN6js+CDJczR4dXxZCBFOJFQO6MMIEvS2uPJIbZ1ZgHxSMmysFXMFCb9es8KlR52y6xf0rI0Ch96ioGuKpK4bCnJS3S05LHgSh7u39oafpe+LUBXjH2Yig/My+Tj8oICR0qC33Xq5hvk404lmyZWz+HCRk2F0rJ+XIPpH3ejJhIAwfiIEqkDB6/nha2J+3/9oACAEBAAAAEP8AP9//AP8An/znX+M8xccKx0tO+/f7GffdflLSf9/v1F//APr8Lh/+7/Kr/wD+AkV/8Ri5g/8AVygdH/vftDX9/fxEf6/+Zl//AP8Ail3/AP8ApPyf/wCwD+//AP5jq/8A/wCTX3//APqvN/8A/wD/AH//AP8A/wDXH/8A/wD/AP8A/wD/AP8A/wDf/wD/AP8A3/8A/wD/APvf/wD/APyn/wD/AP8A4f8A/wD/AP8Aw/8A/wD/AP8A3/8A/wD/AN//AP8A/wD9/wD/AP8A/wD1/wD/AP8A+/8A/wD8/XP/AP8AK/8A/wD/AP8Abf8A9/8A/l/qU/8A+/7/AN//AD//AP8A/wD/xAApEAEAAgECBAYDAQEBAAAAAAABABEhMUEQIFFhMEBxgZHwobHB0eHx/9oACAEBAAE/EOfNStQAFYMRgAPvNI4tOxgQWnH4HOAA1XTGkWEev4QBbWKJV0T6PKlghIWBGTalQhydWHv05Gn5ZOcMkC0qAdIgtK+zAjAxjDgkwjKgEXW5RODdFdBAFINMhChQO0LihzcRtZ30IQpF4oWHlGNJsp+6nKcfd29OsxiTQX1GUYH0erHErKRQ/IBGzKggPi8gCMBnxqJxADsnCCAd3xoBABqmRZAQiEysO4AJmcL6xWDt7ICA1or/AIwRZEqEDBDWHdlBoI0UA2AgCoKQKwk2Zgu8QCdHJgRanJgB0KULgGRClAZi3vrBxAZa+TAiOpVT3BENcyCBAAUcPir+PB/YBUtWAoAZgX9BhxxHHSCh6hHTKTIAo9bFEOW4g/cgTN5IUBAoloAVY0Ema66YRpDmmBX/AKhJY3c8gJlJwTgC3GI5P1rtLg+hCAI05xYAJbP2hB8IiD634IIXfG/9HHVwvTTJXJToTHrWunk1cOlHLWgFTrzKIGAGxA7cAN+hihjaRmYIDjVnInrzI/MgvN2ED8SsIbCHosBDBuakgdEAQGXrEAf6JHI7whp2p7AJafPCbZHMD0ESkAk0dAVeAcoC156no/nTkuqcOgBKRYYB6gb98xp4Dg8JgAKh4BATrUcAXm3aZgTtlSAHC9cwwvj4RflwkAApK4YIo66RGwGdAQCkUQAAXzZekYLQG5BovxQ9AGWmm0sgIBAjHKUAEAy+0GIAKOMUTG/Ug98VMwEogAAlzfOCH0jcKA+UurVG8FvZZlzgBcH40OI0iKYIBkXorQWewIAnt3IATQ8AVYK5EL0VQEgAGKAQsAABOgIJAAABgIAABmJIAAAGF0RVAARivxpB653ytBuxoTM06TMDHw1E9ggS2ropznaAFCbEGvC1kito/QQ44vBQADsyAYCUJSnAAACGAIAAHqlCcQEstGwQFFRyYMABiBQEABCKghiAQC0J4pdJ2x9y7odeWaeGh3bMQIjiABZ9ffcAZEVkC6g43JwDATQ4dIeRRVAAAMCVEUCAIGVtkOAqBw4BAAAoFULcAB1r+AowDWKlGbTAABiNDAM0mQBJEbtD/jAPDtZqGAWVmJa3KGWPeBMAvrxEQJ1ovbSAIP21oV7gRyi1siDuhOAdtAAABRTU5SAtDL2gBk00GEUnMtEB/qTutAPdHitSRADAOKzAAAABo0UwGBbwQAgHQMAZABOPm4ZPYBoMmtS6QABTKksRCAFiPAAAAOgICAAD0IdHxQkABIrqIglugBfh988JZ3voYOqMgAjiBV8CCpWYFBIGZHgGpHxAK3B9lCNCwz+iAnttAKazYwBnwUwwMJ9Z+hXxmYIzE+AAATG+oQL4XCYBANjchkMJ++oAAAA6wkwwAQAgKCDAAAmAAAABtrWmfOiQrhHg2gAIA3CFLiZUgLBy2tPshwDV0NYwfj0kBvysQVQ0A4WAjkcAGzxAC5ueAAYQE0OmLI7D/wDRN5FrAzTmA9fawJ7y3q9eCOVgAABZ2LkRAQAAkLkDhAHRlkIAUoQIAAQxVhIAAKgUDABAingAAAJAgAGrLG4CAUKggPBggB8kArAoJlP8BAlv0O2jgBgkLED343ML+HI6mfjECx03Iac6R7wjvwL9CABrBP8AgjICCA1iSQAAHUyIAAABhuIkCABScgAAwCxMBAAdbxggAWVaZmYgAKcxBUgADrDIKQAAEK7sPQAaP9BMeigc5rzC1MsiA6jIJ1xMKQQBMUJTRb/TfMVENfVl78ulO4EDCrLocfpbNmqAKxhx/AQaVCgHoARJgqixhIADNCJEQAEJvPkgAFnDICACCpAgQBklcDEAAWmRAACCnhzEAADJkzHAQXdNCNCABXhbyQIPAYIQAAA6w2fuafq3nyiGbWBJyTcJusmBHLUXwwHUUgFKNQKDm3T4oAFkjLL0n/YSX7xgkJAAcyBEAABfECpIAg0HHAAAAQAgAAAGoVAgAcCEAAAYnigQAABYGAAAGOCEAQAoJAAAADeEwHBFbaBJEEzQyocBuCyES6CTMvCBmI0F4BPgvvZCFj2ZT1grueGaMEfkjiXjOCIADPaYiAG7M5AQAMLxxgA9IEAFoAAAgF6twgkAAxIBABE4AAEBIKYgzAAHtP1k4BCCAUAABKBi9ADACknyggAJWno8DQhMco/JAAQ+iAvAQUo3EFtDlUoIAA0onIaBAG6VgTCALXKaxMbqNwJAClsUhAG2WwgEgCRRIBuWmCRWInMaEAAB4+5QBBMrmgQC9AiRAQJQogQBAFNPhSwAAI0YTxYhugKb59lOn6QrRKoA8YlbMb2+z4I+pm5gAWXY3Gz0i9iXq8A3CkAPEgCACFBJBAEANtphCAAwsPaCSAOGEAEHDahJBACUSooAFmFqJhKAQKFRySuBNygIRAAKGZIFAgZkABBIJRYMAAAFaJ0guAAAYkDSBAAVfKI6anvAD6wHjgD4roAB/YTwIiEAAAUK7wkhAgBTtVlAFAAZLoCGAAAdtQs6WQ1/8uwAARJwMAFEl4wGMILC4QKJMSAAABbIJAAC0WkAEAgAL75QQBjkKpIABqtm6AQgB+ntSeADjURgAAEmW0fQeSBrd+Lf9DggtHA4ADSxsjBQACAVNBQAAAXzpYmBAADoEXYAKgFebjHEAArSBwAACAEAAAPTVQgyQAQaBBBoEMzlhCBDRwQgANWcRN4ZcjIAAFxqxZwAACwBQADOWA3vdDygGVXl11VuhqvxfwglZmBXQz+SDTVtN+wL9x8kIIAAAdAAyAF4mgAAFIkQAAnN4RE41IAAMGqOzYSAKiO+4EADGBgYgBCXIIgACgOjcOqBAANUPTl5kAGlC4AgX6zRQ6vyQBrLLec+6oACK8QFOgL8gQEvjCaQgnwJUAwABLwUtCXADlhtxBhAAfAXnjRtQAAYBvsHxAqwdWCHoswTrCw/KQhAEMw6ICljO6wAoXWIA0S+9h8nnBWmtPAAUGwrOgecbBngAB32mHnGCXLAXIAaDGBQGDrbkFpL+QDzm7ZsDQexxBR6MIkO9NSnkAodg384ANHWaW7kojsACtZReCJDxQIDbQ+lg+Y0qNo0LhhaWb1gemLwzvFbnh5wtSpUxGsC2FdJQESyR9Kg7yiDygLo5acz4i0FJAFyOiDRd2vnBWr6O4i0+QKyyAOwuQdsRAGXJURFjrAyGnM7B5wAFKXHUHgC6V84xBc05AAJMNDZ2HjVyqh0RavzhIBYWht1lyARo4yiABQC1EORMnV5wHqJSe/QAZgEAuRGCXQiMAdyQIAAOEN3SAILqBPptKansqP0gT+X/wBI8+ddgYCZqUK6HlgbbeLPSCMW0KWAHWMv9SGRClAef4j+SASBTlGXpATYxoNwD5q7IEQ1WuCLX+qELu1m4CSDNIANSarN+wPJHfhuEB4CDgEq0YtyRmSNv0x7ol8/sQDSN/7ZLlf1ReQFW9SPJgBUJWNvLDHFMD3dSNP8FsIAcZpAZB6oBVjQTjgHxwbT7fSxGymP+QAgamuTAB+oAIwcQAYPoDWD7p2RAi9YAsyWrxwJ4CZBdj31WRAcENZFn6aIYwK610Rs8Mmtm0cQMy2ZFlpdeYGfCByD1cy4BGg0wYDfeIY1B3TZ9kYF6PQYDtNQujviFTgRBCJM3gdlqpEDhrtKVAqZcaXAwZafcD08VQAFK3gx0Nodjp9AMTv+YH4IimKnYNXa4ps31Bj9RRIEVB4RAf1AAeOLxqaI0StPN//Z"/>
          <p:cNvSpPr>
            <a:spLocks noChangeAspect="1" noChangeArrowheads="1"/>
          </p:cNvSpPr>
          <p:nvPr/>
        </p:nvSpPr>
        <p:spPr bwMode="auto">
          <a:xfrm>
            <a:off x="155575" y="-1181100"/>
            <a:ext cx="2924175" cy="24669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2470" name="AutoShape 6" descr="data:image/jpeg;base64,/9j/4AAQSkZJRgABAQAAAQABAAD/2wBDAAgGBgcGBQgHBwcJCQgKDBQNDAsLDBkSEw8UHRofHh0aHBwgJC4nICIsIxwcKDcpLDAxNDQ0Hyc5PTgyPC4zNDL/wgALCAFCARkBAREA/8QAGgABAAIDAQAAAAAAAAAAAAAAAAUGAgMEAf/aAAgBAQAAAAG/gccPlt1WIHBDScqAAA4onfOFYs4IWY5Iv3HDD33b1SmZhmOaE6ppyRfbE2hoiJ5DeR+rrw286UleGM1ZWOtWHdor2yx+xnL0SqoyXLxdMzIQULO47oSydyFhLX1NFfjrxCcth2R0VLSA59XZoi90dusLTUboGun3QcnWRHDISoKXI4545eaZvuqEpvzw1bPa/Z+0ERukQFdsQI+LslLkctuPmfkZ3WIADkh92qxAhJSD4u3LJ7m59dnABC4TuuDsCN780FO4UiayZebPObRagBrrk128EP39HNDdMt3weWjlkXmeGWenktYBwwllxhe2RqElLQslhDdePHK6/G3H332NtgHkNosMXxz/ALASnBo817OzhiZbp1Yt/j3l8swFa7Zivd8kV6c2hqoc42PcssfdlYvW4FRn+utz/SIKbyc1Y5cZPfhn57lmQsvYAa+fyHsWYV6wourTeDLLDLL33LKM9tgBXbEBC8nLyzGXhng9z17ueEvoAA117j5ZPp82YGWOXvmmM6bVmABFw0lWZbpzMfMnmWHsfxSll2gAIyqzMH7NZ5sDDM9jOq1AABARfbEZS3u1gee+Zx2NzAAAgYaa4dPdsx8994YzblJ2cAAAFV4MMsNO2bndwAAAAr2vz3zF70zwAAABXLGBXLGAAAAVyxgV6wgAAAFcsZFSpW7IAAAAVqysaXdisWcAAAAio7BxyHjqnAAAACI485Tby8muY6AAAACsWfmjMenq6KvawAAACtWUCs2YAAAArNmMM2qBsYAAABW7IVO2PKzZwAAACodWzXxSOWOi0AAAAAxiJkAAAoKwzeQKvsxbDHdPAABoxr8T03DcKrajRvK1ZQAADipsjbfVbsjRWbaV2xGiN5suru6AAEVW7b2cXa5oC0HNnWdvT29mPHy8/u2fABjR7X3gNVZtGYBo3gAK7YgAAAH/xAAvEAABBAIABAQFBQEBAQAAAAADAQIEBQAREBIVIRMUIEAGIjAxNSMlMkFCJBY0/9oACAEBAAEFAvWeSGM3z8iRngWZMbBkJjnuFc+qYRRQgTFBHDYRT+1PKDFZ4s2bgKwAX8Z/5X1Wq6q0TSGjBkJ5M8fB2bEIS6hMzq6OzqM1c6lKTEtlzrEZFZZQiY1yOTiqo1PQU4wM83JmZGrxhdwNIDHTqbXYAxiq79X4h4Gf4Ya6Q5zeFr+MJLfHwtwj3eVs5WMpITEEJ9ZhLqCPOtbzrSMyPYxZOffHw4xMWmjcyx7IGCtmteioqXneH4beBCjC11geSoKtqE4SJoY2anScDXxwu4IYcS8fbQB512Hk22ESEYgoVmOdFLwtyNHWiiSbMbqwCY08iNkmeCPGZFlWeBiAjJwk1cSTjnTqnAHZIDwKJhmeSPBWTNZKlZYGkjGKqRXtajG5Imgi5udNyPEDGT0EEMqMixxZ9sKJpgirmteSshFxaSOmBqY4i8CEaEVdESUf0uaj2jTpVp6HgEQnE9jHjr+4TMjQARvXBiMsA9MezFDaovJbaQFo7OnGdnRwrhaxoQQyqeHl4TbWPewXjv34pN+YdpxiY47s8d27h3i18UvjxfVNjFlJGhAiJ9ClX9t9U5/hwQTY8UeT2OJef0nZU/ltMVy8q/ffLk7vApF3U/VMcccfjzZmDrWNdU/x9Vsv7YQQysY59c6QjSX/AGxV7f3tXZ3Ru1au+VTbSNQ/i/qSJ3KQUDZMc5GtqEXyPA0poCoqOThb/jMc1HJG5eo83ffy/wAnbV2d+V2m5pUcXmQFD2r/AKTnIxvmDWLo8YUUeHlBjZJknJBhmAkJZ0RudVg48wrCVHuYXgMsIhMR7XJblGle6PJEsu1YKPCC6IBO2f5VN5ra6+VW6zl1hERgfh/8b9GTKFFG2PIsFYxo2Pe0bPNGl5HhCj4utOLSPIMdU7GBE1JIzinxY6CiEDC0+PS5EHWc1hOeF4o7AL3aqM1nKvJpc/tPs7tiZrmT4e/HfQmT2xsiQXeJkmaOOrIbzv4XL1bWNANAvqoL8SlgpnRYmuhQsSkgJiVkJuTogBjgheR3fNKio3WcumqiZ23/ABxVTW9uklYKNRM5az1yJz3nhwGReBpZDlixBxG8bpvNVMXY/SQjBNkyiWxWt+XXy60rUTO2lVM+yo7Wc2b2s4jpskY2iF6jyDWBosQUMT3NY3nNZqILAD9Fv+LTsnAphgY66cUimtS55Lb0Y1jETNIif2ipiLirnNpze2b7WU5R5WwfJj9Tmo5seOKMKRJFFEwBZ7kRET02i74zJo4QWBfNJvEVHNcqa7Iv2VftvbkXu12b7d0c1NJMkthhqYDhfSjQiukeufFfJb4tsuOtXhUcd7zOdvN7VruyrpN8qounf5X5lRebGquv60qKUg4oK+MSdI9g5yNaa6jsV06wLjoJpGBjiAv+XbXO7sRVVF3yrtM1yuXsmuZf5Ym8KRgW+fa9w6x8h6IiJ9WVOjw29YI/IliOUSQ91pYBGwIu6Z/FUTWd+VUVc/m5nfFxU5c5XI5yLy65llTgx8bFs5rB0UZCMY0bfrTpPlIkGO52bVcJ+nc1Kc0ZN8q4icqo3OX5eXaa25M12VNZy91T5ZshsYNZXeD7K4Ap66PKZKZzIqHIj7GK1ATP86zXKrW6zSad3zSbamf5XWaTmlyhRW18ExJHs5FREku6AvLDrARFtobnrGkCksXWaTaaTETsv27bdLAHFtROzxLEuLHtzvg04YjvcSaURCuhWzU8lcOxtdatao7licly/EqJ0hAUsMKMYwbfeTCFLK6WTPJT2YjbhM8xatzzVpnmLdcR1y7Ic0hZHuy6be+tuv8A0Hu5/ax9df8Aqm93I/UuuLpjE9FN/wDJ7tiol/wVURO/R+IP0Lz3cuACZnRmpnRsSjFnkpvlenzB5zW4c83ZrkOKVhfdy5rYy9UczGXMF+Nlx354w8dOitx1vAbnWq/BGGdnu/t8RYQAiotRAXEpoCYldDbjYwB4jWplUnhTPdzfltvXV95Pu5i89vxRUXi5eVlIn7Z7sKeNd8YTned40nyw/dqOZCnJOnLnm564Q9kg/wBRoPHs24lgVuLcw25VNIpffKiKkauFFf7U/wAQPGdvxImBt4Z8RUVPVKISVY9IYieVsxZy3OJ1fPCtHr5GYuOrpGq6U+R7JBDa4gBFQ9FENiVtlBwF9yvGVhmegaa+JOLSNevGH+Y9qeMGUw1VJgpEuhvXjrXxFwKRBChs8Kbxrm/9XF5Rjx1pBZi3cBMS6gLjbKE7GGGT68qDHlt/7adY8gUoWOjDdK4GEhgRIEkZ+IwsEpCjE1bM8lzYEsyMqITVbBisVBsbiiG7Fr4bsfUQXZ0p7M5rSPgrUDn/AFF7oaEasNElDmA+g/fIKrcdyIjU+i8Qy/XqURA+6//EAE0QAAECBAMEBQcJBgMFCQAAAAECEQADITEEEjIiQVFhE0JScYEQICNAYnKhBRQwM4KRscHhJDRTkqLRc8LiFTWy8PJDRFRjg4ST0/H/2gAIAQEABj8C8/NNmBA5x+yYRRSevN2RG3i5Ur/Dlv8AjFflCcfARJQVkiZJbxFX8+dMF0oLRLR8yxWUJZwiGTNAV2VUPquadMCY9Cn5vJ7czUe4R0is02b25lT5nyc13V+Xnz+6GhpspK+8Q+Dn7P8ACm1H3wqVih83mjtKofGG6TOfZEejweKX9iHHyXMbmtvyivyZO8C8beAxY+xDTRNk/wCJLIimJl+JaHBB8xyW83NNWEp5w2Cl5Jf8aaPwEdJMJnT+2v8ALyvNmJR3mPQYfETuaUMPjHpMKqUNxKgYRwkyn8T/APvlWvspJgSJmtEtCnJu48s/3Y28NMVKA+sQx+EdHgpSsQvlaP2nEiSjsSrwcyFTDxUqG6MTMP2kp209/GPrc59gR6PBYlX2Yedg8RLHEphpc4P2TQ+TbkSz9mM0kzJKuMtbQ8nFCcOxMH5x0WMlnDzfa0nxhxaJcv8AiTQmN/3+TNMWEp4mMnyfKzD+MuiRHTYtZxE72rDw8rKLzDaWipMVbDS+VV/2EZsmeZ211PlxHTnIJqU5FG0McSnwBMU6Q9yYnJQiaCpLAqRSJExaglC5Jlv3RsYiWfteSbmOoMIQvFrVLlADLLG/nAMl5CwKKR+fGGxSOkR/Glj8RAnFYUDpY6o6TGLMuQapkp/OGlSkp5tXy7UoBXaTQw6j85wvxTCZssuk+XJMSFJ4GM2BVmRvkLNPCMHKyKRMTOBUhQ8iE4WWVTFlnbTAm4yarETOB0jwgJSAANw8npV13JFzFjhZH9Z/tHo0VN1GpPmtMlpWPaDx6OTLT3JHkVKXpUGMBU6YqflTlTnAoI2sNL8A34Q8qZOle4uOkWqZOWLGYX8qpi6JSHMK+UJyAMynlob4+cUqAIO4wJLn5riNPsq81ExaAVo0nzMhXmmdhFTFGwko8ar/AEjMlOaZvWupPnnFYhUxSlLLbTMI9BjsQjkpWYRTFyVd6Lx9bhvuMbWMlo9yW/4x6X5QxB9zZis/EnvmQteHnTkTAHG3EmabqSCfJIwrkdMvabhAAKsoS42erxt8Iqi12BtXlflFU+8znuaBpt8aV93nCiFgbO+wvU8oUzD3ur398EUvv3WoecFRoUKChy5d9YlTe0kHz0IRP6JHXa5hpSADx3/QpR2FKT8fPnq/8s/hEnDTSZakpA2kkA+TDZbJRmfhUxY9rTV21W18ozMLk0HfamvjFGv1O/q/nA023W3VFdHGHcMA/Jq1NdHKFbQTlrtl8t9VajhFSzU2y+W2qtTwiaCbJbaLtahrq5xJ8fx+mK5qwlPOP2dHQSv4kwV8BAXMnTpkwdYrMYptPzhTefO5sPjGSYgKTwMCXMdeFOmZ2OR5c4S4TsSRq979YH53dhf24/tffQV1xd8xshTPfTWh4xqd6uLG1RWw4b4LqZhmf/Ne3KDtM21UvlvW9X4bovly8XOVz8X+ETE5suxlrVqab1POE+8fpegw6emn8BZPfAnYtXTTv6U9w8hUbCsdIbzVqX8fKlK7FKlE8GgEW8s3vT/xDyFJDgxiVopLltKBXYV7/ui5HVqru2TXVzhvss9/Zvq5xvOalDqZ6Xo3HfAqVPXhmZq8m4b4flndjw1f6Ypm2dq1r1tV+EWy5eFcr+FX+ELujKjLSuWgp+sEe2foypRAAuYKcMTLw9lTt6u6MkpLcefk9IsAmw3nwjEn5sqXL6M1Wa/dEoJnIZKANUVxMn+cR+8pib0S8yE4VQFGqYQlU5lBIfZMbOJleKmjZUD3RNlqIzKDBO8mOkw84l6qlzajw4R6MPOUKIPV74CFqAUDtHsk8a1fdA3WSXLtbZvU84a9OjZzw0/6otmfZr1mfZ5Nx3x2nrUNmYippu+MPW2bTW2q2rlBo11UTa9RTVyh2Zj1A+WvVpv3wrYygJI2A7WoKWj/ANQ/RZ5qu4C5jPjHlyerIH5wEoDJFgIK1qCUjeYy4MZZe+esfgN8FVVzDqmKqTFbQX6HN7pEMhOEV/KY2JaB3CPnEmT0gVK6MgECsSpSwklKWNI9JLkeIEbRkeEz+xhsL0JXe7n4wnD4ZObEK5aRBmJqtsxmm4vtcweEb05T35a/F/hCaFOXY3nK7bPPvjLl3ZG/yWtzgukVoxDPehppG4xUO56wvUaqX4Q/43sKmmuCcvE7IF629uLC50t8OfGKZRS48LcuMH/EP5fQiWhPST1aZYj5zjD0mI3cEd3kyB5k42lpvHTY7aPVlDSn+/lmgXUyfjAk5ElAFiKRXDJ8KQ6Zah3LMWmfzmK5z3rj6l+9Rj92l+IeE4hKBLMkhWyGccIXipqcy59RLPZcb90ZuAz5mtQ7Xj2Yps5eyHyud1Kv8IAyhLUoHy2oKVB3mLC2W27s20c4OnxFN96aOEPz6/f1vygX+1fdf24vyoa76CuuL/ym99Nb8YmLK7JoUeFuXGEntKJ+g+a4IBc7evciCsnpJytUw+Q4fBVI1zeqj+5g5XKjqWq58ybyY/GEnl5xWtQSkbzHzeQGwwO0o0f+0ZUhwwotLZmbVSh4QCyu07V37Qpq5RZmNMibX00vxgUSOSN1tNNPGBpFNzMzC3sR1RTfbfU10RUsx65tXrV+6OG5ia7tk11c4v7NFd+zfVzihzbtk3vQVoRvhGAkqzOXmKFv0hEtNkhh56sLgy0sUmTvyEZJQ7zxgqUQEi5MNKzScJvXvmd0CXLTlSOHmzhxYfHzM8xQSnnGTB4YzDuUqgh+lky0k9WtO13QV4mZ05Yt0hLA8T7NIZKEgcFhuOvlwj/7Be2vnwj/AJfvFNcePU8dPPjAtyyNy0+zxgNls9DTdUV0cofOBTM70F9q+nlHZY9Yvlc761fdwhqhmSxOm2zep5w32L/09/ODh5BzzpmzTdel7wVzDmnr1Hzyk2MdHKTlTGeaph+MCbiwUShVEj81Qwt52Flduel+7y513OlI3x84xu12JIb7r3pAYg8MhZ7aa24xqQadWzcb6OUXFnrbfU10QpyA1TnNr6q24RdmFekNvfrXlF+TPW1r64vc0CSz301oeMCrvXYLZrVTWgG+BtAuM1722hXTygnMzbb3a+3e3KOzlPflr8X+EVSzbLV2XanPvjMdTZQn/L3c4+dYhzPXx3D6I4rGkKmjQkWR9BLVKUBNlKzJzWj6nDJ5qUYyL6GbNNEpkk3g4jFqC5ukB6A9kVoecM7vs0UxVfZFaEcd8DazZuyWzM1RWjb+Ma361KcNq+nlGoCmd3tfavp5Qa5WrUvld6mtQeG6N6cj6i+T3q1eGe+w2a9NN9XOO1mLMDqZ6CtCN53xvVmO4tnZvub4w7u4zP2rbXLujNXtuxpQ7Vr+zHZY7g+VzupV/hBWsBIQGbhbZFKgwMbiEtKTSUjd6iSosOcZZQVPV7EKySJchITmKphdgd8ft2JWSNQFk8Pvh5csIOk8rbPN+MeGRn/p/WCGzPss7ZmfZ5Nxjt5vDMzV5N8Y1P1nZnttfpDuzbb8Pa/SD1W2uOV32ub8N0A5W6N95PRv/wAUFLbsjPy0/rB62anDMz7PJuO+B183ENnZq2o3xgb32nbVbatQ8ozLVk6zndfatq5Q2Dlmaty2QUR4kb98JmY3LlTokosIYCn03pVseyLwOiwE1QNQ5akKlZVS5qboVCpGdXzeXuG/iYCZYYZc7temv/TBOnLtPfK77XN+G6BTJlPfkc91X+EAM2XZ45bbNqg8Yt7Df5bW9qDsuVbNetfZtQDjvjtZjvDZmO+lG3cYGovtOUs9tq1+Uf1Wt7VtXKDdLOoMl8t9oUqTwjRlyvbqe7Srw2X2G8NFrc40u9KhszPsmlAOO+K+lWToZirmaUbdA6QiQkqCnsSePfGeaqZOV7RjKhISBuA+nXO3iw4mPnc85p02oU9hxB47mgkAXqCKZtwIqzUrGEmJKjn2Q9XFnffBoCVTCcp32vSjfGHv19N6a7X5QaENtOBa+0KVJ4RpyZT1Q+Rz1aVffwgbLZdlgNNtkUqOcad2Rm5abaecK2QXoxFDehpp4GLPmPXTqr1qUbdAud+0mu6ppq4CLe1p39q2vlBozOdlNr1TTVxEaQMuZsg0+5Sp4xoAplZqW0mmnnBo8xVEpI1XuGsN0fOcRtYlda9X9fUpgSHUllCCoMVb0/g44C7wDU02auW35TvelDGDlobMJmZTG3JtzARiMIb58wB3in4RY2zPlr71tfKDu37Ka76imriI05WPUD5a9WlecDZAAoyRbTRNNPGLJs36W0QdlPDaFN96aeEV3mucc+t+UDVufPfdf2+Ef8v/ANcHx0Dv0+3xjq9Zsv8Ak58YOYAqsEBq8raIOMxidvqJO71QqKClZ6yTGX54vJ2W/WM4dcztqvCMXJAM2VVuIjZU5ZyN/fbXBpz2R31FNfGLC/8A2Y59X84Hhp3adPscY6tvD/og6ftW339jhDvvrn7+t+UZZkzKWsourdeurhATIlzZijRuXH3ucHo8CUvxUzc+/nGb0Ujlw7rtAmL9LN48PWemkLMmZfZs8EJny1cNx7++Pr5afy+EBsXLpav6QwQhW07gj7u6G6PLV7j7u6GxWL2TucmKy+kPFcZUISkcEj12XgpEzoyRnWsXAinyji/FcOj5SJ5KRH1mFV3vDHBSl80rb8Y/3el/8QRTBSk96/1jRhUd7xMw2IlBE5AeliPXJB3rlFP5/QLb/wAPX7/XPk8786h8PoMViT1pmQdw9cwiP4aFLPjTzKJP1wknv8xaDqTNUD65NzXMkZfK5j5zvM/pv6vMnyhomo6Tx9cBmpOYWKbxs4vFJ5dJFcbiiPfjaxGIV9uP9n5U9Dm+tzVZ3tDy/lKZ3LS8aJE8cRQw3+zwOZmCF4jEqCpy6bNkjh64lAQqZNXpQmPT4LES+YS4humyn2kmNmfLV3LEfWJ++K4mV/OIriE+AJj94/oV/aM8tQUnj65tb5Gz9/kaZLSrvEfuw+8x+7j+YxTDSvFLxsSJae5IigEY+QNCVggcHf1zATBvzJP3fQY+ZxnZfu9cwEvhmWfMobeUq4B4SvetSifv9cnzN0lAR99fMCn9HOMxTeIH4eYuUbyphT65PnSJPTyppzEZqgx/uxf/AMginyafGcIUfm0pIAJ1x8l9BlM3LQKs2WsVwctfuzG/GPT4Gej3BmEbS1A9koLxip6papaJy8yQr19jGZKlqIDJzHSOXqy0JkJZJIqY28MfBcfWhJ4LpDi3npwMuYqWkJzzFJvHosTiZZ5TI9HjkzOUxEa8J8Y/7n/VFcRIlj2EP+Mbfykv7MsCHR8oz83O0TJc4NOknKv+/qRUEJc3LR6SWlXeI2AZSuKYfCTgtPY/SOixsoy1C5H9ozy1BSeI82dzkf28xQSXKSx8z5Qa2x+Hq2SdLChBm4CfMPFG/wDWOixQ6KcKEmz/AJeZ/wC3p/N5VzDZIJiRMKnViZRKuanB/PzMfM4zsv3eZtzEp94tFcSjwrH1xP2DH17d6TH7zL8S0bExKu4v9ORNlh+0Lxvn4MHxSIEyUp0+ROII9IkMD5Zko9dJES1T5yVpkJKZYA8xZSGznMe+M0xYSniYy4DDFSf4i6CP2vGr92VQQSZWcnesvDpw0oH3RFEJHhFZaT4RXDSv5Y+oA7iRH7PjZ8vkS4jaTKxQ5bJjo5oXImcJob6VjCsXhC8q6pXKBNl+I4fQqy6mo8dL8oq6WZuQDQQwDD6IdIhKmtmD/TzmDemPrf8A/8QAKRABAAEDAgQGAwEBAAAAAAAAAREAITFBUWFxgaEQIJGxwfAwQNHh8f/aAAgBAQABPyHzoePi7yMvSrbSBuqGUqAym3uYVeWuA+404CDFgkbGJifOykJrjFu9WX2AlYMoNqjcOSXOT+rFB6C3eRloxttCS3wHWn0iZU9DyeuONo/155jOSYnKFQcpgzWHqzcOTkqfJ53p5FFmDKAlufCl4PYV74qcHGC33omdVT0pvrH0RQ+yz94omn6Fw6TUJeOP6IqDI3GfJHEOLHlbbzKKdMTIh97nipbZm8nJoeMI9EkQvI1pxY0Z6sPanpF5lzoMlCNMr5UT2Hp4gswIvImpGJhOTIvRt4gZ2D+ip5AbYMSrIQKlmpkIfn250R1Vd7CT+tThPLp7RVsXFCdEYcS9W3kEe+O9IIhOtvtNPp173ik5d/8AAc9KQEJJXfXM+tF4ph7pq27mjX1TPUoRud2H0caBIKwjNJJYkiJUu26hXC9X++Cke1YpjuaRHDf7apzRqPS+uRWPBQbiSVwKMmrRTHP+jWSYyvf3lx08VEkVioAzpc7UpIP2UGpW8TKtqtdRQg2WeTUoMowSEe8VkE2gPo3oRJGzQ2AwOqrQ0WMsBlO9DFg1m9GOqvZoDvnMko8j2zPJUdeYMKaS/t+VWqnRc5uXxkV19Qz1oEijDNi+8zlUGAycOD4pF7QmhhtxuLm0edLqEBk2dvDU7oQN3Q62oVpZl9L6OFBACAIDp4FkIzUdKiLG7Nz4fTzpduTeqW/l4b0AHrWcV1M0AIADhUykqB0aQbILC1wu2y0BHMT/AFhSsq+maMMKbC6f3xcCQThWx8AA9z8y+YIJQhIlMBIZY2PY5Jt5X4hKlzyT9Ygp3aDDzipxSM3Byx7ikZDZUrn/ADzpsFAwTYApjKZsPoxQyINYuqD2q8Ovfrs/nxVb9UHtmls8Zk+KfVtxwoYTWYqFCxO8X7+FkIAhMBNNbo9KZM4AEsAzxvqLQXTDpIZKL6KiAcDGoLGC/HajVrmipsNxN6RNByScu1pxZmpITyRhCbt9iDFaEyEBDrXMpt0qxdyxDKCd7Zk2K32c5xfv53pyNuxaAdNasViF3XN/DEnLnOT8+eBskPOVFRrrBBMMRnXwChZJfAb4i12KCeAlwDk3VE90AimdZ1NGKZA1ICIy9VredREGN0xIRPYNG9RIO9WwWWd1svSkkiFxAwdU0adKgzR0ZRgapq0oQUXReARezr4KujRPf+Y8y1WeW9YBtvnx/rSIMmG9AccKsFWDbpbzwHMQk5k+aVo2hJSzJQ2ZtqSSRImMDgnHRxigZgSkxPoMcKG2bslwJjgG9qRYXULhGRomvW9EBA4TUhxsdShcwi8oWcacwcu4gc+hoolGssLrMs35TQ4ooE7pu1GaNubPf8shu31h6cq4ItPofI+FhAFcinG2hNp/x4mdE1cCLbWz2pi5RI+LhvBA5ChEkaMjZVJgBEsnHUm1dEkAmU5z00FM4FZNKqHLHfVujCmCE1b1IXoBKa7ybjHwKBglK7k4MZopYDKzYuMyahidKM5UsG609VQ3mUCXZNrjnZigpRJiRMGE/GUApSwFQ7N0G4HTnVpxlN1brq+B22zflC7WAMIRyRiMdWk32DDQJnapm+NPimkCXoy/FKppKUHhybB60FcQDki9woLsFejRZB0VNQIWFqCIKbNrilcos+yiU0/kbk6B35XppCFnMC0vABGKaZSy4FMvaj00jfGW5Lr2c0RIudiEuXmLMqJlZkM1YNC6Cg7hJuZGGOOmpESgggqefrXQd4qF+S6mp3X0L0jgBcKnE3ldHtcvpY/FZYm18uwa1lVZVCmiy/T2oIpIBAFHiC6QFK3Rlg62XHFNiXO5XPTkVcsLLzQwbl0A9Qhq6s2BKCIGSM9qkSnihKRv6ULfmQTT1ENUlNweETQUgCyIPEuaWIWck3GnIRVxmLsOk4Y3qULHxL/1ZpaohIT0KYPprKW3kMFsmmuydzhI26fqFt6SZhBlMIwOgPXaiXhVhtBuA9A2ioCwRCQyL7eoxQhAKII7mcct3GrgkSARAcHF/er63b8CSY1pme8IvzdisnHDS2G/H/rQAtxy57HFotAbLp5u7jQAQFjwRmIjqJ7TS+AgK2cKOsed9qUrI+D+adEO/wDtUmPPKzbX15rEfda0sT6lEb2cMU2ySQwhBtw0NYKGEtpLM7Ei76EVBQZrif8AcSkMokJED/zUVAS1GFwQMs7r1YBIRFqRibTVvUpqCTKA0RzfzRF7ALIkxAuy0dqkbtbCTHyBqCAFVgIYNmgaAcJFhdkEZ1QDVpniIPlMfH4GQzZ7nrLq/btqkBu71XWNjwgxVDk8A9j6CU3lEvxfIW/h+j4mmQyhZ82QkCQFS3A3wje7DBi08OVEGTwYAivGizWCrUMlgzpYa+unajAv1gs27XWnS9A0yAAQTMUJ/rRnABCEFx8tMFtjyLIj2Q3qSaHcTy6mfTarYZgCkhS8zemgpkLOWY3FhR0mgkkkuDa3nOGvsVFZTibEsDXdirYZi4FvONC3M233PngXo5FG65W7Qs0lEBU6xGII4Ww4/wDKK2Kx5WMugjimKMA5DxRn2VR/2ptMKiaMsbc0oUgxKS6TdfhmaBA7ayU4mzsHF8U+NrQQ30Cx+NZNVGYIUQxt7FKKly5EM4eY6lJCsF0EZmfr8aKkdGibyzwvWYksiSIRy9rqaUIRtlYua3poo1LKnVCHTaFJAdlKFlmcjTTNSXc2YTuw5zShK5a2yQQJBkvF6hyu88cJ84IyCJwaFXQsSsvGaZaRDVbBq0pkuI23Hh/tAgAFgtHmnaRxuGX48ZszayHR2ZSjYayBFmQ7XnABbsbyAG/TOnWjMigsiUAgdB3TSlOcpiB51tKVYRKEwm/WfptRCypkgTGN4+gqAYSpjjZWOG92pkF04GmMxYuvW9GgGeDAiz6ENaREFIogAWmI111wVJvEjBkvTWVdK5bivnofCkASxeXE9DnZWbVz3ki8ILLOrSiLQ8b/AGexb8TgMhlrhx/AdrOsJo1A0uUDs03myRrrEqW9achVAbB02imBzvSTCCYyAzOdUDjSqSQTcD6FJJQmEkhgsGI13zU4zBJJBFzWtNNLS3a2MV28UM14knKf1jMUplzAO5Sbsd9ZQShAskr7TKD23SRQSSQnpWs40kTEohLDHs9dKjCIMtcFuSxsoas39xSL+om6rafle6dziDp7G3g6AGINju/ohkElVAdaQnpLGQ3l/k1GDAhUiLOTaGgpXC2JkhBniIjWlVr3C887xOWkbGRcltrnNYAK6ZOI5u9Wp1VKdb7/AAtlElTQu7Jhi0Y3xSN5AyjocaqZKphh4KoC9MTnAG8bs8KlKWTdM3M2bPHvUrJuRZuqgJQRlmFiVz0BsppskRpjAMjF011DjZahcWRvUxVLm4EFxVPUm9mtO2jg9nf7fSgZAFgIj804NS1xdPloshkl5IJLM3a08RMPGjGC5omISRFpm+hbNWfSvxANmSkKslIA7CtREzsUxNoserd1cJKN7mLqGmoAjSQDGNdJiWckghOTyCrgom1kL8PobNKxUsyEjE4NQTUspEF+tDWwIBzEhPvK0y1EMbsRLMb6vUaYqTKiBRkbrnD56UljmyJNecoowNCRBckC3oYZtTEmCAIEICcDUxiptAy4l3tfvQXAaMHQ/ObENlmJMfeFSK8ENGyEJIFGGoFohRjCbkikhCasOBcyuC6wZmcxFKhYm4Qb1KUpDdQVhcEslDDRxy1ImTCZLPG51pqNdKDGFvqDUcC2BIuzM3XRUGESJMMQzrsExC4QmdiepUWl5jFYI33q0ZJF8bEkxsTHEIp3bBgJIOFYJJyDeU85fQqHOxKyG+qaNGaGJHAzLJ7nRgjYxmCIgZhWtqXJvDdd9S9Of6KVkAODftNOW1LE3GDcmaRjFXDCSzM3XbsBBo+kGxWQSmqBwWaibsRIOolhvkGqtGuWbqCYLu1rKldDlKQLz99CiMAlQZj1b0y0EKABYDqD1UcqbAiILPdo2RLYRAx2urVokw3AS2Rjk+NECy0BJ12/4RTGE6tguiocASFCEjyvo0rpxgijDt/0qVokbZgt5nNZo84vhbaRoZP1L8dGEz7dqbQdl0y2KLwWrop22971c1GiWme1CJhlgQgF+VjEWShKCLoRkf8AKNqgEACgBibsbz86IRACyJA5NARebEWQYqy+2C3kDXUbqgGht1Lz6bVH5IYUG2t8tuVJR/QCNl7FnkVGksgd5slIvvq2pZLZKRukSTLMJNKkhcRBym/F7fsupChDqRp0oAdeQGpZayllmaWdFEHRFk6xnWtDQyWLWnRYtihkDhEsEazpihSBcaxMzfKyJYMFSYl5KXmWPeK6uGntjtR4T0Adv3Z2O3ALAHFaSvM4rU6d7NPdpFspgifYqXIDRh6KaTtzlr3qF6FPtRu/BL4LWesjmwuep+5L8wbZh/12/AEgZhPSY/H7ii/gED+A6ufg2z1/ch/zbHc8isIyFoUX5XDyOO6Pz+4eMCZuk3jr4u2gCVobmwnO2HaPJluHHQnC9b/uLawVENqTQRoLDtR2QoUQJIhEe1AJKxGJ3y1FwnAF9Wmw42e8hQmLuBUS2iOB0fucdezeLsUMD6gkp6XAA7xFd74UiK2c22qxzdv9K+ig4FRUBF60fuELG9z3fPgrMuYms70Q9mpqOsvu1n1bQ91dqLexQllyIrDPQt/gD0/c4uOOMPd/AI8sgd7v73/ciHL5SLez5JUBlDDh8bdSpDe1NKuxbsj4/cyrB53yH3XyLwK5WUI8bD18UEhxTdB3dNfl/cFBji+hcDaKzn2tytttw9opTvJM0g4VCF8yESnJOnWKm27h0CsvuBdSisNsH7KMySzOssdT99EQiQjRRuinEZgafrX6xq3hibYrGE87slFEPcb/ADvQJBWEZ87C7KwjQHqevCnfwy13dqAhB9SS0QZOf+aWKPjVhNyIjpQpkZqA4tZcQqzUAGHMDnHbj+kDW0iRXnS4GcxtFTuwtPEfiKsde6J6rd6JrBhsDxyO9FFrCW8sy2HubenkPzyPYGO55LCllef0/rbZCXJydKMIF9R0LckVdNmsRb6bcaESRs+IEnWfN9Pjl570JqSa462geBA4HkkYX9ALe/kjL3iH3VnfzvtmsNyn8a+Lj8ULY+T7q6F8fs/PKBdMDGL/ABQxY9FTtHpymhLN6js+CDJczR4dXxZCBFOJFQO6MMIEvS2uPJIbZ1ZgHxSMmysFXMFCb9es8KlR52y6xf0rI0Ch96ioGuKpK4bCnJS3S05LHgSh7u39oafpe+LUBXjH2Yig/My+Tj8oICR0qC33Xq5hvk404lmyZWz+HCRk2F0rJ+XIPpH3ejJhIAwfiIEqkDB6/nha2J+3/9oACAEBAAAAEP8AP9//AP8An/znX+M8xccKx0tO+/f7GffdflLSf9/v1F//APr8Lh/+7/Kr/wD+AkV/8Ri5g/8AVygdH/vftDX9/fxEf6/+Zl//AP8Ail3/AP8ApPyf/wCwD+//AP5jq/8A/wCTX3//APqvN/8A/wD/AH//AP8A/wDXH/8A/wD/AP8A/wD/AP8A/wDf/wD/AP8A3/8A/wD/APvf/wD/APyn/wD/AP8A4f8A/wD/AP8Aw/8A/wD/AP8A3/8A/wD/AN//AP8A/wD9/wD/AP8A/wD1/wD/AP8A+/8A/wD8/XP/AP8AK/8A/wD/AP8Abf8A9/8A/l/qU/8A+/7/AN//AD//AP8A/wD/xAApEAEAAgECBAYDAQEBAAAAAAABABEhMUEQIFFhMEBxgZHwobHB0eHx/9oACAEBAAE/EOfNStQAFYMRgAPvNI4tOxgQWnH4HOAA1XTGkWEev4QBbWKJV0T6PKlghIWBGTalQhydWHv05Gn5ZOcMkC0qAdIgtK+zAjAxjDgkwjKgEXW5RODdFdBAFINMhChQO0LihzcRtZ30IQpF4oWHlGNJsp+6nKcfd29OsxiTQX1GUYH0erHErKRQ/IBGzKggPi8gCMBnxqJxADsnCCAd3xoBABqmRZAQiEysO4AJmcL6xWDt7ICA1or/AIwRZEqEDBDWHdlBoI0UA2AgCoKQKwk2Zgu8QCdHJgRanJgB0KULgGRClAZi3vrBxAZa+TAiOpVT3BENcyCBAAUcPir+PB/YBUtWAoAZgX9BhxxHHSCh6hHTKTIAo9bFEOW4g/cgTN5IUBAoloAVY0Ema66YRpDmmBX/AKhJY3c8gJlJwTgC3GI5P1rtLg+hCAI05xYAJbP2hB8IiD634IIXfG/9HHVwvTTJXJToTHrWunk1cOlHLWgFTrzKIGAGxA7cAN+hihjaRmYIDjVnInrzI/MgvN2ED8SsIbCHosBDBuakgdEAQGXrEAf6JHI7whp2p7AJafPCbZHMD0ESkAk0dAVeAcoC156no/nTkuqcOgBKRYYB6gb98xp4Dg8JgAKh4BATrUcAXm3aZgTtlSAHC9cwwvj4RflwkAApK4YIo66RGwGdAQCkUQAAXzZekYLQG5BovxQ9AGWmm0sgIBAjHKUAEAy+0GIAKOMUTG/Ug98VMwEogAAlzfOCH0jcKA+UurVG8FvZZlzgBcH40OI0iKYIBkXorQWewIAnt3IATQ8AVYK5EL0VQEgAGKAQsAABOgIJAAABgIAABmJIAAAGF0RVAARivxpB653ytBuxoTM06TMDHw1E9ggS2ropznaAFCbEGvC1kito/QQ44vBQADsyAYCUJSnAAACGAIAAHqlCcQEstGwQFFRyYMABiBQEABCKghiAQC0J4pdJ2x9y7odeWaeGh3bMQIjiABZ9ffcAZEVkC6g43JwDATQ4dIeRRVAAAMCVEUCAIGVtkOAqBw4BAAAoFULcAB1r+AowDWKlGbTAABiNDAM0mQBJEbtD/jAPDtZqGAWVmJa3KGWPeBMAvrxEQJ1ovbSAIP21oV7gRyi1siDuhOAdtAAABRTU5SAtDL2gBk00GEUnMtEB/qTutAPdHitSRADAOKzAAAABo0UwGBbwQAgHQMAZABOPm4ZPYBoMmtS6QABTKksRCAFiPAAAAOgICAAD0IdHxQkABIrqIglugBfh988JZ3voYOqMgAjiBV8CCpWYFBIGZHgGpHxAK3B9lCNCwz+iAnttAKazYwBnwUwwMJ9Z+hXxmYIzE+AAATG+oQL4XCYBANjchkMJ++oAAAA6wkwwAQAgKCDAAAmAAAABtrWmfOiQrhHg2gAIA3CFLiZUgLBy2tPshwDV0NYwfj0kBvysQVQ0A4WAjkcAGzxAC5ueAAYQE0OmLI7D/wDRN5FrAzTmA9fawJ7y3q9eCOVgAABZ2LkRAQAAkLkDhAHRlkIAUoQIAAQxVhIAAKgUDABAingAAAJAgAGrLG4CAUKggPBggB8kArAoJlP8BAlv0O2jgBgkLED343ML+HI6mfjECx03Iac6R7wjvwL9CABrBP8AgjICCA1iSQAAHUyIAAABhuIkCABScgAAwCxMBAAdbxggAWVaZmYgAKcxBUgADrDIKQAAEK7sPQAaP9BMeigc5rzC1MsiA6jIJ1xMKQQBMUJTRb/TfMVENfVl78ulO4EDCrLocfpbNmqAKxhx/AQaVCgHoARJgqixhIADNCJEQAEJvPkgAFnDICACCpAgQBklcDEAAWmRAACCnhzEAADJkzHAQXdNCNCABXhbyQIPAYIQAAA6w2fuafq3nyiGbWBJyTcJusmBHLUXwwHUUgFKNQKDm3T4oAFkjLL0n/YSX7xgkJAAcyBEAABfECpIAg0HHAAAAQAgAAAGoVAgAcCEAAAYnigQAABYGAAAGOCEAQAoJAAAADeEwHBFbaBJEEzQyocBuCyES6CTMvCBmI0F4BPgvvZCFj2ZT1grueGaMEfkjiXjOCIADPaYiAG7M5AQAMLxxgA9IEAFoAAAgF6twgkAAxIBABE4AAEBIKYgzAAHtP1k4BCCAUAABKBi9ADACknyggAJWno8DQhMco/JAAQ+iAvAQUo3EFtDlUoIAA0onIaBAG6VgTCALXKaxMbqNwJAClsUhAG2WwgEgCRRIBuWmCRWInMaEAAB4+5QBBMrmgQC9AiRAQJQogQBAFNPhSwAAI0YTxYhugKb59lOn6QrRKoA8YlbMb2+z4I+pm5gAWXY3Gz0i9iXq8A3CkAPEgCACFBJBAEANtphCAAwsPaCSAOGEAEHDahJBACUSooAFmFqJhKAQKFRySuBNygIRAAKGZIFAgZkABBIJRYMAAAFaJ0guAAAYkDSBAAVfKI6anvAD6wHjgD4roAB/YTwIiEAAAUK7wkhAgBTtVlAFAAZLoCGAAAdtQs6WQ1/8uwAARJwMAFEl4wGMILC4QKJMSAAABbIJAAC0WkAEAgAL75QQBjkKpIABqtm6AQgB+ntSeADjURgAAEmW0fQeSBrd+Lf9DggtHA4ADSxsjBQACAVNBQAAAXzpYmBAADoEXYAKgFebjHEAArSBwAACAEAAAPTVQgyQAQaBBBoEMzlhCBDRwQgANWcRN4ZcjIAAFxqxZwAACwBQADOWA3vdDygGVXl11VuhqvxfwglZmBXQz+SDTVtN+wL9x8kIIAAAdAAyAF4mgAAFIkQAAnN4RE41IAAMGqOzYSAKiO+4EADGBgYgBCXIIgACgOjcOqBAANUPTl5kAGlC4AgX6zRQ6vyQBrLLec+6oACK8QFOgL8gQEvjCaQgnwJUAwABLwUtCXADlhtxBhAAfAXnjRtQAAYBvsHxAqwdWCHoswTrCw/KQhAEMw6ICljO6wAoXWIA0S+9h8nnBWmtPAAUGwrOgecbBngAB32mHnGCXLAXIAaDGBQGDrbkFpL+QDzm7ZsDQexxBR6MIkO9NSnkAodg384ANHWaW7kojsACtZReCJDxQIDbQ+lg+Y0qNo0LhhaWb1gemLwzvFbnh5wtSpUxGsC2FdJQESyR9Kg7yiDygLo5acz4i0FJAFyOiDRd2vnBWr6O4i0+QKyyAOwuQdsRAGXJURFjrAyGnM7B5wAFKXHUHgC6V84xBc05AAJMNDZ2HjVyqh0RavzhIBYWht1lyARo4yiABQC1EORMnV5wHqJSe/QAZgEAuRGCXQiMAdyQIAAOEN3SAILqBPptKansqP0gT+X/wBI8+ddgYCZqUK6HlgbbeLPSCMW0KWAHWMv9SGRClAef4j+SASBTlGXpATYxoNwD5q7IEQ1WuCLX+qELu1m4CSDNIANSarN+wPJHfhuEB4CDgEq0YtyRmSNv0x7ol8/sQDSN/7ZLlf1ReQFW9SPJgBUJWNvLDHFMD3dSNP8FsIAcZpAZB6oBVjQTjgHxwbT7fSxGymP+QAgamuTAB+oAIwcQAYPoDWD7p2RAi9YAsyWrxwJ4CZBdj31WRAcENZFn6aIYwK610Rs8Mmtm0cQMy2ZFlpdeYGfCByD1cy4BGg0wYDfeIY1B3TZ9kYF6PQYDtNQujviFTgRBCJM3gdlqpEDhrtKVAqZcaXAwZafcD08VQAFK3gx0Nodjp9AMTv+YH4IimKnYNXa4ps31Bj9RRIEVB4RAf1AAeOLxqaI0StPN//Z"/>
          <p:cNvSpPr>
            <a:spLocks noChangeAspect="1" noChangeArrowheads="1"/>
          </p:cNvSpPr>
          <p:nvPr/>
        </p:nvSpPr>
        <p:spPr bwMode="auto">
          <a:xfrm>
            <a:off x="155575" y="-1181100"/>
            <a:ext cx="2924175" cy="24669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2472" name="Picture 8" descr="Картинки по запросу фазы заполнения пищевода контрастной массо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1928802"/>
            <a:ext cx="2714644" cy="3102452"/>
          </a:xfrm>
          <a:prstGeom prst="rect">
            <a:avLst/>
          </a:prstGeom>
          <a:noFill/>
        </p:spPr>
      </p:pic>
      <p:pic>
        <p:nvPicPr>
          <p:cNvPr id="62473" name="Picture 9" descr="C:\Users\Дом\Desktop\работа Юля\медин\моя практика\indexм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928802"/>
            <a:ext cx="2638425" cy="3057525"/>
          </a:xfrm>
          <a:prstGeom prst="rect">
            <a:avLst/>
          </a:prstGeom>
          <a:noFill/>
        </p:spPr>
      </p:pic>
      <p:pic>
        <p:nvPicPr>
          <p:cNvPr id="62474" name="Picture 10" descr="C:\Users\Дом\Desktop\работа Юля\медин\моя практика\indexмм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0" y="1924050"/>
            <a:ext cx="2667000" cy="30099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555776" y="188640"/>
            <a:ext cx="4572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Положення</a:t>
            </a:r>
            <a:r>
              <a:rPr lang="ru-RU" sz="2400" dirty="0">
                <a:solidFill>
                  <a:srgbClr val="FFFF00"/>
                </a:solidFill>
              </a:rPr>
              <a:t> та форма </a:t>
            </a:r>
            <a:r>
              <a:rPr lang="ru-RU" sz="2400" dirty="0" err="1">
                <a:solidFill>
                  <a:srgbClr val="FFFF00"/>
                </a:solidFill>
              </a:rPr>
              <a:t>шлунка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5357826"/>
            <a:ext cx="8786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а – </a:t>
            </a:r>
            <a:r>
              <a:rPr lang="ru-RU" b="1" dirty="0" err="1"/>
              <a:t>шлунок</a:t>
            </a:r>
            <a:r>
              <a:rPr lang="ru-RU" b="1" dirty="0"/>
              <a:t> у </a:t>
            </a:r>
            <a:r>
              <a:rPr lang="ru-RU" b="1" dirty="0" err="1"/>
              <a:t>формі</a:t>
            </a:r>
            <a:r>
              <a:rPr lang="ru-RU" b="1" dirty="0"/>
              <a:t> </a:t>
            </a:r>
            <a:r>
              <a:rPr lang="ru-RU" b="1" dirty="0" err="1"/>
              <a:t>гачка</a:t>
            </a:r>
            <a:r>
              <a:rPr lang="ru-RU" b="1" dirty="0"/>
              <a:t> (у </a:t>
            </a:r>
            <a:r>
              <a:rPr lang="ru-RU" b="1" dirty="0" err="1"/>
              <a:t>нормостеніка</a:t>
            </a:r>
            <a:r>
              <a:rPr lang="ru-RU" b="1" dirty="0"/>
              <a:t>);</a:t>
            </a:r>
          </a:p>
          <a:p>
            <a:r>
              <a:rPr lang="ru-RU" b="1" dirty="0"/>
              <a:t>б – </a:t>
            </a:r>
            <a:r>
              <a:rPr lang="ru-RU" b="1" dirty="0" err="1"/>
              <a:t>шлунок</a:t>
            </a:r>
            <a:r>
              <a:rPr lang="ru-RU" b="1" dirty="0"/>
              <a:t> у </a:t>
            </a:r>
            <a:r>
              <a:rPr lang="ru-RU" b="1" dirty="0" err="1"/>
              <a:t>формі</a:t>
            </a:r>
            <a:r>
              <a:rPr lang="ru-RU" b="1" dirty="0"/>
              <a:t> </a:t>
            </a:r>
            <a:r>
              <a:rPr lang="ru-RU" b="1" dirty="0" err="1"/>
              <a:t>подовженого</a:t>
            </a:r>
            <a:r>
              <a:rPr lang="ru-RU" b="1" dirty="0"/>
              <a:t> </a:t>
            </a:r>
            <a:r>
              <a:rPr lang="ru-RU" b="1" dirty="0" err="1"/>
              <a:t>гачка</a:t>
            </a:r>
            <a:r>
              <a:rPr lang="ru-RU" b="1" dirty="0"/>
              <a:t> (у </a:t>
            </a:r>
            <a:r>
              <a:rPr lang="ru-RU" b="1" dirty="0" err="1"/>
              <a:t>астеніка</a:t>
            </a:r>
            <a:r>
              <a:rPr lang="ru-RU" b="1" dirty="0"/>
              <a:t>);</a:t>
            </a:r>
          </a:p>
          <a:p>
            <a:r>
              <a:rPr lang="ru-RU" b="1" dirty="0"/>
              <a:t>в - </a:t>
            </a:r>
            <a:r>
              <a:rPr lang="ru-RU" b="1" dirty="0" err="1"/>
              <a:t>шлунок</a:t>
            </a:r>
            <a:r>
              <a:rPr lang="ru-RU" b="1" dirty="0"/>
              <a:t> у </a:t>
            </a:r>
            <a:r>
              <a:rPr lang="ru-RU" b="1" dirty="0" err="1"/>
              <a:t>формі</a:t>
            </a:r>
            <a:r>
              <a:rPr lang="ru-RU" b="1" dirty="0"/>
              <a:t> </a:t>
            </a:r>
            <a:r>
              <a:rPr lang="ru-RU" b="1" dirty="0" err="1"/>
              <a:t>високо</a:t>
            </a:r>
            <a:r>
              <a:rPr lang="ru-RU" b="1" dirty="0"/>
              <a:t> </a:t>
            </a:r>
            <a:r>
              <a:rPr lang="ru-RU" b="1" dirty="0" err="1"/>
              <a:t>розташованого</a:t>
            </a:r>
            <a:r>
              <a:rPr lang="ru-RU" b="1" dirty="0"/>
              <a:t> </a:t>
            </a:r>
            <a:r>
              <a:rPr lang="ru-RU" b="1" dirty="0" err="1"/>
              <a:t>гачка</a:t>
            </a:r>
            <a:r>
              <a:rPr lang="ru-RU" b="1" dirty="0"/>
              <a:t>,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роги</a:t>
            </a:r>
            <a:r>
              <a:rPr lang="ru-RU" b="1" dirty="0"/>
              <a:t> (у </a:t>
            </a:r>
            <a:r>
              <a:rPr lang="ru-RU" b="1" dirty="0" err="1"/>
              <a:t>гіперстеніка</a:t>
            </a:r>
            <a:r>
              <a:rPr lang="ru-RU" b="1" dirty="0"/>
              <a:t>).</a:t>
            </a:r>
            <a:br>
              <a:rPr lang="ru-RU" dirty="0"/>
            </a:b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57158" y="4714884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86116" y="464344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57950" y="471488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Дом\Desktop\работа Юля\медин\slid иe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214290"/>
            <a:ext cx="2857520" cy="3368996"/>
          </a:xfrm>
          <a:prstGeom prst="rect">
            <a:avLst/>
          </a:prstGeom>
          <a:noFill/>
        </p:spPr>
      </p:pic>
      <p:pic>
        <p:nvPicPr>
          <p:cNvPr id="4098" name="Picture 2" descr="C:\Users\Дом\Desktop\работа Юля\медин\image005п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1214422"/>
            <a:ext cx="3495546" cy="3286148"/>
          </a:xfrm>
          <a:prstGeom prst="rect">
            <a:avLst/>
          </a:prstGeom>
          <a:noFill/>
        </p:spPr>
      </p:pic>
      <p:pic>
        <p:nvPicPr>
          <p:cNvPr id="4099" name="Picture 3" descr="C:\Users\Дом\Desktop\работа Юля\медин\indexт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143248"/>
            <a:ext cx="2571768" cy="3575983"/>
          </a:xfrm>
          <a:prstGeom prst="rect">
            <a:avLst/>
          </a:prstGeom>
          <a:noFill/>
        </p:spPr>
      </p:pic>
      <p:pic>
        <p:nvPicPr>
          <p:cNvPr id="4100" name="Picture 4" descr="C:\Users\Дом\Desktop\работа Юля\медин\indexт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43702" y="3644639"/>
            <a:ext cx="2286016" cy="321336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857356" y="214290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Рельєф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шлунка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Дом\Desktop\работа Юля\медин\image005п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17" y="4443168"/>
            <a:ext cx="2352426" cy="221150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857356" y="214290"/>
            <a:ext cx="4071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>
              <a:solidFill>
                <a:srgbClr val="FFFF00"/>
              </a:solidFill>
            </a:endParaRPr>
          </a:p>
          <a:p>
            <a:pPr algn="ctr"/>
            <a:r>
              <a:rPr lang="ru-RU" dirty="0" err="1">
                <a:solidFill>
                  <a:srgbClr val="FFFF00"/>
                </a:solidFill>
              </a:rPr>
              <a:t>Рел’єф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шлунка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22" y="116632"/>
            <a:ext cx="2624415" cy="39504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292" y="1196752"/>
            <a:ext cx="2448272" cy="36880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158" y="3470393"/>
            <a:ext cx="2481398" cy="33876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391" y="61204"/>
            <a:ext cx="2444530" cy="401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175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Дом\Desktop\работа Юля\медин\ареа гастриц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714488"/>
            <a:ext cx="5582787" cy="364333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857356" y="269686"/>
            <a:ext cx="5357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Шлункові</a:t>
            </a:r>
            <a:r>
              <a:rPr lang="ru-RU" dirty="0">
                <a:solidFill>
                  <a:srgbClr val="FFFF00"/>
                </a:solidFill>
              </a:rPr>
              <a:t>  поля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Дом\Desktop\работа Юля\медин\Formy-zhelud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357166"/>
            <a:ext cx="4357718" cy="2614631"/>
          </a:xfrm>
          <a:prstGeom prst="rect">
            <a:avLst/>
          </a:prstGeom>
          <a:noFill/>
        </p:spPr>
      </p:pic>
      <p:pic>
        <p:nvPicPr>
          <p:cNvPr id="38915" name="Picture 3" descr="C:\Users\Дом\Desktop\работа Юля\медин\тонус жк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143248"/>
            <a:ext cx="4429156" cy="3550768"/>
          </a:xfrm>
          <a:prstGeom prst="rect">
            <a:avLst/>
          </a:prstGeom>
          <a:noFill/>
        </p:spPr>
      </p:pic>
      <p:pic>
        <p:nvPicPr>
          <p:cNvPr id="38916" name="Picture 4" descr="C:\Users\Дом\Desktop\работа Юля\медин\повыш тонус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1428736"/>
            <a:ext cx="2127559" cy="2357454"/>
          </a:xfrm>
          <a:prstGeom prst="rect">
            <a:avLst/>
          </a:prstGeom>
          <a:noFill/>
        </p:spPr>
      </p:pic>
      <p:pic>
        <p:nvPicPr>
          <p:cNvPr id="38917" name="Picture 5" descr="C:\Users\Дом\Desktop\работа Юля\медин\norma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8" y="3929066"/>
            <a:ext cx="2000244" cy="266699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500166" y="2500306"/>
            <a:ext cx="3571900" cy="4286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928794" y="4643446"/>
            <a:ext cx="3357586" cy="1428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071670" y="6500834"/>
            <a:ext cx="3214710" cy="2143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627989" y="337343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Тонус та перистальтика.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желудок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lum bright="-20000"/>
          </a:blip>
          <a:stretch>
            <a:fillRect/>
          </a:stretch>
        </p:blipFill>
        <p:spPr>
          <a:xfrm>
            <a:off x="928662" y="514912"/>
            <a:ext cx="7481860" cy="59859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 descr="C:\Users\Дом\Desktop\работа Юля\медин\о гастри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14356"/>
            <a:ext cx="1668360" cy="264320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786050" y="142852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Гастрит</a:t>
            </a:r>
          </a:p>
        </p:txBody>
      </p:sp>
      <p:pic>
        <p:nvPicPr>
          <p:cNvPr id="11266" name="Picture 2" descr="C:\Users\Дом\Desktop\работа Юля\медин\склерозир гастрит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4500570"/>
            <a:ext cx="2571768" cy="1830495"/>
          </a:xfrm>
          <a:prstGeom prst="rect">
            <a:avLst/>
          </a:prstGeom>
          <a:noFill/>
        </p:spPr>
      </p:pic>
      <p:pic>
        <p:nvPicPr>
          <p:cNvPr id="11267" name="Picture 3" descr="C:\Users\Дом\Desktop\работа Юля\медин\полиповид гастрит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785794"/>
            <a:ext cx="2663124" cy="185738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929058" y="6357958"/>
            <a:ext cx="2714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Антральний</a:t>
            </a:r>
            <a:r>
              <a:rPr lang="ru-RU" sz="1400" dirty="0"/>
              <a:t> </a:t>
            </a:r>
            <a:r>
              <a:rPr lang="ru-RU" sz="1400" dirty="0" err="1"/>
              <a:t>рігидний</a:t>
            </a:r>
            <a:r>
              <a:rPr lang="ru-RU" sz="1400" dirty="0"/>
              <a:t> гастрит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2198" y="2786058"/>
            <a:ext cx="2643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Поліпоподібний</a:t>
            </a:r>
            <a:r>
              <a:rPr lang="ru-RU" sz="1400" dirty="0"/>
              <a:t> гастрит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214346" y="3429000"/>
            <a:ext cx="2928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/>
              <a:t>гострий</a:t>
            </a:r>
            <a:r>
              <a:rPr lang="ru-RU" sz="1400" dirty="0"/>
              <a:t> гастрит</a:t>
            </a:r>
          </a:p>
        </p:txBody>
      </p:sp>
      <p:pic>
        <p:nvPicPr>
          <p:cNvPr id="11268" name="Picture 4" descr="C:\Users\Дом\Desktop\работа Юля\медин\эрозивный гастрит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702" y="3714752"/>
            <a:ext cx="2366966" cy="261654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643702" y="6357958"/>
            <a:ext cx="2286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ерозивний</a:t>
            </a:r>
            <a:r>
              <a:rPr lang="ru-RU" sz="1400" dirty="0"/>
              <a:t> гастрит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5984" y="428604"/>
            <a:ext cx="35719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Класифікація</a:t>
            </a:r>
            <a:r>
              <a:rPr lang="ru-RU" dirty="0"/>
              <a:t> </a:t>
            </a:r>
            <a:r>
              <a:rPr lang="ru-RU" dirty="0" err="1"/>
              <a:t>хронічного</a:t>
            </a:r>
            <a:r>
              <a:rPr lang="ru-RU" dirty="0"/>
              <a:t> гастриту (Соколов Ю.Н., Власов П.В., 1966):</a:t>
            </a:r>
          </a:p>
          <a:p>
            <a:r>
              <a:rPr lang="ru-RU" dirty="0" err="1"/>
              <a:t>Хронічний</a:t>
            </a:r>
            <a:r>
              <a:rPr lang="ru-RU" dirty="0"/>
              <a:t> </a:t>
            </a:r>
            <a:r>
              <a:rPr lang="ru-RU" dirty="0" err="1"/>
              <a:t>поширений</a:t>
            </a:r>
            <a:r>
              <a:rPr lang="ru-RU" dirty="0"/>
              <a:t> </a:t>
            </a:r>
            <a:r>
              <a:rPr lang="ru-RU" dirty="0" err="1"/>
              <a:t>універсальний</a:t>
            </a:r>
            <a:endParaRPr lang="ru-RU" dirty="0"/>
          </a:p>
          <a:p>
            <a:r>
              <a:rPr lang="ru-RU" dirty="0" err="1"/>
              <a:t>Хронічний</a:t>
            </a:r>
            <a:r>
              <a:rPr lang="ru-RU" dirty="0"/>
              <a:t> гастрит </a:t>
            </a:r>
            <a:r>
              <a:rPr lang="ru-RU" dirty="0" err="1"/>
              <a:t>антрального</a:t>
            </a:r>
            <a:r>
              <a:rPr lang="ru-RU" dirty="0"/>
              <a:t> </a:t>
            </a:r>
            <a:r>
              <a:rPr lang="ru-RU" dirty="0" err="1"/>
              <a:t>відділу</a:t>
            </a:r>
            <a:endParaRPr lang="ru-RU" dirty="0"/>
          </a:p>
          <a:p>
            <a:r>
              <a:rPr lang="ru-RU" dirty="0" err="1"/>
              <a:t>Ригідний</a:t>
            </a:r>
            <a:r>
              <a:rPr lang="ru-RU" dirty="0"/>
              <a:t> </a:t>
            </a:r>
            <a:r>
              <a:rPr lang="ru-RU" dirty="0" err="1"/>
              <a:t>антральний</a:t>
            </a:r>
            <a:r>
              <a:rPr lang="ru-RU" dirty="0"/>
              <a:t> гастрит</a:t>
            </a:r>
          </a:p>
          <a:p>
            <a:r>
              <a:rPr lang="ru-RU" dirty="0" err="1"/>
              <a:t>Хронічний</a:t>
            </a:r>
            <a:r>
              <a:rPr lang="ru-RU" dirty="0"/>
              <a:t> </a:t>
            </a:r>
            <a:r>
              <a:rPr lang="ru-RU" dirty="0" err="1"/>
              <a:t>ерозивний</a:t>
            </a:r>
            <a:r>
              <a:rPr lang="ru-RU" dirty="0"/>
              <a:t> гастрит</a:t>
            </a:r>
          </a:p>
          <a:p>
            <a:r>
              <a:rPr lang="ru-RU" dirty="0" err="1"/>
              <a:t>Хронічний</a:t>
            </a:r>
            <a:r>
              <a:rPr lang="ru-RU" dirty="0"/>
              <a:t> </a:t>
            </a:r>
            <a:r>
              <a:rPr lang="ru-RU" dirty="0" err="1"/>
              <a:t>поліпозний</a:t>
            </a:r>
            <a:r>
              <a:rPr lang="ru-RU" dirty="0"/>
              <a:t> гастрит</a:t>
            </a:r>
          </a:p>
          <a:p>
            <a:r>
              <a:rPr lang="ru-RU" dirty="0"/>
              <a:t>Гастрит,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супроводжує</a:t>
            </a:r>
            <a:r>
              <a:rPr lang="ru-RU" dirty="0"/>
              <a:t> </a:t>
            </a:r>
            <a:r>
              <a:rPr lang="ru-RU" dirty="0" err="1"/>
              <a:t>виразкову</a:t>
            </a:r>
            <a:r>
              <a:rPr lang="ru-RU" dirty="0"/>
              <a:t> хворобу</a:t>
            </a:r>
          </a:p>
        </p:txBody>
      </p:sp>
      <p:pic>
        <p:nvPicPr>
          <p:cNvPr id="6146" name="Picture 2" descr="C:\Users\Дом\Desktop\работа Юля\медин\универ гастрит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4572008"/>
            <a:ext cx="3455987" cy="1719263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43608" y="6362005"/>
            <a:ext cx="3286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Універсальний</a:t>
            </a:r>
            <a:r>
              <a:rPr lang="ru-RU" sz="1400" dirty="0"/>
              <a:t> гастрит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vmede.org/sait/content/Onkilogiya_trufanov_t1_2010/img/155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1071546"/>
            <a:ext cx="3195803" cy="4214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Дом\Desktop\работа Юля\медин\менетри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428604"/>
            <a:ext cx="6237300" cy="476917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85786" y="5214950"/>
            <a:ext cx="7929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Хвороба </a:t>
            </a:r>
            <a:r>
              <a:rPr lang="ru-RU" b="1" dirty="0" err="1">
                <a:solidFill>
                  <a:srgbClr val="FFFF00"/>
                </a:solidFill>
              </a:rPr>
              <a:t>Менетріє</a:t>
            </a:r>
            <a:r>
              <a:rPr lang="ru-RU" b="1" dirty="0">
                <a:solidFill>
                  <a:srgbClr val="FFFF00"/>
                </a:solidFill>
              </a:rPr>
              <a:t> (</a:t>
            </a:r>
            <a:r>
              <a:rPr lang="ru-RU" b="1" dirty="0" err="1">
                <a:solidFill>
                  <a:srgbClr val="FFFF00"/>
                </a:solidFill>
              </a:rPr>
              <a:t>хронічний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гіпертрофічний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поліаденоматозний</a:t>
            </a:r>
            <a:r>
              <a:rPr lang="ru-RU" b="1" dirty="0">
                <a:solidFill>
                  <a:srgbClr val="FFFF00"/>
                </a:solidFill>
              </a:rPr>
              <a:t> гастрит, </a:t>
            </a:r>
            <a:r>
              <a:rPr lang="ru-RU" b="1" dirty="0" err="1">
                <a:solidFill>
                  <a:srgbClr val="FFFF00"/>
                </a:solidFill>
              </a:rPr>
              <a:t>гігантоскладковий</a:t>
            </a:r>
            <a:r>
              <a:rPr lang="ru-RU" b="1" dirty="0">
                <a:solidFill>
                  <a:srgbClr val="FFFF00"/>
                </a:solidFill>
              </a:rPr>
              <a:t> гастрит) - </a:t>
            </a:r>
            <a:r>
              <a:rPr lang="ru-RU" b="1" dirty="0" err="1">
                <a:solidFill>
                  <a:srgbClr val="FFFF00"/>
                </a:solidFill>
              </a:rPr>
              <a:t>захворювання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що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характеризується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значною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зміною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слизової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оболонки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шлунка</a:t>
            </a:r>
            <a:r>
              <a:rPr lang="ru-RU" b="1" dirty="0">
                <a:solidFill>
                  <a:srgbClr val="FFFF00"/>
                </a:solidFill>
              </a:rPr>
              <a:t> з </a:t>
            </a:r>
            <a:r>
              <a:rPr lang="ru-RU" b="1" dirty="0" err="1">
                <a:solidFill>
                  <a:srgbClr val="FFFF00"/>
                </a:solidFill>
              </a:rPr>
              <a:t>подальшим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розвитком</a:t>
            </a:r>
            <a:r>
              <a:rPr lang="ru-RU" b="1" dirty="0">
                <a:solidFill>
                  <a:srgbClr val="FFFF00"/>
                </a:solidFill>
              </a:rPr>
              <a:t> у </a:t>
            </a:r>
            <a:r>
              <a:rPr lang="ru-RU" b="1" dirty="0" err="1">
                <a:solidFill>
                  <a:srgbClr val="FFFF00"/>
                </a:solidFill>
              </a:rPr>
              <a:t>ній</a:t>
            </a:r>
            <a:r>
              <a:rPr lang="ru-RU" b="1" dirty="0">
                <a:solidFill>
                  <a:srgbClr val="FFFF00"/>
                </a:solidFill>
              </a:rPr>
              <a:t> аденом та </a:t>
            </a:r>
            <a:r>
              <a:rPr lang="ru-RU" b="1" dirty="0" err="1">
                <a:solidFill>
                  <a:srgbClr val="FFFF00"/>
                </a:solidFill>
              </a:rPr>
              <a:t>кіст</a:t>
            </a:r>
            <a:r>
              <a:rPr lang="ru-RU" b="1" dirty="0">
                <a:solidFill>
                  <a:srgbClr val="FFFF00"/>
                </a:solidFill>
              </a:rPr>
              <a:t>. Дана форма </a:t>
            </a:r>
            <a:r>
              <a:rPr lang="ru-RU" b="1" dirty="0" err="1">
                <a:solidFill>
                  <a:srgbClr val="FFFF00"/>
                </a:solidFill>
              </a:rPr>
              <a:t>запалення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шлунка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виділена</a:t>
            </a:r>
            <a:r>
              <a:rPr lang="ru-RU" b="1" dirty="0">
                <a:solidFill>
                  <a:srgbClr val="FFFF00"/>
                </a:solidFill>
              </a:rPr>
              <a:t> на </a:t>
            </a:r>
            <a:r>
              <a:rPr lang="ru-RU" b="1" dirty="0" err="1">
                <a:solidFill>
                  <a:srgbClr val="FFFF00"/>
                </a:solidFill>
              </a:rPr>
              <a:t>самостійне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захворювання</a:t>
            </a:r>
            <a:r>
              <a:rPr lang="ru-RU" b="1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документы\Н Мет работа\Зеленин\редкие заболев ЖКТ Зеленин\фото временое\01г диверт кард отдела.JPG"/>
          <p:cNvPicPr>
            <a:picLocks noChangeAspect="1" noChangeArrowheads="1"/>
          </p:cNvPicPr>
          <p:nvPr/>
        </p:nvPicPr>
        <p:blipFill>
          <a:blip r:embed="rId2"/>
          <a:srcRect l="8333" t="5026" r="6667" b="14542"/>
          <a:stretch>
            <a:fillRect/>
          </a:stretch>
        </p:blipFill>
        <p:spPr bwMode="auto">
          <a:xfrm>
            <a:off x="3357554" y="1214422"/>
            <a:ext cx="4286280" cy="495762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14348" y="3571876"/>
            <a:ext cx="2000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Дивертикул </a:t>
            </a:r>
            <a:r>
              <a:rPr lang="ru-RU" sz="1400" dirty="0" err="1"/>
              <a:t>кардіального</a:t>
            </a:r>
            <a:r>
              <a:rPr lang="ru-RU" sz="1400" dirty="0"/>
              <a:t> </a:t>
            </a:r>
            <a:r>
              <a:rPr lang="ru-RU" sz="1400" dirty="0" err="1"/>
              <a:t>відділу</a:t>
            </a:r>
            <a:r>
              <a:rPr lang="ru-RU" sz="1400" dirty="0"/>
              <a:t> </a:t>
            </a:r>
            <a:r>
              <a:rPr lang="ru-RU" sz="1400" dirty="0" err="1"/>
              <a:t>шлунка</a:t>
            </a:r>
            <a:endParaRPr lang="ru-RU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1744024" y="404664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Розширення</a:t>
            </a:r>
            <a:r>
              <a:rPr lang="ru-RU" dirty="0">
                <a:solidFill>
                  <a:srgbClr val="FFFF0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ом\Desktop\работа Юля\медин\image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8224" y="142852"/>
            <a:ext cx="2214578" cy="193775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55576" y="1250848"/>
            <a:ext cx="46085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ru-RU" dirty="0"/>
          </a:p>
          <a:p>
            <a:pPr lvl="0">
              <a:buFontTx/>
              <a:buChar char="-"/>
            </a:pPr>
            <a:r>
              <a:rPr lang="ru-RU" dirty="0" err="1"/>
              <a:t>ніша</a:t>
            </a:r>
            <a:r>
              <a:rPr lang="ru-RU" dirty="0"/>
              <a:t> на </a:t>
            </a:r>
            <a:r>
              <a:rPr lang="ru-RU" dirty="0" err="1"/>
              <a:t>контурі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депо контрасту на </a:t>
            </a:r>
            <a:r>
              <a:rPr lang="ru-RU" dirty="0" err="1"/>
              <a:t>рельєфі</a:t>
            </a:r>
            <a:r>
              <a:rPr lang="ru-RU" dirty="0"/>
              <a:t>,</a:t>
            </a:r>
          </a:p>
          <a:p>
            <a:pPr lvl="0">
              <a:buFontTx/>
              <a:buChar char="-"/>
            </a:pPr>
            <a:r>
              <a:rPr lang="ru-RU" dirty="0" err="1"/>
              <a:t>запальний</a:t>
            </a:r>
            <a:r>
              <a:rPr lang="ru-RU" dirty="0"/>
              <a:t> вал,</a:t>
            </a:r>
          </a:p>
          <a:p>
            <a:pPr lvl="0">
              <a:buFontTx/>
              <a:buChar char="-"/>
            </a:pPr>
            <a:r>
              <a:rPr lang="ru-RU" dirty="0" err="1"/>
              <a:t>конвергенція</a:t>
            </a:r>
            <a:r>
              <a:rPr lang="ru-RU" dirty="0"/>
              <a:t> складок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23528" y="142852"/>
            <a:ext cx="4824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FFFF00"/>
                </a:solidFill>
              </a:rPr>
              <a:t>Ознаки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виразки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шлунка</a:t>
            </a:r>
            <a:r>
              <a:rPr lang="ru-RU" sz="2400" dirty="0">
                <a:solidFill>
                  <a:srgbClr val="FFFF00"/>
                </a:solidFill>
              </a:rPr>
              <a:t> та </a:t>
            </a:r>
            <a:r>
              <a:rPr lang="ru-RU" sz="2400" dirty="0" err="1">
                <a:solidFill>
                  <a:srgbClr val="FFFF00"/>
                </a:solidFill>
              </a:rPr>
              <a:t>цибулини</a:t>
            </a:r>
            <a:r>
              <a:rPr lang="ru-RU" sz="2400" dirty="0">
                <a:solidFill>
                  <a:srgbClr val="FFFF00"/>
                </a:solidFill>
              </a:rPr>
              <a:t> 12-палої кишки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501008"/>
            <a:ext cx="8676456" cy="295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1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ом\Desktop\работа Юля\медин\image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115988"/>
            <a:ext cx="1656184" cy="1449161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38103"/>
            <a:ext cx="3888432" cy="51845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419" y="239929"/>
            <a:ext cx="3573032" cy="566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7663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ом\Desktop\работа Юля\медин\image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115988"/>
            <a:ext cx="1656184" cy="1449161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72816"/>
            <a:ext cx="8682433" cy="479092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483768" y="260649"/>
            <a:ext cx="64087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rgbClr val="FFFF00"/>
                </a:solidFill>
              </a:rPr>
              <a:t>Ознаки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виразки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шлунка</a:t>
            </a:r>
            <a:r>
              <a:rPr lang="ru-RU" sz="2800" dirty="0">
                <a:solidFill>
                  <a:srgbClr val="FFFF00"/>
                </a:solidFill>
              </a:rPr>
              <a:t> та </a:t>
            </a:r>
            <a:r>
              <a:rPr lang="ru-RU" sz="2800" dirty="0" err="1">
                <a:solidFill>
                  <a:srgbClr val="FFFF00"/>
                </a:solidFill>
              </a:rPr>
              <a:t>цибулини</a:t>
            </a:r>
            <a:r>
              <a:rPr lang="ru-RU" sz="2800" dirty="0">
                <a:solidFill>
                  <a:srgbClr val="FFFF00"/>
                </a:solidFill>
              </a:rPr>
              <a:t> 12-палої кишки</a:t>
            </a:r>
            <a:endParaRPr lang="uk-UA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9934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Дом\Desktop\работа Юля\медин\image002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6"/>
            <a:ext cx="3636843" cy="3500462"/>
          </a:xfrm>
          <a:prstGeom prst="rect">
            <a:avLst/>
          </a:prstGeom>
          <a:noFill/>
        </p:spPr>
      </p:pic>
      <p:pic>
        <p:nvPicPr>
          <p:cNvPr id="3" name="Picture 2" descr="C:\Users\Дом\Desktop\работа Юля\медин\пенетрац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04600" y="3857628"/>
            <a:ext cx="4906699" cy="278608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357686" y="142852"/>
            <a:ext cx="400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Ускладнення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виразкової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хвороби</a:t>
            </a:r>
            <a:r>
              <a:rPr lang="ru-RU" dirty="0">
                <a:solidFill>
                  <a:srgbClr val="FFFF00"/>
                </a:solidFill>
              </a:rPr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14810" y="785794"/>
            <a:ext cx="42148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AutoNum type="arabicPeriod"/>
            </a:pPr>
            <a:r>
              <a:rPr lang="ru-RU" dirty="0" err="1">
                <a:solidFill>
                  <a:srgbClr val="FFFF00"/>
                </a:solidFill>
              </a:rPr>
              <a:t>Перфорація</a:t>
            </a:r>
            <a:endParaRPr lang="ru-RU" dirty="0">
              <a:solidFill>
                <a:srgbClr val="FFFF00"/>
              </a:solidFill>
            </a:endParaRPr>
          </a:p>
          <a:p>
            <a:pPr marL="342900" lvl="0" indent="-342900">
              <a:buAutoNum type="arabicPeriod"/>
            </a:pPr>
            <a:r>
              <a:rPr lang="ru-RU" dirty="0" err="1">
                <a:solidFill>
                  <a:srgbClr val="FFFF00"/>
                </a:solidFill>
              </a:rPr>
              <a:t>Пенетрація</a:t>
            </a:r>
            <a:endParaRPr lang="ru-RU" dirty="0">
              <a:solidFill>
                <a:srgbClr val="FFFF00"/>
              </a:solidFill>
            </a:endParaRPr>
          </a:p>
          <a:p>
            <a:pPr marL="342900" lvl="0" indent="-342900">
              <a:buAutoNum type="arabicPeriod"/>
            </a:pPr>
            <a:r>
              <a:rPr lang="ru-RU" dirty="0" err="1">
                <a:solidFill>
                  <a:srgbClr val="FFFF00"/>
                </a:solidFill>
              </a:rPr>
              <a:t>Кровотеча</a:t>
            </a:r>
            <a:endParaRPr lang="ru-RU" dirty="0">
              <a:solidFill>
                <a:srgbClr val="FFFF00"/>
              </a:solidFill>
            </a:endParaRPr>
          </a:p>
          <a:p>
            <a:pPr marL="342900" lvl="0" indent="-342900">
              <a:buAutoNum type="arabicPeriod"/>
            </a:pPr>
            <a:r>
              <a:rPr lang="ru-RU" dirty="0">
                <a:solidFill>
                  <a:srgbClr val="FFFF00"/>
                </a:solidFill>
              </a:rPr>
              <a:t>Стеноз </a:t>
            </a:r>
            <a:r>
              <a:rPr lang="ru-RU" dirty="0" err="1">
                <a:solidFill>
                  <a:srgbClr val="FFFF00"/>
                </a:solidFill>
              </a:rPr>
              <a:t>вихідного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відділу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  <a:p>
            <a:pPr marL="342900" lvl="0" indent="-342900">
              <a:buAutoNum type="arabicPeriod"/>
            </a:pPr>
            <a:r>
              <a:rPr lang="ru-RU" dirty="0" err="1">
                <a:solidFill>
                  <a:srgbClr val="FFFF00"/>
                </a:solidFill>
              </a:rPr>
              <a:t>Рубцеві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зміни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92080" y="116632"/>
            <a:ext cx="36724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err="1">
                <a:solidFill>
                  <a:srgbClr val="FFFF00"/>
                </a:solidFill>
              </a:rPr>
              <a:t>Ускладнення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виразкової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хвороби</a:t>
            </a:r>
            <a:r>
              <a:rPr lang="ru-RU" sz="3200" dirty="0">
                <a:solidFill>
                  <a:srgbClr val="FFFF00"/>
                </a:solidFill>
              </a:rPr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08104" y="1916832"/>
            <a:ext cx="29215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AutoNum type="arabicPeriod"/>
            </a:pPr>
            <a:r>
              <a:rPr lang="ru-RU" dirty="0" err="1">
                <a:solidFill>
                  <a:srgbClr val="FFFF00"/>
                </a:solidFill>
              </a:rPr>
              <a:t>Перфорація</a:t>
            </a:r>
            <a:endParaRPr lang="ru-RU" dirty="0">
              <a:solidFill>
                <a:srgbClr val="FFFF00"/>
              </a:solidFill>
            </a:endParaRPr>
          </a:p>
          <a:p>
            <a:pPr marL="342900" lvl="0" indent="-342900">
              <a:buAutoNum type="arabicPeriod"/>
            </a:pPr>
            <a:r>
              <a:rPr lang="ru-RU" dirty="0" err="1">
                <a:solidFill>
                  <a:srgbClr val="FFFF00"/>
                </a:solidFill>
              </a:rPr>
              <a:t>Пенетрація</a:t>
            </a:r>
            <a:endParaRPr lang="ru-RU" dirty="0">
              <a:solidFill>
                <a:srgbClr val="FFFF00"/>
              </a:solidFill>
            </a:endParaRPr>
          </a:p>
          <a:p>
            <a:pPr marL="342900" lvl="0" indent="-342900">
              <a:buAutoNum type="arabicPeriod"/>
            </a:pPr>
            <a:r>
              <a:rPr lang="ru-RU" dirty="0" err="1">
                <a:solidFill>
                  <a:srgbClr val="FFFF00"/>
                </a:solidFill>
              </a:rPr>
              <a:t>Кровотеча</a:t>
            </a:r>
            <a:endParaRPr lang="ru-RU" dirty="0">
              <a:solidFill>
                <a:srgbClr val="FFFF00"/>
              </a:solidFill>
            </a:endParaRPr>
          </a:p>
          <a:p>
            <a:pPr marL="342900" lvl="0" indent="-342900">
              <a:buAutoNum type="arabicPeriod"/>
            </a:pPr>
            <a:r>
              <a:rPr lang="ru-RU" dirty="0">
                <a:solidFill>
                  <a:srgbClr val="FFFF00"/>
                </a:solidFill>
              </a:rPr>
              <a:t>Стеноз </a:t>
            </a:r>
            <a:r>
              <a:rPr lang="ru-RU" dirty="0" err="1">
                <a:solidFill>
                  <a:srgbClr val="FFFF00"/>
                </a:solidFill>
              </a:rPr>
              <a:t>вихідного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відділу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  <a:p>
            <a:pPr marL="342900" lvl="0" indent="-342900">
              <a:buAutoNum type="arabicPeriod"/>
            </a:pPr>
            <a:r>
              <a:rPr lang="ru-RU" dirty="0" err="1">
                <a:solidFill>
                  <a:srgbClr val="FFFF00"/>
                </a:solidFill>
              </a:rPr>
              <a:t>Рубцеві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зміни</a:t>
            </a:r>
            <a:endParaRPr lang="ru-RU" dirty="0">
              <a:solidFill>
                <a:srgbClr val="FFFF00"/>
              </a:solidFill>
            </a:endParaRP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12184"/>
            <a:ext cx="4968552" cy="604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89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:\документы\Н Мет работа\редкие заболев ЖКТ Зеленин\полип жел на длинной ножке 1а.JPG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 b="19016"/>
          <a:stretch>
            <a:fillRect/>
          </a:stretch>
        </p:blipFill>
        <p:spPr bwMode="auto">
          <a:xfrm>
            <a:off x="6858016" y="3786190"/>
            <a:ext cx="1870160" cy="2214578"/>
          </a:xfrm>
          <a:prstGeom prst="rect">
            <a:avLst/>
          </a:prstGeom>
          <a:noFill/>
        </p:spPr>
      </p:pic>
      <p:pic>
        <p:nvPicPr>
          <p:cNvPr id="1026" name="Picture 2" descr="C:\Users\Дом\Desktop\работа Юля\медин\slidлe_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214290"/>
            <a:ext cx="1928826" cy="2560111"/>
          </a:xfrm>
          <a:prstGeom prst="rect">
            <a:avLst/>
          </a:prstGeom>
          <a:noFill/>
        </p:spPr>
      </p:pic>
      <p:pic>
        <p:nvPicPr>
          <p:cNvPr id="4" name="Picture 7" descr="C:\Users\Дом\Desktop\работа Юля\медин\slid иe-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1142984"/>
            <a:ext cx="3817320" cy="450059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57984" y="6072206"/>
            <a:ext cx="2286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Поліп</a:t>
            </a:r>
            <a:r>
              <a:rPr lang="ru-RU" sz="1400" dirty="0"/>
              <a:t> </a:t>
            </a:r>
            <a:r>
              <a:rPr lang="ru-RU" sz="1400" dirty="0" err="1"/>
              <a:t>шлунка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6786578" y="2857496"/>
            <a:ext cx="1857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Поліпоз</a:t>
            </a:r>
            <a:r>
              <a:rPr lang="ru-RU" sz="1400" dirty="0"/>
              <a:t> </a:t>
            </a:r>
            <a:r>
              <a:rPr lang="ru-RU" sz="1400" dirty="0" err="1"/>
              <a:t>шлунка</a:t>
            </a:r>
            <a:endParaRPr lang="ru-RU" sz="14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1960"/>
            <a:ext cx="3281864" cy="43758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336" y="81960"/>
            <a:ext cx="5976664" cy="448249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852936"/>
            <a:ext cx="2939263" cy="390766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flipH="1">
            <a:off x="5837640" y="4781473"/>
            <a:ext cx="31988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Рак </a:t>
            </a:r>
            <a:r>
              <a:rPr lang="ru-RU" dirty="0" err="1">
                <a:solidFill>
                  <a:srgbClr val="FFFF00"/>
                </a:solidFill>
              </a:rPr>
              <a:t>кардіального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відділу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шлунка</a:t>
            </a:r>
            <a:r>
              <a:rPr lang="ru-RU" dirty="0">
                <a:solidFill>
                  <a:srgbClr val="FFFF00"/>
                </a:solidFill>
              </a:rPr>
              <a:t> з переходом на </a:t>
            </a:r>
            <a:r>
              <a:rPr lang="ru-RU" dirty="0" err="1">
                <a:solidFill>
                  <a:srgbClr val="FFFF00"/>
                </a:solidFill>
              </a:rPr>
              <a:t>стравохід</a:t>
            </a:r>
            <a:endParaRPr lang="uk-UA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6284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D:\документы\Н Мет работа\Зеленин\О панкреатит Кровотеч Перитонит Зеленин\P62401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93453" y="357166"/>
            <a:ext cx="2279761" cy="3143272"/>
          </a:xfrm>
          <a:prstGeom prst="rect">
            <a:avLst/>
          </a:prstGeom>
          <a:noFill/>
        </p:spPr>
      </p:pic>
      <p:pic>
        <p:nvPicPr>
          <p:cNvPr id="5" name="Picture 6" descr="D:\документы\Н Мет работа\Зеленин\редкие заболев ЖКТ Зеленин\фото временое\08г изьязв блюдцеобр рак ср тр б кр жел.JPG"/>
          <p:cNvPicPr>
            <a:picLocks noChangeAspect="1" noChangeArrowheads="1"/>
          </p:cNvPicPr>
          <p:nvPr/>
        </p:nvPicPr>
        <p:blipFill>
          <a:blip r:embed="rId3"/>
          <a:srcRect l="13333"/>
          <a:stretch>
            <a:fillRect/>
          </a:stretch>
        </p:blipFill>
        <p:spPr bwMode="auto">
          <a:xfrm>
            <a:off x="7572396" y="4429132"/>
            <a:ext cx="1409680" cy="175682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358082" y="3571876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Виразковий</a:t>
            </a:r>
            <a:r>
              <a:rPr lang="ru-RU" sz="1400" dirty="0"/>
              <a:t> рак </a:t>
            </a:r>
            <a:r>
              <a:rPr lang="ru-RU" sz="1400" dirty="0" err="1"/>
              <a:t>шлунка</a:t>
            </a:r>
            <a:endParaRPr lang="ru-RU" sz="1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06" r="4717"/>
          <a:stretch/>
        </p:blipFill>
        <p:spPr>
          <a:xfrm rot="5400000">
            <a:off x="5713621" y="4573395"/>
            <a:ext cx="1643075" cy="164030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28596" y="857232"/>
            <a:ext cx="557213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dirty="0" err="1">
                <a:solidFill>
                  <a:srgbClr val="FFFF00"/>
                </a:solidFill>
              </a:rPr>
              <a:t>Класифікація</a:t>
            </a:r>
            <a:r>
              <a:rPr lang="ru-RU" sz="1400" dirty="0">
                <a:solidFill>
                  <a:srgbClr val="FFFF00"/>
                </a:solidFill>
              </a:rPr>
              <a:t> раку </a:t>
            </a:r>
            <a:r>
              <a:rPr lang="ru-RU" sz="1400" dirty="0" err="1">
                <a:solidFill>
                  <a:srgbClr val="FFFF00"/>
                </a:solidFill>
              </a:rPr>
              <a:t>шлунка</a:t>
            </a:r>
            <a:r>
              <a:rPr lang="ru-RU" sz="1400" dirty="0">
                <a:solidFill>
                  <a:srgbClr val="FFFF00"/>
                </a:solidFill>
              </a:rPr>
              <a:t>:</a:t>
            </a:r>
          </a:p>
          <a:p>
            <a:pPr lvl="0"/>
            <a:r>
              <a:rPr lang="ru-RU" sz="1400" dirty="0">
                <a:solidFill>
                  <a:srgbClr val="FFFF00"/>
                </a:solidFill>
              </a:rPr>
              <a:t>1. </a:t>
            </a:r>
            <a:r>
              <a:rPr lang="ru-RU" sz="1400" dirty="0" err="1">
                <a:solidFill>
                  <a:srgbClr val="FFFF00"/>
                </a:solidFill>
              </a:rPr>
              <a:t>Екзофітний</a:t>
            </a:r>
            <a:r>
              <a:rPr lang="ru-RU" sz="1400" dirty="0">
                <a:solidFill>
                  <a:srgbClr val="FFFF00"/>
                </a:solidFill>
              </a:rPr>
              <a:t> тип. </a:t>
            </a:r>
            <a:r>
              <a:rPr lang="ru-RU" sz="1400" dirty="0" err="1">
                <a:solidFill>
                  <a:srgbClr val="FFFF00"/>
                </a:solidFill>
              </a:rPr>
              <a:t>Пухлина</a:t>
            </a:r>
            <a:r>
              <a:rPr lang="ru-RU" sz="1400" dirty="0">
                <a:solidFill>
                  <a:srgbClr val="FFFF00"/>
                </a:solidFill>
              </a:rPr>
              <a:t> росте у </a:t>
            </a:r>
            <a:r>
              <a:rPr lang="ru-RU" sz="1400" dirty="0" err="1">
                <a:solidFill>
                  <a:srgbClr val="FFFF00"/>
                </a:solidFill>
              </a:rPr>
              <a:t>просвіт</a:t>
            </a:r>
            <a:r>
              <a:rPr lang="ru-RU" sz="1400" dirty="0">
                <a:solidFill>
                  <a:srgbClr val="FFFF00"/>
                </a:solidFill>
              </a:rPr>
              <a:t> органу. </a:t>
            </a:r>
            <a:r>
              <a:rPr lang="ru-RU" sz="1400" dirty="0" err="1">
                <a:solidFill>
                  <a:srgbClr val="FFFF00"/>
                </a:solidFill>
              </a:rPr>
              <a:t>Такий</a:t>
            </a:r>
            <a:r>
              <a:rPr lang="ru-RU" sz="1400" dirty="0">
                <a:solidFill>
                  <a:srgbClr val="FFFF00"/>
                </a:solidFill>
              </a:rPr>
              <a:t> тип росту </a:t>
            </a:r>
            <a:r>
              <a:rPr lang="ru-RU" sz="1400" dirty="0" err="1">
                <a:solidFill>
                  <a:srgbClr val="FFFF00"/>
                </a:solidFill>
              </a:rPr>
              <a:t>пухлини</a:t>
            </a:r>
            <a:r>
              <a:rPr lang="ru-RU" sz="1400" dirty="0">
                <a:solidFill>
                  <a:srgbClr val="FFFF00"/>
                </a:solidFill>
              </a:rPr>
              <a:t> </a:t>
            </a:r>
            <a:r>
              <a:rPr lang="ru-RU" sz="1400" dirty="0" err="1">
                <a:solidFill>
                  <a:srgbClr val="FFFF00"/>
                </a:solidFill>
              </a:rPr>
              <a:t>включає</a:t>
            </a:r>
            <a:r>
              <a:rPr lang="ru-RU" sz="1400" dirty="0">
                <a:solidFill>
                  <a:srgbClr val="FFFF00"/>
                </a:solidFill>
              </a:rPr>
              <a:t> </a:t>
            </a:r>
            <a:r>
              <a:rPr lang="ru-RU" sz="1400" dirty="0" err="1">
                <a:solidFill>
                  <a:srgbClr val="FFFF00"/>
                </a:solidFill>
              </a:rPr>
              <a:t>такі</a:t>
            </a:r>
            <a:r>
              <a:rPr lang="ru-RU" sz="1400" dirty="0">
                <a:solidFill>
                  <a:srgbClr val="FFFF00"/>
                </a:solidFill>
              </a:rPr>
              <a:t> </a:t>
            </a:r>
            <a:r>
              <a:rPr lang="ru-RU" sz="1400" dirty="0" err="1">
                <a:solidFill>
                  <a:srgbClr val="FFFF00"/>
                </a:solidFill>
              </a:rPr>
              <a:t>різновиди</a:t>
            </a:r>
            <a:r>
              <a:rPr lang="ru-RU" sz="1400" dirty="0">
                <a:solidFill>
                  <a:srgbClr val="FFFF00"/>
                </a:solidFill>
              </a:rPr>
              <a:t>:</a:t>
            </a:r>
          </a:p>
          <a:p>
            <a:pPr lvl="0"/>
            <a:r>
              <a:rPr lang="ru-RU" sz="1400" dirty="0" err="1">
                <a:solidFill>
                  <a:srgbClr val="FFFF00"/>
                </a:solidFill>
              </a:rPr>
              <a:t>бляшкоподібний</a:t>
            </a:r>
            <a:endParaRPr lang="ru-RU" sz="1400" dirty="0"/>
          </a:p>
          <a:p>
            <a:pPr lvl="1">
              <a:buFontTx/>
              <a:buChar char="-"/>
            </a:pPr>
            <a:r>
              <a:rPr lang="ru-RU" sz="1400" dirty="0" err="1"/>
              <a:t>блюдцеподібний</a:t>
            </a:r>
            <a:r>
              <a:rPr lang="ru-RU" sz="1400" dirty="0"/>
              <a:t> - є </a:t>
            </a:r>
            <a:r>
              <a:rPr lang="ru-RU" sz="1400" dirty="0" err="1"/>
              <a:t>найбільш</a:t>
            </a:r>
            <a:r>
              <a:rPr lang="ru-RU" sz="1400" dirty="0"/>
              <a:t> </a:t>
            </a:r>
            <a:r>
              <a:rPr lang="ru-RU" sz="1400" dirty="0" err="1"/>
              <a:t>поширеним</a:t>
            </a:r>
            <a:r>
              <a:rPr lang="ru-RU" sz="1400" dirty="0"/>
              <a:t> </a:t>
            </a:r>
            <a:r>
              <a:rPr lang="ru-RU" sz="1400" dirty="0" err="1"/>
              <a:t>різновидом</a:t>
            </a:r>
            <a:r>
              <a:rPr lang="ru-RU" sz="1400" dirty="0"/>
              <a:t> росту раку </a:t>
            </a:r>
            <a:r>
              <a:rPr lang="ru-RU" sz="1400" dirty="0" err="1"/>
              <a:t>шлунка</a:t>
            </a:r>
            <a:r>
              <a:rPr lang="ru-RU" sz="1400" dirty="0"/>
              <a:t> (становить </a:t>
            </a:r>
            <a:r>
              <a:rPr lang="ru-RU" sz="1400" dirty="0" err="1"/>
              <a:t>близько</a:t>
            </a:r>
            <a:r>
              <a:rPr lang="ru-RU" sz="1400" dirty="0"/>
              <a:t> 35% </a:t>
            </a:r>
            <a:r>
              <a:rPr lang="ru-RU" sz="1400" dirty="0" err="1"/>
              <a:t>захворювань</a:t>
            </a:r>
            <a:r>
              <a:rPr lang="ru-RU" sz="1400" dirty="0"/>
              <a:t>); </a:t>
            </a:r>
            <a:r>
              <a:rPr lang="ru-RU" sz="1400" dirty="0" err="1"/>
              <a:t>це</a:t>
            </a:r>
            <a:r>
              <a:rPr lang="ru-RU" sz="1400" dirty="0"/>
              <a:t> </a:t>
            </a:r>
            <a:r>
              <a:rPr lang="ru-RU" sz="1400" dirty="0" err="1"/>
              <a:t>виразковий</a:t>
            </a:r>
            <a:r>
              <a:rPr lang="ru-RU" sz="1400" dirty="0"/>
              <a:t> рак; </a:t>
            </a:r>
            <a:r>
              <a:rPr lang="ru-RU" sz="1400" dirty="0" err="1"/>
              <a:t>його</a:t>
            </a:r>
            <a:r>
              <a:rPr lang="ru-RU" sz="1400" dirty="0"/>
              <a:t> </a:t>
            </a:r>
            <a:r>
              <a:rPr lang="ru-RU" sz="1400" dirty="0" err="1"/>
              <a:t>краї</a:t>
            </a:r>
            <a:r>
              <a:rPr lang="ru-RU" sz="1400" dirty="0"/>
              <a:t> </a:t>
            </a:r>
            <a:r>
              <a:rPr lang="ru-RU" sz="1400" dirty="0" err="1"/>
              <a:t>піднесені</a:t>
            </a:r>
            <a:r>
              <a:rPr lang="ru-RU" sz="1400" dirty="0"/>
              <a:t> та </a:t>
            </a:r>
            <a:r>
              <a:rPr lang="ru-RU" sz="1400" dirty="0" err="1"/>
              <a:t>чітко</a:t>
            </a:r>
            <a:r>
              <a:rPr lang="ru-RU" sz="1400" dirty="0"/>
              <a:t> </a:t>
            </a:r>
            <a:r>
              <a:rPr lang="ru-RU" sz="1400" dirty="0" err="1"/>
              <a:t>окреслені</a:t>
            </a:r>
            <a:r>
              <a:rPr lang="ru-RU" sz="1400" dirty="0"/>
              <a:t>; </a:t>
            </a:r>
            <a:r>
              <a:rPr lang="ru-RU" sz="1400" dirty="0" err="1"/>
              <a:t>візуально</a:t>
            </a:r>
            <a:r>
              <a:rPr lang="ru-RU" sz="1400" dirty="0"/>
              <a:t> </a:t>
            </a:r>
            <a:r>
              <a:rPr lang="ru-RU" sz="1400" dirty="0" err="1"/>
              <a:t>відрізнити</a:t>
            </a:r>
            <a:r>
              <a:rPr lang="ru-RU" sz="1400" dirty="0"/>
              <a:t> </a:t>
            </a:r>
            <a:r>
              <a:rPr lang="ru-RU" sz="1400" dirty="0" err="1"/>
              <a:t>його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</a:t>
            </a:r>
            <a:r>
              <a:rPr lang="ru-RU" sz="1400" dirty="0" err="1"/>
              <a:t>виразки</a:t>
            </a:r>
            <a:r>
              <a:rPr lang="ru-RU" sz="1400" dirty="0"/>
              <a:t> </a:t>
            </a:r>
            <a:r>
              <a:rPr lang="ru-RU" sz="1400" dirty="0" err="1"/>
              <a:t>шлунка</a:t>
            </a:r>
            <a:r>
              <a:rPr lang="ru-RU" sz="1400" dirty="0"/>
              <a:t> </a:t>
            </a:r>
            <a:r>
              <a:rPr lang="ru-RU" sz="1400" dirty="0" err="1"/>
              <a:t>досить</a:t>
            </a:r>
            <a:r>
              <a:rPr lang="ru-RU" sz="1400" dirty="0"/>
              <a:t> складно; </a:t>
            </a:r>
            <a:r>
              <a:rPr lang="ru-RU" sz="1400" dirty="0" err="1"/>
              <a:t>відрізняється</a:t>
            </a:r>
            <a:r>
              <a:rPr lang="ru-RU" sz="1400" dirty="0"/>
              <a:t> </a:t>
            </a:r>
            <a:r>
              <a:rPr lang="ru-RU" sz="1400" dirty="0" err="1"/>
              <a:t>порівняно</a:t>
            </a:r>
            <a:r>
              <a:rPr lang="ru-RU" sz="1400" dirty="0"/>
              <a:t> </a:t>
            </a:r>
            <a:r>
              <a:rPr lang="ru-RU" sz="1400" dirty="0" err="1"/>
              <a:t>доброякісним</a:t>
            </a:r>
            <a:r>
              <a:rPr lang="ru-RU" sz="1400" dirty="0"/>
              <a:t> </a:t>
            </a:r>
            <a:r>
              <a:rPr lang="ru-RU" sz="1400" dirty="0" err="1"/>
              <a:t>перебігом</a:t>
            </a:r>
            <a:endParaRPr lang="ru-RU" sz="1400" dirty="0"/>
          </a:p>
          <a:p>
            <a:pPr lvl="1">
              <a:buFontTx/>
              <a:buChar char="-"/>
            </a:pPr>
            <a:endParaRPr lang="ru-RU" sz="1400" dirty="0"/>
          </a:p>
          <a:p>
            <a:pPr lvl="1"/>
            <a:r>
              <a:rPr lang="ru-RU" sz="1400" dirty="0"/>
              <a:t>- </a:t>
            </a:r>
            <a:r>
              <a:rPr lang="ru-RU" sz="1400" dirty="0" err="1"/>
              <a:t>поліповидний</a:t>
            </a:r>
            <a:r>
              <a:rPr lang="ru-RU" sz="1400" dirty="0"/>
              <a:t> - є </a:t>
            </a:r>
            <a:r>
              <a:rPr lang="ru-RU" sz="1400" dirty="0" err="1"/>
              <a:t>найрідкіснішим</a:t>
            </a:r>
            <a:r>
              <a:rPr lang="ru-RU" sz="1400" dirty="0"/>
              <a:t> </a:t>
            </a:r>
            <a:r>
              <a:rPr lang="ru-RU" sz="1400" dirty="0" err="1"/>
              <a:t>різновидом</a:t>
            </a:r>
            <a:r>
              <a:rPr lang="ru-RU" sz="1400" dirty="0"/>
              <a:t> росту раку </a:t>
            </a:r>
            <a:r>
              <a:rPr lang="ru-RU" sz="1400" dirty="0" err="1"/>
              <a:t>шлунка</a:t>
            </a:r>
            <a:r>
              <a:rPr lang="ru-RU" sz="1400" dirty="0"/>
              <a:t> (</a:t>
            </a:r>
            <a:r>
              <a:rPr lang="ru-RU" sz="1400" dirty="0" err="1"/>
              <a:t>всього</a:t>
            </a:r>
            <a:r>
              <a:rPr lang="ru-RU" sz="1400" dirty="0"/>
              <a:t> </a:t>
            </a:r>
            <a:r>
              <a:rPr lang="ru-RU" sz="1400" dirty="0" err="1"/>
              <a:t>близько</a:t>
            </a:r>
            <a:r>
              <a:rPr lang="ru-RU" sz="1400" dirty="0"/>
              <a:t> 5% </a:t>
            </a:r>
            <a:r>
              <a:rPr lang="ru-RU" sz="1400" dirty="0" err="1"/>
              <a:t>випадків</a:t>
            </a:r>
            <a:r>
              <a:rPr lang="ru-RU" sz="1400" dirty="0"/>
              <a:t>); </a:t>
            </a:r>
            <a:r>
              <a:rPr lang="ru-RU" sz="1400" dirty="0" err="1"/>
              <a:t>пухлина</a:t>
            </a:r>
            <a:r>
              <a:rPr lang="ru-RU" sz="1400" dirty="0"/>
              <a:t> не </a:t>
            </a:r>
            <a:r>
              <a:rPr lang="ru-RU" sz="1400" dirty="0" err="1"/>
              <a:t>має</a:t>
            </a:r>
            <a:r>
              <a:rPr lang="ru-RU" sz="1400" dirty="0"/>
              <a:t> </a:t>
            </a:r>
            <a:r>
              <a:rPr lang="ru-RU" sz="1400" dirty="0" err="1"/>
              <a:t>виразки</a:t>
            </a:r>
            <a:r>
              <a:rPr lang="ru-RU" sz="1400" dirty="0"/>
              <a:t>, </a:t>
            </a:r>
            <a:r>
              <a:rPr lang="ru-RU" sz="1400" dirty="0" err="1"/>
              <a:t>від</a:t>
            </a:r>
            <a:r>
              <a:rPr lang="ru-RU" sz="1400" dirty="0"/>
              <a:t> </a:t>
            </a:r>
            <a:r>
              <a:rPr lang="ru-RU" sz="1400" dirty="0" err="1"/>
              <a:t>здорових</a:t>
            </a:r>
            <a:r>
              <a:rPr lang="ru-RU" sz="1400" dirty="0"/>
              <a:t> тканин добре </a:t>
            </a:r>
            <a:r>
              <a:rPr lang="ru-RU" sz="1400" dirty="0" err="1"/>
              <a:t>обмежена</a:t>
            </a:r>
            <a:r>
              <a:rPr lang="ru-RU" sz="1400" dirty="0"/>
              <a:t>; </a:t>
            </a:r>
            <a:r>
              <a:rPr lang="ru-RU" sz="1400" dirty="0" err="1"/>
              <a:t>із</a:t>
            </a:r>
            <a:r>
              <a:rPr lang="ru-RU" sz="1400" dirty="0"/>
              <a:t> </a:t>
            </a:r>
            <a:r>
              <a:rPr lang="ru-RU" sz="1400" dirty="0" err="1"/>
              <a:t>усіх</a:t>
            </a:r>
            <a:r>
              <a:rPr lang="ru-RU" sz="1400" dirty="0"/>
              <a:t> </a:t>
            </a:r>
            <a:r>
              <a:rPr lang="ru-RU" sz="1400" dirty="0" err="1"/>
              <a:t>різновидів</a:t>
            </a:r>
            <a:r>
              <a:rPr lang="ru-RU" sz="1400" dirty="0"/>
              <a:t> </a:t>
            </a:r>
            <a:r>
              <a:rPr lang="ru-RU" sz="1400" dirty="0" err="1"/>
              <a:t>має</a:t>
            </a:r>
            <a:r>
              <a:rPr lang="ru-RU" sz="1400" dirty="0"/>
              <a:t> </a:t>
            </a:r>
            <a:r>
              <a:rPr lang="ru-RU" sz="1400" dirty="0" err="1"/>
              <a:t>найсприятливіший</a:t>
            </a:r>
            <a:r>
              <a:rPr lang="ru-RU" sz="1400" dirty="0"/>
              <a:t> прогноз.</a:t>
            </a:r>
          </a:p>
        </p:txBody>
      </p:sp>
      <p:pic>
        <p:nvPicPr>
          <p:cNvPr id="7171" name="Picture 3" descr="C:\Users\Дом\Desktop\работа Юля\медин\кардиоэзоф рак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1538" y="4714884"/>
            <a:ext cx="1428760" cy="18713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642918"/>
            <a:ext cx="40719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dirty="0">
                <a:solidFill>
                  <a:srgbClr val="FFFF00"/>
                </a:solidFill>
              </a:rPr>
              <a:t>2. </a:t>
            </a:r>
            <a:r>
              <a:rPr lang="ru-RU" sz="1600" dirty="0" err="1">
                <a:solidFill>
                  <a:srgbClr val="FFFF00"/>
                </a:solidFill>
              </a:rPr>
              <a:t>Ендофітний</a:t>
            </a:r>
            <a:r>
              <a:rPr lang="ru-RU" sz="1600" dirty="0">
                <a:solidFill>
                  <a:srgbClr val="FFFF00"/>
                </a:solidFill>
              </a:rPr>
              <a:t> тип, при </a:t>
            </a:r>
            <a:r>
              <a:rPr lang="ru-RU" sz="1600" dirty="0" err="1">
                <a:solidFill>
                  <a:srgbClr val="FFFF00"/>
                </a:solidFill>
              </a:rPr>
              <a:t>якому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пухлина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проростає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стінку</a:t>
            </a:r>
            <a:r>
              <a:rPr lang="ru-RU" sz="1600" dirty="0">
                <a:solidFill>
                  <a:srgbClr val="FFFF00"/>
                </a:solidFill>
              </a:rPr>
              <a:t> органу. </a:t>
            </a:r>
            <a:r>
              <a:rPr lang="ru-RU" sz="1600" dirty="0" err="1">
                <a:solidFill>
                  <a:srgbClr val="FFFF00"/>
                </a:solidFill>
              </a:rPr>
              <a:t>Характерні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форми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зростання</a:t>
            </a:r>
            <a:r>
              <a:rPr lang="ru-RU" sz="1600" dirty="0">
                <a:solidFill>
                  <a:srgbClr val="FFFF00"/>
                </a:solidFill>
              </a:rPr>
              <a:t>:</a:t>
            </a:r>
          </a:p>
          <a:p>
            <a:pPr lvl="0"/>
            <a:r>
              <a:rPr lang="ru-RU" sz="1600" dirty="0">
                <a:solidFill>
                  <a:srgbClr val="FFFF00"/>
                </a:solidFill>
              </a:rPr>
              <a:t>- </a:t>
            </a:r>
            <a:r>
              <a:rPr lang="ru-RU" sz="1600" dirty="0" err="1">
                <a:solidFill>
                  <a:srgbClr val="FFFF00"/>
                </a:solidFill>
              </a:rPr>
              <a:t>інфільтративно-виразковий</a:t>
            </a:r>
            <a:endParaRPr lang="ru-RU" sz="1600" dirty="0">
              <a:solidFill>
                <a:srgbClr val="FFFF00"/>
              </a:solidFill>
            </a:endParaRPr>
          </a:p>
          <a:p>
            <a:pPr lvl="0"/>
            <a:r>
              <a:rPr lang="ru-RU" sz="1600" dirty="0" err="1">
                <a:solidFill>
                  <a:srgbClr val="FFFF00"/>
                </a:solidFill>
              </a:rPr>
              <a:t>дифузно-фіброзний</a:t>
            </a:r>
            <a:r>
              <a:rPr lang="ru-RU" sz="1600" dirty="0">
                <a:solidFill>
                  <a:srgbClr val="FFFF00"/>
                </a:solidFill>
              </a:rPr>
              <a:t>;</a:t>
            </a:r>
          </a:p>
          <a:p>
            <a:pPr lvl="0"/>
            <a:r>
              <a:rPr lang="ru-RU" sz="1600" dirty="0" err="1">
                <a:solidFill>
                  <a:srgbClr val="FFFF00"/>
                </a:solidFill>
              </a:rPr>
              <a:t>дифузне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проростання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стінки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шлунка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порушує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його</a:t>
            </a:r>
            <a:r>
              <a:rPr lang="ru-RU" sz="1600" dirty="0">
                <a:solidFill>
                  <a:srgbClr val="FFFF00"/>
                </a:solidFill>
              </a:rPr>
              <a:t> моторику та </a:t>
            </a:r>
            <a:r>
              <a:rPr lang="ru-RU" sz="1600" dirty="0" err="1">
                <a:solidFill>
                  <a:srgbClr val="FFFF00"/>
                </a:solidFill>
              </a:rPr>
              <a:t>провокує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виникнення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диспепсичних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скарг</a:t>
            </a:r>
            <a:endParaRPr lang="ru-RU" sz="1600" dirty="0">
              <a:solidFill>
                <a:srgbClr val="FFFF00"/>
              </a:solidFill>
            </a:endParaRPr>
          </a:p>
          <a:p>
            <a:pPr lvl="0"/>
            <a:r>
              <a:rPr lang="ru-RU" sz="1600" dirty="0">
                <a:solidFill>
                  <a:srgbClr val="FFFF00"/>
                </a:solidFill>
              </a:rPr>
              <a:t>3. </a:t>
            </a:r>
            <a:r>
              <a:rPr lang="ru-RU" sz="1600" dirty="0" err="1">
                <a:solidFill>
                  <a:srgbClr val="FFFF00"/>
                </a:solidFill>
              </a:rPr>
              <a:t>Змішаний</a:t>
            </a:r>
            <a:r>
              <a:rPr lang="ru-RU" sz="1600" dirty="0">
                <a:solidFill>
                  <a:srgbClr val="FFFF00"/>
                </a:solidFill>
              </a:rPr>
              <a:t> тип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659" y="116632"/>
            <a:ext cx="4590511" cy="612068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Дом\Desktop\работа Юля\медин\опухоль жка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9632" y="836712"/>
            <a:ext cx="5767302" cy="4732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Дом\Desktop\работа Юля\медин\12perctnaya-kiwka-1.jpg"/>
          <p:cNvPicPr>
            <a:picLocks noChangeAspect="1" noChangeArrowheads="1"/>
          </p:cNvPicPr>
          <p:nvPr/>
        </p:nvPicPr>
        <p:blipFill rotWithShape="1">
          <a:blip r:embed="rId2"/>
          <a:srcRect t="4609"/>
          <a:stretch/>
        </p:blipFill>
        <p:spPr bwMode="auto">
          <a:xfrm>
            <a:off x="785786" y="1357298"/>
            <a:ext cx="3929090" cy="2957399"/>
          </a:xfrm>
          <a:prstGeom prst="rect">
            <a:avLst/>
          </a:prstGeom>
          <a:noFill/>
        </p:spPr>
      </p:pic>
      <p:pic>
        <p:nvPicPr>
          <p:cNvPr id="40964" name="Picture 4" descr="C:\Users\Дом\Desktop\работа Юля\медин\hqdefaul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1" y="1214422"/>
            <a:ext cx="4095779" cy="307183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85786" y="1214422"/>
            <a:ext cx="642942" cy="3071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428728" y="1357298"/>
            <a:ext cx="571504" cy="5715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571736" y="1428736"/>
            <a:ext cx="1143008" cy="4286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428728" y="3857628"/>
            <a:ext cx="428628" cy="4286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428992" y="3643314"/>
            <a:ext cx="857256" cy="4286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071934" y="2000240"/>
            <a:ext cx="642942" cy="1143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786182" y="1785926"/>
            <a:ext cx="571504" cy="2143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Дом\Desktop\работа Юля\медин\rent15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071546"/>
            <a:ext cx="3733272" cy="4429156"/>
          </a:xfrm>
          <a:prstGeom prst="rect">
            <a:avLst/>
          </a:prstGeom>
          <a:noFill/>
        </p:spPr>
      </p:pic>
      <p:pic>
        <p:nvPicPr>
          <p:cNvPr id="1026" name="Picture 2" descr="C:\Users\Дом\Desktop\работа Юля\медин\tonkaya-kiwka.jpg"/>
          <p:cNvPicPr>
            <a:picLocks noChangeAspect="1" noChangeArrowheads="1"/>
          </p:cNvPicPr>
          <p:nvPr/>
        </p:nvPicPr>
        <p:blipFill rotWithShape="1">
          <a:blip r:embed="rId3"/>
          <a:srcRect t="3811"/>
          <a:stretch/>
        </p:blipFill>
        <p:spPr bwMode="auto">
          <a:xfrm>
            <a:off x="357158" y="1357298"/>
            <a:ext cx="4206875" cy="360679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71472" y="1357298"/>
            <a:ext cx="1071570" cy="35004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ом\Documents\Scanned Documents\Рисунок (24)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857232"/>
            <a:ext cx="8717979" cy="2825763"/>
          </a:xfrm>
          <a:prstGeom prst="rect">
            <a:avLst/>
          </a:prstGeom>
          <a:noFill/>
        </p:spPr>
      </p:pic>
      <p:pic>
        <p:nvPicPr>
          <p:cNvPr id="2051" name="Picture 3" descr="C:\Users\Дом\Documents\Scanned Documents\Рисунок р(25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3786190"/>
            <a:ext cx="4581462" cy="285752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857488" y="214290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ентеріт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:\Users\Дом\Desktop\работа Юля\медин\155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785794"/>
            <a:ext cx="5072098" cy="4017898"/>
          </a:xfrm>
          <a:prstGeom prst="rect">
            <a:avLst/>
          </a:prstGeom>
          <a:noFill/>
        </p:spPr>
      </p:pic>
      <p:pic>
        <p:nvPicPr>
          <p:cNvPr id="50179" name="Picture 3" descr="C:\Users\Дом\Desktop\работа Юля\медин\1555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2857496"/>
            <a:ext cx="2476514" cy="339428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907704" y="264565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Поліп</a:t>
            </a:r>
            <a:r>
              <a:rPr lang="ru-RU" dirty="0">
                <a:solidFill>
                  <a:srgbClr val="FFFF00"/>
                </a:solidFill>
              </a:rPr>
              <a:t> кишки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Дом\Desktop\работа Юля\медин\image0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7744" y="80628"/>
            <a:ext cx="4924076" cy="6696744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7158" y="642918"/>
            <a:ext cx="4178299" cy="5176471"/>
          </a:xfrm>
          <a:prstGeom prst="rect">
            <a:avLst/>
          </a:prstGeom>
          <a:ln>
            <a:solidFill>
              <a:srgbClr val="66FFFF"/>
            </a:solidFill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 l="14270" t="5420" r="10219" b="5025"/>
          <a:stretch>
            <a:fillRect/>
          </a:stretch>
        </p:blipFill>
        <p:spPr>
          <a:xfrm>
            <a:off x="4786314" y="642918"/>
            <a:ext cx="4071934" cy="3818156"/>
          </a:xfrm>
          <a:prstGeom prst="rect">
            <a:avLst/>
          </a:prstGeom>
          <a:ln>
            <a:solidFill>
              <a:srgbClr val="66FFFF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857752" y="4643446"/>
            <a:ext cx="400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подвійне контрастування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74605" y="5819389"/>
            <a:ext cx="4143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Фаза тугого </a:t>
            </a:r>
            <a:r>
              <a:rPr lang="ru-RU" dirty="0" err="1"/>
              <a:t>заповнення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9" y="116632"/>
            <a:ext cx="6581854" cy="1105682"/>
          </a:xfrm>
        </p:spPr>
        <p:txBody>
          <a:bodyPr>
            <a:normAutofit/>
          </a:bodyPr>
          <a:lstStyle/>
          <a:p>
            <a:r>
              <a:rPr lang="ru-RU" sz="2600" dirty="0" err="1">
                <a:solidFill>
                  <a:srgbClr val="FFFF00"/>
                </a:solidFill>
              </a:rPr>
              <a:t>Невідкладні</a:t>
            </a:r>
            <a:r>
              <a:rPr lang="ru-RU" sz="2600" dirty="0">
                <a:solidFill>
                  <a:srgbClr val="FFFF00"/>
                </a:solidFill>
              </a:rPr>
              <a:t> </a:t>
            </a:r>
            <a:r>
              <a:rPr lang="ru-RU" sz="2600" dirty="0" err="1">
                <a:solidFill>
                  <a:srgbClr val="FFFF00"/>
                </a:solidFill>
              </a:rPr>
              <a:t>стани</a:t>
            </a:r>
            <a:r>
              <a:rPr lang="ru-RU" sz="2600" dirty="0">
                <a:solidFill>
                  <a:srgbClr val="FFFF00"/>
                </a:solidFill>
              </a:rPr>
              <a:t>. </a:t>
            </a:r>
            <a:r>
              <a:rPr lang="ru-RU" sz="2600" dirty="0" err="1">
                <a:solidFill>
                  <a:srgbClr val="FFFF00"/>
                </a:solidFill>
              </a:rPr>
              <a:t>Гострий</a:t>
            </a:r>
            <a:r>
              <a:rPr lang="ru-RU" sz="2600" dirty="0">
                <a:solidFill>
                  <a:srgbClr val="FFFF00"/>
                </a:solidFill>
              </a:rPr>
              <a:t> </a:t>
            </a:r>
            <a:r>
              <a:rPr lang="ru-RU" sz="2600" dirty="0" err="1">
                <a:solidFill>
                  <a:srgbClr val="FFFF00"/>
                </a:solidFill>
              </a:rPr>
              <a:t>розсіяний</a:t>
            </a:r>
            <a:r>
              <a:rPr lang="ru-RU" sz="2600" dirty="0">
                <a:solidFill>
                  <a:srgbClr val="FFFF00"/>
                </a:solidFill>
              </a:rPr>
              <a:t> </a:t>
            </a:r>
            <a:r>
              <a:rPr lang="ru-RU" sz="2600" dirty="0" err="1">
                <a:solidFill>
                  <a:srgbClr val="FFFF00"/>
                </a:solidFill>
              </a:rPr>
              <a:t>абдомінальний</a:t>
            </a:r>
            <a:r>
              <a:rPr lang="ru-RU" sz="2600" dirty="0">
                <a:solidFill>
                  <a:srgbClr val="FFFF00"/>
                </a:solidFill>
              </a:rPr>
              <a:t> </a:t>
            </a:r>
            <a:r>
              <a:rPr lang="ru-RU" sz="2600" dirty="0" err="1">
                <a:solidFill>
                  <a:srgbClr val="FFFF00"/>
                </a:solidFill>
              </a:rPr>
              <a:t>біль</a:t>
            </a:r>
            <a:r>
              <a:rPr lang="ru-RU" sz="2600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73383" y="1281794"/>
            <a:ext cx="6492240" cy="2473797"/>
          </a:xfrm>
        </p:spPr>
        <p:txBody>
          <a:bodyPr>
            <a:normAutofit fontScale="55000" lnSpcReduction="20000"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Перфорація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порожнистого</a:t>
            </a:r>
            <a:r>
              <a:rPr lang="ru-RU" dirty="0">
                <a:solidFill>
                  <a:srgbClr val="FFFF00"/>
                </a:solidFill>
              </a:rPr>
              <a:t> органу-с-м </a:t>
            </a:r>
            <a:r>
              <a:rPr lang="ru-RU" dirty="0" err="1">
                <a:solidFill>
                  <a:srgbClr val="FFFF00"/>
                </a:solidFill>
              </a:rPr>
              <a:t>наявності</a:t>
            </a:r>
            <a:r>
              <a:rPr lang="ru-RU" dirty="0">
                <a:solidFill>
                  <a:srgbClr val="FFFF00"/>
                </a:solidFill>
              </a:rPr>
              <a:t> газу в </a:t>
            </a:r>
            <a:r>
              <a:rPr lang="ru-RU" dirty="0" err="1">
                <a:solidFill>
                  <a:srgbClr val="FFFF00"/>
                </a:solidFill>
              </a:rPr>
              <a:t>черевній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порожнині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порушення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цілісності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слизової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оболонки</a:t>
            </a:r>
            <a:endParaRPr lang="ru-RU" dirty="0">
              <a:solidFill>
                <a:srgbClr val="FFFF00"/>
              </a:solidFill>
            </a:endParaRPr>
          </a:p>
          <a:p>
            <a:r>
              <a:rPr lang="ru-RU" dirty="0" err="1">
                <a:solidFill>
                  <a:srgbClr val="FFFF00"/>
                </a:solidFill>
              </a:rPr>
              <a:t>Кількість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вільного</a:t>
            </a:r>
            <a:r>
              <a:rPr lang="ru-RU" dirty="0">
                <a:solidFill>
                  <a:srgbClr val="FFFF00"/>
                </a:solidFill>
              </a:rPr>
              <a:t> газу </a:t>
            </a:r>
            <a:r>
              <a:rPr lang="ru-RU" dirty="0" err="1">
                <a:solidFill>
                  <a:srgbClr val="FFFF00"/>
                </a:solidFill>
              </a:rPr>
              <a:t>показово</a:t>
            </a:r>
            <a:r>
              <a:rPr lang="ru-RU" dirty="0">
                <a:solidFill>
                  <a:srgbClr val="FFFF00"/>
                </a:solidFill>
              </a:rPr>
              <a:t> для </a:t>
            </a:r>
            <a:r>
              <a:rPr lang="ru-RU" dirty="0" err="1">
                <a:solidFill>
                  <a:srgbClr val="FFFF00"/>
                </a:solidFill>
              </a:rPr>
              <a:t>визначення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локалізації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перфорації</a:t>
            </a:r>
            <a:r>
              <a:rPr lang="ru-RU" dirty="0">
                <a:solidFill>
                  <a:srgbClr val="FFFF00"/>
                </a:solidFill>
              </a:rPr>
              <a:t>: велика </a:t>
            </a:r>
            <a:r>
              <a:rPr lang="ru-RU" dirty="0" err="1">
                <a:solidFill>
                  <a:srgbClr val="FFFF00"/>
                </a:solidFill>
              </a:rPr>
              <a:t>кількість-товста</a:t>
            </a:r>
            <a:r>
              <a:rPr lang="ru-RU" dirty="0">
                <a:solidFill>
                  <a:srgbClr val="FFFF00"/>
                </a:solidFill>
              </a:rPr>
              <a:t> кишка, </a:t>
            </a:r>
            <a:r>
              <a:rPr lang="ru-RU" dirty="0" err="1">
                <a:solidFill>
                  <a:srgbClr val="FFFF00"/>
                </a:solidFill>
              </a:rPr>
              <a:t>середнє-шлунок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мале</a:t>
            </a:r>
            <a:r>
              <a:rPr lang="ru-RU" dirty="0">
                <a:solidFill>
                  <a:srgbClr val="FFFF00"/>
                </a:solidFill>
              </a:rPr>
              <a:t>-тонка кишка(яка </a:t>
            </a:r>
            <a:r>
              <a:rPr lang="ru-RU" dirty="0" err="1">
                <a:solidFill>
                  <a:srgbClr val="FFFF00"/>
                </a:solidFill>
              </a:rPr>
              <a:t>зазвичай</a:t>
            </a:r>
            <a:r>
              <a:rPr lang="ru-RU" dirty="0">
                <a:solidFill>
                  <a:srgbClr val="FFFF00"/>
                </a:solidFill>
              </a:rPr>
              <a:t> не </a:t>
            </a:r>
            <a:r>
              <a:rPr lang="ru-RU" dirty="0" err="1">
                <a:solidFill>
                  <a:srgbClr val="FFFF00"/>
                </a:solidFill>
              </a:rPr>
              <a:t>містить</a:t>
            </a:r>
            <a:r>
              <a:rPr lang="ru-RU" dirty="0">
                <a:solidFill>
                  <a:srgbClr val="FFFF00"/>
                </a:solidFill>
              </a:rPr>
              <a:t> газ).</a:t>
            </a:r>
          </a:p>
          <a:p>
            <a:r>
              <a:rPr lang="ru-RU" dirty="0">
                <a:solidFill>
                  <a:srgbClr val="FFFF00"/>
                </a:solidFill>
              </a:rPr>
              <a:t>Газ </a:t>
            </a:r>
            <a:r>
              <a:rPr lang="ru-RU" dirty="0" err="1">
                <a:solidFill>
                  <a:srgbClr val="FFFF00"/>
                </a:solidFill>
              </a:rPr>
              <a:t>може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визначатися</a:t>
            </a:r>
            <a:r>
              <a:rPr lang="ru-RU" dirty="0">
                <a:solidFill>
                  <a:srgbClr val="FFFF00"/>
                </a:solidFill>
              </a:rPr>
              <a:t> на </a:t>
            </a:r>
            <a:r>
              <a:rPr lang="ru-RU" dirty="0" err="1">
                <a:solidFill>
                  <a:srgbClr val="FFFF00"/>
                </a:solidFill>
              </a:rPr>
              <a:t>оглядової</a:t>
            </a:r>
            <a:r>
              <a:rPr lang="ru-RU" dirty="0">
                <a:solidFill>
                  <a:srgbClr val="FFFF00"/>
                </a:solidFill>
              </a:rPr>
              <a:t> ОБП.</a:t>
            </a:r>
          </a:p>
          <a:p>
            <a:r>
              <a:rPr lang="ru-RU" dirty="0">
                <a:solidFill>
                  <a:srgbClr val="FFFF00"/>
                </a:solidFill>
              </a:rPr>
              <a:t>На КТ з </a:t>
            </a:r>
            <a:r>
              <a:rPr lang="ru-RU" dirty="0" err="1">
                <a:solidFill>
                  <a:srgbClr val="FFFF00"/>
                </a:solidFill>
              </a:rPr>
              <a:t>контрастуванням</a:t>
            </a:r>
            <a:r>
              <a:rPr lang="ru-RU" dirty="0">
                <a:solidFill>
                  <a:srgbClr val="FFFF00"/>
                </a:solidFill>
              </a:rPr>
              <a:t> (</a:t>
            </a:r>
            <a:r>
              <a:rPr lang="ru-RU" dirty="0" err="1">
                <a:solidFill>
                  <a:srgbClr val="FFFF00"/>
                </a:solidFill>
              </a:rPr>
              <a:t>артеріальна</a:t>
            </a:r>
            <a:r>
              <a:rPr lang="ru-RU" dirty="0">
                <a:solidFill>
                  <a:srgbClr val="FFFF00"/>
                </a:solidFill>
              </a:rPr>
              <a:t> фаза) </a:t>
            </a:r>
            <a:r>
              <a:rPr lang="ru-RU" dirty="0" err="1">
                <a:solidFill>
                  <a:srgbClr val="FFFF00"/>
                </a:solidFill>
              </a:rPr>
              <a:t>обов'язково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гарне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розправлення</a:t>
            </a:r>
            <a:r>
              <a:rPr lang="ru-RU" dirty="0">
                <a:solidFill>
                  <a:srgbClr val="FFFF00"/>
                </a:solidFill>
              </a:rPr>
              <a:t> органу водою (ПЕГ)</a:t>
            </a:r>
            <a:endParaRPr lang="ru-RU" dirty="0"/>
          </a:p>
          <a:p>
            <a:endParaRPr lang="ru-RU" dirty="0"/>
          </a:p>
          <a:p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83" y="3755590"/>
            <a:ext cx="2825803" cy="20978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402" y="3429335"/>
            <a:ext cx="2683565" cy="25147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708" y="3944145"/>
            <a:ext cx="2915318" cy="17207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http://vmede.org/sait/content/Onkilogiya_ternova_2010/11_files/mb4_013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22" y="909502"/>
            <a:ext cx="2013585" cy="2654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5463217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08594"/>
            <a:ext cx="3400135" cy="512349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704293" y="260648"/>
            <a:ext cx="4891068" cy="1161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FFFF00"/>
                </a:solidFill>
              </a:rPr>
              <a:t>Невідкладні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статки</a:t>
            </a:r>
            <a:r>
              <a:rPr lang="ru-RU" sz="2800" b="1" dirty="0">
                <a:solidFill>
                  <a:srgbClr val="FFFF00"/>
                </a:solidFill>
              </a:rPr>
              <a:t> в RUQ.</a:t>
            </a:r>
          </a:p>
          <a:p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Гострий</a:t>
            </a:r>
            <a:r>
              <a:rPr lang="ru-RU" sz="2800" b="1" dirty="0">
                <a:solidFill>
                  <a:srgbClr val="FFFF00"/>
                </a:solidFill>
              </a:rPr>
              <a:t> холецистит.</a:t>
            </a:r>
            <a:br>
              <a:rPr lang="en-US" sz="1350" b="1" dirty="0"/>
            </a:br>
            <a:endParaRPr lang="ru-RU" sz="135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292" y="3773224"/>
            <a:ext cx="2382335" cy="185886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651069" y="1825515"/>
            <a:ext cx="537554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Камені</a:t>
            </a:r>
            <a:r>
              <a:rPr lang="ru-RU" dirty="0"/>
              <a:t> ЖП - </a:t>
            </a:r>
            <a:r>
              <a:rPr lang="ru-RU" dirty="0" err="1"/>
              <a:t>найчастіша</a:t>
            </a:r>
            <a:r>
              <a:rPr lang="ru-RU" dirty="0"/>
              <a:t> причина </a:t>
            </a:r>
            <a:r>
              <a:rPr lang="ru-RU" dirty="0" err="1"/>
              <a:t>гострого</a:t>
            </a:r>
            <a:r>
              <a:rPr lang="ru-RU" dirty="0"/>
              <a:t> холециститу (95%).</a:t>
            </a:r>
          </a:p>
          <a:p>
            <a:r>
              <a:rPr lang="ru-RU" dirty="0" err="1"/>
              <a:t>Клінічно</a:t>
            </a:r>
            <a:r>
              <a:rPr lang="ru-RU" dirty="0"/>
              <a:t>: </a:t>
            </a:r>
            <a:r>
              <a:rPr lang="ru-RU" dirty="0" err="1"/>
              <a:t>біль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наростає</a:t>
            </a:r>
            <a:r>
              <a:rPr lang="ru-RU" dirty="0"/>
              <a:t> в </a:t>
            </a:r>
            <a:r>
              <a:rPr lang="en-US" dirty="0"/>
              <a:t>RUQ </a:t>
            </a:r>
            <a:r>
              <a:rPr lang="ru-RU" dirty="0"/>
              <a:t>з </a:t>
            </a:r>
            <a:r>
              <a:rPr lang="ru-RU" dirty="0" err="1"/>
              <a:t>можливою</a:t>
            </a:r>
            <a:r>
              <a:rPr lang="ru-RU" dirty="0"/>
              <a:t> </a:t>
            </a:r>
            <a:r>
              <a:rPr lang="ru-RU" dirty="0" err="1"/>
              <a:t>іррадіацією</a:t>
            </a:r>
            <a:r>
              <a:rPr lang="ru-RU" dirty="0"/>
              <a:t> в плече і/</a:t>
            </a:r>
            <a:r>
              <a:rPr lang="ru-RU" dirty="0" err="1"/>
              <a:t>або</a:t>
            </a:r>
            <a:r>
              <a:rPr lang="ru-RU" dirty="0"/>
              <a:t> лопатку (при </a:t>
            </a:r>
            <a:r>
              <a:rPr lang="ru-RU" dirty="0" err="1"/>
              <a:t>жовчній</a:t>
            </a:r>
            <a:r>
              <a:rPr lang="ru-RU" dirty="0"/>
              <a:t> </a:t>
            </a:r>
            <a:r>
              <a:rPr lang="ru-RU" dirty="0" err="1"/>
              <a:t>коліці-біль</a:t>
            </a:r>
            <a:r>
              <a:rPr lang="ru-RU" dirty="0"/>
              <a:t> </a:t>
            </a:r>
            <a:r>
              <a:rPr lang="ru-RU" dirty="0" err="1"/>
              <a:t>інтерміттіюча</a:t>
            </a:r>
            <a:r>
              <a:rPr lang="ru-RU" dirty="0"/>
              <a:t>), </a:t>
            </a:r>
            <a:r>
              <a:rPr lang="ru-RU" dirty="0" err="1"/>
              <a:t>нудота</a:t>
            </a:r>
            <a:r>
              <a:rPr lang="ru-RU" dirty="0"/>
              <a:t>, </a:t>
            </a:r>
            <a:r>
              <a:rPr lang="ru-RU" dirty="0" err="1"/>
              <a:t>блювання</a:t>
            </a:r>
            <a:r>
              <a:rPr lang="ru-RU" dirty="0"/>
              <a:t>, </a:t>
            </a:r>
            <a:r>
              <a:rPr lang="ru-RU" dirty="0" err="1"/>
              <a:t>підйом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850" y="3305906"/>
            <a:ext cx="2886762" cy="25426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835595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2354</TotalTime>
  <Words>1681</Words>
  <Application>Microsoft Office PowerPoint</Application>
  <PresentationFormat>Экран (4:3)</PresentationFormat>
  <Paragraphs>251</Paragraphs>
  <Slides>60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7" baseType="lpstr">
      <vt:lpstr>Arial</vt:lpstr>
      <vt:lpstr>Consolas</vt:lpstr>
      <vt:lpstr>Corbel</vt:lpstr>
      <vt:lpstr>Wingdings</vt:lpstr>
      <vt:lpstr>Wingdings 2</vt:lpstr>
      <vt:lpstr>Wingdings 3</vt:lpstr>
      <vt:lpstr>Метро</vt:lpstr>
      <vt:lpstr>Рентгеноанатомія, променева діагностика патології шлунково – кишкового тракту.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Подвійне контрастування шлунка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Невідкладні стани. Гострий розсіяний абдомінальний біль.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Олеся Дмитріївна Слюсаренко</cp:lastModifiedBy>
  <cp:revision>224</cp:revision>
  <dcterms:created xsi:type="dcterms:W3CDTF">2017-11-14T18:09:22Z</dcterms:created>
  <dcterms:modified xsi:type="dcterms:W3CDTF">2023-02-14T15:31:53Z</dcterms:modified>
</cp:coreProperties>
</file>