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58" r:id="rId4"/>
    <p:sldId id="302" r:id="rId5"/>
    <p:sldId id="303" r:id="rId6"/>
    <p:sldId id="304" r:id="rId7"/>
    <p:sldId id="360" r:id="rId8"/>
    <p:sldId id="337" r:id="rId9"/>
    <p:sldId id="266" r:id="rId10"/>
    <p:sldId id="353" r:id="rId11"/>
    <p:sldId id="345" r:id="rId12"/>
    <p:sldId id="309" r:id="rId13"/>
    <p:sldId id="265" r:id="rId14"/>
    <p:sldId id="315" r:id="rId15"/>
    <p:sldId id="284" r:id="rId16"/>
    <p:sldId id="285" r:id="rId17"/>
    <p:sldId id="283" r:id="rId18"/>
    <p:sldId id="322" r:id="rId19"/>
    <p:sldId id="361" r:id="rId20"/>
    <p:sldId id="362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790" autoAdjust="0"/>
  </p:normalViewPr>
  <p:slideViewPr>
    <p:cSldViewPr>
      <p:cViewPr varScale="1">
        <p:scale>
          <a:sx n="58" d="100"/>
          <a:sy n="58" d="100"/>
        </p:scale>
        <p:origin x="-35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AE11F5-508F-488F-B6F4-CB6C70A6586A}" type="datetimeFigureOut">
              <a:rPr lang="uk-UA" smtClean="0"/>
              <a:t>09.04.2021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71D0DD-2922-4B51-B070-6FA36F37663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568721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5A158D-2865-43FD-86BD-706803B0216D}" type="datetimeFigureOut">
              <a:rPr lang="uk-UA" smtClean="0"/>
              <a:t>09.04.2021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1F322A-AE95-468E-B1BC-1FAE79097D5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69354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65100"/>
            <a:ext cx="8229600" cy="1600200"/>
          </a:xfrm>
        </p:spPr>
        <p:txBody>
          <a:bodyPr anchor="ctr"/>
          <a:lstStyle/>
          <a:p>
            <a:r>
              <a:rPr lang="en-US" dirty="0" smtClean="0"/>
              <a:t>Bronchial </a:t>
            </a:r>
            <a:r>
              <a:rPr lang="en-US" dirty="0"/>
              <a:t>asthma in children</a:t>
            </a:r>
            <a:endParaRPr lang="uk-UA" dirty="0"/>
          </a:p>
        </p:txBody>
      </p:sp>
      <p:pic>
        <p:nvPicPr>
          <p:cNvPr id="5" name="Picture 2" descr="C:\Users\Sunny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765300"/>
            <a:ext cx="5686425" cy="433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8429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Bronchial asthma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- chronic allergic inflammation of bronchi, with is </a:t>
            </a:r>
            <a:r>
              <a:rPr lang="en-US" sz="3600" dirty="0">
                <a:solidFill>
                  <a:schemeClr val="tx1"/>
                </a:solidFill>
              </a:rPr>
              <a:t>conditioned by </a:t>
            </a:r>
            <a:r>
              <a:rPr lang="en-US" sz="3600" dirty="0" smtClean="0">
                <a:solidFill>
                  <a:schemeClr val="tx1"/>
                </a:solidFill>
              </a:rPr>
              <a:t>excess of cells and inflammatory mediators.</a:t>
            </a:r>
            <a:endParaRPr lang="uk-UA" sz="3600" dirty="0">
              <a:solidFill>
                <a:schemeClr val="tx1"/>
              </a:solidFill>
            </a:endParaRPr>
          </a:p>
        </p:txBody>
      </p:sp>
      <p:pic>
        <p:nvPicPr>
          <p:cNvPr id="5" name="Picture 2" descr="C:\Users\Sunny\Desktop\asthma.gif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3781425"/>
            <a:ext cx="4679950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981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79512"/>
          </a:xfrm>
        </p:spPr>
        <p:txBody>
          <a:bodyPr/>
          <a:lstStyle/>
          <a:p>
            <a:r>
              <a:rPr lang="en-US" dirty="0" smtClean="0"/>
              <a:t>Risk factors of BA</a:t>
            </a:r>
            <a:endParaRPr lang="uk-UA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00747"/>
            <a:ext cx="8424935" cy="5468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551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979512"/>
          </a:xfrm>
        </p:spPr>
        <p:txBody>
          <a:bodyPr/>
          <a:lstStyle/>
          <a:p>
            <a:r>
              <a:rPr lang="en-US" sz="4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PATHOPHYSIOLOGY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68760"/>
            <a:ext cx="8686800" cy="4857403"/>
          </a:xfrm>
        </p:spPr>
        <p:txBody>
          <a:bodyPr>
            <a:normAutofit/>
          </a:bodyPr>
          <a:lstStyle/>
          <a:p>
            <a:pPr lvl="1" algn="just">
              <a:buNone/>
              <a:defRPr/>
            </a:pPr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Asthma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pathophysiology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quite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difficult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insufficiently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studied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Undoubtedly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most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cases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disease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based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hypersensitivity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reaction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buNone/>
              <a:defRPr/>
            </a:pPr>
            <a:endParaRPr lang="en-US" sz="3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buNone/>
              <a:defRPr/>
            </a:pP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genesis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any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allergic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reaction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divided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into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immune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pathochemical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pathophysiologic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phases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480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17240"/>
            <a:ext cx="8229600" cy="763488"/>
          </a:xfrm>
        </p:spPr>
        <p:txBody>
          <a:bodyPr/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Immune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phase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212976"/>
            <a:ext cx="8229600" cy="2913187"/>
          </a:xfrm>
        </p:spPr>
        <p:txBody>
          <a:bodyPr>
            <a:noAutofit/>
          </a:bodyPr>
          <a:lstStyle/>
          <a:p>
            <a:pPr algn="just">
              <a:buNone/>
              <a:defRPr/>
            </a:pP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After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involving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into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airways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allergens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activate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immunocompetent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B-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lymphocytes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produce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antibodies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Ig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case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asthma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T-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lymphocytes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inhibited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activation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B-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lympocytes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Ig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production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excessive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exceeding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normal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needs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GB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Box 14"/>
          <p:cNvSpPr txBox="1">
            <a:spLocks noChangeArrowheads="1"/>
          </p:cNvSpPr>
          <p:nvPr/>
        </p:nvSpPr>
        <p:spPr bwMode="auto">
          <a:xfrm>
            <a:off x="683568" y="980728"/>
            <a:ext cx="1411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en-GB" altLang="uk-UA" sz="2400">
                <a:latin typeface="Tahoma" charset="0"/>
              </a:rPr>
              <a:t>Allergens</a:t>
            </a:r>
            <a:endParaRPr kumimoji="1" lang="en-GB" altLang="uk-UA" sz="2400">
              <a:latin typeface="Times New Roman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43371"/>
            <a:ext cx="183832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199456"/>
            <a:ext cx="1519464" cy="1823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4077" y="1178698"/>
            <a:ext cx="1645919" cy="2057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950" y="1062371"/>
            <a:ext cx="230505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Box 20"/>
          <p:cNvSpPr txBox="1">
            <a:spLocks noChangeArrowheads="1"/>
          </p:cNvSpPr>
          <p:nvPr/>
        </p:nvSpPr>
        <p:spPr bwMode="auto">
          <a:xfrm>
            <a:off x="6797735" y="538935"/>
            <a:ext cx="2370137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50000"/>
              </a:lnSpc>
              <a:spcBef>
                <a:spcPct val="50000"/>
              </a:spcBef>
            </a:pPr>
            <a:r>
              <a:rPr kumimoji="1" lang="en-GB" altLang="uk-UA" sz="2400">
                <a:latin typeface="Tahoma" charset="0"/>
              </a:rPr>
              <a:t>Allergen-specific</a:t>
            </a: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</a:pPr>
            <a:r>
              <a:rPr kumimoji="1" lang="en-GB" altLang="uk-UA" sz="2400">
                <a:latin typeface="Tahoma" charset="0"/>
              </a:rPr>
              <a:t>IgE</a:t>
            </a:r>
            <a:endParaRPr kumimoji="1" lang="en-GB" altLang="uk-UA" sz="2400">
              <a:latin typeface="Times New Roman" charset="0"/>
            </a:endParaRPr>
          </a:p>
        </p:txBody>
      </p:sp>
      <p:sp>
        <p:nvSpPr>
          <p:cNvPr id="11" name="Rectangle 19"/>
          <p:cNvSpPr>
            <a:spLocks noChangeArrowheads="1"/>
          </p:cNvSpPr>
          <p:nvPr/>
        </p:nvSpPr>
        <p:spPr bwMode="auto">
          <a:xfrm>
            <a:off x="3203848" y="1976771"/>
            <a:ext cx="939180" cy="533400"/>
          </a:xfrm>
          <a:prstGeom prst="rect">
            <a:avLst/>
          </a:prstGeom>
          <a:solidFill>
            <a:srgbClr val="FF99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1" hangingPunct="1"/>
            <a:r>
              <a:rPr kumimoji="1" lang="en-GB" altLang="uk-UA" sz="2400" b="1">
                <a:solidFill>
                  <a:srgbClr val="FF0066"/>
                </a:solidFill>
                <a:latin typeface="Tahoma" charset="0"/>
              </a:rPr>
              <a:t>T-cell</a:t>
            </a:r>
            <a:endParaRPr kumimoji="1" lang="en-GB" altLang="uk-UA" sz="2400">
              <a:latin typeface="Times New Roman" charset="0"/>
            </a:endParaRP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5653646" y="1806334"/>
            <a:ext cx="1066800" cy="609600"/>
          </a:xfrm>
          <a:prstGeom prst="rect">
            <a:avLst/>
          </a:prstGeom>
          <a:solidFill>
            <a:srgbClr val="FF99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1" hangingPunct="1"/>
            <a:r>
              <a:rPr kumimoji="1" lang="en-GB" altLang="uk-UA" sz="2400" b="1" dirty="0">
                <a:solidFill>
                  <a:srgbClr val="FF0066"/>
                </a:solidFill>
                <a:latin typeface="Tahoma" charset="0"/>
              </a:rPr>
              <a:t>B-cell</a:t>
            </a:r>
            <a:endParaRPr kumimoji="1" lang="en-GB" altLang="uk-UA" sz="2400" dirty="0">
              <a:latin typeface="Times New Roman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2339752" y="2415934"/>
            <a:ext cx="720080" cy="942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4355976" y="2243471"/>
            <a:ext cx="792088" cy="46544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7236296" y="1976771"/>
            <a:ext cx="360040" cy="4391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292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Further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these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antibodies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bind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surface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mast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basophils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eosinophils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bronchial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mucous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portion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allergen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involves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respiratory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interacts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IgE-antibodies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uk-UA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ru-RU" alt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ru-RU" alt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ru-RU" altLang="uk-UA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</a:t>
            </a:r>
            <a:r>
              <a:rPr lang="ru-RU" alt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altLang="uk-UA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altLang="uk-UA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immune</a:t>
            </a:r>
            <a:r>
              <a:rPr lang="ru-RU" alt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phase</a:t>
            </a:r>
            <a:r>
              <a:rPr lang="ru-RU" alt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uk-UA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altLang="uk-UA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alt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allergic</a:t>
            </a:r>
            <a:r>
              <a:rPr lang="ru-RU" alt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reaction</a:t>
            </a:r>
            <a:r>
              <a:rPr lang="ru-RU" alt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altLang="uk-UA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0196" y="3356992"/>
            <a:ext cx="5393804" cy="3284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5362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12968" cy="763488"/>
          </a:xfrm>
        </p:spPr>
        <p:txBody>
          <a:bodyPr/>
          <a:lstStyle/>
          <a:p>
            <a:r>
              <a:rPr lang="en-US" sz="5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Pathochemical</a:t>
            </a:r>
            <a:r>
              <a:rPr lang="en-US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0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phase</a:t>
            </a:r>
            <a:endParaRPr lang="uk-UA" sz="5000" dirty="0"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52736"/>
            <a:ext cx="8964488" cy="5616624"/>
          </a:xfrm>
        </p:spPr>
        <p:txBody>
          <a:bodyPr>
            <a:noAutofit/>
          </a:bodyPr>
          <a:lstStyle/>
          <a:p>
            <a:pPr algn="just"/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a result of antigen-antibody reaction the peculiar “explosion” occurs. The membranes of mast cells, basophils and 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eosinophils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bronchial mucous wreck with output of biologically active substances (</a:t>
            </a:r>
            <a:r>
              <a:rPr lang="en-US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histamine, </a:t>
            </a:r>
            <a:r>
              <a:rPr lang="en-US" sz="28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serotonin, </a:t>
            </a:r>
            <a:r>
              <a:rPr lang="en-US" sz="2800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chemotaxis</a:t>
            </a:r>
            <a:r>
              <a:rPr lang="en-US" sz="28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factors, heparin</a:t>
            </a:r>
            <a:r>
              <a:rPr lang="en-US" sz="28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proteases, thromboxane</a:t>
            </a:r>
            <a:r>
              <a:rPr lang="en-US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leukotrienes</a:t>
            </a:r>
            <a:r>
              <a:rPr lang="en-US" sz="28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prostaglandins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which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induce 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hyperergic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inflammation, </a:t>
            </a:r>
            <a:endParaRPr lang="en-US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mucous edema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spasm of </a:t>
            </a:r>
            <a:endParaRPr lang="en-US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smooth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myocytes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glands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hypersecretion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viscous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exudate 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formation</a:t>
            </a:r>
          </a:p>
          <a:p>
            <a:pPr marL="0" indent="0" algn="just">
              <a:buNone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in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bronchial 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lumen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0" t="6175" r="9361" b="933"/>
          <a:stretch/>
        </p:blipFill>
        <p:spPr bwMode="auto">
          <a:xfrm>
            <a:off x="4355976" y="3702728"/>
            <a:ext cx="4619869" cy="3155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0432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1" t="21646" r="18114" b="14442"/>
          <a:stretch/>
        </p:blipFill>
        <p:spPr>
          <a:xfrm>
            <a:off x="-5375" y="854260"/>
            <a:ext cx="5120580" cy="3843706"/>
          </a:xfr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9" y="4065587"/>
            <a:ext cx="4860032" cy="2792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15616" y="36650"/>
            <a:ext cx="71825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4800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athophysiolog</a:t>
            </a:r>
            <a:r>
              <a:rPr lang="en-US" sz="4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ru-RU" sz="4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phas</a:t>
            </a:r>
            <a:endParaRPr lang="uk-U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1645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5719"/>
            <a:ext cx="8229600" cy="817038"/>
          </a:xfrm>
        </p:spPr>
        <p:txBody>
          <a:bodyPr/>
          <a:lstStyle/>
          <a:p>
            <a:r>
              <a:rPr lang="en-US" sz="40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OF BA</a:t>
            </a:r>
            <a:endParaRPr lang="uk-UA" sz="40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2455070"/>
              </p:ext>
            </p:extLst>
          </p:nvPr>
        </p:nvGraphicFramePr>
        <p:xfrm>
          <a:off x="186103" y="805604"/>
          <a:ext cx="8928992" cy="5935763"/>
        </p:xfrm>
        <a:graphic>
          <a:graphicData uri="http://schemas.openxmlformats.org/drawingml/2006/table">
            <a:tbl>
              <a:tblPr bandRow="1">
                <a:tableStyleId>{C083E6E3-FA7D-4D7B-A595-EF9225AFEA82}</a:tableStyleId>
              </a:tblPr>
              <a:tblGrid>
                <a:gridCol w="2470801"/>
                <a:gridCol w="2231224"/>
                <a:gridCol w="4226967"/>
              </a:tblGrid>
              <a:tr h="1197385">
                <a:tc>
                  <a:txBody>
                    <a:bodyPr/>
                    <a:lstStyle/>
                    <a:p>
                      <a:r>
                        <a:rPr lang="en-US" sz="22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Forms</a:t>
                      </a:r>
                      <a:endParaRPr lang="uk-UA" sz="2200" b="1" i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2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Immune  (atopic)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2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Nonimmune</a:t>
                      </a:r>
                      <a:r>
                        <a:rPr lang="en-US" sz="2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(aspirin, </a:t>
                      </a:r>
                      <a:r>
                        <a:rPr lang="en-US" sz="22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dysgormonal</a:t>
                      </a:r>
                      <a:r>
                        <a:rPr lang="en-US" sz="2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exercise induced)</a:t>
                      </a:r>
                      <a:endParaRPr lang="uk-UA" sz="2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1383435">
                <a:tc>
                  <a:txBody>
                    <a:bodyPr/>
                    <a:lstStyle/>
                    <a:p>
                      <a:r>
                        <a:rPr lang="en-US" sz="22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Period of the disease</a:t>
                      </a:r>
                      <a:endParaRPr lang="uk-UA" sz="2200" b="1" i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2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Exacerbation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2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Remission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2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Control</a:t>
                      </a:r>
                      <a:endParaRPr lang="uk-UA" sz="2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1486665">
                <a:tc>
                  <a:txBody>
                    <a:bodyPr/>
                    <a:lstStyle/>
                    <a:p>
                      <a:r>
                        <a:rPr lang="en-US" sz="22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Severity</a:t>
                      </a:r>
                      <a:endParaRPr lang="uk-UA" sz="2200" b="1" i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-457200" algn="l">
                        <a:buFont typeface="Wingdings" panose="05000000000000000000" pitchFamily="2" charset="2"/>
                        <a:buAutoNum type="arabicPeriod"/>
                      </a:pPr>
                      <a:r>
                        <a:rPr lang="en-US" sz="2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Intermittent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22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2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200" b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22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Persistent: </a:t>
                      </a:r>
                    </a:p>
                    <a:p>
                      <a:pPr marL="342900" marR="0" lvl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22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Mild</a:t>
                      </a:r>
                    </a:p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22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Moderate</a:t>
                      </a:r>
                    </a:p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22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Sever</a:t>
                      </a:r>
                      <a:endParaRPr kumimoji="0" lang="uk-UA" sz="2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8278">
                <a:tc>
                  <a:txBody>
                    <a:bodyPr/>
                    <a:lstStyle/>
                    <a:p>
                      <a:r>
                        <a:rPr lang="en-US" sz="22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Complications</a:t>
                      </a:r>
                      <a:endParaRPr lang="uk-UA" sz="2200" b="1" i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2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Pulmonary heart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2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Emphysema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2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Atelectasis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2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Pneumothorax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2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Neurological</a:t>
                      </a:r>
                      <a:r>
                        <a:rPr lang="en-US" sz="2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and endocrine disturbances</a:t>
                      </a:r>
                      <a:endParaRPr lang="uk-UA" sz="2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062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02"/>
            <a:ext cx="8229600" cy="662575"/>
          </a:xfrm>
        </p:spPr>
        <p:txBody>
          <a:bodyPr/>
          <a:lstStyle/>
          <a:p>
            <a:r>
              <a:rPr lang="en-US" sz="36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EVOLUTION OF THE BA SEVERITY</a:t>
            </a:r>
            <a:endParaRPr lang="uk-UA" sz="36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9938496"/>
              </p:ext>
            </p:extLst>
          </p:nvPr>
        </p:nvGraphicFramePr>
        <p:xfrm>
          <a:off x="35496" y="559566"/>
          <a:ext cx="9108504" cy="63246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744648"/>
                <a:gridCol w="1432114"/>
                <a:gridCol w="6931742"/>
              </a:tblGrid>
              <a:tr h="1642152">
                <a:tc gridSpan="2"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Intermittent</a:t>
                      </a:r>
                      <a:endParaRPr lang="uk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7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Short-term</a:t>
                      </a:r>
                      <a:r>
                        <a:rPr lang="en-US" sz="17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symptoms 1 per week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7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Short attack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7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Night symptoms &lt; 2 per months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7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symptoms are absent in remission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7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PEF &gt; 80%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7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Deviation of PEF &lt; 20%</a:t>
                      </a:r>
                      <a:endParaRPr lang="uk-UA" sz="17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2865">
                <a:tc rowSpan="3"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Persistent</a:t>
                      </a:r>
                      <a:endParaRPr lang="uk-UA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Mild </a:t>
                      </a:r>
                      <a:endParaRPr lang="uk-UA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Short-term symptoms 1-</a:t>
                      </a:r>
                      <a:r>
                        <a:rPr lang="en-US" sz="17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en-US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 week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Night symptoms </a:t>
                      </a:r>
                      <a:r>
                        <a:rPr lang="en-US" sz="17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 </a:t>
                      </a:r>
                      <a:r>
                        <a:rPr lang="en-US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per months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Disorders</a:t>
                      </a:r>
                      <a:r>
                        <a:rPr lang="en-US" sz="17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 physical activity and sleeping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PEF &gt; 80%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Deviation of PEF –</a:t>
                      </a:r>
                      <a:r>
                        <a:rPr lang="en-US" sz="17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20-30%</a:t>
                      </a:r>
                      <a:endParaRPr lang="en-US" sz="1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2152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Moderate </a:t>
                      </a:r>
                      <a:endParaRPr lang="uk-UA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Daily symptoms – every day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Night symptoms &gt; 1 per week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Disorders of physical activity and sleeping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PEF - 60</a:t>
                      </a:r>
                      <a:r>
                        <a:rPr lang="en-US" sz="17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en-US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80%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Deviation of PEF </a:t>
                      </a:r>
                      <a:r>
                        <a:rPr kumimoji="0" lang="en-US" sz="17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 </a:t>
                      </a:r>
                      <a:r>
                        <a:rPr lang="en-US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30%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Requirement</a:t>
                      </a:r>
                      <a:r>
                        <a:rPr lang="en-US" sz="17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 every day using </a:t>
                      </a:r>
                      <a:r>
                        <a:rPr lang="el-GR" sz="17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</a:t>
                      </a:r>
                      <a:r>
                        <a:rPr lang="en-US" sz="17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–agonists of short action</a:t>
                      </a:r>
                      <a:endParaRPr lang="en-US" sz="17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4968"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Severe </a:t>
                      </a:r>
                      <a:endParaRPr lang="uk-UA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Frequently exacerbation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Permanent presence of the symptoms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Frequently night attacks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Limitation of physical activity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PEF &lt; 60 %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Deviation of PEF &gt; 30%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577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700808"/>
            <a:ext cx="8229600" cy="907504"/>
          </a:xfrm>
        </p:spPr>
        <p:txBody>
          <a:bodyPr/>
          <a:lstStyle/>
          <a:p>
            <a:r>
              <a:rPr lang="en-US" dirty="0"/>
              <a:t>Levels of Asthma Control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uk-UA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74" y="1268760"/>
            <a:ext cx="8986866" cy="5256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983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907504"/>
          </a:xfrm>
        </p:spPr>
        <p:txBody>
          <a:bodyPr/>
          <a:lstStyle/>
          <a:p>
            <a:r>
              <a:rPr lang="en-GB" b="1" dirty="0"/>
              <a:t>Clinical manifestations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just">
              <a:defRPr/>
            </a:pPr>
            <a:r>
              <a:rPr lang="ru-RU" sz="3600" dirty="0"/>
              <a:t>	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attacks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expiratory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dyspnea</a:t>
            </a:r>
            <a:endParaRPr lang="ru-RU" sz="3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defRPr/>
            </a:pP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shortness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breath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defRPr/>
            </a:pP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cough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defRPr/>
            </a:pP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chest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tightness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>
              <a:defRPr/>
            </a:pP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wheezing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high-pitched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whistling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sounds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breathing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lvl="1" algn="just">
              <a:defRPr/>
            </a:pP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sibilant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rales</a:t>
            </a:r>
            <a:endParaRPr lang="en-GB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54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688741"/>
          </a:xfrm>
        </p:spPr>
        <p:txBody>
          <a:bodyPr/>
          <a:lstStyle/>
          <a:p>
            <a:pPr marL="0" fontAlgn="t">
              <a:spcBef>
                <a:spcPts val="0"/>
              </a:spcBef>
            </a:pPr>
            <a:r>
              <a:rPr lang="en-US" b="1" dirty="0">
                <a:solidFill>
                  <a:srgbClr val="000000"/>
                </a:solidFill>
              </a:rPr>
              <a:t>Evaluation of anamnesis data</a:t>
            </a:r>
            <a:endParaRPr lang="uk-UA" dirty="0">
              <a:latin typeface="Arial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3464" indent="-283464" fontAlgn="t">
              <a:spcBef>
                <a:spcPts val="0"/>
              </a:spcBef>
            </a:pPr>
            <a:r>
              <a:rPr lang="en-US" dirty="0" smtClean="0">
                <a:solidFill>
                  <a:srgbClr val="000000"/>
                </a:solidFill>
                <a:latin typeface="Palatino Linotype"/>
              </a:rPr>
              <a:t>Premorbid </a:t>
            </a:r>
            <a:r>
              <a:rPr lang="en-US" dirty="0">
                <a:solidFill>
                  <a:srgbClr val="000000"/>
                </a:solidFill>
                <a:latin typeface="Palatino Linotype"/>
              </a:rPr>
              <a:t>condition (premature, irrational nutrition, atopic diseases, frequently ARVI)</a:t>
            </a:r>
            <a:endParaRPr lang="uk-UA" sz="2800" dirty="0">
              <a:latin typeface="Arial"/>
            </a:endParaRPr>
          </a:p>
          <a:p>
            <a:pPr marL="283464" indent="-283464">
              <a:spcBef>
                <a:spcPts val="0"/>
              </a:spcBef>
            </a:pPr>
            <a:r>
              <a:rPr lang="en-US" dirty="0">
                <a:solidFill>
                  <a:srgbClr val="000000"/>
                </a:solidFill>
                <a:latin typeface="Palatino Linotype"/>
              </a:rPr>
              <a:t>Hereditary allergic anamnesis</a:t>
            </a:r>
            <a:endParaRPr lang="uk-UA" sz="2800" dirty="0">
              <a:latin typeface="Arial"/>
            </a:endParaRPr>
          </a:p>
          <a:p>
            <a:pPr marL="283464" indent="-283464">
              <a:spcBef>
                <a:spcPts val="0"/>
              </a:spcBef>
            </a:pPr>
            <a:r>
              <a:rPr lang="en-US" dirty="0">
                <a:solidFill>
                  <a:srgbClr val="000000"/>
                </a:solidFill>
                <a:latin typeface="Palatino Linotype"/>
              </a:rPr>
              <a:t>Atopic diseases (</a:t>
            </a:r>
            <a:r>
              <a:rPr lang="en-US" dirty="0" err="1">
                <a:solidFill>
                  <a:srgbClr val="000000"/>
                </a:solidFill>
                <a:latin typeface="Palatino Linotype"/>
              </a:rPr>
              <a:t>urticary</a:t>
            </a:r>
            <a:r>
              <a:rPr lang="en-US" dirty="0">
                <a:solidFill>
                  <a:srgbClr val="000000"/>
                </a:solidFill>
                <a:latin typeface="Palatino Linotype"/>
              </a:rPr>
              <a:t>, atopic dermatitis, allergic rhinitis)</a:t>
            </a:r>
            <a:endParaRPr lang="uk-UA" sz="2800" dirty="0">
              <a:latin typeface="Arial"/>
            </a:endParaRPr>
          </a:p>
          <a:p>
            <a:pPr marL="283464" indent="-283464">
              <a:spcBef>
                <a:spcPts val="0"/>
              </a:spcBef>
            </a:pPr>
            <a:r>
              <a:rPr lang="en-US" dirty="0">
                <a:solidFill>
                  <a:srgbClr val="000000"/>
                </a:solidFill>
                <a:latin typeface="Palatino Linotype"/>
              </a:rPr>
              <a:t>Connection diseases with causative allergens</a:t>
            </a:r>
            <a:endParaRPr lang="uk-UA" sz="2800" dirty="0">
              <a:latin typeface="Arial"/>
            </a:endParaRPr>
          </a:p>
          <a:p>
            <a:pPr marL="283464" indent="-283464">
              <a:spcBef>
                <a:spcPts val="0"/>
              </a:spcBef>
            </a:pPr>
            <a:r>
              <a:rPr lang="en-US" dirty="0">
                <a:solidFill>
                  <a:srgbClr val="000000"/>
                </a:solidFill>
                <a:latin typeface="Palatino Linotype"/>
              </a:rPr>
              <a:t>Ecology, tobacco smoking</a:t>
            </a:r>
            <a:endParaRPr lang="uk-UA" sz="2800" dirty="0">
              <a:latin typeface="Arial"/>
            </a:endParaRPr>
          </a:p>
          <a:p>
            <a:pPr marL="283464" indent="-283464">
              <a:spcBef>
                <a:spcPts val="0"/>
              </a:spcBef>
            </a:pPr>
            <a:r>
              <a:rPr lang="en-US" dirty="0">
                <a:solidFill>
                  <a:srgbClr val="000000"/>
                </a:solidFill>
                <a:latin typeface="Palatino Linotype"/>
              </a:rPr>
              <a:t>Season character of the diseases</a:t>
            </a:r>
            <a:endParaRPr lang="uk-UA" sz="2800" dirty="0">
              <a:latin typeface="Arial"/>
            </a:endParaRPr>
          </a:p>
          <a:p>
            <a:pPr marL="283464" indent="-283464">
              <a:spcBef>
                <a:spcPts val="0"/>
              </a:spcBef>
            </a:pPr>
            <a:r>
              <a:rPr lang="en-US" dirty="0">
                <a:solidFill>
                  <a:srgbClr val="000000"/>
                </a:solidFill>
                <a:latin typeface="Palatino Linotype"/>
              </a:rPr>
              <a:t>Night attack</a:t>
            </a:r>
            <a:endParaRPr lang="uk-UA" sz="2800" dirty="0">
              <a:latin typeface="Arial"/>
            </a:endParaRPr>
          </a:p>
          <a:p>
            <a:pPr marL="283464" indent="-283464">
              <a:spcBef>
                <a:spcPts val="0"/>
              </a:spcBef>
            </a:pPr>
            <a:r>
              <a:rPr lang="en-US" dirty="0">
                <a:solidFill>
                  <a:srgbClr val="000000"/>
                </a:solidFill>
                <a:latin typeface="Palatino Linotype"/>
              </a:rPr>
              <a:t>Recurring episodes of </a:t>
            </a:r>
            <a:r>
              <a:rPr lang="en-US" dirty="0" err="1">
                <a:solidFill>
                  <a:srgbClr val="000000"/>
                </a:solidFill>
                <a:latin typeface="Palatino Linotype"/>
              </a:rPr>
              <a:t>bronchoobstruction</a:t>
            </a:r>
            <a:r>
              <a:rPr lang="en-US" dirty="0">
                <a:solidFill>
                  <a:srgbClr val="000000"/>
                </a:solidFill>
                <a:latin typeface="Palatino Linotype"/>
              </a:rPr>
              <a:t> (&gt;3 times during the year)</a:t>
            </a:r>
            <a:endParaRPr lang="uk-UA" sz="2800" dirty="0">
              <a:latin typeface="Arial"/>
            </a:endParaRPr>
          </a:p>
          <a:p>
            <a:pPr marL="283464" indent="-283464">
              <a:spcBef>
                <a:spcPts val="0"/>
              </a:spcBef>
            </a:pPr>
            <a:r>
              <a:rPr lang="en-US" dirty="0">
                <a:solidFill>
                  <a:srgbClr val="000000"/>
                </a:solidFill>
                <a:latin typeface="Palatino Linotype"/>
              </a:rPr>
              <a:t>And effectiveness of </a:t>
            </a:r>
            <a:r>
              <a:rPr lang="en-US" dirty="0" err="1">
                <a:solidFill>
                  <a:srgbClr val="000000"/>
                </a:solidFill>
                <a:latin typeface="Palatino Linotype"/>
              </a:rPr>
              <a:t>broncholitic</a:t>
            </a:r>
            <a:r>
              <a:rPr lang="en-US" dirty="0">
                <a:solidFill>
                  <a:srgbClr val="000000"/>
                </a:solidFill>
                <a:latin typeface="Palatino Linotype"/>
              </a:rPr>
              <a:t> therapy</a:t>
            </a:r>
            <a:endParaRPr lang="uk-UA" sz="2800" dirty="0">
              <a:latin typeface="Arial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94617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13997"/>
            <a:ext cx="8229600" cy="979512"/>
          </a:xfrm>
        </p:spPr>
        <p:txBody>
          <a:bodyPr/>
          <a:lstStyle/>
          <a:p>
            <a:r>
              <a:rPr lang="en-GB" b="1" dirty="0"/>
              <a:t>Investigations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836712"/>
            <a:ext cx="8686800" cy="58326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kumimoji="1" lang="en-GB" altLang="uk-UA" sz="3600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Lab </a:t>
            </a:r>
            <a:r>
              <a:rPr kumimoji="1" lang="en-GB" altLang="uk-UA" sz="3600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GB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Eosinophilia</a:t>
            </a:r>
            <a:r>
              <a:rPr lang="en-GB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moderate </a:t>
            </a:r>
            <a:r>
              <a:rPr lang="en-GB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leukocytosis</a:t>
            </a:r>
            <a:r>
              <a:rPr lang="en-GB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blood count as well as </a:t>
            </a:r>
            <a:r>
              <a:rPr lang="en-GB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increased serum level of </a:t>
            </a:r>
            <a:r>
              <a:rPr lang="en-GB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Ig</a:t>
            </a:r>
            <a:r>
              <a:rPr lang="en-GB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</a:t>
            </a:r>
            <a:r>
              <a:rPr lang="en-GB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can be found in patients with asthma, especially at asthma exacerbations. </a:t>
            </a:r>
            <a:endParaRPr lang="en-GB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GB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Inflammatory </a:t>
            </a:r>
            <a:r>
              <a:rPr lang="en-GB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en-GB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Curschmann's</a:t>
            </a:r>
            <a:r>
              <a:rPr lang="en-GB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spirals</a:t>
            </a:r>
            <a:r>
              <a:rPr lang="en-GB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(viscous mucus which copies small bronchi) and </a:t>
            </a:r>
            <a:r>
              <a:rPr lang="en-GB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Charcot-Leyden crystals</a:t>
            </a:r>
            <a:r>
              <a:rPr lang="en-GB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(crystallized enzymes of </a:t>
            </a:r>
            <a:r>
              <a:rPr lang="en-GB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eosinophils</a:t>
            </a:r>
            <a:r>
              <a:rPr lang="en-GB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mast cells) can be observed in sputum</a:t>
            </a:r>
            <a:r>
              <a:rPr lang="en-GB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en-GB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kumimoji="1" lang="en-GB" altLang="uk-UA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Sunny\Desktop\bronchial-asthma-in-children-22-6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54" t="18859" r="5138" b="7774"/>
          <a:stretch/>
        </p:blipFill>
        <p:spPr bwMode="auto">
          <a:xfrm>
            <a:off x="6975494" y="4646340"/>
            <a:ext cx="2168506" cy="2211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unny\Desktop\bronchial-asthma-in-children-21-63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62" t="22815" r="5392" b="25649"/>
          <a:stretch/>
        </p:blipFill>
        <p:spPr bwMode="auto">
          <a:xfrm>
            <a:off x="13083" y="5023752"/>
            <a:ext cx="2470685" cy="1752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73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772816"/>
            <a:ext cx="8784976" cy="476672"/>
          </a:xfrm>
        </p:spPr>
        <p:txBody>
          <a:bodyPr/>
          <a:lstStyle/>
          <a:p>
            <a:r>
              <a:rPr lang="en-US" b="1" dirty="0">
                <a:solidFill>
                  <a:srgbClr val="000000"/>
                </a:solidFill>
              </a:rPr>
              <a:t>Immunological investigation</a:t>
            </a:r>
            <a:r>
              <a:rPr lang="uk-UA" dirty="0">
                <a:latin typeface="Arial"/>
              </a:rPr>
              <a:t/>
            </a:r>
            <a:br>
              <a:rPr lang="uk-UA" dirty="0">
                <a:latin typeface="Arial"/>
              </a:rPr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/>
          <a:lstStyle/>
          <a:p>
            <a:pPr marL="283464" indent="-283464" fontAlgn="t">
              <a:spcBef>
                <a:spcPts val="0"/>
              </a:spcBef>
            </a:pPr>
            <a:r>
              <a:rPr lang="en-US" sz="4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Evaluation 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the immunological system condition (cells,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humoral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macrophage immunity)</a:t>
            </a:r>
            <a:endParaRPr lang="uk-UA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464" indent="-283464" fontAlgn="t">
              <a:spcBef>
                <a:spcPts val="0"/>
              </a:spcBef>
            </a:pP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Level of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IgE</a:t>
            </a:r>
            <a:endParaRPr lang="uk-UA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35012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908720"/>
          </a:xfrm>
        </p:spPr>
        <p:txBody>
          <a:bodyPr/>
          <a:lstStyle/>
          <a:p>
            <a:r>
              <a:rPr lang="en-US" b="1" dirty="0">
                <a:effectLst/>
              </a:rPr>
              <a:t>Allergy Testing</a:t>
            </a:r>
            <a:endParaRPr lang="uk-U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3464" indent="-283464" fontAlgn="t">
              <a:spcBef>
                <a:spcPts val="0"/>
              </a:spcBef>
            </a:pP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Methods  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vitro (LEA)</a:t>
            </a:r>
            <a:endParaRPr lang="uk-UA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464" indent="-283464" fontAlgn="t">
              <a:spcBef>
                <a:spcPts val="0"/>
              </a:spcBef>
            </a:pP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Methods  in vivo (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scarification skin tests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pic>
        <p:nvPicPr>
          <p:cNvPr id="1026" name="Picture 2" descr="C:\Users\Sunny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212976"/>
            <a:ext cx="4464496" cy="3360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7648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936104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Diagnostic Testing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353347"/>
          </a:xfrm>
        </p:spPr>
        <p:txBody>
          <a:bodyPr/>
          <a:lstStyle/>
          <a:p>
            <a:pPr marL="283464" indent="-283464" algn="just" fontAlgn="t">
              <a:spcBef>
                <a:spcPts val="0"/>
              </a:spcBef>
            </a:pPr>
            <a:r>
              <a:rPr lang="en-US" sz="4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Spirography</a:t>
            </a:r>
            <a:r>
              <a:rPr lang="en-US" sz="4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(FEV1, FVC, FEV1/FVC)</a:t>
            </a:r>
            <a:endParaRPr lang="uk-UA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464" indent="-283464" fontAlgn="t">
              <a:spcBef>
                <a:spcPts val="0"/>
              </a:spcBef>
            </a:pP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Spirography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medicamental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tests with physical exercises</a:t>
            </a:r>
            <a:endParaRPr lang="uk-UA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464" indent="-283464" fontAlgn="t">
              <a:spcBef>
                <a:spcPts val="0"/>
              </a:spcBef>
            </a:pPr>
            <a:r>
              <a:rPr lang="en-US" sz="4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Peakflowmetry</a:t>
            </a:r>
            <a:r>
              <a:rPr lang="en-US" sz="4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(PEF</a:t>
            </a:r>
            <a:r>
              <a:rPr lang="en-US" sz="4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83464" indent="-283464" fontAlgn="t">
              <a:spcBef>
                <a:spcPts val="0"/>
              </a:spcBef>
            </a:pPr>
            <a:r>
              <a:rPr lang="en-US" sz="4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X-ray Chest</a:t>
            </a:r>
            <a:endParaRPr lang="uk-UA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88" b="28860"/>
          <a:stretch/>
        </p:blipFill>
        <p:spPr bwMode="auto">
          <a:xfrm>
            <a:off x="4814292" y="4797152"/>
            <a:ext cx="4157663" cy="1894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540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907504"/>
          </a:xfrm>
        </p:spPr>
        <p:txBody>
          <a:bodyPr/>
          <a:lstStyle/>
          <a:p>
            <a:r>
              <a:rPr lang="en-GB" b="1" dirty="0"/>
              <a:t>Management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340768"/>
            <a:ext cx="8507288" cy="5112568"/>
          </a:xfrm>
        </p:spPr>
        <p:txBody>
          <a:bodyPr>
            <a:noAutofit/>
          </a:bodyPr>
          <a:lstStyle/>
          <a:p>
            <a:pPr lvl="1" algn="just">
              <a:lnSpc>
                <a:spcPct val="90000"/>
              </a:lnSpc>
              <a:buNone/>
              <a:defRPr/>
            </a:pPr>
            <a:r>
              <a:rPr lang="en-GB" sz="28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includes</a:t>
            </a:r>
            <a:r>
              <a:rPr lang="en-GB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1" algn="just">
              <a:lnSpc>
                <a:spcPct val="90000"/>
              </a:lnSpc>
              <a:buNone/>
              <a:defRPr/>
            </a:pPr>
            <a:r>
              <a:rPr lang="en-GB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Avoiding the contact with allergen. If it is impossible, the </a:t>
            </a:r>
            <a:r>
              <a:rPr lang="en-GB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specific </a:t>
            </a:r>
            <a:r>
              <a:rPr lang="en-GB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hypo sensitization</a:t>
            </a:r>
            <a:r>
              <a:rPr lang="en-GB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standard allergens should be performed. It is rather effective in case of mono allergy, in intermittent and mild persistent asthma, in remission phase. </a:t>
            </a:r>
          </a:p>
          <a:p>
            <a:pPr lvl="1" algn="just">
              <a:lnSpc>
                <a:spcPct val="90000"/>
              </a:lnSpc>
              <a:buNone/>
              <a:defRPr/>
            </a:pPr>
            <a:r>
              <a:rPr lang="en-GB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GB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Elimination of trigger factors</a:t>
            </a:r>
            <a:r>
              <a:rPr lang="en-GB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(rational job placement, changing the residence, psychological and physical adaptation, careful drug using) is the second condition for successful asthma treatment. </a:t>
            </a:r>
          </a:p>
          <a:p>
            <a:pPr algn="just">
              <a:lnSpc>
                <a:spcPct val="90000"/>
              </a:lnSpc>
              <a:buNone/>
              <a:defRPr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3.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Optimally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selected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medical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care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base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asthma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GB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552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Sunny\Desktop\slide_2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322"/>
          <a:stretch/>
        </p:blipFill>
        <p:spPr bwMode="auto">
          <a:xfrm>
            <a:off x="14706" y="332656"/>
            <a:ext cx="9014994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37406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unny\Desktop\slide_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577"/>
          <a:stretch/>
        </p:blipFill>
        <p:spPr bwMode="auto">
          <a:xfrm>
            <a:off x="179512" y="404664"/>
            <a:ext cx="8784976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6556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1873</TotalTime>
  <Words>661</Words>
  <Application>Microsoft Office PowerPoint</Application>
  <PresentationFormat>Экран (4:3)</PresentationFormat>
  <Paragraphs>118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Исполнительная</vt:lpstr>
      <vt:lpstr>Bronchial asthma in children</vt:lpstr>
      <vt:lpstr>Bronchial asthma</vt:lpstr>
      <vt:lpstr>Risk factors of BA</vt:lpstr>
      <vt:lpstr>PATHOPHYSIOLOGY</vt:lpstr>
      <vt:lpstr>Immune phase</vt:lpstr>
      <vt:lpstr>Презентация PowerPoint</vt:lpstr>
      <vt:lpstr>Pathochemical phase</vt:lpstr>
      <vt:lpstr>Презентация PowerPoint</vt:lpstr>
      <vt:lpstr>CLASSIFICATION OF BA</vt:lpstr>
      <vt:lpstr>EVOLUTION OF THE BA SEVERITY</vt:lpstr>
      <vt:lpstr>Levels of Asthma Control  </vt:lpstr>
      <vt:lpstr>Clinical manifestations</vt:lpstr>
      <vt:lpstr>Evaluation of anamnesis data</vt:lpstr>
      <vt:lpstr>Investigations</vt:lpstr>
      <vt:lpstr>Immunological investigation </vt:lpstr>
      <vt:lpstr>Allergy Testing</vt:lpstr>
      <vt:lpstr>Diagnostic Testing</vt:lpstr>
      <vt:lpstr>Management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Bronchial asthma</dc:title>
  <dc:creator>Sunny</dc:creator>
  <cp:lastModifiedBy>Sunny</cp:lastModifiedBy>
  <cp:revision>250</cp:revision>
  <cp:lastPrinted>2014-08-30T20:08:54Z</cp:lastPrinted>
  <dcterms:created xsi:type="dcterms:W3CDTF">2014-07-21T09:58:41Z</dcterms:created>
  <dcterms:modified xsi:type="dcterms:W3CDTF">2021-04-09T15:46:16Z</dcterms:modified>
</cp:coreProperties>
</file>