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0" r:id="rId2"/>
    <p:sldId id="419" r:id="rId3"/>
    <p:sldId id="395" r:id="rId4"/>
    <p:sldId id="396" r:id="rId5"/>
    <p:sldId id="399" r:id="rId6"/>
    <p:sldId id="400" r:id="rId7"/>
    <p:sldId id="401" r:id="rId8"/>
    <p:sldId id="402" r:id="rId9"/>
    <p:sldId id="403" r:id="rId10"/>
    <p:sldId id="404" r:id="rId11"/>
    <p:sldId id="405" r:id="rId12"/>
    <p:sldId id="406" r:id="rId13"/>
    <p:sldId id="407" r:id="rId14"/>
    <p:sldId id="409" r:id="rId15"/>
    <p:sldId id="411" r:id="rId16"/>
    <p:sldId id="414" r:id="rId17"/>
    <p:sldId id="413" r:id="rId18"/>
    <p:sldId id="410" r:id="rId19"/>
    <p:sldId id="418" r:id="rId20"/>
    <p:sldId id="415" r:id="rId21"/>
    <p:sldId id="416" r:id="rId22"/>
    <p:sldId id="417"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3" autoAdjust="0"/>
    <p:restoredTop sz="96237" autoAdjust="0"/>
  </p:normalViewPr>
  <p:slideViewPr>
    <p:cSldViewPr>
      <p:cViewPr>
        <p:scale>
          <a:sx n="80" d="100"/>
          <a:sy n="80" d="100"/>
        </p:scale>
        <p:origin x="-1116" y="3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EC364A-4E0B-4C5F-8EE4-FEABA1D83CC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63163267-6F69-4C56-AAF0-8B7C65819FEF}" type="pres">
      <dgm:prSet presAssocID="{F0EC364A-4E0B-4C5F-8EE4-FEABA1D83CC9}" presName="hierChild1" presStyleCnt="0">
        <dgm:presLayoutVars>
          <dgm:orgChart val="1"/>
          <dgm:chPref val="1"/>
          <dgm:dir/>
          <dgm:animOne val="branch"/>
          <dgm:animLvl val="lvl"/>
          <dgm:resizeHandles/>
        </dgm:presLayoutVars>
      </dgm:prSet>
      <dgm:spPr/>
      <dgm:t>
        <a:bodyPr/>
        <a:lstStyle/>
        <a:p>
          <a:endParaRPr lang="en-US"/>
        </a:p>
      </dgm:t>
    </dgm:pt>
  </dgm:ptLst>
  <dgm:cxnLst>
    <dgm:cxn modelId="{4793A6FC-98FC-4D2B-8874-93792B1496FB}" type="presOf" srcId="{F0EC364A-4E0B-4C5F-8EE4-FEABA1D83CC9}" destId="{63163267-6F69-4C56-AAF0-8B7C65819FEF}" srcOrd="0"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5AB3EB-7940-44C4-BE45-F29E49125246}" type="datetimeFigureOut">
              <a:rPr lang="ru-RU" smtClean="0"/>
              <a:pPr/>
              <a:t>10.04.2021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4B9081-A954-441A-92F7-20B878497B3E}" type="slidenum">
              <a:rPr lang="ru-RU" smtClean="0"/>
              <a:pPr/>
              <a:t>‹#›</a:t>
            </a:fld>
            <a:endParaRPr lang="ru-RU"/>
          </a:p>
        </p:txBody>
      </p:sp>
    </p:spTree>
    <p:extLst>
      <p:ext uri="{BB962C8B-B14F-4D97-AF65-F5344CB8AC3E}">
        <p14:creationId xmlns="" xmlns:p14="http://schemas.microsoft.com/office/powerpoint/2010/main" val="677444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dirty="0"/>
          </a:p>
        </p:txBody>
      </p:sp>
      <p:sp>
        <p:nvSpPr>
          <p:cNvPr id="4" name="Номер слайда 3"/>
          <p:cNvSpPr>
            <a:spLocks noGrp="1"/>
          </p:cNvSpPr>
          <p:nvPr>
            <p:ph type="sldNum" sz="quarter" idx="10"/>
          </p:nvPr>
        </p:nvSpPr>
        <p:spPr/>
        <p:txBody>
          <a:bodyPr/>
          <a:lstStyle/>
          <a:p>
            <a:fld id="{E74B9081-A954-441A-92F7-20B878497B3E}" type="slidenum">
              <a:rPr lang="ru-RU" smtClean="0"/>
              <a:pPr/>
              <a:t>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10.04.2021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10.04.2021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10.04.2021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10.04.2021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10.04.2021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10.04.2021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10.04.2021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10.04.2021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10.04.2021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10.04.2021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10.04.2021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10.04.2021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4624"/>
            <a:ext cx="8640960" cy="2739211"/>
          </a:xfrm>
          <a:prstGeom prst="rect">
            <a:avLst/>
          </a:prstGeom>
        </p:spPr>
        <p:txBody>
          <a:bodyPr wrap="square">
            <a:spAutoFit/>
          </a:bodyPr>
          <a:lstStyle/>
          <a:p>
            <a:r>
              <a:rPr lang="en-US" sz="2400" b="1" dirty="0" smtClean="0"/>
              <a:t>Congenital </a:t>
            </a:r>
            <a:r>
              <a:rPr lang="en-US" sz="2400" b="1" dirty="0"/>
              <a:t>heart defect </a:t>
            </a:r>
            <a:r>
              <a:rPr lang="en-US" sz="2400" dirty="0"/>
              <a:t>(CHD) or </a:t>
            </a:r>
            <a:r>
              <a:rPr lang="en-US" sz="2400" b="1" dirty="0"/>
              <a:t>congenital heart </a:t>
            </a:r>
            <a:r>
              <a:rPr lang="en-US" sz="2400" b="1" dirty="0" smtClean="0"/>
              <a:t>anomaly</a:t>
            </a:r>
            <a:r>
              <a:rPr lang="en-US" sz="2400" dirty="0" smtClean="0"/>
              <a:t> </a:t>
            </a:r>
            <a:r>
              <a:rPr lang="en-US" sz="2400" dirty="0"/>
              <a:t>is a defect in the structure of the heart and great vessels that is present at birth. </a:t>
            </a:r>
            <a:endParaRPr lang="en-US" sz="2400" dirty="0" smtClean="0"/>
          </a:p>
          <a:p>
            <a:pPr marL="342900" indent="-342900">
              <a:buFontTx/>
              <a:buChar char="-"/>
            </a:pPr>
            <a:r>
              <a:rPr lang="en-US" sz="2000" dirty="0" smtClean="0"/>
              <a:t>Heart </a:t>
            </a:r>
            <a:r>
              <a:rPr lang="en-US" sz="2000" dirty="0"/>
              <a:t>defects are among the most common birth defects and are the leading cause of birth defect-related deaths</a:t>
            </a:r>
            <a:r>
              <a:rPr lang="en-US" sz="2000" dirty="0" smtClean="0"/>
              <a:t>.</a:t>
            </a:r>
          </a:p>
          <a:p>
            <a:pPr marL="342900" indent="-342900" algn="just">
              <a:buFontTx/>
              <a:buChar char="-"/>
            </a:pPr>
            <a:r>
              <a:rPr lang="en-US" sz="2000" dirty="0"/>
              <a:t>The defects can range in severity from simple problems, such as “holes” between chambers of the heart, to very severe malformations, such as complete absence of one or more chambers or valves</a:t>
            </a:r>
            <a:r>
              <a:rPr lang="en-US" sz="2000" dirty="0" smtClean="0"/>
              <a:t>.</a:t>
            </a:r>
          </a:p>
        </p:txBody>
      </p:sp>
      <p:sp>
        <p:nvSpPr>
          <p:cNvPr id="3" name="Title 1"/>
          <p:cNvSpPr txBox="1">
            <a:spLocks/>
          </p:cNvSpPr>
          <p:nvPr/>
        </p:nvSpPr>
        <p:spPr>
          <a:xfrm>
            <a:off x="0" y="3672408"/>
            <a:ext cx="9144000" cy="490066"/>
          </a:xfrm>
          <a:prstGeom prst="rect">
            <a:avLst/>
          </a:prstGeom>
        </p:spPr>
        <p:txBody>
          <a:bodyPr anchor="ctr">
            <a:noAutofit/>
          </a:bodyPr>
          <a:lstStyle/>
          <a:p>
            <a:pPr algn="ctr">
              <a:spcBef>
                <a:spcPct val="0"/>
              </a:spcBef>
              <a:defRPr/>
            </a:pPr>
            <a:endParaRPr lang="en-MY" sz="3200" b="1" dirty="0">
              <a:latin typeface="Calibri" panose="020F0502020204030204" pitchFamily="34" charset="0"/>
            </a:endParaRPr>
          </a:p>
        </p:txBody>
      </p:sp>
      <p:sp>
        <p:nvSpPr>
          <p:cNvPr id="4" name="Content Placeholder 2"/>
          <p:cNvSpPr txBox="1">
            <a:spLocks/>
          </p:cNvSpPr>
          <p:nvPr/>
        </p:nvSpPr>
        <p:spPr bwMode="auto">
          <a:xfrm>
            <a:off x="144016" y="2780928"/>
            <a:ext cx="4067944" cy="41044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19088" indent="-319088"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Aft>
                <a:spcPct val="0"/>
              </a:spcAft>
              <a:buClr>
                <a:srgbClr val="438086"/>
              </a:buClr>
              <a:buSzPct val="60000"/>
            </a:pPr>
            <a:r>
              <a:rPr lang="en-US" sz="2000" b="1" dirty="0" smtClean="0">
                <a:latin typeface="Calibri" panose="020F0502020204030204" pitchFamily="34" charset="0"/>
              </a:rPr>
              <a:t>Epidemiology</a:t>
            </a:r>
            <a:endParaRPr lang="en-MY" sz="2000" b="1" dirty="0" smtClean="0">
              <a:latin typeface="Calibri" panose="020F0502020204030204" pitchFamily="34" charset="0"/>
            </a:endParaRPr>
          </a:p>
          <a:p>
            <a:pPr algn="just" eaLnBrk="1" fontAlgn="base" hangingPunct="1">
              <a:spcAft>
                <a:spcPct val="0"/>
              </a:spcAft>
              <a:buClr>
                <a:srgbClr val="438086"/>
              </a:buClr>
              <a:buSzPct val="60000"/>
              <a:buFont typeface="Wingdings" pitchFamily="2" charset="2"/>
              <a:buChar char=""/>
            </a:pPr>
            <a:r>
              <a:rPr lang="en-US" sz="2000" dirty="0" smtClean="0">
                <a:solidFill>
                  <a:prstClr val="black"/>
                </a:solidFill>
                <a:latin typeface="Calibri" panose="020F0502020204030204" pitchFamily="34" charset="0"/>
              </a:rPr>
              <a:t>CHD </a:t>
            </a:r>
            <a:r>
              <a:rPr lang="en-US" sz="2000" dirty="0">
                <a:solidFill>
                  <a:prstClr val="black"/>
                </a:solidFill>
                <a:latin typeface="Calibri" panose="020F0502020204030204" pitchFamily="34" charset="0"/>
              </a:rPr>
              <a:t>occurs in 8 per 1000 infants .</a:t>
            </a:r>
          </a:p>
          <a:p>
            <a:pPr algn="just" eaLnBrk="1" fontAlgn="base" hangingPunct="1">
              <a:spcAft>
                <a:spcPct val="0"/>
              </a:spcAft>
              <a:buClr>
                <a:srgbClr val="438086"/>
              </a:buClr>
              <a:buSzPct val="60000"/>
              <a:buFont typeface="Wingdings" pitchFamily="2" charset="2"/>
              <a:buChar char=""/>
            </a:pPr>
            <a:r>
              <a:rPr lang="en-US" sz="2000" dirty="0">
                <a:solidFill>
                  <a:prstClr val="black"/>
                </a:solidFill>
                <a:latin typeface="Calibri" panose="020F0502020204030204" pitchFamily="34" charset="0"/>
              </a:rPr>
              <a:t>About 1 in 10 stillborn infants have a cardiac anomaly.</a:t>
            </a:r>
          </a:p>
          <a:p>
            <a:pPr algn="just" eaLnBrk="1" fontAlgn="base" hangingPunct="1">
              <a:spcAft>
                <a:spcPct val="0"/>
              </a:spcAft>
              <a:buClr>
                <a:srgbClr val="438086"/>
              </a:buClr>
              <a:buSzPct val="60000"/>
              <a:buFont typeface="Wingdings" pitchFamily="2" charset="2"/>
              <a:buChar char=""/>
            </a:pPr>
            <a:r>
              <a:rPr lang="en-US" sz="2000" dirty="0">
                <a:solidFill>
                  <a:prstClr val="black"/>
                </a:solidFill>
                <a:latin typeface="Calibri" panose="020F0502020204030204" pitchFamily="34" charset="0"/>
              </a:rPr>
              <a:t>About 10-15% have complex lesions with more than 1 cardiac abnormality.</a:t>
            </a:r>
          </a:p>
          <a:p>
            <a:pPr algn="just" eaLnBrk="1" fontAlgn="base" hangingPunct="1">
              <a:spcAft>
                <a:spcPct val="0"/>
              </a:spcAft>
              <a:buClr>
                <a:srgbClr val="438086"/>
              </a:buClr>
              <a:buSzPct val="60000"/>
              <a:buFont typeface="Wingdings" pitchFamily="2" charset="2"/>
              <a:buChar char=""/>
            </a:pPr>
            <a:r>
              <a:rPr lang="en-US" sz="2000" dirty="0">
                <a:solidFill>
                  <a:prstClr val="black"/>
                </a:solidFill>
                <a:latin typeface="Calibri" panose="020F0502020204030204" pitchFamily="34" charset="0"/>
              </a:rPr>
              <a:t>About 10-15 % also have non-cardiac abnormality.</a:t>
            </a:r>
          </a:p>
          <a:p>
            <a:pPr algn="just" eaLnBrk="1" fontAlgn="base" hangingPunct="1">
              <a:spcAft>
                <a:spcPct val="0"/>
              </a:spcAft>
              <a:buClr>
                <a:srgbClr val="438086"/>
              </a:buClr>
              <a:buSzPct val="60000"/>
              <a:buFont typeface="Wingdings" pitchFamily="2" charset="2"/>
              <a:buChar char=""/>
            </a:pPr>
            <a:r>
              <a:rPr lang="en-US" sz="2000" b="1" dirty="0" smtClean="0">
                <a:solidFill>
                  <a:prstClr val="black"/>
                </a:solidFill>
                <a:latin typeface="Calibri" panose="020F0502020204030204" pitchFamily="34" charset="0"/>
              </a:rPr>
              <a:t>CHD’s </a:t>
            </a:r>
            <a:r>
              <a:rPr lang="en-US" sz="2000" b="1" dirty="0">
                <a:solidFill>
                  <a:prstClr val="black"/>
                </a:solidFill>
                <a:latin typeface="Calibri" panose="020F0502020204030204" pitchFamily="34" charset="0"/>
              </a:rPr>
              <a:t>are the №1 cause of DEATH from a birth defect, killing twice as many children as cancer every year</a:t>
            </a:r>
            <a:r>
              <a:rPr lang="en-US" sz="2000" b="1" dirty="0" smtClean="0">
                <a:solidFill>
                  <a:prstClr val="black"/>
                </a:solidFill>
                <a:latin typeface="Calibri" panose="020F0502020204030204" pitchFamily="34" charset="0"/>
              </a:rPr>
              <a:t>.</a:t>
            </a:r>
            <a:endParaRPr lang="en-MY" sz="2000" dirty="0">
              <a:solidFill>
                <a:prstClr val="black"/>
              </a:solidFill>
              <a:latin typeface="Tw Cen MT" pitchFamily="34" charset="0"/>
            </a:endParaRPr>
          </a:p>
        </p:txBody>
      </p:sp>
      <p:sp>
        <p:nvSpPr>
          <p:cNvPr id="5" name="Rectangle 3"/>
          <p:cNvSpPr>
            <a:spLocks noGrp="1" noChangeArrowheads="1"/>
          </p:cNvSpPr>
          <p:nvPr/>
        </p:nvSpPr>
        <p:spPr bwMode="auto">
          <a:xfrm>
            <a:off x="4333056" y="2636912"/>
            <a:ext cx="4703440" cy="43924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accent2"/>
              </a:buClr>
              <a:buSzPct val="80000"/>
              <a:buFont typeface="Wingdings" pitchFamily="2" charset="2"/>
              <a:buChar char="l"/>
              <a:defRPr kumimoji="1" sz="3200">
                <a:solidFill>
                  <a:schemeClr val="tx1"/>
                </a:solidFill>
                <a:latin typeface="+mn-lt"/>
                <a:ea typeface="+mn-ea"/>
                <a:cs typeface="+mn-cs"/>
              </a:defRPr>
            </a:lvl1pPr>
            <a:lvl2pPr marL="742950" indent="-285750" algn="l" rtl="0" fontAlgn="base">
              <a:spcBef>
                <a:spcPct val="20000"/>
              </a:spcBef>
              <a:spcAft>
                <a:spcPct val="0"/>
              </a:spcAft>
              <a:buClr>
                <a:schemeClr val="tx1"/>
              </a:buClr>
              <a:buSzPct val="90000"/>
              <a:buChar char="–"/>
              <a:defRPr kumimoji="1" sz="2800">
                <a:solidFill>
                  <a:schemeClr val="tx1"/>
                </a:solidFill>
                <a:latin typeface="+mn-lt"/>
                <a:ea typeface="+mn-ea"/>
              </a:defRPr>
            </a:lvl2pPr>
            <a:lvl3pPr marL="1143000" indent="-228600" algn="l" rtl="0" fontAlgn="base">
              <a:spcBef>
                <a:spcPct val="20000"/>
              </a:spcBef>
              <a:spcAft>
                <a:spcPct val="0"/>
              </a:spcAft>
              <a:buClr>
                <a:schemeClr val="accent1"/>
              </a:buClr>
              <a:buSzPct val="60000"/>
              <a:buFont typeface="Wingdings" pitchFamily="2" charset="2"/>
              <a:buChar char="l"/>
              <a:defRPr kumimoji="1" sz="2400">
                <a:solidFill>
                  <a:schemeClr val="tx1"/>
                </a:solidFill>
                <a:latin typeface="+mn-lt"/>
                <a:ea typeface="+mn-ea"/>
              </a:defRPr>
            </a:lvl3pPr>
            <a:lvl4pPr marL="1600200" indent="-228600" algn="l" rtl="0" fontAlgn="base">
              <a:spcBef>
                <a:spcPct val="20000"/>
              </a:spcBef>
              <a:spcAft>
                <a:spcPct val="0"/>
              </a:spcAft>
              <a:buClr>
                <a:schemeClr val="tx1"/>
              </a:buClr>
              <a:buChar char="–"/>
              <a:defRPr kumimoji="1" sz="2000">
                <a:solidFill>
                  <a:schemeClr val="tx1"/>
                </a:solidFill>
                <a:latin typeface="+mn-lt"/>
                <a:ea typeface="+mn-ea"/>
              </a:defRPr>
            </a:lvl4pPr>
            <a:lvl5pPr marL="2057400" indent="-228600" algn="l" rtl="0" fontAlgn="base">
              <a:spcBef>
                <a:spcPct val="20000"/>
              </a:spcBef>
              <a:spcAft>
                <a:spcPct val="0"/>
              </a:spcAft>
              <a:buClr>
                <a:schemeClr val="accent1"/>
              </a:buClr>
              <a:buChar char="•"/>
              <a:defRPr kumimoji="1" sz="2000">
                <a:solidFill>
                  <a:schemeClr val="tx1"/>
                </a:solidFill>
                <a:latin typeface="+mn-lt"/>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a:lstStyle>
          <a:p>
            <a:pPr marL="0" indent="0" algn="ctr">
              <a:spcBef>
                <a:spcPts val="0"/>
              </a:spcBef>
              <a:spcAft>
                <a:spcPts val="200"/>
              </a:spcAft>
              <a:buNone/>
            </a:pPr>
            <a:r>
              <a:rPr lang="en-US" sz="2000" b="1" dirty="0" smtClean="0"/>
              <a:t>Etiology of CHD</a:t>
            </a:r>
            <a:endParaRPr lang="ru-RU" sz="2000" b="1" dirty="0" smtClean="0"/>
          </a:p>
          <a:p>
            <a:pPr marL="0" indent="0" algn="just">
              <a:spcBef>
                <a:spcPts val="0"/>
              </a:spcBef>
              <a:spcAft>
                <a:spcPts val="200"/>
              </a:spcAft>
              <a:buNone/>
            </a:pPr>
            <a:r>
              <a:rPr lang="en-US" altLang="zh-CN" sz="2000" b="1" dirty="0" smtClean="0">
                <a:solidFill>
                  <a:schemeClr val="folHlink"/>
                </a:solidFill>
              </a:rPr>
              <a:t>Environmental </a:t>
            </a:r>
            <a:r>
              <a:rPr lang="en-US" altLang="zh-CN" sz="2000" b="1" dirty="0">
                <a:solidFill>
                  <a:schemeClr val="folHlink"/>
                </a:solidFill>
              </a:rPr>
              <a:t>factors</a:t>
            </a:r>
            <a:r>
              <a:rPr lang="en-US" altLang="zh-CN" sz="2000" b="1" dirty="0"/>
              <a:t> existing during </a:t>
            </a:r>
            <a:r>
              <a:rPr lang="en-US" altLang="zh-CN" sz="2000" b="1" dirty="0">
                <a:solidFill>
                  <a:schemeClr val="folHlink"/>
                </a:solidFill>
              </a:rPr>
              <a:t>first trimester</a:t>
            </a:r>
            <a:r>
              <a:rPr lang="en-US" altLang="zh-CN" sz="2000" b="1" dirty="0"/>
              <a:t> of pregnancy:</a:t>
            </a:r>
          </a:p>
          <a:p>
            <a:pPr algn="just">
              <a:spcBef>
                <a:spcPts val="0"/>
              </a:spcBef>
              <a:spcAft>
                <a:spcPts val="200"/>
              </a:spcAft>
              <a:buFont typeface="Wingdings" pitchFamily="2" charset="2"/>
              <a:buChar char="v"/>
            </a:pPr>
            <a:r>
              <a:rPr lang="en-US" altLang="zh-CN" sz="2000" b="1" dirty="0" smtClean="0"/>
              <a:t>Maternal </a:t>
            </a:r>
            <a:r>
              <a:rPr lang="en-US" altLang="zh-CN" sz="2000" b="1" dirty="0"/>
              <a:t>Infections     viral infections     </a:t>
            </a:r>
            <a:r>
              <a:rPr lang="en-US" altLang="zh-CN" sz="2000" b="1" dirty="0">
                <a:solidFill>
                  <a:schemeClr val="folHlink"/>
                </a:solidFill>
              </a:rPr>
              <a:t>Rubella, cytomegalovirus, herpes virus, </a:t>
            </a:r>
            <a:r>
              <a:rPr lang="en-US" altLang="zh-CN" sz="2000" b="1" dirty="0" err="1" smtClean="0">
                <a:solidFill>
                  <a:schemeClr val="folHlink"/>
                </a:solidFill>
              </a:rPr>
              <a:t>coxsackievirus</a:t>
            </a:r>
            <a:r>
              <a:rPr lang="en-US" altLang="zh-CN" sz="2000" b="1" dirty="0" smtClean="0">
                <a:solidFill>
                  <a:schemeClr val="folHlink"/>
                </a:solidFill>
              </a:rPr>
              <a:t>...</a:t>
            </a:r>
            <a:endParaRPr lang="en-US" altLang="zh-CN" sz="2000" b="1" dirty="0">
              <a:solidFill>
                <a:schemeClr val="folHlink"/>
              </a:solidFill>
            </a:endParaRPr>
          </a:p>
          <a:p>
            <a:pPr algn="just">
              <a:spcBef>
                <a:spcPts val="0"/>
              </a:spcBef>
              <a:spcAft>
                <a:spcPts val="200"/>
              </a:spcAft>
              <a:buFont typeface="Wingdings" pitchFamily="2" charset="2"/>
              <a:buChar char="v"/>
            </a:pPr>
            <a:r>
              <a:rPr lang="en-US" altLang="zh-CN" sz="2000" b="1" dirty="0" smtClean="0"/>
              <a:t>Maternal </a:t>
            </a:r>
            <a:r>
              <a:rPr lang="en-US" altLang="zh-CN" sz="2000" b="1" dirty="0"/>
              <a:t>Drugs </a:t>
            </a:r>
            <a:endParaRPr lang="en-US" altLang="zh-CN" sz="2000" b="1" dirty="0" smtClean="0"/>
          </a:p>
          <a:p>
            <a:pPr algn="just">
              <a:spcBef>
                <a:spcPts val="0"/>
              </a:spcBef>
              <a:spcAft>
                <a:spcPts val="200"/>
              </a:spcAft>
              <a:buFont typeface="Wingdings" pitchFamily="2" charset="2"/>
              <a:buChar char="v"/>
            </a:pPr>
            <a:r>
              <a:rPr lang="en-US" altLang="zh-CN" sz="2000" b="1" dirty="0"/>
              <a:t>Fetal alcohol syndrome</a:t>
            </a:r>
          </a:p>
          <a:p>
            <a:pPr algn="just">
              <a:spcBef>
                <a:spcPts val="0"/>
              </a:spcBef>
              <a:spcAft>
                <a:spcPts val="200"/>
              </a:spcAft>
              <a:buFont typeface="Wingdings" pitchFamily="2" charset="2"/>
              <a:buChar char="v"/>
            </a:pPr>
            <a:r>
              <a:rPr lang="en-US" altLang="zh-CN" sz="2000" b="1" dirty="0"/>
              <a:t>Maternal exposure of radiation</a:t>
            </a:r>
          </a:p>
          <a:p>
            <a:pPr algn="just">
              <a:spcBef>
                <a:spcPts val="0"/>
              </a:spcBef>
              <a:spcAft>
                <a:spcPts val="200"/>
              </a:spcAft>
              <a:buFont typeface="Wingdings" pitchFamily="2" charset="2"/>
              <a:buChar char="v"/>
            </a:pPr>
            <a:r>
              <a:rPr lang="en-US" altLang="zh-CN" sz="2000" b="1" dirty="0"/>
              <a:t>Maternal metabolic diseases</a:t>
            </a:r>
          </a:p>
          <a:p>
            <a:pPr marL="0" indent="0" algn="just">
              <a:spcBef>
                <a:spcPts val="0"/>
              </a:spcBef>
              <a:spcAft>
                <a:spcPts val="200"/>
              </a:spcAft>
              <a:buNone/>
            </a:pPr>
            <a:r>
              <a:rPr lang="en-US" altLang="zh-CN" sz="2000" b="1" dirty="0" smtClean="0">
                <a:solidFill>
                  <a:schemeClr val="folHlink"/>
                </a:solidFill>
              </a:rPr>
              <a:t>Genetic </a:t>
            </a:r>
            <a:r>
              <a:rPr lang="en-US" altLang="zh-CN" sz="2000" b="1" dirty="0">
                <a:solidFill>
                  <a:schemeClr val="folHlink"/>
                </a:solidFill>
              </a:rPr>
              <a:t>factors </a:t>
            </a:r>
          </a:p>
          <a:p>
            <a:pPr algn="just">
              <a:spcBef>
                <a:spcPts val="0"/>
              </a:spcBef>
              <a:spcAft>
                <a:spcPts val="200"/>
              </a:spcAft>
              <a:buFont typeface="Wingdings" pitchFamily="2" charset="2"/>
              <a:buChar char="v"/>
            </a:pPr>
            <a:r>
              <a:rPr lang="en-US" altLang="zh-CN" sz="2000" b="1" dirty="0" smtClean="0"/>
              <a:t>Chromosomal  </a:t>
            </a:r>
            <a:r>
              <a:rPr lang="en-US" altLang="zh-CN" sz="2000" b="1" dirty="0"/>
              <a:t>abnormalities - Down's, </a:t>
            </a:r>
            <a:r>
              <a:rPr lang="en-US" altLang="zh-CN" sz="2000" b="1" dirty="0" smtClean="0"/>
              <a:t>Edward's, </a:t>
            </a:r>
            <a:r>
              <a:rPr lang="en-US" altLang="zh-CN" sz="2000" b="1" dirty="0" err="1" smtClean="0"/>
              <a:t>Patau's</a:t>
            </a:r>
            <a:r>
              <a:rPr lang="en-US" altLang="zh-CN" sz="2000" b="1" dirty="0"/>
              <a:t>, </a:t>
            </a:r>
            <a:r>
              <a:rPr lang="en-US" altLang="zh-CN" sz="2000" b="1" dirty="0" smtClean="0"/>
              <a:t>Turner's  syndrome</a:t>
            </a:r>
            <a:r>
              <a:rPr lang="en-US" altLang="zh-CN" sz="2000" b="1" dirty="0" smtClean="0"/>
              <a:t>…</a:t>
            </a:r>
            <a:endParaRPr lang="en-US" altLang="zh-CN" sz="2000" b="1" dirty="0"/>
          </a:p>
        </p:txBody>
      </p:sp>
    </p:spTree>
    <p:extLst>
      <p:ext uri="{BB962C8B-B14F-4D97-AF65-F5344CB8AC3E}">
        <p14:creationId xmlns="" xmlns:p14="http://schemas.microsoft.com/office/powerpoint/2010/main" val="208346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a:xfrm>
            <a:off x="0" y="228600"/>
            <a:ext cx="9144000" cy="990600"/>
          </a:xfrm>
        </p:spPr>
        <p:txBody>
          <a:bodyPr/>
          <a:lstStyle/>
          <a:p>
            <a:pPr algn="ctr" eaLnBrk="1" hangingPunct="1"/>
            <a:r>
              <a:rPr lang="en-US" b="1" dirty="0" smtClean="0">
                <a:solidFill>
                  <a:schemeClr val="tx1"/>
                </a:solidFill>
                <a:latin typeface="Calibri" panose="020F0502020204030204" pitchFamily="34" charset="0"/>
              </a:rPr>
              <a:t>Classification </a:t>
            </a:r>
          </a:p>
        </p:txBody>
      </p:sp>
      <p:graphicFrame>
        <p:nvGraphicFramePr>
          <p:cNvPr id="4" name="Content Placeholder 3"/>
          <p:cNvGraphicFramePr>
            <a:graphicFrameLocks noGrp="1"/>
          </p:cNvGraphicFramePr>
          <p:nvPr>
            <p:ph sz="quarter" idx="4294967295"/>
            <p:extLst>
              <p:ext uri="{D42A27DB-BD31-4B8C-83A1-F6EECF244321}">
                <p14:modId xmlns="" xmlns:p14="http://schemas.microsoft.com/office/powerpoint/2010/main" val="759123343"/>
              </p:ext>
            </p:extLst>
          </p:nvPr>
        </p:nvGraphicFramePr>
        <p:xfrm>
          <a:off x="476250" y="1341438"/>
          <a:ext cx="8667750" cy="5140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3810000" y="1416968"/>
            <a:ext cx="16764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a:solidFill>
                  <a:schemeClr val="tx1"/>
                </a:solidFill>
                <a:latin typeface="Calibri" panose="020F0502020204030204" pitchFamily="34" charset="0"/>
              </a:rPr>
              <a:t>CHD</a:t>
            </a:r>
          </a:p>
        </p:txBody>
      </p:sp>
      <p:cxnSp>
        <p:nvCxnSpPr>
          <p:cNvPr id="19" name="Straight Connector 18"/>
          <p:cNvCxnSpPr>
            <a:stCxn id="7" idx="2"/>
          </p:cNvCxnSpPr>
          <p:nvPr/>
        </p:nvCxnSpPr>
        <p:spPr>
          <a:xfrm rot="5400000">
            <a:off x="4457701" y="1988468"/>
            <a:ext cx="381000"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743200" y="2178968"/>
            <a:ext cx="403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6629401" y="2331368"/>
            <a:ext cx="304800"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2591594" y="2330574"/>
            <a:ext cx="3048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1475656" y="2483768"/>
            <a:ext cx="1953344"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Calibri" panose="020F0502020204030204" pitchFamily="34" charset="0"/>
              </a:rPr>
              <a:t>Acyanotic</a:t>
            </a:r>
          </a:p>
        </p:txBody>
      </p:sp>
      <p:sp useBgFill="1">
        <p:nvSpPr>
          <p:cNvPr id="26" name="Rectangle 25"/>
          <p:cNvSpPr/>
          <p:nvPr/>
        </p:nvSpPr>
        <p:spPr>
          <a:xfrm>
            <a:off x="6084168" y="2449488"/>
            <a:ext cx="20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Calibri" panose="020F0502020204030204" pitchFamily="34" charset="0"/>
              </a:rPr>
              <a:t>Cyanotic </a:t>
            </a:r>
          </a:p>
        </p:txBody>
      </p:sp>
      <p:sp>
        <p:nvSpPr>
          <p:cNvPr id="15371" name="TextBox 26"/>
          <p:cNvSpPr txBox="1">
            <a:spLocks noChangeArrowheads="1"/>
          </p:cNvSpPr>
          <p:nvPr/>
        </p:nvSpPr>
        <p:spPr bwMode="auto">
          <a:xfrm>
            <a:off x="5943600" y="3321968"/>
            <a:ext cx="297180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endParaRPr lang="ru-RU">
              <a:solidFill>
                <a:prstClr val="black"/>
              </a:solidFill>
              <a:latin typeface="Calibri" panose="020F0502020204030204" pitchFamily="34" charset="0"/>
            </a:endParaRPr>
          </a:p>
        </p:txBody>
      </p:sp>
      <p:sp>
        <p:nvSpPr>
          <p:cNvPr id="29" name="Straight Connector 4"/>
          <p:cNvSpPr/>
          <p:nvPr/>
        </p:nvSpPr>
        <p:spPr>
          <a:xfrm>
            <a:off x="2727325" y="2940968"/>
            <a:ext cx="1527175" cy="727075"/>
          </a:xfrm>
          <a:custGeom>
            <a:avLst/>
            <a:gdLst/>
            <a:ahLst/>
            <a:cxnLst/>
            <a:rect l="0" t="0" r="0" b="0"/>
            <a:pathLst>
              <a:path>
                <a:moveTo>
                  <a:pt x="0" y="0"/>
                </a:moveTo>
                <a:lnTo>
                  <a:pt x="0" y="495250"/>
                </a:lnTo>
                <a:lnTo>
                  <a:pt x="1527051" y="495250"/>
                </a:lnTo>
                <a:lnTo>
                  <a:pt x="1527051" y="726737"/>
                </a:lnTo>
              </a:path>
            </a:pathLst>
          </a:custGeom>
          <a:noFill/>
        </p:spPr>
        <p:style>
          <a:lnRef idx="2">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sp>
      <p:sp>
        <p:nvSpPr>
          <p:cNvPr id="31" name="Straight Connector 6"/>
          <p:cNvSpPr/>
          <p:nvPr/>
        </p:nvSpPr>
        <p:spPr>
          <a:xfrm>
            <a:off x="1200150" y="2940968"/>
            <a:ext cx="1527175" cy="727075"/>
          </a:xfrm>
          <a:custGeom>
            <a:avLst/>
            <a:gdLst/>
            <a:ahLst/>
            <a:cxnLst/>
            <a:rect l="0" t="0" r="0" b="0"/>
            <a:pathLst>
              <a:path>
                <a:moveTo>
                  <a:pt x="1527051" y="0"/>
                </a:moveTo>
                <a:lnTo>
                  <a:pt x="1527051" y="495250"/>
                </a:lnTo>
                <a:lnTo>
                  <a:pt x="0" y="495250"/>
                </a:lnTo>
                <a:lnTo>
                  <a:pt x="0" y="726737"/>
                </a:lnTo>
              </a:path>
            </a:pathLst>
          </a:custGeom>
          <a:noFill/>
        </p:spPr>
        <p:style>
          <a:lnRef idx="2">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sp>
      <p:grpSp>
        <p:nvGrpSpPr>
          <p:cNvPr id="2" name="Group 31"/>
          <p:cNvGrpSpPr>
            <a:grpSpLocks/>
          </p:cNvGrpSpPr>
          <p:nvPr/>
        </p:nvGrpSpPr>
        <p:grpSpPr bwMode="auto">
          <a:xfrm>
            <a:off x="381000" y="3702968"/>
            <a:ext cx="1752600" cy="685800"/>
            <a:chOff x="1790857" y="2578869"/>
            <a:chExt cx="2498811" cy="1586745"/>
          </a:xfrm>
        </p:grpSpPr>
        <p:sp>
          <p:nvSpPr>
            <p:cNvPr id="42" name="Rounded Rectangle 41"/>
            <p:cNvSpPr/>
            <p:nvPr/>
          </p:nvSpPr>
          <p:spPr>
            <a:xfrm>
              <a:off x="1790857" y="2578869"/>
              <a:ext cx="2498811" cy="1586745"/>
            </a:xfrm>
            <a:prstGeom prst="roundRect">
              <a:avLst>
                <a:gd name="adj" fmla="val 10000"/>
              </a:avLst>
            </a:prstGeom>
          </p:spPr>
          <p:style>
            <a:lnRef idx="1">
              <a:schemeClr val="accent1"/>
            </a:lnRef>
            <a:fillRef idx="2">
              <a:schemeClr val="accent1"/>
            </a:fillRef>
            <a:effectRef idx="1">
              <a:schemeClr val="accent1"/>
            </a:effectRef>
            <a:fontRef idx="minor">
              <a:schemeClr val="dk1"/>
            </a:fontRef>
          </p:style>
        </p:sp>
        <p:sp>
          <p:nvSpPr>
            <p:cNvPr id="43" name="Rounded Rectangle 8"/>
            <p:cNvSpPr/>
            <p:nvPr/>
          </p:nvSpPr>
          <p:spPr>
            <a:xfrm>
              <a:off x="1838389" y="2626619"/>
              <a:ext cx="2403748" cy="1491246"/>
            </a:xfrm>
            <a:prstGeom prst="rect">
              <a:avLst/>
            </a:prstGeom>
          </p:spPr>
          <p:style>
            <a:lnRef idx="1">
              <a:schemeClr val="accent1"/>
            </a:lnRef>
            <a:fillRef idx="2">
              <a:schemeClr val="accent1"/>
            </a:fillRef>
            <a:effectRef idx="1">
              <a:schemeClr val="accent1"/>
            </a:effectRef>
            <a:fontRef idx="minor">
              <a:schemeClr val="dk1"/>
            </a:fontRef>
          </p:style>
          <p:txBody>
            <a:bodyPr lIns="60960" tIns="60960" rIns="60960" bIns="60960" spcCol="1270" anchor="ctr"/>
            <a:lstStyle/>
            <a:p>
              <a:pPr algn="ctr" defTabSz="711200">
                <a:lnSpc>
                  <a:spcPct val="90000"/>
                </a:lnSpc>
                <a:spcBef>
                  <a:spcPct val="0"/>
                </a:spcBef>
                <a:spcAft>
                  <a:spcPct val="35000"/>
                </a:spcAft>
                <a:defRPr/>
              </a:pPr>
              <a:r>
                <a:rPr lang="en-US" sz="2000" b="1" dirty="0">
                  <a:solidFill>
                    <a:prstClr val="black"/>
                  </a:solidFill>
                  <a:latin typeface="Calibri" panose="020F0502020204030204" pitchFamily="34" charset="0"/>
                </a:rPr>
                <a:t>Left-to-right shunts</a:t>
              </a:r>
              <a:endParaRPr lang="en-MY" sz="2000" b="1" dirty="0">
                <a:solidFill>
                  <a:prstClr val="black"/>
                </a:solidFill>
                <a:latin typeface="Calibri" panose="020F0502020204030204" pitchFamily="34" charset="0"/>
              </a:endParaRPr>
            </a:p>
          </p:txBody>
        </p:sp>
      </p:grpSp>
      <p:grpSp>
        <p:nvGrpSpPr>
          <p:cNvPr id="3" name="Group 43"/>
          <p:cNvGrpSpPr>
            <a:grpSpLocks/>
          </p:cNvGrpSpPr>
          <p:nvPr/>
        </p:nvGrpSpPr>
        <p:grpSpPr bwMode="auto">
          <a:xfrm>
            <a:off x="2915816" y="3702968"/>
            <a:ext cx="2808312" cy="838200"/>
            <a:chOff x="1790857" y="2578869"/>
            <a:chExt cx="2498811" cy="1586745"/>
          </a:xfrm>
        </p:grpSpPr>
        <p:sp>
          <p:nvSpPr>
            <p:cNvPr id="45" name="Rounded Rectangle 44"/>
            <p:cNvSpPr/>
            <p:nvPr/>
          </p:nvSpPr>
          <p:spPr>
            <a:xfrm>
              <a:off x="1790857" y="2578869"/>
              <a:ext cx="2498811" cy="1586745"/>
            </a:xfrm>
            <a:prstGeom prst="roundRect">
              <a:avLst>
                <a:gd name="adj" fmla="val 10000"/>
              </a:avLst>
            </a:prstGeom>
          </p:spPr>
          <p:style>
            <a:lnRef idx="1">
              <a:schemeClr val="accent1"/>
            </a:lnRef>
            <a:fillRef idx="2">
              <a:schemeClr val="accent1"/>
            </a:fillRef>
            <a:effectRef idx="1">
              <a:schemeClr val="accent1"/>
            </a:effectRef>
            <a:fontRef idx="minor">
              <a:schemeClr val="dk1"/>
            </a:fontRef>
          </p:style>
        </p:sp>
        <p:sp>
          <p:nvSpPr>
            <p:cNvPr id="46" name="Rounded Rectangle 8"/>
            <p:cNvSpPr/>
            <p:nvPr/>
          </p:nvSpPr>
          <p:spPr>
            <a:xfrm>
              <a:off x="1838183" y="2626619"/>
              <a:ext cx="2404159" cy="1538995"/>
            </a:xfrm>
            <a:prstGeom prst="rect">
              <a:avLst/>
            </a:prstGeom>
          </p:spPr>
          <p:style>
            <a:lnRef idx="1">
              <a:schemeClr val="accent1"/>
            </a:lnRef>
            <a:fillRef idx="2">
              <a:schemeClr val="accent1"/>
            </a:fillRef>
            <a:effectRef idx="1">
              <a:schemeClr val="accent1"/>
            </a:effectRef>
            <a:fontRef idx="minor">
              <a:schemeClr val="dk1"/>
            </a:fontRef>
          </p:style>
          <p:txBody>
            <a:bodyPr lIns="60960" tIns="60960" rIns="60960" bIns="60960" spcCol="1270" anchor="ctr"/>
            <a:lstStyle/>
            <a:p>
              <a:pPr algn="ctr" defTabSz="711200">
                <a:lnSpc>
                  <a:spcPct val="90000"/>
                </a:lnSpc>
                <a:spcBef>
                  <a:spcPct val="0"/>
                </a:spcBef>
                <a:spcAft>
                  <a:spcPct val="35000"/>
                </a:spcAft>
                <a:defRPr/>
              </a:pPr>
              <a:r>
                <a:rPr lang="en-US" b="1" dirty="0">
                  <a:solidFill>
                    <a:prstClr val="black"/>
                  </a:solidFill>
                  <a:latin typeface="Calibri" panose="020F0502020204030204" pitchFamily="34" charset="0"/>
                </a:rPr>
                <a:t>With no shunt - acyanotic </a:t>
              </a:r>
              <a:r>
                <a:rPr lang="en-US" b="1" dirty="0" smtClean="0">
                  <a:solidFill>
                    <a:prstClr val="black"/>
                  </a:solidFill>
                  <a:latin typeface="Calibri" panose="020F0502020204030204" pitchFamily="34" charset="0"/>
                </a:rPr>
                <a:t>obstructive (outflow obstruction)</a:t>
              </a:r>
              <a:endParaRPr lang="en-MY" b="1" dirty="0">
                <a:solidFill>
                  <a:prstClr val="black"/>
                </a:solidFill>
                <a:latin typeface="Calibri" panose="020F0502020204030204" pitchFamily="34" charset="0"/>
              </a:endParaRPr>
            </a:p>
          </p:txBody>
        </p:sp>
      </p:grpSp>
      <p:sp>
        <p:nvSpPr>
          <p:cNvPr id="15376" name="Rectangle 50"/>
          <p:cNvSpPr>
            <a:spLocks noChangeArrowheads="1"/>
          </p:cNvSpPr>
          <p:nvPr/>
        </p:nvSpPr>
        <p:spPr bwMode="auto">
          <a:xfrm>
            <a:off x="304800" y="4464968"/>
            <a:ext cx="2286000" cy="19697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defTabSz="711200" fontAlgn="base">
              <a:lnSpc>
                <a:spcPct val="90000"/>
              </a:lnSpc>
              <a:spcBef>
                <a:spcPct val="0"/>
              </a:spcBef>
              <a:spcAft>
                <a:spcPct val="35000"/>
              </a:spcAft>
            </a:pPr>
            <a:r>
              <a:rPr lang="en-US" sz="2000" dirty="0">
                <a:solidFill>
                  <a:prstClr val="black"/>
                </a:solidFill>
                <a:latin typeface="Calibri" panose="020F0502020204030204" pitchFamily="34" charset="0"/>
              </a:rPr>
              <a:t>- </a:t>
            </a:r>
            <a:r>
              <a:rPr lang="en-US" sz="2000" b="1" dirty="0">
                <a:solidFill>
                  <a:prstClr val="black"/>
                </a:solidFill>
                <a:latin typeface="Calibri" panose="020F0502020204030204" pitchFamily="34" charset="0"/>
              </a:rPr>
              <a:t>Ventricular </a:t>
            </a:r>
            <a:r>
              <a:rPr lang="en-US" sz="2000" b="1" dirty="0" err="1">
                <a:solidFill>
                  <a:prstClr val="black"/>
                </a:solidFill>
                <a:latin typeface="Calibri" panose="020F0502020204030204" pitchFamily="34" charset="0"/>
              </a:rPr>
              <a:t>Septal</a:t>
            </a:r>
            <a:r>
              <a:rPr lang="en-US" sz="2000" b="1" dirty="0">
                <a:solidFill>
                  <a:prstClr val="black"/>
                </a:solidFill>
                <a:latin typeface="Calibri" panose="020F0502020204030204" pitchFamily="34" charset="0"/>
              </a:rPr>
              <a:t> Defect     </a:t>
            </a:r>
            <a:r>
              <a:rPr lang="en-US" sz="2000" dirty="0">
                <a:solidFill>
                  <a:prstClr val="black"/>
                </a:solidFill>
                <a:latin typeface="Calibri" panose="020F0502020204030204" pitchFamily="34" charset="0"/>
              </a:rPr>
              <a:t>(VSD)</a:t>
            </a:r>
          </a:p>
          <a:p>
            <a:pPr defTabSz="711200" fontAlgn="base">
              <a:lnSpc>
                <a:spcPct val="90000"/>
              </a:lnSpc>
              <a:spcBef>
                <a:spcPct val="0"/>
              </a:spcBef>
              <a:spcAft>
                <a:spcPct val="35000"/>
              </a:spcAft>
            </a:pPr>
            <a:r>
              <a:rPr lang="en-US" sz="2000" dirty="0">
                <a:solidFill>
                  <a:prstClr val="black"/>
                </a:solidFill>
                <a:latin typeface="Calibri" panose="020F0502020204030204" pitchFamily="34" charset="0"/>
              </a:rPr>
              <a:t>- </a:t>
            </a:r>
            <a:r>
              <a:rPr lang="en-US" sz="2000" b="1" dirty="0" smtClean="0">
                <a:solidFill>
                  <a:prstClr val="black"/>
                </a:solidFill>
                <a:latin typeface="Calibri" panose="020F0502020204030204" pitchFamily="34" charset="0"/>
              </a:rPr>
              <a:t>P</a:t>
            </a:r>
            <a:r>
              <a:rPr lang="ru-RU" sz="2000" b="1" dirty="0" smtClean="0">
                <a:solidFill>
                  <a:prstClr val="black"/>
                </a:solidFill>
                <a:latin typeface="Calibri" panose="020F0502020204030204" pitchFamily="34" charset="0"/>
              </a:rPr>
              <a:t>а</a:t>
            </a:r>
            <a:r>
              <a:rPr lang="en-US" sz="2000" b="1" dirty="0" smtClean="0">
                <a:solidFill>
                  <a:prstClr val="black"/>
                </a:solidFill>
                <a:latin typeface="Calibri" panose="020F0502020204030204" pitchFamily="34" charset="0"/>
              </a:rPr>
              <a:t>tent </a:t>
            </a:r>
            <a:r>
              <a:rPr lang="en-US" sz="2000" b="1" dirty="0" err="1">
                <a:solidFill>
                  <a:prstClr val="black"/>
                </a:solidFill>
                <a:latin typeface="Calibri" panose="020F0502020204030204" pitchFamily="34" charset="0"/>
              </a:rPr>
              <a:t>Ductus</a:t>
            </a:r>
            <a:r>
              <a:rPr lang="en-US" sz="2000" b="1" dirty="0">
                <a:solidFill>
                  <a:prstClr val="black"/>
                </a:solidFill>
                <a:latin typeface="Calibri" panose="020F0502020204030204" pitchFamily="34" charset="0"/>
              </a:rPr>
              <a:t> </a:t>
            </a:r>
            <a:r>
              <a:rPr lang="en-US" sz="2000" b="1" dirty="0" err="1">
                <a:solidFill>
                  <a:prstClr val="black"/>
                </a:solidFill>
                <a:latin typeface="Calibri" panose="020F0502020204030204" pitchFamily="34" charset="0"/>
              </a:rPr>
              <a:t>Arteriosus</a:t>
            </a:r>
            <a:r>
              <a:rPr lang="en-US" sz="2000" b="1" dirty="0">
                <a:solidFill>
                  <a:prstClr val="black"/>
                </a:solidFill>
                <a:latin typeface="Calibri" panose="020F0502020204030204" pitchFamily="34" charset="0"/>
              </a:rPr>
              <a:t> </a:t>
            </a:r>
            <a:r>
              <a:rPr lang="en-US" sz="2000" dirty="0">
                <a:solidFill>
                  <a:prstClr val="black"/>
                </a:solidFill>
                <a:latin typeface="Calibri" panose="020F0502020204030204" pitchFamily="34" charset="0"/>
              </a:rPr>
              <a:t>(PDA)</a:t>
            </a:r>
          </a:p>
          <a:p>
            <a:pPr defTabSz="711200" fontAlgn="base">
              <a:lnSpc>
                <a:spcPct val="90000"/>
              </a:lnSpc>
              <a:spcBef>
                <a:spcPct val="0"/>
              </a:spcBef>
              <a:spcAft>
                <a:spcPct val="35000"/>
              </a:spcAft>
            </a:pPr>
            <a:r>
              <a:rPr lang="en-US" sz="2000" dirty="0">
                <a:solidFill>
                  <a:prstClr val="black"/>
                </a:solidFill>
                <a:latin typeface="Calibri" panose="020F0502020204030204" pitchFamily="34" charset="0"/>
              </a:rPr>
              <a:t>- </a:t>
            </a:r>
            <a:r>
              <a:rPr lang="en-US" sz="2000" b="1" dirty="0">
                <a:solidFill>
                  <a:prstClr val="black"/>
                </a:solidFill>
                <a:latin typeface="Calibri" panose="020F0502020204030204" pitchFamily="34" charset="0"/>
              </a:rPr>
              <a:t>Atrial </a:t>
            </a:r>
            <a:r>
              <a:rPr lang="en-US" sz="2000" b="1" dirty="0" err="1">
                <a:solidFill>
                  <a:prstClr val="black"/>
                </a:solidFill>
                <a:latin typeface="Calibri" panose="020F0502020204030204" pitchFamily="34" charset="0"/>
              </a:rPr>
              <a:t>Septal</a:t>
            </a:r>
            <a:r>
              <a:rPr lang="en-US" sz="2000" b="1" dirty="0">
                <a:solidFill>
                  <a:prstClr val="black"/>
                </a:solidFill>
                <a:latin typeface="Calibri" panose="020F0502020204030204" pitchFamily="34" charset="0"/>
              </a:rPr>
              <a:t> Defect </a:t>
            </a:r>
            <a:r>
              <a:rPr lang="en-US" sz="2000" dirty="0">
                <a:solidFill>
                  <a:prstClr val="black"/>
                </a:solidFill>
                <a:latin typeface="Calibri" panose="020F0502020204030204" pitchFamily="34" charset="0"/>
              </a:rPr>
              <a:t>(</a:t>
            </a:r>
            <a:r>
              <a:rPr lang="en-US" sz="2000" dirty="0" smtClean="0">
                <a:solidFill>
                  <a:prstClr val="black"/>
                </a:solidFill>
                <a:latin typeface="Calibri" panose="020F0502020204030204" pitchFamily="34" charset="0"/>
              </a:rPr>
              <a:t>ASD)</a:t>
            </a:r>
            <a:endParaRPr lang="en-US" sz="2000" dirty="0">
              <a:solidFill>
                <a:prstClr val="black"/>
              </a:solidFill>
              <a:latin typeface="Calibri" panose="020F0502020204030204" pitchFamily="34" charset="0"/>
            </a:endParaRPr>
          </a:p>
        </p:txBody>
      </p:sp>
      <p:sp>
        <p:nvSpPr>
          <p:cNvPr id="15377" name="Rectangle 51"/>
          <p:cNvSpPr>
            <a:spLocks noChangeArrowheads="1"/>
          </p:cNvSpPr>
          <p:nvPr/>
        </p:nvSpPr>
        <p:spPr bwMode="auto">
          <a:xfrm>
            <a:off x="2969004" y="4666491"/>
            <a:ext cx="2755124" cy="11387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defTabSz="711200" fontAlgn="base">
              <a:lnSpc>
                <a:spcPct val="90000"/>
              </a:lnSpc>
              <a:spcBef>
                <a:spcPct val="0"/>
              </a:spcBef>
              <a:spcAft>
                <a:spcPct val="35000"/>
              </a:spcAft>
            </a:pPr>
            <a:r>
              <a:rPr lang="en-US" sz="2000" b="1" dirty="0">
                <a:solidFill>
                  <a:prstClr val="black"/>
                </a:solidFill>
                <a:latin typeface="Calibri" panose="020F0502020204030204" pitchFamily="34" charset="0"/>
              </a:rPr>
              <a:t>- Pulmonary Stenosis</a:t>
            </a:r>
          </a:p>
          <a:p>
            <a:pPr defTabSz="711200" fontAlgn="base">
              <a:lnSpc>
                <a:spcPct val="90000"/>
              </a:lnSpc>
              <a:spcBef>
                <a:spcPct val="0"/>
              </a:spcBef>
              <a:spcAft>
                <a:spcPct val="35000"/>
              </a:spcAft>
            </a:pPr>
            <a:r>
              <a:rPr lang="en-US" sz="2000" b="1" dirty="0">
                <a:solidFill>
                  <a:prstClr val="black"/>
                </a:solidFill>
                <a:latin typeface="Calibri" panose="020F0502020204030204" pitchFamily="34" charset="0"/>
              </a:rPr>
              <a:t>- Aortic Stenosis</a:t>
            </a:r>
          </a:p>
          <a:p>
            <a:pPr defTabSz="711200" fontAlgn="base">
              <a:lnSpc>
                <a:spcPct val="90000"/>
              </a:lnSpc>
              <a:spcBef>
                <a:spcPct val="0"/>
              </a:spcBef>
              <a:spcAft>
                <a:spcPct val="35000"/>
              </a:spcAft>
            </a:pPr>
            <a:r>
              <a:rPr lang="en-US" sz="2000" b="1" dirty="0" smtClean="0">
                <a:solidFill>
                  <a:prstClr val="black"/>
                </a:solidFill>
                <a:latin typeface="Calibri" panose="020F0502020204030204" pitchFamily="34" charset="0"/>
              </a:rPr>
              <a:t>- Coarctation </a:t>
            </a:r>
            <a:r>
              <a:rPr lang="en-US" sz="2000" b="1" dirty="0">
                <a:solidFill>
                  <a:prstClr val="black"/>
                </a:solidFill>
                <a:latin typeface="Calibri" panose="020F0502020204030204" pitchFamily="34" charset="0"/>
              </a:rPr>
              <a:t>of aorta</a:t>
            </a:r>
          </a:p>
        </p:txBody>
      </p:sp>
      <p:sp>
        <p:nvSpPr>
          <p:cNvPr id="15378" name="TextBox 52"/>
          <p:cNvSpPr txBox="1">
            <a:spLocks noChangeArrowheads="1"/>
          </p:cNvSpPr>
          <p:nvPr/>
        </p:nvSpPr>
        <p:spPr bwMode="auto">
          <a:xfrm>
            <a:off x="6019800" y="3169568"/>
            <a:ext cx="2667000"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buFont typeface="Wingdings" pitchFamily="2" charset="2"/>
              <a:buChar char="§"/>
            </a:pPr>
            <a:r>
              <a:rPr lang="en-US" sz="2400" dirty="0">
                <a:solidFill>
                  <a:prstClr val="black"/>
                </a:solidFill>
                <a:latin typeface="Calibri" panose="020F0502020204030204" pitchFamily="34" charset="0"/>
              </a:rPr>
              <a:t> </a:t>
            </a:r>
            <a:r>
              <a:rPr lang="en-US" sz="2400" dirty="0" err="1">
                <a:solidFill>
                  <a:prstClr val="black"/>
                </a:solidFill>
                <a:latin typeface="Calibri" panose="020F0502020204030204" pitchFamily="34" charset="0"/>
              </a:rPr>
              <a:t>Teralogy</a:t>
            </a:r>
            <a:r>
              <a:rPr lang="en-US" sz="2400" dirty="0">
                <a:solidFill>
                  <a:prstClr val="black"/>
                </a:solidFill>
                <a:latin typeface="Calibri" panose="020F0502020204030204" pitchFamily="34" charset="0"/>
              </a:rPr>
              <a:t> of </a:t>
            </a:r>
            <a:r>
              <a:rPr lang="en-US" sz="2400" dirty="0" err="1">
                <a:solidFill>
                  <a:prstClr val="black"/>
                </a:solidFill>
                <a:latin typeface="Calibri" panose="020F0502020204030204" pitchFamily="34" charset="0"/>
              </a:rPr>
              <a:t>Fallot</a:t>
            </a:r>
            <a:endParaRPr lang="en-US" sz="2400" dirty="0">
              <a:solidFill>
                <a:prstClr val="black"/>
              </a:solidFill>
              <a:latin typeface="Calibri" panose="020F0502020204030204" pitchFamily="34" charset="0"/>
            </a:endParaRPr>
          </a:p>
          <a:p>
            <a:pPr eaLnBrk="1" fontAlgn="base" hangingPunct="1">
              <a:spcBef>
                <a:spcPct val="0"/>
              </a:spcBef>
              <a:spcAft>
                <a:spcPct val="0"/>
              </a:spcAft>
              <a:buFont typeface="Wingdings" pitchFamily="2" charset="2"/>
              <a:buChar char="§"/>
            </a:pPr>
            <a:r>
              <a:rPr lang="en-US" sz="2400" dirty="0">
                <a:solidFill>
                  <a:prstClr val="black"/>
                </a:solidFill>
                <a:latin typeface="Calibri" panose="020F0502020204030204" pitchFamily="34" charset="0"/>
              </a:rPr>
              <a:t> </a:t>
            </a:r>
            <a:r>
              <a:rPr lang="en-US" sz="2400" dirty="0" smtClean="0">
                <a:solidFill>
                  <a:prstClr val="black"/>
                </a:solidFill>
                <a:latin typeface="Calibri" panose="020F0502020204030204" pitchFamily="34" charset="0"/>
              </a:rPr>
              <a:t>Transposition </a:t>
            </a:r>
            <a:r>
              <a:rPr lang="en-US" sz="2400" dirty="0">
                <a:solidFill>
                  <a:prstClr val="black"/>
                </a:solidFill>
                <a:latin typeface="Calibri" panose="020F0502020204030204" pitchFamily="34" charset="0"/>
              </a:rPr>
              <a:t>of the great arteries</a:t>
            </a:r>
          </a:p>
          <a:p>
            <a:pPr eaLnBrk="1" fontAlgn="base" hangingPunct="1">
              <a:spcBef>
                <a:spcPct val="0"/>
              </a:spcBef>
              <a:spcAft>
                <a:spcPct val="0"/>
              </a:spcAft>
              <a:buFont typeface="Wingdings" pitchFamily="2" charset="2"/>
              <a:buChar char="§"/>
            </a:pPr>
            <a:r>
              <a:rPr lang="en-US" sz="2400" dirty="0">
                <a:solidFill>
                  <a:prstClr val="black"/>
                </a:solidFill>
                <a:latin typeface="Calibri" panose="020F0502020204030204" pitchFamily="34" charset="0"/>
              </a:rPr>
              <a:t> </a:t>
            </a:r>
            <a:r>
              <a:rPr lang="en-US" sz="2400" dirty="0" err="1">
                <a:solidFill>
                  <a:prstClr val="black"/>
                </a:solidFill>
                <a:latin typeface="Calibri" panose="020F0502020204030204" pitchFamily="34" charset="0"/>
              </a:rPr>
              <a:t>Atrioventricular</a:t>
            </a:r>
            <a:r>
              <a:rPr lang="en-US" sz="2400" dirty="0">
                <a:solidFill>
                  <a:prstClr val="black"/>
                </a:solidFill>
                <a:latin typeface="Calibri" panose="020F0502020204030204" pitchFamily="34" charset="0"/>
              </a:rPr>
              <a:t> </a:t>
            </a:r>
            <a:r>
              <a:rPr lang="en-US" sz="2400" dirty="0" err="1">
                <a:solidFill>
                  <a:prstClr val="black"/>
                </a:solidFill>
                <a:latin typeface="Calibri" panose="020F0502020204030204" pitchFamily="34" charset="0"/>
              </a:rPr>
              <a:t>septal</a:t>
            </a:r>
            <a:r>
              <a:rPr lang="en-US" sz="2400" dirty="0">
                <a:solidFill>
                  <a:prstClr val="black"/>
                </a:solidFill>
                <a:latin typeface="Calibri" panose="020F0502020204030204" pitchFamily="34" charset="0"/>
              </a:rPr>
              <a:t>  defect</a:t>
            </a:r>
          </a:p>
          <a:p>
            <a:pPr eaLnBrk="1" fontAlgn="base" hangingPunct="1">
              <a:spcBef>
                <a:spcPct val="0"/>
              </a:spcBef>
              <a:spcAft>
                <a:spcPct val="0"/>
              </a:spcAft>
              <a:buFont typeface="Wingdings" pitchFamily="2" charset="2"/>
              <a:buChar char="§"/>
            </a:pPr>
            <a:endParaRPr lang="en-US" sz="2400" dirty="0">
              <a:solidFill>
                <a:prstClr val="black"/>
              </a:solidFill>
              <a:latin typeface="Calibri" panose="020F0502020204030204" pitchFamily="34" charset="0"/>
            </a:endParaRPr>
          </a:p>
        </p:txBody>
      </p:sp>
      <p:sp>
        <p:nvSpPr>
          <p:cNvPr id="6" name="Скругленный прямоугольник 5"/>
          <p:cNvSpPr/>
          <p:nvPr/>
        </p:nvSpPr>
        <p:spPr>
          <a:xfrm>
            <a:off x="3490912" y="6021288"/>
            <a:ext cx="5329560" cy="64807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solidFill>
                  <a:prstClr val="black"/>
                </a:solidFill>
                <a:latin typeface="Calibri" panose="020F0502020204030204" pitchFamily="34" charset="0"/>
              </a:rPr>
              <a:t>This is 9 common lesions, which account for 85 percent of all cases </a:t>
            </a:r>
            <a:r>
              <a:rPr lang="en-US" b="1" dirty="0" smtClean="0">
                <a:solidFill>
                  <a:prstClr val="black"/>
                </a:solidFill>
                <a:latin typeface="Calibri" panose="020F0502020204030204" pitchFamily="34" charset="0"/>
              </a:rPr>
              <a:t>CHD</a:t>
            </a:r>
            <a:endParaRPr lang="en-US" b="1" dirty="0">
              <a:solidFill>
                <a:prstClr val="black"/>
              </a:solidFill>
              <a:latin typeface="Calibri" panose="020F0502020204030204" pitchFamily="34" charset="0"/>
            </a:endParaRPr>
          </a:p>
        </p:txBody>
      </p:sp>
      <p:pic>
        <p:nvPicPr>
          <p:cNvPr id="27" name="Picture 2" descr="http://upload.wikimedia.org/wikipedia/commons/thumb/1/12/Heart_tetralogy_fallot.svg/220px-Heart_tetralogy_fallot.svg.png"/>
          <p:cNvPicPr>
            <a:picLocks noChangeAspect="1" noChangeArrowheads="1"/>
          </p:cNvPicPr>
          <p:nvPr/>
        </p:nvPicPr>
        <p:blipFill>
          <a:blip r:embed="rId7" cstate="print"/>
          <a:srcRect/>
          <a:stretch>
            <a:fillRect/>
          </a:stretch>
        </p:blipFill>
        <p:spPr bwMode="auto">
          <a:xfrm>
            <a:off x="7017167" y="133349"/>
            <a:ext cx="2095500" cy="2247901"/>
          </a:xfrm>
          <a:prstGeom prst="rect">
            <a:avLst/>
          </a:prstGeom>
          <a:noFill/>
        </p:spPr>
      </p:pic>
    </p:spTree>
    <p:extLst>
      <p:ext uri="{BB962C8B-B14F-4D97-AF65-F5344CB8AC3E}">
        <p14:creationId xmlns="" xmlns:p14="http://schemas.microsoft.com/office/powerpoint/2010/main" val="3629695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idx="4294967295"/>
          </p:nvPr>
        </p:nvSpPr>
        <p:spPr>
          <a:xfrm>
            <a:off x="179512" y="116632"/>
            <a:ext cx="3960440" cy="360040"/>
          </a:xfrm>
        </p:spPr>
        <p:txBody>
          <a:bodyPr>
            <a:noAutofit/>
          </a:bodyPr>
          <a:lstStyle/>
          <a:p>
            <a:r>
              <a:rPr lang="en-US" altLang="zh-CN" sz="2400" b="1" dirty="0" smtClean="0"/>
              <a:t>Features </a:t>
            </a:r>
            <a:r>
              <a:rPr lang="en-US" altLang="zh-CN" sz="2400" b="1" dirty="0"/>
              <a:t>of CHD</a:t>
            </a:r>
          </a:p>
        </p:txBody>
      </p:sp>
      <p:sp>
        <p:nvSpPr>
          <p:cNvPr id="155651" name="Rectangle 3"/>
          <p:cNvSpPr>
            <a:spLocks noGrp="1" noChangeArrowheads="1"/>
          </p:cNvSpPr>
          <p:nvPr>
            <p:ph type="body" idx="4294967295"/>
          </p:nvPr>
        </p:nvSpPr>
        <p:spPr>
          <a:xfrm>
            <a:off x="251520" y="476672"/>
            <a:ext cx="4392488" cy="3816424"/>
          </a:xfrm>
        </p:spPr>
        <p:txBody>
          <a:bodyPr>
            <a:noAutofit/>
          </a:bodyPr>
          <a:lstStyle/>
          <a:p>
            <a:pPr>
              <a:lnSpc>
                <a:spcPct val="120000"/>
              </a:lnSpc>
              <a:spcBef>
                <a:spcPts val="0"/>
              </a:spcBef>
            </a:pPr>
            <a:r>
              <a:rPr lang="en-US" altLang="zh-CN" sz="2000" b="1" dirty="0">
                <a:solidFill>
                  <a:schemeClr val="folHlink"/>
                </a:solidFill>
              </a:rPr>
              <a:t>Abnormal Heart Murmurs</a:t>
            </a:r>
          </a:p>
          <a:p>
            <a:pPr>
              <a:lnSpc>
                <a:spcPct val="120000"/>
              </a:lnSpc>
              <a:spcBef>
                <a:spcPts val="0"/>
              </a:spcBef>
            </a:pPr>
            <a:r>
              <a:rPr lang="en-US" altLang="zh-CN" sz="2000" b="1" dirty="0">
                <a:solidFill>
                  <a:schemeClr val="folHlink"/>
                </a:solidFill>
              </a:rPr>
              <a:t>Congestive Heart Failure</a:t>
            </a:r>
            <a:r>
              <a:rPr lang="en-US" altLang="zh-CN" sz="2000" b="1" dirty="0" smtClean="0">
                <a:solidFill>
                  <a:schemeClr val="folHlink"/>
                </a:solidFill>
              </a:rPr>
              <a:t>:</a:t>
            </a:r>
            <a:r>
              <a:rPr lang="en-US" altLang="zh-CN" sz="2000" b="1" dirty="0" smtClean="0"/>
              <a:t/>
            </a:r>
            <a:br>
              <a:rPr lang="en-US" altLang="zh-CN" sz="2000" b="1" dirty="0" smtClean="0"/>
            </a:br>
            <a:r>
              <a:rPr lang="ru-RU" altLang="zh-CN" sz="2000" b="1" dirty="0" smtClean="0"/>
              <a:t>- </a:t>
            </a:r>
            <a:r>
              <a:rPr lang="en-US" altLang="zh-CN" sz="2000" b="1" dirty="0" smtClean="0"/>
              <a:t>rapid </a:t>
            </a:r>
            <a:r>
              <a:rPr lang="en-US" altLang="zh-CN" sz="2000" b="1" dirty="0"/>
              <a:t>and labored breathing </a:t>
            </a:r>
          </a:p>
          <a:p>
            <a:pPr>
              <a:lnSpc>
                <a:spcPct val="120000"/>
              </a:lnSpc>
              <a:spcBef>
                <a:spcPts val="0"/>
              </a:spcBef>
              <a:buFont typeface="Wingdings" pitchFamily="2" charset="2"/>
              <a:buNone/>
            </a:pPr>
            <a:r>
              <a:rPr lang="en-US" altLang="zh-CN" sz="2000" b="1" dirty="0"/>
              <a:t>    </a:t>
            </a:r>
            <a:r>
              <a:rPr lang="en-US" altLang="zh-CN" sz="2000" b="1" dirty="0" smtClean="0"/>
              <a:t> </a:t>
            </a:r>
            <a:r>
              <a:rPr lang="ru-RU" altLang="zh-CN" sz="2000" b="1" dirty="0" smtClean="0"/>
              <a:t>- </a:t>
            </a:r>
            <a:r>
              <a:rPr lang="en-US" altLang="zh-CN" sz="2000" b="1" dirty="0" smtClean="0"/>
              <a:t>pallor </a:t>
            </a:r>
            <a:r>
              <a:rPr lang="en-US" altLang="zh-CN" sz="2000" b="1" dirty="0"/>
              <a:t>with peripheral cyanosis </a:t>
            </a:r>
          </a:p>
          <a:p>
            <a:pPr>
              <a:lnSpc>
                <a:spcPct val="120000"/>
              </a:lnSpc>
              <a:spcBef>
                <a:spcPts val="0"/>
              </a:spcBef>
              <a:buFont typeface="Wingdings" pitchFamily="2" charset="2"/>
              <a:buNone/>
            </a:pPr>
            <a:r>
              <a:rPr lang="en-US" altLang="zh-CN" sz="2000" b="1" dirty="0"/>
              <a:t>  </a:t>
            </a:r>
            <a:r>
              <a:rPr lang="ru-RU" altLang="zh-CN" sz="2000" b="1" dirty="0" smtClean="0"/>
              <a:t> </a:t>
            </a:r>
            <a:r>
              <a:rPr lang="en-US" altLang="zh-CN" sz="2000" b="1" dirty="0" smtClean="0"/>
              <a:t>  </a:t>
            </a:r>
            <a:r>
              <a:rPr lang="ru-RU" altLang="zh-CN" sz="2000" b="1" dirty="0" smtClean="0"/>
              <a:t>- </a:t>
            </a:r>
            <a:r>
              <a:rPr lang="en-US" altLang="zh-CN" sz="2000" b="1" dirty="0" smtClean="0"/>
              <a:t>tachycardia </a:t>
            </a:r>
            <a:r>
              <a:rPr lang="en-US" altLang="zh-CN" sz="2000" b="1" dirty="0"/>
              <a:t>and excessive sweating </a:t>
            </a:r>
          </a:p>
          <a:p>
            <a:pPr>
              <a:lnSpc>
                <a:spcPct val="120000"/>
              </a:lnSpc>
              <a:spcBef>
                <a:spcPts val="0"/>
              </a:spcBef>
            </a:pPr>
            <a:r>
              <a:rPr lang="en-US" altLang="zh-CN" sz="2000" b="1" dirty="0">
                <a:solidFill>
                  <a:schemeClr val="folHlink"/>
                </a:solidFill>
              </a:rPr>
              <a:t>Recurrent Respiratory Tract Infections</a:t>
            </a:r>
          </a:p>
          <a:p>
            <a:pPr>
              <a:lnSpc>
                <a:spcPct val="120000"/>
              </a:lnSpc>
              <a:spcBef>
                <a:spcPts val="0"/>
              </a:spcBef>
            </a:pPr>
            <a:r>
              <a:rPr lang="en-US" altLang="zh-CN" sz="2000" b="1" dirty="0">
                <a:solidFill>
                  <a:schemeClr val="folHlink"/>
                </a:solidFill>
              </a:rPr>
              <a:t>Central </a:t>
            </a:r>
            <a:r>
              <a:rPr lang="en-US" altLang="zh-CN" sz="2000" b="1" dirty="0" smtClean="0">
                <a:solidFill>
                  <a:schemeClr val="folHlink"/>
                </a:solidFill>
              </a:rPr>
              <a:t>cyanosis</a:t>
            </a:r>
            <a:endParaRPr lang="en-US" altLang="zh-CN" sz="2000" b="1" dirty="0">
              <a:solidFill>
                <a:schemeClr val="folHlink"/>
              </a:solidFill>
            </a:endParaRPr>
          </a:p>
          <a:p>
            <a:pPr>
              <a:lnSpc>
                <a:spcPct val="120000"/>
              </a:lnSpc>
              <a:spcBef>
                <a:spcPts val="0"/>
              </a:spcBef>
            </a:pPr>
            <a:r>
              <a:rPr lang="en-US" altLang="zh-CN" sz="2000" b="1" dirty="0">
                <a:solidFill>
                  <a:schemeClr val="folHlink"/>
                </a:solidFill>
              </a:rPr>
              <a:t>Growth </a:t>
            </a:r>
            <a:r>
              <a:rPr lang="en-US" altLang="zh-CN" sz="2000" b="1" dirty="0" smtClean="0">
                <a:solidFill>
                  <a:schemeClr val="folHlink"/>
                </a:solidFill>
              </a:rPr>
              <a:t>Failure, hypercyanotic spells</a:t>
            </a:r>
          </a:p>
          <a:p>
            <a:pPr>
              <a:lnSpc>
                <a:spcPct val="120000"/>
              </a:lnSpc>
              <a:spcBef>
                <a:spcPts val="0"/>
              </a:spcBef>
            </a:pPr>
            <a:r>
              <a:rPr lang="en-US" altLang="zh-CN" sz="2000" b="1" dirty="0" smtClean="0">
                <a:solidFill>
                  <a:schemeClr val="folHlink"/>
                </a:solidFill>
              </a:rPr>
              <a:t>Diminished or </a:t>
            </a:r>
            <a:r>
              <a:rPr lang="en-US" altLang="zh-CN" sz="2000" b="1" dirty="0" err="1" smtClean="0">
                <a:solidFill>
                  <a:schemeClr val="folHlink"/>
                </a:solidFill>
              </a:rPr>
              <a:t>nonpalpable</a:t>
            </a:r>
            <a:r>
              <a:rPr lang="en-US" altLang="zh-CN" sz="2000" b="1" dirty="0" smtClean="0">
                <a:solidFill>
                  <a:schemeClr val="folHlink"/>
                </a:solidFill>
              </a:rPr>
              <a:t> pulses</a:t>
            </a:r>
            <a:endParaRPr lang="en-US" altLang="zh-CN" sz="2000" b="1" dirty="0">
              <a:solidFill>
                <a:schemeClr val="folHlink"/>
              </a:solidFill>
            </a:endParaRPr>
          </a:p>
        </p:txBody>
      </p:sp>
      <p:sp>
        <p:nvSpPr>
          <p:cNvPr id="6" name="Rectangle 2"/>
          <p:cNvSpPr txBox="1">
            <a:spLocks noChangeArrowheads="1"/>
          </p:cNvSpPr>
          <p:nvPr/>
        </p:nvSpPr>
        <p:spPr>
          <a:xfrm>
            <a:off x="5076056" y="188640"/>
            <a:ext cx="3826768" cy="50405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2400" b="1" i="0" u="none" strike="noStrike" kern="1200" cap="none" spc="0" normalizeH="0" baseline="0" noProof="0" dirty="0" smtClean="0">
                <a:ln>
                  <a:noFill/>
                </a:ln>
                <a:solidFill>
                  <a:schemeClr val="tx1"/>
                </a:solidFill>
                <a:effectLst/>
                <a:uLnTx/>
                <a:uFillTx/>
                <a:latin typeface="+mj-lt"/>
                <a:ea typeface="+mj-ea"/>
                <a:cs typeface="+mj-cs"/>
              </a:rPr>
              <a:t>Complications of CHD</a:t>
            </a:r>
            <a:endParaRPr kumimoji="0" lang="en-US" altLang="zh-CN" sz="2400" b="1" i="0" u="none" strike="noStrike" kern="1200" cap="none" spc="0" normalizeH="0" baseline="0" noProof="0" dirty="0">
              <a:ln>
                <a:noFill/>
              </a:ln>
              <a:solidFill>
                <a:schemeClr val="tx1"/>
              </a:solidFill>
              <a:effectLst/>
              <a:uLnTx/>
              <a:uFillTx/>
              <a:latin typeface="+mj-lt"/>
              <a:ea typeface="+mj-ea"/>
              <a:cs typeface="+mj-cs"/>
            </a:endParaRPr>
          </a:p>
        </p:txBody>
      </p:sp>
      <p:sp>
        <p:nvSpPr>
          <p:cNvPr id="7" name="Rectangle 3"/>
          <p:cNvSpPr txBox="1">
            <a:spLocks noChangeArrowheads="1"/>
          </p:cNvSpPr>
          <p:nvPr/>
        </p:nvSpPr>
        <p:spPr>
          <a:xfrm>
            <a:off x="4957192" y="548680"/>
            <a:ext cx="4186808" cy="3456384"/>
          </a:xfrm>
          <a:prstGeom prst="rect">
            <a:avLst/>
          </a:prstGeom>
        </p:spPr>
        <p:txBody>
          <a:bodyPr>
            <a:normAutofit/>
          </a:bodyPr>
          <a:lstStyle/>
          <a:p>
            <a:pPr marL="342900" marR="0" lvl="0" indent="-342900" algn="l" defTabSz="914400" rtl="0" eaLnBrk="1" fontAlgn="auto" latinLnBrk="0" hangingPunct="1">
              <a:lnSpc>
                <a:spcPct val="100000"/>
              </a:lnSpc>
              <a:spcBef>
                <a:spcPts val="0"/>
              </a:spcBef>
              <a:buClrTx/>
              <a:buSzTx/>
              <a:buFont typeface="Arial" pitchFamily="34" charset="0"/>
              <a:buChar char="•"/>
              <a:tabLst/>
              <a:defRPr/>
            </a:pPr>
            <a:r>
              <a:rPr kumimoji="0" lang="en-US" altLang="zh-CN" sz="2400" b="1" i="0" u="none" strike="noStrike" kern="1200" cap="none" spc="0" normalizeH="0" baseline="0" noProof="0" dirty="0" smtClean="0">
                <a:ln>
                  <a:noFill/>
                </a:ln>
                <a:solidFill>
                  <a:schemeClr val="folHlink"/>
                </a:solidFill>
                <a:effectLst/>
                <a:uLnTx/>
                <a:uFillTx/>
                <a:latin typeface="+mn-lt"/>
                <a:ea typeface="+mn-ea"/>
                <a:cs typeface="+mn-cs"/>
              </a:rPr>
              <a:t>Left to right shunt</a:t>
            </a:r>
          </a:p>
          <a:p>
            <a:pPr marL="342900" marR="0" lvl="0" indent="-342900" algn="l" defTabSz="914400" rtl="0" eaLnBrk="1" fontAlgn="auto" latinLnBrk="0" hangingPunct="1">
              <a:lnSpc>
                <a:spcPct val="100000"/>
              </a:lnSpc>
              <a:spcBef>
                <a:spcPts val="0"/>
              </a:spcBef>
              <a:buClrTx/>
              <a:buSzTx/>
              <a:buFont typeface="Arial" pitchFamily="34" charset="0"/>
              <a:buChar char="•"/>
              <a:tabLst/>
              <a:defRPr/>
            </a:pPr>
            <a:r>
              <a:rPr kumimoji="0" lang="en-US" altLang="zh-CN" sz="2400" b="1" i="0" u="none" strike="noStrike" kern="1200" cap="none" spc="0" normalizeH="0" baseline="0" noProof="0" dirty="0" smtClean="0">
                <a:ln>
                  <a:noFill/>
                </a:ln>
                <a:solidFill>
                  <a:schemeClr val="tx1"/>
                </a:solidFill>
                <a:effectLst/>
                <a:uLnTx/>
                <a:uFillTx/>
                <a:latin typeface="+mn-lt"/>
                <a:ea typeface="+mn-ea"/>
                <a:cs typeface="+mn-cs"/>
              </a:rPr>
              <a:t>Recurrent respiratory infections (pneumonia)</a:t>
            </a:r>
          </a:p>
          <a:p>
            <a:pPr marL="342900" marR="0" lvl="0" indent="-342900" algn="l" defTabSz="914400" rtl="0" eaLnBrk="1" fontAlgn="auto" latinLnBrk="0" hangingPunct="1">
              <a:lnSpc>
                <a:spcPct val="100000"/>
              </a:lnSpc>
              <a:spcBef>
                <a:spcPts val="0"/>
              </a:spcBef>
              <a:buClrTx/>
              <a:buSzTx/>
              <a:buFont typeface="Arial" pitchFamily="34" charset="0"/>
              <a:buChar char="•"/>
              <a:tabLst/>
              <a:defRPr/>
            </a:pPr>
            <a:r>
              <a:rPr kumimoji="0" lang="en-US" altLang="zh-CN" sz="2400" b="1" i="0" u="none" strike="noStrike" kern="1200" cap="none" spc="0" normalizeH="0" baseline="0" noProof="0" dirty="0" smtClean="0">
                <a:ln>
                  <a:noFill/>
                </a:ln>
                <a:solidFill>
                  <a:schemeClr val="tx1"/>
                </a:solidFill>
                <a:effectLst/>
                <a:uLnTx/>
                <a:uFillTx/>
                <a:latin typeface="+mn-lt"/>
                <a:ea typeface="+mn-ea"/>
                <a:cs typeface="+mn-cs"/>
              </a:rPr>
              <a:t>Infective endocarditis</a:t>
            </a:r>
          </a:p>
          <a:p>
            <a:pPr marL="342900" marR="0" lvl="0" indent="-342900" algn="l" defTabSz="914400" rtl="0" eaLnBrk="1" fontAlgn="auto" latinLnBrk="0" hangingPunct="1">
              <a:lnSpc>
                <a:spcPct val="100000"/>
              </a:lnSpc>
              <a:spcBef>
                <a:spcPts val="0"/>
              </a:spcBef>
              <a:buClrTx/>
              <a:buSzTx/>
              <a:buFont typeface="Arial" pitchFamily="34" charset="0"/>
              <a:buChar char="•"/>
              <a:tabLst/>
              <a:defRPr/>
            </a:pPr>
            <a:r>
              <a:rPr kumimoji="0" lang="en-US" altLang="zh-CN" sz="2400" b="1" i="0" u="none" strike="noStrike" kern="1200" cap="none" spc="0" normalizeH="0" baseline="0" noProof="0" dirty="0" smtClean="0">
                <a:ln>
                  <a:noFill/>
                </a:ln>
                <a:solidFill>
                  <a:schemeClr val="tx1"/>
                </a:solidFill>
                <a:effectLst/>
                <a:uLnTx/>
                <a:uFillTx/>
                <a:latin typeface="+mn-lt"/>
                <a:ea typeface="+mn-ea"/>
                <a:cs typeface="+mn-cs"/>
              </a:rPr>
              <a:t>Congestive heart failure</a:t>
            </a:r>
          </a:p>
          <a:p>
            <a:pPr marL="342900" marR="0" lvl="0" indent="-342900" algn="l" defTabSz="914400" rtl="0" eaLnBrk="1" fontAlgn="auto" latinLnBrk="0" hangingPunct="1">
              <a:lnSpc>
                <a:spcPct val="100000"/>
              </a:lnSpc>
              <a:spcBef>
                <a:spcPts val="0"/>
              </a:spcBef>
              <a:buClrTx/>
              <a:buSzTx/>
              <a:buFont typeface="Wingdings" pitchFamily="2" charset="2"/>
              <a:buNone/>
              <a:tabLst/>
              <a:defRPr/>
            </a:pPr>
            <a:endParaRPr kumimoji="0" lang="en-US" altLang="zh-CN" sz="24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0"/>
              </a:spcBef>
              <a:buClrTx/>
              <a:buSzTx/>
              <a:buFont typeface="Arial" pitchFamily="34" charset="0"/>
              <a:buChar char="•"/>
              <a:tabLst/>
              <a:defRPr/>
            </a:pPr>
            <a:r>
              <a:rPr kumimoji="0" lang="en-US" altLang="zh-CN" sz="2400" b="1" i="0" u="none" strike="noStrike" kern="1200" cap="none" spc="0" normalizeH="0" baseline="0" noProof="0" dirty="0" smtClean="0">
                <a:ln>
                  <a:noFill/>
                </a:ln>
                <a:solidFill>
                  <a:schemeClr val="folHlink"/>
                </a:solidFill>
                <a:effectLst/>
                <a:uLnTx/>
                <a:uFillTx/>
                <a:latin typeface="+mn-lt"/>
                <a:ea typeface="+mn-ea"/>
                <a:cs typeface="+mn-cs"/>
              </a:rPr>
              <a:t>Right to left shunt</a:t>
            </a:r>
          </a:p>
          <a:p>
            <a:pPr marL="342900" marR="0" lvl="0" indent="-342900" algn="l" defTabSz="914400" rtl="0" eaLnBrk="1" fontAlgn="auto" latinLnBrk="0" hangingPunct="1">
              <a:lnSpc>
                <a:spcPct val="100000"/>
              </a:lnSpc>
              <a:spcBef>
                <a:spcPts val="0"/>
              </a:spcBef>
              <a:buClrTx/>
              <a:buSzTx/>
              <a:buFont typeface="Arial" pitchFamily="34" charset="0"/>
              <a:buChar char="•"/>
              <a:tabLst/>
              <a:defRPr/>
            </a:pPr>
            <a:r>
              <a:rPr kumimoji="0" lang="en-US" altLang="zh-CN" sz="2400" b="1" i="0" u="none" strike="noStrike" kern="1200" cap="none" spc="0" normalizeH="0" baseline="0" noProof="0" dirty="0" smtClean="0">
                <a:ln>
                  <a:noFill/>
                </a:ln>
                <a:solidFill>
                  <a:schemeClr val="tx1"/>
                </a:solidFill>
                <a:effectLst/>
                <a:uLnTx/>
                <a:uFillTx/>
                <a:latin typeface="+mn-lt"/>
                <a:ea typeface="+mn-ea"/>
                <a:cs typeface="+mn-cs"/>
              </a:rPr>
              <a:t>Cerebral infarction</a:t>
            </a:r>
          </a:p>
          <a:p>
            <a:pPr marL="342900" marR="0" lvl="0" indent="-342900" algn="l" defTabSz="914400" rtl="0" eaLnBrk="1" fontAlgn="auto" latinLnBrk="0" hangingPunct="1">
              <a:lnSpc>
                <a:spcPct val="100000"/>
              </a:lnSpc>
              <a:spcBef>
                <a:spcPts val="0"/>
              </a:spcBef>
              <a:buClrTx/>
              <a:buSzTx/>
              <a:buFont typeface="Arial" pitchFamily="34" charset="0"/>
              <a:buChar char="•"/>
              <a:tabLst/>
              <a:defRPr/>
            </a:pPr>
            <a:r>
              <a:rPr kumimoji="0" lang="en-US" altLang="zh-CN" sz="2400" b="1" i="0" u="none" strike="noStrike" kern="1200" cap="none" spc="0" normalizeH="0" baseline="0" noProof="0" dirty="0" smtClean="0">
                <a:ln>
                  <a:noFill/>
                </a:ln>
                <a:solidFill>
                  <a:schemeClr val="tx1"/>
                </a:solidFill>
                <a:effectLst/>
                <a:uLnTx/>
                <a:uFillTx/>
                <a:latin typeface="+mn-lt"/>
                <a:ea typeface="+mn-ea"/>
                <a:cs typeface="+mn-cs"/>
              </a:rPr>
              <a:t>Brain abscess</a:t>
            </a:r>
            <a:endParaRPr kumimoji="0" lang="en-US" altLang="zh-CN" sz="2400" b="1" i="0" u="none" strike="noStrike" kern="1200" cap="none" spc="0" normalizeH="0" baseline="0" noProof="0" dirty="0">
              <a:ln>
                <a:noFill/>
              </a:ln>
              <a:solidFill>
                <a:schemeClr val="tx1"/>
              </a:solidFill>
              <a:effectLst/>
              <a:uLnTx/>
              <a:uFillTx/>
              <a:latin typeface="+mn-lt"/>
              <a:ea typeface="+mn-ea"/>
              <a:cs typeface="+mn-cs"/>
            </a:endParaRPr>
          </a:p>
        </p:txBody>
      </p:sp>
      <p:sp>
        <p:nvSpPr>
          <p:cNvPr id="8" name="Прямоугольник 7"/>
          <p:cNvSpPr/>
          <p:nvPr/>
        </p:nvSpPr>
        <p:spPr>
          <a:xfrm>
            <a:off x="179512" y="4149080"/>
            <a:ext cx="4248472" cy="461665"/>
          </a:xfrm>
          <a:prstGeom prst="rect">
            <a:avLst/>
          </a:prstGeom>
        </p:spPr>
        <p:txBody>
          <a:bodyPr wrap="square">
            <a:spAutoFit/>
          </a:bodyPr>
          <a:lstStyle/>
          <a:p>
            <a:pPr algn="ctr"/>
            <a:r>
              <a:rPr lang="en-US" altLang="zh-CN" sz="2400" b="1" dirty="0" smtClean="0"/>
              <a:t>Diagnostic Techniques for CHD</a:t>
            </a:r>
            <a:endParaRPr lang="uk-UA" sz="2400" dirty="0"/>
          </a:p>
        </p:txBody>
      </p:sp>
      <p:sp>
        <p:nvSpPr>
          <p:cNvPr id="9" name="Rectangle 3"/>
          <p:cNvSpPr txBox="1">
            <a:spLocks noChangeArrowheads="1"/>
          </p:cNvSpPr>
          <p:nvPr/>
        </p:nvSpPr>
        <p:spPr>
          <a:xfrm>
            <a:off x="0" y="4581128"/>
            <a:ext cx="4283968" cy="2276872"/>
          </a:xfrm>
          <a:prstGeom prst="rect">
            <a:avLst/>
          </a:prstGeom>
        </p:spPr>
        <p:txBody>
          <a:bodyPr/>
          <a:lstStyle/>
          <a:p>
            <a:pPr marL="342900" marR="0" lvl="0" indent="-342900" algn="l" defTabSz="914400" rtl="0" eaLnBrk="1" fontAlgn="auto" latinLnBrk="0" hangingPunct="1">
              <a:lnSpc>
                <a:spcPct val="90000"/>
              </a:lnSpc>
              <a:spcBef>
                <a:spcPct val="20000"/>
              </a:spcBef>
              <a:spcAft>
                <a:spcPts val="200"/>
              </a:spcAft>
              <a:buClrTx/>
              <a:buSzTx/>
              <a:buFont typeface="Arial" pitchFamily="34" charset="0"/>
              <a:buChar char="•"/>
              <a:tabLst/>
              <a:defRPr/>
            </a:pPr>
            <a:r>
              <a:rPr kumimoji="0" lang="en-US" altLang="zh-CN" b="1" i="0" u="none" strike="noStrike" kern="1200" cap="none" spc="0" normalizeH="0" baseline="0" noProof="0" dirty="0" smtClean="0">
                <a:ln>
                  <a:noFill/>
                </a:ln>
                <a:solidFill>
                  <a:schemeClr val="folHlink"/>
                </a:solidFill>
                <a:effectLst/>
                <a:uLnTx/>
                <a:uFillTx/>
                <a:latin typeface="+mn-lt"/>
                <a:ea typeface="+mn-ea"/>
                <a:cs typeface="+mn-cs"/>
              </a:rPr>
              <a:t>History taking, physical examination</a:t>
            </a:r>
          </a:p>
          <a:p>
            <a:pPr marL="342900" marR="0" lvl="0" indent="-342900" algn="l" defTabSz="914400" rtl="0" eaLnBrk="1" fontAlgn="auto" latinLnBrk="0" hangingPunct="1">
              <a:lnSpc>
                <a:spcPct val="90000"/>
              </a:lnSpc>
              <a:spcBef>
                <a:spcPct val="20000"/>
              </a:spcBef>
              <a:spcAft>
                <a:spcPts val="200"/>
              </a:spcAft>
              <a:buClrTx/>
              <a:buSzTx/>
              <a:buFont typeface="Arial" pitchFamily="34" charset="0"/>
              <a:buChar char="•"/>
              <a:tabLst/>
              <a:defRPr/>
            </a:pPr>
            <a:r>
              <a:rPr kumimoji="0" lang="en-US" altLang="zh-CN" b="1" i="0" u="none" strike="noStrike" kern="1200" cap="none" spc="0" normalizeH="0" baseline="0" noProof="0" dirty="0" smtClean="0">
                <a:ln>
                  <a:noFill/>
                </a:ln>
                <a:solidFill>
                  <a:schemeClr val="tx1"/>
                </a:solidFill>
                <a:effectLst/>
                <a:uLnTx/>
                <a:uFillTx/>
                <a:latin typeface="+mn-lt"/>
                <a:ea typeface="+mn-ea"/>
                <a:cs typeface="+mn-cs"/>
              </a:rPr>
              <a:t>Radiography</a:t>
            </a:r>
          </a:p>
          <a:p>
            <a:pPr marL="342900" marR="0" lvl="0" indent="-342900" algn="l" defTabSz="914400" rtl="0" eaLnBrk="1" fontAlgn="auto" latinLnBrk="0" hangingPunct="1">
              <a:lnSpc>
                <a:spcPct val="90000"/>
              </a:lnSpc>
              <a:spcBef>
                <a:spcPct val="20000"/>
              </a:spcBef>
              <a:spcAft>
                <a:spcPts val="200"/>
              </a:spcAft>
              <a:buClrTx/>
              <a:buSzTx/>
              <a:buFont typeface="Arial" pitchFamily="34" charset="0"/>
              <a:buChar char="•"/>
              <a:tabLst/>
              <a:defRPr/>
            </a:pPr>
            <a:r>
              <a:rPr kumimoji="0" lang="en-US" altLang="zh-CN" b="1" i="0" u="none" strike="noStrike" kern="1200" cap="none" spc="0" normalizeH="0" baseline="0" noProof="0" dirty="0" smtClean="0">
                <a:ln>
                  <a:noFill/>
                </a:ln>
                <a:solidFill>
                  <a:schemeClr val="tx1"/>
                </a:solidFill>
                <a:effectLst/>
                <a:uLnTx/>
                <a:uFillTx/>
                <a:latin typeface="+mn-lt"/>
                <a:ea typeface="+mn-ea"/>
                <a:cs typeface="+mn-cs"/>
              </a:rPr>
              <a:t>Electrocardiography (ECG)</a:t>
            </a:r>
          </a:p>
          <a:p>
            <a:pPr marL="342900" marR="0" lvl="0" indent="-342900" algn="l" defTabSz="914400" rtl="0" eaLnBrk="1" fontAlgn="auto" latinLnBrk="0" hangingPunct="1">
              <a:lnSpc>
                <a:spcPct val="90000"/>
              </a:lnSpc>
              <a:spcBef>
                <a:spcPct val="20000"/>
              </a:spcBef>
              <a:spcAft>
                <a:spcPts val="200"/>
              </a:spcAft>
              <a:buClrTx/>
              <a:buSzTx/>
              <a:buFont typeface="Arial" pitchFamily="34" charset="0"/>
              <a:buChar char="•"/>
              <a:tabLst/>
              <a:defRPr/>
            </a:pPr>
            <a:r>
              <a:rPr kumimoji="0" lang="en-US" altLang="zh-CN" b="1" i="0" u="none" strike="noStrike" kern="1200" cap="none" spc="0" normalizeH="0" baseline="0" noProof="0" dirty="0" smtClean="0">
                <a:ln>
                  <a:noFill/>
                </a:ln>
                <a:solidFill>
                  <a:schemeClr val="tx1"/>
                </a:solidFill>
                <a:effectLst/>
                <a:uLnTx/>
                <a:uFillTx/>
                <a:latin typeface="+mn-lt"/>
                <a:ea typeface="+mn-ea"/>
                <a:cs typeface="+mn-cs"/>
              </a:rPr>
              <a:t>Echocardiography (UCG)</a:t>
            </a:r>
          </a:p>
          <a:p>
            <a:pPr marL="342900" lvl="0" indent="-342900">
              <a:lnSpc>
                <a:spcPct val="90000"/>
              </a:lnSpc>
              <a:spcBef>
                <a:spcPct val="20000"/>
              </a:spcBef>
              <a:spcAft>
                <a:spcPts val="200"/>
              </a:spcAft>
              <a:buFont typeface="Arial" pitchFamily="34" charset="0"/>
              <a:buChar char="•"/>
            </a:pPr>
            <a:r>
              <a:rPr lang="en-US" b="1" dirty="0" smtClean="0"/>
              <a:t>Sometimes cardiac MRI or CT angiography, cardiac catheterization with </a:t>
            </a:r>
            <a:r>
              <a:rPr lang="en-US" b="1" dirty="0" err="1" smtClean="0"/>
              <a:t>angiocardiography</a:t>
            </a:r>
            <a:endParaRPr kumimoji="0" lang="en-US" altLang="zh-CN"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90000"/>
              </a:lnSpc>
              <a:spcBef>
                <a:spcPct val="50000"/>
              </a:spcBef>
              <a:spcAft>
                <a:spcPts val="200"/>
              </a:spcAft>
              <a:buClrTx/>
              <a:buSzTx/>
              <a:buFontTx/>
              <a:buNone/>
              <a:tabLst/>
              <a:defRPr/>
            </a:pPr>
            <a:endParaRPr kumimoji="0" lang="en-US" altLang="zh-CN"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90000"/>
              </a:lnSpc>
              <a:spcBef>
                <a:spcPct val="20000"/>
              </a:spcBef>
              <a:spcAft>
                <a:spcPts val="200"/>
              </a:spcAft>
              <a:buClrTx/>
              <a:buSzTx/>
              <a:buFont typeface="Arial" pitchFamily="34" charset="0"/>
              <a:buChar char="•"/>
              <a:tabLst/>
              <a:defRPr/>
            </a:pPr>
            <a:endParaRPr kumimoji="0" lang="en-US" altLang="zh-CN" b="1" i="0" u="none" strike="noStrike" kern="1200" cap="none" spc="0" normalizeH="0" baseline="0" noProof="0" dirty="0" smtClean="0">
              <a:ln>
                <a:noFill/>
              </a:ln>
              <a:solidFill>
                <a:schemeClr val="folHlink"/>
              </a:solidFill>
              <a:effectLst/>
              <a:uLnTx/>
              <a:uFillTx/>
              <a:latin typeface="+mn-lt"/>
              <a:ea typeface="+mn-ea"/>
              <a:cs typeface="+mn-cs"/>
            </a:endParaRPr>
          </a:p>
          <a:p>
            <a:pPr marL="342900" marR="0" lvl="0" indent="-342900" algn="l" defTabSz="914400" rtl="0" eaLnBrk="1" fontAlgn="auto" latinLnBrk="0" hangingPunct="1">
              <a:lnSpc>
                <a:spcPct val="90000"/>
              </a:lnSpc>
              <a:spcBef>
                <a:spcPct val="20000"/>
              </a:spcBef>
              <a:spcAft>
                <a:spcPts val="200"/>
              </a:spcAft>
              <a:buClrTx/>
              <a:buSzTx/>
              <a:buFont typeface="Arial" pitchFamily="34" charset="0"/>
              <a:buChar char="•"/>
              <a:tabLst/>
              <a:defRPr/>
            </a:pPr>
            <a:endParaRPr kumimoji="0" lang="en-US" altLang="zh-CN" b="1" i="1" u="none" strike="noStrike" kern="1200" cap="none" spc="0" normalizeH="0" baseline="0" noProof="0" dirty="0">
              <a:ln>
                <a:noFill/>
              </a:ln>
              <a:solidFill>
                <a:schemeClr val="folHlink"/>
              </a:solidFill>
              <a:effectLst/>
              <a:uLnTx/>
              <a:uFillTx/>
              <a:latin typeface="+mn-lt"/>
              <a:ea typeface="+mn-ea"/>
              <a:cs typeface="+mn-cs"/>
            </a:endParaRPr>
          </a:p>
        </p:txBody>
      </p:sp>
      <p:sp>
        <p:nvSpPr>
          <p:cNvPr id="10" name="Rectangle 2050"/>
          <p:cNvSpPr txBox="1">
            <a:spLocks noChangeArrowheads="1"/>
          </p:cNvSpPr>
          <p:nvPr/>
        </p:nvSpPr>
        <p:spPr>
          <a:xfrm>
            <a:off x="4860032" y="4149080"/>
            <a:ext cx="4104456" cy="50405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2400" b="1" i="0" u="none" strike="noStrike" kern="1200" cap="none" spc="0" normalizeH="0" baseline="0" noProof="0" dirty="0" smtClean="0">
                <a:ln>
                  <a:noFill/>
                </a:ln>
                <a:effectLst/>
                <a:uLnTx/>
                <a:uFillTx/>
                <a:latin typeface="+mj-lt"/>
                <a:ea typeface="+mj-ea"/>
                <a:cs typeface="+mj-cs"/>
              </a:rPr>
              <a:t>Treatment of CHD</a:t>
            </a:r>
            <a:endParaRPr kumimoji="0" lang="en-US" altLang="zh-CN" sz="2400" b="1" i="0" u="none" strike="noStrike" kern="1200" cap="none" spc="0" normalizeH="0" baseline="0" noProof="0" dirty="0">
              <a:ln>
                <a:noFill/>
              </a:ln>
              <a:effectLst/>
              <a:uLnTx/>
              <a:uFillTx/>
              <a:latin typeface="+mj-lt"/>
              <a:ea typeface="+mj-ea"/>
              <a:cs typeface="+mj-cs"/>
            </a:endParaRPr>
          </a:p>
        </p:txBody>
      </p:sp>
      <p:sp>
        <p:nvSpPr>
          <p:cNvPr id="11" name="Rectangle 2051"/>
          <p:cNvSpPr txBox="1">
            <a:spLocks noChangeArrowheads="1"/>
          </p:cNvSpPr>
          <p:nvPr/>
        </p:nvSpPr>
        <p:spPr>
          <a:xfrm>
            <a:off x="5220072" y="4653136"/>
            <a:ext cx="3672408" cy="1656184"/>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2000" b="1" i="0" u="none" strike="noStrike" kern="1200" cap="none" spc="0" normalizeH="0" baseline="0" noProof="0" dirty="0" smtClean="0">
                <a:ln>
                  <a:noFill/>
                </a:ln>
                <a:solidFill>
                  <a:schemeClr val="tx1"/>
                </a:solidFill>
                <a:effectLst/>
                <a:uLnTx/>
                <a:uFillTx/>
                <a:latin typeface="+mn-lt"/>
                <a:ea typeface="+mn-ea"/>
                <a:cs typeface="+mn-cs"/>
              </a:rPr>
              <a:t>Control infection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2000" b="1" i="0" u="none" strike="noStrike" kern="1200" cap="none" spc="0" normalizeH="0" baseline="0" noProof="0" dirty="0" smtClean="0">
                <a:ln>
                  <a:noFill/>
                </a:ln>
                <a:solidFill>
                  <a:schemeClr val="tx1"/>
                </a:solidFill>
                <a:effectLst/>
                <a:uLnTx/>
                <a:uFillTx/>
                <a:latin typeface="+mn-lt"/>
                <a:ea typeface="+mn-ea"/>
                <a:cs typeface="+mn-cs"/>
              </a:rPr>
              <a:t>Control heart failure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2000" b="1" i="0" u="none" strike="noStrike" kern="1200" cap="none" spc="0" normalizeH="0" baseline="0" noProof="0" dirty="0" smtClean="0">
                <a:ln>
                  <a:noFill/>
                </a:ln>
                <a:solidFill>
                  <a:schemeClr val="tx1"/>
                </a:solidFill>
                <a:effectLst/>
                <a:uLnTx/>
                <a:uFillTx/>
                <a:latin typeface="+mn-lt"/>
                <a:ea typeface="+mn-ea"/>
                <a:cs typeface="+mn-cs"/>
              </a:rPr>
              <a:t>Control hypoxemic spells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2000" b="1" i="0" u="none" strike="noStrike" kern="1200" cap="none" spc="0" normalizeH="0" baseline="0" noProof="0" dirty="0" smtClean="0">
                <a:ln>
                  <a:noFill/>
                </a:ln>
                <a:solidFill>
                  <a:schemeClr val="tx1"/>
                </a:solidFill>
                <a:effectLst/>
                <a:uLnTx/>
                <a:uFillTx/>
                <a:latin typeface="+mn-lt"/>
                <a:ea typeface="+mn-ea"/>
                <a:cs typeface="+mn-cs"/>
              </a:rPr>
              <a:t>Surgical treatment</a:t>
            </a:r>
            <a:endParaRPr kumimoji="0" lang="en-US" altLang="zh-CN" sz="2000" b="1" i="0" u="none" strike="noStrike" kern="1200" cap="none" spc="0" normalizeH="0" baseline="0" noProof="0" dirty="0">
              <a:ln>
                <a:noFill/>
              </a:ln>
              <a:solidFill>
                <a:schemeClr val="tx1"/>
              </a:solidFill>
              <a:effectLst/>
              <a:uLnTx/>
              <a:uFillTx/>
              <a:latin typeface="+mn-lt"/>
              <a:ea typeface="+mn-ea"/>
              <a:cs typeface="+mn-cs"/>
            </a:endParaRPr>
          </a:p>
        </p:txBody>
      </p:sp>
      <p:sp>
        <p:nvSpPr>
          <p:cNvPr id="12" name="Скругленный прямоугольник 11"/>
          <p:cNvSpPr/>
          <p:nvPr/>
        </p:nvSpPr>
        <p:spPr>
          <a:xfrm>
            <a:off x="0" y="0"/>
            <a:ext cx="4644008" cy="41490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3" name="Скругленный прямоугольник 12"/>
          <p:cNvSpPr/>
          <p:nvPr/>
        </p:nvSpPr>
        <p:spPr>
          <a:xfrm>
            <a:off x="4788024" y="0"/>
            <a:ext cx="4355976" cy="41490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4" name="Скругленный прямоугольник 13"/>
          <p:cNvSpPr/>
          <p:nvPr/>
        </p:nvSpPr>
        <p:spPr>
          <a:xfrm>
            <a:off x="0" y="4221088"/>
            <a:ext cx="4644008" cy="263691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Скругленный прямоугольник 14"/>
          <p:cNvSpPr/>
          <p:nvPr/>
        </p:nvSpPr>
        <p:spPr>
          <a:xfrm>
            <a:off x="4860032" y="4221088"/>
            <a:ext cx="4283968" cy="263691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 xmlns:p14="http://schemas.microsoft.com/office/powerpoint/2010/main" val="2019176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tures Of Cardiac Septum | Healthiack"/>
          <p:cNvPicPr>
            <a:picLocks noChangeAspect="1" noChangeArrowheads="1"/>
          </p:cNvPicPr>
          <p:nvPr/>
        </p:nvPicPr>
        <p:blipFill>
          <a:blip r:embed="rId2" cstate="print"/>
          <a:srcRect/>
          <a:stretch>
            <a:fillRect/>
          </a:stretch>
        </p:blipFill>
        <p:spPr bwMode="auto">
          <a:xfrm>
            <a:off x="35496" y="44624"/>
            <a:ext cx="4716016" cy="4608512"/>
          </a:xfrm>
          <a:prstGeom prst="rect">
            <a:avLst/>
          </a:prstGeom>
          <a:noFill/>
        </p:spPr>
      </p:pic>
      <p:sp>
        <p:nvSpPr>
          <p:cNvPr id="3" name="Прямоугольник 2"/>
          <p:cNvSpPr/>
          <p:nvPr/>
        </p:nvSpPr>
        <p:spPr>
          <a:xfrm>
            <a:off x="4860032" y="36488"/>
            <a:ext cx="4211960" cy="4616648"/>
          </a:xfrm>
          <a:prstGeom prst="rect">
            <a:avLst/>
          </a:prstGeom>
        </p:spPr>
        <p:txBody>
          <a:bodyPr wrap="square">
            <a:spAutoFit/>
          </a:bodyPr>
          <a:lstStyle/>
          <a:p>
            <a:pPr algn="ctr" fontAlgn="base"/>
            <a:r>
              <a:rPr lang="en-US" sz="1400" b="1" dirty="0" smtClean="0"/>
              <a:t>There are four basic types of VSD:</a:t>
            </a:r>
          </a:p>
          <a:p>
            <a:pPr fontAlgn="base"/>
            <a:r>
              <a:rPr lang="en-US" sz="1400" b="1" dirty="0" smtClean="0"/>
              <a:t>Membranous VSD.</a:t>
            </a:r>
            <a:r>
              <a:rPr lang="en-US" sz="1400" dirty="0" smtClean="0"/>
              <a:t> An opening in a particular area of the upper section of the ventricular septum (an area called the membranous septum), near the valves. This type of VSD is the most commonly operated on since most membranous VSDs do not usually close spontaneously.</a:t>
            </a:r>
          </a:p>
          <a:p>
            <a:pPr fontAlgn="base"/>
            <a:endParaRPr lang="en-US" sz="1400" b="1" dirty="0" smtClean="0"/>
          </a:p>
          <a:p>
            <a:pPr fontAlgn="base"/>
            <a:r>
              <a:rPr lang="en-US" sz="1400" b="1" dirty="0" smtClean="0"/>
              <a:t>Muscular VSD.</a:t>
            </a:r>
            <a:r>
              <a:rPr lang="en-US" sz="1400" dirty="0" smtClean="0"/>
              <a:t> An opening in the muscular portion of the lower section of the ventricular septum. This is the most common type of VSD. A large number of these muscular VSDs close spontaneously and do not require surgery.</a:t>
            </a:r>
          </a:p>
          <a:p>
            <a:pPr fontAlgn="base"/>
            <a:endParaRPr lang="en-US" sz="1400" b="1" dirty="0" smtClean="0"/>
          </a:p>
          <a:p>
            <a:pPr fontAlgn="base"/>
            <a:r>
              <a:rPr lang="en-US" sz="1400" b="1" dirty="0" err="1" smtClean="0"/>
              <a:t>Atrioventricular</a:t>
            </a:r>
            <a:r>
              <a:rPr lang="en-US" sz="1400" b="1" dirty="0" smtClean="0"/>
              <a:t> canal type VSD.</a:t>
            </a:r>
            <a:r>
              <a:rPr lang="en-US" sz="1400" dirty="0" smtClean="0"/>
              <a:t> </a:t>
            </a:r>
          </a:p>
          <a:p>
            <a:pPr fontAlgn="base"/>
            <a:r>
              <a:rPr lang="en-US" sz="1400" dirty="0" smtClean="0"/>
              <a:t>A VSD associated with </a:t>
            </a:r>
            <a:r>
              <a:rPr lang="en-US" sz="1400" dirty="0" err="1" smtClean="0"/>
              <a:t>atrioventricular</a:t>
            </a:r>
            <a:r>
              <a:rPr lang="en-US" sz="1400" dirty="0" smtClean="0"/>
              <a:t> canal defect. The VSD is located underneath the tricuspid and mitral valves.</a:t>
            </a:r>
          </a:p>
          <a:p>
            <a:pPr fontAlgn="base"/>
            <a:endParaRPr lang="en-US" sz="1400" b="1" dirty="0" smtClean="0"/>
          </a:p>
          <a:p>
            <a:pPr fontAlgn="base"/>
            <a:r>
              <a:rPr lang="en-US" sz="1400" b="1" dirty="0" err="1" smtClean="0"/>
              <a:t>Conal</a:t>
            </a:r>
            <a:r>
              <a:rPr lang="en-US" sz="1400" b="1" dirty="0" smtClean="0"/>
              <a:t> septal VSD.</a:t>
            </a:r>
            <a:r>
              <a:rPr lang="en-US" sz="1400" dirty="0" smtClean="0"/>
              <a:t> The rarest of VSDs which occur in the ventricular septum just below the pulmonary valve.</a:t>
            </a:r>
            <a:endParaRPr lang="en-US" sz="1400" dirty="0"/>
          </a:p>
        </p:txBody>
      </p:sp>
      <p:sp>
        <p:nvSpPr>
          <p:cNvPr id="5" name="Прямоугольник 4"/>
          <p:cNvSpPr/>
          <p:nvPr/>
        </p:nvSpPr>
        <p:spPr>
          <a:xfrm>
            <a:off x="72008" y="4725144"/>
            <a:ext cx="8964488" cy="1988237"/>
          </a:xfrm>
          <a:prstGeom prst="rect">
            <a:avLst/>
          </a:prstGeom>
        </p:spPr>
        <p:txBody>
          <a:bodyPr wrap="square" numCol="1">
            <a:spAutoFit/>
          </a:bodyPr>
          <a:lstStyle/>
          <a:p>
            <a:r>
              <a:rPr lang="en-US" sz="1400" b="1" dirty="0" smtClean="0"/>
              <a:t>The size of the ventricular septal opening will affect the type of symptoms noted, the severity of symptoms, and the age at which they first occur. Symptoms may include:  </a:t>
            </a:r>
            <a:r>
              <a:rPr lang="en-US" sz="1400" dirty="0" smtClean="0"/>
              <a:t>Fatigue, sweating, rapid breathing, heavy breathing, congested breathing, disinterest in feeding, or tiring while feeding,  poor weight gain.</a:t>
            </a:r>
          </a:p>
          <a:p>
            <a:pPr marL="342900" lvl="0" indent="-342900" algn="just">
              <a:spcBef>
                <a:spcPct val="20000"/>
              </a:spcBef>
              <a:buFont typeface="Arial" pitchFamily="34" charset="0"/>
              <a:buChar char="•"/>
              <a:defRPr/>
            </a:pPr>
            <a:r>
              <a:rPr lang="en-MY" sz="1400" b="1" dirty="0" smtClean="0"/>
              <a:t>VSD permits a left-to-right shunt to occur at the ventricular level with 3 adverse hemodynamic consequences: </a:t>
            </a:r>
          </a:p>
          <a:p>
            <a:pPr marL="514350" lvl="0" indent="-514350" algn="just">
              <a:spcBef>
                <a:spcPct val="20000"/>
              </a:spcBef>
              <a:defRPr/>
            </a:pPr>
            <a:r>
              <a:rPr lang="en-MY" sz="1400" b="1" dirty="0" smtClean="0"/>
              <a:t>1) left ventricular (LV) volume overload,  2) increased pulmonary blood flow, 3) compromise of systemic cardiac output.</a:t>
            </a:r>
          </a:p>
          <a:p>
            <a:pPr marL="342900" lvl="0" indent="-342900" algn="just">
              <a:spcBef>
                <a:spcPct val="20000"/>
              </a:spcBef>
              <a:buFont typeface="Arial" pitchFamily="34" charset="0"/>
              <a:buChar char="•"/>
              <a:defRPr/>
            </a:pPr>
            <a:r>
              <a:rPr lang="en-MY" sz="1400" dirty="0" smtClean="0"/>
              <a:t>In time, as PVR increases, irreversible </a:t>
            </a:r>
            <a:r>
              <a:rPr lang="en-MY" sz="1400" dirty="0" err="1" smtClean="0"/>
              <a:t>histologic</a:t>
            </a:r>
            <a:r>
              <a:rPr lang="en-MY" sz="1400" dirty="0" smtClean="0"/>
              <a:t> changes may occur within the pulmonary vascular bed.</a:t>
            </a:r>
          </a:p>
          <a:p>
            <a:pPr marL="342900" lvl="0" indent="-342900" algn="just">
              <a:spcBef>
                <a:spcPct val="20000"/>
              </a:spcBef>
              <a:buFont typeface="Arial" pitchFamily="34" charset="0"/>
              <a:buChar char="•"/>
              <a:defRPr/>
            </a:pPr>
            <a:r>
              <a:rPr lang="en-MY" sz="1400" dirty="0" smtClean="0"/>
              <a:t> Untreated, a reversal of the flow occurs, leading to a right-to-left shunt with the development of increasing cyanosis (</a:t>
            </a:r>
            <a:r>
              <a:rPr lang="en-MY" sz="1400" dirty="0" err="1" smtClean="0"/>
              <a:t>Eisenmenger</a:t>
            </a:r>
            <a:r>
              <a:rPr lang="en-MY" sz="1400" dirty="0" smtClean="0"/>
              <a:t> complex)</a:t>
            </a:r>
            <a:endParaRPr lang="uk-UA"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0" y="0"/>
            <a:ext cx="4356000" cy="6408712"/>
          </a:xfrm>
          <a:prstGeom prst="rect">
            <a:avLst/>
          </a:prstGeom>
        </p:spPr>
        <p:txBody>
          <a:bodyPr/>
          <a:lstStyle/>
          <a:p>
            <a:pPr algn="ctr"/>
            <a:r>
              <a:rPr lang="en-US" b="1" dirty="0" smtClean="0"/>
              <a:t>Small VSDs</a:t>
            </a:r>
            <a:endParaRPr lang="uk-UA" dirty="0" smtClean="0"/>
          </a:p>
          <a:p>
            <a:pPr marL="342900" marR="0" lvl="0" indent="-342900" algn="l" defTabSz="914400" rtl="0" eaLnBrk="1" fontAlgn="auto" latinLnBrk="0" hangingPunct="1">
              <a:lnSpc>
                <a:spcPct val="100000"/>
              </a:lnSpc>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Smaller than the aortic valve in diameter (3mm).</a:t>
            </a:r>
          </a:p>
          <a:p>
            <a:pPr marL="342900" marR="0" lvl="0" indent="-342900" algn="l" defTabSz="914400" rtl="0" eaLnBrk="1" fontAlgn="auto" latinLnBrk="0" hangingPunct="1">
              <a:lnSpc>
                <a:spcPct val="100000"/>
              </a:lnSpc>
              <a:spcAft>
                <a:spcPts val="0"/>
              </a:spcAft>
              <a:buClrTx/>
              <a:buSzTx/>
              <a:buFont typeface="Arial" pitchFamily="34" charset="0"/>
              <a:buChar char="•"/>
              <a:tabLst/>
              <a:defRPr/>
            </a:pPr>
            <a:r>
              <a:rPr kumimoji="0" lang="en-US" sz="1400" b="1" i="0" u="sng" strike="noStrike" kern="1200" cap="none" spc="0" normalizeH="0" baseline="0" noProof="0" dirty="0" smtClean="0">
                <a:ln>
                  <a:noFill/>
                </a:ln>
                <a:solidFill>
                  <a:schemeClr val="tx1"/>
                </a:solidFill>
                <a:effectLst/>
                <a:uLnTx/>
                <a:uFillTx/>
                <a:latin typeface="+mn-lt"/>
                <a:ea typeface="+mn-ea"/>
                <a:cs typeface="+mn-cs"/>
              </a:rPr>
              <a:t>Clinical features </a:t>
            </a:r>
          </a:p>
          <a:p>
            <a:pPr marL="285750" indent="-285750">
              <a:buFont typeface="Arial" pitchFamily="34" charset="0"/>
              <a:buChar char="–"/>
            </a:pPr>
            <a:r>
              <a:rPr kumimoji="0" lang="en-US" sz="1400" b="1" i="0" u="none" strike="noStrike" kern="1200" cap="none" spc="0" normalizeH="0" baseline="0" noProof="0" dirty="0" smtClean="0">
                <a:ln>
                  <a:noFill/>
                </a:ln>
                <a:solidFill>
                  <a:schemeClr val="tx1"/>
                </a:solidFill>
                <a:effectLst/>
                <a:uLnTx/>
                <a:uFillTx/>
                <a:latin typeface="+mn-lt"/>
                <a:ea typeface="+mn-ea"/>
                <a:cs typeface="+mn-cs"/>
              </a:rPr>
              <a:t>Symptoms</a:t>
            </a:r>
          </a:p>
          <a:p>
            <a:pPr marL="685800" lvl="1" indent="-228600">
              <a:buFont typeface="Arial" pitchFamily="34" charset="0"/>
              <a:buChar cha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Asymptomatic </a:t>
            </a:r>
          </a:p>
          <a:p>
            <a:pPr marL="285750" indent="-285750">
              <a:buFont typeface="Arial" pitchFamily="34" charset="0"/>
              <a:buChar char="–"/>
            </a:pPr>
            <a:r>
              <a:rPr kumimoji="0" lang="en-US" sz="1400" b="1" i="0" u="none" strike="noStrike" kern="1200" cap="none" spc="0" normalizeH="0" baseline="0" noProof="0" dirty="0" smtClean="0">
                <a:ln>
                  <a:noFill/>
                </a:ln>
                <a:solidFill>
                  <a:schemeClr val="tx1"/>
                </a:solidFill>
                <a:effectLst/>
                <a:uLnTx/>
                <a:uFillTx/>
                <a:latin typeface="+mn-lt"/>
                <a:ea typeface="+mn-ea"/>
                <a:cs typeface="+mn-cs"/>
              </a:rPr>
              <a:t>Physical signs</a:t>
            </a:r>
          </a:p>
          <a:p>
            <a:pPr marL="685800" lvl="1" indent="-228600">
              <a:buFont typeface="Arial" pitchFamily="34" charset="0"/>
              <a:buChar cha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 Thrills at lower </a:t>
            </a:r>
            <a:r>
              <a:rPr kumimoji="0" lang="en-US" sz="1400" b="0" i="0" u="none" strike="noStrike" kern="1200" cap="none" spc="0" normalizeH="0" baseline="0" noProof="0" dirty="0" err="1" smtClean="0">
                <a:ln>
                  <a:noFill/>
                </a:ln>
                <a:solidFill>
                  <a:schemeClr val="tx1"/>
                </a:solidFill>
                <a:effectLst/>
                <a:uLnTx/>
                <a:uFillTx/>
                <a:latin typeface="+mn-lt"/>
                <a:ea typeface="+mn-ea"/>
                <a:cs typeface="+mn-cs"/>
              </a:rPr>
              <a:t>sternal</a:t>
            </a:r>
            <a:r>
              <a:rPr kumimoji="0" lang="en-US" sz="1400" b="0" i="0" u="none" strike="noStrike" kern="1200" cap="none" spc="0" normalizeH="0" baseline="0" noProof="0" dirty="0" smtClean="0">
                <a:ln>
                  <a:noFill/>
                </a:ln>
                <a:solidFill>
                  <a:schemeClr val="tx1"/>
                </a:solidFill>
                <a:effectLst/>
                <a:uLnTx/>
                <a:uFillTx/>
                <a:latin typeface="+mn-lt"/>
                <a:ea typeface="+mn-ea"/>
                <a:cs typeface="+mn-cs"/>
              </a:rPr>
              <a:t> edge</a:t>
            </a:r>
          </a:p>
          <a:p>
            <a:pPr marL="685800" lvl="1" indent="-228600">
              <a:buFont typeface="Arial" pitchFamily="34" charset="0"/>
              <a:buChar cha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Loud </a:t>
            </a:r>
            <a:r>
              <a:rPr kumimoji="0" lang="en-US" sz="1400" b="0" i="0" u="none" strike="noStrike" kern="1200" cap="none" spc="0" normalizeH="0" baseline="0" noProof="0" dirty="0" err="1" smtClean="0">
                <a:ln>
                  <a:noFill/>
                </a:ln>
                <a:solidFill>
                  <a:schemeClr val="tx1"/>
                </a:solidFill>
                <a:effectLst/>
                <a:uLnTx/>
                <a:uFillTx/>
                <a:latin typeface="+mn-lt"/>
                <a:ea typeface="+mn-ea"/>
                <a:cs typeface="+mn-cs"/>
              </a:rPr>
              <a:t>pansystolic</a:t>
            </a:r>
            <a:r>
              <a:rPr kumimoji="0" lang="en-US" sz="1400" b="0" i="0" u="none" strike="noStrike" kern="1200" cap="none" spc="0" normalizeH="0" baseline="0" noProof="0" dirty="0" smtClean="0">
                <a:ln>
                  <a:noFill/>
                </a:ln>
                <a:solidFill>
                  <a:schemeClr val="tx1"/>
                </a:solidFill>
                <a:effectLst/>
                <a:uLnTx/>
                <a:uFillTx/>
                <a:latin typeface="+mn-lt"/>
                <a:ea typeface="+mn-ea"/>
                <a:cs typeface="+mn-cs"/>
              </a:rPr>
              <a:t> murmur at lower left </a:t>
            </a:r>
            <a:r>
              <a:rPr kumimoji="0" lang="en-US" sz="1400" b="0" i="0" u="none" strike="noStrike" kern="1200" cap="none" spc="0" normalizeH="0" baseline="0" noProof="0" dirty="0" err="1" smtClean="0">
                <a:ln>
                  <a:noFill/>
                </a:ln>
                <a:solidFill>
                  <a:schemeClr val="tx1"/>
                </a:solidFill>
                <a:effectLst/>
                <a:uLnTx/>
                <a:uFillTx/>
                <a:latin typeface="+mn-lt"/>
                <a:ea typeface="+mn-ea"/>
                <a:cs typeface="+mn-cs"/>
              </a:rPr>
              <a:t>sternal</a:t>
            </a:r>
            <a:r>
              <a:rPr kumimoji="0" lang="en-US" sz="1400" b="0" i="0" u="none" strike="noStrike" kern="1200" cap="none" spc="0" normalizeH="0" baseline="0" noProof="0" dirty="0" smtClean="0">
                <a:ln>
                  <a:noFill/>
                </a:ln>
                <a:solidFill>
                  <a:schemeClr val="tx1"/>
                </a:solidFill>
                <a:effectLst/>
                <a:uLnTx/>
                <a:uFillTx/>
                <a:latin typeface="+mn-lt"/>
                <a:ea typeface="+mn-ea"/>
                <a:cs typeface="+mn-cs"/>
              </a:rPr>
              <a:t> edge</a:t>
            </a:r>
          </a:p>
          <a:p>
            <a:pPr marL="685800" lvl="1" indent="-228600">
              <a:buFont typeface="Arial" pitchFamily="34" charset="0"/>
              <a:buChar cha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Quiet pulmonary second sound (P2)</a:t>
            </a:r>
          </a:p>
          <a:p>
            <a:r>
              <a:rPr lang="en-US" sz="1400" b="1" u="sng" dirty="0" smtClean="0"/>
              <a:t>Investigations</a:t>
            </a:r>
          </a:p>
          <a:p>
            <a:pPr lvl="1"/>
            <a:r>
              <a:rPr lang="en-US" sz="1400" b="1" dirty="0" smtClean="0"/>
              <a:t>Chest X-ray </a:t>
            </a:r>
            <a:r>
              <a:rPr lang="en-US" sz="1400" dirty="0" smtClean="0"/>
              <a:t>- normal</a:t>
            </a:r>
            <a:endParaRPr lang="en-US" sz="1400" b="1" dirty="0" smtClean="0"/>
          </a:p>
          <a:p>
            <a:pPr lvl="1"/>
            <a:r>
              <a:rPr lang="en-US" sz="1400" b="1" dirty="0" smtClean="0"/>
              <a:t>ECG </a:t>
            </a:r>
            <a:r>
              <a:rPr lang="en-US" sz="1400" dirty="0" smtClean="0"/>
              <a:t>- normal</a:t>
            </a:r>
            <a:endParaRPr lang="en-US" sz="1400" b="1" dirty="0" smtClean="0"/>
          </a:p>
          <a:p>
            <a:pPr lvl="1"/>
            <a:r>
              <a:rPr lang="en-US" sz="1400" b="1" dirty="0" smtClean="0"/>
              <a:t>Echocardiography     </a:t>
            </a:r>
          </a:p>
          <a:p>
            <a:pPr marL="0" lvl="1" algn="just">
              <a:spcAft>
                <a:spcPts val="500"/>
              </a:spcAft>
              <a:buFontTx/>
              <a:buChar char="-"/>
            </a:pPr>
            <a:r>
              <a:rPr lang="en-US" sz="1400" dirty="0" smtClean="0"/>
              <a:t>Demonstrates the precise anatomy of the defect.  Assessment of </a:t>
            </a:r>
            <a:r>
              <a:rPr lang="en-US" sz="1400" dirty="0" err="1" smtClean="0"/>
              <a:t>haemodynamic</a:t>
            </a:r>
            <a:r>
              <a:rPr lang="en-US" sz="1400" dirty="0" smtClean="0"/>
              <a:t> effect using Doppler echocardiography</a:t>
            </a:r>
          </a:p>
          <a:p>
            <a:pPr algn="just"/>
            <a:r>
              <a:rPr lang="en-US" sz="1400" b="1" u="sng" dirty="0" smtClean="0"/>
              <a:t>Management</a:t>
            </a:r>
          </a:p>
          <a:p>
            <a:pPr marL="0" lvl="1" algn="just"/>
            <a:r>
              <a:rPr lang="en-US" sz="1400" dirty="0" smtClean="0"/>
              <a:t>- Most will </a:t>
            </a:r>
            <a:r>
              <a:rPr lang="en-US" sz="1400" b="1" dirty="0" smtClean="0"/>
              <a:t>close spontaneously</a:t>
            </a:r>
            <a:r>
              <a:rPr lang="en-US" sz="1400" dirty="0" smtClean="0"/>
              <a:t>. </a:t>
            </a:r>
            <a:r>
              <a:rPr lang="en-MY" sz="1400" dirty="0" smtClean="0"/>
              <a:t>Ensure by the disappearance of the murmur, normal ECG on follow up, normal echocardiogram.</a:t>
            </a:r>
          </a:p>
          <a:p>
            <a:pPr marL="0" lvl="1" algn="just"/>
            <a:endParaRPr lang="en-US" sz="1400" dirty="0" smtClean="0"/>
          </a:p>
          <a:p>
            <a:pPr marL="0" lvl="1" algn="just"/>
            <a:r>
              <a:rPr lang="en-US" sz="1400" dirty="0" smtClean="0"/>
              <a:t>While the VSD is present, for prevention of bacterial endocarditis :</a:t>
            </a:r>
          </a:p>
          <a:p>
            <a:pPr marL="0" lvl="2" algn="just"/>
            <a:r>
              <a:rPr lang="en-US" sz="1400" dirty="0" smtClean="0"/>
              <a:t>- Maintain </a:t>
            </a:r>
            <a:r>
              <a:rPr lang="en-US" sz="1400" b="1" dirty="0" smtClean="0"/>
              <a:t>good dental hygiene</a:t>
            </a:r>
          </a:p>
          <a:p>
            <a:pPr marL="0" lvl="2" algn="just"/>
            <a:r>
              <a:rPr lang="en-US" sz="1400" b="1" dirty="0" smtClean="0"/>
              <a:t>- Antibiotic prophylaxis </a:t>
            </a:r>
            <a:r>
              <a:rPr lang="en-US" sz="1400" dirty="0" smtClean="0"/>
              <a:t>before dental extraction or any operation where there’ll be bleeding</a:t>
            </a:r>
          </a:p>
          <a:p>
            <a:pPr marL="0" lvl="1" algn="just"/>
            <a:r>
              <a:rPr lang="en-US" sz="1400" dirty="0" smtClean="0"/>
              <a:t>- Surgical closure may not be required</a:t>
            </a:r>
            <a:endParaRPr lang="en-MY" sz="1400" dirty="0" smtClean="0"/>
          </a:p>
          <a:p>
            <a:pPr marL="0" lvl="1" algn="just">
              <a:spcAft>
                <a:spcPts val="500"/>
              </a:spcAft>
              <a:buFontTx/>
              <a:buChar char="-"/>
            </a:pP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 name="Прямоугольник 3"/>
          <p:cNvSpPr/>
          <p:nvPr/>
        </p:nvSpPr>
        <p:spPr>
          <a:xfrm>
            <a:off x="4499992" y="0"/>
            <a:ext cx="4644008" cy="5970865"/>
          </a:xfrm>
          <a:prstGeom prst="rect">
            <a:avLst/>
          </a:prstGeom>
        </p:spPr>
        <p:txBody>
          <a:bodyPr wrap="square">
            <a:spAutoFit/>
          </a:bodyPr>
          <a:lstStyle/>
          <a:p>
            <a:r>
              <a:rPr lang="en-US" b="1" dirty="0" smtClean="0"/>
              <a:t>Large VSDs</a:t>
            </a:r>
          </a:p>
          <a:p>
            <a:pPr>
              <a:defRPr/>
            </a:pPr>
            <a:r>
              <a:rPr lang="en-US" sz="1400" dirty="0" smtClean="0"/>
              <a:t>Defects are the same size or bigger than the aortic valve.</a:t>
            </a:r>
          </a:p>
          <a:p>
            <a:pPr>
              <a:defRPr/>
            </a:pPr>
            <a:r>
              <a:rPr lang="en-US" sz="1400" b="1" u="sng" dirty="0" smtClean="0"/>
              <a:t>Clinical features</a:t>
            </a:r>
          </a:p>
          <a:p>
            <a:pPr>
              <a:defRPr/>
            </a:pPr>
            <a:r>
              <a:rPr lang="en-US" sz="1400" b="1" dirty="0" smtClean="0"/>
              <a:t>Symptoms</a:t>
            </a:r>
          </a:p>
          <a:p>
            <a:pPr lvl="1">
              <a:defRPr/>
            </a:pPr>
            <a:r>
              <a:rPr lang="en-US" sz="1400" dirty="0" smtClean="0"/>
              <a:t>Heart failure with breathlessness and failure to thrive after 1 week old</a:t>
            </a:r>
          </a:p>
          <a:p>
            <a:pPr lvl="1">
              <a:defRPr/>
            </a:pPr>
            <a:r>
              <a:rPr lang="en-US" sz="1400" dirty="0" smtClean="0"/>
              <a:t>Recurrent chest infections</a:t>
            </a:r>
          </a:p>
          <a:p>
            <a:pPr>
              <a:defRPr/>
            </a:pPr>
            <a:r>
              <a:rPr lang="en-US" sz="1400" b="1" dirty="0" smtClean="0"/>
              <a:t>Physical signs</a:t>
            </a:r>
            <a:endParaRPr lang="en-MY" sz="1400" dirty="0" smtClean="0"/>
          </a:p>
          <a:p>
            <a:pPr lvl="1">
              <a:defRPr/>
            </a:pPr>
            <a:r>
              <a:rPr lang="en-US" sz="1400" dirty="0" smtClean="0"/>
              <a:t>Prominence of the left </a:t>
            </a:r>
            <a:r>
              <a:rPr lang="en-US" sz="1400" dirty="0" err="1" smtClean="0"/>
              <a:t>precordium</a:t>
            </a:r>
            <a:endParaRPr lang="en-US" sz="1400" dirty="0" smtClean="0"/>
          </a:p>
          <a:p>
            <a:pPr lvl="1">
              <a:defRPr/>
            </a:pPr>
            <a:r>
              <a:rPr lang="en-US" sz="1400" dirty="0" smtClean="0"/>
              <a:t>Soft </a:t>
            </a:r>
            <a:r>
              <a:rPr lang="en-US" sz="1400" dirty="0" err="1" smtClean="0"/>
              <a:t>pansystolic</a:t>
            </a:r>
            <a:r>
              <a:rPr lang="en-US" sz="1400" dirty="0" smtClean="0"/>
              <a:t> murmur </a:t>
            </a:r>
          </a:p>
          <a:p>
            <a:pPr lvl="1">
              <a:defRPr/>
            </a:pPr>
            <a:r>
              <a:rPr lang="en-US" sz="1400" dirty="0" smtClean="0"/>
              <a:t>Apical mid-diastolic murmur at the apex</a:t>
            </a:r>
          </a:p>
          <a:p>
            <a:pPr lvl="1">
              <a:defRPr/>
            </a:pPr>
            <a:r>
              <a:rPr lang="en-US" sz="1400" dirty="0" smtClean="0"/>
              <a:t>Loud pulmonary second sound (P2)</a:t>
            </a:r>
          </a:p>
          <a:p>
            <a:pPr lvl="1">
              <a:defRPr/>
            </a:pPr>
            <a:r>
              <a:rPr lang="en-US" sz="1400" dirty="0" err="1" smtClean="0"/>
              <a:t>Tachypnoea</a:t>
            </a:r>
            <a:r>
              <a:rPr lang="en-US" sz="1400" dirty="0" smtClean="0"/>
              <a:t>, tachycardia and enlarged liver from heart failure.</a:t>
            </a:r>
          </a:p>
          <a:p>
            <a:r>
              <a:rPr lang="en-US" sz="1400" b="1" u="sng" dirty="0" smtClean="0"/>
              <a:t>Investigations</a:t>
            </a:r>
          </a:p>
          <a:p>
            <a:r>
              <a:rPr lang="en-US" sz="1400" b="1" dirty="0" smtClean="0"/>
              <a:t>Chest X-ray </a:t>
            </a:r>
          </a:p>
          <a:p>
            <a:pPr lvl="1"/>
            <a:r>
              <a:rPr lang="en-US" sz="1400" dirty="0" err="1" smtClean="0"/>
              <a:t>Cardiomegaly</a:t>
            </a:r>
            <a:endParaRPr lang="en-US" sz="1400" dirty="0" smtClean="0"/>
          </a:p>
          <a:p>
            <a:pPr lvl="1"/>
            <a:r>
              <a:rPr lang="en-US" sz="1400" dirty="0" smtClean="0"/>
              <a:t>Enlarged pulmonary arteries</a:t>
            </a:r>
          </a:p>
          <a:p>
            <a:pPr lvl="1"/>
            <a:r>
              <a:rPr lang="en-US" sz="1400" dirty="0" smtClean="0"/>
              <a:t>     Pulmonary vascular markings</a:t>
            </a:r>
          </a:p>
          <a:p>
            <a:pPr lvl="1"/>
            <a:r>
              <a:rPr lang="en-US" sz="1400" dirty="0" smtClean="0"/>
              <a:t>Pulmonary </a:t>
            </a:r>
            <a:r>
              <a:rPr lang="en-US" sz="1400" dirty="0" err="1" smtClean="0"/>
              <a:t>oedema</a:t>
            </a:r>
            <a:endParaRPr lang="en-US" sz="1400" dirty="0" smtClean="0"/>
          </a:p>
          <a:p>
            <a:r>
              <a:rPr lang="en-US" sz="1400" b="1" dirty="0" smtClean="0"/>
              <a:t>ECG</a:t>
            </a:r>
          </a:p>
          <a:p>
            <a:pPr lvl="1"/>
            <a:r>
              <a:rPr lang="en-US" sz="1400" dirty="0" smtClean="0"/>
              <a:t>Biventricular hypertrophy by 2 months of age and signs of pulmonary HPT </a:t>
            </a:r>
            <a:r>
              <a:rPr lang="en-US" sz="1400" dirty="0" smtClean="0">
                <a:sym typeface="Wingdings" pitchFamily="2" charset="2"/>
              </a:rPr>
              <a:t> right ventricular enlargement and hypertrophy </a:t>
            </a:r>
            <a:endParaRPr lang="en-MY" sz="1400" dirty="0" smtClean="0"/>
          </a:p>
          <a:p>
            <a:r>
              <a:rPr lang="en-US" sz="1400" b="1" dirty="0" smtClean="0"/>
              <a:t>Echocardiography</a:t>
            </a:r>
          </a:p>
          <a:p>
            <a:pPr lvl="1"/>
            <a:r>
              <a:rPr lang="en-US" sz="1400" dirty="0" smtClean="0"/>
              <a:t>Demonstrates the anatomy defect, </a:t>
            </a:r>
            <a:r>
              <a:rPr lang="en-US" sz="1400" dirty="0" err="1" smtClean="0"/>
              <a:t>haemodynamic</a:t>
            </a:r>
            <a:r>
              <a:rPr lang="en-US" sz="1400" dirty="0" smtClean="0"/>
              <a:t> effects and severity of pulmonary HPT.</a:t>
            </a:r>
            <a:endParaRPr lang="uk-UA" dirty="0"/>
          </a:p>
        </p:txBody>
      </p:sp>
      <p:sp>
        <p:nvSpPr>
          <p:cNvPr id="5" name="Прямоугольник 4"/>
          <p:cNvSpPr/>
          <p:nvPr/>
        </p:nvSpPr>
        <p:spPr>
          <a:xfrm>
            <a:off x="0" y="0"/>
            <a:ext cx="4392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Прямоугольник 5"/>
          <p:cNvSpPr/>
          <p:nvPr/>
        </p:nvSpPr>
        <p:spPr>
          <a:xfrm>
            <a:off x="4427984" y="0"/>
            <a:ext cx="4716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3140968"/>
            <a:ext cx="4392488" cy="276999"/>
          </a:xfrm>
          <a:prstGeom prst="rect">
            <a:avLst/>
          </a:prstGeom>
        </p:spPr>
        <p:txBody>
          <a:bodyPr wrap="square">
            <a:spAutoFit/>
          </a:bodyPr>
          <a:lstStyle/>
          <a:p>
            <a:pPr>
              <a:spcAft>
                <a:spcPts val="500"/>
              </a:spcAft>
            </a:pPr>
            <a:endParaRPr lang="en-US" sz="1200" dirty="0" smtClean="0"/>
          </a:p>
        </p:txBody>
      </p:sp>
      <p:sp>
        <p:nvSpPr>
          <p:cNvPr id="4" name="Content Placeholder 2"/>
          <p:cNvSpPr txBox="1">
            <a:spLocks/>
          </p:cNvSpPr>
          <p:nvPr/>
        </p:nvSpPr>
        <p:spPr>
          <a:xfrm>
            <a:off x="179512" y="188640"/>
            <a:ext cx="8784976" cy="1944216"/>
          </a:xfrm>
          <a:prstGeom prst="rect">
            <a:avLst/>
          </a:prstGeom>
        </p:spPr>
        <p:txBody>
          <a:bodyPr>
            <a:normAutofit lnSpcReduction="10000"/>
          </a:bodyPr>
          <a:lstStyle/>
          <a:p>
            <a:pPr algn="ctr">
              <a:spcAft>
                <a:spcPts val="500"/>
              </a:spcAft>
            </a:pPr>
            <a:r>
              <a:rPr lang="en-US" sz="1400" b="1" u="sng" dirty="0" smtClean="0"/>
              <a:t>MANAGEMENT</a:t>
            </a:r>
            <a:endParaRPr lang="en-MY" sz="1400" dirty="0" smtClean="0"/>
          </a:p>
          <a:p>
            <a:pPr>
              <a:spcAft>
                <a:spcPts val="500"/>
              </a:spcAft>
              <a:buFont typeface="Arial" pitchFamily="34" charset="0"/>
              <a:buChar char="•"/>
            </a:pPr>
            <a:r>
              <a:rPr lang="en-US" sz="1400" dirty="0" smtClean="0"/>
              <a:t>Initial treatment – </a:t>
            </a:r>
            <a:r>
              <a:rPr lang="en-US" sz="1400" b="1" dirty="0" smtClean="0"/>
              <a:t>diuretics</a:t>
            </a:r>
            <a:r>
              <a:rPr lang="en-US" sz="1400" dirty="0" smtClean="0"/>
              <a:t> and </a:t>
            </a:r>
            <a:r>
              <a:rPr lang="en-US" sz="1400" b="1" dirty="0" err="1" smtClean="0"/>
              <a:t>digoxin</a:t>
            </a:r>
            <a:r>
              <a:rPr lang="en-US" sz="1400" b="1" dirty="0" smtClean="0"/>
              <a:t>/</a:t>
            </a:r>
            <a:r>
              <a:rPr lang="en-US" sz="1400" b="1" dirty="0" err="1" smtClean="0"/>
              <a:t>captopril</a:t>
            </a:r>
            <a:r>
              <a:rPr lang="en-US" sz="1400" b="1" dirty="0" smtClean="0"/>
              <a:t>.</a:t>
            </a:r>
          </a:p>
          <a:p>
            <a:pPr>
              <a:spcAft>
                <a:spcPts val="500"/>
              </a:spcAft>
              <a:buFont typeface="Arial" pitchFamily="34" charset="0"/>
              <a:buChar char="•"/>
            </a:pPr>
            <a:r>
              <a:rPr lang="en-US" sz="1400" dirty="0" smtClean="0"/>
              <a:t>Continued poor growth or pulmonary HPT requires </a:t>
            </a:r>
            <a:r>
              <a:rPr lang="en-US" sz="1400" b="1" dirty="0" smtClean="0"/>
              <a:t>closure of the defect</a:t>
            </a:r>
            <a:r>
              <a:rPr lang="en-US" sz="1400" dirty="0" smtClean="0"/>
              <a:t>.</a:t>
            </a:r>
          </a:p>
          <a:p>
            <a:pPr>
              <a:spcAft>
                <a:spcPts val="500"/>
              </a:spcAft>
              <a:buFont typeface="Arial" pitchFamily="34" charset="0"/>
              <a:buChar char="•"/>
            </a:pPr>
            <a:r>
              <a:rPr lang="en-US" sz="1400" dirty="0" smtClean="0"/>
              <a:t>Most VSDs are by</a:t>
            </a:r>
            <a:r>
              <a:rPr lang="en-US" sz="1400" b="1" dirty="0" smtClean="0"/>
              <a:t> surgery</a:t>
            </a:r>
            <a:r>
              <a:rPr lang="en-US" sz="1400" dirty="0" smtClean="0"/>
              <a:t>. But</a:t>
            </a:r>
            <a:r>
              <a:rPr lang="en-US" sz="1400" b="1" dirty="0" smtClean="0"/>
              <a:t> muscular </a:t>
            </a:r>
            <a:r>
              <a:rPr lang="en-US" sz="1400" dirty="0" smtClean="0"/>
              <a:t>defects by </a:t>
            </a:r>
            <a:r>
              <a:rPr lang="en-US" sz="1400" b="1" dirty="0" smtClean="0"/>
              <a:t>devices</a:t>
            </a:r>
            <a:r>
              <a:rPr lang="en-US" sz="1400" dirty="0" smtClean="0"/>
              <a:t> placed at cardiac catheterization. </a:t>
            </a:r>
          </a:p>
          <a:p>
            <a:pPr>
              <a:spcAft>
                <a:spcPts val="500"/>
              </a:spcAft>
              <a:buFont typeface="Arial" pitchFamily="34" charset="0"/>
              <a:buChar char="•"/>
            </a:pPr>
            <a:r>
              <a:rPr lang="en-US" sz="1400" dirty="0" smtClean="0"/>
              <a:t>Surgery is usually done at </a:t>
            </a:r>
            <a:r>
              <a:rPr lang="en-US" sz="1400" b="1" dirty="0" smtClean="0"/>
              <a:t>3-6 months</a:t>
            </a:r>
            <a:r>
              <a:rPr lang="en-US" sz="1400" dirty="0" smtClean="0"/>
              <a:t> of age for :</a:t>
            </a:r>
          </a:p>
          <a:p>
            <a:pPr>
              <a:spcAft>
                <a:spcPts val="500"/>
              </a:spcAft>
              <a:buFont typeface="Arial" pitchFamily="34" charset="0"/>
              <a:buChar char="•"/>
            </a:pPr>
            <a:r>
              <a:rPr lang="en-US" sz="1400" dirty="0" smtClean="0"/>
              <a:t>Managing heart failure and failure to thrive.</a:t>
            </a:r>
          </a:p>
          <a:p>
            <a:pPr>
              <a:spcAft>
                <a:spcPts val="500"/>
              </a:spcAft>
              <a:buFont typeface="Arial" pitchFamily="34" charset="0"/>
              <a:buChar char="•"/>
            </a:pPr>
            <a:r>
              <a:rPr lang="en-US" sz="1400" dirty="0" smtClean="0"/>
              <a:t>Prevent permanent lung damage from pulmonary HPT and high blood flow.</a:t>
            </a:r>
            <a:r>
              <a:rPr lang="en-US" sz="1400" b="1" dirty="0" smtClean="0"/>
              <a:t> </a:t>
            </a:r>
          </a:p>
        </p:txBody>
      </p:sp>
      <p:sp>
        <p:nvSpPr>
          <p:cNvPr id="5" name="Прямоугольник 4"/>
          <p:cNvSpPr/>
          <p:nvPr/>
        </p:nvSpPr>
        <p:spPr>
          <a:xfrm>
            <a:off x="611560" y="5733256"/>
            <a:ext cx="184731" cy="369332"/>
          </a:xfrm>
          <a:prstGeom prst="rect">
            <a:avLst/>
          </a:prstGeom>
        </p:spPr>
        <p:txBody>
          <a:bodyPr wrap="none">
            <a:spAutoFit/>
          </a:bodyPr>
          <a:lstStyle/>
          <a:p>
            <a:endParaRPr lang="uk-UA" dirty="0"/>
          </a:p>
        </p:txBody>
      </p:sp>
      <p:sp>
        <p:nvSpPr>
          <p:cNvPr id="6" name="Content Placeholder 2"/>
          <p:cNvSpPr txBox="1">
            <a:spLocks/>
          </p:cNvSpPr>
          <p:nvPr/>
        </p:nvSpPr>
        <p:spPr>
          <a:xfrm>
            <a:off x="179512" y="2060848"/>
            <a:ext cx="8784976" cy="4536504"/>
          </a:xfrm>
          <a:prstGeom prst="rect">
            <a:avLst/>
          </a:prstGeom>
        </p:spPr>
        <p:txBody>
          <a:bodyPr>
            <a:normAutofit lnSpcReduction="10000"/>
          </a:bodyPr>
          <a:lstStyle/>
          <a:p>
            <a:pPr algn="ctr"/>
            <a:r>
              <a:rPr lang="en-US" sz="1400" b="1" u="sng" dirty="0" smtClean="0">
                <a:latin typeface="Comic Sans MS" pitchFamily="66" charset="0"/>
              </a:rPr>
              <a:t>KEY POINTS</a:t>
            </a:r>
          </a:p>
          <a:p>
            <a:pPr algn="just">
              <a:spcAft>
                <a:spcPts val="600"/>
              </a:spcAft>
            </a:pPr>
            <a:r>
              <a:rPr lang="en-US" sz="1400" dirty="0" smtClean="0">
                <a:latin typeface="Comic Sans MS" pitchFamily="66" charset="0"/>
              </a:rPr>
              <a:t>- </a:t>
            </a:r>
            <a:r>
              <a:rPr lang="en-US" sz="1400" dirty="0" smtClean="0">
                <a:latin typeface="Comic Sans MS" pitchFamily="66" charset="0"/>
              </a:rPr>
              <a:t>An </a:t>
            </a:r>
            <a:r>
              <a:rPr lang="en-US" sz="1400" dirty="0" err="1" smtClean="0">
                <a:latin typeface="Comic Sans MS" pitchFamily="66" charset="0"/>
              </a:rPr>
              <a:t>atrioventricular</a:t>
            </a:r>
            <a:r>
              <a:rPr lang="en-US" sz="1400" dirty="0" smtClean="0">
                <a:latin typeface="Comic Sans MS" pitchFamily="66" charset="0"/>
              </a:rPr>
              <a:t> (AV) septal defect may be complete, transitional, or partial; the majority of patients with the complete form have Down syndrome.</a:t>
            </a:r>
          </a:p>
          <a:p>
            <a:pPr algn="just">
              <a:spcAft>
                <a:spcPts val="600"/>
              </a:spcAft>
            </a:pPr>
            <a:r>
              <a:rPr lang="en-US" sz="1400" dirty="0" smtClean="0">
                <a:latin typeface="Comic Sans MS" pitchFamily="66" charset="0"/>
              </a:rPr>
              <a:t>- A complete AV septal defect involves a large ostium </a:t>
            </a:r>
            <a:r>
              <a:rPr lang="en-US" sz="1400" dirty="0" err="1" smtClean="0">
                <a:latin typeface="Comic Sans MS" pitchFamily="66" charset="0"/>
              </a:rPr>
              <a:t>primum</a:t>
            </a:r>
            <a:r>
              <a:rPr lang="en-US" sz="1400" dirty="0" smtClean="0">
                <a:latin typeface="Comic Sans MS" pitchFamily="66" charset="0"/>
              </a:rPr>
              <a:t> atrial septal defect (ASD), a ventricular septal defect (VSD), and a common AV valve (often with significant regurgitation), all resulting in a large left-to-right shunt at both atrial and ventricular levels and enlargement of all 4 cardiac chambers.</a:t>
            </a:r>
          </a:p>
          <a:p>
            <a:pPr algn="just">
              <a:spcAft>
                <a:spcPts val="600"/>
              </a:spcAft>
            </a:pPr>
            <a:r>
              <a:rPr lang="en-US" sz="1400" dirty="0" smtClean="0">
                <a:latin typeface="Comic Sans MS" pitchFamily="66" charset="0"/>
              </a:rPr>
              <a:t>- A partial AV septal defect also involves an ASD, but the common AV valve is partitioned into 2 separate AV orifices and there is no VSD, resulting in enlargement of the right heart chambers because of a large atrial shunt but no ventricular shunt.</a:t>
            </a:r>
          </a:p>
          <a:p>
            <a:pPr algn="just">
              <a:spcAft>
                <a:spcPts val="600"/>
              </a:spcAft>
            </a:pPr>
            <a:r>
              <a:rPr lang="en-US" sz="1400" dirty="0" smtClean="0">
                <a:latin typeface="Comic Sans MS" pitchFamily="66" charset="0"/>
              </a:rPr>
              <a:t>- A transitional AV septal defect involves an ostium </a:t>
            </a:r>
            <a:r>
              <a:rPr lang="en-US" sz="1400" dirty="0" err="1" smtClean="0">
                <a:latin typeface="Comic Sans MS" pitchFamily="66" charset="0"/>
              </a:rPr>
              <a:t>primum</a:t>
            </a:r>
            <a:r>
              <a:rPr lang="en-US" sz="1400" dirty="0" smtClean="0">
                <a:latin typeface="Comic Sans MS" pitchFamily="66" charset="0"/>
              </a:rPr>
              <a:t> ASD, a common AV valve, and a small- or moderate-size VSD.</a:t>
            </a:r>
          </a:p>
          <a:p>
            <a:pPr algn="just">
              <a:spcAft>
                <a:spcPts val="600"/>
              </a:spcAft>
            </a:pPr>
            <a:r>
              <a:rPr lang="en-US" sz="1400" dirty="0" smtClean="0">
                <a:latin typeface="Comic Sans MS" pitchFamily="66" charset="0"/>
              </a:rPr>
              <a:t>- Complete AV septal defect with a large left-to-right shunt causes signs of heart failure by age 4 to 6 weeks.</a:t>
            </a:r>
          </a:p>
          <a:p>
            <a:pPr algn="just">
              <a:spcAft>
                <a:spcPts val="600"/>
              </a:spcAft>
            </a:pPr>
            <a:r>
              <a:rPr lang="en-US" sz="1400" dirty="0" smtClean="0">
                <a:latin typeface="Comic Sans MS" pitchFamily="66" charset="0"/>
              </a:rPr>
              <a:t>- Symptoms in partial AV septal defects vary with the degree of mitral regurgitation; if mild or absent, symptoms may develop during adolescence or early adulthood, but infants with moderate or severe mitral regurgitation often have manifestations of heart failure.</a:t>
            </a:r>
          </a:p>
          <a:p>
            <a:pPr algn="just">
              <a:spcAft>
                <a:spcPts val="600"/>
              </a:spcAft>
            </a:pPr>
            <a:r>
              <a:rPr lang="en-US" sz="1400" dirty="0" smtClean="0">
                <a:latin typeface="Comic Sans MS" pitchFamily="66" charset="0"/>
              </a:rPr>
              <a:t>- Symptoms in transitional AV septal defect fall on a spectrum, depending on the size of the VSD.</a:t>
            </a:r>
          </a:p>
          <a:p>
            <a:pPr algn="just">
              <a:spcAft>
                <a:spcPts val="600"/>
              </a:spcAft>
            </a:pPr>
            <a:r>
              <a:rPr lang="en-US" sz="1400" dirty="0" smtClean="0">
                <a:latin typeface="Comic Sans MS" pitchFamily="66" charset="0"/>
              </a:rPr>
              <a:t>- Defects are repaired surgically between age 2 to 4 months or 1 to 3 years, depending on the specific defect and severity of symptoms.</a:t>
            </a:r>
            <a:endParaRPr kumimoji="0" lang="en-MY" sz="2400" b="0" i="0" u="none" strike="noStrike" kern="1200" cap="none" spc="0" normalizeH="0" baseline="0" noProof="0" dirty="0">
              <a:ln>
                <a:noFill/>
              </a:ln>
              <a:solidFill>
                <a:schemeClr val="tx1"/>
              </a:solidFill>
              <a:effectLst/>
              <a:uLnTx/>
              <a:uFillTx/>
              <a:latin typeface="Comic Sans MS" pitchFamily="66" charset="0"/>
            </a:endParaRPr>
          </a:p>
        </p:txBody>
      </p:sp>
      <p:sp>
        <p:nvSpPr>
          <p:cNvPr id="7" name="Скругленный прямоугольник 6"/>
          <p:cNvSpPr/>
          <p:nvPr/>
        </p:nvSpPr>
        <p:spPr>
          <a:xfrm>
            <a:off x="0" y="2060848"/>
            <a:ext cx="9144000" cy="4797152"/>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uk-U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atent Ductus Arteriosus (PDA)"/>
          <p:cNvPicPr>
            <a:picLocks noChangeAspect="1" noChangeArrowheads="1"/>
          </p:cNvPicPr>
          <p:nvPr/>
        </p:nvPicPr>
        <p:blipFill>
          <a:blip r:embed="rId2" cstate="print"/>
          <a:srcRect b="13338"/>
          <a:stretch>
            <a:fillRect/>
          </a:stretch>
        </p:blipFill>
        <p:spPr bwMode="auto">
          <a:xfrm>
            <a:off x="35496" y="-27384"/>
            <a:ext cx="2619375" cy="3384376"/>
          </a:xfrm>
          <a:prstGeom prst="rect">
            <a:avLst/>
          </a:prstGeom>
          <a:ln>
            <a:noFill/>
          </a:ln>
          <a:effectLst>
            <a:softEdge rad="112500"/>
          </a:effectLst>
        </p:spPr>
      </p:pic>
      <p:sp>
        <p:nvSpPr>
          <p:cNvPr id="3" name="Прямоугольник 2"/>
          <p:cNvSpPr/>
          <p:nvPr/>
        </p:nvSpPr>
        <p:spPr>
          <a:xfrm>
            <a:off x="0" y="107340"/>
            <a:ext cx="9144000" cy="369332"/>
          </a:xfrm>
          <a:prstGeom prst="rect">
            <a:avLst/>
          </a:prstGeom>
        </p:spPr>
        <p:txBody>
          <a:bodyPr wrap="square">
            <a:spAutoFit/>
          </a:bodyPr>
          <a:lstStyle/>
          <a:p>
            <a:pPr algn="ctr"/>
            <a:r>
              <a:rPr lang="en-US" b="1" cap="all" dirty="0" smtClean="0"/>
              <a:t>PATENT DUCTUS ARTERIOSUS (PDA)</a:t>
            </a:r>
            <a:endParaRPr lang="uk-UA" dirty="0"/>
          </a:p>
        </p:txBody>
      </p:sp>
      <p:sp>
        <p:nvSpPr>
          <p:cNvPr id="4" name="Прямоугольник 3"/>
          <p:cNvSpPr/>
          <p:nvPr/>
        </p:nvSpPr>
        <p:spPr>
          <a:xfrm>
            <a:off x="2843808" y="476672"/>
            <a:ext cx="6120680" cy="2462213"/>
          </a:xfrm>
          <a:prstGeom prst="rect">
            <a:avLst/>
          </a:prstGeom>
        </p:spPr>
        <p:txBody>
          <a:bodyPr wrap="square">
            <a:spAutoFit/>
          </a:bodyPr>
          <a:lstStyle/>
          <a:p>
            <a:pPr algn="just"/>
            <a:r>
              <a:rPr lang="en-US" sz="1400" dirty="0" smtClean="0"/>
              <a:t>Patent </a:t>
            </a:r>
            <a:r>
              <a:rPr lang="en-US" sz="1400" dirty="0" err="1" smtClean="0"/>
              <a:t>ductus</a:t>
            </a:r>
            <a:r>
              <a:rPr lang="en-US" sz="1400" dirty="0" smtClean="0"/>
              <a:t> </a:t>
            </a:r>
            <a:r>
              <a:rPr lang="en-US" sz="1400" dirty="0" err="1" smtClean="0"/>
              <a:t>arteriosus</a:t>
            </a:r>
            <a:r>
              <a:rPr lang="en-US" sz="1400" dirty="0" smtClean="0"/>
              <a:t> (PDA) is a persistence of the fetal connection (</a:t>
            </a:r>
            <a:r>
              <a:rPr lang="en-US" sz="1400" dirty="0" err="1" smtClean="0"/>
              <a:t>ductus</a:t>
            </a:r>
            <a:r>
              <a:rPr lang="en-US" sz="1400" dirty="0" smtClean="0"/>
              <a:t> </a:t>
            </a:r>
            <a:r>
              <a:rPr lang="en-US" sz="1400" dirty="0" err="1" smtClean="0"/>
              <a:t>arteriosus</a:t>
            </a:r>
            <a:r>
              <a:rPr lang="en-US" sz="1400" dirty="0" smtClean="0"/>
              <a:t>) between the aorta and pulmonary artery after birth. In the absence of other structural heart abnormalities or elevated pulmonary vascular resistance, shunting in the PDA will be left to right (from aorta to pulmonary artery). </a:t>
            </a:r>
          </a:p>
          <a:p>
            <a:pPr algn="just"/>
            <a:r>
              <a:rPr lang="en-US" sz="1400" dirty="0" smtClean="0"/>
              <a:t>Symptoms may include failure to thrive, poor feeding, tachycardia, and </a:t>
            </a:r>
            <a:r>
              <a:rPr lang="en-US" sz="1400" dirty="0" err="1" smtClean="0"/>
              <a:t>tachypnea</a:t>
            </a:r>
            <a:r>
              <a:rPr lang="en-US" sz="1400" dirty="0" smtClean="0"/>
              <a:t>. A continuous murmur at the upper left </a:t>
            </a:r>
            <a:r>
              <a:rPr lang="en-US" sz="1400" dirty="0" err="1" smtClean="0"/>
              <a:t>sternal</a:t>
            </a:r>
            <a:r>
              <a:rPr lang="en-US" sz="1400" dirty="0" smtClean="0"/>
              <a:t> border and bounding pulses are common. Diagnosis is by echocardiography. Administration of a </a:t>
            </a:r>
            <a:r>
              <a:rPr lang="en-US" sz="1400" dirty="0" err="1" smtClean="0"/>
              <a:t>cyclo-oxygenase</a:t>
            </a:r>
            <a:r>
              <a:rPr lang="en-US" sz="1400" dirty="0" smtClean="0"/>
              <a:t> inhibitor (ibuprofen lysine or </a:t>
            </a:r>
            <a:r>
              <a:rPr lang="en-US" sz="1400" dirty="0" err="1" smtClean="0"/>
              <a:t>indomethacin</a:t>
            </a:r>
            <a:r>
              <a:rPr lang="en-US" sz="1400" dirty="0" smtClean="0"/>
              <a:t>) with or without fluid restriction may be tried in premature infants with a significant shunt, but this therapy is not effective in term infants or older children with PDA. If the connection persists, surgical or catheter-based correction is indicated.</a:t>
            </a:r>
            <a:endParaRPr lang="uk-UA" sz="1400" dirty="0"/>
          </a:p>
        </p:txBody>
      </p:sp>
      <p:sp>
        <p:nvSpPr>
          <p:cNvPr id="5" name="Прямоугольник 4"/>
          <p:cNvSpPr/>
          <p:nvPr/>
        </p:nvSpPr>
        <p:spPr>
          <a:xfrm>
            <a:off x="72008" y="2996952"/>
            <a:ext cx="8964488" cy="3600986"/>
          </a:xfrm>
          <a:prstGeom prst="rect">
            <a:avLst/>
          </a:prstGeom>
        </p:spPr>
        <p:txBody>
          <a:bodyPr wrap="square">
            <a:spAutoFit/>
          </a:bodyPr>
          <a:lstStyle/>
          <a:p>
            <a:pPr algn="ctr"/>
            <a:r>
              <a:rPr lang="en-US" b="1" dirty="0" smtClean="0"/>
              <a:t>DIAGNOSIS</a:t>
            </a:r>
            <a:endParaRPr lang="en-US" sz="1600" b="1" dirty="0" smtClean="0"/>
          </a:p>
          <a:p>
            <a:pPr>
              <a:buFont typeface="Arial" pitchFamily="34" charset="0"/>
              <a:buChar char="•"/>
            </a:pPr>
            <a:r>
              <a:rPr lang="en-US" sz="1400" dirty="0" smtClean="0"/>
              <a:t>Chest x-ray and ECG</a:t>
            </a:r>
          </a:p>
          <a:p>
            <a:pPr>
              <a:buFont typeface="Arial" pitchFamily="34" charset="0"/>
              <a:buChar char="•"/>
            </a:pPr>
            <a:r>
              <a:rPr lang="en-US" sz="1400" dirty="0" smtClean="0"/>
              <a:t>Echocardiography</a:t>
            </a:r>
          </a:p>
          <a:p>
            <a:pPr marL="180000" lvl="1"/>
            <a:r>
              <a:rPr lang="en-US" sz="1400" dirty="0" smtClean="0"/>
              <a:t>Diagnosis is suggested by clinical examination, supported by chest x-ray and ECG, and established by 2-dimensional echocardiography with color flow and Doppler studies.</a:t>
            </a:r>
          </a:p>
          <a:p>
            <a:pPr marL="180000" lvl="1"/>
            <a:r>
              <a:rPr lang="en-US" sz="1400" dirty="0" smtClean="0"/>
              <a:t>Chest x-ray and ECG are typically normal if the patent </a:t>
            </a:r>
            <a:r>
              <a:rPr lang="en-US" sz="1400" dirty="0" err="1" smtClean="0"/>
              <a:t>ductus</a:t>
            </a:r>
            <a:r>
              <a:rPr lang="en-US" sz="1400" dirty="0" smtClean="0"/>
              <a:t> </a:t>
            </a:r>
            <a:r>
              <a:rPr lang="en-US" sz="1400" dirty="0" err="1" smtClean="0"/>
              <a:t>arteriosus</a:t>
            </a:r>
            <a:r>
              <a:rPr lang="en-US" sz="1400" dirty="0" smtClean="0"/>
              <a:t> is small. If the shunt is significant, chest x-ray shows prominence of the left atrium, left ventricle, and ascending aorta and increased pulmonary vascular markings; ECG may show left ventricular hypertrophy.</a:t>
            </a:r>
          </a:p>
          <a:p>
            <a:pPr marL="180000" lvl="1"/>
            <a:r>
              <a:rPr lang="en-US" sz="1400" dirty="0" smtClean="0"/>
              <a:t>Echocardiography provides important information about the hemodynamic significance of a PDA by assessing a number of parameters, including the</a:t>
            </a:r>
          </a:p>
          <a:p>
            <a:pPr>
              <a:buFont typeface="Arial" pitchFamily="34" charset="0"/>
              <a:buChar char="•"/>
            </a:pPr>
            <a:r>
              <a:rPr lang="en-US" sz="1400" dirty="0" smtClean="0"/>
              <a:t>Size of the PDA (often compared to the left pulmonary artery size)</a:t>
            </a:r>
          </a:p>
          <a:p>
            <a:pPr>
              <a:buFont typeface="Arial" pitchFamily="34" charset="0"/>
              <a:buChar char="•"/>
            </a:pPr>
            <a:r>
              <a:rPr lang="en-US" sz="1400" dirty="0" smtClean="0"/>
              <a:t>Flow velocity in the PDA</a:t>
            </a:r>
          </a:p>
          <a:p>
            <a:pPr>
              <a:buFont typeface="Arial" pitchFamily="34" charset="0"/>
              <a:buChar char="•"/>
            </a:pPr>
            <a:r>
              <a:rPr lang="en-US" sz="1400" dirty="0" smtClean="0"/>
              <a:t>Presence of left heart enlargement</a:t>
            </a:r>
          </a:p>
          <a:p>
            <a:pPr>
              <a:buFont typeface="Arial" pitchFamily="34" charset="0"/>
              <a:buChar char="•"/>
            </a:pPr>
            <a:r>
              <a:rPr lang="en-US" sz="1400" dirty="0" smtClean="0"/>
              <a:t>Presence of diastolic reversal of flow in the descending aorta</a:t>
            </a:r>
          </a:p>
          <a:p>
            <a:pPr>
              <a:buFont typeface="Arial" pitchFamily="34" charset="0"/>
              <a:buChar char="•"/>
            </a:pPr>
            <a:r>
              <a:rPr lang="en-US" sz="1400" dirty="0" smtClean="0"/>
              <a:t>Presence of diastolic </a:t>
            </a:r>
            <a:r>
              <a:rPr lang="en-US" sz="1400" dirty="0" err="1" smtClean="0"/>
              <a:t>antegrade</a:t>
            </a:r>
            <a:r>
              <a:rPr lang="en-US" sz="1400" dirty="0" smtClean="0"/>
              <a:t> flow in the left pulmonary artery</a:t>
            </a:r>
          </a:p>
          <a:p>
            <a:pPr marL="180000" lvl="1"/>
            <a:r>
              <a:rPr lang="en-US" sz="1400" dirty="0" smtClean="0"/>
              <a:t>Cardiac catheterization is not necessary unless used for therapy.</a:t>
            </a:r>
            <a:endParaRPr lang="uk-UA"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844824"/>
            <a:ext cx="8946232" cy="1815882"/>
          </a:xfrm>
          <a:prstGeom prst="rect">
            <a:avLst/>
          </a:prstGeom>
        </p:spPr>
        <p:txBody>
          <a:bodyPr wrap="square">
            <a:spAutoFit/>
          </a:bodyPr>
          <a:lstStyle/>
          <a:p>
            <a:pPr algn="ctr"/>
            <a:r>
              <a:rPr lang="en-US" sz="1400" b="1" dirty="0" smtClean="0"/>
              <a:t>TREATMENT</a:t>
            </a:r>
          </a:p>
          <a:p>
            <a:r>
              <a:rPr lang="en-US" sz="1400" dirty="0" smtClean="0"/>
              <a:t>Supportive medical therapy</a:t>
            </a:r>
          </a:p>
          <a:p>
            <a:r>
              <a:rPr lang="en-US" sz="1400" dirty="0" smtClean="0"/>
              <a:t>In symptomatic premature infants, </a:t>
            </a:r>
            <a:r>
              <a:rPr lang="en-US" sz="1400" dirty="0" err="1" smtClean="0"/>
              <a:t>cyclo-oxygenase</a:t>
            </a:r>
            <a:r>
              <a:rPr lang="en-US" sz="1400" dirty="0" smtClean="0"/>
              <a:t> (COX) inhibitor therapy (</a:t>
            </a:r>
            <a:r>
              <a:rPr lang="en-US" sz="1400" dirty="0" err="1" smtClean="0"/>
              <a:t>eg</a:t>
            </a:r>
            <a:r>
              <a:rPr lang="en-US" sz="1400" dirty="0" smtClean="0"/>
              <a:t>, </a:t>
            </a:r>
            <a:r>
              <a:rPr lang="en-US" sz="1400" dirty="0" err="1" smtClean="0"/>
              <a:t>indomethacin</a:t>
            </a:r>
            <a:r>
              <a:rPr lang="en-US" sz="1400" dirty="0" smtClean="0"/>
              <a:t>, ibuprofen lysine)</a:t>
            </a:r>
          </a:p>
          <a:p>
            <a:r>
              <a:rPr lang="en-US" sz="1400" dirty="0" smtClean="0"/>
              <a:t>Sometimes </a:t>
            </a:r>
            <a:r>
              <a:rPr lang="en-US" sz="1400" dirty="0" err="1" smtClean="0"/>
              <a:t>transcatheter</a:t>
            </a:r>
            <a:r>
              <a:rPr lang="en-US" sz="1400" dirty="0" smtClean="0"/>
              <a:t> closure or surgical repair</a:t>
            </a:r>
          </a:p>
          <a:p>
            <a:r>
              <a:rPr lang="en-US" sz="1400" dirty="0" smtClean="0"/>
              <a:t>Typical medical management of patent </a:t>
            </a:r>
            <a:r>
              <a:rPr lang="en-US" sz="1400" dirty="0" err="1" smtClean="0"/>
              <a:t>ductus</a:t>
            </a:r>
            <a:r>
              <a:rPr lang="en-US" sz="1400" dirty="0" smtClean="0"/>
              <a:t> </a:t>
            </a:r>
            <a:r>
              <a:rPr lang="en-US" sz="1400" dirty="0" err="1" smtClean="0"/>
              <a:t>arteriosus</a:t>
            </a:r>
            <a:r>
              <a:rPr lang="en-US" sz="1400" dirty="0" smtClean="0"/>
              <a:t> includes fluid restriction, a diuretic (usually a </a:t>
            </a:r>
            <a:r>
              <a:rPr lang="en-US" sz="1400" dirty="0" err="1" smtClean="0"/>
              <a:t>thiazide</a:t>
            </a:r>
            <a:r>
              <a:rPr lang="en-US" sz="1400" dirty="0" smtClean="0"/>
              <a:t>), maintenance of </a:t>
            </a:r>
            <a:r>
              <a:rPr lang="en-US" sz="1400" dirty="0" err="1" smtClean="0"/>
              <a:t>hematocrit</a:t>
            </a:r>
            <a:r>
              <a:rPr lang="en-US" sz="1400" dirty="0" smtClean="0"/>
              <a:t> ≥ 35 %, providing a neutral thermal environment, and, for ventilated patients, use of positive end-expiratory pressure (PEEP) to improve gas exchange.</a:t>
            </a:r>
          </a:p>
          <a:p>
            <a:r>
              <a:rPr lang="en-US" sz="1400" dirty="0" smtClean="0"/>
              <a:t>Treatment differs depending on whether the infant is premature or full term</a:t>
            </a:r>
            <a:endParaRPr lang="en-US" sz="1400" dirty="0"/>
          </a:p>
        </p:txBody>
      </p:sp>
      <p:sp>
        <p:nvSpPr>
          <p:cNvPr id="3" name="Прямоугольник 2"/>
          <p:cNvSpPr/>
          <p:nvPr/>
        </p:nvSpPr>
        <p:spPr>
          <a:xfrm>
            <a:off x="216024" y="3645024"/>
            <a:ext cx="8964488" cy="3262432"/>
          </a:xfrm>
          <a:prstGeom prst="rect">
            <a:avLst/>
          </a:prstGeom>
        </p:spPr>
        <p:txBody>
          <a:bodyPr wrap="square">
            <a:spAutoFit/>
          </a:bodyPr>
          <a:lstStyle/>
          <a:p>
            <a:pPr algn="ctr">
              <a:spcAft>
                <a:spcPts val="200"/>
              </a:spcAft>
            </a:pPr>
            <a:r>
              <a:rPr lang="en-US" sz="1400" b="1" u="sng" dirty="0" smtClean="0">
                <a:latin typeface="Comic Sans MS" pitchFamily="66" charset="0"/>
              </a:rPr>
              <a:t>KEY POINTS</a:t>
            </a:r>
          </a:p>
          <a:p>
            <a:pPr>
              <a:spcAft>
                <a:spcPts val="200"/>
              </a:spcAft>
            </a:pPr>
            <a:r>
              <a:rPr lang="en-US" sz="1400" dirty="0" smtClean="0">
                <a:latin typeface="Comic Sans MS" pitchFamily="66" charset="0"/>
              </a:rPr>
              <a:t>Patent </a:t>
            </a:r>
            <a:r>
              <a:rPr lang="en-US" sz="1400" dirty="0" err="1" smtClean="0">
                <a:latin typeface="Comic Sans MS" pitchFamily="66" charset="0"/>
              </a:rPr>
              <a:t>ductus</a:t>
            </a:r>
            <a:r>
              <a:rPr lang="en-US" sz="1400" dirty="0" smtClean="0">
                <a:latin typeface="Comic Sans MS" pitchFamily="66" charset="0"/>
              </a:rPr>
              <a:t> </a:t>
            </a:r>
            <a:r>
              <a:rPr lang="en-US" sz="1400" dirty="0" err="1" smtClean="0">
                <a:latin typeface="Comic Sans MS" pitchFamily="66" charset="0"/>
              </a:rPr>
              <a:t>arteriosus</a:t>
            </a:r>
            <a:r>
              <a:rPr lang="en-US" sz="1400" dirty="0" smtClean="0">
                <a:latin typeface="Comic Sans MS" pitchFamily="66" charset="0"/>
              </a:rPr>
              <a:t> (PDA) is a persistence after birth of the normal fetal connection (</a:t>
            </a:r>
            <a:r>
              <a:rPr lang="en-US" sz="1400" dirty="0" err="1" smtClean="0">
                <a:latin typeface="Comic Sans MS" pitchFamily="66" charset="0"/>
              </a:rPr>
              <a:t>ductus</a:t>
            </a:r>
            <a:r>
              <a:rPr lang="en-US" sz="1400" dirty="0" smtClean="0">
                <a:latin typeface="Comic Sans MS" pitchFamily="66" charset="0"/>
              </a:rPr>
              <a:t> </a:t>
            </a:r>
            <a:r>
              <a:rPr lang="en-US" sz="1400" dirty="0" err="1" smtClean="0">
                <a:latin typeface="Comic Sans MS" pitchFamily="66" charset="0"/>
              </a:rPr>
              <a:t>arteriosus</a:t>
            </a:r>
            <a:r>
              <a:rPr lang="en-US" sz="1400" dirty="0" smtClean="0">
                <a:latin typeface="Comic Sans MS" pitchFamily="66" charset="0"/>
              </a:rPr>
              <a:t>) between the aorta and pulmonary artery, resulting in a left-to-right shunt.</a:t>
            </a:r>
          </a:p>
          <a:p>
            <a:pPr>
              <a:spcAft>
                <a:spcPts val="200"/>
              </a:spcAft>
            </a:pPr>
            <a:r>
              <a:rPr lang="en-US" sz="1400" dirty="0" smtClean="0">
                <a:latin typeface="Comic Sans MS" pitchFamily="66" charset="0"/>
              </a:rPr>
              <a:t>Manifestations depend on the size of the PDA and the age of the child, but a continuous murmur is characteristic and, if loud, has a “machinery sounding” quality.</a:t>
            </a:r>
          </a:p>
          <a:p>
            <a:pPr>
              <a:spcAft>
                <a:spcPts val="200"/>
              </a:spcAft>
            </a:pPr>
            <a:r>
              <a:rPr lang="en-US" sz="1400" dirty="0" smtClean="0">
                <a:latin typeface="Comic Sans MS" pitchFamily="66" charset="0"/>
              </a:rPr>
              <a:t>Premature infants may have respiratory distress or other serious complications (</a:t>
            </a:r>
            <a:r>
              <a:rPr lang="en-US" sz="1400" dirty="0" err="1" smtClean="0">
                <a:latin typeface="Comic Sans MS" pitchFamily="66" charset="0"/>
              </a:rPr>
              <a:t>eg</a:t>
            </a:r>
            <a:r>
              <a:rPr lang="en-US" sz="1400" dirty="0" smtClean="0">
                <a:latin typeface="Comic Sans MS" pitchFamily="66" charset="0"/>
              </a:rPr>
              <a:t>, necrotizing </a:t>
            </a:r>
            <a:r>
              <a:rPr lang="en-US" sz="1400" dirty="0" err="1" smtClean="0">
                <a:latin typeface="Comic Sans MS" pitchFamily="66" charset="0"/>
              </a:rPr>
              <a:t>enterocolitis</a:t>
            </a:r>
            <a:r>
              <a:rPr lang="en-US" sz="1400" dirty="0" smtClean="0">
                <a:latin typeface="Comic Sans MS" pitchFamily="66" charset="0"/>
              </a:rPr>
              <a:t>).</a:t>
            </a:r>
          </a:p>
          <a:p>
            <a:pPr>
              <a:spcAft>
                <a:spcPts val="200"/>
              </a:spcAft>
            </a:pPr>
            <a:r>
              <a:rPr lang="en-US" sz="1400" dirty="0" smtClean="0">
                <a:latin typeface="Comic Sans MS" pitchFamily="66" charset="0"/>
              </a:rPr>
              <a:t>Over time, a large shunt causes left heart enlargement, pulmonary artery hypertension, and elevated pulmonary vascular resistance, ultimately leading to Eisenmenger syndrome if untreated.</a:t>
            </a:r>
          </a:p>
          <a:p>
            <a:pPr>
              <a:spcAft>
                <a:spcPts val="200"/>
              </a:spcAft>
            </a:pPr>
            <a:r>
              <a:rPr lang="en-US" sz="1400" dirty="0" smtClean="0">
                <a:latin typeface="Comic Sans MS" pitchFamily="66" charset="0"/>
              </a:rPr>
              <a:t>For premature infants with </a:t>
            </a:r>
            <a:r>
              <a:rPr lang="en-US" sz="1400" dirty="0" err="1" smtClean="0">
                <a:latin typeface="Comic Sans MS" pitchFamily="66" charset="0"/>
              </a:rPr>
              <a:t>hemodynamically</a:t>
            </a:r>
            <a:r>
              <a:rPr lang="en-US" sz="1400" dirty="0" smtClean="0">
                <a:latin typeface="Comic Sans MS" pitchFamily="66" charset="0"/>
              </a:rPr>
              <a:t> significant PDA, give a </a:t>
            </a:r>
            <a:r>
              <a:rPr lang="en-US" sz="1400" dirty="0" err="1" smtClean="0">
                <a:latin typeface="Comic Sans MS" pitchFamily="66" charset="0"/>
              </a:rPr>
              <a:t>cyclo-oxygenase</a:t>
            </a:r>
            <a:r>
              <a:rPr lang="en-US" sz="1400" dirty="0" smtClean="0">
                <a:latin typeface="Comic Sans MS" pitchFamily="66" charset="0"/>
              </a:rPr>
              <a:t> (COX) inhibitor (</a:t>
            </a:r>
            <a:r>
              <a:rPr lang="en-US" sz="1400" dirty="0" err="1" smtClean="0">
                <a:latin typeface="Comic Sans MS" pitchFamily="66" charset="0"/>
              </a:rPr>
              <a:t>eg</a:t>
            </a:r>
            <a:r>
              <a:rPr lang="en-US" sz="1400" dirty="0" smtClean="0">
                <a:latin typeface="Comic Sans MS" pitchFamily="66" charset="0"/>
              </a:rPr>
              <a:t>, ibuprofen lysine or </a:t>
            </a:r>
            <a:r>
              <a:rPr lang="en-US" sz="1400" dirty="0" err="1" smtClean="0">
                <a:latin typeface="Comic Sans MS" pitchFamily="66" charset="0"/>
              </a:rPr>
              <a:t>indomethacin</a:t>
            </a:r>
            <a:r>
              <a:rPr lang="en-US" sz="1400" dirty="0" smtClean="0">
                <a:latin typeface="Comic Sans MS" pitchFamily="66" charset="0"/>
              </a:rPr>
              <a:t>). Surgical closure may benefit patients with a </a:t>
            </a:r>
            <a:r>
              <a:rPr lang="en-US" sz="1400" dirty="0" err="1" smtClean="0">
                <a:latin typeface="Comic Sans MS" pitchFamily="66" charset="0"/>
              </a:rPr>
              <a:t>hemodynamically</a:t>
            </a:r>
            <a:r>
              <a:rPr lang="en-US" sz="1400" dirty="0" smtClean="0">
                <a:latin typeface="Comic Sans MS" pitchFamily="66" charset="0"/>
              </a:rPr>
              <a:t> significant PDA in whom medical therapy has failed.</a:t>
            </a:r>
          </a:p>
          <a:p>
            <a:pPr>
              <a:spcAft>
                <a:spcPts val="200"/>
              </a:spcAft>
            </a:pPr>
            <a:r>
              <a:rPr lang="en-US" sz="1400" dirty="0" smtClean="0">
                <a:latin typeface="Comic Sans MS" pitchFamily="66" charset="0"/>
              </a:rPr>
              <a:t>For full-term infants and older children, COX inhibitors are usually ineffective, but a catheter-delivered occlusion device or surgery typically provides long-term correction of this anomaly.</a:t>
            </a:r>
            <a:endParaRPr lang="en-US" sz="1400" dirty="0">
              <a:latin typeface="Comic Sans MS" pitchFamily="66" charset="0"/>
            </a:endParaRPr>
          </a:p>
        </p:txBody>
      </p:sp>
      <p:sp>
        <p:nvSpPr>
          <p:cNvPr id="4" name="Прямоугольник 3"/>
          <p:cNvSpPr/>
          <p:nvPr/>
        </p:nvSpPr>
        <p:spPr>
          <a:xfrm>
            <a:off x="35496" y="79464"/>
            <a:ext cx="9071992" cy="1969770"/>
          </a:xfrm>
          <a:prstGeom prst="rect">
            <a:avLst/>
          </a:prstGeom>
        </p:spPr>
        <p:txBody>
          <a:bodyPr wrap="square">
            <a:spAutoFit/>
          </a:bodyPr>
          <a:lstStyle/>
          <a:p>
            <a:pPr lvl="0" algn="ctr"/>
            <a:r>
              <a:rPr lang="en-US" sz="1400" b="1" u="sng" dirty="0" smtClean="0">
                <a:latin typeface="Calibri" panose="020F0502020204030204" pitchFamily="34" charset="0"/>
              </a:rPr>
              <a:t>SYMPTOMS</a:t>
            </a:r>
          </a:p>
          <a:p>
            <a:pPr lvl="0"/>
            <a:r>
              <a:rPr lang="en-US" sz="1400" dirty="0" smtClean="0">
                <a:latin typeface="Calibri" panose="020F0502020204030204" pitchFamily="34" charset="0"/>
              </a:rPr>
              <a:t>-Depend on size of PDA</a:t>
            </a:r>
          </a:p>
          <a:p>
            <a:pPr lvl="0"/>
            <a:r>
              <a:rPr lang="en-US" sz="1400" dirty="0" smtClean="0">
                <a:latin typeface="Calibri" panose="020F0502020204030204" pitchFamily="34" charset="0"/>
              </a:rPr>
              <a:t>- Small – asymptomatic</a:t>
            </a:r>
          </a:p>
          <a:p>
            <a:pPr lvl="0">
              <a:buFontTx/>
              <a:buChar char="-"/>
            </a:pPr>
            <a:r>
              <a:rPr lang="en-US" sz="1400" dirty="0" smtClean="0">
                <a:latin typeface="Calibri" panose="020F0502020204030204" pitchFamily="34" charset="0"/>
              </a:rPr>
              <a:t>Moderate to larger shunts – symptoms of CHF or even pulmonary HPT</a:t>
            </a:r>
          </a:p>
          <a:p>
            <a:pPr lvl="0">
              <a:buFontTx/>
              <a:buChar char="-"/>
            </a:pPr>
            <a:endParaRPr lang="en-US" sz="500" dirty="0" smtClean="0">
              <a:latin typeface="Calibri" panose="020F0502020204030204" pitchFamily="34" charset="0"/>
            </a:endParaRPr>
          </a:p>
          <a:p>
            <a:pPr lvl="0" algn="ctr"/>
            <a:r>
              <a:rPr lang="en-US" sz="1400" b="1" u="sng" dirty="0" smtClean="0">
                <a:latin typeface="Calibri" panose="020F0502020204030204" pitchFamily="34" charset="0"/>
              </a:rPr>
              <a:t>PHYSICAL FINDINGS</a:t>
            </a:r>
          </a:p>
          <a:p>
            <a:pPr lvl="0"/>
            <a:r>
              <a:rPr lang="en-US" sz="1400" dirty="0" smtClean="0">
                <a:latin typeface="Calibri" panose="020F0502020204030204" pitchFamily="34" charset="0"/>
              </a:rPr>
              <a:t>- Continuous machinery murmur beneath the left clavicle</a:t>
            </a:r>
          </a:p>
          <a:p>
            <a:pPr lvl="0"/>
            <a:r>
              <a:rPr lang="en-US" sz="1400" dirty="0" smtClean="0">
                <a:latin typeface="Calibri" panose="020F0502020204030204" pitchFamily="34" charset="0"/>
              </a:rPr>
              <a:t>- Widened pulse pressure </a:t>
            </a:r>
            <a:r>
              <a:rPr lang="en-US" sz="1400" dirty="0" smtClean="0">
                <a:latin typeface="Calibri" panose="020F0502020204030204" pitchFamily="34" charset="0"/>
                <a:sym typeface="Wingdings" pitchFamily="2" charset="2"/>
              </a:rPr>
              <a:t> collapsing or bounding pulse</a:t>
            </a:r>
          </a:p>
          <a:p>
            <a:pPr lvl="0"/>
            <a:r>
              <a:rPr lang="en-US" sz="1400" dirty="0" smtClean="0">
                <a:latin typeface="Calibri" panose="020F0502020204030204" pitchFamily="34" charset="0"/>
                <a:sym typeface="Wingdings" pitchFamily="2" charset="2"/>
              </a:rPr>
              <a:t>-Larger shunts  mid-diastolic murmur at the apex</a:t>
            </a:r>
            <a:endParaRPr lang="en-US" sz="1400" dirty="0" smtClean="0">
              <a:latin typeface="Calibri" panose="020F0502020204030204" pitchFamily="34" charset="0"/>
            </a:endParaRPr>
          </a:p>
          <a:p>
            <a:pPr lvl="0">
              <a:buFontTx/>
              <a:buChar char="-"/>
            </a:pPr>
            <a:endParaRPr lang="en-MY" sz="500" dirty="0">
              <a:latin typeface="Calibri" panose="020F0502020204030204" pitchFamily="34" charset="0"/>
            </a:endParaRPr>
          </a:p>
        </p:txBody>
      </p:sp>
      <p:sp>
        <p:nvSpPr>
          <p:cNvPr id="5" name="Скругленный прямоугольник 4"/>
          <p:cNvSpPr/>
          <p:nvPr/>
        </p:nvSpPr>
        <p:spPr>
          <a:xfrm>
            <a:off x="0" y="3645024"/>
            <a:ext cx="9144000" cy="3212976"/>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uk-UA"/>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asd.jpg"/>
          <p:cNvPicPr>
            <a:picLocks noChangeAspect="1"/>
          </p:cNvPicPr>
          <p:nvPr/>
        </p:nvPicPr>
        <p:blipFill>
          <a:blip r:embed="rId2" cstate="print">
            <a:extLst>
              <a:ext uri="{28A0092B-C50C-407E-A947-70E740481C1C}">
                <a14:useLocalDpi xmlns:a14="http://schemas.microsoft.com/office/drawing/2010/main" xmlns="" val="0"/>
              </a:ext>
            </a:extLst>
          </a:blip>
          <a:srcRect l="9685" t="6095" r="10119" b="3649"/>
          <a:stretch>
            <a:fillRect/>
          </a:stretch>
        </p:blipFill>
        <p:spPr>
          <a:xfrm>
            <a:off x="0" y="404664"/>
            <a:ext cx="5887950" cy="4788000"/>
          </a:xfrm>
          <a:prstGeom prst="rect">
            <a:avLst/>
          </a:prstGeom>
          <a:ln>
            <a:noFill/>
          </a:ln>
          <a:effectLst>
            <a:softEdge rad="112500"/>
          </a:effectLst>
        </p:spPr>
      </p:pic>
      <p:sp>
        <p:nvSpPr>
          <p:cNvPr id="3" name="Прямоугольник 2"/>
          <p:cNvSpPr/>
          <p:nvPr/>
        </p:nvSpPr>
        <p:spPr>
          <a:xfrm>
            <a:off x="72008" y="44624"/>
            <a:ext cx="8964488" cy="369332"/>
          </a:xfrm>
          <a:prstGeom prst="rect">
            <a:avLst/>
          </a:prstGeom>
        </p:spPr>
        <p:txBody>
          <a:bodyPr wrap="square">
            <a:spAutoFit/>
          </a:bodyPr>
          <a:lstStyle/>
          <a:p>
            <a:pPr algn="ctr"/>
            <a:r>
              <a:rPr lang="en-US" b="1" dirty="0" smtClean="0"/>
              <a:t>Atrial Septal Defects (ASD)</a:t>
            </a:r>
            <a:endParaRPr lang="uk-UA" dirty="0"/>
          </a:p>
        </p:txBody>
      </p:sp>
      <p:sp>
        <p:nvSpPr>
          <p:cNvPr id="4" name="Прямоугольник 3"/>
          <p:cNvSpPr/>
          <p:nvPr/>
        </p:nvSpPr>
        <p:spPr>
          <a:xfrm>
            <a:off x="5940152" y="396528"/>
            <a:ext cx="3096344" cy="4832092"/>
          </a:xfrm>
          <a:prstGeom prst="rect">
            <a:avLst/>
          </a:prstGeom>
        </p:spPr>
        <p:txBody>
          <a:bodyPr wrap="square">
            <a:spAutoFit/>
          </a:bodyPr>
          <a:lstStyle/>
          <a:p>
            <a:pPr algn="just"/>
            <a:r>
              <a:rPr lang="en-US" sz="1400" dirty="0" err="1" smtClean="0"/>
              <a:t>Atrioventricular</a:t>
            </a:r>
            <a:r>
              <a:rPr lang="en-US" sz="1400" dirty="0" smtClean="0"/>
              <a:t> (AV) septal defect consists of an ostium </a:t>
            </a:r>
            <a:r>
              <a:rPr lang="en-US" sz="1400" dirty="0" err="1" smtClean="0"/>
              <a:t>primum</a:t>
            </a:r>
            <a:r>
              <a:rPr lang="en-US" sz="1400" dirty="0" smtClean="0"/>
              <a:t> type atrial septal defect and a common AV valve, with or without an associated inlet (AV septal type) ventricular septal defect (VSD). These defects result from </a:t>
            </a:r>
            <a:r>
              <a:rPr lang="en-US" sz="1400" dirty="0" err="1" smtClean="0"/>
              <a:t>maldevelopment</a:t>
            </a:r>
            <a:r>
              <a:rPr lang="en-US" sz="1400" dirty="0" smtClean="0"/>
              <a:t> of the </a:t>
            </a:r>
            <a:r>
              <a:rPr lang="en-US" sz="1400" dirty="0" err="1" smtClean="0"/>
              <a:t>endocardial</a:t>
            </a:r>
            <a:r>
              <a:rPr lang="en-US" sz="1400" dirty="0" smtClean="0"/>
              <a:t> cushions. </a:t>
            </a:r>
          </a:p>
          <a:p>
            <a:pPr algn="just"/>
            <a:r>
              <a:rPr lang="en-US" sz="1400" dirty="0" smtClean="0"/>
              <a:t>Patients with no VSD component or a small VSD and good AV valve function may be asymptomatic. </a:t>
            </a:r>
          </a:p>
          <a:p>
            <a:pPr algn="just"/>
            <a:r>
              <a:rPr lang="en-US" sz="1400" dirty="0" smtClean="0"/>
              <a:t>If there is a large VSD component or significant AV valve regurgitation, patients often have signs of heart failure, including </a:t>
            </a:r>
            <a:r>
              <a:rPr lang="en-US" sz="1400" dirty="0" err="1" smtClean="0"/>
              <a:t>dyspnea</a:t>
            </a:r>
            <a:r>
              <a:rPr lang="en-US" sz="1400" dirty="0" smtClean="0"/>
              <a:t> with feeding, poor growth, </a:t>
            </a:r>
            <a:r>
              <a:rPr lang="en-US" sz="1400" dirty="0" err="1" smtClean="0"/>
              <a:t>tachypnea</a:t>
            </a:r>
            <a:r>
              <a:rPr lang="en-US" sz="1400" dirty="0" smtClean="0"/>
              <a:t>, and diaphoresis. Heart murmurs, </a:t>
            </a:r>
            <a:r>
              <a:rPr lang="en-US" sz="1400" dirty="0" err="1" smtClean="0"/>
              <a:t>tachypnea</a:t>
            </a:r>
            <a:r>
              <a:rPr lang="en-US" sz="1400" dirty="0" smtClean="0"/>
              <a:t>, tachycardia, and </a:t>
            </a:r>
            <a:r>
              <a:rPr lang="en-US" sz="1400" dirty="0" err="1" smtClean="0"/>
              <a:t>hepatomegaly</a:t>
            </a:r>
            <a:r>
              <a:rPr lang="en-US" sz="1400" dirty="0" smtClean="0"/>
              <a:t> are common. </a:t>
            </a:r>
          </a:p>
          <a:p>
            <a:pPr algn="just"/>
            <a:r>
              <a:rPr lang="en-US" sz="1400" dirty="0" smtClean="0"/>
              <a:t>Diagnosis is by echocardiography. Treatment is surgical repair for all but the smallest defects.</a:t>
            </a:r>
            <a:endParaRPr lang="uk-UA" sz="1400" dirty="0"/>
          </a:p>
        </p:txBody>
      </p:sp>
      <p:sp>
        <p:nvSpPr>
          <p:cNvPr id="5" name="Прямоугольник 4"/>
          <p:cNvSpPr/>
          <p:nvPr/>
        </p:nvSpPr>
        <p:spPr>
          <a:xfrm>
            <a:off x="144016" y="5253007"/>
            <a:ext cx="8820472" cy="1200329"/>
          </a:xfrm>
          <a:prstGeom prst="rect">
            <a:avLst/>
          </a:prstGeom>
        </p:spPr>
        <p:txBody>
          <a:bodyPr wrap="square">
            <a:spAutoFit/>
          </a:bodyPr>
          <a:lstStyle/>
          <a:p>
            <a:r>
              <a:rPr lang="en-US" dirty="0" smtClean="0"/>
              <a:t>An AV septal defect may be</a:t>
            </a:r>
          </a:p>
          <a:p>
            <a:pPr>
              <a:buFont typeface="Arial" pitchFamily="34" charset="0"/>
              <a:buChar char="•"/>
            </a:pPr>
            <a:r>
              <a:rPr lang="en-US" dirty="0" smtClean="0"/>
              <a:t>Complete, with a large (nonrestrictive) inlet ventricular septal defect</a:t>
            </a:r>
          </a:p>
          <a:p>
            <a:pPr>
              <a:buFont typeface="Arial" pitchFamily="34" charset="0"/>
              <a:buChar char="•"/>
            </a:pPr>
            <a:r>
              <a:rPr lang="en-US" dirty="0" smtClean="0"/>
              <a:t>Transitional, with a small or moderate-sized (restrictive) ventricular septal defect</a:t>
            </a:r>
          </a:p>
          <a:p>
            <a:pPr>
              <a:buFont typeface="Arial" pitchFamily="34" charset="0"/>
              <a:buChar char="•"/>
            </a:pPr>
            <a:r>
              <a:rPr lang="en-US" dirty="0" smtClean="0"/>
              <a:t>Partial, with no ventricular septal defect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84688"/>
            <a:ext cx="8784976" cy="6773312"/>
          </a:xfrm>
          <a:prstGeom prst="rect">
            <a:avLst/>
          </a:prstGeom>
        </p:spPr>
        <p:txBody>
          <a:bodyPr wrap="square">
            <a:spAutoFit/>
          </a:bodyPr>
          <a:lstStyle/>
          <a:p>
            <a:pPr algn="just"/>
            <a:r>
              <a:rPr lang="en-US" sz="1400" b="1" dirty="0" smtClean="0"/>
              <a:t>Complete AV septal defect</a:t>
            </a:r>
          </a:p>
          <a:p>
            <a:pPr algn="just"/>
            <a:r>
              <a:rPr lang="en-US" sz="1400" dirty="0" smtClean="0"/>
              <a:t>A complete </a:t>
            </a:r>
            <a:r>
              <a:rPr lang="en-US" sz="1400" dirty="0" err="1" smtClean="0"/>
              <a:t>atrioventricular</a:t>
            </a:r>
            <a:r>
              <a:rPr lang="en-US" sz="1400" dirty="0" smtClean="0"/>
              <a:t> septal defect consists of a large </a:t>
            </a:r>
            <a:r>
              <a:rPr lang="en-US" sz="1400" u="sng" dirty="0" smtClean="0"/>
              <a:t>ostium </a:t>
            </a:r>
            <a:r>
              <a:rPr lang="en-US" sz="1400" u="sng" dirty="0" err="1" smtClean="0"/>
              <a:t>primum</a:t>
            </a:r>
            <a:r>
              <a:rPr lang="en-US" sz="1400" u="sng" dirty="0" smtClean="0"/>
              <a:t> atrial septal defect</a:t>
            </a:r>
            <a:r>
              <a:rPr lang="en-US" sz="1400" dirty="0" smtClean="0"/>
              <a:t> (ASD) in the </a:t>
            </a:r>
            <a:r>
              <a:rPr lang="en-US" sz="1400" dirty="0" err="1" smtClean="0"/>
              <a:t>anteroinferior</a:t>
            </a:r>
            <a:r>
              <a:rPr lang="en-US" sz="1400" dirty="0" smtClean="0"/>
              <a:t> aspect of the septum, a nonrestrictive inlet ventricular septal defect, and a common AV valve orifice. This defect is also called a complete common AV canal defect. A left-to-right shunt occurs at the atrial and ventricular levels and is often large; AV valve regurgitation may be significant, sometimes causing a direct left ventricle-to-right atrial shunt. These abnormalities result in enlargement of all 4 cardiac chambers. Hemodynamic findings are similar to those of a large </a:t>
            </a:r>
            <a:r>
              <a:rPr lang="en-US" sz="1400" u="sng" dirty="0" smtClean="0"/>
              <a:t>ventricular septal defect</a:t>
            </a:r>
            <a:r>
              <a:rPr lang="en-US" sz="1400" dirty="0" smtClean="0"/>
              <a:t> (VSD).</a:t>
            </a:r>
          </a:p>
          <a:p>
            <a:pPr algn="just"/>
            <a:r>
              <a:rPr lang="en-US" sz="1400" dirty="0" smtClean="0"/>
              <a:t>If a complete AV septal defect is unrepaired, over time, the increase in pulmonary blood flow, pulmonary artery pressure, and pulmonary vascular resistance may lead to reversal of shunt direction with cyanosis and </a:t>
            </a:r>
            <a:r>
              <a:rPr lang="en-US" sz="1400" u="sng" dirty="0" smtClean="0"/>
              <a:t>Eisenmenger syndrome</a:t>
            </a:r>
            <a:r>
              <a:rPr lang="en-US" sz="1400" dirty="0" smtClean="0"/>
              <a:t>.</a:t>
            </a:r>
          </a:p>
          <a:p>
            <a:pPr algn="just"/>
            <a:endParaRPr lang="en-US" sz="1400" dirty="0" smtClean="0"/>
          </a:p>
          <a:p>
            <a:r>
              <a:rPr lang="en-US" sz="1400" b="1" dirty="0" smtClean="0"/>
              <a:t>Transitional AV septal defect</a:t>
            </a:r>
          </a:p>
          <a:p>
            <a:pPr algn="just"/>
            <a:r>
              <a:rPr lang="en-US" sz="1400" dirty="0" smtClean="0"/>
              <a:t>A transitional </a:t>
            </a:r>
            <a:r>
              <a:rPr lang="en-US" sz="1400" dirty="0" err="1" smtClean="0"/>
              <a:t>atrioventricular</a:t>
            </a:r>
            <a:r>
              <a:rPr lang="en-US" sz="1400" dirty="0" smtClean="0"/>
              <a:t> septal defect consists of an ostium </a:t>
            </a:r>
            <a:r>
              <a:rPr lang="en-US" sz="1400" dirty="0" err="1" smtClean="0"/>
              <a:t>primum</a:t>
            </a:r>
            <a:r>
              <a:rPr lang="en-US" sz="1400" dirty="0" smtClean="0"/>
              <a:t> atrial septal defect; a restrictive inlet </a:t>
            </a:r>
            <a:r>
              <a:rPr lang="en-US" sz="1400" u="sng" dirty="0" smtClean="0"/>
              <a:t>ventricular septal defect</a:t>
            </a:r>
            <a:r>
              <a:rPr lang="en-US" sz="1400" dirty="0" smtClean="0"/>
              <a:t>, which may be small or moderate in size; and a common AV valve, which may or may not be partitioned into a left and right orifice. This defect is also called transitional AV canal defect. The shunt at the atrial level is usually large. The shunt at the ventricular level is smaller than in complete AV septal defect, and right ventricular pressure is lower than left ventricular pressure. The hemodynamics depend largely on the size of the VSD and whether there is significant AV valve regurgitation.</a:t>
            </a:r>
          </a:p>
          <a:p>
            <a:endParaRPr lang="en-US" sz="1400" dirty="0" smtClean="0"/>
          </a:p>
          <a:p>
            <a:r>
              <a:rPr lang="en-US" sz="1400" b="1" dirty="0" smtClean="0"/>
              <a:t>Partial AV septal defect</a:t>
            </a:r>
          </a:p>
          <a:p>
            <a:pPr algn="just"/>
            <a:r>
              <a:rPr lang="en-US" sz="1400" dirty="0" smtClean="0"/>
              <a:t>A partial AV septal defect consists of an ostium </a:t>
            </a:r>
            <a:r>
              <a:rPr lang="en-US" sz="1400" dirty="0" err="1" smtClean="0"/>
              <a:t>primum</a:t>
            </a:r>
            <a:r>
              <a:rPr lang="en-US" sz="1400" dirty="0" smtClean="0"/>
              <a:t> atrial septal defect and partitioning of the common AV valve into 2 separate AV orifices, resulting in a so-called cleft in the mitral valve (left AV orifice). The ventricular septum is intact. Hemodynamic abnormalities are similar to those of </a:t>
            </a:r>
            <a:r>
              <a:rPr lang="en-US" sz="1400" u="sng" dirty="0" smtClean="0"/>
              <a:t>ostium secundum ASD</a:t>
            </a:r>
            <a:r>
              <a:rPr lang="en-US" sz="1400" dirty="0" smtClean="0"/>
              <a:t> (</a:t>
            </a:r>
            <a:r>
              <a:rPr lang="en-US" sz="1400" dirty="0" err="1" smtClean="0"/>
              <a:t>eg</a:t>
            </a:r>
            <a:r>
              <a:rPr lang="en-US" sz="1400" dirty="0" smtClean="0"/>
              <a:t>, left-to-right shunt at the atrial level, enlarged right heart chambers, increased pulmonary blood flow) with the additional finding of variable degrees of AV valve regurgitation.</a:t>
            </a:r>
          </a:p>
          <a:p>
            <a:endParaRPr lang="en-US" sz="1400" b="1" dirty="0" smtClean="0"/>
          </a:p>
          <a:p>
            <a:r>
              <a:rPr lang="en-US" sz="1400" b="1" dirty="0" smtClean="0"/>
              <a:t>Unbalanced AV septal defect</a:t>
            </a:r>
          </a:p>
          <a:p>
            <a:r>
              <a:rPr lang="en-US" sz="1400" dirty="0" smtClean="0"/>
              <a:t>In a subset of patients, the common AV valve is positioned more over one ventricle than the other. This condition, referred to as unbalanced AV septal defect, results in one ventricle receiving more blood flow and the other ventricle being underdeveloped.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496" y="89912"/>
            <a:ext cx="8928992" cy="6340197"/>
          </a:xfrm>
          <a:prstGeom prst="rect">
            <a:avLst/>
          </a:prstGeom>
        </p:spPr>
        <p:txBody>
          <a:bodyPr wrap="square">
            <a:spAutoFit/>
          </a:bodyPr>
          <a:lstStyle/>
          <a:p>
            <a:r>
              <a:rPr lang="en-US" sz="1400" b="1" dirty="0" smtClean="0"/>
              <a:t>Symptoms and Signs</a:t>
            </a:r>
          </a:p>
          <a:p>
            <a:r>
              <a:rPr lang="en-US" sz="1400" dirty="0" smtClean="0"/>
              <a:t>Complete </a:t>
            </a:r>
            <a:r>
              <a:rPr lang="en-US" sz="1400" dirty="0" err="1" smtClean="0"/>
              <a:t>atrioventricular</a:t>
            </a:r>
            <a:r>
              <a:rPr lang="en-US" sz="1400" dirty="0" smtClean="0"/>
              <a:t> septal defect with a large left-to-right shunt causes signs of </a:t>
            </a:r>
            <a:r>
              <a:rPr lang="en-US" sz="1400" u="sng" dirty="0" smtClean="0"/>
              <a:t>heart failure</a:t>
            </a:r>
            <a:r>
              <a:rPr lang="en-US" sz="1400" dirty="0" smtClean="0"/>
              <a:t> (</a:t>
            </a:r>
            <a:r>
              <a:rPr lang="en-US" sz="1400" dirty="0" err="1" smtClean="0"/>
              <a:t>eg</a:t>
            </a:r>
            <a:r>
              <a:rPr lang="en-US" sz="1400" dirty="0" smtClean="0"/>
              <a:t>, </a:t>
            </a:r>
            <a:r>
              <a:rPr lang="en-US" sz="1400" dirty="0" err="1" smtClean="0"/>
              <a:t>tachypnea</a:t>
            </a:r>
            <a:r>
              <a:rPr lang="en-US" sz="1400" dirty="0" smtClean="0"/>
              <a:t>, </a:t>
            </a:r>
            <a:r>
              <a:rPr lang="en-US" sz="1400" dirty="0" err="1" smtClean="0"/>
              <a:t>dyspnea</a:t>
            </a:r>
            <a:r>
              <a:rPr lang="en-US" sz="1400" dirty="0" smtClean="0"/>
              <a:t> during feeding, poor weight gain, diaphoresis) by age 4 to 6 weeks. Pulmonary vascular obstructive disease (</a:t>
            </a:r>
            <a:r>
              <a:rPr lang="en-US" sz="1400" u="sng" dirty="0" smtClean="0"/>
              <a:t>Eisenmenger syndrome</a:t>
            </a:r>
            <a:r>
              <a:rPr lang="en-US" sz="1400" dirty="0" smtClean="0"/>
              <a:t>) is usually a late complication but may occur earlier, especially in children with </a:t>
            </a:r>
            <a:r>
              <a:rPr lang="en-US" sz="1400" u="sng" dirty="0" smtClean="0"/>
              <a:t>Down syndrome</a:t>
            </a:r>
            <a:r>
              <a:rPr lang="en-US" sz="1400" dirty="0" smtClean="0"/>
              <a:t>.</a:t>
            </a:r>
          </a:p>
          <a:p>
            <a:r>
              <a:rPr lang="en-US" sz="1400" dirty="0" smtClean="0"/>
              <a:t>Partial AV septal defects do not usually cause symptoms during childhood if left AV valve regurgitation is mild or absent. However, symptoms (</a:t>
            </a:r>
            <a:r>
              <a:rPr lang="en-US" sz="1400" dirty="0" err="1" smtClean="0"/>
              <a:t>eg</a:t>
            </a:r>
            <a:r>
              <a:rPr lang="en-US" sz="1400" dirty="0" smtClean="0"/>
              <a:t>, exercise intolerance, fatigue, palpitations) may develop during adolescence or early adulthood. Infants with moderate or severe left AV valve regurgitation often have signs of heart failure. Patients with transitional AV septal defects may have signs of heart failure if the ventricular septal defect is moderately restrictive with high flow or may be asymptomatic if the ventricular septal defect is highly restrictive (small).</a:t>
            </a:r>
          </a:p>
          <a:p>
            <a:r>
              <a:rPr lang="en-US" sz="1400" dirty="0" smtClean="0"/>
              <a:t>Physical examination in children with complete AV septal defects shows an active </a:t>
            </a:r>
            <a:r>
              <a:rPr lang="en-US" sz="1400" dirty="0" err="1" smtClean="0"/>
              <a:t>precordium</a:t>
            </a:r>
            <a:r>
              <a:rPr lang="en-US" sz="1400" dirty="0" smtClean="0"/>
              <a:t> due to volume and pressure overload of the right ventricle; a single, loud 2nd heart sound (S2) due to pulmonary hypertension; a grade 2 to 3/6 systolic murmur; and sometimes a diastolic murmur at the apex and low left </a:t>
            </a:r>
            <a:r>
              <a:rPr lang="en-US" sz="1400" dirty="0" err="1" smtClean="0"/>
              <a:t>sternal</a:t>
            </a:r>
            <a:r>
              <a:rPr lang="en-US" sz="1400" dirty="0" smtClean="0"/>
              <a:t>. In patients with persistent elevation of pulmonary vascular resistance, especially those with Down syndrome, there may be no murmur, but a loud single S2 will be present.</a:t>
            </a:r>
          </a:p>
          <a:p>
            <a:endParaRPr lang="en-US" sz="1400" b="1" dirty="0" smtClean="0"/>
          </a:p>
          <a:p>
            <a:r>
              <a:rPr lang="en-US" sz="1400" b="1" dirty="0" smtClean="0"/>
              <a:t>Diagnosis</a:t>
            </a:r>
          </a:p>
          <a:p>
            <a:pPr>
              <a:buFont typeface="Arial" pitchFamily="34" charset="0"/>
              <a:buChar char="•"/>
            </a:pPr>
            <a:r>
              <a:rPr lang="en-US" sz="1400" dirty="0" smtClean="0"/>
              <a:t>Chest x-ray and ECG</a:t>
            </a:r>
          </a:p>
          <a:p>
            <a:pPr>
              <a:buFont typeface="Arial" pitchFamily="34" charset="0"/>
              <a:buChar char="•"/>
            </a:pPr>
            <a:r>
              <a:rPr lang="en-US" sz="1400" dirty="0" smtClean="0"/>
              <a:t>Echocardiography</a:t>
            </a:r>
          </a:p>
          <a:p>
            <a:r>
              <a:rPr lang="en-US" sz="1400" dirty="0" smtClean="0"/>
              <a:t>   Diagnosis of </a:t>
            </a:r>
            <a:r>
              <a:rPr lang="en-US" sz="1400" dirty="0" err="1" smtClean="0"/>
              <a:t>atrioventricular</a:t>
            </a:r>
            <a:r>
              <a:rPr lang="en-US" sz="1400" dirty="0" smtClean="0"/>
              <a:t> septal defects is suggested by clinical examination, supported by chest x-ray and ECG, and established by 2-dimensional echocardiography with color flow and Doppler studies.</a:t>
            </a:r>
          </a:p>
          <a:p>
            <a:r>
              <a:rPr lang="en-US" sz="1400" dirty="0" smtClean="0"/>
              <a:t>   Chest x-ray shows </a:t>
            </a:r>
            <a:r>
              <a:rPr lang="en-US" sz="1400" dirty="0" err="1" smtClean="0"/>
              <a:t>cardiomegaly</a:t>
            </a:r>
            <a:r>
              <a:rPr lang="en-US" sz="1400" dirty="0" smtClean="0"/>
              <a:t> with right atrial enlargement, biventricular enlargement, a prominent main pulmonary artery segment, and increased pulmonary vascular markings.</a:t>
            </a:r>
          </a:p>
          <a:p>
            <a:r>
              <a:rPr lang="en-US" sz="1400" dirty="0" smtClean="0"/>
              <a:t>   ECG shows a superiorly directed QRS axis (</a:t>
            </a:r>
            <a:r>
              <a:rPr lang="en-US" sz="1400" dirty="0" err="1" smtClean="0"/>
              <a:t>eg</a:t>
            </a:r>
            <a:r>
              <a:rPr lang="en-US" sz="1400" dirty="0" smtClean="0"/>
              <a:t>, left axis deviation or northwest axis), frequent 1st-degree AV block, left or right ventricular hypertrophy or both, and occasional right atrial enlargement and right bundle branch block.</a:t>
            </a:r>
          </a:p>
          <a:p>
            <a:pPr algn="just"/>
            <a:r>
              <a:rPr lang="en-US" sz="1400" dirty="0" smtClean="0"/>
              <a:t>   Two-dimensional echocardiography with color flow and Doppler studies establishes the diagnosis and can provide important anatomic and hemodynamic information. Cardiac catheterization is not usually necessary unless hemodynamics must be further characterized before surgical repair (for example, to assess pulmonary vascular resistance in a patient presenting at an older age).</a:t>
            </a:r>
          </a:p>
          <a:p>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6632"/>
            <a:ext cx="8712968" cy="3093154"/>
          </a:xfrm>
          <a:prstGeom prst="rect">
            <a:avLst/>
          </a:prstGeom>
        </p:spPr>
        <p:txBody>
          <a:bodyPr wrap="square">
            <a:spAutoFit/>
          </a:bodyPr>
          <a:lstStyle/>
          <a:p>
            <a:pPr algn="ctr"/>
            <a:r>
              <a:rPr lang="en-US" sz="1300" b="1" dirty="0" smtClean="0"/>
              <a:t>TREATMENT</a:t>
            </a:r>
          </a:p>
          <a:p>
            <a:pPr algn="just">
              <a:buFont typeface="Arial" pitchFamily="34" charset="0"/>
              <a:buChar char="•"/>
            </a:pPr>
            <a:r>
              <a:rPr lang="en-US" sz="1300" dirty="0" smtClean="0"/>
              <a:t>Surgical repair</a:t>
            </a:r>
          </a:p>
          <a:p>
            <a:pPr algn="just">
              <a:buFont typeface="Arial" pitchFamily="34" charset="0"/>
              <a:buChar char="•"/>
            </a:pPr>
            <a:r>
              <a:rPr lang="en-US" sz="1300" dirty="0" smtClean="0"/>
              <a:t>For heart failure, medical therapy (</a:t>
            </a:r>
            <a:r>
              <a:rPr lang="en-US" sz="1300" dirty="0" err="1" smtClean="0"/>
              <a:t>eg</a:t>
            </a:r>
            <a:r>
              <a:rPr lang="en-US" sz="1300" dirty="0" smtClean="0"/>
              <a:t>, diuretics, </a:t>
            </a:r>
            <a:r>
              <a:rPr lang="en-US" sz="1300" dirty="0" err="1" smtClean="0"/>
              <a:t>digoxin</a:t>
            </a:r>
            <a:r>
              <a:rPr lang="en-US" sz="1300" dirty="0" smtClean="0"/>
              <a:t>, </a:t>
            </a:r>
            <a:r>
              <a:rPr lang="en-US" sz="1300" dirty="0" err="1" smtClean="0"/>
              <a:t>angiotensin</a:t>
            </a:r>
            <a:r>
              <a:rPr lang="en-US" sz="1300" dirty="0" smtClean="0"/>
              <a:t>-converting enzyme inhibitors) before surgery</a:t>
            </a:r>
          </a:p>
          <a:p>
            <a:pPr algn="just"/>
            <a:r>
              <a:rPr lang="en-US" sz="1300" dirty="0" smtClean="0"/>
              <a:t>   Complete </a:t>
            </a:r>
            <a:r>
              <a:rPr lang="en-US" sz="1300" dirty="0" err="1" smtClean="0"/>
              <a:t>atrioventricular</a:t>
            </a:r>
            <a:r>
              <a:rPr lang="en-US" sz="1300" dirty="0" smtClean="0"/>
              <a:t> septal defect should be repaired by age 2 to 4 months because most infants have heart failure and failure to thrive. Even if infants are growing well without significant symptoms, repair should be done before 6 months to prevent development of pulmonary vascular disease, especially in infants with Down syndrome.</a:t>
            </a:r>
          </a:p>
          <a:p>
            <a:pPr algn="just"/>
            <a:r>
              <a:rPr lang="en-US" sz="1300" dirty="0" smtClean="0"/>
              <a:t>   Pulmonary artery banding may be used as a palliative procedure to delay the timing of open heart repair, particularly in premature infants or those with associated abnormalities that make complete repair at an early age or low body weight higher risk.</a:t>
            </a:r>
          </a:p>
          <a:p>
            <a:pPr algn="just"/>
            <a:r>
              <a:rPr lang="en-US" sz="1300" dirty="0" smtClean="0"/>
              <a:t>   For asymptomatic patients with a partial defect, elective surgery is done at age 1 to 3 years. Surgical mortality rate should be very low.</a:t>
            </a:r>
          </a:p>
          <a:p>
            <a:pPr algn="just"/>
            <a:r>
              <a:rPr lang="en-US" sz="1300" dirty="0" smtClean="0"/>
              <a:t>   For patients with large shunts and </a:t>
            </a:r>
            <a:r>
              <a:rPr lang="en-US" sz="1300" u="sng" dirty="0" smtClean="0"/>
              <a:t>heart failure</a:t>
            </a:r>
            <a:r>
              <a:rPr lang="en-US" sz="1300" dirty="0" smtClean="0"/>
              <a:t>, diuretics, </a:t>
            </a:r>
            <a:r>
              <a:rPr lang="en-US" sz="1300" dirty="0" err="1" smtClean="0"/>
              <a:t>digoxin</a:t>
            </a:r>
            <a:r>
              <a:rPr lang="en-US" sz="1300" dirty="0" smtClean="0"/>
              <a:t>, and </a:t>
            </a:r>
            <a:r>
              <a:rPr lang="en-US" sz="1300" dirty="0" err="1" smtClean="0"/>
              <a:t>angiotensin</a:t>
            </a:r>
            <a:r>
              <a:rPr lang="en-US" sz="1300" dirty="0" smtClean="0"/>
              <a:t>-converting enzyme (ACE) inhibitors may help to manage symptoms before surgery.</a:t>
            </a:r>
          </a:p>
          <a:p>
            <a:pPr algn="just"/>
            <a:r>
              <a:rPr lang="en-US" sz="1300" u="sng" dirty="0" smtClean="0"/>
              <a:t>   Endocarditis prophylaxis</a:t>
            </a:r>
            <a:r>
              <a:rPr lang="en-US" sz="1300" dirty="0" smtClean="0"/>
              <a:t> is not needed preoperatively and is required only for the first 6 months after repair or if there is a residual defect adjacent to a surgical patch.</a:t>
            </a:r>
            <a:endParaRPr lang="en-US" sz="1300" dirty="0"/>
          </a:p>
        </p:txBody>
      </p:sp>
      <p:sp>
        <p:nvSpPr>
          <p:cNvPr id="4" name="Прямоугольник 3"/>
          <p:cNvSpPr/>
          <p:nvPr/>
        </p:nvSpPr>
        <p:spPr>
          <a:xfrm>
            <a:off x="72008" y="3068960"/>
            <a:ext cx="8964488" cy="3754874"/>
          </a:xfrm>
          <a:prstGeom prst="rect">
            <a:avLst/>
          </a:prstGeom>
        </p:spPr>
        <p:txBody>
          <a:bodyPr wrap="square">
            <a:spAutoFit/>
          </a:bodyPr>
          <a:lstStyle/>
          <a:p>
            <a:pPr algn="ctr"/>
            <a:r>
              <a:rPr lang="en-US" sz="1400" b="1" dirty="0" smtClean="0"/>
              <a:t>KEY POINTS</a:t>
            </a:r>
          </a:p>
          <a:p>
            <a:pPr algn="just">
              <a:buFont typeface="Arial" pitchFamily="34" charset="0"/>
              <a:buChar char="•"/>
            </a:pPr>
            <a:r>
              <a:rPr lang="en-US" sz="1400" dirty="0" smtClean="0"/>
              <a:t>An </a:t>
            </a:r>
            <a:r>
              <a:rPr lang="en-US" sz="1400" dirty="0" err="1" smtClean="0"/>
              <a:t>atrioventricular</a:t>
            </a:r>
            <a:r>
              <a:rPr lang="en-US" sz="1400" dirty="0" smtClean="0"/>
              <a:t> (AV) septal defect may be complete, transitional, or partial; the majority of patients with the complete form have Down syndrome.</a:t>
            </a:r>
          </a:p>
          <a:p>
            <a:pPr algn="just">
              <a:buFont typeface="Arial" pitchFamily="34" charset="0"/>
              <a:buChar char="•"/>
            </a:pPr>
            <a:r>
              <a:rPr lang="en-US" sz="1400" dirty="0" smtClean="0"/>
              <a:t>A complete AV septal defect involves a large ostium </a:t>
            </a:r>
            <a:r>
              <a:rPr lang="en-US" sz="1400" dirty="0" err="1" smtClean="0"/>
              <a:t>primum</a:t>
            </a:r>
            <a:r>
              <a:rPr lang="en-US" sz="1400" dirty="0" smtClean="0"/>
              <a:t> atrial septal defect (ASD), a ventricular septal defect (VSD), and a common AV valve (often with significant regurgitation), all resulting in a large left-to-right shunt at both atrial and ventricular levels and enlargement of all 4 cardiac chambers.</a:t>
            </a:r>
          </a:p>
          <a:p>
            <a:pPr algn="just">
              <a:buFont typeface="Arial" pitchFamily="34" charset="0"/>
              <a:buChar char="•"/>
            </a:pPr>
            <a:r>
              <a:rPr lang="en-US" sz="1400" dirty="0" smtClean="0"/>
              <a:t>A partial AV septal defect also involves an ASD, but the common AV valve is partitioned into 2 separate AV orifices and there is no VSD, resulting in enlargement of the right heart chambers because of a large atrial shunt but no ventricular shunt.</a:t>
            </a:r>
          </a:p>
          <a:p>
            <a:pPr algn="just">
              <a:buFont typeface="Arial" pitchFamily="34" charset="0"/>
              <a:buChar char="•"/>
            </a:pPr>
            <a:r>
              <a:rPr lang="en-US" sz="1400" dirty="0" smtClean="0"/>
              <a:t>A transitional AV septal defect involves an ostium </a:t>
            </a:r>
            <a:r>
              <a:rPr lang="en-US" sz="1400" dirty="0" err="1" smtClean="0"/>
              <a:t>primum</a:t>
            </a:r>
            <a:r>
              <a:rPr lang="en-US" sz="1400" dirty="0" smtClean="0"/>
              <a:t> ASD, a common AV valve, and a small- or moderate-size VSD.</a:t>
            </a:r>
          </a:p>
          <a:p>
            <a:pPr algn="just">
              <a:buFont typeface="Arial" pitchFamily="34" charset="0"/>
              <a:buChar char="•"/>
            </a:pPr>
            <a:r>
              <a:rPr lang="en-US" sz="1400" dirty="0" smtClean="0"/>
              <a:t>Complete AV septal defect with a large left-to-right shunt causes signs of heart failure by age 4 to 6 weeks.</a:t>
            </a:r>
          </a:p>
          <a:p>
            <a:pPr algn="just">
              <a:buFont typeface="Arial" pitchFamily="34" charset="0"/>
              <a:buChar char="•"/>
            </a:pPr>
            <a:r>
              <a:rPr lang="en-US" sz="1400" dirty="0" smtClean="0"/>
              <a:t>Symptoms in partial AV septal defects vary with the degree of mitral regurgitation; if mild or absent, symptoms may develop during adolescence or early adulthood, but infants with moderate or severe mitral regurgitation often have manifestations of heart failure.</a:t>
            </a:r>
          </a:p>
          <a:p>
            <a:pPr algn="just">
              <a:buFont typeface="Arial" pitchFamily="34" charset="0"/>
              <a:buChar char="•"/>
            </a:pPr>
            <a:r>
              <a:rPr lang="en-US" sz="1400" dirty="0" smtClean="0"/>
              <a:t>Symptoms in transitional AV septal defect fall on a spectrum, depending on the size of the VSD.</a:t>
            </a:r>
          </a:p>
          <a:p>
            <a:pPr algn="just">
              <a:buFont typeface="Arial" pitchFamily="34" charset="0"/>
              <a:buChar char="•"/>
            </a:pPr>
            <a:r>
              <a:rPr lang="en-US" sz="1400" dirty="0" smtClean="0"/>
              <a:t>Defects are repaired surgically between age 2 to 4 months or 1 to 3 years, depending on the specific defect and severity of symptoms.</a:t>
            </a:r>
            <a:endParaRPr lang="en-US" sz="1400" dirty="0"/>
          </a:p>
        </p:txBody>
      </p:sp>
      <p:sp>
        <p:nvSpPr>
          <p:cNvPr id="5" name="Скругленный прямоугольник 4"/>
          <p:cNvSpPr/>
          <p:nvPr/>
        </p:nvSpPr>
        <p:spPr>
          <a:xfrm>
            <a:off x="0" y="3140968"/>
            <a:ext cx="9144000" cy="3717032"/>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uk-U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
            <a:ext cx="9144000" cy="6858000"/>
          </a:xfrm>
          <a:prstGeom prst="rect">
            <a:avLst/>
          </a:prstGeom>
        </p:spPr>
        <p:txBody>
          <a:bodyPr wrap="square">
            <a:spAutoFit/>
          </a:bodyPr>
          <a:lstStyle/>
          <a:p>
            <a:pPr algn="just"/>
            <a:r>
              <a:rPr lang="en-US" sz="1200" b="1" dirty="0" smtClean="0"/>
              <a:t>Eisenmenger syndrome</a:t>
            </a:r>
            <a:r>
              <a:rPr lang="en-US" sz="1200" dirty="0" smtClean="0"/>
              <a:t>  </a:t>
            </a:r>
            <a:r>
              <a:rPr lang="en-US" sz="1200" dirty="0" smtClean="0"/>
              <a:t>is </a:t>
            </a:r>
            <a:r>
              <a:rPr lang="en-US" sz="1200" dirty="0" smtClean="0"/>
              <a:t>a complication of uncorrected large </a:t>
            </a:r>
            <a:r>
              <a:rPr lang="en-US" sz="1200" dirty="0" err="1" smtClean="0"/>
              <a:t>intracardiac</a:t>
            </a:r>
            <a:r>
              <a:rPr lang="en-US" sz="1200" dirty="0" smtClean="0"/>
              <a:t> or aortic to pulmonary artery left-to-right shunts. Increased pulmonary resistance may develop over time, eventually leading to severe pulmonary hypertension, bidirectional shunting with progressively increasing right-to-left shunting. Cyanosis and hypoxia inevitably lead to multiple </a:t>
            </a:r>
            <a:r>
              <a:rPr lang="en-US" sz="1200" dirty="0" smtClean="0"/>
              <a:t>complications</a:t>
            </a:r>
            <a:r>
              <a:rPr lang="ru-RU" sz="1200" dirty="0" smtClean="0"/>
              <a:t>.</a:t>
            </a:r>
          </a:p>
          <a:p>
            <a:pPr algn="just"/>
            <a:r>
              <a:rPr lang="en-US" sz="1200" b="1" dirty="0" smtClean="0"/>
              <a:t>Symptoms</a:t>
            </a:r>
            <a:r>
              <a:rPr lang="en-US" sz="1200" dirty="0" smtClean="0"/>
              <a:t> </a:t>
            </a:r>
            <a:r>
              <a:rPr lang="en-US" sz="1200" dirty="0" smtClean="0"/>
              <a:t>of Eisenmenger syndrome develop at different ages depending on the cause</a:t>
            </a:r>
            <a:r>
              <a:rPr lang="en-US" sz="1200" dirty="0" smtClean="0"/>
              <a:t>.</a:t>
            </a:r>
            <a:endParaRPr lang="ru-RU" sz="1200" dirty="0" smtClean="0"/>
          </a:p>
          <a:p>
            <a:r>
              <a:rPr lang="en-US" sz="1200" dirty="0" smtClean="0"/>
              <a:t>Symptoms include cyanosis, syncope, </a:t>
            </a:r>
            <a:r>
              <a:rPr lang="en-US" sz="1200" dirty="0" err="1" smtClean="0"/>
              <a:t>dyspnea</a:t>
            </a:r>
            <a:r>
              <a:rPr lang="en-US" sz="1200" dirty="0" smtClean="0"/>
              <a:t> during exertion, fatigue, chest pain, and palpitations. Some patients die suddenly.</a:t>
            </a:r>
          </a:p>
          <a:p>
            <a:r>
              <a:rPr lang="en-US" sz="1200" dirty="0" err="1" smtClean="0"/>
              <a:t>Hemoptysis</a:t>
            </a:r>
            <a:r>
              <a:rPr lang="en-US" sz="1200" dirty="0" smtClean="0"/>
              <a:t> is a late symptom. Manifestations of </a:t>
            </a:r>
            <a:r>
              <a:rPr lang="en-US" sz="1200" u="sng" dirty="0" smtClean="0"/>
              <a:t>cerebral emboli</a:t>
            </a:r>
            <a:r>
              <a:rPr lang="en-US" sz="1200" dirty="0" smtClean="0"/>
              <a:t>, </a:t>
            </a:r>
            <a:r>
              <a:rPr lang="en-US" sz="1200" u="sng" dirty="0" smtClean="0"/>
              <a:t>brain abscess</a:t>
            </a:r>
            <a:r>
              <a:rPr lang="en-US" sz="1200" dirty="0" smtClean="0"/>
              <a:t>, or </a:t>
            </a:r>
            <a:r>
              <a:rPr lang="en-US" sz="1200" u="sng" dirty="0" smtClean="0"/>
              <a:t>endocarditis</a:t>
            </a:r>
            <a:r>
              <a:rPr lang="en-US" sz="1200" dirty="0" smtClean="0"/>
              <a:t> may </a:t>
            </a:r>
            <a:r>
              <a:rPr lang="en-US" sz="1200" dirty="0" smtClean="0"/>
              <a:t>develop</a:t>
            </a:r>
            <a:r>
              <a:rPr lang="ru-RU" sz="1200" dirty="0" smtClean="0"/>
              <a:t>.</a:t>
            </a:r>
            <a:endParaRPr lang="en-US" sz="1200" dirty="0" smtClean="0"/>
          </a:p>
          <a:p>
            <a:pPr algn="just"/>
            <a:r>
              <a:rPr lang="en-US" sz="1200" dirty="0" smtClean="0"/>
              <a:t>Secondary </a:t>
            </a:r>
            <a:r>
              <a:rPr lang="en-US" sz="1200" dirty="0" err="1" smtClean="0"/>
              <a:t>polycythemia</a:t>
            </a:r>
            <a:r>
              <a:rPr lang="en-US" sz="1200" dirty="0" smtClean="0"/>
              <a:t> commonly causes symptoms (</a:t>
            </a:r>
            <a:r>
              <a:rPr lang="en-US" sz="1200" dirty="0" err="1" smtClean="0"/>
              <a:t>eg</a:t>
            </a:r>
            <a:r>
              <a:rPr lang="en-US" sz="1200" dirty="0" smtClean="0"/>
              <a:t>, transient ischemic attacks with slurred speech or other neurologic symptoms, visual problems, headaches, increased fatigue, signs of </a:t>
            </a:r>
            <a:r>
              <a:rPr lang="en-US" sz="1200" dirty="0" err="1" smtClean="0"/>
              <a:t>thromboembolism</a:t>
            </a:r>
            <a:r>
              <a:rPr lang="en-US" sz="1200" dirty="0" smtClean="0"/>
              <a:t>). Abdominal pain may result from </a:t>
            </a:r>
            <a:r>
              <a:rPr lang="en-US" sz="1200" dirty="0" err="1" smtClean="0"/>
              <a:t>cholelithiasis</a:t>
            </a:r>
            <a:r>
              <a:rPr lang="en-US" sz="1200" dirty="0" smtClean="0"/>
              <a:t>. Painful gouty arthritis may result from </a:t>
            </a:r>
            <a:r>
              <a:rPr lang="en-US" sz="1200" dirty="0" err="1" smtClean="0"/>
              <a:t>hyperuricemia</a:t>
            </a:r>
            <a:r>
              <a:rPr lang="en-US" sz="1200" dirty="0" smtClean="0"/>
              <a:t>.</a:t>
            </a:r>
            <a:endParaRPr lang="ru-RU" sz="1200" dirty="0" smtClean="0"/>
          </a:p>
          <a:p>
            <a:pPr algn="just"/>
            <a:r>
              <a:rPr lang="en-US" sz="1200" dirty="0" smtClean="0"/>
              <a:t>Physical examination detects central cyanosis and digital clubbing. Signs of </a:t>
            </a:r>
            <a:r>
              <a:rPr lang="en-US" sz="1200" u="sng" dirty="0" smtClean="0"/>
              <a:t>right ventricular failure</a:t>
            </a:r>
            <a:r>
              <a:rPr lang="en-US" sz="1200" dirty="0" smtClean="0"/>
              <a:t> (</a:t>
            </a:r>
            <a:r>
              <a:rPr lang="en-US" sz="1200" dirty="0" err="1" smtClean="0"/>
              <a:t>eg</a:t>
            </a:r>
            <a:r>
              <a:rPr lang="en-US" sz="1200" dirty="0" smtClean="0"/>
              <a:t>, </a:t>
            </a:r>
            <a:r>
              <a:rPr lang="en-US" sz="1200" dirty="0" err="1" smtClean="0"/>
              <a:t>hepatomegaly</a:t>
            </a:r>
            <a:r>
              <a:rPr lang="en-US" sz="1200" dirty="0" smtClean="0"/>
              <a:t>, peripheral edema, jugular venous distention) may be present. Palpation may reveal a right ventricular heave. A </a:t>
            </a:r>
            <a:r>
              <a:rPr lang="en-US" sz="1200" dirty="0" err="1" smtClean="0"/>
              <a:t>holosystolic</a:t>
            </a:r>
            <a:r>
              <a:rPr lang="en-US" sz="1200" dirty="0" smtClean="0"/>
              <a:t> murmur of tricuspid regurgitation may be present at the lower left </a:t>
            </a:r>
            <a:r>
              <a:rPr lang="en-US" sz="1200" dirty="0" err="1" smtClean="0"/>
              <a:t>sternal</a:t>
            </a:r>
            <a:r>
              <a:rPr lang="en-US" sz="1200" dirty="0" smtClean="0"/>
              <a:t> border. An early diastolic, decrescendo, high-pitched murmur of pulmonic regurgitation may be audible along the left </a:t>
            </a:r>
            <a:r>
              <a:rPr lang="en-US" sz="1200" dirty="0" err="1" smtClean="0"/>
              <a:t>sternal</a:t>
            </a:r>
            <a:r>
              <a:rPr lang="en-US" sz="1200" dirty="0" smtClean="0"/>
              <a:t> border. A loud, single 2nd heart sound (S2) is a constant finding; a pulmonary ejection click is common</a:t>
            </a:r>
            <a:r>
              <a:rPr lang="en-US" sz="1200" dirty="0" smtClean="0"/>
              <a:t>.</a:t>
            </a:r>
            <a:endParaRPr lang="ru-RU" sz="1200" dirty="0" smtClean="0"/>
          </a:p>
          <a:p>
            <a:r>
              <a:rPr lang="en-US" sz="1200" b="1" dirty="0" smtClean="0"/>
              <a:t>Diagnosis</a:t>
            </a:r>
          </a:p>
          <a:p>
            <a:pPr>
              <a:buFont typeface="Arial" pitchFamily="34" charset="0"/>
              <a:buChar char="•"/>
            </a:pPr>
            <a:r>
              <a:rPr lang="en-US" sz="1200" dirty="0" smtClean="0"/>
              <a:t>Chest x-ray and ECG</a:t>
            </a:r>
          </a:p>
          <a:p>
            <a:pPr>
              <a:buFont typeface="Arial" pitchFamily="34" charset="0"/>
              <a:buChar char="•"/>
            </a:pPr>
            <a:r>
              <a:rPr lang="en-US" sz="1200" dirty="0" smtClean="0"/>
              <a:t>Echocardiography or cardiac </a:t>
            </a:r>
            <a:r>
              <a:rPr lang="en-US" sz="1200" dirty="0" smtClean="0"/>
              <a:t>catheterization</a:t>
            </a:r>
            <a:endParaRPr lang="ru-RU" sz="1200" dirty="0" smtClean="0"/>
          </a:p>
          <a:p>
            <a:r>
              <a:rPr lang="en-US" sz="1200" dirty="0" smtClean="0"/>
              <a:t>Chest x-ray usually shows prominent central pulmonary arteries, peripheral pulmonary vessel pruning, and right heart enlargement.</a:t>
            </a:r>
          </a:p>
          <a:p>
            <a:r>
              <a:rPr lang="en-US" sz="1200" dirty="0" smtClean="0"/>
              <a:t>ECG shows right ventricular hypertrophy, right axis deviation, and, occasionally, right atrial enlargement</a:t>
            </a:r>
            <a:r>
              <a:rPr lang="en-US" sz="1200" dirty="0" smtClean="0"/>
              <a:t>.</a:t>
            </a:r>
            <a:endParaRPr lang="ru-RU" sz="1200" dirty="0" smtClean="0"/>
          </a:p>
          <a:p>
            <a:r>
              <a:rPr lang="en-US" sz="1200" b="1" dirty="0" smtClean="0"/>
              <a:t>Treatment</a:t>
            </a:r>
          </a:p>
          <a:p>
            <a:pPr marL="180000" lvl="1">
              <a:buFont typeface="Arial" pitchFamily="34" charset="0"/>
              <a:buChar char="•"/>
            </a:pPr>
            <a:r>
              <a:rPr lang="en-US" sz="1200" dirty="0" smtClean="0"/>
              <a:t>Drugs to treat pulmonary arterial hypertension (</a:t>
            </a:r>
            <a:r>
              <a:rPr lang="en-US" sz="1200" dirty="0" err="1" smtClean="0"/>
              <a:t>eg</a:t>
            </a:r>
            <a:r>
              <a:rPr lang="en-US" sz="1200" dirty="0" smtClean="0"/>
              <a:t>, </a:t>
            </a:r>
            <a:r>
              <a:rPr lang="en-US" sz="1200" dirty="0" err="1" smtClean="0"/>
              <a:t>prostacyclin</a:t>
            </a:r>
            <a:r>
              <a:rPr lang="en-US" sz="1200" dirty="0" smtClean="0"/>
              <a:t> analogs, </a:t>
            </a:r>
            <a:r>
              <a:rPr lang="en-US" sz="1200" dirty="0" err="1" smtClean="0"/>
              <a:t>endothelin</a:t>
            </a:r>
            <a:r>
              <a:rPr lang="en-US" sz="1200" dirty="0" smtClean="0"/>
              <a:t> antagonists, phosphodiesterase-5 inhibitors)</a:t>
            </a:r>
          </a:p>
          <a:p>
            <a:pPr marL="180000" lvl="1">
              <a:buFont typeface="Arial" pitchFamily="34" charset="0"/>
              <a:buChar char="•"/>
            </a:pPr>
            <a:r>
              <a:rPr lang="en-US" sz="1200" dirty="0" smtClean="0"/>
              <a:t>"Treat and repair" approach</a:t>
            </a:r>
          </a:p>
          <a:p>
            <a:pPr marL="180000" lvl="1">
              <a:buFont typeface="Arial" pitchFamily="34" charset="0"/>
              <a:buChar char="•"/>
            </a:pPr>
            <a:r>
              <a:rPr lang="en-US" sz="1200" dirty="0" smtClean="0"/>
              <a:t>Supportive care</a:t>
            </a:r>
          </a:p>
          <a:p>
            <a:pPr marL="180000" lvl="1">
              <a:buFont typeface="Arial" pitchFamily="34" charset="0"/>
              <a:buChar char="•"/>
            </a:pPr>
            <a:r>
              <a:rPr lang="en-US" sz="1200" dirty="0" smtClean="0"/>
              <a:t>Heart and lung transplantation</a:t>
            </a:r>
          </a:p>
          <a:p>
            <a:r>
              <a:rPr lang="en-US" sz="1200" dirty="0" smtClean="0"/>
              <a:t>Ideally, corrective operations should have been done earlier to prevent Eisenmenger syndrome. There is no specific treatment once the syndrome develops, other than heart and lung transplantation, but drugs that may lower pulmonary artery pressure have been shown to have at least a modest beneficial effect on survival </a:t>
            </a:r>
          </a:p>
          <a:p>
            <a:r>
              <a:rPr lang="en-US" sz="1200" dirty="0" err="1" smtClean="0"/>
              <a:t>Prostacyclin</a:t>
            </a:r>
            <a:r>
              <a:rPr lang="en-US" sz="1200" dirty="0" smtClean="0"/>
              <a:t> analogs (</a:t>
            </a:r>
            <a:r>
              <a:rPr lang="en-US" sz="1200" dirty="0" err="1" smtClean="0"/>
              <a:t>eg</a:t>
            </a:r>
            <a:r>
              <a:rPr lang="en-US" sz="1200" dirty="0" smtClean="0"/>
              <a:t>, </a:t>
            </a:r>
            <a:r>
              <a:rPr lang="en-US" sz="1200" dirty="0" err="1" smtClean="0"/>
              <a:t>treprostinil</a:t>
            </a:r>
            <a:r>
              <a:rPr lang="en-US" sz="1200" dirty="0" smtClean="0"/>
              <a:t>, </a:t>
            </a:r>
            <a:r>
              <a:rPr lang="en-US" sz="1200" dirty="0" err="1" smtClean="0"/>
              <a:t>epoprostenol</a:t>
            </a:r>
            <a:r>
              <a:rPr lang="en-US" sz="1200" dirty="0" smtClean="0"/>
              <a:t>), </a:t>
            </a:r>
            <a:r>
              <a:rPr lang="en-US" sz="1200" dirty="0" err="1" smtClean="0"/>
              <a:t>endothelin</a:t>
            </a:r>
            <a:r>
              <a:rPr lang="en-US" sz="1200" dirty="0" smtClean="0"/>
              <a:t> antagonists (</a:t>
            </a:r>
            <a:r>
              <a:rPr lang="en-US" sz="1200" dirty="0" err="1" smtClean="0"/>
              <a:t>eg</a:t>
            </a:r>
            <a:r>
              <a:rPr lang="en-US" sz="1200" dirty="0" smtClean="0"/>
              <a:t>, </a:t>
            </a:r>
            <a:r>
              <a:rPr lang="en-US" sz="1200" dirty="0" err="1" smtClean="0"/>
              <a:t>bosentan</a:t>
            </a:r>
            <a:r>
              <a:rPr lang="en-US" sz="1200" dirty="0" smtClean="0"/>
              <a:t>), and phosphodiesterase-5 inhibitors (</a:t>
            </a:r>
            <a:r>
              <a:rPr lang="en-US" sz="1200" dirty="0" err="1" smtClean="0"/>
              <a:t>eg</a:t>
            </a:r>
            <a:r>
              <a:rPr lang="en-US" sz="1200" dirty="0" smtClean="0"/>
              <a:t>, </a:t>
            </a:r>
            <a:r>
              <a:rPr lang="en-US" sz="1200" dirty="0" err="1" smtClean="0"/>
              <a:t>sildenafil</a:t>
            </a:r>
            <a:r>
              <a:rPr lang="en-US" sz="1200" dirty="0" smtClean="0"/>
              <a:t>, </a:t>
            </a:r>
            <a:r>
              <a:rPr lang="en-US" sz="1200" dirty="0" err="1" smtClean="0"/>
              <a:t>tadalafil</a:t>
            </a:r>
            <a:r>
              <a:rPr lang="ru-RU" sz="1200" dirty="0" smtClean="0"/>
              <a:t>). </a:t>
            </a:r>
            <a:endParaRPr lang="en-US" sz="1200" dirty="0" smtClean="0"/>
          </a:p>
          <a:p>
            <a:r>
              <a:rPr lang="en-US" sz="1200" b="1" dirty="0" smtClean="0"/>
              <a:t>Symptomatic </a:t>
            </a:r>
            <a:r>
              <a:rPr lang="en-US" sz="1200" b="1" dirty="0" err="1" smtClean="0"/>
              <a:t>polycythemia</a:t>
            </a:r>
            <a:r>
              <a:rPr lang="en-US" sz="1200" b="1" dirty="0" smtClean="0"/>
              <a:t> </a:t>
            </a:r>
            <a:r>
              <a:rPr lang="en-US" sz="1200" dirty="0" smtClean="0"/>
              <a:t>can be treated by cautious phlebotomy to lower </a:t>
            </a:r>
            <a:r>
              <a:rPr lang="en-US" sz="1200" dirty="0" err="1" smtClean="0"/>
              <a:t>hematocrit</a:t>
            </a:r>
            <a:r>
              <a:rPr lang="en-US" sz="1200" dirty="0" smtClean="0"/>
              <a:t> to 55 to 65% plus simultaneous volume replacement with normal saline. </a:t>
            </a:r>
            <a:r>
              <a:rPr lang="ru-RU" sz="1200" dirty="0" smtClean="0"/>
              <a:t> </a:t>
            </a:r>
            <a:r>
              <a:rPr lang="en-US" sz="1200" b="1" dirty="0" err="1" smtClean="0"/>
              <a:t>Hyperuricemia</a:t>
            </a:r>
            <a:r>
              <a:rPr lang="en-US" sz="1200" dirty="0" smtClean="0"/>
              <a:t> </a:t>
            </a:r>
            <a:r>
              <a:rPr lang="en-US" sz="1200" dirty="0" smtClean="0"/>
              <a:t>can be treated with </a:t>
            </a:r>
            <a:r>
              <a:rPr lang="en-US" sz="1200" dirty="0" err="1" smtClean="0"/>
              <a:t>allopurinol</a:t>
            </a:r>
            <a:r>
              <a:rPr lang="en-US" sz="1200" dirty="0" smtClean="0"/>
              <a:t>.</a:t>
            </a:r>
            <a:endParaRPr lang="en-US" sz="1200" dirty="0" smtClean="0"/>
          </a:p>
          <a:p>
            <a:r>
              <a:rPr lang="en-US" sz="1200" dirty="0" smtClean="0"/>
              <a:t>Anticoagulation therapy is controversial because the risk of pulmonary artery thrombosis and other </a:t>
            </a:r>
            <a:r>
              <a:rPr lang="en-US" sz="1200" dirty="0" err="1" smtClean="0"/>
              <a:t>thromboembolic</a:t>
            </a:r>
            <a:r>
              <a:rPr lang="en-US" sz="1200" dirty="0" smtClean="0"/>
              <a:t> phenomena must be balanced with the risk of pulmonary hemorrhage. </a:t>
            </a:r>
            <a:r>
              <a:rPr lang="en-US" sz="1200" dirty="0" err="1" smtClean="0"/>
              <a:t>Warfarin</a:t>
            </a:r>
            <a:r>
              <a:rPr lang="en-US" sz="1200" dirty="0" smtClean="0"/>
              <a:t> therapy is potentially harmful due to the risk of pulmonary hemorrhage, so anticoagulant use should be individualized </a:t>
            </a:r>
            <a:r>
              <a:rPr lang="en-US" sz="1200" dirty="0" smtClean="0"/>
              <a:t>. </a:t>
            </a:r>
            <a:r>
              <a:rPr lang="en-US" sz="1200" dirty="0" smtClean="0"/>
              <a:t>Although there is no clear evidence, low-dose aspirin</a:t>
            </a:r>
          </a:p>
          <a:p>
            <a:r>
              <a:rPr lang="en-US" sz="1200" dirty="0" smtClean="0"/>
              <a:t>Life expectancy depends on type and severity of the underlying congenital anomaly and ranges from 20 to 50 years. In untreated patients, low exercise tolerance and secondary complications severely limit quality of life. Use of advanced pulmonary vasodilator therapies has been shown to improve functional capacity and appears to improve </a:t>
            </a:r>
            <a:r>
              <a:rPr lang="en-US" sz="1200" dirty="0" smtClean="0"/>
              <a:t>survival.</a:t>
            </a:r>
            <a:r>
              <a:rPr lang="ru-RU" sz="1200" dirty="0" smtClean="0"/>
              <a:t> </a:t>
            </a:r>
            <a:endParaRPr lang="en-US" sz="1200" dirty="0" smtClean="0"/>
          </a:p>
          <a:p>
            <a:r>
              <a:rPr lang="en-US" sz="1200" dirty="0" smtClean="0"/>
              <a:t>All patients should be given </a:t>
            </a:r>
            <a:r>
              <a:rPr lang="en-US" sz="1200" u="sng" dirty="0" smtClean="0"/>
              <a:t>endocarditis prophylaxis</a:t>
            </a:r>
            <a:r>
              <a:rPr lang="en-US" sz="1200" dirty="0" smtClean="0"/>
              <a:t> before dental or surgical procedures that are likely to cause </a:t>
            </a:r>
            <a:r>
              <a:rPr lang="en-US" sz="1200" dirty="0" err="1" smtClean="0"/>
              <a:t>bacteremia</a:t>
            </a:r>
            <a:r>
              <a:rPr lang="en-US" sz="1200" dirty="0" smtClean="0"/>
              <a:t>.</a:t>
            </a:r>
            <a:endParaRPr lang="uk-UA"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27784" y="44625"/>
            <a:ext cx="6336704" cy="3185487"/>
          </a:xfrm>
          <a:prstGeom prst="rect">
            <a:avLst/>
          </a:prstGeom>
        </p:spPr>
        <p:txBody>
          <a:bodyPr wrap="square">
            <a:spAutoFit/>
          </a:bodyPr>
          <a:lstStyle/>
          <a:p>
            <a:r>
              <a:rPr lang="en-US" sz="1400" b="1" dirty="0" smtClean="0"/>
              <a:t>	PULMONARY STENOSIS</a:t>
            </a:r>
            <a:r>
              <a:rPr lang="ru-RU" sz="1400" b="1" dirty="0" smtClean="0"/>
              <a:t> </a:t>
            </a:r>
          </a:p>
          <a:p>
            <a:pPr algn="just">
              <a:buFontTx/>
              <a:buChar char="-"/>
            </a:pPr>
            <a:r>
              <a:rPr lang="en-US" sz="1400" dirty="0" smtClean="0"/>
              <a:t>Pulmonic </a:t>
            </a:r>
            <a:r>
              <a:rPr lang="en-US" sz="1400" dirty="0" smtClean="0"/>
              <a:t>stenosis (PS) is narrowing of the pulmonary outflow tract causing obstruction of blood flow from the right ventricle to the pulmonary artery during systole</a:t>
            </a:r>
            <a:r>
              <a:rPr lang="en-US" sz="1400" dirty="0" smtClean="0"/>
              <a:t>.</a:t>
            </a:r>
          </a:p>
          <a:p>
            <a:r>
              <a:rPr lang="en-US" sz="1400" dirty="0" smtClean="0"/>
              <a:t>In </a:t>
            </a:r>
            <a:r>
              <a:rPr lang="en-US" sz="1400" dirty="0" smtClean="0"/>
              <a:t>children, these problems can include:</a:t>
            </a:r>
          </a:p>
          <a:p>
            <a:pPr marL="180000" lvl="1">
              <a:buFont typeface="Wingdings" pitchFamily="2" charset="2"/>
              <a:buChar char="v"/>
            </a:pPr>
            <a:r>
              <a:rPr lang="en-US" sz="1400" dirty="0" smtClean="0"/>
              <a:t>A valve that has leaflets that are partially fused together.</a:t>
            </a:r>
          </a:p>
          <a:p>
            <a:pPr marL="180000" lvl="1">
              <a:buFont typeface="Wingdings" pitchFamily="2" charset="2"/>
              <a:buChar char="v"/>
            </a:pPr>
            <a:r>
              <a:rPr lang="en-US" sz="1400" dirty="0" smtClean="0"/>
              <a:t>A valve that has thick leaflets that do not open all the way.</a:t>
            </a:r>
          </a:p>
          <a:p>
            <a:pPr marL="180000" lvl="1">
              <a:buFont typeface="Wingdings" pitchFamily="2" charset="2"/>
              <a:buChar char="v"/>
            </a:pPr>
            <a:r>
              <a:rPr lang="en-US" sz="1400" dirty="0" smtClean="0"/>
              <a:t>The area above or below the pulmonary valve is narrowed.</a:t>
            </a:r>
          </a:p>
          <a:p>
            <a:endParaRPr lang="en-US" sz="500" dirty="0" smtClean="0"/>
          </a:p>
          <a:p>
            <a:r>
              <a:rPr lang="en-US" sz="1400" dirty="0" smtClean="0"/>
              <a:t>There </a:t>
            </a:r>
            <a:r>
              <a:rPr lang="en-US" sz="1400" dirty="0" smtClean="0"/>
              <a:t>are four different types of pulmonary stenosis:</a:t>
            </a:r>
          </a:p>
          <a:p>
            <a:pPr>
              <a:buFont typeface="Wingdings" pitchFamily="2" charset="2"/>
              <a:buChar char="Ø"/>
            </a:pPr>
            <a:r>
              <a:rPr lang="en-US" sz="1400" b="1" dirty="0" err="1" smtClean="0"/>
              <a:t>Valvar</a:t>
            </a:r>
            <a:r>
              <a:rPr lang="en-US" sz="1400" b="1" dirty="0" smtClean="0"/>
              <a:t> pulmonary stenosis.</a:t>
            </a:r>
            <a:r>
              <a:rPr lang="en-US" sz="1400" dirty="0" smtClean="0"/>
              <a:t> The valve leaflets are thickened and/or narrowed.</a:t>
            </a:r>
          </a:p>
          <a:p>
            <a:pPr>
              <a:buFont typeface="Wingdings" pitchFamily="2" charset="2"/>
              <a:buChar char="Ø"/>
            </a:pPr>
            <a:r>
              <a:rPr lang="en-US" sz="1400" b="1" dirty="0" err="1" smtClean="0"/>
              <a:t>Supravalvar</a:t>
            </a:r>
            <a:r>
              <a:rPr lang="en-US" sz="1400" b="1" dirty="0" smtClean="0"/>
              <a:t> pulmonary stenosis.</a:t>
            </a:r>
            <a:r>
              <a:rPr lang="en-US" sz="1400" dirty="0" smtClean="0"/>
              <a:t> The pulmonary artery just above the pulmonary valve is narrowed.</a:t>
            </a:r>
          </a:p>
          <a:p>
            <a:pPr>
              <a:buFont typeface="Wingdings" pitchFamily="2" charset="2"/>
              <a:buChar char="Ø"/>
            </a:pPr>
            <a:r>
              <a:rPr lang="en-US" sz="1400" b="1" dirty="0" err="1" smtClean="0"/>
              <a:t>Subvalvar</a:t>
            </a:r>
            <a:r>
              <a:rPr lang="en-US" sz="1400" b="1" dirty="0" smtClean="0"/>
              <a:t> (</a:t>
            </a:r>
            <a:r>
              <a:rPr lang="en-US" sz="1400" b="1" dirty="0" err="1" smtClean="0"/>
              <a:t>infundibular</a:t>
            </a:r>
            <a:r>
              <a:rPr lang="en-US" sz="1400" b="1" dirty="0" smtClean="0"/>
              <a:t>) pulmonary stenosis.</a:t>
            </a:r>
            <a:r>
              <a:rPr lang="en-US" sz="1400" dirty="0" smtClean="0"/>
              <a:t> The muscle under the valve area is thickened, narrowing the outflow tract from the right ventricle</a:t>
            </a:r>
            <a:r>
              <a:rPr lang="en-US" sz="1400" dirty="0" smtClean="0"/>
              <a:t>.</a:t>
            </a:r>
            <a:endParaRPr lang="uk-UA" sz="1400" dirty="0"/>
          </a:p>
        </p:txBody>
      </p:sp>
      <p:pic>
        <p:nvPicPr>
          <p:cNvPr id="3" name="Content Placeholder 4" descr="pulm stenosis.jpg"/>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a:xfrm>
            <a:off x="72008" y="76135"/>
            <a:ext cx="2411760" cy="29208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Прямоугольник 3"/>
          <p:cNvSpPr/>
          <p:nvPr/>
        </p:nvSpPr>
        <p:spPr>
          <a:xfrm>
            <a:off x="0" y="3140968"/>
            <a:ext cx="9144000" cy="1461939"/>
          </a:xfrm>
          <a:prstGeom prst="rect">
            <a:avLst/>
          </a:prstGeom>
        </p:spPr>
        <p:txBody>
          <a:bodyPr wrap="square">
            <a:spAutoFit/>
          </a:bodyPr>
          <a:lstStyle/>
          <a:p>
            <a:pPr>
              <a:buFont typeface="Wingdings" pitchFamily="2" charset="2"/>
              <a:buChar char="Ø"/>
            </a:pPr>
            <a:r>
              <a:rPr lang="en-US" sz="1400" b="1" dirty="0" smtClean="0"/>
              <a:t>Branch peripheral pulmonic stenosis.</a:t>
            </a:r>
            <a:r>
              <a:rPr lang="en-US" sz="1400" dirty="0" smtClean="0"/>
              <a:t> The right or left pulmonary artery is narrowed, or both may be narrowed.</a:t>
            </a:r>
          </a:p>
          <a:p>
            <a:endParaRPr lang="en-US" sz="500" dirty="0" smtClean="0"/>
          </a:p>
          <a:p>
            <a:r>
              <a:rPr lang="en-US" sz="1400" dirty="0" smtClean="0"/>
              <a:t>Pulmonary stenosis may be present in varying degrees, classified according to how much obstruction to blood flow is present. A child with severe pulmonary stenosis could be quite ill, with major symptoms noted early in life. A child with mild pulmonary stenosis may have few or no symptoms, or perhaps none until later in adulthood. A moderate or severe degree of obstruction can become worse with time.</a:t>
            </a:r>
          </a:p>
          <a:p>
            <a:r>
              <a:rPr lang="en-US" sz="1400" dirty="0" smtClean="0"/>
              <a:t>Pulmonary stenosis is a component of half of all complex congenital heart defects.</a:t>
            </a:r>
            <a:endParaRPr lang="en-US" sz="1400" dirty="0" smtClean="0"/>
          </a:p>
        </p:txBody>
      </p:sp>
      <p:sp>
        <p:nvSpPr>
          <p:cNvPr id="5" name="Прямоугольник 4"/>
          <p:cNvSpPr/>
          <p:nvPr/>
        </p:nvSpPr>
        <p:spPr>
          <a:xfrm>
            <a:off x="0" y="4509120"/>
            <a:ext cx="9144000" cy="2246769"/>
          </a:xfrm>
          <a:prstGeom prst="rect">
            <a:avLst/>
          </a:prstGeom>
        </p:spPr>
        <p:txBody>
          <a:bodyPr wrap="square">
            <a:spAutoFit/>
          </a:bodyPr>
          <a:lstStyle/>
          <a:p>
            <a:pPr algn="ctr"/>
            <a:r>
              <a:rPr lang="en-US" sz="1400" b="1" dirty="0" smtClean="0"/>
              <a:t>SYMPTOMS AND SIGNS</a:t>
            </a:r>
          </a:p>
          <a:p>
            <a:r>
              <a:rPr lang="en-US" sz="1400" dirty="0" smtClean="0"/>
              <a:t>Many </a:t>
            </a:r>
            <a:r>
              <a:rPr lang="en-US" sz="1400" dirty="0" smtClean="0"/>
              <a:t>children with pulmonic stenosis remain asymptomatic for years and do not present to a physician until adulthood. Even then many patients remain asymptomatic. When symptoms of pulmonic stenosis develop, they resemble those of </a:t>
            </a:r>
            <a:r>
              <a:rPr lang="en-US" sz="1400" u="sng" dirty="0" smtClean="0"/>
              <a:t>aortic stenosis</a:t>
            </a:r>
            <a:r>
              <a:rPr lang="en-US" sz="1400" dirty="0" smtClean="0"/>
              <a:t> (syncope, angina, </a:t>
            </a:r>
            <a:r>
              <a:rPr lang="en-US" sz="1400" dirty="0" err="1" smtClean="0"/>
              <a:t>dyspnea</a:t>
            </a:r>
            <a:r>
              <a:rPr lang="en-US" sz="1400" dirty="0" smtClean="0"/>
              <a:t>).</a:t>
            </a:r>
          </a:p>
          <a:p>
            <a:r>
              <a:rPr lang="en-US" sz="1400" dirty="0" smtClean="0"/>
              <a:t>Visible and palpable signs reflect the effects of right ventricular (RV) hypertrophy and include a prominent jugular venous </a:t>
            </a:r>
            <a:r>
              <a:rPr lang="en-US" sz="1400" i="1" dirty="0" smtClean="0"/>
              <a:t>a</a:t>
            </a:r>
            <a:r>
              <a:rPr lang="en-US" sz="1400" dirty="0" smtClean="0"/>
              <a:t> wave (due to forceful atrial contraction against a hypertrophied RV), an RV </a:t>
            </a:r>
            <a:r>
              <a:rPr lang="en-US" sz="1400" dirty="0" err="1" smtClean="0"/>
              <a:t>precordial</a:t>
            </a:r>
            <a:r>
              <a:rPr lang="en-US" sz="1400" dirty="0" smtClean="0"/>
              <a:t> lift or heave, and a left </a:t>
            </a:r>
            <a:r>
              <a:rPr lang="en-US" sz="1400" dirty="0" err="1" smtClean="0"/>
              <a:t>parasternal</a:t>
            </a:r>
            <a:r>
              <a:rPr lang="en-US" sz="1400" dirty="0" smtClean="0"/>
              <a:t> systolic thrill at the 2nd </a:t>
            </a:r>
            <a:r>
              <a:rPr lang="en-US" sz="1400" dirty="0" err="1" smtClean="0"/>
              <a:t>intercostal</a:t>
            </a:r>
            <a:r>
              <a:rPr lang="en-US" sz="1400" dirty="0" smtClean="0"/>
              <a:t> space.</a:t>
            </a:r>
          </a:p>
          <a:p>
            <a:pPr algn="ctr"/>
            <a:r>
              <a:rPr lang="en-US" sz="1400" b="1" dirty="0" smtClean="0"/>
              <a:t>AUSCULTATION</a:t>
            </a:r>
            <a:endParaRPr lang="en-US" sz="1400" b="1" dirty="0" smtClean="0"/>
          </a:p>
          <a:p>
            <a:pPr>
              <a:buFont typeface="Arial" pitchFamily="34" charset="0"/>
              <a:buChar char="•"/>
            </a:pPr>
            <a:r>
              <a:rPr lang="en-US" sz="1400" dirty="0" smtClean="0"/>
              <a:t>Widened 2nd heart sound (S2) and delayed pulmonic component of S2 (P2)</a:t>
            </a:r>
          </a:p>
          <a:p>
            <a:pPr>
              <a:buFont typeface="Arial" pitchFamily="34" charset="0"/>
              <a:buChar char="•"/>
            </a:pPr>
            <a:r>
              <a:rPr lang="en-US" sz="1400" dirty="0" smtClean="0"/>
              <a:t>Harsh crescendo-decrescendo ejection </a:t>
            </a:r>
            <a:r>
              <a:rPr lang="en-US" sz="1400" dirty="0" smtClean="0"/>
              <a:t>murmur</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2008" y="34746"/>
            <a:ext cx="8964488" cy="3970318"/>
          </a:xfrm>
          <a:prstGeom prst="rect">
            <a:avLst/>
          </a:prstGeom>
        </p:spPr>
        <p:txBody>
          <a:bodyPr wrap="square">
            <a:spAutoFit/>
          </a:bodyPr>
          <a:lstStyle/>
          <a:p>
            <a:r>
              <a:rPr lang="en-US" sz="1400" dirty="0" smtClean="0"/>
              <a:t>- On </a:t>
            </a:r>
            <a:r>
              <a:rPr lang="en-US" sz="1400" dirty="0" smtClean="0"/>
              <a:t>auscultation, the 1st heart sound (S1) is normal and the normal splitting of the S2 is widened because of prolonged pulmonic ejection (P2 is delayed). In RV failure and hypertrophy, the 3rd and 4th heart sounds (S3 and S4) are rarely audible at the left </a:t>
            </a:r>
            <a:r>
              <a:rPr lang="en-US" sz="1400" dirty="0" err="1" smtClean="0"/>
              <a:t>parasternal</a:t>
            </a:r>
            <a:r>
              <a:rPr lang="en-US" sz="1400" dirty="0" smtClean="0"/>
              <a:t> 4th </a:t>
            </a:r>
            <a:r>
              <a:rPr lang="en-US" sz="1400" dirty="0" err="1" smtClean="0"/>
              <a:t>intercostal</a:t>
            </a:r>
            <a:r>
              <a:rPr lang="en-US" sz="1400" dirty="0" smtClean="0"/>
              <a:t> space. A click in congenital PS is thought to result from abnormal ventricular wall tension. The click occurs early in systole (very near S2) and is not affected by hemodynamic changes. A harsh crescendo-decrescendo ejection murmur is audible and is heard best at the left </a:t>
            </a:r>
            <a:r>
              <a:rPr lang="en-US" sz="1400" dirty="0" err="1" smtClean="0"/>
              <a:t>parasternal</a:t>
            </a:r>
            <a:r>
              <a:rPr lang="en-US" sz="1400" dirty="0" smtClean="0"/>
              <a:t> 2nd (</a:t>
            </a:r>
            <a:r>
              <a:rPr lang="en-US" sz="1400" dirty="0" err="1" smtClean="0"/>
              <a:t>valvular</a:t>
            </a:r>
            <a:r>
              <a:rPr lang="en-US" sz="1400" dirty="0" smtClean="0"/>
              <a:t> stenosis) or 4th (</a:t>
            </a:r>
            <a:r>
              <a:rPr lang="en-US" sz="1400" dirty="0" err="1" smtClean="0"/>
              <a:t>infundibular</a:t>
            </a:r>
            <a:r>
              <a:rPr lang="en-US" sz="1400" dirty="0" smtClean="0"/>
              <a:t> stenosis) </a:t>
            </a:r>
            <a:r>
              <a:rPr lang="en-US" sz="1400" dirty="0" err="1" smtClean="0"/>
              <a:t>intercostal</a:t>
            </a:r>
            <a:r>
              <a:rPr lang="en-US" sz="1400" dirty="0" smtClean="0"/>
              <a:t> space with the diaphragm of the stethoscope when the patient leans forward.</a:t>
            </a:r>
          </a:p>
          <a:p>
            <a:r>
              <a:rPr lang="en-US" sz="1400" dirty="0" smtClean="0"/>
              <a:t>Unlike the aortic stenosis murmur, a pulmonic stenosis murmur does not radiate, and the crescendo component lengthens as stenosis progresses. The murmur grows louder immediately with </a:t>
            </a:r>
            <a:r>
              <a:rPr lang="en-US" sz="1400" dirty="0" err="1" smtClean="0"/>
              <a:t>Valsalva</a:t>
            </a:r>
            <a:r>
              <a:rPr lang="en-US" sz="1400" dirty="0" smtClean="0"/>
              <a:t> release and with inspiration; the patient may need to be standing for this effect to be heard</a:t>
            </a:r>
            <a:r>
              <a:rPr lang="en-US" sz="1400" dirty="0" smtClean="0"/>
              <a:t>.</a:t>
            </a:r>
            <a:endParaRPr lang="en-US" sz="500" b="1" dirty="0" smtClean="0"/>
          </a:p>
          <a:p>
            <a:pPr algn="ctr"/>
            <a:r>
              <a:rPr lang="en-US" sz="1400" b="1" dirty="0" smtClean="0"/>
              <a:t>DIAGNOSIS</a:t>
            </a:r>
            <a:endParaRPr lang="en-US" sz="1400" b="1" dirty="0" smtClean="0"/>
          </a:p>
          <a:p>
            <a:pPr>
              <a:buFont typeface="Arial" pitchFamily="34" charset="0"/>
              <a:buChar char="•"/>
            </a:pPr>
            <a:r>
              <a:rPr lang="en-US" sz="1400" dirty="0" smtClean="0"/>
              <a:t>Echocardiography</a:t>
            </a:r>
          </a:p>
          <a:p>
            <a:r>
              <a:rPr lang="en-US" sz="1400" dirty="0" smtClean="0"/>
              <a:t>Diagnosis of pulmonic stenosis is confirmed by Doppler </a:t>
            </a:r>
            <a:r>
              <a:rPr lang="en-US" sz="1400" u="sng" dirty="0" smtClean="0"/>
              <a:t>echocardiography</a:t>
            </a:r>
            <a:r>
              <a:rPr lang="en-US" sz="1400" dirty="0" smtClean="0"/>
              <a:t>, which can characterize the severity as</a:t>
            </a:r>
          </a:p>
          <a:p>
            <a:pPr lvl="1">
              <a:buFont typeface="Wingdings" pitchFamily="2" charset="2"/>
              <a:buChar char="§"/>
            </a:pPr>
            <a:r>
              <a:rPr lang="en-US" sz="1400" dirty="0" smtClean="0"/>
              <a:t>Mild: Peak gradient &lt; 36 mm Hg</a:t>
            </a:r>
          </a:p>
          <a:p>
            <a:pPr lvl="1">
              <a:buFont typeface="Wingdings" pitchFamily="2" charset="2"/>
              <a:buChar char="§"/>
            </a:pPr>
            <a:r>
              <a:rPr lang="en-US" sz="1400" dirty="0" smtClean="0"/>
              <a:t>Moderate: Peak gradient 36 to 64 mm Hg</a:t>
            </a:r>
          </a:p>
          <a:p>
            <a:pPr lvl="1">
              <a:buFont typeface="Wingdings" pitchFamily="2" charset="2"/>
              <a:buChar char="§"/>
            </a:pPr>
            <a:r>
              <a:rPr lang="en-US" sz="1400" dirty="0" smtClean="0"/>
              <a:t>Severe: Peak gradient &gt; 64 mm Hg</a:t>
            </a:r>
          </a:p>
          <a:p>
            <a:pPr>
              <a:buFont typeface="Arial" pitchFamily="34" charset="0"/>
              <a:buChar char="•"/>
            </a:pPr>
            <a:r>
              <a:rPr lang="en-US" sz="1400" u="sng" dirty="0" smtClean="0"/>
              <a:t>ECG</a:t>
            </a:r>
            <a:r>
              <a:rPr lang="en-US" sz="1400" dirty="0" smtClean="0"/>
              <a:t> may be normal or show RV hypertrophy or right bundle branch block.</a:t>
            </a:r>
          </a:p>
          <a:p>
            <a:pPr>
              <a:buFont typeface="Arial" pitchFamily="34" charset="0"/>
              <a:buChar char="•"/>
            </a:pPr>
            <a:r>
              <a:rPr lang="en-US" sz="1400" u="sng" dirty="0" smtClean="0"/>
              <a:t>Right heart catheterization</a:t>
            </a:r>
            <a:r>
              <a:rPr lang="en-US" sz="1400" dirty="0" smtClean="0"/>
              <a:t> is indicated only when 2 levels of obstruction are suspected (</a:t>
            </a:r>
            <a:r>
              <a:rPr lang="en-US" sz="1400" dirty="0" err="1" smtClean="0"/>
              <a:t>valvular</a:t>
            </a:r>
            <a:r>
              <a:rPr lang="en-US" sz="1400" dirty="0" smtClean="0"/>
              <a:t> and </a:t>
            </a:r>
            <a:r>
              <a:rPr lang="en-US" sz="1400" dirty="0" err="1" smtClean="0"/>
              <a:t>infundibular</a:t>
            </a:r>
            <a:r>
              <a:rPr lang="en-US" sz="1400" dirty="0" smtClean="0"/>
              <a:t>), when clinical and </a:t>
            </a:r>
            <a:r>
              <a:rPr lang="en-US" sz="1400" dirty="0" err="1" smtClean="0"/>
              <a:t>echocardiographic</a:t>
            </a:r>
            <a:r>
              <a:rPr lang="en-US" sz="1400" dirty="0" smtClean="0"/>
              <a:t> findings differ, or before intervention is done.</a:t>
            </a:r>
            <a:endParaRPr lang="uk-UA" sz="1400" dirty="0"/>
          </a:p>
        </p:txBody>
      </p:sp>
      <p:sp>
        <p:nvSpPr>
          <p:cNvPr id="3" name="Прямоугольник 2"/>
          <p:cNvSpPr/>
          <p:nvPr/>
        </p:nvSpPr>
        <p:spPr>
          <a:xfrm>
            <a:off x="0" y="3848849"/>
            <a:ext cx="9144000" cy="3108543"/>
          </a:xfrm>
          <a:prstGeom prst="rect">
            <a:avLst/>
          </a:prstGeom>
        </p:spPr>
        <p:txBody>
          <a:bodyPr wrap="square">
            <a:spAutoFit/>
          </a:bodyPr>
          <a:lstStyle/>
          <a:p>
            <a:pPr algn="ctr"/>
            <a:r>
              <a:rPr lang="en-US" sz="1400" b="1" dirty="0" smtClean="0"/>
              <a:t>TREATMENT</a:t>
            </a:r>
          </a:p>
          <a:p>
            <a:pPr>
              <a:buFont typeface="Arial" pitchFamily="34" charset="0"/>
              <a:buChar char="•"/>
            </a:pPr>
            <a:r>
              <a:rPr lang="en-US" sz="1400" dirty="0" smtClean="0"/>
              <a:t>Sometimes </a:t>
            </a:r>
            <a:r>
              <a:rPr lang="en-US" sz="1400" dirty="0" smtClean="0"/>
              <a:t>balloon </a:t>
            </a:r>
            <a:r>
              <a:rPr lang="en-US" sz="1400" dirty="0" err="1" smtClean="0"/>
              <a:t>valvuloplasty</a:t>
            </a:r>
            <a:r>
              <a:rPr lang="en-US" sz="1400" dirty="0" smtClean="0"/>
              <a:t>.</a:t>
            </a:r>
          </a:p>
          <a:p>
            <a:r>
              <a:rPr lang="en-US" sz="1400" dirty="0" smtClean="0"/>
              <a:t>Prognosis of pulmonic stenosis without treatment is generally good and improves with appropriate intervention.</a:t>
            </a:r>
          </a:p>
          <a:p>
            <a:r>
              <a:rPr lang="en-US" sz="1400" dirty="0" smtClean="0"/>
              <a:t>Treatment of pulmonic stenosis is balloon </a:t>
            </a:r>
            <a:r>
              <a:rPr lang="en-US" sz="1400" dirty="0" err="1" smtClean="0"/>
              <a:t>valvuloplasty</a:t>
            </a:r>
            <a:r>
              <a:rPr lang="en-US" sz="1400" dirty="0" smtClean="0"/>
              <a:t>.</a:t>
            </a:r>
            <a:endParaRPr lang="en-US" sz="1400" dirty="0" smtClean="0"/>
          </a:p>
          <a:p>
            <a:r>
              <a:rPr lang="en-US" sz="1400" dirty="0" err="1" smtClean="0"/>
              <a:t>Percutaneous</a:t>
            </a:r>
            <a:r>
              <a:rPr lang="en-US" sz="1400" dirty="0" smtClean="0"/>
              <a:t> valve replacement may be offered at highly selected congenital heart centers, especially for younger patients or those with multiple previous procedures, in order to reduce the number of open heart procedures. </a:t>
            </a:r>
          </a:p>
          <a:p>
            <a:pPr algn="ctr"/>
            <a:r>
              <a:rPr lang="en-US" sz="1400" b="1" dirty="0" smtClean="0"/>
              <a:t>KEY POINTS</a:t>
            </a:r>
            <a:endParaRPr lang="en-US" sz="1400" dirty="0" smtClean="0"/>
          </a:p>
          <a:p>
            <a:pPr>
              <a:buFont typeface="Wingdings" pitchFamily="2" charset="2"/>
              <a:buChar char="ü"/>
            </a:pPr>
            <a:r>
              <a:rPr lang="en-US" sz="1400" dirty="0" smtClean="0"/>
              <a:t>Pulmonic </a:t>
            </a:r>
            <a:r>
              <a:rPr lang="en-US" sz="1400" dirty="0" smtClean="0"/>
              <a:t>stenosis is usually congenital, but symptoms (</a:t>
            </a:r>
            <a:r>
              <a:rPr lang="en-US" sz="1400" dirty="0" err="1" smtClean="0"/>
              <a:t>eg</a:t>
            </a:r>
            <a:r>
              <a:rPr lang="en-US" sz="1400" dirty="0" smtClean="0"/>
              <a:t>, syncope, angina, </a:t>
            </a:r>
            <a:r>
              <a:rPr lang="en-US" sz="1400" dirty="0" err="1" smtClean="0"/>
              <a:t>dyspnea</a:t>
            </a:r>
            <a:r>
              <a:rPr lang="en-US" sz="1400" dirty="0" smtClean="0"/>
              <a:t>) usually do not appear until adulthood.</a:t>
            </a:r>
          </a:p>
          <a:p>
            <a:pPr>
              <a:buFont typeface="Wingdings" pitchFamily="2" charset="2"/>
              <a:buChar char="ü"/>
            </a:pPr>
            <a:r>
              <a:rPr lang="en-US" sz="1400" dirty="0" smtClean="0"/>
              <a:t>Heart sounds include increased splitting of S2 and a harsh crescendo-decrescendo ejection murmur heard best at the left </a:t>
            </a:r>
            <a:r>
              <a:rPr lang="en-US" sz="1400" dirty="0" err="1" smtClean="0"/>
              <a:t>parasternal</a:t>
            </a:r>
            <a:r>
              <a:rPr lang="en-US" sz="1400" dirty="0" smtClean="0"/>
              <a:t> 2nd or 4th </a:t>
            </a:r>
            <a:r>
              <a:rPr lang="en-US" sz="1400" dirty="0" err="1" smtClean="0"/>
              <a:t>intercostal</a:t>
            </a:r>
            <a:r>
              <a:rPr lang="en-US" sz="1400" dirty="0" smtClean="0"/>
              <a:t> space when the patient leans forward; the murmur grows louder immediately with </a:t>
            </a:r>
            <a:r>
              <a:rPr lang="en-US" sz="1400" dirty="0" err="1" smtClean="0"/>
              <a:t>Valsalva</a:t>
            </a:r>
            <a:r>
              <a:rPr lang="en-US" sz="1400" dirty="0" smtClean="0"/>
              <a:t> release and with inspiration.</a:t>
            </a:r>
          </a:p>
          <a:p>
            <a:pPr>
              <a:buFont typeface="Wingdings" pitchFamily="2" charset="2"/>
              <a:buChar char="ü"/>
            </a:pPr>
            <a:r>
              <a:rPr lang="en-US" sz="1400" dirty="0" smtClean="0"/>
              <a:t>Balloon </a:t>
            </a:r>
            <a:r>
              <a:rPr lang="en-US" sz="1400" dirty="0" err="1" smtClean="0"/>
              <a:t>valvuloplasty</a:t>
            </a:r>
            <a:r>
              <a:rPr lang="en-US" sz="1400" dirty="0" smtClean="0"/>
              <a:t> is done for symptomatic patients and asymptomatic patients with normal systolic function and a peak gradient &gt; 40 to 50 mm Hg.</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716016" y="30103"/>
            <a:ext cx="4427984" cy="2246769"/>
          </a:xfrm>
          <a:prstGeom prst="rect">
            <a:avLst/>
          </a:prstGeom>
        </p:spPr>
        <p:txBody>
          <a:bodyPr wrap="square">
            <a:spAutoFit/>
          </a:bodyPr>
          <a:lstStyle/>
          <a:p>
            <a:pPr algn="just"/>
            <a:r>
              <a:rPr lang="en-US" sz="1400" b="1" dirty="0" smtClean="0"/>
              <a:t>TETRALOGY OF FALLOT </a:t>
            </a:r>
            <a:r>
              <a:rPr lang="en-US" sz="1400" dirty="0" smtClean="0"/>
              <a:t>consists </a:t>
            </a:r>
            <a:r>
              <a:rPr lang="en-US" sz="1400" dirty="0" smtClean="0"/>
              <a:t>of 4 features: a </a:t>
            </a:r>
            <a:r>
              <a:rPr lang="en-US" sz="1400" b="1" dirty="0" smtClean="0"/>
              <a:t>large ventricular septal defect, right ventricular outflow tract obstruction and pulmonic valve stenosis, right ventricular hypertrophy, and over-riding of the aorta</a:t>
            </a:r>
            <a:r>
              <a:rPr lang="en-US" sz="1400" b="1" dirty="0" smtClean="0"/>
              <a:t>.</a:t>
            </a:r>
            <a:r>
              <a:rPr lang="ru-RU" sz="1400" b="1" dirty="0" smtClean="0"/>
              <a:t> </a:t>
            </a:r>
            <a:r>
              <a:rPr lang="en-US" sz="1400" dirty="0" smtClean="0"/>
              <a:t>Symptoms include cyanosis, </a:t>
            </a:r>
            <a:r>
              <a:rPr lang="en-US" sz="1400" dirty="0" err="1" smtClean="0"/>
              <a:t>dyspnea</a:t>
            </a:r>
            <a:r>
              <a:rPr lang="en-US" sz="1400" dirty="0" smtClean="0"/>
              <a:t> with feeding, poor growth, and hypercyanotic "</a:t>
            </a:r>
            <a:r>
              <a:rPr lang="en-US" sz="1400" dirty="0" err="1" smtClean="0"/>
              <a:t>tet</a:t>
            </a:r>
            <a:r>
              <a:rPr lang="en-US" sz="1400" dirty="0" smtClean="0"/>
              <a:t>" spells (sudden, potentially lethal episodes of severe cyanosis). A harsh systolic murmur at the left upper </a:t>
            </a:r>
            <a:r>
              <a:rPr lang="en-US" sz="1400" dirty="0" err="1" smtClean="0"/>
              <a:t>sternal</a:t>
            </a:r>
            <a:r>
              <a:rPr lang="en-US" sz="1400" dirty="0" smtClean="0"/>
              <a:t> border with a single 2nd heart sound (S2) is common. Diagnosis is by echocardiography. Definitive treatment is surgical repair.</a:t>
            </a:r>
            <a:endParaRPr lang="uk-UA" sz="1400" dirty="0"/>
          </a:p>
        </p:txBody>
      </p:sp>
      <p:sp>
        <p:nvSpPr>
          <p:cNvPr id="5" name="Прямоугольник 4"/>
          <p:cNvSpPr/>
          <p:nvPr/>
        </p:nvSpPr>
        <p:spPr>
          <a:xfrm>
            <a:off x="0" y="2420888"/>
            <a:ext cx="3851920" cy="4185761"/>
          </a:xfrm>
          <a:prstGeom prst="rect">
            <a:avLst/>
          </a:prstGeom>
        </p:spPr>
        <p:txBody>
          <a:bodyPr wrap="square">
            <a:spAutoFit/>
          </a:bodyPr>
          <a:lstStyle/>
          <a:p>
            <a:pPr algn="ctr"/>
            <a:r>
              <a:rPr lang="en-US" sz="1400" b="1" dirty="0" smtClean="0"/>
              <a:t>PATHOPHYSIOLOGY</a:t>
            </a:r>
            <a:endParaRPr lang="en-US" sz="1400" b="1" dirty="0" smtClean="0"/>
          </a:p>
          <a:p>
            <a:pPr algn="just"/>
            <a:r>
              <a:rPr lang="en-US" sz="1400" dirty="0" smtClean="0"/>
              <a:t>The ventricular septal defect in tetralogy of </a:t>
            </a:r>
            <a:r>
              <a:rPr lang="en-US" sz="1400" dirty="0" err="1" smtClean="0"/>
              <a:t>Fallot</a:t>
            </a:r>
            <a:r>
              <a:rPr lang="en-US" sz="1400" dirty="0" smtClean="0"/>
              <a:t> is often described as a </a:t>
            </a:r>
            <a:r>
              <a:rPr lang="en-US" sz="1400" dirty="0" err="1" smtClean="0"/>
              <a:t>malalignment</a:t>
            </a:r>
            <a:r>
              <a:rPr lang="en-US" sz="1400" dirty="0" smtClean="0"/>
              <a:t> type, since the </a:t>
            </a:r>
            <a:r>
              <a:rPr lang="en-US" sz="1400" dirty="0" err="1" smtClean="0"/>
              <a:t>conal</a:t>
            </a:r>
            <a:r>
              <a:rPr lang="en-US" sz="1400" dirty="0" smtClean="0"/>
              <a:t> septum is displaced </a:t>
            </a:r>
            <a:r>
              <a:rPr lang="en-US" sz="1400" dirty="0" err="1" smtClean="0"/>
              <a:t>anteriorly</a:t>
            </a:r>
            <a:r>
              <a:rPr lang="en-US" sz="1400" dirty="0" smtClean="0"/>
              <a:t>. This displaced septum protrudes into the pulmonary outflow tract, often resulting in obstruction and </a:t>
            </a:r>
            <a:r>
              <a:rPr lang="en-US" sz="1400" dirty="0" err="1" smtClean="0"/>
              <a:t>hypoplasia</a:t>
            </a:r>
            <a:r>
              <a:rPr lang="en-US" sz="1400" dirty="0" smtClean="0"/>
              <a:t> of the downstream structures, including the pulmonary valve, main pulmonary artery, and branch pulmonary arteries. </a:t>
            </a:r>
            <a:endParaRPr lang="en-US" sz="1400" dirty="0" smtClean="0"/>
          </a:p>
          <a:p>
            <a:pPr algn="just"/>
            <a:r>
              <a:rPr lang="en-US" sz="1400" dirty="0" smtClean="0"/>
              <a:t>  The </a:t>
            </a:r>
            <a:r>
              <a:rPr lang="en-US" sz="1400" dirty="0" smtClean="0"/>
              <a:t>ventricular septal defect is typically large; thus, systolic pressures in the right and left ventricles (and in the aorta) are the same. </a:t>
            </a:r>
            <a:r>
              <a:rPr lang="en-US" sz="1400" dirty="0" err="1" smtClean="0"/>
              <a:t>Pathophysiology</a:t>
            </a:r>
            <a:r>
              <a:rPr lang="en-US" sz="1400" dirty="0" smtClean="0"/>
              <a:t> depends on the degree of right ventricular outflow obstruction. </a:t>
            </a:r>
            <a:endParaRPr lang="en-US" sz="1400" dirty="0" smtClean="0"/>
          </a:p>
          <a:p>
            <a:pPr algn="just"/>
            <a:r>
              <a:rPr lang="en-US" sz="1400" dirty="0" smtClean="0"/>
              <a:t> </a:t>
            </a:r>
            <a:r>
              <a:rPr lang="en-US" sz="1400" dirty="0" smtClean="0"/>
              <a:t> A </a:t>
            </a:r>
            <a:r>
              <a:rPr lang="en-US" sz="1400" dirty="0" smtClean="0"/>
              <a:t>mild obstruction may result in a net left-to-right shunt through the VSD; a severe obstruction causes a right-to-left shunt, resulting in low systemic arterial saturation (cyanosis) that is unresponsive to supplemental oxygen.</a:t>
            </a:r>
            <a:endParaRPr lang="en-US" sz="1400" dirty="0"/>
          </a:p>
        </p:txBody>
      </p:sp>
      <p:sp>
        <p:nvSpPr>
          <p:cNvPr id="6" name="Прямоугольник 5"/>
          <p:cNvSpPr/>
          <p:nvPr/>
        </p:nvSpPr>
        <p:spPr>
          <a:xfrm>
            <a:off x="3851920" y="2167111"/>
            <a:ext cx="5220072" cy="4718273"/>
          </a:xfrm>
          <a:prstGeom prst="rect">
            <a:avLst/>
          </a:prstGeom>
        </p:spPr>
        <p:txBody>
          <a:bodyPr wrap="square">
            <a:spAutoFit/>
          </a:bodyPr>
          <a:lstStyle/>
          <a:p>
            <a:pPr algn="ctr"/>
            <a:r>
              <a:rPr lang="en-US" sz="1400" b="1" dirty="0" smtClean="0"/>
              <a:t>HYPERCYANOTIC SPELLS</a:t>
            </a:r>
          </a:p>
          <a:p>
            <a:pPr algn="just"/>
            <a:r>
              <a:rPr lang="en-US" sz="1200" dirty="0" smtClean="0"/>
              <a:t>   In </a:t>
            </a:r>
            <a:r>
              <a:rPr lang="en-US" sz="1200" dirty="0" smtClean="0"/>
              <a:t>some children with unrepaired tetralogy of </a:t>
            </a:r>
            <a:r>
              <a:rPr lang="en-US" sz="1200" dirty="0" err="1" smtClean="0"/>
              <a:t>Fallot</a:t>
            </a:r>
            <a:r>
              <a:rPr lang="en-US" sz="1200" dirty="0" smtClean="0"/>
              <a:t>, most often those several months up to 2 years of age, sudden episodes of profound cyanosis and hypoxia (hypercyanotic or "</a:t>
            </a:r>
            <a:r>
              <a:rPr lang="en-US" sz="1200" dirty="0" err="1" smtClean="0"/>
              <a:t>tet</a:t>
            </a:r>
            <a:r>
              <a:rPr lang="en-US" sz="1200" dirty="0" smtClean="0"/>
              <a:t>" spells) may occur, which may be lethal. A spell may be triggered by any event that slightly decreases oxygen saturation (</a:t>
            </a:r>
            <a:r>
              <a:rPr lang="en-US" sz="1200" dirty="0" err="1" smtClean="0"/>
              <a:t>eg</a:t>
            </a:r>
            <a:r>
              <a:rPr lang="en-US" sz="1200" dirty="0" smtClean="0"/>
              <a:t>, crying, defecating) or that suddenly decreases systemic vascular resistance (</a:t>
            </a:r>
            <a:r>
              <a:rPr lang="en-US" sz="1200" dirty="0" err="1" smtClean="0"/>
              <a:t>eg</a:t>
            </a:r>
            <a:r>
              <a:rPr lang="en-US" sz="1200" dirty="0" smtClean="0"/>
              <a:t>, playing, kicking legs when awakening) or by sudden onset of tachycardia or </a:t>
            </a:r>
            <a:r>
              <a:rPr lang="en-US" sz="1200" dirty="0" err="1" smtClean="0"/>
              <a:t>hypovolemia</a:t>
            </a:r>
            <a:r>
              <a:rPr lang="en-US" sz="1200" dirty="0" smtClean="0"/>
              <a:t>.</a:t>
            </a:r>
          </a:p>
          <a:p>
            <a:pPr algn="just"/>
            <a:r>
              <a:rPr lang="en-US" sz="1200" dirty="0" smtClean="0"/>
              <a:t> </a:t>
            </a:r>
            <a:r>
              <a:rPr lang="en-US" sz="1200" dirty="0" smtClean="0"/>
              <a:t>  The </a:t>
            </a:r>
            <a:r>
              <a:rPr lang="en-US" sz="1200" dirty="0" smtClean="0"/>
              <a:t>mechanism of a hypercyanotic spell  based on an increase in right-to-left shunting and a fall in arterial saturation. Factors include an increase in right ventricular outflow tract obstruction, an increase in pulmonary vascular resistance, and/or a decrease in systemic resistance—a vicious circle caused by the initial fall in arterial PO2, which stimulates the respiratory center and causes </a:t>
            </a:r>
            <a:r>
              <a:rPr lang="en-US" sz="1200" dirty="0" err="1" smtClean="0"/>
              <a:t>hyperpnea</a:t>
            </a:r>
            <a:r>
              <a:rPr lang="en-US" sz="1200" dirty="0" smtClean="0"/>
              <a:t> and increased adrenergic tone. The increased circulating </a:t>
            </a:r>
            <a:r>
              <a:rPr lang="en-US" sz="1200" dirty="0" err="1" smtClean="0"/>
              <a:t>catecholamines</a:t>
            </a:r>
            <a:r>
              <a:rPr lang="en-US" sz="1200" dirty="0" smtClean="0"/>
              <a:t> then stimulate increased contractility, which increases outflow tract obstruction</a:t>
            </a:r>
            <a:r>
              <a:rPr lang="en-US" sz="1200" dirty="0" smtClean="0"/>
              <a:t>.</a:t>
            </a:r>
          </a:p>
          <a:p>
            <a:pPr algn="just"/>
            <a:r>
              <a:rPr lang="en-US" sz="1200" dirty="0" smtClean="0"/>
              <a:t> A severe spell may lead to limpness, seizures, and occasionally death. During play, some toddlers may intermittently squat, a position that increases systemic vascular resistance and aortic pressure, which decreases right-to-left ventricular shunting and thus raises arterial oxygen saturation.</a:t>
            </a:r>
          </a:p>
          <a:p>
            <a:pPr algn="just"/>
            <a:r>
              <a:rPr lang="en-US" sz="1200" dirty="0" smtClean="0"/>
              <a:t>  Auscultation </a:t>
            </a:r>
            <a:r>
              <a:rPr lang="en-US" sz="1200" dirty="0" smtClean="0"/>
              <a:t>detects a harsh grade 3 to 5/6 systolic ejection murmur at the left mid and upper </a:t>
            </a:r>
            <a:r>
              <a:rPr lang="en-US" sz="1200" dirty="0" err="1" smtClean="0"/>
              <a:t>sternal</a:t>
            </a:r>
            <a:r>
              <a:rPr lang="en-US" sz="1200" dirty="0" smtClean="0"/>
              <a:t> </a:t>
            </a:r>
            <a:r>
              <a:rPr lang="en-US" sz="1200" dirty="0" smtClean="0"/>
              <a:t>border. </a:t>
            </a:r>
            <a:r>
              <a:rPr lang="en-US" sz="1200" dirty="0" smtClean="0"/>
              <a:t>The murmur in tetralogy is due to the </a:t>
            </a:r>
            <a:r>
              <a:rPr lang="en-US" sz="1200" u="sng" dirty="0" smtClean="0"/>
              <a:t>pulmonic stenosis</a:t>
            </a:r>
            <a:r>
              <a:rPr lang="en-US" sz="1200" dirty="0" smtClean="0"/>
              <a:t>; the ventricular septal defect is usually silent because it is large and has no pressure gradient. The 2nd heart sound (S2) is usually single because the pulmonary component is markedly reduced. A prominent right ventricular impulse and a systolic thrill may be present</a:t>
            </a:r>
            <a:r>
              <a:rPr lang="en-US" sz="1200" dirty="0" smtClean="0"/>
              <a:t>.</a:t>
            </a:r>
            <a:endParaRPr lang="uk-UA" sz="1200" dirty="0"/>
          </a:p>
        </p:txBody>
      </p:sp>
      <p:sp>
        <p:nvSpPr>
          <p:cNvPr id="10" name="Прямоугольник 9"/>
          <p:cNvSpPr/>
          <p:nvPr/>
        </p:nvSpPr>
        <p:spPr>
          <a:xfrm>
            <a:off x="35920" y="2420888"/>
            <a:ext cx="3816000" cy="4392000"/>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uk-UA"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1" name="Прямоугольник 10"/>
          <p:cNvSpPr/>
          <p:nvPr/>
        </p:nvSpPr>
        <p:spPr>
          <a:xfrm>
            <a:off x="3923928" y="2204864"/>
            <a:ext cx="5184000" cy="4608000"/>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uk-UA"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pic>
        <p:nvPicPr>
          <p:cNvPr id="182274" name="Picture 2" descr="Download Free png Tetralogy of Fallot (TOF) | Boston Children's Hospital -  DLPNG.com"/>
          <p:cNvPicPr>
            <a:picLocks noChangeAspect="1" noChangeArrowheads="1"/>
          </p:cNvPicPr>
          <p:nvPr/>
        </p:nvPicPr>
        <p:blipFill>
          <a:blip r:embed="rId2" cstate="print"/>
          <a:srcRect/>
          <a:stretch>
            <a:fillRect/>
          </a:stretch>
        </p:blipFill>
        <p:spPr bwMode="auto">
          <a:xfrm>
            <a:off x="1" y="1"/>
            <a:ext cx="4700583" cy="234888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6709529"/>
          </a:xfrm>
          <a:prstGeom prst="rect">
            <a:avLst/>
          </a:prstGeom>
        </p:spPr>
        <p:txBody>
          <a:bodyPr wrap="square">
            <a:spAutoFit/>
          </a:bodyPr>
          <a:lstStyle/>
          <a:p>
            <a:pPr algn="ctr"/>
            <a:r>
              <a:rPr lang="en-US" sz="1400" b="1" dirty="0" smtClean="0"/>
              <a:t>DIAGNOSIS</a:t>
            </a:r>
            <a:endParaRPr lang="en-US" sz="1400" b="1" dirty="0" smtClean="0"/>
          </a:p>
          <a:p>
            <a:pPr>
              <a:buFont typeface="Arial" pitchFamily="34" charset="0"/>
              <a:buChar char="•"/>
            </a:pPr>
            <a:r>
              <a:rPr lang="en-US" sz="1300" b="1" dirty="0" smtClean="0"/>
              <a:t>Chest x-ray </a:t>
            </a:r>
            <a:r>
              <a:rPr lang="en-US" sz="1300" b="1" dirty="0" smtClean="0"/>
              <a:t>; ECG; Echocardiography</a:t>
            </a:r>
            <a:r>
              <a:rPr lang="ru-RU" sz="1300" b="1" dirty="0" smtClean="0"/>
              <a:t>, </a:t>
            </a:r>
            <a:r>
              <a:rPr lang="en-US" sz="1300" b="1" dirty="0" smtClean="0"/>
              <a:t>Anamnesis</a:t>
            </a:r>
          </a:p>
          <a:p>
            <a:pPr algn="just"/>
            <a:r>
              <a:rPr lang="en-US" sz="1300" dirty="0" smtClean="0"/>
              <a:t>   Diagnosis </a:t>
            </a:r>
            <a:r>
              <a:rPr lang="en-US" sz="1300" dirty="0" smtClean="0"/>
              <a:t>of tetralogy of </a:t>
            </a:r>
            <a:r>
              <a:rPr lang="en-US" sz="1300" dirty="0" err="1" smtClean="0"/>
              <a:t>Fallot</a:t>
            </a:r>
            <a:r>
              <a:rPr lang="en-US" sz="1300" dirty="0" smtClean="0"/>
              <a:t> is suggested by history and clinical examination, supported by chest x-ray and ECG, and established by 2-dimensional echocardiography with color flow and Doppler studies. </a:t>
            </a:r>
            <a:endParaRPr lang="en-US" sz="1300" dirty="0" smtClean="0"/>
          </a:p>
          <a:p>
            <a:pPr algn="just"/>
            <a:r>
              <a:rPr lang="en-US" sz="1300" dirty="0" smtClean="0"/>
              <a:t> </a:t>
            </a:r>
            <a:r>
              <a:rPr lang="en-US" sz="1300" dirty="0" smtClean="0"/>
              <a:t>  Chest </a:t>
            </a:r>
            <a:r>
              <a:rPr lang="en-US" sz="1300" dirty="0" smtClean="0"/>
              <a:t>x-ray shows a boot-shaped heart with a concave main pulmonary artery segment and diminished pulmonary vascular markings. A right aortic arch is present in 25%.</a:t>
            </a:r>
          </a:p>
          <a:p>
            <a:pPr algn="just"/>
            <a:r>
              <a:rPr lang="en-US" sz="1300" dirty="0" smtClean="0"/>
              <a:t>   ECG </a:t>
            </a:r>
            <a:r>
              <a:rPr lang="en-US" sz="1300" dirty="0" smtClean="0"/>
              <a:t>shows right ventricular hypertrophy and may also show right atrial hypertrophy</a:t>
            </a:r>
            <a:r>
              <a:rPr lang="en-US" sz="1300" dirty="0" smtClean="0"/>
              <a:t>.</a:t>
            </a:r>
          </a:p>
          <a:p>
            <a:pPr algn="just"/>
            <a:r>
              <a:rPr lang="ru-RU" sz="1300" dirty="0" smtClean="0"/>
              <a:t>   </a:t>
            </a:r>
            <a:r>
              <a:rPr lang="en-US" sz="1300" dirty="0" smtClean="0"/>
              <a:t>Anamnesis</a:t>
            </a:r>
            <a:r>
              <a:rPr lang="ru-RU" sz="1300" dirty="0" smtClean="0"/>
              <a:t>: </a:t>
            </a:r>
            <a:r>
              <a:rPr lang="en-US" sz="1300" dirty="0" smtClean="0"/>
              <a:t>Manifestations </a:t>
            </a:r>
            <a:r>
              <a:rPr lang="en-US" sz="1300" dirty="0" smtClean="0"/>
              <a:t>depend on the degree of right ventricle outflow obstruction; severely affected neonates have marked cyanosis, </a:t>
            </a:r>
            <a:r>
              <a:rPr lang="en-US" sz="1300" dirty="0" err="1" smtClean="0"/>
              <a:t>dyspnea</a:t>
            </a:r>
            <a:r>
              <a:rPr lang="en-US" sz="1300" dirty="0" smtClean="0"/>
              <a:t> with feeding, poor weight gain, and a harsh grade 3 to 5/6 systolic ejection murmur. The murmur comes from the pulmonary stenosis; the VSD shunt is silent.</a:t>
            </a:r>
            <a:endParaRPr lang="en-US" sz="1300" dirty="0" smtClean="0"/>
          </a:p>
          <a:p>
            <a:pPr algn="ctr"/>
            <a:r>
              <a:rPr lang="en-US" sz="1300" b="1" dirty="0" smtClean="0"/>
              <a:t>TREATMENT</a:t>
            </a:r>
            <a:endParaRPr lang="en-US" sz="1300" b="1" dirty="0" smtClean="0"/>
          </a:p>
          <a:p>
            <a:pPr marL="180000" lvl="1">
              <a:buFont typeface="Arial" pitchFamily="34" charset="0"/>
              <a:buChar char="•"/>
            </a:pPr>
            <a:r>
              <a:rPr lang="en-US" sz="1300" dirty="0" smtClean="0"/>
              <a:t>For symptomatic neonates, prostaglandin E1 infusion</a:t>
            </a:r>
          </a:p>
          <a:p>
            <a:pPr marL="180000" lvl="1">
              <a:buFont typeface="Arial" pitchFamily="34" charset="0"/>
              <a:buChar char="•"/>
            </a:pPr>
            <a:r>
              <a:rPr lang="en-US" sz="1300" dirty="0" smtClean="0"/>
              <a:t>For hypercyanotic spells, knee-chest positioning, calming, oxygen, IV fluids, and sometimes drugs</a:t>
            </a:r>
          </a:p>
          <a:p>
            <a:pPr marL="180000" lvl="1">
              <a:buFont typeface="Arial" pitchFamily="34" charset="0"/>
              <a:buChar char="•"/>
            </a:pPr>
            <a:r>
              <a:rPr lang="en-US" sz="1300" dirty="0" smtClean="0"/>
              <a:t>Surgical repair</a:t>
            </a:r>
          </a:p>
          <a:p>
            <a:r>
              <a:rPr lang="en-US" sz="1300" dirty="0" smtClean="0"/>
              <a:t>Neonates with severe cyanosis may be palliated with an infusion of prostaglandin E1 </a:t>
            </a:r>
            <a:r>
              <a:rPr lang="en-US" sz="1300" dirty="0" smtClean="0"/>
              <a:t>to </a:t>
            </a:r>
            <a:r>
              <a:rPr lang="en-US" sz="1300" dirty="0" smtClean="0"/>
              <a:t>open the </a:t>
            </a:r>
            <a:r>
              <a:rPr lang="en-US" sz="1300" dirty="0" err="1" smtClean="0"/>
              <a:t>ductus</a:t>
            </a:r>
            <a:r>
              <a:rPr lang="en-US" sz="1300" dirty="0" smtClean="0"/>
              <a:t> </a:t>
            </a:r>
            <a:r>
              <a:rPr lang="en-US" sz="1300" dirty="0" err="1" smtClean="0"/>
              <a:t>arteriosus</a:t>
            </a:r>
            <a:r>
              <a:rPr lang="en-US" sz="1300" dirty="0" smtClean="0"/>
              <a:t> and thereby increase pulmonary blood flow.</a:t>
            </a:r>
          </a:p>
          <a:p>
            <a:r>
              <a:rPr lang="en-US" sz="1300" b="1" u="sng" dirty="0" smtClean="0"/>
              <a:t>Hypercyanotic spells</a:t>
            </a:r>
          </a:p>
          <a:p>
            <a:r>
              <a:rPr lang="en-US" sz="1300" dirty="0" smtClean="0"/>
              <a:t>Hypercyanotic spells require immediate intervention. The first steps are to</a:t>
            </a:r>
          </a:p>
          <a:p>
            <a:pPr marL="180000" lvl="1">
              <a:buFont typeface="Arial" pitchFamily="34" charset="0"/>
              <a:buChar char="•"/>
            </a:pPr>
            <a:r>
              <a:rPr lang="en-US" sz="1300" dirty="0" smtClean="0"/>
              <a:t>Place infants in a knee-chest position (older children usually squat spontaneously and do not develop hypercyanotic spells)</a:t>
            </a:r>
          </a:p>
          <a:p>
            <a:pPr marL="180000" lvl="1">
              <a:buFont typeface="Arial" pitchFamily="34" charset="0"/>
              <a:buChar char="•"/>
            </a:pPr>
            <a:r>
              <a:rPr lang="en-US" sz="1300" dirty="0" smtClean="0"/>
              <a:t>Establish a calm environment</a:t>
            </a:r>
          </a:p>
          <a:p>
            <a:pPr marL="180000" lvl="1">
              <a:buFont typeface="Arial" pitchFamily="34" charset="0"/>
              <a:buChar char="•"/>
            </a:pPr>
            <a:r>
              <a:rPr lang="en-US" sz="1300" dirty="0" smtClean="0"/>
              <a:t>Give supplemental oxygen</a:t>
            </a:r>
          </a:p>
          <a:p>
            <a:pPr marL="180000" lvl="1">
              <a:buFont typeface="Arial" pitchFamily="34" charset="0"/>
              <a:buChar char="•"/>
            </a:pPr>
            <a:r>
              <a:rPr lang="en-US" sz="1300" dirty="0" smtClean="0"/>
              <a:t>Give IV fluids for volume expansion</a:t>
            </a:r>
          </a:p>
          <a:p>
            <a:r>
              <a:rPr lang="en-US" sz="1300" dirty="0" smtClean="0"/>
              <a:t>If the spell persists, standard medical therapy includes morphine, </a:t>
            </a:r>
            <a:r>
              <a:rPr lang="en-US" sz="1300" dirty="0" err="1" smtClean="0"/>
              <a:t>phenylephrine</a:t>
            </a:r>
            <a:r>
              <a:rPr lang="en-US" sz="1300" dirty="0" smtClean="0"/>
              <a:t>, and beta-blockers (</a:t>
            </a:r>
            <a:r>
              <a:rPr lang="en-US" sz="1300" dirty="0" err="1" smtClean="0"/>
              <a:t>propranolol</a:t>
            </a:r>
            <a:r>
              <a:rPr lang="en-US" sz="1300" dirty="0" smtClean="0"/>
              <a:t> </a:t>
            </a:r>
            <a:r>
              <a:rPr lang="en-US" sz="1300" dirty="0" smtClean="0"/>
              <a:t>)</a:t>
            </a:r>
          </a:p>
          <a:p>
            <a:r>
              <a:rPr lang="en-US" sz="1300" dirty="0" smtClean="0"/>
              <a:t>    Ultimately</a:t>
            </a:r>
            <a:r>
              <a:rPr lang="en-US" sz="1300" dirty="0" smtClean="0"/>
              <a:t>, if positioning and drugs do not relieve the spell or if the infant is rapidly deteriorating, tracheal intubation with muscle paralysis and general anesthesia, extracorporeal membrane oxygenation (ECMO), or urgent surgical intervention may be necessary.</a:t>
            </a:r>
          </a:p>
          <a:p>
            <a:r>
              <a:rPr lang="en-US" sz="1300" dirty="0" smtClean="0"/>
              <a:t>   </a:t>
            </a:r>
            <a:r>
              <a:rPr lang="en-US" sz="1300" dirty="0" err="1" smtClean="0"/>
              <a:t>Propranolol</a:t>
            </a:r>
            <a:r>
              <a:rPr lang="en-US" sz="1300" dirty="0" smtClean="0"/>
              <a:t> 0.25 to 1 mg/kg orally every 6 hours (given until surgical repair) may prevent recurrences. Most experts think that even one significant spell indicates the need for expeditious surgical repair</a:t>
            </a:r>
            <a:r>
              <a:rPr lang="en-US" sz="1300" dirty="0" smtClean="0"/>
              <a:t>.</a:t>
            </a:r>
          </a:p>
          <a:p>
            <a:pPr algn="ctr"/>
            <a:r>
              <a:rPr lang="en-US" sz="1300" b="1" dirty="0" smtClean="0"/>
              <a:t>DEFINITIVE MANAGEMENT</a:t>
            </a:r>
            <a:endParaRPr lang="en-US" sz="1300" dirty="0" smtClean="0"/>
          </a:p>
          <a:p>
            <a:r>
              <a:rPr lang="en-US" sz="1300" dirty="0" smtClean="0"/>
              <a:t>Complete </a:t>
            </a:r>
            <a:r>
              <a:rPr lang="en-US" sz="1300" dirty="0" smtClean="0"/>
              <a:t>repair of tetralogy of </a:t>
            </a:r>
            <a:r>
              <a:rPr lang="en-US" sz="1300" dirty="0" err="1" smtClean="0"/>
              <a:t>Fallot</a:t>
            </a:r>
            <a:r>
              <a:rPr lang="en-US" sz="1300" dirty="0" smtClean="0"/>
              <a:t> consists of patch closure of the ventricular septal defect, widening of the right ventricular outflow tract with muscle resection, pulmonic </a:t>
            </a:r>
            <a:r>
              <a:rPr lang="en-US" sz="1300" dirty="0" err="1" smtClean="0"/>
              <a:t>valvuloplasty</a:t>
            </a:r>
            <a:r>
              <a:rPr lang="en-US" sz="1300" dirty="0" smtClean="0"/>
              <a:t> and, when warranted, patch augmentation of the main pulmonary artery. If there is significant </a:t>
            </a:r>
            <a:r>
              <a:rPr lang="en-US" sz="1300" dirty="0" err="1" smtClean="0"/>
              <a:t>hypoplasia</a:t>
            </a:r>
            <a:r>
              <a:rPr lang="en-US" sz="1300" dirty="0" smtClean="0"/>
              <a:t> of the pulmonic valve annulus, a </a:t>
            </a:r>
            <a:r>
              <a:rPr lang="en-US" sz="1300" dirty="0" err="1" smtClean="0"/>
              <a:t>transannular</a:t>
            </a:r>
            <a:r>
              <a:rPr lang="en-US" sz="1300" dirty="0" smtClean="0"/>
              <a:t> patch is placed. Surgery is usually done electively at age 2 to 6 months but can be done at any time if symptoms are present or right ventricular outflow tract obstruction is severe</a:t>
            </a:r>
            <a:r>
              <a:rPr lang="en-US" sz="1300" dirty="0" smtClean="0"/>
              <a:t>.</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586418"/>
          </a:xfrm>
          <a:prstGeom prst="rect">
            <a:avLst/>
          </a:prstGeom>
        </p:spPr>
        <p:txBody>
          <a:bodyPr wrap="square">
            <a:spAutoFit/>
          </a:bodyPr>
          <a:lstStyle/>
          <a:p>
            <a:pPr algn="just"/>
            <a:r>
              <a:rPr lang="en-US" sz="1200" b="1" dirty="0" smtClean="0"/>
              <a:t>COARCTATION OF THE AORTA </a:t>
            </a:r>
            <a:r>
              <a:rPr lang="en-US" sz="1200" dirty="0" smtClean="0"/>
              <a:t>is </a:t>
            </a:r>
            <a:r>
              <a:rPr lang="en-US" sz="1200" dirty="0" smtClean="0"/>
              <a:t>a localized narrowing of the aortic lumen that results in upper-extremity hypertension, left ventricular hypertrophy, and </a:t>
            </a:r>
            <a:r>
              <a:rPr lang="en-US" sz="1200" dirty="0" err="1" smtClean="0"/>
              <a:t>malperfusion</a:t>
            </a:r>
            <a:r>
              <a:rPr lang="en-US" sz="1200" dirty="0" smtClean="0"/>
              <a:t> of the abdominal organs and lower extremities. Symptoms vary with the anomaly’s severity and range from headache, chest pain, cold extremities, fatigue, and leg </a:t>
            </a:r>
            <a:r>
              <a:rPr lang="en-US" sz="1200" dirty="0" err="1" smtClean="0"/>
              <a:t>claudication</a:t>
            </a:r>
            <a:r>
              <a:rPr lang="en-US" sz="1200" dirty="0" smtClean="0"/>
              <a:t> to </a:t>
            </a:r>
            <a:r>
              <a:rPr lang="en-US" sz="1200" dirty="0" err="1" smtClean="0"/>
              <a:t>fulminant</a:t>
            </a:r>
            <a:r>
              <a:rPr lang="en-US" sz="1200" dirty="0" smtClean="0"/>
              <a:t> heart failure and shock. A soft bruit may be heard over the coarctation site. Diagnosis is by echocardiography or by CT or MR angiography. Treatment is balloon angioplasty with stent placement, or surgical correction</a:t>
            </a:r>
            <a:r>
              <a:rPr lang="en-US" sz="1200" dirty="0" smtClean="0"/>
              <a:t>.</a:t>
            </a:r>
            <a:endParaRPr lang="ru-RU" sz="1200" dirty="0" smtClean="0"/>
          </a:p>
          <a:p>
            <a:pPr algn="ctr"/>
            <a:r>
              <a:rPr lang="en-US" sz="1200" b="1" dirty="0" smtClean="0"/>
              <a:t>PATHOPHYSIOLOGY</a:t>
            </a:r>
            <a:endParaRPr lang="en-US" sz="1200" b="1" dirty="0" smtClean="0"/>
          </a:p>
          <a:p>
            <a:pPr algn="just"/>
            <a:r>
              <a:rPr lang="en-US" sz="1200" dirty="0" smtClean="0"/>
              <a:t>Coarctation </a:t>
            </a:r>
            <a:r>
              <a:rPr lang="en-US" sz="1200" dirty="0" smtClean="0"/>
              <a:t>of the aorta usually occurs at the proximal thoracic aorta just beyond the left </a:t>
            </a:r>
            <a:r>
              <a:rPr lang="en-US" sz="1200" dirty="0" err="1" smtClean="0"/>
              <a:t>subclavian</a:t>
            </a:r>
            <a:r>
              <a:rPr lang="en-US" sz="1200" dirty="0" smtClean="0"/>
              <a:t> artery and just across from the opening of the </a:t>
            </a:r>
            <a:r>
              <a:rPr lang="en-US" sz="1200" dirty="0" err="1" smtClean="0"/>
              <a:t>ductus</a:t>
            </a:r>
            <a:r>
              <a:rPr lang="en-US" sz="1200" dirty="0" smtClean="0"/>
              <a:t> </a:t>
            </a:r>
            <a:r>
              <a:rPr lang="en-US" sz="1200" dirty="0" err="1" smtClean="0"/>
              <a:t>arteriosus</a:t>
            </a:r>
            <a:r>
              <a:rPr lang="en-US" sz="1200" dirty="0" smtClean="0"/>
              <a:t>. Coarctation rarely involves the abdominal aorta</a:t>
            </a:r>
            <a:r>
              <a:rPr lang="en-US" sz="1200" dirty="0" smtClean="0"/>
              <a:t>.</a:t>
            </a:r>
            <a:endParaRPr lang="ru-RU" sz="1200" dirty="0" smtClean="0"/>
          </a:p>
          <a:p>
            <a:pPr algn="just"/>
            <a:r>
              <a:rPr lang="en-US" sz="1200" dirty="0" smtClean="0"/>
              <a:t>Physiologic consequences involve 2 phenomena:</a:t>
            </a:r>
          </a:p>
          <a:p>
            <a:pPr algn="just"/>
            <a:r>
              <a:rPr lang="en-US" sz="1200" dirty="0" smtClean="0"/>
              <a:t>Pressure overload in the arterial circulation proximal to the coarctation</a:t>
            </a:r>
          </a:p>
          <a:p>
            <a:pPr algn="just"/>
            <a:r>
              <a:rPr lang="en-US" sz="1200" dirty="0" err="1" smtClean="0"/>
              <a:t>Hypoperfusion</a:t>
            </a:r>
            <a:r>
              <a:rPr lang="en-US" sz="1200" dirty="0" smtClean="0"/>
              <a:t> distal to the coarctation</a:t>
            </a:r>
          </a:p>
          <a:p>
            <a:pPr algn="just"/>
            <a:r>
              <a:rPr lang="en-US" sz="1200" dirty="0" smtClean="0"/>
              <a:t>Pressure overload causes left ventricular hypertrophy and hypertension in the upper part of the body, including the brain.</a:t>
            </a:r>
          </a:p>
          <a:p>
            <a:pPr algn="just"/>
            <a:r>
              <a:rPr lang="en-US" sz="1200" dirty="0" err="1" smtClean="0"/>
              <a:t>Hypoperfusion</a:t>
            </a:r>
            <a:r>
              <a:rPr lang="en-US" sz="1200" dirty="0" smtClean="0"/>
              <a:t> affects the abdominal organs and lower extremities. </a:t>
            </a:r>
            <a:r>
              <a:rPr lang="en-US" sz="1200" dirty="0" err="1" smtClean="0"/>
              <a:t>Malperfusion</a:t>
            </a:r>
            <a:r>
              <a:rPr lang="en-US" sz="1200" dirty="0" smtClean="0"/>
              <a:t> of the intestine increases the risk of sepsis due to enteric organisms.</a:t>
            </a:r>
          </a:p>
          <a:p>
            <a:pPr algn="just"/>
            <a:r>
              <a:rPr lang="en-US" sz="1200" dirty="0" smtClean="0"/>
              <a:t>Ultimately, the pressure gradient increases collateral circulation to the abdomen and lower extremities via </a:t>
            </a:r>
            <a:r>
              <a:rPr lang="en-US" sz="1200" dirty="0" err="1" smtClean="0"/>
              <a:t>intercostal</a:t>
            </a:r>
            <a:r>
              <a:rPr lang="en-US" sz="1200" dirty="0" smtClean="0"/>
              <a:t>, internal mammary, scapular, and other arteries.</a:t>
            </a:r>
          </a:p>
          <a:p>
            <a:pPr algn="just"/>
            <a:r>
              <a:rPr lang="en-US" sz="1200" dirty="0" smtClean="0"/>
              <a:t>Untreated coarctation may result in left ventricular hypertrophy, </a:t>
            </a:r>
            <a:r>
              <a:rPr lang="en-US" sz="1200" u="sng" dirty="0" smtClean="0"/>
              <a:t>heart failure</a:t>
            </a:r>
            <a:r>
              <a:rPr lang="en-US" sz="1200" dirty="0" smtClean="0"/>
              <a:t>, collateral vessel formation, </a:t>
            </a:r>
            <a:r>
              <a:rPr lang="en-US" sz="1200" u="sng" dirty="0" smtClean="0"/>
              <a:t>bacterial endocarditis</a:t>
            </a:r>
            <a:r>
              <a:rPr lang="en-US" sz="1200" dirty="0" smtClean="0"/>
              <a:t>, </a:t>
            </a:r>
            <a:r>
              <a:rPr lang="en-US" sz="1200" u="sng" dirty="0" smtClean="0"/>
              <a:t>intracranial hemorrhage</a:t>
            </a:r>
            <a:r>
              <a:rPr lang="en-US" sz="1200" dirty="0" smtClean="0"/>
              <a:t>, hypertensive encephalopathy, and hypertensive cardiovascular disease during adulthood. Patients with untreated coarctation are at increased risk of </a:t>
            </a:r>
            <a:r>
              <a:rPr lang="en-US" sz="1200" u="sng" dirty="0" smtClean="0"/>
              <a:t>aortic dissection</a:t>
            </a:r>
            <a:r>
              <a:rPr lang="en-US" sz="1200" dirty="0" smtClean="0"/>
              <a:t> or rupture later in life or in association with pregnancy. The ascending aorta is the area most frequently involved in dissection or rupture. Current data suggest that this risk is less likely a direct consequence of the coarctation and more likely related to a </a:t>
            </a:r>
            <a:r>
              <a:rPr lang="en-US" sz="1200" u="sng" dirty="0" smtClean="0"/>
              <a:t>bicuspid aortic valve</a:t>
            </a:r>
            <a:r>
              <a:rPr lang="en-US" sz="1200" dirty="0" smtClean="0"/>
              <a:t> and associated </a:t>
            </a:r>
            <a:r>
              <a:rPr lang="en-US" sz="1200" dirty="0" err="1" smtClean="0"/>
              <a:t>aortopathy</a:t>
            </a:r>
            <a:r>
              <a:rPr lang="en-US" sz="1200" dirty="0" smtClean="0"/>
              <a:t>.</a:t>
            </a:r>
            <a:endParaRPr lang="ru-RU" sz="1200" dirty="0" smtClean="0"/>
          </a:p>
          <a:p>
            <a:pPr algn="ctr"/>
            <a:r>
              <a:rPr lang="en-US" sz="1200" b="1" dirty="0" smtClean="0"/>
              <a:t>SYMPTOMS AND SIGNS</a:t>
            </a:r>
          </a:p>
          <a:p>
            <a:pPr algn="just"/>
            <a:r>
              <a:rPr lang="en-US" sz="1200" dirty="0" smtClean="0"/>
              <a:t>If </a:t>
            </a:r>
            <a:r>
              <a:rPr lang="en-US" sz="1200" dirty="0" smtClean="0"/>
              <a:t>coarctation is significant, circulatory shock with renal insufficiency (</a:t>
            </a:r>
            <a:r>
              <a:rPr lang="en-US" sz="1200" dirty="0" err="1" smtClean="0"/>
              <a:t>oliguria</a:t>
            </a:r>
            <a:r>
              <a:rPr lang="en-US" sz="1200" dirty="0" smtClean="0"/>
              <a:t> or </a:t>
            </a:r>
            <a:r>
              <a:rPr lang="en-US" sz="1200" dirty="0" err="1" smtClean="0"/>
              <a:t>anuria</a:t>
            </a:r>
            <a:r>
              <a:rPr lang="en-US" sz="1200" dirty="0" smtClean="0"/>
              <a:t>) and </a:t>
            </a:r>
            <a:r>
              <a:rPr lang="en-US" sz="1200" u="sng" dirty="0" smtClean="0"/>
              <a:t>metabolic acidosis</a:t>
            </a:r>
            <a:r>
              <a:rPr lang="en-US" sz="1200" dirty="0" smtClean="0"/>
              <a:t> may develop in the first 7 to 10 days of life and may mimic findings of other systemic disorders such as sepsis. Infants with critical (severe) coarctation are likely to become acutely ill as soon as the </a:t>
            </a:r>
            <a:r>
              <a:rPr lang="en-US" sz="1200" dirty="0" err="1" smtClean="0"/>
              <a:t>ductus</a:t>
            </a:r>
            <a:r>
              <a:rPr lang="en-US" sz="1200" dirty="0" smtClean="0"/>
              <a:t> </a:t>
            </a:r>
            <a:r>
              <a:rPr lang="en-US" sz="1200" dirty="0" err="1" smtClean="0"/>
              <a:t>arteriosus</a:t>
            </a:r>
            <a:r>
              <a:rPr lang="en-US" sz="1200" dirty="0" smtClean="0"/>
              <a:t> constricts or closes.</a:t>
            </a:r>
          </a:p>
          <a:p>
            <a:pPr algn="just"/>
            <a:r>
              <a:rPr lang="en-US" sz="1200" dirty="0" smtClean="0"/>
              <a:t>Less severe coarctation may be asymptomatic during infancy. Subtle symptoms (</a:t>
            </a:r>
            <a:r>
              <a:rPr lang="en-US" sz="1200" dirty="0" err="1" smtClean="0"/>
              <a:t>eg</a:t>
            </a:r>
            <a:r>
              <a:rPr lang="en-US" sz="1200" dirty="0" smtClean="0"/>
              <a:t>, headache, chest pain, fatigue, and leg </a:t>
            </a:r>
            <a:r>
              <a:rPr lang="en-US" sz="1200" dirty="0" err="1" smtClean="0"/>
              <a:t>claudication</a:t>
            </a:r>
            <a:r>
              <a:rPr lang="en-US" sz="1200" dirty="0" smtClean="0"/>
              <a:t> during physical activities) may be present as children age. Upper-extremity hypertension is often present, but </a:t>
            </a:r>
            <a:r>
              <a:rPr lang="en-US" sz="1200" u="sng" dirty="0" smtClean="0"/>
              <a:t>heart failure</a:t>
            </a:r>
            <a:r>
              <a:rPr lang="en-US" sz="1200" dirty="0" smtClean="0"/>
              <a:t> rarely develops after the neonatal period. Rarely, in adulthood, </a:t>
            </a:r>
            <a:r>
              <a:rPr lang="en-US" sz="1200" dirty="0" err="1" smtClean="0"/>
              <a:t>intracerebral</a:t>
            </a:r>
            <a:r>
              <a:rPr lang="en-US" sz="1200" dirty="0" smtClean="0"/>
              <a:t> aneurysms rupture, resulting in subarachnoid or </a:t>
            </a:r>
            <a:r>
              <a:rPr lang="en-US" sz="1200" dirty="0" err="1" smtClean="0"/>
              <a:t>intracerebral</a:t>
            </a:r>
            <a:r>
              <a:rPr lang="en-US" sz="1200" dirty="0" smtClean="0"/>
              <a:t> hemorrhage.</a:t>
            </a:r>
          </a:p>
          <a:p>
            <a:pPr algn="just"/>
            <a:r>
              <a:rPr lang="en-US" sz="1200" dirty="0" smtClean="0"/>
              <a:t>Typical physical examination findings include strong pulses and hypertension in the upper extremities, diminished or delayed femoral pulses, and a blood pressure (BP) gradient, with low or unobtainable arterial BP in the lower extremities.</a:t>
            </a:r>
          </a:p>
          <a:p>
            <a:pPr algn="just"/>
            <a:r>
              <a:rPr lang="en-US" sz="1200" dirty="0" smtClean="0"/>
              <a:t>A grade 2 to 3/6 ejection systolic murmur is often present at the upper left </a:t>
            </a:r>
            <a:r>
              <a:rPr lang="en-US" sz="1200" dirty="0" err="1" smtClean="0"/>
              <a:t>sternal</a:t>
            </a:r>
            <a:r>
              <a:rPr lang="en-US" sz="1200" dirty="0" smtClean="0"/>
              <a:t> border, left </a:t>
            </a:r>
            <a:r>
              <a:rPr lang="en-US" sz="1200" dirty="0" err="1" smtClean="0"/>
              <a:t>axilla</a:t>
            </a:r>
            <a:r>
              <a:rPr lang="en-US" sz="1200" dirty="0" smtClean="0"/>
              <a:t>, and sometimes most prominently in the left </a:t>
            </a:r>
            <a:r>
              <a:rPr lang="en-US" sz="1200" dirty="0" err="1" smtClean="0"/>
              <a:t>interscapular</a:t>
            </a:r>
            <a:r>
              <a:rPr lang="en-US" sz="1200" dirty="0" smtClean="0"/>
              <a:t> area (see table </a:t>
            </a:r>
            <a:r>
              <a:rPr lang="en-US" sz="1200" u="sng" dirty="0" smtClean="0"/>
              <a:t>Heart Murmur Intensity</a:t>
            </a:r>
            <a:r>
              <a:rPr lang="en-US" sz="1200" dirty="0" smtClean="0"/>
              <a:t>). An apical systolic ejection click may be present if a </a:t>
            </a:r>
            <a:r>
              <a:rPr lang="en-US" sz="1200" u="sng" dirty="0" smtClean="0"/>
              <a:t>bicuspid aortic valve</a:t>
            </a:r>
            <a:r>
              <a:rPr lang="en-US" sz="1200" dirty="0" smtClean="0"/>
              <a:t> is also present. Dilated </a:t>
            </a:r>
            <a:r>
              <a:rPr lang="en-US" sz="1200" dirty="0" err="1" smtClean="0"/>
              <a:t>intercostal</a:t>
            </a:r>
            <a:r>
              <a:rPr lang="en-US" sz="1200" dirty="0" smtClean="0"/>
              <a:t> collateral arteries may cause a continuous murmur in the </a:t>
            </a:r>
            <a:r>
              <a:rPr lang="en-US" sz="1200" dirty="0" err="1" smtClean="0"/>
              <a:t>intercostal</a:t>
            </a:r>
            <a:r>
              <a:rPr lang="en-US" sz="1200" dirty="0" smtClean="0"/>
              <a:t> spaces.</a:t>
            </a:r>
          </a:p>
          <a:p>
            <a:pPr algn="just"/>
            <a:endParaRPr lang="en-US" sz="1200" dirty="0" smtClean="0"/>
          </a:p>
          <a:p>
            <a:pPr algn="just"/>
            <a:endParaRPr lang="uk-UA"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0" y="0"/>
            <a:ext cx="4572000" cy="3600986"/>
          </a:xfrm>
          <a:prstGeom prst="rect">
            <a:avLst/>
          </a:prstGeom>
        </p:spPr>
        <p:txBody>
          <a:bodyPr wrap="square">
            <a:spAutoFit/>
          </a:bodyPr>
          <a:lstStyle/>
          <a:p>
            <a:pPr algn="just"/>
            <a:r>
              <a:rPr lang="en-US" sz="1200" b="1" dirty="0" smtClean="0"/>
              <a:t>COARCTATION OF THE AORTA </a:t>
            </a:r>
            <a:r>
              <a:rPr lang="en-US" sz="1200" dirty="0" smtClean="0"/>
              <a:t>is </a:t>
            </a:r>
            <a:r>
              <a:rPr lang="en-US" sz="1200" dirty="0" smtClean="0"/>
              <a:t>a localized narrowing of the aortic lumen that results in upper-extremity hypertension, left ventricular hypertrophy, and </a:t>
            </a:r>
            <a:r>
              <a:rPr lang="en-US" sz="1200" dirty="0" err="1" smtClean="0"/>
              <a:t>malperfusion</a:t>
            </a:r>
            <a:r>
              <a:rPr lang="en-US" sz="1200" dirty="0" smtClean="0"/>
              <a:t> of the abdominal organs and lower extremities. Symptoms vary with the anomaly’s severity and range from headache, chest pain, cold extremities, fatigue, and leg </a:t>
            </a:r>
            <a:r>
              <a:rPr lang="en-US" sz="1200" dirty="0" err="1" smtClean="0"/>
              <a:t>claudication</a:t>
            </a:r>
            <a:r>
              <a:rPr lang="en-US" sz="1200" dirty="0" smtClean="0"/>
              <a:t> to </a:t>
            </a:r>
            <a:r>
              <a:rPr lang="en-US" sz="1200" dirty="0" err="1" smtClean="0"/>
              <a:t>fulminant</a:t>
            </a:r>
            <a:r>
              <a:rPr lang="en-US" sz="1200" dirty="0" smtClean="0"/>
              <a:t> heart failure and shock. A soft bruit may be heard over the coarctation site. Diagnosis is by echocardiography or by CT or MR angiography. Treatment is balloon angioplasty with stent placement, or surgical correction</a:t>
            </a:r>
            <a:r>
              <a:rPr lang="en-US" sz="1200" dirty="0" smtClean="0"/>
              <a:t>.</a:t>
            </a:r>
            <a:endParaRPr lang="ru-RU" sz="1200" dirty="0" smtClean="0"/>
          </a:p>
          <a:p>
            <a:pPr algn="ctr"/>
            <a:r>
              <a:rPr lang="en-US" sz="1200" b="1" dirty="0" smtClean="0"/>
              <a:t>PATHOPHYSIOLOGY</a:t>
            </a:r>
            <a:endParaRPr lang="en-US" sz="1200" b="1" dirty="0" smtClean="0"/>
          </a:p>
          <a:p>
            <a:pPr algn="just"/>
            <a:r>
              <a:rPr lang="en-US" sz="1200" dirty="0" smtClean="0"/>
              <a:t>Coarctation </a:t>
            </a:r>
            <a:r>
              <a:rPr lang="en-US" sz="1200" dirty="0" smtClean="0"/>
              <a:t>of the aorta usually occurs at the proximal thoracic aorta just beyond the left </a:t>
            </a:r>
            <a:r>
              <a:rPr lang="en-US" sz="1200" dirty="0" err="1" smtClean="0"/>
              <a:t>subclavian</a:t>
            </a:r>
            <a:r>
              <a:rPr lang="en-US" sz="1200" dirty="0" smtClean="0"/>
              <a:t> artery and just across from the opening of the </a:t>
            </a:r>
            <a:r>
              <a:rPr lang="en-US" sz="1200" dirty="0" err="1" smtClean="0"/>
              <a:t>ductus</a:t>
            </a:r>
            <a:r>
              <a:rPr lang="en-US" sz="1200" dirty="0" smtClean="0"/>
              <a:t> </a:t>
            </a:r>
            <a:r>
              <a:rPr lang="en-US" sz="1200" dirty="0" err="1" smtClean="0"/>
              <a:t>arteriosus</a:t>
            </a:r>
            <a:r>
              <a:rPr lang="en-US" sz="1200" dirty="0" smtClean="0"/>
              <a:t>. Coarctation rarely involves the abdominal aorta</a:t>
            </a:r>
            <a:r>
              <a:rPr lang="en-US" sz="1200" dirty="0" smtClean="0"/>
              <a:t>.</a:t>
            </a:r>
            <a:endParaRPr lang="ru-RU" sz="1200" dirty="0" smtClean="0"/>
          </a:p>
          <a:p>
            <a:pPr algn="just"/>
            <a:r>
              <a:rPr lang="en-US" sz="1200" dirty="0" smtClean="0"/>
              <a:t>Physiologic consequences involve 2 phenomena:</a:t>
            </a:r>
          </a:p>
          <a:p>
            <a:pPr algn="just"/>
            <a:r>
              <a:rPr lang="en-US" sz="1200" dirty="0" smtClean="0"/>
              <a:t>Pressure overload in the arterial circulation proximal to the coarctation</a:t>
            </a:r>
          </a:p>
          <a:p>
            <a:pPr algn="just"/>
            <a:r>
              <a:rPr lang="en-US" sz="1200" dirty="0" err="1" smtClean="0"/>
              <a:t>Hypoperfusion</a:t>
            </a:r>
            <a:r>
              <a:rPr lang="en-US" sz="1200" dirty="0" smtClean="0"/>
              <a:t> distal to the coarctation</a:t>
            </a:r>
          </a:p>
          <a:p>
            <a:pPr algn="just"/>
            <a:r>
              <a:rPr lang="en-US" sz="1200" dirty="0" smtClean="0"/>
              <a:t>Pressure overload causes left ventricular hypertrophy and hypertension in the upper part of the body, including the brain</a:t>
            </a:r>
            <a:r>
              <a:rPr lang="en-US" sz="1200" dirty="0" smtClean="0"/>
              <a:t>.</a:t>
            </a:r>
            <a:endParaRPr lang="en-US" sz="1200" dirty="0" smtClean="0"/>
          </a:p>
        </p:txBody>
      </p:sp>
      <p:pic>
        <p:nvPicPr>
          <p:cNvPr id="186370" name="Picture 2" descr="Presentation of coarctation of the aorta in the neonates and the infant  with short and long term implications - ScienceDirect"/>
          <p:cNvPicPr>
            <a:picLocks noChangeAspect="1" noChangeArrowheads="1"/>
          </p:cNvPicPr>
          <p:nvPr/>
        </p:nvPicPr>
        <p:blipFill>
          <a:blip r:embed="rId2" cstate="print"/>
          <a:srcRect/>
          <a:stretch>
            <a:fillRect/>
          </a:stretch>
        </p:blipFill>
        <p:spPr bwMode="auto">
          <a:xfrm>
            <a:off x="1" y="0"/>
            <a:ext cx="4499992" cy="3486861"/>
          </a:xfrm>
          <a:prstGeom prst="rect">
            <a:avLst/>
          </a:prstGeom>
          <a:noFill/>
        </p:spPr>
      </p:pic>
      <p:sp>
        <p:nvSpPr>
          <p:cNvPr id="4" name="Прямоугольник 3"/>
          <p:cNvSpPr/>
          <p:nvPr/>
        </p:nvSpPr>
        <p:spPr>
          <a:xfrm>
            <a:off x="0" y="3501008"/>
            <a:ext cx="9036496" cy="3323987"/>
          </a:xfrm>
          <a:prstGeom prst="rect">
            <a:avLst/>
          </a:prstGeom>
        </p:spPr>
        <p:txBody>
          <a:bodyPr wrap="square">
            <a:spAutoFit/>
          </a:bodyPr>
          <a:lstStyle/>
          <a:p>
            <a:pPr algn="just"/>
            <a:r>
              <a:rPr lang="en-US" sz="1100" dirty="0" err="1" smtClean="0"/>
              <a:t>Hypoperfusion</a:t>
            </a:r>
            <a:r>
              <a:rPr lang="en-US" sz="1100" dirty="0" smtClean="0"/>
              <a:t> affects the abdominal organs and lower extremities. </a:t>
            </a:r>
            <a:r>
              <a:rPr lang="en-US" sz="1100" dirty="0" err="1" smtClean="0"/>
              <a:t>Malperfusion</a:t>
            </a:r>
            <a:r>
              <a:rPr lang="en-US" sz="1100" dirty="0" smtClean="0"/>
              <a:t> of the intestine increases the risk of sepsis due to enteric organisms.</a:t>
            </a:r>
          </a:p>
          <a:p>
            <a:pPr algn="just"/>
            <a:r>
              <a:rPr lang="en-US" sz="1100" dirty="0" smtClean="0"/>
              <a:t>Ultimately, the pressure gradient increases collateral circulation to the abdomen and lower extremities via </a:t>
            </a:r>
            <a:r>
              <a:rPr lang="en-US" sz="1100" dirty="0" err="1" smtClean="0"/>
              <a:t>intercostal</a:t>
            </a:r>
            <a:r>
              <a:rPr lang="en-US" sz="1100" dirty="0" smtClean="0"/>
              <a:t>, internal mammary, scapular, and other arteries.</a:t>
            </a:r>
          </a:p>
          <a:p>
            <a:pPr algn="just"/>
            <a:r>
              <a:rPr lang="en-US" sz="1100" dirty="0" smtClean="0"/>
              <a:t>Untreated coarctation may result in left ventricular hypertrophy, </a:t>
            </a:r>
            <a:r>
              <a:rPr lang="en-US" sz="1100" u="sng" dirty="0" smtClean="0"/>
              <a:t>heart failure</a:t>
            </a:r>
            <a:r>
              <a:rPr lang="en-US" sz="1100" dirty="0" smtClean="0"/>
              <a:t>, collateral vessel formation, </a:t>
            </a:r>
            <a:r>
              <a:rPr lang="en-US" sz="1100" u="sng" dirty="0" smtClean="0"/>
              <a:t>bacterial endocarditis</a:t>
            </a:r>
            <a:r>
              <a:rPr lang="en-US" sz="1100" dirty="0" smtClean="0"/>
              <a:t>, </a:t>
            </a:r>
            <a:r>
              <a:rPr lang="en-US" sz="1100" u="sng" dirty="0" smtClean="0"/>
              <a:t>intracranial hemorrhage</a:t>
            </a:r>
            <a:r>
              <a:rPr lang="en-US" sz="1100" dirty="0" smtClean="0"/>
              <a:t>, hypertensive encephalopathy, and hypertensive cardiovascular disease during adulthood. Patients with untreated coarctation are at increased risk of </a:t>
            </a:r>
            <a:r>
              <a:rPr lang="en-US" sz="1100" u="sng" dirty="0" smtClean="0"/>
              <a:t>aortic dissection</a:t>
            </a:r>
            <a:r>
              <a:rPr lang="en-US" sz="1100" dirty="0" smtClean="0"/>
              <a:t> or rupture later in life or in association with pregnancy. The ascending aorta is the area most frequently involved in dissection or rupture. Current data suggest that this risk is less likely a direct consequence of the coarctation and more likely related to a </a:t>
            </a:r>
            <a:r>
              <a:rPr lang="en-US" sz="1100" u="sng" dirty="0" smtClean="0"/>
              <a:t>bicuspid aortic valve</a:t>
            </a:r>
            <a:r>
              <a:rPr lang="en-US" sz="1100" dirty="0" smtClean="0"/>
              <a:t> and associated </a:t>
            </a:r>
            <a:r>
              <a:rPr lang="en-US" sz="1100" dirty="0" err="1" smtClean="0"/>
              <a:t>aortopathy</a:t>
            </a:r>
            <a:r>
              <a:rPr lang="en-US" sz="1100" dirty="0" smtClean="0"/>
              <a:t>.</a:t>
            </a:r>
            <a:endParaRPr lang="ru-RU" sz="1100" dirty="0" smtClean="0"/>
          </a:p>
          <a:p>
            <a:pPr algn="ctr"/>
            <a:r>
              <a:rPr lang="en-US" sz="1200" b="1" dirty="0" smtClean="0"/>
              <a:t>SYMPTOMS AND SIGNS</a:t>
            </a:r>
          </a:p>
          <a:p>
            <a:pPr algn="just"/>
            <a:r>
              <a:rPr lang="en-US" sz="1100" dirty="0" smtClean="0"/>
              <a:t>If coarctation is significant, circulatory shock with renal insufficiency (</a:t>
            </a:r>
            <a:r>
              <a:rPr lang="en-US" sz="1100" dirty="0" err="1" smtClean="0"/>
              <a:t>oliguria</a:t>
            </a:r>
            <a:r>
              <a:rPr lang="en-US" sz="1100" dirty="0" smtClean="0"/>
              <a:t> or </a:t>
            </a:r>
            <a:r>
              <a:rPr lang="en-US" sz="1100" dirty="0" err="1" smtClean="0"/>
              <a:t>anuria</a:t>
            </a:r>
            <a:r>
              <a:rPr lang="en-US" sz="1100" dirty="0" smtClean="0"/>
              <a:t>) and </a:t>
            </a:r>
            <a:r>
              <a:rPr lang="en-US" sz="1100" u="sng" dirty="0" smtClean="0"/>
              <a:t>metabolic acidosis</a:t>
            </a:r>
            <a:r>
              <a:rPr lang="en-US" sz="1100" dirty="0" smtClean="0"/>
              <a:t> may develop in the first 7 to 10 days of life and may mimic findings of other systemic disorders such as sepsis. Infants with critical (severe) coarctation are likely to become acutely ill as soon as the </a:t>
            </a:r>
            <a:r>
              <a:rPr lang="en-US" sz="1100" dirty="0" err="1" smtClean="0"/>
              <a:t>ductus</a:t>
            </a:r>
            <a:r>
              <a:rPr lang="en-US" sz="1100" dirty="0" smtClean="0"/>
              <a:t> </a:t>
            </a:r>
            <a:r>
              <a:rPr lang="en-US" sz="1100" dirty="0" err="1" smtClean="0"/>
              <a:t>arteriosus</a:t>
            </a:r>
            <a:r>
              <a:rPr lang="en-US" sz="1100" dirty="0" smtClean="0"/>
              <a:t> constricts or closes.</a:t>
            </a:r>
          </a:p>
          <a:p>
            <a:pPr algn="just"/>
            <a:r>
              <a:rPr lang="en-US" sz="1100" dirty="0" smtClean="0"/>
              <a:t>Less severe coarctation may be asymptomatic during infancy. Subtle symptoms (</a:t>
            </a:r>
            <a:r>
              <a:rPr lang="en-US" sz="1100" dirty="0" err="1" smtClean="0"/>
              <a:t>eg</a:t>
            </a:r>
            <a:r>
              <a:rPr lang="en-US" sz="1100" dirty="0" smtClean="0"/>
              <a:t>, headache, chest pain, fatigue, and leg </a:t>
            </a:r>
            <a:r>
              <a:rPr lang="en-US" sz="1100" dirty="0" err="1" smtClean="0"/>
              <a:t>claudication</a:t>
            </a:r>
            <a:r>
              <a:rPr lang="en-US" sz="1100" dirty="0" smtClean="0"/>
              <a:t> during physical activities) may be present as children age. Upper-extremity hypertension is often present, but </a:t>
            </a:r>
            <a:r>
              <a:rPr lang="en-US" sz="1100" u="sng" dirty="0" smtClean="0"/>
              <a:t>heart failure</a:t>
            </a:r>
            <a:r>
              <a:rPr lang="en-US" sz="1100" dirty="0" smtClean="0"/>
              <a:t> rarely develops after the neonatal period. Rarely, in adulthood, </a:t>
            </a:r>
            <a:r>
              <a:rPr lang="en-US" sz="1100" dirty="0" err="1" smtClean="0"/>
              <a:t>intracerebral</a:t>
            </a:r>
            <a:r>
              <a:rPr lang="en-US" sz="1100" dirty="0" smtClean="0"/>
              <a:t> aneurysms rupture, resulting in subarachnoid or </a:t>
            </a:r>
            <a:r>
              <a:rPr lang="en-US" sz="1100" dirty="0" err="1" smtClean="0"/>
              <a:t>intracerebral</a:t>
            </a:r>
            <a:r>
              <a:rPr lang="en-US" sz="1100" dirty="0" smtClean="0"/>
              <a:t> hemorrhage.</a:t>
            </a:r>
          </a:p>
          <a:p>
            <a:pPr algn="just"/>
            <a:r>
              <a:rPr lang="en-US" sz="1100" dirty="0" smtClean="0"/>
              <a:t>Typical physical examination findings include strong pulses and hypertension in the upper extremities, diminished or delayed femoral pulses, and a blood pressure (BP) gradient, with low or unobtainable arterial BP in the lower extremities.</a:t>
            </a:r>
          </a:p>
          <a:p>
            <a:pPr algn="just"/>
            <a:r>
              <a:rPr lang="en-US" sz="1100" dirty="0" smtClean="0"/>
              <a:t>A grade 2 to 3/6 ejection systolic murmur is often present at the upper left </a:t>
            </a:r>
            <a:r>
              <a:rPr lang="en-US" sz="1100" dirty="0" err="1" smtClean="0"/>
              <a:t>sternal</a:t>
            </a:r>
            <a:r>
              <a:rPr lang="en-US" sz="1100" dirty="0" smtClean="0"/>
              <a:t> border, left </a:t>
            </a:r>
            <a:r>
              <a:rPr lang="en-US" sz="1100" dirty="0" err="1" smtClean="0"/>
              <a:t>axilla</a:t>
            </a:r>
            <a:r>
              <a:rPr lang="en-US" sz="1100" dirty="0" smtClean="0"/>
              <a:t>, and sometimes most prominently in the left </a:t>
            </a:r>
            <a:r>
              <a:rPr lang="en-US" sz="1100" dirty="0" err="1" smtClean="0"/>
              <a:t>interscapular</a:t>
            </a:r>
            <a:r>
              <a:rPr lang="en-US" sz="1100" dirty="0" smtClean="0"/>
              <a:t> area (see table </a:t>
            </a:r>
            <a:r>
              <a:rPr lang="en-US" sz="1100" u="sng" dirty="0" smtClean="0"/>
              <a:t>Heart Murmur Intensity</a:t>
            </a:r>
            <a:r>
              <a:rPr lang="en-US" sz="1100" dirty="0" smtClean="0"/>
              <a:t>). An apical systolic ejection click may be present if a </a:t>
            </a:r>
            <a:r>
              <a:rPr lang="en-US" sz="1100" u="sng" dirty="0" smtClean="0"/>
              <a:t>bicuspid aortic valve</a:t>
            </a:r>
            <a:r>
              <a:rPr lang="en-US" sz="1100" dirty="0" smtClean="0"/>
              <a:t> is also present. Dilated </a:t>
            </a:r>
            <a:r>
              <a:rPr lang="en-US" sz="1100" dirty="0" err="1" smtClean="0"/>
              <a:t>intercostal</a:t>
            </a:r>
            <a:r>
              <a:rPr lang="en-US" sz="1100" dirty="0" smtClean="0"/>
              <a:t> collateral arteries may cause a continuous murmur in the </a:t>
            </a:r>
            <a:r>
              <a:rPr lang="en-US" sz="1100" dirty="0" err="1" smtClean="0"/>
              <a:t>intercostal</a:t>
            </a:r>
            <a:r>
              <a:rPr lang="en-US" sz="1100" dirty="0" smtClean="0"/>
              <a:t> spaces.</a:t>
            </a:r>
            <a:endParaRPr lang="uk-UA"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740307"/>
          </a:xfrm>
          <a:prstGeom prst="rect">
            <a:avLst/>
          </a:prstGeom>
        </p:spPr>
        <p:txBody>
          <a:bodyPr wrap="square">
            <a:spAutoFit/>
          </a:bodyPr>
          <a:lstStyle/>
          <a:p>
            <a:pPr algn="ctr"/>
            <a:r>
              <a:rPr lang="en-US" sz="1200" b="1" dirty="0" smtClean="0"/>
              <a:t>DIAGNOSIS</a:t>
            </a:r>
            <a:endParaRPr lang="en-US" sz="1200" b="1" dirty="0" smtClean="0"/>
          </a:p>
          <a:p>
            <a:pPr algn="just">
              <a:buFont typeface="Arial" pitchFamily="34" charset="0"/>
              <a:buChar char="•"/>
            </a:pPr>
            <a:r>
              <a:rPr lang="en-US" sz="1200" dirty="0" smtClean="0"/>
              <a:t>Chest x-ray and ECG</a:t>
            </a:r>
          </a:p>
          <a:p>
            <a:pPr algn="just">
              <a:buFont typeface="Arial" pitchFamily="34" charset="0"/>
              <a:buChar char="•"/>
            </a:pPr>
            <a:r>
              <a:rPr lang="en-US" sz="1200" dirty="0" smtClean="0"/>
              <a:t>Echocardiography or CT or MR angiography</a:t>
            </a:r>
          </a:p>
          <a:p>
            <a:pPr algn="just"/>
            <a:r>
              <a:rPr lang="ru-RU" sz="1200" dirty="0" smtClean="0"/>
              <a:t>  </a:t>
            </a:r>
            <a:r>
              <a:rPr lang="en-US" sz="1200" dirty="0" smtClean="0"/>
              <a:t>Diagnosis </a:t>
            </a:r>
            <a:r>
              <a:rPr lang="en-US" sz="1200" dirty="0" smtClean="0"/>
              <a:t>is suggested by clinical examination (including BP measurement in all 4 extremities and palpation of femoral pulses), supported by chest x-ray and ECG, and established by 2-dimensional echocardiography with color flow and Doppler studies or, in older patients with a suboptimal </a:t>
            </a:r>
            <a:r>
              <a:rPr lang="en-US" sz="1200" dirty="0" err="1" smtClean="0"/>
              <a:t>echocardiographic</a:t>
            </a:r>
            <a:r>
              <a:rPr lang="en-US" sz="1200" dirty="0" smtClean="0"/>
              <a:t> window, with CT or MR angiography.</a:t>
            </a:r>
          </a:p>
          <a:p>
            <a:pPr algn="just"/>
            <a:r>
              <a:rPr lang="ru-RU" sz="1200" dirty="0" smtClean="0"/>
              <a:t>   </a:t>
            </a:r>
            <a:r>
              <a:rPr lang="en-US" sz="1200" dirty="0" smtClean="0"/>
              <a:t>Chest </a:t>
            </a:r>
            <a:r>
              <a:rPr lang="en-US" sz="1200" dirty="0" smtClean="0"/>
              <a:t>x-ray shows coarctation as a “3” sign in the upper left </a:t>
            </a:r>
            <a:r>
              <a:rPr lang="en-US" sz="1200" dirty="0" err="1" smtClean="0"/>
              <a:t>mediastinal</a:t>
            </a:r>
            <a:r>
              <a:rPr lang="en-US" sz="1200" dirty="0" smtClean="0"/>
              <a:t> shadow. Heart size is normal unless heart failure supervenes. Dilated </a:t>
            </a:r>
            <a:r>
              <a:rPr lang="en-US" sz="1200" dirty="0" err="1" smtClean="0"/>
              <a:t>intercostal</a:t>
            </a:r>
            <a:r>
              <a:rPr lang="en-US" sz="1200" dirty="0" smtClean="0"/>
              <a:t> collateral arteries may erode the 3rd to 8th ribs, causing rib notching, but rib notching is seldom seen before age 5 years.</a:t>
            </a:r>
          </a:p>
          <a:p>
            <a:pPr algn="just"/>
            <a:r>
              <a:rPr lang="en-US" sz="1200" dirty="0" smtClean="0"/>
              <a:t>ECG usually shows left ventricular hypertrophy but findings may be normal. Because the presence of a coarctation alters fetal circulation by shifting a higher proportion of flow through the right ventricle, neonates and infants with severe coarctation usually have right ventricular hypertrophy rather than left ventricular hypertrophy</a:t>
            </a:r>
            <a:r>
              <a:rPr lang="en-US" sz="1200" dirty="0" smtClean="0"/>
              <a:t>.</a:t>
            </a:r>
            <a:endParaRPr lang="ru-RU" sz="1200" dirty="0" smtClean="0"/>
          </a:p>
          <a:p>
            <a:pPr algn="just"/>
            <a:r>
              <a:rPr lang="ru-RU" sz="1200" b="1" dirty="0" smtClean="0"/>
              <a:t>   </a:t>
            </a:r>
            <a:r>
              <a:rPr lang="en-US" sz="1200" dirty="0" smtClean="0"/>
              <a:t>There </a:t>
            </a:r>
            <a:r>
              <a:rPr lang="en-US" sz="1200" dirty="0" smtClean="0"/>
              <a:t>is typically a blood pressure gradient between upper and lower extremities, an easily distinguished amplitude differential between the upper and lower extremity pulses, and a grade 2 to 3/6 ejection systolic murmur, sometimes most prominent in the left </a:t>
            </a:r>
            <a:r>
              <a:rPr lang="en-US" sz="1200" dirty="0" err="1" smtClean="0"/>
              <a:t>interscapular</a:t>
            </a:r>
            <a:r>
              <a:rPr lang="en-US" sz="1200" dirty="0" smtClean="0"/>
              <a:t> area. </a:t>
            </a:r>
            <a:endParaRPr lang="ru-RU" sz="1200" dirty="0" smtClean="0"/>
          </a:p>
          <a:p>
            <a:pPr algn="ctr"/>
            <a:r>
              <a:rPr lang="en-US" sz="1200" b="1" dirty="0" smtClean="0"/>
              <a:t>TREATMENT</a:t>
            </a:r>
            <a:endParaRPr lang="en-US" sz="1200" b="1" dirty="0" smtClean="0"/>
          </a:p>
          <a:p>
            <a:pPr>
              <a:buFont typeface="Arial" pitchFamily="34" charset="0"/>
              <a:buChar char="•"/>
            </a:pPr>
            <a:r>
              <a:rPr lang="en-US" sz="1200" dirty="0" smtClean="0"/>
              <a:t>For symptomatic neonates, prostaglandin E1 infusion</a:t>
            </a:r>
          </a:p>
          <a:p>
            <a:pPr>
              <a:buFont typeface="Arial" pitchFamily="34" charset="0"/>
              <a:buChar char="•"/>
            </a:pPr>
            <a:r>
              <a:rPr lang="en-US" sz="1200" dirty="0" smtClean="0"/>
              <a:t>For hypertension, beta-blockers</a:t>
            </a:r>
          </a:p>
          <a:p>
            <a:pPr>
              <a:buFont typeface="Arial" pitchFamily="34" charset="0"/>
              <a:buChar char="•"/>
            </a:pPr>
            <a:r>
              <a:rPr lang="en-US" sz="1200" dirty="0" smtClean="0"/>
              <a:t>Surgical correction for neonates, infants, and small children</a:t>
            </a:r>
          </a:p>
          <a:p>
            <a:pPr>
              <a:buFont typeface="Arial" pitchFamily="34" charset="0"/>
              <a:buChar char="•"/>
            </a:pPr>
            <a:r>
              <a:rPr lang="en-US" sz="1200" dirty="0" smtClean="0"/>
              <a:t>Sometimes balloon angioplasty (sometimes with stent placement) in older children</a:t>
            </a:r>
          </a:p>
          <a:p>
            <a:r>
              <a:rPr lang="en-US" sz="1200" dirty="0" smtClean="0"/>
              <a:t>Symptomatic neonates are treated promptly. In infants with very mild coarctation and no signs of lower body </a:t>
            </a:r>
            <a:r>
              <a:rPr lang="en-US" sz="1200" dirty="0" err="1" smtClean="0"/>
              <a:t>hypoperfusion</a:t>
            </a:r>
            <a:r>
              <a:rPr lang="en-US" sz="1200" dirty="0" smtClean="0"/>
              <a:t>, the condition is monitored until definitive repair is done</a:t>
            </a:r>
            <a:r>
              <a:rPr lang="en-US" sz="1200" dirty="0" smtClean="0"/>
              <a:t>.</a:t>
            </a:r>
            <a:endParaRPr lang="ru-RU" sz="1200" dirty="0" smtClean="0"/>
          </a:p>
          <a:p>
            <a:pPr algn="ctr"/>
            <a:r>
              <a:rPr lang="en-US" sz="1200" b="1" dirty="0" smtClean="0"/>
              <a:t>Medical management of coarctation</a:t>
            </a:r>
          </a:p>
          <a:p>
            <a:r>
              <a:rPr lang="en-US" sz="1200" dirty="0" smtClean="0"/>
              <a:t>Symptomatic neonates require cardiopulmonary stabilization with infusion of prostaglandin E1 </a:t>
            </a:r>
            <a:r>
              <a:rPr lang="en-US" sz="1200" dirty="0" smtClean="0"/>
              <a:t>to </a:t>
            </a:r>
            <a:r>
              <a:rPr lang="en-US" sz="1200" dirty="0" smtClean="0"/>
              <a:t>reopen the constricted </a:t>
            </a:r>
            <a:r>
              <a:rPr lang="en-US" sz="1200" dirty="0" err="1" smtClean="0"/>
              <a:t>ductus</a:t>
            </a:r>
            <a:r>
              <a:rPr lang="en-US" sz="1200" dirty="0" smtClean="0"/>
              <a:t> </a:t>
            </a:r>
            <a:r>
              <a:rPr lang="en-US" sz="1200" dirty="0" err="1" smtClean="0"/>
              <a:t>arteriosus</a:t>
            </a:r>
            <a:r>
              <a:rPr lang="en-US" sz="1200" dirty="0" smtClean="0"/>
              <a:t>. Opening the </a:t>
            </a:r>
            <a:r>
              <a:rPr lang="en-US" sz="1200" dirty="0" err="1" smtClean="0"/>
              <a:t>ductus</a:t>
            </a:r>
            <a:r>
              <a:rPr lang="en-US" sz="1200" dirty="0" smtClean="0"/>
              <a:t> and its aortic </a:t>
            </a:r>
            <a:r>
              <a:rPr lang="en-US" sz="1200" dirty="0" err="1" smtClean="0"/>
              <a:t>ampulla</a:t>
            </a:r>
            <a:r>
              <a:rPr lang="en-US" sz="1200" dirty="0" smtClean="0"/>
              <a:t> provides some relief of the aortic obstruction. It also allows pulmonary artery blood to bypass the aortic obstruction via right-to-left shunting across the </a:t>
            </a:r>
            <a:r>
              <a:rPr lang="en-US" sz="1200" dirty="0" err="1" smtClean="0"/>
              <a:t>ductus</a:t>
            </a:r>
            <a:r>
              <a:rPr lang="en-US" sz="1200" dirty="0" smtClean="0"/>
              <a:t> and increases perfusion of the descending aorta, improving systemic perfusion and reversing metabolic acidosis.</a:t>
            </a:r>
          </a:p>
          <a:p>
            <a:r>
              <a:rPr lang="en-US" sz="1200" dirty="0" smtClean="0"/>
              <a:t>Diuretics can help treat </a:t>
            </a:r>
            <a:r>
              <a:rPr lang="en-US" sz="1200" u="sng" dirty="0" smtClean="0"/>
              <a:t>heart failure</a:t>
            </a:r>
            <a:r>
              <a:rPr lang="en-US" sz="1200" dirty="0" smtClean="0"/>
              <a:t> symptoms. IV </a:t>
            </a:r>
            <a:r>
              <a:rPr lang="en-US" sz="1200" dirty="0" err="1" smtClean="0"/>
              <a:t>milrinone</a:t>
            </a:r>
            <a:r>
              <a:rPr lang="en-US" sz="1200" dirty="0" smtClean="0"/>
              <a:t> can be useful in select circumstances (</a:t>
            </a:r>
            <a:r>
              <a:rPr lang="en-US" sz="1200" dirty="0" err="1" smtClean="0"/>
              <a:t>eg</a:t>
            </a:r>
            <a:r>
              <a:rPr lang="en-US" sz="1200" dirty="0" smtClean="0"/>
              <a:t>, infants with heart failure and significant left ventricle dysfunction).</a:t>
            </a:r>
          </a:p>
          <a:p>
            <a:r>
              <a:rPr lang="en-US" sz="1200" dirty="0" smtClean="0"/>
              <a:t>In </a:t>
            </a:r>
            <a:r>
              <a:rPr lang="en-US" sz="1200" dirty="0" err="1" smtClean="0"/>
              <a:t>nonemergent</a:t>
            </a:r>
            <a:r>
              <a:rPr lang="en-US" sz="1200" dirty="0" smtClean="0"/>
              <a:t> situations, patients with hypertension may be treated with beta-blockers; </a:t>
            </a:r>
            <a:r>
              <a:rPr lang="en-US" sz="1200" dirty="0" err="1" smtClean="0"/>
              <a:t>angiotensin</a:t>
            </a:r>
            <a:r>
              <a:rPr lang="en-US" sz="1200" dirty="0" smtClean="0"/>
              <a:t>-converting enzyme (ACE) inhibitors may adversely affect renal function. After repair of the coarctation, hypertension may persist or develop years after repair and can be treated with beta-blockers, ACE inhibitors, </a:t>
            </a:r>
            <a:r>
              <a:rPr lang="en-US" sz="1200" dirty="0" err="1" smtClean="0"/>
              <a:t>angiotensin</a:t>
            </a:r>
            <a:r>
              <a:rPr lang="en-US" sz="1200" dirty="0" smtClean="0"/>
              <a:t> II receptor blockers, or calcium channel blockers.</a:t>
            </a:r>
          </a:p>
          <a:p>
            <a:r>
              <a:rPr lang="en-US" sz="1200" dirty="0" smtClean="0"/>
              <a:t>Supplemental oxygen should be used with caution in neonates because the resulting decrease in pulmonary vascular resistance may increase pulmonary blood flow at the expense of systemic blood flow</a:t>
            </a:r>
            <a:r>
              <a:rPr lang="en-US" sz="1200" dirty="0" smtClean="0"/>
              <a:t>.</a:t>
            </a:r>
            <a:endParaRPr lang="ru-RU" sz="1200" dirty="0" smtClean="0"/>
          </a:p>
          <a:p>
            <a:pPr algn="ctr"/>
            <a:r>
              <a:rPr lang="en-US" sz="1200" b="1" dirty="0" smtClean="0"/>
              <a:t>Surgical management</a:t>
            </a:r>
          </a:p>
          <a:p>
            <a:r>
              <a:rPr lang="en-US" sz="1200" dirty="0" smtClean="0"/>
              <a:t>Surgical </a:t>
            </a:r>
            <a:r>
              <a:rPr lang="en-US" sz="1200" dirty="0" smtClean="0"/>
              <a:t>options include resection and end-to-end </a:t>
            </a:r>
            <a:r>
              <a:rPr lang="en-US" sz="1200" dirty="0" err="1" smtClean="0"/>
              <a:t>anastomosis</a:t>
            </a:r>
            <a:r>
              <a:rPr lang="en-US" sz="1200" dirty="0" smtClean="0"/>
              <a:t>, patch </a:t>
            </a:r>
            <a:r>
              <a:rPr lang="en-US" sz="1200" dirty="0" err="1" smtClean="0"/>
              <a:t>aortoplasty</a:t>
            </a:r>
            <a:r>
              <a:rPr lang="en-US" sz="1200" dirty="0" smtClean="0"/>
              <a:t>, and left </a:t>
            </a:r>
            <a:r>
              <a:rPr lang="en-US" sz="1200" dirty="0" err="1" smtClean="0"/>
              <a:t>subclavian</a:t>
            </a:r>
            <a:r>
              <a:rPr lang="en-US" sz="1200" dirty="0" smtClean="0"/>
              <a:t> flap </a:t>
            </a:r>
            <a:r>
              <a:rPr lang="en-US" sz="1200" dirty="0" err="1" smtClean="0"/>
              <a:t>aortoplasty</a:t>
            </a:r>
            <a:r>
              <a:rPr lang="en-US" sz="1200" dirty="0" smtClean="0"/>
              <a:t>. In severe coarctation manifesting early in life, the transverse aorta and isthmus are often </a:t>
            </a:r>
            <a:r>
              <a:rPr lang="en-US" sz="1200" dirty="0" err="1" smtClean="0"/>
              <a:t>hypoplastic</a:t>
            </a:r>
            <a:r>
              <a:rPr lang="en-US" sz="1200" dirty="0" smtClean="0"/>
              <a:t>, and this region of the aorta may need to be surgically enlarged</a:t>
            </a:r>
            <a:r>
              <a:rPr lang="en-US" sz="1200" dirty="0" smtClean="0"/>
              <a:t>.</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915816" y="95721"/>
            <a:ext cx="6120000" cy="3493264"/>
          </a:xfrm>
          <a:prstGeom prst="rect">
            <a:avLst/>
          </a:prstGeom>
        </p:spPr>
        <p:txBody>
          <a:bodyPr wrap="square">
            <a:spAutoFit/>
          </a:bodyPr>
          <a:lstStyle/>
          <a:p>
            <a:pPr algn="just"/>
            <a:r>
              <a:rPr lang="en-US" sz="1300" dirty="0" smtClean="0"/>
              <a:t>An </a:t>
            </a:r>
            <a:r>
              <a:rPr lang="en-US" sz="1300" dirty="0" err="1" smtClean="0"/>
              <a:t>atrioventricular</a:t>
            </a:r>
            <a:r>
              <a:rPr lang="en-US" sz="1300" dirty="0" smtClean="0"/>
              <a:t> septal defect (AVSD) is a heart defect in which there are holes between the chambers of the right and left sides of the heart, and the valves that control the flow of blood between these chambers may not be formed correctly. This condition is also called </a:t>
            </a:r>
            <a:r>
              <a:rPr lang="en-US" sz="1300" dirty="0" err="1" smtClean="0"/>
              <a:t>atrioventricular</a:t>
            </a:r>
            <a:r>
              <a:rPr lang="en-US" sz="1300" dirty="0" smtClean="0"/>
              <a:t> canal (AV canal) defect or </a:t>
            </a:r>
            <a:r>
              <a:rPr lang="en-US" sz="1300" dirty="0" err="1" smtClean="0"/>
              <a:t>endocardial</a:t>
            </a:r>
            <a:r>
              <a:rPr lang="en-US" sz="1300" dirty="0" smtClean="0"/>
              <a:t> cushion defect. In AVSD, blood flows where it normally should not go. The blood may also have a lower than normal amount of oxygen, and extra blood can flow to the lungs. This extra blood being pumped into the lungs forces the heart and lungs to work hard and may lead to </a:t>
            </a:r>
            <a:r>
              <a:rPr lang="en-US" sz="1300" i="1" dirty="0" smtClean="0"/>
              <a:t>congestive heart failure</a:t>
            </a:r>
            <a:r>
              <a:rPr lang="en-US" sz="1300" dirty="0" smtClean="0"/>
              <a:t>.</a:t>
            </a:r>
          </a:p>
          <a:p>
            <a:pPr algn="ctr"/>
            <a:r>
              <a:rPr lang="en-US" sz="1300" b="1" dirty="0" smtClean="0"/>
              <a:t>An AV septal defect may be</a:t>
            </a:r>
          </a:p>
          <a:p>
            <a:pPr>
              <a:buFont typeface="Wingdings" pitchFamily="2" charset="2"/>
              <a:buChar char="§"/>
            </a:pPr>
            <a:r>
              <a:rPr lang="en-US" sz="1300" dirty="0" smtClean="0"/>
              <a:t>Complete, with a large (nonrestrictive) inlet ventricular septal defect</a:t>
            </a:r>
          </a:p>
          <a:p>
            <a:pPr>
              <a:buFont typeface="Wingdings" pitchFamily="2" charset="2"/>
              <a:buChar char="§"/>
            </a:pPr>
            <a:r>
              <a:rPr lang="en-US" sz="1300" dirty="0" smtClean="0"/>
              <a:t>Transitional, with a small or moderate-sized (restrictive) ventricular septal defect</a:t>
            </a:r>
          </a:p>
          <a:p>
            <a:pPr>
              <a:buFont typeface="Wingdings" pitchFamily="2" charset="2"/>
              <a:buChar char="§"/>
            </a:pPr>
            <a:r>
              <a:rPr lang="en-US" sz="1300" dirty="0" smtClean="0"/>
              <a:t>Partial, with no ventricular septal defect</a:t>
            </a:r>
          </a:p>
          <a:p>
            <a:pPr algn="just"/>
            <a:r>
              <a:rPr lang="ru-RU" sz="1300" b="1" dirty="0" smtClean="0"/>
              <a:t>1. </a:t>
            </a:r>
            <a:r>
              <a:rPr lang="en-US" sz="1300" b="1" dirty="0" smtClean="0"/>
              <a:t>Complete AVSD</a:t>
            </a:r>
            <a:r>
              <a:rPr lang="ru-RU" sz="1300" b="1" dirty="0" smtClean="0"/>
              <a:t>            </a:t>
            </a:r>
            <a:r>
              <a:rPr lang="ru-RU" sz="1300" b="1" dirty="0" smtClean="0">
                <a:solidFill>
                  <a:schemeClr val="bg1">
                    <a:lumMod val="95000"/>
                  </a:schemeClr>
                </a:solidFill>
              </a:rPr>
              <a:t>. .                                                        .</a:t>
            </a:r>
            <a:r>
              <a:rPr lang="en-US" sz="1300" b="1" dirty="0" smtClean="0"/>
              <a:t/>
            </a:r>
            <a:br>
              <a:rPr lang="en-US" sz="1300" b="1" dirty="0" smtClean="0"/>
            </a:br>
            <a:r>
              <a:rPr lang="en-US" sz="1300" dirty="0" smtClean="0"/>
              <a:t>A complete AVSD occurs when there is a large hole in the center of the heart which allows blood to flow between all four chambers of the heart. This hole occurs where the septa (walls) separating the two top chambers (</a:t>
            </a:r>
            <a:r>
              <a:rPr lang="en-US" sz="1300" i="1" dirty="0" smtClean="0"/>
              <a:t>atria)</a:t>
            </a:r>
            <a:r>
              <a:rPr lang="en-US" sz="1300" dirty="0" smtClean="0"/>
              <a:t> and two bottom chambers (</a:t>
            </a:r>
            <a:r>
              <a:rPr lang="en-US" sz="1300" i="1" dirty="0" smtClean="0"/>
              <a:t>ventricles</a:t>
            </a:r>
            <a:r>
              <a:rPr lang="en-US" sz="1300" dirty="0" smtClean="0"/>
              <a:t>) normally meet. There is also one </a:t>
            </a:r>
            <a:r>
              <a:rPr lang="en-US" sz="1300" dirty="0" smtClean="0"/>
              <a:t>common</a:t>
            </a:r>
            <a:r>
              <a:rPr lang="ru-RU" sz="1300" dirty="0" smtClean="0"/>
              <a:t> </a:t>
            </a:r>
            <a:r>
              <a:rPr lang="en-US" sz="1300" dirty="0" err="1" smtClean="0"/>
              <a:t>atrioventricular</a:t>
            </a:r>
            <a:r>
              <a:rPr lang="en-US" sz="1300" dirty="0" smtClean="0"/>
              <a:t> valve </a:t>
            </a:r>
            <a:r>
              <a:rPr lang="en-US" sz="1300" dirty="0" smtClean="0"/>
              <a:t>in the</a:t>
            </a:r>
            <a:endParaRPr lang="en-US" sz="1300" dirty="0"/>
          </a:p>
        </p:txBody>
      </p:sp>
      <p:pic>
        <p:nvPicPr>
          <p:cNvPr id="184322" name="Picture 2" descr="Atrioventricular Septal Defect (AVSD)"/>
          <p:cNvPicPr>
            <a:picLocks noChangeAspect="1" noChangeArrowheads="1"/>
          </p:cNvPicPr>
          <p:nvPr/>
        </p:nvPicPr>
        <p:blipFill>
          <a:blip r:embed="rId2" cstate="print"/>
          <a:srcRect t="3208" b="3713"/>
          <a:stretch>
            <a:fillRect/>
          </a:stretch>
        </p:blipFill>
        <p:spPr bwMode="auto">
          <a:xfrm>
            <a:off x="33728" y="44624"/>
            <a:ext cx="2810080" cy="3384376"/>
          </a:xfrm>
          <a:prstGeom prst="rect">
            <a:avLst/>
          </a:prstGeom>
          <a:noFill/>
        </p:spPr>
      </p:pic>
      <p:sp>
        <p:nvSpPr>
          <p:cNvPr id="5" name="Прямоугольник 4"/>
          <p:cNvSpPr/>
          <p:nvPr/>
        </p:nvSpPr>
        <p:spPr>
          <a:xfrm>
            <a:off x="0" y="3429000"/>
            <a:ext cx="9144000" cy="3493264"/>
          </a:xfrm>
          <a:prstGeom prst="rect">
            <a:avLst/>
          </a:prstGeom>
        </p:spPr>
        <p:txBody>
          <a:bodyPr wrap="square">
            <a:spAutoFit/>
          </a:bodyPr>
          <a:lstStyle/>
          <a:p>
            <a:pPr algn="just"/>
            <a:r>
              <a:rPr lang="en-US" sz="1300" dirty="0" smtClean="0"/>
              <a:t>center </a:t>
            </a:r>
            <a:r>
              <a:rPr lang="en-US" sz="1300" dirty="0" smtClean="0"/>
              <a:t>of the heart instead of two separate valves – the </a:t>
            </a:r>
            <a:r>
              <a:rPr lang="en-US" sz="1300" i="1" dirty="0" smtClean="0"/>
              <a:t>tricuspid valve</a:t>
            </a:r>
            <a:r>
              <a:rPr lang="en-US" sz="1300" dirty="0" smtClean="0"/>
              <a:t> on the right side of the heart and the </a:t>
            </a:r>
            <a:r>
              <a:rPr lang="en-US" sz="1300" i="1" dirty="0" smtClean="0"/>
              <a:t>mitral valve</a:t>
            </a:r>
            <a:r>
              <a:rPr lang="en-US" sz="1300" dirty="0" smtClean="0"/>
              <a:t> on the left </a:t>
            </a:r>
            <a:r>
              <a:rPr lang="en-US" sz="1300" dirty="0" smtClean="0"/>
              <a:t>side </a:t>
            </a:r>
            <a:r>
              <a:rPr lang="en-US" sz="1300" dirty="0" smtClean="0"/>
              <a:t>of the heart. This common valve often has leaflets (flaps) that may not be formed correctly or do not close tightly. A complete AVSD arises during pregnancy when the common valve fails to separate into the two distinct valves (tricuspid and mitral valves) and when the septa (walls) that split the upper and lower chambers of the heart do not grow all the way to meet in the center of the heart</a:t>
            </a:r>
            <a:r>
              <a:rPr lang="en-US" sz="1300" dirty="0" smtClean="0"/>
              <a:t>.</a:t>
            </a:r>
            <a:endParaRPr lang="ru-RU" sz="1300" dirty="0" smtClean="0"/>
          </a:p>
          <a:p>
            <a:r>
              <a:rPr lang="ru-RU" sz="1300" b="1" dirty="0" smtClean="0"/>
              <a:t>2. </a:t>
            </a:r>
            <a:r>
              <a:rPr lang="en-US" sz="1300" b="1" dirty="0" smtClean="0"/>
              <a:t>Transitional </a:t>
            </a:r>
            <a:r>
              <a:rPr lang="en-US" sz="1300" b="1" dirty="0" smtClean="0"/>
              <a:t>AV septal defect</a:t>
            </a:r>
          </a:p>
          <a:p>
            <a:pPr algn="just"/>
            <a:r>
              <a:rPr lang="en-US" sz="1300" dirty="0" smtClean="0"/>
              <a:t>A transitional </a:t>
            </a:r>
            <a:r>
              <a:rPr lang="en-US" sz="1300" dirty="0" err="1" smtClean="0"/>
              <a:t>atrioventricular</a:t>
            </a:r>
            <a:r>
              <a:rPr lang="en-US" sz="1300" dirty="0" smtClean="0"/>
              <a:t> septal defect consists of an </a:t>
            </a:r>
            <a:r>
              <a:rPr lang="en-US" sz="1300" dirty="0" err="1" smtClean="0"/>
              <a:t>ostium</a:t>
            </a:r>
            <a:r>
              <a:rPr lang="en-US" sz="1300" dirty="0" smtClean="0"/>
              <a:t> </a:t>
            </a:r>
            <a:r>
              <a:rPr lang="en-US" sz="1300" dirty="0" err="1" smtClean="0"/>
              <a:t>primum</a:t>
            </a:r>
            <a:r>
              <a:rPr lang="en-US" sz="1300" dirty="0" smtClean="0"/>
              <a:t> atrial septal defect; a restrictive inlet </a:t>
            </a:r>
            <a:r>
              <a:rPr lang="en-US" sz="1300" u="sng" dirty="0" smtClean="0"/>
              <a:t>ventricular septal defect</a:t>
            </a:r>
            <a:r>
              <a:rPr lang="en-US" sz="1300" dirty="0" smtClean="0"/>
              <a:t>, which may be small or moderate in size; and a common AV valve, which may or may not be partitioned into a left and right orifice. This defect is also called transitional AV canal defect. The shunt at the atrial level is usually large. The shunt at the ventricular level is smaller than in complete AV septal defect, and right ventricular pressure is lower than left ventricular pressure. The hemodynamics depend largely on the size of the VSD and whether there is significant AV valve regurgitation.</a:t>
            </a:r>
          </a:p>
          <a:p>
            <a:pPr algn="just"/>
            <a:r>
              <a:rPr lang="ru-RU" sz="1300" b="1" dirty="0" smtClean="0"/>
              <a:t>3. </a:t>
            </a:r>
            <a:r>
              <a:rPr lang="en-US" sz="1300" b="1" dirty="0" smtClean="0"/>
              <a:t>Partial </a:t>
            </a:r>
            <a:r>
              <a:rPr lang="en-US" sz="1300" b="1" dirty="0" smtClean="0"/>
              <a:t>or Incomplete </a:t>
            </a:r>
            <a:r>
              <a:rPr lang="en-US" sz="1300" b="1" dirty="0" smtClean="0"/>
              <a:t>AVSD</a:t>
            </a:r>
            <a:r>
              <a:rPr lang="ru-RU" sz="1300" b="1" dirty="0" smtClean="0"/>
              <a:t> </a:t>
            </a:r>
            <a:r>
              <a:rPr lang="ru-RU" sz="1300" b="1" dirty="0" smtClean="0"/>
              <a:t>                                                            </a:t>
            </a:r>
            <a:r>
              <a:rPr lang="ru-RU" sz="1300" b="1" dirty="0" smtClean="0">
                <a:solidFill>
                  <a:schemeClr val="bg1">
                    <a:lumMod val="95000"/>
                  </a:schemeClr>
                </a:solidFill>
              </a:rPr>
              <a:t>.</a:t>
            </a:r>
            <a:r>
              <a:rPr lang="en-US" sz="1300" b="1" dirty="0" smtClean="0">
                <a:solidFill>
                  <a:schemeClr val="bg1">
                    <a:lumMod val="95000"/>
                  </a:schemeClr>
                </a:solidFill>
              </a:rPr>
              <a:t/>
            </a:r>
            <a:br>
              <a:rPr lang="en-US" sz="1300" b="1" dirty="0" smtClean="0">
                <a:solidFill>
                  <a:schemeClr val="bg1">
                    <a:lumMod val="95000"/>
                  </a:schemeClr>
                </a:solidFill>
              </a:rPr>
            </a:br>
            <a:r>
              <a:rPr lang="en-US" sz="1300" dirty="0" smtClean="0"/>
              <a:t>A partial or incomplete AVSD occurs when the heart has some, but not all of the defects of a complete AVSD. There is usually a hole in the atrial wall or in the ventricular wall near the center of the heart. A partial AVSD usually has both mitral and tricuspid valves, but one of the valves (usually mitral) may not close completely, allowing blood to leak backward from the left ventricle into the left atrium</a:t>
            </a:r>
            <a:r>
              <a:rPr lang="en-US" sz="1300" dirty="0" smtClean="0"/>
              <a:t>.</a:t>
            </a:r>
            <a:endParaRPr lang="ru-RU" sz="1300" dirty="0" smtClean="0"/>
          </a:p>
          <a:p>
            <a:pPr algn="just"/>
            <a:endParaRPr lang="uk-UA" sz="1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740307"/>
          </a:xfrm>
          <a:prstGeom prst="rect">
            <a:avLst/>
          </a:prstGeom>
        </p:spPr>
        <p:txBody>
          <a:bodyPr wrap="square">
            <a:spAutoFit/>
          </a:bodyPr>
          <a:lstStyle/>
          <a:p>
            <a:r>
              <a:rPr lang="en-US" sz="1200" b="1" dirty="0" smtClean="0"/>
              <a:t>Unbalanced AV septal defect</a:t>
            </a:r>
          </a:p>
          <a:p>
            <a:r>
              <a:rPr lang="en-US" sz="1200" dirty="0" smtClean="0"/>
              <a:t>In a subset of patients, the common AV valve is positioned more over one ventricle than the other. This condition, referred to as unbalanced AV septal defect, results in one ventricle receiving more blood flow and the other ventricle being underdeveloped</a:t>
            </a:r>
            <a:r>
              <a:rPr lang="en-US" sz="1200" dirty="0" smtClean="0"/>
              <a:t>.</a:t>
            </a:r>
            <a:endParaRPr lang="ru-RU" sz="1200" dirty="0" smtClean="0"/>
          </a:p>
          <a:p>
            <a:r>
              <a:rPr lang="en-US" sz="1200" b="1" dirty="0" smtClean="0"/>
              <a:t>Symptoms and Signs</a:t>
            </a:r>
          </a:p>
          <a:p>
            <a:r>
              <a:rPr lang="en-US" sz="1200" dirty="0" smtClean="0"/>
              <a:t>Complete </a:t>
            </a:r>
            <a:r>
              <a:rPr lang="en-US" sz="1200" dirty="0" err="1" smtClean="0"/>
              <a:t>atrioventricular</a:t>
            </a:r>
            <a:r>
              <a:rPr lang="en-US" sz="1200" dirty="0" smtClean="0"/>
              <a:t> septal defect with a large left-to-right shunt causes signs of </a:t>
            </a:r>
            <a:r>
              <a:rPr lang="en-US" sz="1200" u="sng" dirty="0" smtClean="0"/>
              <a:t>heart failure</a:t>
            </a:r>
            <a:r>
              <a:rPr lang="en-US" sz="1200" dirty="0" smtClean="0"/>
              <a:t> (</a:t>
            </a:r>
            <a:r>
              <a:rPr lang="en-US" sz="1200" dirty="0" err="1" smtClean="0"/>
              <a:t>eg</a:t>
            </a:r>
            <a:r>
              <a:rPr lang="en-US" sz="1200" dirty="0" smtClean="0"/>
              <a:t>, </a:t>
            </a:r>
            <a:r>
              <a:rPr lang="en-US" sz="1200" dirty="0" err="1" smtClean="0"/>
              <a:t>tachypnea</a:t>
            </a:r>
            <a:r>
              <a:rPr lang="en-US" sz="1200" dirty="0" smtClean="0"/>
              <a:t>, </a:t>
            </a:r>
            <a:r>
              <a:rPr lang="en-US" sz="1200" dirty="0" err="1" smtClean="0"/>
              <a:t>dyspnea</a:t>
            </a:r>
            <a:r>
              <a:rPr lang="en-US" sz="1200" dirty="0" smtClean="0"/>
              <a:t> during feeding, poor weight gain, diaphoresis) by age 4 to 6 weeks. Pulmonary vascular obstructive disease (</a:t>
            </a:r>
            <a:r>
              <a:rPr lang="en-US" sz="1200" u="sng" dirty="0" smtClean="0"/>
              <a:t>Eisenmenger syndrome</a:t>
            </a:r>
            <a:r>
              <a:rPr lang="en-US" sz="1200" dirty="0" smtClean="0"/>
              <a:t>) is usually a late complication but may occur earlier, especially in children with </a:t>
            </a:r>
            <a:r>
              <a:rPr lang="en-US" sz="1200" u="sng" dirty="0" smtClean="0"/>
              <a:t>Down syndrome</a:t>
            </a:r>
            <a:r>
              <a:rPr lang="en-US" sz="1200" dirty="0" smtClean="0"/>
              <a:t>.</a:t>
            </a:r>
          </a:p>
          <a:p>
            <a:r>
              <a:rPr lang="en-US" sz="1200" dirty="0" smtClean="0"/>
              <a:t>Partial AV septal defects do not usually cause symptoms during childhood if left AV valve regurgitation is mild or absent. However, symptoms (</a:t>
            </a:r>
            <a:r>
              <a:rPr lang="en-US" sz="1200" dirty="0" err="1" smtClean="0"/>
              <a:t>eg</a:t>
            </a:r>
            <a:r>
              <a:rPr lang="en-US" sz="1200" dirty="0" smtClean="0"/>
              <a:t>, exercise intolerance, fatigue, palpitations) may develop during adolescence or early adulthood. Infants with moderate or severe left AV valve regurgitation often have signs of heart failure. Patients with transitional AV septal defects may have signs of heart failure if the ventricular septal defect is moderately restrictive with high flow or may be asymptomatic if the ventricular septal defect is highly restrictive (small).</a:t>
            </a:r>
          </a:p>
          <a:p>
            <a:r>
              <a:rPr lang="en-US" sz="1200" dirty="0" smtClean="0"/>
              <a:t>Physical examination in children with complete AV septal defects shows an active </a:t>
            </a:r>
            <a:r>
              <a:rPr lang="en-US" sz="1200" dirty="0" err="1" smtClean="0"/>
              <a:t>precordium</a:t>
            </a:r>
            <a:r>
              <a:rPr lang="en-US" sz="1200" dirty="0" smtClean="0"/>
              <a:t> due to volume and pressure overload of the right ventricle; a single, loud 2nd heart sound (S2) due to pulmonary hypertension; a grade 2 to 3/6 systolic murmur; and sometimes a diastolic murmur at the apex and low left </a:t>
            </a:r>
            <a:r>
              <a:rPr lang="en-US" sz="1200" dirty="0" err="1" smtClean="0"/>
              <a:t>sternal</a:t>
            </a:r>
            <a:r>
              <a:rPr lang="en-US" sz="1200" dirty="0" smtClean="0"/>
              <a:t> </a:t>
            </a:r>
            <a:r>
              <a:rPr lang="en-US" sz="1200" dirty="0" smtClean="0"/>
              <a:t>border. </a:t>
            </a:r>
            <a:r>
              <a:rPr lang="en-US" sz="1200" dirty="0" smtClean="0"/>
              <a:t>In patients with persistent elevation of pulmonary vascular resistance, especially those with Down syndrome, there may be no murmur, but a loud single S2 will be present.</a:t>
            </a:r>
          </a:p>
          <a:p>
            <a:r>
              <a:rPr lang="en-US" sz="1200" dirty="0" smtClean="0"/>
              <a:t>Most children with a partial defect have examination findings similar to patients with a </a:t>
            </a:r>
            <a:r>
              <a:rPr lang="en-US" sz="1200" u="sng" dirty="0" smtClean="0"/>
              <a:t>secundum ASD</a:t>
            </a:r>
            <a:r>
              <a:rPr lang="en-US" sz="1200" dirty="0" smtClean="0"/>
              <a:t>, wide splitting of the S2 and a </a:t>
            </a:r>
            <a:r>
              <a:rPr lang="en-US" sz="1200" dirty="0" err="1" smtClean="0"/>
              <a:t>midsystolic</a:t>
            </a:r>
            <a:r>
              <a:rPr lang="en-US" sz="1200" dirty="0" smtClean="0"/>
              <a:t> (</a:t>
            </a:r>
            <a:r>
              <a:rPr lang="en-US" sz="1200" dirty="0" err="1" smtClean="0"/>
              <a:t>eg</a:t>
            </a:r>
            <a:r>
              <a:rPr lang="en-US" sz="1200" dirty="0" smtClean="0"/>
              <a:t>, ejection systolic) murmur audible at the upper left </a:t>
            </a:r>
            <a:r>
              <a:rPr lang="en-US" sz="1200" dirty="0" err="1" smtClean="0"/>
              <a:t>sternal</a:t>
            </a:r>
            <a:r>
              <a:rPr lang="en-US" sz="1200" dirty="0" smtClean="0"/>
              <a:t> border. A mid-diastolic murmur may be present at the lower left </a:t>
            </a:r>
            <a:r>
              <a:rPr lang="en-US" sz="1200" dirty="0" err="1" smtClean="0"/>
              <a:t>sternal</a:t>
            </a:r>
            <a:r>
              <a:rPr lang="en-US" sz="1200" dirty="0" smtClean="0"/>
              <a:t> border when the atrial shunt is large. A cleft in the left AV valve results in a blowing apical systolic murmur of mitral regurgitation</a:t>
            </a:r>
            <a:r>
              <a:rPr lang="en-US" sz="1200" dirty="0" smtClean="0"/>
              <a:t>.</a:t>
            </a:r>
            <a:endParaRPr lang="ru-RU" sz="1200" dirty="0" smtClean="0"/>
          </a:p>
          <a:p>
            <a:r>
              <a:rPr lang="en-US" sz="1200" b="1" dirty="0" smtClean="0"/>
              <a:t>Diagnosis</a:t>
            </a:r>
          </a:p>
          <a:p>
            <a:pPr>
              <a:buFont typeface="Arial" pitchFamily="34" charset="0"/>
              <a:buChar char="•"/>
            </a:pPr>
            <a:r>
              <a:rPr lang="en-US" sz="1200" dirty="0" smtClean="0"/>
              <a:t>Chest x-ray and ECG</a:t>
            </a:r>
          </a:p>
          <a:p>
            <a:pPr algn="just">
              <a:buFont typeface="Arial" pitchFamily="34" charset="0"/>
              <a:buChar char="•"/>
            </a:pPr>
            <a:r>
              <a:rPr lang="en-US" sz="1200" dirty="0" smtClean="0"/>
              <a:t>Echocardiography</a:t>
            </a:r>
          </a:p>
          <a:p>
            <a:pPr algn="just"/>
            <a:r>
              <a:rPr lang="en-US" sz="1200" dirty="0" smtClean="0"/>
              <a:t>Diagnosis of </a:t>
            </a:r>
            <a:r>
              <a:rPr lang="en-US" sz="1200" dirty="0" err="1" smtClean="0"/>
              <a:t>atrioventricular</a:t>
            </a:r>
            <a:r>
              <a:rPr lang="en-US" sz="1200" dirty="0" smtClean="0"/>
              <a:t> septal defects is suggested by clinical examination, supported by chest x-ray and ECG, and established by 2-dimensional echocardiography with color flow and Doppler studies.</a:t>
            </a:r>
          </a:p>
          <a:p>
            <a:pPr algn="just"/>
            <a:r>
              <a:rPr lang="en-US" sz="1200" dirty="0" smtClean="0"/>
              <a:t>Chest x-ray shows </a:t>
            </a:r>
            <a:r>
              <a:rPr lang="en-US" sz="1200" dirty="0" err="1" smtClean="0"/>
              <a:t>cardiomegaly</a:t>
            </a:r>
            <a:r>
              <a:rPr lang="en-US" sz="1200" dirty="0" smtClean="0"/>
              <a:t> with right atrial enlargement, biventricular enlargement, a prominent main pulmonary artery segment, and increased pulmonary vascular markings.</a:t>
            </a:r>
          </a:p>
          <a:p>
            <a:pPr algn="just"/>
            <a:r>
              <a:rPr lang="en-US" sz="1200" dirty="0" smtClean="0"/>
              <a:t>ECG shows a superiorly directed QRS axis (</a:t>
            </a:r>
            <a:r>
              <a:rPr lang="en-US" sz="1200" dirty="0" err="1" smtClean="0"/>
              <a:t>eg</a:t>
            </a:r>
            <a:r>
              <a:rPr lang="en-US" sz="1200" dirty="0" smtClean="0"/>
              <a:t>, left axis deviation or northwest axis), frequent 1st-degree AV block, left or right ventricular hypertrophy or both, and occasional right atrial enlargement and right bundle branch block.</a:t>
            </a:r>
          </a:p>
          <a:p>
            <a:pPr algn="just"/>
            <a:r>
              <a:rPr lang="en-US" sz="1200" dirty="0" smtClean="0"/>
              <a:t>Two-dimensional echocardiography with color flow and Doppler studies establishes the diagnosis and can provide important anatomic and hemodynamic information. Cardiac catheterization is not usually necessary unless hemodynamics must be further characterized before surgical repair (for example, to assess pulmonary vascular resistance in a patient presenting at an older age</a:t>
            </a:r>
            <a:r>
              <a:rPr lang="en-US" sz="1200" dirty="0" smtClean="0"/>
              <a:t>).</a:t>
            </a:r>
            <a:endParaRPr lang="ru-RU" sz="1200" dirty="0" smtClean="0"/>
          </a:p>
          <a:p>
            <a:pPr algn="just"/>
            <a:r>
              <a:rPr lang="en-US" sz="1200" b="1" dirty="0" smtClean="0"/>
              <a:t>Treatment</a:t>
            </a:r>
          </a:p>
          <a:p>
            <a:pPr algn="just"/>
            <a:r>
              <a:rPr lang="ru-RU" sz="1200" dirty="0" smtClean="0"/>
              <a:t>- </a:t>
            </a:r>
            <a:r>
              <a:rPr lang="en-US" sz="1200" dirty="0" smtClean="0"/>
              <a:t>Surgical repair</a:t>
            </a:r>
            <a:r>
              <a:rPr lang="ru-RU" sz="1200" dirty="0" smtClean="0"/>
              <a:t>.  </a:t>
            </a:r>
            <a:r>
              <a:rPr lang="en-US" sz="1200" dirty="0" smtClean="0"/>
              <a:t>For </a:t>
            </a:r>
            <a:r>
              <a:rPr lang="en-US" sz="1200" dirty="0" smtClean="0"/>
              <a:t>heart failure, medical therapy (</a:t>
            </a:r>
            <a:r>
              <a:rPr lang="en-US" sz="1200" dirty="0" err="1" smtClean="0"/>
              <a:t>eg</a:t>
            </a:r>
            <a:r>
              <a:rPr lang="en-US" sz="1200" dirty="0" smtClean="0"/>
              <a:t>, diuretics, </a:t>
            </a:r>
            <a:r>
              <a:rPr lang="en-US" sz="1200" dirty="0" err="1" smtClean="0"/>
              <a:t>digoxin</a:t>
            </a:r>
            <a:r>
              <a:rPr lang="en-US" sz="1200" dirty="0" smtClean="0"/>
              <a:t>, </a:t>
            </a:r>
            <a:r>
              <a:rPr lang="en-US" sz="1200" dirty="0" err="1" smtClean="0"/>
              <a:t>angiotensin</a:t>
            </a:r>
            <a:r>
              <a:rPr lang="en-US" sz="1200" dirty="0" smtClean="0"/>
              <a:t>-converting enzyme inhibitors) before surgery</a:t>
            </a:r>
          </a:p>
          <a:p>
            <a:pPr algn="just"/>
            <a:r>
              <a:rPr lang="en-US" sz="1200" dirty="0" smtClean="0"/>
              <a:t>Complete </a:t>
            </a:r>
            <a:r>
              <a:rPr lang="en-US" sz="1200" dirty="0" err="1" smtClean="0"/>
              <a:t>atrioventricular</a:t>
            </a:r>
            <a:r>
              <a:rPr lang="en-US" sz="1200" dirty="0" smtClean="0"/>
              <a:t> septal defect should be repaired by age 2 to 4 months because most infants have heart failure and failure to thrive. Even if infants are growing well without significant symptoms, repair should be done before 6 months to prevent development of pulmonary vascular disease, especially in infants with Down syndrome</a:t>
            </a:r>
            <a:r>
              <a:rPr lang="en-US" sz="1200" dirty="0" smtClean="0"/>
              <a:t>.</a:t>
            </a:r>
            <a:endParaRPr lang="en-US" sz="1200" dirty="0" smtClean="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3169</TotalTime>
  <Words>3961</Words>
  <Application>Microsoft Office PowerPoint</Application>
  <PresentationFormat>Экран (4:3)</PresentationFormat>
  <Paragraphs>396</Paragraphs>
  <Slides>22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Слайд 1</vt:lpstr>
      <vt:lpstr>Classification </vt:lpstr>
      <vt:lpstr>Features of CHD</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e120760psv</cp:lastModifiedBy>
  <cp:revision>188</cp:revision>
  <dcterms:created xsi:type="dcterms:W3CDTF">2014-08-14T20:37:12Z</dcterms:created>
  <dcterms:modified xsi:type="dcterms:W3CDTF">2021-04-11T05:41:38Z</dcterms:modified>
</cp:coreProperties>
</file>