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70" r:id="rId13"/>
    <p:sldId id="272" r:id="rId14"/>
    <p:sldId id="277" r:id="rId15"/>
    <p:sldId id="267" r:id="rId16"/>
    <p:sldId id="268" r:id="rId17"/>
    <p:sldId id="269" r:id="rId18"/>
    <p:sldId id="276" r:id="rId19"/>
    <p:sldId id="27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816" y="3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11.04.2021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764704"/>
            <a:ext cx="8081102" cy="1830065"/>
          </a:xfrm>
        </p:spPr>
        <p:txBody>
          <a:bodyPr>
            <a:normAutofit/>
          </a:bodyPr>
          <a:lstStyle/>
          <a:p>
            <a:r>
              <a:rPr lang="en-US" b="1" dirty="0"/>
              <a:t>Functional Gastrointestinal </a:t>
            </a:r>
            <a:r>
              <a:rPr lang="en-US" b="1" dirty="0" smtClean="0"/>
              <a:t>Disorders in children</a:t>
            </a:r>
            <a:endParaRPr lang="uk-UA" b="1" dirty="0"/>
          </a:p>
        </p:txBody>
      </p:sp>
      <p:pic>
        <p:nvPicPr>
          <p:cNvPr id="1026" name="Picture 2" descr="C:\Users\Sunny\Desktop\images (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31840" y="3236337"/>
            <a:ext cx="5575449" cy="31326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797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96950"/>
          </a:xfrm>
        </p:spPr>
        <p:txBody>
          <a:bodyPr/>
          <a:lstStyle/>
          <a:p>
            <a:r>
              <a:rPr lang="en-US" b="1" dirty="0" smtClean="0"/>
              <a:t>History</a:t>
            </a:r>
            <a:endParaRPr lang="uk-UA" b="1" dirty="0"/>
          </a:p>
        </p:txBody>
      </p:sp>
      <p:sp>
        <p:nvSpPr>
          <p:cNvPr id="3" name="Объект 2"/>
          <p:cNvSpPr>
            <a:spLocks noGrp="1"/>
          </p:cNvSpPr>
          <p:nvPr>
            <p:ph idx="1"/>
          </p:nvPr>
        </p:nvSpPr>
        <p:spPr>
          <a:xfrm>
            <a:off x="251520" y="1268760"/>
            <a:ext cx="8496944" cy="5257800"/>
          </a:xfrm>
        </p:spPr>
        <p:txBody>
          <a:bodyPr>
            <a:noAutofit/>
          </a:bodyPr>
          <a:lstStyle/>
          <a:p>
            <a:pPr algn="just"/>
            <a:r>
              <a:rPr lang="en-US" sz="2600" dirty="0"/>
              <a:t>Rome I: In 1994, Rome I was published as The Functional Gastrointestinal Disorders: Diagnosis, Pathophysiology, and Treatment—A Multinational Consensus. </a:t>
            </a:r>
            <a:endParaRPr lang="en-US" sz="2600" dirty="0" smtClean="0"/>
          </a:p>
          <a:p>
            <a:pPr algn="just"/>
            <a:r>
              <a:rPr lang="en-US" sz="2600" dirty="0" smtClean="0"/>
              <a:t>Rome </a:t>
            </a:r>
            <a:r>
              <a:rPr lang="en-US" sz="2600" dirty="0"/>
              <a:t>II: By the mid-1999s, the concept of FGID classification and the use of diagnostic criteria was promoted. In Rome II, the pediatric population of FGIDs was added. </a:t>
            </a:r>
            <a:endParaRPr lang="en-US" sz="2600" dirty="0" smtClean="0"/>
          </a:p>
          <a:p>
            <a:pPr algn="just"/>
            <a:r>
              <a:rPr lang="en-US" sz="2600" dirty="0" smtClean="0"/>
              <a:t>Rome </a:t>
            </a:r>
            <a:r>
              <a:rPr lang="en-US" sz="2600" dirty="0"/>
              <a:t>III: It differed from Rome I and II by the use of more evidence-based rather than consensus-based data in 2006. </a:t>
            </a:r>
            <a:endParaRPr lang="en-US" sz="2600" dirty="0" smtClean="0"/>
          </a:p>
          <a:p>
            <a:pPr algn="just"/>
            <a:r>
              <a:rPr lang="en-US" sz="2600" dirty="0" smtClean="0"/>
              <a:t>Rome </a:t>
            </a:r>
            <a:r>
              <a:rPr lang="en-US" sz="2600" dirty="0"/>
              <a:t>IV: It was published in 2016 and tried to address the limitations of a symptom-based criteria.</a:t>
            </a:r>
            <a:endParaRPr lang="uk-UA" sz="2600" dirty="0"/>
          </a:p>
        </p:txBody>
      </p:sp>
    </p:spTree>
    <p:extLst>
      <p:ext uri="{BB962C8B-B14F-4D97-AF65-F5344CB8AC3E}">
        <p14:creationId xmlns:p14="http://schemas.microsoft.com/office/powerpoint/2010/main" xmlns="" val="3878163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1995" t="36853" r="23804" b="9483"/>
          <a:stretch/>
        </p:blipFill>
        <p:spPr bwMode="auto">
          <a:xfrm>
            <a:off x="231631" y="476672"/>
            <a:ext cx="8704083" cy="59412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79832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sharpenSoften amount="25000"/>
                    </a14:imgEffect>
                  </a14:imgLayer>
                </a14:imgProps>
              </a:ext>
              <a:ext uri="{28A0092B-C50C-407E-A947-70E740481C1C}">
                <a14:useLocalDpi xmlns:a14="http://schemas.microsoft.com/office/drawing/2010/main" xmlns="" val="0"/>
              </a:ext>
            </a:extLst>
          </a:blip>
          <a:srcRect l="14794" t="35198" r="37121" b="6250"/>
          <a:stretch/>
        </p:blipFill>
        <p:spPr bwMode="auto">
          <a:xfrm>
            <a:off x="17414" y="609799"/>
            <a:ext cx="9126586" cy="62482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11264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900" b="1" dirty="0"/>
              <a:t>G </a:t>
            </a:r>
            <a:r>
              <a:rPr lang="en-US" b="1" dirty="0" smtClean="0"/>
              <a:t>- Functional </a:t>
            </a:r>
            <a:r>
              <a:rPr lang="en-US" b="1" dirty="0"/>
              <a:t>Gastrointestinal Disorders Neonates and toddlers</a:t>
            </a:r>
            <a:endParaRPr lang="uk-UA" b="1" dirty="0"/>
          </a:p>
        </p:txBody>
      </p:sp>
      <p:sp>
        <p:nvSpPr>
          <p:cNvPr id="3" name="Объект 2"/>
          <p:cNvSpPr>
            <a:spLocks noGrp="1"/>
          </p:cNvSpPr>
          <p:nvPr>
            <p:ph idx="1"/>
          </p:nvPr>
        </p:nvSpPr>
        <p:spPr>
          <a:xfrm>
            <a:off x="457200" y="1600200"/>
            <a:ext cx="8229600" cy="4709120"/>
          </a:xfrm>
        </p:spPr>
        <p:txBody>
          <a:bodyPr>
            <a:normAutofit/>
          </a:bodyPr>
          <a:lstStyle/>
          <a:p>
            <a:r>
              <a:rPr lang="en-US" sz="3600" i="1" dirty="0" smtClean="0">
                <a:solidFill>
                  <a:srgbClr val="3B3835"/>
                </a:solidFill>
                <a:latin typeface="Helvetica Neue"/>
              </a:rPr>
              <a:t>G1.  Infant regurgitation</a:t>
            </a:r>
          </a:p>
          <a:p>
            <a:r>
              <a:rPr lang="en-US" sz="3600" dirty="0" smtClean="0">
                <a:solidFill>
                  <a:srgbClr val="3B3835"/>
                </a:solidFill>
                <a:latin typeface="Helvetica Neue"/>
              </a:rPr>
              <a:t>G2.  Rumination </a:t>
            </a:r>
            <a:r>
              <a:rPr lang="en-US" sz="3600" dirty="0">
                <a:solidFill>
                  <a:srgbClr val="3B3835"/>
                </a:solidFill>
                <a:latin typeface="Helvetica Neue"/>
              </a:rPr>
              <a:t>syndrome </a:t>
            </a:r>
            <a:endParaRPr lang="en-US" sz="3600" dirty="0" smtClean="0">
              <a:solidFill>
                <a:srgbClr val="3B3835"/>
              </a:solidFill>
              <a:latin typeface="Helvetica Neue"/>
            </a:endParaRPr>
          </a:p>
          <a:p>
            <a:r>
              <a:rPr lang="en-US" sz="3600" dirty="0" smtClean="0">
                <a:solidFill>
                  <a:srgbClr val="3B3835"/>
                </a:solidFill>
                <a:latin typeface="Helvetica Neue"/>
              </a:rPr>
              <a:t>G3.  Cyclic </a:t>
            </a:r>
            <a:r>
              <a:rPr lang="en-US" sz="3600" dirty="0">
                <a:solidFill>
                  <a:srgbClr val="3B3835"/>
                </a:solidFill>
                <a:latin typeface="Helvetica Neue"/>
              </a:rPr>
              <a:t>vomiting </a:t>
            </a:r>
            <a:r>
              <a:rPr lang="en-US" sz="3600" dirty="0" smtClean="0">
                <a:solidFill>
                  <a:srgbClr val="3B3835"/>
                </a:solidFill>
                <a:latin typeface="Helvetica Neue"/>
              </a:rPr>
              <a:t>syndrome (CVS) </a:t>
            </a:r>
          </a:p>
          <a:p>
            <a:r>
              <a:rPr lang="en-US" sz="3600" i="1" dirty="0" smtClean="0">
                <a:solidFill>
                  <a:srgbClr val="3B3835"/>
                </a:solidFill>
                <a:latin typeface="Helvetica Neue"/>
              </a:rPr>
              <a:t>G4.  Infant </a:t>
            </a:r>
            <a:r>
              <a:rPr lang="en-US" sz="3600" i="1" dirty="0">
                <a:solidFill>
                  <a:srgbClr val="3B3835"/>
                </a:solidFill>
                <a:latin typeface="Helvetica Neue"/>
              </a:rPr>
              <a:t>colic </a:t>
            </a:r>
            <a:endParaRPr lang="en-US" sz="3600" i="1" dirty="0" smtClean="0">
              <a:solidFill>
                <a:srgbClr val="3B3835"/>
              </a:solidFill>
              <a:latin typeface="Helvetica Neue"/>
            </a:endParaRPr>
          </a:p>
          <a:p>
            <a:r>
              <a:rPr lang="en-US" sz="3600" dirty="0" smtClean="0">
                <a:solidFill>
                  <a:srgbClr val="3B3835"/>
                </a:solidFill>
                <a:latin typeface="Helvetica Neue"/>
              </a:rPr>
              <a:t>G5.  Functional </a:t>
            </a:r>
            <a:r>
              <a:rPr lang="en-US" sz="3600" dirty="0">
                <a:solidFill>
                  <a:srgbClr val="3B3835"/>
                </a:solidFill>
                <a:latin typeface="Helvetica Neue"/>
              </a:rPr>
              <a:t>diarrhea </a:t>
            </a:r>
            <a:endParaRPr lang="en-US" sz="3600" dirty="0" smtClean="0">
              <a:solidFill>
                <a:srgbClr val="3B3835"/>
              </a:solidFill>
              <a:latin typeface="Helvetica Neue"/>
            </a:endParaRPr>
          </a:p>
          <a:p>
            <a:r>
              <a:rPr lang="en-US" sz="3600" dirty="0" smtClean="0">
                <a:solidFill>
                  <a:srgbClr val="3B3835"/>
                </a:solidFill>
                <a:latin typeface="Helvetica Neue"/>
              </a:rPr>
              <a:t>G6.  Infant </a:t>
            </a:r>
            <a:r>
              <a:rPr lang="en-US" sz="3600" dirty="0" err="1">
                <a:solidFill>
                  <a:srgbClr val="3B3835"/>
                </a:solidFill>
                <a:latin typeface="Helvetica Neue"/>
              </a:rPr>
              <a:t>dyschezia</a:t>
            </a:r>
            <a:r>
              <a:rPr lang="en-US" sz="3600" dirty="0">
                <a:solidFill>
                  <a:srgbClr val="3B3835"/>
                </a:solidFill>
                <a:latin typeface="Helvetica Neue"/>
              </a:rPr>
              <a:t> </a:t>
            </a:r>
            <a:endParaRPr lang="en-US" sz="3600" dirty="0" smtClean="0">
              <a:solidFill>
                <a:srgbClr val="3B3835"/>
              </a:solidFill>
              <a:latin typeface="Helvetica Neue"/>
            </a:endParaRPr>
          </a:p>
          <a:p>
            <a:r>
              <a:rPr lang="en-US" sz="3600" i="1" dirty="0" smtClean="0">
                <a:solidFill>
                  <a:srgbClr val="3B3835"/>
                </a:solidFill>
                <a:latin typeface="Helvetica Neue"/>
              </a:rPr>
              <a:t>G7.  Functional </a:t>
            </a:r>
            <a:r>
              <a:rPr lang="en-US" sz="3600" i="1" dirty="0">
                <a:solidFill>
                  <a:srgbClr val="3B3835"/>
                </a:solidFill>
                <a:latin typeface="Helvetica Neue"/>
              </a:rPr>
              <a:t>constipation</a:t>
            </a:r>
            <a:endParaRPr lang="uk-UA" sz="3600" i="1" dirty="0"/>
          </a:p>
        </p:txBody>
      </p:sp>
    </p:spTree>
    <p:extLst>
      <p:ext uri="{BB962C8B-B14F-4D97-AF65-F5344CB8AC3E}">
        <p14:creationId xmlns:p14="http://schemas.microsoft.com/office/powerpoint/2010/main" xmlns="" val="345139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3B3835"/>
                </a:solidFill>
                <a:latin typeface="Helvetica Neue"/>
              </a:rPr>
              <a:t>G1. Infant Regurgitation</a:t>
            </a:r>
            <a:endParaRPr lang="uk-UA" b="1" dirty="0"/>
          </a:p>
        </p:txBody>
      </p:sp>
      <p:sp>
        <p:nvSpPr>
          <p:cNvPr id="3" name="Объект 2"/>
          <p:cNvSpPr>
            <a:spLocks noGrp="1"/>
          </p:cNvSpPr>
          <p:nvPr>
            <p:ph idx="1"/>
          </p:nvPr>
        </p:nvSpPr>
        <p:spPr>
          <a:xfrm>
            <a:off x="457200" y="1600200"/>
            <a:ext cx="8229600" cy="4997152"/>
          </a:xfrm>
        </p:spPr>
        <p:txBody>
          <a:bodyPr>
            <a:normAutofit/>
          </a:bodyPr>
          <a:lstStyle/>
          <a:p>
            <a:pPr marL="0" indent="0" algn="just">
              <a:buNone/>
            </a:pPr>
            <a:r>
              <a:rPr lang="en-US" dirty="0" smtClean="0">
                <a:solidFill>
                  <a:srgbClr val="3B3835"/>
                </a:solidFill>
                <a:latin typeface="Helvetica Neue"/>
              </a:rPr>
              <a:t>	Must </a:t>
            </a:r>
            <a:r>
              <a:rPr lang="en-US" dirty="0">
                <a:solidFill>
                  <a:srgbClr val="3B3835"/>
                </a:solidFill>
                <a:latin typeface="Helvetica Neue"/>
              </a:rPr>
              <a:t>include both of the following in otherwise healthy infants 3 weeks to 12 months of age: </a:t>
            </a:r>
            <a:endParaRPr lang="en-US" dirty="0" smtClean="0">
              <a:solidFill>
                <a:srgbClr val="3B3835"/>
              </a:solidFill>
              <a:latin typeface="Helvetica Neue"/>
            </a:endParaRPr>
          </a:p>
          <a:p>
            <a:pPr marL="514350" indent="-514350" algn="just">
              <a:buAutoNum type="arabicPeriod"/>
            </a:pPr>
            <a:r>
              <a:rPr lang="en-US" dirty="0" smtClean="0">
                <a:solidFill>
                  <a:srgbClr val="3B3835"/>
                </a:solidFill>
                <a:latin typeface="Helvetica Neue"/>
              </a:rPr>
              <a:t>Regurgitation </a:t>
            </a:r>
            <a:r>
              <a:rPr lang="en-US" dirty="0">
                <a:solidFill>
                  <a:srgbClr val="3B3835"/>
                </a:solidFill>
                <a:latin typeface="Helvetica Neue"/>
              </a:rPr>
              <a:t>2 or more times per day for 3 or more weeks </a:t>
            </a:r>
            <a:endParaRPr lang="en-US" dirty="0" smtClean="0">
              <a:solidFill>
                <a:srgbClr val="3B3835"/>
              </a:solidFill>
              <a:latin typeface="Helvetica Neue"/>
            </a:endParaRPr>
          </a:p>
          <a:p>
            <a:pPr marL="514350" indent="-514350" algn="just">
              <a:buAutoNum type="arabicPeriod"/>
            </a:pPr>
            <a:r>
              <a:rPr lang="en-US" dirty="0" smtClean="0">
                <a:solidFill>
                  <a:srgbClr val="3B3835"/>
                </a:solidFill>
                <a:latin typeface="Helvetica Neue"/>
              </a:rPr>
              <a:t>No </a:t>
            </a:r>
            <a:r>
              <a:rPr lang="en-US" dirty="0">
                <a:solidFill>
                  <a:srgbClr val="3B3835"/>
                </a:solidFill>
                <a:latin typeface="Helvetica Neue"/>
              </a:rPr>
              <a:t>retching, hematemesis, aspiration, apnea, failure to thrive, feeding or swallowing difficulties, or abnormal posturing</a:t>
            </a:r>
            <a:endParaRPr lang="uk-UA" dirty="0"/>
          </a:p>
        </p:txBody>
      </p:sp>
    </p:spTree>
    <p:extLst>
      <p:ext uri="{BB962C8B-B14F-4D97-AF65-F5344CB8AC3E}">
        <p14:creationId xmlns:p14="http://schemas.microsoft.com/office/powerpoint/2010/main" xmlns="" val="4169377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0198"/>
            <a:ext cx="8229600" cy="1143000"/>
          </a:xfrm>
        </p:spPr>
        <p:txBody>
          <a:bodyPr/>
          <a:lstStyle/>
          <a:p>
            <a:r>
              <a:rPr lang="en-US" b="1" dirty="0">
                <a:solidFill>
                  <a:srgbClr val="3B3835"/>
                </a:solidFill>
                <a:latin typeface="Helvetica Neue"/>
              </a:rPr>
              <a:t>G4. Infant Colic </a:t>
            </a:r>
            <a:endParaRPr lang="uk-UA" b="1" dirty="0"/>
          </a:p>
        </p:txBody>
      </p:sp>
      <p:sp>
        <p:nvSpPr>
          <p:cNvPr id="3" name="Объект 2"/>
          <p:cNvSpPr>
            <a:spLocks noGrp="1"/>
          </p:cNvSpPr>
          <p:nvPr>
            <p:ph idx="1"/>
          </p:nvPr>
        </p:nvSpPr>
        <p:spPr>
          <a:xfrm>
            <a:off x="0" y="1052736"/>
            <a:ext cx="8964488" cy="5805264"/>
          </a:xfrm>
        </p:spPr>
        <p:txBody>
          <a:bodyPr>
            <a:normAutofit fontScale="85000" lnSpcReduction="10000"/>
          </a:bodyPr>
          <a:lstStyle/>
          <a:p>
            <a:pPr marL="0" indent="0" algn="just">
              <a:buNone/>
            </a:pPr>
            <a:r>
              <a:rPr lang="en-US" dirty="0" smtClean="0"/>
              <a:t>	For </a:t>
            </a:r>
            <a:r>
              <a:rPr lang="en-US" dirty="0"/>
              <a:t>clinical purposes, must include all of the following: </a:t>
            </a:r>
            <a:endParaRPr lang="en-US" dirty="0" smtClean="0"/>
          </a:p>
          <a:p>
            <a:pPr marL="514350" indent="-514350" algn="just">
              <a:buAutoNum type="arabicPeriod"/>
            </a:pPr>
            <a:r>
              <a:rPr lang="en-US" dirty="0" smtClean="0"/>
              <a:t>An </a:t>
            </a:r>
            <a:r>
              <a:rPr lang="en-US" dirty="0"/>
              <a:t>infant who is &lt;5 months of age when the symptoms start and stop </a:t>
            </a:r>
            <a:endParaRPr lang="en-US" dirty="0" smtClean="0"/>
          </a:p>
          <a:p>
            <a:pPr marL="514350" indent="-514350" algn="just">
              <a:buAutoNum type="arabicPeriod"/>
            </a:pPr>
            <a:r>
              <a:rPr lang="en-US" dirty="0" smtClean="0"/>
              <a:t>Recurrent </a:t>
            </a:r>
            <a:r>
              <a:rPr lang="en-US" dirty="0"/>
              <a:t>and prolonged periods of infant crying, fussing, or irritability reported by caregivers that occur without obvious cause and cannot be prevented or resolved by </a:t>
            </a:r>
            <a:r>
              <a:rPr lang="en-US" dirty="0" smtClean="0"/>
              <a:t>caregivers </a:t>
            </a:r>
          </a:p>
          <a:p>
            <a:pPr marL="514350" indent="-514350" algn="just">
              <a:buAutoNum type="arabicPeriod"/>
            </a:pPr>
            <a:r>
              <a:rPr lang="en-US" dirty="0" smtClean="0"/>
              <a:t>No </a:t>
            </a:r>
            <a:r>
              <a:rPr lang="en-US" dirty="0"/>
              <a:t>evidence of infant failure to thrive, fever, or illness in infants from birth to 4 months of age </a:t>
            </a:r>
            <a:endParaRPr lang="en-US" dirty="0" smtClean="0"/>
          </a:p>
          <a:p>
            <a:pPr marL="0" indent="0" algn="just">
              <a:buNone/>
            </a:pPr>
            <a:r>
              <a:rPr lang="en-US" dirty="0" smtClean="0"/>
              <a:t>	“</a:t>
            </a:r>
            <a:r>
              <a:rPr lang="en-US" dirty="0"/>
              <a:t>Fussing” refers to intermittent distressed vocalization and has been defined as “[behavior] that is not quite crying but not awake and content either.”               Infants often fluctuate between crying and fussing, so that the two symptoms are difficult to distinguish in practice.</a:t>
            </a:r>
            <a:endParaRPr lang="uk-UA" dirty="0"/>
          </a:p>
        </p:txBody>
      </p:sp>
    </p:spTree>
    <p:extLst>
      <p:ext uri="{BB962C8B-B14F-4D97-AF65-F5344CB8AC3E}">
        <p14:creationId xmlns:p14="http://schemas.microsoft.com/office/powerpoint/2010/main" xmlns="" val="391849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6672"/>
            <a:ext cx="8892480" cy="5649491"/>
          </a:xfrm>
        </p:spPr>
        <p:txBody>
          <a:bodyPr>
            <a:normAutofit fontScale="92500" lnSpcReduction="10000"/>
          </a:bodyPr>
          <a:lstStyle/>
          <a:p>
            <a:pPr marL="0" indent="0" algn="just">
              <a:buNone/>
            </a:pPr>
            <a:r>
              <a:rPr lang="en-US" dirty="0" smtClean="0"/>
              <a:t>	For </a:t>
            </a:r>
            <a:r>
              <a:rPr lang="en-US" dirty="0"/>
              <a:t>clinical research, a diagnosis of infant colic must meet the preceding diagnostic criteria and also include both of the following:</a:t>
            </a:r>
          </a:p>
          <a:p>
            <a:pPr algn="just"/>
            <a:endParaRPr lang="en-US" dirty="0"/>
          </a:p>
          <a:p>
            <a:pPr algn="just"/>
            <a:r>
              <a:rPr lang="en-US" dirty="0"/>
              <a:t>Caregiver reports infant has cried or fussed for 3 or more hours/day during 3 or more days in 7 days in a telephone or face-to-face screening interview with a researcher or clinician;</a:t>
            </a:r>
          </a:p>
          <a:p>
            <a:pPr algn="just"/>
            <a:r>
              <a:rPr lang="en-US" dirty="0"/>
              <a:t>Total 24-hour crying plus fussing in the selected group of infants is confirmed to be 3 hours or more when measured by at least one, prospectively kept, 24-hour behavior diary.</a:t>
            </a:r>
            <a:endParaRPr lang="uk-UA" dirty="0"/>
          </a:p>
        </p:txBody>
      </p:sp>
    </p:spTree>
    <p:extLst>
      <p:ext uri="{BB962C8B-B14F-4D97-AF65-F5344CB8AC3E}">
        <p14:creationId xmlns:p14="http://schemas.microsoft.com/office/powerpoint/2010/main" xmlns="" val="504718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229600" cy="652934"/>
          </a:xfrm>
        </p:spPr>
        <p:txBody>
          <a:bodyPr>
            <a:normAutofit fontScale="90000"/>
          </a:bodyPr>
          <a:lstStyle/>
          <a:p>
            <a:r>
              <a:rPr lang="en-US" b="1" dirty="0"/>
              <a:t>G7. </a:t>
            </a:r>
            <a:r>
              <a:rPr lang="en-US" b="1" dirty="0" smtClean="0"/>
              <a:t>Functional constipation</a:t>
            </a:r>
            <a:endParaRPr lang="uk-UA" b="1" dirty="0"/>
          </a:p>
        </p:txBody>
      </p:sp>
      <p:sp>
        <p:nvSpPr>
          <p:cNvPr id="3" name="Объект 2"/>
          <p:cNvSpPr>
            <a:spLocks noGrp="1"/>
          </p:cNvSpPr>
          <p:nvPr>
            <p:ph idx="1"/>
          </p:nvPr>
        </p:nvSpPr>
        <p:spPr>
          <a:xfrm>
            <a:off x="251520" y="692696"/>
            <a:ext cx="8640960" cy="6165304"/>
          </a:xfrm>
        </p:spPr>
        <p:txBody>
          <a:bodyPr>
            <a:normAutofit fontScale="92500" lnSpcReduction="20000"/>
          </a:bodyPr>
          <a:lstStyle/>
          <a:p>
            <a:pPr marL="0" indent="0" algn="just">
              <a:buNone/>
            </a:pPr>
            <a:r>
              <a:rPr lang="en-US" dirty="0"/>
              <a:t>	 Diagnostic criteria         Must include one month of at least two of the following in infants up to 4 years of age</a:t>
            </a:r>
            <a:r>
              <a:rPr lang="en-US" dirty="0" smtClean="0"/>
              <a:t>:</a:t>
            </a:r>
          </a:p>
          <a:p>
            <a:pPr algn="just" fontAlgn="base">
              <a:buFont typeface="+mj-lt"/>
              <a:buAutoNum type="arabicPeriod"/>
            </a:pPr>
            <a:r>
              <a:rPr lang="en-US" dirty="0">
                <a:solidFill>
                  <a:srgbClr val="383838"/>
                </a:solidFill>
              </a:rPr>
              <a:t>Two or fewer defecations per week</a:t>
            </a:r>
          </a:p>
          <a:p>
            <a:pPr algn="just" fontAlgn="base">
              <a:buFont typeface="+mj-lt"/>
              <a:buAutoNum type="arabicPeriod"/>
            </a:pPr>
            <a:r>
              <a:rPr lang="en-US" dirty="0">
                <a:solidFill>
                  <a:srgbClr val="383838"/>
                </a:solidFill>
              </a:rPr>
              <a:t>History of excessive stool retention</a:t>
            </a:r>
          </a:p>
          <a:p>
            <a:pPr algn="just" fontAlgn="base">
              <a:buFont typeface="+mj-lt"/>
              <a:buAutoNum type="arabicPeriod"/>
            </a:pPr>
            <a:r>
              <a:rPr lang="en-US" dirty="0">
                <a:solidFill>
                  <a:srgbClr val="383838"/>
                </a:solidFill>
              </a:rPr>
              <a:t>History of painful or hard bowel movements</a:t>
            </a:r>
          </a:p>
          <a:p>
            <a:pPr algn="just" fontAlgn="base">
              <a:buFont typeface="+mj-lt"/>
              <a:buAutoNum type="arabicPeriod"/>
            </a:pPr>
            <a:r>
              <a:rPr lang="en-US" dirty="0">
                <a:solidFill>
                  <a:srgbClr val="383838"/>
                </a:solidFill>
              </a:rPr>
              <a:t>History of large diameter stools</a:t>
            </a:r>
          </a:p>
          <a:p>
            <a:pPr algn="just" fontAlgn="base">
              <a:buFont typeface="+mj-lt"/>
              <a:buAutoNum type="arabicPeriod"/>
            </a:pPr>
            <a:r>
              <a:rPr lang="en-US" dirty="0">
                <a:solidFill>
                  <a:srgbClr val="383838"/>
                </a:solidFill>
              </a:rPr>
              <a:t>Presence of a large fecal mass in the </a:t>
            </a:r>
            <a:r>
              <a:rPr lang="en-US" dirty="0" smtClean="0">
                <a:solidFill>
                  <a:srgbClr val="383838"/>
                </a:solidFill>
              </a:rPr>
              <a:t>rectum</a:t>
            </a:r>
          </a:p>
          <a:p>
            <a:pPr algn="just" fontAlgn="base"/>
            <a:r>
              <a:rPr lang="en-US" b="1" dirty="0">
                <a:solidFill>
                  <a:srgbClr val="383838"/>
                </a:solidFill>
              </a:rPr>
              <a:t>In toilet trained children, the following additional criteria may be used:</a:t>
            </a:r>
            <a:endParaRPr lang="en-US" dirty="0">
              <a:solidFill>
                <a:srgbClr val="383838"/>
              </a:solidFill>
            </a:endParaRPr>
          </a:p>
          <a:p>
            <a:pPr algn="just" fontAlgn="base">
              <a:buFont typeface="+mj-lt"/>
              <a:buAutoNum type="arabicPeriod" startAt="6"/>
            </a:pPr>
            <a:r>
              <a:rPr lang="en-US" dirty="0">
                <a:solidFill>
                  <a:srgbClr val="383838"/>
                </a:solidFill>
              </a:rPr>
              <a:t>At least one episode/week of incontinence after the acquisition of toileting skills</a:t>
            </a:r>
          </a:p>
          <a:p>
            <a:pPr algn="just" fontAlgn="base">
              <a:buFont typeface="+mj-lt"/>
              <a:buAutoNum type="arabicPeriod" startAt="6"/>
            </a:pPr>
            <a:r>
              <a:rPr lang="en-US" dirty="0">
                <a:solidFill>
                  <a:srgbClr val="383838"/>
                </a:solidFill>
              </a:rPr>
              <a:t>History of large diameter stools which may obstruct the toilet</a:t>
            </a:r>
          </a:p>
          <a:p>
            <a:pPr algn="just" fontAlgn="base">
              <a:buFont typeface="+mj-lt"/>
              <a:buAutoNum type="arabicPeriod"/>
            </a:pPr>
            <a:endParaRPr lang="en-US" dirty="0">
              <a:solidFill>
                <a:srgbClr val="383838"/>
              </a:solidFill>
            </a:endParaRPr>
          </a:p>
          <a:p>
            <a:pPr algn="just" fontAlgn="base">
              <a:buFont typeface="+mj-lt"/>
              <a:buAutoNum type="arabicPeriod"/>
            </a:pPr>
            <a:endParaRPr lang="en-US" dirty="0" smtClean="0">
              <a:solidFill>
                <a:srgbClr val="383838"/>
              </a:solidFill>
            </a:endParaRPr>
          </a:p>
          <a:p>
            <a:pPr algn="just" fontAlgn="base">
              <a:buFont typeface="+mj-lt"/>
              <a:buAutoNum type="arabicPeriod"/>
            </a:pPr>
            <a:endParaRPr lang="en-US" dirty="0">
              <a:solidFill>
                <a:srgbClr val="383838"/>
              </a:solidFill>
            </a:endParaRPr>
          </a:p>
          <a:p>
            <a:pPr marL="0" indent="0">
              <a:buNone/>
            </a:pPr>
            <a:endParaRPr lang="uk-UA" dirty="0"/>
          </a:p>
        </p:txBody>
      </p:sp>
    </p:spTree>
    <p:extLst>
      <p:ext uri="{BB962C8B-B14F-4D97-AF65-F5344CB8AC3E}">
        <p14:creationId xmlns:p14="http://schemas.microsoft.com/office/powerpoint/2010/main" xmlns="" val="3157062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8110"/>
            <a:ext cx="8229600" cy="1143000"/>
          </a:xfrm>
        </p:spPr>
        <p:txBody>
          <a:bodyPr>
            <a:noAutofit/>
          </a:bodyPr>
          <a:lstStyle/>
          <a:p>
            <a:r>
              <a:rPr lang="en-US" sz="3600" b="1" dirty="0"/>
              <a:t>H. Childhood Functional GI Disorders: Child/Adolescent</a:t>
            </a:r>
            <a:endParaRPr lang="uk-UA" sz="3600" b="1" dirty="0"/>
          </a:p>
        </p:txBody>
      </p:sp>
      <p:sp>
        <p:nvSpPr>
          <p:cNvPr id="3" name="Объект 2"/>
          <p:cNvSpPr>
            <a:spLocks noGrp="1"/>
          </p:cNvSpPr>
          <p:nvPr>
            <p:ph idx="1"/>
          </p:nvPr>
        </p:nvSpPr>
        <p:spPr>
          <a:xfrm>
            <a:off x="457200" y="980728"/>
            <a:ext cx="8507288" cy="5877272"/>
          </a:xfrm>
        </p:spPr>
        <p:txBody>
          <a:bodyPr>
            <a:noAutofit/>
          </a:bodyPr>
          <a:lstStyle/>
          <a:p>
            <a:pPr algn="just"/>
            <a:r>
              <a:rPr lang="en-US" sz="2000" dirty="0" smtClean="0"/>
              <a:t>H1.    Functional </a:t>
            </a:r>
            <a:r>
              <a:rPr lang="en-US" sz="2000" dirty="0"/>
              <a:t>nausea and vomiting </a:t>
            </a:r>
            <a:r>
              <a:rPr lang="en-US" sz="2000" dirty="0" smtClean="0"/>
              <a:t>disorders</a:t>
            </a:r>
          </a:p>
          <a:p>
            <a:pPr marL="0" indent="0" algn="just">
              <a:buNone/>
            </a:pPr>
            <a:r>
              <a:rPr lang="en-US" sz="2000" dirty="0" smtClean="0"/>
              <a:t>	</a:t>
            </a:r>
            <a:r>
              <a:rPr lang="en-US" sz="2000" i="1" dirty="0" smtClean="0"/>
              <a:t>H1a.  Cyclic </a:t>
            </a:r>
            <a:r>
              <a:rPr lang="en-US" sz="2000" i="1" dirty="0"/>
              <a:t>vomiting syndrome </a:t>
            </a:r>
            <a:r>
              <a:rPr lang="en-US" sz="2000" i="1" dirty="0" smtClean="0"/>
              <a:t>(CVS)</a:t>
            </a:r>
          </a:p>
          <a:p>
            <a:pPr marL="0" indent="0" algn="just">
              <a:buNone/>
            </a:pPr>
            <a:r>
              <a:rPr lang="en-US" sz="2000" dirty="0" smtClean="0"/>
              <a:t>	H1b.  Functional </a:t>
            </a:r>
            <a:r>
              <a:rPr lang="en-US" sz="2000" dirty="0"/>
              <a:t>nausea and functional </a:t>
            </a:r>
            <a:r>
              <a:rPr lang="en-US" sz="2000" dirty="0" smtClean="0"/>
              <a:t>vomiting</a:t>
            </a:r>
          </a:p>
          <a:p>
            <a:pPr marL="0" indent="0" algn="just">
              <a:buNone/>
            </a:pPr>
            <a:r>
              <a:rPr lang="en-US" sz="2000" dirty="0" smtClean="0"/>
              <a:t>	H1c.  Rumination </a:t>
            </a:r>
            <a:r>
              <a:rPr lang="en-US" sz="2000" dirty="0"/>
              <a:t>syndrome </a:t>
            </a:r>
            <a:endParaRPr lang="en-US" sz="2000" dirty="0" smtClean="0"/>
          </a:p>
          <a:p>
            <a:pPr marL="0" indent="0" algn="just">
              <a:buNone/>
            </a:pPr>
            <a:r>
              <a:rPr lang="en-US" sz="2000" dirty="0" smtClean="0"/>
              <a:t>	H1d.  </a:t>
            </a:r>
            <a:r>
              <a:rPr lang="en-US" sz="2000" dirty="0" err="1" smtClean="0"/>
              <a:t>Aerophagia</a:t>
            </a:r>
            <a:r>
              <a:rPr lang="en-US" sz="2000" dirty="0" smtClean="0"/>
              <a:t> </a:t>
            </a:r>
          </a:p>
          <a:p>
            <a:pPr algn="just"/>
            <a:r>
              <a:rPr lang="en-US" sz="2000" dirty="0" smtClean="0"/>
              <a:t>H2.    Functional </a:t>
            </a:r>
            <a:r>
              <a:rPr lang="en-US" sz="2000" dirty="0"/>
              <a:t>abdominal pain disorders </a:t>
            </a:r>
            <a:endParaRPr lang="en-US" sz="2000" dirty="0" smtClean="0"/>
          </a:p>
          <a:p>
            <a:pPr marL="0" indent="0" algn="just">
              <a:buNone/>
            </a:pPr>
            <a:r>
              <a:rPr lang="en-US" sz="2000" dirty="0" smtClean="0"/>
              <a:t>	</a:t>
            </a:r>
            <a:r>
              <a:rPr lang="en-US" sz="2000" i="1" dirty="0" smtClean="0"/>
              <a:t>H2a.  Functional </a:t>
            </a:r>
            <a:r>
              <a:rPr lang="en-US" sz="2000" i="1" dirty="0"/>
              <a:t>dyspepsia </a:t>
            </a:r>
            <a:endParaRPr lang="en-US" sz="2000" i="1" dirty="0" smtClean="0"/>
          </a:p>
          <a:p>
            <a:pPr marL="0" indent="0" algn="just">
              <a:buNone/>
            </a:pPr>
            <a:r>
              <a:rPr lang="en-US" sz="2000" i="1" dirty="0" smtClean="0"/>
              <a:t>		H2a1</a:t>
            </a:r>
            <a:r>
              <a:rPr lang="en-US" sz="2000" i="1" dirty="0"/>
              <a:t>.  Postprandial distress </a:t>
            </a:r>
            <a:r>
              <a:rPr lang="en-US" sz="2000" i="1" dirty="0" smtClean="0"/>
              <a:t>syndrome</a:t>
            </a:r>
          </a:p>
          <a:p>
            <a:pPr marL="0" indent="0" algn="just">
              <a:buNone/>
            </a:pPr>
            <a:r>
              <a:rPr lang="en-US" sz="2000" i="1" dirty="0" smtClean="0"/>
              <a:t>		H2a2</a:t>
            </a:r>
            <a:r>
              <a:rPr lang="en-US" sz="2000" i="1" dirty="0"/>
              <a:t>.  </a:t>
            </a:r>
            <a:r>
              <a:rPr lang="en-US" sz="2000" i="1" dirty="0" err="1"/>
              <a:t>Epigastric</a:t>
            </a:r>
            <a:r>
              <a:rPr lang="en-US" sz="2000" i="1" dirty="0"/>
              <a:t> pain syndrome</a:t>
            </a:r>
            <a:endParaRPr lang="en-US" sz="2000" i="1" dirty="0" smtClean="0"/>
          </a:p>
          <a:p>
            <a:pPr marL="0" indent="0" algn="just">
              <a:buNone/>
            </a:pPr>
            <a:r>
              <a:rPr lang="en-US" sz="2000" dirty="0" smtClean="0"/>
              <a:t>	</a:t>
            </a:r>
            <a:r>
              <a:rPr lang="en-US" sz="2000" i="1" dirty="0" smtClean="0"/>
              <a:t>H2b.  Irritable </a:t>
            </a:r>
            <a:r>
              <a:rPr lang="en-US" sz="2000" i="1" dirty="0"/>
              <a:t>bowel syndrome </a:t>
            </a:r>
            <a:r>
              <a:rPr lang="en-US" sz="2000" i="1" dirty="0" smtClean="0"/>
              <a:t>(IBS)</a:t>
            </a:r>
          </a:p>
          <a:p>
            <a:pPr marL="0" indent="0" algn="just">
              <a:buNone/>
            </a:pPr>
            <a:r>
              <a:rPr lang="en-US" sz="2000" dirty="0" smtClean="0"/>
              <a:t>	H2c.  Abdominal </a:t>
            </a:r>
            <a:r>
              <a:rPr lang="en-US" sz="2000" dirty="0"/>
              <a:t>migraine </a:t>
            </a:r>
            <a:endParaRPr lang="en-US" sz="2000" dirty="0" smtClean="0"/>
          </a:p>
          <a:p>
            <a:pPr marL="0" indent="0" algn="just">
              <a:buNone/>
            </a:pPr>
            <a:r>
              <a:rPr lang="en-US" sz="2000" dirty="0" smtClean="0"/>
              <a:t>	H2d.  Functional </a:t>
            </a:r>
            <a:r>
              <a:rPr lang="en-US" sz="2000" dirty="0"/>
              <a:t>abdominal pain − not otherwise specified </a:t>
            </a:r>
            <a:endParaRPr lang="en-US" sz="2000" dirty="0" smtClean="0"/>
          </a:p>
          <a:p>
            <a:pPr algn="just"/>
            <a:r>
              <a:rPr lang="en-US" sz="2000" dirty="0" smtClean="0"/>
              <a:t>H3.    Functional </a:t>
            </a:r>
            <a:r>
              <a:rPr lang="en-US" sz="2000" dirty="0"/>
              <a:t>defecation disorders </a:t>
            </a:r>
            <a:endParaRPr lang="en-US" sz="2000" dirty="0" smtClean="0"/>
          </a:p>
          <a:p>
            <a:pPr marL="0" indent="0" algn="just">
              <a:buNone/>
            </a:pPr>
            <a:r>
              <a:rPr lang="en-US" sz="2000" dirty="0" smtClean="0"/>
              <a:t>	H3a.  Functional </a:t>
            </a:r>
            <a:r>
              <a:rPr lang="en-US" sz="2000" dirty="0"/>
              <a:t>constipation </a:t>
            </a:r>
            <a:endParaRPr lang="en-US" sz="2000" dirty="0" smtClean="0"/>
          </a:p>
          <a:p>
            <a:pPr marL="0" indent="0" algn="just">
              <a:buNone/>
            </a:pPr>
            <a:r>
              <a:rPr lang="en-US" sz="2000" dirty="0" smtClean="0"/>
              <a:t>	H3b.  Non-retentive </a:t>
            </a:r>
            <a:r>
              <a:rPr lang="en-US" sz="2000" dirty="0"/>
              <a:t>fecal incontinence</a:t>
            </a:r>
            <a:endParaRPr lang="uk-UA" sz="2000" dirty="0"/>
          </a:p>
        </p:txBody>
      </p:sp>
    </p:spTree>
    <p:extLst>
      <p:ext uri="{BB962C8B-B14F-4D97-AF65-F5344CB8AC3E}">
        <p14:creationId xmlns:p14="http://schemas.microsoft.com/office/powerpoint/2010/main" xmlns="" val="328869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en-US" b="1" dirty="0"/>
              <a:t>H1a. Cyclic Vomiting Syndrome</a:t>
            </a:r>
            <a:endParaRPr lang="uk-UA" b="1" dirty="0"/>
          </a:p>
        </p:txBody>
      </p:sp>
      <p:sp>
        <p:nvSpPr>
          <p:cNvPr id="5" name="Прямоугольник 4"/>
          <p:cNvSpPr/>
          <p:nvPr/>
        </p:nvSpPr>
        <p:spPr>
          <a:xfrm>
            <a:off x="395536" y="1124744"/>
            <a:ext cx="8424936" cy="5262979"/>
          </a:xfrm>
          <a:prstGeom prst="rect">
            <a:avLst/>
          </a:prstGeom>
        </p:spPr>
        <p:txBody>
          <a:bodyPr wrap="square">
            <a:spAutoFit/>
          </a:bodyPr>
          <a:lstStyle/>
          <a:p>
            <a:r>
              <a:rPr lang="en-US" sz="2400" b="1" dirty="0" smtClean="0"/>
              <a:t>Prevalence</a:t>
            </a:r>
          </a:p>
          <a:p>
            <a:pPr algn="just"/>
            <a:r>
              <a:rPr lang="en-US" sz="2400" dirty="0" smtClean="0"/>
              <a:t>Cyclic </a:t>
            </a:r>
            <a:r>
              <a:rPr lang="en-US" sz="2400" dirty="0" smtClean="0"/>
              <a:t>vomiting syndrome (CVS) occurs from infancy to middle-age adulthood, with a peak prevalence between 2 and 7 </a:t>
            </a:r>
            <a:r>
              <a:rPr lang="en-US" sz="2400" dirty="0" smtClean="0"/>
              <a:t>years. </a:t>
            </a:r>
            <a:r>
              <a:rPr lang="en-US" sz="2400" dirty="0" smtClean="0"/>
              <a:t>Based on maternal reports, the prevalence of CVS in the US was 0.0% in infants &lt;1 year, and 3.4% in </a:t>
            </a:r>
            <a:r>
              <a:rPr lang="en-US" sz="2400" dirty="0" smtClean="0"/>
              <a:t>toddlers. </a:t>
            </a:r>
            <a:r>
              <a:rPr lang="en-US" sz="2400" dirty="0" smtClean="0"/>
              <a:t>The population-based survey study from Colombia found the prevalence of CVS to be 3.8% in infants &lt;1 year and 6.1% in children from 1-4 years of </a:t>
            </a:r>
            <a:r>
              <a:rPr lang="en-US" sz="2400" dirty="0" smtClean="0"/>
              <a:t>age.</a:t>
            </a:r>
          </a:p>
          <a:p>
            <a:endParaRPr lang="en-US" sz="2400" dirty="0" smtClean="0"/>
          </a:p>
          <a:p>
            <a:r>
              <a:rPr lang="en-US" sz="2400" b="1" dirty="0" smtClean="0"/>
              <a:t>Presentation</a:t>
            </a:r>
            <a:endParaRPr lang="en-US" sz="2400" dirty="0" smtClean="0"/>
          </a:p>
          <a:p>
            <a:pPr algn="just"/>
            <a:r>
              <a:rPr lang="en-US" sz="2400" dirty="0" smtClean="0"/>
              <a:t>CVS is presented as stereotypic, recurrent episodes of vomiting which last hours to days with symptom-free interval periods which last weeks to </a:t>
            </a:r>
            <a:r>
              <a:rPr lang="en-US" sz="2400" dirty="0" smtClean="0"/>
              <a:t>months. </a:t>
            </a:r>
            <a:r>
              <a:rPr lang="en-US" sz="2400" dirty="0" smtClean="0"/>
              <a:t>Vomiting attacks may occur sporadically or at regular intervals, and they are characterized by onset at the same time of day, most often late at night or early in the morning.</a:t>
            </a:r>
            <a:endParaRPr lang="en-US" sz="2400" dirty="0"/>
          </a:p>
        </p:txBody>
      </p:sp>
    </p:spTree>
    <p:extLst>
      <p:ext uri="{BB962C8B-B14F-4D97-AF65-F5344CB8AC3E}">
        <p14:creationId xmlns:p14="http://schemas.microsoft.com/office/powerpoint/2010/main" xmlns="" val="299588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016" y="260648"/>
            <a:ext cx="8820472" cy="6264696"/>
          </a:xfrm>
        </p:spPr>
        <p:txBody>
          <a:bodyPr>
            <a:normAutofit fontScale="92500"/>
          </a:bodyPr>
          <a:lstStyle/>
          <a:p>
            <a:pPr marL="0" indent="0" algn="just">
              <a:buNone/>
            </a:pPr>
            <a:r>
              <a:rPr lang="en-US" sz="2400" dirty="0" smtClean="0"/>
              <a:t>	</a:t>
            </a:r>
            <a:r>
              <a:rPr lang="en-US" sz="2400" b="1" dirty="0" smtClean="0"/>
              <a:t>Diagnostic criteria</a:t>
            </a:r>
            <a:r>
              <a:rPr lang="en-US" sz="2400" dirty="0" smtClean="0"/>
              <a:t>, must </a:t>
            </a:r>
            <a:r>
              <a:rPr lang="en-US" sz="2400" dirty="0"/>
              <a:t>include all of the following</a:t>
            </a:r>
            <a:r>
              <a:rPr lang="en-US" sz="2400" dirty="0" smtClean="0"/>
              <a:t>:</a:t>
            </a:r>
            <a:endParaRPr lang="en-US" sz="2400" dirty="0"/>
          </a:p>
          <a:p>
            <a:pPr marL="514350" indent="-514350" algn="just">
              <a:buFont typeface="+mj-lt"/>
              <a:buAutoNum type="arabicPeriod"/>
            </a:pPr>
            <a:r>
              <a:rPr lang="en-US" sz="2400" dirty="0"/>
              <a:t>Two or more periods of intense, unremitting nausea and paroxysmal vomiting, lasting hours to days within a 6-month period</a:t>
            </a:r>
          </a:p>
          <a:p>
            <a:pPr marL="514350" indent="-514350" algn="just">
              <a:buFont typeface="+mj-lt"/>
              <a:buAutoNum type="arabicPeriod"/>
            </a:pPr>
            <a:r>
              <a:rPr lang="en-US" sz="2400" dirty="0"/>
              <a:t>Episodes are stereotypical in each patient</a:t>
            </a:r>
          </a:p>
          <a:p>
            <a:pPr marL="514350" indent="-514350" algn="just">
              <a:buFont typeface="+mj-lt"/>
              <a:buAutoNum type="arabicPeriod"/>
            </a:pPr>
            <a:r>
              <a:rPr lang="en-US" sz="2400" dirty="0"/>
              <a:t>Episodes are separated by weeks to months with return to baseline health between episodes</a:t>
            </a:r>
          </a:p>
          <a:p>
            <a:pPr marL="514350" indent="-514350" algn="just">
              <a:buFont typeface="+mj-lt"/>
              <a:buAutoNum type="arabicPeriod"/>
            </a:pPr>
            <a:r>
              <a:rPr lang="en-US" sz="2400" dirty="0"/>
              <a:t>After appropriate evaluation, the symptoms cannot be attributed to another medical </a:t>
            </a:r>
            <a:r>
              <a:rPr lang="en-US" sz="2400" dirty="0" smtClean="0"/>
              <a:t>condition</a:t>
            </a:r>
          </a:p>
          <a:p>
            <a:pPr algn="ctr">
              <a:buNone/>
            </a:pPr>
            <a:r>
              <a:rPr lang="en-US" sz="2400" b="1" dirty="0" smtClean="0"/>
              <a:t>Treatment</a:t>
            </a:r>
          </a:p>
          <a:p>
            <a:pPr marL="0" algn="just">
              <a:buNone/>
            </a:pPr>
            <a:r>
              <a:rPr lang="en-US" sz="2400" kern="1000" dirty="0" smtClean="0"/>
              <a:t>Treatment </a:t>
            </a:r>
            <a:r>
              <a:rPr lang="en-US" sz="2400" kern="1000" dirty="0" err="1" smtClean="0"/>
              <a:t>focusses</a:t>
            </a:r>
            <a:r>
              <a:rPr lang="en-US" sz="2400" kern="1000" dirty="0" smtClean="0"/>
              <a:t> on two aspects of the CVS attacks. One aspect is </a:t>
            </a:r>
            <a:r>
              <a:rPr lang="en-US" sz="2400" kern="1000" dirty="0" smtClean="0"/>
              <a:t>the prevention </a:t>
            </a:r>
            <a:r>
              <a:rPr lang="en-US" sz="2400" kern="1000" dirty="0" smtClean="0"/>
              <a:t>of episodes in children who suffer from frequent, severe and prolonged attacks. Daily treatment with </a:t>
            </a:r>
            <a:r>
              <a:rPr lang="en-US" sz="2400" kern="1000" dirty="0" err="1" smtClean="0"/>
              <a:t>cyproheptadine</a:t>
            </a:r>
            <a:r>
              <a:rPr lang="en-US" sz="2400" kern="1000" dirty="0" smtClean="0"/>
              <a:t>, </a:t>
            </a:r>
            <a:r>
              <a:rPr lang="en-US" sz="2400" kern="1000" dirty="0" err="1" smtClean="0"/>
              <a:t>pizotifen</a:t>
            </a:r>
            <a:r>
              <a:rPr lang="en-US" sz="2400" kern="1000" dirty="0" smtClean="0"/>
              <a:t>, </a:t>
            </a:r>
            <a:r>
              <a:rPr lang="en-US" sz="2400" kern="1000" dirty="0" err="1" smtClean="0"/>
              <a:t>amitriptyline</a:t>
            </a:r>
            <a:r>
              <a:rPr lang="en-US" sz="2400" kern="1000" dirty="0" smtClean="0"/>
              <a:t>, </a:t>
            </a:r>
            <a:r>
              <a:rPr lang="en-US" sz="2400" kern="1000" dirty="0" err="1" smtClean="0"/>
              <a:t>propranolol</a:t>
            </a:r>
            <a:r>
              <a:rPr lang="en-US" sz="2400" kern="1000" dirty="0" smtClean="0"/>
              <a:t> or erythromycin can diminish the frequency of episodes or can even prevent them </a:t>
            </a:r>
            <a:r>
              <a:rPr lang="en-US" sz="2400" kern="1000" dirty="0" smtClean="0"/>
              <a:t>entirely. </a:t>
            </a:r>
            <a:r>
              <a:rPr lang="en-US" sz="2400" kern="1000" dirty="0" smtClean="0"/>
              <a:t>The other aspect is to reduce the severity of the attacks. Oral acid-inhibiting drugs for the protection of esophageal mucosa and </a:t>
            </a:r>
            <a:r>
              <a:rPr lang="en-US" sz="2400" kern="1000" dirty="0" err="1" smtClean="0"/>
              <a:t>lorazepam</a:t>
            </a:r>
            <a:r>
              <a:rPr lang="en-US" sz="2400" kern="1000" dirty="0" smtClean="0"/>
              <a:t> for antiemetic, </a:t>
            </a:r>
            <a:r>
              <a:rPr lang="en-US" sz="2400" kern="1000" dirty="0" err="1" smtClean="0"/>
              <a:t>anxiolytic</a:t>
            </a:r>
            <a:r>
              <a:rPr lang="en-US" sz="2400" kern="1000" dirty="0" smtClean="0"/>
              <a:t> </a:t>
            </a:r>
            <a:r>
              <a:rPr lang="en-US" sz="2400" dirty="0" smtClean="0"/>
              <a:t>and sedative purposes can be considered.</a:t>
            </a:r>
          </a:p>
          <a:p>
            <a:pPr marL="514350" indent="-514350" algn="just">
              <a:buNone/>
            </a:pPr>
            <a:endParaRPr lang="uk-UA" sz="2400" dirty="0"/>
          </a:p>
        </p:txBody>
      </p:sp>
    </p:spTree>
    <p:extLst>
      <p:ext uri="{BB962C8B-B14F-4D97-AF65-F5344CB8AC3E}">
        <p14:creationId xmlns:p14="http://schemas.microsoft.com/office/powerpoint/2010/main" xmlns="" val="299588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media.springernature.com/full/springer-static/image/art%3A10.1038%2Fnrdp.2017.82/MediaObjects/41572_2017_Article_BFnrdp201782_Figa_HTML.jpg"/>
          <p:cNvPicPr>
            <a:picLocks noChangeAspect="1" noChangeArrowheads="1"/>
          </p:cNvPicPr>
          <p:nvPr/>
        </p:nvPicPr>
        <p:blipFill>
          <a:blip r:embed="rId2" cstate="print"/>
          <a:srcRect/>
          <a:stretch>
            <a:fillRect/>
          </a:stretch>
        </p:blipFill>
        <p:spPr bwMode="auto">
          <a:xfrm>
            <a:off x="0" y="1107520"/>
            <a:ext cx="9144000" cy="5705856"/>
          </a:xfrm>
          <a:prstGeom prst="rect">
            <a:avLst/>
          </a:prstGeom>
          <a:noFill/>
        </p:spPr>
      </p:pic>
      <p:sp>
        <p:nvSpPr>
          <p:cNvPr id="3" name="Заголовок 1"/>
          <p:cNvSpPr txBox="1">
            <a:spLocks/>
          </p:cNvSpPr>
          <p:nvPr/>
        </p:nvSpPr>
        <p:spPr>
          <a:xfrm>
            <a:off x="467544" y="111770"/>
            <a:ext cx="8229600" cy="94096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rgbClr val="383838"/>
                </a:solidFill>
                <a:effectLst/>
                <a:uLnTx/>
                <a:uFillTx/>
                <a:latin typeface="Open Sans"/>
                <a:ea typeface="+mj-ea"/>
                <a:cs typeface="+mj-cs"/>
              </a:rPr>
              <a:t>H2a. Functional Dyspepsia</a:t>
            </a:r>
            <a:endParaRPr kumimoji="0" lang="uk-UA"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media.springernature.com/m685/springer-static/image/art%3A10.1038%2Fnrdp.2017.81/MediaObjects/41572_2017_Article_BFnrdp201781_Fig1_HTML.jpg"/>
          <p:cNvPicPr>
            <a:picLocks noChangeAspect="1" noChangeArrowheads="1"/>
          </p:cNvPicPr>
          <p:nvPr/>
        </p:nvPicPr>
        <p:blipFill>
          <a:blip r:embed="rId2" cstate="print"/>
          <a:srcRect/>
          <a:stretch>
            <a:fillRect/>
          </a:stretch>
        </p:blipFill>
        <p:spPr bwMode="auto">
          <a:xfrm>
            <a:off x="323528" y="383638"/>
            <a:ext cx="8640960" cy="6357730"/>
          </a:xfrm>
          <a:prstGeom prst="rect">
            <a:avLst/>
          </a:prstGeom>
          <a:noFill/>
        </p:spPr>
      </p:pic>
      <p:sp>
        <p:nvSpPr>
          <p:cNvPr id="3" name="Прямоугольник 2"/>
          <p:cNvSpPr/>
          <p:nvPr/>
        </p:nvSpPr>
        <p:spPr>
          <a:xfrm>
            <a:off x="0" y="0"/>
            <a:ext cx="9144000" cy="369332"/>
          </a:xfrm>
          <a:prstGeom prst="rect">
            <a:avLst/>
          </a:prstGeom>
        </p:spPr>
        <p:txBody>
          <a:bodyPr wrap="square">
            <a:spAutoFit/>
          </a:bodyPr>
          <a:lstStyle/>
          <a:p>
            <a:pPr algn="ctr"/>
            <a:r>
              <a:rPr lang="en-US" b="1" dirty="0" smtClean="0"/>
              <a:t>PATHOGENESIS</a:t>
            </a:r>
            <a:endParaRPr lang="uk-UA"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9472"/>
            <a:ext cx="8229600" cy="940966"/>
          </a:xfrm>
        </p:spPr>
        <p:txBody>
          <a:bodyPr/>
          <a:lstStyle/>
          <a:p>
            <a:r>
              <a:rPr lang="en-US" b="1" dirty="0">
                <a:solidFill>
                  <a:srgbClr val="383838"/>
                </a:solidFill>
                <a:latin typeface="Open Sans"/>
              </a:rPr>
              <a:t>H2a. Functional Dyspepsia</a:t>
            </a:r>
            <a:endParaRPr lang="uk-UA" dirty="0"/>
          </a:p>
        </p:txBody>
      </p:sp>
      <p:sp>
        <p:nvSpPr>
          <p:cNvPr id="3" name="Объект 2"/>
          <p:cNvSpPr>
            <a:spLocks noGrp="1"/>
          </p:cNvSpPr>
          <p:nvPr>
            <p:ph idx="1"/>
          </p:nvPr>
        </p:nvSpPr>
        <p:spPr>
          <a:xfrm>
            <a:off x="323528" y="1355649"/>
            <a:ext cx="8424936" cy="5472608"/>
          </a:xfrm>
        </p:spPr>
        <p:txBody>
          <a:bodyPr>
            <a:normAutofit lnSpcReduction="10000"/>
          </a:bodyPr>
          <a:lstStyle/>
          <a:p>
            <a:pPr marL="0" indent="0" algn="just">
              <a:buNone/>
            </a:pPr>
            <a:r>
              <a:rPr lang="en-US" dirty="0" smtClean="0"/>
              <a:t>	</a:t>
            </a:r>
            <a:r>
              <a:rPr lang="en-US" b="1" dirty="0" smtClean="0"/>
              <a:t>Diagnostic criteria </a:t>
            </a:r>
            <a:r>
              <a:rPr lang="en-US" dirty="0" smtClean="0"/>
              <a:t>must </a:t>
            </a:r>
            <a:r>
              <a:rPr lang="en-US" dirty="0"/>
              <a:t>include one or more of the following bothersome symptoms at least 4 times a month for at least 2 months prior to diagnosis:</a:t>
            </a:r>
          </a:p>
          <a:p>
            <a:pPr marL="514350" indent="-514350" algn="just">
              <a:buFont typeface="+mj-lt"/>
              <a:buAutoNum type="arabicPeriod"/>
            </a:pPr>
            <a:r>
              <a:rPr lang="en-US" dirty="0" smtClean="0"/>
              <a:t>Postprandial </a:t>
            </a:r>
            <a:r>
              <a:rPr lang="en-US" dirty="0"/>
              <a:t>fullness</a:t>
            </a:r>
          </a:p>
          <a:p>
            <a:pPr marL="514350" indent="-514350" algn="just">
              <a:buFont typeface="+mj-lt"/>
              <a:buAutoNum type="arabicPeriod"/>
            </a:pPr>
            <a:r>
              <a:rPr lang="en-US" dirty="0"/>
              <a:t>Early satiation</a:t>
            </a:r>
          </a:p>
          <a:p>
            <a:pPr marL="514350" indent="-514350" algn="just">
              <a:buFont typeface="+mj-lt"/>
              <a:buAutoNum type="arabicPeriod"/>
            </a:pPr>
            <a:r>
              <a:rPr lang="en-US" dirty="0" err="1"/>
              <a:t>Epigastric</a:t>
            </a:r>
            <a:r>
              <a:rPr lang="en-US" dirty="0"/>
              <a:t> pain or burning not associated with defecation</a:t>
            </a:r>
          </a:p>
          <a:p>
            <a:pPr marL="514350" indent="-514350" algn="just">
              <a:buFont typeface="+mj-lt"/>
              <a:buAutoNum type="arabicPeriod"/>
            </a:pPr>
            <a:r>
              <a:rPr lang="en-US" dirty="0"/>
              <a:t>After appropriate evaluation, the symptoms cannot be fully explained by another medical condition</a:t>
            </a:r>
            <a:endParaRPr lang="uk-UA" dirty="0"/>
          </a:p>
        </p:txBody>
      </p:sp>
    </p:spTree>
    <p:extLst>
      <p:ext uri="{BB962C8B-B14F-4D97-AF65-F5344CB8AC3E}">
        <p14:creationId xmlns:p14="http://schemas.microsoft.com/office/powerpoint/2010/main" xmlns="" val="1288506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6669360"/>
          </a:xfrm>
        </p:spPr>
        <p:txBody>
          <a:bodyPr>
            <a:normAutofit fontScale="85000" lnSpcReduction="10000"/>
          </a:bodyPr>
          <a:lstStyle/>
          <a:p>
            <a:pPr marL="0" indent="0" algn="just">
              <a:buNone/>
            </a:pPr>
            <a:r>
              <a:rPr lang="en-US" b="1" dirty="0" smtClean="0">
                <a:solidFill>
                  <a:srgbClr val="383838"/>
                </a:solidFill>
                <a:latin typeface="Open Sans"/>
              </a:rPr>
              <a:t>	H2a1</a:t>
            </a:r>
            <a:r>
              <a:rPr lang="en-US" b="1" dirty="0">
                <a:solidFill>
                  <a:srgbClr val="383838"/>
                </a:solidFill>
                <a:latin typeface="Open Sans"/>
              </a:rPr>
              <a:t>.  </a:t>
            </a:r>
            <a:r>
              <a:rPr lang="en-US" b="1" i="1" dirty="0">
                <a:solidFill>
                  <a:srgbClr val="383838"/>
                </a:solidFill>
                <a:latin typeface="inherit"/>
              </a:rPr>
              <a:t>Postprandial distress syndrome</a:t>
            </a:r>
            <a:r>
              <a:rPr lang="en-US" dirty="0">
                <a:solidFill>
                  <a:srgbClr val="383838"/>
                </a:solidFill>
                <a:latin typeface="Open Sans"/>
              </a:rPr>
              <a:t> includes </a:t>
            </a:r>
            <a:r>
              <a:rPr lang="en-US" dirty="0" smtClean="0">
                <a:solidFill>
                  <a:srgbClr val="383838"/>
                </a:solidFill>
                <a:latin typeface="Open Sans"/>
              </a:rPr>
              <a:t>bothersome postprandial </a:t>
            </a:r>
            <a:r>
              <a:rPr lang="en-US" dirty="0">
                <a:solidFill>
                  <a:srgbClr val="383838"/>
                </a:solidFill>
                <a:latin typeface="Open Sans"/>
              </a:rPr>
              <a:t>fullness or early </a:t>
            </a:r>
            <a:r>
              <a:rPr lang="en-US" dirty="0" smtClean="0">
                <a:solidFill>
                  <a:srgbClr val="383838"/>
                </a:solidFill>
                <a:latin typeface="Open Sans"/>
              </a:rPr>
              <a:t>satiation </a:t>
            </a:r>
            <a:r>
              <a:rPr lang="en-US" i="1" dirty="0" smtClean="0">
                <a:solidFill>
                  <a:srgbClr val="383838"/>
                </a:solidFill>
                <a:latin typeface="inherit"/>
              </a:rPr>
              <a:t> </a:t>
            </a:r>
            <a:r>
              <a:rPr lang="en-US" i="1" dirty="0">
                <a:solidFill>
                  <a:srgbClr val="383838"/>
                </a:solidFill>
                <a:latin typeface="inherit"/>
              </a:rPr>
              <a:t>      </a:t>
            </a:r>
            <a:r>
              <a:rPr lang="en-US" dirty="0">
                <a:solidFill>
                  <a:srgbClr val="383838"/>
                </a:solidFill>
                <a:latin typeface="Open Sans"/>
              </a:rPr>
              <a:t>which prevents finishing a regular meal. Supportive features include </a:t>
            </a:r>
            <a:r>
              <a:rPr lang="en-US" dirty="0" smtClean="0">
                <a:solidFill>
                  <a:srgbClr val="383838"/>
                </a:solidFill>
                <a:latin typeface="Open Sans"/>
              </a:rPr>
              <a:t>upper abdominal bloating,</a:t>
            </a:r>
            <a:r>
              <a:rPr lang="en-US" dirty="0" smtClean="0"/>
              <a:t> </a:t>
            </a:r>
            <a:r>
              <a:rPr lang="en-US" dirty="0" smtClean="0">
                <a:solidFill>
                  <a:srgbClr val="383838"/>
                </a:solidFill>
                <a:latin typeface="Open Sans"/>
              </a:rPr>
              <a:t>postprandial </a:t>
            </a:r>
            <a:r>
              <a:rPr lang="en-US" dirty="0">
                <a:solidFill>
                  <a:srgbClr val="383838"/>
                </a:solidFill>
                <a:latin typeface="Open Sans"/>
              </a:rPr>
              <a:t>nausea, or excessive </a:t>
            </a:r>
            <a:r>
              <a:rPr lang="en-US" dirty="0" smtClean="0">
                <a:solidFill>
                  <a:srgbClr val="383838"/>
                </a:solidFill>
                <a:latin typeface="Open Sans"/>
              </a:rPr>
              <a:t>belching.</a:t>
            </a:r>
          </a:p>
          <a:p>
            <a:pPr marL="0" indent="0" algn="just">
              <a:buNone/>
            </a:pPr>
            <a:r>
              <a:rPr lang="en-US" b="1" dirty="0" smtClean="0">
                <a:solidFill>
                  <a:srgbClr val="383838"/>
                </a:solidFill>
                <a:latin typeface="Open Sans"/>
              </a:rPr>
              <a:t>	H2a2.  </a:t>
            </a:r>
            <a:r>
              <a:rPr lang="en-US" b="1" i="1" dirty="0" err="1" smtClean="0">
                <a:solidFill>
                  <a:srgbClr val="383838"/>
                </a:solidFill>
                <a:latin typeface="inherit"/>
              </a:rPr>
              <a:t>Epigastric</a:t>
            </a:r>
            <a:r>
              <a:rPr lang="en-US" b="1" i="1" dirty="0" smtClean="0">
                <a:solidFill>
                  <a:srgbClr val="383838"/>
                </a:solidFill>
                <a:latin typeface="inherit"/>
              </a:rPr>
              <a:t> pain syndrome</a:t>
            </a:r>
            <a:r>
              <a:rPr lang="en-US" dirty="0" smtClean="0">
                <a:solidFill>
                  <a:srgbClr val="383838"/>
                </a:solidFill>
                <a:latin typeface="Open Sans"/>
              </a:rPr>
              <a:t> which includes all of the following: bothersome (severe enough to interfere with normal activities)</a:t>
            </a:r>
            <a:r>
              <a:rPr lang="en-US" dirty="0" smtClean="0"/>
              <a:t/>
            </a:r>
            <a:br>
              <a:rPr lang="en-US" dirty="0" smtClean="0"/>
            </a:br>
            <a:r>
              <a:rPr lang="en-US" b="1" i="1" dirty="0" smtClean="0">
                <a:solidFill>
                  <a:srgbClr val="383838"/>
                </a:solidFill>
                <a:latin typeface="inherit"/>
              </a:rPr>
              <a:t>        </a:t>
            </a:r>
            <a:r>
              <a:rPr lang="en-US" dirty="0" smtClean="0">
                <a:solidFill>
                  <a:srgbClr val="383838"/>
                </a:solidFill>
                <a:latin typeface="Open Sans"/>
              </a:rPr>
              <a:t>pain or burning localized to the epigastrium. The pain is not generalized or localized to other abdominal or chest regions and is</a:t>
            </a:r>
            <a:r>
              <a:rPr lang="en-US" dirty="0" smtClean="0"/>
              <a:t/>
            </a:r>
            <a:br>
              <a:rPr lang="en-US" dirty="0" smtClean="0"/>
            </a:br>
            <a:r>
              <a:rPr lang="en-US" dirty="0" smtClean="0">
                <a:solidFill>
                  <a:srgbClr val="383838"/>
                </a:solidFill>
                <a:latin typeface="Open Sans"/>
              </a:rPr>
              <a:t>not relieved by defecation or passage of flatus. Supportive criteria can include (a) burning quality of the pain but without a retrosternal component, (b) commonly induced or relieved by ingestion of a meal but may occur while fasting.</a:t>
            </a:r>
            <a:endParaRPr lang="uk-UA" dirty="0"/>
          </a:p>
        </p:txBody>
      </p:sp>
    </p:spTree>
    <p:extLst>
      <p:ext uri="{BB962C8B-B14F-4D97-AF65-F5344CB8AC3E}">
        <p14:creationId xmlns:p14="http://schemas.microsoft.com/office/powerpoint/2010/main" xmlns="" val="3724526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96950"/>
          </a:xfrm>
        </p:spPr>
        <p:txBody>
          <a:bodyPr>
            <a:normAutofit fontScale="90000"/>
          </a:bodyPr>
          <a:lstStyle/>
          <a:p>
            <a:r>
              <a:rPr lang="en-US" b="1" dirty="0">
                <a:solidFill>
                  <a:srgbClr val="383838"/>
                </a:solidFill>
                <a:latin typeface="Open Sans"/>
              </a:rPr>
              <a:t>H2b. Irritable Bowel Syndrome</a:t>
            </a:r>
            <a:endParaRPr lang="uk-UA" dirty="0"/>
          </a:p>
        </p:txBody>
      </p:sp>
      <p:sp>
        <p:nvSpPr>
          <p:cNvPr id="3" name="Объект 2"/>
          <p:cNvSpPr>
            <a:spLocks noGrp="1"/>
          </p:cNvSpPr>
          <p:nvPr>
            <p:ph idx="1"/>
          </p:nvPr>
        </p:nvSpPr>
        <p:spPr>
          <a:xfrm>
            <a:off x="251520" y="1196752"/>
            <a:ext cx="8640960" cy="5400600"/>
          </a:xfrm>
        </p:spPr>
        <p:txBody>
          <a:bodyPr>
            <a:normAutofit fontScale="77500" lnSpcReduction="20000"/>
          </a:bodyPr>
          <a:lstStyle/>
          <a:p>
            <a:pPr marL="0" indent="0">
              <a:buNone/>
            </a:pPr>
            <a:r>
              <a:rPr lang="en-US" dirty="0" smtClean="0"/>
              <a:t>	Diagnostic </a:t>
            </a:r>
            <a:r>
              <a:rPr lang="en-US" dirty="0"/>
              <a:t>criteria* </a:t>
            </a:r>
            <a:r>
              <a:rPr lang="en-US" dirty="0" smtClean="0"/>
              <a:t>must </a:t>
            </a:r>
            <a:r>
              <a:rPr lang="en-US" dirty="0"/>
              <a:t>include all of the following:</a:t>
            </a:r>
          </a:p>
          <a:p>
            <a:pPr algn="just"/>
            <a:endParaRPr lang="en-US" dirty="0"/>
          </a:p>
          <a:p>
            <a:pPr marL="514350" indent="-514350" algn="just">
              <a:buFont typeface="+mj-lt"/>
              <a:buAutoNum type="arabicPeriod"/>
            </a:pPr>
            <a:r>
              <a:rPr lang="en-US" dirty="0"/>
              <a:t>Abdominal pain at least 4 days per month over at least 2 months associated with one or more of the following:</a:t>
            </a:r>
          </a:p>
          <a:p>
            <a:pPr marL="514350" indent="-514350" algn="just">
              <a:buFont typeface="+mj-lt"/>
              <a:buAutoNum type="arabicPeriod"/>
            </a:pPr>
            <a:r>
              <a:rPr lang="en-US" dirty="0"/>
              <a:t>Related to defecation</a:t>
            </a:r>
          </a:p>
          <a:p>
            <a:pPr marL="514350" indent="-514350" algn="just">
              <a:buFont typeface="+mj-lt"/>
              <a:buAutoNum type="arabicPeriod"/>
            </a:pPr>
            <a:r>
              <a:rPr lang="en-US" dirty="0"/>
              <a:t>A change in frequency of stool</a:t>
            </a:r>
          </a:p>
          <a:p>
            <a:pPr marL="514350" indent="-514350" algn="just">
              <a:buFont typeface="+mj-lt"/>
              <a:buAutoNum type="arabicPeriod"/>
            </a:pPr>
            <a:r>
              <a:rPr lang="en-US" dirty="0"/>
              <a:t>A change in form (appearance) of stool</a:t>
            </a:r>
          </a:p>
          <a:p>
            <a:pPr marL="514350" indent="-514350" algn="just">
              <a:buFont typeface="+mj-lt"/>
              <a:buAutoNum type="arabicPeriod"/>
            </a:pPr>
            <a:r>
              <a:rPr lang="en-US" dirty="0"/>
              <a:t>In children with abdominal pain and constipation, the pain does not resolve with resolution of the constipation (children in whom the pain resolves have functional constipation, not IBS)</a:t>
            </a:r>
          </a:p>
          <a:p>
            <a:pPr marL="514350" indent="-514350" algn="just">
              <a:buFont typeface="+mj-lt"/>
              <a:buAutoNum type="arabicPeriod"/>
            </a:pPr>
            <a:r>
              <a:rPr lang="en-US" dirty="0"/>
              <a:t>After appropriate evaluation, the symptoms cannot be fully explained by another medical </a:t>
            </a:r>
            <a:r>
              <a:rPr lang="en-US" dirty="0" smtClean="0"/>
              <a:t>condition</a:t>
            </a:r>
          </a:p>
          <a:p>
            <a:pPr marL="0" indent="0">
              <a:buNone/>
            </a:pPr>
            <a:endParaRPr lang="en-US" i="1" dirty="0"/>
          </a:p>
          <a:p>
            <a:pPr marL="0" indent="0">
              <a:buNone/>
            </a:pPr>
            <a:r>
              <a:rPr lang="en-US" i="1" dirty="0" smtClean="0"/>
              <a:t>       </a:t>
            </a:r>
            <a:r>
              <a:rPr lang="en-US" i="1" dirty="0"/>
              <a:t>*Criteria fulfilled for at least 2 months prior to diagnosis</a:t>
            </a:r>
            <a:endParaRPr lang="uk-UA" i="1" dirty="0"/>
          </a:p>
        </p:txBody>
      </p:sp>
    </p:spTree>
    <p:extLst>
      <p:ext uri="{BB962C8B-B14F-4D97-AF65-F5344CB8AC3E}">
        <p14:creationId xmlns:p14="http://schemas.microsoft.com/office/powerpoint/2010/main" xmlns="" val="3512437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27660"/>
            <a:ext cx="4716016" cy="4093428"/>
          </a:xfrm>
          <a:prstGeom prst="rect">
            <a:avLst/>
          </a:prstGeom>
        </p:spPr>
        <p:txBody>
          <a:bodyPr wrap="square">
            <a:spAutoFit/>
          </a:bodyPr>
          <a:lstStyle/>
          <a:p>
            <a:pPr algn="ctr"/>
            <a:r>
              <a:rPr lang="en-US" sz="2000" b="1" dirty="0" smtClean="0"/>
              <a:t>IBS Subtypes</a:t>
            </a:r>
          </a:p>
          <a:p>
            <a:pPr algn="just"/>
            <a:r>
              <a:rPr lang="en-US" sz="2000" dirty="0" smtClean="0"/>
              <a:t>Classifying patients with IBS into specific subtypes based on predominant bowel habits is useful as it helps focus treatment on the predominant, and often, the most bothersome symptom. IBS is classified into four subtypes: </a:t>
            </a:r>
            <a:endParaRPr lang="en-US" sz="2000" dirty="0" smtClean="0"/>
          </a:p>
          <a:p>
            <a:pPr marL="342900" indent="-342900" algn="just">
              <a:buFont typeface="+mj-lt"/>
              <a:buAutoNum type="arabicPeriod"/>
            </a:pPr>
            <a:r>
              <a:rPr lang="en-US" sz="2000" dirty="0" smtClean="0"/>
              <a:t>IBS </a:t>
            </a:r>
            <a:r>
              <a:rPr lang="en-US" sz="2000" dirty="0" smtClean="0"/>
              <a:t>with predominant constipation (IBS-C), </a:t>
            </a:r>
            <a:endParaRPr lang="en-US" sz="2000" dirty="0" smtClean="0"/>
          </a:p>
          <a:p>
            <a:pPr marL="342900" indent="-342900" algn="just">
              <a:buFont typeface="+mj-lt"/>
              <a:buAutoNum type="arabicPeriod"/>
            </a:pPr>
            <a:r>
              <a:rPr lang="en-US" sz="2000" dirty="0" smtClean="0"/>
              <a:t>IBS </a:t>
            </a:r>
            <a:r>
              <a:rPr lang="en-US" sz="2000" dirty="0" smtClean="0"/>
              <a:t>with predominant diarrhea (IBS-D), </a:t>
            </a:r>
            <a:endParaRPr lang="en-US" sz="2000" dirty="0" smtClean="0"/>
          </a:p>
          <a:p>
            <a:pPr marL="342900" indent="-342900" algn="just">
              <a:buFont typeface="+mj-lt"/>
              <a:buAutoNum type="arabicPeriod"/>
            </a:pPr>
            <a:r>
              <a:rPr lang="en-US" sz="2000" dirty="0" smtClean="0"/>
              <a:t>with </a:t>
            </a:r>
            <a:r>
              <a:rPr lang="en-US" sz="2000" dirty="0" smtClean="0"/>
              <a:t>mixed bowel habits (IBS-M) or </a:t>
            </a:r>
            <a:endParaRPr lang="en-US" sz="2000" dirty="0" smtClean="0"/>
          </a:p>
          <a:p>
            <a:pPr marL="342900" indent="-342900" algn="just">
              <a:buFont typeface="+mj-lt"/>
              <a:buAutoNum type="arabicPeriod"/>
            </a:pPr>
            <a:r>
              <a:rPr lang="en-US" sz="2000" dirty="0" smtClean="0"/>
              <a:t>IBS</a:t>
            </a:r>
            <a:r>
              <a:rPr lang="en-US" sz="2000" dirty="0" smtClean="0"/>
              <a:t>, </a:t>
            </a:r>
            <a:r>
              <a:rPr lang="en-US" sz="2000" dirty="0" err="1" smtClean="0"/>
              <a:t>unsubtyped</a:t>
            </a:r>
            <a:r>
              <a:rPr lang="en-US" sz="2000" dirty="0" smtClean="0"/>
              <a:t>.</a:t>
            </a:r>
          </a:p>
          <a:p>
            <a:pPr marL="342900" indent="-342900" algn="just"/>
            <a:endParaRPr lang="en-US" sz="2000" dirty="0"/>
          </a:p>
        </p:txBody>
      </p:sp>
      <p:pic>
        <p:nvPicPr>
          <p:cNvPr id="30724" name="Picture 4" descr="Irritable bowel syndrome - ScienceDirect"/>
          <p:cNvPicPr>
            <a:picLocks noChangeAspect="1" noChangeArrowheads="1"/>
          </p:cNvPicPr>
          <p:nvPr/>
        </p:nvPicPr>
        <p:blipFill>
          <a:blip r:embed="rId2" cstate="print"/>
          <a:srcRect l="52269" t="7223"/>
          <a:stretch>
            <a:fillRect/>
          </a:stretch>
        </p:blipFill>
        <p:spPr bwMode="auto">
          <a:xfrm>
            <a:off x="4912300" y="78110"/>
            <a:ext cx="4196204" cy="443101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6632"/>
            <a:ext cx="8568952" cy="5632311"/>
          </a:xfrm>
          <a:prstGeom prst="rect">
            <a:avLst/>
          </a:prstGeom>
        </p:spPr>
        <p:txBody>
          <a:bodyPr wrap="square">
            <a:spAutoFit/>
          </a:bodyPr>
          <a:lstStyle/>
          <a:p>
            <a:pPr algn="ctr"/>
            <a:r>
              <a:rPr lang="en-US" sz="2400" b="1" cap="all" dirty="0" smtClean="0"/>
              <a:t>MANAGEMENT</a:t>
            </a:r>
          </a:p>
          <a:p>
            <a:pPr algn="just"/>
            <a:r>
              <a:rPr lang="en-US" sz="2400" dirty="0" smtClean="0"/>
              <a:t>Management of irritable bowel syndrome (IBS)  is typically based on most bothersome symptoms, predominant bowel habit pattern, and severity of symptoms. Treatment may include:</a:t>
            </a:r>
          </a:p>
          <a:p>
            <a:pPr algn="just">
              <a:buFont typeface="Arial" pitchFamily="34" charset="0"/>
              <a:buChar char="•"/>
            </a:pPr>
            <a:r>
              <a:rPr lang="en-US" sz="2400" dirty="0" smtClean="0"/>
              <a:t>Dietary modifications (e.g. low FODMAP diet)</a:t>
            </a:r>
          </a:p>
          <a:p>
            <a:pPr algn="just">
              <a:buFont typeface="Arial" pitchFamily="34" charset="0"/>
              <a:buChar char="•"/>
            </a:pPr>
            <a:r>
              <a:rPr lang="en-US" sz="2400" dirty="0" smtClean="0"/>
              <a:t>Peppermint oil, soluble fiber, anti-</a:t>
            </a:r>
            <a:r>
              <a:rPr lang="en-US" sz="2400" dirty="0" err="1" smtClean="0"/>
              <a:t>spasmodics</a:t>
            </a:r>
            <a:r>
              <a:rPr lang="en-US" sz="2400" dirty="0" smtClean="0"/>
              <a:t> (e.g. </a:t>
            </a:r>
            <a:r>
              <a:rPr lang="en-US" sz="2400" dirty="0" err="1" smtClean="0"/>
              <a:t>hyoscyamine</a:t>
            </a:r>
            <a:r>
              <a:rPr lang="en-US" sz="2400" dirty="0" smtClean="0"/>
              <a:t>)</a:t>
            </a:r>
          </a:p>
          <a:p>
            <a:pPr algn="just">
              <a:buFont typeface="Arial" pitchFamily="34" charset="0"/>
              <a:buChar char="•"/>
            </a:pPr>
            <a:r>
              <a:rPr lang="en-US" sz="2400" dirty="0" smtClean="0"/>
              <a:t>For IBS-C: PEG-3350, </a:t>
            </a:r>
            <a:r>
              <a:rPr lang="en-US" sz="2400" dirty="0" err="1" smtClean="0"/>
              <a:t>linaclotide</a:t>
            </a:r>
            <a:r>
              <a:rPr lang="en-US" sz="2400" dirty="0" smtClean="0"/>
              <a:t>, </a:t>
            </a:r>
            <a:r>
              <a:rPr lang="en-US" sz="2400" dirty="0" err="1" smtClean="0"/>
              <a:t>lubiprostone</a:t>
            </a:r>
            <a:r>
              <a:rPr lang="en-US" sz="2400" dirty="0" smtClean="0"/>
              <a:t>, </a:t>
            </a:r>
            <a:r>
              <a:rPr lang="en-US" sz="2400" dirty="0" err="1" smtClean="0"/>
              <a:t>plecanatide</a:t>
            </a:r>
            <a:r>
              <a:rPr lang="en-US" sz="2400" dirty="0" smtClean="0"/>
              <a:t>, </a:t>
            </a:r>
            <a:r>
              <a:rPr lang="en-US" sz="2400" dirty="0" err="1" smtClean="0"/>
              <a:t>tegaserod</a:t>
            </a:r>
            <a:r>
              <a:rPr lang="en-US" sz="2400" dirty="0" smtClean="0"/>
              <a:t>, </a:t>
            </a:r>
            <a:r>
              <a:rPr lang="en-US" sz="2400" dirty="0" err="1" smtClean="0"/>
              <a:t>tenapanor</a:t>
            </a:r>
            <a:endParaRPr lang="en-US" sz="2400" dirty="0" smtClean="0"/>
          </a:p>
          <a:p>
            <a:pPr algn="just">
              <a:buFont typeface="Arial" pitchFamily="34" charset="0"/>
              <a:buChar char="•"/>
            </a:pPr>
            <a:r>
              <a:rPr lang="en-US" sz="2400" dirty="0" smtClean="0"/>
              <a:t>For IBS-D: </a:t>
            </a:r>
            <a:r>
              <a:rPr lang="en-US" sz="2400" dirty="0" err="1" smtClean="0"/>
              <a:t>Eluxadoline</a:t>
            </a:r>
            <a:r>
              <a:rPr lang="en-US" sz="2400" dirty="0" smtClean="0"/>
              <a:t>, </a:t>
            </a:r>
            <a:r>
              <a:rPr lang="en-US" sz="2400" dirty="0" err="1" smtClean="0"/>
              <a:t>rifaximin</a:t>
            </a:r>
            <a:r>
              <a:rPr lang="en-US" sz="2400" dirty="0" smtClean="0"/>
              <a:t>, </a:t>
            </a:r>
            <a:r>
              <a:rPr lang="en-US" sz="2400" dirty="0" err="1" smtClean="0"/>
              <a:t>alosetron</a:t>
            </a:r>
            <a:endParaRPr lang="en-US" sz="2400" dirty="0" smtClean="0"/>
          </a:p>
          <a:p>
            <a:pPr algn="just">
              <a:buFont typeface="Arial" pitchFamily="34" charset="0"/>
              <a:buChar char="•"/>
            </a:pPr>
            <a:r>
              <a:rPr lang="en-US" sz="2400" dirty="0" err="1" smtClean="0"/>
              <a:t>Neuromodulators</a:t>
            </a:r>
            <a:r>
              <a:rPr lang="en-US" sz="2400" dirty="0" smtClean="0"/>
              <a:t> (e.g. </a:t>
            </a:r>
            <a:r>
              <a:rPr lang="en-US" sz="2400" dirty="0" err="1" smtClean="0"/>
              <a:t>tricyclic</a:t>
            </a:r>
            <a:r>
              <a:rPr lang="en-US" sz="2400" dirty="0" smtClean="0"/>
              <a:t> antidepressants, serotonin </a:t>
            </a:r>
            <a:r>
              <a:rPr lang="en-US" sz="2400" dirty="0" err="1" smtClean="0"/>
              <a:t>norepinephrine</a:t>
            </a:r>
            <a:r>
              <a:rPr lang="en-US" sz="2400" dirty="0" smtClean="0"/>
              <a:t> reuptake inhibitors)</a:t>
            </a:r>
          </a:p>
          <a:p>
            <a:pPr algn="just">
              <a:buFont typeface="Arial" pitchFamily="34" charset="0"/>
              <a:buChar char="•"/>
            </a:pPr>
            <a:r>
              <a:rPr lang="en-US" sz="2400" dirty="0" smtClean="0"/>
              <a:t>Psychological therapies (e.g. cognitive behavioral therapy, hypnotherapy)</a:t>
            </a:r>
          </a:p>
          <a:p>
            <a:pPr algn="just">
              <a:buFont typeface="Arial" pitchFamily="34" charset="0"/>
              <a:buChar char="•"/>
            </a:pPr>
            <a:r>
              <a:rPr lang="en-US" sz="2400" dirty="0" smtClean="0"/>
              <a:t>The choice of therapy is outside the scope of this calculator and will depend on clinical context. </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409</Words>
  <Application>Microsoft Office PowerPoint</Application>
  <PresentationFormat>Экран (4:3)</PresentationFormat>
  <Paragraphs>105</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Functional Gastrointestinal Disorders in children</vt:lpstr>
      <vt:lpstr>History</vt:lpstr>
      <vt:lpstr>Слайд 3</vt:lpstr>
      <vt:lpstr>Слайд 4</vt:lpstr>
      <vt:lpstr>G - Functional Gastrointestinal Disorders Neonates and toddlers</vt:lpstr>
      <vt:lpstr>G1. Infant Regurgitation</vt:lpstr>
      <vt:lpstr>G4. Infant Colic </vt:lpstr>
      <vt:lpstr>Слайд 8</vt:lpstr>
      <vt:lpstr>G7. Functional constipation</vt:lpstr>
      <vt:lpstr>H. Childhood Functional GI Disorders: Child/Adolescent</vt:lpstr>
      <vt:lpstr>H1a. Cyclic Vomiting Syndrome</vt:lpstr>
      <vt:lpstr>Слайд 12</vt:lpstr>
      <vt:lpstr>Слайд 13</vt:lpstr>
      <vt:lpstr>Слайд 14</vt:lpstr>
      <vt:lpstr>H2a. Functional Dyspepsia</vt:lpstr>
      <vt:lpstr>Слайд 16</vt:lpstr>
      <vt:lpstr>H2b. Irritable Bowel Syndrome</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Gastrointestinal Disorders in children</dc:title>
  <dc:creator>Sunny</dc:creator>
  <cp:lastModifiedBy>e120760psv</cp:lastModifiedBy>
  <cp:revision>46</cp:revision>
  <dcterms:created xsi:type="dcterms:W3CDTF">2021-04-09T14:55:16Z</dcterms:created>
  <dcterms:modified xsi:type="dcterms:W3CDTF">2021-04-11T22:53:57Z</dcterms:modified>
</cp:coreProperties>
</file>