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handoutMasterIdLst>
    <p:handoutMasterId r:id="rId23"/>
  </p:handoutMasterIdLst>
  <p:sldIdLst>
    <p:sldId id="282" r:id="rId2"/>
    <p:sldId id="256" r:id="rId3"/>
    <p:sldId id="259" r:id="rId4"/>
    <p:sldId id="257" r:id="rId5"/>
    <p:sldId id="258" r:id="rId6"/>
    <p:sldId id="312" r:id="rId7"/>
    <p:sldId id="298" r:id="rId8"/>
    <p:sldId id="261" r:id="rId9"/>
    <p:sldId id="264" r:id="rId10"/>
    <p:sldId id="265" r:id="rId11"/>
    <p:sldId id="266" r:id="rId12"/>
    <p:sldId id="267" r:id="rId13"/>
    <p:sldId id="268" r:id="rId14"/>
    <p:sldId id="307" r:id="rId15"/>
    <p:sldId id="308" r:id="rId16"/>
    <p:sldId id="276" r:id="rId17"/>
    <p:sldId id="279" r:id="rId18"/>
    <p:sldId id="280" r:id="rId19"/>
    <p:sldId id="281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2518" autoAdjust="0"/>
  </p:normalViewPr>
  <p:slideViewPr>
    <p:cSldViewPr>
      <p:cViewPr varScale="1">
        <p:scale>
          <a:sx n="62" d="100"/>
          <a:sy n="62" d="100"/>
        </p:scale>
        <p:origin x="-2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4B079-EF88-44C7-95D9-4EA0A0263E96}" type="datetimeFigureOut">
              <a:rPr lang="uk-UA" smtClean="0"/>
              <a:t>09.04.2021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FC988-BC74-477D-BCEE-451E3AF70BD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5426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571D3-9DE2-4516-A4D2-8FD8DDDEE8ED}" type="datetimeFigureOut">
              <a:rPr lang="uk-UA" smtClean="0"/>
              <a:t>09.04.2021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A6F5E-3C28-483E-AE11-E6D2BEF954C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5995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9A6F5E-3C28-483E-AE11-E6D2BEF954C4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3680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3392017"/>
          </a:xfrm>
        </p:spPr>
        <p:txBody>
          <a:bodyPr/>
          <a:lstStyle/>
          <a:p>
            <a:r>
              <a:rPr lang="en-US" b="1" dirty="0"/>
              <a:t>PNEUMONIA IN CHILDREN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1587729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48478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PNEUMONIA IN CHILDREN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8245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	</a:t>
            </a:r>
            <a:r>
              <a:rPr lang="en-US" sz="3200" dirty="0" smtClean="0">
                <a:solidFill>
                  <a:schemeClr val="tx1"/>
                </a:solidFill>
              </a:rPr>
              <a:t>- acute infectious inflammatory disease of a pulmonary parenchyma with various etiology and intra – alveolar inflammatory exudation.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983118"/>
            <a:ext cx="4248472" cy="238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61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646856"/>
          </a:xfrm>
        </p:spPr>
        <p:txBody>
          <a:bodyPr/>
          <a:lstStyle/>
          <a:p>
            <a:r>
              <a:rPr lang="en-US" dirty="0" smtClean="0"/>
              <a:t>Classification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415088"/>
              </p:ext>
            </p:extLst>
          </p:nvPr>
        </p:nvGraphicFramePr>
        <p:xfrm>
          <a:off x="11765" y="574319"/>
          <a:ext cx="8712968" cy="61075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8242"/>
                <a:gridCol w="2178242"/>
                <a:gridCol w="2178242"/>
                <a:gridCol w="2178242"/>
              </a:tblGrid>
              <a:tr h="124065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Morphologic forms of pneumonias</a:t>
                      </a:r>
                      <a:endParaRPr lang="uk-U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Groups (by etiology &amp; a place of occurrence)</a:t>
                      </a:r>
                      <a:endParaRPr lang="uk-U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Duration of pneumonias</a:t>
                      </a:r>
                      <a:endParaRPr lang="uk-UA" sz="2000" b="1" dirty="0" smtClean="0"/>
                    </a:p>
                    <a:p>
                      <a:pPr algn="ctr"/>
                      <a:r>
                        <a:rPr lang="en-US" sz="2000" b="1" dirty="0" smtClean="0"/>
                        <a:t> </a:t>
                      </a:r>
                      <a:endParaRPr lang="uk-U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2000" b="1" dirty="0" err="1" smtClean="0">
                          <a:effectLst/>
                        </a:rPr>
                        <a:t>Complications</a:t>
                      </a:r>
                      <a:r>
                        <a:rPr lang="ru-RU" altLang="ru-RU" sz="2000" b="0" dirty="0" smtClean="0">
                          <a:effectLst/>
                        </a:rPr>
                        <a:t> </a:t>
                      </a:r>
                      <a:r>
                        <a:rPr lang="en-US" sz="2000" b="1" dirty="0" smtClean="0"/>
                        <a:t>of pneumonias</a:t>
                      </a:r>
                      <a:endParaRPr lang="uk-UA" sz="2000" b="1" dirty="0" smtClean="0"/>
                    </a:p>
                    <a:p>
                      <a:pPr algn="ctr"/>
                      <a:endParaRPr lang="uk-UA" sz="2000" b="1" dirty="0"/>
                    </a:p>
                  </a:txBody>
                  <a:tcPr anchor="ctr"/>
                </a:tc>
              </a:tr>
              <a:tr h="76406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Focal</a:t>
                      </a:r>
                      <a:endParaRPr lang="uk-U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Out of hospital pneumonias</a:t>
                      </a:r>
                    </a:p>
                  </a:txBody>
                  <a:tcPr anchor="ctr"/>
                </a:tc>
                <a:tc rowSpan="6">
                  <a:txBody>
                    <a:bodyPr/>
                    <a:lstStyle/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2000" dirty="0" smtClean="0"/>
                        <a:t>Acute </a:t>
                      </a:r>
                    </a:p>
                    <a:p>
                      <a:pPr marL="0" indent="0" algn="ctr">
                        <a:buFont typeface="Courier New" panose="02070309020205020404" pitchFamily="49" charset="0"/>
                        <a:buNone/>
                      </a:pPr>
                      <a:r>
                        <a:rPr lang="en-US" sz="2000" dirty="0" smtClean="0"/>
                        <a:t>(&lt;6 weeks)</a:t>
                      </a:r>
                    </a:p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endParaRPr lang="en-US" sz="2000" dirty="0" smtClean="0"/>
                    </a:p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endParaRPr lang="en-US" sz="2000" dirty="0" smtClean="0"/>
                    </a:p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2000" dirty="0" smtClean="0"/>
                        <a:t>Prolonged (from 6 weeks to 8 months)</a:t>
                      </a:r>
                    </a:p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endParaRPr lang="en-US" sz="2000" dirty="0" smtClean="0"/>
                    </a:p>
                    <a:p>
                      <a:pPr marL="0" indent="0" algn="ctr">
                        <a:buFont typeface="Courier New" panose="02070309020205020404" pitchFamily="49" charset="0"/>
                        <a:buNone/>
                      </a:pPr>
                      <a:endParaRPr lang="uk-UA" sz="2000" dirty="0"/>
                    </a:p>
                  </a:txBody>
                  <a:tcPr anchor="ctr"/>
                </a:tc>
                <a:tc rowSpan="6">
                  <a:txBody>
                    <a:bodyPr/>
                    <a:lstStyle/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2000" dirty="0" smtClean="0"/>
                        <a:t>Pulmonary</a:t>
                      </a:r>
                    </a:p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endParaRPr lang="en-US" sz="2000" dirty="0" smtClean="0"/>
                    </a:p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endParaRPr lang="en-US" sz="2000" dirty="0" smtClean="0"/>
                    </a:p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endParaRPr lang="en-US" sz="2000" dirty="0" smtClean="0"/>
                    </a:p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endParaRPr lang="en-US" sz="2000" dirty="0" smtClean="0"/>
                    </a:p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r>
                        <a:rPr lang="en-US" sz="2000" dirty="0" smtClean="0"/>
                        <a:t>Extra-pulmonary</a:t>
                      </a:r>
                      <a:endParaRPr lang="uk-UA" sz="2000" dirty="0"/>
                    </a:p>
                  </a:txBody>
                  <a:tcPr anchor="ctr"/>
                </a:tc>
              </a:tr>
              <a:tr h="95213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Segmental</a:t>
                      </a:r>
                    </a:p>
                    <a:p>
                      <a:pPr algn="ctr"/>
                      <a:r>
                        <a:rPr lang="en-US" sz="2000" b="1" dirty="0" smtClean="0"/>
                        <a:t>(mono- or poly-)</a:t>
                      </a:r>
                      <a:endParaRPr lang="uk-U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Hospital pneumonias</a:t>
                      </a:r>
                      <a:endParaRPr lang="uk-UA" sz="2000" dirty="0" smtClean="0"/>
                    </a:p>
                    <a:p>
                      <a:pPr algn="ctr"/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(</a:t>
                      </a: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52525"/>
                          </a:solidFill>
                          <a:effectLst/>
                          <a:uLnTx/>
                          <a:uFillTx/>
                          <a:latin typeface="Arial"/>
                        </a:rPr>
                        <a:t>  is pneumonia acquired during or after hospitalization for another illness or procedure with onset at least 48-72 </a:t>
                      </a:r>
                      <a:r>
                        <a:rPr kumimoji="0" lang="en-US" sz="10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52525"/>
                          </a:solidFill>
                          <a:effectLst/>
                          <a:uLnTx/>
                          <a:uFillTx/>
                          <a:latin typeface="Arial"/>
                        </a:rPr>
                        <a:t>hrs</a:t>
                      </a: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52525"/>
                          </a:solidFill>
                          <a:effectLst/>
                          <a:uLnTx/>
                          <a:uFillTx/>
                          <a:latin typeface="Arial"/>
                        </a:rPr>
                        <a:t> after admission)</a:t>
                      </a:r>
                      <a:endParaRPr lang="uk-UA" sz="20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60309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Lobar</a:t>
                      </a:r>
                    </a:p>
                    <a:p>
                      <a:pPr algn="ctr"/>
                      <a:endParaRPr lang="uk-U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Perinatal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000" dirty="0" smtClean="0"/>
                        <a:t>pneumonias</a:t>
                      </a:r>
                      <a:endParaRPr lang="uk-UA" sz="2000" dirty="0" smtClean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1137240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Interstitial</a:t>
                      </a:r>
                    </a:p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endParaRPr lang="uk-U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with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immunodeficit</a:t>
                      </a:r>
                      <a:r>
                        <a:rPr lang="en-US" sz="2000" baseline="0" dirty="0" smtClean="0"/>
                        <a:t> condition</a:t>
                      </a:r>
                      <a:endParaRPr lang="uk-UA" sz="2000" dirty="0" smtClean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198120">
                <a:tc vMerge="1">
                  <a:txBody>
                    <a:bodyPr/>
                    <a:lstStyle/>
                    <a:p>
                      <a:pPr algn="ctr"/>
                      <a:endParaRPr lang="uk-UA" sz="20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Ventilation</a:t>
                      </a:r>
                      <a:endParaRPr lang="uk-UA" sz="2000" dirty="0" smtClean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endParaRPr lang="uk-UA" sz="20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endParaRPr lang="uk-UA" sz="20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120">
                <a:tc vMerge="1">
                  <a:txBody>
                    <a:bodyPr/>
                    <a:lstStyle/>
                    <a:p>
                      <a:pPr algn="ctr"/>
                      <a:endParaRPr lang="uk-UA" sz="20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Aspiration</a:t>
                      </a:r>
                      <a:endParaRPr lang="uk-UA" sz="2000" dirty="0" smtClean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endParaRPr lang="uk-UA" sz="20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marL="285750" indent="-285750" algn="ctr">
                        <a:buFont typeface="Courier New" panose="02070309020205020404" pitchFamily="49" charset="0"/>
                        <a:buChar char="o"/>
                      </a:pPr>
                      <a:endParaRPr lang="uk-UA" sz="20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900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600200"/>
          </a:xfrm>
        </p:spPr>
        <p:txBody>
          <a:bodyPr>
            <a:normAutofit/>
          </a:bodyPr>
          <a:lstStyle/>
          <a:p>
            <a:r>
              <a:rPr lang="en-US" dirty="0" smtClean="0"/>
              <a:t>The causative agents of pneumonias</a:t>
            </a: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7274301"/>
              </p:ext>
            </p:extLst>
          </p:nvPr>
        </p:nvGraphicFramePr>
        <p:xfrm>
          <a:off x="107504" y="1554481"/>
          <a:ext cx="9001000" cy="53853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160240"/>
                <a:gridCol w="2160240"/>
                <a:gridCol w="2139915"/>
                <a:gridCol w="2540605"/>
              </a:tblGrid>
              <a:tr h="163626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Out of hospital</a:t>
                      </a:r>
                      <a:r>
                        <a:rPr lang="en-US" sz="2400" baseline="0" dirty="0" smtClean="0"/>
                        <a:t> pneumonias</a:t>
                      </a:r>
                      <a:endParaRPr lang="uk-U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Hospital </a:t>
                      </a:r>
                      <a:endParaRPr lang="uk-UA" sz="2400" dirty="0" smtClean="0"/>
                    </a:p>
                    <a:p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pneumonias</a:t>
                      </a:r>
                      <a:endParaRPr lang="uk-U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Perinatal </a:t>
                      </a:r>
                      <a:r>
                        <a:rPr lang="en-US" sz="2400" baseline="0" dirty="0" smtClean="0"/>
                        <a:t>pneumonias</a:t>
                      </a:r>
                      <a:endParaRPr lang="uk-U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With </a:t>
                      </a:r>
                      <a:r>
                        <a:rPr lang="en-US" sz="2400" b="1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2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mmunodefi</a:t>
                      </a:r>
                      <a:r>
                        <a:rPr lang="en-US" sz="24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2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ciency</a:t>
                      </a:r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aseline="0" dirty="0" smtClean="0"/>
                        <a:t>condition</a:t>
                      </a:r>
                      <a:endParaRPr lang="uk-U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619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Pneumococci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H. </a:t>
                      </a:r>
                      <a:r>
                        <a:rPr lang="en-US" sz="2000" dirty="0" err="1" smtClean="0"/>
                        <a:t>Influenzae</a:t>
                      </a:r>
                      <a:endParaRPr lang="en-US" sz="2000" dirty="0" smtClean="0"/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Staphylococci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Mycoplazma</a:t>
                      </a:r>
                      <a:endParaRPr lang="en-US" sz="2000" dirty="0" smtClean="0"/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Chl. </a:t>
                      </a:r>
                      <a:r>
                        <a:rPr lang="en-US" sz="2000" dirty="0" err="1" smtClean="0"/>
                        <a:t>Pneumon</a:t>
                      </a:r>
                      <a:r>
                        <a:rPr lang="en-US" sz="2000" dirty="0" smtClean="0"/>
                        <a:t>.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Legionella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Viruses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Staphylococci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E.</a:t>
                      </a:r>
                      <a:r>
                        <a:rPr lang="en-US" sz="2000" baseline="0" dirty="0" smtClean="0"/>
                        <a:t> Coli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H. </a:t>
                      </a:r>
                      <a:r>
                        <a:rPr lang="en-US" sz="2000" dirty="0" err="1" smtClean="0"/>
                        <a:t>Influenzae</a:t>
                      </a:r>
                      <a:endParaRPr lang="en-US" sz="2000" dirty="0" smtClean="0"/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Pseudomonas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Protei</a:t>
                      </a:r>
                      <a:endParaRPr lang="en-US" sz="2000" dirty="0" smtClean="0"/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Branchamella</a:t>
                      </a:r>
                      <a:endParaRPr lang="en-US" sz="2000" dirty="0" smtClean="0"/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Seracia</a:t>
                      </a:r>
                      <a:endParaRPr lang="en-US" sz="2000" dirty="0" smtClean="0"/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Virusis</a:t>
                      </a:r>
                      <a:endParaRPr lang="en-US" sz="2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Chlamidia</a:t>
                      </a:r>
                      <a:endParaRPr lang="en-US" sz="2000" dirty="0" smtClean="0"/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Pneumocista</a:t>
                      </a:r>
                      <a:endParaRPr lang="en-US" sz="2000" dirty="0" smtClean="0"/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Ureaplazma</a:t>
                      </a:r>
                      <a:endParaRPr lang="en-US" sz="2000" dirty="0" smtClean="0"/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CMV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Branchamella</a:t>
                      </a:r>
                      <a:endParaRPr lang="en-US" sz="2000" dirty="0" smtClean="0"/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Virusis</a:t>
                      </a:r>
                      <a:endParaRPr lang="uk-U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Different bacteria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Pneumocista</a:t>
                      </a:r>
                      <a:endParaRPr lang="en-US" sz="2000" dirty="0" smtClean="0"/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Fungus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Cytomegalovirus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Mycobacterium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Virusis</a:t>
                      </a:r>
                      <a:endParaRPr lang="en-US" sz="2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69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835496"/>
          </a:xfrm>
        </p:spPr>
        <p:txBody>
          <a:bodyPr/>
          <a:lstStyle/>
          <a:p>
            <a:r>
              <a:rPr lang="en-US" b="1" dirty="0" err="1" smtClean="0"/>
              <a:t>Patogenesis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733256"/>
          </a:xfrm>
        </p:spPr>
        <p:txBody>
          <a:bodyPr>
            <a:noAutofit/>
          </a:bodyPr>
          <a:lstStyle/>
          <a:p>
            <a:pPr marL="457200" indent="-457200" algn="just">
              <a:buFont typeface="+mj-lt"/>
              <a:buAutoNum type="arabicParenR"/>
            </a:pP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Absorption of metabolism product of the microorganism, their toxins lead to intoxication (infective </a:t>
            </a:r>
            <a:r>
              <a:rPr lang="en-US" sz="2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toxicosis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Respiratory insufficiency is disturbance of function of external respiration (restrictive ventilation insufficiency, obstructive, combined insufficiency).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Water-electrolyte disturbances (wheezing-water loss with expiration – water-deficit </a:t>
            </a:r>
            <a:r>
              <a:rPr lang="en-US" sz="2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exicosis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Metabolic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disturbances </a:t>
            </a: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(anabolic and aerobic metabolism).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Acid-based condition (respiratory alkalosis, metabolic acidosis.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Activation of lipid peroxidation.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Destruction of cells membrane.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Microcirculation and coagulation disturbances.</a:t>
            </a:r>
          </a:p>
        </p:txBody>
      </p:sp>
    </p:spTree>
    <p:extLst>
      <p:ext uri="{BB962C8B-B14F-4D97-AF65-F5344CB8AC3E}">
        <p14:creationId xmlns:p14="http://schemas.microsoft.com/office/powerpoint/2010/main" val="175870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uk-UA" b="1" dirty="0"/>
              <a:t>Diagnostic criteria of bacterial pneumonia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uk-UA" sz="17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Bacterial </a:t>
            </a:r>
            <a:r>
              <a:rPr lang="en-US" altLang="uk-UA" sz="17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intoxication symptoms </a:t>
            </a:r>
            <a:endParaRPr lang="en-US" altLang="uk-UA" sz="1700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uk-UA" sz="17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Clinical:</a:t>
            </a:r>
            <a:endParaRPr lang="en-US" altLang="uk-UA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uk-UA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Fever more than 3 days</a:t>
            </a:r>
          </a:p>
          <a:p>
            <a:pPr>
              <a:lnSpc>
                <a:spcPct val="80000"/>
              </a:lnSpc>
            </a:pPr>
            <a:r>
              <a:rPr lang="en-US" altLang="uk-UA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Intoxication syndrome</a:t>
            </a:r>
            <a:endParaRPr lang="en-US" altLang="uk-UA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uk-UA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Acute beginning</a:t>
            </a:r>
            <a:endParaRPr lang="en-US" altLang="uk-UA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uk-UA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Cough</a:t>
            </a:r>
            <a:endParaRPr lang="en-US" altLang="uk-UA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uk-UA" sz="17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 data:</a:t>
            </a:r>
            <a:endParaRPr lang="en-US" altLang="uk-UA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uk-UA" sz="1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Neutrophyl</a:t>
            </a:r>
            <a:r>
              <a:rPr lang="en-US" altLang="uk-UA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leukocytosis</a:t>
            </a:r>
          </a:p>
          <a:p>
            <a:pPr>
              <a:lnSpc>
                <a:spcPct val="80000"/>
              </a:lnSpc>
            </a:pPr>
            <a:r>
              <a:rPr lang="en-US" altLang="uk-UA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Elevated ESR</a:t>
            </a:r>
            <a:endParaRPr lang="en-US" altLang="uk-UA" sz="17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uk-UA" sz="17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Functional respiratory </a:t>
            </a:r>
            <a:r>
              <a:rPr lang="en-US" altLang="uk-UA" sz="17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disturbancies</a:t>
            </a:r>
            <a:endParaRPr lang="en-US" altLang="uk-UA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uk-UA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respiratory rate more than 20% from age </a:t>
            </a:r>
            <a:r>
              <a:rPr lang="en-US" altLang="uk-UA" sz="1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</a:t>
            </a:r>
            <a:endParaRPr lang="en-US" altLang="uk-UA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uk-UA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Accessory musculature involving in respiration</a:t>
            </a:r>
          </a:p>
          <a:p>
            <a:pPr>
              <a:lnSpc>
                <a:spcPct val="80000"/>
              </a:lnSpc>
            </a:pPr>
            <a:r>
              <a:rPr lang="en-US" altLang="uk-UA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Cough or its equivalents</a:t>
            </a:r>
          </a:p>
          <a:p>
            <a:pPr>
              <a:lnSpc>
                <a:spcPct val="80000"/>
              </a:lnSpc>
            </a:pPr>
            <a:r>
              <a:rPr lang="en-US" altLang="uk-UA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Cyanosis ( perioral, </a:t>
            </a:r>
            <a:r>
              <a:rPr lang="en-US" altLang="uk-UA" sz="1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periorbital</a:t>
            </a:r>
            <a:r>
              <a:rPr lang="en-US" altLang="uk-UA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diffuse)</a:t>
            </a:r>
            <a:endParaRPr lang="en-US" altLang="uk-UA" sz="17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uk-UA" sz="17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 symptoms in pneumonia:</a:t>
            </a:r>
            <a:endParaRPr lang="en-US" altLang="uk-UA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uk-UA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Percussion sound shortening ( dullness)</a:t>
            </a:r>
          </a:p>
          <a:p>
            <a:pPr>
              <a:lnSpc>
                <a:spcPct val="80000"/>
              </a:lnSpc>
            </a:pPr>
            <a:r>
              <a:rPr lang="en-US" altLang="uk-UA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Breathing sound conductivity changes (attenuation, </a:t>
            </a:r>
            <a:r>
              <a:rPr lang="en-US" altLang="uk-UA" sz="17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rales</a:t>
            </a:r>
            <a:r>
              <a:rPr lang="en-US" altLang="uk-UA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uk-UA" sz="17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uk-UA" sz="17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Radiologic </a:t>
            </a:r>
            <a:r>
              <a:rPr lang="en-US" altLang="uk-UA" sz="17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confirmation</a:t>
            </a:r>
            <a:r>
              <a:rPr lang="ru-RU" altLang="uk-UA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uk-UA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381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691480"/>
          </a:xfrm>
        </p:spPr>
        <p:txBody>
          <a:bodyPr/>
          <a:lstStyle/>
          <a:p>
            <a:r>
              <a:rPr lang="en-US" altLang="ru-RU" dirty="0"/>
              <a:t>Plan of examination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3168352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en-US" alt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analysis </a:t>
            </a:r>
            <a:endParaRPr lang="en-US" alt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Biochemical </a:t>
            </a:r>
            <a:r>
              <a:rPr lang="en-US" alt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test 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</a:t>
            </a:r>
            <a:r>
              <a:rPr lang="en-US" alt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inflammatory markers 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C-reactive </a:t>
            </a:r>
            <a:r>
              <a:rPr lang="en-US" alt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protein</a:t>
            </a:r>
            <a:r>
              <a:rPr lang="en-US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Bacteriological examination </a:t>
            </a:r>
            <a:endParaRPr lang="ru-RU" alt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X-ray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chest </a:t>
            </a:r>
            <a:endParaRPr lang="en-US" alt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Pulse </a:t>
            </a:r>
            <a:r>
              <a:rPr lang="en-US" alt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oximeter</a:t>
            </a:r>
            <a:endParaRPr lang="en-US" alt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Ultrasound of the lungs</a:t>
            </a:r>
            <a:endParaRPr lang="en-US" alt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endParaRPr lang="en-US" alt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770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17648" y="505272"/>
            <a:ext cx="5738328" cy="835496"/>
          </a:xfrm>
        </p:spPr>
        <p:txBody>
          <a:bodyPr/>
          <a:lstStyle/>
          <a:p>
            <a:r>
              <a:rPr lang="en-US" sz="4000" b="1" dirty="0" smtClean="0"/>
              <a:t>Pneumococcal Pneumonia</a:t>
            </a:r>
            <a:endParaRPr lang="uk-UA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2050" name="Picture 2" descr="D:\Samsung  5 Ultra\Все с самсунга 01.07.14\Все для иностранных студентов\лекции 4 курс англ\Lections T V\Pneumonia\Слайд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2" t="17619" r="2857"/>
          <a:stretch/>
        </p:blipFill>
        <p:spPr bwMode="auto">
          <a:xfrm>
            <a:off x="107504" y="1340768"/>
            <a:ext cx="8775239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unny\Desktop\Лекции для англ\c62e8_130916171345-drug-resistant-streptococcus-pneumoniae-horizontal-gall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07"/>
            <a:ext cx="3670886" cy="16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45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218331"/>
            <a:ext cx="6947477" cy="763488"/>
          </a:xfrm>
        </p:spPr>
        <p:txBody>
          <a:bodyPr/>
          <a:lstStyle/>
          <a:p>
            <a:r>
              <a:rPr lang="en-US" sz="4400" b="1" dirty="0" smtClean="0"/>
              <a:t>H. </a:t>
            </a:r>
            <a:r>
              <a:rPr lang="en-US" sz="4400" b="1" dirty="0" err="1" smtClean="0"/>
              <a:t>Influenzae</a:t>
            </a:r>
            <a:r>
              <a:rPr lang="en-US" sz="4400" b="1" dirty="0" smtClean="0"/>
              <a:t> type b</a:t>
            </a:r>
            <a:endParaRPr lang="uk-UA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3074" name="Picture 2" descr="D:\Samsung  5 Ultra\Все с самсунга 01.07.14\Все для иностранных студентов\лекции 4 курс англ\Lections T V\Pneumonia\Слайд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2" t="18095" r="3750" b="2620"/>
          <a:stretch/>
        </p:blipFill>
        <p:spPr bwMode="auto">
          <a:xfrm>
            <a:off x="107504" y="1240971"/>
            <a:ext cx="8693597" cy="5437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unny\Desktop\Лекции для англ\B220877-Haemophilus_influenzae_bacteria_342x1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0"/>
            <a:ext cx="3419872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83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1" y="260648"/>
            <a:ext cx="6585283" cy="763488"/>
          </a:xfrm>
        </p:spPr>
        <p:txBody>
          <a:bodyPr/>
          <a:lstStyle/>
          <a:p>
            <a:r>
              <a:rPr lang="en-US" dirty="0" smtClean="0"/>
              <a:t>Streptococcus gr. A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098" name="Picture 2" descr="D:\Samsung  5 Ultra\Все с самсунга 01.07.14\Все для иностранных студентов\лекции 4 курс англ\Lections T V\Pneumonia\Слайд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6" t="17381" r="2500" b="3095"/>
          <a:stretch/>
        </p:blipFill>
        <p:spPr bwMode="auto">
          <a:xfrm>
            <a:off x="179512" y="1268761"/>
            <a:ext cx="8784976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Sunny\Desktop\Лекции для англ\paciorkowiec-300x2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0"/>
            <a:ext cx="2051720" cy="198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00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0"/>
            <a:ext cx="6719462" cy="907504"/>
          </a:xfrm>
        </p:spPr>
        <p:txBody>
          <a:bodyPr/>
          <a:lstStyle/>
          <a:p>
            <a:r>
              <a:rPr lang="en-US" sz="4200" b="1" dirty="0" smtClean="0"/>
              <a:t>Staphylococcus </a:t>
            </a:r>
            <a:r>
              <a:rPr lang="en-US" sz="4200" b="1" dirty="0" err="1" smtClean="0"/>
              <a:t>aureus</a:t>
            </a:r>
            <a:endParaRPr lang="uk-UA" sz="4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122" name="Picture 2" descr="D:\Samsung  5 Ultra\Все с самсунга 01.07.14\Все для иностранных студентов\лекции 4 курс англ\Lections T V\Pneumonia\Слайд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" t="12857" r="1786"/>
          <a:stretch/>
        </p:blipFill>
        <p:spPr bwMode="auto">
          <a:xfrm>
            <a:off x="107504" y="881742"/>
            <a:ext cx="9036496" cy="597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unny\Desktop\Лекции для англ\images (9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0"/>
            <a:ext cx="2627784" cy="175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60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68560" y="17140"/>
            <a:ext cx="7416825" cy="1371600"/>
          </a:xfrm>
        </p:spPr>
        <p:txBody>
          <a:bodyPr/>
          <a:lstStyle/>
          <a:p>
            <a:r>
              <a:rPr lang="en-US" sz="3200" b="1" dirty="0" smtClean="0"/>
              <a:t>Intestinal flora: E. coli, </a:t>
            </a:r>
            <a:r>
              <a:rPr lang="en-US" sz="3200" b="1" dirty="0" err="1" smtClean="0"/>
              <a:t>Klebsiella</a:t>
            </a:r>
            <a:r>
              <a:rPr lang="en-US" sz="3200" b="1" dirty="0" smtClean="0"/>
              <a:t>, Pseudomonas </a:t>
            </a:r>
            <a:r>
              <a:rPr lang="en-US" sz="3200" b="1" dirty="0" err="1" smtClean="0"/>
              <a:t>aeruginosae</a:t>
            </a:r>
            <a:endParaRPr lang="uk-UA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6146" name="Picture 2" descr="D:\Samsung  5 Ultra\Все с самсунга 01.07.14\Все для иностранных студентов\лекции 4 курс англ\Lections T V\Pneumonia\Слайд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2" t="20000" r="3036"/>
          <a:stretch/>
        </p:blipFill>
        <p:spPr bwMode="auto">
          <a:xfrm>
            <a:off x="179512" y="1371600"/>
            <a:ext cx="8964488" cy="529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Sunny\Desktop\Лекции для англ\bacteriaarthritis428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5" y="17141"/>
            <a:ext cx="2555774" cy="135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66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3" y="324442"/>
            <a:ext cx="5779707" cy="941377"/>
          </a:xfrm>
        </p:spPr>
        <p:txBody>
          <a:bodyPr/>
          <a:lstStyle/>
          <a:p>
            <a:r>
              <a:rPr lang="en-US" sz="3600" dirty="0" smtClean="0"/>
              <a:t>    </a:t>
            </a:r>
            <a:r>
              <a:rPr lang="en-US" sz="3200" b="1" dirty="0" smtClean="0"/>
              <a:t>Mycoplasma  </a:t>
            </a:r>
            <a:r>
              <a:rPr lang="en-US" sz="3200" b="1" dirty="0" err="1"/>
              <a:t>pneumoniae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/>
              <a:t>Chlamydia  </a:t>
            </a:r>
            <a:r>
              <a:rPr lang="en-US" sz="3200" b="1" dirty="0" err="1"/>
              <a:t>pneumoniae</a:t>
            </a:r>
            <a:endParaRPr lang="uk-UA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7170" name="Picture 2" descr="D:\Samsung  5 Ultra\Все с самсунга 01.07.14\Все для иностранных студентов\лекции 4 курс англ\Lections T V\Pneumonia\Слайд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" t="16666" r="2143" b="2143"/>
          <a:stretch/>
        </p:blipFill>
        <p:spPr bwMode="auto">
          <a:xfrm>
            <a:off x="0" y="1265819"/>
            <a:ext cx="9144000" cy="5568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unny\Desktop\Лекции для англ\b642-4 Mycoplasma pneumoniae. Photomicrograph unstained. Note two isolated colonies adjacent to a single classical artifact a pseudocolony 750X Gabrid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0"/>
            <a:ext cx="2411760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Sunny\Desktop\Лекции для англ\images (9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6794"/>
            <a:ext cx="1763688" cy="1330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34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90872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uk-UA" b="1" dirty="0">
                <a:effectLst/>
                <a:latin typeface="Times New Roman"/>
                <a:ea typeface="Calibri"/>
                <a:cs typeface="Times New Roman"/>
              </a:rPr>
              <a:t>TREATMENT</a:t>
            </a:r>
            <a:r>
              <a:rPr lang="uk-UA" dirty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uk-UA" dirty="0">
                <a:effectLst/>
                <a:latin typeface="Times New Roman"/>
                <a:ea typeface="Calibri"/>
                <a:cs typeface="Times New Roman"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/>
          </a:bodyPr>
          <a:lstStyle/>
          <a:p>
            <a:pPr algn="just"/>
            <a:r>
              <a:rPr lang="uk-UA" sz="3600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Bed</a:t>
            </a:r>
            <a:r>
              <a:rPr lang="uk-UA" sz="36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i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 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hould last for the whole fever period. The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temperature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normalizing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regime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becomes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strict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2–3 days,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3–4 days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walk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gradually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increasing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length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 minutes).</a:t>
            </a:r>
          </a:p>
          <a:p>
            <a:endParaRPr lang="uk-UA" dirty="0"/>
          </a:p>
        </p:txBody>
      </p:sp>
      <p:pic>
        <p:nvPicPr>
          <p:cNvPr id="1026" name="Picture 2" descr="C:\Users\Sunny\Desktop\Для иностр студентов лекции для распечатки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311217"/>
            <a:ext cx="3600400" cy="246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Sunny\Desktop\Для иностр студентов лекции для распечатки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456" y="4463617"/>
            <a:ext cx="3600400" cy="246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27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M</a:t>
            </a:r>
            <a:r>
              <a:rPr lang="uk-UA" sz="360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ust</a:t>
            </a:r>
            <a:r>
              <a:rPr lang="uk-UA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correspond to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the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child’s age.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When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the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disease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is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acute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period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the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food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should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be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mechanically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and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chemically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light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The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liquid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amount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is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increased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by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20%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comparison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with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the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age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norms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(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fruit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drinks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juices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tea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with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lemon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etc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.).</a:t>
            </a:r>
          </a:p>
          <a:p>
            <a:pPr algn="just"/>
            <a:endParaRPr lang="uk-UA" sz="4000" dirty="0"/>
          </a:p>
        </p:txBody>
      </p:sp>
      <p:pic>
        <p:nvPicPr>
          <p:cNvPr id="2050" name="Picture 2" descr="C:\Users\Sunny\Desktop\Для иностр студентов лекции для распечатки\завантаженн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378574"/>
            <a:ext cx="4016102" cy="2286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38330" y="0"/>
            <a:ext cx="25922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i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THE DIET</a:t>
            </a:r>
            <a:r>
              <a:rPr lang="uk-UA" sz="3600" i="1" dirty="0">
                <a:solidFill>
                  <a:srgbClr val="2F5897">
                    <a:lumMod val="50000"/>
                  </a:srgb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 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3814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051520"/>
          </a:xfrm>
        </p:spPr>
        <p:txBody>
          <a:bodyPr/>
          <a:lstStyle/>
          <a:p>
            <a:r>
              <a:rPr lang="uk-UA" b="1" dirty="0">
                <a:effectLst/>
                <a:latin typeface="Times New Roman"/>
                <a:ea typeface="Calibri"/>
              </a:rPr>
              <a:t>The </a:t>
            </a:r>
            <a:r>
              <a:rPr lang="uk-UA" b="1" dirty="0" err="1">
                <a:effectLst/>
                <a:latin typeface="Times New Roman"/>
                <a:ea typeface="Calibri"/>
              </a:rPr>
              <a:t>etiotropic</a:t>
            </a:r>
            <a:r>
              <a:rPr lang="uk-UA" b="1" dirty="0">
                <a:effectLst/>
                <a:latin typeface="Times New Roman"/>
                <a:ea typeface="Calibri"/>
              </a:rPr>
              <a:t> </a:t>
            </a:r>
            <a:r>
              <a:rPr lang="uk-UA" b="1" dirty="0" err="1">
                <a:effectLst/>
                <a:latin typeface="Times New Roman"/>
                <a:ea typeface="Calibri"/>
              </a:rPr>
              <a:t>therapy</a:t>
            </a:r>
            <a:r>
              <a:rPr lang="uk-UA" i="1" dirty="0">
                <a:effectLst/>
                <a:latin typeface="Times New Roman"/>
                <a:ea typeface="Calibri"/>
              </a:rPr>
              <a:t> 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Aft>
                <a:spcPts val="0"/>
              </a:spcAft>
            </a:pP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For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the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empiric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(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starting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therapy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)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it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is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recommended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to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use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“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protected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”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penicillin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cephalosporin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of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the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2</a:t>
            </a:r>
            <a:r>
              <a:rPr lang="uk-UA" sz="3200" baseline="300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nd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 generation,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more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rarely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(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in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case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of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hospital-acquired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acute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pneumonia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of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newborns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) –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cephalosporin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of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the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3</a:t>
            </a:r>
            <a:r>
              <a:rPr lang="uk-UA" sz="3200" baseline="300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rd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 generation,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new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macrolides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;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the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latter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are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chosen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to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treat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atypical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pneumonias</a:t>
            </a:r>
            <a:r>
              <a:rPr lang="uk-UA" dirty="0">
                <a:latin typeface="Times New Roman"/>
                <a:ea typeface="Calibri"/>
                <a:cs typeface="Times New Roman"/>
              </a:rPr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48623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79512"/>
          </a:xfrm>
        </p:spPr>
        <p:txBody>
          <a:bodyPr/>
          <a:lstStyle/>
          <a:p>
            <a:r>
              <a:rPr lang="uk-UA" b="1" dirty="0" err="1">
                <a:effectLst/>
                <a:latin typeface="Times New Roman"/>
                <a:ea typeface="Calibri"/>
              </a:rPr>
              <a:t>Complete</a:t>
            </a:r>
            <a:r>
              <a:rPr lang="uk-UA" b="1" dirty="0">
                <a:effectLst/>
                <a:latin typeface="Times New Roman"/>
                <a:ea typeface="Calibri"/>
              </a:rPr>
              <a:t> </a:t>
            </a:r>
            <a:r>
              <a:rPr lang="uk-UA" b="1" dirty="0" err="1">
                <a:effectLst/>
                <a:latin typeface="Times New Roman"/>
                <a:ea typeface="Calibri"/>
              </a:rPr>
              <a:t>effect</a:t>
            </a:r>
            <a:r>
              <a:rPr lang="uk-UA" dirty="0">
                <a:effectLst/>
                <a:latin typeface="Times New Roman"/>
                <a:ea typeface="Calibri"/>
              </a:rPr>
              <a:t>: 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the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temperature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falls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under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38°C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in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24–48 hours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in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case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of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non-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complicated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pneumonia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and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in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3–4 days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in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case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of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complicated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pneumonia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on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the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background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of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general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condition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and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appetite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improvement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,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decrease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of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60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dyspnea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.</a:t>
            </a:r>
            <a:endParaRPr lang="uk-UA" sz="3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55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979512"/>
          </a:xfrm>
        </p:spPr>
        <p:txBody>
          <a:bodyPr/>
          <a:lstStyle/>
          <a:p>
            <a:r>
              <a:rPr lang="uk-UA" b="1" dirty="0" err="1">
                <a:effectLst/>
                <a:latin typeface="Times New Roman"/>
                <a:ea typeface="Calibri"/>
              </a:rPr>
              <a:t>Partial</a:t>
            </a:r>
            <a:r>
              <a:rPr lang="uk-UA" b="1" dirty="0">
                <a:effectLst/>
                <a:latin typeface="Times New Roman"/>
                <a:ea typeface="Calibri"/>
              </a:rPr>
              <a:t> </a:t>
            </a:r>
            <a:r>
              <a:rPr lang="uk-UA" b="1" dirty="0" err="1">
                <a:effectLst/>
                <a:latin typeface="Times New Roman"/>
                <a:ea typeface="Calibri"/>
              </a:rPr>
              <a:t>effect</a:t>
            </a:r>
            <a:r>
              <a:rPr lang="uk-UA" b="1" dirty="0">
                <a:effectLst/>
                <a:latin typeface="Times New Roman"/>
                <a:ea typeface="Calibri"/>
              </a:rPr>
              <a:t>: 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the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temperature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remains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on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febrile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level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after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the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aforementioned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period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with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toxicosis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and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dyspnea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degree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decreasing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,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appetite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improvement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and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the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negative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roentgenological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dynamics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(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destructive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pneumonia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,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metapneumonic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pleurisy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)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being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uk-UA" sz="32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absent</a:t>
            </a:r>
            <a:r>
              <a:rPr lang="uk-UA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. </a:t>
            </a:r>
            <a:endParaRPr lang="uk-UA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910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172"/>
            <a:ext cx="8229600" cy="979512"/>
          </a:xfrm>
        </p:spPr>
        <p:txBody>
          <a:bodyPr/>
          <a:lstStyle/>
          <a:p>
            <a:r>
              <a:rPr lang="uk-UA" b="1" dirty="0" err="1" smtClean="0">
                <a:effectLst/>
                <a:latin typeface="Times New Roman"/>
                <a:ea typeface="Calibri"/>
              </a:rPr>
              <a:t>No</a:t>
            </a:r>
            <a:r>
              <a:rPr lang="uk-UA" b="1" dirty="0" smtClean="0">
                <a:effectLst/>
                <a:latin typeface="Times New Roman"/>
                <a:ea typeface="Calibri"/>
              </a:rPr>
              <a:t> </a:t>
            </a:r>
            <a:r>
              <a:rPr lang="uk-UA" b="1" dirty="0" err="1">
                <a:effectLst/>
                <a:latin typeface="Times New Roman"/>
                <a:ea typeface="Calibri"/>
              </a:rPr>
              <a:t>effect</a:t>
            </a:r>
            <a:r>
              <a:rPr lang="uk-UA" b="1" dirty="0">
                <a:effectLst/>
                <a:latin typeface="Times New Roman"/>
                <a:ea typeface="Calibri"/>
              </a:rPr>
              <a:t>: 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the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temperature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remains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on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febrile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level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with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the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general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condition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aggravating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and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(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or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)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pathological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changes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in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the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lungs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and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pleura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3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increasing</a:t>
            </a:r>
            <a:r>
              <a:rPr lang="uk-UA" sz="3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17040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496944" cy="547260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Pathogenetic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therapy 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:</a:t>
            </a:r>
            <a:endParaRPr lang="uk-UA" sz="3200" b="1" dirty="0" smtClean="0">
              <a:solidFill>
                <a:schemeClr val="tx2">
                  <a:lumMod val="50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uk-UA" sz="26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1)</a:t>
            </a: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 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supporting free conductivity of the respiratory tract, oxygen </a:t>
            </a:r>
            <a:r>
              <a:rPr lang="en-US" sz="26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therapy 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with moistened oxygen</a:t>
            </a:r>
            <a:r>
              <a:rPr lang="uk-UA" sz="26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;</a:t>
            </a:r>
            <a:endParaRPr lang="en-US" sz="2600" dirty="0">
              <a:solidFill>
                <a:schemeClr val="tx2">
                  <a:lumMod val="50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uk-UA" sz="26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3)</a:t>
            </a: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 treatment of the </a:t>
            </a:r>
            <a:r>
              <a:rPr lang="uk-UA" sz="26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toxicosis.</a:t>
            </a:r>
          </a:p>
          <a:p>
            <a:pPr marL="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Symptomatic 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therapy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:</a:t>
            </a:r>
          </a:p>
          <a:p>
            <a:pPr marL="514350" indent="-51435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uk-UA" sz="26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anti-</a:t>
            </a:r>
            <a:r>
              <a:rPr lang="uk-UA" sz="260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inflammatory</a:t>
            </a:r>
            <a:r>
              <a:rPr lang="uk-UA" sz="26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uk-UA" sz="2600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drugs</a:t>
            </a: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endParaRPr lang="uk-UA" sz="2600" dirty="0" smtClean="0">
              <a:solidFill>
                <a:schemeClr val="tx2">
                  <a:lumMod val="50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marL="514350" indent="-51435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mucolytic</a:t>
            </a:r>
            <a:endParaRPr lang="uk-UA" sz="2600" dirty="0" smtClean="0">
              <a:solidFill>
                <a:schemeClr val="tx2">
                  <a:lumMod val="50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marL="514350" indent="-514350">
              <a:lnSpc>
                <a:spcPct val="150000"/>
              </a:lnSpc>
              <a:spcAft>
                <a:spcPts val="0"/>
              </a:spcAft>
              <a:buAutoNum type="arabicPeriod"/>
            </a:pPr>
            <a:endParaRPr lang="ru-RU" sz="2600" dirty="0">
              <a:solidFill>
                <a:schemeClr val="tx2">
                  <a:lumMod val="50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endParaRPr lang="uk-UA" sz="2600" dirty="0">
              <a:solidFill>
                <a:schemeClr val="tx2">
                  <a:lumMod val="50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50000"/>
              </a:lnSpc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410800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400</TotalTime>
  <Words>492</Words>
  <Application>Microsoft Office PowerPoint</Application>
  <PresentationFormat>Экран (4:3)</PresentationFormat>
  <Paragraphs>126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Исполнительная</vt:lpstr>
      <vt:lpstr>PNEUMONIA IN CHILDREN</vt:lpstr>
      <vt:lpstr>PNEUMONIA IN CHILDREN</vt:lpstr>
      <vt:lpstr>Classification</vt:lpstr>
      <vt:lpstr>The causative agents of pneumonias</vt:lpstr>
      <vt:lpstr>Patogenesis</vt:lpstr>
      <vt:lpstr>Diagnostic criteria of bacterial pneumonia</vt:lpstr>
      <vt:lpstr>Plan of examination </vt:lpstr>
      <vt:lpstr>Pneumococcal Pneumonia</vt:lpstr>
      <vt:lpstr>H. Influenzae type b</vt:lpstr>
      <vt:lpstr>Streptococcus gr. A</vt:lpstr>
      <vt:lpstr>Staphylococcus aureus</vt:lpstr>
      <vt:lpstr>Intestinal flora: E. coli, Klebsiella, Pseudomonas aeruginosae</vt:lpstr>
      <vt:lpstr>    Mycoplasma  pneumoniae Chlamydia  pneumoniae</vt:lpstr>
      <vt:lpstr>TREATMENT </vt:lpstr>
      <vt:lpstr>Презентация PowerPoint</vt:lpstr>
      <vt:lpstr>The etiotropic therapy </vt:lpstr>
      <vt:lpstr>Complete effect: </vt:lpstr>
      <vt:lpstr>Partial effect: </vt:lpstr>
      <vt:lpstr>No effect: 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Pneumonia in children</dc:title>
  <dc:creator>Sunny</dc:creator>
  <cp:lastModifiedBy>Sunny</cp:lastModifiedBy>
  <cp:revision>146</cp:revision>
  <cp:lastPrinted>2014-08-27T14:34:46Z</cp:lastPrinted>
  <dcterms:created xsi:type="dcterms:W3CDTF">2014-07-21T09:58:22Z</dcterms:created>
  <dcterms:modified xsi:type="dcterms:W3CDTF">2021-04-09T15:46:37Z</dcterms:modified>
</cp:coreProperties>
</file>