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94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68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9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33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8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3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42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46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3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6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57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096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832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831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57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91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F3F6-1389-4A60-A71D-7499411D5A9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1BCCE87-780E-49BC-9819-9DBFDA3C2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2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" y="96252"/>
            <a:ext cx="12009120" cy="12930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ОДЕСЬКИЙ НАЦІОНАЛЬНИЙ МЕДИЧНИЙ УНІВЕРСИТЕТ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ГІГІЄНИ ТА МЕДИЧНОЇ ЕКОЛОГІЇ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5647" y="1703671"/>
            <a:ext cx="10503585" cy="4180740"/>
          </a:xfrm>
        </p:spPr>
        <p:txBody>
          <a:bodyPr>
            <a:normAutofit/>
          </a:bodyPr>
          <a:lstStyle/>
          <a:p>
            <a:pPr algn="ctr"/>
            <a:r>
              <a:rPr lang="uk-UA" sz="4000" b="1" i="1" u="sng" dirty="0" smtClean="0"/>
              <a:t>ЗАХВОРЮВАННЯ ОРГАНІВ ТРАВЛЕННЯ ТА </a:t>
            </a:r>
            <a:r>
              <a:rPr lang="uk-UA" sz="4400" b="1" i="1" u="sng" dirty="0" smtClean="0"/>
              <a:t>ДІЄТОТЕРАПІЯ</a:t>
            </a:r>
            <a:endParaRPr lang="ru-RU" sz="4400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34" y="3161585"/>
            <a:ext cx="4576010" cy="350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8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2923" y="279133"/>
            <a:ext cx="10116152" cy="6578867"/>
          </a:xfrm>
        </p:spPr>
        <p:txBody>
          <a:bodyPr>
            <a:normAutofit/>
          </a:bodyPr>
          <a:lstStyle/>
          <a:p>
            <a:r>
              <a:rPr lang="ru-RU" sz="3200" b="1" i="1" u="sng" dirty="0" err="1"/>
              <a:t>Травна</a:t>
            </a:r>
            <a:r>
              <a:rPr lang="ru-RU" sz="3200" b="1" i="1" u="sng" dirty="0"/>
              <a:t>́ </a:t>
            </a:r>
            <a:r>
              <a:rPr lang="ru-RU" sz="3200" b="1" i="1" u="sng" dirty="0" err="1"/>
              <a:t>систе́ма</a:t>
            </a:r>
            <a:r>
              <a:rPr lang="ru-RU" sz="3200" b="1" i="1" u="sng" dirty="0"/>
              <a:t>, </a:t>
            </a:r>
            <a:r>
              <a:rPr lang="ru-RU" sz="3200" b="1" i="1" u="sng" dirty="0" err="1"/>
              <a:t>або</a:t>
            </a:r>
            <a:r>
              <a:rPr lang="ru-RU" sz="3200" b="1" i="1" u="sng" dirty="0"/>
              <a:t> </a:t>
            </a:r>
            <a:r>
              <a:rPr lang="ru-RU" sz="3200" b="1" i="1" u="sng" dirty="0" err="1"/>
              <a:t>травний</a:t>
            </a:r>
            <a:r>
              <a:rPr lang="ru-RU" sz="3200" b="1" i="1" u="sng" dirty="0"/>
              <a:t> тракт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sz="3200" b="1" u="sng" dirty="0" err="1"/>
              <a:t>Шлунково-кишковий</a:t>
            </a:r>
            <a:r>
              <a:rPr lang="ru-RU" sz="3200" b="1" u="sng" dirty="0"/>
              <a:t> тракт </a:t>
            </a:r>
            <a:r>
              <a:rPr lang="ru-RU" sz="3200" b="1" u="sng" dirty="0" err="1"/>
              <a:t>людини</a:t>
            </a:r>
            <a:r>
              <a:rPr lang="ru-RU" sz="3200" b="1" u="sng" dirty="0"/>
              <a:t> </a:t>
            </a:r>
            <a:r>
              <a:rPr lang="ru-RU" b="1" dirty="0"/>
              <a:t>— система </a:t>
            </a:r>
            <a:r>
              <a:rPr lang="ru-RU" b="1" dirty="0" err="1"/>
              <a:t>органів</a:t>
            </a:r>
            <a:r>
              <a:rPr lang="ru-RU" b="1" dirty="0"/>
              <a:t>, </a:t>
            </a:r>
            <a:r>
              <a:rPr lang="ru-RU" b="1" dirty="0" err="1"/>
              <a:t>призначена</a:t>
            </a:r>
            <a:r>
              <a:rPr lang="ru-RU" b="1" dirty="0"/>
              <a:t> для </a:t>
            </a:r>
            <a:r>
              <a:rPr lang="ru-RU" b="1" dirty="0" err="1"/>
              <a:t>переробки</a:t>
            </a:r>
            <a:r>
              <a:rPr lang="ru-RU" b="1" dirty="0"/>
              <a:t> і </a:t>
            </a:r>
            <a:r>
              <a:rPr lang="ru-RU" b="1" dirty="0" err="1"/>
              <a:t>видобування</a:t>
            </a:r>
            <a:r>
              <a:rPr lang="ru-RU" b="1" dirty="0"/>
              <a:t> з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b="1" dirty="0" err="1"/>
              <a:t>поживних</a:t>
            </a:r>
            <a:r>
              <a:rPr lang="ru-RU" b="1" dirty="0"/>
              <a:t> </a:t>
            </a:r>
            <a:r>
              <a:rPr lang="ru-RU" b="1" dirty="0" err="1"/>
              <a:t>речовин</a:t>
            </a:r>
            <a:r>
              <a:rPr lang="ru-RU" b="1" dirty="0"/>
              <a:t>, </a:t>
            </a:r>
            <a:r>
              <a:rPr lang="ru-RU" b="1" dirty="0" err="1"/>
              <a:t>всмоктування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в кров і </a:t>
            </a:r>
            <a:r>
              <a:rPr lang="ru-RU" b="1" dirty="0" err="1"/>
              <a:t>виділення</a:t>
            </a:r>
            <a:r>
              <a:rPr lang="ru-RU" b="1" dirty="0"/>
              <a:t> з </a:t>
            </a:r>
            <a:r>
              <a:rPr lang="ru-RU" b="1" dirty="0" err="1"/>
              <a:t>організму</a:t>
            </a:r>
            <a:r>
              <a:rPr lang="ru-RU" b="1" dirty="0"/>
              <a:t> </a:t>
            </a:r>
            <a:r>
              <a:rPr lang="ru-RU" b="1" dirty="0" err="1"/>
              <a:t>неперетравлених</a:t>
            </a:r>
            <a:r>
              <a:rPr lang="ru-RU" b="1" dirty="0"/>
              <a:t> </a:t>
            </a:r>
            <a:r>
              <a:rPr lang="ru-RU" b="1" dirty="0" err="1"/>
              <a:t>залишків</a:t>
            </a:r>
            <a:r>
              <a:rPr lang="ru-RU" b="1" dirty="0"/>
              <a:t> (</a:t>
            </a:r>
            <a:r>
              <a:rPr lang="ru-RU" b="1" dirty="0" err="1"/>
              <a:t>кінцевих</a:t>
            </a:r>
            <a:r>
              <a:rPr lang="ru-RU" b="1" dirty="0"/>
              <a:t> </a:t>
            </a:r>
            <a:r>
              <a:rPr lang="ru-RU" b="1" dirty="0" err="1"/>
              <a:t>продуктів</a:t>
            </a:r>
            <a:r>
              <a:rPr lang="ru-RU" b="1" dirty="0"/>
              <a:t> </a:t>
            </a:r>
            <a:r>
              <a:rPr lang="ru-RU" b="1" dirty="0" err="1"/>
              <a:t>життєдіяльності</a:t>
            </a:r>
            <a:r>
              <a:rPr lang="ru-RU" b="1" dirty="0"/>
              <a:t>).</a:t>
            </a:r>
          </a:p>
          <a:p>
            <a:endParaRPr lang="ru-RU" b="1" dirty="0"/>
          </a:p>
          <a:p>
            <a:r>
              <a:rPr lang="ru-RU" b="1" dirty="0"/>
              <a:t>У </a:t>
            </a:r>
            <a:r>
              <a:rPr lang="ru-RU" b="1" dirty="0" err="1"/>
              <a:t>медицині</a:t>
            </a:r>
            <a:r>
              <a:rPr lang="ru-RU" b="1" dirty="0"/>
              <a:t>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використовують</a:t>
            </a:r>
            <a:r>
              <a:rPr lang="ru-RU" b="1" dirty="0"/>
              <a:t> </a:t>
            </a:r>
            <a:r>
              <a:rPr lang="ru-RU" b="1" dirty="0" err="1"/>
              <a:t>назву</a:t>
            </a:r>
            <a:r>
              <a:rPr lang="ru-RU" b="1" dirty="0"/>
              <a:t> </a:t>
            </a:r>
            <a:r>
              <a:rPr lang="ru-RU" b="1" dirty="0" err="1"/>
              <a:t>шлунково-кишковий</a:t>
            </a:r>
            <a:r>
              <a:rPr lang="ru-RU" b="1" dirty="0"/>
              <a:t> тракт та </a:t>
            </a:r>
            <a:r>
              <a:rPr lang="ru-RU" b="1" dirty="0" err="1"/>
              <a:t>абревіатуру</a:t>
            </a:r>
            <a:r>
              <a:rPr lang="ru-RU" b="1" dirty="0"/>
              <a:t> ШКТ. </a:t>
            </a:r>
            <a:r>
              <a:rPr lang="ru-RU" b="1" dirty="0" err="1"/>
              <a:t>Існує</a:t>
            </a:r>
            <a:r>
              <a:rPr lang="ru-RU" b="1" dirty="0"/>
              <a:t> й </a:t>
            </a:r>
            <a:r>
              <a:rPr lang="ru-RU" b="1" dirty="0" err="1"/>
              <a:t>поняття</a:t>
            </a:r>
            <a:r>
              <a:rPr lang="ru-RU" b="1" dirty="0"/>
              <a:t> травного каналу, де </a:t>
            </a:r>
            <a:r>
              <a:rPr lang="ru-RU" b="1" dirty="0" err="1"/>
              <a:t>відбувається</a:t>
            </a:r>
            <a:r>
              <a:rPr lang="ru-RU" b="1" dirty="0"/>
              <a:t> </a:t>
            </a:r>
            <a:r>
              <a:rPr lang="ru-RU" b="1" dirty="0" err="1"/>
              <a:t>механічна</a:t>
            </a:r>
            <a:r>
              <a:rPr lang="ru-RU" b="1" dirty="0"/>
              <a:t> </a:t>
            </a:r>
            <a:r>
              <a:rPr lang="ru-RU" b="1" dirty="0" err="1"/>
              <a:t>обробка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—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подрібнення</a:t>
            </a:r>
            <a:r>
              <a:rPr lang="ru-RU" b="1" dirty="0"/>
              <a:t>, </a:t>
            </a:r>
            <a:r>
              <a:rPr lang="ru-RU" b="1" dirty="0" err="1"/>
              <a:t>перемішування</a:t>
            </a:r>
            <a:r>
              <a:rPr lang="ru-RU" b="1" dirty="0"/>
              <a:t>, </a:t>
            </a:r>
            <a:r>
              <a:rPr lang="ru-RU" b="1" dirty="0" err="1"/>
              <a:t>розчинення</a:t>
            </a:r>
            <a:r>
              <a:rPr lang="ru-RU" b="1" dirty="0"/>
              <a:t>; </a:t>
            </a:r>
            <a:r>
              <a:rPr lang="ru-RU" b="1" dirty="0" err="1"/>
              <a:t>він</a:t>
            </a:r>
            <a:r>
              <a:rPr lang="ru-RU" b="1" dirty="0"/>
              <a:t> є транспортною системою, </a:t>
            </a:r>
            <a:r>
              <a:rPr lang="ru-RU" b="1" dirty="0" err="1"/>
              <a:t>якою</a:t>
            </a:r>
            <a:r>
              <a:rPr lang="ru-RU" b="1" dirty="0"/>
              <a:t> </a:t>
            </a:r>
            <a:r>
              <a:rPr lang="ru-RU" b="1" dirty="0" err="1"/>
              <a:t>просуваються</a:t>
            </a:r>
            <a:r>
              <a:rPr lang="ru-RU" b="1" dirty="0"/>
              <a:t> </a:t>
            </a:r>
            <a:r>
              <a:rPr lang="ru-RU" b="1" dirty="0" err="1"/>
              <a:t>харчові</a:t>
            </a:r>
            <a:r>
              <a:rPr lang="ru-RU" b="1" dirty="0"/>
              <a:t> </a:t>
            </a:r>
            <a:r>
              <a:rPr lang="ru-RU" b="1" dirty="0" err="1"/>
              <a:t>маси</a:t>
            </a:r>
            <a:r>
              <a:rPr lang="ru-RU" b="1" dirty="0"/>
              <a:t>. Тут </a:t>
            </a:r>
            <a:r>
              <a:rPr lang="ru-RU" b="1" dirty="0" err="1"/>
              <a:t>їжа</a:t>
            </a:r>
            <a:r>
              <a:rPr lang="ru-RU" b="1" dirty="0"/>
              <a:t>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зазнає</a:t>
            </a:r>
            <a:r>
              <a:rPr lang="ru-RU" b="1" dirty="0"/>
              <a:t> </a:t>
            </a:r>
            <a:r>
              <a:rPr lang="ru-RU" b="1" dirty="0" err="1"/>
              <a:t>хімічної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b="1" dirty="0"/>
              <a:t> </a:t>
            </a:r>
            <a:r>
              <a:rPr lang="ru-RU" b="1" dirty="0" err="1"/>
              <a:t>травними</a:t>
            </a:r>
            <a:r>
              <a:rPr lang="ru-RU" b="1" dirty="0"/>
              <a:t> соками,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містять</a:t>
            </a:r>
            <a:r>
              <a:rPr lang="ru-RU" b="1" dirty="0"/>
              <a:t> </a:t>
            </a:r>
            <a:r>
              <a:rPr lang="ru-RU" b="1" dirty="0" err="1"/>
              <a:t>необхідні</a:t>
            </a:r>
            <a:r>
              <a:rPr lang="ru-RU" b="1" dirty="0"/>
              <a:t> </a:t>
            </a:r>
            <a:r>
              <a:rPr lang="ru-RU" b="1" dirty="0" err="1"/>
              <a:t>ферменти</a:t>
            </a:r>
            <a:r>
              <a:rPr lang="ru-RU" b="1" dirty="0"/>
              <a:t>. У травному </a:t>
            </a:r>
            <a:r>
              <a:rPr lang="ru-RU" b="1" dirty="0" err="1"/>
              <a:t>каналі</a:t>
            </a:r>
            <a:r>
              <a:rPr lang="ru-RU" b="1" dirty="0"/>
              <a:t> </a:t>
            </a:r>
            <a:r>
              <a:rPr lang="ru-RU" b="1" dirty="0" err="1"/>
              <a:t>відбувається</a:t>
            </a:r>
            <a:r>
              <a:rPr lang="ru-RU" b="1" dirty="0"/>
              <a:t> </a:t>
            </a:r>
            <a:r>
              <a:rPr lang="ru-RU" b="1" dirty="0" err="1"/>
              <a:t>всмоктування</a:t>
            </a:r>
            <a:r>
              <a:rPr lang="ru-RU" b="1" dirty="0"/>
              <a:t> </a:t>
            </a:r>
            <a:r>
              <a:rPr lang="ru-RU" b="1" dirty="0" err="1"/>
              <a:t>низькомолекулярних</a:t>
            </a:r>
            <a:r>
              <a:rPr lang="ru-RU" b="1" dirty="0"/>
              <a:t> </a:t>
            </a:r>
            <a:r>
              <a:rPr lang="ru-RU" b="1" dirty="0" err="1"/>
              <a:t>органічних</a:t>
            </a:r>
            <a:r>
              <a:rPr lang="ru-RU" b="1" dirty="0"/>
              <a:t> </a:t>
            </a:r>
            <a:r>
              <a:rPr lang="ru-RU" b="1" dirty="0" err="1"/>
              <a:t>речовин</a:t>
            </a:r>
            <a:r>
              <a:rPr lang="ru-RU" b="1" dirty="0"/>
              <a:t> — </a:t>
            </a:r>
            <a:r>
              <a:rPr lang="ru-RU" b="1" dirty="0" err="1"/>
              <a:t>продуктів</a:t>
            </a:r>
            <a:r>
              <a:rPr lang="ru-RU" b="1" dirty="0"/>
              <a:t> </a:t>
            </a:r>
            <a:r>
              <a:rPr lang="ru-RU" b="1" dirty="0" err="1"/>
              <a:t>реакцій</a:t>
            </a:r>
            <a:r>
              <a:rPr lang="ru-RU" b="1" dirty="0"/>
              <a:t> </a:t>
            </a:r>
            <a:r>
              <a:rPr lang="ru-RU" b="1" dirty="0" err="1"/>
              <a:t>розчеплення</a:t>
            </a:r>
            <a:r>
              <a:rPr lang="ru-RU" b="1" dirty="0"/>
              <a:t>; </a:t>
            </a:r>
            <a:r>
              <a:rPr lang="ru-RU" b="1" dirty="0" err="1"/>
              <a:t>травний</a:t>
            </a:r>
            <a:r>
              <a:rPr lang="ru-RU" b="1" dirty="0"/>
              <a:t> канал </a:t>
            </a:r>
            <a:r>
              <a:rPr lang="ru-RU" b="1" dirty="0" err="1"/>
              <a:t>виводить</a:t>
            </a:r>
            <a:r>
              <a:rPr lang="ru-RU" b="1" dirty="0"/>
              <a:t> </a:t>
            </a:r>
            <a:r>
              <a:rPr lang="ru-RU" b="1" dirty="0" err="1"/>
              <a:t>неперетравлені</a:t>
            </a:r>
            <a:r>
              <a:rPr lang="ru-RU" b="1" dirty="0"/>
              <a:t> </a:t>
            </a:r>
            <a:r>
              <a:rPr lang="ru-RU" b="1" dirty="0" err="1"/>
              <a:t>залишки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з </a:t>
            </a:r>
            <a:r>
              <a:rPr lang="ru-RU" b="1" dirty="0" err="1"/>
              <a:t>організму</a:t>
            </a:r>
            <a:r>
              <a:rPr lang="ru-RU" b="1" dirty="0"/>
              <a:t>. </a:t>
            </a:r>
            <a:r>
              <a:rPr lang="ru-RU" b="1" dirty="0" err="1"/>
              <a:t>Травний</a:t>
            </a:r>
            <a:r>
              <a:rPr lang="ru-RU" b="1" dirty="0"/>
              <a:t> канал </a:t>
            </a:r>
            <a:r>
              <a:rPr lang="ru-RU" b="1" dirty="0" err="1"/>
              <a:t>складається</a:t>
            </a:r>
            <a:r>
              <a:rPr lang="ru-RU" b="1" dirty="0"/>
              <a:t> з </a:t>
            </a:r>
            <a:r>
              <a:rPr lang="ru-RU" b="1" dirty="0" err="1"/>
              <a:t>ротової</a:t>
            </a:r>
            <a:r>
              <a:rPr lang="ru-RU" b="1" dirty="0"/>
              <a:t> </a:t>
            </a:r>
            <a:r>
              <a:rPr lang="ru-RU" b="1" dirty="0" err="1"/>
              <a:t>порожнини</a:t>
            </a:r>
            <a:r>
              <a:rPr lang="ru-RU" b="1" dirty="0"/>
              <a:t>, глотки, </a:t>
            </a:r>
            <a:r>
              <a:rPr lang="ru-RU" b="1" dirty="0" err="1"/>
              <a:t>стравоходу</a:t>
            </a:r>
            <a:r>
              <a:rPr lang="ru-RU" b="1" dirty="0"/>
              <a:t>, </a:t>
            </a:r>
            <a:r>
              <a:rPr lang="ru-RU" b="1" dirty="0" err="1"/>
              <a:t>шлунка</a:t>
            </a:r>
            <a:r>
              <a:rPr lang="ru-RU" b="1" dirty="0"/>
              <a:t>, тонкого і </a:t>
            </a:r>
            <a:r>
              <a:rPr lang="ru-RU" b="1" dirty="0" err="1"/>
              <a:t>товстого</a:t>
            </a:r>
            <a:r>
              <a:rPr lang="ru-RU" b="1" dirty="0"/>
              <a:t> кишечника,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закінчується</a:t>
            </a:r>
            <a:r>
              <a:rPr lang="ru-RU" b="1" dirty="0"/>
              <a:t> прямою </a:t>
            </a:r>
            <a:r>
              <a:rPr lang="ru-RU" b="1" dirty="0" err="1"/>
              <a:t>кишкою</a:t>
            </a:r>
            <a:r>
              <a:rPr lang="ru-RU" b="1" dirty="0"/>
              <a:t> з </a:t>
            </a:r>
            <a:r>
              <a:rPr lang="ru-RU" b="1" dirty="0" err="1"/>
              <a:t>анальним</a:t>
            </a:r>
            <a:r>
              <a:rPr lang="ru-RU" b="1" dirty="0"/>
              <a:t> </a:t>
            </a:r>
            <a:r>
              <a:rPr lang="ru-RU" b="1" dirty="0" err="1"/>
              <a:t>отвором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7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1544" y="0"/>
            <a:ext cx="8911687" cy="1356360"/>
          </a:xfrm>
        </p:spPr>
        <p:txBody>
          <a:bodyPr/>
          <a:lstStyle/>
          <a:p>
            <a:r>
              <a:rPr lang="uk-UA" dirty="0" smtClean="0"/>
              <a:t>Функція ШКТ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0931" y="1145406"/>
            <a:ext cx="9367802" cy="4746565"/>
          </a:xfrm>
        </p:spPr>
        <p:txBody>
          <a:bodyPr>
            <a:normAutofit/>
          </a:bodyPr>
          <a:lstStyle/>
          <a:p>
            <a:r>
              <a:rPr lang="ru-RU" sz="1700" b="1" dirty="0" err="1"/>
              <a:t>Виділення</a:t>
            </a:r>
            <a:r>
              <a:rPr lang="ru-RU" sz="1700" b="1" dirty="0"/>
              <a:t> </a:t>
            </a:r>
            <a:r>
              <a:rPr lang="ru-RU" sz="1700" b="1" dirty="0" err="1"/>
              <a:t>ферментів</a:t>
            </a:r>
            <a:r>
              <a:rPr lang="ru-RU" sz="1700" b="1" dirty="0"/>
              <a:t> та </a:t>
            </a:r>
            <a:r>
              <a:rPr lang="ru-RU" sz="1700" b="1" dirty="0" err="1"/>
              <a:t>інших</a:t>
            </a:r>
            <a:r>
              <a:rPr lang="ru-RU" sz="1700" b="1" dirty="0"/>
              <a:t> </a:t>
            </a:r>
            <a:r>
              <a:rPr lang="ru-RU" sz="1700" b="1" dirty="0" err="1"/>
              <a:t>речовин</a:t>
            </a:r>
            <a:r>
              <a:rPr lang="ru-RU" sz="1700" b="1" dirty="0"/>
              <a:t> у </a:t>
            </a:r>
            <a:r>
              <a:rPr lang="ru-RU" sz="1700" b="1" dirty="0" err="1"/>
              <a:t>складі</a:t>
            </a:r>
            <a:r>
              <a:rPr lang="ru-RU" sz="1700" b="1" dirty="0"/>
              <a:t> </a:t>
            </a:r>
            <a:r>
              <a:rPr lang="ru-RU" sz="1700" b="1" dirty="0" err="1"/>
              <a:t>слини</a:t>
            </a:r>
            <a:r>
              <a:rPr lang="ru-RU" sz="1700" b="1" dirty="0"/>
              <a:t>, </a:t>
            </a:r>
            <a:r>
              <a:rPr lang="ru-RU" sz="1700" b="1" dirty="0" err="1"/>
              <a:t>шлункового</a:t>
            </a:r>
            <a:r>
              <a:rPr lang="ru-RU" sz="1700" b="1" dirty="0"/>
              <a:t>, </a:t>
            </a:r>
            <a:r>
              <a:rPr lang="ru-RU" sz="1700" b="1" dirty="0" err="1"/>
              <a:t>підшлункового</a:t>
            </a:r>
            <a:r>
              <a:rPr lang="ru-RU" sz="1700" b="1" dirty="0"/>
              <a:t>, </a:t>
            </a:r>
            <a:r>
              <a:rPr lang="ru-RU" sz="1700" b="1" dirty="0" err="1"/>
              <a:t>кишкового</a:t>
            </a:r>
            <a:r>
              <a:rPr lang="ru-RU" sz="1700" b="1" dirty="0"/>
              <a:t> </a:t>
            </a:r>
            <a:r>
              <a:rPr lang="ru-RU" sz="1700" b="1" dirty="0" err="1"/>
              <a:t>соків</a:t>
            </a:r>
            <a:r>
              <a:rPr lang="ru-RU" sz="1700" b="1" dirty="0"/>
              <a:t> та </a:t>
            </a:r>
            <a:r>
              <a:rPr lang="ru-RU" sz="1700" b="1" dirty="0" err="1"/>
              <a:t>жовчі</a:t>
            </a:r>
            <a:r>
              <a:rPr lang="ru-RU" sz="1700" b="1" dirty="0"/>
              <a:t> становить </a:t>
            </a:r>
            <a:r>
              <a:rPr lang="ru-RU" sz="1700" b="1" dirty="0" err="1"/>
              <a:t>секреторну</a:t>
            </a:r>
            <a:r>
              <a:rPr lang="ru-RU" sz="1700" b="1" dirty="0"/>
              <a:t> </a:t>
            </a:r>
            <a:r>
              <a:rPr lang="ru-RU" sz="1700" b="1" dirty="0" err="1"/>
              <a:t>функцію</a:t>
            </a:r>
            <a:r>
              <a:rPr lang="ru-RU" sz="1700" b="1" dirty="0"/>
              <a:t>. </a:t>
            </a:r>
            <a:r>
              <a:rPr lang="ru-RU" sz="1700" b="1" dirty="0" err="1"/>
              <a:t>Всмоктування</a:t>
            </a:r>
            <a:r>
              <a:rPr lang="ru-RU" sz="1700" b="1" dirty="0"/>
              <a:t> </a:t>
            </a:r>
            <a:r>
              <a:rPr lang="ru-RU" sz="1700" b="1" dirty="0" err="1"/>
              <a:t>поживних</a:t>
            </a:r>
            <a:r>
              <a:rPr lang="ru-RU" sz="1700" b="1" dirty="0"/>
              <a:t> </a:t>
            </a:r>
            <a:r>
              <a:rPr lang="ru-RU" sz="1700" b="1" dirty="0" err="1"/>
              <a:t>речовин</a:t>
            </a:r>
            <a:r>
              <a:rPr lang="ru-RU" sz="1700" b="1" dirty="0"/>
              <a:t> </a:t>
            </a:r>
            <a:r>
              <a:rPr lang="ru-RU" sz="1700" b="1" dirty="0" err="1"/>
              <a:t>здійснюється</a:t>
            </a:r>
            <a:r>
              <a:rPr lang="ru-RU" sz="1700" b="1" dirty="0"/>
              <a:t> </a:t>
            </a:r>
            <a:r>
              <a:rPr lang="ru-RU" sz="1700" b="1" dirty="0" err="1"/>
              <a:t>слизовою</a:t>
            </a:r>
            <a:r>
              <a:rPr lang="ru-RU" sz="1700" b="1" dirty="0"/>
              <a:t> </a:t>
            </a:r>
            <a:r>
              <a:rPr lang="ru-RU" sz="1700" b="1" dirty="0" err="1"/>
              <a:t>оболонкою</a:t>
            </a:r>
            <a:r>
              <a:rPr lang="ru-RU" sz="1700" b="1" dirty="0"/>
              <a:t> </a:t>
            </a:r>
            <a:r>
              <a:rPr lang="ru-RU" sz="1700" b="1" dirty="0" err="1"/>
              <a:t>шлунку</a:t>
            </a:r>
            <a:r>
              <a:rPr lang="ru-RU" sz="1700" b="1" dirty="0"/>
              <a:t>, </a:t>
            </a:r>
            <a:r>
              <a:rPr lang="ru-RU" sz="1700" b="1" dirty="0" err="1"/>
              <a:t>тонкої</a:t>
            </a:r>
            <a:r>
              <a:rPr lang="ru-RU" sz="1700" b="1" dirty="0"/>
              <a:t> і </a:t>
            </a:r>
            <a:r>
              <a:rPr lang="ru-RU" sz="1700" b="1" dirty="0" err="1"/>
              <a:t>товстої</a:t>
            </a:r>
            <a:r>
              <a:rPr lang="ru-RU" sz="1700" b="1" dirty="0"/>
              <a:t> кишок. </a:t>
            </a:r>
            <a:r>
              <a:rPr lang="ru-RU" sz="1700" b="1" dirty="0" err="1"/>
              <a:t>Поряд</a:t>
            </a:r>
            <a:r>
              <a:rPr lang="ru-RU" sz="1700" b="1" dirty="0"/>
              <a:t> з </a:t>
            </a:r>
            <a:r>
              <a:rPr lang="ru-RU" sz="1700" b="1" dirty="0" err="1"/>
              <a:t>цими</a:t>
            </a:r>
            <a:r>
              <a:rPr lang="ru-RU" sz="1700" b="1" dirty="0"/>
              <a:t> </a:t>
            </a:r>
            <a:r>
              <a:rPr lang="ru-RU" sz="1700" b="1" dirty="0" err="1"/>
              <a:t>функціями</a:t>
            </a:r>
            <a:r>
              <a:rPr lang="ru-RU" sz="1700" b="1" dirty="0"/>
              <a:t> </a:t>
            </a:r>
            <a:r>
              <a:rPr lang="ru-RU" sz="1700" b="1" dirty="0" err="1"/>
              <a:t>органи</a:t>
            </a:r>
            <a:r>
              <a:rPr lang="ru-RU" sz="1700" b="1" dirty="0"/>
              <a:t> </a:t>
            </a:r>
            <a:r>
              <a:rPr lang="ru-RU" sz="1700" b="1" dirty="0" err="1"/>
              <a:t>травлення</a:t>
            </a:r>
            <a:r>
              <a:rPr lang="ru-RU" sz="1700" b="1" dirty="0"/>
              <a:t> </a:t>
            </a:r>
            <a:r>
              <a:rPr lang="ru-RU" sz="1700" b="1" dirty="0" err="1"/>
              <a:t>здійснюють</a:t>
            </a:r>
            <a:r>
              <a:rPr lang="ru-RU" sz="1700" b="1" dirty="0"/>
              <a:t> </a:t>
            </a:r>
            <a:r>
              <a:rPr lang="ru-RU" sz="1700" b="1" dirty="0" err="1"/>
              <a:t>видільну</a:t>
            </a:r>
            <a:r>
              <a:rPr lang="ru-RU" sz="1700" b="1" dirty="0"/>
              <a:t> </a:t>
            </a:r>
            <a:r>
              <a:rPr lang="ru-RU" sz="1700" b="1" dirty="0" err="1"/>
              <a:t>функцію</a:t>
            </a:r>
            <a:r>
              <a:rPr lang="ru-RU" sz="1700" b="1" dirty="0"/>
              <a:t>, яка </a:t>
            </a:r>
            <a:r>
              <a:rPr lang="ru-RU" sz="1700" b="1" dirty="0" err="1"/>
              <a:t>полягає</a:t>
            </a:r>
            <a:r>
              <a:rPr lang="ru-RU" sz="1700" b="1" dirty="0"/>
              <a:t> у </a:t>
            </a:r>
            <a:r>
              <a:rPr lang="ru-RU" sz="1700" b="1" dirty="0" err="1"/>
              <a:t>виведенні</a:t>
            </a:r>
            <a:r>
              <a:rPr lang="ru-RU" sz="1700" b="1" dirty="0"/>
              <a:t> з </a:t>
            </a:r>
            <a:r>
              <a:rPr lang="ru-RU" sz="1700" b="1" dirty="0" err="1"/>
              <a:t>організму</a:t>
            </a:r>
            <a:r>
              <a:rPr lang="ru-RU" sz="1700" b="1" dirty="0"/>
              <a:t> </a:t>
            </a:r>
            <a:r>
              <a:rPr lang="ru-RU" sz="1700" b="1" dirty="0" err="1"/>
              <a:t>деяких</a:t>
            </a:r>
            <a:r>
              <a:rPr lang="ru-RU" sz="1700" b="1" dirty="0"/>
              <a:t> </a:t>
            </a:r>
            <a:r>
              <a:rPr lang="ru-RU" sz="1700" b="1" dirty="0" err="1"/>
              <a:t>продуктів</a:t>
            </a:r>
            <a:r>
              <a:rPr lang="ru-RU" sz="1700" b="1" dirty="0"/>
              <a:t> </a:t>
            </a:r>
            <a:r>
              <a:rPr lang="ru-RU" sz="1700" b="1" dirty="0" err="1"/>
              <a:t>обміну</a:t>
            </a:r>
            <a:r>
              <a:rPr lang="ru-RU" sz="1700" b="1" dirty="0"/>
              <a:t> </a:t>
            </a:r>
            <a:r>
              <a:rPr lang="ru-RU" sz="1700" b="1" dirty="0" err="1"/>
              <a:t>речовин</a:t>
            </a:r>
            <a:r>
              <a:rPr lang="ru-RU" sz="17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23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6413" y="202131"/>
            <a:ext cx="10128199" cy="6477801"/>
          </a:xfrm>
        </p:spPr>
        <p:txBody>
          <a:bodyPr>
            <a:noAutofit/>
          </a:bodyPr>
          <a:lstStyle/>
          <a:p>
            <a:r>
              <a:rPr lang="ru-RU" sz="2000" b="1" dirty="0" err="1"/>
              <a:t>Травний</a:t>
            </a:r>
            <a:r>
              <a:rPr lang="ru-RU" sz="2000" b="1" dirty="0"/>
              <a:t> канал</a:t>
            </a:r>
          </a:p>
          <a:p>
            <a:r>
              <a:rPr lang="ru-RU" sz="2000" b="1" dirty="0"/>
              <a:t>В </a:t>
            </a:r>
            <a:r>
              <a:rPr lang="ru-RU" sz="2000" b="1" dirty="0" err="1"/>
              <a:t>середньому</a:t>
            </a:r>
            <a:r>
              <a:rPr lang="ru-RU" sz="2000" b="1" dirty="0"/>
              <a:t> </a:t>
            </a:r>
            <a:r>
              <a:rPr lang="ru-RU" sz="2000" b="1" dirty="0" err="1"/>
              <a:t>довжина</a:t>
            </a:r>
            <a:r>
              <a:rPr lang="ru-RU" sz="2000" b="1" dirty="0"/>
              <a:t> травного каналу </a:t>
            </a:r>
            <a:r>
              <a:rPr lang="ru-RU" sz="2000" b="1" dirty="0" err="1"/>
              <a:t>дорослого</a:t>
            </a:r>
            <a:r>
              <a:rPr lang="ru-RU" sz="2000" b="1" dirty="0"/>
              <a:t> </a:t>
            </a:r>
            <a:r>
              <a:rPr lang="ru-RU" sz="2000" b="1" dirty="0" err="1"/>
              <a:t>чоловіка</a:t>
            </a:r>
            <a:r>
              <a:rPr lang="ru-RU" sz="2000" b="1" dirty="0"/>
              <a:t> становить 7,5 </a:t>
            </a:r>
            <a:r>
              <a:rPr lang="ru-RU" sz="2000" b="1" dirty="0" err="1"/>
              <a:t>метрів</a:t>
            </a:r>
            <a:r>
              <a:rPr lang="ru-RU" sz="2000" b="1" dirty="0"/>
              <a:t>, в </a:t>
            </a:r>
            <a:r>
              <a:rPr lang="ru-RU" sz="2000" b="1" dirty="0" err="1"/>
              <a:t>ньому</a:t>
            </a:r>
            <a:r>
              <a:rPr lang="ru-RU" sz="2000" b="1" dirty="0"/>
              <a:t> </a:t>
            </a:r>
            <a:r>
              <a:rPr lang="ru-RU" sz="2000" b="1" dirty="0" err="1"/>
              <a:t>виділяються</a:t>
            </a:r>
            <a:r>
              <a:rPr lang="ru-RU" sz="2000" b="1" dirty="0"/>
              <a:t> </a:t>
            </a:r>
            <a:r>
              <a:rPr lang="ru-RU" sz="2000" b="1" dirty="0" err="1"/>
              <a:t>такі</a:t>
            </a:r>
            <a:r>
              <a:rPr lang="ru-RU" sz="2000" b="1" dirty="0"/>
              <a:t> </a:t>
            </a:r>
            <a:r>
              <a:rPr lang="ru-RU" sz="2000" b="1" dirty="0" err="1"/>
              <a:t>відділи</a:t>
            </a:r>
            <a:r>
              <a:rPr lang="ru-RU" sz="2000" b="1" dirty="0"/>
              <a:t>:</a:t>
            </a:r>
          </a:p>
          <a:p>
            <a:endParaRPr lang="ru-RU" sz="2000" b="1" dirty="0"/>
          </a:p>
          <a:p>
            <a:r>
              <a:rPr lang="ru-RU" sz="2000" b="1" dirty="0" err="1"/>
              <a:t>Ротова</a:t>
            </a:r>
            <a:r>
              <a:rPr lang="ru-RU" sz="2000" b="1" dirty="0"/>
              <a:t> </a:t>
            </a:r>
            <a:r>
              <a:rPr lang="ru-RU" sz="2000" b="1" dirty="0" err="1"/>
              <a:t>порожнина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зубами, </a:t>
            </a:r>
            <a:r>
              <a:rPr lang="ru-RU" sz="2000" b="1" dirty="0" err="1"/>
              <a:t>язиком</a:t>
            </a:r>
            <a:r>
              <a:rPr lang="ru-RU" sz="2000" b="1" dirty="0"/>
              <a:t> і </a:t>
            </a:r>
            <a:r>
              <a:rPr lang="ru-RU" sz="2000" b="1" dirty="0" err="1"/>
              <a:t>слинними</a:t>
            </a:r>
            <a:r>
              <a:rPr lang="ru-RU" sz="2000" b="1" dirty="0"/>
              <a:t> </a:t>
            </a:r>
            <a:r>
              <a:rPr lang="ru-RU" sz="2000" b="1" dirty="0" err="1"/>
              <a:t>залозами</a:t>
            </a:r>
            <a:r>
              <a:rPr lang="ru-RU" sz="2000" b="1" dirty="0"/>
              <a:t>.</a:t>
            </a:r>
          </a:p>
          <a:p>
            <a:r>
              <a:rPr lang="ru-RU" sz="2000" b="1" dirty="0"/>
              <a:t>Глотка.</a:t>
            </a:r>
          </a:p>
          <a:p>
            <a:r>
              <a:rPr lang="ru-RU" sz="2000" b="1" dirty="0" err="1"/>
              <a:t>Стравохід</a:t>
            </a:r>
            <a:r>
              <a:rPr lang="ru-RU" sz="2000" b="1" dirty="0"/>
              <a:t>.</a:t>
            </a:r>
          </a:p>
          <a:p>
            <a:r>
              <a:rPr lang="ru-RU" sz="2000" b="1" dirty="0" err="1"/>
              <a:t>Шлунок</a:t>
            </a:r>
            <a:r>
              <a:rPr lang="ru-RU" sz="2000" b="1" dirty="0"/>
              <a:t>.</a:t>
            </a:r>
          </a:p>
          <a:p>
            <a:r>
              <a:rPr lang="ru-RU" sz="2000" b="1" dirty="0"/>
              <a:t>Тонка кишка, </a:t>
            </a:r>
            <a:r>
              <a:rPr lang="ru-RU" sz="2000" b="1" dirty="0" err="1"/>
              <a:t>включаючи</a:t>
            </a:r>
            <a:r>
              <a:rPr lang="ru-RU" sz="2000" b="1" dirty="0"/>
              <a:t> </a:t>
            </a:r>
            <a:r>
              <a:rPr lang="ru-RU" sz="2000" b="1" dirty="0" err="1"/>
              <a:t>підвідділи</a:t>
            </a:r>
            <a:r>
              <a:rPr lang="ru-RU" sz="2000" b="1" dirty="0"/>
              <a:t>:</a:t>
            </a:r>
          </a:p>
          <a:p>
            <a:r>
              <a:rPr lang="ru-RU" sz="2000" b="1" dirty="0" err="1"/>
              <a:t>дванадцятипала</a:t>
            </a:r>
            <a:r>
              <a:rPr lang="ru-RU" sz="2000" b="1" dirty="0"/>
              <a:t> </a:t>
            </a:r>
            <a:r>
              <a:rPr lang="ru-RU" sz="2000" b="1" dirty="0" smtClean="0"/>
              <a:t>кишка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989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4796" y="259882"/>
            <a:ext cx="9829815" cy="6420050"/>
          </a:xfrm>
        </p:spPr>
        <p:txBody>
          <a:bodyPr>
            <a:noAutofit/>
          </a:bodyPr>
          <a:lstStyle/>
          <a:p>
            <a:r>
              <a:rPr lang="ru-RU" sz="2000" b="1" dirty="0" err="1" smtClean="0"/>
              <a:t>порожня</a:t>
            </a:r>
            <a:r>
              <a:rPr lang="ru-RU" sz="2000" b="1" dirty="0" smtClean="0"/>
              <a:t> </a:t>
            </a:r>
            <a:r>
              <a:rPr lang="ru-RU" sz="2000" b="1" dirty="0"/>
              <a:t>кишка</a:t>
            </a:r>
          </a:p>
          <a:p>
            <a:r>
              <a:rPr lang="ru-RU" sz="2000" b="1" dirty="0" err="1"/>
              <a:t>клубова</a:t>
            </a:r>
            <a:r>
              <a:rPr lang="ru-RU" sz="2000" b="1" dirty="0"/>
              <a:t> кишка;</a:t>
            </a:r>
          </a:p>
          <a:p>
            <a:r>
              <a:rPr lang="ru-RU" sz="2000" b="1" dirty="0" err="1"/>
              <a:t>Товста</a:t>
            </a:r>
            <a:r>
              <a:rPr lang="ru-RU" sz="2000" b="1" dirty="0"/>
              <a:t> кишка, </a:t>
            </a:r>
            <a:r>
              <a:rPr lang="ru-RU" sz="2000" b="1" dirty="0" err="1"/>
              <a:t>включаючи</a:t>
            </a:r>
            <a:r>
              <a:rPr lang="ru-RU" sz="2000" b="1" dirty="0"/>
              <a:t> </a:t>
            </a:r>
            <a:r>
              <a:rPr lang="ru-RU" sz="2000" b="1" dirty="0" err="1"/>
              <a:t>підвідділи</a:t>
            </a:r>
            <a:r>
              <a:rPr lang="ru-RU" sz="2000" b="1" dirty="0"/>
              <a:t>:</a:t>
            </a:r>
          </a:p>
          <a:p>
            <a:r>
              <a:rPr lang="ru-RU" sz="2000" b="1" dirty="0" err="1"/>
              <a:t>сліпа</a:t>
            </a:r>
            <a:r>
              <a:rPr lang="ru-RU" sz="2000" b="1" dirty="0"/>
              <a:t> кишка з </a:t>
            </a:r>
            <a:r>
              <a:rPr lang="ru-RU" sz="2000" b="1" dirty="0" err="1"/>
              <a:t>червоподібним</a:t>
            </a:r>
            <a:r>
              <a:rPr lang="ru-RU" sz="2000" b="1" dirty="0"/>
              <a:t> </a:t>
            </a:r>
            <a:r>
              <a:rPr lang="ru-RU" sz="2000" b="1" dirty="0" err="1"/>
              <a:t>відростком</a:t>
            </a:r>
            <a:endParaRPr lang="ru-RU" sz="2000" b="1" dirty="0"/>
          </a:p>
          <a:p>
            <a:r>
              <a:rPr lang="ru-RU" sz="2000" b="1" dirty="0" err="1"/>
              <a:t>ободова</a:t>
            </a:r>
            <a:r>
              <a:rPr lang="ru-RU" sz="2000" b="1" dirty="0"/>
              <a:t> кишка </a:t>
            </a:r>
            <a:r>
              <a:rPr lang="ru-RU" sz="2000" b="1" dirty="0" err="1"/>
              <a:t>зі</a:t>
            </a:r>
            <a:r>
              <a:rPr lang="ru-RU" sz="2000" b="1" dirty="0"/>
              <a:t> </a:t>
            </a:r>
            <a:r>
              <a:rPr lang="ru-RU" sz="2000" b="1" dirty="0" err="1"/>
              <a:t>своїми</a:t>
            </a:r>
            <a:r>
              <a:rPr lang="ru-RU" sz="2000" b="1" dirty="0"/>
              <a:t> </a:t>
            </a:r>
            <a:r>
              <a:rPr lang="ru-RU" sz="2000" b="1" dirty="0" err="1"/>
              <a:t>підвідділами</a:t>
            </a:r>
            <a:r>
              <a:rPr lang="ru-RU" sz="2000" b="1" dirty="0"/>
              <a:t>:</a:t>
            </a:r>
          </a:p>
          <a:p>
            <a:r>
              <a:rPr lang="ru-RU" sz="2000" b="1" dirty="0" err="1"/>
              <a:t>висхідна</a:t>
            </a:r>
            <a:r>
              <a:rPr lang="ru-RU" sz="2000" b="1" dirty="0"/>
              <a:t> </a:t>
            </a:r>
            <a:r>
              <a:rPr lang="ru-RU" sz="2000" b="1" dirty="0" err="1"/>
              <a:t>ободова</a:t>
            </a:r>
            <a:r>
              <a:rPr lang="ru-RU" sz="2000" b="1" dirty="0"/>
              <a:t> кишка</a:t>
            </a:r>
          </a:p>
          <a:p>
            <a:r>
              <a:rPr lang="ru-RU" sz="2000" b="1" dirty="0"/>
              <a:t>поперечна </a:t>
            </a:r>
            <a:r>
              <a:rPr lang="ru-RU" sz="2000" b="1" dirty="0" err="1"/>
              <a:t>ободова</a:t>
            </a:r>
            <a:r>
              <a:rPr lang="ru-RU" sz="2000" b="1" dirty="0"/>
              <a:t> кишка</a:t>
            </a:r>
          </a:p>
          <a:p>
            <a:r>
              <a:rPr lang="ru-RU" sz="2000" b="1" dirty="0" err="1"/>
              <a:t>Низхідна</a:t>
            </a:r>
            <a:r>
              <a:rPr lang="ru-RU" sz="2000" b="1" dirty="0"/>
              <a:t> </a:t>
            </a:r>
            <a:r>
              <a:rPr lang="ru-RU" sz="2000" b="1" dirty="0" err="1"/>
              <a:t>ободова</a:t>
            </a:r>
            <a:r>
              <a:rPr lang="ru-RU" sz="2000" b="1" dirty="0"/>
              <a:t> кишка</a:t>
            </a:r>
          </a:p>
          <a:p>
            <a:r>
              <a:rPr lang="ru-RU" sz="2000" b="1" dirty="0" err="1"/>
              <a:t>сигмоподібна</a:t>
            </a:r>
            <a:r>
              <a:rPr lang="ru-RU" sz="2000" b="1" dirty="0"/>
              <a:t> кишка</a:t>
            </a:r>
          </a:p>
          <a:p>
            <a:r>
              <a:rPr lang="ru-RU" sz="2000" b="1" dirty="0"/>
              <a:t>пряма кишка з широкою </a:t>
            </a:r>
            <a:r>
              <a:rPr lang="ru-RU" sz="2000" b="1" dirty="0" err="1"/>
              <a:t>частиною</a:t>
            </a:r>
            <a:r>
              <a:rPr lang="ru-RU" sz="2000" b="1" dirty="0"/>
              <a:t> — ампулою </a:t>
            </a:r>
            <a:r>
              <a:rPr lang="ru-RU" sz="2000" b="1" dirty="0" err="1"/>
              <a:t>прямої</a:t>
            </a:r>
            <a:r>
              <a:rPr lang="ru-RU" sz="2000" b="1" dirty="0"/>
              <a:t> кишки, і дистальною, </a:t>
            </a:r>
            <a:r>
              <a:rPr lang="ru-RU" sz="2000" b="1" dirty="0" err="1"/>
              <a:t>нижньою</a:t>
            </a:r>
            <a:r>
              <a:rPr lang="ru-RU" sz="2000" b="1" dirty="0"/>
              <a:t> </a:t>
            </a:r>
            <a:r>
              <a:rPr lang="ru-RU" sz="2000" b="1" dirty="0" err="1"/>
              <a:t>частиною</a:t>
            </a:r>
            <a:r>
              <a:rPr lang="ru-RU" sz="2000" b="1" dirty="0"/>
              <a:t> — </a:t>
            </a:r>
            <a:r>
              <a:rPr lang="ru-RU" sz="2000" b="1" dirty="0" err="1"/>
              <a:t>задньопрохідним</a:t>
            </a:r>
            <a:r>
              <a:rPr lang="ru-RU" sz="2000" b="1" dirty="0"/>
              <a:t> каналом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анальним</a:t>
            </a:r>
            <a:r>
              <a:rPr lang="ru-RU" sz="2000" b="1" dirty="0"/>
              <a:t> </a:t>
            </a:r>
            <a:r>
              <a:rPr lang="ru-RU" sz="2000" b="1" dirty="0" err="1"/>
              <a:t>отвором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89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164" y="144379"/>
            <a:ext cx="10070448" cy="6713621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/>
              <a:t>Допоміжні</a:t>
            </a:r>
            <a:r>
              <a:rPr lang="ru-RU" b="1" dirty="0"/>
              <a:t> </a:t>
            </a:r>
            <a:r>
              <a:rPr lang="ru-RU" b="1" dirty="0" err="1"/>
              <a:t>органи</a:t>
            </a:r>
            <a:endParaRPr lang="ru-RU" b="1" dirty="0"/>
          </a:p>
          <a:p>
            <a:pPr algn="ctr"/>
            <a:r>
              <a:rPr lang="ru-RU" b="1" dirty="0" err="1"/>
              <a:t>Перетравлення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</a:t>
            </a:r>
            <a:r>
              <a:rPr lang="ru-RU" b="1" dirty="0" err="1"/>
              <a:t>відбувається</a:t>
            </a:r>
            <a:r>
              <a:rPr lang="ru-RU" b="1" dirty="0"/>
              <a:t> 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дією</a:t>
            </a:r>
            <a:r>
              <a:rPr lang="ru-RU" b="1" dirty="0"/>
              <a:t> ряду </a:t>
            </a:r>
            <a:r>
              <a:rPr lang="ru-RU" b="1" dirty="0" err="1"/>
              <a:t>речовин</a:t>
            </a:r>
            <a:r>
              <a:rPr lang="ru-RU" b="1" dirty="0"/>
              <a:t> — </a:t>
            </a:r>
            <a:r>
              <a:rPr lang="ru-RU" b="1" dirty="0" err="1"/>
              <a:t>ферментів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містяться</a:t>
            </a:r>
            <a:r>
              <a:rPr lang="ru-RU" b="1" dirty="0"/>
              <a:t> у </a:t>
            </a:r>
            <a:r>
              <a:rPr lang="ru-RU" b="1" dirty="0" err="1"/>
              <a:t>виділеннях</a:t>
            </a:r>
            <a:r>
              <a:rPr lang="ru-RU" b="1" dirty="0"/>
              <a:t> в </a:t>
            </a:r>
            <a:r>
              <a:rPr lang="ru-RU" b="1" dirty="0" err="1"/>
              <a:t>травний</a:t>
            </a:r>
            <a:r>
              <a:rPr lang="ru-RU" b="1" dirty="0"/>
              <a:t> канал соку </a:t>
            </a:r>
            <a:r>
              <a:rPr lang="ru-RU" b="1" dirty="0" err="1"/>
              <a:t>декількох</a:t>
            </a:r>
            <a:r>
              <a:rPr lang="ru-RU" b="1" dirty="0"/>
              <a:t> великих </a:t>
            </a:r>
            <a:r>
              <a:rPr lang="ru-RU" b="1" dirty="0" err="1"/>
              <a:t>залоз</a:t>
            </a:r>
            <a:r>
              <a:rPr lang="ru-RU" b="1" dirty="0"/>
              <a:t>. У </a:t>
            </a:r>
            <a:r>
              <a:rPr lang="ru-RU" b="1" dirty="0" err="1"/>
              <a:t>ротову</a:t>
            </a:r>
            <a:r>
              <a:rPr lang="ru-RU" b="1" dirty="0"/>
              <a:t> </a:t>
            </a:r>
            <a:r>
              <a:rPr lang="ru-RU" b="1" dirty="0" err="1"/>
              <a:t>порожнину</a:t>
            </a:r>
            <a:r>
              <a:rPr lang="ru-RU" b="1" dirty="0"/>
              <a:t> </a:t>
            </a:r>
            <a:r>
              <a:rPr lang="ru-RU" b="1" dirty="0" err="1"/>
              <a:t>відкриваються</a:t>
            </a:r>
            <a:r>
              <a:rPr lang="ru-RU" b="1" dirty="0"/>
              <a:t> протоки </a:t>
            </a:r>
            <a:r>
              <a:rPr lang="ru-RU" b="1" dirty="0" err="1"/>
              <a:t>слинних</a:t>
            </a:r>
            <a:r>
              <a:rPr lang="ru-RU" b="1" dirty="0"/>
              <a:t> </a:t>
            </a:r>
            <a:r>
              <a:rPr lang="ru-RU" b="1" dirty="0" err="1"/>
              <a:t>залоз</a:t>
            </a:r>
            <a:r>
              <a:rPr lang="ru-RU" b="1" dirty="0"/>
              <a:t>, </a:t>
            </a:r>
            <a:r>
              <a:rPr lang="ru-RU" b="1" dirty="0" err="1"/>
              <a:t>виділена</a:t>
            </a:r>
            <a:r>
              <a:rPr lang="ru-RU" b="1" dirty="0"/>
              <a:t> ними </a:t>
            </a:r>
            <a:r>
              <a:rPr lang="ru-RU" b="1" dirty="0" err="1"/>
              <a:t>слина</a:t>
            </a:r>
            <a:r>
              <a:rPr lang="ru-RU" b="1" dirty="0"/>
              <a:t> </a:t>
            </a:r>
            <a:r>
              <a:rPr lang="ru-RU" b="1" dirty="0" err="1"/>
              <a:t>змочує</a:t>
            </a:r>
            <a:r>
              <a:rPr lang="ru-RU" b="1" dirty="0"/>
              <a:t> </a:t>
            </a:r>
            <a:r>
              <a:rPr lang="ru-RU" b="1" dirty="0" err="1"/>
              <a:t>ротову</a:t>
            </a:r>
            <a:r>
              <a:rPr lang="ru-RU" b="1" dirty="0"/>
              <a:t> </a:t>
            </a:r>
            <a:r>
              <a:rPr lang="ru-RU" b="1" dirty="0" err="1"/>
              <a:t>порожнину</a:t>
            </a:r>
            <a:r>
              <a:rPr lang="ru-RU" b="1" dirty="0"/>
              <a:t> і </a:t>
            </a:r>
            <a:r>
              <a:rPr lang="ru-RU" b="1" dirty="0" err="1"/>
              <a:t>їжу</a:t>
            </a:r>
            <a:r>
              <a:rPr lang="ru-RU" b="1" dirty="0"/>
              <a:t>, </a:t>
            </a:r>
            <a:r>
              <a:rPr lang="ru-RU" b="1" dirty="0" err="1"/>
              <a:t>сприяє</a:t>
            </a:r>
            <a:r>
              <a:rPr lang="ru-RU" b="1" dirty="0"/>
              <a:t>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перемішування</a:t>
            </a:r>
            <a:r>
              <a:rPr lang="ru-RU" b="1" dirty="0"/>
              <a:t> та </a:t>
            </a:r>
            <a:r>
              <a:rPr lang="ru-RU" b="1" dirty="0" err="1"/>
              <a:t>формування</a:t>
            </a:r>
            <a:r>
              <a:rPr lang="ru-RU" b="1" dirty="0"/>
              <a:t> </a:t>
            </a:r>
            <a:r>
              <a:rPr lang="ru-RU" b="1" dirty="0" err="1"/>
              <a:t>харчової</a:t>
            </a:r>
            <a:r>
              <a:rPr lang="ru-RU" b="1" dirty="0"/>
              <a:t> грудки. </a:t>
            </a:r>
            <a:r>
              <a:rPr lang="ru-RU" b="1" dirty="0" err="1"/>
              <a:t>Також</a:t>
            </a:r>
            <a:r>
              <a:rPr lang="ru-RU" b="1" dirty="0"/>
              <a:t> за </a:t>
            </a:r>
            <a:r>
              <a:rPr lang="ru-RU" b="1" dirty="0" err="1"/>
              <a:t>участю</a:t>
            </a:r>
            <a:r>
              <a:rPr lang="ru-RU" b="1" dirty="0"/>
              <a:t> </a:t>
            </a:r>
            <a:r>
              <a:rPr lang="ru-RU" b="1" dirty="0" err="1"/>
              <a:t>ферментів</a:t>
            </a:r>
            <a:r>
              <a:rPr lang="ru-RU" b="1" dirty="0"/>
              <a:t> </a:t>
            </a:r>
            <a:r>
              <a:rPr lang="ru-RU" b="1" dirty="0" err="1"/>
              <a:t>слини</a:t>
            </a:r>
            <a:r>
              <a:rPr lang="ru-RU" b="1" dirty="0"/>
              <a:t> </a:t>
            </a:r>
            <a:r>
              <a:rPr lang="ru-RU" b="1" dirty="0" err="1"/>
              <a:t>амілази</a:t>
            </a:r>
            <a:r>
              <a:rPr lang="ru-RU" b="1" dirty="0"/>
              <a:t> і </a:t>
            </a:r>
            <a:r>
              <a:rPr lang="ru-RU" b="1" dirty="0" err="1"/>
              <a:t>мальтози</a:t>
            </a:r>
            <a:r>
              <a:rPr lang="ru-RU" b="1" dirty="0"/>
              <a:t> у </a:t>
            </a:r>
            <a:r>
              <a:rPr lang="ru-RU" b="1" dirty="0" err="1"/>
              <a:t>ротовій</a:t>
            </a:r>
            <a:r>
              <a:rPr lang="ru-RU" b="1" dirty="0"/>
              <a:t> </a:t>
            </a:r>
            <a:r>
              <a:rPr lang="ru-RU" b="1" dirty="0" err="1"/>
              <a:t>порожнині</a:t>
            </a:r>
            <a:r>
              <a:rPr lang="ru-RU" b="1" dirty="0"/>
              <a:t> </a:t>
            </a:r>
            <a:r>
              <a:rPr lang="ru-RU" b="1" dirty="0" err="1"/>
              <a:t>починається</a:t>
            </a:r>
            <a:r>
              <a:rPr lang="ru-RU" b="1" dirty="0"/>
              <a:t> </a:t>
            </a:r>
            <a:r>
              <a:rPr lang="ru-RU" b="1" dirty="0" err="1"/>
              <a:t>перетравлення</a:t>
            </a:r>
            <a:r>
              <a:rPr lang="ru-RU" b="1" dirty="0"/>
              <a:t> </a:t>
            </a:r>
            <a:r>
              <a:rPr lang="ru-RU" b="1" dirty="0" err="1"/>
              <a:t>вуглеводів</a:t>
            </a:r>
            <a:r>
              <a:rPr lang="ru-RU" b="1" dirty="0"/>
              <a:t>.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У тонкий кишечник, а </a:t>
            </a:r>
            <a:r>
              <a:rPr lang="ru-RU" b="1" dirty="0" err="1"/>
              <a:t>саме</a:t>
            </a:r>
            <a:r>
              <a:rPr lang="ru-RU" b="1" dirty="0"/>
              <a:t> в </a:t>
            </a:r>
            <a:r>
              <a:rPr lang="ru-RU" b="1" dirty="0" err="1"/>
              <a:t>дванадцятипалу</a:t>
            </a:r>
            <a:r>
              <a:rPr lang="ru-RU" b="1" dirty="0"/>
              <a:t> кишку, </a:t>
            </a:r>
            <a:r>
              <a:rPr lang="ru-RU" b="1" dirty="0" err="1"/>
              <a:t>виділяються</a:t>
            </a:r>
            <a:r>
              <a:rPr lang="ru-RU" b="1" dirty="0"/>
              <a:t> </a:t>
            </a:r>
            <a:r>
              <a:rPr lang="ru-RU" b="1" dirty="0" err="1"/>
              <a:t>сік</a:t>
            </a:r>
            <a:r>
              <a:rPr lang="ru-RU" b="1" dirty="0"/>
              <a:t> </a:t>
            </a:r>
            <a:r>
              <a:rPr lang="ru-RU" b="1" dirty="0" err="1"/>
              <a:t>підшлункової</a:t>
            </a:r>
            <a:r>
              <a:rPr lang="ru-RU" b="1" dirty="0"/>
              <a:t> </a:t>
            </a:r>
            <a:r>
              <a:rPr lang="ru-RU" b="1" dirty="0" err="1"/>
              <a:t>залози</a:t>
            </a:r>
            <a:r>
              <a:rPr lang="ru-RU" b="1" dirty="0"/>
              <a:t> і золотисто-</a:t>
            </a:r>
            <a:r>
              <a:rPr lang="ru-RU" b="1" dirty="0" err="1"/>
              <a:t>жовтий</a:t>
            </a:r>
            <a:r>
              <a:rPr lang="ru-RU" b="1" dirty="0"/>
              <a:t> секрет </a:t>
            </a:r>
            <a:r>
              <a:rPr lang="ru-RU" b="1" dirty="0" err="1"/>
              <a:t>печінки</a:t>
            </a:r>
            <a:r>
              <a:rPr lang="ru-RU" b="1" dirty="0"/>
              <a:t> — </a:t>
            </a:r>
            <a:r>
              <a:rPr lang="ru-RU" b="1" dirty="0" err="1"/>
              <a:t>жовч</a:t>
            </a:r>
            <a:r>
              <a:rPr lang="ru-RU" b="1" dirty="0"/>
              <a:t>. </a:t>
            </a:r>
            <a:r>
              <a:rPr lang="ru-RU" b="1" dirty="0" err="1"/>
              <a:t>Сік</a:t>
            </a:r>
            <a:r>
              <a:rPr lang="ru-RU" b="1" dirty="0"/>
              <a:t> </a:t>
            </a:r>
            <a:r>
              <a:rPr lang="ru-RU" b="1" dirty="0" err="1"/>
              <a:t>підшлункової</a:t>
            </a:r>
            <a:r>
              <a:rPr lang="ru-RU" b="1" dirty="0"/>
              <a:t> </a:t>
            </a:r>
            <a:r>
              <a:rPr lang="ru-RU" b="1" dirty="0" err="1"/>
              <a:t>залози</a:t>
            </a:r>
            <a:r>
              <a:rPr lang="ru-RU" b="1" dirty="0"/>
              <a:t> </a:t>
            </a:r>
            <a:r>
              <a:rPr lang="ru-RU" b="1" dirty="0" err="1"/>
              <a:t>містить</a:t>
            </a:r>
            <a:r>
              <a:rPr lang="ru-RU" b="1" dirty="0"/>
              <a:t> </a:t>
            </a:r>
            <a:r>
              <a:rPr lang="ru-RU" b="1" dirty="0" err="1"/>
              <a:t>бікарбонати</a:t>
            </a:r>
            <a:r>
              <a:rPr lang="ru-RU" b="1" dirty="0"/>
              <a:t> і ряд </a:t>
            </a:r>
            <a:r>
              <a:rPr lang="ru-RU" b="1" dirty="0" err="1"/>
              <a:t>ферментів</a:t>
            </a:r>
            <a:r>
              <a:rPr lang="ru-RU" b="1" dirty="0"/>
              <a:t>, </a:t>
            </a:r>
            <a:r>
              <a:rPr lang="ru-RU" b="1" dirty="0" err="1"/>
              <a:t>наприклад</a:t>
            </a:r>
            <a:r>
              <a:rPr lang="ru-RU" b="1" dirty="0"/>
              <a:t>, трипсин, </a:t>
            </a:r>
            <a:r>
              <a:rPr lang="ru-RU" b="1" dirty="0" err="1"/>
              <a:t>хімотрипсин</a:t>
            </a:r>
            <a:r>
              <a:rPr lang="ru-RU" b="1" dirty="0"/>
              <a:t>, </a:t>
            </a:r>
            <a:r>
              <a:rPr lang="ru-RU" b="1" dirty="0" err="1"/>
              <a:t>ліпазу</a:t>
            </a:r>
            <a:r>
              <a:rPr lang="ru-RU" b="1" dirty="0"/>
              <a:t>, </a:t>
            </a:r>
            <a:r>
              <a:rPr lang="ru-RU" b="1" dirty="0" err="1"/>
              <a:t>панкреатичну</a:t>
            </a:r>
            <a:r>
              <a:rPr lang="ru-RU" b="1" dirty="0"/>
              <a:t> </a:t>
            </a:r>
            <a:r>
              <a:rPr lang="ru-RU" b="1" dirty="0" err="1"/>
              <a:t>амілазу</a:t>
            </a:r>
            <a:r>
              <a:rPr lang="ru-RU" b="1" dirty="0"/>
              <a:t>, а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нуклеази</a:t>
            </a:r>
            <a:r>
              <a:rPr lang="ru-RU" b="1" dirty="0"/>
              <a:t>. </a:t>
            </a:r>
            <a:r>
              <a:rPr lang="ru-RU" b="1" dirty="0" err="1"/>
              <a:t>Жовч</a:t>
            </a:r>
            <a:r>
              <a:rPr lang="ru-RU" b="1" dirty="0"/>
              <a:t>, перш </a:t>
            </a:r>
            <a:r>
              <a:rPr lang="ru-RU" b="1" dirty="0" err="1"/>
              <a:t>ніж</a:t>
            </a:r>
            <a:r>
              <a:rPr lang="ru-RU" b="1" dirty="0"/>
              <a:t> </a:t>
            </a:r>
            <a:r>
              <a:rPr lang="ru-RU" b="1" dirty="0" err="1"/>
              <a:t>потрапити</a:t>
            </a:r>
            <a:r>
              <a:rPr lang="ru-RU" b="1" dirty="0"/>
              <a:t> в кишечник, </a:t>
            </a:r>
            <a:r>
              <a:rPr lang="ru-RU" b="1" dirty="0" err="1"/>
              <a:t>накопичується</a:t>
            </a:r>
            <a:r>
              <a:rPr lang="ru-RU" b="1" dirty="0"/>
              <a:t> в </a:t>
            </a:r>
            <a:r>
              <a:rPr lang="ru-RU" b="1" dirty="0" err="1"/>
              <a:t>жовчному</a:t>
            </a:r>
            <a:r>
              <a:rPr lang="ru-RU" b="1" dirty="0"/>
              <a:t> </a:t>
            </a:r>
            <a:r>
              <a:rPr lang="ru-RU" b="1" dirty="0" err="1"/>
              <a:t>міхурі</a:t>
            </a:r>
            <a:r>
              <a:rPr lang="ru-RU" b="1" dirty="0"/>
              <a:t>. </a:t>
            </a:r>
            <a:r>
              <a:rPr lang="ru-RU" b="1" dirty="0" err="1"/>
              <a:t>Ферменти</a:t>
            </a:r>
            <a:r>
              <a:rPr lang="ru-RU" b="1" dirty="0"/>
              <a:t> </a:t>
            </a:r>
            <a:r>
              <a:rPr lang="ru-RU" b="1" dirty="0" err="1"/>
              <a:t>жовчі</a:t>
            </a:r>
            <a:r>
              <a:rPr lang="ru-RU" b="1" dirty="0"/>
              <a:t> </a:t>
            </a:r>
            <a:r>
              <a:rPr lang="ru-RU" b="1" dirty="0" err="1"/>
              <a:t>поділяють</a:t>
            </a:r>
            <a:r>
              <a:rPr lang="ru-RU" b="1" dirty="0"/>
              <a:t> </a:t>
            </a:r>
            <a:r>
              <a:rPr lang="ru-RU" b="1" dirty="0" err="1"/>
              <a:t>жири</a:t>
            </a:r>
            <a:r>
              <a:rPr lang="ru-RU" b="1" dirty="0"/>
              <a:t> на </a:t>
            </a:r>
            <a:r>
              <a:rPr lang="ru-RU" b="1" dirty="0" err="1"/>
              <a:t>дрібні</a:t>
            </a:r>
            <a:r>
              <a:rPr lang="ru-RU" b="1" dirty="0"/>
              <a:t> </a:t>
            </a:r>
            <a:r>
              <a:rPr lang="ru-RU" b="1" dirty="0" err="1"/>
              <a:t>краплі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прискорює</a:t>
            </a:r>
            <a:r>
              <a:rPr lang="ru-RU" b="1" dirty="0"/>
              <a:t> </a:t>
            </a:r>
            <a:r>
              <a:rPr lang="ru-RU" b="1" dirty="0" err="1"/>
              <a:t>розщеплення</a:t>
            </a:r>
            <a:r>
              <a:rPr lang="ru-RU" b="1" dirty="0"/>
              <a:t>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ліпазою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37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4185" y="269507"/>
            <a:ext cx="9300427" cy="5641715"/>
          </a:xfrm>
        </p:spPr>
        <p:txBody>
          <a:bodyPr>
            <a:normAutofit/>
          </a:bodyPr>
          <a:lstStyle/>
          <a:p>
            <a:r>
              <a:rPr lang="ru-RU" sz="2000" b="1" i="1" u="sng" dirty="0"/>
              <a:t>До </a:t>
            </a:r>
            <a:r>
              <a:rPr lang="ru-RU" sz="2000" b="1" i="1" u="sng" dirty="0" err="1"/>
              <a:t>захворювань</a:t>
            </a:r>
            <a:r>
              <a:rPr lang="ru-RU" sz="2000" b="1" i="1" u="sng" dirty="0"/>
              <a:t> травного тракту </a:t>
            </a:r>
            <a:r>
              <a:rPr lang="ru-RU" sz="2000" b="1" i="1" u="sng" dirty="0" err="1"/>
              <a:t>відноситься</a:t>
            </a:r>
            <a:r>
              <a:rPr lang="ru-RU" sz="2000" b="1" i="1" u="sng" dirty="0"/>
              <a:t>:</a:t>
            </a:r>
          </a:p>
          <a:p>
            <a:endParaRPr lang="ru-RU" dirty="0"/>
          </a:p>
          <a:p>
            <a:r>
              <a:rPr lang="ru-RU" sz="2000" b="1" dirty="0" err="1"/>
              <a:t>виразкова</a:t>
            </a:r>
            <a:r>
              <a:rPr lang="ru-RU" sz="2000" b="1" dirty="0"/>
              <a:t> хвороба </a:t>
            </a:r>
            <a:r>
              <a:rPr lang="ru-RU" sz="2000" b="1" dirty="0" err="1"/>
              <a:t>шлунка</a:t>
            </a:r>
            <a:r>
              <a:rPr lang="ru-RU" sz="2000" b="1" dirty="0"/>
              <a:t> та </a:t>
            </a:r>
            <a:r>
              <a:rPr lang="ru-RU" sz="2000" b="1" dirty="0" err="1"/>
              <a:t>дванадцятипалої</a:t>
            </a:r>
            <a:r>
              <a:rPr lang="ru-RU" sz="2000" b="1" dirty="0"/>
              <a:t> кишки;</a:t>
            </a:r>
          </a:p>
          <a:p>
            <a:r>
              <a:rPr lang="ru-RU" sz="2000" b="1" dirty="0" err="1"/>
              <a:t>хронічний</a:t>
            </a:r>
            <a:r>
              <a:rPr lang="ru-RU" sz="2000" b="1" dirty="0"/>
              <a:t> гастрит;</a:t>
            </a:r>
          </a:p>
          <a:p>
            <a:r>
              <a:rPr lang="ru-RU" sz="2000" b="1" dirty="0" err="1"/>
              <a:t>печія</a:t>
            </a:r>
            <a:r>
              <a:rPr lang="ru-RU" sz="2000" b="1" dirty="0"/>
              <a:t> (</a:t>
            </a:r>
            <a:r>
              <a:rPr lang="ru-RU" sz="2000" b="1" dirty="0" err="1"/>
              <a:t>гастроезофагеальна</a:t>
            </a:r>
            <a:r>
              <a:rPr lang="ru-RU" sz="2000" b="1" dirty="0"/>
              <a:t> </a:t>
            </a:r>
            <a:r>
              <a:rPr lang="ru-RU" sz="2000" b="1" dirty="0" err="1"/>
              <a:t>рефлюксна</a:t>
            </a:r>
            <a:r>
              <a:rPr lang="ru-RU" sz="2000" b="1" dirty="0"/>
              <a:t> хвороба);</a:t>
            </a:r>
          </a:p>
          <a:p>
            <a:r>
              <a:rPr lang="ru-RU" sz="2000" b="1" dirty="0" err="1"/>
              <a:t>функціональна</a:t>
            </a:r>
            <a:r>
              <a:rPr lang="ru-RU" sz="2000" b="1" dirty="0"/>
              <a:t> </a:t>
            </a:r>
            <a:r>
              <a:rPr lang="ru-RU" sz="2000" b="1" dirty="0" err="1"/>
              <a:t>диспепсія</a:t>
            </a:r>
            <a:r>
              <a:rPr lang="ru-RU" sz="2000" b="1" dirty="0"/>
              <a:t>;</a:t>
            </a:r>
          </a:p>
          <a:p>
            <a:r>
              <a:rPr lang="ru-RU" sz="2000" b="1" dirty="0" err="1"/>
              <a:t>хронічний</a:t>
            </a:r>
            <a:r>
              <a:rPr lang="ru-RU" sz="2000" b="1" dirty="0"/>
              <a:t> холецистит;</a:t>
            </a:r>
          </a:p>
          <a:p>
            <a:r>
              <a:rPr lang="ru-RU" sz="2000" b="1" dirty="0" err="1"/>
              <a:t>хронічні</a:t>
            </a:r>
            <a:r>
              <a:rPr lang="ru-RU" sz="2000" b="1" dirty="0"/>
              <a:t> </a:t>
            </a:r>
            <a:r>
              <a:rPr lang="ru-RU" sz="2000" b="1" dirty="0" err="1"/>
              <a:t>гепатити</a:t>
            </a:r>
            <a:r>
              <a:rPr lang="ru-RU" sz="2000" b="1" dirty="0"/>
              <a:t>;</a:t>
            </a:r>
          </a:p>
          <a:p>
            <a:r>
              <a:rPr lang="ru-RU" sz="2000" b="1" dirty="0" err="1"/>
              <a:t>цироз</a:t>
            </a:r>
            <a:r>
              <a:rPr lang="ru-RU" sz="2000" b="1" dirty="0"/>
              <a:t> </a:t>
            </a:r>
            <a:r>
              <a:rPr lang="ru-RU" sz="2000" b="1" dirty="0" err="1"/>
              <a:t>печінки</a:t>
            </a:r>
            <a:r>
              <a:rPr lang="ru-RU" sz="2000" b="1" dirty="0"/>
              <a:t> (</a:t>
            </a:r>
            <a:r>
              <a:rPr lang="ru-RU" sz="2000" b="1" dirty="0" err="1"/>
              <a:t>алкогольна</a:t>
            </a:r>
            <a:r>
              <a:rPr lang="ru-RU" sz="2000" b="1" dirty="0"/>
              <a:t> хвороба </a:t>
            </a:r>
            <a:r>
              <a:rPr lang="ru-RU" sz="2000" b="1" dirty="0" err="1"/>
              <a:t>печінки</a:t>
            </a:r>
            <a:r>
              <a:rPr lang="ru-RU" sz="2000" b="1" dirty="0"/>
              <a:t>);</a:t>
            </a:r>
          </a:p>
          <a:p>
            <a:r>
              <a:rPr lang="ru-RU" sz="2000" b="1" dirty="0" err="1"/>
              <a:t>хронічний</a:t>
            </a:r>
            <a:r>
              <a:rPr lang="ru-RU" sz="2000" b="1" dirty="0"/>
              <a:t> панкреатит;</a:t>
            </a:r>
          </a:p>
          <a:p>
            <a:r>
              <a:rPr lang="ru-RU" sz="2000" b="1" dirty="0"/>
              <a:t>синдром </a:t>
            </a:r>
            <a:r>
              <a:rPr lang="ru-RU" sz="2000" b="1" dirty="0" err="1"/>
              <a:t>подразненого</a:t>
            </a:r>
            <a:r>
              <a:rPr lang="ru-RU" sz="2000" b="1" dirty="0"/>
              <a:t> кишечника;</a:t>
            </a:r>
          </a:p>
          <a:p>
            <a:r>
              <a:rPr lang="ru-RU" sz="2000" b="1" dirty="0" err="1"/>
              <a:t>хронічні</a:t>
            </a:r>
            <a:r>
              <a:rPr lang="ru-RU" sz="2000" b="1" dirty="0"/>
              <a:t> </a:t>
            </a:r>
            <a:r>
              <a:rPr lang="ru-RU" sz="2000" b="1" dirty="0" err="1"/>
              <a:t>коліти</a:t>
            </a:r>
            <a:r>
              <a:rPr lang="ru-RU" sz="2000" b="1" dirty="0"/>
              <a:t> та </a:t>
            </a:r>
            <a:r>
              <a:rPr lang="ru-RU" sz="2000" b="1" dirty="0" err="1"/>
              <a:t>ін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583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8543" y="86627"/>
            <a:ext cx="9926069" cy="6602931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Хронічний</a:t>
            </a:r>
            <a:r>
              <a:rPr lang="ru-RU" b="1" dirty="0">
                <a:solidFill>
                  <a:schemeClr val="tx1"/>
                </a:solidFill>
              </a:rPr>
              <a:t> гастрит — </a:t>
            </a:r>
            <a:r>
              <a:rPr lang="ru-RU" b="1" dirty="0" err="1">
                <a:solidFill>
                  <a:schemeClr val="tx1"/>
                </a:solidFill>
              </a:rPr>
              <a:t>одне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найпоширеніших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захворювань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травної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системи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Серед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захворювань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шлунка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він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зустрічається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найбільш</a:t>
            </a:r>
            <a:r>
              <a:rPr lang="ru-RU" b="1" dirty="0">
                <a:solidFill>
                  <a:schemeClr val="tx1"/>
                </a:solidFill>
              </a:rPr>
              <a:t> часто і </a:t>
            </a:r>
            <a:r>
              <a:rPr lang="ru-RU" b="1" dirty="0" err="1">
                <a:solidFill>
                  <a:schemeClr val="tx1"/>
                </a:solidFill>
              </a:rPr>
              <a:t>супроводжується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довготривалим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запальним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процесом</a:t>
            </a:r>
            <a:r>
              <a:rPr lang="ru-RU" b="1" dirty="0">
                <a:solidFill>
                  <a:schemeClr val="tx1"/>
                </a:solidFill>
              </a:rPr>
              <a:t> у </a:t>
            </a:r>
            <a:r>
              <a:rPr lang="ru-RU" b="1" dirty="0" err="1">
                <a:solidFill>
                  <a:schemeClr val="tx1"/>
                </a:solidFill>
              </a:rPr>
              <a:t>слизовій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оболонці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шлунка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Внаслідок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перебудови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структури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слизової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атрофії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залозистого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епітелію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порушується</a:t>
            </a:r>
            <a:r>
              <a:rPr lang="ru-RU" b="1" dirty="0">
                <a:solidFill>
                  <a:schemeClr val="tx1"/>
                </a:solidFill>
              </a:rPr>
              <a:t> робота </a:t>
            </a:r>
            <a:r>
              <a:rPr lang="ru-RU" b="1" dirty="0" err="1">
                <a:solidFill>
                  <a:schemeClr val="tx1"/>
                </a:solidFill>
              </a:rPr>
              <a:t>шлунку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При </a:t>
            </a:r>
            <a:r>
              <a:rPr lang="ru-RU" b="1" dirty="0" err="1">
                <a:solidFill>
                  <a:schemeClr val="tx1"/>
                </a:solidFill>
              </a:rPr>
              <a:t>хронічному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гастриті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загострення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змінюються</a:t>
            </a:r>
            <a:r>
              <a:rPr lang="ru-RU" b="1" dirty="0">
                <a:solidFill>
                  <a:schemeClr val="tx1"/>
                </a:solidFill>
              </a:rPr>
              <a:t> фазами </a:t>
            </a:r>
            <a:r>
              <a:rPr lang="ru-RU" b="1" dirty="0" err="1">
                <a:solidFill>
                  <a:schemeClr val="tx1"/>
                </a:solidFill>
              </a:rPr>
              <a:t>ремісій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Особливий</a:t>
            </a:r>
            <a:r>
              <a:rPr lang="ru-RU" b="1" dirty="0">
                <a:solidFill>
                  <a:schemeClr val="tx1"/>
                </a:solidFill>
              </a:rPr>
              <a:t> склад і режим </a:t>
            </a:r>
            <a:r>
              <a:rPr lang="ru-RU" b="1" dirty="0" err="1">
                <a:solidFill>
                  <a:schemeClr val="tx1"/>
                </a:solidFill>
              </a:rPr>
              <a:t>харчування</a:t>
            </a:r>
            <a:r>
              <a:rPr lang="ru-RU" b="1" dirty="0">
                <a:solidFill>
                  <a:schemeClr val="tx1"/>
                </a:solidFill>
              </a:rPr>
              <a:t> при </a:t>
            </a:r>
            <a:r>
              <a:rPr lang="ru-RU" b="1" dirty="0" err="1">
                <a:solidFill>
                  <a:schemeClr val="tx1"/>
                </a:solidFill>
              </a:rPr>
              <a:t>цьому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захворюванні</a:t>
            </a:r>
            <a:r>
              <a:rPr lang="ru-RU" b="1" dirty="0">
                <a:solidFill>
                  <a:schemeClr val="tx1"/>
                </a:solidFill>
              </a:rPr>
              <a:t> — </a:t>
            </a:r>
            <a:r>
              <a:rPr lang="ru-RU" b="1" dirty="0" err="1">
                <a:solidFill>
                  <a:schemeClr val="tx1"/>
                </a:solidFill>
              </a:rPr>
              <a:t>обов’язкова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складова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лікування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поряд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прийомом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фітотерапією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боротьбою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супутніми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чинниками</a:t>
            </a:r>
            <a:r>
              <a:rPr lang="ru-RU" b="1" dirty="0">
                <a:solidFill>
                  <a:schemeClr val="tx1"/>
                </a:solidFill>
              </a:rPr>
              <a:t> і санаторно-</a:t>
            </a:r>
            <a:r>
              <a:rPr lang="ru-RU" b="1" dirty="0" err="1">
                <a:solidFill>
                  <a:schemeClr val="tx1"/>
                </a:solidFill>
              </a:rPr>
              <a:t>курортним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лікуванням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Дієта</a:t>
            </a:r>
            <a:r>
              <a:rPr lang="ru-RU" b="1" dirty="0">
                <a:solidFill>
                  <a:schemeClr val="tx1"/>
                </a:solidFill>
              </a:rPr>
              <a:t> при </a:t>
            </a:r>
            <a:r>
              <a:rPr lang="ru-RU" b="1" dirty="0" err="1">
                <a:solidFill>
                  <a:schemeClr val="tx1"/>
                </a:solidFill>
              </a:rPr>
              <a:t>хронічному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гастриті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залежить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від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фази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течії</a:t>
            </a:r>
            <a:r>
              <a:rPr lang="ru-RU" b="1" dirty="0">
                <a:solidFill>
                  <a:schemeClr val="tx1"/>
                </a:solidFill>
              </a:rPr>
              <a:t> та </a:t>
            </a:r>
            <a:r>
              <a:rPr lang="ru-RU" b="1" dirty="0" err="1">
                <a:solidFill>
                  <a:schemeClr val="tx1"/>
                </a:solidFill>
              </a:rPr>
              <a:t>індивідуальної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переносимості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Під</a:t>
            </a:r>
            <a:r>
              <a:rPr lang="ru-RU" b="1" dirty="0">
                <a:solidFill>
                  <a:schemeClr val="tx1"/>
                </a:solidFill>
              </a:rPr>
              <a:t> час </a:t>
            </a:r>
            <a:r>
              <a:rPr lang="ru-RU" b="1" dirty="0" err="1">
                <a:solidFill>
                  <a:schemeClr val="tx1"/>
                </a:solidFill>
              </a:rPr>
              <a:t>загострення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обмеження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жорсткіші</a:t>
            </a:r>
            <a:r>
              <a:rPr lang="ru-RU" b="1" dirty="0">
                <a:solidFill>
                  <a:schemeClr val="tx1"/>
                </a:solidFill>
              </a:rPr>
              <a:t>, а при </a:t>
            </a:r>
            <a:r>
              <a:rPr lang="ru-RU" b="1" dirty="0" err="1">
                <a:solidFill>
                  <a:schemeClr val="tx1"/>
                </a:solidFill>
              </a:rPr>
              <a:t>ремісії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раціон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харчування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дозволяють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значно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розширити</a:t>
            </a:r>
            <a:r>
              <a:rPr lang="ru-RU" b="1" dirty="0">
                <a:solidFill>
                  <a:schemeClr val="tx1"/>
                </a:solidFill>
              </a:rPr>
              <a:t>. Але в будь-</a:t>
            </a:r>
            <a:r>
              <a:rPr lang="ru-RU" b="1" dirty="0" err="1">
                <a:solidFill>
                  <a:schemeClr val="tx1"/>
                </a:solidFill>
              </a:rPr>
              <a:t>якому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випадку</a:t>
            </a:r>
            <a:r>
              <a:rPr lang="ru-RU" b="1" dirty="0">
                <a:solidFill>
                  <a:schemeClr val="tx1"/>
                </a:solidFill>
              </a:rPr>
              <a:t>, в </a:t>
            </a:r>
            <a:r>
              <a:rPr lang="ru-RU" b="1" dirty="0" err="1">
                <a:solidFill>
                  <a:schemeClr val="tx1"/>
                </a:solidFill>
              </a:rPr>
              <a:t>харчуванні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має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міститися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необхідна</a:t>
            </a:r>
            <a:r>
              <a:rPr lang="ru-RU" b="1" dirty="0">
                <a:solidFill>
                  <a:schemeClr val="tx1"/>
                </a:solidFill>
              </a:rPr>
              <a:t> для </a:t>
            </a:r>
            <a:r>
              <a:rPr lang="ru-RU" b="1" dirty="0" err="1">
                <a:solidFill>
                  <a:schemeClr val="tx1"/>
                </a:solidFill>
              </a:rPr>
              <a:t>нормальної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роботи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організму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кількість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поживних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мінеральних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вітамінів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Дуже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важливо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дотримуватися</a:t>
            </a:r>
            <a:r>
              <a:rPr lang="ru-RU" b="1" dirty="0">
                <a:solidFill>
                  <a:schemeClr val="tx1"/>
                </a:solidFill>
              </a:rPr>
              <a:t> режиму </a:t>
            </a:r>
            <a:r>
              <a:rPr lang="ru-RU" b="1" dirty="0" err="1">
                <a:solidFill>
                  <a:schemeClr val="tx1"/>
                </a:solidFill>
              </a:rPr>
              <a:t>харчування</a:t>
            </a:r>
            <a:r>
              <a:rPr lang="ru-RU" b="1" dirty="0">
                <a:solidFill>
                  <a:schemeClr val="tx1"/>
                </a:solidFill>
              </a:rPr>
              <a:t>. Не </a:t>
            </a:r>
            <a:r>
              <a:rPr lang="ru-RU" b="1" dirty="0" err="1">
                <a:solidFill>
                  <a:schemeClr val="tx1"/>
                </a:solidFill>
              </a:rPr>
              <a:t>можна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робити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тривалі</a:t>
            </a:r>
            <a:r>
              <a:rPr lang="ru-RU" b="1" dirty="0">
                <a:solidFill>
                  <a:schemeClr val="tx1"/>
                </a:solidFill>
              </a:rPr>
              <a:t> перерви </a:t>
            </a:r>
            <a:r>
              <a:rPr lang="ru-RU" b="1" dirty="0" err="1">
                <a:solidFill>
                  <a:schemeClr val="tx1"/>
                </a:solidFill>
              </a:rPr>
              <a:t>між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прийомами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їжі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r>
              <a:rPr lang="ru-RU" b="1" dirty="0" err="1">
                <a:solidFill>
                  <a:schemeClr val="tx1"/>
                </a:solidFill>
              </a:rPr>
              <a:t>Щоб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допомогти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травній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системі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працювати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ритмічно,треба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навчитися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їсти</a:t>
            </a:r>
            <a:r>
              <a:rPr lang="ru-RU" b="1" dirty="0">
                <a:solidFill>
                  <a:schemeClr val="tx1"/>
                </a:solidFill>
              </a:rPr>
              <a:t> в строго </a:t>
            </a:r>
            <a:r>
              <a:rPr lang="ru-RU" b="1" dirty="0" err="1">
                <a:solidFill>
                  <a:schemeClr val="tx1"/>
                </a:solidFill>
              </a:rPr>
              <a:t>визначений</a:t>
            </a:r>
            <a:r>
              <a:rPr lang="ru-RU" b="1" dirty="0">
                <a:solidFill>
                  <a:schemeClr val="tx1"/>
                </a:solidFill>
              </a:rPr>
              <a:t> час, не </a:t>
            </a:r>
            <a:r>
              <a:rPr lang="ru-RU" b="1" dirty="0" err="1">
                <a:solidFill>
                  <a:schemeClr val="tx1"/>
                </a:solidFill>
              </a:rPr>
              <a:t>рідше</a:t>
            </a:r>
            <a:r>
              <a:rPr lang="ru-RU" b="1" dirty="0">
                <a:solidFill>
                  <a:schemeClr val="tx1"/>
                </a:solidFill>
              </a:rPr>
              <a:t> 4-х </a:t>
            </a:r>
            <a:r>
              <a:rPr lang="ru-RU" b="1" dirty="0" err="1">
                <a:solidFill>
                  <a:schemeClr val="tx1"/>
                </a:solidFill>
              </a:rPr>
              <a:t>разів</a:t>
            </a:r>
            <a:r>
              <a:rPr lang="ru-RU" b="1" dirty="0">
                <a:solidFill>
                  <a:schemeClr val="tx1"/>
                </a:solidFill>
              </a:rPr>
              <a:t> на день, </a:t>
            </a:r>
            <a:r>
              <a:rPr lang="ru-RU" b="1" dirty="0" err="1">
                <a:solidFill>
                  <a:schemeClr val="tx1"/>
                </a:solidFill>
              </a:rPr>
              <a:t>ретельно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пережовуючи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їжу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85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4303" y="0"/>
            <a:ext cx="9560309" cy="6858000"/>
          </a:xfrm>
        </p:spPr>
        <p:txBody>
          <a:bodyPr>
            <a:normAutofit/>
          </a:bodyPr>
          <a:lstStyle/>
          <a:p>
            <a:r>
              <a:rPr lang="ru-RU" sz="2000" b="1" dirty="0"/>
              <a:t>При </a:t>
            </a:r>
            <a:r>
              <a:rPr lang="ru-RU" sz="2000" b="1" dirty="0" err="1"/>
              <a:t>загостренні</a:t>
            </a:r>
            <a:r>
              <a:rPr lang="ru-RU" sz="2000" b="1" dirty="0"/>
              <a:t> </a:t>
            </a:r>
            <a:r>
              <a:rPr lang="ru-RU" sz="2000" b="1" dirty="0" err="1"/>
              <a:t>хронічного</a:t>
            </a:r>
            <a:r>
              <a:rPr lang="ru-RU" sz="2000" b="1" dirty="0"/>
              <a:t> гастриту, </a:t>
            </a:r>
            <a:r>
              <a:rPr lang="ru-RU" sz="2000" b="1" dirty="0" err="1"/>
              <a:t>незалежно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</a:t>
            </a:r>
            <a:r>
              <a:rPr lang="ru-RU" sz="2000" b="1" dirty="0" err="1"/>
              <a:t>кислотності</a:t>
            </a:r>
            <a:r>
              <a:rPr lang="ru-RU" sz="2000" b="1" dirty="0"/>
              <a:t>, </a:t>
            </a:r>
            <a:r>
              <a:rPr lang="ru-RU" sz="2000" b="1" dirty="0" err="1"/>
              <a:t>призначають</a:t>
            </a:r>
            <a:r>
              <a:rPr lang="ru-RU" sz="2000" b="1" dirty="0"/>
              <a:t> </a:t>
            </a:r>
            <a:r>
              <a:rPr lang="ru-RU" sz="2000" b="1" dirty="0" err="1"/>
              <a:t>дієту</a:t>
            </a:r>
            <a:r>
              <a:rPr lang="ru-RU" sz="2000" b="1" dirty="0"/>
              <a:t> </a:t>
            </a:r>
            <a:r>
              <a:rPr lang="ru-RU" sz="2000" b="1" dirty="0" err="1"/>
              <a:t>стіл</a:t>
            </a:r>
            <a:r>
              <a:rPr lang="ru-RU" sz="2000" b="1" dirty="0"/>
              <a:t> №1. Задача </a:t>
            </a:r>
            <a:r>
              <a:rPr lang="ru-RU" sz="2000" b="1" dirty="0" err="1"/>
              <a:t>дієти</a:t>
            </a:r>
            <a:r>
              <a:rPr lang="ru-RU" sz="2000" b="1" dirty="0"/>
              <a:t> — </a:t>
            </a:r>
            <a:r>
              <a:rPr lang="ru-RU" sz="2000" b="1" dirty="0" err="1"/>
              <a:t>забезпечити</a:t>
            </a:r>
            <a:r>
              <a:rPr lang="ru-RU" sz="2000" b="1" dirty="0"/>
              <a:t> хворому </a:t>
            </a:r>
            <a:r>
              <a:rPr lang="ru-RU" sz="2000" b="1" dirty="0" err="1"/>
              <a:t>шлунку</a:t>
            </a:r>
            <a:r>
              <a:rPr lang="ru-RU" sz="2000" b="1" dirty="0"/>
              <a:t> </a:t>
            </a:r>
            <a:r>
              <a:rPr lang="ru-RU" sz="2000" b="1" dirty="0" err="1"/>
              <a:t>спокій</a:t>
            </a:r>
            <a:r>
              <a:rPr lang="ru-RU" sz="2000" b="1" dirty="0"/>
              <a:t>, </a:t>
            </a:r>
            <a:r>
              <a:rPr lang="ru-RU" sz="2000" b="1" dirty="0" err="1"/>
              <a:t>позбавити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</a:t>
            </a:r>
            <a:r>
              <a:rPr lang="ru-RU" sz="2000" b="1" dirty="0" err="1"/>
              <a:t>зайвого</a:t>
            </a:r>
            <a:r>
              <a:rPr lang="ru-RU" sz="2000" b="1" dirty="0"/>
              <a:t> </a:t>
            </a:r>
            <a:r>
              <a:rPr lang="ru-RU" sz="2000" b="1" dirty="0" err="1" smtClean="0"/>
              <a:t>подразнення</a:t>
            </a:r>
            <a:r>
              <a:rPr lang="ru-RU" sz="2000" b="1" dirty="0"/>
              <a:t>. Тому </a:t>
            </a:r>
            <a:r>
              <a:rPr lang="ru-RU" sz="2000" b="1" dirty="0" err="1"/>
              <a:t>їжу</a:t>
            </a:r>
            <a:r>
              <a:rPr lang="ru-RU" sz="2000" b="1" dirty="0"/>
              <a:t> </a:t>
            </a:r>
            <a:r>
              <a:rPr lang="ru-RU" sz="2000" b="1" dirty="0" err="1"/>
              <a:t>приймають</a:t>
            </a:r>
            <a:r>
              <a:rPr lang="ru-RU" sz="2000" b="1" dirty="0"/>
              <a:t> </a:t>
            </a:r>
            <a:r>
              <a:rPr lang="ru-RU" sz="2000" b="1" dirty="0" err="1"/>
              <a:t>виключно</a:t>
            </a:r>
            <a:r>
              <a:rPr lang="ru-RU" sz="2000" b="1" dirty="0"/>
              <a:t> в протертому </a:t>
            </a:r>
            <a:r>
              <a:rPr lang="ru-RU" sz="2000" b="1" dirty="0" err="1"/>
              <a:t>вигляді</a:t>
            </a:r>
            <a:r>
              <a:rPr lang="ru-RU" sz="2000" b="1" dirty="0"/>
              <a:t>, </a:t>
            </a:r>
            <a:r>
              <a:rPr lang="ru-RU" sz="2000" b="1" dirty="0" err="1"/>
              <a:t>відварну</a:t>
            </a:r>
            <a:r>
              <a:rPr lang="ru-RU" sz="2000" b="1" dirty="0"/>
              <a:t>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приготовану</a:t>
            </a:r>
            <a:r>
              <a:rPr lang="ru-RU" sz="2000" b="1" dirty="0"/>
              <a:t> на пару. </a:t>
            </a:r>
            <a:r>
              <a:rPr lang="ru-RU" sz="2000" b="1" dirty="0" err="1"/>
              <a:t>Суворі</a:t>
            </a:r>
            <a:r>
              <a:rPr lang="ru-RU" sz="2000" b="1" dirty="0"/>
              <a:t> </a:t>
            </a:r>
            <a:r>
              <a:rPr lang="ru-RU" sz="2000" b="1" dirty="0" err="1"/>
              <a:t>обмеження</a:t>
            </a:r>
            <a:r>
              <a:rPr lang="ru-RU" sz="2000" b="1" dirty="0"/>
              <a:t> </a:t>
            </a:r>
            <a:r>
              <a:rPr lang="ru-RU" sz="2000" b="1" dirty="0" err="1"/>
              <a:t>зазвичай</a:t>
            </a:r>
            <a:r>
              <a:rPr lang="ru-RU" sz="2000" b="1" dirty="0"/>
              <a:t> </a:t>
            </a:r>
            <a:r>
              <a:rPr lang="ru-RU" sz="2000" b="1" dirty="0" err="1"/>
              <a:t>діють</a:t>
            </a:r>
            <a:r>
              <a:rPr lang="ru-RU" sz="2000" b="1" dirty="0"/>
              <a:t> на </a:t>
            </a:r>
            <a:r>
              <a:rPr lang="ru-RU" sz="2000" b="1" dirty="0" err="1"/>
              <a:t>період</a:t>
            </a:r>
            <a:r>
              <a:rPr lang="ru-RU" sz="2000" b="1" dirty="0"/>
              <a:t> 1-2 </a:t>
            </a:r>
            <a:r>
              <a:rPr lang="ru-RU" sz="2000" b="1" dirty="0" err="1"/>
              <a:t>місяці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/>
              <a:t>При </a:t>
            </a:r>
            <a:r>
              <a:rPr lang="ru-RU" sz="2000" b="1" dirty="0" err="1"/>
              <a:t>хронічному</a:t>
            </a:r>
            <a:r>
              <a:rPr lang="ru-RU" sz="2000" b="1" dirty="0"/>
              <a:t> </a:t>
            </a:r>
            <a:r>
              <a:rPr lang="ru-RU" sz="2000" b="1" dirty="0" err="1"/>
              <a:t>гастриті</a:t>
            </a:r>
            <a:r>
              <a:rPr lang="ru-RU" sz="2000" b="1" dirty="0"/>
              <a:t> нормальна </a:t>
            </a:r>
            <a:r>
              <a:rPr lang="ru-RU" sz="2000" b="1" dirty="0" err="1"/>
              <a:t>діяльність</a:t>
            </a:r>
            <a:r>
              <a:rPr lang="ru-RU" sz="2000" b="1" dirty="0"/>
              <a:t> </a:t>
            </a:r>
            <a:r>
              <a:rPr lang="ru-RU" sz="2000" b="1" dirty="0" err="1"/>
              <a:t>шлунка</a:t>
            </a:r>
            <a:r>
              <a:rPr lang="ru-RU" sz="2000" b="1" dirty="0"/>
              <a:t> </a:t>
            </a:r>
            <a:r>
              <a:rPr lang="ru-RU" sz="2000" b="1" dirty="0" err="1"/>
              <a:t>порушується</a:t>
            </a:r>
            <a:r>
              <a:rPr lang="ru-RU" sz="2000" b="1" dirty="0"/>
              <a:t> через </a:t>
            </a:r>
            <a:r>
              <a:rPr lang="ru-RU" sz="2000" b="1" dirty="0" err="1" smtClean="0"/>
              <a:t>запальне</a:t>
            </a:r>
            <a:r>
              <a:rPr lang="ru-RU" sz="2000" b="1" dirty="0" smtClean="0"/>
              <a:t> </a:t>
            </a:r>
            <a:r>
              <a:rPr lang="ru-RU" sz="2000" b="1" dirty="0" err="1"/>
              <a:t>ураження</a:t>
            </a:r>
            <a:r>
              <a:rPr lang="ru-RU" sz="2000" b="1" dirty="0"/>
              <a:t> </a:t>
            </a:r>
            <a:r>
              <a:rPr lang="ru-RU" sz="2000" b="1" dirty="0" err="1"/>
              <a:t>слизової</a:t>
            </a:r>
            <a:r>
              <a:rPr lang="ru-RU" sz="2000" b="1" dirty="0"/>
              <a:t> </a:t>
            </a:r>
            <a:r>
              <a:rPr lang="ru-RU" sz="2000" b="1" dirty="0" err="1"/>
              <a:t>оболонки</a:t>
            </a:r>
            <a:r>
              <a:rPr lang="ru-RU" sz="2000" b="1" dirty="0"/>
              <a:t> </a:t>
            </a:r>
            <a:r>
              <a:rPr lang="ru-RU" sz="2000" b="1" dirty="0" err="1"/>
              <a:t>шлунка</a:t>
            </a:r>
            <a:r>
              <a:rPr lang="ru-RU" sz="2000" b="1" dirty="0"/>
              <a:t>. І </a:t>
            </a:r>
            <a:r>
              <a:rPr lang="ru-RU" sz="2000" b="1" dirty="0" err="1"/>
              <a:t>якщо</a:t>
            </a:r>
            <a:r>
              <a:rPr lang="ru-RU" sz="2000" b="1" dirty="0"/>
              <a:t> при </a:t>
            </a:r>
            <a:r>
              <a:rPr lang="ru-RU" sz="2000" b="1" dirty="0" err="1"/>
              <a:t>цьому</a:t>
            </a:r>
            <a:r>
              <a:rPr lang="ru-RU" sz="2000" b="1" dirty="0"/>
              <a:t> </a:t>
            </a:r>
            <a:r>
              <a:rPr lang="ru-RU" sz="2000" b="1" dirty="0" err="1"/>
              <a:t>збільшується</a:t>
            </a:r>
            <a:r>
              <a:rPr lang="ru-RU" sz="2000" b="1" dirty="0"/>
              <a:t> </a:t>
            </a:r>
            <a:r>
              <a:rPr lang="ru-RU" sz="2000" b="1" dirty="0" err="1"/>
              <a:t>кількість</a:t>
            </a:r>
            <a:r>
              <a:rPr lang="ru-RU" sz="2000" b="1" dirty="0"/>
              <a:t> </a:t>
            </a:r>
            <a:r>
              <a:rPr lang="ru-RU" sz="2000" b="1" dirty="0" err="1"/>
              <a:t>шлункового</a:t>
            </a:r>
            <a:r>
              <a:rPr lang="ru-RU" sz="2000" b="1" dirty="0"/>
              <a:t> соку, то </a:t>
            </a:r>
            <a:r>
              <a:rPr lang="ru-RU" sz="2000" b="1" dirty="0" err="1"/>
              <a:t>мова</a:t>
            </a:r>
            <a:r>
              <a:rPr lang="ru-RU" sz="2000" b="1" dirty="0"/>
              <a:t> </a:t>
            </a:r>
            <a:r>
              <a:rPr lang="ru-RU" sz="2000" b="1" dirty="0" err="1"/>
              <a:t>йде</a:t>
            </a:r>
            <a:r>
              <a:rPr lang="ru-RU" sz="2000" b="1" dirty="0"/>
              <a:t>  про гастрит з </a:t>
            </a:r>
            <a:r>
              <a:rPr lang="ru-RU" sz="2000" b="1" dirty="0" err="1"/>
              <a:t>підвищеною</a:t>
            </a:r>
            <a:r>
              <a:rPr lang="ru-RU" sz="2000" b="1" dirty="0"/>
              <a:t> </a:t>
            </a:r>
            <a:r>
              <a:rPr lang="ru-RU" sz="2000" b="1" dirty="0" err="1"/>
              <a:t>кислотністю</a:t>
            </a:r>
            <a:r>
              <a:rPr lang="ru-RU" sz="2000" b="1" dirty="0"/>
              <a:t> . </a:t>
            </a:r>
            <a:r>
              <a:rPr lang="ru-RU" sz="2000" b="1" dirty="0" err="1"/>
              <a:t>Печія</a:t>
            </a:r>
            <a:r>
              <a:rPr lang="ru-RU" sz="2000" b="1" dirty="0"/>
              <a:t> – один з </a:t>
            </a:r>
            <a:r>
              <a:rPr lang="ru-RU" sz="2000" b="1" dirty="0" err="1"/>
              <a:t>головних</a:t>
            </a:r>
            <a:r>
              <a:rPr lang="ru-RU" sz="2000" b="1" dirty="0"/>
              <a:t> </a:t>
            </a:r>
            <a:r>
              <a:rPr lang="ru-RU" sz="2000" b="1" dirty="0" err="1"/>
              <a:t>показників</a:t>
            </a:r>
            <a:r>
              <a:rPr lang="ru-RU" sz="2000" b="1" dirty="0"/>
              <a:t>  гастриту з </a:t>
            </a:r>
            <a:r>
              <a:rPr lang="ru-RU" sz="2000" b="1" dirty="0" err="1"/>
              <a:t>підвищеною</a:t>
            </a:r>
            <a:r>
              <a:rPr lang="ru-RU" sz="2000" b="1" dirty="0"/>
              <a:t> </a:t>
            </a:r>
            <a:r>
              <a:rPr lang="ru-RU" sz="2000" b="1" dirty="0" err="1"/>
              <a:t>кислотністю</a:t>
            </a:r>
            <a:r>
              <a:rPr lang="ru-RU" sz="2000" b="1" dirty="0"/>
              <a:t> . </a:t>
            </a:r>
            <a:r>
              <a:rPr lang="ru-RU" sz="2000" b="1" dirty="0" err="1"/>
              <a:t>Якщо</a:t>
            </a:r>
            <a:r>
              <a:rPr lang="ru-RU" sz="2000" b="1" dirty="0"/>
              <a:t> ж в </a:t>
            </a:r>
            <a:r>
              <a:rPr lang="ru-RU" sz="2000" b="1" dirty="0" err="1"/>
              <a:t>результаті</a:t>
            </a:r>
            <a:r>
              <a:rPr lang="ru-RU" sz="2000" b="1" dirty="0"/>
              <a:t> </a:t>
            </a:r>
            <a:r>
              <a:rPr lang="ru-RU" sz="2000" b="1" dirty="0" err="1"/>
              <a:t>стоншування</a:t>
            </a:r>
            <a:r>
              <a:rPr lang="ru-RU" sz="2000" b="1" dirty="0"/>
              <a:t> </a:t>
            </a:r>
            <a:r>
              <a:rPr lang="ru-RU" sz="2000" b="1" dirty="0" err="1"/>
              <a:t>слизової</a:t>
            </a:r>
            <a:r>
              <a:rPr lang="ru-RU" sz="2000" b="1" dirty="0"/>
              <a:t> </a:t>
            </a:r>
            <a:r>
              <a:rPr lang="ru-RU" sz="2000" b="1" dirty="0" err="1"/>
              <a:t>оболонки</a:t>
            </a:r>
            <a:r>
              <a:rPr lang="ru-RU" sz="2000" b="1" dirty="0"/>
              <a:t> і </a:t>
            </a:r>
            <a:r>
              <a:rPr lang="ru-RU" sz="2000" b="1" dirty="0" err="1"/>
              <a:t>загибелі</a:t>
            </a:r>
            <a:r>
              <a:rPr lang="ru-RU" sz="2000" b="1" dirty="0"/>
              <a:t> </a:t>
            </a:r>
            <a:r>
              <a:rPr lang="ru-RU" sz="2000" b="1" dirty="0" err="1"/>
              <a:t>її</a:t>
            </a:r>
            <a:r>
              <a:rPr lang="ru-RU" sz="2000" b="1" dirty="0"/>
              <a:t> </a:t>
            </a:r>
            <a:r>
              <a:rPr lang="ru-RU" sz="2000" b="1" dirty="0" err="1"/>
              <a:t>залоз</a:t>
            </a:r>
            <a:r>
              <a:rPr lang="ru-RU" sz="2000" b="1" dirty="0"/>
              <a:t> </a:t>
            </a:r>
            <a:r>
              <a:rPr lang="ru-RU" sz="2000" b="1" dirty="0" err="1"/>
              <a:t>кислотність</a:t>
            </a:r>
            <a:r>
              <a:rPr lang="ru-RU" sz="2000" b="1" dirty="0"/>
              <a:t> </a:t>
            </a:r>
            <a:r>
              <a:rPr lang="ru-RU" sz="2000" b="1" dirty="0" err="1"/>
              <a:t>знижується</a:t>
            </a:r>
            <a:r>
              <a:rPr lang="ru-RU" sz="2000" b="1" dirty="0"/>
              <a:t>, то тут </a:t>
            </a:r>
            <a:r>
              <a:rPr lang="ru-RU" sz="2000" b="1" dirty="0" err="1"/>
              <a:t>вже</a:t>
            </a:r>
            <a:r>
              <a:rPr lang="ru-RU" sz="2000" b="1" dirty="0"/>
              <a:t> </a:t>
            </a:r>
            <a:r>
              <a:rPr lang="ru-RU" sz="2000" b="1" dirty="0" err="1"/>
              <a:t>говорять</a:t>
            </a:r>
            <a:r>
              <a:rPr lang="ru-RU" sz="2000" b="1" dirty="0"/>
              <a:t>  про гастрит </a:t>
            </a:r>
            <a:r>
              <a:rPr lang="ru-RU" sz="2000" b="1" dirty="0" err="1"/>
              <a:t>зі</a:t>
            </a:r>
            <a:r>
              <a:rPr lang="ru-RU" sz="2000" b="1" dirty="0"/>
              <a:t> </a:t>
            </a:r>
            <a:r>
              <a:rPr lang="ru-RU" sz="2000" b="1" dirty="0" err="1"/>
              <a:t>зниженою</a:t>
            </a:r>
            <a:r>
              <a:rPr lang="ru-RU" sz="2000" b="1" dirty="0"/>
              <a:t> </a:t>
            </a:r>
            <a:r>
              <a:rPr lang="ru-RU" sz="2000" b="1" dirty="0" err="1"/>
              <a:t>кислотністю</a:t>
            </a:r>
            <a:r>
              <a:rPr lang="ru-RU" sz="2000" b="1" dirty="0"/>
              <a:t>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5560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БІЛЬ У ДІЛЯНЦІ ЖИВОТА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636294"/>
            <a:ext cx="8459300" cy="3630035"/>
          </a:xfrm>
        </p:spPr>
        <p:txBody>
          <a:bodyPr>
            <a:noAutofit/>
          </a:bodyPr>
          <a:lstStyle/>
          <a:p>
            <a:r>
              <a:rPr lang="ru-RU" sz="2000" dirty="0" err="1"/>
              <a:t>Біль</a:t>
            </a:r>
            <a:r>
              <a:rPr lang="ru-RU" sz="2000" dirty="0"/>
              <a:t> </a:t>
            </a:r>
            <a:r>
              <a:rPr lang="ru-RU" sz="2000" dirty="0" smtClean="0"/>
              <a:t>у </a:t>
            </a:r>
            <a:r>
              <a:rPr lang="ru-RU" sz="2000" dirty="0" err="1" smtClean="0"/>
              <a:t>ділянці</a:t>
            </a:r>
            <a:r>
              <a:rPr lang="ru-RU" sz="2000" dirty="0" smtClean="0"/>
              <a:t> </a:t>
            </a:r>
            <a:r>
              <a:rPr lang="ru-RU" sz="2000" dirty="0"/>
              <a:t>живота - один з </a:t>
            </a:r>
            <a:r>
              <a:rPr lang="ru-RU" sz="2000" dirty="0" err="1"/>
              <a:t>найбільш</a:t>
            </a:r>
            <a:r>
              <a:rPr lang="ru-RU" sz="2000" dirty="0"/>
              <a:t> </a:t>
            </a:r>
            <a:r>
              <a:rPr lang="ru-RU" sz="2000" dirty="0" err="1"/>
              <a:t>частих</a:t>
            </a:r>
            <a:r>
              <a:rPr lang="ru-RU" sz="2000" dirty="0"/>
              <a:t> і</a:t>
            </a:r>
          </a:p>
          <a:p>
            <a:r>
              <a:rPr lang="ru-RU" sz="2000" dirty="0" err="1"/>
              <a:t>важливих</a:t>
            </a:r>
            <a:r>
              <a:rPr lang="ru-RU" sz="2000" dirty="0"/>
              <a:t> </a:t>
            </a:r>
            <a:r>
              <a:rPr lang="ru-RU" sz="2000" dirty="0" err="1"/>
              <a:t>симптомів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свідчать</a:t>
            </a:r>
            <a:r>
              <a:rPr lang="ru-RU" sz="2000" dirty="0"/>
              <a:t> про </a:t>
            </a:r>
            <a:r>
              <a:rPr lang="ru-RU" sz="2000" dirty="0" err="1"/>
              <a:t>захворювання</a:t>
            </a:r>
            <a:endParaRPr lang="ru-RU" sz="2000" dirty="0"/>
          </a:p>
          <a:p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. </a:t>
            </a:r>
            <a:r>
              <a:rPr lang="ru-RU" sz="2000" dirty="0" err="1"/>
              <a:t>Розрізняють</a:t>
            </a:r>
            <a:r>
              <a:rPr lang="ru-RU" sz="2000" dirty="0"/>
              <a:t> </a:t>
            </a:r>
            <a:r>
              <a:rPr lang="ru-RU" sz="2000" dirty="0" err="1" smtClean="0"/>
              <a:t>соматичний</a:t>
            </a:r>
            <a:endParaRPr lang="ru-RU" sz="2000" dirty="0"/>
          </a:p>
          <a:p>
            <a:r>
              <a:rPr lang="ru-RU" sz="2000" dirty="0"/>
              <a:t>і </a:t>
            </a:r>
            <a:r>
              <a:rPr lang="ru-RU" sz="2000" dirty="0" err="1"/>
              <a:t>вісцеральний</a:t>
            </a:r>
            <a:r>
              <a:rPr lang="ru-RU" sz="2000" dirty="0"/>
              <a:t> </a:t>
            </a:r>
            <a:r>
              <a:rPr lang="ru-RU" sz="2000" dirty="0" err="1"/>
              <a:t>біль</a:t>
            </a:r>
            <a:r>
              <a:rPr lang="ru-RU" sz="2000" dirty="0"/>
              <a:t>. </a:t>
            </a:r>
            <a:r>
              <a:rPr lang="ru-RU" sz="2000" b="1" i="1" u="sng" dirty="0" err="1" smtClean="0"/>
              <a:t>Соматичний</a:t>
            </a:r>
            <a:r>
              <a:rPr lang="ru-RU" sz="2000" b="1" i="1" u="sng" dirty="0" smtClean="0"/>
              <a:t> </a:t>
            </a:r>
            <a:r>
              <a:rPr lang="ru-RU" sz="2000" b="1" i="1" u="sng" dirty="0" err="1"/>
              <a:t>біль</a:t>
            </a:r>
            <a:r>
              <a:rPr lang="ru-RU" sz="2000" b="1" i="1" u="sng" dirty="0"/>
              <a:t> </a:t>
            </a:r>
            <a:r>
              <a:rPr lang="ru-RU" sz="2000" dirty="0" err="1"/>
              <a:t>викликається</a:t>
            </a:r>
            <a:endParaRPr lang="ru-RU" sz="2000" dirty="0"/>
          </a:p>
          <a:p>
            <a:r>
              <a:rPr lang="ru-RU" sz="2000" dirty="0" err="1"/>
              <a:t>роздратуванням</a:t>
            </a:r>
            <a:r>
              <a:rPr lang="ru-RU" sz="2000" dirty="0"/>
              <a:t> </a:t>
            </a:r>
            <a:r>
              <a:rPr lang="ru-RU" sz="2000" dirty="0" err="1"/>
              <a:t>поверхневих</a:t>
            </a:r>
            <a:r>
              <a:rPr lang="ru-RU" sz="2000" dirty="0"/>
              <a:t> тканин, </a:t>
            </a:r>
            <a:r>
              <a:rPr lang="ru-RU" sz="2000" dirty="0" err="1"/>
              <a:t>забезпечених</a:t>
            </a:r>
            <a:endParaRPr lang="ru-RU" sz="2000" dirty="0"/>
          </a:p>
          <a:p>
            <a:r>
              <a:rPr lang="ru-RU" sz="2000" dirty="0" err="1"/>
              <a:t>чутливими</a:t>
            </a:r>
            <a:r>
              <a:rPr lang="ru-RU" sz="2000" dirty="0"/>
              <a:t> нервами, </a:t>
            </a:r>
            <a:r>
              <a:rPr lang="ru-RU" sz="2000" dirty="0" err="1"/>
              <a:t>тобто</a:t>
            </a:r>
            <a:r>
              <a:rPr lang="ru-RU" sz="2000" dirty="0"/>
              <a:t> </a:t>
            </a:r>
            <a:r>
              <a:rPr lang="ru-RU" sz="2000" dirty="0" err="1"/>
              <a:t>шкіри</a:t>
            </a:r>
            <a:r>
              <a:rPr lang="ru-RU" sz="2000" dirty="0"/>
              <a:t>, </a:t>
            </a:r>
            <a:r>
              <a:rPr lang="ru-RU" sz="2000" dirty="0" err="1"/>
              <a:t>підшкірної</a:t>
            </a:r>
            <a:endParaRPr lang="ru-RU" sz="2000" dirty="0"/>
          </a:p>
          <a:p>
            <a:r>
              <a:rPr lang="ru-RU" sz="2000" dirty="0" err="1"/>
              <a:t>клітковини</a:t>
            </a:r>
            <a:r>
              <a:rPr lang="ru-RU" sz="2000" dirty="0"/>
              <a:t> і </a:t>
            </a:r>
            <a:r>
              <a:rPr lang="ru-RU" sz="2000" dirty="0" err="1"/>
              <a:t>очеревини</a:t>
            </a:r>
            <a:r>
              <a:rPr lang="ru-RU" sz="2000" dirty="0"/>
              <a:t>. Як правило, вона </a:t>
            </a:r>
            <a:r>
              <a:rPr lang="ru-RU" sz="2000" dirty="0" err="1"/>
              <a:t>має</a:t>
            </a:r>
            <a:endParaRPr lang="ru-RU" sz="2000" dirty="0"/>
          </a:p>
          <a:p>
            <a:r>
              <a:rPr lang="ru-RU" sz="2000" dirty="0" err="1"/>
              <a:t>гострий</a:t>
            </a:r>
            <a:r>
              <a:rPr lang="ru-RU" sz="2000" dirty="0"/>
              <a:t> характер з </a:t>
            </a:r>
            <a:r>
              <a:rPr lang="ru-RU" sz="2000" dirty="0" err="1"/>
              <a:t>суворою</a:t>
            </a:r>
            <a:r>
              <a:rPr lang="ru-RU" sz="2000" dirty="0"/>
              <a:t> </a:t>
            </a:r>
            <a:r>
              <a:rPr lang="ru-RU" sz="2000" dirty="0" err="1"/>
              <a:t>локалізацією</a:t>
            </a:r>
            <a:r>
              <a:rPr lang="ru-RU" sz="2000" dirty="0"/>
              <a:t> в </a:t>
            </a:r>
            <a:r>
              <a:rPr lang="ru-RU" sz="2000" dirty="0" err="1"/>
              <a:t>місці</a:t>
            </a:r>
            <a:endParaRPr lang="ru-RU" sz="2000" dirty="0"/>
          </a:p>
          <a:p>
            <a:r>
              <a:rPr lang="ru-RU" sz="2000" dirty="0" err="1"/>
              <a:t>подразнення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178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8189" y="1001027"/>
            <a:ext cx="9146423" cy="491019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r>
              <a:rPr lang="ru-RU" sz="2000" b="1" i="1" u="sng" dirty="0" err="1" smtClean="0"/>
              <a:t>Вісцелярний</a:t>
            </a:r>
            <a:r>
              <a:rPr lang="ru-RU" sz="2000" b="1" i="1" u="sng" dirty="0" smtClean="0"/>
              <a:t> </a:t>
            </a:r>
            <a:r>
              <a:rPr lang="ru-RU" sz="2000" b="1" i="1" u="sng" dirty="0"/>
              <a:t>(</a:t>
            </a:r>
            <a:r>
              <a:rPr lang="ru-RU" sz="2000" b="1" i="1" u="sng" dirty="0" err="1" smtClean="0"/>
              <a:t>внутрішній</a:t>
            </a:r>
            <a:r>
              <a:rPr lang="ru-RU" sz="2000" b="1" i="1" u="sng" dirty="0" smtClean="0"/>
              <a:t>) </a:t>
            </a:r>
            <a:r>
              <a:rPr lang="ru-RU" sz="2000" b="1" i="1" u="sng" dirty="0" err="1"/>
              <a:t>біль</a:t>
            </a:r>
            <a:endParaRPr lang="ru-RU" sz="2000" b="1" i="1" u="sng" dirty="0"/>
          </a:p>
          <a:p>
            <a:r>
              <a:rPr lang="ru-RU" sz="2000" dirty="0" err="1"/>
              <a:t>утворюється</a:t>
            </a:r>
            <a:r>
              <a:rPr lang="ru-RU" sz="2000" dirty="0"/>
              <a:t> при </a:t>
            </a:r>
            <a:r>
              <a:rPr lang="ru-RU" sz="2000" dirty="0" err="1"/>
              <a:t>подразненні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endParaRPr lang="ru-RU" sz="2000" dirty="0"/>
          </a:p>
          <a:p>
            <a:r>
              <a:rPr lang="ru-RU" sz="2000" dirty="0" err="1"/>
              <a:t>черевної</a:t>
            </a:r>
            <a:r>
              <a:rPr lang="ru-RU" sz="2000" dirty="0"/>
              <a:t> </a:t>
            </a:r>
            <a:r>
              <a:rPr lang="ru-RU" sz="2000" dirty="0" err="1"/>
              <a:t>порожнини</a:t>
            </a:r>
            <a:r>
              <a:rPr lang="ru-RU" sz="2000" dirty="0"/>
              <a:t>, </a:t>
            </a:r>
            <a:r>
              <a:rPr lang="ru-RU" sz="2000" dirty="0" err="1"/>
              <a:t>зазвичай</a:t>
            </a:r>
            <a:r>
              <a:rPr lang="ru-RU" sz="2000" dirty="0"/>
              <a:t>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тупий</a:t>
            </a:r>
            <a:r>
              <a:rPr lang="ru-RU" sz="2000" dirty="0" smtClean="0"/>
              <a:t>, </a:t>
            </a:r>
            <a:r>
              <a:rPr lang="ru-RU" sz="2000" dirty="0"/>
              <a:t>без</a:t>
            </a:r>
          </a:p>
          <a:p>
            <a:r>
              <a:rPr lang="ru-RU" sz="2000" dirty="0" err="1"/>
              <a:t>певної</a:t>
            </a:r>
            <a:r>
              <a:rPr lang="ru-RU" sz="2000" dirty="0"/>
              <a:t> </a:t>
            </a:r>
            <a:r>
              <a:rPr lang="ru-RU" sz="2000" dirty="0" err="1"/>
              <a:t>локалізації</a:t>
            </a:r>
            <a:r>
              <a:rPr lang="ru-RU" sz="2000" dirty="0"/>
              <a:t>. Таким чином, у</a:t>
            </a:r>
          </a:p>
          <a:p>
            <a:r>
              <a:rPr lang="ru-RU" sz="2000" dirty="0" err="1"/>
              <a:t>формуванні</a:t>
            </a:r>
            <a:r>
              <a:rPr lang="ru-RU" sz="2000" dirty="0"/>
              <a:t> </a:t>
            </a:r>
            <a:r>
              <a:rPr lang="ru-RU" sz="2000" dirty="0" smtClean="0"/>
              <a:t>болю </a:t>
            </a:r>
            <a:r>
              <a:rPr lang="ru-RU" sz="2000" dirty="0" err="1"/>
              <a:t>бере</a:t>
            </a:r>
            <a:r>
              <a:rPr lang="ru-RU" sz="2000" dirty="0"/>
              <a:t> участь </a:t>
            </a:r>
            <a:r>
              <a:rPr lang="ru-RU" sz="2000" dirty="0" err="1"/>
              <a:t>багато</a:t>
            </a:r>
            <a:endParaRPr lang="ru-RU" sz="2000" dirty="0"/>
          </a:p>
          <a:p>
            <a:r>
              <a:rPr lang="ru-RU" sz="2000" dirty="0" err="1"/>
              <a:t>факторів</a:t>
            </a:r>
            <a:r>
              <a:rPr lang="ru-RU" sz="2000" dirty="0"/>
              <a:t>: </a:t>
            </a:r>
            <a:r>
              <a:rPr lang="ru-RU" sz="2000" dirty="0" err="1" smtClean="0"/>
              <a:t>враження</a:t>
            </a:r>
            <a:r>
              <a:rPr lang="ru-RU" sz="2000" dirty="0" smtClean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 органу,</a:t>
            </a:r>
          </a:p>
          <a:p>
            <a:r>
              <a:rPr lang="ru-RU" sz="2000" dirty="0" err="1"/>
              <a:t>роздратування</a:t>
            </a:r>
            <a:r>
              <a:rPr lang="ru-RU" sz="2000" dirty="0"/>
              <a:t> в </a:t>
            </a:r>
            <a:r>
              <a:rPr lang="ru-RU" sz="2000" dirty="0" err="1" smtClean="0"/>
              <a:t>ньому</a:t>
            </a:r>
            <a:r>
              <a:rPr lang="ru-RU" sz="2000" dirty="0" smtClean="0"/>
              <a:t> </a:t>
            </a:r>
            <a:r>
              <a:rPr lang="ru-RU" sz="2000" dirty="0" err="1"/>
              <a:t>нервових</a:t>
            </a:r>
            <a:r>
              <a:rPr lang="ru-RU" sz="2000" dirty="0"/>
              <a:t> </a:t>
            </a:r>
            <a:r>
              <a:rPr lang="ru-RU" sz="2000" dirty="0" err="1" smtClean="0"/>
              <a:t>закінчень</a:t>
            </a:r>
            <a:r>
              <a:rPr lang="ru-RU" sz="2000" dirty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2374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8820" y="856648"/>
            <a:ext cx="8905791" cy="5054574"/>
          </a:xfrm>
        </p:spPr>
        <p:txBody>
          <a:bodyPr/>
          <a:lstStyle/>
          <a:p>
            <a:r>
              <a:rPr lang="ru-RU" dirty="0"/>
              <a:t>Особливо </a:t>
            </a:r>
            <a:r>
              <a:rPr lang="ru-RU" dirty="0" err="1"/>
              <a:t>тривожними</a:t>
            </a:r>
            <a:r>
              <a:rPr lang="ru-RU" dirty="0"/>
              <a:t> є </a:t>
            </a:r>
            <a:r>
              <a:rPr lang="ru-RU" dirty="0" err="1"/>
              <a:t>болі</a:t>
            </a:r>
            <a:r>
              <a:rPr lang="ru-RU" dirty="0"/>
              <a:t>, причиною </a:t>
            </a:r>
            <a:r>
              <a:rPr lang="ru-RU" dirty="0" err="1"/>
              <a:t>яких</a:t>
            </a:r>
            <a:r>
              <a:rPr lang="ru-RU" dirty="0"/>
              <a:t> є</a:t>
            </a:r>
          </a:p>
          <a:p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як </a:t>
            </a:r>
            <a:r>
              <a:rPr lang="ru-RU" dirty="0" err="1"/>
              <a:t>прорив</a:t>
            </a:r>
            <a:r>
              <a:rPr lang="ru-RU" dirty="0"/>
              <a:t> </a:t>
            </a:r>
            <a:r>
              <a:rPr lang="ru-RU" dirty="0" err="1"/>
              <a:t>виразок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,</a:t>
            </a:r>
          </a:p>
          <a:p>
            <a:r>
              <a:rPr lang="ru-RU" dirty="0" err="1"/>
              <a:t>дванадцятипалої</a:t>
            </a:r>
            <a:r>
              <a:rPr lang="ru-RU" dirty="0"/>
              <a:t> кишки, </a:t>
            </a:r>
            <a:r>
              <a:rPr lang="ru-RU" dirty="0" err="1"/>
              <a:t>кишкова</a:t>
            </a:r>
            <a:r>
              <a:rPr lang="ru-RU" dirty="0"/>
              <a:t> </a:t>
            </a:r>
            <a:r>
              <a:rPr lang="ru-RU" dirty="0" err="1"/>
              <a:t>непрохідність</a:t>
            </a:r>
            <a:r>
              <a:rPr lang="ru-RU" dirty="0"/>
              <a:t>,</a:t>
            </a:r>
          </a:p>
          <a:p>
            <a:r>
              <a:rPr lang="ru-RU" dirty="0" err="1"/>
              <a:t>гострий</a:t>
            </a:r>
            <a:r>
              <a:rPr lang="ru-RU" dirty="0"/>
              <a:t> холецистит, </a:t>
            </a:r>
            <a:r>
              <a:rPr lang="ru-RU" dirty="0" err="1"/>
              <a:t>гострий</a:t>
            </a:r>
            <a:r>
              <a:rPr lang="ru-RU" dirty="0"/>
              <a:t> панкреатит, </a:t>
            </a:r>
            <a:r>
              <a:rPr lang="ru-RU" dirty="0" err="1"/>
              <a:t>гострий</a:t>
            </a:r>
            <a:endParaRPr lang="ru-RU" dirty="0"/>
          </a:p>
          <a:p>
            <a:r>
              <a:rPr lang="ru-RU" dirty="0" err="1"/>
              <a:t>апендицит</a:t>
            </a:r>
            <a:r>
              <a:rPr lang="ru-RU" dirty="0"/>
              <a:t>,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- </a:t>
            </a:r>
            <a:r>
              <a:rPr lang="ru-RU" dirty="0" err="1"/>
              <a:t>перитоніт</a:t>
            </a:r>
            <a:r>
              <a:rPr lang="ru-RU" dirty="0"/>
              <a:t> та </a:t>
            </a:r>
            <a:r>
              <a:rPr lang="ru-RU" dirty="0" err="1"/>
              <a:t>ін</a:t>
            </a:r>
            <a:endParaRPr lang="ru-RU" dirty="0"/>
          </a:p>
          <a:p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невипадково</a:t>
            </a:r>
            <a:r>
              <a:rPr lang="ru-RU" dirty="0"/>
              <a:t> </a:t>
            </a:r>
            <a:r>
              <a:rPr lang="ru-RU" dirty="0" err="1"/>
              <a:t>об'єднані</a:t>
            </a:r>
            <a:r>
              <a:rPr lang="ru-RU" dirty="0"/>
              <a:t> </a:t>
            </a:r>
            <a:r>
              <a:rPr lang="ru-RU" dirty="0" err="1"/>
              <a:t>назвою</a:t>
            </a:r>
            <a:endParaRPr lang="ru-RU" dirty="0"/>
          </a:p>
          <a:p>
            <a:r>
              <a:rPr lang="ru-RU" b="1" i="1" u="sng" dirty="0"/>
              <a:t>"</a:t>
            </a:r>
            <a:r>
              <a:rPr lang="ru-RU" b="1" i="1" u="sng" dirty="0" err="1"/>
              <a:t>гострий</a:t>
            </a:r>
            <a:r>
              <a:rPr lang="ru-RU" b="1" i="1" u="sng" dirty="0"/>
              <a:t> </a:t>
            </a:r>
            <a:r>
              <a:rPr lang="ru-RU" b="1" i="1" u="sng" dirty="0" err="1"/>
              <a:t>живіт</a:t>
            </a:r>
            <a:r>
              <a:rPr lang="ru-RU" b="1" i="1" u="sng" dirty="0"/>
              <a:t>", </a:t>
            </a:r>
            <a:r>
              <a:rPr lang="ru-RU" dirty="0"/>
              <a:t>так як вони </a:t>
            </a:r>
            <a:r>
              <a:rPr lang="ru-RU" dirty="0" err="1"/>
              <a:t>вимагають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endParaRPr lang="ru-RU" dirty="0"/>
          </a:p>
          <a:p>
            <a:r>
              <a:rPr lang="ru-RU" dirty="0" err="1"/>
              <a:t>хірургічної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52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427" y="664143"/>
            <a:ext cx="8684411" cy="455406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 </a:t>
            </a:r>
            <a:r>
              <a:rPr lang="ru-RU" dirty="0" err="1"/>
              <a:t>останні</a:t>
            </a:r>
            <a:r>
              <a:rPr lang="ru-RU" dirty="0"/>
              <a:t> роки </a:t>
            </a:r>
            <a:r>
              <a:rPr lang="ru-RU" dirty="0" err="1"/>
              <a:t>набуло</a:t>
            </a:r>
            <a:r>
              <a:rPr lang="ru-RU" dirty="0"/>
              <a:t> широкого </a:t>
            </a:r>
            <a:r>
              <a:rPr lang="ru-RU" dirty="0" err="1"/>
              <a:t>поширення</a:t>
            </a:r>
            <a:endParaRPr lang="ru-RU" dirty="0"/>
          </a:p>
          <a:p>
            <a:pPr algn="ctr"/>
            <a:r>
              <a:rPr lang="ru-RU" dirty="0" err="1"/>
              <a:t>поняття</a:t>
            </a:r>
            <a:r>
              <a:rPr lang="ru-RU" dirty="0"/>
              <a:t> про </a:t>
            </a:r>
            <a:r>
              <a:rPr lang="ru-RU" dirty="0" err="1"/>
              <a:t>функціональну</a:t>
            </a:r>
            <a:r>
              <a:rPr lang="ru-RU" dirty="0"/>
              <a:t> (</a:t>
            </a:r>
            <a:r>
              <a:rPr lang="ru-RU" dirty="0" err="1" smtClean="0"/>
              <a:t>невиразкову</a:t>
            </a:r>
            <a:r>
              <a:rPr lang="ru-RU" dirty="0" smtClean="0"/>
              <a:t>)</a:t>
            </a:r>
            <a:endParaRPr lang="ru-RU" dirty="0"/>
          </a:p>
          <a:p>
            <a:pPr algn="ctr"/>
            <a:r>
              <a:rPr lang="ru-RU" dirty="0" err="1" smtClean="0"/>
              <a:t>диспепсію</a:t>
            </a:r>
            <a:r>
              <a:rPr lang="ru-RU" dirty="0" smtClean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терміном</a:t>
            </a:r>
            <a:r>
              <a:rPr lang="ru-RU" dirty="0"/>
              <a:t> </a:t>
            </a:r>
            <a:r>
              <a:rPr lang="ru-RU" dirty="0" err="1"/>
              <a:t>розуміють</a:t>
            </a:r>
            <a:r>
              <a:rPr lang="ru-RU" dirty="0"/>
              <a:t> </a:t>
            </a:r>
            <a:r>
              <a:rPr lang="ru-RU" b="1" i="1" u="sng" dirty="0" err="1"/>
              <a:t>біль</a:t>
            </a:r>
            <a:r>
              <a:rPr lang="ru-RU" b="1" i="1" u="sng" dirty="0"/>
              <a:t> </a:t>
            </a:r>
            <a:r>
              <a:rPr lang="ru-RU" b="1" i="1" u="sng" dirty="0" err="1"/>
              <a:t>або</a:t>
            </a:r>
            <a:endParaRPr lang="ru-RU" b="1" i="1" u="sng" dirty="0"/>
          </a:p>
          <a:p>
            <a:pPr algn="ctr"/>
            <a:r>
              <a:rPr lang="ru-RU" b="1" i="1" u="sng" dirty="0"/>
              <a:t>дискомфорт</a:t>
            </a:r>
            <a:r>
              <a:rPr lang="ru-RU" dirty="0"/>
              <a:t> - </a:t>
            </a:r>
            <a:r>
              <a:rPr lang="ru-RU" dirty="0" err="1"/>
              <a:t>неприємні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(</a:t>
            </a:r>
            <a:r>
              <a:rPr lang="ru-RU" dirty="0" err="1"/>
              <a:t>переповнення</a:t>
            </a:r>
            <a:r>
              <a:rPr lang="ru-RU" dirty="0"/>
              <a:t> в</a:t>
            </a:r>
          </a:p>
          <a:p>
            <a:pPr algn="ctr"/>
            <a:r>
              <a:rPr lang="ru-RU" dirty="0" err="1"/>
              <a:t>епігастрії</a:t>
            </a:r>
            <a:r>
              <a:rPr lang="ru-RU" dirty="0"/>
              <a:t>, </a:t>
            </a:r>
            <a:r>
              <a:rPr lang="ru-RU" dirty="0" err="1"/>
              <a:t>раннє</a:t>
            </a:r>
            <a:r>
              <a:rPr lang="ru-RU" dirty="0"/>
              <a:t> </a:t>
            </a:r>
            <a:r>
              <a:rPr lang="ru-RU" dirty="0" err="1"/>
              <a:t>насичення</a:t>
            </a:r>
            <a:r>
              <a:rPr lang="ru-RU" dirty="0"/>
              <a:t>, </a:t>
            </a:r>
            <a:r>
              <a:rPr lang="ru-RU" dirty="0" err="1"/>
              <a:t>нудота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b="1" i="1" u="sng" dirty="0"/>
              <a:t>є </a:t>
            </a:r>
            <a:r>
              <a:rPr lang="ru-RU" b="1" i="1" u="sng" dirty="0" err="1"/>
              <a:t>наслідком</a:t>
            </a:r>
            <a:endParaRPr lang="ru-RU" b="1" i="1" u="sng" dirty="0"/>
          </a:p>
          <a:p>
            <a:pPr algn="ctr"/>
            <a:r>
              <a:rPr lang="ru-RU" b="1" i="1" u="sng" dirty="0" err="1"/>
              <a:t>моторної</a:t>
            </a:r>
            <a:r>
              <a:rPr lang="ru-RU" b="1" i="1" u="sng" dirty="0"/>
              <a:t> </a:t>
            </a:r>
            <a:r>
              <a:rPr lang="ru-RU" b="1" i="1" u="sng" dirty="0" err="1"/>
              <a:t>дисфункції</a:t>
            </a:r>
            <a:r>
              <a:rPr lang="ru-RU" b="1" i="1" u="sng" dirty="0"/>
              <a:t> </a:t>
            </a:r>
            <a:r>
              <a:rPr lang="ru-RU" b="1" i="1" u="sng" dirty="0" err="1"/>
              <a:t>верхнього</a:t>
            </a:r>
            <a:r>
              <a:rPr lang="ru-RU" b="1" i="1" u="sng" dirty="0"/>
              <a:t> </a:t>
            </a:r>
            <a:r>
              <a:rPr lang="ru-RU" b="1" i="1" u="sng" dirty="0" err="1"/>
              <a:t>відрізка</a:t>
            </a:r>
            <a:r>
              <a:rPr lang="ru-RU" b="1" i="1" u="sng" dirty="0"/>
              <a:t> ШКТ </a:t>
            </a:r>
            <a:r>
              <a:rPr lang="ru-RU" dirty="0"/>
              <a:t>і</a:t>
            </a:r>
          </a:p>
          <a:p>
            <a:pPr algn="ctr"/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перемежованими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постійними</a:t>
            </a:r>
            <a:r>
              <a:rPr lang="ru-RU" dirty="0"/>
              <a:t> за</a:t>
            </a:r>
          </a:p>
          <a:p>
            <a:pPr algn="ctr"/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інтенсивністю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не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 smtClean="0"/>
              <a:t>виразного</a:t>
            </a:r>
            <a:endParaRPr lang="ru-RU" dirty="0"/>
          </a:p>
          <a:p>
            <a:pPr algn="ctr"/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прийомом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/>
              <a:t>Біль</a:t>
            </a:r>
            <a:r>
              <a:rPr lang="ru-RU" dirty="0"/>
              <a:t> у правому та </a:t>
            </a:r>
            <a:r>
              <a:rPr lang="ru-RU" dirty="0" err="1"/>
              <a:t>лівому</a:t>
            </a:r>
            <a:endParaRPr lang="ru-RU" dirty="0"/>
          </a:p>
          <a:p>
            <a:pPr algn="ctr"/>
            <a:r>
              <a:rPr lang="ru-RU" dirty="0" err="1"/>
              <a:t>підребер'ї</a:t>
            </a:r>
            <a:r>
              <a:rPr lang="ru-RU" dirty="0"/>
              <a:t> не </a:t>
            </a:r>
            <a:r>
              <a:rPr lang="ru-RU" dirty="0" err="1"/>
              <a:t>відносять</a:t>
            </a:r>
            <a:r>
              <a:rPr lang="ru-RU" dirty="0"/>
              <a:t> до синдрому </a:t>
            </a:r>
            <a:r>
              <a:rPr lang="ru-RU" dirty="0" err="1"/>
              <a:t>диспепсії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243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0909" y="0"/>
            <a:ext cx="10607040" cy="6858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функціональної</a:t>
            </a:r>
            <a:r>
              <a:rPr lang="ru-RU" dirty="0"/>
              <a:t> </a:t>
            </a:r>
            <a:r>
              <a:rPr lang="ru-RU" dirty="0" err="1"/>
              <a:t>диспепсії</a:t>
            </a:r>
            <a:endParaRPr lang="ru-RU" dirty="0"/>
          </a:p>
          <a:p>
            <a:pPr algn="ctr"/>
            <a:r>
              <a:rPr lang="ru-RU" dirty="0" err="1" smtClean="0"/>
              <a:t>верифікується</a:t>
            </a:r>
            <a:r>
              <a:rPr lang="ru-RU" dirty="0" smtClean="0"/>
              <a:t>, </a:t>
            </a:r>
            <a:r>
              <a:rPr lang="ru-RU" dirty="0"/>
              <a:t>як і </a:t>
            </a:r>
            <a:r>
              <a:rPr lang="ru-RU" dirty="0" err="1"/>
              <a:t>інша</a:t>
            </a:r>
            <a:r>
              <a:rPr lang="ru-RU" dirty="0"/>
              <a:t> </a:t>
            </a:r>
            <a:r>
              <a:rPr lang="ru-RU" dirty="0" err="1"/>
              <a:t>функціональна</a:t>
            </a:r>
            <a:endParaRPr lang="ru-RU" dirty="0"/>
          </a:p>
          <a:p>
            <a:pPr algn="ctr"/>
            <a:r>
              <a:rPr lang="ru-RU" dirty="0" err="1"/>
              <a:t>патологія</a:t>
            </a:r>
            <a:r>
              <a:rPr lang="ru-RU" dirty="0"/>
              <a:t>, шляхом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endParaRPr lang="ru-RU" dirty="0"/>
          </a:p>
          <a:p>
            <a:pPr algn="ctr"/>
            <a:r>
              <a:rPr lang="ru-RU" dirty="0" err="1"/>
              <a:t>захворювань</a:t>
            </a:r>
            <a:r>
              <a:rPr lang="ru-RU" dirty="0"/>
              <a:t> ШКТ. Тому </a:t>
            </a:r>
            <a:r>
              <a:rPr lang="ru-RU" dirty="0" smtClean="0"/>
              <a:t>кардинальною</a:t>
            </a:r>
            <a:endParaRPr lang="ru-RU" dirty="0"/>
          </a:p>
          <a:p>
            <a:pPr algn="ctr"/>
            <a:r>
              <a:rPr lang="ru-RU" i="1" u="sng" dirty="0" err="1"/>
              <a:t>відмінністю</a:t>
            </a:r>
            <a:r>
              <a:rPr lang="ru-RU" i="1" u="sng" dirty="0"/>
              <a:t> </a:t>
            </a:r>
            <a:r>
              <a:rPr lang="ru-RU" i="1" u="sng" dirty="0" err="1"/>
              <a:t>функціональної</a:t>
            </a:r>
            <a:r>
              <a:rPr lang="ru-RU" i="1" u="sng" dirty="0"/>
              <a:t> </a:t>
            </a:r>
            <a:r>
              <a:rPr lang="ru-RU" i="1" u="sng" dirty="0" err="1"/>
              <a:t>диспепсії</a:t>
            </a:r>
            <a:r>
              <a:rPr lang="ru-RU" i="1" u="sng" dirty="0"/>
              <a:t> </a:t>
            </a:r>
            <a:r>
              <a:rPr lang="ru-RU" i="1" u="sng" dirty="0" err="1"/>
              <a:t>від</a:t>
            </a:r>
            <a:endParaRPr lang="ru-RU" i="1" u="sng" dirty="0"/>
          </a:p>
          <a:p>
            <a:pPr algn="ctr"/>
            <a:r>
              <a:rPr lang="ru-RU" i="1" u="sng" dirty="0" err="1"/>
              <a:t>інших</a:t>
            </a:r>
            <a:r>
              <a:rPr lang="ru-RU" i="1" u="sng" dirty="0"/>
              <a:t> </a:t>
            </a:r>
            <a:r>
              <a:rPr lang="ru-RU" i="1" u="sng" dirty="0" err="1"/>
              <a:t>захворювань</a:t>
            </a:r>
            <a:r>
              <a:rPr lang="ru-RU" i="1" u="sng" dirty="0"/>
              <a:t> </a:t>
            </a:r>
            <a:r>
              <a:rPr lang="ru-RU" i="1" u="sng" dirty="0" err="1"/>
              <a:t>шлунка</a:t>
            </a:r>
            <a:r>
              <a:rPr lang="ru-RU" i="1" u="sng" dirty="0"/>
              <a:t> та</a:t>
            </a:r>
          </a:p>
          <a:p>
            <a:pPr algn="ctr"/>
            <a:r>
              <a:rPr lang="ru-RU" i="1" u="sng" dirty="0" err="1"/>
              <a:t>дванадцятипалої</a:t>
            </a:r>
            <a:r>
              <a:rPr lang="ru-RU" i="1" u="sng" dirty="0"/>
              <a:t> кишки </a:t>
            </a:r>
            <a:r>
              <a:rPr lang="ru-RU" dirty="0"/>
              <a:t>є </a:t>
            </a:r>
            <a:r>
              <a:rPr lang="ru-RU" b="1" dirty="0" err="1"/>
              <a:t>відсутність</a:t>
            </a:r>
            <a:r>
              <a:rPr lang="ru-RU" b="1" dirty="0"/>
              <a:t> </a:t>
            </a:r>
            <a:r>
              <a:rPr lang="ru-RU" b="1" dirty="0" err="1"/>
              <a:t>уражень</a:t>
            </a:r>
            <a:endParaRPr lang="ru-RU" b="1" dirty="0"/>
          </a:p>
          <a:p>
            <a:pPr algn="ctr"/>
            <a:r>
              <a:rPr lang="ru-RU" b="1" dirty="0" err="1"/>
              <a:t>слизової</a:t>
            </a:r>
            <a:r>
              <a:rPr lang="ru-RU" b="1" dirty="0"/>
              <a:t> </a:t>
            </a:r>
            <a:r>
              <a:rPr lang="ru-RU" b="1" dirty="0" err="1"/>
              <a:t>оболонки</a:t>
            </a:r>
            <a:r>
              <a:rPr lang="ru-RU" b="1" dirty="0"/>
              <a:t> </a:t>
            </a:r>
            <a:r>
              <a:rPr lang="ru-RU" b="1" dirty="0" err="1"/>
              <a:t>виразкової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пухлинної</a:t>
            </a:r>
            <a:endParaRPr lang="ru-RU" b="1" dirty="0"/>
          </a:p>
          <a:p>
            <a:pPr algn="ctr"/>
            <a:r>
              <a:rPr lang="ru-RU" b="1" dirty="0" err="1"/>
              <a:t>природи</a:t>
            </a:r>
            <a:r>
              <a:rPr lang="ru-RU" b="1" dirty="0" smtClean="0"/>
              <a:t>.</a:t>
            </a:r>
          </a:p>
          <a:p>
            <a:pPr algn="ctr"/>
            <a:r>
              <a:rPr lang="uk-UA" b="1" i="1" u="sng" dirty="0"/>
              <a:t>Критеріями функціональної диспепсії </a:t>
            </a:r>
            <a:r>
              <a:rPr lang="uk-UA" b="1" dirty="0"/>
              <a:t>прийнято</a:t>
            </a:r>
          </a:p>
          <a:p>
            <a:pPr algn="ctr"/>
            <a:r>
              <a:rPr lang="uk-UA" b="1" dirty="0"/>
              <a:t>вважати:</a:t>
            </a:r>
          </a:p>
          <a:p>
            <a:pPr algn="ctr"/>
            <a:r>
              <a:rPr lang="uk-UA" b="1" dirty="0"/>
              <a:t>1. Наявність постійної або переміжної диспепсії</a:t>
            </a:r>
          </a:p>
          <a:p>
            <a:pPr algn="ctr"/>
            <a:r>
              <a:rPr lang="uk-UA" b="1" dirty="0"/>
              <a:t>протягом мінімум 12 тижнів у році;</a:t>
            </a:r>
          </a:p>
          <a:p>
            <a:pPr algn="ctr"/>
            <a:r>
              <a:rPr lang="uk-UA" b="1" dirty="0"/>
              <a:t>2. Відсутність органічних захворювань ШКТ з</a:t>
            </a:r>
          </a:p>
          <a:p>
            <a:pPr algn="ctr"/>
            <a:r>
              <a:rPr lang="uk-UA" b="1" dirty="0"/>
              <a:t>подібною симптоматикою;</a:t>
            </a:r>
          </a:p>
          <a:p>
            <a:pPr algn="ctr"/>
            <a:r>
              <a:rPr lang="uk-UA" b="1" dirty="0"/>
              <a:t>3. Диспепсія не </a:t>
            </a:r>
            <a:r>
              <a:rPr lang="uk-UA" b="1" dirty="0" smtClean="0"/>
              <a:t>зменшується </a:t>
            </a:r>
            <a:r>
              <a:rPr lang="uk-UA" b="1" dirty="0"/>
              <a:t>після дефекації і не</a:t>
            </a:r>
          </a:p>
          <a:p>
            <a:pPr algn="ctr"/>
            <a:r>
              <a:rPr lang="uk-UA" b="1" dirty="0"/>
              <a:t>пов'язана зі зміною частоти і характеру стільця</a:t>
            </a:r>
          </a:p>
          <a:p>
            <a:pPr algn="ctr"/>
            <a:r>
              <a:rPr lang="uk-UA" b="1" dirty="0"/>
              <a:t>(відсутність ознак синдрому подразненої кишки).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829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162" y="171723"/>
            <a:ext cx="8911687" cy="1280890"/>
          </a:xfrm>
        </p:spPr>
        <p:txBody>
          <a:bodyPr/>
          <a:lstStyle/>
          <a:p>
            <a:pPr algn="ctr"/>
            <a:r>
              <a:rPr lang="uk-UA" b="1" u="sng" dirty="0" smtClean="0"/>
              <a:t>ХАРЧУВАННЯ ПРИ ГАСТРИТІ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162" y="1366788"/>
            <a:ext cx="9213799" cy="4197925"/>
          </a:xfrm>
        </p:spPr>
        <p:txBody>
          <a:bodyPr>
            <a:noAutofit/>
          </a:bodyPr>
          <a:lstStyle/>
          <a:p>
            <a:r>
              <a:rPr lang="ru-RU" sz="2000" dirty="0" err="1"/>
              <a:t>Хронічний</a:t>
            </a:r>
            <a:r>
              <a:rPr lang="ru-RU" sz="2000" dirty="0"/>
              <a:t> гастрит без </a:t>
            </a:r>
            <a:r>
              <a:rPr lang="ru-RU" sz="2000" dirty="0" err="1"/>
              <a:t>клінічних</a:t>
            </a:r>
            <a:r>
              <a:rPr lang="ru-RU" sz="2000" dirty="0"/>
              <a:t> </a:t>
            </a:r>
            <a:r>
              <a:rPr lang="ru-RU" sz="2000" dirty="0" err="1"/>
              <a:t>проявів</a:t>
            </a:r>
            <a:r>
              <a:rPr lang="ru-RU" sz="2000" dirty="0"/>
              <a:t> </a:t>
            </a:r>
            <a:r>
              <a:rPr lang="ru-RU" sz="2000" dirty="0" err="1"/>
              <a:t>вимагає</a:t>
            </a:r>
            <a:r>
              <a:rPr lang="ru-RU" sz="2000" dirty="0"/>
              <a:t> не </a:t>
            </a:r>
            <a:r>
              <a:rPr lang="ru-RU" sz="2000" dirty="0" err="1"/>
              <a:t>настільки</a:t>
            </a:r>
            <a:r>
              <a:rPr lang="ru-RU" sz="2000" dirty="0"/>
              <a:t> </a:t>
            </a:r>
            <a:r>
              <a:rPr lang="ru-RU" sz="2000" dirty="0" err="1"/>
              <a:t>дієтотерапії</a:t>
            </a:r>
            <a:r>
              <a:rPr lang="ru-RU" sz="2000" dirty="0"/>
              <a:t>, а </a:t>
            </a:r>
            <a:r>
              <a:rPr lang="ru-RU" sz="2000" b="1" dirty="0" err="1"/>
              <a:t>дотримання</a:t>
            </a:r>
            <a:r>
              <a:rPr lang="ru-RU" sz="2000" b="1" dirty="0"/>
              <a:t> </a:t>
            </a:r>
            <a:r>
              <a:rPr lang="ru-RU" sz="2000" b="1" dirty="0" err="1"/>
              <a:t>принципів</a:t>
            </a:r>
            <a:r>
              <a:rPr lang="ru-RU" sz="2000" b="1" dirty="0"/>
              <a:t> </a:t>
            </a:r>
            <a:r>
              <a:rPr lang="ru-RU" sz="2000" b="1" dirty="0" err="1"/>
              <a:t>раціонального</a:t>
            </a:r>
            <a:r>
              <a:rPr lang="ru-RU" sz="2000" b="1" dirty="0"/>
              <a:t> </a:t>
            </a:r>
            <a:r>
              <a:rPr lang="ru-RU" sz="2000" b="1" dirty="0" err="1"/>
              <a:t>харчування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режиму.</a:t>
            </a:r>
          </a:p>
          <a:p>
            <a:r>
              <a:rPr lang="ru-RU" sz="2000" dirty="0"/>
              <a:t>При </a:t>
            </a:r>
            <a:r>
              <a:rPr lang="ru-RU" sz="2000" b="1" dirty="0" err="1"/>
              <a:t>гастриті</a:t>
            </a:r>
            <a:r>
              <a:rPr lang="ru-RU" sz="2000" b="1" dirty="0"/>
              <a:t> з </a:t>
            </a:r>
            <a:r>
              <a:rPr lang="ru-RU" sz="2000" b="1" dirty="0" err="1"/>
              <a:t>підвищеною</a:t>
            </a:r>
            <a:r>
              <a:rPr lang="ru-RU" sz="2000" b="1" dirty="0"/>
              <a:t> </a:t>
            </a:r>
            <a:r>
              <a:rPr lang="ru-RU" sz="2000" b="1" dirty="0" err="1"/>
              <a:t>кислотністю</a:t>
            </a:r>
            <a:r>
              <a:rPr lang="ru-RU" sz="2000" b="1" dirty="0"/>
              <a:t>  </a:t>
            </a:r>
            <a:r>
              <a:rPr lang="ru-RU" sz="2000" dirty="0" err="1" smtClean="0"/>
              <a:t>виключити</a:t>
            </a:r>
            <a:r>
              <a:rPr lang="ru-RU" sz="2000" dirty="0" smtClean="0"/>
              <a:t> </a:t>
            </a:r>
            <a:r>
              <a:rPr lang="ru-RU" sz="2000" dirty="0"/>
              <a:t>з </a:t>
            </a:r>
            <a:r>
              <a:rPr lang="ru-RU" sz="2000" dirty="0" err="1"/>
              <a:t>раціону</a:t>
            </a:r>
            <a:r>
              <a:rPr lang="ru-RU" sz="2000" dirty="0"/>
              <a:t> </a:t>
            </a:r>
            <a:r>
              <a:rPr lang="ru-RU" sz="2000" dirty="0" err="1"/>
              <a:t>міцні</a:t>
            </a:r>
            <a:r>
              <a:rPr lang="ru-RU" sz="2000" dirty="0"/>
              <a:t> </a:t>
            </a:r>
            <a:r>
              <a:rPr lang="ru-RU" sz="2000" dirty="0" err="1"/>
              <a:t>м’ясні</a:t>
            </a:r>
            <a:r>
              <a:rPr lang="ru-RU" sz="2000" dirty="0"/>
              <a:t> і </a:t>
            </a:r>
            <a:r>
              <a:rPr lang="ru-RU" sz="2000" dirty="0" err="1"/>
              <a:t>рибні</a:t>
            </a:r>
            <a:r>
              <a:rPr lang="ru-RU" sz="2000" dirty="0"/>
              <a:t> </a:t>
            </a:r>
            <a:r>
              <a:rPr lang="ru-RU" sz="2000" dirty="0" err="1"/>
              <a:t>бульйони</a:t>
            </a:r>
            <a:r>
              <a:rPr lang="ru-RU" sz="2000" dirty="0"/>
              <a:t>, </a:t>
            </a:r>
            <a:r>
              <a:rPr lang="ru-RU" sz="2000" dirty="0" err="1"/>
              <a:t>грибні</a:t>
            </a:r>
            <a:r>
              <a:rPr lang="ru-RU" sz="2000" dirty="0"/>
              <a:t> й </a:t>
            </a:r>
            <a:r>
              <a:rPr lang="ru-RU" sz="2000" dirty="0" err="1"/>
              <a:t>овочеві</a:t>
            </a:r>
            <a:r>
              <a:rPr lang="ru-RU" sz="2000" dirty="0"/>
              <a:t> </a:t>
            </a:r>
            <a:r>
              <a:rPr lang="ru-RU" sz="2000" dirty="0" err="1"/>
              <a:t>відвари</a:t>
            </a:r>
            <a:r>
              <a:rPr lang="ru-RU" sz="2000" dirty="0"/>
              <a:t>, </a:t>
            </a:r>
            <a:r>
              <a:rPr lang="ru-RU" sz="2000" dirty="0" err="1"/>
              <a:t>м’ясо</a:t>
            </a:r>
            <a:r>
              <a:rPr lang="ru-RU" sz="2000" dirty="0"/>
              <a:t>, </a:t>
            </a:r>
            <a:r>
              <a:rPr lang="ru-RU" sz="2000" dirty="0" err="1"/>
              <a:t>птицю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рибу</a:t>
            </a:r>
            <a:r>
              <a:rPr lang="ru-RU" sz="2000" dirty="0"/>
              <a:t> в </a:t>
            </a:r>
            <a:r>
              <a:rPr lang="ru-RU" sz="2000" dirty="0" err="1"/>
              <a:t>смаженому</a:t>
            </a:r>
            <a:r>
              <a:rPr lang="ru-RU" sz="2000" dirty="0"/>
              <a:t> і </a:t>
            </a:r>
            <a:r>
              <a:rPr lang="ru-RU" sz="2000" dirty="0" err="1"/>
              <a:t>тушкованому</a:t>
            </a:r>
            <a:r>
              <a:rPr lang="ru-RU" sz="2000" dirty="0"/>
              <a:t> </a:t>
            </a:r>
            <a:r>
              <a:rPr lang="ru-RU" sz="2000" dirty="0" err="1"/>
              <a:t>вигляді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солоне</a:t>
            </a:r>
            <a:r>
              <a:rPr lang="ru-RU" sz="2000" dirty="0"/>
              <a:t>, </a:t>
            </a:r>
            <a:r>
              <a:rPr lang="ru-RU" sz="2000" dirty="0" err="1"/>
              <a:t>копчене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в’ялене</a:t>
            </a:r>
            <a:r>
              <a:rPr lang="ru-RU" sz="2000" dirty="0"/>
              <a:t> </a:t>
            </a:r>
            <a:r>
              <a:rPr lang="ru-RU" sz="2000" dirty="0" err="1"/>
              <a:t>м’ясо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 smtClean="0"/>
              <a:t>рибу</a:t>
            </a:r>
            <a:r>
              <a:rPr lang="ru-RU" sz="2000" dirty="0" smtClean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13" y="3635100"/>
            <a:ext cx="4113096" cy="3124678"/>
          </a:xfrm>
          <a:prstGeom prst="rect">
            <a:avLst/>
          </a:prstGeom>
        </p:spPr>
      </p:pic>
      <p:sp>
        <p:nvSpPr>
          <p:cNvPr id="5" name="Умножение 4"/>
          <p:cNvSpPr/>
          <p:nvPr/>
        </p:nvSpPr>
        <p:spPr>
          <a:xfrm>
            <a:off x="5353803" y="4037131"/>
            <a:ext cx="2806516" cy="256864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162" y="171723"/>
            <a:ext cx="8911687" cy="1280890"/>
          </a:xfrm>
        </p:spPr>
        <p:txBody>
          <a:bodyPr/>
          <a:lstStyle/>
          <a:p>
            <a:pPr algn="ctr"/>
            <a:r>
              <a:rPr lang="uk-UA" b="1" u="sng" dirty="0" smtClean="0"/>
              <a:t>ХАРЧУВАННЯ ПРИ ГАСТРИТІ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162" y="1366788"/>
            <a:ext cx="9213799" cy="4197925"/>
          </a:xfrm>
        </p:spPr>
        <p:txBody>
          <a:bodyPr>
            <a:noAutofit/>
          </a:bodyPr>
          <a:lstStyle/>
          <a:p>
            <a:r>
              <a:rPr lang="ru-RU" sz="2000" smtClean="0"/>
              <a:t>Ягоди </a:t>
            </a:r>
            <a:r>
              <a:rPr lang="ru-RU" sz="2000" dirty="0" err="1"/>
              <a:t>повинні</a:t>
            </a:r>
            <a:r>
              <a:rPr lang="ru-RU" sz="2000" dirty="0"/>
              <a:t> бути </a:t>
            </a:r>
            <a:r>
              <a:rPr lang="ru-RU" sz="2000" dirty="0" err="1"/>
              <a:t>солодкими</a:t>
            </a:r>
            <a:r>
              <a:rPr lang="ru-RU" sz="2000" dirty="0"/>
              <a:t>, а </a:t>
            </a:r>
            <a:r>
              <a:rPr lang="ru-RU" sz="2000" dirty="0" err="1"/>
              <a:t>фрукти</a:t>
            </a:r>
            <a:r>
              <a:rPr lang="ru-RU" sz="2000" dirty="0"/>
              <a:t> </a:t>
            </a:r>
            <a:r>
              <a:rPr lang="ru-RU" sz="2000" dirty="0" err="1"/>
              <a:t>стиглими</a:t>
            </a:r>
            <a:r>
              <a:rPr lang="ru-RU" sz="2000" dirty="0"/>
              <a:t>. </a:t>
            </a:r>
            <a:r>
              <a:rPr lang="ru-RU" sz="2000" dirty="0" err="1"/>
              <a:t>Готувати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треба в протертому, </a:t>
            </a:r>
            <a:r>
              <a:rPr lang="ru-RU" sz="2000" dirty="0" err="1"/>
              <a:t>запеченому</a:t>
            </a:r>
            <a:r>
              <a:rPr lang="ru-RU" sz="2000" dirty="0"/>
              <a:t> і </a:t>
            </a:r>
            <a:r>
              <a:rPr lang="ru-RU" sz="2000" dirty="0" err="1"/>
              <a:t>звареному</a:t>
            </a:r>
            <a:r>
              <a:rPr lang="ru-RU" sz="2000" dirty="0"/>
              <a:t> </a:t>
            </a:r>
            <a:r>
              <a:rPr lang="ru-RU" sz="2000" dirty="0" err="1" smtClean="0"/>
              <a:t>вигляді</a:t>
            </a:r>
            <a:r>
              <a:rPr lang="ru-RU" sz="2000" dirty="0" smtClean="0"/>
              <a:t>. У </a:t>
            </a:r>
            <a:r>
              <a:rPr lang="ru-RU" sz="2000" dirty="0" err="1"/>
              <a:t>вигляді</a:t>
            </a:r>
            <a:r>
              <a:rPr lang="ru-RU" sz="2000" dirty="0"/>
              <a:t> десерту </a:t>
            </a:r>
            <a:r>
              <a:rPr lang="ru-RU" sz="2000" dirty="0" err="1"/>
              <a:t>допустиме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варення</a:t>
            </a:r>
            <a:r>
              <a:rPr lang="ru-RU" sz="2000" dirty="0"/>
              <a:t>, </a:t>
            </a:r>
            <a:r>
              <a:rPr lang="ru-RU" sz="2000" dirty="0" err="1"/>
              <a:t>зефіру</a:t>
            </a:r>
            <a:r>
              <a:rPr lang="ru-RU" sz="2000" dirty="0"/>
              <a:t>, меду, </a:t>
            </a:r>
            <a:r>
              <a:rPr lang="ru-RU" sz="2000" dirty="0" err="1"/>
              <a:t>пастили</a:t>
            </a:r>
            <a:r>
              <a:rPr lang="ru-RU" sz="2000" dirty="0"/>
              <a:t>, </a:t>
            </a:r>
            <a:r>
              <a:rPr lang="ru-RU" sz="2000" dirty="0" err="1"/>
              <a:t>вершкових</a:t>
            </a:r>
            <a:r>
              <a:rPr lang="ru-RU" sz="2000" dirty="0"/>
              <a:t> та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 smtClean="0"/>
              <a:t>пудингів</a:t>
            </a:r>
            <a:r>
              <a:rPr lang="ru-RU" sz="2000" dirty="0" smtClean="0"/>
              <a:t>. У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рафіновані</a:t>
            </a:r>
            <a:r>
              <a:rPr lang="ru-RU" sz="2000" dirty="0"/>
              <a:t> </a:t>
            </a:r>
            <a:r>
              <a:rPr lang="ru-RU" sz="2000" dirty="0" err="1"/>
              <a:t>соняшникова</a:t>
            </a:r>
            <a:r>
              <a:rPr lang="ru-RU" sz="2000" dirty="0"/>
              <a:t> і </a:t>
            </a:r>
            <a:r>
              <a:rPr lang="ru-RU" sz="2000" dirty="0" err="1"/>
              <a:t>оливкова</a:t>
            </a:r>
            <a:r>
              <a:rPr lang="ru-RU" sz="2000" dirty="0"/>
              <a:t> </a:t>
            </a:r>
            <a:r>
              <a:rPr lang="ru-RU" sz="2000" dirty="0" err="1"/>
              <a:t>олії</a:t>
            </a:r>
            <a:r>
              <a:rPr lang="ru-RU" sz="2000" dirty="0"/>
              <a:t>, </a:t>
            </a:r>
            <a:r>
              <a:rPr lang="ru-RU" sz="2000" dirty="0" err="1"/>
              <a:t>топлене</a:t>
            </a:r>
            <a:r>
              <a:rPr lang="ru-RU" sz="2000" dirty="0"/>
              <a:t> і </a:t>
            </a:r>
            <a:r>
              <a:rPr lang="ru-RU" sz="2000" dirty="0" err="1"/>
              <a:t>солодко-вершкове</a:t>
            </a:r>
            <a:r>
              <a:rPr lang="ru-RU" sz="2000" dirty="0"/>
              <a:t> </a:t>
            </a:r>
            <a:r>
              <a:rPr lang="ru-RU" sz="2000" dirty="0" smtClean="0"/>
              <a:t>масло. З </a:t>
            </a:r>
            <a:r>
              <a:rPr lang="ru-RU" sz="2000" dirty="0" err="1"/>
              <a:t>напоїв</a:t>
            </a:r>
            <a:r>
              <a:rPr lang="ru-RU" sz="2000" dirty="0"/>
              <a:t> </a:t>
            </a:r>
            <a:r>
              <a:rPr lang="ru-RU" sz="2000" dirty="0" err="1" smtClean="0"/>
              <a:t>віддавати</a:t>
            </a:r>
            <a:r>
              <a:rPr lang="ru-RU" sz="2000" dirty="0" smtClean="0"/>
              <a:t> </a:t>
            </a:r>
            <a:r>
              <a:rPr lang="ru-RU" sz="2000" dirty="0" err="1"/>
              <a:t>перевагу</a:t>
            </a:r>
            <a:r>
              <a:rPr lang="ru-RU" sz="2000" dirty="0"/>
              <a:t> </a:t>
            </a:r>
            <a:r>
              <a:rPr lang="ru-RU" sz="2000" dirty="0" err="1" smtClean="0"/>
              <a:t>неміцному</a:t>
            </a:r>
            <a:r>
              <a:rPr lang="ru-RU" sz="2000" dirty="0" smtClean="0"/>
              <a:t> </a:t>
            </a:r>
            <a:r>
              <a:rPr lang="ru-RU" sz="2000" dirty="0"/>
              <a:t>чаю </a:t>
            </a:r>
            <a:r>
              <a:rPr lang="ru-RU" sz="2000" dirty="0" err="1"/>
              <a:t>або</a:t>
            </a:r>
            <a:r>
              <a:rPr lang="ru-RU" sz="2000" dirty="0"/>
              <a:t> какао з молоком, </a:t>
            </a:r>
            <a:r>
              <a:rPr lang="ru-RU" sz="2000" dirty="0" err="1"/>
              <a:t>солодким</a:t>
            </a:r>
            <a:r>
              <a:rPr lang="ru-RU" sz="2000" dirty="0"/>
              <a:t> сокам і </a:t>
            </a:r>
            <a:r>
              <a:rPr lang="ru-RU" sz="2000" dirty="0" err="1" smtClean="0"/>
              <a:t>відварам</a:t>
            </a:r>
            <a:r>
              <a:rPr lang="ru-RU" sz="2000" dirty="0" smtClean="0"/>
              <a:t>.</a:t>
            </a:r>
          </a:p>
          <a:p>
            <a:r>
              <a:rPr lang="ru-RU" sz="2000" b="1" u="sng" dirty="0" smtClean="0"/>
              <a:t>Не </a:t>
            </a:r>
            <a:r>
              <a:rPr lang="ru-RU" sz="2000" b="1" u="sng" dirty="0" err="1"/>
              <a:t>рекомендуються</a:t>
            </a:r>
            <a:r>
              <a:rPr lang="ru-RU" sz="2000" b="1" u="sng" dirty="0"/>
              <a:t> </a:t>
            </a:r>
            <a:r>
              <a:rPr lang="ru-RU" sz="2000" dirty="0" err="1"/>
              <a:t>м’ясні</a:t>
            </a:r>
            <a:r>
              <a:rPr lang="ru-RU" sz="2000" dirty="0"/>
              <a:t>, </a:t>
            </a:r>
            <a:r>
              <a:rPr lang="ru-RU" sz="2000" dirty="0" err="1"/>
              <a:t>рибні</a:t>
            </a:r>
            <a:r>
              <a:rPr lang="ru-RU" sz="2000" dirty="0"/>
              <a:t> та </a:t>
            </a:r>
            <a:r>
              <a:rPr lang="ru-RU" sz="2000" dirty="0" err="1"/>
              <a:t>овочеві</a:t>
            </a:r>
            <a:r>
              <a:rPr lang="ru-RU" sz="2000" dirty="0"/>
              <a:t> </a:t>
            </a:r>
            <a:r>
              <a:rPr lang="ru-RU" sz="2000" dirty="0" err="1"/>
              <a:t>консерви</a:t>
            </a:r>
            <a:r>
              <a:rPr lang="ru-RU" sz="2000" dirty="0"/>
              <a:t> (особливо в </a:t>
            </a:r>
            <a:r>
              <a:rPr lang="ru-RU" sz="2000" dirty="0" err="1"/>
              <a:t>томаті</a:t>
            </a:r>
            <a:r>
              <a:rPr lang="ru-RU" sz="2000" dirty="0"/>
              <a:t>), </a:t>
            </a:r>
            <a:r>
              <a:rPr lang="ru-RU" sz="2000" dirty="0" err="1"/>
              <a:t>прянощі</a:t>
            </a:r>
            <a:r>
              <a:rPr lang="ru-RU" sz="2000" dirty="0"/>
              <a:t> та </a:t>
            </a:r>
            <a:r>
              <a:rPr lang="ru-RU" sz="2000" dirty="0" err="1"/>
              <a:t>пряні</a:t>
            </a:r>
            <a:r>
              <a:rPr lang="ru-RU" sz="2000" dirty="0"/>
              <a:t> </a:t>
            </a:r>
            <a:r>
              <a:rPr lang="ru-RU" sz="2000" dirty="0" err="1"/>
              <a:t>овочі</a:t>
            </a:r>
            <a:r>
              <a:rPr lang="ru-RU" sz="2000" dirty="0"/>
              <a:t>, </a:t>
            </a:r>
            <a:r>
              <a:rPr lang="ru-RU" sz="2000" dirty="0" err="1"/>
              <a:t>кислі</a:t>
            </a:r>
            <a:r>
              <a:rPr lang="ru-RU" sz="2000" dirty="0"/>
              <a:t> і </a:t>
            </a:r>
            <a:r>
              <a:rPr lang="ru-RU" sz="2000" dirty="0" err="1"/>
              <a:t>незрілі</a:t>
            </a:r>
            <a:r>
              <a:rPr lang="ru-RU" sz="2000" dirty="0"/>
              <a:t> </a:t>
            </a:r>
            <a:r>
              <a:rPr lang="ru-RU" sz="2000" dirty="0" err="1"/>
              <a:t>ягоди</a:t>
            </a:r>
            <a:r>
              <a:rPr lang="ru-RU" sz="2000" dirty="0"/>
              <a:t> і </a:t>
            </a:r>
            <a:r>
              <a:rPr lang="ru-RU" sz="2000" dirty="0" err="1"/>
              <a:t>фрукти</a:t>
            </a:r>
            <a:r>
              <a:rPr lang="ru-RU" sz="2000" dirty="0"/>
              <a:t>, </a:t>
            </a:r>
            <a:r>
              <a:rPr lang="ru-RU" sz="2000" dirty="0" err="1"/>
              <a:t>міцний</a:t>
            </a:r>
            <a:r>
              <a:rPr lang="ru-RU" sz="2000" dirty="0"/>
              <a:t> чай і </a:t>
            </a:r>
            <a:r>
              <a:rPr lang="ru-RU" sz="2000" dirty="0" err="1"/>
              <a:t>кава</a:t>
            </a:r>
            <a:r>
              <a:rPr lang="ru-RU" sz="2000" dirty="0"/>
              <a:t>. </a:t>
            </a:r>
            <a:r>
              <a:rPr lang="ru-RU" sz="2000" dirty="0" err="1"/>
              <a:t>Дотримуючись</a:t>
            </a:r>
            <a:r>
              <a:rPr lang="ru-RU" sz="2000" dirty="0"/>
              <a:t> </a:t>
            </a:r>
            <a:r>
              <a:rPr lang="ru-RU" sz="2000" dirty="0" err="1"/>
              <a:t>певної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, </a:t>
            </a:r>
            <a:r>
              <a:rPr lang="ru-RU" sz="2000" dirty="0" err="1"/>
              <a:t>обов’язково</a:t>
            </a:r>
            <a:r>
              <a:rPr lang="ru-RU" sz="2000" dirty="0"/>
              <a:t> раз на </a:t>
            </a:r>
            <a:r>
              <a:rPr lang="ru-RU" sz="2000" dirty="0" err="1"/>
              <a:t>місяць</a:t>
            </a:r>
            <a:r>
              <a:rPr lang="ru-RU" sz="2000" dirty="0"/>
              <a:t> </a:t>
            </a:r>
            <a:r>
              <a:rPr lang="ru-RU" sz="2000" dirty="0" err="1"/>
              <a:t>протягом</a:t>
            </a:r>
            <a:r>
              <a:rPr lang="ru-RU" sz="2000" dirty="0"/>
              <a:t> </a:t>
            </a:r>
            <a:r>
              <a:rPr lang="ru-RU" sz="2000" dirty="0" err="1"/>
              <a:t>тижня</a:t>
            </a:r>
            <a:r>
              <a:rPr lang="ru-RU" sz="2000" dirty="0"/>
              <a:t> </a:t>
            </a:r>
            <a:r>
              <a:rPr lang="ru-RU" sz="2000" dirty="0" err="1" smtClean="0"/>
              <a:t>пити</a:t>
            </a:r>
            <a:r>
              <a:rPr lang="ru-RU" sz="2000" dirty="0" smtClean="0"/>
              <a:t> </a:t>
            </a:r>
            <a:r>
              <a:rPr lang="ru-RU" sz="2000" dirty="0" err="1"/>
              <a:t>свіжий</a:t>
            </a:r>
            <a:r>
              <a:rPr lang="ru-RU" sz="2000" dirty="0"/>
              <a:t> </a:t>
            </a:r>
            <a:r>
              <a:rPr lang="ru-RU" sz="2000" dirty="0" err="1"/>
              <a:t>сік</a:t>
            </a:r>
            <a:r>
              <a:rPr lang="ru-RU" sz="2000" dirty="0"/>
              <a:t> </a:t>
            </a:r>
            <a:r>
              <a:rPr lang="ru-RU" sz="2000" dirty="0" err="1"/>
              <a:t>картоплі</a:t>
            </a:r>
            <a:r>
              <a:rPr lang="ru-RU" sz="2000" dirty="0"/>
              <a:t> по  </a:t>
            </a:r>
            <a:r>
              <a:rPr lang="ru-RU" sz="2000" dirty="0" err="1"/>
              <a:t>півсклянки</a:t>
            </a:r>
            <a:r>
              <a:rPr lang="ru-RU" sz="2000" dirty="0"/>
              <a:t> </a:t>
            </a:r>
            <a:r>
              <a:rPr lang="ru-RU" sz="2000" dirty="0" err="1"/>
              <a:t>натще</a:t>
            </a:r>
            <a:r>
              <a:rPr lang="ru-RU" sz="2000" dirty="0"/>
              <a:t> за 1 годину до </a:t>
            </a:r>
            <a:r>
              <a:rPr lang="ru-RU" sz="2000" dirty="0" err="1"/>
              <a:t>обіду</a:t>
            </a:r>
            <a:r>
              <a:rPr lang="ru-RU" sz="2000" dirty="0"/>
              <a:t>. </a:t>
            </a:r>
            <a:r>
              <a:rPr lang="ru-RU" sz="2000" dirty="0" err="1"/>
              <a:t>Вранці</a:t>
            </a:r>
            <a:r>
              <a:rPr lang="ru-RU" sz="2000" dirty="0"/>
              <a:t> </a:t>
            </a:r>
            <a:r>
              <a:rPr lang="ru-RU" sz="2000" dirty="0" err="1"/>
              <a:t>корисна</a:t>
            </a:r>
            <a:r>
              <a:rPr lang="ru-RU" sz="2000" dirty="0"/>
              <a:t> </a:t>
            </a:r>
            <a:r>
              <a:rPr lang="ru-RU" sz="2000" dirty="0" err="1"/>
              <a:t>гречана</a:t>
            </a:r>
            <a:r>
              <a:rPr lang="ru-RU" sz="2000" dirty="0"/>
              <a:t> каша. </a:t>
            </a:r>
            <a:r>
              <a:rPr lang="ru-RU" sz="2000" dirty="0" smtClean="0"/>
              <a:t>Води </a:t>
            </a:r>
            <a:r>
              <a:rPr lang="ru-RU" sz="2000" dirty="0"/>
              <a:t>(</a:t>
            </a:r>
            <a:r>
              <a:rPr lang="ru-RU" sz="2000" dirty="0" err="1"/>
              <a:t>бажано</a:t>
            </a:r>
            <a:r>
              <a:rPr lang="ru-RU" sz="2000" dirty="0"/>
              <a:t> </a:t>
            </a:r>
            <a:r>
              <a:rPr lang="ru-RU" sz="2000" dirty="0" err="1"/>
              <a:t>талої</a:t>
            </a:r>
            <a:r>
              <a:rPr lang="ru-RU" sz="2000" dirty="0"/>
              <a:t>) </a:t>
            </a:r>
            <a:r>
              <a:rPr lang="ru-RU" sz="2000" dirty="0" err="1"/>
              <a:t>пити</a:t>
            </a:r>
            <a:r>
              <a:rPr lang="ru-RU" sz="2000" dirty="0"/>
              <a:t> </a:t>
            </a:r>
            <a:r>
              <a:rPr lang="ru-RU" sz="2000" dirty="0" err="1"/>
              <a:t>багато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8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162" y="171723"/>
            <a:ext cx="8911687" cy="1280890"/>
          </a:xfrm>
        </p:spPr>
        <p:txBody>
          <a:bodyPr/>
          <a:lstStyle/>
          <a:p>
            <a:pPr algn="ctr"/>
            <a:r>
              <a:rPr lang="uk-UA" b="1" u="sng" dirty="0" smtClean="0"/>
              <a:t>ХАРЧУВАННЯ ПРИ ГАСТРИТІ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162" y="1452613"/>
            <a:ext cx="9689165" cy="422680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При </a:t>
            </a:r>
            <a:r>
              <a:rPr lang="ru-RU" sz="2000" b="1" i="1" u="sng" dirty="0" err="1"/>
              <a:t>гастриті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зі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зниженою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кислотністю</a:t>
            </a:r>
            <a:r>
              <a:rPr lang="ru-RU" sz="2000" b="1" i="1" u="sng" dirty="0"/>
              <a:t>  </a:t>
            </a:r>
            <a:r>
              <a:rPr lang="ru-RU" sz="2000" dirty="0" err="1" smtClean="0"/>
              <a:t>виключити</a:t>
            </a:r>
            <a:r>
              <a:rPr lang="ru-RU" sz="2000" dirty="0" smtClean="0"/>
              <a:t> </a:t>
            </a:r>
            <a:r>
              <a:rPr lang="ru-RU" sz="2000" dirty="0"/>
              <a:t>з </a:t>
            </a:r>
            <a:r>
              <a:rPr lang="ru-RU" sz="2000" dirty="0" err="1"/>
              <a:t>раціону</a:t>
            </a:r>
            <a:r>
              <a:rPr lang="ru-RU" sz="2000" dirty="0"/>
              <a:t> страви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здобного</a:t>
            </a:r>
            <a:r>
              <a:rPr lang="ru-RU" sz="2000" dirty="0"/>
              <a:t> </a:t>
            </a:r>
            <a:r>
              <a:rPr lang="ru-RU" sz="2000" dirty="0" err="1"/>
              <a:t>тіста</a:t>
            </a:r>
            <a:r>
              <a:rPr lang="ru-RU" sz="2000" dirty="0"/>
              <a:t>, </a:t>
            </a:r>
            <a:r>
              <a:rPr lang="ru-RU" sz="2000" dirty="0" err="1"/>
              <a:t>свиняче</a:t>
            </a:r>
            <a:r>
              <a:rPr lang="ru-RU" sz="2000" dirty="0"/>
              <a:t> сало, </a:t>
            </a:r>
            <a:r>
              <a:rPr lang="ru-RU" sz="2000" dirty="0" err="1"/>
              <a:t>смажені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чорний</a:t>
            </a:r>
            <a:r>
              <a:rPr lang="ru-RU" sz="2000" dirty="0"/>
              <a:t> </a:t>
            </a:r>
            <a:r>
              <a:rPr lang="ru-RU" sz="2000" dirty="0" err="1"/>
              <a:t>хліб</a:t>
            </a:r>
            <a:r>
              <a:rPr lang="ru-RU" sz="2000" dirty="0"/>
              <a:t>, </a:t>
            </a:r>
            <a:r>
              <a:rPr lang="ru-RU" sz="2000" dirty="0" err="1"/>
              <a:t>цільне</a:t>
            </a:r>
            <a:r>
              <a:rPr lang="ru-RU" sz="2000" dirty="0"/>
              <a:t> молоко, </a:t>
            </a:r>
            <a:r>
              <a:rPr lang="ru-RU" sz="2000" dirty="0" err="1"/>
              <a:t>газовані</a:t>
            </a:r>
            <a:r>
              <a:rPr lang="ru-RU" sz="2000" dirty="0"/>
              <a:t> </a:t>
            </a:r>
            <a:r>
              <a:rPr lang="ru-RU" sz="2000" dirty="0" err="1"/>
              <a:t>напої</a:t>
            </a:r>
            <a:r>
              <a:rPr lang="ru-RU" sz="2000" dirty="0"/>
              <a:t>, </a:t>
            </a:r>
            <a:r>
              <a:rPr lang="ru-RU" sz="2000" dirty="0" err="1"/>
              <a:t>маринади</a:t>
            </a:r>
            <a:r>
              <a:rPr lang="ru-RU" sz="2000" dirty="0"/>
              <a:t>. У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загострення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не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сирі</a:t>
            </a:r>
            <a:r>
              <a:rPr lang="ru-RU" sz="2000" dirty="0"/>
              <a:t> </a:t>
            </a:r>
            <a:r>
              <a:rPr lang="ru-RU" sz="2000" dirty="0" err="1"/>
              <a:t>овочі</a:t>
            </a:r>
            <a:r>
              <a:rPr lang="ru-RU" sz="2000" dirty="0"/>
              <a:t> і </a:t>
            </a:r>
            <a:r>
              <a:rPr lang="ru-RU" sz="2000" dirty="0" err="1"/>
              <a:t>фрукти</a:t>
            </a:r>
            <a:r>
              <a:rPr lang="ru-RU" sz="2000" dirty="0"/>
              <a:t>. </a:t>
            </a:r>
            <a:r>
              <a:rPr lang="ru-RU" sz="2000" dirty="0" err="1"/>
              <a:t>Бажано</a:t>
            </a:r>
            <a:r>
              <a:rPr lang="ru-RU" sz="2000" dirty="0"/>
              <a:t> 3 рази на день </a:t>
            </a:r>
            <a:r>
              <a:rPr lang="ru-RU" sz="2000" dirty="0" err="1"/>
              <a:t>пити</a:t>
            </a:r>
            <a:r>
              <a:rPr lang="ru-RU" sz="2000" dirty="0"/>
              <a:t> по 100 мл соку </a:t>
            </a:r>
            <a:r>
              <a:rPr lang="ru-RU" sz="2000" dirty="0" err="1"/>
              <a:t>чорної</a:t>
            </a:r>
            <a:r>
              <a:rPr lang="ru-RU" sz="2000" dirty="0"/>
              <a:t> </a:t>
            </a:r>
            <a:r>
              <a:rPr lang="ru-RU" sz="2000" dirty="0" err="1"/>
              <a:t>смородини</a:t>
            </a:r>
            <a:r>
              <a:rPr lang="ru-RU" sz="2000" dirty="0"/>
              <a:t>. </a:t>
            </a:r>
            <a:r>
              <a:rPr lang="ru-RU" sz="2000" dirty="0" err="1"/>
              <a:t>Корисно</a:t>
            </a:r>
            <a:r>
              <a:rPr lang="ru-RU" sz="2000" dirty="0"/>
              <a:t> до </a:t>
            </a:r>
            <a:r>
              <a:rPr lang="ru-RU" sz="2000" dirty="0" err="1"/>
              <a:t>їжі</a:t>
            </a:r>
            <a:r>
              <a:rPr lang="ru-RU" sz="2000" dirty="0"/>
              <a:t> </a:t>
            </a:r>
            <a:r>
              <a:rPr lang="ru-RU" sz="2000" dirty="0" err="1"/>
              <a:t>з’їдати</a:t>
            </a:r>
            <a:r>
              <a:rPr lang="ru-RU" sz="2000" dirty="0"/>
              <a:t> 1 ч. ложку тертого </a:t>
            </a:r>
            <a:r>
              <a:rPr lang="ru-RU" sz="2000" dirty="0" err="1"/>
              <a:t>хрону</a:t>
            </a:r>
            <a:r>
              <a:rPr lang="ru-RU" sz="2000" dirty="0"/>
              <a:t> з </a:t>
            </a:r>
            <a:r>
              <a:rPr lang="ru-RU" sz="2000" dirty="0" err="1"/>
              <a:t>цукром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медом. </a:t>
            </a:r>
            <a:r>
              <a:rPr lang="ru-RU" sz="2000" dirty="0" err="1"/>
              <a:t>Восени</a:t>
            </a:r>
            <a:r>
              <a:rPr lang="ru-RU" sz="2000" dirty="0"/>
              <a:t> і </a:t>
            </a:r>
            <a:r>
              <a:rPr lang="ru-RU" sz="2000" dirty="0" err="1"/>
              <a:t>взимку</a:t>
            </a:r>
            <a:r>
              <a:rPr lang="ru-RU" sz="2000" dirty="0"/>
              <a:t> </a:t>
            </a:r>
            <a:r>
              <a:rPr lang="ru-RU" sz="2000" dirty="0" err="1" smtClean="0"/>
              <a:t>включати</a:t>
            </a:r>
            <a:r>
              <a:rPr lang="ru-RU" sz="2000" dirty="0" smtClean="0"/>
              <a:t> </a:t>
            </a:r>
            <a:r>
              <a:rPr lang="ru-RU" sz="2000" dirty="0"/>
              <a:t>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свіжі</a:t>
            </a:r>
            <a:r>
              <a:rPr lang="ru-RU" sz="2000" dirty="0"/>
              <a:t> </a:t>
            </a:r>
            <a:r>
              <a:rPr lang="ru-RU" sz="2000" dirty="0" err="1"/>
              <a:t>ягоди</a:t>
            </a:r>
            <a:r>
              <a:rPr lang="ru-RU" sz="2000" dirty="0"/>
              <a:t> </a:t>
            </a:r>
            <a:r>
              <a:rPr lang="ru-RU" sz="2000" dirty="0" err="1"/>
              <a:t>журавлини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8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ru-RU" dirty="0" err="1"/>
              <a:t>Лікувальна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№1, при </a:t>
            </a:r>
            <a:r>
              <a:rPr lang="ru-RU" dirty="0" err="1"/>
              <a:t>виразці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та </a:t>
            </a:r>
            <a:r>
              <a:rPr lang="ru-RU" dirty="0" err="1"/>
              <a:t>дванадцятипалої</a:t>
            </a:r>
            <a:r>
              <a:rPr lang="ru-RU" dirty="0"/>
              <a:t> кишки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6768" y="1469456"/>
            <a:ext cx="9021294" cy="4267200"/>
          </a:xfrm>
        </p:spPr>
        <p:txBody>
          <a:bodyPr>
            <a:noAutofit/>
          </a:bodyPr>
          <a:lstStyle/>
          <a:p>
            <a:r>
              <a:rPr lang="ru-RU" sz="2000" b="1" i="1" u="sng" dirty="0"/>
              <a:t>Тип </a:t>
            </a:r>
            <a:r>
              <a:rPr lang="ru-RU" sz="2000" b="1" i="1" u="sng" dirty="0" err="1"/>
              <a:t>дієти</a:t>
            </a:r>
            <a:r>
              <a:rPr lang="ru-RU" sz="2000" b="1" i="1" u="sng" dirty="0"/>
              <a:t>: </a:t>
            </a:r>
          </a:p>
          <a:p>
            <a:r>
              <a:rPr lang="ru-RU" sz="2000" dirty="0" err="1"/>
              <a:t>Лікувальна</a:t>
            </a:r>
            <a:endParaRPr lang="ru-RU" sz="2000" dirty="0"/>
          </a:p>
          <a:p>
            <a:r>
              <a:rPr lang="ru-RU" sz="2000" dirty="0" err="1"/>
              <a:t>Лікувальна</a:t>
            </a:r>
            <a:r>
              <a:rPr lang="ru-RU" sz="2000" dirty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№1, при </a:t>
            </a:r>
            <a:r>
              <a:rPr lang="ru-RU" sz="2000" dirty="0" err="1"/>
              <a:t>виразці</a:t>
            </a:r>
            <a:r>
              <a:rPr lang="ru-RU" sz="2000" dirty="0"/>
              <a:t> </a:t>
            </a:r>
            <a:r>
              <a:rPr lang="ru-RU" sz="2000" dirty="0" err="1"/>
              <a:t>шлунку</a:t>
            </a:r>
            <a:r>
              <a:rPr lang="ru-RU" sz="2000" dirty="0"/>
              <a:t> та </a:t>
            </a:r>
            <a:r>
              <a:rPr lang="ru-RU" sz="2000" dirty="0" err="1"/>
              <a:t>дванадцятипалої</a:t>
            </a:r>
            <a:r>
              <a:rPr lang="ru-RU" sz="2000" dirty="0"/>
              <a:t> кишки, </a:t>
            </a:r>
            <a:r>
              <a:rPr lang="ru-RU" sz="2000" dirty="0" err="1"/>
              <a:t>спрямована</a:t>
            </a:r>
            <a:r>
              <a:rPr lang="ru-RU" sz="2000" dirty="0"/>
              <a:t> на </a:t>
            </a:r>
            <a:r>
              <a:rPr lang="ru-RU" sz="2000" dirty="0" err="1"/>
              <a:t>стимулювання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 </a:t>
            </a:r>
            <a:r>
              <a:rPr lang="ru-RU" sz="2000" dirty="0" err="1"/>
              <a:t>ферментної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та </a:t>
            </a:r>
            <a:r>
              <a:rPr lang="ru-RU" sz="2000" dirty="0" err="1"/>
              <a:t>пришвидшення</a:t>
            </a:r>
            <a:r>
              <a:rPr lang="ru-RU" sz="2000" dirty="0"/>
              <a:t> </a:t>
            </a:r>
            <a:r>
              <a:rPr lang="ru-RU" sz="2000" dirty="0" err="1"/>
              <a:t>загоєння</a:t>
            </a:r>
            <a:r>
              <a:rPr lang="ru-RU" sz="2000" dirty="0"/>
              <a:t> і </a:t>
            </a:r>
            <a:r>
              <a:rPr lang="ru-RU" sz="2000" dirty="0" err="1"/>
              <a:t>відновлення</a:t>
            </a:r>
            <a:r>
              <a:rPr lang="ru-RU" sz="2000" dirty="0"/>
              <a:t> </a:t>
            </a:r>
            <a:r>
              <a:rPr lang="ru-RU" sz="2000" dirty="0" err="1"/>
              <a:t>пошкоджених</a:t>
            </a:r>
            <a:r>
              <a:rPr lang="ru-RU" sz="2000" dirty="0"/>
              <a:t> тканин</a:t>
            </a:r>
            <a:r>
              <a:rPr lang="ru-RU" sz="2000" dirty="0" smtClean="0"/>
              <a:t>.</a:t>
            </a:r>
          </a:p>
          <a:p>
            <a:endParaRPr lang="uk-UA" sz="2000" dirty="0"/>
          </a:p>
          <a:p>
            <a:r>
              <a:rPr lang="ru-RU" sz="2000" b="1" i="1" u="sng" dirty="0" err="1"/>
              <a:t>Лікувальна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дієта</a:t>
            </a:r>
            <a:r>
              <a:rPr lang="ru-RU" sz="2000" b="1" i="1" u="sng" dirty="0"/>
              <a:t> №1 показана</a:t>
            </a:r>
          </a:p>
          <a:p>
            <a:r>
              <a:rPr lang="ru-RU" sz="2000" dirty="0"/>
              <a:t>на </a:t>
            </a:r>
            <a:r>
              <a:rPr lang="ru-RU" sz="2000" dirty="0" err="1"/>
              <a:t>стадії</a:t>
            </a:r>
            <a:r>
              <a:rPr lang="ru-RU" sz="2000" dirty="0"/>
              <a:t> </a:t>
            </a:r>
            <a:r>
              <a:rPr lang="ru-RU" sz="2000" dirty="0" err="1"/>
              <a:t>одужання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різкого</a:t>
            </a:r>
            <a:r>
              <a:rPr lang="ru-RU" sz="2000" dirty="0"/>
              <a:t> </a:t>
            </a:r>
            <a:r>
              <a:rPr lang="ru-RU" sz="2000" dirty="0" err="1"/>
              <a:t>загострення</a:t>
            </a:r>
            <a:r>
              <a:rPr lang="ru-RU" sz="2000" dirty="0"/>
              <a:t> </a:t>
            </a:r>
            <a:r>
              <a:rPr lang="ru-RU" sz="2000" dirty="0" err="1"/>
              <a:t>виразкової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</a:t>
            </a:r>
            <a:r>
              <a:rPr lang="ru-RU" sz="2000" dirty="0" err="1"/>
              <a:t>шлунку</a:t>
            </a:r>
            <a:r>
              <a:rPr lang="ru-RU" sz="2000" dirty="0"/>
              <a:t> та </a:t>
            </a:r>
            <a:r>
              <a:rPr lang="ru-RU" sz="2000" dirty="0" err="1"/>
              <a:t>дванадцятипалої</a:t>
            </a:r>
            <a:r>
              <a:rPr lang="ru-RU" sz="2000" dirty="0"/>
              <a:t> кишки та у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нерізкого</a:t>
            </a:r>
            <a:r>
              <a:rPr lang="ru-RU" sz="2000" dirty="0"/>
              <a:t> </a:t>
            </a:r>
            <a:r>
              <a:rPr lang="ru-RU" sz="2000" dirty="0" err="1" smtClean="0"/>
              <a:t>загострення</a:t>
            </a:r>
            <a:r>
              <a:rPr lang="ru-RU" sz="2000" dirty="0" smtClean="0"/>
              <a:t>; у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нерізкого</a:t>
            </a:r>
            <a:r>
              <a:rPr lang="ru-RU" sz="2000" dirty="0"/>
              <a:t> </a:t>
            </a:r>
            <a:r>
              <a:rPr lang="ru-RU" sz="2000" dirty="0" err="1"/>
              <a:t>загострення</a:t>
            </a:r>
            <a:r>
              <a:rPr lang="ru-RU" sz="2000" dirty="0"/>
              <a:t> </a:t>
            </a:r>
            <a:r>
              <a:rPr lang="ru-RU" sz="2000" dirty="0" err="1"/>
              <a:t>хронічного</a:t>
            </a:r>
            <a:r>
              <a:rPr lang="ru-RU" sz="2000" dirty="0"/>
              <a:t> гастриту у </a:t>
            </a:r>
            <a:r>
              <a:rPr lang="ru-RU" sz="2000" dirty="0" err="1"/>
              <a:t>випадку</a:t>
            </a:r>
            <a:r>
              <a:rPr lang="ru-RU" sz="2000" dirty="0"/>
              <a:t> </a:t>
            </a:r>
            <a:r>
              <a:rPr lang="ru-RU" sz="2000" dirty="0" err="1"/>
              <a:t>зберігання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 smtClean="0"/>
              <a:t>секреції</a:t>
            </a:r>
            <a:r>
              <a:rPr lang="ru-RU" sz="2000" dirty="0" smtClean="0"/>
              <a:t>; на </a:t>
            </a:r>
            <a:r>
              <a:rPr lang="ru-RU" sz="2000" dirty="0" err="1"/>
              <a:t>стаді</a:t>
            </a:r>
            <a:r>
              <a:rPr lang="ru-RU" sz="2000" dirty="0"/>
              <a:t> </a:t>
            </a:r>
            <a:r>
              <a:rPr lang="ru-RU" sz="2000" dirty="0" err="1"/>
              <a:t>одужання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гострого</a:t>
            </a:r>
            <a:r>
              <a:rPr lang="ru-RU" sz="2000" dirty="0"/>
              <a:t> гастриту.</a:t>
            </a:r>
          </a:p>
        </p:txBody>
      </p:sp>
    </p:spTree>
    <p:extLst>
      <p:ext uri="{BB962C8B-B14F-4D97-AF65-F5344CB8AC3E}">
        <p14:creationId xmlns:p14="http://schemas.microsoft.com/office/powerpoint/2010/main" val="389283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3811" y="269507"/>
            <a:ext cx="9290801" cy="6304548"/>
          </a:xfrm>
        </p:spPr>
        <p:txBody>
          <a:bodyPr/>
          <a:lstStyle/>
          <a:p>
            <a:r>
              <a:rPr lang="ru-RU" b="1" i="1" u="sng" dirty="0" err="1"/>
              <a:t>Дієта</a:t>
            </a:r>
            <a:r>
              <a:rPr lang="ru-RU" b="1" i="1" u="sng" dirty="0"/>
              <a:t> №1 </a:t>
            </a:r>
            <a:r>
              <a:rPr lang="ru-RU" b="1" i="1" u="sng" dirty="0" err="1"/>
              <a:t>призначається</a:t>
            </a:r>
            <a:r>
              <a:rPr lang="ru-RU" b="1" i="1" u="sng" dirty="0"/>
              <a:t> з метою</a:t>
            </a:r>
          </a:p>
          <a:p>
            <a:r>
              <a:rPr lang="ru-RU" dirty="0" err="1"/>
              <a:t>хімічного</a:t>
            </a:r>
            <a:r>
              <a:rPr lang="ru-RU" dirty="0"/>
              <a:t>, </a:t>
            </a:r>
            <a:r>
              <a:rPr lang="ru-RU" dirty="0" err="1"/>
              <a:t>механічного</a:t>
            </a:r>
            <a:r>
              <a:rPr lang="ru-RU" dirty="0"/>
              <a:t> та </a:t>
            </a:r>
            <a:r>
              <a:rPr lang="ru-RU" dirty="0" err="1"/>
              <a:t>термічного</a:t>
            </a:r>
            <a:r>
              <a:rPr lang="ru-RU" dirty="0"/>
              <a:t> </a:t>
            </a:r>
            <a:r>
              <a:rPr lang="ru-RU" dirty="0" err="1"/>
              <a:t>щадіння</a:t>
            </a:r>
            <a:r>
              <a:rPr lang="ru-RU" dirty="0"/>
              <a:t> </a:t>
            </a:r>
            <a:r>
              <a:rPr lang="ru-RU" dirty="0" err="1"/>
              <a:t>шлунково-кишкового</a:t>
            </a:r>
            <a:r>
              <a:rPr lang="ru-RU" dirty="0"/>
              <a:t> тракту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повноцінного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полегшення</a:t>
            </a:r>
            <a:r>
              <a:rPr lang="ru-RU" dirty="0"/>
              <a:t> </a:t>
            </a:r>
            <a:r>
              <a:rPr lang="ru-RU" dirty="0" err="1"/>
              <a:t>загоєння</a:t>
            </a:r>
            <a:r>
              <a:rPr lang="ru-RU" dirty="0"/>
              <a:t> </a:t>
            </a:r>
            <a:r>
              <a:rPr lang="ru-RU" dirty="0" err="1"/>
              <a:t>виразок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 err="1"/>
              <a:t>нормалізації</a:t>
            </a:r>
            <a:r>
              <a:rPr lang="ru-RU" dirty="0"/>
              <a:t> </a:t>
            </a:r>
            <a:r>
              <a:rPr lang="ru-RU" dirty="0" err="1"/>
              <a:t>секреторної</a:t>
            </a:r>
            <a:r>
              <a:rPr lang="ru-RU" dirty="0"/>
              <a:t> та </a:t>
            </a:r>
            <a:r>
              <a:rPr lang="ru-RU" dirty="0" err="1"/>
              <a:t>рухливої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705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Загальна</a:t>
            </a:r>
            <a:r>
              <a:rPr lang="ru-RU" dirty="0"/>
              <a:t> характеристика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Лікувальна</a:t>
            </a:r>
            <a:r>
              <a:rPr lang="ru-RU" b="1" dirty="0"/>
              <a:t> </a:t>
            </a:r>
            <a:r>
              <a:rPr lang="ru-RU" b="1" dirty="0" err="1"/>
              <a:t>дієта</a:t>
            </a:r>
            <a:r>
              <a:rPr lang="ru-RU" b="1" dirty="0"/>
              <a:t> №1 є </a:t>
            </a:r>
            <a:r>
              <a:rPr lang="ru-RU" b="1" dirty="0" err="1"/>
              <a:t>фізіологічно</a:t>
            </a:r>
            <a:r>
              <a:rPr lang="ru-RU" b="1" dirty="0"/>
              <a:t> </a:t>
            </a:r>
            <a:r>
              <a:rPr lang="ru-RU" b="1" dirty="0" err="1"/>
              <a:t>повноцінною</a:t>
            </a:r>
            <a:r>
              <a:rPr lang="ru-RU" b="1" dirty="0"/>
              <a:t> по </a:t>
            </a:r>
            <a:r>
              <a:rPr lang="ru-RU" b="1" dirty="0" err="1"/>
              <a:t>енергетичній</a:t>
            </a:r>
            <a:r>
              <a:rPr lang="ru-RU" b="1" dirty="0"/>
              <a:t> </a:t>
            </a:r>
            <a:r>
              <a:rPr lang="ru-RU" b="1" dirty="0" err="1"/>
              <a:t>цінності</a:t>
            </a:r>
            <a:r>
              <a:rPr lang="ru-RU" b="1" dirty="0"/>
              <a:t> та </a:t>
            </a:r>
            <a:r>
              <a:rPr lang="ru-RU" b="1" dirty="0" err="1"/>
              <a:t>кількості</a:t>
            </a:r>
            <a:r>
              <a:rPr lang="ru-RU" b="1" dirty="0"/>
              <a:t> </a:t>
            </a:r>
            <a:r>
              <a:rPr lang="ru-RU" b="1" dirty="0" err="1"/>
              <a:t>білків</a:t>
            </a:r>
            <a:r>
              <a:rPr lang="ru-RU" b="1" dirty="0"/>
              <a:t>, </a:t>
            </a:r>
            <a:r>
              <a:rPr lang="ru-RU" b="1" dirty="0" err="1"/>
              <a:t>жирів</a:t>
            </a:r>
            <a:r>
              <a:rPr lang="ru-RU" b="1" dirty="0"/>
              <a:t> та </a:t>
            </a:r>
            <a:r>
              <a:rPr lang="ru-RU" b="1" dirty="0" err="1"/>
              <a:t>вуглеводів</a:t>
            </a:r>
            <a:r>
              <a:rPr lang="ru-RU" b="1" dirty="0"/>
              <a:t>. У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раціоні</a:t>
            </a:r>
            <a:r>
              <a:rPr lang="ru-RU" b="1" dirty="0"/>
              <a:t> </a:t>
            </a:r>
            <a:r>
              <a:rPr lang="ru-RU" b="1" dirty="0" err="1"/>
              <a:t>обмежена</a:t>
            </a:r>
            <a:r>
              <a:rPr lang="ru-RU" b="1" dirty="0"/>
              <a:t>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продуктів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стимулюють</a:t>
            </a:r>
            <a:r>
              <a:rPr lang="ru-RU" b="1" dirty="0"/>
              <a:t> </a:t>
            </a:r>
            <a:r>
              <a:rPr lang="ru-RU" b="1" dirty="0" err="1"/>
              <a:t>посилену</a:t>
            </a:r>
            <a:r>
              <a:rPr lang="ru-RU" b="1" dirty="0"/>
              <a:t> </a:t>
            </a:r>
            <a:r>
              <a:rPr lang="ru-RU" b="1" dirty="0" err="1"/>
              <a:t>секрецію</a:t>
            </a:r>
            <a:r>
              <a:rPr lang="ru-RU" b="1" dirty="0"/>
              <a:t> </a:t>
            </a:r>
            <a:r>
              <a:rPr lang="ru-RU" b="1" dirty="0" err="1"/>
              <a:t>шлунку</a:t>
            </a:r>
            <a:r>
              <a:rPr lang="ru-RU" b="1" dirty="0"/>
              <a:t>, </a:t>
            </a:r>
            <a:r>
              <a:rPr lang="ru-RU" b="1" dirty="0" err="1"/>
              <a:t>подразнюють</a:t>
            </a:r>
            <a:r>
              <a:rPr lang="ru-RU" b="1" dirty="0"/>
              <a:t> </a:t>
            </a:r>
            <a:r>
              <a:rPr lang="ru-RU" b="1" dirty="0" err="1"/>
              <a:t>слизову</a:t>
            </a:r>
            <a:r>
              <a:rPr lang="ru-RU" b="1" dirty="0"/>
              <a:t> </a:t>
            </a:r>
            <a:r>
              <a:rPr lang="ru-RU" b="1" dirty="0" err="1"/>
              <a:t>оболонку</a:t>
            </a:r>
            <a:r>
              <a:rPr lang="ru-RU" b="1" dirty="0"/>
              <a:t> </a:t>
            </a:r>
            <a:r>
              <a:rPr lang="ru-RU" b="1" dirty="0" err="1"/>
              <a:t>шлунку</a:t>
            </a:r>
            <a:r>
              <a:rPr lang="ru-RU" b="1" dirty="0"/>
              <a:t>, а, </a:t>
            </a:r>
            <a:r>
              <a:rPr lang="ru-RU" b="1" dirty="0" err="1"/>
              <a:t>також</a:t>
            </a:r>
            <a:r>
              <a:rPr lang="ru-RU" b="1" dirty="0"/>
              <a:t>, </a:t>
            </a:r>
            <a:r>
              <a:rPr lang="ru-RU" b="1" dirty="0" err="1"/>
              <a:t>довго</a:t>
            </a:r>
            <a:r>
              <a:rPr lang="ru-RU" b="1" dirty="0"/>
              <a:t> у </a:t>
            </a:r>
            <a:r>
              <a:rPr lang="ru-RU" b="1" dirty="0" err="1"/>
              <a:t>ньому</a:t>
            </a:r>
            <a:r>
              <a:rPr lang="ru-RU" b="1" dirty="0"/>
              <a:t> </a:t>
            </a:r>
            <a:r>
              <a:rPr lang="ru-RU" b="1" dirty="0" err="1"/>
              <a:t>затримуються</a:t>
            </a:r>
            <a:r>
              <a:rPr lang="ru-RU" b="1" dirty="0"/>
              <a:t> і </a:t>
            </a:r>
            <a:r>
              <a:rPr lang="ru-RU" b="1" dirty="0" err="1"/>
              <a:t>важко</a:t>
            </a:r>
            <a:r>
              <a:rPr lang="ru-RU" b="1" dirty="0"/>
              <a:t> </a:t>
            </a:r>
            <a:r>
              <a:rPr lang="ru-RU" b="1" dirty="0" err="1"/>
              <a:t>засвоюються</a:t>
            </a:r>
            <a:r>
              <a:rPr lang="ru-RU" b="1" dirty="0"/>
              <a:t>. Як правило, </a:t>
            </a:r>
            <a:r>
              <a:rPr lang="ru-RU" b="1" dirty="0" err="1"/>
              <a:t>їжу</a:t>
            </a:r>
            <a:r>
              <a:rPr lang="ru-RU" b="1" dirty="0"/>
              <a:t> </a:t>
            </a:r>
            <a:r>
              <a:rPr lang="ru-RU" b="1" dirty="0" err="1"/>
              <a:t>споживають</a:t>
            </a:r>
            <a:r>
              <a:rPr lang="ru-RU" b="1" dirty="0"/>
              <a:t> у протертому, </a:t>
            </a:r>
            <a:r>
              <a:rPr lang="ru-RU" b="1" dirty="0" err="1"/>
              <a:t>відвареному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приготованому</a:t>
            </a:r>
            <a:r>
              <a:rPr lang="ru-RU" b="1" dirty="0"/>
              <a:t> на пару </a:t>
            </a:r>
            <a:r>
              <a:rPr lang="ru-RU" b="1" dirty="0" err="1"/>
              <a:t>вигляді</a:t>
            </a:r>
            <a:r>
              <a:rPr lang="ru-RU" b="1" dirty="0"/>
              <a:t>. </a:t>
            </a:r>
            <a:r>
              <a:rPr lang="ru-RU" b="1" dirty="0" err="1"/>
              <a:t>Деякі</a:t>
            </a:r>
            <a:r>
              <a:rPr lang="ru-RU" b="1" dirty="0"/>
              <a:t> страви </a:t>
            </a:r>
            <a:r>
              <a:rPr lang="ru-RU" b="1" dirty="0" err="1"/>
              <a:t>можуть</a:t>
            </a:r>
            <a:r>
              <a:rPr lang="ru-RU" b="1" dirty="0"/>
              <a:t> </a:t>
            </a:r>
            <a:r>
              <a:rPr lang="ru-RU" b="1" dirty="0" err="1"/>
              <a:t>запікатися</a:t>
            </a:r>
            <a:r>
              <a:rPr lang="ru-RU" b="1" dirty="0"/>
              <a:t>, але без </a:t>
            </a:r>
            <a:r>
              <a:rPr lang="ru-RU" b="1" dirty="0" err="1"/>
              <a:t>утворення</a:t>
            </a:r>
            <a:r>
              <a:rPr lang="ru-RU" b="1" dirty="0"/>
              <a:t> </a:t>
            </a:r>
            <a:r>
              <a:rPr lang="ru-RU" b="1" dirty="0" err="1"/>
              <a:t>скоринки</a:t>
            </a:r>
            <a:r>
              <a:rPr lang="ru-RU" b="1" dirty="0"/>
              <a:t>. </a:t>
            </a:r>
            <a:r>
              <a:rPr lang="ru-RU" b="1" dirty="0" err="1"/>
              <a:t>Допускається</a:t>
            </a:r>
            <a:r>
              <a:rPr lang="ru-RU" b="1" dirty="0"/>
              <a:t> </a:t>
            </a:r>
            <a:r>
              <a:rPr lang="ru-RU" b="1" dirty="0" err="1"/>
              <a:t>приготування</a:t>
            </a:r>
            <a:r>
              <a:rPr lang="ru-RU" b="1" dirty="0"/>
              <a:t> </a:t>
            </a:r>
            <a:r>
              <a:rPr lang="ru-RU" b="1" dirty="0" err="1"/>
              <a:t>риби</a:t>
            </a:r>
            <a:r>
              <a:rPr lang="ru-RU" b="1" dirty="0"/>
              <a:t> та не </a:t>
            </a:r>
            <a:r>
              <a:rPr lang="ru-RU" b="1" dirty="0" err="1"/>
              <a:t>дуже</a:t>
            </a:r>
            <a:r>
              <a:rPr lang="ru-RU" b="1" dirty="0"/>
              <a:t> </a:t>
            </a:r>
            <a:r>
              <a:rPr lang="ru-RU" b="1" dirty="0" err="1"/>
              <a:t>грубих</a:t>
            </a:r>
            <a:r>
              <a:rPr lang="ru-RU" b="1" dirty="0"/>
              <a:t> </a:t>
            </a:r>
            <a:r>
              <a:rPr lang="ru-RU" b="1" dirty="0" err="1"/>
              <a:t>сортів</a:t>
            </a:r>
            <a:r>
              <a:rPr lang="ru-RU" b="1" dirty="0"/>
              <a:t> </a:t>
            </a:r>
            <a:r>
              <a:rPr lang="ru-RU" b="1" dirty="0" err="1"/>
              <a:t>м'яса</a:t>
            </a:r>
            <a:r>
              <a:rPr lang="ru-RU" b="1" dirty="0"/>
              <a:t> </a:t>
            </a:r>
            <a:r>
              <a:rPr lang="ru-RU" b="1" dirty="0" err="1"/>
              <a:t>цільним</a:t>
            </a:r>
            <a:r>
              <a:rPr lang="ru-RU" b="1" dirty="0"/>
              <a:t> шматком. Є </a:t>
            </a:r>
            <a:r>
              <a:rPr lang="ru-RU" b="1" dirty="0" err="1"/>
              <a:t>певні</a:t>
            </a:r>
            <a:r>
              <a:rPr lang="ru-RU" b="1" dirty="0"/>
              <a:t> </a:t>
            </a:r>
            <a:r>
              <a:rPr lang="ru-RU" b="1" dirty="0" err="1"/>
              <a:t>обмеження</a:t>
            </a:r>
            <a:r>
              <a:rPr lang="ru-RU" b="1" dirty="0"/>
              <a:t> у </a:t>
            </a:r>
            <a:r>
              <a:rPr lang="ru-RU" b="1" dirty="0" err="1"/>
              <a:t>солі</a:t>
            </a:r>
            <a:r>
              <a:rPr lang="ru-RU" b="1" dirty="0"/>
              <a:t>. Заборонена холодна та </a:t>
            </a:r>
            <a:r>
              <a:rPr lang="ru-RU" b="1" dirty="0" err="1"/>
              <a:t>гаряча</a:t>
            </a:r>
            <a:r>
              <a:rPr lang="ru-RU" b="1" dirty="0"/>
              <a:t> </a:t>
            </a:r>
            <a:r>
              <a:rPr lang="ru-RU" b="1" dirty="0" err="1"/>
              <a:t>їжа</a:t>
            </a:r>
            <a:r>
              <a:rPr lang="ru-RU" b="1" dirty="0"/>
              <a:t>. </a:t>
            </a:r>
            <a:r>
              <a:rPr lang="ru-RU" b="1" dirty="0" err="1"/>
              <a:t>Рекомендується</a:t>
            </a:r>
            <a:r>
              <a:rPr lang="ru-RU" b="1" dirty="0"/>
              <a:t> 5-6 </a:t>
            </a:r>
            <a:r>
              <a:rPr lang="ru-RU" b="1" dirty="0" err="1"/>
              <a:t>разове</a:t>
            </a:r>
            <a:r>
              <a:rPr lang="ru-RU" b="1" dirty="0"/>
              <a:t> </a:t>
            </a:r>
            <a:r>
              <a:rPr lang="ru-RU" b="1" dirty="0" err="1"/>
              <a:t>харчування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</a:t>
            </a:r>
            <a:r>
              <a:rPr lang="ru-RU" b="1" dirty="0" err="1"/>
              <a:t>доби</a:t>
            </a:r>
            <a:r>
              <a:rPr lang="ru-RU" b="1" dirty="0"/>
              <a:t>, а, </a:t>
            </a:r>
            <a:r>
              <a:rPr lang="ru-RU" b="1" dirty="0" err="1"/>
              <a:t>також</a:t>
            </a:r>
            <a:r>
              <a:rPr lang="ru-RU" b="1" dirty="0"/>
              <a:t>, </a:t>
            </a:r>
            <a:r>
              <a:rPr lang="ru-RU" b="1" dirty="0" err="1"/>
              <a:t>споживання</a:t>
            </a:r>
            <a:r>
              <a:rPr lang="ru-RU" b="1" dirty="0"/>
              <a:t> на </a:t>
            </a:r>
            <a:r>
              <a:rPr lang="ru-RU" b="1" dirty="0" err="1"/>
              <a:t>ніч</a:t>
            </a:r>
            <a:r>
              <a:rPr lang="ru-RU" b="1" dirty="0"/>
              <a:t> молока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вершків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264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Хімічний</a:t>
            </a:r>
            <a:r>
              <a:rPr lang="ru-RU" dirty="0"/>
              <a:t> склад </a:t>
            </a:r>
            <a:r>
              <a:rPr lang="ru-RU" dirty="0" err="1"/>
              <a:t>дієти</a:t>
            </a:r>
            <a:r>
              <a:rPr lang="ru-RU" dirty="0"/>
              <a:t> №1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90-100 г/</a:t>
            </a:r>
            <a:r>
              <a:rPr lang="ru-RU" b="1" dirty="0" err="1"/>
              <a:t>добу</a:t>
            </a:r>
            <a:r>
              <a:rPr lang="ru-RU" b="1" dirty="0"/>
              <a:t> </a:t>
            </a:r>
            <a:r>
              <a:rPr lang="ru-RU" b="1" dirty="0" err="1"/>
              <a:t>білків</a:t>
            </a:r>
            <a:r>
              <a:rPr lang="ru-RU" b="1" dirty="0"/>
              <a:t>, 60%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тваринного</a:t>
            </a:r>
            <a:r>
              <a:rPr lang="ru-RU" b="1" dirty="0"/>
              <a:t> </a:t>
            </a:r>
            <a:r>
              <a:rPr lang="ru-RU" b="1" dirty="0" err="1"/>
              <a:t>походження</a:t>
            </a:r>
            <a:r>
              <a:rPr lang="ru-RU" b="1" dirty="0"/>
              <a:t>;</a:t>
            </a:r>
          </a:p>
          <a:p>
            <a:endParaRPr lang="ru-RU" b="1" dirty="0"/>
          </a:p>
          <a:p>
            <a:r>
              <a:rPr lang="ru-RU" b="1" dirty="0"/>
              <a:t>100 г/</a:t>
            </a:r>
            <a:r>
              <a:rPr lang="ru-RU" b="1" dirty="0" err="1"/>
              <a:t>добу</a:t>
            </a:r>
            <a:r>
              <a:rPr lang="ru-RU" b="1" dirty="0"/>
              <a:t> </a:t>
            </a:r>
            <a:r>
              <a:rPr lang="ru-RU" b="1" dirty="0" err="1"/>
              <a:t>жирів</a:t>
            </a:r>
            <a:r>
              <a:rPr lang="ru-RU" b="1" dirty="0"/>
              <a:t>, 30% з </a:t>
            </a:r>
            <a:r>
              <a:rPr lang="ru-RU" b="1" dirty="0" err="1"/>
              <a:t>яких</a:t>
            </a:r>
            <a:r>
              <a:rPr lang="ru-RU" b="1" dirty="0"/>
              <a:t> </a:t>
            </a:r>
            <a:r>
              <a:rPr lang="ru-RU" b="1" dirty="0" err="1"/>
              <a:t>тваринного</a:t>
            </a:r>
            <a:r>
              <a:rPr lang="ru-RU" b="1" dirty="0"/>
              <a:t> </a:t>
            </a:r>
            <a:r>
              <a:rPr lang="ru-RU" b="1" dirty="0" err="1"/>
              <a:t>походження</a:t>
            </a:r>
            <a:r>
              <a:rPr lang="ru-RU" b="1" dirty="0"/>
              <a:t>;</a:t>
            </a:r>
          </a:p>
          <a:p>
            <a:endParaRPr lang="ru-RU" b="1" dirty="0"/>
          </a:p>
          <a:p>
            <a:r>
              <a:rPr lang="ru-RU" b="1" dirty="0"/>
              <a:t>400-420 г/</a:t>
            </a:r>
            <a:r>
              <a:rPr lang="ru-RU" b="1" dirty="0" err="1"/>
              <a:t>добу</a:t>
            </a:r>
            <a:r>
              <a:rPr lang="ru-RU" b="1" dirty="0"/>
              <a:t> </a:t>
            </a:r>
            <a:r>
              <a:rPr lang="ru-RU" b="1" dirty="0" err="1"/>
              <a:t>вуглеводів</a:t>
            </a:r>
            <a:r>
              <a:rPr lang="ru-RU" b="1" dirty="0"/>
              <a:t>;</a:t>
            </a:r>
          </a:p>
          <a:p>
            <a:endParaRPr lang="ru-RU" b="1" dirty="0"/>
          </a:p>
          <a:p>
            <a:r>
              <a:rPr lang="ru-RU" b="1" dirty="0"/>
              <a:t>10-12 г/</a:t>
            </a:r>
            <a:r>
              <a:rPr lang="ru-RU" b="1" dirty="0" err="1"/>
              <a:t>добу</a:t>
            </a:r>
            <a:r>
              <a:rPr lang="ru-RU" b="1" dirty="0"/>
              <a:t> </a:t>
            </a:r>
            <a:r>
              <a:rPr lang="ru-RU" b="1" dirty="0" err="1"/>
              <a:t>повареної</a:t>
            </a:r>
            <a:r>
              <a:rPr lang="ru-RU" b="1" dirty="0"/>
              <a:t> </a:t>
            </a:r>
            <a:r>
              <a:rPr lang="ru-RU" b="1" dirty="0" err="1"/>
              <a:t>солі</a:t>
            </a:r>
            <a:r>
              <a:rPr lang="ru-RU" b="1" dirty="0"/>
              <a:t>;</a:t>
            </a:r>
          </a:p>
          <a:p>
            <a:endParaRPr lang="ru-RU" b="1" dirty="0"/>
          </a:p>
          <a:p>
            <a:r>
              <a:rPr lang="ru-RU" b="1" dirty="0"/>
              <a:t>1,5 л/</a:t>
            </a:r>
            <a:r>
              <a:rPr lang="ru-RU" b="1" dirty="0" err="1"/>
              <a:t>добу</a:t>
            </a:r>
            <a:r>
              <a:rPr lang="ru-RU" b="1" dirty="0"/>
              <a:t> </a:t>
            </a:r>
            <a:r>
              <a:rPr lang="ru-RU" b="1" dirty="0" err="1"/>
              <a:t>рідини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Калорійність</a:t>
            </a:r>
            <a:r>
              <a:rPr lang="ru-RU" b="1" dirty="0"/>
              <a:t> </a:t>
            </a:r>
            <a:r>
              <a:rPr lang="ru-RU" b="1" dirty="0" err="1"/>
              <a:t>дієти</a:t>
            </a:r>
            <a:r>
              <a:rPr lang="ru-RU" b="1" dirty="0"/>
              <a:t> №1 становить 2800-3000 ккал.</a:t>
            </a:r>
          </a:p>
        </p:txBody>
      </p:sp>
    </p:spTree>
    <p:extLst>
      <p:ext uri="{BB962C8B-B14F-4D97-AF65-F5344CB8AC3E}">
        <p14:creationId xmlns:p14="http://schemas.microsoft.com/office/powerpoint/2010/main" val="19322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77600"/>
            <a:ext cx="8911687" cy="1280890"/>
          </a:xfrm>
        </p:spPr>
        <p:txBody>
          <a:bodyPr/>
          <a:lstStyle/>
          <a:p>
            <a:r>
              <a:rPr lang="ru-RU" dirty="0"/>
              <a:t>Список </a:t>
            </a:r>
            <a:r>
              <a:rPr lang="ru-RU" dirty="0" err="1"/>
              <a:t>рекомендованих</a:t>
            </a:r>
            <a:r>
              <a:rPr lang="ru-RU" dirty="0"/>
              <a:t> та </a:t>
            </a:r>
            <a:r>
              <a:rPr lang="ru-RU" dirty="0" err="1"/>
              <a:t>заборонених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905000"/>
            <a:ext cx="8911687" cy="481343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/>
              <a:t>Хліб</a:t>
            </a:r>
            <a:r>
              <a:rPr lang="ru-RU" b="1" dirty="0"/>
              <a:t> та </a:t>
            </a:r>
            <a:r>
              <a:rPr lang="ru-RU" b="1" dirty="0" err="1"/>
              <a:t>інші</a:t>
            </a:r>
            <a:r>
              <a:rPr lang="ru-RU" b="1" dirty="0"/>
              <a:t> </a:t>
            </a:r>
            <a:r>
              <a:rPr lang="ru-RU" b="1" dirty="0" err="1"/>
              <a:t>вироби</a:t>
            </a:r>
            <a:r>
              <a:rPr lang="ru-RU" b="1" dirty="0"/>
              <a:t> з </a:t>
            </a:r>
            <a:r>
              <a:rPr lang="ru-RU" b="1" dirty="0" err="1"/>
              <a:t>борошна</a:t>
            </a:r>
            <a:endParaRPr lang="ru-RU" b="1" dirty="0"/>
          </a:p>
          <a:p>
            <a:r>
              <a:rPr lang="ru-RU" b="1" dirty="0" err="1"/>
              <a:t>Рекомендується</a:t>
            </a:r>
            <a:r>
              <a:rPr lang="ru-RU" b="1" dirty="0"/>
              <a:t> </a:t>
            </a:r>
            <a:r>
              <a:rPr lang="ru-RU" b="1" dirty="0" err="1"/>
              <a:t>несвіжий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підсушений</a:t>
            </a:r>
            <a:r>
              <a:rPr lang="ru-RU" b="1" dirty="0"/>
              <a:t> </a:t>
            </a:r>
            <a:r>
              <a:rPr lang="ru-RU" b="1" dirty="0" err="1"/>
              <a:t>хліб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пшеничного </a:t>
            </a:r>
            <a:r>
              <a:rPr lang="ru-RU" b="1" dirty="0" err="1"/>
              <a:t>борошна</a:t>
            </a:r>
            <a:r>
              <a:rPr lang="ru-RU" b="1" dirty="0"/>
              <a:t> </a:t>
            </a:r>
            <a:r>
              <a:rPr lang="ru-RU" b="1" dirty="0" err="1"/>
              <a:t>вищого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першого</a:t>
            </a:r>
            <a:r>
              <a:rPr lang="ru-RU" b="1" dirty="0"/>
              <a:t> </a:t>
            </a:r>
            <a:r>
              <a:rPr lang="ru-RU" b="1" dirty="0" err="1"/>
              <a:t>ґатунку</a:t>
            </a:r>
            <a:r>
              <a:rPr lang="ru-RU" b="1" dirty="0"/>
              <a:t>, </a:t>
            </a:r>
            <a:r>
              <a:rPr lang="ru-RU" b="1" dirty="0" err="1"/>
              <a:t>сухе</a:t>
            </a:r>
            <a:r>
              <a:rPr lang="ru-RU" b="1" dirty="0"/>
              <a:t> </a:t>
            </a:r>
            <a:r>
              <a:rPr lang="ru-RU" b="1" dirty="0" err="1"/>
              <a:t>печиво</a:t>
            </a:r>
            <a:r>
              <a:rPr lang="ru-RU" b="1" dirty="0"/>
              <a:t>, </a:t>
            </a:r>
            <a:r>
              <a:rPr lang="ru-RU" b="1" dirty="0" err="1"/>
              <a:t>сухий</a:t>
            </a:r>
            <a:r>
              <a:rPr lang="ru-RU" b="1" dirty="0"/>
              <a:t> </a:t>
            </a:r>
            <a:r>
              <a:rPr lang="ru-RU" b="1" dirty="0" err="1"/>
              <a:t>бісквіт</a:t>
            </a:r>
            <a:r>
              <a:rPr lang="ru-RU" b="1" dirty="0"/>
              <a:t>. Пару раз на </a:t>
            </a:r>
            <a:r>
              <a:rPr lang="ru-RU" b="1" dirty="0" err="1"/>
              <a:t>тиждень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з'їсти</a:t>
            </a:r>
            <a:r>
              <a:rPr lang="ru-RU" b="1" dirty="0"/>
              <a:t> добре </a:t>
            </a:r>
            <a:r>
              <a:rPr lang="ru-RU" b="1" dirty="0" err="1"/>
              <a:t>пропечені</a:t>
            </a:r>
            <a:r>
              <a:rPr lang="ru-RU" b="1" dirty="0"/>
              <a:t> не </a:t>
            </a:r>
            <a:r>
              <a:rPr lang="ru-RU" b="1" dirty="0" err="1"/>
              <a:t>здобні</a:t>
            </a:r>
            <a:r>
              <a:rPr lang="ru-RU" b="1" dirty="0"/>
              <a:t> булочки, </a:t>
            </a:r>
            <a:r>
              <a:rPr lang="ru-RU" b="1" dirty="0" err="1"/>
              <a:t>пиріжки</a:t>
            </a:r>
            <a:r>
              <a:rPr lang="ru-RU" b="1" dirty="0"/>
              <a:t> з </a:t>
            </a:r>
            <a:r>
              <a:rPr lang="ru-RU" b="1" dirty="0" err="1"/>
              <a:t>яблуками</a:t>
            </a:r>
            <a:r>
              <a:rPr lang="ru-RU" b="1" dirty="0"/>
              <a:t>, </a:t>
            </a:r>
            <a:r>
              <a:rPr lang="ru-RU" b="1" dirty="0" err="1"/>
              <a:t>варенням</a:t>
            </a:r>
            <a:r>
              <a:rPr lang="ru-RU" b="1" dirty="0"/>
              <a:t>, </a:t>
            </a:r>
            <a:r>
              <a:rPr lang="ru-RU" b="1" dirty="0" err="1"/>
              <a:t>рибою</a:t>
            </a:r>
            <a:r>
              <a:rPr lang="ru-RU" b="1" dirty="0"/>
              <a:t>, </a:t>
            </a:r>
            <a:r>
              <a:rPr lang="ru-RU" b="1" dirty="0" err="1"/>
              <a:t>вареним</a:t>
            </a:r>
            <a:r>
              <a:rPr lang="ru-RU" b="1" dirty="0"/>
              <a:t> </a:t>
            </a:r>
            <a:r>
              <a:rPr lang="ru-RU" b="1" dirty="0" err="1"/>
              <a:t>м'ясом</a:t>
            </a:r>
            <a:r>
              <a:rPr lang="ru-RU" b="1" dirty="0"/>
              <a:t>, </a:t>
            </a:r>
            <a:r>
              <a:rPr lang="ru-RU" b="1" dirty="0" err="1"/>
              <a:t>яйцями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сирну</a:t>
            </a:r>
            <a:r>
              <a:rPr lang="ru-RU" b="1" dirty="0"/>
              <a:t> ватрушку.</a:t>
            </a:r>
          </a:p>
          <a:p>
            <a:endParaRPr lang="ru-RU" b="1" dirty="0"/>
          </a:p>
          <a:p>
            <a:r>
              <a:rPr lang="ru-RU" b="1" dirty="0" err="1"/>
              <a:t>Заборонене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будь-</a:t>
            </a:r>
            <a:r>
              <a:rPr lang="ru-RU" b="1" dirty="0" err="1"/>
              <a:t>якого</a:t>
            </a:r>
            <a:r>
              <a:rPr lang="ru-RU" b="1" dirty="0"/>
              <a:t> </a:t>
            </a:r>
            <a:r>
              <a:rPr lang="ru-RU" b="1" dirty="0" err="1"/>
              <a:t>свіжого</a:t>
            </a:r>
            <a:r>
              <a:rPr lang="ru-RU" b="1" dirty="0"/>
              <a:t> </a:t>
            </a:r>
            <a:r>
              <a:rPr lang="ru-RU" b="1" dirty="0" err="1"/>
              <a:t>хлібу</a:t>
            </a:r>
            <a:r>
              <a:rPr lang="ru-RU" b="1" dirty="0"/>
              <a:t>, </a:t>
            </a:r>
            <a:r>
              <a:rPr lang="ru-RU" b="1" dirty="0" err="1"/>
              <a:t>житнього</a:t>
            </a:r>
            <a:r>
              <a:rPr lang="ru-RU" b="1" dirty="0"/>
              <a:t> </a:t>
            </a:r>
            <a:r>
              <a:rPr lang="ru-RU" b="1" dirty="0" err="1"/>
              <a:t>хлібу</a:t>
            </a:r>
            <a:r>
              <a:rPr lang="ru-RU" b="1" dirty="0"/>
              <a:t>, </a:t>
            </a:r>
            <a:r>
              <a:rPr lang="ru-RU" b="1" dirty="0" err="1"/>
              <a:t>здобної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листкової</a:t>
            </a:r>
            <a:r>
              <a:rPr lang="ru-RU" b="1" dirty="0"/>
              <a:t> </a:t>
            </a:r>
            <a:r>
              <a:rPr lang="ru-RU" b="1" dirty="0" err="1"/>
              <a:t>випічки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Супи</a:t>
            </a:r>
            <a:endParaRPr lang="ru-RU" b="1" dirty="0"/>
          </a:p>
          <a:p>
            <a:r>
              <a:rPr lang="ru-RU" b="1" dirty="0" err="1"/>
              <a:t>Рекомендуються</a:t>
            </a:r>
            <a:r>
              <a:rPr lang="ru-RU" b="1" dirty="0"/>
              <a:t> </a:t>
            </a:r>
            <a:r>
              <a:rPr lang="ru-RU" b="1" dirty="0" err="1"/>
              <a:t>супи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незаборонених</a:t>
            </a:r>
            <a:r>
              <a:rPr lang="ru-RU" b="1" dirty="0"/>
              <a:t> </a:t>
            </a:r>
            <a:r>
              <a:rPr lang="ru-RU" b="1" dirty="0" err="1"/>
              <a:t>протертих</a:t>
            </a:r>
            <a:r>
              <a:rPr lang="ru-RU" b="1" dirty="0"/>
              <a:t> </a:t>
            </a:r>
            <a:r>
              <a:rPr lang="ru-RU" b="1" dirty="0" err="1"/>
              <a:t>овочів</a:t>
            </a:r>
            <a:r>
              <a:rPr lang="ru-RU" b="1" dirty="0"/>
              <a:t> на </a:t>
            </a:r>
            <a:r>
              <a:rPr lang="ru-RU" b="1" dirty="0" err="1"/>
              <a:t>морквяному</a:t>
            </a:r>
            <a:r>
              <a:rPr lang="ru-RU" b="1" dirty="0"/>
              <a:t> та </a:t>
            </a:r>
            <a:r>
              <a:rPr lang="ru-RU" b="1" dirty="0" err="1"/>
              <a:t>картопляному</a:t>
            </a:r>
            <a:r>
              <a:rPr lang="ru-RU" b="1" dirty="0"/>
              <a:t> </a:t>
            </a:r>
            <a:r>
              <a:rPr lang="ru-RU" b="1" dirty="0" err="1"/>
              <a:t>бульйоні</a:t>
            </a:r>
            <a:r>
              <a:rPr lang="ru-RU" b="1" dirty="0"/>
              <a:t>, </a:t>
            </a:r>
            <a:r>
              <a:rPr lang="ru-RU" b="1" dirty="0" err="1"/>
              <a:t>молочні</a:t>
            </a:r>
            <a:r>
              <a:rPr lang="ru-RU" b="1" dirty="0"/>
              <a:t> </a:t>
            </a:r>
            <a:r>
              <a:rPr lang="ru-RU" b="1" dirty="0" err="1"/>
              <a:t>супи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протертими</a:t>
            </a:r>
            <a:r>
              <a:rPr lang="ru-RU" b="1" dirty="0"/>
              <a:t> </a:t>
            </a:r>
            <a:r>
              <a:rPr lang="ru-RU" b="1" dirty="0" err="1"/>
              <a:t>геркулесовими</a:t>
            </a:r>
            <a:r>
              <a:rPr lang="ru-RU" b="1" dirty="0"/>
              <a:t>, </a:t>
            </a:r>
            <a:r>
              <a:rPr lang="ru-RU" b="1" dirty="0" err="1"/>
              <a:t>манними</a:t>
            </a:r>
            <a:r>
              <a:rPr lang="ru-RU" b="1" dirty="0"/>
              <a:t>, </a:t>
            </a:r>
            <a:r>
              <a:rPr lang="ru-RU" b="1" dirty="0" err="1"/>
              <a:t>рисовими</a:t>
            </a:r>
            <a:r>
              <a:rPr lang="ru-RU" b="1" dirty="0"/>
              <a:t> та </a:t>
            </a:r>
            <a:r>
              <a:rPr lang="ru-RU" b="1" dirty="0" err="1"/>
              <a:t>іншими</a:t>
            </a:r>
            <a:r>
              <a:rPr lang="ru-RU" b="1" dirty="0"/>
              <a:t> крупами, </a:t>
            </a:r>
            <a:r>
              <a:rPr lang="ru-RU" b="1" dirty="0" err="1"/>
              <a:t>вермішелі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протертими</a:t>
            </a:r>
            <a:r>
              <a:rPr lang="ru-RU" b="1" dirty="0"/>
              <a:t> </a:t>
            </a:r>
            <a:r>
              <a:rPr lang="ru-RU" b="1" dirty="0" err="1"/>
              <a:t>овочами</a:t>
            </a:r>
            <a:r>
              <a:rPr lang="ru-RU" b="1" dirty="0"/>
              <a:t>, </a:t>
            </a:r>
            <a:r>
              <a:rPr lang="ru-RU" b="1" dirty="0" err="1"/>
              <a:t>молочні</a:t>
            </a:r>
            <a:r>
              <a:rPr lang="ru-RU" b="1" dirty="0"/>
              <a:t> </a:t>
            </a:r>
            <a:r>
              <a:rPr lang="ru-RU" b="1" dirty="0" err="1"/>
              <a:t>супи</a:t>
            </a:r>
            <a:r>
              <a:rPr lang="ru-RU" b="1" dirty="0"/>
              <a:t>-пюре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протертими</a:t>
            </a:r>
            <a:r>
              <a:rPr lang="ru-RU" b="1" dirty="0"/>
              <a:t> </a:t>
            </a:r>
            <a:r>
              <a:rPr lang="ru-RU" b="1" dirty="0" err="1"/>
              <a:t>овочами</a:t>
            </a:r>
            <a:r>
              <a:rPr lang="ru-RU" b="1" dirty="0"/>
              <a:t>, </a:t>
            </a:r>
            <a:r>
              <a:rPr lang="ru-RU" b="1" dirty="0" err="1"/>
              <a:t>супи</a:t>
            </a:r>
            <a:r>
              <a:rPr lang="ru-RU" b="1" dirty="0"/>
              <a:t>-пюре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завчасно</a:t>
            </a:r>
            <a:r>
              <a:rPr lang="ru-RU" b="1" dirty="0"/>
              <a:t> </a:t>
            </a:r>
            <a:r>
              <a:rPr lang="ru-RU" b="1" dirty="0" err="1"/>
              <a:t>відвареного</a:t>
            </a:r>
            <a:r>
              <a:rPr lang="ru-RU" b="1" dirty="0"/>
              <a:t> </a:t>
            </a:r>
            <a:r>
              <a:rPr lang="ru-RU" b="1" dirty="0" err="1"/>
              <a:t>м'яса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протертих</a:t>
            </a:r>
            <a:r>
              <a:rPr lang="ru-RU" b="1" dirty="0"/>
              <a:t> </a:t>
            </a:r>
            <a:r>
              <a:rPr lang="ru-RU" b="1" dirty="0" err="1"/>
              <a:t>некислих</a:t>
            </a:r>
            <a:r>
              <a:rPr lang="ru-RU" b="1" dirty="0"/>
              <a:t> </a:t>
            </a:r>
            <a:r>
              <a:rPr lang="ru-RU" b="1" dirty="0" err="1"/>
              <a:t>ягід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додаванням</a:t>
            </a:r>
            <a:r>
              <a:rPr lang="ru-RU" b="1" dirty="0"/>
              <a:t> </a:t>
            </a:r>
            <a:r>
              <a:rPr lang="ru-RU" b="1" dirty="0" err="1"/>
              <a:t>манної</a:t>
            </a:r>
            <a:r>
              <a:rPr lang="ru-RU" b="1" dirty="0"/>
              <a:t> </a:t>
            </a:r>
            <a:r>
              <a:rPr lang="ru-RU" b="1" dirty="0" err="1"/>
              <a:t>крупи</a:t>
            </a:r>
            <a:r>
              <a:rPr lang="ru-RU" b="1" dirty="0"/>
              <a:t>. Перед </a:t>
            </a:r>
            <a:r>
              <a:rPr lang="ru-RU" b="1" dirty="0" err="1"/>
              <a:t>приготуванням</a:t>
            </a:r>
            <a:r>
              <a:rPr lang="ru-RU" b="1" dirty="0"/>
              <a:t> супу </a:t>
            </a:r>
            <a:r>
              <a:rPr lang="ru-RU" b="1" dirty="0" err="1"/>
              <a:t>борошно</a:t>
            </a:r>
            <a:r>
              <a:rPr lang="ru-RU" b="1" dirty="0"/>
              <a:t> </a:t>
            </a:r>
            <a:r>
              <a:rPr lang="ru-RU" b="1" dirty="0" err="1"/>
              <a:t>варто</a:t>
            </a:r>
            <a:r>
              <a:rPr lang="ru-RU" b="1" dirty="0"/>
              <a:t> </a:t>
            </a:r>
            <a:r>
              <a:rPr lang="ru-RU" b="1" dirty="0" err="1"/>
              <a:t>підсушити</a:t>
            </a:r>
            <a:r>
              <a:rPr lang="ru-RU" b="1" dirty="0"/>
              <a:t>. Для заправки </a:t>
            </a:r>
            <a:r>
              <a:rPr lang="ru-RU" b="1" dirty="0" err="1"/>
              <a:t>використовують</a:t>
            </a:r>
            <a:r>
              <a:rPr lang="ru-RU" b="1" dirty="0"/>
              <a:t> </a:t>
            </a:r>
            <a:r>
              <a:rPr lang="ru-RU" b="1" dirty="0" err="1"/>
              <a:t>вершкове</a:t>
            </a:r>
            <a:r>
              <a:rPr lang="ru-RU" b="1" dirty="0"/>
              <a:t> масло, </a:t>
            </a:r>
            <a:r>
              <a:rPr lang="ru-RU" b="1" dirty="0" err="1"/>
              <a:t>суміш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яєць</a:t>
            </a:r>
            <a:r>
              <a:rPr lang="ru-RU" b="1" dirty="0"/>
              <a:t> та молока, вершки.</a:t>
            </a:r>
          </a:p>
          <a:p>
            <a:endParaRPr lang="ru-RU" b="1" dirty="0"/>
          </a:p>
          <a:p>
            <a:r>
              <a:rPr lang="ru-RU" b="1" dirty="0" err="1"/>
              <a:t>Заборонене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м'ясних</a:t>
            </a:r>
            <a:r>
              <a:rPr lang="ru-RU" b="1" dirty="0"/>
              <a:t> та </a:t>
            </a:r>
            <a:r>
              <a:rPr lang="ru-RU" b="1" dirty="0" err="1"/>
              <a:t>риб'ячих</a:t>
            </a:r>
            <a:r>
              <a:rPr lang="ru-RU" b="1" dirty="0"/>
              <a:t> </a:t>
            </a:r>
            <a:r>
              <a:rPr lang="ru-RU" b="1" dirty="0" err="1"/>
              <a:t>бульйонів</a:t>
            </a:r>
            <a:r>
              <a:rPr lang="ru-RU" b="1" dirty="0"/>
              <a:t>, </a:t>
            </a:r>
            <a:r>
              <a:rPr lang="ru-RU" b="1" dirty="0" err="1"/>
              <a:t>грибних</a:t>
            </a:r>
            <a:r>
              <a:rPr lang="ru-RU" b="1" dirty="0"/>
              <a:t> та </a:t>
            </a:r>
            <a:r>
              <a:rPr lang="ru-RU" b="1" dirty="0" err="1"/>
              <a:t>насичених</a:t>
            </a:r>
            <a:r>
              <a:rPr lang="ru-RU" b="1" dirty="0"/>
              <a:t> </a:t>
            </a:r>
            <a:r>
              <a:rPr lang="ru-RU" b="1" dirty="0" err="1"/>
              <a:t>овочевих</a:t>
            </a:r>
            <a:r>
              <a:rPr lang="ru-RU" b="1" dirty="0"/>
              <a:t> </a:t>
            </a:r>
            <a:r>
              <a:rPr lang="ru-RU" b="1" dirty="0" err="1"/>
              <a:t>відварів</a:t>
            </a:r>
            <a:r>
              <a:rPr lang="ru-RU" b="1" dirty="0"/>
              <a:t>, </a:t>
            </a:r>
            <a:r>
              <a:rPr lang="ru-RU" b="1" dirty="0" err="1"/>
              <a:t>борщів</a:t>
            </a:r>
            <a:r>
              <a:rPr lang="ru-RU" b="1" dirty="0"/>
              <a:t> та </a:t>
            </a:r>
            <a:r>
              <a:rPr lang="ru-RU" b="1" dirty="0" err="1"/>
              <a:t>окрошок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967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5684" y="211756"/>
            <a:ext cx="9338928" cy="6477802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М'ясо</a:t>
            </a:r>
            <a:r>
              <a:rPr lang="ru-RU" b="1" dirty="0"/>
              <a:t> та </a:t>
            </a:r>
            <a:r>
              <a:rPr lang="ru-RU" b="1" dirty="0" err="1"/>
              <a:t>птиця</a:t>
            </a:r>
            <a:endParaRPr lang="ru-RU" b="1" dirty="0"/>
          </a:p>
          <a:p>
            <a:r>
              <a:rPr lang="ru-RU" b="1" i="1" u="sng" dirty="0"/>
              <a:t>Дозволено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нежирного </a:t>
            </a:r>
            <a:r>
              <a:rPr lang="ru-RU" b="1" dirty="0" err="1"/>
              <a:t>м'яса</a:t>
            </a:r>
            <a:r>
              <a:rPr lang="ru-RU" b="1" dirty="0"/>
              <a:t>, без </a:t>
            </a:r>
            <a:r>
              <a:rPr lang="ru-RU" b="1" dirty="0" err="1"/>
              <a:t>сухожиль</a:t>
            </a:r>
            <a:r>
              <a:rPr lang="ru-RU" b="1" dirty="0"/>
              <a:t>, </a:t>
            </a:r>
            <a:r>
              <a:rPr lang="ru-RU" b="1" dirty="0" err="1"/>
              <a:t>фасцій</a:t>
            </a:r>
            <a:r>
              <a:rPr lang="ru-RU" b="1" dirty="0"/>
              <a:t> та </a:t>
            </a:r>
            <a:r>
              <a:rPr lang="ru-RU" b="1" dirty="0" err="1"/>
              <a:t>шкіри</a:t>
            </a:r>
            <a:r>
              <a:rPr lang="ru-RU" b="1" dirty="0"/>
              <a:t> у </a:t>
            </a:r>
            <a:r>
              <a:rPr lang="ru-RU" b="1" dirty="0" err="1"/>
              <a:t>птиці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i="1" u="sng" dirty="0" err="1"/>
              <a:t>Рекомендується</a:t>
            </a:r>
            <a:r>
              <a:rPr lang="ru-RU" b="1" dirty="0"/>
              <a:t> </a:t>
            </a:r>
            <a:r>
              <a:rPr lang="ru-RU" b="1" dirty="0" err="1"/>
              <a:t>яловичина</a:t>
            </a:r>
            <a:r>
              <a:rPr lang="ru-RU" b="1" dirty="0"/>
              <a:t>, молода нежирна баранина, </a:t>
            </a:r>
            <a:r>
              <a:rPr lang="ru-RU" b="1" dirty="0" err="1"/>
              <a:t>обрізна</a:t>
            </a:r>
            <a:r>
              <a:rPr lang="ru-RU" b="1" dirty="0"/>
              <a:t> свинина, </a:t>
            </a:r>
            <a:r>
              <a:rPr lang="ru-RU" b="1" dirty="0" err="1"/>
              <a:t>м'ясо</a:t>
            </a:r>
            <a:r>
              <a:rPr lang="ru-RU" b="1" dirty="0"/>
              <a:t> курки та </a:t>
            </a:r>
            <a:r>
              <a:rPr lang="ru-RU" b="1" dirty="0" err="1"/>
              <a:t>індички</a:t>
            </a:r>
            <a:r>
              <a:rPr lang="ru-RU" b="1" dirty="0"/>
              <a:t>, </a:t>
            </a:r>
            <a:r>
              <a:rPr lang="ru-RU" b="1" dirty="0" err="1"/>
              <a:t>відварені</a:t>
            </a:r>
            <a:r>
              <a:rPr lang="ru-RU" b="1" dirty="0"/>
              <a:t> у </a:t>
            </a:r>
            <a:r>
              <a:rPr lang="ru-RU" b="1" dirty="0" err="1"/>
              <a:t>воді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приготовані</a:t>
            </a:r>
            <a:r>
              <a:rPr lang="ru-RU" b="1" dirty="0"/>
              <a:t> на пару, </a:t>
            </a:r>
            <a:r>
              <a:rPr lang="ru-RU" b="1" dirty="0" err="1"/>
              <a:t>теляче</a:t>
            </a:r>
            <a:r>
              <a:rPr lang="ru-RU" b="1" dirty="0"/>
              <a:t>, </a:t>
            </a:r>
            <a:r>
              <a:rPr lang="ru-RU" b="1" dirty="0" err="1"/>
              <a:t>кроляче</a:t>
            </a:r>
            <a:r>
              <a:rPr lang="ru-RU" b="1" dirty="0"/>
              <a:t> </a:t>
            </a:r>
            <a:r>
              <a:rPr lang="ru-RU" b="1" dirty="0" err="1"/>
              <a:t>м'ясо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м'ясо</a:t>
            </a:r>
            <a:r>
              <a:rPr lang="ru-RU" b="1" dirty="0"/>
              <a:t> </a:t>
            </a:r>
            <a:r>
              <a:rPr lang="ru-RU" b="1" dirty="0" err="1"/>
              <a:t>курчати</a:t>
            </a:r>
            <a:r>
              <a:rPr lang="ru-RU" b="1" dirty="0"/>
              <a:t> </a:t>
            </a:r>
            <a:r>
              <a:rPr lang="ru-RU" b="1" dirty="0" err="1"/>
              <a:t>цільним</a:t>
            </a:r>
            <a:r>
              <a:rPr lang="ru-RU" b="1" dirty="0"/>
              <a:t> шматком, у вареному </a:t>
            </a:r>
            <a:r>
              <a:rPr lang="ru-RU" b="1" dirty="0" err="1"/>
              <a:t>вигляді</a:t>
            </a:r>
            <a:r>
              <a:rPr lang="ru-RU" b="1" dirty="0"/>
              <a:t>. </a:t>
            </a:r>
            <a:r>
              <a:rPr lang="ru-RU" b="1" dirty="0" err="1"/>
              <a:t>Також</a:t>
            </a:r>
            <a:r>
              <a:rPr lang="ru-RU" b="1" dirty="0"/>
              <a:t>, </a:t>
            </a:r>
            <a:r>
              <a:rPr lang="ru-RU" b="1" dirty="0" err="1"/>
              <a:t>допускається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котлет, </a:t>
            </a:r>
            <a:r>
              <a:rPr lang="ru-RU" b="1" dirty="0" err="1"/>
              <a:t>биточків</a:t>
            </a:r>
            <a:r>
              <a:rPr lang="ru-RU" b="1" dirty="0"/>
              <a:t>, </a:t>
            </a:r>
            <a:r>
              <a:rPr lang="ru-RU" b="1" dirty="0" err="1"/>
              <a:t>кнедлів</a:t>
            </a:r>
            <a:r>
              <a:rPr lang="ru-RU" b="1" dirty="0"/>
              <a:t>, суфле, пюре, зраз, </a:t>
            </a:r>
            <a:r>
              <a:rPr lang="ru-RU" b="1" dirty="0" err="1"/>
              <a:t>приготованих</a:t>
            </a:r>
            <a:r>
              <a:rPr lang="ru-RU" b="1" dirty="0"/>
              <a:t> на пару, вареного </a:t>
            </a:r>
            <a:r>
              <a:rPr lang="ru-RU" b="1" dirty="0" err="1"/>
              <a:t>м'яса</a:t>
            </a:r>
            <a:r>
              <a:rPr lang="ru-RU" b="1" dirty="0"/>
              <a:t>, </a:t>
            </a:r>
            <a:r>
              <a:rPr lang="ru-RU" b="1" dirty="0" err="1"/>
              <a:t>запеченого</a:t>
            </a:r>
            <a:r>
              <a:rPr lang="ru-RU" b="1" dirty="0"/>
              <a:t> у </a:t>
            </a:r>
            <a:r>
              <a:rPr lang="ru-RU" b="1" dirty="0" err="1"/>
              <a:t>духовці</a:t>
            </a:r>
            <a:r>
              <a:rPr lang="ru-RU" b="1" dirty="0"/>
              <a:t>, </a:t>
            </a:r>
            <a:r>
              <a:rPr lang="ru-RU" b="1" dirty="0" err="1"/>
              <a:t>варених</a:t>
            </a:r>
            <a:r>
              <a:rPr lang="ru-RU" b="1" dirty="0"/>
              <a:t> </a:t>
            </a:r>
            <a:r>
              <a:rPr lang="ru-RU" b="1" dirty="0" err="1"/>
              <a:t>печінки</a:t>
            </a:r>
            <a:r>
              <a:rPr lang="ru-RU" b="1" dirty="0"/>
              <a:t> та </a:t>
            </a:r>
            <a:r>
              <a:rPr lang="ru-RU" b="1" dirty="0" err="1"/>
              <a:t>язика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i="1" u="sng" dirty="0" err="1"/>
              <a:t>Забороняється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жирних</a:t>
            </a:r>
            <a:r>
              <a:rPr lang="ru-RU" b="1" dirty="0"/>
              <a:t> та </a:t>
            </a:r>
            <a:r>
              <a:rPr lang="ru-RU" b="1" dirty="0" err="1"/>
              <a:t>жилястих</a:t>
            </a:r>
            <a:r>
              <a:rPr lang="ru-RU" b="1" dirty="0"/>
              <a:t> </a:t>
            </a:r>
            <a:r>
              <a:rPr lang="ru-RU" b="1" dirty="0" err="1"/>
              <a:t>сортів</a:t>
            </a:r>
            <a:r>
              <a:rPr lang="ru-RU" b="1" dirty="0"/>
              <a:t> </a:t>
            </a:r>
            <a:r>
              <a:rPr lang="ru-RU" b="1" dirty="0" err="1"/>
              <a:t>м'яса</a:t>
            </a:r>
            <a:r>
              <a:rPr lang="ru-RU" b="1" dirty="0"/>
              <a:t> та </a:t>
            </a:r>
            <a:r>
              <a:rPr lang="ru-RU" b="1" dirty="0" err="1"/>
              <a:t>птиці</a:t>
            </a:r>
            <a:r>
              <a:rPr lang="ru-RU" b="1" dirty="0"/>
              <a:t>, качки, </a:t>
            </a:r>
            <a:r>
              <a:rPr lang="ru-RU" b="1" dirty="0" err="1"/>
              <a:t>гуски</a:t>
            </a:r>
            <a:r>
              <a:rPr lang="ru-RU" b="1" dirty="0"/>
              <a:t>, </a:t>
            </a:r>
            <a:r>
              <a:rPr lang="ru-RU" b="1" dirty="0" err="1"/>
              <a:t>консерв</a:t>
            </a:r>
            <a:r>
              <a:rPr lang="ru-RU" b="1" dirty="0"/>
              <a:t> та копченостей.</a:t>
            </a:r>
          </a:p>
          <a:p>
            <a:endParaRPr lang="ru-RU" b="1" dirty="0"/>
          </a:p>
          <a:p>
            <a:r>
              <a:rPr lang="ru-RU" b="1" dirty="0" err="1"/>
              <a:t>Риба</a:t>
            </a:r>
            <a:endParaRPr lang="ru-RU" b="1" dirty="0"/>
          </a:p>
          <a:p>
            <a:r>
              <a:rPr lang="ru-RU" b="1" dirty="0" err="1"/>
              <a:t>Рекомендується</a:t>
            </a:r>
            <a:r>
              <a:rPr lang="ru-RU" b="1" dirty="0"/>
              <a:t> нежирна </a:t>
            </a:r>
            <a:r>
              <a:rPr lang="ru-RU" b="1" dirty="0" err="1"/>
              <a:t>риба</a:t>
            </a:r>
            <a:r>
              <a:rPr lang="ru-RU" b="1" dirty="0"/>
              <a:t> без </a:t>
            </a:r>
            <a:r>
              <a:rPr lang="ru-RU" b="1" dirty="0" err="1"/>
              <a:t>шкірки</a:t>
            </a:r>
            <a:r>
              <a:rPr lang="ru-RU" b="1" dirty="0"/>
              <a:t>, у </a:t>
            </a:r>
            <a:r>
              <a:rPr lang="ru-RU" b="1" dirty="0" err="1"/>
              <a:t>вигляді</a:t>
            </a:r>
            <a:r>
              <a:rPr lang="ru-RU" b="1" dirty="0"/>
              <a:t> котлет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цільним</a:t>
            </a:r>
            <a:r>
              <a:rPr lang="ru-RU" b="1" dirty="0"/>
              <a:t> шматком, </a:t>
            </a:r>
            <a:r>
              <a:rPr lang="ru-RU" b="1" dirty="0" err="1"/>
              <a:t>відварена</a:t>
            </a:r>
            <a:r>
              <a:rPr lang="ru-RU" b="1" dirty="0"/>
              <a:t> у </a:t>
            </a:r>
            <a:r>
              <a:rPr lang="ru-RU" b="1" dirty="0" err="1"/>
              <a:t>воді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приготована</a:t>
            </a:r>
            <a:r>
              <a:rPr lang="ru-RU" b="1" dirty="0"/>
              <a:t> на пару.</a:t>
            </a:r>
          </a:p>
          <a:p>
            <a:endParaRPr lang="ru-RU" b="1" dirty="0"/>
          </a:p>
          <a:p>
            <a:r>
              <a:rPr lang="ru-RU" b="1" i="1" u="sng" dirty="0"/>
              <a:t>Заборонена</a:t>
            </a:r>
            <a:r>
              <a:rPr lang="ru-RU" b="1" dirty="0"/>
              <a:t> жирна, солена, </a:t>
            </a:r>
            <a:r>
              <a:rPr lang="ru-RU" b="1" dirty="0" err="1"/>
              <a:t>консервована</a:t>
            </a:r>
            <a:r>
              <a:rPr lang="ru-RU" b="1" dirty="0"/>
              <a:t> </a:t>
            </a:r>
            <a:r>
              <a:rPr lang="ru-RU" b="1" dirty="0" err="1"/>
              <a:t>риба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912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682" y="115503"/>
            <a:ext cx="9415930" cy="6742497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Молочні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 та молоко</a:t>
            </a:r>
          </a:p>
          <a:p>
            <a:r>
              <a:rPr lang="ru-RU" b="1" dirty="0" err="1"/>
              <a:t>Дозволяються</a:t>
            </a:r>
            <a:r>
              <a:rPr lang="ru-RU" b="1" dirty="0"/>
              <a:t> молоко, вершки, </a:t>
            </a:r>
            <a:r>
              <a:rPr lang="ru-RU" b="1" dirty="0" err="1"/>
              <a:t>некислі</a:t>
            </a:r>
            <a:r>
              <a:rPr lang="ru-RU" b="1" dirty="0"/>
              <a:t> </a:t>
            </a:r>
            <a:r>
              <a:rPr lang="ru-RU" b="1" dirty="0" err="1"/>
              <a:t>кисломолочні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 (</a:t>
            </a:r>
            <a:r>
              <a:rPr lang="ru-RU" b="1" dirty="0" err="1"/>
              <a:t>кефір</a:t>
            </a:r>
            <a:r>
              <a:rPr lang="ru-RU" b="1" dirty="0"/>
              <a:t>, простокваша, </a:t>
            </a:r>
            <a:r>
              <a:rPr lang="ru-RU" b="1" dirty="0" err="1"/>
              <a:t>ацидофілін</a:t>
            </a:r>
            <a:r>
              <a:rPr lang="ru-RU" b="1" dirty="0"/>
              <a:t>), </a:t>
            </a:r>
            <a:r>
              <a:rPr lang="ru-RU" b="1" dirty="0" err="1"/>
              <a:t>варенням</a:t>
            </a:r>
            <a:r>
              <a:rPr lang="ru-RU" b="1" dirty="0"/>
              <a:t>, </a:t>
            </a:r>
            <a:r>
              <a:rPr lang="ru-RU" b="1" dirty="0" err="1"/>
              <a:t>свіжі</a:t>
            </a:r>
            <a:r>
              <a:rPr lang="ru-RU" b="1" dirty="0"/>
              <a:t> та </a:t>
            </a:r>
            <a:r>
              <a:rPr lang="ru-RU" b="1" dirty="0" err="1"/>
              <a:t>некислі</a:t>
            </a:r>
            <a:r>
              <a:rPr lang="ru-RU" b="1" dirty="0"/>
              <a:t> </a:t>
            </a:r>
            <a:r>
              <a:rPr lang="ru-RU" b="1" dirty="0" err="1"/>
              <a:t>протертий</a:t>
            </a:r>
            <a:r>
              <a:rPr lang="ru-RU" b="1" dirty="0"/>
              <a:t> творог і сметана. </a:t>
            </a:r>
            <a:r>
              <a:rPr lang="ru-RU" b="1" dirty="0" err="1"/>
              <a:t>Також</a:t>
            </a:r>
            <a:r>
              <a:rPr lang="ru-RU" b="1" dirty="0"/>
              <a:t>, </a:t>
            </a:r>
            <a:r>
              <a:rPr lang="ru-RU" b="1" dirty="0" err="1"/>
              <a:t>допускається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сирників</a:t>
            </a:r>
            <a:r>
              <a:rPr lang="ru-RU" b="1" dirty="0"/>
              <a:t> у </a:t>
            </a:r>
            <a:r>
              <a:rPr lang="ru-RU" b="1" dirty="0" err="1"/>
              <a:t>запеченому</a:t>
            </a:r>
            <a:r>
              <a:rPr lang="ru-RU" b="1" dirty="0"/>
              <a:t> </a:t>
            </a:r>
            <a:r>
              <a:rPr lang="ru-RU" b="1" dirty="0" err="1"/>
              <a:t>вигляді</a:t>
            </a:r>
            <a:r>
              <a:rPr lang="ru-RU" b="1" dirty="0"/>
              <a:t>, </a:t>
            </a:r>
            <a:r>
              <a:rPr lang="ru-RU" b="1" dirty="0" err="1"/>
              <a:t>сирного</a:t>
            </a:r>
            <a:r>
              <a:rPr lang="ru-RU" b="1" dirty="0"/>
              <a:t> суфле, </a:t>
            </a:r>
            <a:r>
              <a:rPr lang="ru-RU" b="1" dirty="0" err="1"/>
              <a:t>лінивих</a:t>
            </a:r>
            <a:r>
              <a:rPr lang="ru-RU" b="1" dirty="0"/>
              <a:t> </a:t>
            </a:r>
            <a:r>
              <a:rPr lang="ru-RU" b="1" dirty="0" err="1"/>
              <a:t>вареників</a:t>
            </a:r>
            <a:r>
              <a:rPr lang="ru-RU" b="1" dirty="0"/>
              <a:t> та </a:t>
            </a:r>
            <a:r>
              <a:rPr lang="ru-RU" b="1" dirty="0" err="1"/>
              <a:t>пудингів</a:t>
            </a:r>
            <a:r>
              <a:rPr lang="ru-RU" b="1" dirty="0"/>
              <a:t>. </a:t>
            </a:r>
            <a:r>
              <a:rPr lang="ru-RU" b="1" dirty="0" err="1"/>
              <a:t>Негострий</a:t>
            </a:r>
            <a:r>
              <a:rPr lang="ru-RU" b="1" dirty="0"/>
              <a:t> сир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їсти</a:t>
            </a:r>
            <a:r>
              <a:rPr lang="ru-RU" b="1" dirty="0"/>
              <a:t> у тертому </a:t>
            </a:r>
            <a:r>
              <a:rPr lang="ru-RU" b="1" dirty="0" err="1"/>
              <a:t>вигляді</a:t>
            </a:r>
            <a:r>
              <a:rPr lang="ru-RU" b="1" dirty="0"/>
              <a:t>, </a:t>
            </a:r>
            <a:r>
              <a:rPr lang="ru-RU" b="1" dirty="0" err="1"/>
              <a:t>іноді</a:t>
            </a:r>
            <a:r>
              <a:rPr lang="ru-RU" b="1" dirty="0"/>
              <a:t> - невеликими </a:t>
            </a:r>
            <a:r>
              <a:rPr lang="ru-RU" b="1" dirty="0" err="1"/>
              <a:t>шматочками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</a:t>
            </a:r>
            <a:r>
              <a:rPr lang="ru-RU" b="1" dirty="0" err="1"/>
              <a:t>кислі</a:t>
            </a:r>
            <a:r>
              <a:rPr lang="ru-RU" b="1" dirty="0"/>
              <a:t> </a:t>
            </a:r>
            <a:r>
              <a:rPr lang="ru-RU" b="1" dirty="0" err="1"/>
              <a:t>молочні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, </a:t>
            </a:r>
            <a:r>
              <a:rPr lang="ru-RU" b="1" dirty="0" err="1"/>
              <a:t>солені</a:t>
            </a:r>
            <a:r>
              <a:rPr lang="ru-RU" b="1" dirty="0"/>
              <a:t> та </a:t>
            </a:r>
            <a:r>
              <a:rPr lang="ru-RU" b="1" dirty="0" err="1"/>
              <a:t>гострі</a:t>
            </a:r>
            <a:r>
              <a:rPr lang="ru-RU" b="1" dirty="0"/>
              <a:t> </a:t>
            </a:r>
            <a:r>
              <a:rPr lang="ru-RU" b="1" dirty="0" err="1"/>
              <a:t>сири</a:t>
            </a:r>
            <a:r>
              <a:rPr lang="ru-RU" b="1" dirty="0"/>
              <a:t>. </a:t>
            </a:r>
            <a:r>
              <a:rPr lang="ru-RU" b="1" dirty="0" err="1"/>
              <a:t>Обмежене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сметани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Яйця</a:t>
            </a:r>
            <a:endParaRPr lang="ru-RU" b="1" dirty="0"/>
          </a:p>
          <a:p>
            <a:r>
              <a:rPr lang="ru-RU" b="1" dirty="0" err="1"/>
              <a:t>Допускається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2-3 </a:t>
            </a:r>
            <a:r>
              <a:rPr lang="ru-RU" b="1" dirty="0" err="1"/>
              <a:t>яєць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</a:t>
            </a:r>
            <a:r>
              <a:rPr lang="ru-RU" b="1" dirty="0" err="1"/>
              <a:t>доби</a:t>
            </a:r>
            <a:r>
              <a:rPr lang="ru-RU" b="1" dirty="0"/>
              <a:t>, </a:t>
            </a:r>
            <a:r>
              <a:rPr lang="ru-RU" b="1" dirty="0" err="1"/>
              <a:t>приготованих</a:t>
            </a:r>
            <a:r>
              <a:rPr lang="ru-RU" b="1" dirty="0"/>
              <a:t> "в </a:t>
            </a:r>
            <a:r>
              <a:rPr lang="ru-RU" b="1" dirty="0" err="1"/>
              <a:t>мішечок</a:t>
            </a:r>
            <a:r>
              <a:rPr lang="ru-RU" b="1" dirty="0"/>
              <a:t>" </a:t>
            </a:r>
            <a:r>
              <a:rPr lang="ru-RU" b="1" dirty="0" err="1"/>
              <a:t>або</a:t>
            </a:r>
            <a:r>
              <a:rPr lang="ru-RU" b="1" dirty="0"/>
              <a:t> у </a:t>
            </a:r>
            <a:r>
              <a:rPr lang="ru-RU" b="1" dirty="0" err="1"/>
              <a:t>вигляді</a:t>
            </a:r>
            <a:r>
              <a:rPr lang="ru-RU" b="1" dirty="0"/>
              <a:t> парового омлету.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сильно </a:t>
            </a:r>
            <a:r>
              <a:rPr lang="ru-RU" b="1" dirty="0" err="1"/>
              <a:t>зварені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смажені</a:t>
            </a:r>
            <a:r>
              <a:rPr lang="ru-RU" b="1" dirty="0"/>
              <a:t> </a:t>
            </a:r>
            <a:r>
              <a:rPr lang="ru-RU" b="1" dirty="0" err="1"/>
              <a:t>яйця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Крупи</a:t>
            </a:r>
            <a:endParaRPr lang="ru-RU" b="1" dirty="0"/>
          </a:p>
          <a:p>
            <a:r>
              <a:rPr lang="ru-RU" b="1" dirty="0" err="1"/>
              <a:t>Дозволяється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манної</a:t>
            </a:r>
            <a:r>
              <a:rPr lang="ru-RU" b="1" dirty="0"/>
              <a:t>, </a:t>
            </a:r>
            <a:r>
              <a:rPr lang="ru-RU" b="1" dirty="0" err="1"/>
              <a:t>рисової</a:t>
            </a:r>
            <a:r>
              <a:rPr lang="ru-RU" b="1" dirty="0"/>
              <a:t>, </a:t>
            </a:r>
            <a:r>
              <a:rPr lang="ru-RU" b="1" dirty="0" err="1"/>
              <a:t>гречаної</a:t>
            </a:r>
            <a:r>
              <a:rPr lang="ru-RU" b="1" dirty="0"/>
              <a:t>, </a:t>
            </a:r>
            <a:r>
              <a:rPr lang="ru-RU" b="1" dirty="0" err="1"/>
              <a:t>вівсяної</a:t>
            </a:r>
            <a:r>
              <a:rPr lang="ru-RU" b="1" dirty="0"/>
              <a:t> круп. </a:t>
            </a:r>
            <a:r>
              <a:rPr lang="ru-RU" b="1" dirty="0" err="1"/>
              <a:t>Із</a:t>
            </a:r>
            <a:r>
              <a:rPr lang="ru-RU" b="1" dirty="0"/>
              <a:t> них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варити</a:t>
            </a:r>
            <a:r>
              <a:rPr lang="ru-RU" b="1" dirty="0"/>
              <a:t> </a:t>
            </a:r>
            <a:r>
              <a:rPr lang="ru-RU" b="1" dirty="0" err="1"/>
              <a:t>напівв'язкі</a:t>
            </a:r>
            <a:r>
              <a:rPr lang="ru-RU" b="1" dirty="0"/>
              <a:t> та </a:t>
            </a:r>
            <a:r>
              <a:rPr lang="ru-RU" b="1" dirty="0" err="1"/>
              <a:t>протерті</a:t>
            </a:r>
            <a:r>
              <a:rPr lang="ru-RU" b="1" dirty="0"/>
              <a:t> </a:t>
            </a:r>
            <a:r>
              <a:rPr lang="ru-RU" b="1" dirty="0" err="1"/>
              <a:t>каші</a:t>
            </a:r>
            <a:r>
              <a:rPr lang="ru-RU" b="1" dirty="0"/>
              <a:t>, на </a:t>
            </a:r>
            <a:r>
              <a:rPr lang="ru-RU" b="1" dirty="0" err="1"/>
              <a:t>воді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молоці</a:t>
            </a:r>
            <a:r>
              <a:rPr lang="ru-RU" b="1" dirty="0"/>
              <a:t>, </a:t>
            </a:r>
            <a:r>
              <a:rPr lang="ru-RU" b="1" dirty="0" err="1"/>
              <a:t>котлети</a:t>
            </a:r>
            <a:r>
              <a:rPr lang="ru-RU" b="1" dirty="0"/>
              <a:t>, </a:t>
            </a:r>
            <a:r>
              <a:rPr lang="ru-RU" b="1" dirty="0" err="1"/>
              <a:t>парові</a:t>
            </a:r>
            <a:r>
              <a:rPr lang="ru-RU" b="1" dirty="0"/>
              <a:t> суфле. </a:t>
            </a:r>
            <a:r>
              <a:rPr lang="ru-RU" b="1" dirty="0" err="1"/>
              <a:t>Також</a:t>
            </a:r>
            <a:r>
              <a:rPr lang="ru-RU" b="1" dirty="0"/>
              <a:t>, </a:t>
            </a:r>
            <a:r>
              <a:rPr lang="ru-RU" b="1" dirty="0" err="1"/>
              <a:t>допускаються</a:t>
            </a:r>
            <a:r>
              <a:rPr lang="ru-RU" b="1" dirty="0"/>
              <a:t> </a:t>
            </a:r>
            <a:r>
              <a:rPr lang="ru-RU" b="1" dirty="0" err="1"/>
              <a:t>варені</a:t>
            </a:r>
            <a:r>
              <a:rPr lang="ru-RU" b="1" dirty="0"/>
              <a:t> </a:t>
            </a:r>
            <a:r>
              <a:rPr lang="ru-RU" b="1" dirty="0" err="1"/>
              <a:t>макарони</a:t>
            </a:r>
            <a:r>
              <a:rPr lang="ru-RU" b="1" dirty="0"/>
              <a:t>, </a:t>
            </a:r>
            <a:r>
              <a:rPr lang="ru-RU" b="1" dirty="0" err="1"/>
              <a:t>вермішель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</a:t>
            </a:r>
            <a:r>
              <a:rPr lang="ru-RU" b="1" dirty="0" err="1"/>
              <a:t>пшоняні</a:t>
            </a:r>
            <a:r>
              <a:rPr lang="ru-RU" b="1" dirty="0"/>
              <a:t>, </a:t>
            </a:r>
            <a:r>
              <a:rPr lang="ru-RU" b="1" dirty="0" err="1"/>
              <a:t>перлові</a:t>
            </a:r>
            <a:r>
              <a:rPr lang="ru-RU" b="1" dirty="0"/>
              <a:t>, </a:t>
            </a:r>
            <a:r>
              <a:rPr lang="ru-RU" b="1" dirty="0" err="1"/>
              <a:t>ячмінні</a:t>
            </a:r>
            <a:r>
              <a:rPr lang="ru-RU" b="1" dirty="0"/>
              <a:t>, </a:t>
            </a:r>
            <a:r>
              <a:rPr lang="ru-RU" b="1" dirty="0" err="1"/>
              <a:t>кукурудзяні</a:t>
            </a:r>
            <a:r>
              <a:rPr lang="ru-RU" b="1" dirty="0"/>
              <a:t> </a:t>
            </a:r>
            <a:r>
              <a:rPr lang="ru-RU" b="1" dirty="0" err="1"/>
              <a:t>крупи</a:t>
            </a:r>
            <a:r>
              <a:rPr lang="ru-RU" b="1" dirty="0"/>
              <a:t>, </a:t>
            </a:r>
            <a:r>
              <a:rPr lang="ru-RU" b="1" dirty="0" err="1"/>
              <a:t>бобові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51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809" y="182880"/>
            <a:ext cx="9367804" cy="6675120"/>
          </a:xfrm>
        </p:spPr>
        <p:txBody>
          <a:bodyPr>
            <a:noAutofit/>
          </a:bodyPr>
          <a:lstStyle/>
          <a:p>
            <a:r>
              <a:rPr lang="ru-RU" sz="2000" b="1" dirty="0" err="1"/>
              <a:t>Овочі</a:t>
            </a:r>
            <a:endParaRPr lang="ru-RU" sz="2000" b="1" dirty="0"/>
          </a:p>
          <a:p>
            <a:r>
              <a:rPr lang="ru-RU" sz="2000" b="1" dirty="0" err="1"/>
              <a:t>Дозволені</a:t>
            </a:r>
            <a:r>
              <a:rPr lang="ru-RU" sz="2000" b="1" dirty="0"/>
              <a:t> страви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картоплі</a:t>
            </a:r>
            <a:r>
              <a:rPr lang="ru-RU" sz="2000" b="1" dirty="0"/>
              <a:t>, </a:t>
            </a:r>
            <a:r>
              <a:rPr lang="ru-RU" sz="2000" b="1" dirty="0" err="1"/>
              <a:t>моркви</a:t>
            </a:r>
            <a:r>
              <a:rPr lang="ru-RU" sz="2000" b="1" dirty="0"/>
              <a:t>, </a:t>
            </a:r>
            <a:r>
              <a:rPr lang="ru-RU" sz="2000" b="1" dirty="0" err="1"/>
              <a:t>буряка</a:t>
            </a:r>
            <a:r>
              <a:rPr lang="ru-RU" sz="2000" b="1" dirty="0"/>
              <a:t>, </a:t>
            </a:r>
            <a:r>
              <a:rPr lang="ru-RU" sz="2000" b="1" dirty="0" err="1"/>
              <a:t>цвітної</a:t>
            </a:r>
            <a:r>
              <a:rPr lang="ru-RU" sz="2000" b="1" dirty="0"/>
              <a:t> </a:t>
            </a:r>
            <a:r>
              <a:rPr lang="ru-RU" sz="2000" b="1" dirty="0" err="1"/>
              <a:t>капусти</a:t>
            </a:r>
            <a:r>
              <a:rPr lang="ru-RU" sz="2000" b="1" dirty="0"/>
              <a:t> та 100 г </a:t>
            </a:r>
            <a:r>
              <a:rPr lang="ru-RU" sz="2000" b="1" dirty="0" err="1"/>
              <a:t>спілих</a:t>
            </a:r>
            <a:r>
              <a:rPr lang="ru-RU" sz="2000" b="1" dirty="0"/>
              <a:t>, </a:t>
            </a:r>
            <a:r>
              <a:rPr lang="ru-RU" sz="2000" b="1" dirty="0" err="1"/>
              <a:t>некислих</a:t>
            </a:r>
            <a:r>
              <a:rPr lang="ru-RU" sz="2000" b="1" dirty="0"/>
              <a:t> </a:t>
            </a:r>
            <a:r>
              <a:rPr lang="ru-RU" sz="2000" b="1" dirty="0" err="1"/>
              <a:t>помідорів</a:t>
            </a:r>
            <a:r>
              <a:rPr lang="ru-RU" sz="2000" b="1" dirty="0"/>
              <a:t>. У </a:t>
            </a:r>
            <a:r>
              <a:rPr lang="ru-RU" sz="2000" b="1" dirty="0" err="1"/>
              <a:t>обмеженій</a:t>
            </a:r>
            <a:r>
              <a:rPr lang="ru-RU" sz="2000" b="1" dirty="0"/>
              <a:t> </a:t>
            </a:r>
            <a:r>
              <a:rPr lang="ru-RU" sz="2000" b="1" dirty="0" err="1"/>
              <a:t>кількості</a:t>
            </a:r>
            <a:r>
              <a:rPr lang="ru-RU" sz="2000" b="1" dirty="0"/>
              <a:t> </a:t>
            </a:r>
            <a:r>
              <a:rPr lang="ru-RU" sz="2000" b="1" dirty="0" err="1"/>
              <a:t>можна</a:t>
            </a:r>
            <a:r>
              <a:rPr lang="ru-RU" sz="2000" b="1" dirty="0"/>
              <a:t> </a:t>
            </a:r>
            <a:r>
              <a:rPr lang="ru-RU" sz="2000" b="1" dirty="0" err="1"/>
              <a:t>їсти</a:t>
            </a:r>
            <a:r>
              <a:rPr lang="ru-RU" sz="2000" b="1" dirty="0"/>
              <a:t> </a:t>
            </a:r>
            <a:r>
              <a:rPr lang="ru-RU" sz="2000" b="1" dirty="0" err="1"/>
              <a:t>зелений</a:t>
            </a:r>
            <a:r>
              <a:rPr lang="ru-RU" sz="2000" b="1" dirty="0"/>
              <a:t> </a:t>
            </a:r>
            <a:r>
              <a:rPr lang="ru-RU" sz="2000" b="1" dirty="0" err="1"/>
              <a:t>горошок</a:t>
            </a:r>
            <a:r>
              <a:rPr lang="ru-RU" sz="2000" b="1" dirty="0"/>
              <a:t>. </a:t>
            </a:r>
            <a:r>
              <a:rPr lang="ru-RU" sz="2000" b="1" dirty="0" err="1"/>
              <a:t>Овочі</a:t>
            </a:r>
            <a:r>
              <a:rPr lang="ru-RU" sz="2000" b="1" dirty="0"/>
              <a:t> </a:t>
            </a:r>
            <a:r>
              <a:rPr lang="ru-RU" sz="2000" b="1" dirty="0" err="1"/>
              <a:t>слід</a:t>
            </a:r>
            <a:r>
              <a:rPr lang="ru-RU" sz="2000" b="1" dirty="0"/>
              <a:t> </a:t>
            </a:r>
            <a:r>
              <a:rPr lang="ru-RU" sz="2000" b="1" dirty="0" err="1"/>
              <a:t>відварити</a:t>
            </a:r>
            <a:r>
              <a:rPr lang="ru-RU" sz="2000" b="1" dirty="0"/>
              <a:t> у </a:t>
            </a:r>
            <a:r>
              <a:rPr lang="ru-RU" sz="2000" b="1" dirty="0" err="1"/>
              <a:t>воді</a:t>
            </a:r>
            <a:r>
              <a:rPr lang="ru-RU" sz="2000" b="1" dirty="0"/>
              <a:t>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приготувати</a:t>
            </a:r>
            <a:r>
              <a:rPr lang="ru-RU" sz="2000" b="1" dirty="0"/>
              <a:t> на пару, </a:t>
            </a:r>
            <a:r>
              <a:rPr lang="ru-RU" sz="2000" b="1" dirty="0" err="1"/>
              <a:t>протерти</a:t>
            </a:r>
            <a:r>
              <a:rPr lang="ru-RU" sz="2000" b="1" dirty="0"/>
              <a:t>. Таким чином, </a:t>
            </a:r>
            <a:r>
              <a:rPr lang="ru-RU" sz="2000" b="1" dirty="0" err="1"/>
              <a:t>можна</a:t>
            </a:r>
            <a:r>
              <a:rPr lang="ru-RU" sz="2000" b="1" dirty="0"/>
              <a:t> </a:t>
            </a:r>
            <a:r>
              <a:rPr lang="ru-RU" sz="2000" b="1" dirty="0" err="1"/>
              <a:t>приготувати</a:t>
            </a:r>
            <a:r>
              <a:rPr lang="ru-RU" sz="2000" b="1" dirty="0"/>
              <a:t> пюре, суфле та пудинги. </a:t>
            </a:r>
            <a:r>
              <a:rPr lang="ru-RU" sz="2000" b="1" dirty="0" err="1"/>
              <a:t>Ранні</a:t>
            </a:r>
            <a:r>
              <a:rPr lang="ru-RU" sz="2000" b="1" dirty="0"/>
              <a:t> кабачки та </a:t>
            </a:r>
            <a:r>
              <a:rPr lang="ru-RU" sz="2000" b="1" dirty="0" err="1"/>
              <a:t>гарбуз</a:t>
            </a:r>
            <a:r>
              <a:rPr lang="ru-RU" sz="2000" b="1" dirty="0"/>
              <a:t> </a:t>
            </a:r>
            <a:r>
              <a:rPr lang="ru-RU" sz="2000" b="1" dirty="0" err="1"/>
              <a:t>можна</a:t>
            </a:r>
            <a:r>
              <a:rPr lang="ru-RU" sz="2000" b="1" dirty="0"/>
              <a:t> </a:t>
            </a:r>
            <a:r>
              <a:rPr lang="ru-RU" sz="2000" b="1" dirty="0" err="1"/>
              <a:t>споживати</a:t>
            </a:r>
            <a:r>
              <a:rPr lang="ru-RU" sz="2000" b="1" dirty="0"/>
              <a:t> у </a:t>
            </a:r>
            <a:r>
              <a:rPr lang="ru-RU" sz="2000" b="1" dirty="0" err="1"/>
              <a:t>непротертому</a:t>
            </a:r>
            <a:r>
              <a:rPr lang="ru-RU" sz="2000" b="1" dirty="0"/>
              <a:t> </a:t>
            </a:r>
            <a:r>
              <a:rPr lang="ru-RU" sz="2000" b="1" dirty="0" err="1"/>
              <a:t>вигляді</a:t>
            </a:r>
            <a:r>
              <a:rPr lang="ru-RU" sz="2000" b="1" dirty="0"/>
              <a:t>. До </a:t>
            </a:r>
            <a:r>
              <a:rPr lang="ru-RU" sz="2000" b="1" dirty="0" err="1"/>
              <a:t>супів</a:t>
            </a:r>
            <a:r>
              <a:rPr lang="ru-RU" sz="2000" b="1" dirty="0"/>
              <a:t> </a:t>
            </a:r>
            <a:r>
              <a:rPr lang="ru-RU" sz="2000" b="1" dirty="0" err="1"/>
              <a:t>рекомендується</a:t>
            </a:r>
            <a:r>
              <a:rPr lang="ru-RU" sz="2000" b="1" dirty="0"/>
              <a:t> </a:t>
            </a:r>
            <a:r>
              <a:rPr lang="ru-RU" sz="2000" b="1" dirty="0" err="1"/>
              <a:t>додавати</a:t>
            </a:r>
            <a:r>
              <a:rPr lang="ru-RU" sz="2000" b="1" dirty="0"/>
              <a:t> </a:t>
            </a:r>
            <a:r>
              <a:rPr lang="ru-RU" sz="2000" b="1" dirty="0" err="1"/>
              <a:t>дрібно</a:t>
            </a:r>
            <a:r>
              <a:rPr lang="ru-RU" sz="2000" b="1" dirty="0"/>
              <a:t> </a:t>
            </a:r>
            <a:r>
              <a:rPr lang="ru-RU" sz="2000" b="1" dirty="0" err="1"/>
              <a:t>нарізаний</a:t>
            </a:r>
            <a:r>
              <a:rPr lang="ru-RU" sz="2000" b="1" dirty="0"/>
              <a:t> </a:t>
            </a:r>
            <a:r>
              <a:rPr lang="ru-RU" sz="2000" b="1" dirty="0" err="1"/>
              <a:t>кріп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 err="1"/>
              <a:t>Заборонені</a:t>
            </a:r>
            <a:r>
              <a:rPr lang="ru-RU" sz="2000" b="1" dirty="0"/>
              <a:t> </a:t>
            </a:r>
            <a:r>
              <a:rPr lang="ru-RU" sz="2000" b="1" dirty="0" err="1"/>
              <a:t>огірки</a:t>
            </a:r>
            <a:r>
              <a:rPr lang="ru-RU" sz="2000" b="1" dirty="0"/>
              <a:t>, </a:t>
            </a:r>
            <a:r>
              <a:rPr lang="ru-RU" sz="2000" b="1" dirty="0" err="1"/>
              <a:t>білокачанна</a:t>
            </a:r>
            <a:r>
              <a:rPr lang="ru-RU" sz="2000" b="1" dirty="0"/>
              <a:t> капуста, </a:t>
            </a:r>
            <a:r>
              <a:rPr lang="ru-RU" sz="2000" b="1" dirty="0" err="1"/>
              <a:t>ріпа</a:t>
            </a:r>
            <a:r>
              <a:rPr lang="ru-RU" sz="2000" b="1" dirty="0"/>
              <a:t>, редька, </a:t>
            </a:r>
            <a:r>
              <a:rPr lang="ru-RU" sz="2000" b="1" dirty="0" err="1"/>
              <a:t>бруква</a:t>
            </a:r>
            <a:r>
              <a:rPr lang="ru-RU" sz="2000" b="1" dirty="0"/>
              <a:t>, шпинат, щавель, цибуля, будь-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овочі</a:t>
            </a:r>
            <a:r>
              <a:rPr lang="ru-RU" sz="2000" b="1" dirty="0"/>
              <a:t> у квашеному та </a:t>
            </a:r>
            <a:r>
              <a:rPr lang="ru-RU" sz="2000" b="1" dirty="0" err="1"/>
              <a:t>маринованому</a:t>
            </a:r>
            <a:r>
              <a:rPr lang="ru-RU" sz="2000" b="1" dirty="0"/>
              <a:t> </a:t>
            </a:r>
            <a:r>
              <a:rPr lang="ru-RU" sz="2000" b="1" dirty="0" err="1"/>
              <a:t>вигляді</a:t>
            </a:r>
            <a:r>
              <a:rPr lang="ru-RU" sz="2000" b="1" dirty="0"/>
              <a:t>, </a:t>
            </a:r>
            <a:r>
              <a:rPr lang="ru-RU" sz="2000" b="1" dirty="0" err="1"/>
              <a:t>гриби</a:t>
            </a:r>
            <a:r>
              <a:rPr lang="ru-RU" sz="2000" b="1" dirty="0"/>
              <a:t>, </a:t>
            </a:r>
            <a:r>
              <a:rPr lang="ru-RU" sz="2000" b="1" dirty="0" err="1"/>
              <a:t>консерви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/>
              <a:t>Закуски</a:t>
            </a:r>
          </a:p>
          <a:p>
            <a:r>
              <a:rPr lang="ru-RU" sz="2000" b="1" dirty="0" err="1"/>
              <a:t>Рекомендується</a:t>
            </a:r>
            <a:r>
              <a:rPr lang="ru-RU" sz="2000" b="1" dirty="0"/>
              <a:t> </a:t>
            </a:r>
            <a:r>
              <a:rPr lang="ru-RU" sz="2000" b="1" dirty="0" err="1"/>
              <a:t>споживання</a:t>
            </a:r>
            <a:r>
              <a:rPr lang="ru-RU" sz="2000" b="1" dirty="0"/>
              <a:t> </a:t>
            </a:r>
            <a:r>
              <a:rPr lang="ru-RU" sz="2000" b="1" dirty="0" err="1"/>
              <a:t>салатів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варених</a:t>
            </a:r>
            <a:r>
              <a:rPr lang="ru-RU" sz="2000" b="1" dirty="0"/>
              <a:t> </a:t>
            </a:r>
            <a:r>
              <a:rPr lang="ru-RU" sz="2000" b="1" dirty="0" err="1"/>
              <a:t>овочів</a:t>
            </a:r>
            <a:r>
              <a:rPr lang="ru-RU" sz="2000" b="1" dirty="0"/>
              <a:t>, </a:t>
            </a:r>
            <a:r>
              <a:rPr lang="ru-RU" sz="2000" b="1" dirty="0" err="1"/>
              <a:t>риби</a:t>
            </a:r>
            <a:r>
              <a:rPr lang="ru-RU" sz="2000" b="1" dirty="0"/>
              <a:t> та </a:t>
            </a:r>
            <a:r>
              <a:rPr lang="ru-RU" sz="2000" b="1" dirty="0" err="1"/>
              <a:t>м'яса</a:t>
            </a:r>
            <a:r>
              <a:rPr lang="ru-RU" sz="2000" b="1" dirty="0"/>
              <a:t>, вареного </a:t>
            </a:r>
            <a:r>
              <a:rPr lang="ru-RU" sz="2000" b="1" dirty="0" err="1"/>
              <a:t>язика</a:t>
            </a:r>
            <a:r>
              <a:rPr lang="ru-RU" sz="2000" b="1" dirty="0"/>
              <a:t>, </a:t>
            </a:r>
            <a:r>
              <a:rPr lang="ru-RU" sz="2000" b="1" dirty="0" err="1"/>
              <a:t>печінкового</a:t>
            </a:r>
            <a:r>
              <a:rPr lang="ru-RU" sz="2000" b="1" dirty="0"/>
              <a:t> паштету, </a:t>
            </a:r>
            <a:r>
              <a:rPr lang="ru-RU" sz="2000" b="1" dirty="0" err="1"/>
              <a:t>лікарської</a:t>
            </a:r>
            <a:r>
              <a:rPr lang="ru-RU" sz="2000" b="1" dirty="0"/>
              <a:t>, </a:t>
            </a:r>
            <a:r>
              <a:rPr lang="ru-RU" sz="2000" b="1" dirty="0" err="1"/>
              <a:t>молочної</a:t>
            </a:r>
            <a:r>
              <a:rPr lang="ru-RU" sz="2000" b="1" dirty="0"/>
              <a:t>, </a:t>
            </a:r>
            <a:r>
              <a:rPr lang="ru-RU" sz="2000" b="1" dirty="0" err="1"/>
              <a:t>дієтичної</a:t>
            </a:r>
            <a:r>
              <a:rPr lang="ru-RU" sz="2000" b="1" dirty="0"/>
              <a:t> </a:t>
            </a:r>
            <a:r>
              <a:rPr lang="ru-RU" sz="2000" b="1" dirty="0" err="1"/>
              <a:t>ковбаси</a:t>
            </a:r>
            <a:r>
              <a:rPr lang="ru-RU" sz="2000" b="1" dirty="0"/>
              <a:t>, </a:t>
            </a:r>
            <a:r>
              <a:rPr lang="ru-RU" sz="2000" b="1" dirty="0" err="1"/>
              <a:t>заливної</a:t>
            </a:r>
            <a:r>
              <a:rPr lang="ru-RU" sz="2000" b="1" dirty="0"/>
              <a:t> </a:t>
            </a:r>
            <a:r>
              <a:rPr lang="ru-RU" sz="2000" b="1" dirty="0" err="1"/>
              <a:t>риби</a:t>
            </a:r>
            <a:r>
              <a:rPr lang="ru-RU" sz="2000" b="1" dirty="0"/>
              <a:t> на </a:t>
            </a:r>
            <a:r>
              <a:rPr lang="ru-RU" sz="2000" b="1" dirty="0" err="1"/>
              <a:t>овочевому</a:t>
            </a:r>
            <a:r>
              <a:rPr lang="ru-RU" sz="2000" b="1" dirty="0"/>
              <a:t> </a:t>
            </a:r>
            <a:r>
              <a:rPr lang="ru-RU" sz="2000" b="1" dirty="0" err="1"/>
              <a:t>бульйоні</a:t>
            </a:r>
            <a:r>
              <a:rPr lang="ru-RU" sz="2000" b="1" dirty="0"/>
              <a:t>. </a:t>
            </a:r>
            <a:r>
              <a:rPr lang="ru-RU" sz="2000" b="1" dirty="0" err="1"/>
              <a:t>Також</a:t>
            </a:r>
            <a:r>
              <a:rPr lang="ru-RU" sz="2000" b="1" dirty="0"/>
              <a:t>, </a:t>
            </a:r>
            <a:r>
              <a:rPr lang="ru-RU" sz="2000" b="1" dirty="0" err="1"/>
              <a:t>допускається</a:t>
            </a:r>
            <a:r>
              <a:rPr lang="ru-RU" sz="2000" b="1" dirty="0"/>
              <a:t> </a:t>
            </a:r>
            <a:r>
              <a:rPr lang="ru-RU" sz="2000" b="1" dirty="0" err="1"/>
              <a:t>ікра</a:t>
            </a:r>
            <a:r>
              <a:rPr lang="ru-RU" sz="2000" b="1" dirty="0"/>
              <a:t> </a:t>
            </a:r>
            <a:r>
              <a:rPr lang="ru-RU" sz="2000" b="1" dirty="0" err="1"/>
              <a:t>осетрових</a:t>
            </a:r>
            <a:r>
              <a:rPr lang="ru-RU" sz="2000" b="1" dirty="0"/>
              <a:t>, </a:t>
            </a:r>
            <a:r>
              <a:rPr lang="ru-RU" sz="2000" b="1" dirty="0" err="1"/>
              <a:t>зрідка</a:t>
            </a:r>
            <a:r>
              <a:rPr lang="ru-RU" sz="2000" b="1" dirty="0"/>
              <a:t> - </a:t>
            </a:r>
            <a:r>
              <a:rPr lang="ru-RU" sz="2000" b="1" dirty="0" err="1"/>
              <a:t>нежирний</a:t>
            </a:r>
            <a:r>
              <a:rPr lang="ru-RU" sz="2000" b="1" dirty="0"/>
              <a:t> </a:t>
            </a:r>
            <a:r>
              <a:rPr lang="ru-RU" sz="2000" b="1" dirty="0" err="1"/>
              <a:t>оселедець</a:t>
            </a:r>
            <a:r>
              <a:rPr lang="ru-RU" sz="2000" b="1" dirty="0"/>
              <a:t> та форшмак, </a:t>
            </a:r>
            <a:r>
              <a:rPr lang="ru-RU" sz="2000" b="1" dirty="0" err="1"/>
              <a:t>негострі</a:t>
            </a:r>
            <a:r>
              <a:rPr lang="ru-RU" sz="2000" b="1" dirty="0"/>
              <a:t> </a:t>
            </a:r>
            <a:r>
              <a:rPr lang="ru-RU" sz="2000" b="1" dirty="0" err="1"/>
              <a:t>види</a:t>
            </a:r>
            <a:r>
              <a:rPr lang="ru-RU" sz="2000" b="1" dirty="0"/>
              <a:t> </a:t>
            </a:r>
            <a:r>
              <a:rPr lang="ru-RU" sz="2000" b="1" dirty="0" err="1"/>
              <a:t>сиру</a:t>
            </a:r>
            <a:r>
              <a:rPr lang="ru-RU" sz="2000" b="1" dirty="0"/>
              <a:t>, нежирна та несолена шинка.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660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809" y="182880"/>
            <a:ext cx="9367804" cy="6675120"/>
          </a:xfrm>
        </p:spPr>
        <p:txBody>
          <a:bodyPr>
            <a:noAutofit/>
          </a:bodyPr>
          <a:lstStyle/>
          <a:p>
            <a:r>
              <a:rPr lang="ru-RU" sz="2000" b="1" dirty="0" err="1" smtClean="0"/>
              <a:t>Заборонені</a:t>
            </a:r>
            <a:r>
              <a:rPr lang="ru-RU" sz="2000" b="1" dirty="0" smtClean="0"/>
              <a:t> </a:t>
            </a:r>
            <a:r>
              <a:rPr lang="ru-RU" sz="2000" b="1" dirty="0" err="1"/>
              <a:t>солені</a:t>
            </a:r>
            <a:r>
              <a:rPr lang="ru-RU" sz="2000" b="1" dirty="0"/>
              <a:t> та </a:t>
            </a:r>
            <a:r>
              <a:rPr lang="ru-RU" sz="2000" b="1" dirty="0" err="1"/>
              <a:t>гострі</a:t>
            </a:r>
            <a:r>
              <a:rPr lang="ru-RU" sz="2000" b="1" dirty="0"/>
              <a:t> закуски, будь-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консерви</a:t>
            </a:r>
            <a:r>
              <a:rPr lang="ru-RU" sz="2000" b="1" dirty="0"/>
              <a:t> та </a:t>
            </a:r>
            <a:r>
              <a:rPr lang="ru-RU" sz="2000" b="1" dirty="0" err="1"/>
              <a:t>копченості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 err="1"/>
              <a:t>Фрукти</a:t>
            </a:r>
            <a:r>
              <a:rPr lang="ru-RU" sz="2000" b="1" dirty="0"/>
              <a:t>, </a:t>
            </a:r>
            <a:r>
              <a:rPr lang="ru-RU" sz="2000" b="1" dirty="0" err="1"/>
              <a:t>солодощі</a:t>
            </a:r>
            <a:endParaRPr lang="ru-RU" sz="2000" b="1" dirty="0"/>
          </a:p>
          <a:p>
            <a:r>
              <a:rPr lang="ru-RU" sz="2000" b="1" dirty="0" err="1"/>
              <a:t>Дозволяється</a:t>
            </a:r>
            <a:r>
              <a:rPr lang="ru-RU" sz="2000" b="1" dirty="0"/>
              <a:t> </a:t>
            </a:r>
            <a:r>
              <a:rPr lang="ru-RU" sz="2000" b="1" dirty="0" err="1"/>
              <a:t>споживання</a:t>
            </a:r>
            <a:r>
              <a:rPr lang="ru-RU" sz="2000" b="1" dirty="0"/>
              <a:t> </a:t>
            </a:r>
            <a:r>
              <a:rPr lang="ru-RU" sz="2000" b="1" dirty="0" err="1"/>
              <a:t>протертих</a:t>
            </a:r>
            <a:r>
              <a:rPr lang="ru-RU" sz="2000" b="1" dirty="0"/>
              <a:t>, </a:t>
            </a:r>
            <a:r>
              <a:rPr lang="ru-RU" sz="2000" b="1" dirty="0" err="1"/>
              <a:t>варених</a:t>
            </a:r>
            <a:r>
              <a:rPr lang="ru-RU" sz="2000" b="1" dirty="0"/>
              <a:t> та </a:t>
            </a:r>
            <a:r>
              <a:rPr lang="ru-RU" sz="2000" b="1" dirty="0" err="1"/>
              <a:t>запечених</a:t>
            </a:r>
            <a:r>
              <a:rPr lang="ru-RU" sz="2000" b="1" dirty="0"/>
              <a:t> </a:t>
            </a:r>
            <a:r>
              <a:rPr lang="ru-RU" sz="2000" b="1" dirty="0" err="1"/>
              <a:t>солодких</a:t>
            </a:r>
            <a:r>
              <a:rPr lang="ru-RU" sz="2000" b="1" dirty="0"/>
              <a:t> </a:t>
            </a:r>
            <a:r>
              <a:rPr lang="ru-RU" sz="2000" b="1" dirty="0" err="1"/>
              <a:t>ягід</a:t>
            </a:r>
            <a:r>
              <a:rPr lang="ru-RU" sz="2000" b="1" dirty="0"/>
              <a:t> та </a:t>
            </a:r>
            <a:r>
              <a:rPr lang="ru-RU" sz="2000" b="1" dirty="0" err="1"/>
              <a:t>фруктів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 err="1"/>
              <a:t>Рекомендуються</a:t>
            </a:r>
            <a:r>
              <a:rPr lang="ru-RU" sz="2000" b="1" dirty="0"/>
              <a:t> </a:t>
            </a:r>
            <a:r>
              <a:rPr lang="ru-RU" sz="2000" b="1" dirty="0" err="1"/>
              <a:t>різноманітні</a:t>
            </a:r>
            <a:r>
              <a:rPr lang="ru-RU" sz="2000" b="1" dirty="0"/>
              <a:t> </a:t>
            </a:r>
            <a:r>
              <a:rPr lang="ru-RU" sz="2000" b="1" dirty="0" err="1"/>
              <a:t>киселі</a:t>
            </a:r>
            <a:r>
              <a:rPr lang="ru-RU" sz="2000" b="1" dirty="0"/>
              <a:t>, желе, пюре, </a:t>
            </a:r>
            <a:r>
              <a:rPr lang="ru-RU" sz="2000" b="1" dirty="0" err="1"/>
              <a:t>протерті</a:t>
            </a:r>
            <a:r>
              <a:rPr lang="ru-RU" sz="2000" b="1" dirty="0"/>
              <a:t> </a:t>
            </a:r>
            <a:r>
              <a:rPr lang="ru-RU" sz="2000" b="1" dirty="0" err="1"/>
              <a:t>компоти</a:t>
            </a:r>
            <a:r>
              <a:rPr lang="ru-RU" sz="2000" b="1" dirty="0"/>
              <a:t>, </a:t>
            </a:r>
            <a:r>
              <a:rPr lang="ru-RU" sz="2000" b="1" dirty="0" err="1"/>
              <a:t>вершковий</a:t>
            </a:r>
            <a:r>
              <a:rPr lang="ru-RU" sz="2000" b="1" dirty="0"/>
              <a:t> крем. </a:t>
            </a:r>
            <a:r>
              <a:rPr lang="ru-RU" sz="2000" b="1" dirty="0" err="1"/>
              <a:t>Дозволені</a:t>
            </a:r>
            <a:r>
              <a:rPr lang="ru-RU" sz="2000" b="1" dirty="0"/>
              <a:t> </a:t>
            </a:r>
            <a:r>
              <a:rPr lang="ru-RU" sz="2000" b="1" dirty="0" err="1"/>
              <a:t>цукор</a:t>
            </a:r>
            <a:r>
              <a:rPr lang="ru-RU" sz="2000" b="1" dirty="0"/>
              <a:t>, </a:t>
            </a:r>
            <a:r>
              <a:rPr lang="ru-RU" sz="2000" b="1" dirty="0" err="1"/>
              <a:t>зефір</a:t>
            </a:r>
            <a:r>
              <a:rPr lang="ru-RU" sz="2000" b="1" dirty="0"/>
              <a:t>, мед, солодке </a:t>
            </a:r>
            <a:r>
              <a:rPr lang="ru-RU" sz="2000" b="1" dirty="0" err="1"/>
              <a:t>варення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 err="1"/>
              <a:t>Заборонені</a:t>
            </a:r>
            <a:r>
              <a:rPr lang="ru-RU" sz="2000" b="1" dirty="0"/>
              <a:t> </a:t>
            </a:r>
            <a:r>
              <a:rPr lang="ru-RU" sz="2000" b="1" dirty="0" err="1"/>
              <a:t>кислі</a:t>
            </a:r>
            <a:r>
              <a:rPr lang="ru-RU" sz="2000" b="1" dirty="0"/>
              <a:t>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нестиглі</a:t>
            </a:r>
            <a:r>
              <a:rPr lang="ru-RU" sz="2000" b="1" dirty="0"/>
              <a:t>, </a:t>
            </a:r>
            <a:r>
              <a:rPr lang="ru-RU" sz="2000" b="1" dirty="0" err="1"/>
              <a:t>багаті</a:t>
            </a:r>
            <a:r>
              <a:rPr lang="ru-RU" sz="2000" b="1" dirty="0"/>
              <a:t> на </a:t>
            </a:r>
            <a:r>
              <a:rPr lang="ru-RU" sz="2000" b="1" dirty="0" err="1"/>
              <a:t>клітковину</a:t>
            </a:r>
            <a:r>
              <a:rPr lang="ru-RU" sz="2000" b="1" dirty="0"/>
              <a:t> </a:t>
            </a:r>
            <a:r>
              <a:rPr lang="ru-RU" sz="2000" b="1" dirty="0" err="1"/>
              <a:t>ягоди</a:t>
            </a:r>
            <a:r>
              <a:rPr lang="ru-RU" sz="2000" b="1" dirty="0"/>
              <a:t> та </a:t>
            </a:r>
            <a:r>
              <a:rPr lang="ru-RU" sz="2000" b="1" dirty="0" err="1"/>
              <a:t>фрукти</a:t>
            </a:r>
            <a:r>
              <a:rPr lang="ru-RU" sz="2000" b="1" dirty="0"/>
              <a:t>, </a:t>
            </a:r>
            <a:r>
              <a:rPr lang="ru-RU" sz="2000" b="1" dirty="0" err="1"/>
              <a:t>сухофрукти</a:t>
            </a:r>
            <a:r>
              <a:rPr lang="ru-RU" sz="2000" b="1" dirty="0"/>
              <a:t> у </a:t>
            </a:r>
            <a:r>
              <a:rPr lang="ru-RU" sz="2000" b="1" dirty="0" err="1"/>
              <a:t>непротертому</a:t>
            </a:r>
            <a:r>
              <a:rPr lang="ru-RU" sz="2000" b="1" dirty="0"/>
              <a:t> </a:t>
            </a:r>
            <a:r>
              <a:rPr lang="ru-RU" sz="2000" b="1" dirty="0" err="1"/>
              <a:t>вигляді</a:t>
            </a:r>
            <a:r>
              <a:rPr lang="ru-RU" sz="2000" b="1" dirty="0"/>
              <a:t>, </a:t>
            </a:r>
            <a:r>
              <a:rPr lang="ru-RU" sz="2000" b="1" dirty="0" err="1"/>
              <a:t>морозиво</a:t>
            </a:r>
            <a:r>
              <a:rPr lang="ru-RU" sz="2000" b="1" dirty="0"/>
              <a:t>, шоколад.</a:t>
            </a:r>
          </a:p>
        </p:txBody>
      </p:sp>
    </p:spTree>
    <p:extLst>
      <p:ext uri="{BB962C8B-B14F-4D97-AF65-F5344CB8AC3E}">
        <p14:creationId xmlns:p14="http://schemas.microsoft.com/office/powerpoint/2010/main" val="31660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6059" y="86627"/>
            <a:ext cx="9348553" cy="677137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Соуси</a:t>
            </a:r>
            <a:r>
              <a:rPr lang="ru-RU" b="1" dirty="0"/>
              <a:t>, </a:t>
            </a:r>
            <a:r>
              <a:rPr lang="ru-RU" b="1" dirty="0" err="1"/>
              <a:t>прянощі</a:t>
            </a:r>
            <a:endParaRPr lang="ru-RU" b="1" dirty="0"/>
          </a:p>
          <a:p>
            <a:r>
              <a:rPr lang="ru-RU" b="1" dirty="0" err="1"/>
              <a:t>Рекомендуються</a:t>
            </a:r>
            <a:r>
              <a:rPr lang="ru-RU" b="1" dirty="0"/>
              <a:t> </a:t>
            </a:r>
            <a:r>
              <a:rPr lang="ru-RU" b="1" dirty="0" err="1"/>
              <a:t>молочні</a:t>
            </a:r>
            <a:r>
              <a:rPr lang="ru-RU" b="1" dirty="0"/>
              <a:t> </a:t>
            </a:r>
            <a:r>
              <a:rPr lang="ru-RU" b="1" dirty="0" err="1"/>
              <a:t>соуси</a:t>
            </a:r>
            <a:r>
              <a:rPr lang="ru-RU" b="1" dirty="0"/>
              <a:t> без </a:t>
            </a:r>
            <a:r>
              <a:rPr lang="ru-RU" b="1" dirty="0" err="1"/>
              <a:t>пасерованого</a:t>
            </a:r>
            <a:r>
              <a:rPr lang="ru-RU" b="1" dirty="0"/>
              <a:t> </a:t>
            </a:r>
            <a:r>
              <a:rPr lang="ru-RU" b="1" dirty="0" err="1"/>
              <a:t>борошна</a:t>
            </a:r>
            <a:r>
              <a:rPr lang="ru-RU" b="1" dirty="0"/>
              <a:t>, у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додати</a:t>
            </a:r>
            <a:r>
              <a:rPr lang="ru-RU" b="1" dirty="0"/>
              <a:t> сметану, </a:t>
            </a:r>
            <a:r>
              <a:rPr lang="ru-RU" b="1" dirty="0" err="1"/>
              <a:t>вершкове</a:t>
            </a:r>
            <a:r>
              <a:rPr lang="ru-RU" b="1" dirty="0"/>
              <a:t> масло, </a:t>
            </a:r>
            <a:r>
              <a:rPr lang="ru-RU" b="1" dirty="0" err="1"/>
              <a:t>фруктові</a:t>
            </a:r>
            <a:r>
              <a:rPr lang="ru-RU" b="1" dirty="0"/>
              <a:t> та молочно-</a:t>
            </a:r>
            <a:r>
              <a:rPr lang="ru-RU" b="1" dirty="0" err="1"/>
              <a:t>фруктові</a:t>
            </a:r>
            <a:r>
              <a:rPr lang="ru-RU" b="1" dirty="0"/>
              <a:t> </a:t>
            </a:r>
            <a:r>
              <a:rPr lang="ru-RU" b="1" dirty="0" err="1"/>
              <a:t>соуси</a:t>
            </a:r>
            <a:r>
              <a:rPr lang="ru-RU" b="1" dirty="0"/>
              <a:t>. У </a:t>
            </a:r>
            <a:r>
              <a:rPr lang="ru-RU" b="1" dirty="0" err="1"/>
              <a:t>обмежених</a:t>
            </a:r>
            <a:r>
              <a:rPr lang="ru-RU" b="1" dirty="0"/>
              <a:t> </a:t>
            </a:r>
            <a:r>
              <a:rPr lang="ru-RU" b="1" dirty="0" err="1"/>
              <a:t>кількостях</a:t>
            </a:r>
            <a:r>
              <a:rPr lang="ru-RU" b="1" dirty="0"/>
              <a:t> дозволено </a:t>
            </a:r>
            <a:r>
              <a:rPr lang="ru-RU" b="1" dirty="0" err="1"/>
              <a:t>споживання</a:t>
            </a:r>
            <a:r>
              <a:rPr lang="ru-RU" b="1" dirty="0"/>
              <a:t> </a:t>
            </a:r>
            <a:r>
              <a:rPr lang="ru-RU" b="1" dirty="0" err="1"/>
              <a:t>кропу</a:t>
            </a:r>
            <a:r>
              <a:rPr lang="ru-RU" b="1" dirty="0"/>
              <a:t>, петрушки, </a:t>
            </a:r>
            <a:r>
              <a:rPr lang="ru-RU" b="1" dirty="0" err="1"/>
              <a:t>ваніліну</a:t>
            </a:r>
            <a:r>
              <a:rPr lang="ru-RU" b="1" dirty="0"/>
              <a:t> та </a:t>
            </a:r>
            <a:r>
              <a:rPr lang="ru-RU" b="1" dirty="0" err="1"/>
              <a:t>кориці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</a:t>
            </a:r>
            <a:r>
              <a:rPr lang="ru-RU" b="1" dirty="0" err="1"/>
              <a:t>грибні</a:t>
            </a:r>
            <a:r>
              <a:rPr lang="ru-RU" b="1" dirty="0"/>
              <a:t>, </a:t>
            </a:r>
            <a:r>
              <a:rPr lang="ru-RU" b="1" dirty="0" err="1"/>
              <a:t>м'ясні</a:t>
            </a:r>
            <a:r>
              <a:rPr lang="ru-RU" b="1" dirty="0"/>
              <a:t>, </a:t>
            </a:r>
            <a:r>
              <a:rPr lang="ru-RU" b="1" dirty="0" err="1"/>
              <a:t>томатні</a:t>
            </a:r>
            <a:r>
              <a:rPr lang="ru-RU" b="1" dirty="0"/>
              <a:t> </a:t>
            </a:r>
            <a:r>
              <a:rPr lang="ru-RU" b="1" dirty="0" err="1"/>
              <a:t>соуси</a:t>
            </a:r>
            <a:r>
              <a:rPr lang="ru-RU" b="1" dirty="0"/>
              <a:t>, </a:t>
            </a:r>
            <a:r>
              <a:rPr lang="ru-RU" b="1" dirty="0" err="1"/>
              <a:t>гірчиці</a:t>
            </a:r>
            <a:r>
              <a:rPr lang="ru-RU" b="1" dirty="0"/>
              <a:t>, </a:t>
            </a:r>
            <a:r>
              <a:rPr lang="ru-RU" b="1" dirty="0" err="1"/>
              <a:t>хрін</a:t>
            </a:r>
            <a:r>
              <a:rPr lang="ru-RU" b="1" dirty="0"/>
              <a:t>, </a:t>
            </a:r>
            <a:r>
              <a:rPr lang="ru-RU" b="1" dirty="0" err="1"/>
              <a:t>перець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Напої</a:t>
            </a:r>
            <a:endParaRPr lang="ru-RU" b="1" dirty="0"/>
          </a:p>
          <a:p>
            <a:r>
              <a:rPr lang="ru-RU" b="1" dirty="0" err="1"/>
              <a:t>Дозволені</a:t>
            </a:r>
            <a:r>
              <a:rPr lang="ru-RU" b="1" dirty="0"/>
              <a:t> </a:t>
            </a:r>
            <a:r>
              <a:rPr lang="ru-RU" b="1" dirty="0" err="1"/>
              <a:t>слабкі</a:t>
            </a:r>
            <a:r>
              <a:rPr lang="ru-RU" b="1" dirty="0"/>
              <a:t> </a:t>
            </a:r>
            <a:r>
              <a:rPr lang="ru-RU" b="1" dirty="0" err="1"/>
              <a:t>чаї</a:t>
            </a:r>
            <a:r>
              <a:rPr lang="ru-RU" b="1" dirty="0"/>
              <a:t>, </a:t>
            </a:r>
            <a:r>
              <a:rPr lang="ru-RU" b="1" dirty="0" err="1"/>
              <a:t>чаї</a:t>
            </a:r>
            <a:r>
              <a:rPr lang="ru-RU" b="1" dirty="0"/>
              <a:t> з молоком </a:t>
            </a:r>
            <a:r>
              <a:rPr lang="ru-RU" b="1" dirty="0" err="1"/>
              <a:t>або</a:t>
            </a:r>
            <a:r>
              <a:rPr lang="ru-RU" b="1" dirty="0"/>
              <a:t> вершками, </a:t>
            </a:r>
            <a:r>
              <a:rPr lang="ru-RU" b="1" dirty="0" err="1"/>
              <a:t>неміцне</a:t>
            </a:r>
            <a:r>
              <a:rPr lang="ru-RU" b="1" dirty="0"/>
              <a:t> какао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кава</a:t>
            </a:r>
            <a:r>
              <a:rPr lang="ru-RU" b="1" dirty="0"/>
              <a:t> з молоком. </a:t>
            </a:r>
            <a:r>
              <a:rPr lang="ru-RU" b="1" dirty="0" err="1"/>
              <a:t>Допускаються</a:t>
            </a:r>
            <a:r>
              <a:rPr lang="ru-RU" b="1" dirty="0"/>
              <a:t> соки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солодких</a:t>
            </a:r>
            <a:r>
              <a:rPr lang="ru-RU" b="1" dirty="0"/>
              <a:t> </a:t>
            </a:r>
            <a:r>
              <a:rPr lang="ru-RU" b="1" dirty="0" err="1"/>
              <a:t>фруктів</a:t>
            </a:r>
            <a:r>
              <a:rPr lang="ru-RU" b="1" dirty="0"/>
              <a:t> та </a:t>
            </a:r>
            <a:r>
              <a:rPr lang="ru-RU" b="1" dirty="0" err="1"/>
              <a:t>ягід</a:t>
            </a:r>
            <a:r>
              <a:rPr lang="ru-RU" b="1" dirty="0"/>
              <a:t>, </a:t>
            </a:r>
            <a:r>
              <a:rPr lang="ru-RU" b="1" dirty="0" err="1"/>
              <a:t>відвар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шипшини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</a:t>
            </a:r>
            <a:r>
              <a:rPr lang="ru-RU" b="1" dirty="0" err="1"/>
              <a:t>газовані</a:t>
            </a:r>
            <a:r>
              <a:rPr lang="ru-RU" b="1" dirty="0"/>
              <a:t> </a:t>
            </a:r>
            <a:r>
              <a:rPr lang="ru-RU" b="1" dirty="0" err="1"/>
              <a:t>напої</a:t>
            </a:r>
            <a:r>
              <a:rPr lang="ru-RU" b="1" dirty="0"/>
              <a:t>, квас, </a:t>
            </a:r>
            <a:r>
              <a:rPr lang="ru-RU" b="1" dirty="0" err="1"/>
              <a:t>чорна</a:t>
            </a:r>
            <a:r>
              <a:rPr lang="ru-RU" b="1" dirty="0"/>
              <a:t> </a:t>
            </a:r>
            <a:r>
              <a:rPr lang="ru-RU" b="1" dirty="0" err="1"/>
              <a:t>міцна</a:t>
            </a:r>
            <a:r>
              <a:rPr lang="ru-RU" b="1" dirty="0"/>
              <a:t> </a:t>
            </a:r>
            <a:r>
              <a:rPr lang="ru-RU" b="1" dirty="0" err="1"/>
              <a:t>кава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Жири</a:t>
            </a:r>
            <a:endParaRPr lang="ru-RU" b="1" dirty="0"/>
          </a:p>
          <a:p>
            <a:r>
              <a:rPr lang="ru-RU" b="1" dirty="0" err="1"/>
              <a:t>Рекомендується</a:t>
            </a:r>
            <a:r>
              <a:rPr lang="ru-RU" b="1" dirty="0"/>
              <a:t> </a:t>
            </a:r>
            <a:r>
              <a:rPr lang="ru-RU" b="1" dirty="0" err="1"/>
              <a:t>споживання</a:t>
            </a:r>
            <a:r>
              <a:rPr lang="ru-RU" b="1" dirty="0"/>
              <a:t> несоленого топленого вершкового масла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коров'ячого</a:t>
            </a:r>
            <a:r>
              <a:rPr lang="ru-RU" b="1" dirty="0"/>
              <a:t> молока </a:t>
            </a:r>
            <a:r>
              <a:rPr lang="ru-RU" b="1" dirty="0" err="1"/>
              <a:t>вищого</a:t>
            </a:r>
            <a:r>
              <a:rPr lang="ru-RU" b="1" dirty="0"/>
              <a:t> сорту. </a:t>
            </a:r>
            <a:r>
              <a:rPr lang="ru-RU" b="1" dirty="0" err="1"/>
              <a:t>Допускається</a:t>
            </a:r>
            <a:r>
              <a:rPr lang="ru-RU" b="1" dirty="0"/>
              <a:t> </a:t>
            </a:r>
            <a:r>
              <a:rPr lang="ru-RU" b="1" dirty="0" err="1"/>
              <a:t>додавання</a:t>
            </a:r>
            <a:r>
              <a:rPr lang="ru-RU" b="1" dirty="0"/>
              <a:t> у страви </a:t>
            </a:r>
            <a:r>
              <a:rPr lang="ru-RU" b="1" dirty="0" err="1"/>
              <a:t>рафінованих</a:t>
            </a:r>
            <a:r>
              <a:rPr lang="ru-RU" b="1" dirty="0"/>
              <a:t> </a:t>
            </a:r>
            <a:r>
              <a:rPr lang="ru-RU" b="1" dirty="0" err="1"/>
              <a:t>рослинних</a:t>
            </a:r>
            <a:r>
              <a:rPr lang="ru-RU" b="1" dirty="0"/>
              <a:t> </a:t>
            </a:r>
            <a:r>
              <a:rPr lang="ru-RU" b="1" dirty="0" err="1"/>
              <a:t>олій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Заборонені</a:t>
            </a:r>
            <a:r>
              <a:rPr lang="ru-RU" b="1" dirty="0"/>
              <a:t> </a:t>
            </a:r>
            <a:r>
              <a:rPr lang="ru-RU" b="1" dirty="0" err="1"/>
              <a:t>усі</a:t>
            </a:r>
            <a:r>
              <a:rPr lang="ru-RU" b="1" dirty="0"/>
              <a:t> </a:t>
            </a:r>
            <a:r>
              <a:rPr lang="ru-RU" b="1" dirty="0" err="1"/>
              <a:t>інші</a:t>
            </a:r>
            <a:r>
              <a:rPr lang="ru-RU" b="1" dirty="0"/>
              <a:t> </a:t>
            </a:r>
            <a:r>
              <a:rPr lang="ru-RU" b="1" dirty="0" err="1"/>
              <a:t>жири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2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13971"/>
            <a:ext cx="8911687" cy="1280890"/>
          </a:xfrm>
        </p:spPr>
        <p:txBody>
          <a:bodyPr/>
          <a:lstStyle/>
          <a:p>
            <a:r>
              <a:rPr lang="ru-RU" dirty="0" err="1"/>
              <a:t>Приблизне</a:t>
            </a:r>
            <a:r>
              <a:rPr lang="ru-RU" dirty="0"/>
              <a:t> меню </a:t>
            </a:r>
            <a:r>
              <a:rPr lang="ru-RU" dirty="0" err="1"/>
              <a:t>протертої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3362" y="1394861"/>
            <a:ext cx="8915400" cy="3777622"/>
          </a:xfrm>
        </p:spPr>
        <p:txBody>
          <a:bodyPr>
            <a:noAutofit/>
          </a:bodyPr>
          <a:lstStyle/>
          <a:p>
            <a:r>
              <a:rPr lang="ru-RU" sz="1600" b="1" dirty="0"/>
              <a:t>Перший </a:t>
            </a:r>
            <a:r>
              <a:rPr lang="ru-RU" sz="1600" b="1" dirty="0" err="1"/>
              <a:t>сніданок</a:t>
            </a:r>
            <a:r>
              <a:rPr lang="ru-RU" sz="1600" b="1" dirty="0"/>
              <a:t> </a:t>
            </a:r>
            <a:r>
              <a:rPr lang="ru-RU" sz="1600" b="1" dirty="0" err="1"/>
              <a:t>включає</a:t>
            </a:r>
            <a:r>
              <a:rPr lang="ru-RU" sz="1600" b="1" dirty="0"/>
              <a:t> в себе яйце "в </a:t>
            </a:r>
            <a:r>
              <a:rPr lang="ru-RU" sz="1600" b="1" dirty="0" err="1"/>
              <a:t>мішечок</a:t>
            </a:r>
            <a:r>
              <a:rPr lang="ru-RU" sz="1600" b="1" dirty="0"/>
              <a:t>", </a:t>
            </a:r>
            <a:r>
              <a:rPr lang="ru-RU" sz="1600" b="1" dirty="0" err="1"/>
              <a:t>протерту</a:t>
            </a:r>
            <a:r>
              <a:rPr lang="ru-RU" sz="1600" b="1" dirty="0"/>
              <a:t> </a:t>
            </a:r>
            <a:r>
              <a:rPr lang="ru-RU" sz="1600" b="1" dirty="0" err="1"/>
              <a:t>рисову</a:t>
            </a:r>
            <a:r>
              <a:rPr lang="ru-RU" sz="1600" b="1" dirty="0"/>
              <a:t> кашу, </a:t>
            </a:r>
            <a:r>
              <a:rPr lang="ru-RU" sz="1600" b="1" dirty="0" err="1"/>
              <a:t>зварену</a:t>
            </a:r>
            <a:r>
              <a:rPr lang="ru-RU" sz="1600" b="1" dirty="0"/>
              <a:t> на </a:t>
            </a:r>
            <a:r>
              <a:rPr lang="ru-RU" sz="1600" b="1" dirty="0" err="1"/>
              <a:t>молоці</a:t>
            </a:r>
            <a:r>
              <a:rPr lang="ru-RU" sz="1600" b="1" dirty="0"/>
              <a:t>, та чай з молоком.</a:t>
            </a:r>
          </a:p>
          <a:p>
            <a:endParaRPr lang="ru-RU" sz="1600" b="1" dirty="0"/>
          </a:p>
          <a:p>
            <a:r>
              <a:rPr lang="ru-RU" sz="1600" b="1" dirty="0" err="1"/>
              <a:t>Другий</a:t>
            </a:r>
            <a:r>
              <a:rPr lang="ru-RU" sz="1600" b="1" dirty="0"/>
              <a:t> </a:t>
            </a:r>
            <a:r>
              <a:rPr lang="ru-RU" sz="1600" b="1" dirty="0" err="1"/>
              <a:t>сніданок</a:t>
            </a:r>
            <a:r>
              <a:rPr lang="ru-RU" sz="1600" b="1" dirty="0"/>
              <a:t> </a:t>
            </a:r>
            <a:r>
              <a:rPr lang="ru-RU" sz="1600" b="1" dirty="0" err="1"/>
              <a:t>складається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печеного </a:t>
            </a:r>
            <a:r>
              <a:rPr lang="ru-RU" sz="1600" b="1" dirty="0" err="1"/>
              <a:t>яблука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цукром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 err="1"/>
              <a:t>Обід</a:t>
            </a:r>
            <a:r>
              <a:rPr lang="ru-RU" sz="1600" b="1" dirty="0"/>
              <a:t> </a:t>
            </a:r>
            <a:r>
              <a:rPr lang="ru-RU" sz="1600" b="1" dirty="0" err="1"/>
              <a:t>може</a:t>
            </a:r>
            <a:r>
              <a:rPr lang="ru-RU" sz="1600" b="1" dirty="0"/>
              <a:t> </a:t>
            </a:r>
            <a:r>
              <a:rPr lang="ru-RU" sz="1600" b="1" dirty="0" err="1"/>
              <a:t>складатися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протертого </a:t>
            </a:r>
            <a:r>
              <a:rPr lang="ru-RU" sz="1600" b="1" dirty="0" err="1"/>
              <a:t>вівсяного</a:t>
            </a:r>
            <a:r>
              <a:rPr lang="ru-RU" sz="1600" b="1" dirty="0"/>
              <a:t> молочного супу, </a:t>
            </a:r>
            <a:r>
              <a:rPr lang="ru-RU" sz="1600" b="1" dirty="0" err="1"/>
              <a:t>м'ясних</a:t>
            </a:r>
            <a:r>
              <a:rPr lang="ru-RU" sz="1600" b="1" dirty="0"/>
              <a:t> </a:t>
            </a:r>
            <a:r>
              <a:rPr lang="ru-RU" sz="1600" b="1" dirty="0" err="1"/>
              <a:t>фрикадельок</a:t>
            </a:r>
            <a:r>
              <a:rPr lang="ru-RU" sz="1600" b="1" dirty="0"/>
              <a:t>, </a:t>
            </a:r>
            <a:r>
              <a:rPr lang="ru-RU" sz="1600" b="1" dirty="0" err="1"/>
              <a:t>приготованих</a:t>
            </a:r>
            <a:r>
              <a:rPr lang="ru-RU" sz="1600" b="1" dirty="0"/>
              <a:t> на пару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морквяним</a:t>
            </a:r>
            <a:r>
              <a:rPr lang="ru-RU" sz="1600" b="1" dirty="0"/>
              <a:t> пюре, фруктового </a:t>
            </a:r>
            <a:r>
              <a:rPr lang="ru-RU" sz="1600" b="1" dirty="0" err="1"/>
              <a:t>мусу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/>
              <a:t>У </a:t>
            </a:r>
            <a:r>
              <a:rPr lang="ru-RU" sz="1600" b="1" dirty="0" err="1"/>
              <a:t>якості</a:t>
            </a:r>
            <a:r>
              <a:rPr lang="ru-RU" sz="1600" b="1" dirty="0"/>
              <a:t> </a:t>
            </a:r>
            <a:r>
              <a:rPr lang="ru-RU" sz="1600" b="1" dirty="0" err="1"/>
              <a:t>підвечірку</a:t>
            </a:r>
            <a:r>
              <a:rPr lang="ru-RU" sz="1600" b="1" dirty="0"/>
              <a:t> - </a:t>
            </a:r>
            <a:r>
              <a:rPr lang="ru-RU" sz="1600" b="1" dirty="0" err="1"/>
              <a:t>з'їжте</a:t>
            </a:r>
            <a:r>
              <a:rPr lang="ru-RU" sz="1600" b="1" dirty="0"/>
              <a:t> </a:t>
            </a:r>
            <a:r>
              <a:rPr lang="ru-RU" sz="1600" b="1" dirty="0" err="1"/>
              <a:t>сухариків</a:t>
            </a:r>
            <a:r>
              <a:rPr lang="ru-RU" sz="1600" b="1" dirty="0"/>
              <a:t> та </a:t>
            </a:r>
            <a:r>
              <a:rPr lang="ru-RU" sz="1600" b="1" dirty="0" err="1"/>
              <a:t>випийте</a:t>
            </a:r>
            <a:r>
              <a:rPr lang="ru-RU" sz="1600" b="1" dirty="0"/>
              <a:t> </a:t>
            </a:r>
            <a:r>
              <a:rPr lang="ru-RU" sz="1600" b="1" dirty="0" err="1"/>
              <a:t>відвару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шипшини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/>
              <a:t>На вечерю </a:t>
            </a:r>
            <a:r>
              <a:rPr lang="ru-RU" sz="1600" b="1" dirty="0" err="1"/>
              <a:t>приготуйте</a:t>
            </a:r>
            <a:r>
              <a:rPr lang="ru-RU" sz="1600" b="1" dirty="0"/>
              <a:t> </a:t>
            </a:r>
            <a:r>
              <a:rPr lang="ru-RU" sz="1600" b="1" dirty="0" err="1"/>
              <a:t>відварну</a:t>
            </a:r>
            <a:r>
              <a:rPr lang="ru-RU" sz="1600" b="1" dirty="0"/>
              <a:t> </a:t>
            </a:r>
            <a:r>
              <a:rPr lang="ru-RU" sz="1600" b="1" dirty="0" err="1"/>
              <a:t>рибу</a:t>
            </a:r>
            <a:r>
              <a:rPr lang="ru-RU" sz="1600" b="1" dirty="0"/>
              <a:t>, </a:t>
            </a:r>
            <a:r>
              <a:rPr lang="ru-RU" sz="1600" b="1" dirty="0" err="1"/>
              <a:t>запечену</a:t>
            </a:r>
            <a:r>
              <a:rPr lang="ru-RU" sz="1600" b="1" dirty="0"/>
              <a:t> у молочному </a:t>
            </a:r>
            <a:r>
              <a:rPr lang="ru-RU" sz="1600" b="1" dirty="0" err="1"/>
              <a:t>соусі</a:t>
            </a:r>
            <a:r>
              <a:rPr lang="ru-RU" sz="1600" b="1" dirty="0"/>
              <a:t>, </a:t>
            </a:r>
            <a:r>
              <a:rPr lang="ru-RU" sz="1600" b="1" dirty="0" err="1"/>
              <a:t>картопляне</a:t>
            </a:r>
            <a:r>
              <a:rPr lang="ru-RU" sz="1600" b="1" dirty="0"/>
              <a:t> пюре, </a:t>
            </a:r>
            <a:r>
              <a:rPr lang="ru-RU" sz="1600" b="1" dirty="0" err="1"/>
              <a:t>випийте</a:t>
            </a:r>
            <a:r>
              <a:rPr lang="ru-RU" sz="1600" b="1" dirty="0"/>
              <a:t> чаю з молоком.</a:t>
            </a:r>
          </a:p>
          <a:p>
            <a:endParaRPr lang="ru-RU" sz="1600" b="1" dirty="0"/>
          </a:p>
          <a:p>
            <a:r>
              <a:rPr lang="ru-RU" sz="1600" b="1" dirty="0"/>
              <a:t>Перед сном </a:t>
            </a:r>
            <a:r>
              <a:rPr lang="ru-RU" sz="1600" b="1" dirty="0" err="1"/>
              <a:t>бажано</a:t>
            </a:r>
            <a:r>
              <a:rPr lang="ru-RU" sz="1600" b="1" dirty="0"/>
              <a:t> </a:t>
            </a:r>
            <a:r>
              <a:rPr lang="ru-RU" sz="1600" b="1" dirty="0" err="1"/>
              <a:t>випити</a:t>
            </a:r>
            <a:r>
              <a:rPr lang="ru-RU" sz="1600" b="1" dirty="0"/>
              <a:t> склянку молока.</a:t>
            </a:r>
          </a:p>
        </p:txBody>
      </p:sp>
    </p:spTree>
    <p:extLst>
      <p:ext uri="{BB962C8B-B14F-4D97-AF65-F5344CB8AC3E}">
        <p14:creationId xmlns:p14="http://schemas.microsoft.com/office/powerpoint/2010/main" val="184041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96252"/>
            <a:ext cx="8911687" cy="1260107"/>
          </a:xfrm>
        </p:spPr>
        <p:txBody>
          <a:bodyPr/>
          <a:lstStyle/>
          <a:p>
            <a:r>
              <a:rPr lang="ru-RU" dirty="0" err="1"/>
              <a:t>Приблизне</a:t>
            </a:r>
            <a:r>
              <a:rPr lang="ru-RU" dirty="0"/>
              <a:t> меню </a:t>
            </a:r>
            <a:r>
              <a:rPr lang="ru-RU" dirty="0" err="1"/>
              <a:t>непротертої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№1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4501" y="1356359"/>
            <a:ext cx="8915400" cy="3777622"/>
          </a:xfrm>
        </p:spPr>
        <p:txBody>
          <a:bodyPr>
            <a:noAutofit/>
          </a:bodyPr>
          <a:lstStyle/>
          <a:p>
            <a:r>
              <a:rPr lang="ru-RU" sz="1600" b="1" dirty="0"/>
              <a:t>Перший </a:t>
            </a:r>
            <a:r>
              <a:rPr lang="ru-RU" sz="1600" b="1" dirty="0" err="1"/>
              <a:t>сніданок</a:t>
            </a:r>
            <a:r>
              <a:rPr lang="ru-RU" sz="1600" b="1" dirty="0"/>
              <a:t> - яйце "в </a:t>
            </a:r>
            <a:r>
              <a:rPr lang="ru-RU" sz="1600" b="1" dirty="0" err="1"/>
              <a:t>мішечок</a:t>
            </a:r>
            <a:r>
              <a:rPr lang="ru-RU" sz="1600" b="1" dirty="0"/>
              <a:t>", </a:t>
            </a:r>
            <a:r>
              <a:rPr lang="ru-RU" sz="1600" b="1" dirty="0" err="1"/>
              <a:t>розсипчаста</a:t>
            </a:r>
            <a:r>
              <a:rPr lang="ru-RU" sz="1600" b="1" dirty="0"/>
              <a:t> </a:t>
            </a:r>
            <a:r>
              <a:rPr lang="ru-RU" sz="1600" b="1" dirty="0" err="1"/>
              <a:t>гречана</a:t>
            </a:r>
            <a:r>
              <a:rPr lang="ru-RU" sz="1600" b="1" dirty="0"/>
              <a:t> кашу, чашка чаю з молоком.</a:t>
            </a:r>
          </a:p>
          <a:p>
            <a:endParaRPr lang="ru-RU" sz="1600" b="1" dirty="0"/>
          </a:p>
          <a:p>
            <a:r>
              <a:rPr lang="ru-RU" sz="1600" b="1" dirty="0" err="1"/>
              <a:t>Другий</a:t>
            </a:r>
            <a:r>
              <a:rPr lang="ru-RU" sz="1600" b="1" dirty="0"/>
              <a:t> </a:t>
            </a:r>
            <a:r>
              <a:rPr lang="ru-RU" sz="1600" b="1" dirty="0" err="1"/>
              <a:t>сніданок</a:t>
            </a:r>
            <a:r>
              <a:rPr lang="ru-RU" sz="1600" b="1" dirty="0"/>
              <a:t> - </a:t>
            </a:r>
            <a:r>
              <a:rPr lang="ru-RU" sz="1600" b="1" dirty="0" err="1"/>
              <a:t>з'їжте</a:t>
            </a:r>
            <a:r>
              <a:rPr lang="ru-RU" sz="1600" b="1" dirty="0"/>
              <a:t> </a:t>
            </a:r>
            <a:r>
              <a:rPr lang="ru-RU" sz="1600" b="1" dirty="0" err="1"/>
              <a:t>свіжий</a:t>
            </a:r>
            <a:r>
              <a:rPr lang="ru-RU" sz="1600" b="1" dirty="0"/>
              <a:t> </a:t>
            </a:r>
            <a:r>
              <a:rPr lang="ru-RU" sz="1600" b="1" dirty="0" err="1"/>
              <a:t>некислий</a:t>
            </a:r>
            <a:r>
              <a:rPr lang="ru-RU" sz="1600" b="1" dirty="0"/>
              <a:t> творог та </a:t>
            </a:r>
            <a:r>
              <a:rPr lang="ru-RU" sz="1600" b="1" dirty="0" err="1"/>
              <a:t>випийте</a:t>
            </a:r>
            <a:r>
              <a:rPr lang="ru-RU" sz="1600" b="1" dirty="0"/>
              <a:t> </a:t>
            </a:r>
            <a:r>
              <a:rPr lang="ru-RU" sz="1600" b="1" dirty="0" err="1"/>
              <a:t>відвар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шипшини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 err="1"/>
              <a:t>Обід</a:t>
            </a:r>
            <a:r>
              <a:rPr lang="ru-RU" sz="1600" b="1" dirty="0"/>
              <a:t> - </a:t>
            </a:r>
            <a:r>
              <a:rPr lang="ru-RU" sz="1600" b="1" dirty="0" err="1"/>
              <a:t>складається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вегетаріанського</a:t>
            </a:r>
            <a:r>
              <a:rPr lang="ru-RU" sz="1600" b="1" dirty="0"/>
              <a:t> </a:t>
            </a:r>
            <a:r>
              <a:rPr lang="ru-RU" sz="1600" b="1" dirty="0" err="1"/>
              <a:t>картопляного</a:t>
            </a:r>
            <a:r>
              <a:rPr lang="ru-RU" sz="1600" b="1" dirty="0"/>
              <a:t> супу, вареного </a:t>
            </a:r>
            <a:r>
              <a:rPr lang="ru-RU" sz="1600" b="1" dirty="0" err="1"/>
              <a:t>м'яса</a:t>
            </a:r>
            <a:r>
              <a:rPr lang="ru-RU" sz="1600" b="1" dirty="0"/>
              <a:t>, </a:t>
            </a:r>
            <a:r>
              <a:rPr lang="ru-RU" sz="1600" b="1" dirty="0" err="1"/>
              <a:t>запеченого</a:t>
            </a:r>
            <a:r>
              <a:rPr lang="ru-RU" sz="1600" b="1" dirty="0"/>
              <a:t> </a:t>
            </a:r>
            <a:r>
              <a:rPr lang="ru-RU" sz="1600" b="1" dirty="0" err="1"/>
              <a:t>під</a:t>
            </a:r>
            <a:r>
              <a:rPr lang="ru-RU" sz="1600" b="1" dirty="0"/>
              <a:t> соусом бешамель, </a:t>
            </a:r>
            <a:r>
              <a:rPr lang="ru-RU" sz="1600" b="1" dirty="0" err="1"/>
              <a:t>вареної</a:t>
            </a:r>
            <a:r>
              <a:rPr lang="ru-RU" sz="1600" b="1" dirty="0"/>
              <a:t> </a:t>
            </a:r>
            <a:r>
              <a:rPr lang="ru-RU" sz="1600" b="1" dirty="0" err="1"/>
              <a:t>моркви</a:t>
            </a:r>
            <a:r>
              <a:rPr lang="ru-RU" sz="1600" b="1" dirty="0"/>
              <a:t> та компоту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переварених</a:t>
            </a:r>
            <a:r>
              <a:rPr lang="ru-RU" sz="1600" b="1" dirty="0"/>
              <a:t> </a:t>
            </a:r>
            <a:r>
              <a:rPr lang="ru-RU" sz="1600" b="1" dirty="0" err="1"/>
              <a:t>сухофруктів</a:t>
            </a:r>
            <a:r>
              <a:rPr lang="ru-RU" sz="1600" b="1" dirty="0"/>
              <a:t> .</a:t>
            </a:r>
          </a:p>
          <a:p>
            <a:endParaRPr lang="ru-RU" sz="1600" b="1" dirty="0"/>
          </a:p>
          <a:p>
            <a:r>
              <a:rPr lang="ru-RU" sz="1600" b="1" dirty="0" err="1"/>
              <a:t>Підвечірок</a:t>
            </a:r>
            <a:r>
              <a:rPr lang="ru-RU" sz="1600" b="1" dirty="0"/>
              <a:t> - </a:t>
            </a:r>
            <a:r>
              <a:rPr lang="ru-RU" sz="1600" b="1" dirty="0" err="1"/>
              <a:t>складається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відвару</a:t>
            </a:r>
            <a:r>
              <a:rPr lang="ru-RU" sz="1600" b="1" dirty="0"/>
              <a:t> </a:t>
            </a:r>
            <a:r>
              <a:rPr lang="ru-RU" sz="1600" b="1" dirty="0" err="1"/>
              <a:t>пшеничних</a:t>
            </a:r>
            <a:r>
              <a:rPr lang="ru-RU" sz="1600" b="1" dirty="0"/>
              <a:t> </a:t>
            </a:r>
            <a:r>
              <a:rPr lang="ru-RU" sz="1600" b="1" dirty="0" err="1"/>
              <a:t>висівок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цукром</a:t>
            </a:r>
            <a:r>
              <a:rPr lang="ru-RU" sz="1600" b="1" dirty="0"/>
              <a:t> та </a:t>
            </a:r>
            <a:r>
              <a:rPr lang="ru-RU" sz="1600" b="1" dirty="0" err="1"/>
              <a:t>сухариків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/>
              <a:t>Вечеря - </a:t>
            </a:r>
            <a:r>
              <a:rPr lang="ru-RU" sz="1600" b="1" dirty="0" err="1"/>
              <a:t>з'їжте</a:t>
            </a:r>
            <a:r>
              <a:rPr lang="ru-RU" sz="1600" b="1" dirty="0"/>
              <a:t> </a:t>
            </a:r>
            <a:r>
              <a:rPr lang="ru-RU" sz="1600" b="1" dirty="0" err="1"/>
              <a:t>варену</a:t>
            </a:r>
            <a:r>
              <a:rPr lang="ru-RU" sz="1600" b="1" dirty="0"/>
              <a:t> </a:t>
            </a:r>
            <a:r>
              <a:rPr lang="ru-RU" sz="1600" b="1" dirty="0" err="1"/>
              <a:t>рибу</a:t>
            </a:r>
            <a:r>
              <a:rPr lang="ru-RU" sz="1600" b="1" dirty="0"/>
              <a:t>, </a:t>
            </a:r>
            <a:r>
              <a:rPr lang="ru-RU" sz="1600" b="1" dirty="0" err="1"/>
              <a:t>запечену</a:t>
            </a:r>
            <a:r>
              <a:rPr lang="ru-RU" sz="1600" b="1" dirty="0"/>
              <a:t> </a:t>
            </a:r>
            <a:r>
              <a:rPr lang="ru-RU" sz="1600" b="1" dirty="0" err="1"/>
              <a:t>під</a:t>
            </a:r>
            <a:r>
              <a:rPr lang="ru-RU" sz="1600" b="1" dirty="0"/>
              <a:t> </a:t>
            </a:r>
            <a:r>
              <a:rPr lang="ru-RU" sz="1600" b="1" dirty="0" err="1"/>
              <a:t>молочним</a:t>
            </a:r>
            <a:r>
              <a:rPr lang="ru-RU" sz="1600" b="1" dirty="0"/>
              <a:t> соусом, </a:t>
            </a:r>
            <a:r>
              <a:rPr lang="ru-RU" sz="1600" b="1" dirty="0" err="1"/>
              <a:t>морквяно-яблучний</a:t>
            </a:r>
            <a:r>
              <a:rPr lang="ru-RU" sz="1600" b="1" dirty="0"/>
              <a:t> рулет, </a:t>
            </a:r>
            <a:r>
              <a:rPr lang="ru-RU" sz="1600" b="1" dirty="0" err="1"/>
              <a:t>випифте</a:t>
            </a:r>
            <a:r>
              <a:rPr lang="ru-RU" sz="1600" b="1" dirty="0"/>
              <a:t> чаю з молоком.</a:t>
            </a:r>
          </a:p>
          <a:p>
            <a:endParaRPr lang="ru-RU" sz="1600" b="1" dirty="0"/>
          </a:p>
          <a:p>
            <a:r>
              <a:rPr lang="ru-RU" sz="1600" b="1" dirty="0"/>
              <a:t>Перед сном - склянка молока.</a:t>
            </a:r>
          </a:p>
        </p:txBody>
      </p:sp>
    </p:spTree>
    <p:extLst>
      <p:ext uri="{BB962C8B-B14F-4D97-AF65-F5344CB8AC3E}">
        <p14:creationId xmlns:p14="http://schemas.microsoft.com/office/powerpoint/2010/main" val="349293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№1 при </a:t>
            </a:r>
            <a:r>
              <a:rPr lang="ru-RU" dirty="0" err="1"/>
              <a:t>загостренні</a:t>
            </a:r>
            <a:r>
              <a:rPr lang="ru-RU" dirty="0"/>
              <a:t> </a:t>
            </a:r>
            <a:r>
              <a:rPr lang="ru-RU" dirty="0" err="1"/>
              <a:t>виразкової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b="1" dirty="0" err="1"/>
              <a:t>Протягом</a:t>
            </a:r>
            <a:r>
              <a:rPr lang="ru-RU" sz="1600" b="1" dirty="0"/>
              <a:t> перших 4-7 </a:t>
            </a:r>
            <a:r>
              <a:rPr lang="ru-RU" sz="1600" b="1" dirty="0" err="1"/>
              <a:t>днів</a:t>
            </a:r>
            <a:r>
              <a:rPr lang="ru-RU" sz="1600" b="1" dirty="0"/>
              <a:t> при </a:t>
            </a:r>
            <a:r>
              <a:rPr lang="ru-RU" sz="1600" b="1" dirty="0" err="1"/>
              <a:t>загостренні</a:t>
            </a:r>
            <a:r>
              <a:rPr lang="ru-RU" sz="1600" b="1" dirty="0"/>
              <a:t> </a:t>
            </a:r>
            <a:r>
              <a:rPr lang="ru-RU" sz="1600" b="1" dirty="0" err="1"/>
              <a:t>виразки</a:t>
            </a:r>
            <a:r>
              <a:rPr lang="ru-RU" sz="1600" b="1" dirty="0"/>
              <a:t> </a:t>
            </a:r>
            <a:r>
              <a:rPr lang="ru-RU" sz="1600" b="1" dirty="0" err="1"/>
              <a:t>слід</a:t>
            </a:r>
            <a:r>
              <a:rPr lang="ru-RU" sz="1600" b="1" dirty="0"/>
              <a:t> </a:t>
            </a:r>
            <a:r>
              <a:rPr lang="ru-RU" sz="1600" b="1" dirty="0" err="1"/>
              <a:t>дотримуватися</a:t>
            </a:r>
            <a:r>
              <a:rPr lang="ru-RU" sz="1600" b="1" dirty="0"/>
              <a:t> </a:t>
            </a:r>
            <a:r>
              <a:rPr lang="ru-RU" sz="1600" b="1" dirty="0" err="1"/>
              <a:t>спокою</a:t>
            </a:r>
            <a:r>
              <a:rPr lang="ru-RU" sz="1600" b="1" dirty="0"/>
              <a:t> і </a:t>
            </a:r>
            <a:r>
              <a:rPr lang="ru-RU" sz="1600" b="1" dirty="0" err="1"/>
              <a:t>дієти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 err="1"/>
              <a:t>Сніданок</a:t>
            </a:r>
            <a:r>
              <a:rPr lang="ru-RU" sz="1600" b="1" dirty="0"/>
              <a:t> - </a:t>
            </a:r>
            <a:r>
              <a:rPr lang="ru-RU" sz="1600" b="1" dirty="0" err="1"/>
              <a:t>паровий</a:t>
            </a:r>
            <a:r>
              <a:rPr lang="ru-RU" sz="1600" b="1" dirty="0"/>
              <a:t> омлет, </a:t>
            </a:r>
            <a:r>
              <a:rPr lang="ru-RU" sz="1600" b="1" dirty="0" err="1"/>
              <a:t>кип’ячене</a:t>
            </a:r>
            <a:r>
              <a:rPr lang="ru-RU" sz="1600" b="1" dirty="0"/>
              <a:t> тепле молоко (150-200 мл).</a:t>
            </a:r>
          </a:p>
          <a:p>
            <a:endParaRPr lang="ru-RU" sz="1600" b="1" dirty="0"/>
          </a:p>
          <a:p>
            <a:r>
              <a:rPr lang="ru-RU" sz="1600" b="1" dirty="0" err="1"/>
              <a:t>Другий</a:t>
            </a:r>
            <a:r>
              <a:rPr lang="ru-RU" sz="1600" b="1" dirty="0"/>
              <a:t> </a:t>
            </a:r>
            <a:r>
              <a:rPr lang="ru-RU" sz="1600" b="1" dirty="0" err="1"/>
              <a:t>сніданок</a:t>
            </a:r>
            <a:r>
              <a:rPr lang="ru-RU" sz="1600" b="1" dirty="0"/>
              <a:t> (через 2 </a:t>
            </a:r>
            <a:r>
              <a:rPr lang="ru-RU" sz="1600" b="1" dirty="0" err="1"/>
              <a:t>години</a:t>
            </a:r>
            <a:r>
              <a:rPr lang="ru-RU" sz="1600" b="1" dirty="0"/>
              <a:t>) - </a:t>
            </a:r>
            <a:r>
              <a:rPr lang="ru-RU" sz="1600" b="1" dirty="0" err="1"/>
              <a:t>кисіль</a:t>
            </a:r>
            <a:r>
              <a:rPr lang="ru-RU" sz="1600" b="1" dirty="0"/>
              <a:t> з </a:t>
            </a:r>
            <a:r>
              <a:rPr lang="ru-RU" sz="1600" b="1" dirty="0" err="1"/>
              <a:t>некислих</a:t>
            </a:r>
            <a:r>
              <a:rPr lang="ru-RU" sz="1600" b="1" dirty="0"/>
              <a:t> </a:t>
            </a:r>
            <a:r>
              <a:rPr lang="ru-RU" sz="1600" b="1" dirty="0" err="1"/>
              <a:t>ягід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 err="1"/>
              <a:t>Обід</a:t>
            </a:r>
            <a:r>
              <a:rPr lang="ru-RU" sz="1600" b="1" dirty="0"/>
              <a:t> - </a:t>
            </a:r>
            <a:r>
              <a:rPr lang="ru-RU" sz="1600" b="1" dirty="0" err="1"/>
              <a:t>рідке</a:t>
            </a:r>
            <a:r>
              <a:rPr lang="ru-RU" sz="1600" b="1" dirty="0"/>
              <a:t> </a:t>
            </a:r>
            <a:r>
              <a:rPr lang="ru-RU" sz="1600" b="1" dirty="0" err="1"/>
              <a:t>рисове</a:t>
            </a:r>
            <a:r>
              <a:rPr lang="ru-RU" sz="1600" b="1" dirty="0"/>
              <a:t> пюре, суфле з </a:t>
            </a:r>
            <a:r>
              <a:rPr lang="ru-RU" sz="1600" b="1" dirty="0" err="1"/>
              <a:t>курячого</a:t>
            </a:r>
            <a:r>
              <a:rPr lang="ru-RU" sz="1600" b="1" dirty="0"/>
              <a:t> </a:t>
            </a:r>
            <a:r>
              <a:rPr lang="ru-RU" sz="1600" b="1" dirty="0" err="1"/>
              <a:t>м’яса</a:t>
            </a:r>
            <a:r>
              <a:rPr lang="ru-RU" sz="1600" b="1" dirty="0"/>
              <a:t>, </a:t>
            </a:r>
            <a:r>
              <a:rPr lang="ru-RU" sz="1600" b="1" dirty="0" err="1"/>
              <a:t>фруктове</a:t>
            </a:r>
            <a:r>
              <a:rPr lang="ru-RU" sz="1600" b="1" dirty="0"/>
              <a:t> желе.</a:t>
            </a:r>
          </a:p>
          <a:p>
            <a:endParaRPr lang="ru-RU" sz="1600" b="1" dirty="0"/>
          </a:p>
          <a:p>
            <a:r>
              <a:rPr lang="ru-RU" sz="1600" b="1" dirty="0" err="1"/>
              <a:t>Підвечірок</a:t>
            </a:r>
            <a:r>
              <a:rPr lang="ru-RU" sz="1600" b="1" dirty="0"/>
              <a:t> - </a:t>
            </a:r>
            <a:r>
              <a:rPr lang="ru-RU" sz="1600" b="1" dirty="0" err="1"/>
              <a:t>трав’яний</a:t>
            </a:r>
            <a:r>
              <a:rPr lang="ru-RU" sz="1600" b="1" dirty="0"/>
              <a:t> чай (</a:t>
            </a:r>
            <a:r>
              <a:rPr lang="ru-RU" sz="1600" b="1" dirty="0" err="1"/>
              <a:t>неміцний</a:t>
            </a:r>
            <a:r>
              <a:rPr lang="ru-RU" sz="1600" b="1" dirty="0"/>
              <a:t>).</a:t>
            </a:r>
          </a:p>
          <a:p>
            <a:endParaRPr lang="ru-RU" sz="1600" b="1" dirty="0"/>
          </a:p>
          <a:p>
            <a:r>
              <a:rPr lang="ru-RU" sz="1600" b="1" dirty="0"/>
              <a:t>Вечеря - пюре з </a:t>
            </a:r>
            <a:r>
              <a:rPr lang="ru-RU" sz="1600" b="1" dirty="0" err="1"/>
              <a:t>риби</a:t>
            </a:r>
            <a:r>
              <a:rPr lang="ru-RU" sz="1600" b="1" dirty="0"/>
              <a:t>, перетерта </a:t>
            </a:r>
            <a:r>
              <a:rPr lang="ru-RU" sz="1600" b="1" dirty="0" err="1"/>
              <a:t>вівсянка</a:t>
            </a:r>
            <a:r>
              <a:rPr lang="ru-RU" sz="1600" b="1" dirty="0"/>
              <a:t>, </a:t>
            </a:r>
            <a:r>
              <a:rPr lang="ru-RU" sz="1600" b="1" dirty="0" err="1"/>
              <a:t>малиновий</a:t>
            </a:r>
            <a:r>
              <a:rPr lang="ru-RU" sz="1600" b="1" dirty="0"/>
              <a:t> </a:t>
            </a:r>
            <a:r>
              <a:rPr lang="ru-RU" sz="1600" b="1" dirty="0" err="1"/>
              <a:t>кисіль</a:t>
            </a:r>
            <a:r>
              <a:rPr lang="ru-RU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9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2194" y="211756"/>
            <a:ext cx="8992418" cy="5699466"/>
          </a:xfrm>
        </p:spPr>
        <p:txBody>
          <a:bodyPr>
            <a:normAutofit/>
          </a:bodyPr>
          <a:lstStyle/>
          <a:p>
            <a:r>
              <a:rPr lang="ru-RU" sz="2000" b="1" dirty="0"/>
              <a:t>На 3 і 4 день у меню </a:t>
            </a:r>
            <a:r>
              <a:rPr lang="ru-RU" sz="2000" b="1" dirty="0" err="1"/>
              <a:t>можна</a:t>
            </a:r>
            <a:r>
              <a:rPr lang="ru-RU" sz="2000" b="1" dirty="0"/>
              <a:t> </a:t>
            </a:r>
            <a:r>
              <a:rPr lang="ru-RU" sz="2000" b="1" dirty="0" err="1"/>
              <a:t>додати</a:t>
            </a:r>
            <a:r>
              <a:rPr lang="ru-RU" sz="2000" b="1" dirty="0"/>
              <a:t> 1-2 </a:t>
            </a:r>
            <a:r>
              <a:rPr lang="ru-RU" sz="2000" b="1" dirty="0" err="1"/>
              <a:t>шматочки</a:t>
            </a:r>
            <a:r>
              <a:rPr lang="ru-RU" sz="2000" b="1" dirty="0"/>
              <a:t> </a:t>
            </a:r>
            <a:r>
              <a:rPr lang="ru-RU" sz="2000" b="1" dirty="0" err="1"/>
              <a:t>вчорашнього</a:t>
            </a:r>
            <a:r>
              <a:rPr lang="ru-RU" sz="2000" b="1" dirty="0"/>
              <a:t> </a:t>
            </a:r>
            <a:r>
              <a:rPr lang="ru-RU" sz="2000" b="1" dirty="0" err="1"/>
              <a:t>хліба</a:t>
            </a:r>
            <a:r>
              <a:rPr lang="ru-RU" sz="2000" b="1" dirty="0"/>
              <a:t> з пшеничного </a:t>
            </a:r>
            <a:r>
              <a:rPr lang="ru-RU" sz="2000" b="1" dirty="0" err="1"/>
              <a:t>борошна</a:t>
            </a:r>
            <a:r>
              <a:rPr lang="ru-RU" sz="2000" b="1" dirty="0"/>
              <a:t>, </a:t>
            </a:r>
            <a:r>
              <a:rPr lang="ru-RU" sz="2000" b="1" dirty="0" err="1"/>
              <a:t>перетерті</a:t>
            </a:r>
            <a:r>
              <a:rPr lang="ru-RU" sz="2000" b="1" dirty="0"/>
              <a:t> </a:t>
            </a:r>
            <a:r>
              <a:rPr lang="ru-RU" sz="2000" b="1" dirty="0" err="1"/>
              <a:t>свіжі</a:t>
            </a:r>
            <a:r>
              <a:rPr lang="ru-RU" sz="2000" b="1" dirty="0"/>
              <a:t> </a:t>
            </a:r>
            <a:r>
              <a:rPr lang="ru-RU" sz="2000" b="1" dirty="0" err="1"/>
              <a:t>некислі</a:t>
            </a:r>
            <a:r>
              <a:rPr lang="ru-RU" sz="2000" b="1" dirty="0"/>
              <a:t> </a:t>
            </a:r>
            <a:r>
              <a:rPr lang="ru-RU" sz="2000" b="1" dirty="0" err="1"/>
              <a:t>овочі</a:t>
            </a:r>
            <a:r>
              <a:rPr lang="ru-RU" sz="2000" b="1" dirty="0"/>
              <a:t> та </a:t>
            </a:r>
            <a:r>
              <a:rPr lang="ru-RU" sz="2000" b="1" dirty="0" err="1"/>
              <a:t>фрукти</a:t>
            </a:r>
            <a:r>
              <a:rPr lang="ru-RU" sz="2000" b="1" dirty="0"/>
              <a:t>, </a:t>
            </a:r>
            <a:r>
              <a:rPr lang="ru-RU" sz="2000" b="1" dirty="0" err="1"/>
              <a:t>сметанковий</a:t>
            </a:r>
            <a:r>
              <a:rPr lang="ru-RU" sz="2000" b="1" dirty="0"/>
              <a:t> соус (</a:t>
            </a:r>
            <a:r>
              <a:rPr lang="ru-RU" sz="2000" b="1" dirty="0" err="1"/>
              <a:t>небагато</a:t>
            </a:r>
            <a:r>
              <a:rPr lang="ru-RU" sz="2000" b="1" dirty="0"/>
              <a:t>).</a:t>
            </a:r>
          </a:p>
          <a:p>
            <a:endParaRPr lang="ru-RU" sz="2000" b="1" dirty="0"/>
          </a:p>
          <a:p>
            <a:r>
              <a:rPr lang="ru-RU" sz="2000" b="1" dirty="0" err="1"/>
              <a:t>Починаючи</a:t>
            </a:r>
            <a:r>
              <a:rPr lang="ru-RU" sz="2000" b="1" dirty="0"/>
              <a:t> з 5 дня у меню </a:t>
            </a:r>
            <a:r>
              <a:rPr lang="ru-RU" sz="2000" b="1" dirty="0" err="1"/>
              <a:t>можна</a:t>
            </a:r>
            <a:r>
              <a:rPr lang="ru-RU" sz="2000" b="1" dirty="0"/>
              <a:t> ввести </a:t>
            </a:r>
            <a:r>
              <a:rPr lang="ru-RU" sz="2000" b="1" dirty="0" err="1"/>
              <a:t>кисломочний</a:t>
            </a:r>
            <a:r>
              <a:rPr lang="ru-RU" sz="2000" b="1" dirty="0"/>
              <a:t> сир з бананом, </a:t>
            </a:r>
            <a:r>
              <a:rPr lang="ru-RU" sz="2000" b="1" dirty="0" err="1"/>
              <a:t>молочний</a:t>
            </a:r>
            <a:r>
              <a:rPr lang="ru-RU" sz="2000" b="1" dirty="0"/>
              <a:t> </a:t>
            </a:r>
            <a:r>
              <a:rPr lang="ru-RU" sz="2000" b="1" dirty="0" err="1"/>
              <a:t>кисіль</a:t>
            </a:r>
            <a:r>
              <a:rPr lang="ru-RU" sz="2000" b="1" dirty="0"/>
              <a:t>, суп з </a:t>
            </a:r>
            <a:r>
              <a:rPr lang="ru-RU" sz="2000" b="1" dirty="0" err="1"/>
              <a:t>гречаною</a:t>
            </a:r>
            <a:r>
              <a:rPr lang="ru-RU" sz="2000" b="1" dirty="0"/>
              <a:t> </a:t>
            </a:r>
            <a:r>
              <a:rPr lang="ru-RU" sz="2000" b="1" dirty="0" err="1"/>
              <a:t>або</a:t>
            </a:r>
            <a:r>
              <a:rPr lang="ru-RU" sz="2000" b="1" dirty="0"/>
              <a:t> манною крупою, </a:t>
            </a:r>
            <a:r>
              <a:rPr lang="ru-RU" sz="2000" b="1" dirty="0" err="1"/>
              <a:t>парові</a:t>
            </a:r>
            <a:r>
              <a:rPr lang="ru-RU" sz="2000" b="1" dirty="0"/>
              <a:t> </a:t>
            </a:r>
            <a:r>
              <a:rPr lang="ru-RU" sz="2000" b="1" dirty="0" err="1"/>
              <a:t>котлети</a:t>
            </a:r>
            <a:r>
              <a:rPr lang="ru-RU" sz="2000" b="1" dirty="0"/>
              <a:t> з </a:t>
            </a:r>
            <a:r>
              <a:rPr lang="ru-RU" sz="2000" b="1" dirty="0" err="1"/>
              <a:t>дієтичних</a:t>
            </a:r>
            <a:r>
              <a:rPr lang="ru-RU" sz="2000" b="1" dirty="0"/>
              <a:t> </a:t>
            </a:r>
            <a:r>
              <a:rPr lang="ru-RU" sz="2000" b="1" dirty="0" err="1"/>
              <a:t>видів</a:t>
            </a:r>
            <a:r>
              <a:rPr lang="ru-RU" sz="2000" b="1" dirty="0"/>
              <a:t> </a:t>
            </a:r>
            <a:r>
              <a:rPr lang="ru-RU" sz="2000" b="1" dirty="0" err="1"/>
              <a:t>м’яса</a:t>
            </a:r>
            <a:r>
              <a:rPr lang="ru-RU" sz="2000" b="1" dirty="0"/>
              <a:t>, </a:t>
            </a:r>
            <a:r>
              <a:rPr lang="ru-RU" sz="2000" b="1" dirty="0" err="1"/>
              <a:t>каші</a:t>
            </a:r>
            <a:r>
              <a:rPr lang="ru-RU" sz="2000" b="1" dirty="0"/>
              <a:t> з </a:t>
            </a:r>
            <a:r>
              <a:rPr lang="ru-RU" sz="2000" b="1" dirty="0" err="1"/>
              <a:t>додаванням</a:t>
            </a:r>
            <a:r>
              <a:rPr lang="ru-RU" sz="2000" b="1" dirty="0"/>
              <a:t> вершкового масла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рослинної</a:t>
            </a:r>
            <a:r>
              <a:rPr lang="ru-RU" sz="2000" b="1" dirty="0"/>
              <a:t> </a:t>
            </a:r>
            <a:r>
              <a:rPr lang="ru-RU" sz="2000" b="1" dirty="0" err="1"/>
              <a:t>олії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 err="1"/>
              <a:t>Перетирати</a:t>
            </a:r>
            <a:r>
              <a:rPr lang="ru-RU" sz="2000" b="1" dirty="0"/>
              <a:t> </a:t>
            </a:r>
            <a:r>
              <a:rPr lang="ru-RU" sz="2000" b="1" dirty="0" err="1"/>
              <a:t>їжу</a:t>
            </a:r>
            <a:r>
              <a:rPr lang="ru-RU" sz="2000" b="1" dirty="0"/>
              <a:t> до </a:t>
            </a:r>
            <a:r>
              <a:rPr lang="ru-RU" sz="2000" b="1" dirty="0" err="1"/>
              <a:t>кашоподібної</a:t>
            </a:r>
            <a:r>
              <a:rPr lang="ru-RU" sz="2000" b="1" dirty="0"/>
              <a:t> </a:t>
            </a:r>
            <a:r>
              <a:rPr lang="ru-RU" sz="2000" b="1" dirty="0" err="1"/>
              <a:t>консистенції</a:t>
            </a:r>
            <a:r>
              <a:rPr lang="ru-RU" sz="2000" b="1" dirty="0"/>
              <a:t> </a:t>
            </a:r>
            <a:r>
              <a:rPr lang="ru-RU" sz="2000" b="1" dirty="0" err="1"/>
              <a:t>необхідно</a:t>
            </a:r>
            <a:r>
              <a:rPr lang="ru-RU" sz="2000" b="1" dirty="0"/>
              <a:t> </a:t>
            </a:r>
            <a:r>
              <a:rPr lang="ru-RU" sz="2000" b="1" dirty="0" err="1"/>
              <a:t>ще</a:t>
            </a:r>
            <a:r>
              <a:rPr lang="ru-RU" sz="2000" b="1" dirty="0"/>
              <a:t> 2-3 </a:t>
            </a:r>
            <a:r>
              <a:rPr lang="ru-RU" sz="2000" b="1" dirty="0" err="1"/>
              <a:t>тижні</a:t>
            </a:r>
            <a:r>
              <a:rPr lang="ru-RU" sz="2000" b="1" dirty="0"/>
              <a:t> </a:t>
            </a:r>
            <a:r>
              <a:rPr lang="ru-RU" sz="2000" b="1" dirty="0" err="1"/>
              <a:t>після</a:t>
            </a:r>
            <a:r>
              <a:rPr lang="ru-RU" sz="2000" b="1" dirty="0"/>
              <a:t> </a:t>
            </a:r>
            <a:r>
              <a:rPr lang="ru-RU" sz="2000" b="1" dirty="0" err="1"/>
              <a:t>загострення</a:t>
            </a:r>
            <a:r>
              <a:rPr lang="ru-RU" sz="2000" b="1" dirty="0"/>
              <a:t> </a:t>
            </a:r>
            <a:r>
              <a:rPr lang="ru-RU" sz="2000" b="1" dirty="0" err="1"/>
              <a:t>виразкової</a:t>
            </a:r>
            <a:r>
              <a:rPr lang="ru-RU" sz="2000" b="1" dirty="0"/>
              <a:t> </a:t>
            </a:r>
            <a:r>
              <a:rPr lang="ru-RU" sz="2000" b="1" dirty="0" err="1"/>
              <a:t>хвороби</a:t>
            </a:r>
            <a:r>
              <a:rPr lang="ru-RU" sz="2000" b="1" dirty="0"/>
              <a:t>. </a:t>
            </a:r>
            <a:r>
              <a:rPr lang="ru-RU" sz="2000" b="1" dirty="0" err="1"/>
              <a:t>Це</a:t>
            </a:r>
            <a:r>
              <a:rPr lang="ru-RU" sz="2000" b="1" dirty="0"/>
              <a:t> дозволить </a:t>
            </a:r>
            <a:r>
              <a:rPr lang="ru-RU" sz="2000" b="1" dirty="0" err="1"/>
              <a:t>зайвий</a:t>
            </a:r>
            <a:r>
              <a:rPr lang="ru-RU" sz="2000" b="1" dirty="0"/>
              <a:t> раз не </a:t>
            </a:r>
            <a:r>
              <a:rPr lang="ru-RU" sz="2000" b="1" dirty="0" err="1"/>
              <a:t>навантажувати</a:t>
            </a:r>
            <a:r>
              <a:rPr lang="ru-RU" sz="2000" b="1" dirty="0"/>
              <a:t> </a:t>
            </a:r>
            <a:r>
              <a:rPr lang="ru-RU" sz="2000" b="1" dirty="0" err="1"/>
              <a:t>травний</a:t>
            </a:r>
            <a:r>
              <a:rPr lang="ru-RU" sz="2000" b="1" dirty="0"/>
              <a:t> тракт і, </a:t>
            </a:r>
            <a:r>
              <a:rPr lang="ru-RU" sz="2000" b="1" dirty="0" err="1"/>
              <a:t>відповідно</a:t>
            </a:r>
            <a:r>
              <a:rPr lang="ru-RU" sz="2000" b="1" dirty="0"/>
              <a:t>, ранкам </a:t>
            </a:r>
            <a:r>
              <a:rPr lang="ru-RU" sz="2000" b="1" dirty="0" err="1"/>
              <a:t>швидше</a:t>
            </a:r>
            <a:r>
              <a:rPr lang="ru-RU" sz="2000" b="1" dirty="0"/>
              <a:t> </a:t>
            </a:r>
            <a:r>
              <a:rPr lang="ru-RU" sz="2000" b="1" dirty="0" err="1"/>
              <a:t>загоїтись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866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 №1 </a:t>
            </a:r>
            <a:r>
              <a:rPr lang="ru-RU" dirty="0" err="1"/>
              <a:t>після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b="1" dirty="0" err="1"/>
              <a:t>Протягом</a:t>
            </a:r>
            <a:r>
              <a:rPr lang="ru-RU" b="1" dirty="0"/>
              <a:t> перших 3 </a:t>
            </a:r>
            <a:r>
              <a:rPr lang="ru-RU" b="1" dirty="0" err="1"/>
              <a:t>днів</a:t>
            </a:r>
            <a:r>
              <a:rPr lang="ru-RU" b="1" dirty="0"/>
              <a:t> </a:t>
            </a:r>
            <a:r>
              <a:rPr lang="ru-RU" b="1" dirty="0" err="1"/>
              <a:t>після</a:t>
            </a:r>
            <a:r>
              <a:rPr lang="ru-RU" b="1" dirty="0"/>
              <a:t> оперативного </a:t>
            </a:r>
            <a:r>
              <a:rPr lang="ru-RU" b="1" dirty="0" err="1"/>
              <a:t>втручання</a:t>
            </a:r>
            <a:r>
              <a:rPr lang="ru-RU" b="1" dirty="0"/>
              <a:t> </a:t>
            </a:r>
            <a:r>
              <a:rPr lang="ru-RU" b="1" dirty="0" err="1"/>
              <a:t>спеціалісти</a:t>
            </a:r>
            <a:r>
              <a:rPr lang="ru-RU" b="1" dirty="0"/>
              <a:t> </a:t>
            </a:r>
            <a:r>
              <a:rPr lang="ru-RU" b="1" dirty="0" err="1"/>
              <a:t>рекомендують</a:t>
            </a:r>
            <a:r>
              <a:rPr lang="ru-RU" b="1" dirty="0"/>
              <a:t> </a:t>
            </a:r>
            <a:r>
              <a:rPr lang="ru-RU" b="1" dirty="0" err="1"/>
              <a:t>голодування</a:t>
            </a:r>
            <a:r>
              <a:rPr lang="ru-RU" b="1" dirty="0"/>
              <a:t>. </a:t>
            </a:r>
            <a:r>
              <a:rPr lang="ru-RU" b="1" dirty="0" err="1"/>
              <a:t>Шлунок</a:t>
            </a:r>
            <a:r>
              <a:rPr lang="ru-RU" b="1" dirty="0"/>
              <a:t> повинен </a:t>
            </a:r>
            <a:r>
              <a:rPr lang="ru-RU" b="1" dirty="0" err="1"/>
              <a:t>адаптуватися</a:t>
            </a:r>
            <a:r>
              <a:rPr lang="ru-RU" b="1" dirty="0"/>
              <a:t> до нового стану. На 4 день і </a:t>
            </a:r>
            <a:r>
              <a:rPr lang="ru-RU" b="1" dirty="0" err="1"/>
              <a:t>надалі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1-2 </a:t>
            </a:r>
            <a:r>
              <a:rPr lang="ru-RU" b="1" dirty="0" err="1"/>
              <a:t>днів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пити</a:t>
            </a:r>
            <a:r>
              <a:rPr lang="ru-RU" b="1" dirty="0"/>
              <a:t> </a:t>
            </a:r>
            <a:r>
              <a:rPr lang="ru-RU" b="1" dirty="0" err="1"/>
              <a:t>ледь</a:t>
            </a:r>
            <a:r>
              <a:rPr lang="ru-RU" b="1" dirty="0"/>
              <a:t> </a:t>
            </a:r>
            <a:r>
              <a:rPr lang="ru-RU" b="1" dirty="0" err="1"/>
              <a:t>підсолоджений</a:t>
            </a:r>
            <a:r>
              <a:rPr lang="ru-RU" b="1" dirty="0"/>
              <a:t> </a:t>
            </a:r>
            <a:r>
              <a:rPr lang="ru-RU" b="1" dirty="0" err="1"/>
              <a:t>відвар</a:t>
            </a:r>
            <a:r>
              <a:rPr lang="ru-RU" b="1" dirty="0"/>
              <a:t> з </a:t>
            </a:r>
            <a:r>
              <a:rPr lang="ru-RU" b="1" dirty="0" err="1"/>
              <a:t>шипшини</a:t>
            </a:r>
            <a:r>
              <a:rPr lang="ru-RU" b="1" dirty="0"/>
              <a:t> та </a:t>
            </a:r>
            <a:r>
              <a:rPr lang="ru-RU" b="1" dirty="0" err="1"/>
              <a:t>ягідні</a:t>
            </a:r>
            <a:r>
              <a:rPr lang="ru-RU" b="1" dirty="0"/>
              <a:t> </a:t>
            </a:r>
            <a:r>
              <a:rPr lang="ru-RU" b="1" dirty="0" err="1"/>
              <a:t>киселі</a:t>
            </a:r>
            <a:r>
              <a:rPr lang="ru-RU" b="1" dirty="0"/>
              <a:t> (</a:t>
            </a:r>
            <a:r>
              <a:rPr lang="ru-RU" b="1" dirty="0" err="1"/>
              <a:t>небагато</a:t>
            </a:r>
            <a:r>
              <a:rPr lang="ru-RU" b="1" dirty="0"/>
              <a:t>).</a:t>
            </a:r>
          </a:p>
          <a:p>
            <a:endParaRPr lang="ru-RU" b="1" dirty="0"/>
          </a:p>
          <a:p>
            <a:r>
              <a:rPr lang="ru-RU" b="1" dirty="0" err="1"/>
              <a:t>Розширювати</a:t>
            </a:r>
            <a:r>
              <a:rPr lang="ru-RU" b="1" dirty="0"/>
              <a:t> меню </a:t>
            </a:r>
            <a:r>
              <a:rPr lang="ru-RU" b="1" dirty="0" err="1"/>
              <a:t>дієти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на 5-6 день </a:t>
            </a:r>
            <a:r>
              <a:rPr lang="ru-RU" b="1" dirty="0" err="1"/>
              <a:t>після</a:t>
            </a:r>
            <a:r>
              <a:rPr lang="ru-RU" b="1" dirty="0"/>
              <a:t> </a:t>
            </a:r>
            <a:r>
              <a:rPr lang="ru-RU" b="1" dirty="0" err="1"/>
              <a:t>операції</a:t>
            </a:r>
            <a:r>
              <a:rPr lang="ru-RU" b="1" dirty="0"/>
              <a:t>.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їсти</a:t>
            </a:r>
            <a:r>
              <a:rPr lang="ru-RU" b="1" dirty="0"/>
              <a:t> </a:t>
            </a:r>
            <a:r>
              <a:rPr lang="ru-RU" b="1" dirty="0" err="1"/>
              <a:t>пісні</a:t>
            </a:r>
            <a:r>
              <a:rPr lang="ru-RU" b="1" dirty="0"/>
              <a:t> </a:t>
            </a:r>
            <a:r>
              <a:rPr lang="ru-RU" b="1" dirty="0" err="1"/>
              <a:t>овочеві</a:t>
            </a:r>
            <a:r>
              <a:rPr lang="ru-RU" b="1" dirty="0"/>
              <a:t> </a:t>
            </a:r>
            <a:r>
              <a:rPr lang="ru-RU" b="1" dirty="0" err="1"/>
              <a:t>супи</a:t>
            </a:r>
            <a:r>
              <a:rPr lang="ru-RU" b="1" dirty="0"/>
              <a:t>, </a:t>
            </a:r>
            <a:r>
              <a:rPr lang="ru-RU" b="1" dirty="0" err="1"/>
              <a:t>рисову</a:t>
            </a:r>
            <a:r>
              <a:rPr lang="ru-RU" b="1" dirty="0"/>
              <a:t> </a:t>
            </a:r>
            <a:r>
              <a:rPr lang="ru-RU" b="1" dirty="0" err="1"/>
              <a:t>перетерту</a:t>
            </a:r>
            <a:r>
              <a:rPr lang="ru-RU" b="1" dirty="0"/>
              <a:t> кашу, </a:t>
            </a:r>
            <a:r>
              <a:rPr lang="ru-RU" b="1" dirty="0" err="1"/>
              <a:t>парові</a:t>
            </a:r>
            <a:r>
              <a:rPr lang="ru-RU" b="1" dirty="0"/>
              <a:t> </a:t>
            </a:r>
            <a:r>
              <a:rPr lang="ru-RU" b="1" dirty="0" err="1"/>
              <a:t>котлети</a:t>
            </a:r>
            <a:r>
              <a:rPr lang="ru-RU" b="1" dirty="0"/>
              <a:t> з </a:t>
            </a:r>
            <a:r>
              <a:rPr lang="ru-RU" b="1" dirty="0" err="1"/>
              <a:t>риби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пісного</a:t>
            </a:r>
            <a:r>
              <a:rPr lang="ru-RU" b="1" dirty="0"/>
              <a:t> </a:t>
            </a:r>
            <a:r>
              <a:rPr lang="ru-RU" b="1" dirty="0" err="1"/>
              <a:t>м’яса</a:t>
            </a:r>
            <a:r>
              <a:rPr lang="ru-RU" b="1" dirty="0"/>
              <a:t>. </a:t>
            </a:r>
            <a:r>
              <a:rPr lang="ru-RU" b="1" dirty="0" err="1"/>
              <a:t>Необхідно</a:t>
            </a:r>
            <a:r>
              <a:rPr lang="ru-RU" b="1" dirty="0"/>
              <a:t> </a:t>
            </a:r>
            <a:r>
              <a:rPr lang="ru-RU" b="1" dirty="0" err="1"/>
              <a:t>повністю</a:t>
            </a:r>
            <a:r>
              <a:rPr lang="ru-RU" b="1" dirty="0"/>
              <a:t> </a:t>
            </a:r>
            <a:r>
              <a:rPr lang="ru-RU" b="1" dirty="0" err="1"/>
              <a:t>виключити</a:t>
            </a:r>
            <a:r>
              <a:rPr lang="ru-RU" b="1" dirty="0"/>
              <a:t> </a:t>
            </a:r>
            <a:r>
              <a:rPr lang="ru-RU" b="1" dirty="0" err="1"/>
              <a:t>вершкове</a:t>
            </a:r>
            <a:r>
              <a:rPr lang="ru-RU" b="1" dirty="0"/>
              <a:t> масло, </a:t>
            </a:r>
            <a:r>
              <a:rPr lang="ru-RU" b="1" dirty="0" err="1"/>
              <a:t>рослинні</a:t>
            </a:r>
            <a:r>
              <a:rPr lang="ru-RU" b="1" dirty="0"/>
              <a:t> </a:t>
            </a:r>
            <a:r>
              <a:rPr lang="ru-RU" b="1" dirty="0" err="1"/>
              <a:t>олії</a:t>
            </a:r>
            <a:r>
              <a:rPr lang="ru-RU" b="1" dirty="0"/>
              <a:t> та </a:t>
            </a:r>
            <a:r>
              <a:rPr lang="ru-RU" b="1" dirty="0" err="1"/>
              <a:t>сіль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Протягом</a:t>
            </a:r>
            <a:r>
              <a:rPr lang="ru-RU" b="1" dirty="0"/>
              <a:t> 1-2 </a:t>
            </a:r>
            <a:r>
              <a:rPr lang="ru-RU" b="1" dirty="0" err="1"/>
              <a:t>тижнів</a:t>
            </a:r>
            <a:r>
              <a:rPr lang="ru-RU" b="1" dirty="0"/>
              <a:t> </a:t>
            </a:r>
            <a:r>
              <a:rPr lang="ru-RU" b="1" dirty="0" err="1"/>
              <a:t>перелік</a:t>
            </a:r>
            <a:r>
              <a:rPr lang="ru-RU" b="1" dirty="0"/>
              <a:t> </a:t>
            </a:r>
            <a:r>
              <a:rPr lang="ru-RU" b="1" dirty="0" err="1"/>
              <a:t>дозволених</a:t>
            </a:r>
            <a:r>
              <a:rPr lang="ru-RU" b="1" dirty="0"/>
              <a:t> </a:t>
            </a:r>
            <a:r>
              <a:rPr lang="ru-RU" b="1" dirty="0" err="1"/>
              <a:t>продуктів</a:t>
            </a:r>
            <a:r>
              <a:rPr lang="ru-RU" b="1" dirty="0"/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збільшити</a:t>
            </a:r>
            <a:r>
              <a:rPr lang="ru-RU" b="1" dirty="0"/>
              <a:t>. </a:t>
            </a:r>
            <a:r>
              <a:rPr lang="ru-RU" b="1" dirty="0" err="1"/>
              <a:t>Додати</a:t>
            </a:r>
            <a:r>
              <a:rPr lang="ru-RU" b="1" dirty="0"/>
              <a:t> </a:t>
            </a:r>
            <a:r>
              <a:rPr lang="ru-RU" b="1" dirty="0" err="1"/>
              <a:t>печені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сирі</a:t>
            </a:r>
            <a:r>
              <a:rPr lang="ru-RU" b="1" dirty="0"/>
              <a:t> </a:t>
            </a:r>
            <a:r>
              <a:rPr lang="ru-RU" b="1" dirty="0" err="1"/>
              <a:t>яблука</a:t>
            </a:r>
            <a:r>
              <a:rPr lang="ru-RU" b="1" dirty="0"/>
              <a:t>, </a:t>
            </a:r>
            <a:r>
              <a:rPr lang="ru-RU" b="1" dirty="0" err="1"/>
              <a:t>груші</a:t>
            </a:r>
            <a:r>
              <a:rPr lang="ru-RU" b="1" dirty="0"/>
              <a:t>, авокадо, </a:t>
            </a:r>
            <a:r>
              <a:rPr lang="ru-RU" b="1" dirty="0" err="1"/>
              <a:t>банани</a:t>
            </a:r>
            <a:r>
              <a:rPr lang="ru-RU" b="1" dirty="0"/>
              <a:t>, </a:t>
            </a:r>
            <a:r>
              <a:rPr lang="ru-RU" b="1" dirty="0" err="1"/>
              <a:t>супи</a:t>
            </a:r>
            <a:r>
              <a:rPr lang="ru-RU" b="1" dirty="0"/>
              <a:t> з </a:t>
            </a:r>
            <a:r>
              <a:rPr lang="ru-RU" b="1" dirty="0" err="1"/>
              <a:t>м’ясом</a:t>
            </a:r>
            <a:r>
              <a:rPr lang="ru-RU" b="1" dirty="0"/>
              <a:t>, </a:t>
            </a:r>
            <a:r>
              <a:rPr lang="ru-RU" b="1" dirty="0" err="1"/>
              <a:t>нежирний</a:t>
            </a:r>
            <a:r>
              <a:rPr lang="ru-RU" b="1" dirty="0"/>
              <a:t> </a:t>
            </a:r>
            <a:r>
              <a:rPr lang="ru-RU" b="1" dirty="0" err="1"/>
              <a:t>кисломолочний</a:t>
            </a:r>
            <a:r>
              <a:rPr lang="ru-RU" b="1" dirty="0"/>
              <a:t> сир. На </a:t>
            </a:r>
            <a:r>
              <a:rPr lang="ru-RU" b="1" dirty="0" err="1"/>
              <a:t>ніч</a:t>
            </a:r>
            <a:r>
              <a:rPr lang="ru-RU" b="1" dirty="0"/>
              <a:t> </a:t>
            </a:r>
            <a:r>
              <a:rPr lang="ru-RU" b="1" dirty="0" err="1"/>
              <a:t>корисно</a:t>
            </a:r>
            <a:r>
              <a:rPr lang="ru-RU" b="1" dirty="0"/>
              <a:t> </a:t>
            </a:r>
            <a:r>
              <a:rPr lang="ru-RU" b="1" dirty="0" err="1"/>
              <a:t>пити</a:t>
            </a:r>
            <a:r>
              <a:rPr lang="ru-RU" b="1" dirty="0"/>
              <a:t> тепле молоко.</a:t>
            </a:r>
          </a:p>
        </p:txBody>
      </p:sp>
    </p:spTree>
    <p:extLst>
      <p:ext uri="{BB962C8B-B14F-4D97-AF65-F5344CB8AC3E}">
        <p14:creationId xmlns:p14="http://schemas.microsoft.com/office/powerpoint/2010/main" val="239904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ЗАГАЛЬНІ ПРИНЦИПИ ДІЄТИ ПРИ ХОЛЕЦИСТИТІ І ПАНКРЕАТИТІ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b="1" dirty="0" err="1"/>
              <a:t>Оскільки</a:t>
            </a:r>
            <a:r>
              <a:rPr lang="ru-RU" sz="1600" b="1" dirty="0"/>
              <a:t> </a:t>
            </a:r>
            <a:r>
              <a:rPr lang="ru-RU" sz="1600" b="1" dirty="0" err="1"/>
              <a:t>органи</a:t>
            </a:r>
            <a:r>
              <a:rPr lang="ru-RU" sz="1600" b="1" dirty="0"/>
              <a:t> </a:t>
            </a:r>
            <a:r>
              <a:rPr lang="ru-RU" sz="1600" b="1" dirty="0" err="1"/>
              <a:t>травлення</a:t>
            </a:r>
            <a:r>
              <a:rPr lang="ru-RU" sz="1600" b="1" dirty="0"/>
              <a:t> </a:t>
            </a:r>
            <a:r>
              <a:rPr lang="ru-RU" sz="1600" b="1" dirty="0" err="1"/>
              <a:t>нерозривно</a:t>
            </a:r>
            <a:r>
              <a:rPr lang="ru-RU" sz="1600" b="1" dirty="0"/>
              <a:t> </a:t>
            </a:r>
            <a:r>
              <a:rPr lang="ru-RU" sz="1600" b="1" dirty="0" err="1"/>
              <a:t>пов’язані</a:t>
            </a:r>
            <a:r>
              <a:rPr lang="ru-RU" sz="1600" b="1" dirty="0"/>
              <a:t> </a:t>
            </a:r>
            <a:r>
              <a:rPr lang="ru-RU" sz="1600" b="1" dirty="0" err="1"/>
              <a:t>між</a:t>
            </a:r>
            <a:r>
              <a:rPr lang="ru-RU" sz="1600" b="1" dirty="0"/>
              <a:t> собою </a:t>
            </a:r>
            <a:r>
              <a:rPr lang="ru-RU" sz="1600" b="1" dirty="0" err="1"/>
              <a:t>анатомічно</a:t>
            </a:r>
            <a:r>
              <a:rPr lang="ru-RU" sz="1600" b="1" dirty="0"/>
              <a:t> і </a:t>
            </a:r>
            <a:r>
              <a:rPr lang="ru-RU" sz="1600" b="1" dirty="0" err="1"/>
              <a:t>функціонально</a:t>
            </a:r>
            <a:r>
              <a:rPr lang="ru-RU" sz="1600" b="1" dirty="0"/>
              <a:t>, </a:t>
            </a:r>
            <a:r>
              <a:rPr lang="ru-RU" sz="1600" b="1" dirty="0" err="1"/>
              <a:t>дієта</a:t>
            </a:r>
            <a:r>
              <a:rPr lang="ru-RU" sz="1600" b="1" dirty="0"/>
              <a:t> при </a:t>
            </a:r>
            <a:r>
              <a:rPr lang="ru-RU" sz="1600" b="1" dirty="0" err="1" smtClean="0"/>
              <a:t>холецистопанкреатитІ</a:t>
            </a:r>
            <a:r>
              <a:rPr lang="ru-RU" sz="1600" b="1" dirty="0" smtClean="0"/>
              <a:t> </a:t>
            </a:r>
            <a:r>
              <a:rPr lang="ru-RU" sz="1600" b="1" dirty="0" err="1"/>
              <a:t>рекомендується</a:t>
            </a:r>
            <a:r>
              <a:rPr lang="ru-RU" sz="1600" b="1" dirty="0"/>
              <a:t> з </a:t>
            </a:r>
            <a:r>
              <a:rPr lang="ru-RU" sz="1600" b="1" dirty="0" err="1"/>
              <a:t>урахуванням</a:t>
            </a:r>
            <a:r>
              <a:rPr lang="ru-RU" sz="1600" b="1" dirty="0"/>
              <a:t> </a:t>
            </a:r>
            <a:r>
              <a:rPr lang="ru-RU" sz="1600" b="1" dirty="0" err="1" smtClean="0"/>
              <a:t>загальних</a:t>
            </a:r>
            <a:r>
              <a:rPr lang="ru-RU" sz="1600" b="1" dirty="0" smtClean="0"/>
              <a:t> </a:t>
            </a:r>
            <a:r>
              <a:rPr lang="ru-RU" sz="1600" b="1" dirty="0" err="1"/>
              <a:t>запальних</a:t>
            </a:r>
            <a:r>
              <a:rPr lang="ru-RU" sz="1600" b="1" dirty="0"/>
              <a:t> </a:t>
            </a:r>
            <a:r>
              <a:rPr lang="ru-RU" sz="1600" b="1" dirty="0" err="1"/>
              <a:t>процесів</a:t>
            </a:r>
            <a:r>
              <a:rPr lang="ru-RU" sz="1600" b="1" dirty="0"/>
              <a:t>, </a:t>
            </a:r>
            <a:r>
              <a:rPr lang="ru-RU" sz="1600" b="1" dirty="0" err="1"/>
              <a:t>що</a:t>
            </a:r>
            <a:r>
              <a:rPr lang="ru-RU" sz="1600" b="1" dirty="0"/>
              <a:t> </a:t>
            </a:r>
            <a:r>
              <a:rPr lang="ru-RU" sz="1600" b="1" dirty="0" err="1" smtClean="0"/>
              <a:t>вражають</a:t>
            </a:r>
            <a:r>
              <a:rPr lang="ru-RU" sz="1600" b="1" dirty="0" smtClean="0"/>
              <a:t> </a:t>
            </a:r>
            <a:r>
              <a:rPr lang="ru-RU" sz="1600" b="1" dirty="0"/>
              <a:t>і </a:t>
            </a:r>
            <a:r>
              <a:rPr lang="ru-RU" sz="1600" b="1" dirty="0" err="1"/>
              <a:t>підшлункову</a:t>
            </a:r>
            <a:r>
              <a:rPr lang="ru-RU" sz="1600" b="1" dirty="0"/>
              <a:t> </a:t>
            </a:r>
            <a:r>
              <a:rPr lang="ru-RU" sz="1600" b="1" dirty="0" err="1"/>
              <a:t>залозу</a:t>
            </a:r>
            <a:r>
              <a:rPr lang="ru-RU" sz="1600" b="1" dirty="0"/>
              <a:t> і </a:t>
            </a:r>
            <a:r>
              <a:rPr lang="ru-RU" sz="1600" b="1" dirty="0" err="1"/>
              <a:t>жовчний</a:t>
            </a:r>
            <a:r>
              <a:rPr lang="ru-RU" sz="1600" b="1" dirty="0"/>
              <a:t> </a:t>
            </a:r>
            <a:r>
              <a:rPr lang="ru-RU" sz="1600" b="1" dirty="0" err="1"/>
              <a:t>міхур</a:t>
            </a:r>
            <a:r>
              <a:rPr lang="ru-RU" sz="1600" b="1" dirty="0"/>
              <a:t>. </a:t>
            </a:r>
            <a:r>
              <a:rPr lang="ru-RU" sz="1600" b="1" dirty="0" err="1"/>
              <a:t>Кожне</a:t>
            </a:r>
            <a:r>
              <a:rPr lang="ru-RU" sz="1600" b="1" dirty="0"/>
              <a:t> </a:t>
            </a:r>
            <a:r>
              <a:rPr lang="ru-RU" sz="1600" b="1" dirty="0" err="1"/>
              <a:t>захворювання</a:t>
            </a:r>
            <a:r>
              <a:rPr lang="ru-RU" sz="1600" b="1" dirty="0"/>
              <a:t> </a:t>
            </a:r>
            <a:r>
              <a:rPr lang="ru-RU" sz="1600" b="1" dirty="0" err="1"/>
              <a:t>має</a:t>
            </a:r>
            <a:r>
              <a:rPr lang="ru-RU" sz="1600" b="1" dirty="0"/>
              <a:t> </a:t>
            </a:r>
            <a:r>
              <a:rPr lang="ru-RU" sz="1600" b="1" dirty="0" err="1"/>
              <a:t>свої</a:t>
            </a:r>
            <a:r>
              <a:rPr lang="ru-RU" sz="1600" b="1" dirty="0"/>
              <a:t> </a:t>
            </a:r>
            <a:r>
              <a:rPr lang="ru-RU" sz="1600" b="1" dirty="0" err="1"/>
              <a:t>особливості</a:t>
            </a:r>
            <a:r>
              <a:rPr lang="ru-RU" sz="1600" b="1" dirty="0"/>
              <a:t>, до того ж </a:t>
            </a:r>
            <a:r>
              <a:rPr lang="ru-RU" sz="1600" b="1" dirty="0" err="1"/>
              <a:t>їх</a:t>
            </a:r>
            <a:r>
              <a:rPr lang="ru-RU" sz="1600" b="1" dirty="0"/>
              <a:t> </a:t>
            </a:r>
            <a:r>
              <a:rPr lang="ru-RU" sz="1600" b="1" dirty="0" err="1"/>
              <a:t>загальна</a:t>
            </a:r>
            <a:r>
              <a:rPr lang="ru-RU" sz="1600" b="1" dirty="0"/>
              <a:t> </a:t>
            </a:r>
            <a:r>
              <a:rPr lang="ru-RU" sz="1600" b="1" dirty="0" err="1"/>
              <a:t>етіологія</a:t>
            </a:r>
            <a:r>
              <a:rPr lang="ru-RU" sz="1600" b="1" dirty="0"/>
              <a:t> (причина) і патогенез (</a:t>
            </a:r>
            <a:r>
              <a:rPr lang="ru-RU" sz="1600" b="1" dirty="0" err="1"/>
              <a:t>розвиток</a:t>
            </a:r>
            <a:r>
              <a:rPr lang="ru-RU" sz="1600" b="1" dirty="0"/>
              <a:t> </a:t>
            </a:r>
            <a:r>
              <a:rPr lang="ru-RU" sz="1600" b="1" dirty="0" err="1"/>
              <a:t>хвороби</a:t>
            </a:r>
            <a:r>
              <a:rPr lang="ru-RU" sz="1600" b="1" dirty="0"/>
              <a:t>) </a:t>
            </a:r>
            <a:r>
              <a:rPr lang="ru-RU" sz="1600" b="1" dirty="0" err="1"/>
              <a:t>призводять</a:t>
            </a:r>
            <a:r>
              <a:rPr lang="ru-RU" sz="1600" b="1" dirty="0"/>
              <a:t> до того, </a:t>
            </a:r>
            <a:r>
              <a:rPr lang="ru-RU" sz="1600" b="1" dirty="0" err="1"/>
              <a:t>що</a:t>
            </a:r>
            <a:r>
              <a:rPr lang="ru-RU" sz="1600" b="1" dirty="0"/>
              <a:t> </a:t>
            </a:r>
            <a:r>
              <a:rPr lang="ru-RU" sz="1600" b="1" dirty="0" err="1"/>
              <a:t>дієта</a:t>
            </a:r>
            <a:r>
              <a:rPr lang="ru-RU" sz="1600" b="1" dirty="0"/>
              <a:t> є </a:t>
            </a:r>
            <a:r>
              <a:rPr lang="ru-RU" sz="1600" b="1" dirty="0" err="1"/>
              <a:t>частиною</a:t>
            </a:r>
            <a:r>
              <a:rPr lang="ru-RU" sz="1600" b="1" dirty="0"/>
              <a:t> комплексного </a:t>
            </a:r>
            <a:r>
              <a:rPr lang="ru-RU" sz="1600" b="1" dirty="0" err="1"/>
              <a:t>лікування</a:t>
            </a:r>
            <a:r>
              <a:rPr lang="ru-RU" sz="1600" b="1" dirty="0"/>
              <a:t> в будь-</a:t>
            </a:r>
            <a:r>
              <a:rPr lang="ru-RU" sz="1600" b="1" dirty="0" err="1"/>
              <a:t>якому</a:t>
            </a:r>
            <a:r>
              <a:rPr lang="ru-RU" sz="1600" b="1" dirty="0"/>
              <a:t> </a:t>
            </a:r>
            <a:r>
              <a:rPr lang="ru-RU" sz="1600" b="1" dirty="0" err="1"/>
              <a:t>періоді</a:t>
            </a:r>
            <a:r>
              <a:rPr lang="ru-RU" sz="1600" b="1" dirty="0"/>
              <a:t> хвороб. Тому в </a:t>
            </a:r>
            <a:r>
              <a:rPr lang="ru-RU" sz="1600" b="1" dirty="0" err="1"/>
              <a:t>призначенні</a:t>
            </a:r>
            <a:r>
              <a:rPr lang="ru-RU" sz="1600" b="1" dirty="0"/>
              <a:t> </a:t>
            </a:r>
            <a:r>
              <a:rPr lang="ru-RU" sz="1600" b="1" dirty="0" err="1"/>
              <a:t>дієти</a:t>
            </a:r>
            <a:r>
              <a:rPr lang="ru-RU" sz="1600" b="1" dirty="0"/>
              <a:t> при </a:t>
            </a:r>
            <a:r>
              <a:rPr lang="ru-RU" sz="1600" b="1" dirty="0" err="1"/>
              <a:t>запаленні</a:t>
            </a:r>
            <a:r>
              <a:rPr lang="ru-RU" sz="1600" b="1" dirty="0"/>
              <a:t> </a:t>
            </a:r>
            <a:r>
              <a:rPr lang="ru-RU" sz="1600" b="1" dirty="0" err="1"/>
              <a:t>підшлункової</a:t>
            </a:r>
            <a:r>
              <a:rPr lang="ru-RU" sz="1600" b="1" dirty="0"/>
              <a:t> </a:t>
            </a:r>
            <a:r>
              <a:rPr lang="ru-RU" sz="1600" b="1" dirty="0" err="1"/>
              <a:t>залози</a:t>
            </a:r>
            <a:r>
              <a:rPr lang="ru-RU" sz="1600" b="1" dirty="0"/>
              <a:t> і </a:t>
            </a:r>
            <a:r>
              <a:rPr lang="ru-RU" sz="1600" b="1" dirty="0" err="1"/>
              <a:t>жовчного</a:t>
            </a:r>
            <a:r>
              <a:rPr lang="ru-RU" sz="1600" b="1" dirty="0"/>
              <a:t> </a:t>
            </a:r>
            <a:r>
              <a:rPr lang="ru-RU" sz="1600" b="1" dirty="0" err="1"/>
              <a:t>міхура</a:t>
            </a:r>
            <a:r>
              <a:rPr lang="ru-RU" sz="1600" b="1" dirty="0"/>
              <a:t> </a:t>
            </a:r>
            <a:r>
              <a:rPr lang="ru-RU" sz="1600" b="1" dirty="0" err="1"/>
              <a:t>використовуються</a:t>
            </a:r>
            <a:r>
              <a:rPr lang="ru-RU" sz="1600" b="1" dirty="0"/>
              <a:t> </a:t>
            </a:r>
            <a:r>
              <a:rPr lang="ru-RU" sz="1600" b="1" dirty="0" err="1"/>
              <a:t>загальні</a:t>
            </a:r>
            <a:r>
              <a:rPr lang="ru-RU" sz="1600" b="1" dirty="0"/>
              <a:t> </a:t>
            </a:r>
            <a:r>
              <a:rPr lang="ru-RU" sz="1600" b="1" dirty="0" err="1"/>
              <a:t>принципи</a:t>
            </a:r>
            <a:r>
              <a:rPr lang="ru-RU" sz="1600" b="1" dirty="0"/>
              <a:t>. В </a:t>
            </a:r>
            <a:r>
              <a:rPr lang="ru-RU" sz="1600" b="1" dirty="0" err="1"/>
              <a:t>основі</a:t>
            </a:r>
            <a:r>
              <a:rPr lang="ru-RU" sz="1600" b="1" dirty="0"/>
              <a:t> </a:t>
            </a:r>
            <a:r>
              <a:rPr lang="ru-RU" sz="1600" b="1" dirty="0" err="1"/>
              <a:t>лежить</a:t>
            </a:r>
            <a:r>
              <a:rPr lang="ru-RU" sz="1600" b="1" dirty="0"/>
              <a:t> система </a:t>
            </a:r>
            <a:r>
              <a:rPr lang="ru-RU" sz="1600" b="1" dirty="0" err="1"/>
              <a:t>харчування</a:t>
            </a:r>
            <a:r>
              <a:rPr lang="ru-RU" sz="1600" b="1" dirty="0"/>
              <a:t>, </a:t>
            </a:r>
            <a:r>
              <a:rPr lang="ru-RU" sz="1600" b="1" dirty="0" err="1"/>
              <a:t>розроблена</a:t>
            </a:r>
            <a:r>
              <a:rPr lang="ru-RU" sz="1600" b="1" dirty="0"/>
              <a:t> </a:t>
            </a:r>
            <a:r>
              <a:rPr lang="ru-RU" sz="1600" b="1" dirty="0" err="1"/>
              <a:t>професором</a:t>
            </a:r>
            <a:r>
              <a:rPr lang="ru-RU" sz="1600" b="1" dirty="0"/>
              <a:t> М.І. Певзнером </a:t>
            </a:r>
            <a:r>
              <a:rPr lang="ru-RU" sz="1600" b="1" dirty="0" err="1"/>
              <a:t>кілька</a:t>
            </a:r>
            <a:r>
              <a:rPr lang="ru-RU" sz="1600" b="1" dirty="0"/>
              <a:t> </a:t>
            </a:r>
            <a:r>
              <a:rPr lang="ru-RU" sz="1600" b="1" dirty="0" err="1"/>
              <a:t>десятків</a:t>
            </a:r>
            <a:r>
              <a:rPr lang="ru-RU" sz="1600" b="1" dirty="0"/>
              <a:t> </a:t>
            </a:r>
            <a:r>
              <a:rPr lang="ru-RU" sz="1600" b="1" dirty="0" err="1"/>
              <a:t>років</a:t>
            </a:r>
            <a:r>
              <a:rPr lang="ru-RU" sz="1600" b="1" dirty="0"/>
              <a:t> тому, але активно </a:t>
            </a:r>
            <a:r>
              <a:rPr lang="ru-RU" sz="1600" b="1" dirty="0" err="1"/>
              <a:t>затребувана</a:t>
            </a:r>
            <a:r>
              <a:rPr lang="ru-RU" sz="1600" b="1" dirty="0"/>
              <a:t> і зараз. Вона </a:t>
            </a:r>
            <a:r>
              <a:rPr lang="ru-RU" sz="1600" b="1" dirty="0" err="1"/>
              <a:t>враховує</a:t>
            </a:r>
            <a:r>
              <a:rPr lang="ru-RU" sz="1600" b="1" dirty="0"/>
              <a:t> </a:t>
            </a:r>
            <a:r>
              <a:rPr lang="ru-RU" sz="1600" b="1" dirty="0" err="1"/>
              <a:t>всі</a:t>
            </a:r>
            <a:r>
              <a:rPr lang="ru-RU" sz="1600" b="1" dirty="0"/>
              <a:t> </a:t>
            </a:r>
            <a:r>
              <a:rPr lang="ru-RU" sz="1600" b="1" dirty="0" err="1"/>
              <a:t>види</a:t>
            </a:r>
            <a:r>
              <a:rPr lang="ru-RU" sz="1600" b="1" dirty="0"/>
              <a:t> </a:t>
            </a:r>
            <a:r>
              <a:rPr lang="ru-RU" sz="1600" b="1" dirty="0" err="1"/>
              <a:t>існуючих</a:t>
            </a:r>
            <a:r>
              <a:rPr lang="ru-RU" sz="1600" b="1" dirty="0"/>
              <a:t> хвороб. У </a:t>
            </a:r>
            <a:r>
              <a:rPr lang="ru-RU" sz="1600" b="1" dirty="0" err="1"/>
              <a:t>ній</a:t>
            </a:r>
            <a:r>
              <a:rPr lang="ru-RU" sz="1600" b="1" dirty="0"/>
              <a:t> </a:t>
            </a:r>
            <a:r>
              <a:rPr lang="ru-RU" sz="1600" b="1" dirty="0" err="1"/>
              <a:t>враховані</a:t>
            </a:r>
            <a:r>
              <a:rPr lang="ru-RU" sz="1600" b="1" dirty="0"/>
              <a:t> </a:t>
            </a:r>
            <a:r>
              <a:rPr lang="ru-RU" sz="1600" b="1" dirty="0" err="1"/>
              <a:t>корисні</a:t>
            </a:r>
            <a:r>
              <a:rPr lang="ru-RU" sz="1600" b="1" dirty="0"/>
              <a:t> і </a:t>
            </a:r>
            <a:r>
              <a:rPr lang="ru-RU" sz="1600" b="1" dirty="0" err="1"/>
              <a:t>шкідливі</a:t>
            </a:r>
            <a:r>
              <a:rPr lang="ru-RU" sz="1600" b="1" dirty="0"/>
              <a:t> для </a:t>
            </a:r>
            <a:r>
              <a:rPr lang="ru-RU" sz="1600" b="1" dirty="0" err="1"/>
              <a:t>кожної</a:t>
            </a:r>
            <a:r>
              <a:rPr lang="ru-RU" sz="1600" b="1" dirty="0"/>
              <a:t> </a:t>
            </a:r>
            <a:r>
              <a:rPr lang="ru-RU" sz="1600" b="1" dirty="0" err="1"/>
              <a:t>патології</a:t>
            </a:r>
            <a:r>
              <a:rPr lang="ru-RU" sz="1600" b="1" dirty="0"/>
              <a:t> </a:t>
            </a:r>
            <a:r>
              <a:rPr lang="ru-RU" sz="1600" b="1" dirty="0" err="1"/>
              <a:t>продукти</a:t>
            </a:r>
            <a:r>
              <a:rPr lang="ru-RU" sz="1600" b="1" dirty="0"/>
              <a:t>, характер </a:t>
            </a:r>
            <a:r>
              <a:rPr lang="ru-RU" sz="1600" b="1" dirty="0" err="1"/>
              <a:t>їх</a:t>
            </a:r>
            <a:r>
              <a:rPr lang="ru-RU" sz="1600" b="1" dirty="0"/>
              <a:t> </a:t>
            </a:r>
            <a:r>
              <a:rPr lang="ru-RU" sz="1600" b="1" dirty="0" err="1"/>
              <a:t>обробки</a:t>
            </a:r>
            <a:r>
              <a:rPr lang="ru-RU" sz="1600" b="1" dirty="0"/>
              <a:t> і частота </a:t>
            </a:r>
            <a:r>
              <a:rPr lang="ru-RU" sz="1600" b="1" dirty="0" err="1"/>
              <a:t>прийому</a:t>
            </a:r>
            <a:r>
              <a:rPr lang="ru-RU" sz="1600" b="1" dirty="0"/>
              <a:t> </a:t>
            </a:r>
            <a:r>
              <a:rPr lang="ru-RU" sz="1600" b="1" dirty="0" err="1"/>
              <a:t>їжі</a:t>
            </a:r>
            <a:r>
              <a:rPr lang="ru-RU" sz="1600" b="1" dirty="0"/>
              <a:t>. У </a:t>
            </a:r>
            <a:r>
              <a:rPr lang="ru-RU" sz="1600" b="1" dirty="0" err="1"/>
              <a:t>рекомендаціях</a:t>
            </a:r>
            <a:r>
              <a:rPr lang="ru-RU" sz="1600" b="1" dirty="0"/>
              <a:t> </a:t>
            </a:r>
            <a:r>
              <a:rPr lang="ru-RU" sz="1600" b="1" dirty="0" err="1"/>
              <a:t>харчування</a:t>
            </a:r>
            <a:r>
              <a:rPr lang="ru-RU" sz="1600" b="1" dirty="0"/>
              <a:t> при </a:t>
            </a:r>
            <a:r>
              <a:rPr lang="ru-RU" sz="1600" b="1" dirty="0" err="1"/>
              <a:t>холециститі</a:t>
            </a:r>
            <a:r>
              <a:rPr lang="ru-RU" sz="1600" b="1" dirty="0"/>
              <a:t> і </a:t>
            </a:r>
            <a:r>
              <a:rPr lang="ru-RU" sz="1600" b="1" dirty="0" err="1"/>
              <a:t>панкреатиті</a:t>
            </a:r>
            <a:r>
              <a:rPr lang="ru-RU" sz="1600" b="1" dirty="0"/>
              <a:t> на </a:t>
            </a:r>
            <a:r>
              <a:rPr lang="ru-RU" sz="1600" b="1" dirty="0" err="1"/>
              <a:t>кожен</a:t>
            </a:r>
            <a:r>
              <a:rPr lang="ru-RU" sz="1600" b="1" dirty="0"/>
              <a:t> </a:t>
            </a:r>
            <a:r>
              <a:rPr lang="ru-RU" sz="1600" b="1" dirty="0" err="1"/>
              <a:t>із</a:t>
            </a:r>
            <a:r>
              <a:rPr lang="ru-RU" sz="1600" b="1" dirty="0"/>
              <a:t> </a:t>
            </a:r>
            <a:r>
              <a:rPr lang="ru-RU" sz="1600" b="1" dirty="0" err="1"/>
              <a:t>днів</a:t>
            </a:r>
            <a:r>
              <a:rPr lang="ru-RU" sz="1600" b="1" dirty="0"/>
              <a:t> </a:t>
            </a:r>
            <a:r>
              <a:rPr lang="ru-RU" sz="1600" b="1" dirty="0" err="1"/>
              <a:t>враховується</a:t>
            </a:r>
            <a:r>
              <a:rPr lang="ru-RU" sz="1600" b="1" dirty="0"/>
              <a:t> </a:t>
            </a:r>
            <a:r>
              <a:rPr lang="ru-RU" sz="1600" b="1" dirty="0" err="1"/>
              <a:t>загальний</a:t>
            </a:r>
            <a:r>
              <a:rPr lang="ru-RU" sz="1600" b="1" dirty="0"/>
              <a:t> стан </a:t>
            </a:r>
            <a:r>
              <a:rPr lang="ru-RU" sz="1600" b="1" dirty="0" err="1"/>
              <a:t>пацієнта</a:t>
            </a:r>
            <a:r>
              <a:rPr lang="ru-RU" sz="1600" b="1" dirty="0"/>
              <a:t> і </a:t>
            </a:r>
            <a:r>
              <a:rPr lang="ru-RU" sz="1600" b="1" dirty="0" err="1"/>
              <a:t>стадія</a:t>
            </a:r>
            <a:r>
              <a:rPr lang="ru-RU" sz="1600" b="1" dirty="0"/>
              <a:t> </a:t>
            </a:r>
            <a:r>
              <a:rPr lang="ru-RU" sz="1600" b="1" dirty="0" err="1"/>
              <a:t>хвороби</a:t>
            </a:r>
            <a:r>
              <a:rPr lang="ru-RU" sz="1600" b="1" dirty="0"/>
              <a:t>. На початковому </a:t>
            </a:r>
            <a:r>
              <a:rPr lang="ru-RU" sz="1600" b="1" dirty="0" err="1"/>
              <a:t>етапі</a:t>
            </a:r>
            <a:r>
              <a:rPr lang="ru-RU" sz="1600" b="1" dirty="0"/>
              <a:t> </a:t>
            </a:r>
            <a:r>
              <a:rPr lang="ru-RU" sz="1600" b="1" dirty="0" err="1"/>
              <a:t>призначається</a:t>
            </a:r>
            <a:r>
              <a:rPr lang="ru-RU" sz="1600" b="1" dirty="0"/>
              <a:t> </a:t>
            </a:r>
            <a:r>
              <a:rPr lang="ru-RU" sz="1600" b="1" dirty="0" err="1"/>
              <a:t>дієтичний</a:t>
            </a:r>
            <a:r>
              <a:rPr lang="ru-RU" sz="1600" b="1" dirty="0"/>
              <a:t> </a:t>
            </a:r>
            <a:r>
              <a:rPr lang="ru-RU" sz="1600" b="1" dirty="0" err="1"/>
              <a:t>стіл</a:t>
            </a:r>
            <a:r>
              <a:rPr lang="ru-RU" sz="1600" b="1" dirty="0"/>
              <a:t> № 5п </a:t>
            </a:r>
            <a:r>
              <a:rPr lang="ru-RU" sz="1600" b="1" dirty="0" smtClean="0"/>
              <a:t>за </a:t>
            </a:r>
            <a:r>
              <a:rPr lang="ru-RU" sz="1600" b="1" dirty="0"/>
              <a:t>Певзнером. </a:t>
            </a:r>
            <a:r>
              <a:rPr lang="ru-RU" sz="1600" b="1" dirty="0" err="1"/>
              <a:t>Основна</a:t>
            </a:r>
            <a:r>
              <a:rPr lang="ru-RU" sz="1600" b="1" dirty="0"/>
              <a:t> мета і </a:t>
            </a:r>
            <a:r>
              <a:rPr lang="ru-RU" sz="1600" b="1" dirty="0" err="1"/>
              <a:t>принципи</a:t>
            </a:r>
            <a:r>
              <a:rPr lang="ru-RU" sz="1600" b="1" dirty="0"/>
              <a:t> </a:t>
            </a:r>
            <a:r>
              <a:rPr lang="ru-RU" sz="1600" b="1" dirty="0" err="1"/>
              <a:t>його</a:t>
            </a:r>
            <a:r>
              <a:rPr lang="ru-RU" sz="1600" b="1" dirty="0"/>
              <a:t> </a:t>
            </a:r>
            <a:r>
              <a:rPr lang="ru-RU" sz="1600" b="1" dirty="0" err="1"/>
              <a:t>полягають</a:t>
            </a:r>
            <a:r>
              <a:rPr lang="ru-RU" sz="1600" b="1" dirty="0"/>
              <a:t> у </a:t>
            </a:r>
            <a:r>
              <a:rPr lang="ru-RU" sz="1600" b="1" dirty="0" err="1"/>
              <a:t>відновленні</a:t>
            </a:r>
            <a:r>
              <a:rPr lang="ru-RU" sz="1600" b="1" dirty="0"/>
              <a:t> </a:t>
            </a:r>
            <a:r>
              <a:rPr lang="ru-RU" sz="1600" b="1" dirty="0" err="1"/>
              <a:t>органів</a:t>
            </a:r>
            <a:r>
              <a:rPr lang="ru-RU" sz="1600" b="1" dirty="0"/>
              <a:t> </a:t>
            </a:r>
            <a:r>
              <a:rPr lang="ru-RU" sz="1600" b="1" dirty="0" err="1"/>
              <a:t>травлення</a:t>
            </a:r>
            <a:r>
              <a:rPr lang="ru-RU" sz="1600" b="1" dirty="0"/>
              <a:t> </a:t>
            </a:r>
            <a:r>
              <a:rPr lang="ru-RU" sz="1600" b="1" dirty="0" err="1"/>
              <a:t>після</a:t>
            </a:r>
            <a:r>
              <a:rPr lang="ru-RU" sz="1600" b="1" dirty="0"/>
              <a:t> </a:t>
            </a:r>
            <a:r>
              <a:rPr lang="ru-RU" sz="1600" b="1" dirty="0" err="1"/>
              <a:t>гострих</a:t>
            </a:r>
            <a:r>
              <a:rPr lang="ru-RU" sz="1600" b="1" dirty="0"/>
              <a:t> </a:t>
            </a:r>
            <a:r>
              <a:rPr lang="ru-RU" sz="1600" b="1" dirty="0" err="1"/>
              <a:t>запальних</a:t>
            </a:r>
            <a:r>
              <a:rPr lang="ru-RU" sz="1600" b="1" dirty="0"/>
              <a:t> </a:t>
            </a:r>
            <a:r>
              <a:rPr lang="ru-RU" sz="1600" b="1" dirty="0" err="1"/>
              <a:t>процесів</a:t>
            </a:r>
            <a:r>
              <a:rPr lang="ru-RU" sz="1600" b="1" dirty="0"/>
              <a:t>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проведених</a:t>
            </a:r>
            <a:r>
              <a:rPr lang="ru-RU" sz="1600" b="1" dirty="0"/>
              <a:t> </a:t>
            </a:r>
            <a:r>
              <a:rPr lang="ru-RU" sz="1600" b="1" dirty="0" err="1"/>
              <a:t>операцій</a:t>
            </a:r>
            <a:r>
              <a:rPr lang="ru-RU" sz="1600" b="1" dirty="0"/>
              <a:t> на органах </a:t>
            </a:r>
            <a:r>
              <a:rPr lang="ru-RU" sz="1600" b="1" dirty="0" err="1"/>
              <a:t>після</a:t>
            </a:r>
            <a:r>
              <a:rPr lang="ru-RU" sz="1600" b="1" dirty="0"/>
              <a:t> </a:t>
            </a:r>
            <a:r>
              <a:rPr lang="ru-RU" sz="1600" b="1" dirty="0" err="1"/>
              <a:t>важких</a:t>
            </a:r>
            <a:r>
              <a:rPr lang="ru-RU" sz="1600" b="1" dirty="0"/>
              <a:t> </a:t>
            </a:r>
            <a:r>
              <a:rPr lang="ru-RU" sz="1600" b="1" dirty="0" err="1"/>
              <a:t>ускладнень</a:t>
            </a:r>
            <a:r>
              <a:rPr lang="ru-RU" sz="1600" b="1" dirty="0"/>
              <a:t> і для </a:t>
            </a:r>
            <a:r>
              <a:rPr lang="ru-RU" sz="1600" b="1" dirty="0" err="1"/>
              <a:t>попередження</a:t>
            </a:r>
            <a:r>
              <a:rPr lang="ru-RU" sz="1600" b="1" dirty="0"/>
              <a:t> </a:t>
            </a:r>
            <a:r>
              <a:rPr lang="ru-RU" sz="1600" b="1" dirty="0" err="1"/>
              <a:t>рецидивів</a:t>
            </a:r>
            <a:r>
              <a:rPr lang="ru-RU" sz="1600" b="1" dirty="0"/>
              <a:t> </a:t>
            </a:r>
            <a:r>
              <a:rPr lang="ru-RU" sz="1600" b="1" dirty="0" err="1"/>
              <a:t>захворювань</a:t>
            </a:r>
            <a:r>
              <a:rPr lang="ru-RU" sz="1600" b="1" dirty="0"/>
              <a:t>.</a:t>
            </a:r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5234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86063"/>
            <a:ext cx="8915400" cy="3777622"/>
          </a:xfrm>
        </p:spPr>
        <p:txBody>
          <a:bodyPr/>
          <a:lstStyle/>
          <a:p>
            <a:r>
              <a:rPr lang="ru-RU" b="1" i="1" u="sng" dirty="0"/>
              <a:t>Номер </a:t>
            </a:r>
            <a:r>
              <a:rPr lang="ru-RU" b="1" i="1" u="sng" dirty="0" err="1"/>
              <a:t>дієти</a:t>
            </a:r>
            <a:r>
              <a:rPr lang="ru-RU" b="1" i="1" u="sng" dirty="0"/>
              <a:t> </a:t>
            </a:r>
            <a:r>
              <a:rPr lang="ru-RU" b="1" i="1" u="sng" dirty="0" err="1"/>
              <a:t>залежить</a:t>
            </a:r>
            <a:r>
              <a:rPr lang="ru-RU" b="1" i="1" u="sng" dirty="0"/>
              <a:t> </a:t>
            </a:r>
            <a:r>
              <a:rPr lang="ru-RU" b="1" i="1" u="sng" dirty="0" err="1"/>
              <a:t>від</a:t>
            </a:r>
            <a:r>
              <a:rPr lang="ru-RU" b="1" i="1" u="sng" dirty="0"/>
              <a:t> </a:t>
            </a:r>
            <a:r>
              <a:rPr lang="ru-RU" b="1" i="1" u="sng" dirty="0" err="1"/>
              <a:t>фази</a:t>
            </a:r>
            <a:r>
              <a:rPr lang="ru-RU" b="1" i="1" u="sng" dirty="0"/>
              <a:t> </a:t>
            </a:r>
            <a:r>
              <a:rPr lang="ru-RU" b="1" i="1" u="sng" dirty="0" err="1"/>
              <a:t>захворювання</a:t>
            </a:r>
            <a:r>
              <a:rPr lang="ru-RU" b="1" i="1" u="sng" dirty="0"/>
              <a:t>: в </a:t>
            </a:r>
            <a:r>
              <a:rPr lang="ru-RU" b="1" i="1" u="sng" dirty="0" err="1"/>
              <a:t>гострому</a:t>
            </a:r>
            <a:r>
              <a:rPr lang="ru-RU" b="1" i="1" u="sng" dirty="0"/>
              <a:t> </a:t>
            </a:r>
            <a:r>
              <a:rPr lang="ru-RU" b="1" i="1" u="sng" dirty="0" err="1"/>
              <a:t>періоді</a:t>
            </a:r>
            <a:r>
              <a:rPr lang="ru-RU" b="1" i="1" u="sng" dirty="0"/>
              <a:t> </a:t>
            </a:r>
            <a:r>
              <a:rPr lang="ru-RU" b="1" i="1" u="sng" dirty="0" err="1"/>
              <a:t>призначається</a:t>
            </a:r>
            <a:r>
              <a:rPr lang="ru-RU" b="1" i="1" u="sng" dirty="0"/>
              <a:t> </a:t>
            </a:r>
            <a:r>
              <a:rPr lang="ru-RU" b="1" i="1" u="sng" dirty="0" err="1"/>
              <a:t>стіл</a:t>
            </a:r>
            <a:r>
              <a:rPr lang="ru-RU" b="1" i="1" u="sng" dirty="0"/>
              <a:t> № 5п, в </a:t>
            </a:r>
            <a:r>
              <a:rPr lang="ru-RU" b="1" i="1" u="sng" dirty="0" err="1"/>
              <a:t>подальшому</a:t>
            </a:r>
            <a:r>
              <a:rPr lang="ru-RU" b="1" i="1" u="sng" dirty="0"/>
              <a:t> </a:t>
            </a:r>
            <a:r>
              <a:rPr lang="ru-RU" b="1" i="1" u="sng" dirty="0" err="1"/>
              <a:t>хворий</a:t>
            </a:r>
            <a:r>
              <a:rPr lang="ru-RU" b="1" i="1" u="sng" dirty="0"/>
              <a:t> переводиться на </a:t>
            </a:r>
            <a:r>
              <a:rPr lang="ru-RU" b="1" i="1" u="sng" dirty="0" err="1"/>
              <a:t>стіл</a:t>
            </a:r>
            <a:r>
              <a:rPr lang="ru-RU" b="1" i="1" u="sng" dirty="0"/>
              <a:t> № 5, </a:t>
            </a:r>
            <a:r>
              <a:rPr lang="ru-RU" b="1" i="1" u="sng" dirty="0" err="1"/>
              <a:t>потім</a:t>
            </a:r>
            <a:r>
              <a:rPr lang="ru-RU" b="1" i="1" u="sng" dirty="0"/>
              <a:t> – № 1. </a:t>
            </a:r>
            <a:r>
              <a:rPr lang="ru-RU" b="1" i="1" u="sng" dirty="0" err="1"/>
              <a:t>Який</a:t>
            </a:r>
            <a:r>
              <a:rPr lang="ru-RU" b="1" i="1" u="sng" dirty="0"/>
              <a:t> </a:t>
            </a:r>
            <a:r>
              <a:rPr lang="ru-RU" b="1" i="1" u="sng" dirty="0" err="1"/>
              <a:t>дієтичний</a:t>
            </a:r>
            <a:r>
              <a:rPr lang="ru-RU" b="1" i="1" u="sng" dirty="0"/>
              <a:t> </a:t>
            </a:r>
            <a:r>
              <a:rPr lang="ru-RU" b="1" i="1" u="sng" dirty="0" err="1"/>
              <a:t>стіл</a:t>
            </a:r>
            <a:r>
              <a:rPr lang="ru-RU" b="1" i="1" u="sng" dirty="0"/>
              <a:t> </a:t>
            </a:r>
            <a:r>
              <a:rPr lang="ru-RU" b="1" i="1" u="sng" dirty="0" err="1"/>
              <a:t>застосовується</a:t>
            </a:r>
            <a:r>
              <a:rPr lang="ru-RU" b="1" i="1" u="sng" dirty="0"/>
              <a:t> в кожному часовому </a:t>
            </a:r>
            <a:r>
              <a:rPr lang="ru-RU" b="1" i="1" u="sng" dirty="0" err="1"/>
              <a:t>проміжку</a:t>
            </a:r>
            <a:r>
              <a:rPr lang="ru-RU" b="1" i="1" u="sng" dirty="0"/>
              <a:t>, </a:t>
            </a:r>
            <a:r>
              <a:rPr lang="ru-RU" b="1" i="1" u="sng" dirty="0" err="1"/>
              <a:t>визначає</a:t>
            </a:r>
            <a:r>
              <a:rPr lang="ru-RU" b="1" i="1" u="sng" dirty="0"/>
              <a:t> </a:t>
            </a:r>
            <a:r>
              <a:rPr lang="ru-RU" b="1" i="1" u="sng" dirty="0" err="1"/>
              <a:t>лікар</a:t>
            </a:r>
            <a:r>
              <a:rPr lang="ru-RU" b="1" i="1" u="sng" dirty="0"/>
              <a:t>.</a:t>
            </a:r>
          </a:p>
          <a:p>
            <a:pPr marL="0" indent="0">
              <a:buNone/>
            </a:pPr>
            <a:endParaRPr lang="ru-RU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861" y="2674874"/>
            <a:ext cx="5220101" cy="391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5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ПРИНЦИПИ ДІЄТИ: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86037"/>
            <a:ext cx="8911686" cy="5370897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/>
              <a:t>низька</a:t>
            </a:r>
            <a:r>
              <a:rPr lang="ru-RU" b="1" dirty="0" smtClean="0"/>
              <a:t> </a:t>
            </a:r>
            <a:r>
              <a:rPr lang="ru-RU" b="1" dirty="0" err="1"/>
              <a:t>калорійність</a:t>
            </a:r>
            <a:r>
              <a:rPr lang="ru-RU" dirty="0"/>
              <a:t>;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;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;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і </a:t>
            </a:r>
            <a:r>
              <a:rPr lang="ru-RU" dirty="0" err="1"/>
              <a:t>мінералів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err="1" smtClean="0"/>
              <a:t>виключається</a:t>
            </a:r>
            <a:r>
              <a:rPr lang="ru-RU" dirty="0"/>
              <a:t>: </a:t>
            </a:r>
            <a:r>
              <a:rPr lang="ru-RU" dirty="0" err="1"/>
              <a:t>жирне</a:t>
            </a:r>
            <a:r>
              <a:rPr lang="ru-RU" dirty="0"/>
              <a:t>, </a:t>
            </a:r>
            <a:r>
              <a:rPr lang="ru-RU" dirty="0" err="1"/>
              <a:t>смажене</a:t>
            </a:r>
            <a:r>
              <a:rPr lang="ru-RU" dirty="0"/>
              <a:t>;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метеоризм; </a:t>
            </a:r>
            <a:r>
              <a:rPr lang="ru-RU" dirty="0" err="1"/>
              <a:t>їжа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грубу</a:t>
            </a:r>
            <a:r>
              <a:rPr lang="ru-RU" dirty="0"/>
              <a:t> </a:t>
            </a:r>
            <a:r>
              <a:rPr lang="ru-RU" dirty="0" err="1"/>
              <a:t>клітковину</a:t>
            </a:r>
            <a:r>
              <a:rPr lang="ru-RU" dirty="0"/>
              <a:t>; </a:t>
            </a:r>
            <a:r>
              <a:rPr lang="ru-RU" dirty="0" err="1"/>
              <a:t>їжа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володіє</a:t>
            </a:r>
            <a:r>
              <a:rPr lang="ru-RU" dirty="0"/>
              <a:t> </a:t>
            </a:r>
            <a:r>
              <a:rPr lang="ru-RU" dirty="0" err="1" smtClean="0"/>
              <a:t>сокостимулюючою</a:t>
            </a:r>
            <a:r>
              <a:rPr lang="ru-RU" dirty="0" smtClean="0"/>
              <a:t> </a:t>
            </a:r>
            <a:r>
              <a:rPr lang="ru-RU" dirty="0" err="1"/>
              <a:t>дією</a:t>
            </a:r>
            <a:r>
              <a:rPr lang="ru-RU" dirty="0"/>
              <a:t>, –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 </a:t>
            </a:r>
            <a:r>
              <a:rPr lang="ru-RU" dirty="0" err="1"/>
              <a:t>шлункового</a:t>
            </a:r>
            <a:r>
              <a:rPr lang="ru-RU" dirty="0"/>
              <a:t> та </a:t>
            </a:r>
            <a:r>
              <a:rPr lang="ru-RU" dirty="0" err="1"/>
              <a:t>панкреатичного</a:t>
            </a:r>
            <a:r>
              <a:rPr lang="ru-RU" dirty="0"/>
              <a:t> соку.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err="1"/>
              <a:t>загостренні</a:t>
            </a:r>
            <a:r>
              <a:rPr lang="ru-RU" dirty="0"/>
              <a:t> </a:t>
            </a:r>
            <a:r>
              <a:rPr lang="ru-RU" dirty="0" err="1" smtClean="0"/>
              <a:t>холецистопанкреатита</a:t>
            </a:r>
            <a:r>
              <a:rPr lang="ru-RU" dirty="0" smtClean="0"/>
              <a:t> </a:t>
            </a:r>
            <a:r>
              <a:rPr lang="ru-RU" b="1" dirty="0" err="1"/>
              <a:t>рекомендується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err="1" smtClean="0"/>
              <a:t>вживання</a:t>
            </a:r>
            <a:r>
              <a:rPr lang="ru-RU" dirty="0" smtClean="0"/>
              <a:t> </a:t>
            </a:r>
            <a:r>
              <a:rPr lang="ru-RU" dirty="0" err="1"/>
              <a:t>страв</a:t>
            </a:r>
            <a:r>
              <a:rPr lang="ru-RU" dirty="0"/>
              <a:t> у протертому </a:t>
            </a:r>
            <a:r>
              <a:rPr lang="ru-RU" dirty="0" err="1"/>
              <a:t>вигляді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температура </a:t>
            </a:r>
            <a:r>
              <a:rPr lang="ru-RU" dirty="0" err="1"/>
              <a:t>їжі</a:t>
            </a:r>
            <a:r>
              <a:rPr lang="ru-RU" dirty="0"/>
              <a:t> повинна бути комфортно теплою; </a:t>
            </a:r>
            <a:endParaRPr lang="ru-RU" dirty="0" smtClean="0"/>
          </a:p>
          <a:p>
            <a:r>
              <a:rPr lang="ru-RU" dirty="0" err="1" smtClean="0"/>
              <a:t>порції</a:t>
            </a:r>
            <a:r>
              <a:rPr lang="ru-RU" dirty="0" smtClean="0"/>
              <a:t> </a:t>
            </a:r>
            <a:r>
              <a:rPr lang="ru-RU" dirty="0" err="1" smtClean="0"/>
              <a:t>кожної</a:t>
            </a:r>
            <a:r>
              <a:rPr lang="ru-RU" dirty="0" smtClean="0"/>
              <a:t> страви </a:t>
            </a:r>
            <a:r>
              <a:rPr lang="ru-RU" dirty="0"/>
              <a:t>– </a:t>
            </a:r>
            <a:r>
              <a:rPr lang="ru-RU" dirty="0" err="1"/>
              <a:t>невеликі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прийом</a:t>
            </a:r>
            <a:r>
              <a:rPr lang="ru-RU" dirty="0" smtClean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розподіляється</a:t>
            </a:r>
            <a:r>
              <a:rPr lang="ru-RU" dirty="0"/>
              <a:t> на 6-8 </a:t>
            </a:r>
            <a:r>
              <a:rPr lang="ru-RU" dirty="0" err="1" smtClean="0"/>
              <a:t>разів</a:t>
            </a:r>
            <a:r>
              <a:rPr lang="ru-RU" dirty="0" smtClean="0"/>
              <a:t> на </a:t>
            </a:r>
            <a:r>
              <a:rPr lang="ru-RU" dirty="0"/>
              <a:t>день; </a:t>
            </a:r>
            <a:endParaRPr lang="ru-RU" dirty="0" smtClean="0"/>
          </a:p>
          <a:p>
            <a:r>
              <a:rPr lang="ru-RU" dirty="0" err="1" smtClean="0"/>
              <a:t>обробляється</a:t>
            </a:r>
            <a:r>
              <a:rPr lang="ru-RU" dirty="0" smtClean="0"/>
              <a:t>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щадними</a:t>
            </a:r>
            <a:r>
              <a:rPr lang="ru-RU" dirty="0"/>
              <a:t> способами: </a:t>
            </a:r>
            <a:r>
              <a:rPr lang="ru-RU" dirty="0" err="1" smtClean="0"/>
              <a:t>варінням</a:t>
            </a:r>
            <a:r>
              <a:rPr lang="ru-RU" dirty="0"/>
              <a:t>, </a:t>
            </a:r>
            <a:r>
              <a:rPr lang="ru-RU" dirty="0" err="1"/>
              <a:t>приготуванням</a:t>
            </a:r>
            <a:r>
              <a:rPr lang="ru-RU" dirty="0"/>
              <a:t> на пару</a:t>
            </a:r>
            <a:r>
              <a:rPr lang="ru-RU" dirty="0" smtClean="0"/>
              <a:t>.</a:t>
            </a:r>
          </a:p>
          <a:p>
            <a:r>
              <a:rPr lang="ru-RU" dirty="0"/>
              <a:t>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їсти</a:t>
            </a:r>
            <a:r>
              <a:rPr lang="ru-RU" dirty="0"/>
              <a:t> </a:t>
            </a:r>
            <a:r>
              <a:rPr lang="ru-RU" dirty="0" err="1"/>
              <a:t>бобові</a:t>
            </a:r>
            <a:r>
              <a:rPr lang="ru-RU" dirty="0"/>
              <a:t>, </a:t>
            </a:r>
            <a:r>
              <a:rPr lang="ru-RU" dirty="0" err="1"/>
              <a:t>виключаються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свіже</a:t>
            </a:r>
            <a:r>
              <a:rPr lang="ru-RU" dirty="0"/>
              <a:t> </a:t>
            </a:r>
            <a:r>
              <a:rPr lang="ru-RU" dirty="0" err="1"/>
              <a:t>цільне</a:t>
            </a:r>
            <a:r>
              <a:rPr lang="ru-RU" dirty="0"/>
              <a:t> молоко. У </a:t>
            </a:r>
            <a:r>
              <a:rPr lang="ru-RU" dirty="0" err="1"/>
              <a:t>жодній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b="1" i="1" u="sng" dirty="0"/>
              <a:t>не </a:t>
            </a:r>
            <a:r>
              <a:rPr lang="ru-RU" b="1" i="1" u="sng" dirty="0" err="1"/>
              <a:t>можна</a:t>
            </a:r>
            <a:r>
              <a:rPr lang="ru-RU" b="1" i="1" u="sng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b="1" i="1" u="sng" dirty="0"/>
              <a:t>алкоголь та </a:t>
            </a:r>
            <a:r>
              <a:rPr lang="ru-RU" b="1" i="1" u="sng" dirty="0" err="1"/>
              <a:t>слабоалкогольні</a:t>
            </a:r>
            <a:r>
              <a:rPr lang="ru-RU" b="1" i="1" u="sng" dirty="0"/>
              <a:t> </a:t>
            </a:r>
            <a:r>
              <a:rPr lang="ru-RU" b="1" i="1" u="sng" dirty="0" err="1"/>
              <a:t>напої</a:t>
            </a:r>
            <a:r>
              <a:rPr lang="ru-RU" b="1" i="1" u="sng" dirty="0"/>
              <a:t>. </a:t>
            </a:r>
            <a:r>
              <a:rPr lang="ru-RU" dirty="0"/>
              <a:t>Вони є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і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3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2569" y="308008"/>
            <a:ext cx="9002044" cy="6381550"/>
          </a:xfrm>
        </p:spPr>
        <p:txBody>
          <a:bodyPr>
            <a:normAutofit/>
          </a:bodyPr>
          <a:lstStyle/>
          <a:p>
            <a:r>
              <a:rPr lang="ru-RU" b="1" dirty="0" err="1"/>
              <a:t>Загострення</a:t>
            </a:r>
            <a:r>
              <a:rPr lang="ru-RU" b="1" dirty="0"/>
              <a:t> холециститу і панкреатиту </a:t>
            </a:r>
            <a:r>
              <a:rPr lang="ru-RU" b="1" dirty="0" err="1"/>
              <a:t>супроводжується</a:t>
            </a:r>
            <a:r>
              <a:rPr lang="ru-RU" b="1" dirty="0"/>
              <a:t> </a:t>
            </a:r>
            <a:r>
              <a:rPr lang="ru-RU" b="1" dirty="0" err="1"/>
              <a:t>болем</a:t>
            </a:r>
            <a:r>
              <a:rPr lang="ru-RU" b="1" dirty="0"/>
              <a:t>, </a:t>
            </a:r>
            <a:r>
              <a:rPr lang="ru-RU" b="1" dirty="0" err="1"/>
              <a:t>диспепсичними</a:t>
            </a:r>
            <a:r>
              <a:rPr lang="ru-RU" b="1" dirty="0"/>
              <a:t> </a:t>
            </a:r>
            <a:r>
              <a:rPr lang="ru-RU" b="1" dirty="0" err="1"/>
              <a:t>явищами</a:t>
            </a:r>
            <a:r>
              <a:rPr lang="ru-RU" b="1" dirty="0"/>
              <a:t>. В </a:t>
            </a:r>
            <a:r>
              <a:rPr lang="ru-RU" b="1" dirty="0" err="1"/>
              <a:t>цей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b="1" dirty="0"/>
              <a:t> проводиться активна </a:t>
            </a:r>
            <a:r>
              <a:rPr lang="ru-RU" b="1" dirty="0" err="1"/>
              <a:t>лікарська</a:t>
            </a:r>
            <a:r>
              <a:rPr lang="ru-RU" b="1" dirty="0"/>
              <a:t> </a:t>
            </a:r>
            <a:r>
              <a:rPr lang="ru-RU" b="1" dirty="0" err="1"/>
              <a:t>терапія</a:t>
            </a:r>
            <a:r>
              <a:rPr lang="ru-RU" b="1" dirty="0"/>
              <a:t>, і </a:t>
            </a:r>
            <a:r>
              <a:rPr lang="ru-RU" b="1" dirty="0" err="1"/>
              <a:t>перші</a:t>
            </a:r>
            <a:r>
              <a:rPr lang="ru-RU" b="1" dirty="0"/>
              <a:t> </a:t>
            </a:r>
            <a:r>
              <a:rPr lang="ru-RU" b="1" dirty="0" err="1"/>
              <a:t>дні</a:t>
            </a:r>
            <a:r>
              <a:rPr lang="ru-RU" b="1" dirty="0"/>
              <a:t> </a:t>
            </a:r>
            <a:r>
              <a:rPr lang="ru-RU" b="1" dirty="0" err="1"/>
              <a:t>рекомендується</a:t>
            </a:r>
            <a:r>
              <a:rPr lang="ru-RU" b="1" dirty="0"/>
              <a:t> голод і </a:t>
            </a:r>
            <a:r>
              <a:rPr lang="ru-RU" b="1" dirty="0" err="1"/>
              <a:t>спокій</a:t>
            </a:r>
            <a:r>
              <a:rPr lang="ru-RU" b="1" dirty="0"/>
              <a:t>. </a:t>
            </a:r>
            <a:r>
              <a:rPr lang="ru-RU" b="1" dirty="0" err="1"/>
              <a:t>Обмеження</a:t>
            </a:r>
            <a:r>
              <a:rPr lang="ru-RU" b="1" dirty="0"/>
              <a:t> в </a:t>
            </a:r>
            <a:r>
              <a:rPr lang="ru-RU" b="1" dirty="0" err="1"/>
              <a:t>їжі</a:t>
            </a:r>
            <a:r>
              <a:rPr lang="ru-RU" b="1" dirty="0"/>
              <a:t>, в </a:t>
            </a:r>
            <a:r>
              <a:rPr lang="ru-RU" b="1" dirty="0" err="1"/>
              <a:t>залежності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тяжкості</a:t>
            </a:r>
            <a:r>
              <a:rPr lang="ru-RU" b="1" dirty="0"/>
              <a:t> стану </a:t>
            </a:r>
            <a:r>
              <a:rPr lang="ru-RU" b="1" dirty="0" err="1"/>
              <a:t>пацієнта</a:t>
            </a:r>
            <a:r>
              <a:rPr lang="ru-RU" b="1" dirty="0"/>
              <a:t>, </a:t>
            </a:r>
            <a:r>
              <a:rPr lang="ru-RU" b="1" dirty="0" err="1"/>
              <a:t>можуть</a:t>
            </a:r>
            <a:r>
              <a:rPr lang="ru-RU" b="1" dirty="0"/>
              <a:t> </a:t>
            </a:r>
            <a:r>
              <a:rPr lang="ru-RU" b="1" dirty="0" err="1"/>
              <a:t>призначатися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3 до 5 </a:t>
            </a:r>
            <a:r>
              <a:rPr lang="ru-RU" b="1" dirty="0" err="1"/>
              <a:t>днів</a:t>
            </a:r>
            <a:r>
              <a:rPr lang="ru-RU" b="1" dirty="0"/>
              <a:t>. </a:t>
            </a:r>
            <a:r>
              <a:rPr lang="ru-RU" b="1" dirty="0" err="1"/>
              <a:t>Лікування</a:t>
            </a:r>
            <a:r>
              <a:rPr lang="ru-RU" b="1" dirty="0"/>
              <a:t> проводиться в </a:t>
            </a:r>
            <a:r>
              <a:rPr lang="ru-RU" b="1" dirty="0" err="1"/>
              <a:t>стаціонарі</a:t>
            </a:r>
            <a:r>
              <a:rPr lang="ru-RU" b="1" dirty="0"/>
              <a:t>, і, </a:t>
            </a:r>
            <a:r>
              <a:rPr lang="ru-RU" b="1" dirty="0" err="1"/>
              <a:t>якщо</a:t>
            </a:r>
            <a:r>
              <a:rPr lang="ru-RU" b="1" dirty="0"/>
              <a:t> </a:t>
            </a:r>
            <a:r>
              <a:rPr lang="ru-RU" b="1" dirty="0" err="1"/>
              <a:t>блювота</a:t>
            </a:r>
            <a:r>
              <a:rPr lang="ru-RU" b="1" dirty="0"/>
              <a:t> і пронос </a:t>
            </a:r>
            <a:r>
              <a:rPr lang="ru-RU" b="1" dirty="0" err="1"/>
              <a:t>проявляються</a:t>
            </a:r>
            <a:r>
              <a:rPr lang="ru-RU" b="1" dirty="0"/>
              <a:t> </a:t>
            </a:r>
            <a:r>
              <a:rPr lang="ru-RU" b="1" dirty="0" err="1"/>
              <a:t>помірно</a:t>
            </a:r>
            <a:r>
              <a:rPr lang="ru-RU" b="1" dirty="0"/>
              <a:t>, </a:t>
            </a:r>
            <a:r>
              <a:rPr lang="ru-RU" b="1" dirty="0" err="1"/>
              <a:t>призначається</a:t>
            </a:r>
            <a:r>
              <a:rPr lang="ru-RU" b="1" dirty="0"/>
              <a:t> </a:t>
            </a:r>
            <a:r>
              <a:rPr lang="ru-RU" b="1" dirty="0" err="1"/>
              <a:t>питво</a:t>
            </a:r>
            <a:r>
              <a:rPr lang="ru-RU" b="1" dirty="0"/>
              <a:t>: </a:t>
            </a:r>
            <a:r>
              <a:rPr lang="ru-RU" b="1" dirty="0" err="1"/>
              <a:t>негазована</a:t>
            </a:r>
            <a:r>
              <a:rPr lang="ru-RU" b="1" dirty="0"/>
              <a:t> </a:t>
            </a:r>
            <a:r>
              <a:rPr lang="ru-RU" b="1" dirty="0" err="1"/>
              <a:t>лужна</a:t>
            </a:r>
            <a:r>
              <a:rPr lang="ru-RU" b="1" dirty="0"/>
              <a:t> </a:t>
            </a:r>
            <a:r>
              <a:rPr lang="ru-RU" b="1" dirty="0" err="1"/>
              <a:t>мінеральна</a:t>
            </a:r>
            <a:r>
              <a:rPr lang="ru-RU" b="1" dirty="0"/>
              <a:t> вода (</a:t>
            </a:r>
            <a:r>
              <a:rPr lang="ru-RU" b="1" dirty="0" err="1"/>
              <a:t>Боржомі</a:t>
            </a:r>
            <a:r>
              <a:rPr lang="ru-RU" b="1" dirty="0"/>
              <a:t>, </a:t>
            </a:r>
            <a:r>
              <a:rPr lang="ru-RU" b="1" dirty="0" smtClean="0"/>
              <a:t>Свалява); </a:t>
            </a:r>
            <a:r>
              <a:rPr lang="ru-RU" b="1" dirty="0" err="1"/>
              <a:t>відвар</a:t>
            </a:r>
            <a:r>
              <a:rPr lang="ru-RU" b="1" dirty="0"/>
              <a:t> </a:t>
            </a:r>
            <a:r>
              <a:rPr lang="ru-RU" b="1" dirty="0" err="1"/>
              <a:t>шипшини</a:t>
            </a:r>
            <a:r>
              <a:rPr lang="ru-RU" b="1" dirty="0"/>
              <a:t>; </a:t>
            </a:r>
            <a:r>
              <a:rPr lang="ru-RU" b="1" dirty="0" err="1"/>
              <a:t>фруктовий</a:t>
            </a:r>
            <a:r>
              <a:rPr lang="ru-RU" b="1" dirty="0"/>
              <a:t> компот; </a:t>
            </a:r>
            <a:r>
              <a:rPr lang="ru-RU" b="1" dirty="0" err="1"/>
              <a:t>кисіль</a:t>
            </a:r>
            <a:r>
              <a:rPr lang="ru-RU" b="1" dirty="0"/>
              <a:t>; НЕ </a:t>
            </a:r>
            <a:r>
              <a:rPr lang="ru-RU" b="1" dirty="0" err="1"/>
              <a:t>міцно</a:t>
            </a:r>
            <a:r>
              <a:rPr lang="ru-RU" b="1" dirty="0"/>
              <a:t> </a:t>
            </a:r>
            <a:r>
              <a:rPr lang="ru-RU" b="1" dirty="0" err="1"/>
              <a:t>заварений</a:t>
            </a:r>
            <a:r>
              <a:rPr lang="ru-RU" b="1" dirty="0"/>
              <a:t> чай. </a:t>
            </a:r>
            <a:r>
              <a:rPr lang="ru-RU" b="1" dirty="0" err="1"/>
              <a:t>Харчування</a:t>
            </a:r>
            <a:r>
              <a:rPr lang="ru-RU" b="1" dirty="0"/>
              <a:t> проводиться парентерально – </a:t>
            </a:r>
            <a:r>
              <a:rPr lang="ru-RU" b="1" dirty="0" err="1"/>
              <a:t>внутрішньовенним</a:t>
            </a:r>
            <a:r>
              <a:rPr lang="ru-RU" b="1" dirty="0"/>
              <a:t> </a:t>
            </a:r>
            <a:r>
              <a:rPr lang="ru-RU" b="1" dirty="0" err="1"/>
              <a:t>введенням</a:t>
            </a:r>
            <a:r>
              <a:rPr lang="ru-RU" b="1" dirty="0"/>
              <a:t> </a:t>
            </a:r>
            <a:r>
              <a:rPr lang="ru-RU" b="1" dirty="0" err="1"/>
              <a:t>поживних</a:t>
            </a:r>
            <a:r>
              <a:rPr lang="ru-RU" b="1" dirty="0"/>
              <a:t> </a:t>
            </a:r>
            <a:r>
              <a:rPr lang="ru-RU" b="1" dirty="0" err="1"/>
              <a:t>розчинів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підбираються</a:t>
            </a:r>
            <a:r>
              <a:rPr lang="ru-RU" b="1" dirty="0"/>
              <a:t> кожному хворому в </a:t>
            </a:r>
            <a:r>
              <a:rPr lang="ru-RU" b="1" dirty="0" err="1"/>
              <a:t>індивідуальному</a:t>
            </a:r>
            <a:r>
              <a:rPr lang="ru-RU" b="1" dirty="0"/>
              <a:t> порядку</a:t>
            </a:r>
            <a:r>
              <a:rPr lang="ru-RU" b="1" dirty="0" smtClean="0"/>
              <a:t>.</a:t>
            </a:r>
          </a:p>
          <a:p>
            <a:endParaRPr lang="uk-UA" b="1" dirty="0"/>
          </a:p>
          <a:p>
            <a:r>
              <a:rPr lang="ru-RU" b="1" dirty="0"/>
              <a:t>З 5 дня </a:t>
            </a:r>
            <a:r>
              <a:rPr lang="ru-RU" b="1" dirty="0" err="1"/>
              <a:t>дозволяється</a:t>
            </a:r>
            <a:r>
              <a:rPr lang="ru-RU" b="1" dirty="0"/>
              <a:t> </a:t>
            </a:r>
            <a:r>
              <a:rPr lang="ru-RU" b="1" dirty="0" err="1"/>
              <a:t>прийом</a:t>
            </a:r>
            <a:r>
              <a:rPr lang="ru-RU" b="1" dirty="0"/>
              <a:t> </a:t>
            </a:r>
            <a:r>
              <a:rPr lang="ru-RU" b="1" dirty="0" err="1"/>
              <a:t>невеликої</a:t>
            </a:r>
            <a:r>
              <a:rPr lang="ru-RU" b="1" dirty="0"/>
              <a:t> </a:t>
            </a:r>
            <a:r>
              <a:rPr lang="ru-RU" b="1" dirty="0" err="1"/>
              <a:t>кількості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в межах столу № 5п – </a:t>
            </a:r>
            <a:r>
              <a:rPr lang="ru-RU" b="1" dirty="0" err="1"/>
              <a:t>протертий</a:t>
            </a:r>
            <a:r>
              <a:rPr lang="ru-RU" b="1" dirty="0"/>
              <a:t> </a:t>
            </a:r>
            <a:r>
              <a:rPr lang="ru-RU" b="1" dirty="0" err="1"/>
              <a:t>варіант</a:t>
            </a:r>
            <a:r>
              <a:rPr lang="ru-RU" b="1" dirty="0"/>
              <a:t>: всю </a:t>
            </a:r>
            <a:r>
              <a:rPr lang="ru-RU" b="1" dirty="0" err="1"/>
              <a:t>їжу</a:t>
            </a:r>
            <a:r>
              <a:rPr lang="ru-RU" b="1" dirty="0"/>
              <a:t> </a:t>
            </a:r>
            <a:r>
              <a:rPr lang="ru-RU" b="1" dirty="0" err="1"/>
              <a:t>потрібно</a:t>
            </a:r>
            <a:r>
              <a:rPr lang="ru-RU" b="1" dirty="0"/>
              <a:t> </a:t>
            </a:r>
            <a:r>
              <a:rPr lang="ru-RU" b="1" dirty="0" err="1"/>
              <a:t>терти</a:t>
            </a:r>
            <a:r>
              <a:rPr lang="ru-RU" b="1" dirty="0"/>
              <a:t> до </a:t>
            </a:r>
            <a:r>
              <a:rPr lang="ru-RU" b="1" dirty="0" err="1"/>
              <a:t>консистенції</a:t>
            </a:r>
            <a:r>
              <a:rPr lang="ru-RU" b="1" dirty="0"/>
              <a:t> пюре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кашкоподібного</a:t>
            </a:r>
            <a:r>
              <a:rPr lang="ru-RU" b="1" dirty="0"/>
              <a:t> виду. Суть </a:t>
            </a:r>
            <a:r>
              <a:rPr lang="ru-RU" b="1" dirty="0" err="1"/>
              <a:t>дієти</a:t>
            </a:r>
            <a:r>
              <a:rPr lang="ru-RU" b="1" dirty="0"/>
              <a:t>: </a:t>
            </a:r>
            <a:r>
              <a:rPr lang="ru-RU" b="1" dirty="0" err="1"/>
              <a:t>звести</a:t>
            </a:r>
            <a:r>
              <a:rPr lang="ru-RU" b="1" dirty="0"/>
              <a:t> до </a:t>
            </a:r>
            <a:r>
              <a:rPr lang="ru-RU" b="1" dirty="0" err="1"/>
              <a:t>мінімуму</a:t>
            </a:r>
            <a:r>
              <a:rPr lang="ru-RU" b="1" dirty="0"/>
              <a:t> </a:t>
            </a:r>
            <a:r>
              <a:rPr lang="ru-RU" b="1" dirty="0" err="1"/>
              <a:t>дратівливе</a:t>
            </a:r>
            <a:r>
              <a:rPr lang="ru-RU" b="1" dirty="0"/>
              <a:t> </a:t>
            </a:r>
            <a:r>
              <a:rPr lang="ru-RU" b="1" dirty="0" err="1"/>
              <a:t>хімічне</a:t>
            </a:r>
            <a:r>
              <a:rPr lang="ru-RU" b="1" dirty="0"/>
              <a:t>, </a:t>
            </a:r>
            <a:r>
              <a:rPr lang="ru-RU" b="1" dirty="0" err="1"/>
              <a:t>механічне</a:t>
            </a:r>
            <a:r>
              <a:rPr lang="ru-RU" b="1" dirty="0"/>
              <a:t> і </a:t>
            </a:r>
            <a:r>
              <a:rPr lang="ru-RU" b="1" dirty="0" err="1"/>
              <a:t>термічне</a:t>
            </a:r>
            <a:r>
              <a:rPr lang="ru-RU" b="1" dirty="0"/>
              <a:t> </a:t>
            </a:r>
            <a:r>
              <a:rPr lang="ru-RU" b="1" dirty="0" err="1"/>
              <a:t>вплив</a:t>
            </a:r>
            <a:r>
              <a:rPr lang="ru-RU" b="1" dirty="0"/>
              <a:t> </a:t>
            </a:r>
            <a:r>
              <a:rPr lang="ru-RU" b="1" dirty="0" err="1"/>
              <a:t>їжі</a:t>
            </a:r>
            <a:r>
              <a:rPr lang="ru-RU" b="1" dirty="0"/>
              <a:t> на </a:t>
            </a:r>
            <a:r>
              <a:rPr lang="ru-RU" b="1" dirty="0" err="1"/>
              <a:t>слизову</a:t>
            </a:r>
            <a:r>
              <a:rPr lang="ru-RU" b="1" dirty="0"/>
              <a:t> </a:t>
            </a:r>
            <a:r>
              <a:rPr lang="ru-RU" b="1" dirty="0" err="1"/>
              <a:t>шлунка</a:t>
            </a:r>
            <a:r>
              <a:rPr lang="ru-RU" b="1" dirty="0"/>
              <a:t> і </a:t>
            </a:r>
            <a:r>
              <a:rPr lang="ru-RU" b="1" dirty="0" err="1"/>
              <a:t>уражені</a:t>
            </a:r>
            <a:r>
              <a:rPr lang="ru-RU" b="1" dirty="0"/>
              <a:t> </a:t>
            </a:r>
            <a:r>
              <a:rPr lang="ru-RU" b="1" dirty="0" err="1"/>
              <a:t>органи</a:t>
            </a:r>
            <a:r>
              <a:rPr lang="ru-RU" b="1" dirty="0"/>
              <a:t>. В меню </a:t>
            </a:r>
            <a:r>
              <a:rPr lang="ru-RU" b="1" dirty="0" err="1"/>
              <a:t>включаються</a:t>
            </a:r>
            <a:r>
              <a:rPr lang="ru-RU" b="1" dirty="0"/>
              <a:t>: дозволений </a:t>
            </a:r>
            <a:r>
              <a:rPr lang="ru-RU" b="1" dirty="0" err="1"/>
              <a:t>овочевий</a:t>
            </a:r>
            <a:r>
              <a:rPr lang="ru-RU" b="1" dirty="0"/>
              <a:t>, </a:t>
            </a:r>
            <a:r>
              <a:rPr lang="ru-RU" b="1" dirty="0" err="1"/>
              <a:t>пшеничний</a:t>
            </a:r>
            <a:r>
              <a:rPr lang="ru-RU" b="1" dirty="0"/>
              <a:t> суп в протертому </a:t>
            </a:r>
            <a:r>
              <a:rPr lang="ru-RU" b="1" dirty="0" err="1"/>
              <a:t>вигляді</a:t>
            </a:r>
            <a:r>
              <a:rPr lang="ru-RU" b="1" dirty="0"/>
              <a:t>, каша (</a:t>
            </a:r>
            <a:r>
              <a:rPr lang="ru-RU" b="1" dirty="0" err="1"/>
              <a:t>рисова</a:t>
            </a:r>
            <a:r>
              <a:rPr lang="ru-RU" b="1" dirty="0"/>
              <a:t>, </a:t>
            </a:r>
            <a:r>
              <a:rPr lang="ru-RU" b="1" dirty="0" err="1"/>
              <a:t>гречана</a:t>
            </a:r>
            <a:r>
              <a:rPr lang="ru-RU" b="1" dirty="0"/>
              <a:t>, </a:t>
            </a:r>
            <a:r>
              <a:rPr lang="ru-RU" b="1" dirty="0" err="1"/>
              <a:t>вівсяна</a:t>
            </a:r>
            <a:r>
              <a:rPr lang="ru-RU" b="1" dirty="0"/>
              <a:t> і манна). З </a:t>
            </a:r>
            <a:r>
              <a:rPr lang="ru-RU" b="1" dirty="0" err="1"/>
              <a:t>овочів</a:t>
            </a:r>
            <a:r>
              <a:rPr lang="ru-RU" b="1" dirty="0"/>
              <a:t> </a:t>
            </a:r>
            <a:r>
              <a:rPr lang="ru-RU" b="1" dirty="0" err="1"/>
              <a:t>рекомендуються</a:t>
            </a:r>
            <a:r>
              <a:rPr lang="ru-RU" b="1" dirty="0"/>
              <a:t> в </a:t>
            </a:r>
            <a:r>
              <a:rPr lang="ru-RU" b="1" dirty="0" err="1"/>
              <a:t>відварному</a:t>
            </a:r>
            <a:r>
              <a:rPr lang="ru-RU" b="1" dirty="0"/>
              <a:t> </a:t>
            </a:r>
            <a:r>
              <a:rPr lang="ru-RU" b="1" dirty="0" err="1"/>
              <a:t>вигляді</a:t>
            </a:r>
            <a:r>
              <a:rPr lang="ru-RU" b="1" dirty="0"/>
              <a:t>, невеликими </a:t>
            </a:r>
            <a:r>
              <a:rPr lang="ru-RU" b="1" dirty="0" err="1"/>
              <a:t>порціями</a:t>
            </a:r>
            <a:r>
              <a:rPr lang="ru-RU" b="1" dirty="0"/>
              <a:t>: </a:t>
            </a:r>
            <a:r>
              <a:rPr lang="ru-RU" b="1" dirty="0" err="1"/>
              <a:t>буряк</a:t>
            </a:r>
            <a:r>
              <a:rPr lang="ru-RU" b="1" dirty="0"/>
              <a:t>; кабачки; </a:t>
            </a:r>
            <a:r>
              <a:rPr lang="ru-RU" b="1" dirty="0" err="1"/>
              <a:t>морква</a:t>
            </a:r>
            <a:r>
              <a:rPr lang="ru-RU" b="1" dirty="0"/>
              <a:t>; </a:t>
            </a:r>
            <a:r>
              <a:rPr lang="ru-RU" b="1" dirty="0" err="1"/>
              <a:t>картопля</a:t>
            </a:r>
            <a:r>
              <a:rPr lang="ru-RU" b="1" dirty="0"/>
              <a:t>. </a:t>
            </a:r>
            <a:r>
              <a:rPr lang="ru-RU" b="1" dirty="0" err="1"/>
              <a:t>Поступово</a:t>
            </a:r>
            <a:r>
              <a:rPr lang="ru-RU" b="1" dirty="0"/>
              <a:t> </a:t>
            </a:r>
            <a:r>
              <a:rPr lang="ru-RU" b="1" dirty="0" err="1"/>
              <a:t>раціон</a:t>
            </a:r>
            <a:r>
              <a:rPr lang="ru-RU" b="1" dirty="0"/>
              <a:t> </a:t>
            </a:r>
            <a:r>
              <a:rPr lang="ru-RU" b="1" dirty="0" err="1"/>
              <a:t>розширюється</a:t>
            </a:r>
            <a:r>
              <a:rPr lang="ru-RU" b="1" dirty="0"/>
              <a:t>, </a:t>
            </a:r>
            <a:r>
              <a:rPr lang="ru-RU" b="1" dirty="0" err="1"/>
              <a:t>дозволяється</a:t>
            </a:r>
            <a:r>
              <a:rPr lang="ru-RU" b="1" dirty="0"/>
              <a:t>: </a:t>
            </a:r>
            <a:r>
              <a:rPr lang="ru-RU" b="1" dirty="0" err="1"/>
              <a:t>нежирне</a:t>
            </a:r>
            <a:r>
              <a:rPr lang="ru-RU" b="1" dirty="0"/>
              <a:t> </a:t>
            </a:r>
            <a:r>
              <a:rPr lang="ru-RU" b="1" dirty="0" err="1"/>
              <a:t>м’ясо</a:t>
            </a:r>
            <a:r>
              <a:rPr lang="ru-RU" b="1" dirty="0"/>
              <a:t> і </a:t>
            </a:r>
            <a:r>
              <a:rPr lang="ru-RU" b="1" dirty="0" err="1"/>
              <a:t>риба</a:t>
            </a:r>
            <a:r>
              <a:rPr lang="ru-RU" b="1" dirty="0"/>
              <a:t>; </a:t>
            </a:r>
            <a:r>
              <a:rPr lang="ru-RU" b="1" dirty="0" err="1"/>
              <a:t>яєчні</a:t>
            </a:r>
            <a:r>
              <a:rPr lang="ru-RU" b="1" dirty="0"/>
              <a:t> </a:t>
            </a:r>
            <a:r>
              <a:rPr lang="ru-RU" b="1" dirty="0" err="1"/>
              <a:t>білки</a:t>
            </a:r>
            <a:r>
              <a:rPr lang="ru-RU" b="1" dirty="0"/>
              <a:t>; </a:t>
            </a:r>
            <a:r>
              <a:rPr lang="ru-RU" b="1" dirty="0" err="1"/>
              <a:t>знежирені</a:t>
            </a:r>
            <a:r>
              <a:rPr lang="ru-RU" b="1" dirty="0"/>
              <a:t> </a:t>
            </a:r>
            <a:r>
              <a:rPr lang="ru-RU" b="1" dirty="0" err="1"/>
              <a:t>кисломолочні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42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0182" y="163629"/>
            <a:ext cx="9454430" cy="659330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 </a:t>
            </a:r>
            <a:r>
              <a:rPr lang="ru-RU" b="1" i="1" dirty="0" err="1"/>
              <a:t>період</a:t>
            </a:r>
            <a:r>
              <a:rPr lang="ru-RU" b="1" i="1" dirty="0"/>
              <a:t> </a:t>
            </a:r>
            <a:r>
              <a:rPr lang="ru-RU" b="1" i="1" dirty="0" err="1"/>
              <a:t>ремісії</a:t>
            </a:r>
            <a:r>
              <a:rPr lang="ru-RU" b="1" i="1" dirty="0"/>
              <a:t> </a:t>
            </a:r>
            <a:r>
              <a:rPr lang="ru-RU" dirty="0" err="1"/>
              <a:t>холецістопанкреатіта</a:t>
            </a:r>
            <a:r>
              <a:rPr lang="ru-RU" dirty="0"/>
              <a:t> </a:t>
            </a:r>
            <a:r>
              <a:rPr lang="ru-RU" dirty="0" err="1"/>
              <a:t>призначається</a:t>
            </a:r>
            <a:r>
              <a:rPr lang="ru-RU" dirty="0"/>
              <a:t> </a:t>
            </a:r>
            <a:r>
              <a:rPr lang="ru-RU" dirty="0" err="1"/>
              <a:t>стіл</a:t>
            </a:r>
            <a:r>
              <a:rPr lang="ru-RU" dirty="0"/>
              <a:t> </a:t>
            </a:r>
            <a:r>
              <a:rPr lang="ru-RU" b="1" i="1" dirty="0"/>
              <a:t>№ 5Б </a:t>
            </a:r>
            <a:r>
              <a:rPr lang="ru-RU" dirty="0"/>
              <a:t>–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розглядається</a:t>
            </a:r>
            <a:r>
              <a:rPr lang="ru-RU" dirty="0"/>
              <a:t> як тип </a:t>
            </a:r>
            <a:r>
              <a:rPr lang="ru-RU" b="1" i="1" u="sng" dirty="0" err="1"/>
              <a:t>дієти</a:t>
            </a:r>
            <a:r>
              <a:rPr lang="ru-RU" b="1" i="1" u="sng" dirty="0"/>
              <a:t> № 5п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u="sng" dirty="0" err="1" smtClean="0"/>
              <a:t>призначений</a:t>
            </a:r>
            <a:r>
              <a:rPr lang="ru-RU" b="1" i="1" u="sng" dirty="0"/>
              <a:t>: </a:t>
            </a:r>
            <a:endParaRPr lang="ru-RU" b="1" i="1" u="sng" dirty="0" smtClean="0"/>
          </a:p>
          <a:p>
            <a:r>
              <a:rPr lang="ru-RU" dirty="0" smtClean="0"/>
              <a:t>для </a:t>
            </a:r>
            <a:r>
              <a:rPr lang="ru-RU" dirty="0" err="1"/>
              <a:t>пацієнтів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ремісії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рецидивів</a:t>
            </a:r>
            <a:r>
              <a:rPr lang="ru-RU" dirty="0"/>
              <a:t> і </a:t>
            </a:r>
            <a:r>
              <a:rPr lang="ru-RU" dirty="0" err="1"/>
              <a:t>прогресування</a:t>
            </a:r>
            <a:r>
              <a:rPr lang="ru-RU" dirty="0"/>
              <a:t> запального </a:t>
            </a:r>
            <a:r>
              <a:rPr lang="ru-RU" dirty="0" err="1"/>
              <a:t>процесу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корекції</a:t>
            </a:r>
            <a:r>
              <a:rPr lang="ru-RU" dirty="0" smtClean="0"/>
              <a:t> </a:t>
            </a:r>
            <a:r>
              <a:rPr lang="ru-RU" dirty="0" err="1"/>
              <a:t>виникаючих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u="sng" dirty="0" err="1" smtClean="0"/>
              <a:t>Зберігається</a:t>
            </a:r>
            <a:r>
              <a:rPr lang="ru-RU" b="1" i="1" u="sng" dirty="0" smtClean="0"/>
              <a:t> </a:t>
            </a:r>
            <a:r>
              <a:rPr lang="ru-RU" b="1" i="1" u="sng" dirty="0"/>
              <a:t>принцип: </a:t>
            </a:r>
            <a:endParaRPr lang="ru-RU" b="1" i="1" u="sng" dirty="0" smtClean="0"/>
          </a:p>
          <a:p>
            <a:r>
              <a:rPr lang="ru-RU" dirty="0" err="1" smtClean="0"/>
              <a:t>подрібнення</a:t>
            </a:r>
            <a:r>
              <a:rPr lang="ru-RU" dirty="0" smtClean="0"/>
              <a:t> </a:t>
            </a:r>
            <a:r>
              <a:rPr lang="ru-RU" dirty="0" err="1"/>
              <a:t>їжі</a:t>
            </a:r>
            <a:r>
              <a:rPr lang="ru-RU" dirty="0"/>
              <a:t>; температурного режиму (</a:t>
            </a:r>
            <a:r>
              <a:rPr lang="ru-RU" dirty="0" err="1"/>
              <a:t>їжа</a:t>
            </a:r>
            <a:r>
              <a:rPr lang="ru-RU" dirty="0"/>
              <a:t> – тепла, </a:t>
            </a:r>
            <a:r>
              <a:rPr lang="ru-RU" dirty="0" err="1"/>
              <a:t>комфортної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); </a:t>
            </a:r>
            <a:r>
              <a:rPr lang="ru-RU" dirty="0" err="1"/>
              <a:t>дробності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(часто маленькими </a:t>
            </a:r>
            <a:r>
              <a:rPr lang="ru-RU" dirty="0" err="1"/>
              <a:t>порціями</a:t>
            </a:r>
            <a:r>
              <a:rPr lang="ru-RU" dirty="0"/>
              <a:t>); </a:t>
            </a:r>
            <a:r>
              <a:rPr lang="ru-RU" dirty="0" err="1"/>
              <a:t>дбайливого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– </a:t>
            </a:r>
            <a:r>
              <a:rPr lang="ru-RU" dirty="0" smtClean="0"/>
              <a:t> </a:t>
            </a:r>
            <a:r>
              <a:rPr lang="ru-RU" dirty="0"/>
              <a:t>на пару, </a:t>
            </a:r>
            <a:r>
              <a:rPr lang="ru-RU" dirty="0" err="1"/>
              <a:t>воді</a:t>
            </a:r>
            <a:r>
              <a:rPr lang="ru-RU" dirty="0"/>
              <a:t>. </a:t>
            </a:r>
            <a:r>
              <a:rPr lang="ru-RU" dirty="0" err="1"/>
              <a:t>Стіл</a:t>
            </a:r>
            <a:r>
              <a:rPr lang="ru-RU" dirty="0"/>
              <a:t> 5Б </a:t>
            </a:r>
            <a:r>
              <a:rPr lang="ru-RU" dirty="0" err="1"/>
              <a:t>розглядається</a:t>
            </a:r>
            <a:r>
              <a:rPr lang="ru-RU" dirty="0"/>
              <a:t> як </a:t>
            </a:r>
            <a:r>
              <a:rPr lang="ru-RU" dirty="0" err="1"/>
              <a:t>дієта</a:t>
            </a:r>
            <a:r>
              <a:rPr lang="ru-RU" dirty="0"/>
              <a:t> </a:t>
            </a:r>
            <a:r>
              <a:rPr lang="ru-RU" dirty="0" err="1"/>
              <a:t>підвищеної</a:t>
            </a:r>
            <a:r>
              <a:rPr lang="ru-RU" dirty="0"/>
              <a:t> </a:t>
            </a:r>
            <a:r>
              <a:rPr lang="ru-RU" dirty="0" err="1"/>
              <a:t>енергоцінності</a:t>
            </a:r>
            <a:r>
              <a:rPr lang="ru-RU" dirty="0"/>
              <a:t>. У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білків</a:t>
            </a:r>
            <a:r>
              <a:rPr lang="ru-RU" dirty="0"/>
              <a:t> (до 110 г); </a:t>
            </a:r>
            <a:r>
              <a:rPr lang="ru-RU" dirty="0" err="1"/>
              <a:t>жирів</a:t>
            </a:r>
            <a:r>
              <a:rPr lang="ru-RU" dirty="0"/>
              <a:t> – </a:t>
            </a:r>
            <a:r>
              <a:rPr lang="ru-RU" dirty="0" err="1"/>
              <a:t>дозволену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доводять</a:t>
            </a:r>
            <a:r>
              <a:rPr lang="ru-RU" dirty="0"/>
              <a:t> до </a:t>
            </a:r>
            <a:r>
              <a:rPr lang="ru-RU" dirty="0" err="1"/>
              <a:t>нижньої</a:t>
            </a:r>
            <a:r>
              <a:rPr lang="ru-RU" dirty="0"/>
              <a:t>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(20% з них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рослинними</a:t>
            </a:r>
            <a:r>
              <a:rPr lang="ru-RU" dirty="0"/>
              <a:t>), </a:t>
            </a:r>
            <a:r>
              <a:rPr lang="ru-RU" dirty="0" err="1"/>
              <a:t>вводяться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; </a:t>
            </a:r>
            <a:r>
              <a:rPr lang="ru-RU" dirty="0" err="1"/>
              <a:t>вуглеводів</a:t>
            </a:r>
            <a:r>
              <a:rPr lang="ru-RU" dirty="0"/>
              <a:t> – 350-400 г, але </a:t>
            </a:r>
            <a:r>
              <a:rPr lang="ru-RU" dirty="0" err="1"/>
              <a:t>прості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 як і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обмежуються</a:t>
            </a:r>
            <a:r>
              <a:rPr lang="ru-RU" dirty="0"/>
              <a:t> до 30 г на </a:t>
            </a:r>
            <a:r>
              <a:rPr lang="ru-RU" dirty="0" err="1"/>
              <a:t>добу</a:t>
            </a:r>
            <a:r>
              <a:rPr lang="ru-RU" dirty="0"/>
              <a:t>. </a:t>
            </a:r>
            <a:r>
              <a:rPr lang="ru-RU" dirty="0" err="1"/>
              <a:t>дозволяються</a:t>
            </a:r>
            <a:r>
              <a:rPr lang="ru-RU" dirty="0"/>
              <a:t>: </a:t>
            </a:r>
            <a:r>
              <a:rPr lang="ru-RU" dirty="0" err="1"/>
              <a:t>протерті</a:t>
            </a:r>
            <a:r>
              <a:rPr lang="ru-RU" dirty="0"/>
              <a:t> </a:t>
            </a:r>
            <a:r>
              <a:rPr lang="ru-RU" dirty="0" err="1"/>
              <a:t>овочеві</a:t>
            </a:r>
            <a:r>
              <a:rPr lang="ru-RU" dirty="0"/>
              <a:t> і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супи</a:t>
            </a:r>
            <a:r>
              <a:rPr lang="ru-RU" dirty="0"/>
              <a:t> з </a:t>
            </a:r>
            <a:r>
              <a:rPr lang="ru-RU" dirty="0" err="1"/>
              <a:t>додаванням</a:t>
            </a:r>
            <a:r>
              <a:rPr lang="ru-RU" dirty="0"/>
              <a:t> </a:t>
            </a:r>
            <a:r>
              <a:rPr lang="ru-RU" dirty="0" err="1"/>
              <a:t>вершків</a:t>
            </a:r>
            <a:r>
              <a:rPr lang="ru-RU" dirty="0"/>
              <a:t> і молока; </a:t>
            </a:r>
            <a:r>
              <a:rPr lang="ru-RU" dirty="0" err="1"/>
              <a:t>вчорашній</a:t>
            </a:r>
            <a:r>
              <a:rPr lang="ru-RU" dirty="0"/>
              <a:t> </a:t>
            </a:r>
            <a:r>
              <a:rPr lang="ru-RU" dirty="0" err="1"/>
              <a:t>пшеничний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і </a:t>
            </a:r>
            <a:r>
              <a:rPr lang="ru-RU" dirty="0" err="1" smtClean="0"/>
              <a:t>галетне</a:t>
            </a:r>
            <a:r>
              <a:rPr lang="ru-RU" dirty="0" smtClean="0"/>
              <a:t> </a:t>
            </a:r>
            <a:r>
              <a:rPr lang="ru-RU" dirty="0" err="1"/>
              <a:t>печиво</a:t>
            </a:r>
            <a:r>
              <a:rPr lang="ru-RU" dirty="0"/>
              <a:t>; </a:t>
            </a:r>
            <a:r>
              <a:rPr lang="ru-RU" dirty="0" err="1"/>
              <a:t>нежирне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; </a:t>
            </a:r>
            <a:r>
              <a:rPr lang="ru-RU" dirty="0" err="1"/>
              <a:t>молочнокислі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знежирені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жиру, молоко з-за </a:t>
            </a:r>
            <a:r>
              <a:rPr lang="ru-RU" dirty="0" err="1"/>
              <a:t>поганої</a:t>
            </a:r>
            <a:r>
              <a:rPr lang="ru-RU" dirty="0"/>
              <a:t> </a:t>
            </a:r>
            <a:r>
              <a:rPr lang="ru-RU" dirty="0" err="1"/>
              <a:t>переносимості</a:t>
            </a:r>
            <a:r>
              <a:rPr lang="ru-RU" dirty="0"/>
              <a:t> </a:t>
            </a:r>
            <a:r>
              <a:rPr lang="ru-RU" dirty="0" err="1"/>
              <a:t>додається</a:t>
            </a:r>
            <a:r>
              <a:rPr lang="ru-RU" dirty="0"/>
              <a:t> в </a:t>
            </a:r>
            <a:r>
              <a:rPr lang="ru-RU" dirty="0" smtClean="0"/>
              <a:t>страви </a:t>
            </a:r>
            <a:r>
              <a:rPr lang="ru-RU" dirty="0"/>
              <a:t>– </a:t>
            </a:r>
            <a:r>
              <a:rPr lang="ru-RU" dirty="0" err="1"/>
              <a:t>каші</a:t>
            </a:r>
            <a:r>
              <a:rPr lang="ru-RU" dirty="0"/>
              <a:t>, </a:t>
            </a:r>
            <a:r>
              <a:rPr lang="ru-RU" dirty="0" err="1"/>
              <a:t>супи</a:t>
            </a:r>
            <a:r>
              <a:rPr lang="ru-RU" dirty="0"/>
              <a:t>, </a:t>
            </a:r>
            <a:r>
              <a:rPr lang="ru-RU" dirty="0" err="1"/>
              <a:t>омлети</a:t>
            </a:r>
            <a:r>
              <a:rPr lang="ru-RU" dirty="0"/>
              <a:t>; </a:t>
            </a:r>
            <a:r>
              <a:rPr lang="ru-RU" dirty="0" err="1"/>
              <a:t>овочі</a:t>
            </a:r>
            <a:r>
              <a:rPr lang="ru-RU" dirty="0"/>
              <a:t> – у </a:t>
            </a:r>
            <a:r>
              <a:rPr lang="ru-RU" dirty="0" err="1"/>
              <a:t>відварному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; </a:t>
            </a:r>
            <a:r>
              <a:rPr lang="ru-RU" dirty="0" err="1"/>
              <a:t>яблука</a:t>
            </a:r>
            <a:r>
              <a:rPr lang="ru-RU" dirty="0"/>
              <a:t> – в печеному </a:t>
            </a:r>
            <a:r>
              <a:rPr lang="ru-RU" dirty="0" err="1"/>
              <a:t>вигляді</a:t>
            </a:r>
            <a:r>
              <a:rPr lang="ru-RU" dirty="0"/>
              <a:t>, </a:t>
            </a:r>
            <a:r>
              <a:rPr lang="ru-RU" dirty="0" err="1"/>
              <a:t>варення</a:t>
            </a:r>
            <a:r>
              <a:rPr lang="ru-RU" dirty="0"/>
              <a:t>, желе. </a:t>
            </a:r>
            <a:endParaRPr lang="ru-RU" dirty="0" smtClean="0"/>
          </a:p>
          <a:p>
            <a:r>
              <a:rPr lang="ru-RU" b="1" i="1" u="sng" dirty="0" err="1" smtClean="0"/>
              <a:t>протипоказані</a:t>
            </a:r>
            <a:r>
              <a:rPr lang="ru-RU" dirty="0"/>
              <a:t>: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приправи</a:t>
            </a:r>
            <a:r>
              <a:rPr lang="ru-RU" dirty="0"/>
              <a:t>; </a:t>
            </a:r>
            <a:r>
              <a:rPr lang="ru-RU" dirty="0" err="1"/>
              <a:t>екстрактивні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; </a:t>
            </a:r>
            <a:r>
              <a:rPr lang="ru-RU" dirty="0" err="1"/>
              <a:t>міцні</a:t>
            </a:r>
            <a:r>
              <a:rPr lang="ru-RU" dirty="0"/>
              <a:t> </a:t>
            </a:r>
            <a:r>
              <a:rPr lang="ru-RU" dirty="0" err="1"/>
              <a:t>бульйони</a:t>
            </a:r>
            <a:r>
              <a:rPr lang="ru-RU" dirty="0"/>
              <a:t>; </a:t>
            </a:r>
            <a:r>
              <a:rPr lang="ru-RU" dirty="0" err="1"/>
              <a:t>копченості</a:t>
            </a:r>
            <a:r>
              <a:rPr lang="ru-RU" dirty="0"/>
              <a:t>; сало; </a:t>
            </a:r>
            <a:r>
              <a:rPr lang="ru-RU" dirty="0" err="1"/>
              <a:t>білокачанна</a:t>
            </a:r>
            <a:r>
              <a:rPr lang="ru-RU" dirty="0"/>
              <a:t> капуста в </a:t>
            </a:r>
            <a:r>
              <a:rPr lang="ru-RU" dirty="0" err="1"/>
              <a:t>свіжому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; алкоголь, </a:t>
            </a:r>
            <a:r>
              <a:rPr lang="ru-RU" dirty="0" err="1" smtClean="0"/>
              <a:t>кава</a:t>
            </a:r>
            <a:r>
              <a:rPr lang="ru-RU" dirty="0" smtClean="0"/>
              <a:t>, </a:t>
            </a:r>
            <a:r>
              <a:rPr lang="ru-RU" dirty="0"/>
              <a:t>шоколад, </a:t>
            </a:r>
            <a:r>
              <a:rPr lang="ru-RU" dirty="0" err="1"/>
              <a:t>міцний</a:t>
            </a:r>
            <a:r>
              <a:rPr lang="ru-RU" dirty="0"/>
              <a:t> чай.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91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5823" y="606391"/>
            <a:ext cx="8819164" cy="5775157"/>
          </a:xfrm>
        </p:spPr>
        <p:txBody>
          <a:bodyPr/>
          <a:lstStyle/>
          <a:p>
            <a:r>
              <a:rPr lang="ru-RU" sz="2800" b="1" dirty="0" err="1"/>
              <a:t>Зразкове</a:t>
            </a:r>
            <a:r>
              <a:rPr lang="ru-RU" sz="2800" b="1" dirty="0"/>
              <a:t> меню на один день: </a:t>
            </a:r>
            <a:endParaRPr lang="ru-RU" sz="2800" b="1" dirty="0" smtClean="0"/>
          </a:p>
          <a:p>
            <a:endParaRPr lang="ru-RU" dirty="0" smtClean="0"/>
          </a:p>
          <a:p>
            <a:r>
              <a:rPr lang="ru-RU" b="1" dirty="0" err="1" smtClean="0"/>
              <a:t>Сніданок</a:t>
            </a:r>
            <a:r>
              <a:rPr lang="ru-RU" dirty="0"/>
              <a:t>: </a:t>
            </a:r>
            <a:r>
              <a:rPr lang="ru-RU" dirty="0" err="1"/>
              <a:t>вівсяна</a:t>
            </a:r>
            <a:r>
              <a:rPr lang="ru-RU" dirty="0"/>
              <a:t> каша на </a:t>
            </a:r>
            <a:r>
              <a:rPr lang="ru-RU" dirty="0" err="1"/>
              <a:t>воді</a:t>
            </a:r>
            <a:r>
              <a:rPr lang="ru-RU" dirty="0"/>
              <a:t> з </a:t>
            </a:r>
            <a:r>
              <a:rPr lang="ru-RU" dirty="0" err="1"/>
              <a:t>варенням</a:t>
            </a:r>
            <a:r>
              <a:rPr lang="ru-RU" dirty="0"/>
              <a:t>, крекер, </a:t>
            </a:r>
            <a:r>
              <a:rPr lang="ru-RU" dirty="0" err="1"/>
              <a:t>неміцний</a:t>
            </a:r>
            <a:r>
              <a:rPr lang="ru-RU" dirty="0"/>
              <a:t> чай. </a:t>
            </a:r>
            <a:endParaRPr lang="ru-RU" dirty="0" smtClean="0"/>
          </a:p>
          <a:p>
            <a:r>
              <a:rPr lang="ru-RU" b="1" dirty="0" err="1" smtClean="0"/>
              <a:t>Другий</a:t>
            </a:r>
            <a:r>
              <a:rPr lang="ru-RU" b="1" dirty="0" smtClean="0"/>
              <a:t> </a:t>
            </a:r>
            <a:r>
              <a:rPr lang="ru-RU" b="1" dirty="0" err="1"/>
              <a:t>сніданок</a:t>
            </a:r>
            <a:r>
              <a:rPr lang="ru-RU" dirty="0"/>
              <a:t>: </a:t>
            </a:r>
            <a:r>
              <a:rPr lang="ru-RU" dirty="0" err="1"/>
              <a:t>запечене</a:t>
            </a:r>
            <a:r>
              <a:rPr lang="ru-RU" dirty="0"/>
              <a:t> з сиром </a:t>
            </a:r>
            <a:r>
              <a:rPr lang="ru-RU" dirty="0" err="1"/>
              <a:t>яблуко</a:t>
            </a:r>
            <a:r>
              <a:rPr lang="ru-RU" dirty="0"/>
              <a:t>, компот. </a:t>
            </a:r>
            <a:endParaRPr lang="ru-RU" dirty="0" smtClean="0"/>
          </a:p>
          <a:p>
            <a:r>
              <a:rPr lang="ru-RU" b="1" dirty="0" err="1" smtClean="0"/>
              <a:t>Обід</a:t>
            </a:r>
            <a:r>
              <a:rPr lang="ru-RU" dirty="0"/>
              <a:t>: </a:t>
            </a:r>
            <a:r>
              <a:rPr lang="ru-RU" dirty="0" err="1"/>
              <a:t>рисовий</a:t>
            </a:r>
            <a:r>
              <a:rPr lang="ru-RU" dirty="0"/>
              <a:t> суп, </a:t>
            </a:r>
            <a:r>
              <a:rPr lang="ru-RU" dirty="0" err="1"/>
              <a:t>відварна</a:t>
            </a:r>
            <a:r>
              <a:rPr lang="ru-RU" dirty="0"/>
              <a:t> </a:t>
            </a:r>
            <a:r>
              <a:rPr lang="ru-RU" dirty="0" err="1"/>
              <a:t>куряча</a:t>
            </a:r>
            <a:r>
              <a:rPr lang="ru-RU" dirty="0"/>
              <a:t> грудка, </a:t>
            </a:r>
            <a:r>
              <a:rPr lang="ru-RU" dirty="0" err="1"/>
              <a:t>відварений</a:t>
            </a:r>
            <a:r>
              <a:rPr lang="ru-RU" dirty="0"/>
              <a:t> </a:t>
            </a:r>
            <a:r>
              <a:rPr lang="ru-RU" dirty="0" err="1"/>
              <a:t>буряк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салату, </a:t>
            </a:r>
            <a:r>
              <a:rPr lang="ru-RU" dirty="0" err="1" smtClean="0"/>
              <a:t>приправленого</a:t>
            </a:r>
            <a:r>
              <a:rPr lang="ru-RU" dirty="0" smtClean="0"/>
              <a:t> </a:t>
            </a:r>
            <a:r>
              <a:rPr lang="ru-RU" dirty="0"/>
              <a:t>​​</a:t>
            </a:r>
            <a:r>
              <a:rPr lang="ru-RU" dirty="0" err="1"/>
              <a:t>олією</a:t>
            </a:r>
            <a:r>
              <a:rPr lang="ru-RU" dirty="0"/>
              <a:t>, </a:t>
            </a:r>
            <a:r>
              <a:rPr lang="ru-RU" dirty="0" err="1"/>
              <a:t>відвар</a:t>
            </a:r>
            <a:r>
              <a:rPr lang="ru-RU" dirty="0"/>
              <a:t> </a:t>
            </a:r>
            <a:r>
              <a:rPr lang="ru-RU" dirty="0" err="1"/>
              <a:t>шипшини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err="1" smtClean="0"/>
              <a:t>Полудень</a:t>
            </a:r>
            <a:r>
              <a:rPr lang="ru-RU" dirty="0"/>
              <a:t>: </a:t>
            </a:r>
            <a:r>
              <a:rPr lang="ru-RU" dirty="0" err="1"/>
              <a:t>порція</a:t>
            </a:r>
            <a:r>
              <a:rPr lang="ru-RU" dirty="0"/>
              <a:t> </a:t>
            </a:r>
            <a:r>
              <a:rPr lang="ru-RU" dirty="0" err="1"/>
              <a:t>вермішелі</a:t>
            </a:r>
            <a:r>
              <a:rPr lang="ru-RU" dirty="0"/>
              <a:t> з сиром, компот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сухофруктів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Вечеря</a:t>
            </a:r>
            <a:r>
              <a:rPr lang="ru-RU" dirty="0"/>
              <a:t>: стакан </a:t>
            </a:r>
            <a:r>
              <a:rPr lang="ru-RU" dirty="0" err="1"/>
              <a:t>кефіру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4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598</TotalTime>
  <Words>3827</Words>
  <Application>Microsoft Office PowerPoint</Application>
  <PresentationFormat>Широкоэкранный</PresentationFormat>
  <Paragraphs>285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Century Gothic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Презентация PowerPoint</vt:lpstr>
      <vt:lpstr>Функція ШКТ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БІЛЬ У ДІЛЯНЦІ ЖИВОТА</vt:lpstr>
      <vt:lpstr>Презентация PowerPoint</vt:lpstr>
      <vt:lpstr>Презентация PowerPoint</vt:lpstr>
      <vt:lpstr>Презентация PowerPoint</vt:lpstr>
      <vt:lpstr>Презентация PowerPoint</vt:lpstr>
      <vt:lpstr>ХАРЧУВАННЯ ПРИ ГАСТРИТІ</vt:lpstr>
      <vt:lpstr>ХАРЧУВАННЯ ПРИ ГАСТРИТІ</vt:lpstr>
      <vt:lpstr>ХАРЧУВАННЯ ПРИ ГАСТРИТІ</vt:lpstr>
      <vt:lpstr>Лікувальна дієта №1, при виразці шлунку та дванадцятипалої кишки</vt:lpstr>
      <vt:lpstr>Презентация PowerPoint</vt:lpstr>
      <vt:lpstr>Загальна характеристика лікувальної дієти №1</vt:lpstr>
      <vt:lpstr>Хімічний склад дієти №1</vt:lpstr>
      <vt:lpstr>Список рекомендованих та заборонених продуктів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Приблизне меню протертої лікувальної дієти №1</vt:lpstr>
      <vt:lpstr>Приблизне меню непротертої лікувальної дієти №1</vt:lpstr>
      <vt:lpstr>Лікувальна дієта №1 при загостренні виразкової хвороби</vt:lpstr>
      <vt:lpstr>Презентация PowerPoint</vt:lpstr>
      <vt:lpstr>Лікувальна дієта №1 після оперативного втручання</vt:lpstr>
      <vt:lpstr>ЗАГАЛЬНІ ПРИНЦИПИ ДІЄТИ ПРИ ХОЛЕЦИСТИТІ І ПАНКРЕАТИТІ</vt:lpstr>
      <vt:lpstr>Презентация PowerPoint</vt:lpstr>
      <vt:lpstr>ОСНОВНІ ПРИНЦИПИ ДІЄТИ: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Пользователь</cp:lastModifiedBy>
  <cp:revision>41</cp:revision>
  <dcterms:created xsi:type="dcterms:W3CDTF">2021-03-30T08:12:28Z</dcterms:created>
  <dcterms:modified xsi:type="dcterms:W3CDTF">2023-02-15T13:30:59Z</dcterms:modified>
</cp:coreProperties>
</file>