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6" r:id="rId21"/>
    <p:sldId id="275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6" r:id="rId31"/>
    <p:sldId id="285" r:id="rId32"/>
    <p:sldId id="287" r:id="rId33"/>
    <p:sldId id="289" r:id="rId34"/>
    <p:sldId id="288" r:id="rId35"/>
    <p:sldId id="290" r:id="rId36"/>
    <p:sldId id="291" r:id="rId37"/>
    <p:sldId id="295" r:id="rId38"/>
    <p:sldId id="294" r:id="rId39"/>
    <p:sldId id="296" r:id="rId40"/>
    <p:sldId id="293" r:id="rId41"/>
    <p:sldId id="297" r:id="rId42"/>
    <p:sldId id="292" r:id="rId43"/>
    <p:sldId id="300" r:id="rId44"/>
    <p:sldId id="299" r:id="rId45"/>
    <p:sldId id="298" r:id="rId46"/>
    <p:sldId id="301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39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7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0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1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54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3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12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4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48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8054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5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351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11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132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37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504691-EC39-40C3-91FF-EC5485CC7D4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92893-8C43-4A8E-8293-E1A28F2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6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0535" y="933652"/>
            <a:ext cx="8710078" cy="1520792"/>
          </a:xfrm>
        </p:spPr>
        <p:txBody>
          <a:bodyPr/>
          <a:lstStyle/>
          <a:p>
            <a:pPr algn="ctr"/>
            <a:r>
              <a:rPr lang="uk-UA" sz="3600" b="1" dirty="0" smtClean="0"/>
              <a:t>ОДЕСЬКИЙ НАЦІОНАЛЬНИЙ МЕДИЧНИЙ УНІВЕРСИТЕТ</a:t>
            </a:r>
            <a:br>
              <a:rPr lang="uk-UA" sz="3600" b="1" dirty="0" smtClean="0"/>
            </a:br>
            <a:r>
              <a:rPr lang="uk-UA" sz="3600" b="1" dirty="0" smtClean="0"/>
              <a:t>КАФЕДРА ГІГІЄНИ ТА МЕДИЧНОЇ ЕКОЛОГІЇ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3906" y="2454444"/>
            <a:ext cx="8999621" cy="440355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</a:rPr>
              <a:t> ЛЕКЦІЯ:</a:t>
            </a:r>
          </a:p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Основи харчування здорової і хворої людини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65" y="4176562"/>
            <a:ext cx="4290301" cy="268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2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62661" cy="6857999"/>
          </a:xfrm>
        </p:spPr>
        <p:txBody>
          <a:bodyPr>
            <a:normAutofit/>
          </a:bodyPr>
          <a:lstStyle/>
          <a:p>
            <a:r>
              <a:rPr lang="ru-RU" b="1" dirty="0" err="1"/>
              <a:t>Їжа</a:t>
            </a:r>
            <a:r>
              <a:rPr lang="ru-RU" dirty="0"/>
              <a:t> є одним з тих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оточуючого</a:t>
            </a:r>
            <a:r>
              <a:rPr lang="ru-RU" dirty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збереженню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опірності</a:t>
            </a:r>
            <a:r>
              <a:rPr lang="ru-RU" dirty="0"/>
              <a:t> </a:t>
            </a:r>
            <a:r>
              <a:rPr lang="ru-RU" dirty="0" err="1"/>
              <a:t>шкідливим</a:t>
            </a:r>
            <a:r>
              <a:rPr lang="ru-RU" dirty="0"/>
              <a:t> </a:t>
            </a:r>
            <a:r>
              <a:rPr lang="ru-RU" dirty="0" smtClean="0"/>
              <a:t>факторам </a:t>
            </a:r>
            <a:r>
              <a:rPr lang="ru-RU" dirty="0" err="1" smtClean="0"/>
              <a:t>навколишнього</a:t>
            </a:r>
            <a:r>
              <a:rPr lang="ru-RU" dirty="0" smtClean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фізичній</a:t>
            </a:r>
            <a:r>
              <a:rPr lang="ru-RU" dirty="0"/>
              <a:t>, </a:t>
            </a:r>
            <a:r>
              <a:rPr lang="ru-RU" dirty="0" err="1"/>
              <a:t>психічній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розумовій</a:t>
            </a:r>
            <a:r>
              <a:rPr lang="ru-RU" dirty="0" smtClean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активному </a:t>
            </a:r>
            <a:r>
              <a:rPr lang="ru-RU" dirty="0" err="1"/>
              <a:t>довголіттю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«</a:t>
            </a:r>
            <a:r>
              <a:rPr lang="ru-RU" b="1" dirty="0" err="1" smtClean="0"/>
              <a:t>Ні</a:t>
            </a:r>
            <a:r>
              <a:rPr lang="ru-RU" b="1" dirty="0" smtClean="0"/>
              <a:t> </a:t>
            </a:r>
            <a:r>
              <a:rPr lang="ru-RU" b="1" dirty="0" err="1" smtClean="0"/>
              <a:t>переїдання</a:t>
            </a:r>
            <a:r>
              <a:rPr lang="ru-RU" b="1" dirty="0"/>
              <a:t>, </a:t>
            </a:r>
            <a:r>
              <a:rPr lang="ru-RU" b="1" dirty="0" err="1"/>
              <a:t>ні</a:t>
            </a:r>
            <a:r>
              <a:rPr lang="ru-RU" b="1" dirty="0"/>
              <a:t> голод і </a:t>
            </a:r>
            <a:r>
              <a:rPr lang="ru-RU" b="1" dirty="0" err="1"/>
              <a:t>ніщо</a:t>
            </a:r>
            <a:r>
              <a:rPr lang="ru-RU" b="1" dirty="0"/>
              <a:t> </a:t>
            </a:r>
            <a:r>
              <a:rPr lang="ru-RU" b="1" dirty="0" err="1"/>
              <a:t>інше</a:t>
            </a:r>
            <a:r>
              <a:rPr lang="ru-RU" b="1" dirty="0"/>
              <a:t> не добре, </a:t>
            </a:r>
            <a:r>
              <a:rPr lang="ru-RU" b="1" dirty="0" err="1"/>
              <a:t>якщо</a:t>
            </a:r>
            <a:r>
              <a:rPr lang="ru-RU" b="1" dirty="0"/>
              <a:t> </a:t>
            </a:r>
            <a:r>
              <a:rPr lang="ru-RU" b="1" dirty="0" err="1"/>
              <a:t>переступити</a:t>
            </a:r>
            <a:r>
              <a:rPr lang="ru-RU" b="1" dirty="0"/>
              <a:t> </a:t>
            </a:r>
            <a:r>
              <a:rPr lang="ru-RU" b="1" dirty="0" err="1"/>
              <a:t>міру</a:t>
            </a:r>
            <a:endParaRPr lang="ru-RU" b="1" dirty="0"/>
          </a:p>
          <a:p>
            <a:r>
              <a:rPr lang="ru-RU" b="1" dirty="0" err="1"/>
              <a:t>природи</a:t>
            </a:r>
            <a:r>
              <a:rPr lang="ru-RU" b="1" dirty="0"/>
              <a:t>», – казав </a:t>
            </a:r>
            <a:r>
              <a:rPr lang="ru-RU" b="1" dirty="0" err="1"/>
              <a:t>Гіппократ</a:t>
            </a:r>
            <a:r>
              <a:rPr lang="ru-RU" b="1" dirty="0"/>
              <a:t>.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ми </a:t>
            </a:r>
            <a:r>
              <a:rPr lang="ru-RU" dirty="0" err="1"/>
              <a:t>їмо</a:t>
            </a:r>
            <a:r>
              <a:rPr lang="ru-RU" dirty="0"/>
              <a:t>, </a:t>
            </a:r>
            <a:r>
              <a:rPr lang="ru-RU" dirty="0" smtClean="0"/>
              <a:t>таким </a:t>
            </a:r>
            <a:r>
              <a:rPr lang="ru-RU" dirty="0" err="1" smtClean="0"/>
              <a:t>будуємо</a:t>
            </a:r>
            <a:r>
              <a:rPr lang="ru-RU" dirty="0" smtClean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подібно</a:t>
            </a:r>
            <a:r>
              <a:rPr lang="ru-RU" dirty="0"/>
              <a:t> –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будівельний</a:t>
            </a:r>
            <a:r>
              <a:rPr lang="ru-RU" dirty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 smtClean="0"/>
              <a:t>використовується</a:t>
            </a:r>
            <a:r>
              <a:rPr lang="ru-RU" dirty="0"/>
              <a:t>, таким і є </a:t>
            </a:r>
            <a:r>
              <a:rPr lang="ru-RU" dirty="0" err="1"/>
              <a:t>дім</a:t>
            </a:r>
            <a:r>
              <a:rPr lang="ru-RU" dirty="0"/>
              <a:t>.</a:t>
            </a:r>
          </a:p>
          <a:p>
            <a:r>
              <a:rPr lang="ru-RU" b="1" dirty="0" err="1"/>
              <a:t>Харчування</a:t>
            </a:r>
            <a:r>
              <a:rPr lang="ru-RU" dirty="0"/>
              <a:t> є </a:t>
            </a:r>
            <a:r>
              <a:rPr lang="ru-RU" dirty="0" err="1"/>
              <a:t>обов’язковою</a:t>
            </a:r>
            <a:r>
              <a:rPr lang="ru-RU" dirty="0"/>
              <a:t> </a:t>
            </a:r>
            <a:r>
              <a:rPr lang="ru-RU" dirty="0" err="1"/>
              <a:t>умовою</a:t>
            </a:r>
            <a:r>
              <a:rPr lang="ru-RU" dirty="0"/>
              <a:t> </a:t>
            </a:r>
            <a:r>
              <a:rPr lang="ru-RU" dirty="0" err="1"/>
              <a:t>існування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</a:t>
            </a:r>
          </a:p>
          <a:p>
            <a:r>
              <a:rPr lang="ru-RU" b="1" dirty="0" err="1"/>
              <a:t>Правильне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dirty="0"/>
              <a:t>– перший ключ до </a:t>
            </a:r>
            <a:r>
              <a:rPr lang="ru-RU" dirty="0" err="1"/>
              <a:t>здоров'я</a:t>
            </a:r>
            <a:r>
              <a:rPr lang="ru-RU" dirty="0"/>
              <a:t> і доброго</a:t>
            </a:r>
          </a:p>
          <a:p>
            <a:r>
              <a:rPr lang="ru-RU" dirty="0" err="1"/>
              <a:t>самопочуття</a:t>
            </a:r>
            <a:r>
              <a:rPr lang="ru-RU" dirty="0"/>
              <a:t>, без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досягнути</a:t>
            </a:r>
            <a:r>
              <a:rPr lang="ru-RU" dirty="0"/>
              <a:t> </a:t>
            </a:r>
            <a:r>
              <a:rPr lang="ru-RU" dirty="0" err="1"/>
              <a:t>максимальної</a:t>
            </a:r>
            <a:endParaRPr lang="ru-RU" dirty="0"/>
          </a:p>
          <a:p>
            <a:r>
              <a:rPr lang="ru-RU" dirty="0" err="1"/>
              <a:t>працездатності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812" y="4263410"/>
            <a:ext cx="3612681" cy="24117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0354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219975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/>
              <a:t>Тривале</a:t>
            </a:r>
            <a:r>
              <a:rPr lang="ru-RU" b="1" dirty="0"/>
              <a:t> </a:t>
            </a:r>
            <a:r>
              <a:rPr lang="ru-RU" b="1" dirty="0" err="1"/>
              <a:t>голодування</a:t>
            </a:r>
            <a:r>
              <a:rPr lang="ru-RU" b="1" dirty="0"/>
              <a:t> не </a:t>
            </a:r>
            <a:r>
              <a:rPr lang="ru-RU" b="1" dirty="0" err="1"/>
              <a:t>сумісне</a:t>
            </a:r>
            <a:r>
              <a:rPr lang="ru-RU" b="1" dirty="0"/>
              <a:t> з </a:t>
            </a:r>
            <a:r>
              <a:rPr lang="ru-RU" b="1" dirty="0" err="1"/>
              <a:t>життям</a:t>
            </a:r>
            <a:r>
              <a:rPr lang="ru-RU" b="1" dirty="0"/>
              <a:t>, а </a:t>
            </a:r>
            <a:r>
              <a:rPr lang="ru-RU" b="1" dirty="0" err="1" smtClean="0"/>
              <a:t>неповноцінне</a:t>
            </a:r>
            <a:r>
              <a:rPr lang="ru-RU" b="1" dirty="0" smtClean="0"/>
              <a:t> </a:t>
            </a:r>
            <a:r>
              <a:rPr lang="ru-RU" b="1" dirty="0" err="1" smtClean="0"/>
              <a:t>харчування</a:t>
            </a:r>
            <a:r>
              <a:rPr lang="ru-RU" b="1" dirty="0" smtClean="0"/>
              <a:t> </a:t>
            </a:r>
            <a:r>
              <a:rPr lang="ru-RU" b="1" dirty="0" err="1"/>
              <a:t>веде</a:t>
            </a:r>
            <a:r>
              <a:rPr lang="ru-RU" b="1" dirty="0"/>
              <a:t> до тих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інших</a:t>
            </a:r>
            <a:r>
              <a:rPr lang="ru-RU" b="1" dirty="0"/>
              <a:t> </a:t>
            </a:r>
            <a:r>
              <a:rPr lang="ru-RU" b="1" dirty="0" err="1"/>
              <a:t>порушень</a:t>
            </a:r>
            <a:r>
              <a:rPr lang="ru-RU" b="1" dirty="0"/>
              <a:t> в </a:t>
            </a:r>
            <a:r>
              <a:rPr lang="ru-RU" b="1" dirty="0" err="1"/>
              <a:t>організмі</a:t>
            </a:r>
            <a:r>
              <a:rPr lang="ru-RU" b="1" dirty="0"/>
              <a:t>. </a:t>
            </a:r>
            <a:r>
              <a:rPr lang="ru-RU" b="1" dirty="0" smtClean="0"/>
              <a:t>При неправильному </a:t>
            </a:r>
            <a:r>
              <a:rPr lang="ru-RU" b="1" dirty="0" err="1"/>
              <a:t>харчуванні</a:t>
            </a:r>
            <a:r>
              <a:rPr lang="ru-RU" b="1" dirty="0"/>
              <a:t> </a:t>
            </a:r>
            <a:r>
              <a:rPr lang="ru-RU" b="1" dirty="0" err="1"/>
              <a:t>діти</a:t>
            </a:r>
            <a:r>
              <a:rPr lang="ru-RU" b="1" dirty="0"/>
              <a:t> погано </a:t>
            </a:r>
            <a:r>
              <a:rPr lang="ru-RU" b="1" dirty="0" err="1"/>
              <a:t>ростуть</a:t>
            </a:r>
            <a:r>
              <a:rPr lang="ru-RU" b="1" dirty="0"/>
              <a:t> і </a:t>
            </a:r>
            <a:r>
              <a:rPr lang="ru-RU" b="1" dirty="0" err="1" smtClean="0"/>
              <a:t>розвиваються</a:t>
            </a:r>
            <a:r>
              <a:rPr lang="ru-RU" b="1" dirty="0" smtClean="0"/>
              <a:t>, </a:t>
            </a:r>
            <a:r>
              <a:rPr lang="ru-RU" b="1" dirty="0" err="1" smtClean="0"/>
              <a:t>дорослі</a:t>
            </a:r>
            <a:r>
              <a:rPr lang="ru-RU" b="1" dirty="0" smtClean="0"/>
              <a:t> </a:t>
            </a:r>
            <a:r>
              <a:rPr lang="ru-RU" b="1" dirty="0"/>
              <a:t>часто </a:t>
            </a:r>
            <a:r>
              <a:rPr lang="ru-RU" b="1" dirty="0" err="1"/>
              <a:t>хворіють</a:t>
            </a:r>
            <a:r>
              <a:rPr lang="ru-RU" b="1" dirty="0"/>
              <a:t>, </a:t>
            </a:r>
            <a:r>
              <a:rPr lang="ru-RU" b="1" dirty="0" err="1"/>
              <a:t>швидко</a:t>
            </a:r>
            <a:r>
              <a:rPr lang="ru-RU" b="1" dirty="0"/>
              <a:t> </a:t>
            </a:r>
            <a:r>
              <a:rPr lang="ru-RU" b="1" dirty="0" err="1"/>
              <a:t>втомлюються</a:t>
            </a:r>
            <a:r>
              <a:rPr lang="ru-RU" b="1" dirty="0"/>
              <a:t>, </a:t>
            </a:r>
            <a:r>
              <a:rPr lang="ru-RU" b="1" dirty="0" smtClean="0"/>
              <a:t>непродуктивно </a:t>
            </a:r>
            <a:r>
              <a:rPr lang="ru-RU" b="1" dirty="0" err="1" smtClean="0"/>
              <a:t>працюють</a:t>
            </a:r>
            <a:r>
              <a:rPr lang="ru-RU" b="1" dirty="0"/>
              <a:t>, </a:t>
            </a:r>
            <a:r>
              <a:rPr lang="ru-RU" b="1" dirty="0" err="1"/>
              <a:t>передчасно</a:t>
            </a:r>
            <a:r>
              <a:rPr lang="ru-RU" b="1" dirty="0"/>
              <a:t> </a:t>
            </a:r>
            <a:r>
              <a:rPr lang="ru-RU" b="1" dirty="0" err="1"/>
              <a:t>старіють</a:t>
            </a:r>
            <a:r>
              <a:rPr lang="ru-RU" b="1" dirty="0"/>
              <a:t>. </a:t>
            </a:r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порушення</a:t>
            </a:r>
            <a:r>
              <a:rPr lang="ru-RU" b="1" dirty="0"/>
              <a:t> у </a:t>
            </a:r>
            <a:r>
              <a:rPr lang="ru-RU" b="1" dirty="0" err="1" smtClean="0"/>
              <a:t>харчуванні</a:t>
            </a:r>
            <a:r>
              <a:rPr lang="ru-RU" b="1" dirty="0" smtClean="0"/>
              <a:t> </a:t>
            </a:r>
            <a:r>
              <a:rPr lang="ru-RU" b="1" dirty="0" err="1" smtClean="0"/>
              <a:t>спостерігаються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різних</a:t>
            </a:r>
            <a:r>
              <a:rPr lang="ru-RU" b="1" dirty="0"/>
              <a:t> </a:t>
            </a:r>
            <a:r>
              <a:rPr lang="ru-RU" b="1" dirty="0" err="1"/>
              <a:t>вікових</a:t>
            </a:r>
            <a:r>
              <a:rPr lang="ru-RU" b="1" dirty="0"/>
              <a:t> і </a:t>
            </a:r>
            <a:r>
              <a:rPr lang="ru-RU" b="1" dirty="0" err="1"/>
              <a:t>професійних</a:t>
            </a:r>
            <a:r>
              <a:rPr lang="ru-RU" b="1" dirty="0"/>
              <a:t> </a:t>
            </a:r>
            <a:r>
              <a:rPr lang="ru-RU" b="1" dirty="0" err="1"/>
              <a:t>групах</a:t>
            </a:r>
            <a:r>
              <a:rPr lang="ru-RU" b="1" dirty="0"/>
              <a:t> </a:t>
            </a:r>
            <a:r>
              <a:rPr lang="ru-RU" b="1" dirty="0" err="1"/>
              <a:t>майже</a:t>
            </a:r>
            <a:r>
              <a:rPr lang="ru-RU" b="1" dirty="0"/>
              <a:t> </a:t>
            </a:r>
            <a:r>
              <a:rPr lang="ru-RU" b="1" dirty="0" smtClean="0"/>
              <a:t>з </a:t>
            </a:r>
            <a:r>
              <a:rPr lang="ru-RU" b="1" dirty="0" err="1" smtClean="0"/>
              <a:t>однаковою</a:t>
            </a:r>
            <a:r>
              <a:rPr lang="ru-RU" b="1" dirty="0" smtClean="0"/>
              <a:t> </a:t>
            </a:r>
            <a:r>
              <a:rPr lang="ru-RU" b="1" dirty="0"/>
              <a:t>частотою. У першу </a:t>
            </a:r>
            <a:r>
              <a:rPr lang="ru-RU" b="1" dirty="0" err="1"/>
              <a:t>чергу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надлишок</a:t>
            </a:r>
            <a:r>
              <a:rPr lang="ru-RU" b="1" dirty="0"/>
              <a:t> у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b="1" dirty="0" err="1"/>
              <a:t>вуглеводів</a:t>
            </a:r>
            <a:r>
              <a:rPr lang="ru-RU" b="1" dirty="0"/>
              <a:t> </a:t>
            </a:r>
            <a:r>
              <a:rPr lang="ru-RU" b="1" dirty="0" smtClean="0"/>
              <a:t>і </a:t>
            </a:r>
            <a:r>
              <a:rPr lang="ru-RU" b="1" dirty="0" err="1" smtClean="0"/>
              <a:t>жирів</a:t>
            </a:r>
            <a:r>
              <a:rPr lang="ru-RU" b="1" dirty="0" smtClean="0"/>
              <a:t> </a:t>
            </a:r>
            <a:r>
              <a:rPr lang="ru-RU" b="1" dirty="0" err="1"/>
              <a:t>тваринного</a:t>
            </a:r>
            <a:r>
              <a:rPr lang="ru-RU" b="1" dirty="0"/>
              <a:t> </a:t>
            </a:r>
            <a:r>
              <a:rPr lang="ru-RU" b="1" dirty="0" err="1"/>
              <a:t>походження</a:t>
            </a:r>
            <a:r>
              <a:rPr lang="ru-RU" b="1" dirty="0"/>
              <a:t> та </a:t>
            </a:r>
            <a:r>
              <a:rPr lang="ru-RU" b="1" dirty="0" err="1"/>
              <a:t>дефіцит</a:t>
            </a:r>
            <a:r>
              <a:rPr lang="ru-RU" b="1" dirty="0"/>
              <a:t> </a:t>
            </a:r>
            <a:r>
              <a:rPr lang="ru-RU" b="1" dirty="0" err="1"/>
              <a:t>овочів</a:t>
            </a:r>
            <a:r>
              <a:rPr lang="ru-RU" b="1" dirty="0"/>
              <a:t>, </a:t>
            </a:r>
            <a:r>
              <a:rPr lang="ru-RU" b="1" dirty="0" err="1"/>
              <a:t>фруктів</a:t>
            </a:r>
            <a:r>
              <a:rPr lang="ru-RU" b="1" dirty="0"/>
              <a:t> і </a:t>
            </a:r>
            <a:r>
              <a:rPr lang="ru-RU" b="1" dirty="0" err="1" smtClean="0"/>
              <a:t>ягід</a:t>
            </a:r>
            <a:r>
              <a:rPr lang="ru-RU" b="1" dirty="0" smtClean="0"/>
              <a:t>. При </a:t>
            </a:r>
            <a:r>
              <a:rPr lang="ru-RU" b="1" dirty="0" err="1"/>
              <a:t>лікуванні</a:t>
            </a:r>
            <a:r>
              <a:rPr lang="ru-RU" b="1" dirty="0"/>
              <a:t> </a:t>
            </a:r>
            <a:r>
              <a:rPr lang="ru-RU" b="1" dirty="0" err="1"/>
              <a:t>хворих</a:t>
            </a:r>
            <a:r>
              <a:rPr lang="ru-RU" b="1" dirty="0"/>
              <a:t> з </a:t>
            </a:r>
            <a:r>
              <a:rPr lang="ru-RU" b="1" dirty="0" err="1"/>
              <a:t>надлишковою</a:t>
            </a:r>
            <a:r>
              <a:rPr lang="ru-RU" b="1" dirty="0"/>
              <a:t> вагою в першу </a:t>
            </a:r>
            <a:r>
              <a:rPr lang="ru-RU" b="1" dirty="0" err="1" smtClean="0"/>
              <a:t>чергу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необхідно</a:t>
            </a:r>
            <a:r>
              <a:rPr lang="ru-RU" b="1" dirty="0" smtClean="0"/>
              <a:t> </a:t>
            </a:r>
            <a:r>
              <a:rPr lang="ru-RU" b="1" dirty="0" err="1"/>
              <a:t>визначити</a:t>
            </a:r>
            <a:r>
              <a:rPr lang="ru-RU" b="1" dirty="0"/>
              <a:t> причину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виникнення</a:t>
            </a:r>
            <a:r>
              <a:rPr lang="ru-RU" b="1" dirty="0"/>
              <a:t>. </a:t>
            </a:r>
            <a:r>
              <a:rPr lang="ru-RU" b="1" dirty="0" err="1"/>
              <a:t>Серед</a:t>
            </a:r>
            <a:r>
              <a:rPr lang="ru-RU" b="1" dirty="0"/>
              <a:t> причин </a:t>
            </a:r>
            <a:r>
              <a:rPr lang="ru-RU" b="1" dirty="0" smtClean="0"/>
              <a:t>є </a:t>
            </a:r>
            <a:r>
              <a:rPr lang="ru-RU" b="1" dirty="0" err="1" smtClean="0"/>
              <a:t>обтяжена</a:t>
            </a:r>
            <a:r>
              <a:rPr lang="ru-RU" b="1" dirty="0" smtClean="0"/>
              <a:t> </a:t>
            </a:r>
            <a:r>
              <a:rPr lang="ru-RU" b="1" dirty="0" err="1"/>
              <a:t>спадковість</a:t>
            </a:r>
            <a:r>
              <a:rPr lang="ru-RU" b="1" dirty="0"/>
              <a:t>, </a:t>
            </a:r>
            <a:r>
              <a:rPr lang="ru-RU" b="1" dirty="0" err="1"/>
              <a:t>розлади</a:t>
            </a:r>
            <a:r>
              <a:rPr lang="ru-RU" b="1" dirty="0"/>
              <a:t> </a:t>
            </a:r>
            <a:r>
              <a:rPr lang="ru-RU" b="1" dirty="0" err="1"/>
              <a:t>ендокринної</a:t>
            </a:r>
            <a:r>
              <a:rPr lang="ru-RU" b="1" dirty="0"/>
              <a:t> (</a:t>
            </a:r>
            <a:r>
              <a:rPr lang="ru-RU" b="1" dirty="0" err="1"/>
              <a:t>клімактеричний</a:t>
            </a:r>
            <a:r>
              <a:rPr lang="ru-RU" b="1" dirty="0"/>
              <a:t> </a:t>
            </a:r>
            <a:r>
              <a:rPr lang="ru-RU" b="1" dirty="0" err="1" smtClean="0"/>
              <a:t>період</a:t>
            </a:r>
            <a:r>
              <a:rPr lang="ru-RU" b="1" dirty="0" smtClean="0"/>
              <a:t> та </a:t>
            </a:r>
            <a:r>
              <a:rPr lang="ru-RU" b="1" dirty="0" err="1"/>
              <a:t>ін</a:t>
            </a:r>
            <a:r>
              <a:rPr lang="ru-RU" b="1" dirty="0"/>
              <a:t>.) та </a:t>
            </a:r>
            <a:r>
              <a:rPr lang="ru-RU" b="1" dirty="0" err="1"/>
              <a:t>центральної</a:t>
            </a:r>
            <a:r>
              <a:rPr lang="ru-RU" b="1" dirty="0"/>
              <a:t> </a:t>
            </a:r>
            <a:r>
              <a:rPr lang="ru-RU" b="1" dirty="0" err="1"/>
              <a:t>нервової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 (</a:t>
            </a:r>
            <a:r>
              <a:rPr lang="ru-RU" b="1" dirty="0" err="1"/>
              <a:t>струс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.), </a:t>
            </a:r>
            <a:r>
              <a:rPr lang="ru-RU" b="1" dirty="0" err="1" smtClean="0"/>
              <a:t>переїдання</a:t>
            </a:r>
            <a:r>
              <a:rPr lang="ru-RU" b="1" dirty="0" smtClean="0"/>
              <a:t>, </a:t>
            </a:r>
            <a:r>
              <a:rPr lang="ru-RU" b="1" dirty="0" err="1" smtClean="0"/>
              <a:t>гіподинамія</a:t>
            </a:r>
            <a:r>
              <a:rPr lang="ru-RU" b="1" dirty="0"/>
              <a:t>, </a:t>
            </a:r>
            <a:r>
              <a:rPr lang="ru-RU" b="1" dirty="0" err="1"/>
              <a:t>булемія</a:t>
            </a:r>
            <a:r>
              <a:rPr lang="ru-RU" b="1" dirty="0"/>
              <a:t> (особливо </a:t>
            </a:r>
            <a:r>
              <a:rPr lang="ru-RU" b="1" dirty="0" err="1"/>
              <a:t>шкідлива</a:t>
            </a:r>
            <a:r>
              <a:rPr lang="ru-RU" b="1" dirty="0"/>
              <a:t> для людей </a:t>
            </a:r>
            <a:r>
              <a:rPr lang="ru-RU" b="1" dirty="0" err="1"/>
              <a:t>віком</a:t>
            </a:r>
            <a:r>
              <a:rPr lang="ru-RU" b="1" dirty="0"/>
              <a:t> 30 </a:t>
            </a:r>
            <a:r>
              <a:rPr lang="ru-RU" b="1" dirty="0" err="1" smtClean="0"/>
              <a:t>років</a:t>
            </a:r>
            <a:r>
              <a:rPr lang="ru-RU" b="1" dirty="0" smtClean="0"/>
              <a:t> і </a:t>
            </a:r>
            <a:r>
              <a:rPr lang="ru-RU" b="1" dirty="0" err="1"/>
              <a:t>більше</a:t>
            </a:r>
            <a:r>
              <a:rPr lang="ru-RU" b="1" dirty="0"/>
              <a:t>)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цього</a:t>
            </a:r>
            <a:r>
              <a:rPr lang="ru-RU" b="1" dirty="0"/>
              <a:t> </a:t>
            </a:r>
            <a:r>
              <a:rPr lang="ru-RU" b="1" dirty="0" err="1"/>
              <a:t>залежить</a:t>
            </a:r>
            <a:r>
              <a:rPr lang="ru-RU" b="1" dirty="0"/>
              <a:t> тактика </a:t>
            </a:r>
            <a:r>
              <a:rPr lang="ru-RU" b="1" dirty="0" err="1"/>
              <a:t>лікування</a:t>
            </a:r>
            <a:r>
              <a:rPr lang="ru-RU" b="1" dirty="0"/>
              <a:t>.</a:t>
            </a:r>
          </a:p>
          <a:p>
            <a:r>
              <a:rPr lang="ru-RU" b="1" dirty="0" err="1"/>
              <a:t>Найбільш</a:t>
            </a:r>
            <a:r>
              <a:rPr lang="ru-RU" b="1" dirty="0"/>
              <a:t> </a:t>
            </a:r>
            <a:r>
              <a:rPr lang="ru-RU" b="1" dirty="0" err="1"/>
              <a:t>суттєві</a:t>
            </a:r>
            <a:r>
              <a:rPr lang="ru-RU" b="1" dirty="0"/>
              <a:t> </a:t>
            </a:r>
            <a:r>
              <a:rPr lang="ru-RU" b="1" dirty="0" err="1"/>
              <a:t>зміни</a:t>
            </a:r>
            <a:r>
              <a:rPr lang="ru-RU" b="1" dirty="0"/>
              <a:t> </a:t>
            </a:r>
            <a:r>
              <a:rPr lang="ru-RU" b="1" dirty="0" err="1"/>
              <a:t>настають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порушення</a:t>
            </a:r>
            <a:r>
              <a:rPr lang="ru-RU" b="1" dirty="0"/>
              <a:t> </a:t>
            </a:r>
            <a:r>
              <a:rPr lang="ru-RU" b="1" dirty="0" smtClean="0"/>
              <a:t>режиму </a:t>
            </a:r>
            <a:r>
              <a:rPr lang="ru-RU" b="1" dirty="0" err="1" smtClean="0"/>
              <a:t>харчування</a:t>
            </a:r>
            <a:r>
              <a:rPr lang="ru-RU" b="1" dirty="0"/>
              <a:t>. </a:t>
            </a:r>
            <a:r>
              <a:rPr lang="ru-RU" b="1" dirty="0" err="1"/>
              <a:t>Слід</a:t>
            </a:r>
            <a:r>
              <a:rPr lang="ru-RU" b="1" dirty="0"/>
              <a:t> </a:t>
            </a:r>
            <a:r>
              <a:rPr lang="ru-RU" b="1" dirty="0" err="1"/>
              <a:t>зазначити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значна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 людей </a:t>
            </a:r>
            <a:r>
              <a:rPr lang="ru-RU" b="1" dirty="0" err="1" smtClean="0"/>
              <a:t>харчується</a:t>
            </a:r>
            <a:r>
              <a:rPr lang="ru-RU" b="1" dirty="0" smtClean="0"/>
              <a:t> неправильно</a:t>
            </a:r>
            <a:r>
              <a:rPr lang="ru-RU" b="1" dirty="0"/>
              <a:t>, </a:t>
            </a:r>
            <a:r>
              <a:rPr lang="ru-RU" b="1" dirty="0" err="1"/>
              <a:t>несвоєчасно</a:t>
            </a:r>
            <a:r>
              <a:rPr lang="ru-RU" b="1" dirty="0"/>
              <a:t> </a:t>
            </a:r>
            <a:r>
              <a:rPr lang="ru-RU" b="1" dirty="0" err="1"/>
              <a:t>приймають</a:t>
            </a:r>
            <a:r>
              <a:rPr lang="ru-RU" b="1" dirty="0"/>
              <a:t> </a:t>
            </a:r>
            <a:r>
              <a:rPr lang="ru-RU" b="1" dirty="0" err="1"/>
              <a:t>їжу</a:t>
            </a:r>
            <a:r>
              <a:rPr lang="ru-RU" b="1" dirty="0"/>
              <a:t>, не </a:t>
            </a:r>
            <a:r>
              <a:rPr lang="ru-RU" b="1" dirty="0" err="1"/>
              <a:t>звертають</a:t>
            </a:r>
            <a:r>
              <a:rPr lang="ru-RU" b="1" dirty="0"/>
              <a:t> </a:t>
            </a:r>
            <a:r>
              <a:rPr lang="ru-RU" b="1" dirty="0" err="1"/>
              <a:t>увагу</a:t>
            </a:r>
            <a:r>
              <a:rPr lang="ru-RU" b="1" dirty="0"/>
              <a:t> </a:t>
            </a:r>
            <a:r>
              <a:rPr lang="ru-RU" b="1" dirty="0" smtClean="0"/>
              <a:t>на </a:t>
            </a:r>
            <a:r>
              <a:rPr lang="ru-RU" b="1" dirty="0" err="1" smtClean="0"/>
              <a:t>якість</a:t>
            </a:r>
            <a:r>
              <a:rPr lang="ru-RU" b="1" dirty="0" smtClean="0"/>
              <a:t> </a:t>
            </a:r>
            <a:r>
              <a:rPr lang="ru-RU" b="1" dirty="0" err="1"/>
              <a:t>харчових</a:t>
            </a:r>
            <a:r>
              <a:rPr lang="ru-RU" b="1" dirty="0"/>
              <a:t> </a:t>
            </a:r>
            <a:r>
              <a:rPr lang="ru-RU" b="1" dirty="0" err="1"/>
              <a:t>продуктів</a:t>
            </a:r>
            <a:r>
              <a:rPr lang="ru-RU" b="1" dirty="0"/>
              <a:t>, </a:t>
            </a:r>
            <a:r>
              <a:rPr lang="ru-RU" b="1" dirty="0" err="1"/>
              <a:t>їдять</a:t>
            </a:r>
            <a:r>
              <a:rPr lang="ru-RU" b="1" dirty="0"/>
              <a:t> </a:t>
            </a:r>
            <a:r>
              <a:rPr lang="ru-RU" b="1" dirty="0" err="1"/>
              <a:t>менше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надмірно</a:t>
            </a:r>
            <a:r>
              <a:rPr lang="ru-RU" b="1" dirty="0"/>
              <a:t> </a:t>
            </a:r>
            <a:r>
              <a:rPr lang="ru-RU" b="1" dirty="0" err="1"/>
              <a:t>споживають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b="1" dirty="0" err="1" smtClean="0"/>
              <a:t>їжу</a:t>
            </a:r>
            <a:r>
              <a:rPr lang="ru-RU" b="1" dirty="0"/>
              <a:t>, </a:t>
            </a:r>
            <a:r>
              <a:rPr lang="ru-RU" b="1" dirty="0" err="1"/>
              <a:t>зловживають</a:t>
            </a:r>
            <a:r>
              <a:rPr lang="ru-RU" b="1" dirty="0"/>
              <a:t> </a:t>
            </a:r>
            <a:r>
              <a:rPr lang="ru-RU" b="1" dirty="0" err="1"/>
              <a:t>спиртними</a:t>
            </a:r>
            <a:r>
              <a:rPr lang="ru-RU" b="1" dirty="0"/>
              <a:t> напоями, </a:t>
            </a:r>
            <a:r>
              <a:rPr lang="ru-RU" b="1" dirty="0" err="1"/>
              <a:t>палять</a:t>
            </a:r>
            <a:r>
              <a:rPr lang="ru-RU" b="1" dirty="0"/>
              <a:t>, </a:t>
            </a:r>
            <a:r>
              <a:rPr lang="ru-RU" b="1" dirty="0" err="1"/>
              <a:t>вживають</a:t>
            </a:r>
            <a:r>
              <a:rPr lang="ru-RU" b="1" dirty="0"/>
              <a:t> </a:t>
            </a:r>
            <a:r>
              <a:rPr lang="ru-RU" b="1" dirty="0" smtClean="0"/>
              <a:t>наркотики </a:t>
            </a:r>
            <a:r>
              <a:rPr lang="ru-RU" b="1" dirty="0" err="1" smtClean="0"/>
              <a:t>тощо</a:t>
            </a:r>
            <a:r>
              <a:rPr lang="ru-RU" b="1" dirty="0"/>
              <a:t>.</a:t>
            </a:r>
          </a:p>
          <a:p>
            <a:r>
              <a:rPr lang="ru-RU" b="1" dirty="0" err="1">
                <a:solidFill>
                  <a:srgbClr val="FF0000"/>
                </a:solidFill>
              </a:rPr>
              <a:t>Раціональне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харчування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/>
              <a:t>–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фізіологічно</a:t>
            </a:r>
            <a:r>
              <a:rPr lang="ru-RU" b="1" dirty="0"/>
              <a:t> </a:t>
            </a:r>
            <a:r>
              <a:rPr lang="ru-RU" b="1" dirty="0" err="1" smtClean="0"/>
              <a:t>повноцінне</a:t>
            </a:r>
            <a:r>
              <a:rPr lang="ru-RU" b="1" dirty="0" smtClean="0"/>
              <a:t> </a:t>
            </a:r>
            <a:r>
              <a:rPr lang="ru-RU" b="1" dirty="0" err="1" smtClean="0"/>
              <a:t>харчування</a:t>
            </a:r>
            <a:r>
              <a:rPr lang="ru-RU" b="1" dirty="0" smtClean="0"/>
              <a:t> </a:t>
            </a:r>
            <a:r>
              <a:rPr lang="ru-RU" b="1" dirty="0" err="1"/>
              <a:t>потенційно</a:t>
            </a:r>
            <a:r>
              <a:rPr lang="ru-RU" b="1" dirty="0"/>
              <a:t> </a:t>
            </a:r>
            <a:r>
              <a:rPr lang="ru-RU" b="1" dirty="0" err="1"/>
              <a:t>здорових</a:t>
            </a:r>
            <a:r>
              <a:rPr lang="ru-RU" b="1" dirty="0"/>
              <a:t> людей, </a:t>
            </a:r>
            <a:r>
              <a:rPr lang="ru-RU" b="1" dirty="0" err="1"/>
              <a:t>тобто</a:t>
            </a:r>
            <a:r>
              <a:rPr lang="ru-RU" b="1" dirty="0"/>
              <a:t> </a:t>
            </a:r>
            <a:r>
              <a:rPr lang="ru-RU" b="1" dirty="0" err="1"/>
              <a:t>таке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 smtClean="0"/>
              <a:t>забезпечує</a:t>
            </a:r>
            <a:r>
              <a:rPr lang="ru-RU" b="1" dirty="0" smtClean="0"/>
              <a:t> </a:t>
            </a:r>
            <a:r>
              <a:rPr lang="ru-RU" b="1" dirty="0" err="1" smtClean="0"/>
              <a:t>організм</a:t>
            </a:r>
            <a:r>
              <a:rPr lang="ru-RU" b="1" dirty="0" smtClean="0"/>
              <a:t> </a:t>
            </a:r>
            <a:r>
              <a:rPr lang="ru-RU" b="1" dirty="0" err="1"/>
              <a:t>людини</a:t>
            </a:r>
            <a:r>
              <a:rPr lang="ru-RU" b="1" dirty="0"/>
              <a:t> оптимальною </a:t>
            </a:r>
            <a:r>
              <a:rPr lang="ru-RU" b="1" dirty="0" err="1"/>
              <a:t>кількістю</a:t>
            </a:r>
            <a:r>
              <a:rPr lang="ru-RU" b="1" dirty="0"/>
              <a:t> </a:t>
            </a:r>
            <a:r>
              <a:rPr lang="ru-RU" b="1" dirty="0" err="1"/>
              <a:t>поживних</a:t>
            </a:r>
            <a:r>
              <a:rPr lang="ru-RU" b="1" dirty="0"/>
              <a:t> </a:t>
            </a:r>
            <a:r>
              <a:rPr lang="ru-RU" b="1" dirty="0" err="1"/>
              <a:t>речовин</a:t>
            </a:r>
            <a:r>
              <a:rPr lang="ru-RU" b="1" dirty="0"/>
              <a:t> </a:t>
            </a:r>
            <a:r>
              <a:rPr lang="ru-RU" b="1" dirty="0" smtClean="0"/>
              <a:t>та </a:t>
            </a:r>
            <a:r>
              <a:rPr lang="ru-RU" b="1" dirty="0" err="1" smtClean="0"/>
              <a:t>енергії</a:t>
            </a:r>
            <a:r>
              <a:rPr lang="ru-RU" b="1" dirty="0" smtClean="0"/>
              <a:t> </a:t>
            </a:r>
            <a:r>
              <a:rPr lang="ru-RU" b="1" dirty="0" err="1"/>
              <a:t>відповідно</a:t>
            </a:r>
            <a:r>
              <a:rPr lang="ru-RU" b="1" dirty="0"/>
              <a:t> до норм </a:t>
            </a:r>
            <a:r>
              <a:rPr lang="ru-RU" b="1" dirty="0" err="1"/>
              <a:t>фізіологічних</a:t>
            </a:r>
            <a:r>
              <a:rPr lang="ru-RU" b="1" dirty="0"/>
              <a:t> потреб </a:t>
            </a:r>
            <a:r>
              <a:rPr lang="ru-RU" b="1" dirty="0" err="1"/>
              <a:t>організму</a:t>
            </a:r>
            <a:r>
              <a:rPr lang="ru-RU" b="1" dirty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/>
              <a:t>врахуванням</a:t>
            </a:r>
            <a:r>
              <a:rPr lang="ru-RU" b="1" dirty="0"/>
              <a:t> </a:t>
            </a:r>
            <a:r>
              <a:rPr lang="ru-RU" b="1" dirty="0" err="1"/>
              <a:t>статі</a:t>
            </a:r>
            <a:r>
              <a:rPr lang="ru-RU" b="1" dirty="0"/>
              <a:t>, </a:t>
            </a:r>
            <a:r>
              <a:rPr lang="ru-RU" b="1" dirty="0" err="1"/>
              <a:t>віку</a:t>
            </a:r>
            <a:r>
              <a:rPr lang="ru-RU" b="1" dirty="0"/>
              <a:t>, </a:t>
            </a:r>
            <a:r>
              <a:rPr lang="ru-RU" b="1" dirty="0" err="1"/>
              <a:t>фізичного</a:t>
            </a:r>
            <a:r>
              <a:rPr lang="ru-RU" b="1" dirty="0"/>
              <a:t> </a:t>
            </a:r>
            <a:r>
              <a:rPr lang="ru-RU" b="1" dirty="0" err="1"/>
              <a:t>навантаження</a:t>
            </a:r>
            <a:r>
              <a:rPr lang="ru-RU" b="1" dirty="0"/>
              <a:t>, для </a:t>
            </a:r>
            <a:r>
              <a:rPr lang="ru-RU" b="1" dirty="0" smtClean="0"/>
              <a:t>характеру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перебігу</a:t>
            </a:r>
            <a:r>
              <a:rPr lang="ru-RU" b="1" dirty="0"/>
              <a:t> та </a:t>
            </a:r>
            <a:r>
              <a:rPr lang="ru-RU" b="1" dirty="0" err="1"/>
              <a:t>інших</a:t>
            </a:r>
            <a:r>
              <a:rPr lang="ru-RU" b="1" dirty="0"/>
              <a:t> </a:t>
            </a:r>
            <a:r>
              <a:rPr lang="ru-RU" b="1" dirty="0" err="1"/>
              <a:t>факторів</a:t>
            </a:r>
            <a:r>
              <a:rPr lang="ru-RU" b="1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75" y="1794149"/>
            <a:ext cx="3972025" cy="2383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921" y="4870383"/>
            <a:ext cx="2891079" cy="198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55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1916" y="0"/>
            <a:ext cx="8557937" cy="590028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/>
              <a:t>Нетривалі</a:t>
            </a:r>
            <a:r>
              <a:rPr lang="ru-RU" b="1" dirty="0"/>
              <a:t> </a:t>
            </a:r>
            <a:r>
              <a:rPr lang="ru-RU" b="1" dirty="0" err="1"/>
              <a:t>погрішності</a:t>
            </a:r>
            <a:r>
              <a:rPr lang="ru-RU" b="1" dirty="0"/>
              <a:t> («</a:t>
            </a:r>
            <a:r>
              <a:rPr lang="ru-RU" b="1" dirty="0" err="1"/>
              <a:t>зиґзаґ</a:t>
            </a:r>
            <a:r>
              <a:rPr lang="ru-RU" b="1" dirty="0"/>
              <a:t>») в </a:t>
            </a:r>
            <a:r>
              <a:rPr lang="ru-RU" b="1" dirty="0" err="1"/>
              <a:t>режимі</a:t>
            </a:r>
            <a:r>
              <a:rPr lang="ru-RU" b="1" dirty="0"/>
              <a:t> і </a:t>
            </a:r>
            <a:r>
              <a:rPr lang="ru-RU" b="1" dirty="0" err="1"/>
              <a:t>якості</a:t>
            </a:r>
            <a:r>
              <a:rPr lang="ru-RU" b="1" dirty="0"/>
              <a:t> </a:t>
            </a:r>
            <a:r>
              <a:rPr lang="ru-RU" b="1" dirty="0" err="1" smtClean="0"/>
              <a:t>харчування</a:t>
            </a:r>
            <a:r>
              <a:rPr lang="ru-RU" b="1" dirty="0" smtClean="0"/>
              <a:t> </a:t>
            </a:r>
            <a:r>
              <a:rPr lang="ru-RU" b="1" dirty="0" err="1" smtClean="0"/>
              <a:t>здорових</a:t>
            </a:r>
            <a:r>
              <a:rPr lang="ru-RU" b="1" dirty="0" smtClean="0"/>
              <a:t> </a:t>
            </a:r>
            <a:r>
              <a:rPr lang="ru-RU" b="1" dirty="0" err="1"/>
              <a:t>осіб</a:t>
            </a:r>
            <a:r>
              <a:rPr lang="ru-RU" b="1" dirty="0"/>
              <a:t> не </a:t>
            </a:r>
            <a:r>
              <a:rPr lang="ru-RU" b="1" dirty="0" err="1"/>
              <a:t>завжди</a:t>
            </a:r>
            <a:r>
              <a:rPr lang="ru-RU" b="1" dirty="0"/>
              <a:t> </a:t>
            </a:r>
            <a:r>
              <a:rPr lang="ru-RU" b="1" dirty="0" err="1"/>
              <a:t>сприяють</a:t>
            </a:r>
            <a:r>
              <a:rPr lang="ru-RU" b="1" dirty="0"/>
              <a:t> </a:t>
            </a:r>
            <a:r>
              <a:rPr lang="ru-RU" b="1" dirty="0" err="1"/>
              <a:t>розвитку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, а </a:t>
            </a:r>
            <a:r>
              <a:rPr lang="ru-RU" b="1" dirty="0" smtClean="0"/>
              <a:t>у </a:t>
            </a:r>
            <a:r>
              <a:rPr lang="ru-RU" b="1" dirty="0" err="1" smtClean="0"/>
              <a:t>хворих</a:t>
            </a:r>
            <a:r>
              <a:rPr lang="ru-RU" b="1" dirty="0" smtClean="0"/>
              <a:t> </a:t>
            </a:r>
            <a:r>
              <a:rPr lang="ru-RU" b="1" dirty="0" err="1"/>
              <a:t>сприяють</a:t>
            </a:r>
            <a:r>
              <a:rPr lang="ru-RU" b="1" dirty="0"/>
              <a:t> </a:t>
            </a:r>
            <a:r>
              <a:rPr lang="ru-RU" b="1" dirty="0" err="1"/>
              <a:t>загостренню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. Коли </a:t>
            </a:r>
            <a:r>
              <a:rPr lang="ru-RU" b="1" dirty="0" err="1" smtClean="0"/>
              <a:t>розвивається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/>
              <a:t>, то </a:t>
            </a:r>
            <a:r>
              <a:rPr lang="ru-RU" b="1" dirty="0" err="1"/>
              <a:t>виникають</a:t>
            </a:r>
            <a:r>
              <a:rPr lang="ru-RU" b="1" dirty="0"/>
              <a:t> </a:t>
            </a:r>
            <a:r>
              <a:rPr lang="ru-RU" b="1" dirty="0" err="1"/>
              <a:t>питання</a:t>
            </a:r>
            <a:r>
              <a:rPr lang="ru-RU" b="1" dirty="0"/>
              <a:t>: </a:t>
            </a:r>
            <a:r>
              <a:rPr lang="ru-RU" b="1" dirty="0" err="1"/>
              <a:t>чи</a:t>
            </a:r>
            <a:r>
              <a:rPr lang="ru-RU" b="1" dirty="0"/>
              <a:t> будь яку </a:t>
            </a:r>
            <a:r>
              <a:rPr lang="ru-RU" b="1" dirty="0" err="1"/>
              <a:t>їжу</a:t>
            </a:r>
            <a:r>
              <a:rPr lang="ru-RU" b="1" dirty="0"/>
              <a:t> </a:t>
            </a:r>
            <a:r>
              <a:rPr lang="ru-RU" b="1" dirty="0" err="1"/>
              <a:t>хворий</a:t>
            </a:r>
            <a:r>
              <a:rPr lang="ru-RU" b="1" dirty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споживати</a:t>
            </a:r>
            <a:r>
              <a:rPr lang="ru-RU" b="1" dirty="0" smtClean="0"/>
              <a:t> </a:t>
            </a:r>
            <a:r>
              <a:rPr lang="ru-RU" b="1" dirty="0"/>
              <a:t>і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підбором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b="1" dirty="0" err="1"/>
              <a:t>поліпшити</a:t>
            </a:r>
            <a:r>
              <a:rPr lang="ru-RU" b="1" dirty="0"/>
              <a:t> стан </a:t>
            </a:r>
            <a:r>
              <a:rPr lang="ru-RU" b="1" dirty="0" err="1" smtClean="0"/>
              <a:t>здоров’я</a:t>
            </a:r>
            <a:r>
              <a:rPr lang="ru-RU" b="1" dirty="0" smtClean="0"/>
              <a:t>, </a:t>
            </a:r>
            <a:r>
              <a:rPr lang="ru-RU" b="1" dirty="0" err="1" smtClean="0"/>
              <a:t>видужати</a:t>
            </a:r>
            <a:r>
              <a:rPr lang="ru-RU" b="1" dirty="0"/>
              <a:t>? </a:t>
            </a:r>
            <a:r>
              <a:rPr lang="ru-RU" b="1" dirty="0" err="1"/>
              <a:t>Відповіді</a:t>
            </a:r>
            <a:r>
              <a:rPr lang="ru-RU" b="1" dirty="0"/>
              <a:t> на </a:t>
            </a:r>
            <a:r>
              <a:rPr lang="ru-RU" b="1" dirty="0" err="1"/>
              <a:t>ці</a:t>
            </a:r>
            <a:r>
              <a:rPr lang="ru-RU" b="1" dirty="0"/>
              <a:t> </a:t>
            </a:r>
            <a:r>
              <a:rPr lang="ru-RU" b="1" dirty="0" err="1"/>
              <a:t>питання</a:t>
            </a:r>
            <a:r>
              <a:rPr lang="ru-RU" b="1" dirty="0"/>
              <a:t> </a:t>
            </a:r>
            <a:r>
              <a:rPr lang="ru-RU" b="1" dirty="0" err="1"/>
              <a:t>дає</a:t>
            </a:r>
            <a:r>
              <a:rPr lang="ru-RU" b="1" dirty="0"/>
              <a:t> наука </a:t>
            </a:r>
            <a:r>
              <a:rPr lang="ru-RU" b="1" dirty="0" err="1"/>
              <a:t>дієтотерапія</a:t>
            </a:r>
            <a:r>
              <a:rPr lang="ru-RU" b="1" dirty="0"/>
              <a:t>.</a:t>
            </a:r>
          </a:p>
          <a:p>
            <a:r>
              <a:rPr lang="ru-RU" b="1" dirty="0"/>
              <a:t>Наука про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здорової</a:t>
            </a:r>
            <a:r>
              <a:rPr lang="ru-RU" b="1" dirty="0"/>
              <a:t> і </a:t>
            </a:r>
            <a:r>
              <a:rPr lang="ru-RU" b="1" dirty="0" err="1"/>
              <a:t>хворої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b="1" dirty="0" err="1" smtClean="0"/>
              <a:t>називається</a:t>
            </a:r>
            <a:r>
              <a:rPr lang="ru-RU" b="1" dirty="0" smtClean="0"/>
              <a:t> </a:t>
            </a:r>
            <a:r>
              <a:rPr lang="ru-RU" b="1" dirty="0" err="1" smtClean="0"/>
              <a:t>дієтологія</a:t>
            </a:r>
            <a:r>
              <a:rPr lang="ru-RU" b="1" dirty="0"/>
              <a:t>.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історія</a:t>
            </a:r>
            <a:r>
              <a:rPr lang="ru-RU" b="1" dirty="0"/>
              <a:t> </a:t>
            </a:r>
            <a:r>
              <a:rPr lang="ru-RU" b="1" dirty="0" err="1"/>
              <a:t>така</a:t>
            </a:r>
            <a:r>
              <a:rPr lang="ru-RU" b="1" dirty="0"/>
              <a:t> ж стара, як </a:t>
            </a:r>
            <a:r>
              <a:rPr lang="ru-RU" b="1" dirty="0" err="1"/>
              <a:t>історія</a:t>
            </a:r>
            <a:r>
              <a:rPr lang="ru-RU" b="1" dirty="0"/>
              <a:t> </a:t>
            </a:r>
            <a:r>
              <a:rPr lang="ru-RU" b="1" dirty="0" err="1"/>
              <a:t>людства</a:t>
            </a:r>
            <a:r>
              <a:rPr lang="ru-RU" b="1" dirty="0"/>
              <a:t>. </a:t>
            </a:r>
            <a:r>
              <a:rPr lang="ru-RU" b="1" dirty="0" err="1" smtClean="0"/>
              <a:t>Значний</a:t>
            </a:r>
            <a:r>
              <a:rPr lang="ru-RU" b="1" dirty="0" smtClean="0"/>
              <a:t> </a:t>
            </a:r>
            <a:r>
              <a:rPr lang="ru-RU" b="1" dirty="0" err="1" smtClean="0"/>
              <a:t>розвиток</a:t>
            </a:r>
            <a:r>
              <a:rPr lang="ru-RU" b="1" dirty="0" smtClean="0"/>
              <a:t> </a:t>
            </a:r>
            <a:r>
              <a:rPr lang="ru-RU" b="1" dirty="0"/>
              <a:t>вона </a:t>
            </a:r>
            <a:r>
              <a:rPr lang="ru-RU" b="1" dirty="0" err="1"/>
              <a:t>отримала</a:t>
            </a:r>
            <a:r>
              <a:rPr lang="ru-RU" b="1" dirty="0"/>
              <a:t> </a:t>
            </a:r>
            <a:r>
              <a:rPr lang="ru-RU" b="1" dirty="0" err="1"/>
              <a:t>лише</a:t>
            </a:r>
            <a:r>
              <a:rPr lang="ru-RU" b="1" dirty="0"/>
              <a:t> за </a:t>
            </a:r>
            <a:r>
              <a:rPr lang="ru-RU" b="1" dirty="0" err="1"/>
              <a:t>останні</a:t>
            </a:r>
            <a:r>
              <a:rPr lang="ru-RU" b="1" dirty="0"/>
              <a:t> 100 –150 </a:t>
            </a:r>
            <a:r>
              <a:rPr lang="ru-RU" b="1" dirty="0" err="1"/>
              <a:t>років</a:t>
            </a:r>
            <a:r>
              <a:rPr lang="ru-RU" b="1" dirty="0"/>
              <a:t>.</a:t>
            </a:r>
          </a:p>
          <a:p>
            <a:r>
              <a:rPr lang="ru-RU" b="1" dirty="0" err="1"/>
              <a:t>Дієтичне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хворим</a:t>
            </a:r>
            <a:r>
              <a:rPr lang="ru-RU" b="1" dirty="0"/>
              <a:t> </a:t>
            </a:r>
            <a:r>
              <a:rPr lang="ru-RU" b="1" dirty="0" err="1"/>
              <a:t>призначається</a:t>
            </a:r>
            <a:r>
              <a:rPr lang="ru-RU" b="1" dirty="0"/>
              <a:t> </a:t>
            </a:r>
            <a:r>
              <a:rPr lang="ru-RU" b="1" dirty="0" err="1" smtClean="0"/>
              <a:t>лікарем</a:t>
            </a:r>
            <a:r>
              <a:rPr lang="ru-RU" b="1" dirty="0" smtClean="0"/>
              <a:t> </a:t>
            </a:r>
            <a:r>
              <a:rPr lang="ru-RU" b="1" dirty="0" err="1" smtClean="0"/>
              <a:t>реабілітологом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рекомендує</a:t>
            </a:r>
            <a:r>
              <a:rPr lang="ru-RU" b="1" dirty="0"/>
              <a:t>, яку </a:t>
            </a:r>
            <a:r>
              <a:rPr lang="ru-RU" b="1" dirty="0" err="1"/>
              <a:t>їжу</a:t>
            </a:r>
            <a:r>
              <a:rPr lang="ru-RU" b="1" dirty="0"/>
              <a:t> </a:t>
            </a:r>
            <a:r>
              <a:rPr lang="ru-RU" b="1" dirty="0" err="1"/>
              <a:t>необхідно</a:t>
            </a:r>
            <a:r>
              <a:rPr lang="ru-RU" b="1" dirty="0"/>
              <a:t> </a:t>
            </a:r>
            <a:r>
              <a:rPr lang="ru-RU" b="1" dirty="0" err="1"/>
              <a:t>споживати</a:t>
            </a:r>
            <a:r>
              <a:rPr lang="ru-RU" b="1" dirty="0"/>
              <a:t>, </a:t>
            </a:r>
            <a:r>
              <a:rPr lang="ru-RU" b="1" dirty="0" smtClean="0"/>
              <a:t>а яку </a:t>
            </a:r>
            <a:r>
              <a:rPr lang="ru-RU" b="1" dirty="0" err="1"/>
              <a:t>виключити</a:t>
            </a:r>
            <a:r>
              <a:rPr lang="ru-RU" b="1" dirty="0"/>
              <a:t> з </a:t>
            </a:r>
            <a:r>
              <a:rPr lang="ru-RU" b="1" dirty="0" err="1"/>
              <a:t>раціону</a:t>
            </a:r>
            <a:r>
              <a:rPr lang="ru-RU" b="1" dirty="0"/>
              <a:t>. Але </a:t>
            </a:r>
            <a:r>
              <a:rPr lang="ru-RU" b="1" dirty="0" err="1"/>
              <a:t>нерідко</a:t>
            </a:r>
            <a:r>
              <a:rPr lang="ru-RU" b="1" dirty="0"/>
              <a:t> </a:t>
            </a:r>
            <a:r>
              <a:rPr lang="ru-RU" b="1" dirty="0" err="1"/>
              <a:t>виникають</a:t>
            </a:r>
            <a:r>
              <a:rPr lang="ru-RU" b="1" dirty="0"/>
              <a:t> </a:t>
            </a:r>
            <a:r>
              <a:rPr lang="ru-RU" b="1" dirty="0" err="1" smtClean="0"/>
              <a:t>додаткові</a:t>
            </a:r>
            <a:r>
              <a:rPr lang="ru-RU" b="1" dirty="0" smtClean="0"/>
              <a:t> </a:t>
            </a:r>
            <a:r>
              <a:rPr lang="ru-RU" b="1" dirty="0" err="1" smtClean="0"/>
              <a:t>питання</a:t>
            </a:r>
            <a:r>
              <a:rPr lang="ru-RU" b="1" dirty="0"/>
              <a:t>, </a:t>
            </a:r>
            <a:r>
              <a:rPr lang="ru-RU" b="1" dirty="0" err="1"/>
              <a:t>відповіді</a:t>
            </a:r>
            <a:r>
              <a:rPr lang="ru-RU" b="1" dirty="0"/>
              <a:t> на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знайти</a:t>
            </a:r>
            <a:r>
              <a:rPr lang="ru-RU" b="1" dirty="0"/>
              <a:t> у </a:t>
            </a:r>
            <a:r>
              <a:rPr lang="ru-RU" b="1" dirty="0" err="1"/>
              <a:t>нашому</a:t>
            </a:r>
            <a:r>
              <a:rPr lang="ru-RU" b="1" dirty="0"/>
              <a:t> </a:t>
            </a:r>
            <a:r>
              <a:rPr lang="ru-RU" b="1" dirty="0" err="1"/>
              <a:t>посібнику</a:t>
            </a:r>
            <a:r>
              <a:rPr lang="ru-RU" b="1" dirty="0"/>
              <a:t>.</a:t>
            </a:r>
          </a:p>
          <a:p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слід</a:t>
            </a:r>
            <a:r>
              <a:rPr lang="ru-RU" b="1" dirty="0"/>
              <a:t> </a:t>
            </a:r>
            <a:r>
              <a:rPr lang="ru-RU" b="1" dirty="0" err="1"/>
              <a:t>розглядати</a:t>
            </a:r>
            <a:r>
              <a:rPr lang="ru-RU" b="1" dirty="0"/>
              <a:t> не </a:t>
            </a:r>
            <a:r>
              <a:rPr lang="ru-RU" b="1" dirty="0" err="1"/>
              <a:t>лише</a:t>
            </a:r>
            <a:r>
              <a:rPr lang="ru-RU" b="1" dirty="0"/>
              <a:t> як </a:t>
            </a:r>
            <a:r>
              <a:rPr lang="ru-RU" b="1" dirty="0" err="1" smtClean="0"/>
              <a:t>індивідуальний</a:t>
            </a:r>
            <a:r>
              <a:rPr lang="ru-RU" b="1" dirty="0" smtClean="0"/>
              <a:t> </a:t>
            </a:r>
            <a:r>
              <a:rPr lang="ru-RU" b="1" dirty="0" err="1" smtClean="0"/>
              <a:t>елемент</a:t>
            </a:r>
            <a:r>
              <a:rPr lang="ru-RU" b="1" dirty="0" smtClean="0"/>
              <a:t> </a:t>
            </a:r>
            <a:r>
              <a:rPr lang="ru-RU" b="1" dirty="0" err="1"/>
              <a:t>забезпечення</a:t>
            </a:r>
            <a:r>
              <a:rPr lang="ru-RU" b="1" dirty="0"/>
              <a:t> </a:t>
            </a:r>
            <a:r>
              <a:rPr lang="ru-RU" b="1" dirty="0" err="1"/>
              <a:t>повноцінного</a:t>
            </a:r>
            <a:r>
              <a:rPr lang="ru-RU" b="1" dirty="0"/>
              <a:t> </a:t>
            </a:r>
            <a:r>
              <a:rPr lang="ru-RU" b="1" dirty="0" err="1"/>
              <a:t>життя</a:t>
            </a:r>
            <a:r>
              <a:rPr lang="ru-RU" b="1" dirty="0"/>
              <a:t> та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b="1" dirty="0" err="1" smtClean="0"/>
              <a:t>кожної</a:t>
            </a:r>
            <a:r>
              <a:rPr lang="ru-RU" b="1" dirty="0" smtClean="0"/>
              <a:t> </a:t>
            </a:r>
            <a:r>
              <a:rPr lang="ru-RU" b="1" dirty="0" err="1" smtClean="0"/>
              <a:t>людини</a:t>
            </a:r>
            <a:r>
              <a:rPr lang="ru-RU" b="1" dirty="0"/>
              <a:t>, а </a:t>
            </a:r>
            <a:r>
              <a:rPr lang="ru-RU" b="1" dirty="0" err="1"/>
              <a:t>також</a:t>
            </a:r>
            <a:r>
              <a:rPr lang="ru-RU" b="1" dirty="0"/>
              <a:t> як </a:t>
            </a:r>
            <a:r>
              <a:rPr lang="ru-RU" b="1" dirty="0" err="1"/>
              <a:t>важливу</a:t>
            </a:r>
            <a:r>
              <a:rPr lang="ru-RU" b="1" dirty="0"/>
              <a:t> </a:t>
            </a:r>
            <a:r>
              <a:rPr lang="ru-RU" b="1" dirty="0" err="1"/>
              <a:t>складову</a:t>
            </a:r>
            <a:r>
              <a:rPr lang="ru-RU" b="1" dirty="0"/>
              <a:t> </a:t>
            </a:r>
            <a:r>
              <a:rPr lang="ru-RU" b="1" dirty="0" err="1"/>
              <a:t>громадського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. </a:t>
            </a:r>
            <a:r>
              <a:rPr lang="ru-RU" b="1" dirty="0" err="1" smtClean="0"/>
              <a:t>Адже</a:t>
            </a:r>
            <a:r>
              <a:rPr lang="ru-RU" b="1" dirty="0" smtClean="0"/>
              <a:t> в </a:t>
            </a:r>
            <a:r>
              <a:rPr lang="ru-RU" b="1" dirty="0" err="1"/>
              <a:t>сучасних</a:t>
            </a:r>
            <a:r>
              <a:rPr lang="ru-RU" b="1" dirty="0"/>
              <a:t> </a:t>
            </a:r>
            <a:r>
              <a:rPr lang="ru-RU" b="1" dirty="0" err="1"/>
              <a:t>реаліях</a:t>
            </a:r>
            <a:r>
              <a:rPr lang="ru-RU" b="1" dirty="0"/>
              <a:t> </a:t>
            </a:r>
            <a:r>
              <a:rPr lang="ru-RU" b="1" dirty="0" err="1"/>
              <a:t>першою</a:t>
            </a:r>
            <a:r>
              <a:rPr lang="ru-RU" b="1" dirty="0"/>
              <a:t> і </a:t>
            </a:r>
            <a:r>
              <a:rPr lang="ru-RU" b="1" dirty="0" err="1"/>
              <a:t>найважливішою</a:t>
            </a:r>
            <a:r>
              <a:rPr lang="ru-RU" b="1" dirty="0"/>
              <a:t> проблемою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громадського</a:t>
            </a:r>
            <a:r>
              <a:rPr lang="ru-RU" b="1" dirty="0" smtClean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r>
              <a:rPr lang="ru-RU" b="1" dirty="0"/>
              <a:t> </a:t>
            </a:r>
            <a:r>
              <a:rPr lang="ru-RU" b="1" dirty="0" err="1"/>
              <a:t>визначено</a:t>
            </a:r>
            <a:r>
              <a:rPr lang="ru-RU" b="1" dirty="0"/>
              <a:t> </a:t>
            </a:r>
            <a:r>
              <a:rPr lang="ru-RU" b="1" dirty="0" err="1"/>
              <a:t>тягар</a:t>
            </a:r>
            <a:r>
              <a:rPr lang="ru-RU" b="1" dirty="0"/>
              <a:t> </a:t>
            </a:r>
            <a:r>
              <a:rPr lang="ru-RU" b="1" dirty="0" err="1" smtClean="0"/>
              <a:t>хронічних</a:t>
            </a:r>
            <a:r>
              <a:rPr lang="ru-RU" b="1" dirty="0" smtClean="0"/>
              <a:t> </a:t>
            </a:r>
            <a:r>
              <a:rPr lang="ru-RU" b="1" dirty="0" err="1" smtClean="0"/>
              <a:t>неінфекційних</a:t>
            </a:r>
            <a:r>
              <a:rPr lang="ru-RU" b="1" dirty="0" smtClean="0"/>
              <a:t> </a:t>
            </a:r>
            <a:r>
              <a:rPr lang="ru-RU" b="1" dirty="0" err="1"/>
              <a:t>захворювань</a:t>
            </a:r>
            <a:r>
              <a:rPr lang="ru-RU" b="1" dirty="0"/>
              <a:t> (</a:t>
            </a:r>
            <a:r>
              <a:rPr lang="ru-RU" b="1" dirty="0" err="1"/>
              <a:t>діабет</a:t>
            </a:r>
            <a:r>
              <a:rPr lang="ru-RU" b="1" dirty="0"/>
              <a:t>, рак, </a:t>
            </a:r>
            <a:r>
              <a:rPr lang="ru-RU" b="1" dirty="0" err="1" smtClean="0"/>
              <a:t>серцево-судинні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/>
              <a:t>, </a:t>
            </a:r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/>
              <a:t>хвороби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b="1" dirty="0"/>
              <a:t> </a:t>
            </a:r>
            <a:r>
              <a:rPr lang="ru-RU" b="1" dirty="0" err="1"/>
              <a:t>дихання</a:t>
            </a:r>
            <a:r>
              <a:rPr lang="ru-RU" b="1" dirty="0"/>
              <a:t>),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 smtClean="0"/>
              <a:t>зумовлюють</a:t>
            </a:r>
            <a:r>
              <a:rPr lang="ru-RU" b="1" dirty="0" smtClean="0"/>
              <a:t> </a:t>
            </a:r>
            <a:r>
              <a:rPr lang="ru-RU" b="1" dirty="0" err="1" smtClean="0"/>
              <a:t>понад</a:t>
            </a:r>
            <a:r>
              <a:rPr lang="ru-RU" b="1" dirty="0" smtClean="0"/>
              <a:t> </a:t>
            </a:r>
            <a:r>
              <a:rPr lang="ru-RU" b="1" dirty="0"/>
              <a:t>2/3 </a:t>
            </a:r>
            <a:r>
              <a:rPr lang="ru-RU" b="1" dirty="0" err="1"/>
              <a:t>загальної</a:t>
            </a:r>
            <a:r>
              <a:rPr lang="ru-RU" b="1" dirty="0"/>
              <a:t> </a:t>
            </a:r>
            <a:r>
              <a:rPr lang="ru-RU" b="1" dirty="0" err="1"/>
              <a:t>захворюваності</a:t>
            </a:r>
            <a:r>
              <a:rPr lang="ru-RU" b="1" dirty="0"/>
              <a:t> та </a:t>
            </a:r>
            <a:r>
              <a:rPr lang="ru-RU" b="1" dirty="0" err="1"/>
              <a:t>близько</a:t>
            </a:r>
            <a:r>
              <a:rPr lang="ru-RU" b="1" dirty="0"/>
              <a:t> 86% смертей </a:t>
            </a:r>
            <a:r>
              <a:rPr lang="ru-RU" b="1" dirty="0" smtClean="0"/>
              <a:t>в </a:t>
            </a:r>
            <a:r>
              <a:rPr lang="ru-RU" b="1" dirty="0" err="1" smtClean="0"/>
              <a:t>Україні</a:t>
            </a:r>
            <a:r>
              <a:rPr lang="ru-RU" b="1" dirty="0"/>
              <a:t>. </a:t>
            </a:r>
            <a:r>
              <a:rPr lang="ru-RU" b="1" dirty="0" err="1"/>
              <a:t>Впливати</a:t>
            </a:r>
            <a:r>
              <a:rPr lang="ru-RU" b="1" dirty="0"/>
              <a:t> на </a:t>
            </a:r>
            <a:r>
              <a:rPr lang="ru-RU" b="1" dirty="0" err="1"/>
              <a:t>суспільне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лише</a:t>
            </a:r>
            <a:r>
              <a:rPr lang="ru-RU" b="1" dirty="0"/>
              <a:t> </a:t>
            </a:r>
            <a:r>
              <a:rPr lang="ru-RU" b="1" dirty="0" err="1" smtClean="0"/>
              <a:t>спільними</a:t>
            </a:r>
            <a:r>
              <a:rPr lang="ru-RU" b="1" dirty="0" smtClean="0"/>
              <a:t> </a:t>
            </a:r>
            <a:r>
              <a:rPr lang="ru-RU" b="1" dirty="0" err="1" smtClean="0"/>
              <a:t>зусиллями</a:t>
            </a:r>
            <a:r>
              <a:rPr lang="ru-RU" b="1" dirty="0" smtClean="0"/>
              <a:t> </a:t>
            </a:r>
            <a:r>
              <a:rPr lang="ru-RU" b="1" dirty="0" err="1"/>
              <a:t>держави</a:t>
            </a:r>
            <a:r>
              <a:rPr lang="ru-RU" b="1" dirty="0"/>
              <a:t>, </a:t>
            </a:r>
            <a:r>
              <a:rPr lang="ru-RU" b="1" dirty="0" err="1"/>
              <a:t>громадськості</a:t>
            </a:r>
            <a:r>
              <a:rPr lang="ru-RU" b="1" dirty="0"/>
              <a:t> та </a:t>
            </a:r>
            <a:r>
              <a:rPr lang="ru-RU" b="1" dirty="0" err="1"/>
              <a:t>індивідуальної</a:t>
            </a:r>
            <a:r>
              <a:rPr lang="ru-RU" b="1" dirty="0"/>
              <a:t> </a:t>
            </a:r>
            <a:r>
              <a:rPr lang="ru-RU" b="1" dirty="0" err="1" smtClean="0"/>
              <a:t>особистості</a:t>
            </a:r>
            <a:r>
              <a:rPr lang="ru-RU" b="1" dirty="0" smtClean="0"/>
              <a:t>. Але </a:t>
            </a:r>
            <a:r>
              <a:rPr lang="ru-RU" b="1" dirty="0"/>
              <a:t>в широкому </a:t>
            </a:r>
            <a:r>
              <a:rPr lang="ru-RU" b="1" dirty="0" err="1"/>
              <a:t>розумінні</a:t>
            </a:r>
            <a:r>
              <a:rPr lang="ru-RU" b="1" dirty="0"/>
              <a:t> </a:t>
            </a:r>
            <a:r>
              <a:rPr lang="ru-RU" b="1" dirty="0" err="1"/>
              <a:t>найбільший</a:t>
            </a:r>
            <a:r>
              <a:rPr lang="ru-RU" b="1" dirty="0"/>
              <a:t> </a:t>
            </a:r>
            <a:r>
              <a:rPr lang="ru-RU" b="1" dirty="0" err="1"/>
              <a:t>внесок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зробити</a:t>
            </a:r>
            <a:r>
              <a:rPr lang="ru-RU" b="1" dirty="0"/>
              <a:t> </a:t>
            </a:r>
            <a:r>
              <a:rPr lang="ru-RU" b="1" dirty="0" smtClean="0"/>
              <a:t>через </a:t>
            </a:r>
            <a:r>
              <a:rPr lang="ru-RU" b="1" dirty="0" err="1" smtClean="0"/>
              <a:t>інвестиції</a:t>
            </a:r>
            <a:r>
              <a:rPr lang="ru-RU" b="1" dirty="0" smtClean="0"/>
              <a:t> </a:t>
            </a:r>
            <a:r>
              <a:rPr lang="ru-RU" b="1" dirty="0"/>
              <a:t>в </a:t>
            </a:r>
            <a:r>
              <a:rPr lang="ru-RU" b="1" dirty="0" err="1"/>
              <a:t>нього</a:t>
            </a:r>
            <a:r>
              <a:rPr lang="ru-RU" b="1" dirty="0"/>
              <a:t> часу, грошей і </a:t>
            </a:r>
            <a:r>
              <a:rPr lang="ru-RU" b="1" dirty="0" err="1"/>
              <a:t>засобів</a:t>
            </a:r>
            <a:r>
              <a:rPr lang="ru-RU" b="1" dirty="0"/>
              <a:t>. Одним з </a:t>
            </a:r>
            <a:r>
              <a:rPr lang="ru-RU" b="1" dirty="0" err="1" smtClean="0"/>
              <a:t>найважливіших</a:t>
            </a:r>
            <a:r>
              <a:rPr lang="ru-RU" b="1" dirty="0" smtClean="0"/>
              <a:t> </a:t>
            </a:r>
            <a:r>
              <a:rPr lang="ru-RU" b="1" dirty="0" err="1" smtClean="0"/>
              <a:t>засобів</a:t>
            </a:r>
            <a:r>
              <a:rPr lang="ru-RU" b="1" dirty="0" smtClean="0"/>
              <a:t> </a:t>
            </a:r>
            <a:r>
              <a:rPr lang="ru-RU" b="1" dirty="0" err="1"/>
              <a:t>визначено</a:t>
            </a:r>
            <a:r>
              <a:rPr lang="ru-RU" b="1" dirty="0"/>
              <a:t> </a:t>
            </a:r>
            <a:r>
              <a:rPr lang="ru-RU" b="1" dirty="0" err="1"/>
              <a:t>саме</a:t>
            </a:r>
            <a:r>
              <a:rPr lang="ru-RU" b="1" dirty="0"/>
              <a:t> </a:t>
            </a:r>
            <a:r>
              <a:rPr lang="ru-RU" b="1" dirty="0" err="1"/>
              <a:t>раціональне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02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434164"/>
            <a:ext cx="9403742" cy="4814235"/>
          </a:xfrm>
        </p:spPr>
        <p:txBody>
          <a:bodyPr>
            <a:noAutofit/>
          </a:bodyPr>
          <a:lstStyle/>
          <a:p>
            <a:r>
              <a:rPr lang="ru-RU" sz="1800" b="1" dirty="0" err="1"/>
              <a:t>Ще</a:t>
            </a:r>
            <a:r>
              <a:rPr lang="ru-RU" sz="1800" b="1" dirty="0"/>
              <a:t> в </a:t>
            </a:r>
            <a:r>
              <a:rPr lang="ru-RU" sz="1800" b="1" dirty="0" err="1"/>
              <a:t>стародавніх</a:t>
            </a:r>
            <a:r>
              <a:rPr lang="ru-RU" sz="1800" b="1" dirty="0"/>
              <a:t> </a:t>
            </a:r>
            <a:r>
              <a:rPr lang="ru-RU" sz="1800" b="1" dirty="0" err="1"/>
              <a:t>рукописах</a:t>
            </a:r>
            <a:r>
              <a:rPr lang="ru-RU" sz="1800" b="1" dirty="0"/>
              <a:t>, </a:t>
            </a:r>
            <a:r>
              <a:rPr lang="ru-RU" sz="1800" b="1" dirty="0" err="1"/>
              <a:t>які</a:t>
            </a:r>
            <a:r>
              <a:rPr lang="ru-RU" sz="1800" b="1" dirty="0"/>
              <a:t> є </a:t>
            </a:r>
            <a:r>
              <a:rPr lang="ru-RU" sz="1800" b="1" dirty="0" err="1"/>
              <a:t>першоджерелами</a:t>
            </a:r>
            <a:r>
              <a:rPr lang="ru-RU" sz="1800" b="1" dirty="0"/>
              <a:t> </a:t>
            </a:r>
            <a:r>
              <a:rPr lang="ru-RU" sz="1800" b="1" dirty="0" err="1" smtClean="0"/>
              <a:t>вивчення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історії</a:t>
            </a:r>
            <a:r>
              <a:rPr lang="ru-RU" sz="1800" b="1" dirty="0" smtClean="0"/>
              <a:t> </a:t>
            </a:r>
            <a:r>
              <a:rPr lang="ru-RU" sz="1800" b="1" dirty="0" err="1"/>
              <a:t>медицини</a:t>
            </a:r>
            <a:r>
              <a:rPr lang="ru-RU" sz="1800" b="1" dirty="0"/>
              <a:t>, є </a:t>
            </a:r>
            <a:r>
              <a:rPr lang="ru-RU" sz="1800" b="1" dirty="0" err="1"/>
              <a:t>згадки</a:t>
            </a:r>
            <a:r>
              <a:rPr lang="ru-RU" sz="1800" b="1" dirty="0"/>
              <a:t> про те, </a:t>
            </a:r>
            <a:r>
              <a:rPr lang="ru-RU" sz="1800" b="1" dirty="0" err="1"/>
              <a:t>що</a:t>
            </a:r>
            <a:r>
              <a:rPr lang="ru-RU" sz="1800" b="1" dirty="0"/>
              <a:t> </a:t>
            </a:r>
            <a:r>
              <a:rPr lang="ru-RU" sz="1800" b="1" dirty="0" err="1"/>
              <a:t>єгипетські</a:t>
            </a:r>
            <a:r>
              <a:rPr lang="ru-RU" sz="1800" b="1" dirty="0"/>
              <a:t> </a:t>
            </a:r>
            <a:r>
              <a:rPr lang="ru-RU" sz="1800" b="1" dirty="0" err="1"/>
              <a:t>лікарі</a:t>
            </a:r>
            <a:r>
              <a:rPr lang="ru-RU" sz="1800" b="1" dirty="0"/>
              <a:t> (</a:t>
            </a:r>
            <a:r>
              <a:rPr lang="ru-RU" sz="1800" b="1" dirty="0" err="1" smtClean="0"/>
              <a:t>жерці</a:t>
            </a:r>
            <a:r>
              <a:rPr lang="ru-RU" sz="1800" b="1" dirty="0" smtClean="0"/>
              <a:t>) надавали </a:t>
            </a:r>
            <a:r>
              <a:rPr lang="ru-RU" sz="1800" b="1" dirty="0"/>
              <a:t>великого </a:t>
            </a:r>
            <a:r>
              <a:rPr lang="ru-RU" sz="1800" b="1" dirty="0" err="1"/>
              <a:t>значення</a:t>
            </a:r>
            <a:r>
              <a:rPr lang="ru-RU" sz="1800" b="1" dirty="0"/>
              <a:t> </a:t>
            </a:r>
            <a:r>
              <a:rPr lang="ru-RU" sz="1800" b="1" dirty="0" err="1"/>
              <a:t>харчуванню</a:t>
            </a:r>
            <a:r>
              <a:rPr lang="ru-RU" sz="1800" b="1" dirty="0"/>
              <a:t> як </a:t>
            </a:r>
            <a:r>
              <a:rPr lang="ru-RU" sz="1800" b="1" dirty="0" err="1"/>
              <a:t>профілактичному</a:t>
            </a:r>
            <a:r>
              <a:rPr lang="ru-RU" sz="1800" b="1" dirty="0"/>
              <a:t> </a:t>
            </a:r>
            <a:r>
              <a:rPr lang="ru-RU" sz="1800" b="1" dirty="0" smtClean="0"/>
              <a:t>та </a:t>
            </a:r>
            <a:r>
              <a:rPr lang="ru-RU" sz="1800" b="1" dirty="0" err="1" smtClean="0"/>
              <a:t>лікувальному</a:t>
            </a:r>
            <a:r>
              <a:rPr lang="ru-RU" sz="1800" b="1" dirty="0" smtClean="0"/>
              <a:t> </a:t>
            </a:r>
            <a:r>
              <a:rPr lang="ru-RU" sz="1800" b="1" dirty="0" err="1"/>
              <a:t>засобу</a:t>
            </a:r>
            <a:r>
              <a:rPr lang="ru-RU" sz="1800" b="1" dirty="0"/>
              <a:t>. </a:t>
            </a:r>
            <a:r>
              <a:rPr lang="ru-RU" sz="1800" b="1" dirty="0" err="1"/>
              <a:t>Опис</a:t>
            </a:r>
            <a:r>
              <a:rPr lang="ru-RU" sz="1800" b="1" dirty="0"/>
              <a:t> перших </a:t>
            </a:r>
            <a:r>
              <a:rPr lang="ru-RU" sz="1800" b="1" dirty="0" err="1"/>
              <a:t>дієт</a:t>
            </a:r>
            <a:r>
              <a:rPr lang="ru-RU" sz="1800" b="1" dirty="0"/>
              <a:t> подано в </a:t>
            </a:r>
            <a:r>
              <a:rPr lang="ru-RU" sz="1800" b="1" dirty="0" err="1" smtClean="0"/>
              <a:t>Салернському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кодексі</a:t>
            </a:r>
            <a:r>
              <a:rPr lang="ru-RU" sz="1800" b="1" dirty="0" smtClean="0"/>
              <a:t> </a:t>
            </a:r>
            <a:r>
              <a:rPr lang="ru-RU" sz="1800" b="1" dirty="0" err="1"/>
              <a:t>здоров'я</a:t>
            </a:r>
            <a:r>
              <a:rPr lang="ru-RU" sz="1800" b="1" dirty="0"/>
              <a:t> (1480 р.). </a:t>
            </a:r>
            <a:r>
              <a:rPr lang="ru-RU" sz="1800" b="1" dirty="0" err="1"/>
              <a:t>Гіппократ</a:t>
            </a:r>
            <a:r>
              <a:rPr lang="ru-RU" sz="1800" b="1" dirty="0"/>
              <a:t> </a:t>
            </a:r>
            <a:r>
              <a:rPr lang="ru-RU" sz="1800" b="1" dirty="0" err="1"/>
              <a:t>вказував</a:t>
            </a:r>
            <a:r>
              <a:rPr lang="ru-RU" sz="1800" b="1" dirty="0"/>
              <a:t>, </a:t>
            </a:r>
            <a:r>
              <a:rPr lang="ru-RU" sz="1800" b="1" dirty="0" err="1"/>
              <a:t>що</a:t>
            </a:r>
            <a:r>
              <a:rPr lang="ru-RU" sz="1800" b="1" dirty="0"/>
              <a:t> </a:t>
            </a:r>
            <a:r>
              <a:rPr lang="ru-RU" sz="1800" b="1" dirty="0" err="1"/>
              <a:t>харчові</a:t>
            </a:r>
            <a:r>
              <a:rPr lang="ru-RU" sz="1800" b="1" dirty="0"/>
              <a:t> </a:t>
            </a:r>
            <a:r>
              <a:rPr lang="ru-RU" sz="1800" b="1" dirty="0" err="1" smtClean="0"/>
              <a:t>речовини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повинні</a:t>
            </a:r>
            <a:r>
              <a:rPr lang="ru-RU" sz="1800" b="1" dirty="0" smtClean="0"/>
              <a:t> </a:t>
            </a:r>
            <a:r>
              <a:rPr lang="ru-RU" sz="1800" b="1" dirty="0"/>
              <a:t>бути </a:t>
            </a:r>
            <a:r>
              <a:rPr lang="ru-RU" sz="1800" b="1" dirty="0" err="1"/>
              <a:t>лікувальним</a:t>
            </a:r>
            <a:r>
              <a:rPr lang="ru-RU" sz="1800" b="1" dirty="0"/>
              <a:t> </a:t>
            </a:r>
            <a:r>
              <a:rPr lang="ru-RU" sz="1800" b="1" dirty="0" err="1"/>
              <a:t>засобом</a:t>
            </a:r>
            <a:r>
              <a:rPr lang="ru-RU" sz="1800" b="1" dirty="0"/>
              <a:t>, а </a:t>
            </a:r>
            <a:r>
              <a:rPr lang="ru-RU" sz="1800" b="1" dirty="0" err="1"/>
              <a:t>лікувальні</a:t>
            </a:r>
            <a:r>
              <a:rPr lang="ru-RU" sz="1800" b="1" dirty="0"/>
              <a:t> </a:t>
            </a:r>
            <a:r>
              <a:rPr lang="ru-RU" sz="1800" b="1" dirty="0" err="1"/>
              <a:t>засоби</a:t>
            </a:r>
            <a:r>
              <a:rPr lang="ru-RU" sz="1800" b="1" dirty="0"/>
              <a:t> </a:t>
            </a:r>
            <a:r>
              <a:rPr lang="ru-RU" sz="1800" b="1" dirty="0" err="1"/>
              <a:t>повинні</a:t>
            </a:r>
            <a:r>
              <a:rPr lang="ru-RU" sz="1800" b="1" dirty="0"/>
              <a:t> </a:t>
            </a:r>
            <a:r>
              <a:rPr lang="ru-RU" sz="1800" b="1" dirty="0" smtClean="0"/>
              <a:t>бути </a:t>
            </a:r>
            <a:r>
              <a:rPr lang="ru-RU" sz="1800" b="1" dirty="0" err="1" smtClean="0"/>
              <a:t>харчовими</a:t>
            </a:r>
            <a:r>
              <a:rPr lang="ru-RU" sz="1800" b="1" dirty="0" smtClean="0"/>
              <a:t> </a:t>
            </a:r>
            <a:r>
              <a:rPr lang="ru-RU" sz="1800" b="1" dirty="0" err="1"/>
              <a:t>речовинами</a:t>
            </a:r>
            <a:r>
              <a:rPr lang="ru-RU" sz="1800" b="1" dirty="0"/>
              <a:t>. Проблемою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</a:t>
            </a:r>
            <a:r>
              <a:rPr lang="ru-RU" sz="1800" b="1" dirty="0" err="1"/>
              <a:t>займалися</a:t>
            </a:r>
            <a:r>
              <a:rPr lang="ru-RU" sz="1800" b="1" dirty="0"/>
              <a:t>: </a:t>
            </a:r>
            <a:r>
              <a:rPr lang="ru-RU" sz="1800" b="1" dirty="0" smtClean="0"/>
              <a:t>Бекон, Ч</a:t>
            </a:r>
            <a:r>
              <a:rPr lang="ru-RU" sz="1800" b="1" dirty="0"/>
              <a:t>. </a:t>
            </a:r>
            <a:r>
              <a:rPr lang="ru-RU" sz="1800" b="1" dirty="0" err="1"/>
              <a:t>Дарвін</a:t>
            </a:r>
            <a:r>
              <a:rPr lang="ru-RU" sz="1800" b="1" dirty="0"/>
              <a:t>, І. Мечников, І.М. Сеченов, Н.М. Пирогов, І.П. Павлов </a:t>
            </a:r>
            <a:r>
              <a:rPr lang="ru-RU" sz="1800" b="1" dirty="0" smtClean="0"/>
              <a:t>та </a:t>
            </a:r>
            <a:r>
              <a:rPr lang="ru-RU" sz="1800" b="1" dirty="0" err="1" smtClean="0"/>
              <a:t>інші</a:t>
            </a:r>
            <a:r>
              <a:rPr lang="ru-RU" sz="1800" b="1" dirty="0" smtClean="0"/>
              <a:t> </a:t>
            </a:r>
            <a:r>
              <a:rPr lang="ru-RU" sz="1800" b="1" dirty="0" err="1"/>
              <a:t>відомі</a:t>
            </a:r>
            <a:r>
              <a:rPr lang="ru-RU" sz="1800" b="1" dirty="0"/>
              <a:t> </a:t>
            </a:r>
            <a:r>
              <a:rPr lang="ru-RU" sz="1800" b="1" dirty="0" err="1"/>
              <a:t>вчені</a:t>
            </a:r>
            <a:r>
              <a:rPr lang="ru-RU" sz="1800" b="1" dirty="0"/>
              <a:t>, </a:t>
            </a:r>
            <a:r>
              <a:rPr lang="ru-RU" sz="1800" b="1" dirty="0" err="1"/>
              <a:t>лікарі</a:t>
            </a:r>
            <a:r>
              <a:rPr lang="ru-RU" sz="1800" b="1" dirty="0"/>
              <a:t> того часу. </a:t>
            </a:r>
            <a:r>
              <a:rPr lang="ru-RU" sz="1800" b="1" dirty="0" err="1"/>
              <a:t>Пізніше</a:t>
            </a:r>
            <a:r>
              <a:rPr lang="ru-RU" sz="1800" b="1" dirty="0"/>
              <a:t> </a:t>
            </a:r>
            <a:r>
              <a:rPr lang="ru-RU" sz="1800" b="1" dirty="0" err="1"/>
              <a:t>вийшла</a:t>
            </a:r>
            <a:r>
              <a:rPr lang="ru-RU" sz="1800" b="1" dirty="0"/>
              <a:t> книга </a:t>
            </a:r>
            <a:r>
              <a:rPr lang="ru-RU" sz="1800" b="1" dirty="0" err="1" smtClean="0"/>
              <a:t>відомого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англійського</a:t>
            </a:r>
            <a:r>
              <a:rPr lang="ru-RU" sz="1800" b="1" dirty="0" smtClean="0"/>
              <a:t> </a:t>
            </a:r>
            <a:r>
              <a:rPr lang="ru-RU" sz="1800" b="1" dirty="0" err="1"/>
              <a:t>спеціаліста</a:t>
            </a:r>
            <a:r>
              <a:rPr lang="ru-RU" sz="1800" b="1" dirty="0"/>
              <a:t> з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Джона </a:t>
            </a:r>
            <a:r>
              <a:rPr lang="ru-RU" sz="1800" b="1" dirty="0" err="1"/>
              <a:t>Юдкіна</a:t>
            </a:r>
            <a:r>
              <a:rPr lang="ru-RU" sz="1800" b="1" dirty="0"/>
              <a:t> «</a:t>
            </a:r>
            <a:r>
              <a:rPr lang="ru-RU" sz="1800" b="1" dirty="0" err="1"/>
              <a:t>Чистий</a:t>
            </a:r>
            <a:r>
              <a:rPr lang="ru-RU" sz="1800" b="1" dirty="0"/>
              <a:t>, </a:t>
            </a:r>
            <a:r>
              <a:rPr lang="ru-RU" sz="1800" b="1" dirty="0" err="1" smtClean="0"/>
              <a:t>білий</a:t>
            </a:r>
            <a:r>
              <a:rPr lang="ru-RU" sz="1800" b="1" dirty="0" smtClean="0"/>
              <a:t> і </a:t>
            </a:r>
            <a:r>
              <a:rPr lang="ru-RU" sz="1800" b="1" dirty="0" err="1"/>
              <a:t>смертельний</a:t>
            </a:r>
            <a:r>
              <a:rPr lang="ru-RU" sz="1800" b="1" dirty="0"/>
              <a:t>».</a:t>
            </a:r>
          </a:p>
          <a:p>
            <a:r>
              <a:rPr lang="ru-RU" sz="1800" b="1" dirty="0"/>
              <a:t>Але до </a:t>
            </a:r>
            <a:r>
              <a:rPr lang="ru-RU" sz="1800" b="1" dirty="0" err="1"/>
              <a:t>кінця</a:t>
            </a:r>
            <a:r>
              <a:rPr lang="ru-RU" sz="1800" b="1" dirty="0"/>
              <a:t> ХІХ ст. </a:t>
            </a:r>
            <a:r>
              <a:rPr lang="ru-RU" sz="1800" b="1" dirty="0" err="1"/>
              <a:t>лікувальне</a:t>
            </a:r>
            <a:r>
              <a:rPr lang="ru-RU" sz="1800" b="1" dirty="0"/>
              <a:t>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</a:t>
            </a:r>
            <a:r>
              <a:rPr lang="ru-RU" sz="1800" b="1" dirty="0" err="1" smtClean="0"/>
              <a:t>застосовували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емпірично</a:t>
            </a:r>
            <a:r>
              <a:rPr lang="ru-RU" sz="1800" b="1" dirty="0"/>
              <a:t>. </a:t>
            </a:r>
            <a:r>
              <a:rPr lang="ru-RU" sz="1800" b="1" dirty="0" err="1"/>
              <a:t>Тільки</a:t>
            </a:r>
            <a:r>
              <a:rPr lang="ru-RU" sz="1800" b="1" dirty="0"/>
              <a:t> з </a:t>
            </a:r>
            <a:r>
              <a:rPr lang="ru-RU" sz="1800" b="1" dirty="0" err="1"/>
              <a:t>відкриттям</a:t>
            </a:r>
            <a:r>
              <a:rPr lang="ru-RU" sz="1800" b="1" dirty="0"/>
              <a:t> </a:t>
            </a:r>
            <a:r>
              <a:rPr lang="ru-RU" sz="1800" b="1" dirty="0" err="1"/>
              <a:t>академіком</a:t>
            </a:r>
            <a:r>
              <a:rPr lang="ru-RU" sz="1800" b="1" dirty="0"/>
              <a:t> І.П. </a:t>
            </a:r>
            <a:r>
              <a:rPr lang="ru-RU" sz="1800" b="1" dirty="0" err="1"/>
              <a:t>Павловим</a:t>
            </a:r>
            <a:r>
              <a:rPr lang="ru-RU" sz="1800" b="1" dirty="0"/>
              <a:t> </a:t>
            </a:r>
            <a:r>
              <a:rPr lang="ru-RU" sz="1800" b="1" dirty="0" err="1" smtClean="0"/>
              <a:t>законів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травлення</a:t>
            </a:r>
            <a:r>
              <a:rPr lang="ru-RU" sz="1800" b="1" dirty="0" smtClean="0"/>
              <a:t> </a:t>
            </a:r>
            <a:r>
              <a:rPr lang="ru-RU" sz="1800" b="1" dirty="0" err="1"/>
              <a:t>дієтичне</a:t>
            </a:r>
            <a:r>
              <a:rPr lang="ru-RU" sz="1800" b="1" dirty="0"/>
              <a:t>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</a:t>
            </a:r>
            <a:r>
              <a:rPr lang="ru-RU" sz="1800" b="1" dirty="0" err="1"/>
              <a:t>набуло</a:t>
            </a:r>
            <a:r>
              <a:rPr lang="ru-RU" sz="1800" b="1" dirty="0"/>
              <a:t> </a:t>
            </a:r>
            <a:r>
              <a:rPr lang="ru-RU" sz="1800" b="1" dirty="0" err="1"/>
              <a:t>наукового</a:t>
            </a:r>
            <a:r>
              <a:rPr lang="ru-RU" sz="1800" b="1" dirty="0"/>
              <a:t> </a:t>
            </a:r>
            <a:r>
              <a:rPr lang="ru-RU" sz="1800" b="1" dirty="0" err="1"/>
              <a:t>обгрунтування</a:t>
            </a:r>
            <a:r>
              <a:rPr lang="ru-RU" sz="1800" b="1" dirty="0"/>
              <a:t>. </a:t>
            </a:r>
            <a:r>
              <a:rPr lang="ru-RU" sz="1800" b="1" dirty="0" smtClean="0"/>
              <a:t>У 20–50-х </a:t>
            </a:r>
            <a:r>
              <a:rPr lang="ru-RU" sz="1800" b="1" dirty="0"/>
              <a:t>роках ХХ ст. </a:t>
            </a:r>
            <a:r>
              <a:rPr lang="ru-RU" sz="1800" b="1" dirty="0" err="1"/>
              <a:t>М.І.Певзнер</a:t>
            </a:r>
            <a:r>
              <a:rPr lang="ru-RU" sz="1800" b="1" dirty="0"/>
              <a:t> </a:t>
            </a:r>
            <a:r>
              <a:rPr lang="ru-RU" sz="1800" b="1" dirty="0" err="1"/>
              <a:t>розробив</a:t>
            </a:r>
            <a:r>
              <a:rPr lang="ru-RU" sz="1800" b="1" dirty="0"/>
              <a:t> так </a:t>
            </a:r>
            <a:r>
              <a:rPr lang="ru-RU" sz="1800" b="1" dirty="0" err="1"/>
              <a:t>звану</a:t>
            </a:r>
            <a:r>
              <a:rPr lang="ru-RU" sz="1800" b="1" dirty="0"/>
              <a:t> </a:t>
            </a:r>
            <a:r>
              <a:rPr lang="ru-RU" sz="1800" b="1" dirty="0" err="1"/>
              <a:t>групову</a:t>
            </a:r>
            <a:r>
              <a:rPr lang="ru-RU" sz="1800" b="1" dirty="0"/>
              <a:t> </a:t>
            </a:r>
            <a:r>
              <a:rPr lang="ru-RU" sz="1800" b="1" dirty="0" err="1" smtClean="0"/>
              <a:t>дієтну</a:t>
            </a:r>
            <a:r>
              <a:rPr lang="ru-RU" sz="1800" b="1" dirty="0" smtClean="0"/>
              <a:t> систему </a:t>
            </a:r>
            <a:r>
              <a:rPr lang="ru-RU" sz="1800" b="1" dirty="0" err="1"/>
              <a:t>харчування</a:t>
            </a:r>
            <a:r>
              <a:rPr lang="ru-RU" sz="1800" b="1" dirty="0"/>
              <a:t>, </a:t>
            </a:r>
            <a:r>
              <a:rPr lang="ru-RU" sz="1800" b="1" dirty="0" err="1"/>
              <a:t>згідно</a:t>
            </a:r>
            <a:r>
              <a:rPr lang="ru-RU" sz="1800" b="1" dirty="0"/>
              <a:t> з </a:t>
            </a:r>
            <a:r>
              <a:rPr lang="ru-RU" sz="1800" b="1" dirty="0" err="1"/>
              <a:t>якою</a:t>
            </a:r>
            <a:r>
              <a:rPr lang="ru-RU" sz="1800" b="1" dirty="0"/>
              <a:t> </a:t>
            </a:r>
            <a:r>
              <a:rPr lang="ru-RU" sz="1800" b="1" dirty="0" err="1"/>
              <a:t>кожна</a:t>
            </a:r>
            <a:r>
              <a:rPr lang="ru-RU" sz="1800" b="1" dirty="0"/>
              <a:t> </a:t>
            </a:r>
            <a:r>
              <a:rPr lang="ru-RU" sz="1800" b="1" dirty="0" err="1"/>
              <a:t>група</a:t>
            </a:r>
            <a:r>
              <a:rPr lang="ru-RU" sz="1800" b="1" dirty="0"/>
              <a:t> </a:t>
            </a:r>
            <a:r>
              <a:rPr lang="ru-RU" sz="1800" b="1" dirty="0" err="1" smtClean="0"/>
              <a:t>споріднених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захворювань</a:t>
            </a:r>
            <a:r>
              <a:rPr lang="ru-RU" sz="1800" b="1" dirty="0" smtClean="0"/>
              <a:t> </a:t>
            </a:r>
            <a:r>
              <a:rPr lang="ru-RU" sz="1800" b="1" dirty="0"/>
              <a:t>одержала свою </a:t>
            </a:r>
            <a:r>
              <a:rPr lang="ru-RU" sz="1800" b="1" dirty="0" err="1"/>
              <a:t>дієту</a:t>
            </a:r>
            <a:r>
              <a:rPr lang="ru-RU" sz="18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6065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933322" cy="6468176"/>
          </a:xfrm>
        </p:spPr>
        <p:txBody>
          <a:bodyPr>
            <a:noAutofit/>
          </a:bodyPr>
          <a:lstStyle/>
          <a:p>
            <a:r>
              <a:rPr lang="ru-RU" sz="1700" b="1" dirty="0" err="1"/>
              <a:t>Спочатку</a:t>
            </a:r>
            <a:r>
              <a:rPr lang="ru-RU" sz="1700" b="1" dirty="0"/>
              <a:t> </a:t>
            </a:r>
            <a:r>
              <a:rPr lang="ru-RU" sz="1700" b="1" dirty="0" err="1"/>
              <a:t>було</a:t>
            </a:r>
            <a:r>
              <a:rPr lang="ru-RU" sz="1700" b="1" dirty="0"/>
              <a:t> 15 </a:t>
            </a:r>
            <a:r>
              <a:rPr lang="ru-RU" sz="1700" b="1" dirty="0" err="1"/>
              <a:t>дієт</a:t>
            </a:r>
            <a:r>
              <a:rPr lang="ru-RU" sz="1700" b="1" dirty="0"/>
              <a:t>, </a:t>
            </a:r>
            <a:r>
              <a:rPr lang="ru-RU" sz="1700" b="1" dirty="0" err="1"/>
              <a:t>які</a:t>
            </a:r>
            <a:r>
              <a:rPr lang="ru-RU" sz="1700" b="1" dirty="0"/>
              <a:t> широко </a:t>
            </a:r>
            <a:r>
              <a:rPr lang="ru-RU" sz="1700" b="1" dirty="0" err="1"/>
              <a:t>призначалися</a:t>
            </a:r>
            <a:r>
              <a:rPr lang="ru-RU" sz="1700" b="1" dirty="0"/>
              <a:t> </a:t>
            </a:r>
            <a:r>
              <a:rPr lang="ru-RU" sz="1700" b="1" dirty="0" err="1"/>
              <a:t>хворим</a:t>
            </a:r>
            <a:r>
              <a:rPr lang="ru-RU" sz="1700" b="1" dirty="0"/>
              <a:t> </a:t>
            </a:r>
            <a:r>
              <a:rPr lang="ru-RU" sz="1700" b="1" dirty="0" err="1" smtClean="0"/>
              <a:t>улікарнях</a:t>
            </a:r>
            <a:r>
              <a:rPr lang="ru-RU" sz="1700" b="1" dirty="0"/>
              <a:t>, </a:t>
            </a:r>
            <a:r>
              <a:rPr lang="ru-RU" sz="1700" b="1" dirty="0" err="1" smtClean="0"/>
              <a:t>санаторіях</a:t>
            </a:r>
            <a:r>
              <a:rPr lang="ru-RU" sz="1700" b="1" dirty="0" smtClean="0"/>
              <a:t>, </a:t>
            </a:r>
            <a:r>
              <a:rPr lang="ru-RU" sz="1700" b="1" dirty="0" err="1" smtClean="0"/>
              <a:t>дієтичних</a:t>
            </a:r>
            <a:r>
              <a:rPr lang="ru-RU" sz="1700" b="1" dirty="0" smtClean="0"/>
              <a:t> </a:t>
            </a:r>
            <a:r>
              <a:rPr lang="ru-RU" sz="1700" b="1" dirty="0" err="1"/>
              <a:t>їдальнях</a:t>
            </a:r>
            <a:r>
              <a:rPr lang="ru-RU" sz="1700" b="1" dirty="0"/>
              <a:t>. А </a:t>
            </a:r>
            <a:r>
              <a:rPr lang="ru-RU" sz="1700" b="1" dirty="0" err="1"/>
              <a:t>нині</a:t>
            </a:r>
            <a:r>
              <a:rPr lang="ru-RU" sz="1700" b="1" dirty="0"/>
              <a:t>, </a:t>
            </a:r>
            <a:r>
              <a:rPr lang="ru-RU" sz="1700" b="1" dirty="0" err="1"/>
              <a:t>згідно</a:t>
            </a:r>
            <a:r>
              <a:rPr lang="ru-RU" sz="1700" b="1" dirty="0"/>
              <a:t> з </a:t>
            </a:r>
            <a:r>
              <a:rPr lang="ru-RU" sz="1700" b="1" dirty="0" smtClean="0"/>
              <a:t>наказом МОЗ </a:t>
            </a:r>
            <a:r>
              <a:rPr lang="ru-RU" sz="1700" b="1" dirty="0" err="1"/>
              <a:t>України</a:t>
            </a:r>
            <a:r>
              <a:rPr lang="ru-RU" sz="1700" b="1" dirty="0"/>
              <a:t> № 16 </a:t>
            </a:r>
            <a:r>
              <a:rPr lang="ru-RU" sz="1700" b="1" dirty="0" err="1"/>
              <a:t>від</a:t>
            </a:r>
            <a:r>
              <a:rPr lang="ru-RU" sz="1700" b="1" dirty="0"/>
              <a:t> 14.01.2013 року, </a:t>
            </a:r>
            <a:r>
              <a:rPr lang="ru-RU" sz="1700" b="1" dirty="0" err="1"/>
              <a:t>затверджені</a:t>
            </a:r>
            <a:r>
              <a:rPr lang="ru-RU" sz="1700" b="1" dirty="0"/>
              <a:t> </a:t>
            </a:r>
            <a:r>
              <a:rPr lang="ru-RU" sz="1700" b="1" dirty="0" err="1" smtClean="0"/>
              <a:t>Методичні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рекомендації</a:t>
            </a:r>
            <a:r>
              <a:rPr lang="ru-RU" sz="1700" b="1" dirty="0" smtClean="0"/>
              <a:t> </a:t>
            </a:r>
            <a:r>
              <a:rPr lang="ru-RU" sz="1700" b="1" dirty="0" err="1"/>
              <a:t>щодо</a:t>
            </a:r>
            <a:r>
              <a:rPr lang="ru-RU" sz="1700" b="1" dirty="0"/>
              <a:t> </a:t>
            </a:r>
            <a:r>
              <a:rPr lang="ru-RU" sz="1700" b="1" dirty="0" err="1"/>
              <a:t>дієт</a:t>
            </a:r>
            <a:r>
              <a:rPr lang="ru-RU" sz="1700" b="1" dirty="0"/>
              <a:t> в </a:t>
            </a:r>
            <a:r>
              <a:rPr lang="ru-RU" sz="1700" b="1" dirty="0" err="1"/>
              <a:t>лікувальних</a:t>
            </a:r>
            <a:r>
              <a:rPr lang="ru-RU" sz="1700" b="1" dirty="0"/>
              <a:t> закладах, </a:t>
            </a:r>
            <a:r>
              <a:rPr lang="ru-RU" sz="1700" b="1" dirty="0" err="1"/>
              <a:t>санаторіях</a:t>
            </a:r>
            <a:r>
              <a:rPr lang="ru-RU" sz="1700" b="1" dirty="0"/>
              <a:t>. </a:t>
            </a:r>
            <a:r>
              <a:rPr lang="ru-RU" sz="1700" b="1" dirty="0" smtClean="0"/>
              <a:t>Метою </a:t>
            </a:r>
            <a:r>
              <a:rPr lang="ru-RU" sz="1700" b="1" dirty="0" err="1" smtClean="0"/>
              <a:t>даного</a:t>
            </a:r>
            <a:r>
              <a:rPr lang="ru-RU" sz="1700" b="1" dirty="0" smtClean="0"/>
              <a:t> </a:t>
            </a:r>
            <a:r>
              <a:rPr lang="ru-RU" sz="1700" b="1" dirty="0"/>
              <a:t>документа є </a:t>
            </a:r>
            <a:r>
              <a:rPr lang="ru-RU" sz="1700" b="1" dirty="0" err="1"/>
              <a:t>надання</a:t>
            </a:r>
            <a:r>
              <a:rPr lang="ru-RU" sz="1700" b="1" dirty="0"/>
              <a:t> </a:t>
            </a:r>
            <a:r>
              <a:rPr lang="ru-RU" sz="1700" b="1" dirty="0" err="1"/>
              <a:t>обґрунтованої</a:t>
            </a:r>
            <a:r>
              <a:rPr lang="ru-RU" sz="1700" b="1" dirty="0"/>
              <a:t> </a:t>
            </a:r>
            <a:r>
              <a:rPr lang="ru-RU" sz="1700" b="1" dirty="0" err="1"/>
              <a:t>інформації</a:t>
            </a:r>
            <a:r>
              <a:rPr lang="ru-RU" sz="1700" b="1" dirty="0"/>
              <a:t> для </a:t>
            </a:r>
            <a:r>
              <a:rPr lang="ru-RU" sz="1700" b="1" dirty="0" err="1" smtClean="0"/>
              <a:t>підвищеної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підготовленості</a:t>
            </a:r>
            <a:r>
              <a:rPr lang="ru-RU" sz="1700" b="1" dirty="0" smtClean="0"/>
              <a:t> </a:t>
            </a:r>
            <a:r>
              <a:rPr lang="ru-RU" sz="1700" b="1" dirty="0" err="1"/>
              <a:t>медичних</a:t>
            </a:r>
            <a:r>
              <a:rPr lang="ru-RU" sz="1700" b="1" dirty="0"/>
              <a:t> </a:t>
            </a:r>
            <a:r>
              <a:rPr lang="ru-RU" sz="1700" b="1" dirty="0" err="1"/>
              <a:t>працівників</a:t>
            </a:r>
            <a:r>
              <a:rPr lang="ru-RU" sz="1700" b="1" dirty="0"/>
              <a:t>, </a:t>
            </a:r>
            <a:r>
              <a:rPr lang="ru-RU" sz="1700" b="1" dirty="0" err="1"/>
              <a:t>реабілітологів</a:t>
            </a:r>
            <a:r>
              <a:rPr lang="ru-RU" sz="1700" b="1" dirty="0"/>
              <a:t> </a:t>
            </a:r>
            <a:r>
              <a:rPr lang="ru-RU" sz="1700" b="1" dirty="0" err="1" smtClean="0"/>
              <a:t>щодо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просвітницької</a:t>
            </a:r>
            <a:r>
              <a:rPr lang="ru-RU" sz="1700" b="1" dirty="0" smtClean="0"/>
              <a:t> </a:t>
            </a:r>
            <a:r>
              <a:rPr lang="ru-RU" sz="1700" b="1" dirty="0" err="1"/>
              <a:t>роботи</a:t>
            </a:r>
            <a:r>
              <a:rPr lang="ru-RU" sz="1700" b="1" dirty="0"/>
              <a:t> </a:t>
            </a:r>
            <a:r>
              <a:rPr lang="ru-RU" sz="1700" b="1" dirty="0" err="1"/>
              <a:t>серед</a:t>
            </a:r>
            <a:r>
              <a:rPr lang="ru-RU" sz="1700" b="1" dirty="0"/>
              <a:t> </a:t>
            </a:r>
            <a:r>
              <a:rPr lang="ru-RU" sz="1700" b="1" dirty="0" err="1"/>
              <a:t>населення</a:t>
            </a:r>
            <a:r>
              <a:rPr lang="ru-RU" sz="1700" b="1" dirty="0"/>
              <a:t> з </a:t>
            </a:r>
            <a:r>
              <a:rPr lang="ru-RU" sz="1700" b="1" dirty="0" err="1"/>
              <a:t>питань</a:t>
            </a:r>
            <a:r>
              <a:rPr lang="ru-RU" sz="1700" b="1" dirty="0"/>
              <a:t> </a:t>
            </a:r>
            <a:r>
              <a:rPr lang="ru-RU" sz="1700" b="1" dirty="0" smtClean="0"/>
              <a:t>здорового </a:t>
            </a:r>
            <a:r>
              <a:rPr lang="ru-RU" sz="1700" b="1" dirty="0" err="1" smtClean="0"/>
              <a:t>харчування</a:t>
            </a:r>
            <a:r>
              <a:rPr lang="ru-RU" sz="1700" b="1" dirty="0"/>
              <a:t>. Головною </a:t>
            </a:r>
            <a:r>
              <a:rPr lang="ru-RU" sz="1700" b="1" dirty="0" err="1"/>
              <a:t>відмінністю</a:t>
            </a:r>
            <a:r>
              <a:rPr lang="ru-RU" sz="1700" b="1" dirty="0"/>
              <a:t> </a:t>
            </a:r>
            <a:r>
              <a:rPr lang="ru-RU" sz="1700" b="1" dirty="0" err="1"/>
              <a:t>сучасних</a:t>
            </a:r>
            <a:r>
              <a:rPr lang="ru-RU" sz="1700" b="1" dirty="0"/>
              <a:t> </a:t>
            </a:r>
            <a:r>
              <a:rPr lang="ru-RU" sz="1700" b="1" dirty="0" err="1"/>
              <a:t>рекомендацій</a:t>
            </a:r>
            <a:r>
              <a:rPr lang="ru-RU" sz="1700" b="1" dirty="0"/>
              <a:t> </a:t>
            </a:r>
            <a:r>
              <a:rPr lang="ru-RU" sz="1700" b="1" dirty="0" err="1" smtClean="0"/>
              <a:t>щодо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харчування</a:t>
            </a:r>
            <a:r>
              <a:rPr lang="ru-RU" sz="1700" b="1" dirty="0" smtClean="0"/>
              <a:t> </a:t>
            </a:r>
            <a:r>
              <a:rPr lang="ru-RU" sz="1700" b="1" dirty="0" err="1"/>
              <a:t>людини</a:t>
            </a:r>
            <a:r>
              <a:rPr lang="ru-RU" sz="1700" b="1" dirty="0"/>
              <a:t> є те, </a:t>
            </a:r>
            <a:r>
              <a:rPr lang="ru-RU" sz="1700" b="1" dirty="0" err="1"/>
              <a:t>що</a:t>
            </a:r>
            <a:r>
              <a:rPr lang="ru-RU" sz="1700" b="1" dirty="0"/>
              <a:t> </a:t>
            </a:r>
            <a:r>
              <a:rPr lang="ru-RU" sz="1700" b="1" dirty="0" err="1"/>
              <a:t>воно</a:t>
            </a:r>
            <a:r>
              <a:rPr lang="ru-RU" sz="1700" b="1" dirty="0"/>
              <a:t> </a:t>
            </a:r>
            <a:r>
              <a:rPr lang="ru-RU" sz="1700" b="1" dirty="0" err="1"/>
              <a:t>базується</a:t>
            </a:r>
            <a:r>
              <a:rPr lang="ru-RU" sz="1700" b="1" dirty="0"/>
              <a:t> на </a:t>
            </a:r>
            <a:r>
              <a:rPr lang="ru-RU" sz="1700" b="1" dirty="0" err="1"/>
              <a:t>чотирьох</a:t>
            </a:r>
            <a:r>
              <a:rPr lang="ru-RU" sz="1700" b="1" dirty="0"/>
              <a:t> </a:t>
            </a:r>
            <a:r>
              <a:rPr lang="ru-RU" sz="1700" b="1" dirty="0" err="1" smtClean="0"/>
              <a:t>головних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складових</a:t>
            </a:r>
            <a:r>
              <a:rPr lang="ru-RU" sz="1700" b="1" dirty="0"/>
              <a:t>: </a:t>
            </a:r>
            <a:r>
              <a:rPr lang="ru-RU" sz="1700" b="1" dirty="0" err="1"/>
              <a:t>адекватності</a:t>
            </a:r>
            <a:r>
              <a:rPr lang="ru-RU" sz="1700" b="1" dirty="0"/>
              <a:t> </a:t>
            </a:r>
            <a:r>
              <a:rPr lang="ru-RU" sz="1700" b="1" dirty="0" err="1"/>
              <a:t>енергетичним</a:t>
            </a:r>
            <a:r>
              <a:rPr lang="ru-RU" sz="1700" b="1" dirty="0"/>
              <a:t> </a:t>
            </a:r>
            <a:r>
              <a:rPr lang="ru-RU" sz="1700" b="1" dirty="0" err="1"/>
              <a:t>витратам</a:t>
            </a:r>
            <a:r>
              <a:rPr lang="ru-RU" sz="1700" b="1" dirty="0"/>
              <a:t>, </a:t>
            </a:r>
            <a:r>
              <a:rPr lang="ru-RU" sz="1700" b="1" dirty="0" err="1"/>
              <a:t>збалансованості</a:t>
            </a:r>
            <a:r>
              <a:rPr lang="ru-RU" sz="1700" b="1" dirty="0"/>
              <a:t> </a:t>
            </a:r>
            <a:r>
              <a:rPr lang="ru-RU" sz="1700" b="1" dirty="0" smtClean="0"/>
              <a:t>за </a:t>
            </a:r>
            <a:r>
              <a:rPr lang="ru-RU" sz="1700" b="1" dirty="0" err="1" smtClean="0"/>
              <a:t>вмістом</a:t>
            </a:r>
            <a:r>
              <a:rPr lang="ru-RU" sz="1700" b="1" dirty="0" smtClean="0"/>
              <a:t> </a:t>
            </a:r>
            <a:r>
              <a:rPr lang="ru-RU" sz="1700" b="1" dirty="0" err="1"/>
              <a:t>найважливіших</a:t>
            </a:r>
            <a:r>
              <a:rPr lang="ru-RU" sz="1700" b="1" dirty="0"/>
              <a:t> </a:t>
            </a:r>
            <a:r>
              <a:rPr lang="ru-RU" sz="1700" b="1" dirty="0" err="1"/>
              <a:t>продуктів</a:t>
            </a:r>
            <a:r>
              <a:rPr lang="ru-RU" sz="1700" b="1" dirty="0"/>
              <a:t> та </a:t>
            </a:r>
            <a:r>
              <a:rPr lang="ru-RU" sz="1700" b="1" dirty="0" err="1"/>
              <a:t>нутрієнтів</a:t>
            </a:r>
            <a:r>
              <a:rPr lang="ru-RU" sz="1700" b="1" dirty="0"/>
              <a:t>, </a:t>
            </a:r>
            <a:r>
              <a:rPr lang="ru-RU" sz="1700" b="1" dirty="0" err="1"/>
              <a:t>безпечності</a:t>
            </a:r>
            <a:r>
              <a:rPr lang="ru-RU" sz="1700" b="1" dirty="0"/>
              <a:t> </a:t>
            </a:r>
            <a:r>
              <a:rPr lang="ru-RU" sz="1700" b="1" dirty="0" err="1"/>
              <a:t>їжі</a:t>
            </a:r>
            <a:r>
              <a:rPr lang="ru-RU" sz="1700" b="1" dirty="0"/>
              <a:t> </a:t>
            </a:r>
            <a:r>
              <a:rPr lang="ru-RU" sz="1700" b="1" dirty="0" smtClean="0"/>
              <a:t>та максимально </a:t>
            </a:r>
            <a:r>
              <a:rPr lang="ru-RU" sz="1700" b="1" dirty="0" err="1"/>
              <a:t>можливому</a:t>
            </a:r>
            <a:r>
              <a:rPr lang="ru-RU" sz="1700" b="1" dirty="0"/>
              <a:t> </a:t>
            </a:r>
            <a:r>
              <a:rPr lang="ru-RU" sz="1700" b="1" dirty="0" err="1"/>
              <a:t>збереженні</a:t>
            </a:r>
            <a:r>
              <a:rPr lang="ru-RU" sz="1700" b="1" dirty="0"/>
              <a:t> </a:t>
            </a:r>
            <a:r>
              <a:rPr lang="ru-RU" sz="1700" b="1" dirty="0" err="1"/>
              <a:t>задоволення</a:t>
            </a:r>
            <a:r>
              <a:rPr lang="ru-RU" sz="1700" b="1" dirty="0"/>
              <a:t> </a:t>
            </a:r>
            <a:r>
              <a:rPr lang="ru-RU" sz="1700" b="1" dirty="0" err="1"/>
              <a:t>від</a:t>
            </a:r>
            <a:r>
              <a:rPr lang="ru-RU" sz="1700" b="1" dirty="0"/>
              <a:t> </a:t>
            </a:r>
            <a:r>
              <a:rPr lang="ru-RU" sz="1700" b="1" dirty="0" err="1"/>
              <a:t>її</a:t>
            </a:r>
            <a:r>
              <a:rPr lang="ru-RU" sz="1700" b="1" dirty="0"/>
              <a:t> </a:t>
            </a:r>
            <a:r>
              <a:rPr lang="ru-RU" sz="1700" b="1" dirty="0" err="1"/>
              <a:t>споживання</a:t>
            </a:r>
            <a:r>
              <a:rPr lang="ru-RU" sz="1700" b="1" dirty="0"/>
              <a:t>.</a:t>
            </a:r>
          </a:p>
          <a:p>
            <a:r>
              <a:rPr lang="ru-RU" sz="1700" b="1" dirty="0"/>
              <a:t>При </a:t>
            </a:r>
            <a:r>
              <a:rPr lang="ru-RU" sz="1700" b="1" dirty="0" err="1"/>
              <a:t>цьому</a:t>
            </a:r>
            <a:r>
              <a:rPr lang="ru-RU" sz="1700" b="1" dirty="0"/>
              <a:t> </a:t>
            </a:r>
            <a:r>
              <a:rPr lang="ru-RU" sz="1700" b="1" dirty="0" err="1"/>
              <a:t>дієта</a:t>
            </a:r>
            <a:r>
              <a:rPr lang="ru-RU" sz="1700" b="1" dirty="0"/>
              <a:t> </a:t>
            </a:r>
            <a:r>
              <a:rPr lang="ru-RU" sz="1700" b="1" dirty="0" err="1"/>
              <a:t>хворої</a:t>
            </a:r>
            <a:r>
              <a:rPr lang="ru-RU" sz="1700" b="1" dirty="0"/>
              <a:t> </a:t>
            </a:r>
            <a:r>
              <a:rPr lang="ru-RU" sz="1700" b="1" dirty="0" err="1"/>
              <a:t>людини</a:t>
            </a:r>
            <a:r>
              <a:rPr lang="ru-RU" sz="1700" b="1" dirty="0"/>
              <a:t> повинна максимально </a:t>
            </a:r>
            <a:r>
              <a:rPr lang="ru-RU" sz="1700" b="1" dirty="0" err="1"/>
              <a:t>включати</a:t>
            </a:r>
            <a:r>
              <a:rPr lang="ru-RU" sz="1700" b="1" dirty="0"/>
              <a:t> </a:t>
            </a:r>
            <a:r>
              <a:rPr lang="ru-RU" sz="1700" b="1" dirty="0" err="1" smtClean="0"/>
              <a:t>ці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чотири</a:t>
            </a:r>
            <a:r>
              <a:rPr lang="ru-RU" sz="1700" b="1" dirty="0" smtClean="0"/>
              <a:t> </a:t>
            </a:r>
            <a:r>
              <a:rPr lang="ru-RU" sz="1700" b="1" dirty="0" err="1"/>
              <a:t>складові</a:t>
            </a:r>
            <a:r>
              <a:rPr lang="ru-RU" sz="1700" b="1" dirty="0"/>
              <a:t>. </a:t>
            </a:r>
            <a:r>
              <a:rPr lang="ru-RU" sz="1700" b="1" dirty="0" err="1"/>
              <a:t>Пацієнти</a:t>
            </a:r>
            <a:r>
              <a:rPr lang="ru-RU" sz="1700" b="1" dirty="0"/>
              <a:t> не </a:t>
            </a:r>
            <a:r>
              <a:rPr lang="ru-RU" sz="1700" b="1" dirty="0" err="1"/>
              <a:t>повинні</a:t>
            </a:r>
            <a:r>
              <a:rPr lang="ru-RU" sz="1700" b="1" dirty="0"/>
              <a:t> </a:t>
            </a:r>
            <a:r>
              <a:rPr lang="ru-RU" sz="1700" b="1" dirty="0" err="1"/>
              <a:t>групуватись</a:t>
            </a:r>
            <a:r>
              <a:rPr lang="ru-RU" sz="1700" b="1" dirty="0"/>
              <a:t> «</a:t>
            </a:r>
            <a:r>
              <a:rPr lang="ru-RU" sz="1700" b="1" dirty="0" err="1"/>
              <a:t>навколо</a:t>
            </a:r>
            <a:r>
              <a:rPr lang="ru-RU" sz="1700" b="1" dirty="0"/>
              <a:t> </a:t>
            </a:r>
            <a:r>
              <a:rPr lang="ru-RU" sz="1700" b="1" dirty="0" err="1" smtClean="0"/>
              <a:t>дієтичних</a:t>
            </a:r>
            <a:r>
              <a:rPr lang="ru-RU" sz="1700" b="1" dirty="0" smtClean="0"/>
              <a:t> </a:t>
            </a:r>
            <a:r>
              <a:rPr lang="ru-RU" sz="1700" b="1" dirty="0" err="1"/>
              <a:t>столів</a:t>
            </a:r>
            <a:r>
              <a:rPr lang="ru-RU" sz="1700" b="1" dirty="0"/>
              <a:t>» за </a:t>
            </a:r>
            <a:r>
              <a:rPr lang="ru-RU" sz="1700" b="1" dirty="0" err="1"/>
              <a:t>ознакою</a:t>
            </a:r>
            <a:r>
              <a:rPr lang="ru-RU" sz="1700" b="1" dirty="0"/>
              <a:t> </a:t>
            </a:r>
            <a:r>
              <a:rPr lang="ru-RU" sz="1700" b="1" dirty="0" err="1"/>
              <a:t>власної</a:t>
            </a:r>
            <a:r>
              <a:rPr lang="ru-RU" sz="1700" b="1" dirty="0"/>
              <a:t> </a:t>
            </a:r>
            <a:r>
              <a:rPr lang="ru-RU" sz="1700" b="1" dirty="0" err="1"/>
              <a:t>хвороби</a:t>
            </a:r>
            <a:r>
              <a:rPr lang="ru-RU" sz="1700" b="1" dirty="0"/>
              <a:t>. </a:t>
            </a:r>
            <a:r>
              <a:rPr lang="ru-RU" sz="1700" b="1" dirty="0" err="1"/>
              <a:t>Зважаючи</a:t>
            </a:r>
            <a:r>
              <a:rPr lang="ru-RU" sz="1700" b="1" dirty="0"/>
              <a:t> на те, </a:t>
            </a:r>
            <a:r>
              <a:rPr lang="ru-RU" sz="1700" b="1" dirty="0" err="1" smtClean="0"/>
              <a:t>що</a:t>
            </a:r>
            <a:r>
              <a:rPr lang="ru-RU" sz="1700" b="1" dirty="0" smtClean="0"/>
              <a:t> основою </a:t>
            </a:r>
            <a:r>
              <a:rPr lang="ru-RU" sz="1700" b="1" dirty="0" err="1"/>
              <a:t>харчування</a:t>
            </a:r>
            <a:r>
              <a:rPr lang="ru-RU" sz="1700" b="1" dirty="0"/>
              <a:t> будь-</a:t>
            </a:r>
            <a:r>
              <a:rPr lang="ru-RU" sz="1700" b="1" dirty="0" err="1"/>
              <a:t>якої</a:t>
            </a:r>
            <a:r>
              <a:rPr lang="ru-RU" sz="1700" b="1" dirty="0"/>
              <a:t> </a:t>
            </a:r>
            <a:r>
              <a:rPr lang="ru-RU" sz="1700" b="1" dirty="0" err="1"/>
              <a:t>людини</a:t>
            </a:r>
            <a:r>
              <a:rPr lang="ru-RU" sz="1700" b="1" dirty="0"/>
              <a:t> повинно бути </a:t>
            </a:r>
            <a:r>
              <a:rPr lang="ru-RU" sz="1700" b="1" dirty="0" err="1" smtClean="0"/>
              <a:t>фізіологічно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повноцінне</a:t>
            </a:r>
            <a:r>
              <a:rPr lang="ru-RU" sz="1700" b="1" dirty="0" smtClean="0"/>
              <a:t> </a:t>
            </a:r>
            <a:r>
              <a:rPr lang="ru-RU" sz="1700" b="1" dirty="0" err="1"/>
              <a:t>харчування</a:t>
            </a:r>
            <a:r>
              <a:rPr lang="ru-RU" sz="1700" b="1" dirty="0"/>
              <a:t>, </a:t>
            </a:r>
            <a:r>
              <a:rPr lang="ru-RU" sz="1700" b="1" dirty="0" err="1"/>
              <a:t>підхід</a:t>
            </a:r>
            <a:r>
              <a:rPr lang="ru-RU" sz="1700" b="1" dirty="0"/>
              <a:t> до </a:t>
            </a:r>
            <a:r>
              <a:rPr lang="ru-RU" sz="1700" b="1" dirty="0" err="1"/>
              <a:t>харчування</a:t>
            </a:r>
            <a:r>
              <a:rPr lang="ru-RU" sz="1700" b="1" dirty="0"/>
              <a:t> </a:t>
            </a:r>
            <a:r>
              <a:rPr lang="ru-RU" sz="1700" b="1" dirty="0" err="1"/>
              <a:t>пацієнтів</a:t>
            </a:r>
            <a:r>
              <a:rPr lang="ru-RU" sz="1700" b="1" dirty="0"/>
              <a:t> повинен </a:t>
            </a:r>
            <a:r>
              <a:rPr lang="ru-RU" sz="1700" b="1" dirty="0" smtClean="0"/>
              <a:t>бути </a:t>
            </a:r>
            <a:r>
              <a:rPr lang="ru-RU" sz="1700" b="1" dirty="0" err="1" smtClean="0"/>
              <a:t>заснований</a:t>
            </a:r>
            <a:r>
              <a:rPr lang="ru-RU" sz="1700" b="1" dirty="0" smtClean="0"/>
              <a:t> </a:t>
            </a:r>
            <a:r>
              <a:rPr lang="ru-RU" sz="1700" b="1" dirty="0"/>
              <a:t>на </a:t>
            </a:r>
            <a:r>
              <a:rPr lang="ru-RU" sz="1700" b="1" dirty="0" err="1"/>
              <a:t>формуванні</a:t>
            </a:r>
            <a:r>
              <a:rPr lang="ru-RU" sz="1700" b="1" dirty="0"/>
              <a:t> </a:t>
            </a:r>
            <a:r>
              <a:rPr lang="ru-RU" sz="1700" b="1" dirty="0" err="1"/>
              <a:t>здорової</a:t>
            </a:r>
            <a:r>
              <a:rPr lang="ru-RU" sz="1700" b="1" dirty="0"/>
              <a:t> </a:t>
            </a:r>
            <a:r>
              <a:rPr lang="ru-RU" sz="1700" b="1" dirty="0" err="1"/>
              <a:t>дієти</a:t>
            </a:r>
            <a:r>
              <a:rPr lang="ru-RU" sz="1700" b="1" dirty="0"/>
              <a:t> з </a:t>
            </a:r>
            <a:r>
              <a:rPr lang="ru-RU" sz="1700" b="1" dirty="0" err="1" smtClean="0"/>
              <a:t>індивідуальними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налаштуваннями</a:t>
            </a:r>
            <a:r>
              <a:rPr lang="ru-RU" sz="1700" b="1" dirty="0" smtClean="0"/>
              <a:t> </a:t>
            </a:r>
            <a:r>
              <a:rPr lang="ru-RU" sz="1700" b="1" dirty="0"/>
              <a:t>з </a:t>
            </a:r>
            <a:r>
              <a:rPr lang="ru-RU" sz="1700" b="1" dirty="0" err="1"/>
              <a:t>урахуванням</a:t>
            </a:r>
            <a:r>
              <a:rPr lang="ru-RU" sz="1700" b="1" dirty="0"/>
              <a:t> </a:t>
            </a:r>
            <a:r>
              <a:rPr lang="ru-RU" sz="1700" b="1" dirty="0" err="1"/>
              <a:t>несприйняття</a:t>
            </a:r>
            <a:r>
              <a:rPr lang="ru-RU" sz="1700" b="1" dirty="0"/>
              <a:t> </a:t>
            </a:r>
            <a:r>
              <a:rPr lang="ru-RU" sz="1700" b="1" dirty="0" err="1"/>
              <a:t>певних</a:t>
            </a:r>
            <a:r>
              <a:rPr lang="ru-RU" sz="1700" b="1" dirty="0"/>
              <a:t> </a:t>
            </a:r>
            <a:r>
              <a:rPr lang="ru-RU" sz="1700" b="1" dirty="0" err="1"/>
              <a:t>продуктів</a:t>
            </a:r>
            <a:r>
              <a:rPr lang="ru-RU" sz="1700" b="1" dirty="0"/>
              <a:t> </a:t>
            </a:r>
            <a:r>
              <a:rPr lang="ru-RU" sz="1700" b="1" dirty="0" smtClean="0"/>
              <a:t>та </a:t>
            </a:r>
            <a:r>
              <a:rPr lang="ru-RU" sz="1700" b="1" dirty="0" err="1" smtClean="0"/>
              <a:t>особливостей</a:t>
            </a:r>
            <a:r>
              <a:rPr lang="ru-RU" sz="1700" b="1" dirty="0" smtClean="0"/>
              <a:t> </a:t>
            </a:r>
            <a:r>
              <a:rPr lang="ru-RU" sz="1700" b="1" dirty="0" err="1"/>
              <a:t>наявного</a:t>
            </a:r>
            <a:r>
              <a:rPr lang="ru-RU" sz="1700" b="1" dirty="0"/>
              <a:t> </a:t>
            </a:r>
            <a:r>
              <a:rPr lang="ru-RU" sz="1700" b="1" dirty="0" err="1"/>
              <a:t>захворювання</a:t>
            </a:r>
            <a:r>
              <a:rPr lang="ru-RU" sz="1700" b="1" dirty="0"/>
              <a:t>. В основу </a:t>
            </a:r>
            <a:r>
              <a:rPr lang="ru-RU" sz="1700" b="1" dirty="0" err="1" smtClean="0"/>
              <a:t>запропонованих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методичних</a:t>
            </a:r>
            <a:r>
              <a:rPr lang="ru-RU" sz="1700" b="1" dirty="0" smtClean="0"/>
              <a:t> </a:t>
            </a:r>
            <a:r>
              <a:rPr lang="ru-RU" sz="1700" b="1" dirty="0" err="1"/>
              <a:t>рекомендацій</a:t>
            </a:r>
            <a:r>
              <a:rPr lang="ru-RU" sz="1700" b="1" dirty="0"/>
              <a:t> </a:t>
            </a:r>
            <a:r>
              <a:rPr lang="ru-RU" sz="1700" b="1" dirty="0" err="1"/>
              <a:t>покладені</a:t>
            </a:r>
            <a:r>
              <a:rPr lang="ru-RU" sz="1700" b="1" dirty="0"/>
              <a:t> </a:t>
            </a:r>
            <a:r>
              <a:rPr lang="ru-RU" sz="1700" b="1" dirty="0" err="1"/>
              <a:t>результати</a:t>
            </a:r>
            <a:r>
              <a:rPr lang="ru-RU" sz="1700" b="1" dirty="0"/>
              <a:t> тих </a:t>
            </a:r>
            <a:r>
              <a:rPr lang="ru-RU" sz="1700" b="1" dirty="0" err="1"/>
              <a:t>наукових</a:t>
            </a:r>
            <a:r>
              <a:rPr lang="ru-RU" sz="1700" b="1" dirty="0"/>
              <a:t> </a:t>
            </a:r>
            <a:r>
              <a:rPr lang="ru-RU" sz="1700" b="1" dirty="0" err="1" smtClean="0"/>
              <a:t>робіт</a:t>
            </a:r>
            <a:r>
              <a:rPr lang="ru-RU" sz="1700" b="1" dirty="0" smtClean="0"/>
              <a:t>, </a:t>
            </a:r>
            <a:r>
              <a:rPr lang="ru-RU" sz="1700" b="1" dirty="0" err="1" smtClean="0"/>
              <a:t>що</a:t>
            </a:r>
            <a:r>
              <a:rPr lang="ru-RU" sz="1700" b="1" dirty="0" smtClean="0"/>
              <a:t> </a:t>
            </a:r>
            <a:r>
              <a:rPr lang="ru-RU" sz="1700" b="1" dirty="0" err="1"/>
              <a:t>стосувались</a:t>
            </a:r>
            <a:r>
              <a:rPr lang="ru-RU" sz="1700" b="1" dirty="0"/>
              <a:t> </a:t>
            </a:r>
            <a:r>
              <a:rPr lang="ru-RU" sz="1700" b="1" dirty="0" err="1"/>
              <a:t>вивчення</a:t>
            </a:r>
            <a:r>
              <a:rPr lang="ru-RU" sz="1700" b="1" dirty="0"/>
              <a:t> </a:t>
            </a:r>
            <a:r>
              <a:rPr lang="ru-RU" sz="1700" b="1" dirty="0" err="1"/>
              <a:t>раціонів</a:t>
            </a:r>
            <a:r>
              <a:rPr lang="ru-RU" sz="1700" b="1" dirty="0"/>
              <a:t> </a:t>
            </a:r>
            <a:r>
              <a:rPr lang="ru-RU" sz="1700" b="1" dirty="0" err="1"/>
              <a:t>харчування</a:t>
            </a:r>
            <a:r>
              <a:rPr lang="ru-RU" sz="1700" b="1" dirty="0"/>
              <a:t> </a:t>
            </a:r>
            <a:r>
              <a:rPr lang="ru-RU" sz="1700" b="1" dirty="0" err="1"/>
              <a:t>окремих</a:t>
            </a:r>
            <a:r>
              <a:rPr lang="ru-RU" sz="1700" b="1" dirty="0"/>
              <a:t> </a:t>
            </a:r>
            <a:r>
              <a:rPr lang="ru-RU" sz="1700" b="1" dirty="0" err="1" smtClean="0"/>
              <a:t>груп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населення</a:t>
            </a:r>
            <a:r>
              <a:rPr lang="ru-RU" sz="1700" b="1" dirty="0"/>
              <a:t>, а </a:t>
            </a:r>
            <a:r>
              <a:rPr lang="ru-RU" sz="1700" b="1" dirty="0" err="1"/>
              <a:t>також</a:t>
            </a:r>
            <a:r>
              <a:rPr lang="ru-RU" sz="1700" b="1" dirty="0"/>
              <a:t> «</a:t>
            </a:r>
            <a:r>
              <a:rPr lang="ru-RU" sz="1700" b="1" dirty="0" err="1"/>
              <a:t>Керівництва</a:t>
            </a:r>
            <a:r>
              <a:rPr lang="ru-RU" sz="1700" b="1" dirty="0"/>
              <a:t> </a:t>
            </a:r>
            <a:r>
              <a:rPr lang="ru-RU" sz="1700" b="1" dirty="0" err="1"/>
              <a:t>програми</a:t>
            </a:r>
            <a:r>
              <a:rPr lang="ru-RU" sz="1700" b="1" dirty="0"/>
              <a:t> </a:t>
            </a:r>
            <a:r>
              <a:rPr lang="en-US" sz="1700" b="1" dirty="0"/>
              <a:t>CINDI </a:t>
            </a:r>
            <a:r>
              <a:rPr lang="ru-RU" sz="1700" b="1" dirty="0" err="1"/>
              <a:t>щодо</a:t>
            </a:r>
            <a:r>
              <a:rPr lang="ru-RU" sz="1700" b="1" dirty="0"/>
              <a:t> </a:t>
            </a:r>
            <a:r>
              <a:rPr lang="ru-RU" sz="1700" b="1" dirty="0" err="1" smtClean="0"/>
              <a:t>харчування</a:t>
            </a:r>
            <a:r>
              <a:rPr lang="ru-RU" sz="1700" b="1" dirty="0" smtClean="0"/>
              <a:t>» та </a:t>
            </a:r>
            <a:r>
              <a:rPr lang="ru-RU" sz="1700" b="1" dirty="0" err="1"/>
              <a:t>рекомендації</a:t>
            </a:r>
            <a:r>
              <a:rPr lang="ru-RU" sz="1700" b="1" dirty="0"/>
              <a:t> </a:t>
            </a:r>
            <a:r>
              <a:rPr lang="ru-RU" sz="1700" b="1" dirty="0" smtClean="0"/>
              <a:t>ВООЗ.</a:t>
            </a:r>
            <a:endParaRPr lang="ru-RU" sz="17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114" y="4550076"/>
            <a:ext cx="3461886" cy="23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424160" cy="1761423"/>
          </a:xfrm>
        </p:spPr>
        <p:txBody>
          <a:bodyPr/>
          <a:lstStyle/>
          <a:p>
            <a:pPr algn="ctr"/>
            <a:r>
              <a:rPr lang="ru-RU" sz="3200" b="1" dirty="0"/>
              <a:t>ЗАХВОРЮВАННЯ З АЛІМЕНТАРНИМИ ЧИННИКАМИ</a:t>
            </a:r>
            <a:br>
              <a:rPr lang="ru-RU" sz="3200" b="1" dirty="0"/>
            </a:br>
            <a:r>
              <a:rPr lang="ru-RU" sz="3200" b="1" dirty="0"/>
              <a:t>РИЗИКУ РОЗВИТКУ </a:t>
            </a:r>
            <a:r>
              <a:rPr lang="ru-RU" sz="3200" b="1" dirty="0" smtClean="0"/>
              <a:t>ПАТОЛОГІЇ</a:t>
            </a:r>
            <a:r>
              <a:rPr lang="ru-RU" sz="3200" b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04" y="1174282"/>
            <a:ext cx="12037996" cy="54238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 </a:t>
            </a:r>
            <a:r>
              <a:rPr lang="ru-RU" dirty="0" err="1"/>
              <a:t>розвитку</a:t>
            </a:r>
            <a:r>
              <a:rPr lang="ru-RU" dirty="0"/>
              <a:t> хвороб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b="1" dirty="0" err="1"/>
              <a:t>аліментарні</a:t>
            </a:r>
            <a:r>
              <a:rPr lang="ru-RU" b="1" dirty="0"/>
              <a:t> </a:t>
            </a:r>
            <a:r>
              <a:rPr lang="ru-RU" b="1" dirty="0" err="1"/>
              <a:t>чинники</a:t>
            </a:r>
            <a:r>
              <a:rPr lang="ru-RU" b="1" dirty="0"/>
              <a:t>.</a:t>
            </a:r>
          </a:p>
          <a:p>
            <a:r>
              <a:rPr lang="ru-RU" dirty="0"/>
              <a:t>Будь-яка форма </a:t>
            </a:r>
            <a:r>
              <a:rPr lang="ru-RU" dirty="0" err="1"/>
              <a:t>збалансованого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однаково</a:t>
            </a:r>
            <a:endParaRPr lang="ru-RU" dirty="0"/>
          </a:p>
          <a:p>
            <a:r>
              <a:rPr lang="ru-RU" dirty="0"/>
              <a:t>адекватною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smtClean="0"/>
              <a:t>людей: </a:t>
            </a:r>
            <a:r>
              <a:rPr lang="en-US" dirty="0"/>
              <a:t>C</a:t>
            </a:r>
            <a:r>
              <a:rPr lang="ru-RU" dirty="0"/>
              <a:t>клад </a:t>
            </a:r>
            <a:r>
              <a:rPr lang="ru-RU" dirty="0" err="1"/>
              <a:t>поживних</a:t>
            </a:r>
            <a:endParaRPr lang="ru-RU" dirty="0"/>
          </a:p>
          <a:p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корисних</a:t>
            </a:r>
            <a:r>
              <a:rPr lang="ru-RU" dirty="0"/>
              <a:t> для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бути не</a:t>
            </a:r>
          </a:p>
          <a:p>
            <a:r>
              <a:rPr lang="ru-RU" dirty="0" err="1"/>
              <a:t>корисним</a:t>
            </a:r>
            <a:r>
              <a:rPr lang="ru-RU" dirty="0"/>
              <a:t> для </a:t>
            </a:r>
            <a:r>
              <a:rPr lang="ru-RU" dirty="0" err="1"/>
              <a:t>іншої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важлива</a:t>
            </a:r>
            <a:r>
              <a:rPr lang="ru-RU" dirty="0"/>
              <a:t> роль </a:t>
            </a:r>
            <a:r>
              <a:rPr lang="ru-RU" dirty="0" err="1"/>
              <a:t>належить</a:t>
            </a:r>
            <a:r>
              <a:rPr lang="ru-RU" dirty="0"/>
              <a:t>:</a:t>
            </a:r>
          </a:p>
          <a:p>
            <a:r>
              <a:rPr lang="ru-RU" b="1" dirty="0" err="1"/>
              <a:t>індивідуальній</a:t>
            </a:r>
            <a:r>
              <a:rPr lang="ru-RU" b="1" dirty="0"/>
              <a:t> </a:t>
            </a:r>
            <a:r>
              <a:rPr lang="ru-RU" b="1" dirty="0" err="1"/>
              <a:t>генетичній</a:t>
            </a:r>
            <a:r>
              <a:rPr lang="ru-RU" b="1" dirty="0"/>
              <a:t> </a:t>
            </a:r>
            <a:r>
              <a:rPr lang="ru-RU" b="1" dirty="0" err="1"/>
              <a:t>особливості</a:t>
            </a:r>
            <a:r>
              <a:rPr lang="ru-RU" b="1" dirty="0"/>
              <a:t> </a:t>
            </a:r>
            <a:r>
              <a:rPr lang="ru-RU" b="1" dirty="0" err="1"/>
              <a:t>метаболізму</a:t>
            </a:r>
            <a:r>
              <a:rPr lang="ru-RU" b="1" dirty="0" smtClean="0"/>
              <a:t>;</a:t>
            </a:r>
          </a:p>
          <a:p>
            <a:r>
              <a:rPr lang="ru-RU" b="1" dirty="0" err="1" smtClean="0"/>
              <a:t>функції</a:t>
            </a:r>
            <a:r>
              <a:rPr lang="ru-RU" b="1" dirty="0" smtClean="0"/>
              <a:t> </a:t>
            </a:r>
            <a:r>
              <a:rPr lang="ru-RU" b="1" dirty="0" err="1" smtClean="0"/>
              <a:t>органів</a:t>
            </a:r>
            <a:r>
              <a:rPr lang="ru-RU" b="1" dirty="0" smtClean="0"/>
              <a:t> і систем;</a:t>
            </a:r>
          </a:p>
          <a:p>
            <a:r>
              <a:rPr lang="ru-RU" b="1" dirty="0" err="1" smtClean="0"/>
              <a:t>вік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стать;</a:t>
            </a:r>
          </a:p>
          <a:p>
            <a:r>
              <a:rPr lang="ru-RU" b="1" dirty="0" err="1" smtClean="0"/>
              <a:t>фізична</a:t>
            </a:r>
            <a:r>
              <a:rPr lang="ru-RU" b="1" dirty="0" smtClean="0"/>
              <a:t> </a:t>
            </a:r>
            <a:r>
              <a:rPr lang="ru-RU" b="1" dirty="0" err="1" smtClean="0"/>
              <a:t>активність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Один і той же </a:t>
            </a:r>
            <a:r>
              <a:rPr lang="ru-RU" dirty="0" err="1" smtClean="0"/>
              <a:t>нутрієнт</a:t>
            </a:r>
            <a:r>
              <a:rPr lang="ru-RU" dirty="0" smtClean="0"/>
              <a:t> </a:t>
            </a:r>
            <a:r>
              <a:rPr lang="ru-RU" dirty="0" err="1" smtClean="0"/>
              <a:t>спричинює</a:t>
            </a:r>
            <a:r>
              <a:rPr lang="ru-RU" dirty="0" smtClean="0"/>
              <a:t> </a:t>
            </a:r>
            <a:r>
              <a:rPr lang="ru-RU" dirty="0" err="1" smtClean="0"/>
              <a:t>індивідуальність</a:t>
            </a:r>
            <a:r>
              <a:rPr lang="ru-RU" dirty="0" smtClean="0"/>
              <a:t> </a:t>
            </a:r>
            <a:r>
              <a:rPr lang="ru-RU" dirty="0" err="1" smtClean="0"/>
              <a:t>метаболітичної</a:t>
            </a:r>
            <a:endParaRPr lang="ru-RU" dirty="0" smtClean="0"/>
          </a:p>
          <a:p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. </a:t>
            </a:r>
            <a:r>
              <a:rPr lang="ru-RU" dirty="0" err="1" smtClean="0"/>
              <a:t>Вищезгадані</a:t>
            </a:r>
            <a:r>
              <a:rPr lang="ru-RU" dirty="0" smtClean="0"/>
              <a:t> </a:t>
            </a:r>
            <a:r>
              <a:rPr lang="ru-RU" dirty="0" err="1" smtClean="0"/>
              <a:t>передумови</a:t>
            </a:r>
            <a:r>
              <a:rPr lang="ru-RU" dirty="0" smtClean="0"/>
              <a:t> </a:t>
            </a:r>
            <a:r>
              <a:rPr lang="ru-RU" dirty="0" err="1" smtClean="0"/>
              <a:t>необхідні</a:t>
            </a:r>
            <a:r>
              <a:rPr lang="ru-RU" dirty="0" smtClean="0"/>
              <a:t> для </a:t>
            </a:r>
            <a:r>
              <a:rPr lang="ru-RU" dirty="0" err="1" smtClean="0"/>
              <a:t>розуміння</a:t>
            </a:r>
            <a:endParaRPr lang="ru-RU" dirty="0" smtClean="0"/>
          </a:p>
          <a:p>
            <a:r>
              <a:rPr lang="ru-RU" dirty="0" err="1" smtClean="0"/>
              <a:t>профілактики</a:t>
            </a:r>
            <a:r>
              <a:rPr lang="ru-RU" dirty="0" smtClean="0"/>
              <a:t> </a:t>
            </a:r>
            <a:r>
              <a:rPr lang="ru-RU" dirty="0" err="1" smtClean="0"/>
              <a:t>неінфекційних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з </a:t>
            </a:r>
            <a:r>
              <a:rPr lang="ru-RU" dirty="0" err="1" smtClean="0"/>
              <a:t>мультифакторною</a:t>
            </a:r>
            <a:r>
              <a:rPr lang="ru-RU" dirty="0" smtClean="0"/>
              <a:t> </a:t>
            </a:r>
            <a:r>
              <a:rPr lang="ru-RU" dirty="0" err="1" smtClean="0"/>
              <a:t>етіологією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цукровий</a:t>
            </a:r>
            <a:r>
              <a:rPr lang="ru-RU" dirty="0" smtClean="0"/>
              <a:t> </a:t>
            </a:r>
            <a:r>
              <a:rPr lang="ru-RU" dirty="0" err="1" smtClean="0"/>
              <a:t>діабет</a:t>
            </a:r>
            <a:r>
              <a:rPr lang="ru-RU" dirty="0" smtClean="0"/>
              <a:t>, атеросклероз, </a:t>
            </a:r>
            <a:r>
              <a:rPr lang="ru-RU" dirty="0" err="1" smtClean="0"/>
              <a:t>злоякісні</a:t>
            </a:r>
            <a:r>
              <a:rPr lang="ru-RU" dirty="0" smtClean="0"/>
              <a:t> </a:t>
            </a:r>
            <a:r>
              <a:rPr lang="ru-RU" dirty="0" err="1" smtClean="0"/>
              <a:t>новоутворення</a:t>
            </a:r>
            <a:r>
              <a:rPr lang="ru-RU" dirty="0" smtClean="0"/>
              <a:t>, </a:t>
            </a:r>
            <a:r>
              <a:rPr lang="ru-RU" dirty="0" err="1" smtClean="0"/>
              <a:t>подагри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006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72286" cy="6858000"/>
          </a:xfrm>
        </p:spPr>
        <p:txBody>
          <a:bodyPr>
            <a:normAutofit/>
          </a:bodyPr>
          <a:lstStyle/>
          <a:p>
            <a:r>
              <a:rPr lang="ru-RU" b="1" dirty="0" err="1"/>
              <a:t>Чинниками</a:t>
            </a:r>
            <a:r>
              <a:rPr lang="ru-RU" b="1" dirty="0"/>
              <a:t> </a:t>
            </a:r>
            <a:r>
              <a:rPr lang="ru-RU" b="1" dirty="0" err="1"/>
              <a:t>ризику</a:t>
            </a:r>
            <a:r>
              <a:rPr lang="ru-RU" b="1" dirty="0"/>
              <a:t> атеросклерозу </a:t>
            </a:r>
            <a:r>
              <a:rPr lang="ru-RU" dirty="0"/>
              <a:t>є </a:t>
            </a:r>
            <a:r>
              <a:rPr lang="ru-RU" dirty="0" err="1"/>
              <a:t>гіпертонічна</a:t>
            </a:r>
            <a:r>
              <a:rPr lang="ru-RU" dirty="0"/>
              <a:t> хвороба, </a:t>
            </a:r>
            <a:r>
              <a:rPr lang="ru-RU" dirty="0" err="1"/>
              <a:t>цукровий</a:t>
            </a:r>
            <a:endParaRPr lang="ru-RU" dirty="0"/>
          </a:p>
          <a:p>
            <a:r>
              <a:rPr lang="ru-RU" dirty="0" err="1"/>
              <a:t>діабет</a:t>
            </a:r>
            <a:r>
              <a:rPr lang="ru-RU" dirty="0"/>
              <a:t>, а </a:t>
            </a:r>
            <a:r>
              <a:rPr lang="ru-RU" dirty="0" err="1"/>
              <a:t>чинниками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і </a:t>
            </a:r>
            <a:r>
              <a:rPr lang="ru-RU" dirty="0" err="1"/>
              <a:t>прогресуванню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→</a:t>
            </a:r>
          </a:p>
          <a:p>
            <a:r>
              <a:rPr lang="ru-RU" b="1" dirty="0" err="1"/>
              <a:t>надмірне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призводить</a:t>
            </a:r>
            <a:r>
              <a:rPr lang="ru-RU" b="1" dirty="0"/>
              <a:t> до </a:t>
            </a:r>
            <a:r>
              <a:rPr lang="ru-RU" b="1" dirty="0" err="1"/>
              <a:t>ожиріння</a:t>
            </a:r>
            <a:r>
              <a:rPr lang="ru-RU" dirty="0"/>
              <a:t>.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endParaRPr lang="ru-RU" dirty="0"/>
          </a:p>
          <a:p>
            <a:r>
              <a:rPr lang="en-US" dirty="0" err="1"/>
              <a:t>NaCl</a:t>
            </a:r>
            <a:r>
              <a:rPr lang="en-US" dirty="0"/>
              <a:t> (</a:t>
            </a:r>
            <a:r>
              <a:rPr lang="ru-RU" dirty="0" err="1"/>
              <a:t>кухонна</a:t>
            </a:r>
            <a:r>
              <a:rPr lang="ru-RU" dirty="0"/>
              <a:t> </a:t>
            </a:r>
            <a:r>
              <a:rPr lang="ru-RU" dirty="0" err="1"/>
              <a:t>сіль</a:t>
            </a:r>
            <a:r>
              <a:rPr lang="ru-RU" dirty="0"/>
              <a:t>), </a:t>
            </a:r>
            <a:r>
              <a:rPr lang="ru-RU" dirty="0" err="1"/>
              <a:t>зловживання</a:t>
            </a:r>
            <a:r>
              <a:rPr lang="ru-RU" dirty="0"/>
              <a:t> алкоголем.</a:t>
            </a:r>
          </a:p>
          <a:p>
            <a:r>
              <a:rPr lang="ru-RU" dirty="0"/>
              <a:t>У 70%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гіпертонічну</a:t>
            </a:r>
            <a:r>
              <a:rPr lang="ru-RU" dirty="0"/>
              <a:t> хворобу та </a:t>
            </a:r>
            <a:r>
              <a:rPr lang="ru-RU" dirty="0" err="1"/>
              <a:t>ожиріння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endParaRPr lang="ru-RU" dirty="0"/>
          </a:p>
          <a:p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 smtClean="0"/>
              <a:t>нормалізац</a:t>
            </a:r>
            <a:r>
              <a:rPr lang="uk-UA" dirty="0" err="1" smtClean="0"/>
              <a:t>ії</a:t>
            </a:r>
            <a:r>
              <a:rPr lang="ru-RU" dirty="0" smtClean="0"/>
              <a:t> </a:t>
            </a:r>
            <a:r>
              <a:rPr lang="en-US" dirty="0"/>
              <a:t>Ad </a:t>
            </a:r>
            <a:r>
              <a:rPr lang="ru-RU" dirty="0"/>
              <a:t>без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/>
              <a:t>ліків</a:t>
            </a:r>
            <a:r>
              <a:rPr lang="ru-RU" dirty="0"/>
              <a:t>. Але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 smtClean="0"/>
              <a:t>розглядати</a:t>
            </a:r>
            <a:r>
              <a:rPr lang="ru-RU" dirty="0" smtClean="0"/>
              <a:t> </a:t>
            </a:r>
            <a:r>
              <a:rPr lang="ru-RU" dirty="0" err="1" smtClean="0"/>
              <a:t>надмірне</a:t>
            </a:r>
            <a:r>
              <a:rPr lang="ru-RU" dirty="0" smtClean="0"/>
              <a:t> </a:t>
            </a:r>
            <a:r>
              <a:rPr lang="ru-RU" dirty="0" err="1"/>
              <a:t>харчування</a:t>
            </a:r>
            <a:r>
              <a:rPr lang="ru-RU" dirty="0"/>
              <a:t> і </a:t>
            </a:r>
            <a:r>
              <a:rPr lang="ru-RU" dirty="0" err="1"/>
              <a:t>ожиріння</a:t>
            </a:r>
            <a:r>
              <a:rPr lang="ru-RU" dirty="0"/>
              <a:t> як причину </a:t>
            </a:r>
            <a:r>
              <a:rPr lang="ru-RU" dirty="0" err="1" smtClean="0"/>
              <a:t>артеріальної</a:t>
            </a:r>
            <a:r>
              <a:rPr lang="ru-RU" dirty="0" smtClean="0"/>
              <a:t> </a:t>
            </a:r>
            <a:r>
              <a:rPr lang="ru-RU" dirty="0" err="1"/>
              <a:t>гіпепертензії</a:t>
            </a:r>
            <a:r>
              <a:rPr lang="ru-RU" dirty="0"/>
              <a:t>. </a:t>
            </a:r>
          </a:p>
          <a:p>
            <a:r>
              <a:rPr lang="ru-RU" dirty="0" err="1"/>
              <a:t>Надлишок</a:t>
            </a:r>
            <a:r>
              <a:rPr lang="ru-RU" dirty="0"/>
              <a:t> </a:t>
            </a:r>
            <a:r>
              <a:rPr lang="en-US" dirty="0" err="1"/>
              <a:t>NaCl</a:t>
            </a:r>
            <a:r>
              <a:rPr lang="en-US" dirty="0"/>
              <a:t> </a:t>
            </a:r>
            <a:r>
              <a:rPr lang="ru-RU" dirty="0"/>
              <a:t>є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артеріальної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, але</a:t>
            </a:r>
          </a:p>
          <a:p>
            <a:r>
              <a:rPr lang="ru-RU" dirty="0" err="1"/>
              <a:t>реагування</a:t>
            </a:r>
            <a:r>
              <a:rPr lang="ru-RU" dirty="0"/>
              <a:t> на </a:t>
            </a:r>
            <a:r>
              <a:rPr lang="en-US" dirty="0" err="1"/>
              <a:t>NaCl</a:t>
            </a:r>
            <a:r>
              <a:rPr lang="en-US" dirty="0"/>
              <a:t> AD </a:t>
            </a:r>
            <a:r>
              <a:rPr lang="ru-RU" dirty="0"/>
              <a:t>не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однакова</a:t>
            </a:r>
            <a:r>
              <a:rPr lang="ru-RU" dirty="0"/>
              <a:t>.</a:t>
            </a:r>
          </a:p>
          <a:p>
            <a:r>
              <a:rPr lang="ru-RU" b="1" dirty="0" err="1"/>
              <a:t>Аліментарна</a:t>
            </a:r>
            <a:r>
              <a:rPr lang="ru-RU" b="1" dirty="0"/>
              <a:t> </a:t>
            </a:r>
            <a:r>
              <a:rPr lang="ru-RU" b="1" dirty="0" err="1"/>
              <a:t>профілактика</a:t>
            </a:r>
            <a:r>
              <a:rPr lang="ru-RU" b="1" dirty="0"/>
              <a:t> </a:t>
            </a:r>
            <a:r>
              <a:rPr lang="ru-RU" b="1" dirty="0" err="1"/>
              <a:t>артеріальної</a:t>
            </a:r>
            <a:r>
              <a:rPr lang="ru-RU" b="1" dirty="0"/>
              <a:t> </a:t>
            </a:r>
            <a:r>
              <a:rPr lang="ru-RU" b="1" dirty="0" err="1"/>
              <a:t>гіпертензії</a:t>
            </a:r>
            <a:r>
              <a:rPr lang="ru-RU" b="1" dirty="0"/>
              <a:t> </a:t>
            </a:r>
            <a:r>
              <a:rPr lang="ru-RU" dirty="0" err="1" smtClean="0"/>
              <a:t>спрямована</a:t>
            </a:r>
            <a:r>
              <a:rPr lang="ru-RU" dirty="0" smtClean="0"/>
              <a:t> </a:t>
            </a:r>
            <a:r>
              <a:rPr lang="ru-RU" dirty="0"/>
              <a:t>на</a:t>
            </a:r>
          </a:p>
          <a:p>
            <a:r>
              <a:rPr lang="ru-RU" dirty="0" err="1"/>
              <a:t>енергетичну</a:t>
            </a:r>
            <a:r>
              <a:rPr lang="ru-RU" dirty="0"/>
              <a:t> </a:t>
            </a:r>
            <a:r>
              <a:rPr lang="ru-RU" dirty="0" err="1"/>
              <a:t>адекватність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виключає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ожиріня</a:t>
            </a:r>
            <a:r>
              <a:rPr lang="ru-RU" dirty="0"/>
              <a:t>),</a:t>
            </a:r>
          </a:p>
          <a:p>
            <a:r>
              <a:rPr lang="ru-RU" dirty="0" err="1"/>
              <a:t>розумне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кухонної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(але не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з </a:t>
            </a:r>
            <a:r>
              <a:rPr lang="ru-RU" dirty="0" err="1"/>
              <a:t>харчування</a:t>
            </a:r>
            <a:r>
              <a:rPr lang="ru-RU" dirty="0"/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95" y="5011019"/>
            <a:ext cx="2770472" cy="184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26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/>
              <a:t>ЗАХВОРЮВАННЯ ЗУМОВЛЕНІ ХАРЧОВОЮ</a:t>
            </a:r>
            <a:br>
              <a:rPr lang="ru-RU" sz="3200" b="1" dirty="0"/>
            </a:br>
            <a:r>
              <a:rPr lang="ru-RU" sz="3200" b="1" dirty="0"/>
              <a:t>НЕПЕРЕНОСНІСТЮ.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Харчова</a:t>
            </a:r>
            <a:r>
              <a:rPr lang="ru-RU" b="1" dirty="0"/>
              <a:t> </a:t>
            </a:r>
            <a:r>
              <a:rPr lang="ru-RU" b="1" dirty="0" err="1"/>
              <a:t>непереносність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паталогічні</a:t>
            </a:r>
            <a:r>
              <a:rPr lang="ru-RU" dirty="0"/>
              <a:t> </a:t>
            </a:r>
            <a:r>
              <a:rPr lang="ru-RU" dirty="0" err="1" smtClean="0"/>
              <a:t>розлади</a:t>
            </a:r>
            <a:r>
              <a:rPr lang="ru-RU" dirty="0" smtClean="0"/>
              <a:t>, </a:t>
            </a:r>
            <a:r>
              <a:rPr lang="ru-RU" dirty="0" err="1"/>
              <a:t>зумовлені</a:t>
            </a:r>
            <a:endParaRPr lang="ru-RU" dirty="0"/>
          </a:p>
          <a:p>
            <a:r>
              <a:rPr lang="ru-RU" dirty="0" err="1"/>
              <a:t>індивідуальними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людей на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для </a:t>
            </a:r>
            <a:r>
              <a:rPr lang="ru-RU" dirty="0" err="1"/>
              <a:t>більшості</a:t>
            </a:r>
            <a:r>
              <a:rPr lang="ru-RU" dirty="0"/>
              <a:t> людей є </a:t>
            </a:r>
            <a:r>
              <a:rPr lang="ru-RU" dirty="0" err="1"/>
              <a:t>нешкідливою</a:t>
            </a:r>
            <a:r>
              <a:rPr lang="ru-RU" dirty="0"/>
              <a:t> </a:t>
            </a:r>
            <a:r>
              <a:rPr lang="ru-RU" dirty="0" err="1" smtClean="0"/>
              <a:t>складовою</a:t>
            </a:r>
            <a:r>
              <a:rPr lang="ru-RU" dirty="0" smtClean="0"/>
              <a:t>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r>
              <a:rPr lang="ru-RU" dirty="0"/>
              <a:t>Є </a:t>
            </a:r>
            <a:r>
              <a:rPr lang="ru-RU" b="1" u="sng" dirty="0"/>
              <a:t>4 </a:t>
            </a:r>
            <a:r>
              <a:rPr lang="ru-RU" b="1" u="sng" dirty="0" err="1"/>
              <a:t>групи</a:t>
            </a:r>
            <a:r>
              <a:rPr lang="ru-RU" b="1" u="sng" dirty="0"/>
              <a:t> </a:t>
            </a:r>
            <a:r>
              <a:rPr lang="ru-RU" b="1" u="sng" dirty="0" smtClean="0"/>
              <a:t>харч</a:t>
            </a:r>
            <a:r>
              <a:rPr lang="ru-RU" b="1" u="sng" dirty="0"/>
              <a:t>. </a:t>
            </a:r>
            <a:r>
              <a:rPr lang="ru-RU" b="1" u="sng" dirty="0" err="1"/>
              <a:t>непереносності</a:t>
            </a:r>
            <a:r>
              <a:rPr lang="ru-RU" b="1" u="sng" dirty="0"/>
              <a:t>: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Істинна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харчова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алергія</a:t>
            </a:r>
            <a:endParaRPr lang="ru-RU" b="1" i="1" dirty="0">
              <a:solidFill>
                <a:srgbClr val="FF0000"/>
              </a:solidFill>
            </a:endParaRPr>
          </a:p>
          <a:p>
            <a:r>
              <a:rPr lang="ru-RU" b="1" i="1" dirty="0" err="1">
                <a:solidFill>
                  <a:srgbClr val="FF0000"/>
                </a:solidFill>
              </a:rPr>
              <a:t>Харчова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псевдоалергія</a:t>
            </a:r>
            <a:endParaRPr lang="ru-RU" b="1" i="1" dirty="0">
              <a:solidFill>
                <a:srgbClr val="FF0000"/>
              </a:solidFill>
            </a:endParaRPr>
          </a:p>
          <a:p>
            <a:r>
              <a:rPr lang="ru-RU" b="1" i="1" dirty="0" err="1">
                <a:solidFill>
                  <a:srgbClr val="FF0000"/>
                </a:solidFill>
              </a:rPr>
              <a:t>Харчова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ідіосинкразія</a:t>
            </a:r>
            <a:r>
              <a:rPr lang="ru-RU" b="1" i="1" dirty="0">
                <a:solidFill>
                  <a:srgbClr val="FF0000"/>
                </a:solidFill>
              </a:rPr>
              <a:t> у </a:t>
            </a:r>
            <a:r>
              <a:rPr lang="ru-RU" b="1" i="1" dirty="0" err="1">
                <a:solidFill>
                  <a:srgbClr val="FF0000"/>
                </a:solidFill>
              </a:rPr>
              <a:t>разі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кишкової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ферментопатії</a:t>
            </a:r>
            <a:endParaRPr lang="ru-RU" b="1" i="1" dirty="0">
              <a:solidFill>
                <a:srgbClr val="FF0000"/>
              </a:solidFill>
            </a:endParaRPr>
          </a:p>
          <a:p>
            <a:r>
              <a:rPr lang="ru-RU" b="1" i="1" dirty="0">
                <a:solidFill>
                  <a:srgbClr val="FF0000"/>
                </a:solidFill>
              </a:rPr>
              <a:t>Психогенна </a:t>
            </a:r>
            <a:r>
              <a:rPr lang="ru-RU" b="1" i="1" dirty="0" err="1">
                <a:solidFill>
                  <a:srgbClr val="FF0000"/>
                </a:solidFill>
              </a:rPr>
              <a:t>непереносність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їжі</a:t>
            </a:r>
            <a:r>
              <a:rPr lang="ru-RU" b="1" i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6793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28" y="0"/>
            <a:ext cx="10347158" cy="6858000"/>
          </a:xfrm>
        </p:spPr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b="1" dirty="0" err="1"/>
              <a:t>Істинна</a:t>
            </a:r>
            <a:r>
              <a:rPr lang="ru-RU" b="1" dirty="0"/>
              <a:t> </a:t>
            </a:r>
            <a:r>
              <a:rPr lang="ru-RU" b="1" dirty="0" err="1"/>
              <a:t>харчова</a:t>
            </a:r>
            <a:r>
              <a:rPr lang="ru-RU" b="1" dirty="0"/>
              <a:t> </a:t>
            </a:r>
            <a:r>
              <a:rPr lang="ru-RU" b="1" dirty="0" err="1"/>
              <a:t>алергія</a:t>
            </a:r>
            <a:r>
              <a:rPr lang="ru-RU" b="1" dirty="0"/>
              <a:t> </a:t>
            </a:r>
            <a:r>
              <a:rPr lang="ru-RU" dirty="0"/>
              <a:t>–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імунологічні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endParaRPr lang="ru-RU" dirty="0"/>
          </a:p>
          <a:p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 smtClean="0"/>
              <a:t>патології</a:t>
            </a:r>
            <a:r>
              <a:rPr lang="ru-RU" dirty="0"/>
              <a:t>, </a:t>
            </a:r>
            <a:r>
              <a:rPr lang="ru-RU" dirty="0" err="1"/>
              <a:t>індив</a:t>
            </a:r>
            <a:r>
              <a:rPr lang="ru-RU" dirty="0"/>
              <a:t>. </a:t>
            </a:r>
            <a:r>
              <a:rPr lang="ru-RU" dirty="0" err="1"/>
              <a:t>Імуноконфліктні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білкові</a:t>
            </a:r>
            <a:endParaRPr lang="ru-RU" dirty="0"/>
          </a:p>
          <a:p>
            <a:r>
              <a:rPr lang="ru-RU" dirty="0" err="1"/>
              <a:t>компененти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/>
              <a:t>Нешкідливі</a:t>
            </a:r>
            <a:r>
              <a:rPr lang="ru-RU" dirty="0"/>
              <a:t> для </a:t>
            </a:r>
            <a:r>
              <a:rPr lang="ru-RU" dirty="0" err="1"/>
              <a:t>більшості</a:t>
            </a:r>
            <a:r>
              <a:rPr lang="ru-RU" dirty="0"/>
              <a:t> людей.</a:t>
            </a:r>
          </a:p>
          <a:p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алергія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b="1" dirty="0" err="1"/>
              <a:t>спадково</a:t>
            </a:r>
            <a:r>
              <a:rPr lang="ru-RU" b="1" dirty="0"/>
              <a:t> </a:t>
            </a:r>
            <a:r>
              <a:rPr lang="ru-RU" b="1" dirty="0" err="1"/>
              <a:t>схильних</a:t>
            </a:r>
            <a:r>
              <a:rPr lang="ru-RU" b="1" dirty="0"/>
              <a:t> </a:t>
            </a:r>
            <a:r>
              <a:rPr lang="ru-RU" dirty="0" smtClean="0"/>
              <a:t>хвороб </a:t>
            </a:r>
            <a:r>
              <a:rPr lang="ru-RU" dirty="0"/>
              <a:t>і</a:t>
            </a:r>
          </a:p>
          <a:p>
            <a:r>
              <a:rPr lang="ru-RU" dirty="0" err="1" smtClean="0"/>
              <a:t>зумовлює</a:t>
            </a:r>
            <a:r>
              <a:rPr lang="ru-RU" dirty="0" smtClean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на харч. </a:t>
            </a:r>
            <a:r>
              <a:rPr lang="ru-RU" dirty="0" err="1" smtClean="0"/>
              <a:t>антигени</a:t>
            </a:r>
            <a:r>
              <a:rPr lang="ru-RU" dirty="0" smtClean="0"/>
              <a:t>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атитіл</a:t>
            </a:r>
            <a:r>
              <a:rPr lang="ru-RU" dirty="0" smtClean="0"/>
              <a:t> – </a:t>
            </a:r>
            <a:r>
              <a:rPr lang="ru-RU" dirty="0" err="1" smtClean="0"/>
              <a:t>реагінів</a:t>
            </a:r>
            <a:r>
              <a:rPr lang="ru-RU" dirty="0"/>
              <a:t>. </a:t>
            </a:r>
            <a:r>
              <a:rPr lang="ru-RU" dirty="0" err="1"/>
              <a:t>Атигени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і </a:t>
            </a:r>
            <a:r>
              <a:rPr lang="ru-RU" dirty="0" err="1"/>
              <a:t>спричинюють</a:t>
            </a:r>
            <a:r>
              <a:rPr lang="ru-RU" dirty="0"/>
              <a:t> </a:t>
            </a:r>
            <a:r>
              <a:rPr lang="ru-RU" dirty="0" err="1" smtClean="0"/>
              <a:t>накопичення</a:t>
            </a:r>
            <a:r>
              <a:rPr lang="ru-RU" dirty="0" smtClean="0"/>
              <a:t> </a:t>
            </a:r>
            <a:r>
              <a:rPr lang="ru-RU" dirty="0" err="1" smtClean="0"/>
              <a:t>реагінів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тканинних</a:t>
            </a:r>
            <a:r>
              <a:rPr lang="ru-RU" dirty="0"/>
              <a:t> </a:t>
            </a:r>
            <a:r>
              <a:rPr lang="ru-RU" dirty="0" err="1"/>
              <a:t>базофілах</a:t>
            </a:r>
            <a:r>
              <a:rPr lang="ru-RU" dirty="0"/>
              <a:t> кишок,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распірат</a:t>
            </a:r>
            <a:r>
              <a:rPr lang="ru-RU" dirty="0"/>
              <a:t>. </a:t>
            </a:r>
            <a:r>
              <a:rPr lang="ru-RU" dirty="0" err="1"/>
              <a:t>апарату</a:t>
            </a:r>
            <a:r>
              <a:rPr lang="ru-RU" dirty="0"/>
              <a:t>. При </a:t>
            </a:r>
            <a:r>
              <a:rPr lang="ru-RU" dirty="0" err="1" smtClean="0"/>
              <a:t>їх</a:t>
            </a:r>
            <a:r>
              <a:rPr lang="ru-RU" dirty="0" smtClean="0"/>
              <a:t> повторному. </a:t>
            </a:r>
            <a:r>
              <a:rPr lang="ru-RU" dirty="0" err="1" smtClean="0"/>
              <a:t>потраплянні</a:t>
            </a:r>
            <a:r>
              <a:rPr lang="ru-RU" dirty="0" smtClean="0"/>
              <a:t> </a:t>
            </a:r>
            <a:r>
              <a:rPr lang="ru-RU" dirty="0" err="1" smtClean="0"/>
              <a:t>утворюється</a:t>
            </a:r>
            <a:r>
              <a:rPr lang="ru-RU" dirty="0" smtClean="0"/>
              <a:t> </a:t>
            </a:r>
            <a:r>
              <a:rPr lang="ru-RU" dirty="0"/>
              <a:t>комплекс </a:t>
            </a:r>
            <a:r>
              <a:rPr lang="ru-RU" dirty="0" err="1"/>
              <a:t>реагіни-антигени</a:t>
            </a:r>
            <a:r>
              <a:rPr lang="ru-RU" dirty="0"/>
              <a:t> → </a:t>
            </a:r>
            <a:r>
              <a:rPr lang="ru-RU" dirty="0" err="1"/>
              <a:t>розв</a:t>
            </a:r>
            <a:r>
              <a:rPr lang="ru-RU" dirty="0"/>
              <a:t>. </a:t>
            </a:r>
            <a:r>
              <a:rPr lang="ru-RU" dirty="0" err="1"/>
              <a:t>алергіна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.</a:t>
            </a:r>
          </a:p>
          <a:p>
            <a:r>
              <a:rPr lang="ru-RU" b="1" dirty="0"/>
              <a:t>Є 3 </a:t>
            </a:r>
            <a:r>
              <a:rPr lang="ru-RU" b="1" dirty="0" err="1"/>
              <a:t>стадії</a:t>
            </a:r>
            <a:r>
              <a:rPr lang="ru-RU" b="1" dirty="0"/>
              <a:t> </a:t>
            </a:r>
            <a:r>
              <a:rPr lang="ru-RU" b="1" dirty="0" err="1"/>
              <a:t>розвитку</a:t>
            </a:r>
            <a:r>
              <a:rPr lang="ru-RU" b="1" dirty="0"/>
              <a:t> </a:t>
            </a:r>
            <a:r>
              <a:rPr lang="ru-RU" b="1" dirty="0" err="1"/>
              <a:t>алергії</a:t>
            </a:r>
            <a:r>
              <a:rPr lang="ru-RU" b="1" dirty="0"/>
              <a:t>:</a:t>
            </a:r>
          </a:p>
          <a:p>
            <a:r>
              <a:rPr lang="ru-RU" b="1" dirty="0" err="1"/>
              <a:t>імунологічна</a:t>
            </a:r>
            <a:endParaRPr lang="ru-RU" b="1" dirty="0"/>
          </a:p>
          <a:p>
            <a:r>
              <a:rPr lang="ru-RU" b="1" dirty="0" err="1" smtClean="0"/>
              <a:t>патологічна</a:t>
            </a:r>
            <a:endParaRPr lang="ru-RU" b="1" dirty="0"/>
          </a:p>
          <a:p>
            <a:r>
              <a:rPr lang="ru-RU" b="1" dirty="0" err="1" smtClean="0"/>
              <a:t>Клінічна</a:t>
            </a:r>
            <a:endParaRPr lang="ru-RU" b="1" dirty="0" smtClean="0"/>
          </a:p>
          <a:p>
            <a:r>
              <a:rPr lang="ru-RU" b="1" dirty="0" err="1"/>
              <a:t>Найчастіше</a:t>
            </a:r>
            <a:r>
              <a:rPr lang="ru-RU" b="1" dirty="0"/>
              <a:t> </a:t>
            </a:r>
            <a:r>
              <a:rPr lang="ru-RU" b="1" dirty="0" err="1"/>
              <a:t>таку</a:t>
            </a:r>
            <a:r>
              <a:rPr lang="ru-RU" b="1" dirty="0"/>
              <a:t> </a:t>
            </a:r>
            <a:r>
              <a:rPr lang="ru-RU" b="1" dirty="0" err="1"/>
              <a:t>алергію</a:t>
            </a:r>
            <a:r>
              <a:rPr lang="ru-RU" b="1" dirty="0"/>
              <a:t> </a:t>
            </a:r>
            <a:r>
              <a:rPr lang="ru-RU" b="1" dirty="0" err="1"/>
              <a:t>спричинюють</a:t>
            </a:r>
            <a:r>
              <a:rPr lang="ru-RU" b="1" dirty="0"/>
              <a:t> </a:t>
            </a:r>
            <a:r>
              <a:rPr lang="ru-RU" b="1" dirty="0" err="1"/>
              <a:t>яйця</a:t>
            </a:r>
            <a:r>
              <a:rPr lang="ru-RU" b="1" dirty="0"/>
              <a:t>, </a:t>
            </a:r>
            <a:r>
              <a:rPr lang="ru-RU" b="1" dirty="0" err="1"/>
              <a:t>коров’яче</a:t>
            </a:r>
            <a:r>
              <a:rPr lang="ru-RU" b="1" dirty="0"/>
              <a:t> молоко, </a:t>
            </a:r>
            <a:r>
              <a:rPr lang="ru-RU" b="1" dirty="0" err="1"/>
              <a:t>риба</a:t>
            </a:r>
            <a:r>
              <a:rPr lang="ru-RU" b="1" dirty="0"/>
              <a:t>,</a:t>
            </a:r>
          </a:p>
          <a:p>
            <a:r>
              <a:rPr lang="ru-RU" b="1" dirty="0" err="1"/>
              <a:t>горіхи</a:t>
            </a:r>
            <a:r>
              <a:rPr lang="ru-RU" b="1" dirty="0"/>
              <a:t>, </a:t>
            </a:r>
            <a:r>
              <a:rPr lang="ru-RU" b="1" dirty="0" err="1"/>
              <a:t>цитрусові</a:t>
            </a:r>
            <a:r>
              <a:rPr lang="ru-RU" b="1" dirty="0"/>
              <a:t>, мед, </a:t>
            </a:r>
            <a:r>
              <a:rPr lang="ru-RU" b="1" dirty="0" err="1"/>
              <a:t>полуниці</a:t>
            </a:r>
            <a:r>
              <a:rPr lang="ru-RU" b="1" dirty="0"/>
              <a:t>, </a:t>
            </a:r>
            <a:r>
              <a:rPr lang="ru-RU" b="1" dirty="0" err="1"/>
              <a:t>томати</a:t>
            </a:r>
            <a:r>
              <a:rPr lang="ru-RU" b="1" dirty="0"/>
              <a:t>, шоколад, і </a:t>
            </a:r>
            <a:r>
              <a:rPr lang="ru-RU" b="1" dirty="0" err="1"/>
              <a:t>продукти</a:t>
            </a:r>
            <a:r>
              <a:rPr lang="ru-RU" b="1" dirty="0"/>
              <a:t> до складу </a:t>
            </a:r>
            <a:r>
              <a:rPr lang="ru-RU" b="1" dirty="0" err="1" smtClean="0"/>
              <a:t>яких</a:t>
            </a:r>
            <a:r>
              <a:rPr lang="ru-RU" b="1" dirty="0" smtClean="0"/>
              <a:t> входить </a:t>
            </a:r>
            <a:r>
              <a:rPr lang="ru-RU" b="1" dirty="0"/>
              <a:t>дана </a:t>
            </a:r>
            <a:r>
              <a:rPr lang="ru-RU" b="1" dirty="0" err="1"/>
              <a:t>сировина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7400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008" y="125128"/>
            <a:ext cx="9741845" cy="6123271"/>
          </a:xfrm>
        </p:spPr>
        <p:txBody>
          <a:bodyPr>
            <a:normAutofit/>
          </a:bodyPr>
          <a:lstStyle/>
          <a:p>
            <a:r>
              <a:rPr lang="ru-RU" dirty="0"/>
              <a:t>2. </a:t>
            </a:r>
            <a:r>
              <a:rPr lang="ru-RU" b="1" dirty="0" err="1"/>
              <a:t>Харчова</a:t>
            </a:r>
            <a:r>
              <a:rPr lang="ru-RU" b="1" dirty="0"/>
              <a:t> </a:t>
            </a:r>
            <a:r>
              <a:rPr lang="ru-RU" b="1" dirty="0" err="1"/>
              <a:t>псевдоалергія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 smtClean="0"/>
              <a:t>патологічний</a:t>
            </a:r>
            <a:r>
              <a:rPr lang="ru-RU" dirty="0" smtClean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 smtClean="0"/>
              <a:t>подібний</a:t>
            </a:r>
            <a:endParaRPr lang="ru-RU" dirty="0"/>
          </a:p>
          <a:p>
            <a:r>
              <a:rPr lang="ru-RU" dirty="0"/>
              <a:t>до </a:t>
            </a:r>
            <a:r>
              <a:rPr lang="ru-RU" dirty="0" err="1"/>
              <a:t>харчової</a:t>
            </a:r>
            <a:r>
              <a:rPr lang="ru-RU" dirty="0"/>
              <a:t> </a:t>
            </a:r>
            <a:r>
              <a:rPr lang="ru-RU" dirty="0" err="1"/>
              <a:t>алергії</a:t>
            </a:r>
            <a:r>
              <a:rPr lang="ru-RU" dirty="0"/>
              <a:t>, але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імунологічної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алергену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антитілом</a:t>
            </a:r>
            <a:r>
              <a:rPr lang="ru-RU" dirty="0"/>
              <a:t>. 2 і 3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співпадають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алергія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в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b="1" dirty="0" err="1" smtClean="0"/>
              <a:t>індивідуальної</a:t>
            </a:r>
            <a:r>
              <a:rPr lang="ru-RU" b="1" dirty="0" smtClean="0"/>
              <a:t> </a:t>
            </a:r>
            <a:r>
              <a:rPr lang="ru-RU" b="1" dirty="0" err="1"/>
              <a:t>непереносності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біологічних</a:t>
            </a:r>
            <a:r>
              <a:rPr lang="ru-RU" dirty="0"/>
              <a:t> </a:t>
            </a:r>
            <a:r>
              <a:rPr lang="ru-RU" dirty="0" err="1"/>
              <a:t>рідинах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гістаміну</a:t>
            </a:r>
            <a:r>
              <a:rPr lang="ru-RU" dirty="0"/>
              <a:t> → патогенна</a:t>
            </a:r>
          </a:p>
          <a:p>
            <a:r>
              <a:rPr lang="ru-RU" dirty="0" err="1"/>
              <a:t>дія</a:t>
            </a:r>
            <a:r>
              <a:rPr lang="ru-RU" dirty="0"/>
              <a:t> на </a:t>
            </a:r>
            <a:r>
              <a:rPr lang="ru-RU" dirty="0" err="1"/>
              <a:t>клітини</a:t>
            </a:r>
            <a:r>
              <a:rPr lang="ru-RU" dirty="0"/>
              <a:t> – </a:t>
            </a:r>
            <a:r>
              <a:rPr lang="ru-RU" dirty="0" err="1"/>
              <a:t>мішені</a:t>
            </a:r>
            <a:r>
              <a:rPr lang="ru-RU" dirty="0"/>
              <a:t>.</a:t>
            </a:r>
          </a:p>
          <a:p>
            <a:r>
              <a:rPr lang="ru-RU" b="1" dirty="0" err="1"/>
              <a:t>Гістамінзвільняючі</a:t>
            </a:r>
            <a:r>
              <a:rPr lang="ru-RU" b="1" dirty="0"/>
              <a:t> </a:t>
            </a:r>
            <a:r>
              <a:rPr lang="ru-RU" b="1" dirty="0" err="1"/>
              <a:t>властивості</a:t>
            </a:r>
            <a:r>
              <a:rPr lang="ru-RU" b="1" dirty="0"/>
              <a:t> </a:t>
            </a:r>
            <a:r>
              <a:rPr lang="ru-RU" dirty="0"/>
              <a:t>мают </a:t>
            </a:r>
            <a:r>
              <a:rPr lang="ru-RU" dirty="0" err="1"/>
              <a:t>риба</a:t>
            </a:r>
            <a:r>
              <a:rPr lang="ru-RU" dirty="0"/>
              <a:t>, </a:t>
            </a:r>
            <a:r>
              <a:rPr lang="ru-RU" dirty="0" err="1"/>
              <a:t>яєчний</a:t>
            </a:r>
            <a:r>
              <a:rPr lang="ru-RU" dirty="0"/>
              <a:t> </a:t>
            </a:r>
            <a:r>
              <a:rPr lang="ru-RU" dirty="0" err="1"/>
              <a:t>білок</a:t>
            </a:r>
            <a:r>
              <a:rPr lang="ru-RU" dirty="0"/>
              <a:t>, </a:t>
            </a:r>
            <a:r>
              <a:rPr lang="ru-RU" dirty="0" err="1"/>
              <a:t>полуниці</a:t>
            </a:r>
            <a:r>
              <a:rPr lang="ru-RU" dirty="0"/>
              <a:t>.</a:t>
            </a:r>
          </a:p>
          <a:p>
            <a:r>
              <a:rPr lang="ru-RU" dirty="0"/>
              <a:t>редиска. У </a:t>
            </a:r>
            <a:r>
              <a:rPr lang="ru-RU" dirty="0" err="1"/>
              <a:t>сирі</a:t>
            </a:r>
            <a:r>
              <a:rPr lang="ru-RU" dirty="0"/>
              <a:t>, </a:t>
            </a:r>
            <a:r>
              <a:rPr lang="ru-RU" dirty="0" err="1"/>
              <a:t>вині</a:t>
            </a:r>
            <a:r>
              <a:rPr lang="ru-RU" dirty="0"/>
              <a:t>, </a:t>
            </a:r>
            <a:r>
              <a:rPr lang="ru-RU" dirty="0" err="1"/>
              <a:t>рибі</a:t>
            </a:r>
            <a:r>
              <a:rPr lang="ru-RU" dirty="0"/>
              <a:t>, </a:t>
            </a:r>
            <a:r>
              <a:rPr lang="ru-RU" dirty="0" err="1"/>
              <a:t>шоколаді</a:t>
            </a:r>
            <a:r>
              <a:rPr lang="ru-RU" dirty="0"/>
              <a:t>, томатах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гістаміну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 smtClean="0"/>
              <a:t>індивідуальній</a:t>
            </a:r>
            <a:r>
              <a:rPr lang="ru-RU" dirty="0" smtClean="0"/>
              <a:t> </a:t>
            </a:r>
            <a:r>
              <a:rPr lang="ru-RU" dirty="0" err="1"/>
              <a:t>недостатній</a:t>
            </a:r>
            <a:r>
              <a:rPr lang="ru-RU" dirty="0"/>
              <a:t> </a:t>
            </a:r>
            <a:r>
              <a:rPr lang="ru-RU" dirty="0" err="1"/>
              <a:t>інактивації</a:t>
            </a:r>
            <a:r>
              <a:rPr lang="ru-RU" dirty="0"/>
              <a:t> </a:t>
            </a:r>
            <a:r>
              <a:rPr lang="ru-RU" dirty="0" err="1"/>
              <a:t>гістаміну</a:t>
            </a:r>
            <a:r>
              <a:rPr lang="ru-RU" dirty="0"/>
              <a:t> →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 smtClean="0"/>
              <a:t>алергія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8846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392" y="1925052"/>
            <a:ext cx="9443461" cy="4323347"/>
          </a:xfrm>
        </p:spPr>
        <p:txBody>
          <a:bodyPr>
            <a:normAutofit/>
          </a:bodyPr>
          <a:lstStyle/>
          <a:p>
            <a:r>
              <a:rPr lang="ru-RU" b="1" dirty="0" err="1"/>
              <a:t>Харчова</a:t>
            </a:r>
            <a:r>
              <a:rPr lang="ru-RU" b="1" dirty="0"/>
              <a:t> </a:t>
            </a:r>
            <a:r>
              <a:rPr lang="ru-RU" b="1" dirty="0" err="1"/>
              <a:t>ідіосинкразія</a:t>
            </a:r>
            <a:r>
              <a:rPr lang="ru-RU" b="1" dirty="0"/>
              <a:t> </a:t>
            </a:r>
            <a:r>
              <a:rPr lang="ru-RU" dirty="0" err="1"/>
              <a:t>зумовлюється</a:t>
            </a:r>
            <a:r>
              <a:rPr lang="ru-RU" dirty="0"/>
              <a:t> </a:t>
            </a:r>
            <a:r>
              <a:rPr lang="ru-RU" dirty="0" err="1"/>
              <a:t>кишковими</a:t>
            </a:r>
            <a:r>
              <a:rPr lang="ru-RU" dirty="0"/>
              <a:t> </a:t>
            </a:r>
            <a:r>
              <a:rPr lang="ru-RU" dirty="0" err="1"/>
              <a:t>ферментопатіями</a:t>
            </a:r>
            <a:endParaRPr lang="ru-RU" dirty="0"/>
          </a:p>
          <a:p>
            <a:r>
              <a:rPr lang="ru-RU" dirty="0"/>
              <a:t>→ </a:t>
            </a:r>
            <a:r>
              <a:rPr lang="ru-RU" dirty="0" err="1"/>
              <a:t>природженим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набутим </a:t>
            </a:r>
            <a:r>
              <a:rPr lang="ru-RU" dirty="0" err="1"/>
              <a:t>дефіцитом</a:t>
            </a:r>
            <a:r>
              <a:rPr lang="ru-RU" dirty="0"/>
              <a:t> </a:t>
            </a:r>
            <a:r>
              <a:rPr lang="ru-RU" dirty="0" err="1"/>
              <a:t>травних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чого</a:t>
            </a:r>
            <a:endParaRPr lang="ru-RU" dirty="0"/>
          </a:p>
          <a:p>
            <a:r>
              <a:rPr lang="ru-RU" dirty="0"/>
              <a:t>є </a:t>
            </a:r>
            <a:r>
              <a:rPr lang="ru-RU" dirty="0" err="1"/>
              <a:t>непереносність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</a:t>
            </a:r>
          </a:p>
          <a:p>
            <a:r>
              <a:rPr lang="ru-RU" dirty="0" err="1"/>
              <a:t>Непереносність</a:t>
            </a:r>
            <a:r>
              <a:rPr lang="ru-RU" dirty="0"/>
              <a:t> молока → </a:t>
            </a:r>
            <a:r>
              <a:rPr lang="ru-RU" dirty="0" err="1"/>
              <a:t>дефіцит</a:t>
            </a:r>
            <a:r>
              <a:rPr lang="ru-RU" dirty="0"/>
              <a:t> у </a:t>
            </a:r>
            <a:r>
              <a:rPr lang="ru-RU" dirty="0" err="1"/>
              <a:t>тонкій</a:t>
            </a:r>
            <a:r>
              <a:rPr lang="ru-RU" dirty="0"/>
              <a:t> </a:t>
            </a:r>
            <a:r>
              <a:rPr lang="ru-RU" dirty="0" err="1"/>
              <a:t>кишці</a:t>
            </a:r>
            <a:r>
              <a:rPr lang="ru-RU" dirty="0"/>
              <a:t> </a:t>
            </a:r>
            <a:r>
              <a:rPr lang="ru-RU" dirty="0" err="1"/>
              <a:t>лактази</a:t>
            </a:r>
            <a:r>
              <a:rPr lang="ru-RU" dirty="0"/>
              <a:t>, яка</a:t>
            </a:r>
          </a:p>
          <a:p>
            <a:r>
              <a:rPr lang="ru-RU" dirty="0" err="1"/>
              <a:t>розщеплює</a:t>
            </a:r>
            <a:r>
              <a:rPr lang="ru-RU" dirty="0"/>
              <a:t> </a:t>
            </a:r>
            <a:r>
              <a:rPr lang="ru-RU" dirty="0" err="1"/>
              <a:t>лактазу</a:t>
            </a:r>
            <a:r>
              <a:rPr lang="ru-RU" dirty="0"/>
              <a:t> до </a:t>
            </a:r>
            <a:r>
              <a:rPr lang="ru-RU" dirty="0" err="1" smtClean="0"/>
              <a:t>глюкози</a:t>
            </a:r>
            <a:r>
              <a:rPr lang="ru-RU" dirty="0" smtClean="0"/>
              <a:t> (</a:t>
            </a:r>
            <a:r>
              <a:rPr lang="ru-RU" dirty="0" err="1" smtClean="0"/>
              <a:t>галактози</a:t>
            </a:r>
            <a:r>
              <a:rPr lang="ru-RU" dirty="0" smtClean="0"/>
              <a:t>) </a:t>
            </a:r>
            <a:r>
              <a:rPr lang="ru-RU" dirty="0"/>
              <a:t>(у </a:t>
            </a:r>
            <a:r>
              <a:rPr lang="ru-RU" dirty="0" err="1"/>
              <a:t>тварин</a:t>
            </a:r>
            <a:r>
              <a:rPr lang="ru-RU" dirty="0"/>
              <a:t>). У </a:t>
            </a:r>
            <a:r>
              <a:rPr lang="ru-RU" dirty="0" err="1" smtClean="0"/>
              <a:t>кисломолочних</a:t>
            </a:r>
            <a:r>
              <a:rPr lang="ru-RU" dirty="0" smtClean="0"/>
              <a:t> продуктах </a:t>
            </a:r>
            <a:r>
              <a:rPr lang="ru-RU" dirty="0" err="1"/>
              <a:t>лактози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молочна</a:t>
            </a:r>
            <a:r>
              <a:rPr lang="ru-RU" dirty="0"/>
              <a:t> кислота. </a:t>
            </a:r>
            <a:r>
              <a:rPr lang="ru-RU" dirty="0" err="1" smtClean="0"/>
              <a:t>Непереносність</a:t>
            </a:r>
            <a:r>
              <a:rPr lang="ru-RU" dirty="0" smtClean="0"/>
              <a:t> </a:t>
            </a:r>
            <a:r>
              <a:rPr lang="ru-RU" dirty="0" err="1" smtClean="0"/>
              <a:t>цукру</a:t>
            </a:r>
            <a:r>
              <a:rPr lang="ru-RU" dirty="0" smtClean="0"/>
              <a:t> </a:t>
            </a:r>
            <a:r>
              <a:rPr lang="ru-RU" dirty="0"/>
              <a:t>→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сахарози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553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396" y="211756"/>
            <a:ext cx="9289457" cy="6036643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/>
              <a:t>Психогенна </a:t>
            </a:r>
            <a:r>
              <a:rPr lang="ru-RU" b="1" dirty="0" err="1"/>
              <a:t>харчова</a:t>
            </a:r>
            <a:r>
              <a:rPr lang="ru-RU" b="1" dirty="0"/>
              <a:t> </a:t>
            </a:r>
            <a:r>
              <a:rPr lang="ru-RU" b="1" dirty="0" err="1"/>
              <a:t>непереносність</a:t>
            </a:r>
            <a:endParaRPr lang="ru-RU" b="1" dirty="0"/>
          </a:p>
          <a:p>
            <a:r>
              <a:rPr lang="ru-RU" dirty="0"/>
              <a:t>-</a:t>
            </a:r>
            <a:r>
              <a:rPr lang="ru-RU" dirty="0" err="1"/>
              <a:t>різнманітні</a:t>
            </a:r>
            <a:r>
              <a:rPr lang="ru-RU" dirty="0"/>
              <a:t> </a:t>
            </a:r>
            <a:r>
              <a:rPr lang="ru-RU" dirty="0" err="1"/>
              <a:t>скарги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болісні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пов’язують</a:t>
            </a:r>
            <a:r>
              <a:rPr lang="ru-RU" dirty="0"/>
              <a:t> </a:t>
            </a:r>
            <a:r>
              <a:rPr lang="ru-RU" dirty="0" err="1"/>
              <a:t>із</a:t>
            </a:r>
            <a:endParaRPr lang="ru-RU" dirty="0"/>
          </a:p>
          <a:p>
            <a:r>
              <a:rPr lang="ru-RU" dirty="0"/>
              <a:t>«</a:t>
            </a:r>
            <a:r>
              <a:rPr lang="ru-RU" dirty="0" err="1"/>
              <a:t>харчовою</a:t>
            </a:r>
            <a:r>
              <a:rPr lang="ru-RU" dirty="0"/>
              <a:t> </a:t>
            </a:r>
            <a:r>
              <a:rPr lang="ru-RU" dirty="0" err="1"/>
              <a:t>алергією</a:t>
            </a:r>
            <a:r>
              <a:rPr lang="ru-RU" dirty="0"/>
              <a:t>».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настає</a:t>
            </a:r>
            <a:endParaRPr lang="ru-RU" dirty="0"/>
          </a:p>
          <a:p>
            <a:r>
              <a:rPr lang="ru-RU" dirty="0" err="1"/>
              <a:t>поліпшення</a:t>
            </a:r>
            <a:r>
              <a:rPr lang="ru-RU" dirty="0"/>
              <a:t> на короткий час,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іде</a:t>
            </a:r>
            <a:r>
              <a:rPr lang="ru-RU" dirty="0"/>
              <a:t> </a:t>
            </a:r>
            <a:r>
              <a:rPr lang="ru-RU" dirty="0" err="1"/>
              <a:t>рецедив</a:t>
            </a:r>
            <a:r>
              <a:rPr lang="ru-RU" dirty="0"/>
              <a:t>, так як </a:t>
            </a:r>
            <a:r>
              <a:rPr lang="ru-RU" dirty="0" err="1"/>
              <a:t>хворий</a:t>
            </a:r>
            <a:r>
              <a:rPr lang="ru-RU" dirty="0"/>
              <a:t> </a:t>
            </a:r>
            <a:r>
              <a:rPr lang="ru-RU" dirty="0" err="1"/>
              <a:t>починає</a:t>
            </a:r>
            <a:endParaRPr lang="ru-RU" dirty="0"/>
          </a:p>
          <a:p>
            <a:r>
              <a:rPr lang="ru-RU" dirty="0" err="1"/>
              <a:t>шукати</a:t>
            </a:r>
            <a:r>
              <a:rPr lang="ru-RU" dirty="0"/>
              <a:t> </a:t>
            </a:r>
            <a:r>
              <a:rPr lang="ru-RU" dirty="0" err="1"/>
              <a:t>наступний</a:t>
            </a:r>
            <a:r>
              <a:rPr lang="ru-RU" dirty="0"/>
              <a:t> «</a:t>
            </a:r>
            <a:r>
              <a:rPr lang="ru-RU" dirty="0" err="1"/>
              <a:t>харчовий</a:t>
            </a:r>
            <a:r>
              <a:rPr lang="ru-RU" dirty="0"/>
              <a:t> </a:t>
            </a:r>
            <a:r>
              <a:rPr lang="ru-RU" dirty="0" err="1" smtClean="0"/>
              <a:t>алерген</a:t>
            </a:r>
            <a:r>
              <a:rPr lang="ru-RU" dirty="0"/>
              <a:t>»;</a:t>
            </a:r>
          </a:p>
          <a:p>
            <a:r>
              <a:rPr lang="ru-RU" dirty="0"/>
              <a:t>-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з боку </a:t>
            </a:r>
            <a:r>
              <a:rPr lang="ru-RU" dirty="0" err="1"/>
              <a:t>травної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на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</a:t>
            </a:r>
          </a:p>
          <a:p>
            <a:r>
              <a:rPr lang="ru-RU" dirty="0" err="1"/>
              <a:t>національними</a:t>
            </a:r>
            <a:r>
              <a:rPr lang="ru-RU" dirty="0"/>
              <a:t> </a:t>
            </a:r>
            <a:r>
              <a:rPr lang="ru-RU" dirty="0" err="1"/>
              <a:t>традиціями</a:t>
            </a:r>
            <a:r>
              <a:rPr lang="ru-RU" dirty="0"/>
              <a:t>, </a:t>
            </a:r>
            <a:r>
              <a:rPr lang="ru-RU" dirty="0" err="1"/>
              <a:t>релігійними</a:t>
            </a:r>
            <a:r>
              <a:rPr lang="ru-RU" dirty="0"/>
              <a:t> </a:t>
            </a:r>
            <a:r>
              <a:rPr lang="ru-RU" dirty="0" err="1"/>
              <a:t>прописами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індивідуальними</a:t>
            </a:r>
            <a:endParaRPr lang="ru-RU" dirty="0"/>
          </a:p>
          <a:p>
            <a:r>
              <a:rPr lang="ru-RU" dirty="0" err="1"/>
              <a:t>звичками</a:t>
            </a:r>
            <a:r>
              <a:rPr lang="ru-RU" dirty="0"/>
              <a:t> не </a:t>
            </a:r>
            <a:r>
              <a:rPr lang="ru-RU" dirty="0" err="1"/>
              <a:t>вживають</a:t>
            </a:r>
            <a:r>
              <a:rPr lang="ru-RU" dirty="0"/>
              <a:t> (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 smtClean="0"/>
              <a:t>змій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996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err="1"/>
              <a:t>Загальна</a:t>
            </a:r>
            <a:r>
              <a:rPr lang="ru-RU" sz="2800" b="1" dirty="0"/>
              <a:t> характеристика </a:t>
            </a:r>
            <a:r>
              <a:rPr lang="ru-RU" sz="2800" b="1" dirty="0" err="1"/>
              <a:t>основних</a:t>
            </a:r>
            <a:r>
              <a:rPr lang="ru-RU" sz="2800" b="1" dirty="0"/>
              <a:t> </a:t>
            </a:r>
            <a:r>
              <a:rPr lang="ru-RU" sz="2800" b="1" dirty="0" err="1"/>
              <a:t>продуктів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err="1"/>
              <a:t>харчування</a:t>
            </a:r>
            <a:r>
              <a:rPr lang="ru-RU" sz="2800" b="1" dirty="0"/>
              <a:t> </a:t>
            </a:r>
            <a:r>
              <a:rPr lang="ru-RU" sz="2800" b="1" dirty="0" err="1"/>
              <a:t>здорової</a:t>
            </a:r>
            <a:r>
              <a:rPr lang="ru-RU" sz="2800" b="1" dirty="0"/>
              <a:t> </a:t>
            </a:r>
            <a:r>
              <a:rPr lang="ru-RU" sz="2800" b="1" dirty="0" err="1"/>
              <a:t>людини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71048"/>
            <a:ext cx="12192000" cy="436024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Харчові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використовуються</a:t>
            </a:r>
            <a:r>
              <a:rPr lang="ru-RU" dirty="0" smtClean="0"/>
              <a:t> </a:t>
            </a:r>
            <a:r>
              <a:rPr lang="ru-RU" dirty="0" err="1" smtClean="0"/>
              <a:t>людиною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харчуванні</a:t>
            </a:r>
            <a:r>
              <a:rPr lang="ru-RU" dirty="0"/>
              <a:t> в натуральному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переробленому</a:t>
            </a:r>
            <a:r>
              <a:rPr lang="ru-RU" dirty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за </a:t>
            </a:r>
            <a:r>
              <a:rPr lang="ru-RU" dirty="0" err="1"/>
              <a:t>хімічним</a:t>
            </a:r>
            <a:r>
              <a:rPr lang="ru-RU" dirty="0"/>
              <a:t> складом, за </a:t>
            </a:r>
            <a:r>
              <a:rPr lang="ru-RU" dirty="0" err="1"/>
              <a:t>енергетичною</a:t>
            </a:r>
            <a:r>
              <a:rPr lang="ru-RU" dirty="0"/>
              <a:t> </a:t>
            </a:r>
            <a:r>
              <a:rPr lang="ru-RU" dirty="0" err="1" smtClean="0"/>
              <a:t>цінністю</a:t>
            </a:r>
            <a:r>
              <a:rPr lang="ru-RU" dirty="0" smtClean="0"/>
              <a:t>, </a:t>
            </a:r>
            <a:r>
              <a:rPr lang="ru-RU" dirty="0" err="1" smtClean="0"/>
              <a:t>перетравлюваністю</a:t>
            </a:r>
            <a:r>
              <a:rPr lang="ru-RU" dirty="0"/>
              <a:t>, за характером </a:t>
            </a:r>
            <a:r>
              <a:rPr lang="ru-RU" dirty="0" err="1"/>
              <a:t>дії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обов’язково</a:t>
            </a:r>
            <a:r>
              <a:rPr lang="ru-RU" dirty="0" smtClean="0"/>
              <a:t> </a:t>
            </a:r>
            <a:r>
              <a:rPr lang="ru-RU" dirty="0" err="1"/>
              <a:t>береться</a:t>
            </a:r>
            <a:r>
              <a:rPr lang="ru-RU" dirty="0"/>
              <a:t> до </a:t>
            </a:r>
            <a:r>
              <a:rPr lang="ru-RU" dirty="0" err="1"/>
              <a:t>уваги</a:t>
            </a:r>
            <a:r>
              <a:rPr lang="ru-RU" dirty="0"/>
              <a:t> при </a:t>
            </a:r>
            <a:r>
              <a:rPr lang="ru-RU" dirty="0" err="1"/>
              <a:t>побудові</a:t>
            </a:r>
            <a:r>
              <a:rPr lang="ru-RU" dirty="0"/>
              <a:t>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</a:t>
            </a:r>
          </a:p>
          <a:p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b="1" dirty="0" err="1"/>
              <a:t>харчовою</a:t>
            </a:r>
            <a:r>
              <a:rPr lang="ru-RU" b="1" dirty="0"/>
              <a:t> </a:t>
            </a:r>
            <a:r>
              <a:rPr lang="ru-RU" b="1" dirty="0" err="1" smtClean="0"/>
              <a:t>цінністю</a:t>
            </a:r>
            <a:r>
              <a:rPr lang="ru-RU" dirty="0" smtClean="0"/>
              <a:t>.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b="1" dirty="0" err="1"/>
              <a:t>поживною</a:t>
            </a:r>
            <a:r>
              <a:rPr lang="ru-RU" b="1" dirty="0"/>
              <a:t> (</a:t>
            </a:r>
            <a:r>
              <a:rPr lang="ru-RU" b="1" dirty="0" err="1"/>
              <a:t>харчовою</a:t>
            </a:r>
            <a:r>
              <a:rPr lang="ru-RU" b="1" dirty="0"/>
              <a:t>) </a:t>
            </a:r>
            <a:r>
              <a:rPr lang="ru-RU" b="1" dirty="0" err="1"/>
              <a:t>цінністю</a:t>
            </a:r>
            <a:r>
              <a:rPr lang="ru-RU" dirty="0"/>
              <a:t> </a:t>
            </a:r>
            <a:r>
              <a:rPr lang="ru-RU" dirty="0" err="1"/>
              <a:t>розуміють</a:t>
            </a:r>
            <a:r>
              <a:rPr lang="ru-RU" dirty="0"/>
              <a:t> </a:t>
            </a:r>
            <a:r>
              <a:rPr lang="ru-RU" dirty="0" err="1" smtClean="0"/>
              <a:t>калорійність</a:t>
            </a:r>
            <a:r>
              <a:rPr lang="ru-RU" dirty="0" smtClean="0"/>
              <a:t> продукту</a:t>
            </a:r>
            <a:r>
              <a:rPr lang="ru-RU" dirty="0"/>
              <a:t>, </a:t>
            </a:r>
            <a:r>
              <a:rPr lang="ru-RU" dirty="0" err="1"/>
              <a:t>вміст</a:t>
            </a:r>
            <a:r>
              <a:rPr lang="ru-RU" dirty="0"/>
              <a:t> у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смакові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</a:t>
            </a:r>
          </a:p>
          <a:p>
            <a:r>
              <a:rPr lang="ru-RU" b="1" dirty="0" err="1"/>
              <a:t>Біологічна</a:t>
            </a:r>
            <a:r>
              <a:rPr lang="ru-RU" b="1" dirty="0"/>
              <a:t> </a:t>
            </a:r>
            <a:r>
              <a:rPr lang="ru-RU" b="1" dirty="0" err="1"/>
              <a:t>цінність</a:t>
            </a:r>
            <a:r>
              <a:rPr lang="ru-RU" b="1" dirty="0"/>
              <a:t> </a:t>
            </a:r>
            <a:r>
              <a:rPr lang="ru-RU" dirty="0" err="1"/>
              <a:t>відображає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 у </a:t>
            </a:r>
            <a:r>
              <a:rPr lang="ru-RU" dirty="0" err="1"/>
              <a:t>продукті</a:t>
            </a:r>
            <a:r>
              <a:rPr lang="ru-RU" dirty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перетравлюваність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амінокислотну</a:t>
            </a:r>
            <a:r>
              <a:rPr lang="ru-RU" dirty="0"/>
              <a:t> </a:t>
            </a:r>
            <a:r>
              <a:rPr lang="ru-RU" dirty="0" err="1"/>
              <a:t>збалансованість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 smtClean="0"/>
              <a:t>вміст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,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(</a:t>
            </a:r>
            <a:r>
              <a:rPr lang="ru-RU" dirty="0" err="1" smtClean="0"/>
              <a:t>вітамінів</a:t>
            </a:r>
            <a:r>
              <a:rPr lang="ru-RU" dirty="0" smtClean="0"/>
              <a:t>, </a:t>
            </a:r>
            <a:r>
              <a:rPr lang="ru-RU" dirty="0" err="1" smtClean="0"/>
              <a:t>мікроелементів</a:t>
            </a:r>
            <a:r>
              <a:rPr lang="ru-RU" dirty="0"/>
              <a:t>, </a:t>
            </a:r>
            <a:r>
              <a:rPr lang="ru-RU" dirty="0" err="1"/>
              <a:t>незамінних</a:t>
            </a:r>
            <a:r>
              <a:rPr lang="ru-RU" dirty="0"/>
              <a:t> </a:t>
            </a:r>
            <a:r>
              <a:rPr lang="ru-RU" dirty="0" err="1"/>
              <a:t>амінокислот</a:t>
            </a:r>
            <a:r>
              <a:rPr lang="ru-RU" dirty="0"/>
              <a:t>).</a:t>
            </a:r>
          </a:p>
          <a:p>
            <a:r>
              <a:rPr lang="ru-RU" b="1" dirty="0" err="1"/>
              <a:t>Енергетична</a:t>
            </a:r>
            <a:r>
              <a:rPr lang="ru-RU" b="1" dirty="0"/>
              <a:t> </a:t>
            </a:r>
            <a:r>
              <a:rPr lang="ru-RU" b="1" dirty="0" err="1"/>
              <a:t>цінність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(в ккал </a:t>
            </a:r>
            <a:r>
              <a:rPr lang="ru-RU" dirty="0" err="1"/>
              <a:t>або</a:t>
            </a:r>
            <a:r>
              <a:rPr lang="ru-RU" dirty="0"/>
              <a:t> кДж</a:t>
            </a:r>
            <a:r>
              <a:rPr lang="ru-RU" dirty="0" smtClean="0"/>
              <a:t>), яка </a:t>
            </a:r>
            <a:r>
              <a:rPr lang="ru-RU" dirty="0" err="1"/>
              <a:t>звільняється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фізіологічні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.</a:t>
            </a:r>
          </a:p>
          <a:p>
            <a:r>
              <a:rPr lang="ru-RU" b="1" dirty="0" err="1"/>
              <a:t>Біологічна</a:t>
            </a:r>
            <a:r>
              <a:rPr lang="ru-RU" b="1" dirty="0"/>
              <a:t> </a:t>
            </a:r>
            <a:r>
              <a:rPr lang="ru-RU" b="1" dirty="0" err="1"/>
              <a:t>ефективність</a:t>
            </a:r>
            <a:r>
              <a:rPr lang="ru-RU" b="1" dirty="0"/>
              <a:t> </a:t>
            </a:r>
            <a:r>
              <a:rPr lang="ru-RU" dirty="0"/>
              <a:t>є </a:t>
            </a:r>
            <a:r>
              <a:rPr lang="ru-RU" dirty="0" err="1"/>
              <a:t>показником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 smtClean="0"/>
              <a:t>жирів</a:t>
            </a:r>
            <a:r>
              <a:rPr lang="ru-RU" dirty="0" smtClean="0"/>
              <a:t> </a:t>
            </a:r>
            <a:r>
              <a:rPr lang="ru-RU" dirty="0" err="1" smtClean="0"/>
              <a:t>харчових</a:t>
            </a:r>
            <a:r>
              <a:rPr lang="ru-RU" dirty="0" smtClean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відображає</a:t>
            </a:r>
            <a:r>
              <a:rPr lang="ru-RU" dirty="0"/>
              <a:t> в них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незамінних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напівненасичених</a:t>
            </a:r>
            <a:r>
              <a:rPr lang="ru-RU" dirty="0" smtClean="0"/>
              <a:t> </a:t>
            </a:r>
            <a:r>
              <a:rPr lang="ru-RU" dirty="0" err="1"/>
              <a:t>жирних</a:t>
            </a:r>
            <a:r>
              <a:rPr lang="ru-RU" dirty="0"/>
              <a:t> кислот.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10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err="1"/>
              <a:t>Основні</a:t>
            </a:r>
            <a:r>
              <a:rPr lang="ru-RU" sz="2800" b="1" dirty="0"/>
              <a:t> </a:t>
            </a:r>
            <a:r>
              <a:rPr lang="ru-RU" sz="2800" b="1" dirty="0" err="1"/>
              <a:t>складові</a:t>
            </a:r>
            <a:r>
              <a:rPr lang="ru-RU" sz="2800" b="1" dirty="0"/>
              <a:t> </a:t>
            </a:r>
            <a:r>
              <a:rPr lang="ru-RU" sz="2800" b="1" dirty="0" err="1"/>
              <a:t>компоненти</a:t>
            </a:r>
            <a:r>
              <a:rPr lang="ru-RU" sz="2800" b="1" dirty="0"/>
              <a:t> </a:t>
            </a:r>
            <a:r>
              <a:rPr lang="ru-RU" sz="2800" b="1" dirty="0" err="1"/>
              <a:t>їжі</a:t>
            </a:r>
            <a:r>
              <a:rPr lang="ru-RU" sz="2800" b="1" dirty="0"/>
              <a:t> і </a:t>
            </a:r>
            <a:r>
              <a:rPr lang="ru-RU" sz="2800" b="1" dirty="0" err="1"/>
              <a:t>їх</a:t>
            </a:r>
            <a:r>
              <a:rPr lang="ru-RU" sz="2800" b="1" dirty="0"/>
              <a:t> роль</a:t>
            </a:r>
            <a:br>
              <a:rPr lang="ru-RU" sz="2800" b="1" dirty="0"/>
            </a:br>
            <a:r>
              <a:rPr lang="ru-RU" sz="2800" b="1" dirty="0"/>
              <a:t>у </a:t>
            </a:r>
            <a:r>
              <a:rPr lang="ru-RU" sz="2800" b="1" dirty="0" err="1"/>
              <a:t>формуванні</a:t>
            </a:r>
            <a:r>
              <a:rPr lang="ru-RU" sz="2800" b="1" dirty="0"/>
              <a:t> </a:t>
            </a:r>
            <a:r>
              <a:rPr lang="ru-RU" sz="2800" b="1" dirty="0" err="1"/>
              <a:t>здоров’я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dirty="0"/>
              <a:t>До </a:t>
            </a:r>
            <a:r>
              <a:rPr lang="ru-RU" sz="3200" dirty="0" err="1"/>
              <a:t>основних</a:t>
            </a:r>
            <a:r>
              <a:rPr lang="ru-RU" sz="3200" dirty="0"/>
              <a:t> </a:t>
            </a:r>
            <a:r>
              <a:rPr lang="ru-RU" sz="3200" dirty="0" err="1"/>
              <a:t>складових</a:t>
            </a:r>
            <a:r>
              <a:rPr lang="ru-RU" sz="3200" dirty="0"/>
              <a:t> </a:t>
            </a:r>
            <a:r>
              <a:rPr lang="ru-RU" sz="3200" dirty="0" err="1"/>
              <a:t>їжі</a:t>
            </a:r>
            <a:r>
              <a:rPr lang="ru-RU" sz="3200" dirty="0"/>
              <a:t> </a:t>
            </a:r>
            <a:r>
              <a:rPr lang="ru-RU" sz="3200" dirty="0" err="1"/>
              <a:t>входять</a:t>
            </a:r>
            <a:r>
              <a:rPr lang="ru-RU" sz="3200" dirty="0"/>
              <a:t> </a:t>
            </a:r>
            <a:r>
              <a:rPr lang="ru-RU" sz="3200" b="1" dirty="0" err="1"/>
              <a:t>білки</a:t>
            </a:r>
            <a:r>
              <a:rPr lang="ru-RU" sz="3200" b="1" dirty="0"/>
              <a:t>, </a:t>
            </a:r>
            <a:r>
              <a:rPr lang="ru-RU" sz="3200" b="1" dirty="0" err="1"/>
              <a:t>жири</a:t>
            </a:r>
            <a:r>
              <a:rPr lang="ru-RU" sz="3200" b="1" dirty="0"/>
              <a:t>, </a:t>
            </a:r>
            <a:r>
              <a:rPr lang="ru-RU" sz="3200" b="1" dirty="0" err="1"/>
              <a:t>вуглеводи</a:t>
            </a:r>
            <a:endParaRPr lang="ru-RU" sz="3200" b="1" dirty="0"/>
          </a:p>
          <a:p>
            <a:pPr algn="ctr"/>
            <a:r>
              <a:rPr lang="ru-RU" sz="3200" dirty="0"/>
              <a:t>(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забезпечують</a:t>
            </a:r>
            <a:r>
              <a:rPr lang="ru-RU" sz="3200" dirty="0"/>
              <a:t> </a:t>
            </a:r>
            <a:r>
              <a:rPr lang="ru-RU" sz="3200" dirty="0" err="1"/>
              <a:t>енергетичні</a:t>
            </a:r>
            <a:r>
              <a:rPr lang="ru-RU" sz="3200" dirty="0"/>
              <a:t> </a:t>
            </a:r>
            <a:r>
              <a:rPr lang="ru-RU" sz="3200" dirty="0" err="1"/>
              <a:t>витрати</a:t>
            </a:r>
            <a:r>
              <a:rPr lang="ru-RU" sz="3200" dirty="0"/>
              <a:t>), </a:t>
            </a:r>
            <a:r>
              <a:rPr lang="ru-RU" sz="3200" b="1" dirty="0" err="1"/>
              <a:t>вітаміни</a:t>
            </a:r>
            <a:r>
              <a:rPr lang="ru-RU" sz="3200" b="1" dirty="0"/>
              <a:t>, </a:t>
            </a:r>
            <a:r>
              <a:rPr lang="ru-RU" sz="3200" b="1" dirty="0" err="1"/>
              <a:t>вітаміноподібні</a:t>
            </a:r>
            <a:endParaRPr lang="ru-RU" sz="3200" b="1" dirty="0"/>
          </a:p>
          <a:p>
            <a:pPr algn="ctr"/>
            <a:r>
              <a:rPr lang="ru-RU" sz="3200" b="1" dirty="0"/>
              <a:t>та </a:t>
            </a:r>
            <a:r>
              <a:rPr lang="ru-RU" sz="3200" b="1" dirty="0" err="1"/>
              <a:t>мінеральні</a:t>
            </a:r>
            <a:r>
              <a:rPr lang="ru-RU" sz="3200" b="1" dirty="0"/>
              <a:t> </a:t>
            </a:r>
            <a:r>
              <a:rPr lang="ru-RU" sz="3200" b="1" dirty="0" err="1"/>
              <a:t>речовини</a:t>
            </a:r>
            <a:r>
              <a:rPr lang="ru-RU" sz="3200" b="1" dirty="0" smtClean="0"/>
              <a:t>.</a:t>
            </a:r>
          </a:p>
          <a:p>
            <a:endParaRPr lang="uk-UA" sz="3200" b="1" dirty="0"/>
          </a:p>
          <a:p>
            <a:pPr algn="ctr"/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915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771" y="452718"/>
            <a:ext cx="9300063" cy="548309"/>
          </a:xfrm>
        </p:spPr>
        <p:txBody>
          <a:bodyPr/>
          <a:lstStyle/>
          <a:p>
            <a:pPr algn="ctr"/>
            <a:r>
              <a:rPr lang="uk-UA" sz="2800" b="1" dirty="0" smtClean="0"/>
              <a:t>Білки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654" y="1001028"/>
            <a:ext cx="9039200" cy="5247372"/>
          </a:xfrm>
        </p:spPr>
        <p:txBody>
          <a:bodyPr>
            <a:noAutofit/>
          </a:bodyPr>
          <a:lstStyle/>
          <a:p>
            <a:pPr algn="ctr"/>
            <a:r>
              <a:rPr lang="ru-RU" b="1" u="sng" dirty="0" err="1"/>
              <a:t>Основні</a:t>
            </a:r>
            <a:r>
              <a:rPr lang="ru-RU" b="1" u="sng" dirty="0"/>
              <a:t> </a:t>
            </a:r>
            <a:r>
              <a:rPr lang="ru-RU" b="1" u="sng" dirty="0" err="1"/>
              <a:t>функції</a:t>
            </a:r>
            <a:r>
              <a:rPr lang="ru-RU" b="1" u="sng" dirty="0"/>
              <a:t> </a:t>
            </a:r>
            <a:r>
              <a:rPr lang="ru-RU" b="1" u="sng" dirty="0" err="1"/>
              <a:t>білка</a:t>
            </a:r>
            <a:r>
              <a:rPr lang="ru-RU" b="1" u="sng" dirty="0"/>
              <a:t> в </a:t>
            </a:r>
            <a:r>
              <a:rPr lang="ru-RU" b="1" u="sng" dirty="0" err="1"/>
              <a:t>організмі</a:t>
            </a:r>
            <a:r>
              <a:rPr lang="ru-RU" b="1" u="sng" dirty="0"/>
              <a:t>:</a:t>
            </a:r>
          </a:p>
          <a:p>
            <a:pPr algn="ctr"/>
            <a:r>
              <a:rPr lang="ru-RU" b="1" dirty="0"/>
              <a:t>• пластична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будівельна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побудова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smtClean="0"/>
              <a:t>і тканин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ростуть</a:t>
            </a:r>
            <a:r>
              <a:rPr lang="ru-RU" dirty="0"/>
              <a:t>. У </a:t>
            </a:r>
            <a:r>
              <a:rPr lang="ru-RU" dirty="0" err="1" smtClean="0"/>
              <a:t>зрілому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 </a:t>
            </a:r>
            <a:r>
              <a:rPr lang="ru-RU" dirty="0" err="1"/>
              <a:t>залишається</a:t>
            </a:r>
            <a:r>
              <a:rPr lang="ru-RU" dirty="0"/>
              <a:t> потреба у </a:t>
            </a:r>
            <a:r>
              <a:rPr lang="ru-RU" dirty="0" err="1"/>
              <a:t>відновленні</a:t>
            </a:r>
            <a:r>
              <a:rPr lang="ru-RU" dirty="0"/>
              <a:t> (</a:t>
            </a:r>
            <a:r>
              <a:rPr lang="ru-RU" dirty="0" err="1"/>
              <a:t>регенерації</a:t>
            </a:r>
            <a:r>
              <a:rPr lang="ru-RU" dirty="0"/>
              <a:t>)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віджили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енергетична</a:t>
            </a:r>
            <a:r>
              <a:rPr lang="ru-RU" dirty="0"/>
              <a:t>. При </a:t>
            </a:r>
            <a:r>
              <a:rPr lang="ru-RU" dirty="0" err="1"/>
              <a:t>спалюванні</a:t>
            </a:r>
            <a:r>
              <a:rPr lang="ru-RU" dirty="0"/>
              <a:t> 1 г </a:t>
            </a:r>
            <a:r>
              <a:rPr lang="ru-RU" dirty="0" err="1"/>
              <a:t>білка</a:t>
            </a:r>
            <a:r>
              <a:rPr lang="ru-RU" dirty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 </a:t>
            </a:r>
            <a:r>
              <a:rPr lang="ru-RU" dirty="0" err="1" smtClean="0"/>
              <a:t>виділяється</a:t>
            </a:r>
            <a:r>
              <a:rPr lang="ru-RU" dirty="0" smtClean="0"/>
              <a:t> </a:t>
            </a:r>
            <a:r>
              <a:rPr lang="ru-RU" dirty="0"/>
              <a:t>4 ккал (17 </a:t>
            </a:r>
            <a:r>
              <a:rPr lang="ru-RU" dirty="0" smtClean="0"/>
              <a:t>кДж </a:t>
            </a:r>
            <a:r>
              <a:rPr lang="ru-RU" dirty="0" err="1" smtClean="0"/>
              <a:t>теплової</a:t>
            </a:r>
            <a:r>
              <a:rPr lang="ru-RU" dirty="0" smtClean="0"/>
              <a:t>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моторна</a:t>
            </a:r>
            <a:r>
              <a:rPr lang="ru-RU" b="1" dirty="0"/>
              <a:t>.</a:t>
            </a:r>
            <a:r>
              <a:rPr lang="ru-RU" dirty="0"/>
              <a:t>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в живому </a:t>
            </a:r>
            <a:r>
              <a:rPr lang="ru-RU" dirty="0" err="1"/>
              <a:t>організмі</a:t>
            </a:r>
            <a:r>
              <a:rPr lang="ru-RU" dirty="0"/>
              <a:t> (</a:t>
            </a:r>
            <a:r>
              <a:rPr lang="ru-RU" dirty="0" smtClean="0"/>
              <a:t>робота </a:t>
            </a:r>
            <a:r>
              <a:rPr lang="ru-RU" dirty="0" err="1" smtClean="0"/>
              <a:t>м’язів</a:t>
            </a:r>
            <a:r>
              <a:rPr lang="ru-RU" dirty="0" smtClean="0"/>
              <a:t> </a:t>
            </a:r>
            <a:r>
              <a:rPr lang="ru-RU" dirty="0" err="1"/>
              <a:t>тощо</a:t>
            </a:r>
            <a:r>
              <a:rPr lang="ru-RU" dirty="0"/>
              <a:t>)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білковими</a:t>
            </a:r>
            <a:r>
              <a:rPr lang="ru-RU" dirty="0"/>
              <a:t> структурами.</a:t>
            </a:r>
          </a:p>
          <a:p>
            <a:pPr algn="ctr"/>
            <a:r>
              <a:rPr lang="ru-RU" dirty="0" smtClean="0"/>
              <a:t>• </a:t>
            </a:r>
            <a:r>
              <a:rPr lang="ru-RU" b="1" dirty="0" err="1"/>
              <a:t>каталітична</a:t>
            </a:r>
            <a:r>
              <a:rPr lang="ru-RU" dirty="0"/>
              <a:t>. Практично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відбуваються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каталізуються</a:t>
            </a:r>
            <a:r>
              <a:rPr lang="ru-RU" dirty="0"/>
              <a:t> </a:t>
            </a:r>
            <a:r>
              <a:rPr lang="ru-RU" dirty="0" err="1"/>
              <a:t>білками</a:t>
            </a:r>
            <a:r>
              <a:rPr lang="ru-RU" dirty="0"/>
              <a:t> </a:t>
            </a:r>
            <a:r>
              <a:rPr lang="ru-RU" dirty="0" smtClean="0"/>
              <a:t>– ферментами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ферменти</a:t>
            </a:r>
            <a:r>
              <a:rPr lang="ru-RU" dirty="0"/>
              <a:t> є </a:t>
            </a:r>
            <a:r>
              <a:rPr lang="ru-RU" dirty="0" err="1"/>
              <a:t>простими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складними</a:t>
            </a:r>
            <a:r>
              <a:rPr lang="ru-RU" dirty="0" smtClean="0"/>
              <a:t> </a:t>
            </a:r>
            <a:r>
              <a:rPr lang="ru-RU" dirty="0" err="1" smtClean="0"/>
              <a:t>білками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446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771" y="452718"/>
            <a:ext cx="9300063" cy="548309"/>
          </a:xfrm>
        </p:spPr>
        <p:txBody>
          <a:bodyPr/>
          <a:lstStyle/>
          <a:p>
            <a:pPr algn="ctr"/>
            <a:r>
              <a:rPr lang="uk-UA" sz="2800" b="1" dirty="0" smtClean="0"/>
              <a:t>Білки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654" y="1001028"/>
            <a:ext cx="9039200" cy="5247372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• </a:t>
            </a:r>
            <a:r>
              <a:rPr lang="ru-RU" b="1" dirty="0" err="1"/>
              <a:t>транспортна</a:t>
            </a:r>
            <a:r>
              <a:rPr lang="ru-RU" dirty="0"/>
              <a:t>. </a:t>
            </a:r>
            <a:r>
              <a:rPr lang="ru-RU" dirty="0" err="1"/>
              <a:t>Білки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– </a:t>
            </a:r>
            <a:r>
              <a:rPr lang="ru-RU" dirty="0" err="1"/>
              <a:t>гемоглобін</a:t>
            </a:r>
            <a:r>
              <a:rPr lang="ru-RU" dirty="0"/>
              <a:t> – </a:t>
            </a:r>
            <a:r>
              <a:rPr lang="ru-RU" dirty="0" err="1" smtClean="0"/>
              <a:t>транспортує</a:t>
            </a:r>
            <a:r>
              <a:rPr lang="ru-RU" dirty="0" smtClean="0"/>
              <a:t> </a:t>
            </a:r>
            <a:r>
              <a:rPr lang="ru-RU" dirty="0" err="1" smtClean="0"/>
              <a:t>кисень</a:t>
            </a:r>
            <a:r>
              <a:rPr lang="ru-RU" dirty="0" smtClean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до </a:t>
            </a:r>
            <a:r>
              <a:rPr lang="ru-RU" dirty="0" err="1"/>
              <a:t>органів</a:t>
            </a:r>
            <a:r>
              <a:rPr lang="ru-RU" dirty="0"/>
              <a:t> і тканин. Транспорт </a:t>
            </a:r>
            <a:r>
              <a:rPr lang="ru-RU" dirty="0" err="1"/>
              <a:t>жирних</a:t>
            </a:r>
            <a:r>
              <a:rPr lang="ru-RU" dirty="0"/>
              <a:t> </a:t>
            </a:r>
            <a:r>
              <a:rPr lang="ru-RU" dirty="0" smtClean="0"/>
              <a:t>кислот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/>
              <a:t>також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альбуміну</a:t>
            </a:r>
            <a:r>
              <a:rPr lang="ru-RU" dirty="0"/>
              <a:t> </a:t>
            </a:r>
            <a:r>
              <a:rPr lang="ru-RU" dirty="0" err="1"/>
              <a:t>сироватки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білки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транспортують</a:t>
            </a:r>
            <a:r>
              <a:rPr lang="ru-RU" dirty="0"/>
              <a:t> </a:t>
            </a:r>
            <a:r>
              <a:rPr lang="ru-RU" dirty="0" err="1"/>
              <a:t>ліпіди</a:t>
            </a:r>
            <a:r>
              <a:rPr lang="ru-RU" dirty="0"/>
              <a:t>, </a:t>
            </a:r>
            <a:r>
              <a:rPr lang="ru-RU" dirty="0" err="1"/>
              <a:t>залізо</a:t>
            </a:r>
            <a:r>
              <a:rPr lang="ru-RU" dirty="0"/>
              <a:t>, </a:t>
            </a:r>
            <a:r>
              <a:rPr lang="ru-RU" dirty="0" err="1" smtClean="0"/>
              <a:t>кальцій</a:t>
            </a:r>
            <a:r>
              <a:rPr lang="ru-RU" dirty="0" smtClean="0"/>
              <a:t>, </a:t>
            </a:r>
            <a:r>
              <a:rPr lang="ru-RU" dirty="0" err="1" smtClean="0"/>
              <a:t>стероїдні</a:t>
            </a:r>
            <a:r>
              <a:rPr lang="ru-RU" dirty="0" smtClean="0"/>
              <a:t> </a:t>
            </a:r>
            <a:r>
              <a:rPr lang="ru-RU" dirty="0" err="1"/>
              <a:t>гормони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(</a:t>
            </a:r>
            <a:r>
              <a:rPr lang="ru-RU" dirty="0" err="1"/>
              <a:t>білки-переносники</a:t>
            </a:r>
            <a:r>
              <a:rPr lang="ru-RU" dirty="0"/>
              <a:t>).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захисна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 та система комплементу (</a:t>
            </a:r>
            <a:r>
              <a:rPr lang="ru-RU" dirty="0" err="1" smtClean="0"/>
              <a:t>найважливіші</a:t>
            </a:r>
            <a:r>
              <a:rPr lang="ru-RU" dirty="0" smtClean="0"/>
              <a:t> </a:t>
            </a:r>
            <a:r>
              <a:rPr lang="ru-RU" dirty="0" err="1" smtClean="0"/>
              <a:t>фактори</a:t>
            </a:r>
            <a:r>
              <a:rPr lang="ru-RU" dirty="0" smtClean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імунітету</a:t>
            </a:r>
            <a:r>
              <a:rPr lang="ru-RU" dirty="0"/>
              <a:t>) є </a:t>
            </a:r>
            <a:r>
              <a:rPr lang="ru-RU" dirty="0" err="1"/>
              <a:t>білками</a:t>
            </a:r>
            <a:r>
              <a:rPr lang="ru-RU" dirty="0"/>
              <a:t>. </a:t>
            </a:r>
            <a:r>
              <a:rPr lang="ru-RU" dirty="0" err="1"/>
              <a:t>Зсідання</a:t>
            </a:r>
            <a:r>
              <a:rPr lang="ru-RU" dirty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 </a:t>
            </a:r>
            <a:r>
              <a:rPr lang="ru-RU" dirty="0" err="1"/>
              <a:t>тромбіну</a:t>
            </a:r>
            <a:r>
              <a:rPr lang="ru-RU" dirty="0"/>
              <a:t> і </a:t>
            </a:r>
            <a:r>
              <a:rPr lang="ru-RU" dirty="0" err="1"/>
              <a:t>значної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/>
              <a:t>зсідання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білками</a:t>
            </a:r>
            <a:r>
              <a:rPr lang="ru-RU" dirty="0"/>
              <a:t>. </a:t>
            </a:r>
            <a:r>
              <a:rPr lang="ru-RU" dirty="0" err="1"/>
              <a:t>Внутрішня</a:t>
            </a:r>
            <a:r>
              <a:rPr lang="ru-RU" dirty="0"/>
              <a:t>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стравоходу</a:t>
            </a:r>
            <a:r>
              <a:rPr lang="ru-RU" dirty="0"/>
              <a:t>, </a:t>
            </a:r>
            <a:r>
              <a:rPr lang="ru-RU" dirty="0" err="1"/>
              <a:t>шлунка</a:t>
            </a:r>
            <a:r>
              <a:rPr lang="ru-RU" dirty="0"/>
              <a:t>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dirty="0" err="1"/>
              <a:t>захисним</a:t>
            </a:r>
            <a:r>
              <a:rPr lang="ru-RU" dirty="0"/>
              <a:t> шаром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 smtClean="0"/>
              <a:t>білків</a:t>
            </a:r>
            <a:r>
              <a:rPr lang="ru-RU" dirty="0" smtClean="0"/>
              <a:t> -</a:t>
            </a:r>
            <a:r>
              <a:rPr lang="ru-RU" dirty="0" err="1" smtClean="0"/>
              <a:t>муцинів</a:t>
            </a:r>
            <a:r>
              <a:rPr lang="ru-RU" dirty="0"/>
              <a:t>. Основу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захищає</a:t>
            </a:r>
            <a:r>
              <a:rPr lang="ru-RU" dirty="0"/>
              <a:t>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зовнішніх</a:t>
            </a:r>
            <a:r>
              <a:rPr lang="ru-RU" dirty="0" smtClean="0"/>
              <a:t> </a:t>
            </a:r>
            <a:r>
              <a:rPr lang="ru-RU" dirty="0" err="1"/>
              <a:t>факторів</a:t>
            </a:r>
            <a:r>
              <a:rPr lang="ru-RU" dirty="0"/>
              <a:t>, становить </a:t>
            </a:r>
            <a:r>
              <a:rPr lang="ru-RU" dirty="0" err="1"/>
              <a:t>білок</a:t>
            </a:r>
            <a:r>
              <a:rPr lang="ru-RU" dirty="0"/>
              <a:t> </a:t>
            </a:r>
            <a:r>
              <a:rPr lang="ru-RU" b="1" dirty="0" err="1"/>
              <a:t>колаген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446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771" y="452718"/>
            <a:ext cx="9300063" cy="548309"/>
          </a:xfrm>
        </p:spPr>
        <p:txBody>
          <a:bodyPr/>
          <a:lstStyle/>
          <a:p>
            <a:pPr algn="ctr"/>
            <a:r>
              <a:rPr lang="uk-UA" sz="2800" b="1" dirty="0" smtClean="0"/>
              <a:t>Білки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654" y="1001028"/>
            <a:ext cx="9039200" cy="5247372"/>
          </a:xfrm>
        </p:spPr>
        <p:txBody>
          <a:bodyPr>
            <a:noAutofit/>
          </a:bodyPr>
          <a:lstStyle/>
          <a:p>
            <a:pPr algn="ctr"/>
            <a:r>
              <a:rPr lang="ru-RU" sz="1900" dirty="0" smtClean="0"/>
              <a:t>• </a:t>
            </a:r>
            <a:r>
              <a:rPr lang="ru-RU" sz="1900" b="1" dirty="0" err="1"/>
              <a:t>гормональна</a:t>
            </a:r>
            <a:r>
              <a:rPr lang="ru-RU" sz="1900" b="1" dirty="0"/>
              <a:t>.</a:t>
            </a:r>
            <a:r>
              <a:rPr lang="ru-RU" sz="1900" dirty="0"/>
              <a:t> Низка </a:t>
            </a:r>
            <a:r>
              <a:rPr lang="ru-RU" sz="1900" dirty="0" err="1"/>
              <a:t>гормонів</a:t>
            </a:r>
            <a:r>
              <a:rPr lang="ru-RU" sz="1900" dirty="0"/>
              <a:t> за </a:t>
            </a:r>
            <a:r>
              <a:rPr lang="ru-RU" sz="1900" dirty="0" err="1"/>
              <a:t>своєю</a:t>
            </a:r>
            <a:r>
              <a:rPr lang="ru-RU" sz="1900" dirty="0"/>
              <a:t> </a:t>
            </a:r>
            <a:r>
              <a:rPr lang="ru-RU" sz="1900" dirty="0" err="1"/>
              <a:t>будовою</a:t>
            </a:r>
            <a:r>
              <a:rPr lang="ru-RU" sz="1900" dirty="0"/>
              <a:t> </a:t>
            </a:r>
            <a:r>
              <a:rPr lang="ru-RU" sz="1900" dirty="0" err="1" smtClean="0"/>
              <a:t>належить</a:t>
            </a:r>
            <a:r>
              <a:rPr lang="ru-RU" sz="1900" dirty="0" smtClean="0"/>
              <a:t> до </a:t>
            </a:r>
            <a:r>
              <a:rPr lang="ru-RU" sz="1900" dirty="0" err="1"/>
              <a:t>білків</a:t>
            </a:r>
            <a:r>
              <a:rPr lang="ru-RU" sz="1900" dirty="0"/>
              <a:t> (</a:t>
            </a:r>
            <a:r>
              <a:rPr lang="ru-RU" sz="1900" dirty="0" err="1"/>
              <a:t>наприклад</a:t>
            </a:r>
            <a:r>
              <a:rPr lang="ru-RU" sz="1900" dirty="0"/>
              <a:t>, </a:t>
            </a:r>
            <a:r>
              <a:rPr lang="ru-RU" sz="1900" dirty="0" err="1"/>
              <a:t>інсулін</a:t>
            </a:r>
            <a:r>
              <a:rPr lang="ru-RU" sz="1900" dirty="0"/>
              <a:t>) </a:t>
            </a:r>
            <a:r>
              <a:rPr lang="ru-RU" sz="1900" dirty="0" err="1"/>
              <a:t>або</a:t>
            </a:r>
            <a:r>
              <a:rPr lang="ru-RU" sz="1900" dirty="0"/>
              <a:t> до </a:t>
            </a:r>
            <a:r>
              <a:rPr lang="ru-RU" sz="1900" dirty="0" err="1"/>
              <a:t>певних</a:t>
            </a:r>
            <a:r>
              <a:rPr lang="ru-RU" sz="1900" dirty="0"/>
              <a:t> </a:t>
            </a:r>
            <a:r>
              <a:rPr lang="ru-RU" sz="1900" dirty="0" err="1"/>
              <a:t>пептидів</a:t>
            </a:r>
            <a:r>
              <a:rPr lang="ru-RU" sz="1900" dirty="0"/>
              <a:t> (</a:t>
            </a:r>
            <a:r>
              <a:rPr lang="ru-RU" sz="1900" dirty="0" smtClean="0"/>
              <a:t>АКТГ, </a:t>
            </a:r>
            <a:r>
              <a:rPr lang="ru-RU" sz="1900" dirty="0" err="1" smtClean="0"/>
              <a:t>вазопресин</a:t>
            </a:r>
            <a:r>
              <a:rPr lang="ru-RU" sz="1900" dirty="0" smtClean="0"/>
              <a:t> </a:t>
            </a:r>
            <a:r>
              <a:rPr lang="ru-RU" sz="1900" dirty="0"/>
              <a:t>та </a:t>
            </a:r>
            <a:r>
              <a:rPr lang="ru-RU" sz="1900" dirty="0" err="1"/>
              <a:t>інші</a:t>
            </a:r>
            <a:r>
              <a:rPr lang="ru-RU" sz="1900" dirty="0"/>
              <a:t>).</a:t>
            </a:r>
          </a:p>
          <a:p>
            <a:pPr algn="ctr"/>
            <a:r>
              <a:rPr lang="ru-RU" sz="1900" b="1" dirty="0"/>
              <a:t>• </a:t>
            </a:r>
            <a:r>
              <a:rPr lang="ru-RU" sz="1900" b="1" dirty="0" err="1"/>
              <a:t>запасна</a:t>
            </a:r>
            <a:r>
              <a:rPr lang="ru-RU" sz="1900" dirty="0"/>
              <a:t>. </a:t>
            </a:r>
            <a:r>
              <a:rPr lang="ru-RU" sz="1900" dirty="0" err="1"/>
              <a:t>Живі</a:t>
            </a:r>
            <a:r>
              <a:rPr lang="ru-RU" sz="1900" dirty="0"/>
              <a:t> </a:t>
            </a:r>
            <a:r>
              <a:rPr lang="ru-RU" sz="1900" dirty="0" err="1"/>
              <a:t>організми</a:t>
            </a:r>
            <a:r>
              <a:rPr lang="ru-RU" sz="1900" dirty="0"/>
              <a:t> </a:t>
            </a:r>
            <a:r>
              <a:rPr lang="ru-RU" sz="1900" dirty="0" err="1"/>
              <a:t>здатні</a:t>
            </a:r>
            <a:r>
              <a:rPr lang="ru-RU" sz="1900" dirty="0"/>
              <a:t> </a:t>
            </a:r>
            <a:r>
              <a:rPr lang="ru-RU" sz="1900" dirty="0" err="1"/>
              <a:t>утворювати</a:t>
            </a:r>
            <a:r>
              <a:rPr lang="ru-RU" sz="1900" dirty="0"/>
              <a:t> </a:t>
            </a:r>
            <a:r>
              <a:rPr lang="ru-RU" sz="1900" dirty="0" err="1" smtClean="0"/>
              <a:t>запасні</a:t>
            </a:r>
            <a:r>
              <a:rPr lang="ru-RU" sz="1900" dirty="0" smtClean="0"/>
              <a:t> </a:t>
            </a:r>
            <a:r>
              <a:rPr lang="ru-RU" sz="1900" dirty="0" err="1" smtClean="0"/>
              <a:t>відкладання</a:t>
            </a:r>
            <a:r>
              <a:rPr lang="ru-RU" sz="1900" dirty="0" smtClean="0"/>
              <a:t> </a:t>
            </a:r>
            <a:r>
              <a:rPr lang="ru-RU" sz="1900" dirty="0" err="1"/>
              <a:t>білків</a:t>
            </a:r>
            <a:r>
              <a:rPr lang="ru-RU" sz="1900" dirty="0"/>
              <a:t> (</a:t>
            </a:r>
            <a:r>
              <a:rPr lang="ru-RU" sz="1900" dirty="0" err="1"/>
              <a:t>казеїн</a:t>
            </a:r>
            <a:r>
              <a:rPr lang="ru-RU" sz="1900" dirty="0"/>
              <a:t> молока), </a:t>
            </a:r>
            <a:r>
              <a:rPr lang="ru-RU" sz="1900" dirty="0" err="1"/>
              <a:t>білки</a:t>
            </a:r>
            <a:r>
              <a:rPr lang="ru-RU" sz="1900" dirty="0"/>
              <a:t> </a:t>
            </a:r>
            <a:r>
              <a:rPr lang="ru-RU" sz="1900" dirty="0" err="1"/>
              <a:t>насіння</a:t>
            </a:r>
            <a:r>
              <a:rPr lang="ru-RU" sz="1900" dirty="0"/>
              <a:t> </a:t>
            </a:r>
            <a:r>
              <a:rPr lang="ru-RU" sz="1900" dirty="0" err="1"/>
              <a:t>рослин</a:t>
            </a:r>
            <a:r>
              <a:rPr lang="ru-RU" sz="1900" dirty="0"/>
              <a:t>, </a:t>
            </a:r>
            <a:r>
              <a:rPr lang="ru-RU" sz="1900" dirty="0" err="1"/>
              <a:t>білок</a:t>
            </a:r>
            <a:r>
              <a:rPr lang="ru-RU" sz="1900" dirty="0"/>
              <a:t> </a:t>
            </a:r>
            <a:r>
              <a:rPr lang="ru-RU" sz="1900" dirty="0" err="1" smtClean="0"/>
              <a:t>яєць</a:t>
            </a:r>
            <a:r>
              <a:rPr lang="ru-RU" sz="1900" dirty="0" smtClean="0"/>
              <a:t> </a:t>
            </a:r>
            <a:r>
              <a:rPr lang="ru-RU" sz="1900" dirty="0" err="1" smtClean="0"/>
              <a:t>тощо</a:t>
            </a:r>
            <a:r>
              <a:rPr lang="ru-RU" sz="1900" dirty="0"/>
              <a:t>.</a:t>
            </a:r>
          </a:p>
          <a:p>
            <a:pPr algn="ctr"/>
            <a:r>
              <a:rPr lang="ru-RU" sz="1900" b="1" dirty="0"/>
              <a:t>• </a:t>
            </a:r>
            <a:r>
              <a:rPr lang="ru-RU" sz="1900" b="1" dirty="0" err="1"/>
              <a:t>опірна</a:t>
            </a:r>
            <a:r>
              <a:rPr lang="ru-RU" sz="1900" dirty="0"/>
              <a:t>. </a:t>
            </a:r>
            <a:r>
              <a:rPr lang="ru-RU" sz="1900" dirty="0" err="1"/>
              <a:t>Сухожилки</a:t>
            </a:r>
            <a:r>
              <a:rPr lang="ru-RU" sz="1900" dirty="0"/>
              <a:t>, </a:t>
            </a:r>
            <a:r>
              <a:rPr lang="ru-RU" sz="1900" dirty="0" err="1"/>
              <a:t>суглоби</a:t>
            </a:r>
            <a:r>
              <a:rPr lang="ru-RU" sz="1900" dirty="0"/>
              <a:t>, </a:t>
            </a:r>
            <a:r>
              <a:rPr lang="ru-RU" sz="1900" dirty="0" err="1"/>
              <a:t>кістки</a:t>
            </a:r>
            <a:r>
              <a:rPr lang="ru-RU" sz="1900" dirty="0"/>
              <a:t> скелета,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 smtClean="0"/>
              <a:t>виконують</a:t>
            </a:r>
            <a:r>
              <a:rPr lang="ru-RU" sz="1900" dirty="0" smtClean="0"/>
              <a:t> в </a:t>
            </a:r>
            <a:r>
              <a:rPr lang="ru-RU" sz="1900" dirty="0" err="1"/>
              <a:t>організмі</a:t>
            </a:r>
            <a:r>
              <a:rPr lang="ru-RU" sz="1900" dirty="0"/>
              <a:t> </a:t>
            </a:r>
            <a:r>
              <a:rPr lang="ru-RU" sz="1900" dirty="0" err="1"/>
              <a:t>опірну</a:t>
            </a:r>
            <a:r>
              <a:rPr lang="ru-RU" sz="1900" dirty="0"/>
              <a:t> </a:t>
            </a:r>
            <a:r>
              <a:rPr lang="ru-RU" sz="1900" dirty="0" err="1"/>
              <a:t>функцію</a:t>
            </a:r>
            <a:r>
              <a:rPr lang="ru-RU" sz="1900" dirty="0"/>
              <a:t>, </a:t>
            </a:r>
            <a:r>
              <a:rPr lang="ru-RU" sz="1900" dirty="0" err="1"/>
              <a:t>здебільшого</a:t>
            </a:r>
            <a:r>
              <a:rPr lang="ru-RU" sz="1900" dirty="0"/>
              <a:t> є </a:t>
            </a:r>
            <a:r>
              <a:rPr lang="ru-RU" sz="1900" dirty="0" err="1"/>
              <a:t>білками</a:t>
            </a:r>
            <a:r>
              <a:rPr lang="ru-RU" sz="1900" dirty="0"/>
              <a:t>.</a:t>
            </a:r>
          </a:p>
          <a:p>
            <a:pPr algn="ctr"/>
            <a:r>
              <a:rPr lang="ru-RU" sz="1900" dirty="0"/>
              <a:t>• </a:t>
            </a:r>
            <a:r>
              <a:rPr lang="ru-RU" sz="1900" b="1" dirty="0" err="1"/>
              <a:t>рецепторна</a:t>
            </a:r>
            <a:r>
              <a:rPr lang="ru-RU" sz="1900" b="1" dirty="0"/>
              <a:t>. </a:t>
            </a:r>
            <a:r>
              <a:rPr lang="ru-RU" sz="1900" dirty="0" err="1"/>
              <a:t>Багато</a:t>
            </a:r>
            <a:r>
              <a:rPr lang="ru-RU" sz="1900" dirty="0"/>
              <a:t> </a:t>
            </a:r>
            <a:r>
              <a:rPr lang="ru-RU" sz="1900" dirty="0" err="1"/>
              <a:t>білків</a:t>
            </a:r>
            <a:r>
              <a:rPr lang="ru-RU" sz="1900" dirty="0"/>
              <a:t> (особливо </a:t>
            </a:r>
            <a:r>
              <a:rPr lang="ru-RU" sz="1900" dirty="0" err="1" smtClean="0"/>
              <a:t>глікопротеїни</a:t>
            </a:r>
            <a:r>
              <a:rPr lang="ru-RU" sz="1900" dirty="0" smtClean="0"/>
              <a:t>, </a:t>
            </a:r>
            <a:r>
              <a:rPr lang="ru-RU" sz="1900" dirty="0" err="1" smtClean="0"/>
              <a:t>лептини</a:t>
            </a:r>
            <a:r>
              <a:rPr lang="ru-RU" sz="1900" dirty="0"/>
              <a:t>) </a:t>
            </a:r>
            <a:r>
              <a:rPr lang="ru-RU" sz="1900" dirty="0" err="1"/>
              <a:t>виконують</a:t>
            </a:r>
            <a:r>
              <a:rPr lang="ru-RU" sz="1900" dirty="0"/>
              <a:t> </a:t>
            </a:r>
            <a:r>
              <a:rPr lang="ru-RU" sz="1900" dirty="0" err="1"/>
              <a:t>функцію</a:t>
            </a:r>
            <a:r>
              <a:rPr lang="ru-RU" sz="1900" dirty="0"/>
              <a:t> </a:t>
            </a:r>
            <a:r>
              <a:rPr lang="ru-RU" sz="1900" dirty="0" err="1"/>
              <a:t>пізнання</a:t>
            </a:r>
            <a:r>
              <a:rPr lang="ru-RU" sz="1900" dirty="0"/>
              <a:t> та </a:t>
            </a:r>
            <a:r>
              <a:rPr lang="ru-RU" sz="1900" dirty="0" err="1"/>
              <a:t>приєднання</a:t>
            </a:r>
            <a:r>
              <a:rPr lang="ru-RU" sz="1900" dirty="0"/>
              <a:t> </a:t>
            </a:r>
            <a:r>
              <a:rPr lang="ru-RU" sz="1900" dirty="0" err="1" smtClean="0"/>
              <a:t>окремих</a:t>
            </a:r>
            <a:r>
              <a:rPr lang="ru-RU" sz="1900" dirty="0" smtClean="0"/>
              <a:t> </a:t>
            </a:r>
            <a:r>
              <a:rPr lang="ru-RU" sz="1900" dirty="0" err="1" smtClean="0"/>
              <a:t>речовин</a:t>
            </a:r>
            <a:r>
              <a:rPr lang="ru-RU" sz="1900" dirty="0"/>
              <a:t>.</a:t>
            </a:r>
          </a:p>
          <a:p>
            <a:endParaRPr lang="ru-RU" sz="1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198" y="4196615"/>
            <a:ext cx="3766111" cy="266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46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err="1"/>
              <a:t>Жири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4026" y="1106906"/>
            <a:ext cx="9125828" cy="5141494"/>
          </a:xfrm>
        </p:spPr>
        <p:txBody>
          <a:bodyPr>
            <a:noAutofit/>
          </a:bodyPr>
          <a:lstStyle/>
          <a:p>
            <a:pPr algn="ctr"/>
            <a:r>
              <a:rPr lang="ru-RU" dirty="0" err="1"/>
              <a:t>Жири</a:t>
            </a:r>
            <a:r>
              <a:rPr lang="ru-RU" dirty="0"/>
              <a:t> (</a:t>
            </a:r>
            <a:r>
              <a:rPr lang="ru-RU" dirty="0" err="1"/>
              <a:t>складаються</a:t>
            </a:r>
            <a:r>
              <a:rPr lang="ru-RU" dirty="0"/>
              <a:t> з </a:t>
            </a:r>
            <a:r>
              <a:rPr lang="ru-RU" dirty="0" err="1"/>
              <a:t>гліцеролу</a:t>
            </a:r>
            <a:r>
              <a:rPr lang="ru-RU" dirty="0"/>
              <a:t> і </a:t>
            </a:r>
            <a:r>
              <a:rPr lang="ru-RU" dirty="0" err="1"/>
              <a:t>жирних</a:t>
            </a:r>
            <a:r>
              <a:rPr lang="ru-RU" dirty="0"/>
              <a:t> кислот (</a:t>
            </a:r>
            <a:r>
              <a:rPr lang="ru-RU" dirty="0" err="1"/>
              <a:t>насичених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ненасичених</a:t>
            </a:r>
            <a:r>
              <a:rPr lang="ru-RU" dirty="0"/>
              <a:t>)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надходять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з </a:t>
            </a:r>
            <a:r>
              <a:rPr lang="ru-RU" dirty="0" err="1"/>
              <a:t>харчовими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smtClean="0"/>
              <a:t>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синтезуватися</a:t>
            </a:r>
            <a:r>
              <a:rPr lang="ru-RU" dirty="0"/>
              <a:t> з </a:t>
            </a:r>
            <a:r>
              <a:rPr lang="ru-RU" dirty="0" err="1"/>
              <a:t>вуглеводів</a:t>
            </a:r>
            <a:r>
              <a:rPr lang="ru-RU" dirty="0"/>
              <a:t> і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: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енергетична</a:t>
            </a:r>
            <a:r>
              <a:rPr lang="ru-RU" dirty="0"/>
              <a:t>. При </a:t>
            </a:r>
            <a:r>
              <a:rPr lang="ru-RU" dirty="0" err="1"/>
              <a:t>окисленні</a:t>
            </a:r>
            <a:r>
              <a:rPr lang="ru-RU" dirty="0"/>
              <a:t> 1 г жиру </a:t>
            </a:r>
            <a:r>
              <a:rPr lang="ru-RU" dirty="0" err="1"/>
              <a:t>виділяється</a:t>
            </a:r>
            <a:r>
              <a:rPr lang="ru-RU" dirty="0"/>
              <a:t> 9 ккал</a:t>
            </a:r>
          </a:p>
          <a:p>
            <a:pPr algn="ctr"/>
            <a:r>
              <a:rPr lang="ru-RU" dirty="0"/>
              <a:t>(39 кДж),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</a:t>
            </a:r>
            <a:r>
              <a:rPr lang="ru-RU" dirty="0" err="1"/>
              <a:t>окисленні</a:t>
            </a:r>
            <a:r>
              <a:rPr lang="ru-RU" dirty="0"/>
              <a:t> 1 г </a:t>
            </a:r>
            <a:r>
              <a:rPr lang="ru-RU" dirty="0" err="1"/>
              <a:t>білка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1 г </a:t>
            </a:r>
            <a:r>
              <a:rPr lang="ru-RU" dirty="0" err="1"/>
              <a:t>вуглеводів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/>
              <a:t>пластична</a:t>
            </a:r>
            <a:r>
              <a:rPr lang="ru-RU" dirty="0"/>
              <a:t>. Вони є </a:t>
            </a:r>
            <a:r>
              <a:rPr lang="ru-RU" dirty="0" err="1"/>
              <a:t>структурними</a:t>
            </a:r>
            <a:r>
              <a:rPr lang="ru-RU" dirty="0"/>
              <a:t> </a:t>
            </a:r>
            <a:r>
              <a:rPr lang="ru-RU" dirty="0" err="1"/>
              <a:t>елементами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endParaRPr lang="ru-RU" dirty="0"/>
          </a:p>
          <a:p>
            <a:pPr algn="ctr"/>
            <a:r>
              <a:rPr lang="ru-RU" dirty="0"/>
              <a:t>мембран тканин.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захисна</a:t>
            </a:r>
            <a:r>
              <a:rPr lang="ru-RU" dirty="0"/>
              <a:t>. У </a:t>
            </a:r>
            <a:r>
              <a:rPr lang="ru-RU" dirty="0" err="1"/>
              <a:t>вигляді</a:t>
            </a:r>
            <a:r>
              <a:rPr lang="ru-RU" dirty="0"/>
              <a:t> жирового </a:t>
            </a:r>
            <a:r>
              <a:rPr lang="ru-RU" dirty="0" err="1"/>
              <a:t>прошарку</a:t>
            </a:r>
            <a:r>
              <a:rPr lang="ru-RU" dirty="0"/>
              <a:t> </a:t>
            </a:r>
            <a:r>
              <a:rPr lang="ru-RU" dirty="0" err="1"/>
              <a:t>захищають</a:t>
            </a:r>
            <a:r>
              <a:rPr lang="ru-RU" dirty="0"/>
              <a:t> </a:t>
            </a:r>
            <a:r>
              <a:rPr lang="ru-RU" dirty="0" err="1"/>
              <a:t>тіло</a:t>
            </a:r>
            <a:r>
              <a:rPr lang="ru-RU" dirty="0"/>
              <a:t> і</a:t>
            </a:r>
          </a:p>
          <a:p>
            <a:pPr algn="ctr"/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механічних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 та</a:t>
            </a:r>
          </a:p>
          <a:p>
            <a:pPr algn="ctr"/>
            <a:r>
              <a:rPr lang="ru-RU" dirty="0" err="1"/>
              <a:t>охолодження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776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err="1"/>
              <a:t>Жири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39528"/>
            <a:ext cx="9125828" cy="5170371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• </a:t>
            </a:r>
            <a:r>
              <a:rPr lang="ru-RU" b="1" dirty="0" err="1"/>
              <a:t>запасна</a:t>
            </a:r>
            <a:r>
              <a:rPr lang="ru-RU" dirty="0"/>
              <a:t>. </a:t>
            </a:r>
            <a:r>
              <a:rPr lang="ru-RU" dirty="0" err="1"/>
              <a:t>Жири</a:t>
            </a:r>
            <a:r>
              <a:rPr lang="ru-RU" dirty="0"/>
              <a:t> </a:t>
            </a:r>
            <a:r>
              <a:rPr lang="ru-RU" dirty="0" err="1"/>
              <a:t>депонуються</a:t>
            </a:r>
            <a:r>
              <a:rPr lang="ru-RU" dirty="0"/>
              <a:t> і є </a:t>
            </a:r>
            <a:r>
              <a:rPr lang="ru-RU" dirty="0" err="1"/>
              <a:t>універсальним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endParaRPr lang="ru-RU" dirty="0"/>
          </a:p>
          <a:p>
            <a:pPr algn="ctr"/>
            <a:r>
              <a:rPr lang="ru-RU" dirty="0" err="1"/>
              <a:t>енергії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недоїдання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голодування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регуляторна</a:t>
            </a:r>
            <a:r>
              <a:rPr lang="ru-RU" dirty="0"/>
              <a:t>. </a:t>
            </a:r>
            <a:r>
              <a:rPr lang="ru-RU" dirty="0" err="1"/>
              <a:t>Регулює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є </a:t>
            </a:r>
            <a:r>
              <a:rPr lang="ru-RU" dirty="0" err="1"/>
              <a:t>носіями</a:t>
            </a:r>
            <a:r>
              <a:rPr lang="ru-RU" dirty="0"/>
              <a:t> і </a:t>
            </a:r>
            <a:r>
              <a:rPr lang="ru-RU" dirty="0" err="1"/>
              <a:t>розчинниками</a:t>
            </a:r>
            <a:r>
              <a:rPr lang="ru-RU" dirty="0"/>
              <a:t> </a:t>
            </a:r>
            <a:r>
              <a:rPr lang="ru-RU" dirty="0" err="1"/>
              <a:t>жиророзчинних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(А,</a:t>
            </a:r>
          </a:p>
          <a:p>
            <a:pPr algn="ctr"/>
            <a:r>
              <a:rPr lang="ru-RU" dirty="0"/>
              <a:t>Д, Е, К), </a:t>
            </a:r>
            <a:r>
              <a:rPr lang="ru-RU" dirty="0" err="1"/>
              <a:t>поліпшують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в кишечнику.</a:t>
            </a:r>
          </a:p>
          <a:p>
            <a:pPr algn="ctr"/>
            <a:r>
              <a:rPr lang="ru-RU" dirty="0"/>
              <a:t>• є </a:t>
            </a:r>
            <a:r>
              <a:rPr lang="ru-RU" dirty="0" err="1"/>
              <a:t>носіями</a:t>
            </a:r>
            <a:r>
              <a:rPr lang="ru-RU" dirty="0"/>
              <a:t> </a:t>
            </a:r>
            <a:r>
              <a:rPr lang="ru-RU" dirty="0" err="1"/>
              <a:t>смакових</a:t>
            </a:r>
            <a:r>
              <a:rPr lang="ru-RU" dirty="0"/>
              <a:t> і </a:t>
            </a:r>
            <a:r>
              <a:rPr lang="ru-RU" dirty="0" err="1"/>
              <a:t>ароматичних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endParaRPr lang="ru-RU" dirty="0"/>
          </a:p>
          <a:p>
            <a:pPr algn="ctr"/>
            <a:r>
              <a:rPr lang="ru-RU" dirty="0" err="1"/>
              <a:t>виконують</a:t>
            </a:r>
            <a:r>
              <a:rPr lang="ru-RU" dirty="0"/>
              <a:t> роль </a:t>
            </a:r>
            <a:r>
              <a:rPr lang="ru-RU" dirty="0" err="1"/>
              <a:t>емульгаторів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Жири</a:t>
            </a:r>
            <a:r>
              <a:rPr lang="ru-RU" dirty="0"/>
              <a:t> </a:t>
            </a:r>
            <a:r>
              <a:rPr lang="ru-RU" dirty="0" err="1"/>
              <a:t>відкладаються</a:t>
            </a:r>
            <a:r>
              <a:rPr lang="ru-RU" dirty="0"/>
              <a:t> в </a:t>
            </a:r>
            <a:r>
              <a:rPr lang="ru-RU" dirty="0" err="1"/>
              <a:t>жировій</a:t>
            </a:r>
            <a:r>
              <a:rPr lang="ru-RU" dirty="0"/>
              <a:t> </a:t>
            </a:r>
            <a:r>
              <a:rPr lang="ru-RU" dirty="0" err="1"/>
              <a:t>тканині</a:t>
            </a:r>
            <a:r>
              <a:rPr lang="ru-RU" dirty="0"/>
              <a:t> і </a:t>
            </a:r>
            <a:r>
              <a:rPr lang="ru-RU" dirty="0" err="1"/>
              <a:t>утворюють</a:t>
            </a:r>
            <a:r>
              <a:rPr lang="ru-RU" dirty="0"/>
              <a:t> запас</a:t>
            </a:r>
          </a:p>
          <a:p>
            <a:pPr algn="ctr"/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</a:t>
            </a:r>
            <a:r>
              <a:rPr lang="ru-RU" dirty="0" err="1"/>
              <a:t>Жири</a:t>
            </a:r>
            <a:r>
              <a:rPr lang="ru-RU" dirty="0"/>
              <a:t> </a:t>
            </a:r>
            <a:r>
              <a:rPr lang="ru-RU" dirty="0" err="1"/>
              <a:t>підшкірної</a:t>
            </a:r>
            <a:r>
              <a:rPr lang="ru-RU" dirty="0"/>
              <a:t> </a:t>
            </a:r>
            <a:r>
              <a:rPr lang="ru-RU" dirty="0" err="1"/>
              <a:t>жирової</a:t>
            </a:r>
            <a:r>
              <a:rPr lang="ru-RU" dirty="0"/>
              <a:t> </a:t>
            </a:r>
            <a:r>
              <a:rPr lang="ru-RU" dirty="0" err="1" smtClean="0"/>
              <a:t>клітковини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683" y="2165684"/>
            <a:ext cx="3499317" cy="19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6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err="1"/>
              <a:t>Жири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3996" y="1102092"/>
            <a:ext cx="8490561" cy="5141494"/>
          </a:xfrm>
        </p:spPr>
        <p:txBody>
          <a:bodyPr>
            <a:noAutofit/>
          </a:bodyPr>
          <a:lstStyle/>
          <a:p>
            <a:r>
              <a:rPr lang="ru-RU" dirty="0" err="1" smtClean="0"/>
              <a:t>оберігають</a:t>
            </a:r>
            <a:r>
              <a:rPr lang="ru-RU" dirty="0" smtClean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переохолодження</a:t>
            </a:r>
            <a:r>
              <a:rPr lang="ru-RU" dirty="0"/>
              <a:t>, а </a:t>
            </a:r>
            <a:r>
              <a:rPr lang="ru-RU" dirty="0" err="1"/>
              <a:t>жирова</a:t>
            </a:r>
            <a:r>
              <a:rPr lang="ru-RU" dirty="0"/>
              <a:t> тканина </a:t>
            </a:r>
            <a:r>
              <a:rPr lang="ru-RU" dirty="0" err="1" smtClean="0"/>
              <a:t>оточує</a:t>
            </a:r>
            <a:r>
              <a:rPr lang="ru-RU" dirty="0" smtClean="0"/>
              <a:t> </a:t>
            </a:r>
            <a:r>
              <a:rPr lang="ru-RU" dirty="0" err="1" smtClean="0"/>
              <a:t>внутрішні</a:t>
            </a:r>
            <a:r>
              <a:rPr lang="ru-RU" dirty="0" smtClean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фіксує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і </a:t>
            </a:r>
            <a:r>
              <a:rPr lang="ru-RU" dirty="0" err="1"/>
              <a:t>попереджує</a:t>
            </a:r>
            <a:r>
              <a:rPr lang="ru-RU" dirty="0"/>
              <a:t> </a:t>
            </a:r>
            <a:r>
              <a:rPr lang="ru-RU" dirty="0" err="1"/>
              <a:t>зміщення</a:t>
            </a:r>
            <a:r>
              <a:rPr lang="ru-RU" dirty="0"/>
              <a:t> і </a:t>
            </a:r>
            <a:r>
              <a:rPr lang="ru-RU" dirty="0" err="1"/>
              <a:t>травми</a:t>
            </a:r>
            <a:r>
              <a:rPr lang="ru-RU" dirty="0"/>
              <a:t>.</a:t>
            </a:r>
          </a:p>
          <a:p>
            <a:r>
              <a:rPr lang="ru-RU" dirty="0" err="1"/>
              <a:t>Надлишок</a:t>
            </a:r>
            <a:r>
              <a:rPr lang="ru-RU" dirty="0"/>
              <a:t> жиру в </a:t>
            </a:r>
            <a:r>
              <a:rPr lang="ru-RU" dirty="0" err="1"/>
              <a:t>раціоні</a:t>
            </a:r>
            <a:r>
              <a:rPr lang="ru-RU" dirty="0"/>
              <a:t> часто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 smtClean="0"/>
              <a:t>розладами</a:t>
            </a:r>
            <a:r>
              <a:rPr lang="ru-RU" dirty="0" smtClean="0"/>
              <a:t> кишечника</a:t>
            </a:r>
            <a:r>
              <a:rPr lang="ru-RU" dirty="0"/>
              <a:t>,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r>
              <a:rPr lang="ru-RU" dirty="0" err="1"/>
              <a:t>Ненасичені</a:t>
            </a:r>
            <a:r>
              <a:rPr lang="ru-RU" dirty="0"/>
              <a:t>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рослинних</a:t>
            </a:r>
            <a:r>
              <a:rPr lang="ru-RU" dirty="0"/>
              <a:t> жирах</a:t>
            </a:r>
          </a:p>
          <a:p>
            <a:r>
              <a:rPr lang="ru-RU" dirty="0"/>
              <a:t>(</a:t>
            </a:r>
            <a:r>
              <a:rPr lang="ru-RU" dirty="0" err="1"/>
              <a:t>соняшникова</a:t>
            </a:r>
            <a:r>
              <a:rPr lang="ru-RU" dirty="0"/>
              <a:t>, </a:t>
            </a:r>
            <a:r>
              <a:rPr lang="ru-RU" dirty="0" err="1"/>
              <a:t>кукурудзяна</a:t>
            </a:r>
            <a:r>
              <a:rPr lang="ru-RU" dirty="0"/>
              <a:t>, </a:t>
            </a:r>
            <a:r>
              <a:rPr lang="ru-RU" dirty="0" err="1"/>
              <a:t>оливкова</a:t>
            </a:r>
            <a:r>
              <a:rPr lang="ru-RU" dirty="0"/>
              <a:t> </a:t>
            </a:r>
            <a:r>
              <a:rPr lang="ru-RU" dirty="0" err="1"/>
              <a:t>олії</a:t>
            </a:r>
            <a:r>
              <a:rPr lang="ru-RU" dirty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, </a:t>
            </a:r>
            <a:r>
              <a:rPr lang="ru-RU" dirty="0"/>
              <a:t>а </a:t>
            </a:r>
            <a:r>
              <a:rPr lang="ru-RU" dirty="0" err="1"/>
              <a:t>насичені</a:t>
            </a:r>
            <a:r>
              <a:rPr lang="ru-RU" dirty="0"/>
              <a:t> –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тваринні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наявні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кокосовій</a:t>
            </a:r>
            <a:r>
              <a:rPr lang="ru-RU" dirty="0"/>
              <a:t> та </a:t>
            </a:r>
            <a:r>
              <a:rPr lang="ru-RU" dirty="0" err="1"/>
              <a:t>пальмовій</a:t>
            </a:r>
            <a:r>
              <a:rPr lang="ru-RU" dirty="0"/>
              <a:t> </a:t>
            </a:r>
            <a:r>
              <a:rPr lang="ru-RU" dirty="0" err="1"/>
              <a:t>оліях</a:t>
            </a:r>
            <a:r>
              <a:rPr lang="ru-RU" dirty="0"/>
              <a:t>. </a:t>
            </a:r>
            <a:r>
              <a:rPr lang="ru-RU" dirty="0" err="1"/>
              <a:t>Поліненасичені</a:t>
            </a:r>
            <a:r>
              <a:rPr lang="ru-RU" dirty="0"/>
              <a:t> </a:t>
            </a:r>
            <a:r>
              <a:rPr lang="ru-RU" dirty="0" err="1" smtClean="0"/>
              <a:t>жирні</a:t>
            </a:r>
            <a:r>
              <a:rPr lang="ru-RU" dirty="0" smtClean="0"/>
              <a:t> </a:t>
            </a:r>
            <a:r>
              <a:rPr lang="ru-RU" dirty="0" err="1" smtClean="0"/>
              <a:t>кислоти</a:t>
            </a:r>
            <a:r>
              <a:rPr lang="ru-RU" dirty="0" smtClean="0"/>
              <a:t> </a:t>
            </a:r>
            <a:r>
              <a:rPr lang="ru-RU" b="1" dirty="0"/>
              <a:t>(ПНЖК) </a:t>
            </a:r>
            <a:r>
              <a:rPr lang="ru-RU" dirty="0"/>
              <a:t>є </a:t>
            </a:r>
            <a:r>
              <a:rPr lang="ru-RU" dirty="0" err="1"/>
              <a:t>незамінними</a:t>
            </a:r>
            <a:r>
              <a:rPr lang="ru-RU" dirty="0"/>
              <a:t> фактором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 smtClean="0"/>
              <a:t>оскільки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8593"/>
            <a:ext cx="2893996" cy="217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6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798897"/>
          </a:xfrm>
        </p:spPr>
        <p:txBody>
          <a:bodyPr/>
          <a:lstStyle/>
          <a:p>
            <a:pPr algn="ctr"/>
            <a:r>
              <a:rPr lang="ru-RU" sz="3200" b="1" dirty="0" err="1"/>
              <a:t>Жири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06392"/>
            <a:ext cx="10588868" cy="6094395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беруть</a:t>
            </a:r>
            <a:r>
              <a:rPr lang="ru-RU" dirty="0" smtClean="0"/>
              <a:t> </a:t>
            </a:r>
            <a:r>
              <a:rPr lang="ru-RU" dirty="0"/>
              <a:t>участь у </a:t>
            </a:r>
            <a:r>
              <a:rPr lang="ru-RU" dirty="0" err="1"/>
              <a:t>побудові</a:t>
            </a:r>
            <a:r>
              <a:rPr lang="ru-RU" dirty="0"/>
              <a:t> </a:t>
            </a:r>
            <a:r>
              <a:rPr lang="ru-RU" dirty="0" err="1"/>
              <a:t>фосфоліпідів</a:t>
            </a:r>
            <a:r>
              <a:rPr lang="ru-RU" dirty="0"/>
              <a:t>, </a:t>
            </a:r>
            <a:r>
              <a:rPr lang="ru-RU" dirty="0" err="1"/>
              <a:t>ліпопротеїдів</a:t>
            </a:r>
            <a:r>
              <a:rPr lang="ru-RU" dirty="0"/>
              <a:t>, </a:t>
            </a:r>
            <a:r>
              <a:rPr lang="ru-RU" dirty="0" err="1"/>
              <a:t>впливають</a:t>
            </a:r>
            <a:r>
              <a:rPr lang="ru-RU" dirty="0"/>
              <a:t> </a:t>
            </a:r>
            <a:r>
              <a:rPr lang="ru-RU" dirty="0" smtClean="0"/>
              <a:t>на склад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беруть</a:t>
            </a:r>
            <a:r>
              <a:rPr lang="ru-RU" dirty="0"/>
              <a:t> участь в </a:t>
            </a:r>
            <a:r>
              <a:rPr lang="ru-RU" dirty="0" err="1"/>
              <a:t>обміні</a:t>
            </a:r>
            <a:r>
              <a:rPr lang="ru-RU" dirty="0"/>
              <a:t> холестерину, </a:t>
            </a:r>
            <a:r>
              <a:rPr lang="ru-RU" dirty="0" err="1" smtClean="0"/>
              <a:t>перетворюючи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легкорозчинні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. ПНЖК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 smtClean="0"/>
              <a:t>соняшниковій</a:t>
            </a:r>
            <a:r>
              <a:rPr lang="ru-RU" dirty="0" smtClean="0"/>
              <a:t>, </a:t>
            </a:r>
            <a:r>
              <a:rPr lang="ru-RU" dirty="0" err="1" smtClean="0"/>
              <a:t>соєвій</a:t>
            </a:r>
            <a:r>
              <a:rPr lang="ru-RU" dirty="0"/>
              <a:t>, </a:t>
            </a:r>
            <a:r>
              <a:rPr lang="ru-RU" dirty="0" err="1"/>
              <a:t>ріпаковій</a:t>
            </a:r>
            <a:r>
              <a:rPr lang="ru-RU" dirty="0"/>
              <a:t>, </a:t>
            </a:r>
            <a:r>
              <a:rPr lang="ru-RU" dirty="0" err="1"/>
              <a:t>оливковій</a:t>
            </a:r>
            <a:r>
              <a:rPr lang="ru-RU" dirty="0"/>
              <a:t> та </a:t>
            </a:r>
            <a:r>
              <a:rPr lang="ru-RU" dirty="0" err="1"/>
              <a:t>арахісовій</a:t>
            </a:r>
            <a:r>
              <a:rPr lang="ru-RU" dirty="0"/>
              <a:t> </a:t>
            </a:r>
            <a:r>
              <a:rPr lang="ru-RU" dirty="0" err="1"/>
              <a:t>оліях</a:t>
            </a:r>
            <a:r>
              <a:rPr lang="ru-RU" dirty="0"/>
              <a:t>, у </a:t>
            </a:r>
            <a:r>
              <a:rPr lang="ru-RU" dirty="0" err="1"/>
              <a:t>маргарині</a:t>
            </a:r>
            <a:r>
              <a:rPr lang="ru-RU" dirty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виготовляється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рослинних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, у ядрах </a:t>
            </a:r>
            <a:r>
              <a:rPr lang="ru-RU" dirty="0" err="1"/>
              <a:t>кісточкових</a:t>
            </a:r>
            <a:r>
              <a:rPr lang="ru-RU" dirty="0"/>
              <a:t> </a:t>
            </a:r>
            <a:r>
              <a:rPr lang="ru-RU" dirty="0" err="1"/>
              <a:t>плодів</a:t>
            </a:r>
            <a:r>
              <a:rPr lang="ru-RU" dirty="0"/>
              <a:t>, у</a:t>
            </a:r>
          </a:p>
          <a:p>
            <a:pPr algn="ctr"/>
            <a:r>
              <a:rPr lang="ru-RU" dirty="0"/>
              <a:t>жирах </a:t>
            </a:r>
            <a:r>
              <a:rPr lang="ru-RU" dirty="0" err="1"/>
              <a:t>риб</a:t>
            </a:r>
            <a:r>
              <a:rPr lang="ru-RU" dirty="0"/>
              <a:t> і </a:t>
            </a:r>
            <a:r>
              <a:rPr lang="ru-RU" dirty="0" err="1"/>
              <a:t>свійської</a:t>
            </a:r>
            <a:r>
              <a:rPr lang="ru-RU" dirty="0"/>
              <a:t> </a:t>
            </a:r>
            <a:r>
              <a:rPr lang="ru-RU" dirty="0" err="1"/>
              <a:t>птиці</a:t>
            </a:r>
            <a:r>
              <a:rPr lang="ru-RU" dirty="0"/>
              <a:t>.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рослинних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виведенню</a:t>
            </a:r>
            <a:r>
              <a:rPr lang="ru-RU" dirty="0" smtClean="0"/>
              <a:t> </a:t>
            </a:r>
            <a:r>
              <a:rPr lang="ru-RU" dirty="0" err="1"/>
              <a:t>надлишку</a:t>
            </a:r>
            <a:r>
              <a:rPr lang="ru-RU" dirty="0"/>
              <a:t> холестерину, </a:t>
            </a:r>
            <a:r>
              <a:rPr lang="ru-RU" dirty="0" err="1"/>
              <a:t>запобігає</a:t>
            </a:r>
            <a:r>
              <a:rPr lang="ru-RU" dirty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атеросклерозу</a:t>
            </a:r>
            <a:r>
              <a:rPr lang="ru-RU" dirty="0"/>
              <a:t>,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еластичність</a:t>
            </a:r>
            <a:r>
              <a:rPr lang="ru-RU" dirty="0"/>
              <a:t> </a:t>
            </a:r>
            <a:r>
              <a:rPr lang="ru-RU" dirty="0" err="1"/>
              <a:t>стінок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</a:t>
            </a:r>
            <a:r>
              <a:rPr lang="ru-RU" dirty="0" err="1" smtClean="0"/>
              <a:t>запобігає</a:t>
            </a:r>
            <a:r>
              <a:rPr lang="ru-RU" dirty="0" smtClean="0"/>
              <a:t> </a:t>
            </a:r>
            <a:r>
              <a:rPr lang="ru-RU" dirty="0" err="1" smtClean="0"/>
              <a:t>тромбоутворенню</a:t>
            </a:r>
            <a:r>
              <a:rPr lang="ru-RU" dirty="0" smtClean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741" y="3482741"/>
            <a:ext cx="3375259" cy="337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6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048774" cy="596926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Потреба в жирах </a:t>
            </a:r>
            <a:r>
              <a:rPr lang="ru-RU" dirty="0" err="1"/>
              <a:t>визначається</a:t>
            </a:r>
            <a:r>
              <a:rPr lang="ru-RU" dirty="0"/>
              <a:t> характером </a:t>
            </a:r>
            <a:r>
              <a:rPr lang="ru-RU" dirty="0" err="1"/>
              <a:t>трудової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і </a:t>
            </a:r>
            <a:r>
              <a:rPr lang="ru-RU" dirty="0" err="1"/>
              <a:t>її</a:t>
            </a:r>
            <a:endParaRPr lang="ru-RU" dirty="0"/>
          </a:p>
          <a:p>
            <a:r>
              <a:rPr lang="ru-RU" dirty="0" err="1"/>
              <a:t>інтенсивністю</a:t>
            </a:r>
            <a:r>
              <a:rPr lang="ru-RU" dirty="0"/>
              <a:t>, </a:t>
            </a:r>
            <a:r>
              <a:rPr lang="ru-RU" dirty="0" err="1"/>
              <a:t>віковими</a:t>
            </a:r>
            <a:r>
              <a:rPr lang="ru-RU" dirty="0"/>
              <a:t> і </a:t>
            </a:r>
            <a:r>
              <a:rPr lang="ru-RU" dirty="0" err="1"/>
              <a:t>статевими</a:t>
            </a:r>
            <a:r>
              <a:rPr lang="ru-RU" dirty="0"/>
              <a:t> </a:t>
            </a:r>
            <a:r>
              <a:rPr lang="ru-RU" dirty="0" err="1"/>
              <a:t>метаболічними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endParaRPr lang="ru-RU" dirty="0"/>
          </a:p>
          <a:p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масою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. </a:t>
            </a:r>
            <a:r>
              <a:rPr lang="ru-RU" dirty="0" err="1"/>
              <a:t>Нестача</a:t>
            </a:r>
            <a:r>
              <a:rPr lang="ru-RU" dirty="0"/>
              <a:t> жиру </a:t>
            </a:r>
            <a:r>
              <a:rPr lang="ru-RU" dirty="0" err="1"/>
              <a:t>може</a:t>
            </a:r>
            <a:endParaRPr lang="ru-RU" dirty="0"/>
          </a:p>
          <a:p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ЦНС, </a:t>
            </a:r>
            <a:r>
              <a:rPr lang="ru-RU" dirty="0" err="1"/>
              <a:t>ослаблення</a:t>
            </a:r>
            <a:r>
              <a:rPr lang="ru-RU" dirty="0"/>
              <a:t> </a:t>
            </a:r>
            <a:r>
              <a:rPr lang="ru-RU" dirty="0" err="1"/>
              <a:t>імунітету</a:t>
            </a:r>
            <a:r>
              <a:rPr lang="ru-RU" dirty="0"/>
              <a:t>, </a:t>
            </a:r>
            <a:r>
              <a:rPr lang="ru-RU" dirty="0" err="1"/>
              <a:t>виникнення</a:t>
            </a:r>
            <a:endParaRPr lang="ru-RU" dirty="0"/>
          </a:p>
          <a:p>
            <a:r>
              <a:rPr lang="ru-RU" dirty="0" err="1"/>
              <a:t>дегенеративних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,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зору</a:t>
            </a:r>
            <a:r>
              <a:rPr lang="ru-RU" dirty="0"/>
              <a:t>. Негативно </a:t>
            </a:r>
            <a:r>
              <a:rPr lang="ru-RU" dirty="0" err="1"/>
              <a:t>впливає</a:t>
            </a:r>
            <a:endParaRPr lang="ru-RU" dirty="0"/>
          </a:p>
          <a:p>
            <a:r>
              <a:rPr lang="ru-RU" dirty="0" err="1"/>
              <a:t>вживання</a:t>
            </a:r>
            <a:r>
              <a:rPr lang="ru-RU" dirty="0"/>
              <a:t> і </a:t>
            </a:r>
            <a:r>
              <a:rPr lang="ru-RU" dirty="0" err="1"/>
              <a:t>надлишку</a:t>
            </a:r>
            <a:r>
              <a:rPr lang="ru-RU" dirty="0"/>
              <a:t> жиру,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тваринного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endParaRPr lang="ru-RU" dirty="0"/>
          </a:p>
          <a:p>
            <a:r>
              <a:rPr lang="ru-RU" dirty="0" err="1"/>
              <a:t>насичені</a:t>
            </a:r>
            <a:r>
              <a:rPr lang="ru-RU" dirty="0"/>
              <a:t>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і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підвищенню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холестерину в</a:t>
            </a:r>
          </a:p>
          <a:p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розвитку</a:t>
            </a:r>
            <a:r>
              <a:rPr lang="ru-RU" dirty="0"/>
              <a:t> атеросклерозу, </a:t>
            </a:r>
            <a:r>
              <a:rPr lang="ru-RU" dirty="0" err="1"/>
              <a:t>важкому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судинних</a:t>
            </a:r>
            <a:endParaRPr lang="ru-RU" dirty="0"/>
          </a:p>
          <a:p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головного </a:t>
            </a:r>
            <a:r>
              <a:rPr lang="ru-RU" dirty="0" err="1"/>
              <a:t>мозку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фізично</a:t>
            </a:r>
            <a:r>
              <a:rPr lang="ru-RU" dirty="0"/>
              <a:t> </a:t>
            </a:r>
            <a:r>
              <a:rPr lang="ru-RU" dirty="0" err="1"/>
              <a:t>малоактивних</a:t>
            </a:r>
            <a:r>
              <a:rPr lang="ru-RU" dirty="0"/>
              <a:t> людей </a:t>
            </a:r>
            <a:r>
              <a:rPr lang="ru-RU" dirty="0" err="1"/>
              <a:t>кількість</a:t>
            </a:r>
            <a:r>
              <a:rPr lang="ru-RU" dirty="0"/>
              <a:t> жиру не повинна</a:t>
            </a:r>
          </a:p>
          <a:p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b="1" dirty="0"/>
              <a:t>30 % </a:t>
            </a:r>
            <a:r>
              <a:rPr lang="ru-RU" b="1" dirty="0" err="1"/>
              <a:t>добової</a:t>
            </a:r>
            <a:r>
              <a:rPr lang="ru-RU" b="1" dirty="0"/>
              <a:t> потреби </a:t>
            </a:r>
            <a:r>
              <a:rPr lang="ru-RU" b="1" dirty="0" err="1"/>
              <a:t>енергії</a:t>
            </a:r>
            <a:r>
              <a:rPr lang="ru-RU" b="1" dirty="0"/>
              <a:t>. </a:t>
            </a:r>
            <a:r>
              <a:rPr lang="ru-RU" dirty="0" err="1"/>
              <a:t>Проте</a:t>
            </a:r>
            <a:r>
              <a:rPr lang="ru-RU" dirty="0"/>
              <a:t> для людей</a:t>
            </a:r>
          </a:p>
          <a:p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при </a:t>
            </a:r>
            <a:r>
              <a:rPr lang="ru-RU" dirty="0" err="1"/>
              <a:t>перебуванні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холодного</a:t>
            </a:r>
          </a:p>
          <a:p>
            <a:r>
              <a:rPr lang="ru-RU" dirty="0" err="1"/>
              <a:t>клімату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жиру повинна бути </a:t>
            </a:r>
            <a:r>
              <a:rPr lang="ru-RU" dirty="0" err="1"/>
              <a:t>більшою</a:t>
            </a:r>
            <a:r>
              <a:rPr lang="ru-RU" dirty="0"/>
              <a:t>. Для </a:t>
            </a:r>
            <a:r>
              <a:rPr lang="ru-RU" dirty="0" err="1"/>
              <a:t>зниження</a:t>
            </a:r>
            <a:endParaRPr lang="ru-RU" dirty="0"/>
          </a:p>
          <a:p>
            <a:r>
              <a:rPr lang="ru-RU" dirty="0" err="1"/>
              <a:t>кількості</a:t>
            </a:r>
            <a:r>
              <a:rPr lang="ru-RU" dirty="0"/>
              <a:t> жиру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b="1" dirty="0" err="1" smtClean="0"/>
              <a:t>знежирені</a:t>
            </a:r>
            <a:r>
              <a:rPr lang="ru-RU" b="1" dirty="0" smtClean="0"/>
              <a:t> </a:t>
            </a:r>
            <a:r>
              <a:rPr lang="ru-RU" b="1" dirty="0"/>
              <a:t>і </a:t>
            </a:r>
            <a:r>
              <a:rPr lang="ru-RU" b="1" dirty="0" err="1"/>
              <a:t>маложирні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endParaRPr lang="ru-RU" b="1" dirty="0"/>
          </a:p>
          <a:p>
            <a:r>
              <a:rPr lang="ru-RU" dirty="0"/>
              <a:t>(</a:t>
            </a:r>
            <a:r>
              <a:rPr lang="ru-RU" dirty="0" err="1"/>
              <a:t>молочнокислі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564" y="4750067"/>
            <a:ext cx="3747436" cy="21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3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Вуглеводи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780" y="1260910"/>
            <a:ext cx="8991074" cy="4987490"/>
          </a:xfrm>
        </p:spPr>
        <p:txBody>
          <a:bodyPr>
            <a:noAutofit/>
          </a:bodyPr>
          <a:lstStyle/>
          <a:p>
            <a:pPr algn="ctr"/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відіграють</a:t>
            </a:r>
            <a:r>
              <a:rPr lang="ru-RU" dirty="0"/>
              <a:t> </a:t>
            </a:r>
            <a:r>
              <a:rPr lang="ru-RU" dirty="0" err="1"/>
              <a:t>важливу</a:t>
            </a:r>
            <a:r>
              <a:rPr lang="ru-RU" dirty="0"/>
              <a:t> роль у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smtClean="0"/>
              <a:t>як </a:t>
            </a:r>
            <a:r>
              <a:rPr lang="ru-RU" dirty="0" err="1" smtClean="0"/>
              <a:t>основне</a:t>
            </a:r>
            <a:r>
              <a:rPr lang="ru-RU" dirty="0" smtClean="0"/>
              <a:t> </a:t>
            </a:r>
            <a:r>
              <a:rPr lang="ru-RU" dirty="0" err="1"/>
              <a:t>енергетичне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. Вони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прості</a:t>
            </a:r>
            <a:endParaRPr lang="ru-RU" dirty="0"/>
          </a:p>
          <a:p>
            <a:pPr algn="ctr"/>
            <a:r>
              <a:rPr lang="ru-RU" dirty="0"/>
              <a:t>(</a:t>
            </a:r>
            <a:r>
              <a:rPr lang="ru-RU" dirty="0" err="1"/>
              <a:t>моносахариди</a:t>
            </a:r>
            <a:r>
              <a:rPr lang="ru-RU" dirty="0"/>
              <a:t> – глюкоза, фруктоза, галактоза), </a:t>
            </a:r>
            <a:r>
              <a:rPr lang="ru-RU" dirty="0" err="1"/>
              <a:t>дисахариди</a:t>
            </a:r>
            <a:r>
              <a:rPr lang="ru-RU" dirty="0"/>
              <a:t> (</a:t>
            </a:r>
            <a:r>
              <a:rPr lang="ru-RU" dirty="0" err="1" smtClean="0"/>
              <a:t>цукор</a:t>
            </a:r>
            <a:r>
              <a:rPr lang="ru-RU" dirty="0" smtClean="0"/>
              <a:t> (сахароза</a:t>
            </a:r>
            <a:r>
              <a:rPr lang="ru-RU" dirty="0"/>
              <a:t>), лактоза, мальтоза) і </a:t>
            </a:r>
            <a:r>
              <a:rPr lang="ru-RU" dirty="0" err="1"/>
              <a:t>складні</a:t>
            </a:r>
            <a:r>
              <a:rPr lang="ru-RU" dirty="0"/>
              <a:t> (</a:t>
            </a:r>
            <a:r>
              <a:rPr lang="ru-RU" dirty="0" err="1" smtClean="0"/>
              <a:t>полісахариди</a:t>
            </a:r>
            <a:r>
              <a:rPr lang="ru-RU" dirty="0" smtClean="0"/>
              <a:t> -</a:t>
            </a:r>
            <a:r>
              <a:rPr lang="ru-RU" dirty="0" err="1" smtClean="0"/>
              <a:t>крохмаль</a:t>
            </a:r>
            <a:r>
              <a:rPr lang="ru-RU" dirty="0" smtClean="0"/>
              <a:t>, </a:t>
            </a:r>
            <a:r>
              <a:rPr lang="ru-RU" dirty="0" err="1" smtClean="0"/>
              <a:t>глікоген</a:t>
            </a:r>
            <a:r>
              <a:rPr lang="ru-RU" dirty="0"/>
              <a:t>, </a:t>
            </a:r>
            <a:r>
              <a:rPr lang="ru-RU" dirty="0" err="1"/>
              <a:t>пектинові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клітковина</a:t>
            </a:r>
            <a:r>
              <a:rPr lang="ru-RU" dirty="0"/>
              <a:t>). </a:t>
            </a:r>
            <a:r>
              <a:rPr lang="ru-RU" dirty="0" err="1"/>
              <a:t>Прості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 smtClean="0"/>
              <a:t>надходженні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всмоктуються</a:t>
            </a:r>
            <a:r>
              <a:rPr lang="ru-RU" dirty="0"/>
              <a:t> і </a:t>
            </a:r>
            <a:r>
              <a:rPr lang="ru-RU" dirty="0" err="1"/>
              <a:t>потрапляють</a:t>
            </a:r>
            <a:r>
              <a:rPr lang="ru-RU" dirty="0"/>
              <a:t> </a:t>
            </a:r>
            <a:r>
              <a:rPr lang="ru-RU" dirty="0" smtClean="0"/>
              <a:t>у кров</a:t>
            </a:r>
            <a:r>
              <a:rPr lang="ru-RU" dirty="0"/>
              <a:t>, а </a:t>
            </a:r>
            <a:r>
              <a:rPr lang="ru-RU" dirty="0" err="1"/>
              <a:t>складні</a:t>
            </a:r>
            <a:r>
              <a:rPr lang="ru-RU" dirty="0"/>
              <a:t> – </a:t>
            </a:r>
            <a:r>
              <a:rPr lang="ru-RU" dirty="0" err="1"/>
              <a:t>повільніше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b="1" u="sng" dirty="0" err="1"/>
              <a:t>функції</a:t>
            </a:r>
            <a:r>
              <a:rPr lang="ru-RU" b="1" u="sng" dirty="0"/>
              <a:t>:</a:t>
            </a:r>
          </a:p>
          <a:p>
            <a:pPr algn="ctr"/>
            <a:r>
              <a:rPr lang="ru-RU" b="1" dirty="0"/>
              <a:t>• </a:t>
            </a:r>
            <a:r>
              <a:rPr lang="ru-RU" b="1" dirty="0" err="1"/>
              <a:t>енергетична</a:t>
            </a:r>
            <a:r>
              <a:rPr lang="ru-RU" dirty="0"/>
              <a:t>. При </a:t>
            </a:r>
            <a:r>
              <a:rPr lang="ru-RU" dirty="0" err="1"/>
              <a:t>змішаному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endParaRPr lang="ru-RU" dirty="0"/>
          </a:p>
          <a:p>
            <a:pPr algn="ctr"/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60 %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 smtClean="0"/>
              <a:t>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367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Вуглеводи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8286" y="1347538"/>
            <a:ext cx="8721567" cy="4900862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/>
              <a:t>як </a:t>
            </a:r>
            <a:r>
              <a:rPr lang="ru-RU" dirty="0" err="1"/>
              <a:t>білки</a:t>
            </a:r>
            <a:r>
              <a:rPr lang="ru-RU" dirty="0"/>
              <a:t> і </a:t>
            </a:r>
            <a:r>
              <a:rPr lang="ru-RU" dirty="0" err="1"/>
              <a:t>жири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40%.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smtClean="0"/>
              <a:t>для нормального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кишкової</a:t>
            </a:r>
            <a:r>
              <a:rPr lang="ru-RU" dirty="0"/>
              <a:t> </a:t>
            </a:r>
            <a:r>
              <a:rPr lang="ru-RU" dirty="0" err="1"/>
              <a:t>мікрофлори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/>
              <a:t>пластична.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синтезу </a:t>
            </a:r>
            <a:r>
              <a:rPr lang="ru-RU" dirty="0" err="1" smtClean="0"/>
              <a:t>глікогену</a:t>
            </a:r>
            <a:r>
              <a:rPr lang="ru-RU" dirty="0" smtClean="0"/>
              <a:t>, </a:t>
            </a:r>
            <a:r>
              <a:rPr lang="ru-RU" dirty="0" err="1" smtClean="0"/>
              <a:t>амінокислот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, АТФ, </a:t>
            </a:r>
            <a:r>
              <a:rPr lang="ru-RU" dirty="0" err="1"/>
              <a:t>глікопротеїдів</a:t>
            </a:r>
            <a:r>
              <a:rPr lang="ru-RU" dirty="0"/>
              <a:t>,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коензимів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опірна</a:t>
            </a:r>
            <a:r>
              <a:rPr lang="ru-RU" dirty="0"/>
              <a:t>.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в </a:t>
            </a:r>
            <a:r>
              <a:rPr lang="ru-RU" dirty="0" err="1"/>
              <a:t>утворенні</a:t>
            </a:r>
            <a:r>
              <a:rPr lang="ru-RU" dirty="0"/>
              <a:t> </a:t>
            </a:r>
            <a:r>
              <a:rPr lang="ru-RU" dirty="0" err="1"/>
              <a:t>органічної</a:t>
            </a:r>
            <a:endParaRPr lang="ru-RU" dirty="0"/>
          </a:p>
          <a:p>
            <a:pPr algn="ctr"/>
            <a:r>
              <a:rPr lang="ru-RU" dirty="0" err="1"/>
              <a:t>частини</a:t>
            </a:r>
            <a:r>
              <a:rPr lang="ru-RU" dirty="0"/>
              <a:t> скелета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36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Вуглеводи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780" y="1260910"/>
            <a:ext cx="8991074" cy="49874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• </a:t>
            </a:r>
            <a:r>
              <a:rPr lang="ru-RU" b="1" dirty="0" err="1"/>
              <a:t>регуляторна</a:t>
            </a:r>
            <a:r>
              <a:rPr lang="ru-RU" dirty="0"/>
              <a:t>.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перистальтиці</a:t>
            </a:r>
            <a:r>
              <a:rPr lang="ru-RU" dirty="0"/>
              <a:t> кишок і </a:t>
            </a:r>
            <a:r>
              <a:rPr lang="ru-RU" dirty="0" err="1"/>
              <a:t>тим</a:t>
            </a:r>
            <a:r>
              <a:rPr lang="ru-RU" dirty="0"/>
              <a:t> самим</a:t>
            </a:r>
          </a:p>
          <a:p>
            <a:pPr algn="ctr"/>
            <a:r>
              <a:rPr lang="ru-RU" dirty="0" err="1"/>
              <a:t>регулює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специфічна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вуглеводні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</a:t>
            </a:r>
          </a:p>
          <a:p>
            <a:pPr algn="ctr"/>
            <a:r>
              <a:rPr lang="ru-RU" dirty="0" err="1"/>
              <a:t>згортанні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(гепарин),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антигенну</a:t>
            </a:r>
            <a:r>
              <a:rPr lang="ru-RU" dirty="0"/>
              <a:t> </a:t>
            </a:r>
            <a:r>
              <a:rPr lang="ru-RU" dirty="0" err="1"/>
              <a:t>специфічність</a:t>
            </a:r>
            <a:r>
              <a:rPr lang="ru-RU" dirty="0"/>
              <a:t>, а</a:t>
            </a:r>
          </a:p>
          <a:p>
            <a:pPr algn="ctr"/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зумовлюють</a:t>
            </a:r>
            <a:r>
              <a:rPr lang="ru-RU" dirty="0"/>
              <a:t> </a:t>
            </a:r>
            <a:r>
              <a:rPr lang="ru-RU" dirty="0" err="1"/>
              <a:t>відмінність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беруть</a:t>
            </a:r>
            <a:r>
              <a:rPr lang="ru-RU" dirty="0"/>
              <a:t> участь у</a:t>
            </a:r>
          </a:p>
          <a:p>
            <a:pPr algn="ctr"/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нервових</a:t>
            </a:r>
            <a:r>
              <a:rPr lang="ru-RU" dirty="0"/>
              <a:t> </a:t>
            </a:r>
            <a:r>
              <a:rPr lang="ru-RU" dirty="0" err="1"/>
              <a:t>імпульсів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• </a:t>
            </a:r>
            <a:r>
              <a:rPr lang="ru-RU" b="1" dirty="0" err="1"/>
              <a:t>запасна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відкладатися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глікогену</a:t>
            </a:r>
            <a:endParaRPr lang="ru-RU" dirty="0"/>
          </a:p>
          <a:p>
            <a:pPr algn="ctr"/>
            <a:r>
              <a:rPr lang="ru-RU" dirty="0"/>
              <a:t>в </a:t>
            </a:r>
            <a:r>
              <a:rPr lang="ru-RU" dirty="0" err="1"/>
              <a:t>печінці</a:t>
            </a:r>
            <a:r>
              <a:rPr lang="ru-RU" dirty="0"/>
              <a:t> та </a:t>
            </a:r>
            <a:r>
              <a:rPr lang="ru-RU" dirty="0" err="1"/>
              <a:t>м’язах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основу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– таких, як</a:t>
            </a:r>
          </a:p>
          <a:p>
            <a:pPr algn="ctr"/>
            <a:r>
              <a:rPr lang="ru-RU" dirty="0" err="1"/>
              <a:t>свіжі</a:t>
            </a:r>
            <a:r>
              <a:rPr lang="ru-RU" dirty="0"/>
              <a:t> </a:t>
            </a:r>
            <a:r>
              <a:rPr lang="ru-RU" dirty="0" err="1"/>
              <a:t>фрукти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боби</a:t>
            </a:r>
            <a:r>
              <a:rPr lang="ru-RU" dirty="0"/>
              <a:t>, горох, </a:t>
            </a:r>
            <a:r>
              <a:rPr lang="ru-RU" dirty="0" err="1"/>
              <a:t>картопля</a:t>
            </a:r>
            <a:r>
              <a:rPr lang="ru-RU" dirty="0"/>
              <a:t>, </a:t>
            </a:r>
            <a:r>
              <a:rPr lang="ru-RU" dirty="0" err="1"/>
              <a:t>кукурудза</a:t>
            </a:r>
            <a:r>
              <a:rPr lang="ru-RU" dirty="0"/>
              <a:t>, </a:t>
            </a:r>
            <a:r>
              <a:rPr lang="ru-RU" dirty="0" err="1"/>
              <a:t>хліб</a:t>
            </a:r>
            <a:r>
              <a:rPr lang="ru-RU" dirty="0"/>
              <a:t>, </a:t>
            </a:r>
            <a:r>
              <a:rPr lang="ru-RU" dirty="0" err="1"/>
              <a:t>вівсяна</a:t>
            </a:r>
            <a:endParaRPr lang="ru-RU" dirty="0"/>
          </a:p>
          <a:p>
            <a:pPr algn="ctr"/>
            <a:r>
              <a:rPr lang="ru-RU" dirty="0"/>
              <a:t>каша, рис.</a:t>
            </a:r>
          </a:p>
        </p:txBody>
      </p:sp>
    </p:spTree>
    <p:extLst>
      <p:ext uri="{BB962C8B-B14F-4D97-AF65-F5344CB8AC3E}">
        <p14:creationId xmlns:p14="http://schemas.microsoft.com/office/powerpoint/2010/main" val="4193367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132" y="327260"/>
            <a:ext cx="9847722" cy="5921140"/>
          </a:xfrm>
        </p:spPr>
        <p:txBody>
          <a:bodyPr>
            <a:noAutofit/>
          </a:bodyPr>
          <a:lstStyle/>
          <a:p>
            <a:pPr algn="ctr"/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вуглеводів</a:t>
            </a:r>
            <a:r>
              <a:rPr lang="ru-RU" dirty="0"/>
              <a:t>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з </a:t>
            </a:r>
            <a:r>
              <a:rPr lang="ru-RU" dirty="0" err="1"/>
              <a:t>обміном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енерговитрати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не </a:t>
            </a:r>
            <a:r>
              <a:rPr lang="ru-RU" dirty="0" err="1"/>
              <a:t>компенсуються</a:t>
            </a:r>
            <a:r>
              <a:rPr lang="ru-RU" dirty="0"/>
              <a:t> </a:t>
            </a:r>
            <a:r>
              <a:rPr lang="ru-RU" dirty="0" err="1"/>
              <a:t>вуглеводами</a:t>
            </a:r>
            <a:r>
              <a:rPr lang="ru-RU" dirty="0"/>
              <a:t>, </a:t>
            </a:r>
            <a:r>
              <a:rPr lang="ru-RU" dirty="0" smtClean="0"/>
              <a:t>то </a:t>
            </a:r>
            <a:r>
              <a:rPr lang="ru-RU" dirty="0" err="1" smtClean="0"/>
              <a:t>починає</a:t>
            </a:r>
            <a:r>
              <a:rPr lang="ru-RU" dirty="0" smtClean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жир. У той же час, </a:t>
            </a:r>
            <a:r>
              <a:rPr lang="ru-RU" dirty="0" err="1" smtClean="0"/>
              <a:t>надлишок</a:t>
            </a:r>
            <a:r>
              <a:rPr lang="ru-RU" dirty="0" smtClean="0"/>
              <a:t> </a:t>
            </a:r>
            <a:r>
              <a:rPr lang="ru-RU" dirty="0" err="1" smtClean="0"/>
              <a:t>вуглеводів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в </a:t>
            </a:r>
            <a:r>
              <a:rPr lang="ru-RU" dirty="0" err="1"/>
              <a:t>незначній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 smtClean="0"/>
              <a:t>перетворюватися</a:t>
            </a:r>
            <a:r>
              <a:rPr lang="ru-RU" dirty="0" smtClean="0"/>
              <a:t> на </a:t>
            </a:r>
            <a:r>
              <a:rPr lang="ru-RU" dirty="0" err="1"/>
              <a:t>жири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накопичуються</a:t>
            </a:r>
            <a:r>
              <a:rPr lang="ru-RU" dirty="0"/>
              <a:t> в жировому депо.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 smtClean="0"/>
              <a:t>вуглеводів</a:t>
            </a:r>
            <a:r>
              <a:rPr lang="ru-RU" dirty="0" smtClean="0"/>
              <a:t> </a:t>
            </a:r>
            <a:r>
              <a:rPr lang="ru-RU" dirty="0" err="1" smtClean="0"/>
              <a:t>тісно</a:t>
            </a:r>
            <a:r>
              <a:rPr lang="ru-RU" dirty="0" smtClean="0"/>
              <a:t> </a:t>
            </a:r>
            <a:r>
              <a:rPr lang="ru-RU" dirty="0" err="1"/>
              <a:t>пов’язаний</a:t>
            </a:r>
            <a:r>
              <a:rPr lang="ru-RU" dirty="0"/>
              <a:t> з </a:t>
            </a:r>
            <a:r>
              <a:rPr lang="ru-RU" dirty="0" err="1"/>
              <a:t>обміном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: </a:t>
            </a:r>
            <a:r>
              <a:rPr lang="ru-RU" dirty="0" err="1"/>
              <a:t>достатнє</a:t>
            </a:r>
            <a:r>
              <a:rPr lang="ru-RU" dirty="0"/>
              <a:t> </a:t>
            </a:r>
            <a:r>
              <a:rPr lang="ru-RU" dirty="0" err="1" smtClean="0"/>
              <a:t>надходження</a:t>
            </a:r>
            <a:r>
              <a:rPr lang="ru-RU" dirty="0" smtClean="0"/>
              <a:t> </a:t>
            </a:r>
            <a:r>
              <a:rPr lang="ru-RU" dirty="0" err="1" smtClean="0"/>
              <a:t>вуглеводів</a:t>
            </a:r>
            <a:r>
              <a:rPr lang="ru-RU" dirty="0" smtClean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засвоюваність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 smtClean="0"/>
              <a:t>мінімальні</a:t>
            </a:r>
            <a:r>
              <a:rPr lang="ru-RU" dirty="0" smtClean="0"/>
              <a:t> </a:t>
            </a:r>
            <a:r>
              <a:rPr lang="ru-RU" dirty="0" err="1" smtClean="0"/>
              <a:t>витрати</a:t>
            </a:r>
            <a:r>
              <a:rPr lang="ru-RU" dirty="0" smtClean="0"/>
              <a:t> </a:t>
            </a:r>
            <a:r>
              <a:rPr lang="ru-RU" dirty="0" err="1"/>
              <a:t>білка</a:t>
            </a:r>
            <a:r>
              <a:rPr lang="ru-RU" dirty="0"/>
              <a:t>, а </a:t>
            </a:r>
            <a:r>
              <a:rPr lang="ru-RU" dirty="0" err="1"/>
              <a:t>мале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 smtClean="0"/>
              <a:t>посиленої</a:t>
            </a:r>
            <a:r>
              <a:rPr lang="ru-RU" dirty="0" smtClean="0"/>
              <a:t> </a:t>
            </a:r>
            <a:r>
              <a:rPr lang="ru-RU" dirty="0" err="1" smtClean="0"/>
              <a:t>витрати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білкової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.</a:t>
            </a:r>
          </a:p>
          <a:p>
            <a:pPr algn="ctr"/>
            <a:r>
              <a:rPr lang="ru-RU" dirty="0" err="1" smtClean="0"/>
              <a:t>Джерелом</a:t>
            </a:r>
            <a:r>
              <a:rPr lang="ru-RU" dirty="0" smtClean="0"/>
              <a:t> </a:t>
            </a:r>
            <a:r>
              <a:rPr lang="ru-RU" dirty="0" err="1"/>
              <a:t>моносахаридів</a:t>
            </a:r>
            <a:r>
              <a:rPr lang="ru-RU" dirty="0"/>
              <a:t> (</a:t>
            </a:r>
            <a:r>
              <a:rPr lang="ru-RU" dirty="0" err="1"/>
              <a:t>глюкози</a:t>
            </a:r>
            <a:r>
              <a:rPr lang="ru-RU" dirty="0"/>
              <a:t>) є виноград, малина, </a:t>
            </a:r>
            <a:r>
              <a:rPr lang="ru-RU" dirty="0" err="1" smtClean="0"/>
              <a:t>ягоди</a:t>
            </a:r>
            <a:r>
              <a:rPr lang="ru-RU" dirty="0" smtClean="0"/>
              <a:t>, </a:t>
            </a:r>
            <a:r>
              <a:rPr lang="ru-RU" dirty="0" err="1" smtClean="0"/>
              <a:t>бджолиний</a:t>
            </a:r>
            <a:r>
              <a:rPr lang="ru-RU" dirty="0" smtClean="0"/>
              <a:t> </a:t>
            </a:r>
            <a:r>
              <a:rPr lang="ru-RU" dirty="0"/>
              <a:t>мед (</a:t>
            </a:r>
            <a:r>
              <a:rPr lang="ru-RU" dirty="0" err="1"/>
              <a:t>містить</a:t>
            </a:r>
            <a:r>
              <a:rPr lang="ru-RU" dirty="0"/>
              <a:t> 35% </a:t>
            </a:r>
            <a:r>
              <a:rPr lang="ru-RU" dirty="0" err="1"/>
              <a:t>глюкози</a:t>
            </a:r>
            <a:r>
              <a:rPr lang="ru-RU" dirty="0"/>
              <a:t>).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глюкоза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утворюватись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крохмалю</a:t>
            </a:r>
            <a:r>
              <a:rPr lang="ru-RU" dirty="0"/>
              <a:t>, </a:t>
            </a:r>
            <a:r>
              <a:rPr lang="ru-RU" dirty="0" err="1"/>
              <a:t>глікогену</a:t>
            </a:r>
            <a:r>
              <a:rPr lang="ru-RU" dirty="0"/>
              <a:t>, </a:t>
            </a:r>
            <a:r>
              <a:rPr lang="ru-RU" dirty="0" err="1" smtClean="0"/>
              <a:t>сахарози</a:t>
            </a:r>
            <a:r>
              <a:rPr lang="ru-RU" dirty="0" smtClean="0"/>
              <a:t>, </a:t>
            </a:r>
            <a:r>
              <a:rPr lang="ru-RU" dirty="0" err="1" smtClean="0"/>
              <a:t>мальтози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лактози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573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132" y="327260"/>
            <a:ext cx="9847722" cy="592114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Глюкоза</a:t>
            </a:r>
            <a:r>
              <a:rPr lang="ru-RU" dirty="0" smtClean="0"/>
              <a:t> </a:t>
            </a:r>
            <a:r>
              <a:rPr lang="ru-RU" dirty="0"/>
              <a:t>є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енергетичним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для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smtClean="0"/>
              <a:t>і тканин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необхідна</a:t>
            </a:r>
            <a:r>
              <a:rPr lang="ru-RU" dirty="0"/>
              <a:t> для тканин </a:t>
            </a:r>
            <a:r>
              <a:rPr lang="ru-RU" dirty="0" err="1"/>
              <a:t>мозку</a:t>
            </a:r>
            <a:r>
              <a:rPr lang="ru-RU" dirty="0"/>
              <a:t>, </a:t>
            </a:r>
            <a:r>
              <a:rPr lang="ru-RU" dirty="0" err="1"/>
              <a:t>працюючих</a:t>
            </a:r>
            <a:r>
              <a:rPr lang="ru-RU" dirty="0"/>
              <a:t> </a:t>
            </a:r>
            <a:r>
              <a:rPr lang="ru-RU" dirty="0" err="1" smtClean="0"/>
              <a:t>м’язів</a:t>
            </a:r>
            <a:r>
              <a:rPr lang="ru-RU" dirty="0" smtClean="0"/>
              <a:t>, </a:t>
            </a:r>
            <a:r>
              <a:rPr lang="ru-RU" dirty="0" err="1" smtClean="0"/>
              <a:t>зокрема</a:t>
            </a:r>
            <a:r>
              <a:rPr lang="ru-RU" dirty="0" smtClean="0"/>
              <a:t> </a:t>
            </a:r>
            <a:r>
              <a:rPr lang="ru-RU" dirty="0" err="1"/>
              <a:t>міокарду</a:t>
            </a:r>
            <a:r>
              <a:rPr lang="ru-RU" dirty="0"/>
              <a:t>. </a:t>
            </a:r>
            <a:r>
              <a:rPr lang="ru-RU" b="1" dirty="0"/>
              <a:t>Фруктоза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удвічі</a:t>
            </a:r>
            <a:r>
              <a:rPr lang="ru-RU" dirty="0"/>
              <a:t> </a:t>
            </a:r>
            <a:r>
              <a:rPr lang="ru-RU" dirty="0" err="1"/>
              <a:t>солодша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/>
              <a:t>втричі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сахарози</a:t>
            </a:r>
            <a:r>
              <a:rPr lang="ru-RU" dirty="0"/>
              <a:t> і </a:t>
            </a:r>
            <a:r>
              <a:rPr lang="ru-RU" dirty="0" err="1"/>
              <a:t>найсолодша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моно – </a:t>
            </a:r>
            <a:r>
              <a:rPr lang="ru-RU" dirty="0" smtClean="0"/>
              <a:t>і </a:t>
            </a:r>
            <a:r>
              <a:rPr lang="ru-RU" dirty="0" err="1" smtClean="0"/>
              <a:t>дисахаридів</a:t>
            </a:r>
            <a:r>
              <a:rPr lang="ru-RU" dirty="0"/>
              <a:t>. </a:t>
            </a:r>
            <a:r>
              <a:rPr lang="ru-RU" b="1" dirty="0" err="1"/>
              <a:t>Найбільша</a:t>
            </a:r>
            <a:r>
              <a:rPr lang="ru-RU" b="1" dirty="0"/>
              <a:t>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фруктози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smtClean="0"/>
              <a:t>плодах (</a:t>
            </a:r>
            <a:r>
              <a:rPr lang="ru-RU" dirty="0" err="1" smtClean="0"/>
              <a:t>кавуни</a:t>
            </a:r>
            <a:r>
              <a:rPr lang="ru-RU" dirty="0"/>
              <a:t>, виноград, </a:t>
            </a:r>
            <a:r>
              <a:rPr lang="ru-RU" dirty="0" err="1"/>
              <a:t>яблука</a:t>
            </a:r>
            <a:r>
              <a:rPr lang="ru-RU" dirty="0"/>
              <a:t>, </a:t>
            </a:r>
            <a:r>
              <a:rPr lang="ru-RU" dirty="0" err="1"/>
              <a:t>аґрус</a:t>
            </a:r>
            <a:r>
              <a:rPr lang="ru-RU" dirty="0"/>
              <a:t>, </a:t>
            </a:r>
            <a:r>
              <a:rPr lang="ru-RU" dirty="0" err="1"/>
              <a:t>черешні</a:t>
            </a:r>
            <a:r>
              <a:rPr lang="ru-RU" dirty="0"/>
              <a:t>, </a:t>
            </a:r>
            <a:r>
              <a:rPr lang="ru-RU" dirty="0" err="1"/>
              <a:t>вишні</a:t>
            </a:r>
            <a:r>
              <a:rPr lang="ru-RU" dirty="0"/>
              <a:t>), </a:t>
            </a:r>
            <a:r>
              <a:rPr lang="ru-RU" dirty="0" err="1" smtClean="0"/>
              <a:t>бджолиному</a:t>
            </a:r>
            <a:r>
              <a:rPr lang="ru-RU" dirty="0" smtClean="0"/>
              <a:t> </a:t>
            </a:r>
            <a:r>
              <a:rPr lang="ru-RU" dirty="0" err="1" smtClean="0"/>
              <a:t>меді</a:t>
            </a:r>
            <a:r>
              <a:rPr lang="ru-RU" dirty="0" smtClean="0"/>
              <a:t> </a:t>
            </a:r>
            <a:r>
              <a:rPr lang="ru-RU" dirty="0"/>
              <a:t>(35–40%). У травному </a:t>
            </a:r>
            <a:r>
              <a:rPr lang="ru-RU" dirty="0" err="1"/>
              <a:t>каналі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 smtClean="0"/>
              <a:t>гідролізі</a:t>
            </a:r>
            <a:r>
              <a:rPr lang="ru-RU" dirty="0" smtClean="0"/>
              <a:t> </a:t>
            </a:r>
            <a:r>
              <a:rPr lang="ru-RU" dirty="0" err="1" smtClean="0"/>
              <a:t>сахарози</a:t>
            </a:r>
            <a:r>
              <a:rPr lang="ru-RU" dirty="0"/>
              <a:t>. </a:t>
            </a:r>
            <a:r>
              <a:rPr lang="ru-RU" dirty="0" err="1"/>
              <a:t>Надмірне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фруктози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ліпідного</a:t>
            </a:r>
            <a:r>
              <a:rPr lang="ru-RU" dirty="0" smtClean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холестерину у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73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138" y="1653941"/>
            <a:ext cx="3460283" cy="230685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9472" y="0"/>
            <a:ext cx="8946541" cy="4195481"/>
          </a:xfrm>
        </p:spPr>
        <p:txBody>
          <a:bodyPr>
            <a:noAutofit/>
          </a:bodyPr>
          <a:lstStyle/>
          <a:p>
            <a:pPr algn="ctr"/>
            <a:r>
              <a:rPr lang="ru-RU" dirty="0" err="1"/>
              <a:t>Харчові</a:t>
            </a:r>
            <a:r>
              <a:rPr lang="ru-RU" dirty="0"/>
              <a:t> волокна (</a:t>
            </a:r>
            <a:r>
              <a:rPr lang="ru-RU" dirty="0" err="1"/>
              <a:t>баластні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) не є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 smtClean="0"/>
              <a:t>енергії</a:t>
            </a:r>
            <a:r>
              <a:rPr lang="ru-RU" dirty="0" smtClean="0"/>
              <a:t> для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Вони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 smtClean="0"/>
              <a:t>фекальних</a:t>
            </a:r>
            <a:r>
              <a:rPr lang="ru-RU" dirty="0" smtClean="0"/>
              <a:t> </a:t>
            </a:r>
            <a:r>
              <a:rPr lang="ru-RU" dirty="0" err="1" smtClean="0"/>
              <a:t>мас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подразненні</a:t>
            </a:r>
            <a:r>
              <a:rPr lang="ru-RU" dirty="0"/>
              <a:t> </a:t>
            </a:r>
            <a:r>
              <a:rPr lang="ru-RU" dirty="0" err="1"/>
              <a:t>механорецепторів</a:t>
            </a:r>
            <a:r>
              <a:rPr lang="ru-RU" dirty="0"/>
              <a:t> кишок,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 smtClean="0"/>
              <a:t>стимулюють</a:t>
            </a:r>
            <a:r>
              <a:rPr lang="ru-RU" dirty="0" smtClean="0"/>
              <a:t> перистальтику </a:t>
            </a:r>
            <a:r>
              <a:rPr lang="ru-RU" dirty="0"/>
              <a:t>кишечника.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волокон у </a:t>
            </a:r>
            <a:r>
              <a:rPr lang="ru-RU" dirty="0" err="1" smtClean="0"/>
              <a:t>харчуванні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закрепів</a:t>
            </a:r>
            <a:r>
              <a:rPr lang="ru-RU" dirty="0"/>
              <a:t>. </a:t>
            </a:r>
            <a:r>
              <a:rPr lang="ru-RU" dirty="0" err="1"/>
              <a:t>Збільшене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(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) </a:t>
            </a:r>
            <a:r>
              <a:rPr lang="ru-RU" dirty="0" smtClean="0"/>
              <a:t>є одним </a:t>
            </a:r>
            <a:r>
              <a:rPr lang="ru-RU" dirty="0"/>
              <a:t>з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,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 smtClean="0"/>
              <a:t>діабету,атеросклерозу</a:t>
            </a:r>
            <a:r>
              <a:rPr lang="ru-RU" dirty="0"/>
              <a:t>, раку </a:t>
            </a:r>
            <a:r>
              <a:rPr lang="ru-RU" dirty="0" err="1"/>
              <a:t>товстого</a:t>
            </a:r>
            <a:r>
              <a:rPr lang="ru-RU" dirty="0"/>
              <a:t> кишечника та низки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Найпоширеніший</a:t>
            </a:r>
            <a:r>
              <a:rPr lang="ru-RU" dirty="0"/>
              <a:t> </a:t>
            </a:r>
            <a:r>
              <a:rPr lang="ru-RU" dirty="0" err="1"/>
              <a:t>полісахарид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-</a:t>
            </a:r>
            <a:r>
              <a:rPr lang="ru-RU" dirty="0" err="1" smtClean="0"/>
              <a:t>целюлоза</a:t>
            </a:r>
            <a:r>
              <a:rPr lang="ru-RU" dirty="0"/>
              <a:t>. Вона </a:t>
            </a:r>
            <a:r>
              <a:rPr lang="ru-RU" dirty="0" err="1"/>
              <a:t>розщеплюється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товстому</a:t>
            </a:r>
            <a:r>
              <a:rPr lang="ru-RU" dirty="0"/>
              <a:t> кишечнику </a:t>
            </a:r>
            <a:r>
              <a:rPr lang="ru-RU" dirty="0" smtClean="0"/>
              <a:t>та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/>
              <a:t>видаленню</a:t>
            </a:r>
            <a:r>
              <a:rPr lang="ru-RU" dirty="0"/>
              <a:t> холестерину, </a:t>
            </a:r>
            <a:r>
              <a:rPr lang="ru-RU" dirty="0" err="1"/>
              <a:t>нормалізації</a:t>
            </a:r>
            <a:r>
              <a:rPr lang="ru-RU" dirty="0"/>
              <a:t> </a:t>
            </a:r>
            <a:r>
              <a:rPr lang="ru-RU" dirty="0" err="1" smtClean="0"/>
              <a:t>кишкової</a:t>
            </a:r>
            <a:r>
              <a:rPr lang="ru-RU" dirty="0" smtClean="0"/>
              <a:t> </a:t>
            </a:r>
            <a:r>
              <a:rPr lang="ru-RU" dirty="0" err="1" smtClean="0"/>
              <a:t>мікрофлори</a:t>
            </a:r>
            <a:r>
              <a:rPr lang="ru-RU" dirty="0"/>
              <a:t>, яка </a:t>
            </a:r>
            <a:r>
              <a:rPr lang="ru-RU" dirty="0" err="1"/>
              <a:t>синтезує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вітаміни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В.</a:t>
            </a:r>
          </a:p>
          <a:p>
            <a:pPr algn="ctr"/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пектинові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знижують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/>
              <a:t>холестерину в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 smtClean="0"/>
              <a:t>припиненню</a:t>
            </a:r>
            <a:r>
              <a:rPr lang="ru-RU" dirty="0" smtClean="0"/>
              <a:t> </a:t>
            </a:r>
            <a:r>
              <a:rPr lang="ru-RU" dirty="0" err="1" smtClean="0"/>
              <a:t>кровотечі</a:t>
            </a:r>
            <a:r>
              <a:rPr lang="ru-RU" dirty="0"/>
              <a:t>,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 і </a:t>
            </a:r>
            <a:r>
              <a:rPr lang="ru-RU" dirty="0" err="1"/>
              <a:t>знижують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токсинів</a:t>
            </a:r>
            <a:r>
              <a:rPr lang="ru-RU" dirty="0" smtClean="0"/>
              <a:t> </a:t>
            </a:r>
            <a:r>
              <a:rPr lang="ru-RU" dirty="0"/>
              <a:t>у травному </a:t>
            </a:r>
            <a:r>
              <a:rPr lang="ru-RU" dirty="0" err="1"/>
              <a:t>каналі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 smtClean="0"/>
              <a:t>зниження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991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4061" y="541752"/>
            <a:ext cx="8946541" cy="4195481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кров’яного</a:t>
            </a:r>
            <a:r>
              <a:rPr lang="ru-RU" dirty="0" smtClean="0"/>
              <a:t> </a:t>
            </a:r>
            <a:r>
              <a:rPr lang="ru-RU" dirty="0" err="1"/>
              <a:t>тиску</a:t>
            </a:r>
            <a:r>
              <a:rPr lang="ru-RU" dirty="0"/>
              <a:t>, </a:t>
            </a:r>
            <a:r>
              <a:rPr lang="ru-RU" dirty="0" err="1"/>
              <a:t>зв’язують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радіоактивних</a:t>
            </a:r>
            <a:r>
              <a:rPr lang="ru-RU" dirty="0"/>
              <a:t> та</a:t>
            </a:r>
          </a:p>
          <a:p>
            <a:pPr algn="ctr"/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(</a:t>
            </a:r>
            <a:r>
              <a:rPr lang="ru-RU" dirty="0" err="1"/>
              <a:t>свинець</a:t>
            </a:r>
            <a:r>
              <a:rPr lang="ru-RU" dirty="0"/>
              <a:t>, кобальт, </a:t>
            </a:r>
            <a:r>
              <a:rPr lang="ru-RU" dirty="0" err="1"/>
              <a:t>стронцій</a:t>
            </a:r>
            <a:r>
              <a:rPr lang="ru-RU" dirty="0"/>
              <a:t> – 90 , </a:t>
            </a:r>
            <a:r>
              <a:rPr lang="ru-RU" dirty="0" err="1"/>
              <a:t>цезій</a:t>
            </a:r>
            <a:r>
              <a:rPr lang="ru-RU" dirty="0"/>
              <a:t> – 137) </a:t>
            </a:r>
            <a:r>
              <a:rPr lang="ru-RU" dirty="0" smtClean="0"/>
              <a:t>та </a:t>
            </a:r>
            <a:r>
              <a:rPr lang="ru-RU" dirty="0" err="1" smtClean="0"/>
              <a:t>виводять</a:t>
            </a:r>
            <a:r>
              <a:rPr lang="ru-RU" dirty="0" smtClean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прискорюють</a:t>
            </a:r>
            <a:r>
              <a:rPr lang="ru-RU" dirty="0"/>
              <a:t> </a:t>
            </a:r>
            <a:r>
              <a:rPr lang="ru-RU" dirty="0" err="1"/>
              <a:t>загоєння</a:t>
            </a:r>
            <a:r>
              <a:rPr lang="ru-RU" dirty="0"/>
              <a:t> ран. </a:t>
            </a:r>
            <a:r>
              <a:rPr lang="ru-RU" dirty="0" err="1"/>
              <a:t>Найбільше</a:t>
            </a:r>
            <a:endParaRPr lang="ru-RU" dirty="0"/>
          </a:p>
          <a:p>
            <a:pPr algn="ctr"/>
            <a:r>
              <a:rPr lang="ru-RU" dirty="0" err="1"/>
              <a:t>пектинових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 і </a:t>
            </a:r>
            <a:r>
              <a:rPr lang="ru-RU" dirty="0" err="1"/>
              <a:t>фрукти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фруктові</a:t>
            </a:r>
            <a:r>
              <a:rPr lang="ru-RU" dirty="0"/>
              <a:t> та</a:t>
            </a:r>
          </a:p>
          <a:p>
            <a:pPr algn="ctr"/>
            <a:r>
              <a:rPr lang="ru-RU" dirty="0" err="1"/>
              <a:t>овочеві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331" y="2673569"/>
            <a:ext cx="3827689" cy="25262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53" y="3165161"/>
            <a:ext cx="5080378" cy="2845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439" y="2086999"/>
            <a:ext cx="2774561" cy="184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91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8" y="86628"/>
            <a:ext cx="10414534" cy="3089709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Харчові</a:t>
            </a:r>
            <a:r>
              <a:rPr lang="ru-RU" dirty="0" smtClean="0"/>
              <a:t> </a:t>
            </a:r>
            <a:r>
              <a:rPr lang="ru-RU" dirty="0"/>
              <a:t>волокна, </a:t>
            </a:r>
            <a:r>
              <a:rPr lang="ru-RU" dirty="0" err="1"/>
              <a:t>целюлоза</a:t>
            </a:r>
            <a:r>
              <a:rPr lang="ru-RU" dirty="0"/>
              <a:t>, </a:t>
            </a:r>
            <a:r>
              <a:rPr lang="ru-RU" dirty="0" err="1"/>
              <a:t>пектинові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endParaRPr lang="ru-RU" dirty="0"/>
          </a:p>
          <a:p>
            <a:pPr algn="ctr"/>
            <a:r>
              <a:rPr lang="ru-RU" dirty="0" err="1"/>
              <a:t>пригнічувати</a:t>
            </a:r>
            <a:r>
              <a:rPr lang="ru-RU" dirty="0"/>
              <a:t> </a:t>
            </a:r>
            <a:r>
              <a:rPr lang="ru-RU" dirty="0" err="1"/>
              <a:t>апетит</a:t>
            </a:r>
            <a:r>
              <a:rPr lang="ru-RU" dirty="0"/>
              <a:t>, </a:t>
            </a:r>
            <a:r>
              <a:rPr lang="ru-RU" dirty="0" err="1"/>
              <a:t>посилювати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насичення</a:t>
            </a:r>
            <a:r>
              <a:rPr lang="ru-RU" dirty="0"/>
              <a:t>, </a:t>
            </a:r>
            <a:r>
              <a:rPr lang="ru-RU" dirty="0" err="1"/>
              <a:t>знижувати</a:t>
            </a:r>
            <a:endParaRPr lang="ru-RU" dirty="0"/>
          </a:p>
          <a:p>
            <a:pPr algn="ctr"/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прискорювати</a:t>
            </a:r>
            <a:r>
              <a:rPr lang="ru-RU" dirty="0"/>
              <a:t> </a:t>
            </a:r>
            <a:r>
              <a:rPr lang="ru-RU" dirty="0" err="1"/>
              <a:t>випорожнення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і</a:t>
            </a:r>
          </a:p>
          <a:p>
            <a:pPr algn="ctr"/>
            <a:r>
              <a:rPr lang="ru-RU" dirty="0"/>
              <a:t>кишечника, </a:t>
            </a:r>
            <a:r>
              <a:rPr lang="ru-RU" dirty="0" err="1"/>
              <a:t>знижувати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жиру, </a:t>
            </a:r>
            <a:r>
              <a:rPr lang="ru-RU" dirty="0" err="1"/>
              <a:t>знижувати</a:t>
            </a:r>
            <a:r>
              <a:rPr lang="ru-RU" dirty="0"/>
              <a:t> </a:t>
            </a:r>
            <a:r>
              <a:rPr lang="ru-RU" dirty="0" err="1"/>
              <a:t>вміст</a:t>
            </a:r>
            <a:endParaRPr lang="ru-RU" dirty="0"/>
          </a:p>
          <a:p>
            <a:pPr algn="ctr"/>
            <a:r>
              <a:rPr lang="ru-RU" dirty="0"/>
              <a:t>холестерину в </a:t>
            </a:r>
            <a:r>
              <a:rPr lang="ru-RU" dirty="0" err="1"/>
              <a:t>крові</a:t>
            </a:r>
            <a:r>
              <a:rPr lang="ru-RU" dirty="0"/>
              <a:t>. Тому вони широко </a:t>
            </a:r>
            <a:r>
              <a:rPr lang="ru-RU" dirty="0" err="1"/>
              <a:t>використовуються</a:t>
            </a:r>
            <a:r>
              <a:rPr lang="ru-RU" dirty="0"/>
              <a:t> в</a:t>
            </a:r>
          </a:p>
          <a:p>
            <a:pPr algn="ctr"/>
            <a:r>
              <a:rPr lang="ru-RU" dirty="0" err="1"/>
              <a:t>профілактиці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товстого</a:t>
            </a:r>
            <a:r>
              <a:rPr lang="ru-RU" dirty="0"/>
              <a:t> </a:t>
            </a:r>
            <a:r>
              <a:rPr lang="ru-RU" dirty="0" err="1"/>
              <a:t>кишківника</a:t>
            </a:r>
            <a:r>
              <a:rPr lang="ru-RU" dirty="0"/>
              <a:t> (у т. ч. </a:t>
            </a:r>
            <a:r>
              <a:rPr lang="ru-RU" dirty="0" err="1"/>
              <a:t>закрепів</a:t>
            </a:r>
            <a:r>
              <a:rPr lang="ru-RU" dirty="0"/>
              <a:t>),</a:t>
            </a:r>
          </a:p>
          <a:p>
            <a:pPr algn="ctr"/>
            <a:r>
              <a:rPr lang="ru-RU" dirty="0"/>
              <a:t>раку </a:t>
            </a:r>
            <a:r>
              <a:rPr lang="ru-RU" dirty="0" err="1"/>
              <a:t>товстого</a:t>
            </a:r>
            <a:r>
              <a:rPr lang="ru-RU" dirty="0"/>
              <a:t> кишечника, </a:t>
            </a:r>
            <a:r>
              <a:rPr lang="ru-RU" dirty="0" err="1"/>
              <a:t>геморою</a:t>
            </a:r>
            <a:r>
              <a:rPr lang="ru-RU" dirty="0"/>
              <a:t>, </a:t>
            </a:r>
            <a:r>
              <a:rPr lang="ru-RU" dirty="0" err="1"/>
              <a:t>ожиріння</a:t>
            </a:r>
            <a:r>
              <a:rPr lang="ru-RU" dirty="0"/>
              <a:t>, </a:t>
            </a:r>
            <a:r>
              <a:rPr lang="ru-RU" dirty="0" err="1"/>
              <a:t>жовчнокам’яної</a:t>
            </a:r>
            <a:endParaRPr lang="ru-RU" dirty="0"/>
          </a:p>
          <a:p>
            <a:pPr algn="ctr"/>
            <a:r>
              <a:rPr lang="ru-RU" dirty="0" err="1"/>
              <a:t>хвороби</a:t>
            </a:r>
            <a:r>
              <a:rPr lang="ru-RU" dirty="0"/>
              <a:t>, </a:t>
            </a:r>
            <a:r>
              <a:rPr lang="ru-RU" dirty="0" err="1"/>
              <a:t>ішемічної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та </a:t>
            </a:r>
            <a:r>
              <a:rPr lang="ru-RU" dirty="0" err="1"/>
              <a:t>гіпертонічної</a:t>
            </a:r>
            <a:r>
              <a:rPr lang="ru-RU" dirty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43" y="3672306"/>
            <a:ext cx="4619724" cy="30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91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Вітаміни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вітаміноподібні</a:t>
            </a:r>
            <a:r>
              <a:rPr lang="ru-RU" b="1" dirty="0"/>
              <a:t> </a:t>
            </a:r>
            <a:r>
              <a:rPr lang="ru-RU" b="1" dirty="0" err="1"/>
              <a:t>речовини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53248"/>
            <a:ext cx="8527983" cy="4395152"/>
          </a:xfrm>
        </p:spPr>
        <p:txBody>
          <a:bodyPr>
            <a:noAutofit/>
          </a:bodyPr>
          <a:lstStyle/>
          <a:p>
            <a:pPr algn="ctr"/>
            <a:r>
              <a:rPr lang="ru-RU" b="1" dirty="0" err="1"/>
              <a:t>Вітаміни</a:t>
            </a:r>
            <a:r>
              <a:rPr lang="ru-RU" b="1" dirty="0"/>
              <a:t> –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незамінних</a:t>
            </a:r>
            <a:r>
              <a:rPr lang="ru-RU" dirty="0"/>
              <a:t> для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і </a:t>
            </a:r>
            <a:r>
              <a:rPr lang="ru-RU" dirty="0" err="1"/>
              <a:t>тварин</a:t>
            </a:r>
            <a:endParaRPr lang="ru-RU" dirty="0"/>
          </a:p>
          <a:p>
            <a:pPr algn="ctr"/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біологічну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, </a:t>
            </a:r>
            <a:r>
              <a:rPr lang="ru-RU" dirty="0" err="1"/>
              <a:t>наявні</a:t>
            </a:r>
            <a:endParaRPr lang="ru-RU" dirty="0"/>
          </a:p>
          <a:p>
            <a:pPr algn="ctr"/>
            <a:r>
              <a:rPr lang="ru-RU" dirty="0"/>
              <a:t>в </a:t>
            </a:r>
            <a:r>
              <a:rPr lang="ru-RU" dirty="0" err="1"/>
              <a:t>малих</a:t>
            </a:r>
            <a:r>
              <a:rPr lang="ru-RU" dirty="0"/>
              <a:t> </a:t>
            </a:r>
            <a:r>
              <a:rPr lang="ru-RU" dirty="0" err="1"/>
              <a:t>кількостях</a:t>
            </a:r>
            <a:r>
              <a:rPr lang="ru-RU" dirty="0"/>
              <a:t> у продуктах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endParaRPr lang="ru-RU" dirty="0"/>
          </a:p>
          <a:p>
            <a:pPr algn="ctr"/>
            <a:r>
              <a:rPr lang="ru-RU" dirty="0" err="1"/>
              <a:t>надходить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з </a:t>
            </a:r>
            <a:r>
              <a:rPr lang="ru-RU" dirty="0" err="1"/>
              <a:t>їжею</a:t>
            </a:r>
            <a:r>
              <a:rPr lang="ru-RU" dirty="0"/>
              <a:t>, і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синтезуються</a:t>
            </a:r>
            <a:endParaRPr lang="ru-RU" dirty="0"/>
          </a:p>
          <a:p>
            <a:pPr algn="ctr"/>
            <a:r>
              <a:rPr lang="ru-RU" dirty="0" err="1"/>
              <a:t>мікроорганізмами</a:t>
            </a:r>
            <a:r>
              <a:rPr lang="ru-RU" dirty="0"/>
              <a:t> в кишечнику. </a:t>
            </a:r>
            <a:r>
              <a:rPr lang="ru-RU" dirty="0" err="1"/>
              <a:t>Вітаміни</a:t>
            </a:r>
            <a:r>
              <a:rPr lang="ru-RU" dirty="0"/>
              <a:t> є </a:t>
            </a:r>
            <a:r>
              <a:rPr lang="ru-RU" dirty="0" err="1"/>
              <a:t>обов'язковими</a:t>
            </a:r>
            <a:endParaRPr lang="ru-RU" dirty="0"/>
          </a:p>
          <a:p>
            <a:pPr algn="ctr"/>
            <a:r>
              <a:rPr lang="ru-RU" dirty="0"/>
              <a:t>компонентами </a:t>
            </a:r>
            <a:r>
              <a:rPr lang="ru-RU" dirty="0" err="1"/>
              <a:t>ферментних</a:t>
            </a:r>
            <a:r>
              <a:rPr lang="ru-RU" dirty="0"/>
              <a:t> систем і </a:t>
            </a:r>
            <a:r>
              <a:rPr lang="ru-RU" dirty="0" err="1"/>
              <a:t>гормонів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endParaRPr lang="ru-RU" dirty="0"/>
          </a:p>
          <a:p>
            <a:pPr algn="ctr"/>
            <a:r>
              <a:rPr lang="ru-RU" dirty="0" err="1"/>
              <a:t>тканинних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, вони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нормальне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endParaRPr lang="ru-RU" dirty="0"/>
          </a:p>
          <a:p>
            <a:pPr algn="ctr"/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м'язів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вітамінної</a:t>
            </a:r>
            <a:endParaRPr lang="ru-RU" dirty="0"/>
          </a:p>
          <a:p>
            <a:pPr algn="ctr"/>
            <a:r>
              <a:rPr lang="ru-RU" dirty="0" err="1"/>
              <a:t>забезпеченості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розумової</a:t>
            </a:r>
            <a:r>
              <a:rPr lang="ru-RU" dirty="0"/>
              <a:t> і </a:t>
            </a:r>
            <a:r>
              <a:rPr lang="ru-RU" dirty="0" err="1" smtClean="0"/>
              <a:t>фізичної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983" y="3035323"/>
            <a:ext cx="3609473" cy="20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05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543" y="2165683"/>
            <a:ext cx="5191457" cy="37019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Вітаміни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вітаміноподібні</a:t>
            </a:r>
            <a:r>
              <a:rPr lang="ru-RU" b="1" dirty="0"/>
              <a:t> </a:t>
            </a:r>
            <a:r>
              <a:rPr lang="ru-RU" b="1" dirty="0" err="1"/>
              <a:t>речовини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73179"/>
            <a:ext cx="7825339" cy="4525478"/>
          </a:xfrm>
        </p:spPr>
        <p:txBody>
          <a:bodyPr>
            <a:noAutofit/>
          </a:bodyPr>
          <a:lstStyle/>
          <a:p>
            <a:pPr algn="ctr"/>
            <a:r>
              <a:rPr lang="ru-RU" sz="1800" dirty="0" err="1" smtClean="0"/>
              <a:t>дієздатності</a:t>
            </a:r>
            <a:r>
              <a:rPr lang="ru-RU" sz="1800" dirty="0"/>
              <a:t>, </a:t>
            </a:r>
            <a:r>
              <a:rPr lang="ru-RU" sz="1800" dirty="0" err="1"/>
              <a:t>витривалості</a:t>
            </a:r>
            <a:r>
              <a:rPr lang="ru-RU" sz="1800" dirty="0"/>
              <a:t> й </a:t>
            </a:r>
            <a:r>
              <a:rPr lang="ru-RU" sz="1800" dirty="0" err="1"/>
              <a:t>опірності</a:t>
            </a:r>
            <a:r>
              <a:rPr lang="ru-RU" sz="1800" dirty="0"/>
              <a:t> </a:t>
            </a:r>
            <a:r>
              <a:rPr lang="ru-RU" sz="1800" dirty="0" err="1"/>
              <a:t>організму</a:t>
            </a:r>
            <a:r>
              <a:rPr lang="ru-RU" sz="1800" dirty="0"/>
              <a:t>.</a:t>
            </a:r>
          </a:p>
          <a:p>
            <a:pPr algn="ctr"/>
            <a:r>
              <a:rPr lang="ru-RU" sz="1800" dirty="0" err="1"/>
              <a:t>Порушення</a:t>
            </a:r>
            <a:r>
              <a:rPr lang="ru-RU" sz="1800" dirty="0"/>
              <a:t> нормального </a:t>
            </a:r>
            <a:r>
              <a:rPr lang="ru-RU" sz="1800" dirty="0" err="1"/>
              <a:t>перебігу</a:t>
            </a:r>
            <a:r>
              <a:rPr lang="ru-RU" sz="1800" dirty="0"/>
              <a:t> </a:t>
            </a:r>
            <a:r>
              <a:rPr lang="ru-RU" sz="1800" dirty="0" err="1"/>
              <a:t>життєво</a:t>
            </a:r>
            <a:r>
              <a:rPr lang="ru-RU" sz="1800" dirty="0"/>
              <a:t> </a:t>
            </a:r>
            <a:r>
              <a:rPr lang="ru-RU" sz="1800" dirty="0" err="1"/>
              <a:t>важливих</a:t>
            </a:r>
            <a:r>
              <a:rPr lang="ru-RU" sz="1800" dirty="0"/>
              <a:t> </a:t>
            </a:r>
            <a:r>
              <a:rPr lang="ru-RU" sz="1800" dirty="0" err="1"/>
              <a:t>процесів</a:t>
            </a:r>
            <a:endParaRPr lang="ru-RU" sz="1800" dirty="0"/>
          </a:p>
          <a:p>
            <a:pPr algn="ctr"/>
            <a:r>
              <a:rPr lang="ru-RU" sz="1800" dirty="0"/>
              <a:t>в </a:t>
            </a:r>
            <a:r>
              <a:rPr lang="ru-RU" sz="1800" dirty="0" err="1"/>
              <a:t>організмі</a:t>
            </a:r>
            <a:r>
              <a:rPr lang="ru-RU" sz="1800" dirty="0"/>
              <a:t> через </a:t>
            </a:r>
            <a:r>
              <a:rPr lang="ru-RU" sz="1800" dirty="0" err="1"/>
              <a:t>тривалу</a:t>
            </a:r>
            <a:r>
              <a:rPr lang="ru-RU" sz="1800" dirty="0"/>
              <a:t> </a:t>
            </a:r>
            <a:r>
              <a:rPr lang="ru-RU" sz="1800" dirty="0" err="1"/>
              <a:t>відсутність</a:t>
            </a:r>
            <a:r>
              <a:rPr lang="ru-RU" sz="1800" dirty="0"/>
              <a:t> у </a:t>
            </a:r>
            <a:r>
              <a:rPr lang="ru-RU" sz="1800" dirty="0" err="1"/>
              <a:t>раціоні</a:t>
            </a:r>
            <a:r>
              <a:rPr lang="ru-RU" sz="1800" dirty="0"/>
              <a:t> того </a:t>
            </a:r>
            <a:r>
              <a:rPr lang="ru-RU" sz="1800" dirty="0" err="1"/>
              <a:t>чи</a:t>
            </a:r>
            <a:r>
              <a:rPr lang="ru-RU" sz="1800" dirty="0"/>
              <a:t> </a:t>
            </a:r>
            <a:r>
              <a:rPr lang="ru-RU" sz="1800" dirty="0" err="1"/>
              <a:t>іншого</a:t>
            </a:r>
            <a:endParaRPr lang="ru-RU" sz="1800" dirty="0"/>
          </a:p>
          <a:p>
            <a:pPr algn="ctr"/>
            <a:r>
              <a:rPr lang="ru-RU" sz="1800" dirty="0" err="1"/>
              <a:t>вітаміну</a:t>
            </a:r>
            <a:r>
              <a:rPr lang="ru-RU" sz="1800" dirty="0"/>
              <a:t> </a:t>
            </a:r>
            <a:r>
              <a:rPr lang="ru-RU" sz="1800" dirty="0" err="1"/>
              <a:t>призводить</a:t>
            </a:r>
            <a:r>
              <a:rPr lang="ru-RU" sz="1800" dirty="0"/>
              <a:t> до </a:t>
            </a:r>
            <a:r>
              <a:rPr lang="ru-RU" sz="1800" dirty="0" err="1"/>
              <a:t>виникнення</a:t>
            </a:r>
            <a:r>
              <a:rPr lang="ru-RU" sz="1800" dirty="0"/>
              <a:t> </a:t>
            </a:r>
            <a:r>
              <a:rPr lang="ru-RU" sz="1800" dirty="0" err="1"/>
              <a:t>важких</a:t>
            </a:r>
            <a:r>
              <a:rPr lang="ru-RU" sz="1800" dirty="0"/>
              <a:t> </a:t>
            </a:r>
            <a:r>
              <a:rPr lang="ru-RU" sz="1800" dirty="0" err="1"/>
              <a:t>захворювань</a:t>
            </a:r>
            <a:r>
              <a:rPr lang="ru-RU" sz="1800" dirty="0"/>
              <a:t>, </a:t>
            </a:r>
            <a:r>
              <a:rPr lang="ru-RU" sz="1800" dirty="0" err="1"/>
              <a:t>відомих</a:t>
            </a:r>
            <a:endParaRPr lang="ru-RU" sz="1800" dirty="0"/>
          </a:p>
          <a:p>
            <a:pPr algn="ctr"/>
            <a:r>
              <a:rPr lang="ru-RU" sz="1800" dirty="0" err="1"/>
              <a:t>під</a:t>
            </a:r>
            <a:r>
              <a:rPr lang="ru-RU" sz="1800" dirty="0"/>
              <a:t> </a:t>
            </a:r>
            <a:r>
              <a:rPr lang="ru-RU" sz="1800" dirty="0" err="1"/>
              <a:t>загальною</a:t>
            </a:r>
            <a:r>
              <a:rPr lang="ru-RU" sz="1800" dirty="0"/>
              <a:t> </a:t>
            </a:r>
            <a:r>
              <a:rPr lang="ru-RU" sz="1800" dirty="0" err="1"/>
              <a:t>назвою</a:t>
            </a:r>
            <a:r>
              <a:rPr lang="ru-RU" sz="1800" dirty="0"/>
              <a:t> </a:t>
            </a:r>
            <a:r>
              <a:rPr lang="ru-RU" sz="1800" b="1" dirty="0" err="1"/>
              <a:t>гіповітамінози</a:t>
            </a:r>
            <a:r>
              <a:rPr lang="ru-RU" sz="1800" b="1" dirty="0"/>
              <a:t> </a:t>
            </a:r>
            <a:r>
              <a:rPr lang="ru-RU" sz="1800" b="1" dirty="0" err="1"/>
              <a:t>або</a:t>
            </a:r>
            <a:r>
              <a:rPr lang="ru-RU" sz="1800" b="1" dirty="0"/>
              <a:t> </a:t>
            </a:r>
            <a:r>
              <a:rPr lang="ru-RU" sz="1800" b="1" dirty="0" err="1"/>
              <a:t>авітамінози</a:t>
            </a:r>
            <a:r>
              <a:rPr lang="ru-RU" sz="1800" dirty="0"/>
              <a:t>. </a:t>
            </a:r>
            <a:r>
              <a:rPr lang="ru-RU" sz="1800" dirty="0" err="1"/>
              <a:t>Іноді</a:t>
            </a:r>
            <a:endParaRPr lang="ru-RU" sz="1800" dirty="0"/>
          </a:p>
          <a:p>
            <a:pPr algn="ctr"/>
            <a:r>
              <a:rPr lang="ru-RU" sz="1800" dirty="0" err="1"/>
              <a:t>авітамінози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гіповітамінози</a:t>
            </a:r>
            <a:r>
              <a:rPr lang="ru-RU" sz="1800" dirty="0"/>
              <a:t> </a:t>
            </a:r>
            <a:r>
              <a:rPr lang="ru-RU" sz="1800" dirty="0" err="1"/>
              <a:t>можливі</a:t>
            </a:r>
            <a:r>
              <a:rPr lang="ru-RU" sz="1800" dirty="0"/>
              <a:t> </a:t>
            </a:r>
            <a:r>
              <a:rPr lang="ru-RU" sz="1800" dirty="0" err="1"/>
              <a:t>внаслідок</a:t>
            </a:r>
            <a:r>
              <a:rPr lang="ru-RU" sz="1800" dirty="0"/>
              <a:t> </a:t>
            </a:r>
            <a:r>
              <a:rPr lang="ru-RU" sz="1800" dirty="0" err="1"/>
              <a:t>захворювань</a:t>
            </a:r>
            <a:r>
              <a:rPr lang="ru-RU" sz="1800" dirty="0"/>
              <a:t>,</a:t>
            </a:r>
          </a:p>
          <a:p>
            <a:pPr algn="ctr"/>
            <a:r>
              <a:rPr lang="ru-RU" sz="1800" dirty="0"/>
              <a:t>коли </a:t>
            </a:r>
            <a:r>
              <a:rPr lang="ru-RU" sz="1800" dirty="0" err="1"/>
              <a:t>порушується</a:t>
            </a:r>
            <a:r>
              <a:rPr lang="ru-RU" sz="1800" dirty="0"/>
              <a:t> </a:t>
            </a:r>
            <a:r>
              <a:rPr lang="ru-RU" sz="1800" dirty="0" err="1"/>
              <a:t>всмоктування</a:t>
            </a:r>
            <a:r>
              <a:rPr lang="ru-RU" sz="1800" dirty="0"/>
              <a:t> </a:t>
            </a:r>
            <a:r>
              <a:rPr lang="ru-RU" sz="1800" dirty="0" err="1"/>
              <a:t>вітаміну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посилене</a:t>
            </a:r>
            <a:endParaRPr lang="ru-RU" sz="1800" dirty="0"/>
          </a:p>
          <a:p>
            <a:pPr algn="ctr"/>
            <a:r>
              <a:rPr lang="ru-RU" sz="1800" dirty="0" err="1"/>
              <a:t>руйнування</a:t>
            </a:r>
            <a:r>
              <a:rPr lang="ru-RU" sz="1800" dirty="0"/>
              <a:t> в </a:t>
            </a:r>
            <a:r>
              <a:rPr lang="ru-RU" sz="1800" dirty="0" err="1"/>
              <a:t>шлунково-кишковому</a:t>
            </a:r>
            <a:r>
              <a:rPr lang="ru-RU" sz="1800" dirty="0"/>
              <a:t> </a:t>
            </a:r>
            <a:r>
              <a:rPr lang="ru-RU" sz="1800" dirty="0" err="1"/>
              <a:t>тракті</a:t>
            </a:r>
            <a:r>
              <a:rPr lang="ru-RU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23205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918" y="0"/>
            <a:ext cx="4805082" cy="48050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52718"/>
            <a:ext cx="10050834" cy="1400530"/>
          </a:xfrm>
        </p:spPr>
        <p:txBody>
          <a:bodyPr/>
          <a:lstStyle/>
          <a:p>
            <a:r>
              <a:rPr lang="ru-RU" sz="2800" b="1" dirty="0" err="1" smtClean="0"/>
              <a:t>Вітаміни</a:t>
            </a:r>
            <a:r>
              <a:rPr lang="ru-RU" sz="2800" b="1" dirty="0" smtClean="0"/>
              <a:t> </a:t>
            </a:r>
            <a:r>
              <a:rPr lang="ru-RU" sz="2800" b="1" dirty="0"/>
              <a:t>та </a:t>
            </a:r>
            <a:r>
              <a:rPr lang="ru-RU" sz="2800" b="1" dirty="0" err="1"/>
              <a:t>вітаміноподібні</a:t>
            </a:r>
            <a:r>
              <a:rPr lang="ru-RU" sz="2800" b="1" dirty="0"/>
              <a:t> </a:t>
            </a:r>
            <a:r>
              <a:rPr lang="ru-RU" sz="2800" b="1" dirty="0" err="1"/>
              <a:t>речовини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6252" y="1090804"/>
            <a:ext cx="7386918" cy="4304096"/>
          </a:xfrm>
        </p:spPr>
        <p:txBody>
          <a:bodyPr>
            <a:noAutofit/>
          </a:bodyPr>
          <a:lstStyle/>
          <a:p>
            <a:pPr algn="ctr"/>
            <a:r>
              <a:rPr lang="ru-RU" sz="1800" b="1" i="1" u="sng" dirty="0" err="1" smtClean="0"/>
              <a:t>Гіповітаміноз</a:t>
            </a:r>
            <a:r>
              <a:rPr lang="ru-RU" sz="1800" dirty="0" smtClean="0"/>
              <a:t> </a:t>
            </a:r>
            <a:r>
              <a:rPr lang="ru-RU" sz="1800" dirty="0" err="1" smtClean="0"/>
              <a:t>може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розвинутися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посиленій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фізичній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чи</a:t>
            </a:r>
            <a:r>
              <a:rPr lang="ru-RU" sz="1800" dirty="0" smtClean="0"/>
              <a:t> </a:t>
            </a:r>
            <a:r>
              <a:rPr lang="ru-RU" sz="1800" dirty="0" err="1" smtClean="0"/>
              <a:t>розумовій</a:t>
            </a:r>
            <a:r>
              <a:rPr lang="ru-RU" sz="1800" dirty="0" smtClean="0"/>
              <a:t> </a:t>
            </a:r>
            <a:r>
              <a:rPr lang="ru-RU" sz="1800" dirty="0" err="1"/>
              <a:t>роботі</a:t>
            </a:r>
            <a:r>
              <a:rPr lang="ru-RU" sz="1800" dirty="0"/>
              <a:t>, при </a:t>
            </a:r>
            <a:r>
              <a:rPr lang="ru-RU" sz="1800" dirty="0" err="1"/>
              <a:t>дії</a:t>
            </a:r>
            <a:r>
              <a:rPr lang="ru-RU" sz="1800" dirty="0"/>
              <a:t> на </a:t>
            </a:r>
            <a:r>
              <a:rPr lang="ru-RU" sz="1800" dirty="0" err="1"/>
              <a:t>організм</a:t>
            </a:r>
            <a:r>
              <a:rPr lang="ru-RU" sz="1800" dirty="0"/>
              <a:t> </a:t>
            </a:r>
            <a:r>
              <a:rPr lang="ru-RU" sz="1800" dirty="0" err="1"/>
              <a:t>несприятливих</a:t>
            </a:r>
            <a:r>
              <a:rPr lang="ru-RU" sz="1800" dirty="0"/>
              <a:t> </a:t>
            </a:r>
            <a:r>
              <a:rPr lang="ru-RU" sz="1800" dirty="0" err="1"/>
              <a:t>факторів</a:t>
            </a:r>
            <a:endParaRPr lang="ru-RU" sz="1800" dirty="0"/>
          </a:p>
          <a:p>
            <a:pPr algn="ctr"/>
            <a:r>
              <a:rPr lang="ru-RU" sz="1800" dirty="0"/>
              <a:t>(</a:t>
            </a:r>
            <a:r>
              <a:rPr lang="ru-RU" sz="1800" dirty="0" err="1"/>
              <a:t>переохолодження</a:t>
            </a:r>
            <a:r>
              <a:rPr lang="ru-RU" sz="1800" dirty="0"/>
              <a:t>, </a:t>
            </a:r>
            <a:r>
              <a:rPr lang="ru-RU" sz="1800" dirty="0" err="1"/>
              <a:t>стрес</a:t>
            </a:r>
            <a:r>
              <a:rPr lang="ru-RU" sz="1800" dirty="0"/>
              <a:t> </a:t>
            </a:r>
            <a:r>
              <a:rPr lang="ru-RU" sz="1800" dirty="0" err="1"/>
              <a:t>тощо</a:t>
            </a:r>
            <a:r>
              <a:rPr lang="ru-RU" sz="1800" dirty="0"/>
              <a:t>), при </a:t>
            </a:r>
            <a:r>
              <a:rPr lang="ru-RU" sz="1800" dirty="0" err="1"/>
              <a:t>фізіологічних</a:t>
            </a:r>
            <a:r>
              <a:rPr lang="ru-RU" sz="1800" dirty="0"/>
              <a:t> станах,</a:t>
            </a:r>
          </a:p>
          <a:p>
            <a:pPr algn="ctr"/>
            <a:r>
              <a:rPr lang="ru-RU" sz="1800" dirty="0"/>
              <a:t>(</a:t>
            </a:r>
            <a:r>
              <a:rPr lang="ru-RU" sz="1800" dirty="0" err="1"/>
              <a:t>вагітність</a:t>
            </a:r>
            <a:r>
              <a:rPr lang="ru-RU" sz="1800" dirty="0"/>
              <a:t>, </a:t>
            </a:r>
            <a:r>
              <a:rPr lang="ru-RU" sz="1800" dirty="0" err="1"/>
              <a:t>годування</a:t>
            </a:r>
            <a:r>
              <a:rPr lang="ru-RU" sz="1800" dirty="0"/>
              <a:t> </a:t>
            </a:r>
            <a:r>
              <a:rPr lang="ru-RU" sz="1800" dirty="0" err="1"/>
              <a:t>дитини</a:t>
            </a:r>
            <a:r>
              <a:rPr lang="ru-RU" sz="1800" dirty="0"/>
              <a:t>). </a:t>
            </a:r>
            <a:r>
              <a:rPr lang="ru-RU" sz="1800" dirty="0" err="1"/>
              <a:t>Приймання</a:t>
            </a:r>
            <a:r>
              <a:rPr lang="ru-RU" sz="1800" dirty="0"/>
              <a:t> </a:t>
            </a:r>
            <a:r>
              <a:rPr lang="ru-RU" sz="1800" dirty="0" err="1"/>
              <a:t>вітамінів</a:t>
            </a:r>
            <a:r>
              <a:rPr lang="ru-RU" sz="1800" dirty="0"/>
              <a:t> </a:t>
            </a:r>
            <a:r>
              <a:rPr lang="ru-RU" sz="1800" dirty="0" err="1"/>
              <a:t>слід</a:t>
            </a:r>
            <a:endParaRPr lang="ru-RU" sz="1800" dirty="0"/>
          </a:p>
          <a:p>
            <a:pPr algn="ctr"/>
            <a:r>
              <a:rPr lang="ru-RU" sz="1800" dirty="0" err="1"/>
              <a:t>проводити</a:t>
            </a:r>
            <a:r>
              <a:rPr lang="ru-RU" sz="1800" dirty="0"/>
              <a:t> в </a:t>
            </a:r>
            <a:r>
              <a:rPr lang="ru-RU" sz="1800" dirty="0" err="1"/>
              <a:t>суворій</a:t>
            </a:r>
            <a:r>
              <a:rPr lang="ru-RU" sz="1800" dirty="0"/>
              <a:t> </a:t>
            </a:r>
            <a:r>
              <a:rPr lang="ru-RU" sz="1800" dirty="0" err="1"/>
              <a:t>відповідності</a:t>
            </a:r>
            <a:r>
              <a:rPr lang="ru-RU" sz="1800" dirty="0"/>
              <a:t> з </a:t>
            </a:r>
            <a:r>
              <a:rPr lang="ru-RU" sz="1800" dirty="0" err="1"/>
              <a:t>рекомендаціями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endParaRPr lang="ru-RU" sz="1800" dirty="0"/>
          </a:p>
          <a:p>
            <a:pPr algn="ctr"/>
            <a:r>
              <a:rPr lang="ru-RU" sz="1800" dirty="0"/>
              <a:t>контролем </a:t>
            </a:r>
            <a:r>
              <a:rPr lang="ru-RU" sz="1800" dirty="0" err="1"/>
              <a:t>медичних</a:t>
            </a:r>
            <a:r>
              <a:rPr lang="ru-RU" sz="1800" dirty="0"/>
              <a:t> </a:t>
            </a:r>
            <a:r>
              <a:rPr lang="ru-RU" sz="1800" dirty="0" err="1"/>
              <a:t>працівників</a:t>
            </a:r>
            <a:r>
              <a:rPr lang="ru-RU" sz="1800" dirty="0"/>
              <a:t>. </a:t>
            </a:r>
            <a:r>
              <a:rPr lang="ru-RU" sz="1800" dirty="0" err="1"/>
              <a:t>Надлишкове</a:t>
            </a:r>
            <a:r>
              <a:rPr lang="ru-RU" sz="1800" dirty="0"/>
              <a:t> </a:t>
            </a:r>
            <a:r>
              <a:rPr lang="ru-RU" sz="1800" dirty="0" err="1"/>
              <a:t>споживання</a:t>
            </a:r>
            <a:endParaRPr lang="ru-RU" sz="1800" dirty="0"/>
          </a:p>
          <a:p>
            <a:pPr algn="ctr"/>
            <a:r>
              <a:rPr lang="ru-RU" sz="1800" dirty="0" err="1"/>
              <a:t>харчових</a:t>
            </a:r>
            <a:r>
              <a:rPr lang="ru-RU" sz="1800" dirty="0"/>
              <a:t> </a:t>
            </a:r>
            <a:r>
              <a:rPr lang="ru-RU" sz="1800" dirty="0" err="1"/>
              <a:t>продуктів</a:t>
            </a:r>
            <a:r>
              <a:rPr lang="ru-RU" sz="1800" dirty="0"/>
              <a:t>, </a:t>
            </a:r>
            <a:r>
              <a:rPr lang="ru-RU" sz="1800" dirty="0" err="1"/>
              <a:t>надзвичайно</a:t>
            </a:r>
            <a:r>
              <a:rPr lang="ru-RU" sz="1800" dirty="0"/>
              <a:t> </a:t>
            </a:r>
            <a:r>
              <a:rPr lang="ru-RU" sz="1800" dirty="0" err="1"/>
              <a:t>багатих</a:t>
            </a:r>
            <a:r>
              <a:rPr lang="ru-RU" sz="1800" dirty="0"/>
              <a:t> </a:t>
            </a:r>
            <a:r>
              <a:rPr lang="ru-RU" sz="1800" dirty="0" err="1"/>
              <a:t>вітамінами</a:t>
            </a:r>
            <a:r>
              <a:rPr lang="ru-RU" sz="1800" dirty="0"/>
              <a:t>, </a:t>
            </a:r>
            <a:r>
              <a:rPr lang="ru-RU" sz="1800" dirty="0" err="1"/>
              <a:t>або</a:t>
            </a:r>
            <a:endParaRPr lang="ru-RU" sz="1800" dirty="0"/>
          </a:p>
          <a:p>
            <a:pPr algn="ctr"/>
            <a:r>
              <a:rPr lang="ru-RU" sz="1800" dirty="0" err="1"/>
              <a:t>самостійний</a:t>
            </a:r>
            <a:r>
              <a:rPr lang="ru-RU" sz="1800" dirty="0"/>
              <a:t> </a:t>
            </a:r>
            <a:r>
              <a:rPr lang="ru-RU" sz="1800" dirty="0" err="1"/>
              <a:t>надмірний</a:t>
            </a:r>
            <a:r>
              <a:rPr lang="ru-RU" sz="1800" dirty="0"/>
              <a:t> </a:t>
            </a:r>
            <a:r>
              <a:rPr lang="ru-RU" sz="1800" dirty="0" err="1"/>
              <a:t>прийом</a:t>
            </a:r>
            <a:r>
              <a:rPr lang="ru-RU" sz="1800" dirty="0"/>
              <a:t> </a:t>
            </a:r>
            <a:r>
              <a:rPr lang="ru-RU" sz="1800" dirty="0" err="1"/>
              <a:t>вітамінних</a:t>
            </a:r>
            <a:r>
              <a:rPr lang="ru-RU" sz="1800" dirty="0"/>
              <a:t> </a:t>
            </a:r>
            <a:r>
              <a:rPr lang="ru-RU" sz="1800" dirty="0" err="1"/>
              <a:t>препаратів</a:t>
            </a:r>
            <a:r>
              <a:rPr lang="ru-RU" sz="1800" dirty="0"/>
              <a:t> </a:t>
            </a:r>
            <a:r>
              <a:rPr lang="ru-RU" sz="1800" dirty="0" err="1"/>
              <a:t>можуть</a:t>
            </a:r>
            <a:endParaRPr lang="ru-RU" sz="1800" dirty="0"/>
          </a:p>
          <a:p>
            <a:pPr algn="ctr"/>
            <a:r>
              <a:rPr lang="ru-RU" sz="1800" dirty="0" err="1"/>
              <a:t>призвести</a:t>
            </a:r>
            <a:r>
              <a:rPr lang="ru-RU" sz="1800" dirty="0"/>
              <a:t> до </a:t>
            </a:r>
            <a:r>
              <a:rPr lang="ru-RU" sz="1800" dirty="0" err="1"/>
              <a:t>гіпервітамінозів</a:t>
            </a:r>
            <a:r>
              <a:rPr lang="ru-RU" sz="1800" dirty="0"/>
              <a:t>. На </a:t>
            </a:r>
            <a:r>
              <a:rPr lang="ru-RU" sz="1800" dirty="0" err="1"/>
              <a:t>сьогодні</a:t>
            </a:r>
            <a:r>
              <a:rPr lang="ru-RU" sz="1800" dirty="0"/>
              <a:t> </a:t>
            </a:r>
            <a:r>
              <a:rPr lang="ru-RU" sz="1800" dirty="0" err="1"/>
              <a:t>відомо</a:t>
            </a:r>
            <a:r>
              <a:rPr lang="ru-RU" sz="1800" dirty="0"/>
              <a:t> і </a:t>
            </a:r>
            <a:r>
              <a:rPr lang="ru-RU" sz="1800" dirty="0" err="1"/>
              <a:t>вивчено</a:t>
            </a:r>
            <a:r>
              <a:rPr lang="ru-RU" sz="1800" dirty="0"/>
              <a:t> до 30</a:t>
            </a:r>
          </a:p>
          <a:p>
            <a:pPr algn="ctr"/>
            <a:r>
              <a:rPr lang="ru-RU" sz="1800" dirty="0" err="1"/>
              <a:t>вітамінів</a:t>
            </a:r>
            <a:r>
              <a:rPr lang="ru-RU" sz="1800" dirty="0"/>
              <a:t>, а для </a:t>
            </a:r>
            <a:r>
              <a:rPr lang="ru-RU" sz="1800" dirty="0" err="1"/>
              <a:t>забезпечення</a:t>
            </a:r>
            <a:r>
              <a:rPr lang="ru-RU" sz="1800" dirty="0"/>
              <a:t> </a:t>
            </a:r>
            <a:r>
              <a:rPr lang="ru-RU" sz="1800" dirty="0" err="1"/>
              <a:t>здоров'я</a:t>
            </a:r>
            <a:r>
              <a:rPr lang="ru-RU" sz="1800" dirty="0"/>
              <a:t> </a:t>
            </a:r>
            <a:r>
              <a:rPr lang="ru-RU" sz="1800" dirty="0" err="1"/>
              <a:t>людини</a:t>
            </a:r>
            <a:r>
              <a:rPr lang="ru-RU" sz="1800" dirty="0"/>
              <a:t> </a:t>
            </a:r>
            <a:r>
              <a:rPr lang="ru-RU" sz="1800" dirty="0" err="1"/>
              <a:t>необхідно</a:t>
            </a:r>
            <a:r>
              <a:rPr lang="ru-RU" sz="1800" dirty="0"/>
              <a:t> </a:t>
            </a:r>
            <a:r>
              <a:rPr lang="ru-RU" sz="1800" dirty="0" err="1"/>
              <a:t>близько</a:t>
            </a:r>
            <a:r>
              <a:rPr lang="ru-RU" sz="1800" dirty="0"/>
              <a:t> </a:t>
            </a:r>
            <a:r>
              <a:rPr lang="ru-RU" sz="1800" dirty="0" smtClean="0"/>
              <a:t>20 </a:t>
            </a:r>
            <a:r>
              <a:rPr lang="ru-RU" sz="1800" dirty="0" err="1" smtClean="0"/>
              <a:t>із</a:t>
            </a:r>
            <a:r>
              <a:rPr lang="ru-RU" sz="1800" dirty="0" smtClean="0"/>
              <a:t> них.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23205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Вітаміни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вітаміноподібні</a:t>
            </a:r>
            <a:r>
              <a:rPr lang="ru-RU" b="1" dirty="0"/>
              <a:t> </a:t>
            </a:r>
            <a:r>
              <a:rPr lang="ru-RU" b="1" dirty="0" err="1"/>
              <a:t>речовини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53248"/>
            <a:ext cx="10049853" cy="4395151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розповсюдження</a:t>
            </a:r>
            <a:r>
              <a:rPr lang="ru-RU" dirty="0"/>
              <a:t> в</a:t>
            </a:r>
          </a:p>
          <a:p>
            <a:pPr algn="ctr"/>
            <a:r>
              <a:rPr lang="ru-RU" dirty="0" err="1"/>
              <a:t>природних</a:t>
            </a:r>
            <a:r>
              <a:rPr lang="ru-RU" dirty="0"/>
              <a:t> продуктах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ділити</a:t>
            </a:r>
            <a:r>
              <a:rPr lang="ru-RU" dirty="0"/>
              <a:t> на </a:t>
            </a:r>
            <a:r>
              <a:rPr lang="ru-RU" dirty="0" err="1"/>
              <a:t>водорозчинні</a:t>
            </a:r>
            <a:endParaRPr lang="ru-RU" dirty="0"/>
          </a:p>
          <a:p>
            <a:pPr algn="ctr"/>
            <a:r>
              <a:rPr lang="ru-RU" dirty="0" err="1"/>
              <a:t>вітаміни</a:t>
            </a:r>
            <a:r>
              <a:rPr lang="ru-RU" dirty="0"/>
              <a:t> (С, В1, В2, В6, РР, В12, </a:t>
            </a:r>
            <a:r>
              <a:rPr lang="ru-RU" dirty="0" smtClean="0"/>
              <a:t>, </a:t>
            </a:r>
            <a:r>
              <a:rPr lang="ru-RU" dirty="0"/>
              <a:t>Р, В3, Н), </a:t>
            </a:r>
            <a:r>
              <a:rPr lang="ru-RU" dirty="0" err="1"/>
              <a:t>жиророзчинні</a:t>
            </a:r>
            <a:endParaRPr lang="ru-RU" dirty="0"/>
          </a:p>
          <a:p>
            <a:pPr algn="ctr"/>
            <a:r>
              <a:rPr lang="ru-RU" dirty="0" err="1"/>
              <a:t>вітаміни</a:t>
            </a:r>
            <a:r>
              <a:rPr lang="ru-RU" dirty="0"/>
              <a:t> (А, </a:t>
            </a:r>
            <a:r>
              <a:rPr lang="en-US" dirty="0"/>
              <a:t>D, </a:t>
            </a:r>
            <a:r>
              <a:rPr lang="ru-RU" dirty="0"/>
              <a:t>Е, К) і </a:t>
            </a:r>
            <a:r>
              <a:rPr lang="ru-RU" dirty="0" err="1"/>
              <a:t>вітаміноподібні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(В4, В8, </a:t>
            </a:r>
            <a:r>
              <a:rPr lang="en-US" dirty="0"/>
              <a:t>U, F, </a:t>
            </a:r>
            <a:r>
              <a:rPr lang="en-US" dirty="0" smtClean="0"/>
              <a:t>N,</a:t>
            </a:r>
            <a:r>
              <a:rPr lang="uk-UA" dirty="0"/>
              <a:t> </a:t>
            </a:r>
            <a:r>
              <a:rPr lang="ru-RU" dirty="0" smtClean="0"/>
              <a:t>В13</a:t>
            </a:r>
            <a:r>
              <a:rPr lang="ru-RU" dirty="0"/>
              <a:t>, В15).</a:t>
            </a:r>
          </a:p>
          <a:p>
            <a:pPr algn="ctr"/>
            <a:r>
              <a:rPr lang="ru-RU" dirty="0" err="1"/>
              <a:t>Водорозчинні</a:t>
            </a:r>
            <a:r>
              <a:rPr lang="ru-RU" dirty="0"/>
              <a:t> </a:t>
            </a:r>
            <a:r>
              <a:rPr lang="ru-RU" dirty="0" err="1"/>
              <a:t>вітаміни</a:t>
            </a:r>
            <a:r>
              <a:rPr lang="ru-RU" dirty="0"/>
              <a:t> –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розчинні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і</a:t>
            </a:r>
          </a:p>
          <a:p>
            <a:pPr algn="ctr"/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утворювати</a:t>
            </a:r>
            <a:r>
              <a:rPr lang="ru-RU" dirty="0"/>
              <a:t> </a:t>
            </a:r>
            <a:r>
              <a:rPr lang="ru-RU" dirty="0" err="1"/>
              <a:t>біологічні</a:t>
            </a:r>
            <a:r>
              <a:rPr lang="ru-RU" dirty="0"/>
              <a:t> </a:t>
            </a:r>
            <a:r>
              <a:rPr lang="ru-RU" dirty="0" err="1"/>
              <a:t>високоактивні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з</a:t>
            </a:r>
          </a:p>
          <a:p>
            <a:pPr algn="ctr"/>
            <a:r>
              <a:rPr lang="ru-RU" dirty="0"/>
              <a:t>ферментами. До </a:t>
            </a:r>
            <a:r>
              <a:rPr lang="ru-RU" dirty="0" err="1"/>
              <a:t>їх</a:t>
            </a:r>
            <a:r>
              <a:rPr lang="ru-RU" dirty="0"/>
              <a:t> складу належать </a:t>
            </a:r>
            <a:r>
              <a:rPr lang="ru-RU" dirty="0" err="1"/>
              <a:t>вітаміни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В, а </a:t>
            </a:r>
            <a:r>
              <a:rPr lang="ru-RU" dirty="0" err="1"/>
              <a:t>також</a:t>
            </a:r>
            <a:endParaRPr lang="ru-RU" dirty="0"/>
          </a:p>
          <a:p>
            <a:pPr algn="ctr"/>
            <a:r>
              <a:rPr lang="ru-RU" dirty="0" err="1"/>
              <a:t>біотин</a:t>
            </a:r>
            <a:r>
              <a:rPr lang="ru-RU" dirty="0"/>
              <a:t> (</a:t>
            </a:r>
            <a:r>
              <a:rPr lang="ru-RU" dirty="0" err="1"/>
              <a:t>вітамін</a:t>
            </a:r>
            <a:r>
              <a:rPr lang="ru-RU" dirty="0"/>
              <a:t> Н), </a:t>
            </a:r>
            <a:r>
              <a:rPr lang="ru-RU" dirty="0" err="1"/>
              <a:t>аскорбінова</a:t>
            </a:r>
            <a:r>
              <a:rPr lang="ru-RU" dirty="0"/>
              <a:t> кислота (</a:t>
            </a:r>
            <a:r>
              <a:rPr lang="ru-RU" dirty="0" err="1"/>
              <a:t>вітамін</a:t>
            </a:r>
            <a:r>
              <a:rPr lang="ru-RU" dirty="0"/>
              <a:t> С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97" y="4851132"/>
            <a:ext cx="3010301" cy="200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05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dirty="0" smtClean="0"/>
              <a:t>ОСНОВНІ ПОКАЗНИКИ ОПТИМАЛЬНОГО ХАРЧУВАННЯ ЗДОРОВОЇ ЛЮДИНИ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751799"/>
            <a:ext cx="10050834" cy="4458100"/>
          </a:xfrm>
        </p:spPr>
        <p:txBody>
          <a:bodyPr>
            <a:noAutofit/>
          </a:bodyPr>
          <a:lstStyle/>
          <a:p>
            <a:r>
              <a:rPr lang="ru-RU" b="1" dirty="0" err="1"/>
              <a:t>Показниками</a:t>
            </a:r>
            <a:r>
              <a:rPr lang="ru-RU" b="1" dirty="0"/>
              <a:t> </a:t>
            </a:r>
            <a:r>
              <a:rPr lang="ru-RU" b="1" dirty="0" err="1"/>
              <a:t>якісного</a:t>
            </a:r>
            <a:r>
              <a:rPr lang="ru-RU" b="1" dirty="0"/>
              <a:t> </a:t>
            </a:r>
            <a:r>
              <a:rPr lang="ru-RU" b="1" dirty="0" err="1"/>
              <a:t>раціону</a:t>
            </a:r>
            <a:r>
              <a:rPr lang="ru-RU" b="1" dirty="0"/>
              <a:t> є:</a:t>
            </a:r>
          </a:p>
          <a:p>
            <a:r>
              <a:rPr lang="ru-RU" dirty="0"/>
              <a:t> </a:t>
            </a:r>
            <a:r>
              <a:rPr lang="ru-RU" b="1" dirty="0"/>
              <a:t>добра </a:t>
            </a:r>
            <a:r>
              <a:rPr lang="ru-RU" b="1" dirty="0" err="1"/>
              <a:t>засвоюваність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dirty="0"/>
              <a:t>, яка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складу і</a:t>
            </a:r>
          </a:p>
          <a:p>
            <a:r>
              <a:rPr lang="ru-RU" dirty="0"/>
              <a:t>способу </a:t>
            </a:r>
            <a:r>
              <a:rPr lang="ru-RU" dirty="0" err="1"/>
              <a:t>приготування</a:t>
            </a:r>
            <a:r>
              <a:rPr lang="ru-RU" dirty="0"/>
              <a:t>;</a:t>
            </a:r>
          </a:p>
          <a:p>
            <a:r>
              <a:rPr lang="ru-RU" dirty="0"/>
              <a:t> </a:t>
            </a:r>
            <a:r>
              <a:rPr lang="ru-RU" b="1" dirty="0" err="1"/>
              <a:t>високі</a:t>
            </a:r>
            <a:r>
              <a:rPr lang="ru-RU" b="1" dirty="0"/>
              <a:t> </a:t>
            </a:r>
            <a:r>
              <a:rPr lang="ru-RU" b="1" dirty="0" err="1"/>
              <a:t>органолептичні</a:t>
            </a:r>
            <a:r>
              <a:rPr lang="ru-RU" b="1" dirty="0"/>
              <a:t> </a:t>
            </a:r>
            <a:r>
              <a:rPr lang="ru-RU" b="1" dirty="0" err="1"/>
              <a:t>властивості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,</a:t>
            </a:r>
          </a:p>
          <a:p>
            <a:r>
              <a:rPr lang="ru-RU" dirty="0" err="1"/>
              <a:t>консистенція</a:t>
            </a:r>
            <a:r>
              <a:rPr lang="ru-RU" dirty="0"/>
              <a:t>, смак, запах, </a:t>
            </a:r>
            <a:r>
              <a:rPr lang="ru-RU" dirty="0" err="1"/>
              <a:t>колір</a:t>
            </a:r>
            <a:r>
              <a:rPr lang="ru-RU" dirty="0"/>
              <a:t>, температура);</a:t>
            </a:r>
          </a:p>
          <a:p>
            <a:r>
              <a:rPr lang="ru-RU" dirty="0"/>
              <a:t> </a:t>
            </a:r>
            <a:r>
              <a:rPr lang="ru-RU" b="1" dirty="0" err="1"/>
              <a:t>різноманітність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dirty="0"/>
              <a:t>за </a:t>
            </a:r>
            <a:r>
              <a:rPr lang="ru-RU" dirty="0" err="1"/>
              <a:t>рахунок</a:t>
            </a:r>
            <a:r>
              <a:rPr lang="ru-RU" dirty="0"/>
              <a:t> широкого </a:t>
            </a:r>
            <a:r>
              <a:rPr lang="ru-RU" dirty="0" err="1" smtClean="0"/>
              <a:t>асортименту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23" y="1853248"/>
            <a:ext cx="4085577" cy="2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5781" y="529390"/>
            <a:ext cx="8914072" cy="5719010"/>
          </a:xfrm>
        </p:spPr>
        <p:txBody>
          <a:bodyPr>
            <a:noAutofit/>
          </a:bodyPr>
          <a:lstStyle/>
          <a:p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прийомів</a:t>
            </a:r>
            <a:r>
              <a:rPr lang="ru-RU" dirty="0"/>
              <a:t>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кулінарної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dirty="0"/>
              <a:t>;</a:t>
            </a:r>
          </a:p>
          <a:p>
            <a:r>
              <a:rPr lang="ru-RU" dirty="0"/>
              <a:t> </a:t>
            </a:r>
            <a:r>
              <a:rPr lang="ru-RU" dirty="0" err="1"/>
              <a:t>їжа</a:t>
            </a:r>
            <a:r>
              <a:rPr lang="ru-RU" dirty="0"/>
              <a:t> (склад, </a:t>
            </a:r>
            <a:r>
              <a:rPr lang="ru-RU" dirty="0" err="1"/>
              <a:t>об'єм</a:t>
            </a:r>
            <a:r>
              <a:rPr lang="ru-RU" dirty="0"/>
              <a:t>, </a:t>
            </a:r>
            <a:r>
              <a:rPr lang="ru-RU" dirty="0" err="1"/>
              <a:t>кулінарна</a:t>
            </a:r>
            <a:r>
              <a:rPr lang="ru-RU" dirty="0"/>
              <a:t> </a:t>
            </a:r>
            <a:r>
              <a:rPr lang="ru-RU" dirty="0" err="1"/>
              <a:t>обробка</a:t>
            </a:r>
            <a:r>
              <a:rPr lang="ru-RU" dirty="0"/>
              <a:t>) повинна </a:t>
            </a:r>
            <a:r>
              <a:rPr lang="ru-RU" dirty="0" err="1"/>
              <a:t>справляти</a:t>
            </a:r>
            <a:endParaRPr lang="ru-RU" dirty="0"/>
          </a:p>
          <a:p>
            <a:r>
              <a:rPr lang="ru-RU" b="1" dirty="0" err="1"/>
              <a:t>відчуття</a:t>
            </a:r>
            <a:r>
              <a:rPr lang="ru-RU" b="1" dirty="0"/>
              <a:t> </a:t>
            </a:r>
            <a:r>
              <a:rPr lang="ru-RU" b="1" dirty="0" err="1"/>
              <a:t>насичення</a:t>
            </a:r>
            <a:r>
              <a:rPr lang="ru-RU" dirty="0"/>
              <a:t>;</a:t>
            </a:r>
          </a:p>
          <a:p>
            <a:r>
              <a:rPr lang="ru-RU" dirty="0"/>
              <a:t> </a:t>
            </a:r>
            <a:r>
              <a:rPr lang="ru-RU" b="1" dirty="0" err="1"/>
              <a:t>санітарно-епідемічна</a:t>
            </a:r>
            <a:r>
              <a:rPr lang="ru-RU" b="1" dirty="0"/>
              <a:t> </a:t>
            </a:r>
            <a:r>
              <a:rPr lang="ru-RU" b="1" dirty="0" err="1"/>
              <a:t>безпечність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996" y="2530192"/>
            <a:ext cx="6465641" cy="432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2526" y="0"/>
            <a:ext cx="9135453" cy="6132896"/>
          </a:xfrm>
        </p:spPr>
        <p:txBody>
          <a:bodyPr>
            <a:noAutofit/>
          </a:bodyPr>
          <a:lstStyle/>
          <a:p>
            <a:endParaRPr lang="ru-RU" dirty="0" smtClean="0"/>
          </a:p>
          <a:p>
            <a:r>
              <a:rPr lang="ru-RU" b="1" i="1" u="sng" dirty="0" err="1"/>
              <a:t>Раціональне</a:t>
            </a:r>
            <a:r>
              <a:rPr lang="ru-RU" b="1" i="1" u="sng" dirty="0"/>
              <a:t>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 </a:t>
            </a:r>
            <a:r>
              <a:rPr lang="ru-RU" dirty="0"/>
              <a:t>(з лат. </a:t>
            </a:r>
            <a:r>
              <a:rPr lang="en-US" dirty="0" err="1"/>
              <a:t>rationalis</a:t>
            </a:r>
            <a:r>
              <a:rPr lang="en-US" dirty="0"/>
              <a:t> – </a:t>
            </a:r>
            <a:r>
              <a:rPr lang="ru-RU" dirty="0" err="1" smtClean="0"/>
              <a:t>розумний</a:t>
            </a:r>
            <a:r>
              <a:rPr lang="ru-RU" dirty="0" smtClean="0"/>
              <a:t>)- </a:t>
            </a:r>
            <a:r>
              <a:rPr lang="ru-RU" dirty="0" err="1" smtClean="0"/>
              <a:t>це</a:t>
            </a:r>
            <a:endParaRPr lang="ru-RU" dirty="0"/>
          </a:p>
          <a:p>
            <a:r>
              <a:rPr lang="ru-RU" dirty="0" err="1"/>
              <a:t>своєчасне</a:t>
            </a:r>
            <a:r>
              <a:rPr lang="ru-RU" dirty="0"/>
              <a:t>,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повноцінне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endParaRPr lang="ru-RU" dirty="0"/>
          </a:p>
          <a:p>
            <a:r>
              <a:rPr lang="ru-RU" dirty="0" err="1" smtClean="0"/>
              <a:t>здорових</a:t>
            </a:r>
            <a:r>
              <a:rPr lang="ru-RU" dirty="0" smtClean="0"/>
              <a:t> </a:t>
            </a:r>
            <a:r>
              <a:rPr lang="ru-RU" dirty="0"/>
              <a:t>людей </a:t>
            </a:r>
            <a:r>
              <a:rPr lang="ru-RU" dirty="0" err="1"/>
              <a:t>доброякісною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врахуванням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статі</a:t>
            </a:r>
            <a:r>
              <a:rPr lang="ru-RU" dirty="0"/>
              <a:t>,</a:t>
            </a:r>
          </a:p>
          <a:p>
            <a:r>
              <a:rPr lang="ru-RU" dirty="0"/>
              <a:t>характеру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. </a:t>
            </a:r>
            <a:r>
              <a:rPr lang="ru-RU" dirty="0" err="1"/>
              <a:t>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слід</a:t>
            </a:r>
            <a:endParaRPr lang="ru-RU" dirty="0"/>
          </a:p>
          <a:p>
            <a:r>
              <a:rPr lang="ru-RU" dirty="0" err="1"/>
              <a:t>розглядати</a:t>
            </a:r>
            <a:r>
              <a:rPr lang="ru-RU" dirty="0"/>
              <a:t> як одну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здорового способу </a:t>
            </a:r>
            <a:r>
              <a:rPr lang="ru-RU" dirty="0" err="1"/>
              <a:t>життя</a:t>
            </a:r>
            <a:r>
              <a:rPr lang="ru-RU" dirty="0"/>
              <a:t>,</a:t>
            </a:r>
          </a:p>
          <a:p>
            <a:r>
              <a:rPr lang="ru-RU" dirty="0"/>
              <a:t>яка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збереженню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опірності</a:t>
            </a:r>
            <a:r>
              <a:rPr lang="ru-RU" dirty="0"/>
              <a:t> </a:t>
            </a:r>
            <a:r>
              <a:rPr lang="ru-RU" dirty="0" err="1"/>
              <a:t>шкідливим</a:t>
            </a:r>
            <a:r>
              <a:rPr lang="ru-RU" dirty="0"/>
              <a:t> факторам</a:t>
            </a:r>
          </a:p>
          <a:p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високій</a:t>
            </a:r>
            <a:r>
              <a:rPr lang="ru-RU" dirty="0"/>
              <a:t> </a:t>
            </a:r>
            <a:r>
              <a:rPr lang="ru-RU" dirty="0" err="1"/>
              <a:t>фізичній</a:t>
            </a:r>
            <a:r>
              <a:rPr lang="ru-RU" dirty="0"/>
              <a:t> і </a:t>
            </a:r>
            <a:r>
              <a:rPr lang="ru-RU" dirty="0" err="1"/>
              <a:t>розумовій</a:t>
            </a:r>
            <a:endParaRPr lang="ru-RU" dirty="0"/>
          </a:p>
          <a:p>
            <a:r>
              <a:rPr lang="ru-RU" dirty="0" err="1"/>
              <a:t>працездатності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активному </a:t>
            </a:r>
            <a:r>
              <a:rPr lang="ru-RU" dirty="0" err="1"/>
              <a:t>довголіттю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4" y="3946357"/>
            <a:ext cx="4293956" cy="2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6905" y="0"/>
            <a:ext cx="8942948" cy="6248399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ВИМОГИ до </a:t>
            </a:r>
            <a:r>
              <a:rPr lang="ru-RU" dirty="0" err="1" smtClean="0"/>
              <a:t>раціонального</a:t>
            </a:r>
            <a:r>
              <a:rPr lang="ru-RU" dirty="0" smtClean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складаються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 smtClean="0"/>
              <a:t>харчового</a:t>
            </a:r>
            <a:r>
              <a:rPr lang="ru-RU" dirty="0" smtClean="0"/>
              <a:t> </a:t>
            </a:r>
            <a:r>
              <a:rPr lang="ru-RU" dirty="0" err="1" smtClean="0"/>
              <a:t>раціону</a:t>
            </a:r>
            <a:r>
              <a:rPr lang="ru-RU" dirty="0"/>
              <a:t>, режиму </a:t>
            </a:r>
            <a:r>
              <a:rPr lang="ru-RU" dirty="0" err="1"/>
              <a:t>харчування</a:t>
            </a:r>
            <a:r>
              <a:rPr lang="ru-RU" dirty="0"/>
              <a:t> та умов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елементом</a:t>
            </a:r>
            <a:r>
              <a:rPr lang="ru-RU" dirty="0" smtClean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є </a:t>
            </a:r>
            <a:r>
              <a:rPr lang="ru-RU" b="1" dirty="0" err="1"/>
              <a:t>збалансованість</a:t>
            </a:r>
            <a:r>
              <a:rPr lang="ru-RU" b="1" dirty="0"/>
              <a:t>.</a:t>
            </a:r>
          </a:p>
          <a:p>
            <a:pPr algn="ctr"/>
            <a:r>
              <a:rPr lang="ru-RU" b="1" u="sng" dirty="0" err="1"/>
              <a:t>Вимоги</a:t>
            </a:r>
            <a:r>
              <a:rPr lang="ru-RU" b="1" u="sng" dirty="0"/>
              <a:t> до </a:t>
            </a:r>
            <a:r>
              <a:rPr lang="ru-RU" b="1" u="sng" dirty="0" err="1"/>
              <a:t>харчового</a:t>
            </a:r>
            <a:r>
              <a:rPr lang="ru-RU" b="1" u="sng" dirty="0"/>
              <a:t> </a:t>
            </a:r>
            <a:r>
              <a:rPr lang="ru-RU" b="1" u="sng" dirty="0" err="1"/>
              <a:t>раціону</a:t>
            </a:r>
            <a:r>
              <a:rPr lang="ru-RU" b="1" u="sng" dirty="0"/>
              <a:t>.</a:t>
            </a:r>
          </a:p>
          <a:p>
            <a:pPr algn="ctr"/>
            <a:r>
              <a:rPr lang="ru-RU" dirty="0"/>
              <a:t>1. </a:t>
            </a:r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повинна </a:t>
            </a:r>
            <a:r>
              <a:rPr lang="ru-RU" dirty="0" err="1"/>
              <a:t>покривати</a:t>
            </a:r>
            <a:endParaRPr lang="ru-RU" dirty="0"/>
          </a:p>
          <a:p>
            <a:pPr algn="ctr"/>
            <a:r>
              <a:rPr lang="ru-RU" dirty="0" err="1"/>
              <a:t>енергозатрати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2. </a:t>
            </a:r>
            <a:r>
              <a:rPr lang="ru-RU" dirty="0" err="1"/>
              <a:t>Хімічний</a:t>
            </a:r>
            <a:r>
              <a:rPr lang="ru-RU" dirty="0"/>
              <a:t> склад повинен бути </a:t>
            </a:r>
            <a:r>
              <a:rPr lang="ru-RU" dirty="0" err="1"/>
              <a:t>збалансований</a:t>
            </a:r>
            <a:r>
              <a:rPr lang="ru-RU" dirty="0"/>
              <a:t> і </a:t>
            </a:r>
            <a:r>
              <a:rPr lang="ru-RU" dirty="0" err="1" smtClean="0"/>
              <a:t>задовольняти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812" y="3195587"/>
            <a:ext cx="4879133" cy="335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627" y="3128924"/>
            <a:ext cx="2961373" cy="166577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0" y="0"/>
            <a:ext cx="9086249" cy="6315777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фізіологічні</a:t>
            </a:r>
            <a:r>
              <a:rPr lang="ru-RU" dirty="0" smtClean="0"/>
              <a:t> </a:t>
            </a:r>
            <a:r>
              <a:rPr lang="ru-RU" dirty="0"/>
              <a:t>потреби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поживними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(</a:t>
            </a:r>
            <a:r>
              <a:rPr lang="ru-RU" dirty="0" err="1" smtClean="0"/>
              <a:t>білками</a:t>
            </a:r>
            <a:r>
              <a:rPr lang="ru-RU" dirty="0" smtClean="0"/>
              <a:t>, </a:t>
            </a:r>
            <a:r>
              <a:rPr lang="ru-RU" dirty="0" err="1" smtClean="0"/>
              <a:t>вуглеводами</a:t>
            </a:r>
            <a:r>
              <a:rPr lang="ru-RU" dirty="0"/>
              <a:t>, жирами, </a:t>
            </a:r>
            <a:r>
              <a:rPr lang="ru-RU" dirty="0" err="1"/>
              <a:t>вітамінами</a:t>
            </a:r>
            <a:r>
              <a:rPr lang="ru-RU" dirty="0"/>
              <a:t>, </a:t>
            </a:r>
            <a:r>
              <a:rPr lang="ru-RU" dirty="0" err="1"/>
              <a:t>мікроелементами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pPr algn="ctr"/>
            <a:r>
              <a:rPr lang="ru-RU" dirty="0"/>
              <a:t>3. </a:t>
            </a:r>
            <a:r>
              <a:rPr lang="ru-RU" dirty="0" err="1"/>
              <a:t>Регулярне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фізіологічних</a:t>
            </a:r>
            <a:r>
              <a:rPr lang="ru-RU" dirty="0"/>
              <a:t> потреб </a:t>
            </a:r>
            <a:r>
              <a:rPr lang="ru-RU" dirty="0" err="1"/>
              <a:t>людини</a:t>
            </a:r>
            <a:r>
              <a:rPr lang="ru-RU" dirty="0"/>
              <a:t> в</a:t>
            </a:r>
          </a:p>
          <a:p>
            <a:pPr algn="ctr"/>
            <a:r>
              <a:rPr lang="ru-RU" dirty="0" err="1"/>
              <a:t>пластичних</a:t>
            </a:r>
            <a:r>
              <a:rPr lang="ru-RU" dirty="0"/>
              <a:t> і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ru-RU" dirty="0" err="1"/>
              <a:t>речовинах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4. </a:t>
            </a:r>
            <a:r>
              <a:rPr lang="ru-RU" dirty="0" err="1"/>
              <a:t>Цілеспрямований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збалансованим</a:t>
            </a:r>
            <a:r>
              <a:rPr lang="ru-RU" dirty="0"/>
              <a:t> складом</a:t>
            </a:r>
          </a:p>
          <a:p>
            <a:pPr algn="ctr"/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– </a:t>
            </a:r>
            <a:r>
              <a:rPr lang="ru-RU" dirty="0" err="1"/>
              <a:t>білків</a:t>
            </a:r>
            <a:r>
              <a:rPr lang="ru-RU" dirty="0"/>
              <a:t>,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мінеральних</a:t>
            </a:r>
            <a:endParaRPr lang="ru-RU" dirty="0"/>
          </a:p>
          <a:p>
            <a:pPr algn="ctr"/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вітамінів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5. </a:t>
            </a:r>
            <a:r>
              <a:rPr lang="ru-RU" dirty="0" err="1"/>
              <a:t>Індивідуалізація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статі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,</a:t>
            </a:r>
          </a:p>
          <a:p>
            <a:pPr algn="ctr"/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і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характеру </a:t>
            </a:r>
            <a:r>
              <a:rPr lang="ru-RU" dirty="0" err="1"/>
              <a:t>трудової</a:t>
            </a:r>
            <a:endParaRPr lang="ru-RU" dirty="0"/>
          </a:p>
          <a:p>
            <a:pPr algn="ctr"/>
            <a:r>
              <a:rPr lang="ru-RU" dirty="0" err="1"/>
              <a:t>діяльності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6. </a:t>
            </a:r>
            <a:r>
              <a:rPr lang="ru-RU" dirty="0" err="1"/>
              <a:t>Урахування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і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endParaRPr lang="ru-RU" dirty="0"/>
          </a:p>
          <a:p>
            <a:pPr algn="ctr"/>
            <a:r>
              <a:rPr lang="ru-RU" dirty="0" err="1"/>
              <a:t>продуктів</a:t>
            </a:r>
            <a:r>
              <a:rPr lang="ru-RU" dirty="0"/>
              <a:t> і </a:t>
            </a:r>
            <a:r>
              <a:rPr lang="ru-RU" dirty="0" err="1"/>
              <a:t>їжі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на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чуття</a:t>
            </a:r>
            <a:r>
              <a:rPr lang="ru-RU" dirty="0"/>
              <a:t>, </a:t>
            </a:r>
            <a:r>
              <a:rPr lang="ru-RU" dirty="0" err="1"/>
              <a:t>центральну</a:t>
            </a:r>
            <a:endParaRPr lang="ru-RU" dirty="0"/>
          </a:p>
          <a:p>
            <a:pPr algn="ctr"/>
            <a:r>
              <a:rPr lang="ru-RU" dirty="0" err="1"/>
              <a:t>нервову</a:t>
            </a:r>
            <a:r>
              <a:rPr lang="ru-RU" dirty="0"/>
              <a:t> систему,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7. </a:t>
            </a:r>
            <a:r>
              <a:rPr lang="ru-RU" dirty="0" err="1"/>
              <a:t>Кулінарна</a:t>
            </a:r>
            <a:r>
              <a:rPr lang="ru-RU" dirty="0"/>
              <a:t> </a:t>
            </a:r>
            <a:r>
              <a:rPr lang="ru-RU" dirty="0" err="1"/>
              <a:t>обробка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 smtClean="0"/>
              <a:t>повноцінне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811" y="4996562"/>
            <a:ext cx="2633189" cy="1641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497" y="826294"/>
            <a:ext cx="3163503" cy="210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60" y="4918509"/>
            <a:ext cx="3449240" cy="193949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3811604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харчовому</a:t>
            </a:r>
            <a:r>
              <a:rPr lang="ru-RU" dirty="0"/>
              <a:t> </a:t>
            </a:r>
            <a:r>
              <a:rPr lang="ru-RU" dirty="0" err="1"/>
              <a:t>раціоні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нормативам</a:t>
            </a:r>
          </a:p>
          <a:p>
            <a:pPr algn="ctr"/>
            <a:r>
              <a:rPr lang="ru-RU" dirty="0" err="1"/>
              <a:t>кількісного</a:t>
            </a:r>
            <a:r>
              <a:rPr lang="ru-RU" dirty="0"/>
              <a:t> і </a:t>
            </a:r>
            <a:r>
              <a:rPr lang="ru-RU" dirty="0" err="1"/>
              <a:t>якісного</a:t>
            </a:r>
            <a:r>
              <a:rPr lang="ru-RU" dirty="0"/>
              <a:t> складу, </a:t>
            </a:r>
            <a:r>
              <a:rPr lang="ru-RU" dirty="0" err="1"/>
              <a:t>естетичне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8. </a:t>
            </a:r>
            <a:r>
              <a:rPr lang="ru-RU" dirty="0" err="1"/>
              <a:t>Харчування</a:t>
            </a:r>
            <a:r>
              <a:rPr lang="ru-RU" dirty="0"/>
              <a:t> повинно бути максимально </a:t>
            </a:r>
            <a:r>
              <a:rPr lang="ru-RU" dirty="0" err="1"/>
              <a:t>різноманітним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 </a:t>
            </a:r>
            <a:r>
              <a:rPr lang="ru-RU" b="1" dirty="0" err="1" smtClean="0"/>
              <a:t>Загальна</a:t>
            </a:r>
            <a:r>
              <a:rPr lang="ru-RU" b="1" dirty="0" smtClean="0"/>
              <a:t> </a:t>
            </a:r>
            <a:r>
              <a:rPr lang="ru-RU" b="1" dirty="0" err="1" smtClean="0"/>
              <a:t>кількість</a:t>
            </a:r>
            <a:r>
              <a:rPr lang="ru-RU" b="1" dirty="0" smtClean="0"/>
              <a:t> </a:t>
            </a:r>
            <a:r>
              <a:rPr lang="ru-RU" b="1" dirty="0" err="1" smtClean="0"/>
              <a:t>білка</a:t>
            </a:r>
            <a:r>
              <a:rPr lang="ru-RU" b="1" dirty="0" smtClean="0"/>
              <a:t> в </a:t>
            </a:r>
            <a:r>
              <a:rPr lang="ru-RU" b="1" dirty="0" err="1" smtClean="0"/>
              <a:t>раціоні</a:t>
            </a:r>
            <a:r>
              <a:rPr lang="ru-RU" b="1" dirty="0" smtClean="0"/>
              <a:t> </a:t>
            </a:r>
            <a:r>
              <a:rPr lang="ru-RU" dirty="0" err="1" smtClean="0"/>
              <a:t>дорослої</a:t>
            </a:r>
            <a:r>
              <a:rPr lang="ru-RU" dirty="0" smtClean="0"/>
              <a:t> </a:t>
            </a:r>
            <a:r>
              <a:rPr lang="ru-RU" dirty="0" err="1"/>
              <a:t>людини</a:t>
            </a:r>
            <a:r>
              <a:rPr lang="ru-RU" dirty="0"/>
              <a:t> повинна</a:t>
            </a:r>
          </a:p>
          <a:p>
            <a:pPr algn="ctr"/>
            <a:r>
              <a:rPr lang="ru-RU" dirty="0" err="1" smtClean="0"/>
              <a:t>складати</a:t>
            </a:r>
            <a:r>
              <a:rPr lang="ru-RU" dirty="0" smtClean="0"/>
              <a:t> </a:t>
            </a:r>
            <a:r>
              <a:rPr lang="ru-RU" dirty="0" err="1"/>
              <a:t>приблизно</a:t>
            </a:r>
            <a:r>
              <a:rPr lang="ru-RU" dirty="0"/>
              <a:t> </a:t>
            </a:r>
            <a:r>
              <a:rPr lang="ru-RU" i="1" u="sng" dirty="0"/>
              <a:t>20% </a:t>
            </a:r>
            <a:r>
              <a:rPr lang="ru-RU" i="1" u="sng" dirty="0" err="1"/>
              <a:t>від</a:t>
            </a:r>
            <a:r>
              <a:rPr lang="ru-RU" i="1" u="sng" dirty="0"/>
              <a:t> </a:t>
            </a:r>
            <a:r>
              <a:rPr lang="ru-RU" i="1" u="sng" dirty="0" err="1"/>
              <a:t>добової</a:t>
            </a:r>
            <a:r>
              <a:rPr lang="ru-RU" i="1" u="sng" dirty="0"/>
              <a:t> потреби</a:t>
            </a:r>
            <a:r>
              <a:rPr lang="ru-RU" dirty="0"/>
              <a:t>.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білків</a:t>
            </a:r>
            <a:endParaRPr lang="ru-RU" b="1" dirty="0"/>
          </a:p>
          <a:p>
            <a:pPr algn="ctr"/>
            <a:r>
              <a:rPr lang="ru-RU" b="1" dirty="0" err="1"/>
              <a:t>тваринного</a:t>
            </a:r>
            <a:r>
              <a:rPr lang="ru-RU" b="1" dirty="0"/>
              <a:t> </a:t>
            </a:r>
            <a:r>
              <a:rPr lang="ru-RU" b="1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складати</a:t>
            </a:r>
            <a:r>
              <a:rPr lang="ru-RU" dirty="0"/>
              <a:t> 50-55%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endParaRPr lang="ru-RU" dirty="0"/>
          </a:p>
          <a:p>
            <a:pPr algn="ctr"/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 в </a:t>
            </a:r>
            <a:r>
              <a:rPr lang="ru-RU" dirty="0" err="1"/>
              <a:t>раціоні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 </a:t>
            </a:r>
            <a:r>
              <a:rPr lang="ru-RU" b="1" dirty="0" err="1"/>
              <a:t>Загальна</a:t>
            </a:r>
            <a:r>
              <a:rPr lang="ru-RU" b="1" dirty="0"/>
              <a:t>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жирів</a:t>
            </a:r>
            <a:r>
              <a:rPr lang="ru-RU" b="1" dirty="0"/>
              <a:t> </a:t>
            </a:r>
            <a:r>
              <a:rPr lang="ru-RU" dirty="0"/>
              <a:t>у </a:t>
            </a:r>
            <a:r>
              <a:rPr lang="ru-RU" dirty="0" err="1"/>
              <a:t>раціоні</a:t>
            </a:r>
            <a:r>
              <a:rPr lang="ru-RU" dirty="0"/>
              <a:t>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  <a:p>
            <a:pPr algn="ctr"/>
            <a:r>
              <a:rPr lang="ru-RU" dirty="0"/>
              <a:t>повинна </a:t>
            </a:r>
            <a:r>
              <a:rPr lang="ru-RU" dirty="0" err="1"/>
              <a:t>складати</a:t>
            </a:r>
            <a:r>
              <a:rPr lang="ru-RU" dirty="0"/>
              <a:t> </a:t>
            </a:r>
            <a:r>
              <a:rPr lang="ru-RU" b="1" dirty="0"/>
              <a:t>не </a:t>
            </a:r>
            <a:r>
              <a:rPr lang="ru-RU" b="1" dirty="0" err="1"/>
              <a:t>більше</a:t>
            </a:r>
            <a:r>
              <a:rPr lang="ru-RU" b="1" dirty="0"/>
              <a:t> 30%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енергетичної</a:t>
            </a:r>
            <a:r>
              <a:rPr lang="ru-RU" b="1" dirty="0"/>
              <a:t> </a:t>
            </a:r>
            <a:r>
              <a:rPr lang="ru-RU" b="1" dirty="0" err="1"/>
              <a:t>цінності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Тут </a:t>
            </a:r>
            <a:r>
              <a:rPr lang="ru-RU" dirty="0" err="1"/>
              <a:t>основна</a:t>
            </a:r>
            <a:r>
              <a:rPr lang="ru-RU" dirty="0"/>
              <a:t> проблема </a:t>
            </a:r>
            <a:r>
              <a:rPr lang="ru-RU" dirty="0" err="1"/>
              <a:t>полягає</a:t>
            </a:r>
            <a:r>
              <a:rPr lang="ru-RU" dirty="0"/>
              <a:t> в тому,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зуміти</a:t>
            </a:r>
            <a:r>
              <a:rPr lang="ru-RU" dirty="0"/>
              <a:t> </a:t>
            </a:r>
            <a:r>
              <a:rPr lang="ru-RU" dirty="0" err="1"/>
              <a:t>обмежити</a:t>
            </a:r>
            <a:r>
              <a:rPr lang="ru-RU" dirty="0"/>
              <a:t> </a:t>
            </a:r>
          </a:p>
          <a:p>
            <a:pPr algn="ctr"/>
            <a:r>
              <a:rPr lang="ru-RU" dirty="0" err="1" smtClean="0"/>
              <a:t>щоденне</a:t>
            </a:r>
            <a:r>
              <a:rPr lang="ru-RU" dirty="0" smtClean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до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цифри</a:t>
            </a:r>
            <a:r>
              <a:rPr lang="ru-RU" dirty="0"/>
              <a:t>. </a:t>
            </a:r>
            <a:r>
              <a:rPr lang="ru-RU" dirty="0" err="1"/>
              <a:t>Бажано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 </a:t>
            </a:r>
            <a:r>
              <a:rPr lang="ru-RU" b="1" dirty="0"/>
              <a:t>до 10%</a:t>
            </a:r>
          </a:p>
          <a:p>
            <a:pPr algn="ctr"/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b="1" dirty="0" err="1"/>
              <a:t>рослинного</a:t>
            </a:r>
            <a:r>
              <a:rPr lang="ru-RU" b="1" dirty="0"/>
              <a:t> </a:t>
            </a:r>
            <a:r>
              <a:rPr lang="ru-RU" b="1" dirty="0" err="1"/>
              <a:t>походження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778" y="144380"/>
            <a:ext cx="9068076" cy="6104020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 </a:t>
            </a:r>
            <a:r>
              <a:rPr lang="ru-RU" b="1" dirty="0" err="1"/>
              <a:t>Загальна</a:t>
            </a:r>
            <a:r>
              <a:rPr lang="ru-RU" b="1" dirty="0"/>
              <a:t>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вуглеводів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визначати</a:t>
            </a:r>
            <a:endParaRPr lang="ru-RU" dirty="0"/>
          </a:p>
          <a:p>
            <a:pPr algn="ctr"/>
            <a:r>
              <a:rPr lang="ru-RU" dirty="0" err="1"/>
              <a:t>добову</a:t>
            </a:r>
            <a:r>
              <a:rPr lang="ru-RU" dirty="0"/>
              <a:t> потребу в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b="1" dirty="0" err="1"/>
              <a:t>складає</a:t>
            </a:r>
            <a:r>
              <a:rPr lang="ru-RU" b="1" dirty="0"/>
              <a:t> 50%. </a:t>
            </a:r>
            <a:r>
              <a:rPr lang="ru-RU" dirty="0" err="1"/>
              <a:t>Саме</a:t>
            </a:r>
            <a:r>
              <a:rPr lang="ru-RU" dirty="0"/>
              <a:t> вони </a:t>
            </a:r>
            <a:r>
              <a:rPr lang="ru-RU" dirty="0" err="1"/>
              <a:t>заряджають</a:t>
            </a:r>
            <a:r>
              <a:rPr lang="ru-RU" dirty="0"/>
              <a:t> </a:t>
            </a:r>
            <a:r>
              <a:rPr lang="ru-RU" dirty="0" smtClean="0"/>
              <a:t>нас </a:t>
            </a:r>
            <a:r>
              <a:rPr lang="ru-RU" dirty="0" err="1" smtClean="0"/>
              <a:t>енергією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найбільшій</a:t>
            </a:r>
            <a:r>
              <a:rPr lang="ru-RU" dirty="0"/>
              <a:t> </a:t>
            </a:r>
            <a:r>
              <a:rPr lang="ru-RU" dirty="0" err="1"/>
              <a:t>мірі</a:t>
            </a:r>
            <a:r>
              <a:rPr lang="ru-RU" dirty="0"/>
              <a:t>. </a:t>
            </a:r>
            <a:r>
              <a:rPr lang="ru-RU" dirty="0" err="1"/>
              <a:t>Вуглеводи</a:t>
            </a:r>
            <a:r>
              <a:rPr lang="ru-RU" dirty="0"/>
              <a:t> </a:t>
            </a:r>
            <a:r>
              <a:rPr lang="ru-RU" b="1" dirty="0"/>
              <a:t>на 80% </a:t>
            </a:r>
            <a:r>
              <a:rPr lang="ru-RU" b="1" dirty="0" err="1"/>
              <a:t>мають</a:t>
            </a:r>
            <a:r>
              <a:rPr lang="ru-RU" b="1" dirty="0"/>
              <a:t> бути </a:t>
            </a:r>
            <a:r>
              <a:rPr lang="ru-RU" b="1" dirty="0" err="1"/>
              <a:t>представлені</a:t>
            </a:r>
            <a:r>
              <a:rPr lang="ru-RU" b="1" dirty="0"/>
              <a:t> </a:t>
            </a:r>
            <a:r>
              <a:rPr lang="ru-RU" b="1" dirty="0" err="1"/>
              <a:t>рослинними</a:t>
            </a:r>
            <a:r>
              <a:rPr lang="ru-RU" b="1" dirty="0"/>
              <a:t> </a:t>
            </a:r>
            <a:r>
              <a:rPr lang="ru-RU" b="1" dirty="0" err="1"/>
              <a:t>полісахаридами</a:t>
            </a:r>
            <a:r>
              <a:rPr lang="ru-RU" b="1" dirty="0"/>
              <a:t> (</a:t>
            </a:r>
            <a:r>
              <a:rPr lang="ru-RU" b="1" dirty="0" err="1"/>
              <a:t>крохмаль</a:t>
            </a:r>
            <a:r>
              <a:rPr lang="ru-RU" b="1" dirty="0"/>
              <a:t>, </a:t>
            </a:r>
            <a:r>
              <a:rPr lang="ru-RU" b="1" dirty="0" err="1" smtClean="0"/>
              <a:t>клітковина</a:t>
            </a:r>
            <a:r>
              <a:rPr lang="ru-RU" b="1" dirty="0" smtClean="0"/>
              <a:t>, </a:t>
            </a:r>
            <a:r>
              <a:rPr lang="ru-RU" dirty="0" err="1" smtClean="0"/>
              <a:t>ягоди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) і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b="1" i="1" u="sng" dirty="0">
                <a:solidFill>
                  <a:srgbClr val="FF0000"/>
                </a:solidFill>
              </a:rPr>
              <a:t>до 20% – за </a:t>
            </a:r>
            <a:r>
              <a:rPr lang="ru-RU" b="1" i="1" u="sng" dirty="0" err="1">
                <a:solidFill>
                  <a:srgbClr val="FF0000"/>
                </a:solidFill>
              </a:rPr>
              <a:t>рахунок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</a:rPr>
              <a:t>цукру</a:t>
            </a:r>
            <a:r>
              <a:rPr lang="ru-RU" b="1" i="1" u="sng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dirty="0"/>
              <a:t> </a:t>
            </a:r>
            <a:r>
              <a:rPr lang="ru-RU" b="1" i="1" dirty="0" err="1"/>
              <a:t>Збалансованість</a:t>
            </a:r>
            <a:r>
              <a:rPr lang="ru-RU" b="1" i="1" dirty="0"/>
              <a:t> </a:t>
            </a:r>
            <a:r>
              <a:rPr lang="ru-RU" b="1" i="1" dirty="0" err="1"/>
              <a:t>між</a:t>
            </a:r>
            <a:r>
              <a:rPr lang="ru-RU" b="1" i="1" dirty="0"/>
              <a:t> </a:t>
            </a:r>
            <a:r>
              <a:rPr lang="ru-RU" b="1" i="1" dirty="0" err="1"/>
              <a:t>мінеральними</a:t>
            </a:r>
            <a:r>
              <a:rPr lang="ru-RU" b="1" i="1" dirty="0"/>
              <a:t> </a:t>
            </a:r>
            <a:r>
              <a:rPr lang="ru-RU" b="1" i="1" dirty="0" err="1"/>
              <a:t>елементами</a:t>
            </a:r>
            <a:r>
              <a:rPr lang="ru-RU" dirty="0"/>
              <a:t>, такими, як</a:t>
            </a:r>
          </a:p>
          <a:p>
            <a:pPr algn="ctr"/>
            <a:r>
              <a:rPr lang="ru-RU" dirty="0" err="1"/>
              <a:t>кальцій</a:t>
            </a:r>
            <a:r>
              <a:rPr lang="ru-RU" dirty="0"/>
              <a:t>, фосфор, </a:t>
            </a:r>
            <a:r>
              <a:rPr lang="ru-RU" dirty="0" err="1"/>
              <a:t>магній</a:t>
            </a:r>
            <a:r>
              <a:rPr lang="ru-RU" dirty="0"/>
              <a:t> – 1:1:0,5,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 smtClean="0"/>
              <a:t>засвоєння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8" y="3196390"/>
            <a:ext cx="4938220" cy="3288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3196390"/>
            <a:ext cx="4880415" cy="324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408" y="77002"/>
            <a:ext cx="8827446" cy="6171398"/>
          </a:xfrm>
        </p:spPr>
        <p:txBody>
          <a:bodyPr>
            <a:noAutofit/>
          </a:bodyPr>
          <a:lstStyle/>
          <a:p>
            <a:pPr algn="ctr"/>
            <a:r>
              <a:rPr lang="ru-RU" dirty="0" err="1" smtClean="0"/>
              <a:t>організмом</a:t>
            </a:r>
            <a:r>
              <a:rPr lang="ru-RU" dirty="0"/>
              <a:t>. </a:t>
            </a:r>
            <a:r>
              <a:rPr lang="ru-RU" dirty="0" err="1"/>
              <a:t>Збалансованість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вітамінами</a:t>
            </a:r>
            <a:r>
              <a:rPr lang="ru-RU" dirty="0"/>
              <a:t> в </a:t>
            </a:r>
            <a:r>
              <a:rPr lang="ru-RU" dirty="0" err="1"/>
              <a:t>раціоні</a:t>
            </a:r>
            <a:r>
              <a:rPr lang="ru-RU" dirty="0"/>
              <a:t> </a:t>
            </a:r>
            <a:r>
              <a:rPr lang="ru-RU" dirty="0" err="1"/>
              <a:t>оцінюється</a:t>
            </a:r>
            <a:endParaRPr lang="ru-RU" dirty="0"/>
          </a:p>
          <a:p>
            <a:pPr algn="ctr"/>
            <a:r>
              <a:rPr lang="ru-RU" dirty="0" err="1"/>
              <a:t>тільки</a:t>
            </a:r>
            <a:r>
              <a:rPr lang="ru-RU" dirty="0"/>
              <a:t> при </a:t>
            </a:r>
            <a:r>
              <a:rPr lang="ru-RU" dirty="0" err="1"/>
              <a:t>розрахунку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smtClean="0"/>
              <a:t>на 1000 </a:t>
            </a:r>
            <a:r>
              <a:rPr lang="ru-RU" dirty="0"/>
              <a:t>ккал.</a:t>
            </a:r>
          </a:p>
          <a:p>
            <a:pPr algn="ctr"/>
            <a:r>
              <a:rPr lang="ru-RU" dirty="0"/>
              <a:t>9. </a:t>
            </a:r>
            <a:r>
              <a:rPr lang="ru-RU" b="1" i="1" dirty="0"/>
              <a:t>Режим </a:t>
            </a:r>
            <a:r>
              <a:rPr lang="ru-RU" b="1" i="1" dirty="0" err="1"/>
              <a:t>харчування</a:t>
            </a:r>
            <a:r>
              <a:rPr lang="ru-RU" b="1" i="1" dirty="0"/>
              <a:t> </a:t>
            </a:r>
            <a:r>
              <a:rPr lang="ru-RU" b="1" i="1" dirty="0" err="1"/>
              <a:t>включає</a:t>
            </a:r>
            <a:r>
              <a:rPr lang="ru-RU" b="1" i="1" dirty="0"/>
              <a:t> час і </a:t>
            </a:r>
            <a:r>
              <a:rPr lang="ru-RU" b="1" i="1" dirty="0" err="1"/>
              <a:t>кількість</a:t>
            </a:r>
            <a:r>
              <a:rPr lang="ru-RU" b="1" i="1" dirty="0"/>
              <a:t> </a:t>
            </a:r>
            <a:r>
              <a:rPr lang="ru-RU" b="1" i="1" dirty="0" err="1"/>
              <a:t>прийомів</a:t>
            </a:r>
            <a:r>
              <a:rPr lang="ru-RU" b="1" i="1" dirty="0"/>
              <a:t> </a:t>
            </a:r>
            <a:r>
              <a:rPr lang="ru-RU" b="1" i="1" dirty="0" err="1" smtClean="0"/>
              <a:t>їжі</a:t>
            </a:r>
            <a:r>
              <a:rPr lang="ru-RU" dirty="0" smtClean="0"/>
              <a:t>, </a:t>
            </a:r>
            <a:r>
              <a:rPr lang="ru-RU" b="1" dirty="0" err="1" smtClean="0"/>
              <a:t>інтервали</a:t>
            </a:r>
            <a:r>
              <a:rPr lang="ru-RU" b="1" dirty="0" smtClean="0"/>
              <a:t> </a:t>
            </a:r>
            <a:r>
              <a:rPr lang="ru-RU" b="1" dirty="0" err="1"/>
              <a:t>між</a:t>
            </a:r>
            <a:r>
              <a:rPr lang="ru-RU" b="1" dirty="0"/>
              <a:t> ними, </a:t>
            </a:r>
            <a:r>
              <a:rPr lang="ru-RU" b="1" dirty="0" err="1"/>
              <a:t>розподіл</a:t>
            </a:r>
            <a:r>
              <a:rPr lang="ru-RU" b="1" dirty="0"/>
              <a:t> </a:t>
            </a:r>
            <a:r>
              <a:rPr lang="ru-RU" b="1" dirty="0" err="1"/>
              <a:t>харчового</a:t>
            </a:r>
            <a:r>
              <a:rPr lang="ru-RU" b="1" dirty="0"/>
              <a:t> </a:t>
            </a:r>
            <a:r>
              <a:rPr lang="ru-RU" b="1" dirty="0" err="1"/>
              <a:t>раціону</a:t>
            </a:r>
            <a:r>
              <a:rPr lang="ru-RU" b="1" dirty="0"/>
              <a:t> </a:t>
            </a:r>
            <a:r>
              <a:rPr lang="ru-RU" b="1" dirty="0" smtClean="0"/>
              <a:t>за </a:t>
            </a:r>
            <a:r>
              <a:rPr lang="ru-RU" b="1" dirty="0" err="1" smtClean="0"/>
              <a:t>енергоємкістю</a:t>
            </a:r>
            <a:r>
              <a:rPr lang="ru-RU" b="1" dirty="0" smtClean="0"/>
              <a:t>, </a:t>
            </a:r>
            <a:r>
              <a:rPr lang="ru-RU" b="1" dirty="0" err="1" smtClean="0"/>
              <a:t>хімічним</a:t>
            </a:r>
            <a:r>
              <a:rPr lang="ru-RU" b="1" dirty="0" smtClean="0"/>
              <a:t> </a:t>
            </a:r>
            <a:r>
              <a:rPr lang="ru-RU" b="1" dirty="0"/>
              <a:t>складом і </a:t>
            </a:r>
            <a:r>
              <a:rPr lang="ru-RU" b="1" dirty="0" err="1"/>
              <a:t>масою</a:t>
            </a:r>
            <a:r>
              <a:rPr lang="ru-RU" b="1" dirty="0"/>
              <a:t> в </a:t>
            </a:r>
            <a:r>
              <a:rPr lang="ru-RU" b="1" dirty="0" err="1"/>
              <a:t>прийомах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endParaRPr lang="ru-RU" dirty="0"/>
          </a:p>
          <a:p>
            <a:pPr algn="ctr"/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обґрунтованим</a:t>
            </a:r>
            <a:r>
              <a:rPr lang="ru-RU" dirty="0"/>
              <a:t> є </a:t>
            </a:r>
            <a:r>
              <a:rPr lang="ru-RU" b="1" i="1" u="sng" dirty="0">
                <a:solidFill>
                  <a:srgbClr val="FF0000"/>
                </a:solidFill>
              </a:rPr>
              <a:t>3– </a:t>
            </a:r>
            <a:r>
              <a:rPr lang="ru-RU" b="1" i="1" u="sng" dirty="0" err="1">
                <a:solidFill>
                  <a:srgbClr val="FF0000"/>
                </a:solidFill>
              </a:rPr>
              <a:t>або</a:t>
            </a:r>
            <a:r>
              <a:rPr lang="ru-RU" b="1" i="1" u="sng" dirty="0">
                <a:solidFill>
                  <a:srgbClr val="FF0000"/>
                </a:solidFill>
              </a:rPr>
              <a:t> 4–</a:t>
            </a:r>
            <a:r>
              <a:rPr lang="ru-RU" b="1" i="1" u="sng" dirty="0" err="1">
                <a:solidFill>
                  <a:srgbClr val="FF0000"/>
                </a:solidFill>
              </a:rPr>
              <a:t>разовий</a:t>
            </a:r>
            <a:r>
              <a:rPr lang="ru-RU" b="1" i="1" u="sng" dirty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прийом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їжі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протягом</a:t>
            </a:r>
            <a:r>
              <a:rPr lang="ru-RU" b="1" i="1" u="sng" dirty="0" smtClean="0">
                <a:solidFill>
                  <a:srgbClr val="FF0000"/>
                </a:solidFill>
              </a:rPr>
              <a:t> дня.</a:t>
            </a:r>
            <a:endParaRPr lang="ru-RU" b="1" i="1" u="sng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91" y="3904465"/>
            <a:ext cx="4426279" cy="295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863" y="4560449"/>
            <a:ext cx="3481137" cy="229755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4380"/>
            <a:ext cx="8874493" cy="6104020"/>
          </a:xfrm>
        </p:spPr>
        <p:txBody>
          <a:bodyPr>
            <a:noAutofit/>
          </a:bodyPr>
          <a:lstStyle/>
          <a:p>
            <a:pPr algn="ctr"/>
            <a:r>
              <a:rPr lang="ru-RU" b="1" dirty="0" err="1" smtClean="0"/>
              <a:t>Проміжки</a:t>
            </a:r>
            <a:r>
              <a:rPr lang="ru-RU" b="1" dirty="0" smtClean="0"/>
              <a:t> </a:t>
            </a:r>
            <a:r>
              <a:rPr lang="ru-RU" b="1" dirty="0" err="1"/>
              <a:t>між</a:t>
            </a:r>
            <a:r>
              <a:rPr lang="ru-RU" b="1" dirty="0"/>
              <a:t> </a:t>
            </a:r>
            <a:r>
              <a:rPr lang="ru-RU" b="1" dirty="0" err="1"/>
              <a:t>прийомами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dirty="0"/>
              <a:t>не </a:t>
            </a:r>
            <a:r>
              <a:rPr lang="ru-RU" dirty="0" err="1"/>
              <a:t>повинні</a:t>
            </a:r>
            <a:endParaRPr lang="ru-RU" dirty="0"/>
          </a:p>
          <a:p>
            <a:pPr algn="ctr"/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b="1" dirty="0"/>
              <a:t>4–5 годин</a:t>
            </a:r>
            <a:r>
              <a:rPr lang="ru-RU" dirty="0"/>
              <a:t>.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endParaRPr lang="ru-RU" dirty="0"/>
          </a:p>
          <a:p>
            <a:pPr algn="ctr"/>
            <a:r>
              <a:rPr lang="ru-RU" dirty="0"/>
              <a:t>8–10 </a:t>
            </a:r>
            <a:r>
              <a:rPr lang="ru-RU" dirty="0" err="1"/>
              <a:t>годинного</a:t>
            </a:r>
            <a:r>
              <a:rPr lang="ru-RU" dirty="0"/>
              <a:t> </a:t>
            </a:r>
            <a:r>
              <a:rPr lang="ru-RU" dirty="0" err="1"/>
              <a:t>щодобового</a:t>
            </a:r>
            <a:r>
              <a:rPr lang="ru-RU" dirty="0"/>
              <a:t> </a:t>
            </a:r>
            <a:r>
              <a:rPr lang="ru-RU" dirty="0" err="1"/>
              <a:t>перепочинку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є </a:t>
            </a:r>
            <a:r>
              <a:rPr lang="ru-RU" dirty="0" err="1"/>
              <a:t>нічний</a:t>
            </a:r>
            <a:r>
              <a:rPr lang="ru-RU" dirty="0"/>
              <a:t> сон.</a:t>
            </a:r>
          </a:p>
          <a:p>
            <a:pPr algn="ctr"/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прийоми</a:t>
            </a:r>
            <a:r>
              <a:rPr lang="ru-RU" dirty="0"/>
              <a:t> </a:t>
            </a:r>
            <a:r>
              <a:rPr lang="ru-RU" dirty="0" err="1"/>
              <a:t>їжі</a:t>
            </a:r>
            <a:endParaRPr lang="ru-RU" dirty="0"/>
          </a:p>
          <a:p>
            <a:pPr algn="ctr"/>
            <a:r>
              <a:rPr lang="ru-RU" dirty="0">
                <a:solidFill>
                  <a:srgbClr val="7030A0"/>
                </a:solidFill>
              </a:rPr>
              <a:t>проводиться</a:t>
            </a:r>
            <a:r>
              <a:rPr lang="ru-RU" dirty="0"/>
              <a:t> </a:t>
            </a:r>
            <a:r>
              <a:rPr lang="ru-RU" dirty="0" err="1"/>
              <a:t>диференційовано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характеру </a:t>
            </a:r>
            <a:r>
              <a:rPr lang="ru-RU" dirty="0" err="1"/>
              <a:t>трудової</a:t>
            </a:r>
            <a:endParaRPr lang="ru-RU" dirty="0"/>
          </a:p>
          <a:p>
            <a:pPr algn="ctr"/>
            <a:r>
              <a:rPr lang="ru-RU" dirty="0" err="1"/>
              <a:t>діяльності</a:t>
            </a:r>
            <a:r>
              <a:rPr lang="ru-RU" dirty="0"/>
              <a:t>. </a:t>
            </a:r>
            <a:r>
              <a:rPr lang="ru-RU" b="1" dirty="0">
                <a:solidFill>
                  <a:srgbClr val="FF0000"/>
                </a:solidFill>
              </a:rPr>
              <a:t>При 4-х разовому </a:t>
            </a:r>
            <a:r>
              <a:rPr lang="ru-RU" b="1" dirty="0" err="1">
                <a:solidFill>
                  <a:srgbClr val="FF0000"/>
                </a:solidFill>
              </a:rPr>
              <a:t>харчуванні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рекомендується</a:t>
            </a:r>
            <a:r>
              <a:rPr lang="ru-RU" b="1" dirty="0">
                <a:solidFill>
                  <a:srgbClr val="FF0000"/>
                </a:solidFill>
              </a:rPr>
              <a:t> на</a:t>
            </a: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сніданок</a:t>
            </a:r>
            <a:r>
              <a:rPr lang="ru-RU" b="1" dirty="0">
                <a:solidFill>
                  <a:srgbClr val="FF0000"/>
                </a:solidFill>
              </a:rPr>
              <a:t> 25%, на </a:t>
            </a:r>
            <a:r>
              <a:rPr lang="ru-RU" b="1" dirty="0" err="1">
                <a:solidFill>
                  <a:srgbClr val="FF0000"/>
                </a:solidFill>
              </a:rPr>
              <a:t>обід</a:t>
            </a:r>
            <a:r>
              <a:rPr lang="ru-RU" b="1" dirty="0">
                <a:solidFill>
                  <a:srgbClr val="FF0000"/>
                </a:solidFill>
              </a:rPr>
              <a:t> – 35%, </a:t>
            </a:r>
            <a:r>
              <a:rPr lang="ru-RU" b="1" dirty="0" err="1">
                <a:solidFill>
                  <a:srgbClr val="FF0000"/>
                </a:solidFill>
              </a:rPr>
              <a:t>полудень</a:t>
            </a:r>
            <a:r>
              <a:rPr lang="ru-RU" b="1" dirty="0">
                <a:solidFill>
                  <a:srgbClr val="FF0000"/>
                </a:solidFill>
              </a:rPr>
              <a:t> – 15% і на вечерю – 25%</a:t>
            </a: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енергетичної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цінності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добового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раціону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7030A0"/>
                </a:solidFill>
              </a:rPr>
              <a:t>При 3-х разовому</a:t>
            </a:r>
          </a:p>
          <a:p>
            <a:pPr algn="ctr"/>
            <a:r>
              <a:rPr lang="ru-RU" b="1" dirty="0" err="1">
                <a:solidFill>
                  <a:srgbClr val="7030A0"/>
                </a:solidFill>
              </a:rPr>
              <a:t>харчуванні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відповідно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ці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величини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складають</a:t>
            </a:r>
            <a:r>
              <a:rPr lang="ru-RU" b="1" dirty="0">
                <a:solidFill>
                  <a:srgbClr val="7030A0"/>
                </a:solidFill>
              </a:rPr>
              <a:t> 25–30%, 40–45% і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20–25%.</a:t>
            </a:r>
          </a:p>
          <a:p>
            <a:pPr algn="ctr"/>
            <a:r>
              <a:rPr lang="ru-RU" dirty="0" err="1"/>
              <a:t>Сприятливі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: </a:t>
            </a:r>
            <a:r>
              <a:rPr lang="ru-RU" dirty="0" err="1"/>
              <a:t>відповідна</a:t>
            </a:r>
            <a:r>
              <a:rPr lang="ru-RU" dirty="0"/>
              <a:t> обстановка,</a:t>
            </a:r>
          </a:p>
          <a:p>
            <a:pPr algn="ctr"/>
            <a:r>
              <a:rPr lang="ru-RU" dirty="0" err="1"/>
              <a:t>сервіровка</a:t>
            </a:r>
            <a:r>
              <a:rPr lang="ru-RU" dirty="0"/>
              <a:t> столу,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відволікаючих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778" y="144380"/>
            <a:ext cx="9068076" cy="61040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dirty="0"/>
              <a:t>З метою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оптимальних</a:t>
            </a:r>
            <a:r>
              <a:rPr lang="ru-RU" dirty="0"/>
              <a:t> умов </a:t>
            </a:r>
            <a:r>
              <a:rPr lang="ru-RU" dirty="0" err="1"/>
              <a:t>раціонального</a:t>
            </a:r>
            <a:r>
              <a:rPr lang="ru-RU" dirty="0"/>
              <a:t> і</a:t>
            </a:r>
          </a:p>
          <a:p>
            <a:pPr algn="ctr"/>
            <a:r>
              <a:rPr lang="ru-RU" dirty="0" err="1"/>
              <a:t>збалансованого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дотримуватись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endParaRPr lang="ru-RU" dirty="0"/>
          </a:p>
          <a:p>
            <a:pPr algn="ctr"/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pPr algn="ctr"/>
            <a:r>
              <a:rPr lang="ru-RU" dirty="0" smtClean="0"/>
              <a:t>З </a:t>
            </a:r>
            <a:r>
              <a:rPr lang="ru-RU" dirty="0"/>
              <a:t>1997 року ВООЗ взяв за </a:t>
            </a:r>
            <a:r>
              <a:rPr lang="ru-RU" dirty="0" err="1"/>
              <a:t>еталон</a:t>
            </a:r>
            <a:r>
              <a:rPr lang="ru-RU" dirty="0"/>
              <a:t> </a:t>
            </a:r>
            <a:r>
              <a:rPr lang="ru-RU" dirty="0" err="1"/>
              <a:t>розрахунку</a:t>
            </a:r>
            <a:r>
              <a:rPr lang="ru-RU" dirty="0"/>
              <a:t> </a:t>
            </a:r>
            <a:r>
              <a:rPr lang="ru-RU" dirty="0" err="1"/>
              <a:t>ідеальної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endParaRPr lang="ru-RU" dirty="0"/>
          </a:p>
          <a:p>
            <a:pPr algn="ctr"/>
            <a:r>
              <a:rPr lang="ru-RU" dirty="0" err="1"/>
              <a:t>тіла</a:t>
            </a:r>
            <a:r>
              <a:rPr lang="ru-RU" dirty="0"/>
              <a:t> – </a:t>
            </a:r>
            <a:r>
              <a:rPr lang="ru-RU" b="1" i="1" dirty="0" err="1">
                <a:solidFill>
                  <a:srgbClr val="FF0000"/>
                </a:solidFill>
              </a:rPr>
              <a:t>індекс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Кетле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endParaRPr lang="ru-RU" dirty="0"/>
          </a:p>
          <a:p>
            <a:pPr algn="ctr"/>
            <a:r>
              <a:rPr lang="ru-RU" b="1" dirty="0" err="1"/>
              <a:t>індексу</a:t>
            </a:r>
            <a:r>
              <a:rPr lang="ru-RU" b="1" dirty="0"/>
              <a:t> </a:t>
            </a:r>
            <a:r>
              <a:rPr lang="ru-RU" b="1" dirty="0" err="1"/>
              <a:t>маси</a:t>
            </a:r>
            <a:r>
              <a:rPr lang="ru-RU" b="1" dirty="0"/>
              <a:t> </a:t>
            </a:r>
            <a:r>
              <a:rPr lang="ru-RU" b="1" dirty="0" err="1"/>
              <a:t>тіла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68" y="3688081"/>
            <a:ext cx="3769895" cy="301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777" y="144380"/>
            <a:ext cx="9326879" cy="638154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За </a:t>
            </a:r>
            <a:r>
              <a:rPr lang="ru-RU" dirty="0" err="1"/>
              <a:t>індексом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на:</a:t>
            </a:r>
          </a:p>
          <a:p>
            <a:pPr algn="ctr"/>
            <a:r>
              <a:rPr lang="ru-RU" dirty="0"/>
              <a:t>1) </a:t>
            </a:r>
            <a:r>
              <a:rPr lang="ru-RU" b="1" dirty="0" err="1"/>
              <a:t>гіпотрофіків</a:t>
            </a:r>
            <a:r>
              <a:rPr lang="ru-RU" dirty="0"/>
              <a:t> – &lt; 18,5 кг/м2</a:t>
            </a:r>
          </a:p>
          <a:p>
            <a:pPr algn="ctr"/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b="1" dirty="0" err="1"/>
              <a:t>нормотрофіків</a:t>
            </a:r>
            <a:r>
              <a:rPr lang="ru-RU" dirty="0"/>
              <a:t> – 18,5 – 24,5;</a:t>
            </a:r>
          </a:p>
          <a:p>
            <a:pPr algn="ctr"/>
            <a:r>
              <a:rPr lang="ru-RU" dirty="0"/>
              <a:t>3) </a:t>
            </a:r>
            <a:r>
              <a:rPr lang="ru-RU" b="1" dirty="0" err="1"/>
              <a:t>гіпертрофіків</a:t>
            </a:r>
            <a:r>
              <a:rPr lang="ru-RU" dirty="0"/>
              <a:t> – &gt;25,0.</a:t>
            </a:r>
          </a:p>
          <a:p>
            <a:pPr algn="ctr"/>
            <a:r>
              <a:rPr lang="ru-RU" dirty="0"/>
              <a:t>При </a:t>
            </a:r>
            <a:r>
              <a:rPr lang="ru-RU" dirty="0" err="1"/>
              <a:t>складанні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виходити</a:t>
            </a:r>
            <a:r>
              <a:rPr lang="ru-RU" dirty="0"/>
              <a:t> з </a:t>
            </a:r>
            <a:r>
              <a:rPr lang="ru-RU" dirty="0" err="1"/>
              <a:t>добової</a:t>
            </a:r>
            <a:endParaRPr lang="ru-RU" dirty="0"/>
          </a:p>
          <a:p>
            <a:pPr algn="ctr"/>
            <a:r>
              <a:rPr lang="ru-RU" dirty="0"/>
              <a:t>потреби в </a:t>
            </a:r>
            <a:r>
              <a:rPr lang="ru-RU" dirty="0" err="1"/>
              <a:t>білках</a:t>
            </a:r>
            <a:r>
              <a:rPr lang="ru-RU" dirty="0"/>
              <a:t>, жирах і </a:t>
            </a:r>
            <a:r>
              <a:rPr lang="ru-RU" dirty="0" err="1"/>
              <a:t>вуглеводах</a:t>
            </a:r>
            <a:r>
              <a:rPr lang="ru-RU" dirty="0"/>
              <a:t>,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та</a:t>
            </a:r>
          </a:p>
          <a:p>
            <a:pPr algn="ctr"/>
            <a:r>
              <a:rPr lang="ru-RU" dirty="0" err="1"/>
              <a:t>хімічного</a:t>
            </a:r>
            <a:r>
              <a:rPr lang="ru-RU" dirty="0"/>
              <a:t> складу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в них</a:t>
            </a:r>
          </a:p>
          <a:p>
            <a:pPr algn="ctr"/>
            <a:r>
              <a:rPr lang="ru-RU" dirty="0" err="1"/>
              <a:t>вітамінів</a:t>
            </a:r>
            <a:r>
              <a:rPr lang="ru-RU" dirty="0"/>
              <a:t>,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взаємозамінюваності</a:t>
            </a:r>
            <a:endParaRPr lang="ru-RU" dirty="0"/>
          </a:p>
          <a:p>
            <a:pPr algn="ctr"/>
            <a:r>
              <a:rPr lang="ru-RU" dirty="0" err="1"/>
              <a:t>п</a:t>
            </a:r>
            <a:r>
              <a:rPr lang="ru-RU" dirty="0" err="1" smtClean="0"/>
              <a:t>родуктів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Для хворо</a:t>
            </a:r>
            <a:r>
              <a:rPr lang="uk-UA" dirty="0" smtClean="0"/>
              <a:t>ї людини в залежності від</a:t>
            </a:r>
          </a:p>
          <a:p>
            <a:pPr algn="ctr"/>
            <a:r>
              <a:rPr lang="uk-UA" dirty="0" smtClean="0"/>
              <a:t>Хвороби розроблено </a:t>
            </a:r>
            <a:r>
              <a:rPr lang="uk-UA" b="1" dirty="0" smtClean="0"/>
              <a:t>15 дієт за </a:t>
            </a:r>
            <a:r>
              <a:rPr lang="uk-UA" b="1" dirty="0" err="1" smtClean="0"/>
              <a:t>Певзнером</a:t>
            </a:r>
            <a:r>
              <a:rPr lang="uk-UA" dirty="0" smtClean="0"/>
              <a:t>.</a:t>
            </a:r>
          </a:p>
          <a:p>
            <a:pPr algn="ctr"/>
            <a:r>
              <a:rPr lang="uk-UA" dirty="0" smtClean="0"/>
              <a:t>Нині широко використовуються у</a:t>
            </a:r>
          </a:p>
          <a:p>
            <a:pPr algn="ctr"/>
            <a:r>
              <a:rPr lang="uk-UA" dirty="0" smtClean="0"/>
              <a:t>Медичній практиці.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235" y="4493893"/>
            <a:ext cx="3567765" cy="236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83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ветящийся край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554</TotalTime>
  <Words>4343</Words>
  <Application>Microsoft Office PowerPoint</Application>
  <PresentationFormat>Широкоэкранный</PresentationFormat>
  <Paragraphs>329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0" baseType="lpstr">
      <vt:lpstr>Arial</vt:lpstr>
      <vt:lpstr>Century Gothic</vt:lpstr>
      <vt:lpstr>Wingdings 3</vt:lpstr>
      <vt:lpstr>Ион</vt:lpstr>
      <vt:lpstr>ОДЕСЬКИЙ НАЦІОНАЛЬНИЙ МЕДИЧНИЙ УНІВЕРСИТЕТ КАФЕДРА ГІГІЄНИ ТА МЕДИЧНОЇ ЕКОЛОГІЇ</vt:lpstr>
      <vt:lpstr>Презентация PowerPoint</vt:lpstr>
      <vt:lpstr>Презентация PowerPoint</vt:lpstr>
      <vt:lpstr>Презентация PowerPoint</vt:lpstr>
      <vt:lpstr>З історії розвитку харчування</vt:lpstr>
      <vt:lpstr>Презентация PowerPoint</vt:lpstr>
      <vt:lpstr>ЗАХВОРЮВАННЯ З АЛІМЕНТАРНИМИ ЧИННИКАМИ РИЗИКУ РОЗВИТКУ ПАТОЛОГІЇ.</vt:lpstr>
      <vt:lpstr>Презентация PowerPoint</vt:lpstr>
      <vt:lpstr>ЗАХВОРЮВАННЯ ЗУМОВЛЕНІ ХАРЧОВОЮ НЕПЕРЕНОСНІСТЮ. 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Загальна характеристика основних продуктів харчування здорової людини</vt:lpstr>
      <vt:lpstr>Основні складові компоненти їжі і їх роль у формуванні здоров’я</vt:lpstr>
      <vt:lpstr>Білки</vt:lpstr>
      <vt:lpstr>Білки</vt:lpstr>
      <vt:lpstr>Білки</vt:lpstr>
      <vt:lpstr>Жири</vt:lpstr>
      <vt:lpstr>Жири</vt:lpstr>
      <vt:lpstr>Жири</vt:lpstr>
      <vt:lpstr>Жири</vt:lpstr>
      <vt:lpstr>Презентация PowerPoint</vt:lpstr>
      <vt:lpstr>Вуглеводи</vt:lpstr>
      <vt:lpstr>Вуглеводи</vt:lpstr>
      <vt:lpstr>Вуглеводи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Вітаміни та вітаміноподібні речовини</vt:lpstr>
      <vt:lpstr>Вітаміни та вітаміноподібні речовини</vt:lpstr>
      <vt:lpstr>Вітаміни та вітаміноподібні речовини</vt:lpstr>
      <vt:lpstr>Вітаміни та вітаміноподібні речовини</vt:lpstr>
      <vt:lpstr>ОСНОВНІ ПОКАЗНИКИ ОПТИМАЛЬНОГО ХАРЧУВАННЯ ЗДОРОВОЇ ЛЮДИНИ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Пользователь</cp:lastModifiedBy>
  <cp:revision>53</cp:revision>
  <dcterms:created xsi:type="dcterms:W3CDTF">2021-03-09T12:56:45Z</dcterms:created>
  <dcterms:modified xsi:type="dcterms:W3CDTF">2023-02-15T13:28:51Z</dcterms:modified>
</cp:coreProperties>
</file>