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832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9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74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33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61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72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1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4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51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43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05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DDCA3-216F-44DE-A094-4C3A1C3998BF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CA410-FA41-4C0D-A7B3-FB741859B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06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0769" y="558265"/>
            <a:ext cx="9711892" cy="1058779"/>
          </a:xfrm>
        </p:spPr>
        <p:txBody>
          <a:bodyPr/>
          <a:lstStyle/>
          <a:p>
            <a:pPr algn="ctr"/>
            <a:r>
              <a:rPr lang="ru-RU" sz="2800" b="1" dirty="0" smtClean="0"/>
              <a:t>ОДЕСЬКИЙ НАЦІОНАЛЬНИЙ МЕДИЧНИЙ УНІВЕРСИТЕТ</a:t>
            </a:r>
            <a:br>
              <a:rPr lang="ru-RU" sz="2800" b="1" dirty="0" smtClean="0"/>
            </a:br>
            <a:r>
              <a:rPr lang="ru-RU" sz="2800" b="1" dirty="0" smtClean="0"/>
              <a:t>КАФЕДРА ГІГІЄНИ ТА МЕДИЧНОЇ ЕКОЛОГІЇ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52902" y="1799924"/>
            <a:ext cx="9307630" cy="1405289"/>
          </a:xfrm>
        </p:spPr>
        <p:txBody>
          <a:bodyPr>
            <a:normAutofit fontScale="85000" lnSpcReduction="20000"/>
          </a:bodyPr>
          <a:lstStyle/>
          <a:p>
            <a:endParaRPr lang="ru-RU" sz="4000" dirty="0" smtClean="0"/>
          </a:p>
          <a:p>
            <a:pPr algn="ctr"/>
            <a:r>
              <a:rPr lang="uk-UA" sz="4000" b="1" u="sng" dirty="0" smtClean="0"/>
              <a:t>Хвороби серцево-судинної системи і дієтотерапія</a:t>
            </a:r>
            <a:endParaRPr lang="ru-RU" sz="4000" b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26" y="3205213"/>
            <a:ext cx="4258778" cy="283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4261" y="365125"/>
            <a:ext cx="11758061" cy="1325563"/>
          </a:xfrm>
        </p:spPr>
        <p:txBody>
          <a:bodyPr/>
          <a:lstStyle/>
          <a:p>
            <a:pPr algn="ctr"/>
            <a:r>
              <a:rPr lang="uk-UA" b="1" dirty="0" smtClean="0"/>
              <a:t>ПЛАН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496134" y="1424540"/>
            <a:ext cx="11223057" cy="368086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1.	Атеросклероз</a:t>
            </a:r>
          </a:p>
          <a:p>
            <a:pPr algn="ctr"/>
            <a:r>
              <a:rPr lang="ru-RU" sz="2000" b="1" dirty="0"/>
              <a:t>2.	Баланс холестерину в </a:t>
            </a:r>
            <a:r>
              <a:rPr lang="ru-RU" sz="2000" b="1" dirty="0" err="1"/>
              <a:t>організмі</a:t>
            </a:r>
            <a:r>
              <a:rPr lang="ru-RU" sz="2000" b="1" dirty="0"/>
              <a:t> </a:t>
            </a:r>
            <a:r>
              <a:rPr lang="ru-RU" sz="2000" b="1" dirty="0" err="1"/>
              <a:t>людини</a:t>
            </a:r>
            <a:endParaRPr lang="ru-RU" sz="2000" b="1" dirty="0"/>
          </a:p>
          <a:p>
            <a:pPr algn="ctr"/>
            <a:r>
              <a:rPr lang="ru-RU" sz="2000" b="1" dirty="0"/>
              <a:t>3.	Синтез холестерину</a:t>
            </a:r>
          </a:p>
          <a:p>
            <a:pPr algn="ctr"/>
            <a:r>
              <a:rPr lang="ru-RU" sz="2000" b="1" dirty="0"/>
              <a:t>4.	</a:t>
            </a:r>
            <a:r>
              <a:rPr lang="ru-RU" sz="2000" b="1" dirty="0" err="1"/>
              <a:t>Виведення</a:t>
            </a:r>
            <a:r>
              <a:rPr lang="ru-RU" sz="2000" b="1" dirty="0"/>
              <a:t> холестерину з </a:t>
            </a:r>
            <a:r>
              <a:rPr lang="ru-RU" sz="2000" b="1" dirty="0" err="1"/>
              <a:t>організму</a:t>
            </a:r>
            <a:endParaRPr lang="ru-RU" sz="2000" b="1" dirty="0"/>
          </a:p>
          <a:p>
            <a:pPr algn="ctr"/>
            <a:r>
              <a:rPr lang="ru-RU" sz="2000" b="1" dirty="0"/>
              <a:t>5.	Шляхи </a:t>
            </a:r>
            <a:r>
              <a:rPr lang="ru-RU" sz="2000" b="1" dirty="0" err="1"/>
              <a:t>зниження</a:t>
            </a:r>
            <a:r>
              <a:rPr lang="ru-RU" sz="2000" b="1" dirty="0"/>
              <a:t> </a:t>
            </a:r>
            <a:r>
              <a:rPr lang="ru-RU" sz="2000" b="1" dirty="0" err="1"/>
              <a:t>рівня</a:t>
            </a:r>
            <a:r>
              <a:rPr lang="ru-RU" sz="2000" b="1" dirty="0"/>
              <a:t> холестерину в </a:t>
            </a:r>
            <a:r>
              <a:rPr lang="ru-RU" sz="2000" b="1" dirty="0" err="1"/>
              <a:t>крові</a:t>
            </a:r>
            <a:endParaRPr lang="ru-RU" sz="2000" b="1" dirty="0"/>
          </a:p>
          <a:p>
            <a:pPr algn="ctr"/>
            <a:r>
              <a:rPr lang="ru-RU" sz="2000" b="1" dirty="0"/>
              <a:t>6.	</a:t>
            </a:r>
            <a:r>
              <a:rPr lang="ru-RU" sz="2000" b="1" dirty="0" err="1"/>
              <a:t>Лікувальне</a:t>
            </a:r>
            <a:r>
              <a:rPr lang="ru-RU" sz="2000" b="1" dirty="0"/>
              <a:t> </a:t>
            </a:r>
            <a:r>
              <a:rPr lang="ru-RU" sz="2000" b="1" dirty="0" err="1"/>
              <a:t>харчування</a:t>
            </a:r>
            <a:r>
              <a:rPr lang="ru-RU" sz="2000" b="1" dirty="0"/>
              <a:t> при ГБ</a:t>
            </a:r>
          </a:p>
          <a:p>
            <a:pPr algn="ctr"/>
            <a:r>
              <a:rPr lang="ru-RU" sz="2000" b="1" dirty="0"/>
              <a:t>7.	</a:t>
            </a:r>
            <a:r>
              <a:rPr lang="ru-RU" sz="2000" b="1" dirty="0" err="1"/>
              <a:t>Лікувальне</a:t>
            </a:r>
            <a:r>
              <a:rPr lang="ru-RU" sz="2000" b="1" dirty="0"/>
              <a:t> </a:t>
            </a:r>
            <a:r>
              <a:rPr lang="ru-RU" sz="2000" b="1" dirty="0" err="1"/>
              <a:t>харчування</a:t>
            </a:r>
            <a:r>
              <a:rPr lang="ru-RU" sz="2000" b="1" dirty="0"/>
              <a:t> при </a:t>
            </a:r>
            <a:r>
              <a:rPr lang="ru-RU" sz="2000" b="1" dirty="0" err="1"/>
              <a:t>захворюваннях</a:t>
            </a:r>
            <a:r>
              <a:rPr lang="ru-RU" sz="2000" b="1" dirty="0"/>
              <a:t> ССС</a:t>
            </a:r>
          </a:p>
          <a:p>
            <a:pPr algn="ctr"/>
            <a:r>
              <a:rPr lang="ru-RU" sz="2000" b="1" dirty="0"/>
              <a:t>8.	Контроль </a:t>
            </a:r>
            <a:r>
              <a:rPr lang="ru-RU" sz="2000" b="1" dirty="0" err="1"/>
              <a:t>маси</a:t>
            </a:r>
            <a:r>
              <a:rPr lang="ru-RU" sz="2000" b="1" dirty="0"/>
              <a:t> </a:t>
            </a:r>
            <a:r>
              <a:rPr lang="ru-RU" sz="2000" b="1" dirty="0" err="1"/>
              <a:t>тіла</a:t>
            </a:r>
            <a:endParaRPr lang="ru-RU" sz="2000" b="1" dirty="0"/>
          </a:p>
          <a:p>
            <a:pPr algn="ctr"/>
            <a:r>
              <a:rPr lang="ru-RU" sz="2000" b="1" dirty="0"/>
              <a:t>9.	</a:t>
            </a:r>
            <a:r>
              <a:rPr lang="ru-RU" sz="2000" b="1" dirty="0" err="1"/>
              <a:t>Харчування</a:t>
            </a:r>
            <a:r>
              <a:rPr lang="ru-RU" sz="2000" b="1" dirty="0"/>
              <a:t> </a:t>
            </a:r>
            <a:r>
              <a:rPr lang="ru-RU" sz="2000" b="1" dirty="0" err="1"/>
              <a:t>після</a:t>
            </a:r>
            <a:r>
              <a:rPr lang="ru-RU" sz="2000" b="1" dirty="0"/>
              <a:t> </a:t>
            </a:r>
            <a:r>
              <a:rPr lang="ru-RU" sz="2000" b="1" dirty="0" err="1"/>
              <a:t>перенесеного</a:t>
            </a:r>
            <a:r>
              <a:rPr lang="ru-RU" sz="2000" b="1" dirty="0"/>
              <a:t> </a:t>
            </a:r>
            <a:r>
              <a:rPr lang="ru-RU" sz="2000" b="1" dirty="0" err="1"/>
              <a:t>інфаркту</a:t>
            </a:r>
            <a:r>
              <a:rPr lang="ru-RU" sz="2000" b="1" dirty="0"/>
              <a:t> </a:t>
            </a:r>
            <a:r>
              <a:rPr lang="ru-RU" sz="2000" b="1" dirty="0" err="1"/>
              <a:t>міокарда</a:t>
            </a:r>
            <a:r>
              <a:rPr lang="ru-RU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ru-RU" sz="2000" b="1" dirty="0"/>
              <a:t>при </a:t>
            </a:r>
            <a:r>
              <a:rPr lang="ru-RU" sz="2000" b="1" dirty="0" err="1"/>
              <a:t>ішемічній</a:t>
            </a:r>
            <a:r>
              <a:rPr lang="ru-RU" sz="2000" b="1" dirty="0"/>
              <a:t> </a:t>
            </a:r>
            <a:r>
              <a:rPr lang="ru-RU" sz="2000" b="1" dirty="0" err="1"/>
              <a:t>хворобі</a:t>
            </a:r>
            <a:r>
              <a:rPr lang="ru-RU" sz="2000" b="1" dirty="0"/>
              <a:t> </a:t>
            </a:r>
            <a:r>
              <a:rPr lang="ru-RU" sz="2000" b="1" dirty="0" err="1"/>
              <a:t>серця</a:t>
            </a:r>
            <a:endParaRPr lang="ru-RU" sz="2000" b="1" dirty="0"/>
          </a:p>
          <a:p>
            <a:pPr algn="ctr"/>
            <a:r>
              <a:rPr lang="ru-RU" sz="2000" b="1" dirty="0"/>
              <a:t>10.	</a:t>
            </a:r>
            <a:r>
              <a:rPr lang="ru-RU" sz="2000" b="1" dirty="0" err="1"/>
              <a:t>Ішемічна</a:t>
            </a:r>
            <a:r>
              <a:rPr lang="ru-RU" sz="2000" b="1" dirty="0"/>
              <a:t> хвороба </a:t>
            </a:r>
            <a:r>
              <a:rPr lang="ru-RU" sz="2000" b="1" dirty="0" err="1"/>
              <a:t>серця</a:t>
            </a:r>
            <a:r>
              <a:rPr lang="ru-RU" sz="2000" b="1" dirty="0"/>
              <a:t> (ІХС)</a:t>
            </a:r>
          </a:p>
          <a:p>
            <a:pPr algn="ctr"/>
            <a:r>
              <a:rPr lang="ru-RU" sz="2000" b="1" dirty="0"/>
              <a:t>11.	</a:t>
            </a:r>
            <a:r>
              <a:rPr lang="ru-RU" sz="2000" b="1" dirty="0" err="1"/>
              <a:t>Харчування</a:t>
            </a:r>
            <a:r>
              <a:rPr lang="ru-RU" sz="2000" b="1" dirty="0"/>
              <a:t> при </a:t>
            </a:r>
            <a:r>
              <a:rPr lang="ru-RU" sz="2000" b="1" dirty="0" err="1"/>
              <a:t>хронічній</a:t>
            </a:r>
            <a:r>
              <a:rPr lang="ru-RU" sz="2000" b="1" dirty="0"/>
              <a:t> </a:t>
            </a:r>
            <a:r>
              <a:rPr lang="ru-RU" sz="2000" b="1" dirty="0" err="1"/>
              <a:t>серцевій</a:t>
            </a:r>
            <a:r>
              <a:rPr lang="ru-RU" sz="2000" b="1" dirty="0"/>
              <a:t> </a:t>
            </a:r>
            <a:r>
              <a:rPr lang="ru-RU" sz="2000" b="1" dirty="0" err="1"/>
              <a:t>недостатності</a:t>
            </a:r>
            <a:endParaRPr lang="ru-RU" sz="2000" b="1" dirty="0"/>
          </a:p>
          <a:p>
            <a:pPr marL="0" indent="0" algn="ctr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0484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5781" y="721895"/>
            <a:ext cx="8844832" cy="5297905"/>
          </a:xfrm>
        </p:spPr>
        <p:txBody>
          <a:bodyPr/>
          <a:lstStyle/>
          <a:p>
            <a:r>
              <a:rPr lang="ru-RU" sz="2000" b="1" i="1" u="sng" dirty="0">
                <a:solidFill>
                  <a:schemeClr val="accent1"/>
                </a:solidFill>
              </a:rPr>
              <a:t>Атеросклероз - </a:t>
            </a:r>
            <a:r>
              <a:rPr lang="ru-RU" sz="2000" b="1" i="1" u="sng" dirty="0" err="1">
                <a:solidFill>
                  <a:schemeClr val="accent1"/>
                </a:solidFill>
              </a:rPr>
              <a:t>хронічне</a:t>
            </a:r>
            <a:r>
              <a:rPr lang="ru-RU" sz="2000" b="1" i="1" u="sng" dirty="0">
                <a:solidFill>
                  <a:schemeClr val="accent1"/>
                </a:solidFill>
              </a:rPr>
              <a:t> </a:t>
            </a:r>
            <a:r>
              <a:rPr lang="ru-RU" sz="2000" b="1" i="1" u="sng" dirty="0" err="1">
                <a:solidFill>
                  <a:schemeClr val="accent1"/>
                </a:solidFill>
              </a:rPr>
              <a:t>прогресуюче</a:t>
            </a:r>
            <a:r>
              <a:rPr lang="ru-RU" sz="2000" b="1" i="1" u="sng" dirty="0">
                <a:solidFill>
                  <a:schemeClr val="accent1"/>
                </a:solidFill>
              </a:rPr>
              <a:t> </a:t>
            </a:r>
            <a:r>
              <a:rPr lang="ru-RU" sz="2000" b="1" i="1" u="sng" dirty="0" err="1">
                <a:solidFill>
                  <a:schemeClr val="accent1"/>
                </a:solidFill>
              </a:rPr>
              <a:t>захворювання</a:t>
            </a:r>
            <a:r>
              <a:rPr lang="ru-RU" sz="2000" b="1" i="1" u="sng" dirty="0">
                <a:solidFill>
                  <a:schemeClr val="accent1"/>
                </a:solidFill>
              </a:rPr>
              <a:t>, при </a:t>
            </a:r>
            <a:r>
              <a:rPr lang="ru-RU" sz="2000" b="1" i="1" u="sng" dirty="0" err="1">
                <a:solidFill>
                  <a:schemeClr val="accent1"/>
                </a:solidFill>
              </a:rPr>
              <a:t>якому</a:t>
            </a:r>
            <a:r>
              <a:rPr lang="ru-RU" sz="2000" b="1" i="1" u="sng" dirty="0">
                <a:solidFill>
                  <a:schemeClr val="accent1"/>
                </a:solidFill>
              </a:rPr>
              <a:t> </a:t>
            </a:r>
            <a:r>
              <a:rPr lang="ru-RU" sz="2000" b="1" i="1" u="sng" dirty="0" err="1">
                <a:solidFill>
                  <a:schemeClr val="accent1"/>
                </a:solidFill>
              </a:rPr>
              <a:t>артерії</a:t>
            </a:r>
            <a:r>
              <a:rPr lang="ru-RU" sz="2000" b="1" i="1" u="sng" dirty="0">
                <a:solidFill>
                  <a:schemeClr val="accent1"/>
                </a:solidFill>
              </a:rPr>
              <a:t> </a:t>
            </a:r>
            <a:r>
              <a:rPr lang="ru-RU" sz="2000" b="1" i="1" u="sng" dirty="0" err="1">
                <a:solidFill>
                  <a:schemeClr val="accent1"/>
                </a:solidFill>
              </a:rPr>
              <a:t>уражаються</a:t>
            </a:r>
            <a:r>
              <a:rPr lang="ru-RU" sz="2000" b="1" i="1" u="sng" dirty="0">
                <a:solidFill>
                  <a:schemeClr val="accent1"/>
                </a:solidFill>
              </a:rPr>
              <a:t> </a:t>
            </a:r>
            <a:r>
              <a:rPr lang="ru-RU" sz="2000" b="1" i="1" u="sng" dirty="0" err="1">
                <a:solidFill>
                  <a:schemeClr val="accent1"/>
                </a:solidFill>
              </a:rPr>
              <a:t>атеросклеротичними</a:t>
            </a:r>
            <a:r>
              <a:rPr lang="ru-RU" sz="2000" b="1" i="1" u="sng" dirty="0">
                <a:solidFill>
                  <a:schemeClr val="accent1"/>
                </a:solidFill>
              </a:rPr>
              <a:t> бляшками </a:t>
            </a:r>
            <a:r>
              <a:rPr lang="ru-RU" sz="2000" b="1" i="1" u="sng" dirty="0" err="1">
                <a:solidFill>
                  <a:schemeClr val="accent1"/>
                </a:solidFill>
              </a:rPr>
              <a:t>холестеринів</a:t>
            </a:r>
            <a:r>
              <a:rPr lang="ru-RU" sz="2000" b="1" i="1" u="sng" dirty="0">
                <a:solidFill>
                  <a:schemeClr val="accent1"/>
                </a:solidFill>
              </a:rPr>
              <a:t>.</a:t>
            </a:r>
          </a:p>
          <a:p>
            <a:endParaRPr lang="ru-RU" sz="2000" b="1" i="1" u="sng" dirty="0">
              <a:solidFill>
                <a:schemeClr val="accent1"/>
              </a:solidFill>
            </a:endParaRPr>
          </a:p>
          <a:p>
            <a:r>
              <a:rPr lang="ru-RU" sz="2000" dirty="0" err="1"/>
              <a:t>Зазначеному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сприяють</a:t>
            </a:r>
            <a:r>
              <a:rPr lang="ru-RU" sz="2000" dirty="0"/>
              <a:t>:</a:t>
            </a:r>
          </a:p>
          <a:p>
            <a:r>
              <a:rPr lang="ru-RU" sz="2000" dirty="0"/>
              <a:t>	</a:t>
            </a:r>
            <a:r>
              <a:rPr lang="ru-RU" sz="2000" dirty="0" err="1"/>
              <a:t>цукровий</a:t>
            </a:r>
            <a:r>
              <a:rPr lang="ru-RU" sz="2000" dirty="0"/>
              <a:t> </a:t>
            </a:r>
            <a:r>
              <a:rPr lang="ru-RU" sz="2000" dirty="0" err="1"/>
              <a:t>діабет</a:t>
            </a:r>
            <a:r>
              <a:rPr lang="ru-RU" sz="2000" dirty="0"/>
              <a:t>,</a:t>
            </a:r>
          </a:p>
          <a:p>
            <a:r>
              <a:rPr lang="ru-RU" sz="2000" dirty="0"/>
              <a:t>	</a:t>
            </a:r>
            <a:r>
              <a:rPr lang="ru-RU" sz="2000" dirty="0" err="1"/>
              <a:t>гіпертонічна</a:t>
            </a:r>
            <a:r>
              <a:rPr lang="ru-RU" sz="2000" dirty="0"/>
              <a:t> хвороба,</a:t>
            </a:r>
          </a:p>
          <a:p>
            <a:r>
              <a:rPr lang="ru-RU" sz="2000" dirty="0"/>
              <a:t>	</a:t>
            </a:r>
            <a:r>
              <a:rPr lang="ru-RU" sz="2000" dirty="0" err="1"/>
              <a:t>гіперхолестеринемія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178" y="3620207"/>
            <a:ext cx="5152038" cy="286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23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ru-RU" dirty="0" err="1"/>
              <a:t>молекули</a:t>
            </a:r>
            <a:r>
              <a:rPr lang="ru-RU" dirty="0"/>
              <a:t> холестерину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2524" y="1558681"/>
            <a:ext cx="5531896" cy="501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20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6254"/>
            <a:ext cx="10433785" cy="17614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                 Баланс холестерину </a:t>
            </a:r>
            <a:r>
              <a:rPr lang="ru-RU" b="1" dirty="0" err="1" smtClean="0"/>
              <a:t>організмі</a:t>
            </a:r>
            <a:r>
              <a:rPr lang="ru-RU" b="1" dirty="0" smtClean="0"/>
              <a:t> </a:t>
            </a:r>
            <a:r>
              <a:rPr lang="ru-RU" b="1" dirty="0" err="1" smtClean="0"/>
              <a:t>людини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2880" y="2367815"/>
            <a:ext cx="12009120" cy="441799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err="1"/>
              <a:t>Надходження</a:t>
            </a:r>
            <a:r>
              <a:rPr lang="ru-RU" b="1" dirty="0"/>
              <a:t>                          Синтез в </a:t>
            </a:r>
            <a:r>
              <a:rPr lang="ru-RU" b="1" dirty="0" err="1" smtClean="0"/>
              <a:t>організмі</a:t>
            </a:r>
            <a:r>
              <a:rPr lang="ru-RU" b="1" dirty="0" smtClean="0"/>
              <a:t> </a:t>
            </a: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       </a:t>
            </a:r>
            <a:r>
              <a:rPr lang="ru-RU" b="1" dirty="0"/>
              <a:t>з </a:t>
            </a:r>
            <a:r>
              <a:rPr lang="ru-RU" b="1" dirty="0" err="1" smtClean="0"/>
              <a:t>їжею</a:t>
            </a:r>
            <a:r>
              <a:rPr lang="ru-RU" b="1" dirty="0" smtClean="0"/>
              <a:t> </a:t>
            </a:r>
            <a:r>
              <a:rPr lang="ru-RU" b="1" dirty="0"/>
              <a:t>0,3-0,5 г                          </a:t>
            </a:r>
            <a:r>
              <a:rPr lang="ru-RU" b="1" dirty="0" err="1"/>
              <a:t>близько</a:t>
            </a:r>
            <a:r>
              <a:rPr lang="ru-RU" b="1" dirty="0"/>
              <a:t> 1 г </a:t>
            </a:r>
            <a:endParaRPr lang="ru-RU" b="1" dirty="0" smtClean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b="1" dirty="0"/>
              <a:t> </a:t>
            </a:r>
            <a:r>
              <a:rPr lang="ru-RU" b="1" dirty="0" err="1"/>
              <a:t>Усього</a:t>
            </a:r>
            <a:r>
              <a:rPr lang="ru-RU" b="1" dirty="0"/>
              <a:t> в </a:t>
            </a:r>
            <a:r>
              <a:rPr lang="ru-RU" b="1" dirty="0" err="1" smtClean="0"/>
              <a:t>організмі</a:t>
            </a:r>
            <a:r>
              <a:rPr lang="ru-RU" b="1" dirty="0" smtClean="0"/>
              <a:t> </a:t>
            </a:r>
            <a:r>
              <a:rPr lang="ru-RU" b="1" dirty="0" err="1"/>
              <a:t>близько</a:t>
            </a:r>
            <a:r>
              <a:rPr lang="ru-RU" b="1" dirty="0"/>
              <a:t> 140 г 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             </a:t>
            </a:r>
            <a:r>
              <a:rPr lang="ru-RU" b="1" dirty="0" smtClean="0"/>
              <a:t> </a:t>
            </a:r>
            <a:r>
              <a:rPr lang="ru-RU" b="1" dirty="0" err="1"/>
              <a:t>Клітини</a:t>
            </a:r>
            <a:r>
              <a:rPr lang="ru-RU" b="1" dirty="0"/>
              <a:t> 93%          Кров 7% </a:t>
            </a:r>
          </a:p>
          <a:p>
            <a:pPr marL="0" indent="0" algn="ctr">
              <a:buNone/>
            </a:pPr>
            <a:r>
              <a:rPr lang="ru-RU" b="1" dirty="0" smtClean="0"/>
              <a:t>  1. </a:t>
            </a:r>
            <a:r>
              <a:rPr lang="ru-RU" b="1" dirty="0" err="1" smtClean="0"/>
              <a:t>Мембрани</a:t>
            </a:r>
            <a:r>
              <a:rPr lang="ru-RU" b="1" dirty="0" smtClean="0"/>
              <a:t> </a:t>
            </a: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       </a:t>
            </a:r>
            <a:r>
              <a:rPr lang="ru-RU" b="1" dirty="0" err="1"/>
              <a:t>клітин</a:t>
            </a:r>
            <a:r>
              <a:rPr lang="ru-RU" b="1" dirty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   2. ЛП </a:t>
            </a:r>
            <a:r>
              <a:rPr lang="ru-RU" b="1" dirty="0" err="1"/>
              <a:t>крові</a:t>
            </a:r>
            <a:r>
              <a:rPr lang="ru-RU" b="1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3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764" y="558265"/>
            <a:ext cx="10751418" cy="546153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500" b="1" i="1" u="sng" dirty="0" err="1">
                <a:solidFill>
                  <a:schemeClr val="accent1"/>
                </a:solidFill>
              </a:rPr>
              <a:t>Використання</a:t>
            </a:r>
            <a:r>
              <a:rPr lang="ru-RU" sz="3500" b="1" i="1" u="sng" dirty="0">
                <a:solidFill>
                  <a:schemeClr val="accent1"/>
                </a:solidFill>
              </a:rPr>
              <a:t> </a:t>
            </a:r>
            <a:r>
              <a:rPr lang="ru-RU" sz="3500" b="1" i="1" u="sng" dirty="0" smtClean="0">
                <a:solidFill>
                  <a:schemeClr val="accent1"/>
                </a:solidFill>
              </a:rPr>
              <a:t>за </a:t>
            </a:r>
            <a:r>
              <a:rPr lang="ru-RU" sz="3500" b="1" i="1" u="sng" dirty="0" err="1" smtClean="0">
                <a:solidFill>
                  <a:schemeClr val="accent1"/>
                </a:solidFill>
              </a:rPr>
              <a:t>добу</a:t>
            </a:r>
            <a:endParaRPr lang="ru-RU" sz="3500" b="1" i="1" u="sng" dirty="0">
              <a:solidFill>
                <a:schemeClr val="accent1"/>
              </a:solidFill>
            </a:endParaRPr>
          </a:p>
          <a:p>
            <a:endParaRPr lang="ru-RU" b="1" dirty="0">
              <a:solidFill>
                <a:srgbClr val="FFFF00"/>
              </a:solidFill>
            </a:endParaRP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</a:t>
            </a:r>
            <a:r>
              <a:rPr lang="ru-RU" b="1" dirty="0" err="1"/>
              <a:t>Жовчні</a:t>
            </a:r>
            <a:r>
              <a:rPr lang="ru-RU" b="1" dirty="0"/>
              <a:t> </a:t>
            </a:r>
          </a:p>
          <a:p>
            <a:endParaRPr lang="ru-RU" b="1" dirty="0"/>
          </a:p>
          <a:p>
            <a:r>
              <a:rPr lang="ru-RU" b="1" dirty="0" smtClean="0"/>
              <a:t>   </a:t>
            </a:r>
            <a:r>
              <a:rPr lang="ru-RU" b="1" dirty="0" err="1" smtClean="0"/>
              <a:t>кислоти</a:t>
            </a:r>
            <a:r>
              <a:rPr lang="ru-RU" b="1" dirty="0" smtClean="0"/>
              <a:t> </a:t>
            </a:r>
            <a:r>
              <a:rPr lang="ru-RU" b="1" dirty="0"/>
              <a:t>(0,6 г)               </a:t>
            </a:r>
            <a:r>
              <a:rPr lang="ru-RU" b="1" dirty="0" err="1"/>
              <a:t>Шкірне</a:t>
            </a:r>
            <a:r>
              <a:rPr lang="ru-RU" b="1" dirty="0"/>
              <a:t> сало                  </a:t>
            </a:r>
            <a:r>
              <a:rPr lang="ru-RU" b="1" dirty="0" err="1"/>
              <a:t>Стероїдні</a:t>
            </a:r>
            <a:r>
              <a:rPr lang="ru-RU" b="1" dirty="0"/>
              <a:t> </a:t>
            </a:r>
          </a:p>
          <a:p>
            <a:endParaRPr lang="ru-RU" b="1" dirty="0"/>
          </a:p>
          <a:p>
            <a:r>
              <a:rPr lang="ru-RU" b="1" dirty="0"/>
              <a:t>                                 </a:t>
            </a:r>
            <a:r>
              <a:rPr lang="ru-RU" b="1" dirty="0" smtClean="0"/>
              <a:t>               (</a:t>
            </a:r>
            <a:r>
              <a:rPr lang="ru-RU" b="1" dirty="0"/>
              <a:t>100 мг)             </a:t>
            </a:r>
            <a:r>
              <a:rPr lang="ru-RU" b="1" dirty="0" smtClean="0"/>
              <a:t>          </a:t>
            </a:r>
            <a:r>
              <a:rPr lang="ru-RU" b="1" dirty="0" err="1"/>
              <a:t>гормони</a:t>
            </a:r>
            <a:r>
              <a:rPr lang="ru-RU" b="1" dirty="0"/>
              <a:t> (40 мг) </a:t>
            </a:r>
          </a:p>
          <a:p>
            <a:endParaRPr lang="ru-RU" b="1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</a:t>
            </a:r>
            <a:r>
              <a:rPr lang="ru-RU" b="1" dirty="0" err="1"/>
              <a:t>Окислення</a:t>
            </a:r>
            <a:r>
              <a:rPr lang="ru-RU" b="1" dirty="0"/>
              <a:t>, </a:t>
            </a:r>
            <a:r>
              <a:rPr lang="ru-RU" b="1" dirty="0" err="1"/>
              <a:t>видалення</a:t>
            </a:r>
            <a:r>
              <a:rPr lang="ru-RU" b="1" dirty="0"/>
              <a:t>                Синтез </a:t>
            </a:r>
            <a:r>
              <a:rPr lang="ru-RU" b="1" dirty="0" err="1"/>
              <a:t>вітамина</a:t>
            </a:r>
            <a:r>
              <a:rPr lang="ru-RU" b="1" dirty="0"/>
              <a:t> </a:t>
            </a:r>
          </a:p>
          <a:p>
            <a:endParaRPr lang="ru-RU" b="1" dirty="0"/>
          </a:p>
          <a:p>
            <a:r>
              <a:rPr lang="ru-RU" b="1" dirty="0"/>
              <a:t>     з </a:t>
            </a:r>
            <a:r>
              <a:rPr lang="ru-RU" b="1" dirty="0" err="1" smtClean="0"/>
              <a:t>фекаліями</a:t>
            </a:r>
            <a:r>
              <a:rPr lang="ru-RU" b="1" dirty="0" smtClean="0"/>
              <a:t> (0,5 </a:t>
            </a:r>
            <a:r>
              <a:rPr lang="ru-RU" b="1" dirty="0"/>
              <a:t>г)                   Д3 (10 мг) </a:t>
            </a:r>
          </a:p>
        </p:txBody>
      </p:sp>
    </p:spTree>
    <p:extLst>
      <p:ext uri="{BB962C8B-B14F-4D97-AF65-F5344CB8AC3E}">
        <p14:creationId xmlns:p14="http://schemas.microsoft.com/office/powerpoint/2010/main" val="369123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856649"/>
            <a:ext cx="10934299" cy="4254366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Атеросклероз </a:t>
            </a:r>
            <a:r>
              <a:rPr lang="ru-RU" b="1" i="1" dirty="0" err="1">
                <a:solidFill>
                  <a:schemeClr val="accent1"/>
                </a:solidFill>
              </a:rPr>
              <a:t>судин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спочатку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може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нічим</a:t>
            </a:r>
            <a:r>
              <a:rPr lang="ru-RU" b="1" i="1" dirty="0">
                <a:solidFill>
                  <a:schemeClr val="accent1"/>
                </a:solidFill>
              </a:rPr>
              <a:t> себе не </a:t>
            </a:r>
            <a:r>
              <a:rPr lang="ru-RU" b="1" i="1" dirty="0" err="1">
                <a:solidFill>
                  <a:schemeClr val="accent1"/>
                </a:solidFill>
              </a:rPr>
              <a:t>проявляти</a:t>
            </a:r>
            <a:r>
              <a:rPr lang="ru-RU" b="1" i="1" dirty="0">
                <a:solidFill>
                  <a:schemeClr val="accent1"/>
                </a:solidFill>
              </a:rPr>
              <a:t>, </a:t>
            </a:r>
            <a:r>
              <a:rPr lang="ru-RU" b="1" i="1" dirty="0" err="1">
                <a:solidFill>
                  <a:schemeClr val="accent1"/>
                </a:solidFill>
              </a:rPr>
              <a:t>протікаючи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безсимптомно</a:t>
            </a:r>
            <a:r>
              <a:rPr lang="ru-RU" b="1" i="1" dirty="0">
                <a:solidFill>
                  <a:schemeClr val="accent1"/>
                </a:solidFill>
              </a:rPr>
              <a:t>.</a:t>
            </a:r>
          </a:p>
          <a:p>
            <a:endParaRPr lang="ru-RU" b="1" i="1" dirty="0">
              <a:solidFill>
                <a:schemeClr val="accent1"/>
              </a:solidFill>
            </a:endParaRPr>
          </a:p>
          <a:p>
            <a:r>
              <a:rPr lang="ru-RU" b="1" i="1" dirty="0" err="1">
                <a:solidFill>
                  <a:schemeClr val="accent1"/>
                </a:solidFill>
              </a:rPr>
              <a:t>Проте</a:t>
            </a:r>
            <a:r>
              <a:rPr lang="ru-RU" b="1" i="1" dirty="0">
                <a:solidFill>
                  <a:schemeClr val="accent1"/>
                </a:solidFill>
              </a:rPr>
              <a:t> у </a:t>
            </a:r>
            <a:r>
              <a:rPr lang="ru-RU" b="1" i="1" dirty="0" err="1">
                <a:solidFill>
                  <a:schemeClr val="accent1"/>
                </a:solidFill>
              </a:rPr>
              <a:t>міру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прогресування</a:t>
            </a:r>
            <a:r>
              <a:rPr lang="ru-RU" b="1" i="1" dirty="0">
                <a:solidFill>
                  <a:schemeClr val="accent1"/>
                </a:solidFill>
              </a:rPr>
              <a:t> атеросклерозу </a:t>
            </a:r>
            <a:r>
              <a:rPr lang="ru-RU" b="1" i="1" dirty="0" err="1">
                <a:solidFill>
                  <a:schemeClr val="accent1"/>
                </a:solidFill>
              </a:rPr>
              <a:t>судини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втрачають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еластичність</a:t>
            </a:r>
            <a:r>
              <a:rPr lang="ru-RU" b="1" i="1" dirty="0">
                <a:solidFill>
                  <a:schemeClr val="accent1"/>
                </a:solidFill>
              </a:rPr>
              <a:t>, </a:t>
            </a:r>
            <a:r>
              <a:rPr lang="ru-RU" b="1" i="1" dirty="0" err="1">
                <a:solidFill>
                  <a:schemeClr val="accent1"/>
                </a:solidFill>
              </a:rPr>
              <a:t>просвіт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їх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звужується</a:t>
            </a:r>
            <a:r>
              <a:rPr lang="ru-RU" b="1" i="1" dirty="0">
                <a:solidFill>
                  <a:schemeClr val="accent1"/>
                </a:solidFill>
              </a:rPr>
              <a:t>, </a:t>
            </a:r>
            <a:r>
              <a:rPr lang="ru-RU" b="1" i="1" dirty="0" err="1">
                <a:solidFill>
                  <a:schemeClr val="accent1"/>
                </a:solidFill>
              </a:rPr>
              <a:t>органи</a:t>
            </a:r>
            <a:r>
              <a:rPr lang="ru-RU" b="1" i="1" dirty="0">
                <a:solidFill>
                  <a:schemeClr val="accent1"/>
                </a:solidFill>
              </a:rPr>
              <a:t> і </a:t>
            </a:r>
            <a:r>
              <a:rPr lang="ru-RU" b="1" i="1" dirty="0" err="1">
                <a:solidFill>
                  <a:schemeClr val="accent1"/>
                </a:solidFill>
              </a:rPr>
              <a:t>тканини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недоодержують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кисень</a:t>
            </a:r>
            <a:r>
              <a:rPr lang="ru-RU" b="1" i="1" dirty="0">
                <a:solidFill>
                  <a:schemeClr val="accent1"/>
                </a:solidFill>
              </a:rPr>
              <a:t> і </a:t>
            </a:r>
            <a:r>
              <a:rPr lang="ru-RU" b="1" i="1" dirty="0" err="1">
                <a:solidFill>
                  <a:schemeClr val="accent1"/>
                </a:solidFill>
              </a:rPr>
              <a:t>поживні</a:t>
            </a:r>
            <a:r>
              <a:rPr lang="ru-RU" b="1" i="1" dirty="0">
                <a:solidFill>
                  <a:schemeClr val="accent1"/>
                </a:solidFill>
              </a:rPr>
              <a:t> </a:t>
            </a:r>
            <a:r>
              <a:rPr lang="ru-RU" b="1" i="1" dirty="0" err="1">
                <a:solidFill>
                  <a:schemeClr val="accent1"/>
                </a:solidFill>
              </a:rPr>
              <a:t>речовини</a:t>
            </a:r>
            <a:r>
              <a:rPr lang="ru-RU" b="1" i="1" dirty="0">
                <a:solidFill>
                  <a:schemeClr val="accent1"/>
                </a:solidFill>
              </a:rPr>
              <a:t>.</a:t>
            </a:r>
          </a:p>
          <a:p>
            <a:endParaRPr lang="ru-RU" b="1" dirty="0">
              <a:solidFill>
                <a:srgbClr val="FFFF00"/>
              </a:solidFill>
            </a:endParaRPr>
          </a:p>
          <a:p>
            <a:r>
              <a:rPr lang="ru-RU" dirty="0"/>
              <a:t>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виникнути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грізні</a:t>
            </a:r>
            <a:r>
              <a:rPr lang="ru-RU" dirty="0"/>
              <a:t> </a:t>
            </a:r>
            <a:r>
              <a:rPr lang="ru-RU" b="1" i="1" u="sng" dirty="0" err="1"/>
              <a:t>ускладнення</a:t>
            </a:r>
            <a:r>
              <a:rPr lang="ru-RU" dirty="0"/>
              <a:t>, як:</a:t>
            </a:r>
          </a:p>
          <a:p>
            <a:r>
              <a:rPr lang="ru-RU" b="1" i="1" dirty="0"/>
              <a:t>-</a:t>
            </a:r>
            <a:r>
              <a:rPr lang="ru-RU" b="1" i="1" dirty="0" err="1"/>
              <a:t>ішемічна</a:t>
            </a:r>
            <a:r>
              <a:rPr lang="ru-RU" b="1" i="1" dirty="0"/>
              <a:t> хвороба </a:t>
            </a:r>
            <a:r>
              <a:rPr lang="ru-RU" b="1" i="1" dirty="0" err="1"/>
              <a:t>серця</a:t>
            </a:r>
            <a:r>
              <a:rPr lang="ru-RU" b="1" i="1" dirty="0"/>
              <a:t> (</a:t>
            </a:r>
            <a:r>
              <a:rPr lang="ru-RU" b="1" i="1" dirty="0" err="1"/>
              <a:t>стенокардія</a:t>
            </a:r>
            <a:r>
              <a:rPr lang="ru-RU" b="1" i="1" dirty="0"/>
              <a:t>),</a:t>
            </a:r>
          </a:p>
          <a:p>
            <a:r>
              <a:rPr lang="ru-RU" b="1" i="1" dirty="0"/>
              <a:t>-</a:t>
            </a:r>
            <a:r>
              <a:rPr lang="ru-RU" b="1" i="1" dirty="0" err="1"/>
              <a:t>інфаркт</a:t>
            </a:r>
            <a:r>
              <a:rPr lang="ru-RU" b="1" i="1" dirty="0"/>
              <a:t> </a:t>
            </a:r>
            <a:r>
              <a:rPr lang="ru-RU" b="1" i="1" dirty="0" err="1"/>
              <a:t>міокарда</a:t>
            </a:r>
            <a:r>
              <a:rPr lang="ru-RU" b="1" i="1" dirty="0"/>
              <a:t>,</a:t>
            </a:r>
          </a:p>
          <a:p>
            <a:r>
              <a:rPr lang="ru-RU" b="1" i="1" dirty="0"/>
              <a:t>-</a:t>
            </a:r>
            <a:r>
              <a:rPr lang="ru-RU" b="1" i="1" dirty="0" err="1"/>
              <a:t>мозковий</a:t>
            </a:r>
            <a:r>
              <a:rPr lang="ru-RU" b="1" i="1" dirty="0"/>
              <a:t> </a:t>
            </a:r>
            <a:r>
              <a:rPr lang="ru-RU" b="1" i="1" dirty="0" err="1"/>
              <a:t>інсульт</a:t>
            </a:r>
            <a:r>
              <a:rPr lang="ru-RU" b="1" i="1" dirty="0"/>
              <a:t>,</a:t>
            </a:r>
          </a:p>
          <a:p>
            <a:r>
              <a:rPr lang="ru-RU" b="1" i="1" dirty="0"/>
              <a:t>-</a:t>
            </a:r>
            <a:r>
              <a:rPr lang="ru-RU" b="1" i="1" dirty="0" err="1"/>
              <a:t>трофічні</a:t>
            </a:r>
            <a:r>
              <a:rPr lang="ru-RU" b="1" i="1" dirty="0"/>
              <a:t> </a:t>
            </a:r>
            <a:r>
              <a:rPr lang="ru-RU" b="1" i="1" dirty="0" err="1"/>
              <a:t>виразки</a:t>
            </a:r>
            <a:r>
              <a:rPr lang="ru-RU" b="1" i="1" dirty="0"/>
              <a:t> та </a:t>
            </a:r>
            <a:r>
              <a:rPr lang="ru-RU" b="1" i="1" dirty="0" err="1"/>
              <a:t>ін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956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АТЕРОСКЛЕРОЗ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холестерину в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не повинен </a:t>
            </a:r>
            <a:r>
              <a:rPr lang="ru-RU" dirty="0" err="1"/>
              <a:t>перевищувати</a:t>
            </a:r>
            <a:r>
              <a:rPr lang="ru-RU" dirty="0"/>
              <a:t> 200 мг / </a:t>
            </a:r>
            <a:r>
              <a:rPr lang="ru-RU" dirty="0" err="1"/>
              <a:t>дл</a:t>
            </a:r>
            <a:r>
              <a:rPr lang="ru-RU" dirty="0"/>
              <a:t> </a:t>
            </a:r>
            <a:r>
              <a:rPr lang="ru-RU" b="1" dirty="0"/>
              <a:t>(5,2 </a:t>
            </a:r>
            <a:r>
              <a:rPr lang="ru-RU" b="1" dirty="0" err="1"/>
              <a:t>ммоль</a:t>
            </a:r>
            <a:r>
              <a:rPr lang="ru-RU" b="1" dirty="0"/>
              <a:t> / л).</a:t>
            </a:r>
          </a:p>
          <a:p>
            <a:endParaRPr lang="ru-RU" b="1" dirty="0"/>
          </a:p>
          <a:p>
            <a:r>
              <a:rPr lang="ru-RU" b="1" dirty="0"/>
              <a:t>легка </a:t>
            </a:r>
            <a:r>
              <a:rPr lang="ru-RU" b="1" dirty="0" err="1"/>
              <a:t>гіперхолестеринемія</a:t>
            </a:r>
            <a:r>
              <a:rPr lang="ru-RU" b="1" dirty="0"/>
              <a:t> </a:t>
            </a:r>
            <a:r>
              <a:rPr lang="ru-RU" dirty="0" err="1"/>
              <a:t>діагностується</a:t>
            </a:r>
            <a:r>
              <a:rPr lang="ru-RU" dirty="0"/>
              <a:t> при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200</a:t>
            </a:r>
          </a:p>
          <a:p>
            <a:r>
              <a:rPr lang="ru-RU" dirty="0"/>
              <a:t>до 250 мг / </a:t>
            </a:r>
            <a:r>
              <a:rPr lang="ru-RU" dirty="0" err="1"/>
              <a:t>дл</a:t>
            </a:r>
            <a:r>
              <a:rPr lang="ru-RU" dirty="0"/>
              <a:t> (5,2-6,5 </a:t>
            </a:r>
            <a:r>
              <a:rPr lang="ru-RU" dirty="0" err="1"/>
              <a:t>ммоль</a:t>
            </a:r>
            <a:r>
              <a:rPr lang="ru-RU" dirty="0"/>
              <a:t> / л),</a:t>
            </a:r>
          </a:p>
          <a:p>
            <a:endParaRPr lang="ru-RU" dirty="0"/>
          </a:p>
          <a:p>
            <a:r>
              <a:rPr lang="ru-RU" b="1" dirty="0" err="1"/>
              <a:t>помірна</a:t>
            </a:r>
            <a:r>
              <a:rPr lang="ru-RU" dirty="0"/>
              <a:t> - при 250-300 мг / </a:t>
            </a:r>
            <a:r>
              <a:rPr lang="ru-RU" dirty="0" err="1"/>
              <a:t>дл</a:t>
            </a:r>
            <a:r>
              <a:rPr lang="ru-RU" dirty="0"/>
              <a:t> (6,5-7,8 </a:t>
            </a:r>
            <a:r>
              <a:rPr lang="ru-RU" dirty="0" err="1"/>
              <a:t>ммоль</a:t>
            </a:r>
            <a:r>
              <a:rPr lang="ru-RU" dirty="0"/>
              <a:t> / л),</a:t>
            </a:r>
          </a:p>
          <a:p>
            <a:endParaRPr lang="ru-RU" dirty="0"/>
          </a:p>
          <a:p>
            <a:r>
              <a:rPr lang="ru-RU" b="1" dirty="0" err="1"/>
              <a:t>виражена</a:t>
            </a:r>
            <a:r>
              <a:rPr lang="ru-RU" dirty="0"/>
              <a:t> - при 300 мг / </a:t>
            </a:r>
            <a:r>
              <a:rPr lang="ru-RU" dirty="0" err="1"/>
              <a:t>дл</a:t>
            </a:r>
            <a:r>
              <a:rPr lang="ru-RU" dirty="0"/>
              <a:t> (7,8 </a:t>
            </a:r>
            <a:r>
              <a:rPr lang="ru-RU" dirty="0" err="1"/>
              <a:t>ммоль</a:t>
            </a:r>
            <a:r>
              <a:rPr lang="ru-RU" dirty="0"/>
              <a:t> / л) і </a:t>
            </a:r>
            <a:r>
              <a:rPr lang="ru-RU" dirty="0" err="1"/>
              <a:t>вище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3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•	Синтез холестерину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відбуватися</a:t>
            </a:r>
            <a:r>
              <a:rPr lang="ru-RU" dirty="0"/>
              <a:t> з </a:t>
            </a:r>
            <a:r>
              <a:rPr lang="ru-RU" dirty="0" err="1"/>
              <a:t>жирів</a:t>
            </a:r>
            <a:r>
              <a:rPr lang="ru-RU" dirty="0"/>
              <a:t> і </a:t>
            </a:r>
            <a:r>
              <a:rPr lang="ru-RU" dirty="0" err="1"/>
              <a:t>вуглеводів</a:t>
            </a:r>
            <a:r>
              <a:rPr lang="ru-RU" dirty="0"/>
              <a:t>, тому </a:t>
            </a:r>
            <a:r>
              <a:rPr lang="ru-RU" dirty="0" err="1"/>
              <a:t>надлишкові</a:t>
            </a:r>
            <a:r>
              <a:rPr lang="ru-RU" dirty="0"/>
              <a:t> </a:t>
            </a:r>
            <a:r>
              <a:rPr lang="ru-RU" dirty="0" err="1"/>
              <a:t>калорійної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і брак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холестерину </a:t>
            </a:r>
            <a:r>
              <a:rPr lang="ru-RU" dirty="0"/>
              <a:t>в </a:t>
            </a:r>
            <a:r>
              <a:rPr lang="ru-RU" dirty="0" err="1"/>
              <a:t>крові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72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6886" y="510138"/>
            <a:ext cx="9998536" cy="578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392" y="77002"/>
            <a:ext cx="10747408" cy="609996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Виведення</a:t>
            </a:r>
            <a:r>
              <a:rPr lang="ru-RU" dirty="0" smtClean="0"/>
              <a:t> холестерину </a:t>
            </a:r>
            <a:r>
              <a:rPr lang="ru-RU" dirty="0" err="1" smtClean="0"/>
              <a:t>здійснюється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перетворення</a:t>
            </a:r>
            <a:r>
              <a:rPr lang="ru-RU" dirty="0" smtClean="0"/>
              <a:t> холестерину в </a:t>
            </a:r>
            <a:r>
              <a:rPr lang="ru-RU" dirty="0" err="1" smtClean="0"/>
              <a:t>печінці</a:t>
            </a:r>
            <a:r>
              <a:rPr lang="ru-RU" dirty="0" smtClean="0"/>
              <a:t> в </a:t>
            </a:r>
            <a:r>
              <a:rPr lang="ru-RU" dirty="0" err="1" smtClean="0"/>
              <a:t>жовчні</a:t>
            </a:r>
            <a:r>
              <a:rPr lang="ru-RU" dirty="0" smtClean="0"/>
              <a:t> </a:t>
            </a:r>
            <a:r>
              <a:rPr lang="ru-RU" dirty="0" err="1" smtClean="0"/>
              <a:t>кислоти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накопичуються</a:t>
            </a:r>
            <a:r>
              <a:rPr lang="ru-RU" dirty="0" smtClean="0"/>
              <a:t> там, </a:t>
            </a:r>
            <a:r>
              <a:rPr lang="ru-RU" dirty="0" err="1" smtClean="0"/>
              <a:t>виділяються</a:t>
            </a:r>
            <a:r>
              <a:rPr lang="ru-RU" dirty="0" smtClean="0"/>
              <a:t>  в </a:t>
            </a:r>
            <a:r>
              <a:rPr lang="ru-RU" dirty="0" err="1" smtClean="0"/>
              <a:t>травний</a:t>
            </a:r>
            <a:r>
              <a:rPr lang="ru-RU" dirty="0" smtClean="0"/>
              <a:t> тракт і </a:t>
            </a:r>
            <a:r>
              <a:rPr lang="ru-RU" dirty="0" err="1" smtClean="0"/>
              <a:t>залишають</a:t>
            </a:r>
            <a:r>
              <a:rPr lang="ru-RU" dirty="0" smtClean="0"/>
              <a:t> </a:t>
            </a:r>
            <a:r>
              <a:rPr lang="ru-RU" dirty="0" err="1" smtClean="0"/>
              <a:t>організм</a:t>
            </a:r>
            <a:r>
              <a:rPr lang="ru-RU" dirty="0" smtClean="0"/>
              <a:t> з </a:t>
            </a:r>
            <a:r>
              <a:rPr lang="ru-RU" dirty="0" err="1" smtClean="0"/>
              <a:t>фекаліями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основний</a:t>
            </a:r>
            <a:r>
              <a:rPr lang="ru-RU" dirty="0" smtClean="0"/>
              <a:t> шлях </a:t>
            </a:r>
            <a:r>
              <a:rPr lang="ru-RU" dirty="0" err="1" smtClean="0"/>
              <a:t>виведення</a:t>
            </a:r>
            <a:r>
              <a:rPr lang="ru-RU" dirty="0" smtClean="0"/>
              <a:t> холестерину з </a:t>
            </a:r>
            <a:r>
              <a:rPr lang="ru-RU" dirty="0" err="1" smtClean="0"/>
              <a:t>організму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dirty="0" smtClean="0"/>
              <a:t>1.	</a:t>
            </a:r>
            <a:r>
              <a:rPr lang="ru-RU" u="sng" dirty="0" smtClean="0"/>
              <a:t>Атеросклероз</a:t>
            </a:r>
            <a:r>
              <a:rPr lang="ru-RU" dirty="0" smtClean="0"/>
              <a:t>: За </a:t>
            </a:r>
            <a:r>
              <a:rPr lang="ru-RU" dirty="0" err="1" smtClean="0"/>
              <a:t>даними</a:t>
            </a:r>
            <a:r>
              <a:rPr lang="ru-RU" dirty="0" smtClean="0"/>
              <a:t> ВООЗ результатом атеросклерозу є 21%</a:t>
            </a:r>
          </a:p>
          <a:p>
            <a:r>
              <a:rPr lang="ru-RU" dirty="0" err="1" smtClean="0"/>
              <a:t>смертності</a:t>
            </a:r>
            <a:r>
              <a:rPr lang="ru-RU" dirty="0" smtClean="0"/>
              <a:t> в </a:t>
            </a:r>
            <a:r>
              <a:rPr lang="ru-RU" dirty="0" err="1" smtClean="0"/>
              <a:t>усьому</a:t>
            </a:r>
            <a:r>
              <a:rPr lang="ru-RU" dirty="0" smtClean="0"/>
              <a:t> </a:t>
            </a:r>
            <a:r>
              <a:rPr lang="ru-RU" dirty="0" err="1" smtClean="0"/>
              <a:t>світі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2.	У </a:t>
            </a:r>
            <a:r>
              <a:rPr lang="ru-RU" dirty="0" err="1" smtClean="0"/>
              <a:t>промислово-розвинених</a:t>
            </a:r>
            <a:r>
              <a:rPr lang="ru-RU" dirty="0" smtClean="0"/>
              <a:t> </a:t>
            </a:r>
            <a:r>
              <a:rPr lang="ru-RU" dirty="0" err="1" smtClean="0"/>
              <a:t>країнах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ru-RU" dirty="0" smtClean="0"/>
              <a:t> атеросклерозу</a:t>
            </a:r>
          </a:p>
          <a:p>
            <a:r>
              <a:rPr lang="ru-RU" dirty="0" smtClean="0"/>
              <a:t>(в основному </a:t>
            </a:r>
            <a:r>
              <a:rPr lang="ru-RU" dirty="0" err="1" smtClean="0"/>
              <a:t>інфактов</a:t>
            </a:r>
            <a:r>
              <a:rPr lang="ru-RU" dirty="0" smtClean="0"/>
              <a:t> та </a:t>
            </a:r>
            <a:r>
              <a:rPr lang="ru-RU" dirty="0" err="1" smtClean="0"/>
              <a:t>інсульт</a:t>
            </a:r>
            <a:r>
              <a:rPr lang="ru-RU" dirty="0" smtClean="0"/>
              <a:t>) є головною причиною </a:t>
            </a:r>
            <a:r>
              <a:rPr lang="ru-RU" dirty="0" err="1" smtClean="0"/>
              <a:t>смертності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3.		За </a:t>
            </a:r>
            <a:r>
              <a:rPr lang="ru-RU" dirty="0" err="1" smtClean="0"/>
              <a:t>даними</a:t>
            </a:r>
            <a:r>
              <a:rPr lang="ru-RU" dirty="0" smtClean="0"/>
              <a:t> </a:t>
            </a:r>
            <a:r>
              <a:rPr lang="ru-RU" dirty="0" err="1" smtClean="0"/>
              <a:t>європейського</a:t>
            </a:r>
            <a:r>
              <a:rPr lang="ru-RU" dirty="0" smtClean="0"/>
              <a:t> </a:t>
            </a:r>
            <a:r>
              <a:rPr lang="ru-RU" dirty="0" err="1" smtClean="0"/>
              <a:t>кардіологічного</a:t>
            </a:r>
            <a:r>
              <a:rPr lang="ru-RU" dirty="0" smtClean="0"/>
              <a:t> </a:t>
            </a:r>
            <a:r>
              <a:rPr lang="ru-RU" dirty="0" err="1" smtClean="0"/>
              <a:t>товариства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усіх</a:t>
            </a:r>
            <a:r>
              <a:rPr lang="ru-RU" dirty="0" smtClean="0"/>
              <a:t> </a:t>
            </a:r>
            <a:r>
              <a:rPr lang="ru-RU" dirty="0" err="1" smtClean="0"/>
              <a:t>європейських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найвища</a:t>
            </a:r>
            <a:r>
              <a:rPr lang="ru-RU" dirty="0" smtClean="0"/>
              <a:t> </a:t>
            </a:r>
            <a:r>
              <a:rPr lang="ru-RU" dirty="0" err="1" smtClean="0"/>
              <a:t>смертність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 атеросклерозу (</a:t>
            </a:r>
            <a:r>
              <a:rPr lang="ru-RU" dirty="0" err="1" smtClean="0"/>
              <a:t>інфаркту</a:t>
            </a:r>
            <a:r>
              <a:rPr lang="ru-RU" dirty="0" smtClean="0"/>
              <a:t> </a:t>
            </a:r>
            <a:r>
              <a:rPr lang="ru-RU" dirty="0" err="1" smtClean="0"/>
              <a:t>міокарда</a:t>
            </a:r>
            <a:r>
              <a:rPr lang="ru-RU" dirty="0" smtClean="0"/>
              <a:t> та </a:t>
            </a:r>
            <a:r>
              <a:rPr lang="ru-RU" dirty="0" err="1" smtClean="0"/>
              <a:t>інсульту</a:t>
            </a:r>
            <a:r>
              <a:rPr lang="ru-RU" dirty="0" smtClean="0"/>
              <a:t>)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в </a:t>
            </a:r>
            <a:r>
              <a:rPr lang="ru-RU" dirty="0" err="1" smtClean="0"/>
              <a:t>Білорусії</a:t>
            </a:r>
            <a:r>
              <a:rPr lang="ru-RU" dirty="0" smtClean="0"/>
              <a:t>, </a:t>
            </a:r>
            <a:r>
              <a:rPr lang="ru-RU" dirty="0" err="1" smtClean="0"/>
              <a:t>Росії</a:t>
            </a:r>
            <a:r>
              <a:rPr lang="ru-RU" dirty="0" smtClean="0"/>
              <a:t> та </a:t>
            </a:r>
            <a:r>
              <a:rPr lang="ru-RU" dirty="0" err="1" smtClean="0"/>
              <a:t>Україні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93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7194" y="237456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Атеросклероз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</a:t>
            </a:r>
            <a:r>
              <a:rPr lang="ru-RU" dirty="0" err="1" smtClean="0"/>
              <a:t>наростів</a:t>
            </a:r>
            <a:r>
              <a:rPr lang="ru-RU" dirty="0" smtClean="0"/>
              <a:t> (</a:t>
            </a:r>
            <a:r>
              <a:rPr lang="ru-RU" dirty="0" err="1" smtClean="0"/>
              <a:t>бляшок</a:t>
            </a:r>
            <a:r>
              <a:rPr lang="ru-RU" dirty="0" smtClean="0"/>
              <a:t>) </a:t>
            </a:r>
            <a:r>
              <a:rPr lang="ru-RU" dirty="0" err="1" smtClean="0"/>
              <a:t>всередині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значного</a:t>
            </a:r>
            <a:r>
              <a:rPr lang="ru-RU" dirty="0" smtClean="0"/>
              <a:t>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доставляється</a:t>
            </a:r>
            <a:r>
              <a:rPr lang="ru-RU" dirty="0" smtClean="0"/>
              <a:t> до </a:t>
            </a:r>
            <a:r>
              <a:rPr lang="ru-RU" dirty="0" err="1" smtClean="0"/>
              <a:t>певного</a:t>
            </a:r>
            <a:r>
              <a:rPr lang="ru-RU" dirty="0" smtClean="0"/>
              <a:t> органу (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серцю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). результатом </a:t>
            </a:r>
            <a:r>
              <a:rPr lang="ru-RU" dirty="0" err="1" smtClean="0"/>
              <a:t>цього</a:t>
            </a:r>
            <a:r>
              <a:rPr lang="ru-RU" dirty="0"/>
              <a:t> </a:t>
            </a:r>
            <a:r>
              <a:rPr lang="ru-RU" dirty="0" smtClean="0"/>
              <a:t>є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життєво</a:t>
            </a:r>
            <a:r>
              <a:rPr lang="ru-RU" dirty="0" smtClean="0"/>
              <a:t> </a:t>
            </a:r>
            <a:r>
              <a:rPr lang="ru-RU" dirty="0" err="1" smtClean="0"/>
              <a:t>важливих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(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):</a:t>
            </a:r>
          </a:p>
          <a:p>
            <a:r>
              <a:rPr lang="ru-RU" b="1" dirty="0" err="1" smtClean="0"/>
              <a:t>інфаркт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інсульт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dirty="0" smtClean="0"/>
              <a:t>•	</a:t>
            </a:r>
            <a:r>
              <a:rPr lang="ru-RU" b="1" dirty="0" err="1" smtClean="0"/>
              <a:t>Основна</a:t>
            </a:r>
            <a:r>
              <a:rPr lang="ru-RU" b="1" dirty="0" smtClean="0"/>
              <a:t> причина атеросклерозу </a:t>
            </a:r>
            <a:r>
              <a:rPr lang="ru-RU" dirty="0" smtClean="0"/>
              <a:t>- </a:t>
            </a:r>
            <a:r>
              <a:rPr lang="ru-RU" dirty="0" err="1" smtClean="0"/>
              <a:t>порушення</a:t>
            </a:r>
            <a:r>
              <a:rPr lang="ru-RU" dirty="0" smtClean="0"/>
              <a:t> балансу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надходженням</a:t>
            </a:r>
            <a:r>
              <a:rPr lang="ru-RU" dirty="0" smtClean="0"/>
              <a:t> в </a:t>
            </a:r>
            <a:r>
              <a:rPr lang="ru-RU" dirty="0" err="1" smtClean="0"/>
              <a:t>організм</a:t>
            </a:r>
            <a:r>
              <a:rPr lang="ru-RU" dirty="0" smtClean="0"/>
              <a:t> холестерину (з </a:t>
            </a:r>
            <a:r>
              <a:rPr lang="ru-RU" dirty="0" err="1" smtClean="0"/>
              <a:t>їжею</a:t>
            </a:r>
            <a:r>
              <a:rPr lang="ru-RU" dirty="0" smtClean="0"/>
              <a:t> і за </a:t>
            </a:r>
            <a:r>
              <a:rPr lang="ru-RU" dirty="0" err="1" smtClean="0"/>
              <a:t>рахунок</a:t>
            </a:r>
            <a:r>
              <a:rPr lang="ru-RU" dirty="0" smtClean="0"/>
              <a:t> синтезу молекул холестерину </a:t>
            </a:r>
            <a:r>
              <a:rPr lang="ru-RU" dirty="0" err="1" smtClean="0"/>
              <a:t>всередині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) і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виведенням</a:t>
            </a:r>
            <a:r>
              <a:rPr lang="ru-RU" dirty="0" smtClean="0"/>
              <a:t> з</a:t>
            </a:r>
          </a:p>
          <a:p>
            <a:r>
              <a:rPr lang="ru-RU" dirty="0" err="1" smtClean="0"/>
              <a:t>організму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42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89" y="615385"/>
            <a:ext cx="3627033" cy="281407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522"/>
            <a:ext cx="3335864" cy="2232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342" y="3706254"/>
            <a:ext cx="3683093" cy="23019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674" y="1062277"/>
            <a:ext cx="3527240" cy="2643977"/>
          </a:xfrm>
          <a:prstGeom prst="rect">
            <a:avLst/>
          </a:prstGeom>
        </p:spPr>
      </p:pic>
      <p:sp>
        <p:nvSpPr>
          <p:cNvPr id="8" name="Стрелка вправо с вырезом 7"/>
          <p:cNvSpPr/>
          <p:nvPr/>
        </p:nvSpPr>
        <p:spPr>
          <a:xfrm>
            <a:off x="6967363" y="3416968"/>
            <a:ext cx="1341621" cy="7920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194" y="554644"/>
            <a:ext cx="4526705" cy="251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9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Шляхи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рівня</a:t>
            </a:r>
            <a:r>
              <a:rPr lang="ru-RU" b="1" dirty="0" smtClean="0"/>
              <a:t> холестерину в </a:t>
            </a:r>
            <a:r>
              <a:rPr lang="ru-RU" b="1" dirty="0" err="1" smtClean="0"/>
              <a:t>крові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Низькокалорійна</a:t>
            </a:r>
            <a:r>
              <a:rPr lang="ru-RU" dirty="0" smtClean="0"/>
              <a:t> </a:t>
            </a:r>
            <a:r>
              <a:rPr lang="ru-RU" dirty="0" err="1" smtClean="0"/>
              <a:t>дієта</a:t>
            </a:r>
            <a:r>
              <a:rPr lang="ru-RU" dirty="0" smtClean="0"/>
              <a:t> з </a:t>
            </a:r>
            <a:r>
              <a:rPr lang="ru-RU" dirty="0" err="1" smtClean="0"/>
              <a:t>пониженим</a:t>
            </a:r>
            <a:r>
              <a:rPr lang="ru-RU" dirty="0" smtClean="0"/>
              <a:t> </a:t>
            </a:r>
            <a:r>
              <a:rPr lang="ru-RU" dirty="0" err="1" smtClean="0"/>
              <a:t>вмістом</a:t>
            </a:r>
            <a:r>
              <a:rPr lang="ru-RU" dirty="0" smtClean="0"/>
              <a:t> холестерину, </a:t>
            </a:r>
            <a:r>
              <a:rPr lang="ru-RU" dirty="0" err="1" smtClean="0"/>
              <a:t>твердих</a:t>
            </a:r>
            <a:r>
              <a:rPr lang="ru-RU" dirty="0" smtClean="0"/>
              <a:t> </a:t>
            </a:r>
            <a:r>
              <a:rPr lang="ru-RU" dirty="0" err="1" smtClean="0"/>
              <a:t>жирів</a:t>
            </a:r>
            <a:r>
              <a:rPr lang="ru-RU" dirty="0" smtClean="0"/>
              <a:t> і </a:t>
            </a:r>
            <a:r>
              <a:rPr lang="ru-RU" dirty="0" err="1" smtClean="0"/>
              <a:t>підвищеним</a:t>
            </a:r>
            <a:r>
              <a:rPr lang="ru-RU" dirty="0" smtClean="0"/>
              <a:t> </a:t>
            </a:r>
            <a:r>
              <a:rPr lang="ru-RU" dirty="0" err="1" smtClean="0"/>
              <a:t>вмістом</a:t>
            </a:r>
            <a:r>
              <a:rPr lang="ru-RU" dirty="0" smtClean="0"/>
              <a:t> </a:t>
            </a:r>
            <a:r>
              <a:rPr lang="ru-RU" dirty="0" err="1" smtClean="0"/>
              <a:t>антиоксидантів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рослинних</a:t>
            </a:r>
            <a:r>
              <a:rPr lang="ru-RU" dirty="0" smtClean="0"/>
              <a:t> </a:t>
            </a:r>
            <a:r>
              <a:rPr lang="ru-RU" dirty="0" err="1" smtClean="0"/>
              <a:t>стероїдів</a:t>
            </a:r>
            <a:r>
              <a:rPr lang="ru-RU" dirty="0" smtClean="0"/>
              <a:t> (велика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овочів</a:t>
            </a:r>
            <a:r>
              <a:rPr lang="ru-RU" dirty="0" smtClean="0"/>
              <a:t> і </a:t>
            </a:r>
            <a:r>
              <a:rPr lang="ru-RU" dirty="0" err="1" smtClean="0"/>
              <a:t>фруктів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•	2.Підвищення </a:t>
            </a:r>
            <a:r>
              <a:rPr lang="ru-RU" dirty="0" err="1" smtClean="0"/>
              <a:t>рухливості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приводить до «</a:t>
            </a:r>
            <a:r>
              <a:rPr lang="ru-RU" dirty="0" err="1" smtClean="0"/>
              <a:t>спалюванню</a:t>
            </a:r>
            <a:r>
              <a:rPr lang="ru-RU" dirty="0" smtClean="0"/>
              <a:t>» </a:t>
            </a:r>
            <a:r>
              <a:rPr lang="ru-RU" dirty="0" err="1" smtClean="0"/>
              <a:t>зайвих</a:t>
            </a:r>
            <a:r>
              <a:rPr lang="ru-RU" dirty="0" smtClean="0"/>
              <a:t> </a:t>
            </a:r>
            <a:r>
              <a:rPr lang="ru-RU" dirty="0" err="1" smtClean="0"/>
              <a:t>калорій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•	3.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жовчних</a:t>
            </a:r>
            <a:r>
              <a:rPr lang="ru-RU" dirty="0" smtClean="0"/>
              <a:t> кислот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сорбції</a:t>
            </a:r>
            <a:r>
              <a:rPr lang="ru-RU" dirty="0" smtClean="0"/>
              <a:t> в</a:t>
            </a:r>
          </a:p>
          <a:p>
            <a:r>
              <a:rPr lang="ru-RU" dirty="0" smtClean="0"/>
              <a:t>кишечнику з </a:t>
            </a:r>
            <a:r>
              <a:rPr lang="ru-RU" dirty="0" err="1" smtClean="0"/>
              <a:t>подальшим</a:t>
            </a:r>
            <a:r>
              <a:rPr lang="ru-RU" dirty="0" smtClean="0"/>
              <a:t> </a:t>
            </a:r>
            <a:r>
              <a:rPr lang="ru-RU" dirty="0" err="1" smtClean="0"/>
              <a:t>виведенням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•	4. </a:t>
            </a:r>
            <a:r>
              <a:rPr lang="ru-RU" dirty="0" err="1" smtClean="0"/>
              <a:t>Збільшення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антиоксидантів</a:t>
            </a:r>
            <a:r>
              <a:rPr lang="ru-RU" dirty="0" smtClean="0"/>
              <a:t> (</a:t>
            </a:r>
            <a:r>
              <a:rPr lang="ru-RU" dirty="0" err="1" smtClean="0"/>
              <a:t>фрукти</a:t>
            </a:r>
            <a:r>
              <a:rPr lang="ru-RU" dirty="0" smtClean="0"/>
              <a:t> й </a:t>
            </a:r>
            <a:r>
              <a:rPr lang="ru-RU" dirty="0" err="1" smtClean="0"/>
              <a:t>овочі</a:t>
            </a:r>
            <a:r>
              <a:rPr lang="ru-RU" dirty="0" smtClean="0"/>
              <a:t> в </a:t>
            </a:r>
            <a:r>
              <a:rPr lang="ru-RU" dirty="0" err="1" smtClean="0"/>
              <a:t>дієті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•	5. </a:t>
            </a:r>
            <a:r>
              <a:rPr lang="ru-RU" dirty="0" err="1" smtClean="0"/>
              <a:t>Заміщення</a:t>
            </a:r>
            <a:r>
              <a:rPr lang="ru-RU" dirty="0" smtClean="0"/>
              <a:t> </a:t>
            </a:r>
            <a:r>
              <a:rPr lang="ru-RU" dirty="0" err="1" smtClean="0"/>
              <a:t>твердих</a:t>
            </a:r>
            <a:r>
              <a:rPr lang="ru-RU" dirty="0" smtClean="0"/>
              <a:t> </a:t>
            </a:r>
            <a:r>
              <a:rPr lang="ru-RU" dirty="0" err="1" smtClean="0"/>
              <a:t>жирів</a:t>
            </a:r>
            <a:r>
              <a:rPr lang="ru-RU" dirty="0" smtClean="0"/>
              <a:t> </a:t>
            </a:r>
            <a:r>
              <a:rPr lang="ru-RU" dirty="0" err="1" smtClean="0"/>
              <a:t>рідкими</a:t>
            </a:r>
            <a:r>
              <a:rPr lang="ru-RU" dirty="0" smtClean="0"/>
              <a:t> (</a:t>
            </a:r>
            <a:r>
              <a:rPr lang="ru-RU" dirty="0" err="1" smtClean="0"/>
              <a:t>соняшникова</a:t>
            </a:r>
            <a:r>
              <a:rPr lang="ru-RU" dirty="0" smtClean="0"/>
              <a:t> і </a:t>
            </a:r>
            <a:r>
              <a:rPr lang="ru-RU" dirty="0" err="1" smtClean="0"/>
              <a:t>оливкова</a:t>
            </a:r>
            <a:endParaRPr lang="ru-RU" dirty="0" smtClean="0"/>
          </a:p>
          <a:p>
            <a:r>
              <a:rPr lang="ru-RU" dirty="0" err="1" smtClean="0"/>
              <a:t>олії</a:t>
            </a:r>
            <a:r>
              <a:rPr lang="ru-RU" dirty="0" smtClean="0"/>
              <a:t>),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заміщення</a:t>
            </a:r>
            <a:r>
              <a:rPr lang="ru-RU" dirty="0" smtClean="0"/>
              <a:t> </a:t>
            </a:r>
            <a:r>
              <a:rPr lang="ru-RU" dirty="0" err="1" smtClean="0"/>
              <a:t>м'яса</a:t>
            </a:r>
            <a:r>
              <a:rPr lang="ru-RU" dirty="0" smtClean="0"/>
              <a:t> (особливо </a:t>
            </a:r>
            <a:r>
              <a:rPr lang="ru-RU" dirty="0" err="1" smtClean="0"/>
              <a:t>свинини</a:t>
            </a:r>
            <a:r>
              <a:rPr lang="ru-RU" dirty="0" smtClean="0"/>
              <a:t>) </a:t>
            </a:r>
            <a:r>
              <a:rPr lang="ru-RU" dirty="0" err="1" smtClean="0"/>
              <a:t>рибою</a:t>
            </a:r>
            <a:r>
              <a:rPr lang="ru-RU" dirty="0" smtClean="0"/>
              <a:t> і морепродуктами.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6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Лікувальне</a:t>
            </a:r>
            <a:r>
              <a:rPr lang="ru-RU" b="1" dirty="0" smtClean="0"/>
              <a:t> </a:t>
            </a:r>
            <a:r>
              <a:rPr lang="ru-RU" b="1" dirty="0" err="1" smtClean="0"/>
              <a:t>харчування</a:t>
            </a:r>
            <a:r>
              <a:rPr lang="ru-RU" b="1" dirty="0" smtClean="0"/>
              <a:t> при </a:t>
            </a:r>
            <a:r>
              <a:rPr lang="ru-RU" b="1" dirty="0" err="1" smtClean="0"/>
              <a:t>гіпертонічній</a:t>
            </a:r>
            <a:r>
              <a:rPr lang="ru-RU" b="1" dirty="0" smtClean="0"/>
              <a:t> </a:t>
            </a:r>
            <a:r>
              <a:rPr lang="ru-RU" b="1" dirty="0" err="1" smtClean="0"/>
              <a:t>хворобі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	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артеріального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і</a:t>
            </a:r>
          </a:p>
          <a:p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коригувати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дієти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	При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 err="1" smtClean="0"/>
              <a:t>стадіях</a:t>
            </a:r>
            <a:r>
              <a:rPr lang="ru-RU" dirty="0" smtClean="0"/>
              <a:t> </a:t>
            </a:r>
            <a:r>
              <a:rPr lang="ru-RU" dirty="0" err="1" smtClean="0"/>
              <a:t>гіпертонічної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</a:t>
            </a:r>
            <a:r>
              <a:rPr lang="ru-RU" dirty="0" err="1" smtClean="0"/>
              <a:t>дієта</a:t>
            </a:r>
            <a:r>
              <a:rPr lang="ru-RU" dirty="0" smtClean="0"/>
              <a:t> і </a:t>
            </a:r>
            <a:r>
              <a:rPr lang="ru-RU" dirty="0" err="1" smtClean="0"/>
              <a:t>активний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замінити</a:t>
            </a:r>
            <a:r>
              <a:rPr lang="ru-RU" dirty="0" smtClean="0"/>
              <a:t> </a:t>
            </a:r>
            <a:r>
              <a:rPr lang="ru-RU" dirty="0" err="1" smtClean="0"/>
              <a:t>лікарські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		</a:t>
            </a:r>
            <a:r>
              <a:rPr lang="ru-RU" dirty="0" err="1" smtClean="0"/>
              <a:t>Дієта</a:t>
            </a:r>
            <a:r>
              <a:rPr lang="ru-RU" dirty="0" smtClean="0"/>
              <a:t> не </a:t>
            </a:r>
            <a:r>
              <a:rPr lang="ru-RU" dirty="0" err="1" smtClean="0"/>
              <a:t>дасть</a:t>
            </a:r>
            <a:r>
              <a:rPr lang="ru-RU" dirty="0" smtClean="0"/>
              <a:t> </a:t>
            </a:r>
            <a:r>
              <a:rPr lang="ru-RU" dirty="0" err="1" smtClean="0"/>
              <a:t>захворюванню</a:t>
            </a:r>
            <a:r>
              <a:rPr lang="ru-RU" dirty="0" smtClean="0"/>
              <a:t> зайти </a:t>
            </a:r>
            <a:r>
              <a:rPr lang="ru-RU" dirty="0" err="1" smtClean="0"/>
              <a:t>надто</a:t>
            </a:r>
            <a:r>
              <a:rPr lang="ru-RU" dirty="0" smtClean="0"/>
              <a:t> далеко, дозволить </a:t>
            </a:r>
            <a:r>
              <a:rPr lang="ru-RU" dirty="0" err="1" smtClean="0"/>
              <a:t>запобігти</a:t>
            </a:r>
            <a:r>
              <a:rPr lang="ru-RU" dirty="0" smtClean="0"/>
              <a:t> </a:t>
            </a:r>
            <a:r>
              <a:rPr lang="ru-RU" dirty="0" err="1" smtClean="0"/>
              <a:t>ускладненням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25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/>
              <a:t>Лікувальне</a:t>
            </a:r>
            <a:r>
              <a:rPr lang="ru-RU" b="1" i="1" dirty="0" smtClean="0"/>
              <a:t> </a:t>
            </a:r>
            <a:r>
              <a:rPr lang="ru-RU" b="1" i="1" dirty="0" err="1" smtClean="0"/>
              <a:t>харчування</a:t>
            </a:r>
            <a:r>
              <a:rPr lang="ru-RU" b="1" i="1" dirty="0" smtClean="0"/>
              <a:t> при </a:t>
            </a:r>
            <a:r>
              <a:rPr lang="ru-RU" b="1" i="1" dirty="0" err="1" smtClean="0"/>
              <a:t>захворюваннях</a:t>
            </a:r>
            <a:r>
              <a:rPr lang="ru-RU" b="1" i="1" dirty="0" smtClean="0"/>
              <a:t> ССС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Рекомендується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 smtClean="0"/>
              <a:t>	</a:t>
            </a:r>
            <a:r>
              <a:rPr lang="ru-RU" dirty="0" err="1" smtClean="0"/>
              <a:t>невелике</a:t>
            </a:r>
            <a:r>
              <a:rPr lang="ru-RU" dirty="0" smtClean="0"/>
              <a:t>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енергоцінності</a:t>
            </a:r>
            <a:r>
              <a:rPr lang="ru-RU" dirty="0" smtClean="0"/>
              <a:t>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жирів</a:t>
            </a:r>
            <a:r>
              <a:rPr lang="ru-RU" dirty="0" smtClean="0"/>
              <a:t> і </a:t>
            </a:r>
            <a:r>
              <a:rPr lang="ru-RU" dirty="0" err="1" smtClean="0"/>
              <a:t>вуглеводів</a:t>
            </a:r>
            <a:r>
              <a:rPr lang="ru-RU" dirty="0" smtClean="0"/>
              <a:t>,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	</a:t>
            </a:r>
            <a:r>
              <a:rPr lang="ru-RU" dirty="0" err="1" smtClean="0"/>
              <a:t>обмеження</a:t>
            </a:r>
            <a:r>
              <a:rPr lang="ru-RU" dirty="0" smtClean="0"/>
              <a:t> </a:t>
            </a:r>
            <a:r>
              <a:rPr lang="ru-RU" dirty="0" err="1" smtClean="0"/>
              <a:t>солі</a:t>
            </a:r>
            <a:r>
              <a:rPr lang="ru-RU" dirty="0" smtClean="0"/>
              <a:t> та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	</a:t>
            </a:r>
            <a:r>
              <a:rPr lang="ru-RU" dirty="0" err="1" smtClean="0"/>
              <a:t>речовин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збуджують</a:t>
            </a:r>
            <a:r>
              <a:rPr lang="ru-RU" dirty="0" smtClean="0"/>
              <a:t> </a:t>
            </a:r>
            <a:r>
              <a:rPr lang="ru-RU" dirty="0" err="1" smtClean="0"/>
              <a:t>серцево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судинну</a:t>
            </a:r>
            <a:r>
              <a:rPr lang="ru-RU" dirty="0" smtClean="0"/>
              <a:t> та </a:t>
            </a:r>
            <a:r>
              <a:rPr lang="ru-RU" dirty="0" err="1" smtClean="0"/>
              <a:t>нервову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10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Рекомендовані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 і страви: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	</a:t>
            </a:r>
            <a:r>
              <a:rPr lang="ru-RU" dirty="0" err="1" smtClean="0"/>
              <a:t>Хліб</a:t>
            </a:r>
            <a:r>
              <a:rPr lang="ru-RU" dirty="0" smtClean="0"/>
              <a:t> </a:t>
            </a:r>
            <a:r>
              <a:rPr lang="ru-RU" dirty="0" err="1" smtClean="0"/>
              <a:t>вчорашньої</a:t>
            </a:r>
            <a:r>
              <a:rPr lang="ru-RU" dirty="0" smtClean="0"/>
              <a:t> </a:t>
            </a:r>
            <a:r>
              <a:rPr lang="ru-RU" dirty="0" err="1" smtClean="0"/>
              <a:t>випічки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Нездобні</a:t>
            </a:r>
            <a:r>
              <a:rPr lang="ru-RU" dirty="0" smtClean="0"/>
              <a:t> </a:t>
            </a:r>
            <a:r>
              <a:rPr lang="ru-RU" dirty="0" err="1" smtClean="0"/>
              <a:t>печива</a:t>
            </a:r>
            <a:r>
              <a:rPr lang="ru-RU" dirty="0" smtClean="0"/>
              <a:t> і </a:t>
            </a:r>
            <a:r>
              <a:rPr lang="ru-RU" dirty="0" err="1" smtClean="0"/>
              <a:t>бісквіт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Вегетаріанські</a:t>
            </a:r>
            <a:r>
              <a:rPr lang="ru-RU" dirty="0" smtClean="0"/>
              <a:t> </a:t>
            </a:r>
            <a:r>
              <a:rPr lang="ru-RU" dirty="0" err="1" smtClean="0"/>
              <a:t>супи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Нежирні</a:t>
            </a:r>
            <a:r>
              <a:rPr lang="ru-RU" dirty="0" smtClean="0"/>
              <a:t> </a:t>
            </a:r>
            <a:r>
              <a:rPr lang="ru-RU" dirty="0" err="1" smtClean="0"/>
              <a:t>сорти</a:t>
            </a:r>
            <a:r>
              <a:rPr lang="ru-RU" dirty="0" smtClean="0"/>
              <a:t> </a:t>
            </a:r>
            <a:r>
              <a:rPr lang="ru-RU" dirty="0" err="1" smtClean="0"/>
              <a:t>м'яса</a:t>
            </a:r>
            <a:r>
              <a:rPr lang="ru-RU" dirty="0" smtClean="0"/>
              <a:t>, </a:t>
            </a:r>
            <a:r>
              <a:rPr lang="ru-RU" dirty="0" err="1" smtClean="0"/>
              <a:t>риби</a:t>
            </a:r>
            <a:r>
              <a:rPr lang="ru-RU" dirty="0" smtClean="0"/>
              <a:t>, </a:t>
            </a:r>
            <a:r>
              <a:rPr lang="ru-RU" dirty="0" err="1" smtClean="0"/>
              <a:t>птиці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Молоко, </a:t>
            </a:r>
            <a:r>
              <a:rPr lang="ru-RU" dirty="0" err="1" smtClean="0"/>
              <a:t>кисломолочні</a:t>
            </a:r>
            <a:r>
              <a:rPr lang="ru-RU" dirty="0" smtClean="0"/>
              <a:t> </a:t>
            </a:r>
            <a:r>
              <a:rPr lang="ru-RU" dirty="0" err="1" smtClean="0"/>
              <a:t>напої</a:t>
            </a:r>
            <a:r>
              <a:rPr lang="ru-RU" dirty="0" smtClean="0"/>
              <a:t> і сир.</a:t>
            </a:r>
          </a:p>
          <a:p>
            <a:r>
              <a:rPr lang="ru-RU" dirty="0" smtClean="0"/>
              <a:t>	Страви з </a:t>
            </a:r>
            <a:r>
              <a:rPr lang="ru-RU" dirty="0" err="1" smtClean="0"/>
              <a:t>різних</a:t>
            </a:r>
            <a:r>
              <a:rPr lang="ru-RU" dirty="0" smtClean="0"/>
              <a:t> круп.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Відварені</a:t>
            </a:r>
            <a:r>
              <a:rPr lang="ru-RU" dirty="0" smtClean="0"/>
              <a:t> </a:t>
            </a:r>
            <a:r>
              <a:rPr lang="ru-RU" dirty="0" err="1" smtClean="0"/>
              <a:t>макаронні</a:t>
            </a:r>
            <a:r>
              <a:rPr lang="ru-RU" dirty="0" smtClean="0"/>
              <a:t> </a:t>
            </a:r>
            <a:r>
              <a:rPr lang="ru-RU" dirty="0" err="1" smtClean="0"/>
              <a:t>вироби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Овочі</a:t>
            </a:r>
            <a:r>
              <a:rPr lang="ru-RU" dirty="0" smtClean="0"/>
              <a:t> у </a:t>
            </a:r>
            <a:r>
              <a:rPr lang="ru-RU" dirty="0" err="1" smtClean="0"/>
              <a:t>відвареному</a:t>
            </a:r>
            <a:r>
              <a:rPr lang="ru-RU" dirty="0" smtClean="0"/>
              <a:t> і </a:t>
            </a:r>
            <a:r>
              <a:rPr lang="ru-RU" dirty="0" err="1" smtClean="0"/>
              <a:t>запеченому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М'які</a:t>
            </a:r>
            <a:r>
              <a:rPr lang="ru-RU" dirty="0" smtClean="0"/>
              <a:t> </a:t>
            </a:r>
            <a:r>
              <a:rPr lang="ru-RU" dirty="0" err="1" smtClean="0"/>
              <a:t>стиглі</a:t>
            </a:r>
            <a:r>
              <a:rPr lang="ru-RU" dirty="0" smtClean="0"/>
              <a:t> </a:t>
            </a:r>
            <a:r>
              <a:rPr lang="ru-RU" dirty="0" err="1" smtClean="0"/>
              <a:t>фрукти</a:t>
            </a:r>
            <a:r>
              <a:rPr lang="ru-RU" dirty="0" smtClean="0"/>
              <a:t> і </a:t>
            </a:r>
            <a:r>
              <a:rPr lang="ru-RU" dirty="0" err="1" smtClean="0"/>
              <a:t>ягоди</a:t>
            </a:r>
            <a:r>
              <a:rPr lang="ru-RU" dirty="0" smtClean="0"/>
              <a:t>, мед, </a:t>
            </a:r>
            <a:r>
              <a:rPr lang="ru-RU" dirty="0" err="1" smtClean="0"/>
              <a:t>варення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1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>
                <a:solidFill>
                  <a:srgbClr val="FF0000"/>
                </a:solidFill>
              </a:rPr>
              <a:t>Виключити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продукти</a:t>
            </a:r>
            <a:r>
              <a:rPr lang="ru-RU" b="1" i="1" dirty="0" smtClean="0"/>
              <a:t> і страви: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	</a:t>
            </a:r>
            <a:r>
              <a:rPr lang="ru-RU" dirty="0" err="1" smtClean="0"/>
              <a:t>Свіжий</a:t>
            </a:r>
            <a:r>
              <a:rPr lang="ru-RU" dirty="0" smtClean="0"/>
              <a:t> </a:t>
            </a:r>
            <a:r>
              <a:rPr lang="ru-RU" dirty="0" err="1" smtClean="0"/>
              <a:t>хліб</a:t>
            </a:r>
            <a:r>
              <a:rPr lang="ru-RU" dirty="0" smtClean="0"/>
              <a:t>, </a:t>
            </a:r>
            <a:r>
              <a:rPr lang="ru-RU" dirty="0" err="1" smtClean="0"/>
              <a:t>вироби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здобного</a:t>
            </a:r>
            <a:r>
              <a:rPr lang="ru-RU" dirty="0" smtClean="0"/>
              <a:t> </a:t>
            </a:r>
            <a:r>
              <a:rPr lang="ru-RU" dirty="0" err="1" smtClean="0"/>
              <a:t>тіста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Супи</a:t>
            </a:r>
            <a:r>
              <a:rPr lang="ru-RU" dirty="0" smtClean="0"/>
              <a:t> з </a:t>
            </a:r>
            <a:r>
              <a:rPr lang="ru-RU" dirty="0" err="1" smtClean="0"/>
              <a:t>бобових</a:t>
            </a:r>
            <a:r>
              <a:rPr lang="ru-RU" dirty="0" smtClean="0"/>
              <a:t>, </a:t>
            </a:r>
            <a:r>
              <a:rPr lang="ru-RU" dirty="0" err="1" smtClean="0"/>
              <a:t>м'ясні</a:t>
            </a:r>
            <a:r>
              <a:rPr lang="ru-RU" dirty="0" smtClean="0"/>
              <a:t>, </a:t>
            </a:r>
            <a:r>
              <a:rPr lang="ru-RU" dirty="0" err="1" smtClean="0"/>
              <a:t>рибні</a:t>
            </a:r>
            <a:r>
              <a:rPr lang="ru-RU" dirty="0" smtClean="0"/>
              <a:t> та </a:t>
            </a:r>
            <a:r>
              <a:rPr lang="ru-RU" dirty="0" err="1" smtClean="0"/>
              <a:t>грибні</a:t>
            </a:r>
            <a:r>
              <a:rPr lang="ru-RU" dirty="0" smtClean="0"/>
              <a:t> </a:t>
            </a:r>
            <a:r>
              <a:rPr lang="ru-RU" dirty="0" err="1" smtClean="0"/>
              <a:t>бульйони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Жирні</a:t>
            </a:r>
            <a:r>
              <a:rPr lang="ru-RU" dirty="0" smtClean="0"/>
              <a:t> </a:t>
            </a:r>
            <a:r>
              <a:rPr lang="ru-RU" dirty="0" err="1" smtClean="0"/>
              <a:t>сорти</a:t>
            </a:r>
            <a:r>
              <a:rPr lang="ru-RU" dirty="0" smtClean="0"/>
              <a:t> </a:t>
            </a:r>
            <a:r>
              <a:rPr lang="ru-RU" dirty="0" err="1" smtClean="0"/>
              <a:t>м'яса</a:t>
            </a:r>
            <a:r>
              <a:rPr lang="ru-RU" dirty="0" smtClean="0"/>
              <a:t>, </a:t>
            </a:r>
            <a:r>
              <a:rPr lang="ru-RU" dirty="0" err="1" smtClean="0"/>
              <a:t>риби</a:t>
            </a:r>
            <a:r>
              <a:rPr lang="ru-RU" dirty="0" smtClean="0"/>
              <a:t>, </a:t>
            </a:r>
            <a:r>
              <a:rPr lang="ru-RU" dirty="0" err="1" smtClean="0"/>
              <a:t>птиці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копченості</a:t>
            </a:r>
            <a:r>
              <a:rPr lang="ru-RU" dirty="0" smtClean="0"/>
              <a:t>, </a:t>
            </a:r>
            <a:r>
              <a:rPr lang="ru-RU" dirty="0" err="1" smtClean="0"/>
              <a:t>ковбаси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Солона </a:t>
            </a:r>
            <a:r>
              <a:rPr lang="ru-RU" dirty="0" err="1" smtClean="0"/>
              <a:t>риба</a:t>
            </a:r>
            <a:r>
              <a:rPr lang="ru-RU" dirty="0" smtClean="0"/>
              <a:t>, </a:t>
            </a:r>
            <a:r>
              <a:rPr lang="ru-RU" dirty="0" err="1" smtClean="0"/>
              <a:t>солоні</a:t>
            </a:r>
            <a:r>
              <a:rPr lang="ru-RU" dirty="0" smtClean="0"/>
              <a:t> і </a:t>
            </a:r>
            <a:r>
              <a:rPr lang="ru-RU" dirty="0" err="1" smtClean="0"/>
              <a:t>жирні</a:t>
            </a:r>
            <a:r>
              <a:rPr lang="ru-RU" dirty="0" smtClean="0"/>
              <a:t> </a:t>
            </a:r>
            <a:r>
              <a:rPr lang="ru-RU" dirty="0" err="1" smtClean="0"/>
              <a:t>сири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Бобові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</a:t>
            </a:r>
            <a:r>
              <a:rPr lang="ru-RU" dirty="0" err="1" smtClean="0"/>
              <a:t>Солоні</a:t>
            </a:r>
            <a:r>
              <a:rPr lang="ru-RU" dirty="0" smtClean="0"/>
              <a:t>, </a:t>
            </a:r>
            <a:r>
              <a:rPr lang="ru-RU" dirty="0" err="1" smtClean="0"/>
              <a:t>мариновані</a:t>
            </a:r>
            <a:r>
              <a:rPr lang="ru-RU" dirty="0" smtClean="0"/>
              <a:t> та </a:t>
            </a:r>
            <a:r>
              <a:rPr lang="ru-RU" dirty="0" err="1" smtClean="0"/>
              <a:t>квашені</a:t>
            </a:r>
            <a:r>
              <a:rPr lang="ru-RU" dirty="0" smtClean="0"/>
              <a:t> </a:t>
            </a:r>
            <a:r>
              <a:rPr lang="ru-RU" dirty="0" err="1" smtClean="0"/>
              <a:t>овочі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Плоди з грубою </a:t>
            </a:r>
            <a:r>
              <a:rPr lang="ru-RU" dirty="0" err="1" smtClean="0"/>
              <a:t>клітковиною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	Шоколад, </a:t>
            </a:r>
            <a:r>
              <a:rPr lang="ru-RU" dirty="0" err="1" smtClean="0"/>
              <a:t>міцний</a:t>
            </a:r>
            <a:r>
              <a:rPr lang="ru-RU" dirty="0" smtClean="0"/>
              <a:t> чай, </a:t>
            </a:r>
            <a:r>
              <a:rPr lang="ru-RU" dirty="0" err="1" smtClean="0"/>
              <a:t>кава</a:t>
            </a:r>
            <a:r>
              <a:rPr lang="ru-RU" dirty="0" smtClean="0"/>
              <a:t> і какао.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04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Лікувальне</a:t>
            </a:r>
            <a:r>
              <a:rPr lang="ru-RU" b="1" dirty="0" smtClean="0"/>
              <a:t> </a:t>
            </a:r>
            <a:r>
              <a:rPr lang="ru-RU" b="1" dirty="0" err="1" smtClean="0"/>
              <a:t>харчування</a:t>
            </a:r>
            <a:r>
              <a:rPr lang="ru-RU" b="1" dirty="0" smtClean="0"/>
              <a:t> при </a:t>
            </a:r>
            <a:r>
              <a:rPr lang="ru-RU" b="1" dirty="0" err="1" smtClean="0"/>
              <a:t>гіпертонічній</a:t>
            </a:r>
            <a:r>
              <a:rPr lang="ru-RU" b="1" dirty="0" smtClean="0"/>
              <a:t> </a:t>
            </a:r>
            <a:r>
              <a:rPr lang="ru-RU" b="1" dirty="0" err="1" smtClean="0"/>
              <a:t>хворобі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259" y="1825625"/>
            <a:ext cx="11026542" cy="475805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•	</a:t>
            </a:r>
            <a:r>
              <a:rPr lang="ru-RU" b="1" dirty="0" smtClean="0">
                <a:solidFill>
                  <a:srgbClr val="FF0000"/>
                </a:solidFill>
              </a:rPr>
              <a:t>Правило перше</a:t>
            </a:r>
            <a:r>
              <a:rPr lang="ru-RU" dirty="0" smtClean="0"/>
              <a:t>: </a:t>
            </a:r>
            <a:r>
              <a:rPr lang="ru-RU" dirty="0" err="1" smtClean="0"/>
              <a:t>їжу</a:t>
            </a:r>
            <a:r>
              <a:rPr lang="ru-RU" dirty="0" smtClean="0"/>
              <a:t>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недосолюйте</a:t>
            </a:r>
            <a:r>
              <a:rPr lang="ru-RU" dirty="0" smtClean="0"/>
              <a:t>. Так, </a:t>
            </a:r>
            <a:r>
              <a:rPr lang="ru-RU" dirty="0" err="1" smtClean="0"/>
              <a:t>якщо</a:t>
            </a:r>
            <a:r>
              <a:rPr lang="ru-RU" dirty="0" smtClean="0"/>
              <a:t> в </a:t>
            </a:r>
            <a:r>
              <a:rPr lang="ru-RU" dirty="0" err="1" smtClean="0"/>
              <a:t>раціоні</a:t>
            </a:r>
            <a:r>
              <a:rPr lang="ru-RU" dirty="0" smtClean="0"/>
              <a:t> </a:t>
            </a:r>
            <a:r>
              <a:rPr lang="ru-RU" dirty="0" err="1" smtClean="0"/>
              <a:t>здорової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щодня</a:t>
            </a:r>
            <a:r>
              <a:rPr lang="ru-RU" dirty="0" smtClean="0"/>
              <a:t> </a:t>
            </a:r>
            <a:r>
              <a:rPr lang="ru-RU" dirty="0" err="1" smtClean="0"/>
              <a:t>присутній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10 г </a:t>
            </a:r>
            <a:r>
              <a:rPr lang="ru-RU" dirty="0" err="1" smtClean="0"/>
              <a:t>кухонної</a:t>
            </a:r>
            <a:r>
              <a:rPr lang="ru-RU" dirty="0" smtClean="0"/>
              <a:t> </a:t>
            </a:r>
            <a:r>
              <a:rPr lang="ru-RU" dirty="0" err="1" smtClean="0"/>
              <a:t>солі</a:t>
            </a:r>
            <a:r>
              <a:rPr lang="ru-RU" dirty="0" smtClean="0"/>
              <a:t>, то при </a:t>
            </a:r>
            <a:r>
              <a:rPr lang="ru-RU" dirty="0" err="1" smtClean="0"/>
              <a:t>гіпертонії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скоротити</a:t>
            </a:r>
            <a:r>
              <a:rPr lang="ru-RU" dirty="0" smtClean="0"/>
              <a:t> не </a:t>
            </a:r>
            <a:r>
              <a:rPr lang="ru-RU" dirty="0" err="1" smtClean="0"/>
              <a:t>менш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у два рази, </a:t>
            </a:r>
            <a:r>
              <a:rPr lang="ru-RU" dirty="0" err="1" smtClean="0"/>
              <a:t>рекомендований</a:t>
            </a:r>
            <a:r>
              <a:rPr lang="ru-RU" dirty="0" smtClean="0"/>
              <a:t> </a:t>
            </a:r>
            <a:r>
              <a:rPr lang="ru-RU" dirty="0" err="1" smtClean="0"/>
              <a:t>щоденний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повинен бути 4-5 м.</a:t>
            </a:r>
          </a:p>
          <a:p>
            <a:r>
              <a:rPr lang="ru-RU" dirty="0" smtClean="0"/>
              <a:t>•		</a:t>
            </a:r>
            <a:r>
              <a:rPr lang="ru-RU" dirty="0" err="1" smtClean="0"/>
              <a:t>Одночасно</a:t>
            </a:r>
            <a:r>
              <a:rPr lang="ru-RU" dirty="0" smtClean="0"/>
              <a:t> </a:t>
            </a:r>
            <a:r>
              <a:rPr lang="ru-RU" dirty="0" err="1" smtClean="0"/>
              <a:t>необх</a:t>
            </a:r>
            <a:r>
              <a:rPr lang="en-US" dirty="0" err="1" smtClean="0"/>
              <a:t>i</a:t>
            </a:r>
            <a:r>
              <a:rPr lang="ru-RU" dirty="0" smtClean="0"/>
              <a:t>дно ОБМЕЖИТИ ПРИЙОМ РІДИНИ (не </a:t>
            </a:r>
            <a:r>
              <a:rPr lang="ru-RU" dirty="0" err="1" smtClean="0"/>
              <a:t>більше</a:t>
            </a:r>
            <a:r>
              <a:rPr lang="ru-RU" dirty="0" smtClean="0"/>
              <a:t> 1,3 л на </a:t>
            </a:r>
            <a:r>
              <a:rPr lang="ru-RU" dirty="0" err="1" smtClean="0"/>
              <a:t>добу</a:t>
            </a:r>
            <a:r>
              <a:rPr lang="ru-RU" dirty="0" smtClean="0"/>
              <a:t>, </a:t>
            </a:r>
            <a:r>
              <a:rPr lang="ru-RU" dirty="0" err="1" smtClean="0"/>
              <a:t>включаючи</a:t>
            </a:r>
            <a:r>
              <a:rPr lang="ru-RU" dirty="0" smtClean="0"/>
              <a:t> </a:t>
            </a:r>
            <a:r>
              <a:rPr lang="ru-RU" dirty="0" err="1" smtClean="0"/>
              <a:t>перші</a:t>
            </a:r>
            <a:r>
              <a:rPr lang="ru-RU" dirty="0" smtClean="0"/>
              <a:t> страви.</a:t>
            </a:r>
          </a:p>
          <a:p>
            <a:endParaRPr lang="ru-RU" dirty="0" smtClean="0"/>
          </a:p>
          <a:p>
            <a:r>
              <a:rPr lang="ru-RU" dirty="0" smtClean="0"/>
              <a:t>•	</a:t>
            </a:r>
            <a:r>
              <a:rPr lang="ru-RU" b="1" dirty="0" smtClean="0">
                <a:solidFill>
                  <a:srgbClr val="FF0000"/>
                </a:solidFill>
              </a:rPr>
              <a:t>Правило друге</a:t>
            </a:r>
            <a:r>
              <a:rPr lang="ru-RU" dirty="0" smtClean="0"/>
              <a:t>: </a:t>
            </a:r>
            <a:r>
              <a:rPr lang="ru-RU" dirty="0" err="1" smtClean="0"/>
              <a:t>виключити</a:t>
            </a:r>
            <a:r>
              <a:rPr lang="ru-RU" dirty="0" smtClean="0"/>
              <a:t> з </a:t>
            </a:r>
            <a:r>
              <a:rPr lang="ru-RU" dirty="0" err="1" smtClean="0"/>
              <a:t>раціону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ті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endParaRPr lang="ru-RU" dirty="0" smtClean="0"/>
          </a:p>
          <a:p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сприяти</a:t>
            </a:r>
            <a:r>
              <a:rPr lang="ru-RU" dirty="0" smtClean="0"/>
              <a:t> </a:t>
            </a:r>
            <a:r>
              <a:rPr lang="ru-RU" dirty="0" err="1" smtClean="0"/>
              <a:t>підйому</a:t>
            </a:r>
            <a:r>
              <a:rPr lang="ru-RU" dirty="0" smtClean="0"/>
              <a:t> </a:t>
            </a:r>
            <a:r>
              <a:rPr lang="ru-RU" dirty="0" err="1" smtClean="0"/>
              <a:t>артеріального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міцний</a:t>
            </a:r>
            <a:r>
              <a:rPr lang="ru-RU" dirty="0" smtClean="0"/>
              <a:t> чай, </a:t>
            </a:r>
            <a:r>
              <a:rPr lang="ru-RU" dirty="0" err="1" smtClean="0"/>
              <a:t>кава</a:t>
            </a:r>
            <a:r>
              <a:rPr lang="ru-RU" dirty="0" smtClean="0"/>
              <a:t>, </a:t>
            </a:r>
            <a:r>
              <a:rPr lang="ru-RU" dirty="0" err="1" smtClean="0"/>
              <a:t>пряні</a:t>
            </a:r>
            <a:r>
              <a:rPr lang="ru-RU" dirty="0" smtClean="0"/>
              <a:t> і </a:t>
            </a:r>
            <a:r>
              <a:rPr lang="ru-RU" dirty="0" err="1" smtClean="0"/>
              <a:t>копчені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, </a:t>
            </a:r>
            <a:r>
              <a:rPr lang="ru-RU" dirty="0" err="1" smtClean="0"/>
              <a:t>міцні</a:t>
            </a:r>
            <a:endParaRPr lang="ru-RU" dirty="0" smtClean="0"/>
          </a:p>
          <a:p>
            <a:r>
              <a:rPr lang="ru-RU" dirty="0" err="1" smtClean="0"/>
              <a:t>алкогольні</a:t>
            </a:r>
            <a:r>
              <a:rPr lang="ru-RU" dirty="0" smtClean="0"/>
              <a:t> </a:t>
            </a:r>
            <a:r>
              <a:rPr lang="ru-RU" dirty="0" err="1" smtClean="0"/>
              <a:t>напої</a:t>
            </a:r>
            <a:r>
              <a:rPr lang="ru-RU" dirty="0" smtClean="0"/>
              <a:t> (</a:t>
            </a:r>
            <a:r>
              <a:rPr lang="ru-RU" dirty="0" err="1" smtClean="0"/>
              <a:t>регулярний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</a:t>
            </a:r>
            <a:r>
              <a:rPr lang="ru-RU" dirty="0" err="1" smtClean="0"/>
              <a:t>міцних</a:t>
            </a:r>
            <a:r>
              <a:rPr lang="ru-RU" dirty="0" smtClean="0"/>
              <a:t> </a:t>
            </a:r>
            <a:r>
              <a:rPr lang="ru-RU" dirty="0" err="1" smtClean="0"/>
              <a:t>спиртних</a:t>
            </a:r>
            <a:r>
              <a:rPr lang="ru-RU" dirty="0" smtClean="0"/>
              <a:t> </a:t>
            </a:r>
            <a:r>
              <a:rPr lang="ru-RU" dirty="0" err="1" smtClean="0"/>
              <a:t>напоїв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спазм </a:t>
            </a:r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•	</a:t>
            </a:r>
            <a:r>
              <a:rPr lang="ru-RU" b="1" dirty="0" smtClean="0">
                <a:solidFill>
                  <a:srgbClr val="FF0000"/>
                </a:solidFill>
              </a:rPr>
              <a:t>Правило </a:t>
            </a:r>
            <a:r>
              <a:rPr lang="ru-RU" b="1" dirty="0" err="1" smtClean="0">
                <a:solidFill>
                  <a:srgbClr val="FF0000"/>
                </a:solidFill>
              </a:rPr>
              <a:t>третє</a:t>
            </a:r>
            <a:r>
              <a:rPr lang="ru-RU" dirty="0" smtClean="0"/>
              <a:t>: </a:t>
            </a:r>
            <a:r>
              <a:rPr lang="ru-RU" dirty="0" err="1" smtClean="0"/>
              <a:t>гіпертонік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дозволити</a:t>
            </a:r>
            <a:endParaRPr lang="ru-RU" dirty="0" smtClean="0"/>
          </a:p>
          <a:p>
            <a:r>
              <a:rPr lang="ru-RU" dirty="0" err="1" smtClean="0"/>
              <a:t>курити</a:t>
            </a:r>
            <a:r>
              <a:rPr lang="ru-RU" dirty="0" smtClean="0"/>
              <a:t>, так як </a:t>
            </a:r>
            <a:r>
              <a:rPr lang="ru-RU" dirty="0" err="1" smtClean="0"/>
              <a:t>куріння</a:t>
            </a:r>
            <a:r>
              <a:rPr lang="ru-RU" dirty="0" smtClean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стійкому</a:t>
            </a:r>
            <a:r>
              <a:rPr lang="ru-RU" dirty="0" smtClean="0"/>
              <a:t> </a:t>
            </a:r>
            <a:r>
              <a:rPr lang="ru-RU" dirty="0" err="1" smtClean="0"/>
              <a:t>звуженн</a:t>
            </a:r>
            <a:r>
              <a:rPr lang="ru-RU" dirty="0" err="1"/>
              <a:t>ю</a:t>
            </a:r>
            <a:endParaRPr lang="ru-RU" dirty="0" smtClean="0"/>
          </a:p>
          <a:p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а значить, </a:t>
            </a:r>
            <a:r>
              <a:rPr lang="ru-RU" dirty="0" err="1" smtClean="0"/>
              <a:t>підйому</a:t>
            </a:r>
            <a:r>
              <a:rPr lang="ru-RU" dirty="0" smtClean="0"/>
              <a:t> </a:t>
            </a:r>
            <a:r>
              <a:rPr lang="ru-RU" dirty="0" err="1" smtClean="0"/>
              <a:t>артеріального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04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021" y="317634"/>
            <a:ext cx="10583779" cy="585932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•	Правило </a:t>
            </a:r>
            <a:r>
              <a:rPr lang="ru-RU" dirty="0" err="1" smtClean="0"/>
              <a:t>четверте</a:t>
            </a:r>
            <a:r>
              <a:rPr lang="ru-RU" dirty="0" smtClean="0"/>
              <a:t>: люди з </a:t>
            </a:r>
            <a:r>
              <a:rPr lang="ru-RU" dirty="0" err="1" smtClean="0"/>
              <a:t>підвищеним</a:t>
            </a:r>
            <a:r>
              <a:rPr lang="ru-RU" dirty="0" smtClean="0"/>
              <a:t> </a:t>
            </a:r>
            <a:r>
              <a:rPr lang="ru-RU" dirty="0" err="1" smtClean="0"/>
              <a:t>артеріальним</a:t>
            </a:r>
            <a:r>
              <a:rPr lang="ru-RU" dirty="0" smtClean="0"/>
              <a:t> </a:t>
            </a:r>
            <a:r>
              <a:rPr lang="ru-RU" dirty="0" err="1" smtClean="0"/>
              <a:t>тиском</a:t>
            </a:r>
            <a:r>
              <a:rPr lang="ru-RU" dirty="0" smtClean="0"/>
              <a:t>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стежити</a:t>
            </a:r>
            <a:r>
              <a:rPr lang="ru-RU" dirty="0" smtClean="0"/>
              <a:t> за </a:t>
            </a:r>
            <a:r>
              <a:rPr lang="ru-RU" dirty="0" err="1" smtClean="0"/>
              <a:t>своєю</a:t>
            </a:r>
            <a:r>
              <a:rPr lang="ru-RU" dirty="0" smtClean="0"/>
              <a:t> вагою і не </a:t>
            </a:r>
            <a:r>
              <a:rPr lang="ru-RU" dirty="0" err="1" smtClean="0"/>
              <a:t>допускати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збільшення</a:t>
            </a:r>
            <a:r>
              <a:rPr lang="ru-RU" dirty="0" smtClean="0"/>
              <a:t>. Для </a:t>
            </a:r>
            <a:r>
              <a:rPr lang="ru-RU" dirty="0" err="1" smtClean="0"/>
              <a:t>цього</a:t>
            </a:r>
            <a:r>
              <a:rPr lang="ru-RU" dirty="0" smtClean="0"/>
              <a:t> з </a:t>
            </a:r>
            <a:r>
              <a:rPr lang="ru-RU" dirty="0" err="1" smtClean="0"/>
              <a:t>їжі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виключити</a:t>
            </a:r>
            <a:r>
              <a:rPr lang="ru-RU" dirty="0" smtClean="0"/>
              <a:t> </a:t>
            </a:r>
            <a:r>
              <a:rPr lang="ru-RU" dirty="0" err="1" smtClean="0"/>
              <a:t>легкозасвоювані</a:t>
            </a:r>
            <a:r>
              <a:rPr lang="ru-RU" dirty="0" smtClean="0"/>
              <a:t> </a:t>
            </a:r>
            <a:r>
              <a:rPr lang="ru-RU" dirty="0" err="1" smtClean="0"/>
              <a:t>вуглеводи</a:t>
            </a:r>
            <a:r>
              <a:rPr lang="ru-RU" dirty="0" smtClean="0"/>
              <a:t> (</a:t>
            </a:r>
            <a:r>
              <a:rPr lang="ru-RU" dirty="0" err="1" smtClean="0"/>
              <a:t>здобу</a:t>
            </a:r>
            <a:r>
              <a:rPr lang="ru-RU" dirty="0" smtClean="0"/>
              <a:t>, </a:t>
            </a:r>
            <a:r>
              <a:rPr lang="ru-RU" dirty="0" err="1" smtClean="0"/>
              <a:t>торти</a:t>
            </a:r>
            <a:r>
              <a:rPr lang="ru-RU" dirty="0" smtClean="0"/>
              <a:t>, </a:t>
            </a:r>
            <a:r>
              <a:rPr lang="ru-RU" dirty="0" err="1" smtClean="0"/>
              <a:t>цукерки</a:t>
            </a:r>
            <a:r>
              <a:rPr lang="ru-RU" dirty="0" smtClean="0"/>
              <a:t> і т.д.) і </a:t>
            </a:r>
            <a:r>
              <a:rPr lang="ru-RU" dirty="0" err="1" smtClean="0"/>
              <a:t>замінити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корисними</a:t>
            </a:r>
            <a:r>
              <a:rPr lang="ru-RU" dirty="0" smtClean="0"/>
              <a:t> </a:t>
            </a:r>
            <a:r>
              <a:rPr lang="ru-RU" dirty="0" err="1" smtClean="0"/>
              <a:t>вуглеводами</a:t>
            </a:r>
            <a:r>
              <a:rPr lang="ru-RU" dirty="0" smtClean="0"/>
              <a:t> </a:t>
            </a:r>
            <a:r>
              <a:rPr lang="ru-RU" dirty="0" err="1" smtClean="0"/>
              <a:t>овочів</a:t>
            </a:r>
            <a:r>
              <a:rPr lang="ru-RU" dirty="0" smtClean="0"/>
              <a:t>, </a:t>
            </a:r>
            <a:r>
              <a:rPr lang="ru-RU" dirty="0" err="1" smtClean="0"/>
              <a:t>фруктів</a:t>
            </a:r>
            <a:r>
              <a:rPr lang="ru-RU" dirty="0" smtClean="0"/>
              <a:t> і </a:t>
            </a:r>
            <a:r>
              <a:rPr lang="ru-RU" dirty="0" err="1" smtClean="0"/>
              <a:t>злаків</a:t>
            </a:r>
            <a:r>
              <a:rPr lang="ru-RU" dirty="0" smtClean="0"/>
              <a:t>.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обмежити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тваринні</a:t>
            </a:r>
            <a:r>
              <a:rPr lang="ru-RU" dirty="0" smtClean="0"/>
              <a:t> </a:t>
            </a:r>
            <a:r>
              <a:rPr lang="ru-RU" dirty="0" err="1" smtClean="0"/>
              <a:t>жири</a:t>
            </a:r>
            <a:r>
              <a:rPr lang="ru-RU" dirty="0" smtClean="0"/>
              <a:t>, </a:t>
            </a:r>
            <a:r>
              <a:rPr lang="ru-RU" dirty="0" err="1" smtClean="0"/>
              <a:t>замінивши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на 1/3 </a:t>
            </a:r>
            <a:r>
              <a:rPr lang="ru-RU" dirty="0" err="1" smtClean="0"/>
              <a:t>рослинними</a:t>
            </a:r>
            <a:r>
              <a:rPr lang="ru-RU" dirty="0" smtClean="0"/>
              <a:t>. </a:t>
            </a:r>
            <a:r>
              <a:rPr lang="ru-RU" dirty="0" err="1" smtClean="0"/>
              <a:t>Корисно</a:t>
            </a:r>
            <a:r>
              <a:rPr lang="ru-RU" dirty="0" smtClean="0"/>
              <a:t> </a:t>
            </a:r>
            <a:r>
              <a:rPr lang="ru-RU" dirty="0" err="1" smtClean="0"/>
              <a:t>дотримання</a:t>
            </a:r>
            <a:r>
              <a:rPr lang="ru-RU" dirty="0" smtClean="0"/>
              <a:t> </a:t>
            </a:r>
            <a:r>
              <a:rPr lang="ru-RU" dirty="0" err="1" smtClean="0"/>
              <a:t>постів</a:t>
            </a:r>
            <a:r>
              <a:rPr lang="ru-RU" dirty="0" smtClean="0"/>
              <a:t> (</a:t>
            </a:r>
            <a:r>
              <a:rPr lang="ru-RU" dirty="0" err="1" smtClean="0"/>
              <a:t>періодичний</a:t>
            </a:r>
            <a:r>
              <a:rPr lang="ru-RU" dirty="0" smtClean="0"/>
              <a:t> </a:t>
            </a:r>
            <a:r>
              <a:rPr lang="ru-RU" dirty="0" err="1" smtClean="0"/>
              <a:t>перехід</a:t>
            </a:r>
            <a:r>
              <a:rPr lang="ru-RU" dirty="0" smtClean="0"/>
              <a:t> на </a:t>
            </a:r>
            <a:r>
              <a:rPr lang="ru-RU" dirty="0" err="1" smtClean="0"/>
              <a:t>вегетаріанську</a:t>
            </a:r>
            <a:r>
              <a:rPr lang="ru-RU" dirty="0" smtClean="0"/>
              <a:t> </a:t>
            </a:r>
            <a:r>
              <a:rPr lang="ru-RU" dirty="0" err="1" smtClean="0"/>
              <a:t>їжу</a:t>
            </a:r>
            <a:r>
              <a:rPr lang="ru-RU" dirty="0" smtClean="0"/>
              <a:t>)</a:t>
            </a:r>
          </a:p>
          <a:p>
            <a:r>
              <a:rPr lang="ru-RU" dirty="0" smtClean="0"/>
              <a:t>•	Правило </a:t>
            </a:r>
            <a:r>
              <a:rPr lang="ru-RU" dirty="0" err="1" smtClean="0"/>
              <a:t>п'яте</a:t>
            </a:r>
            <a:r>
              <a:rPr lang="ru-RU" dirty="0" smtClean="0"/>
              <a:t>: так як </a:t>
            </a:r>
            <a:r>
              <a:rPr lang="ru-RU" dirty="0" err="1" smtClean="0"/>
              <a:t>застій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підвищеному</a:t>
            </a:r>
            <a:r>
              <a:rPr lang="ru-RU" dirty="0" smtClean="0"/>
              <a:t> </a:t>
            </a:r>
            <a:r>
              <a:rPr lang="ru-RU" dirty="0" err="1" smtClean="0"/>
              <a:t>виробленню</a:t>
            </a:r>
            <a:r>
              <a:rPr lang="ru-RU" dirty="0" smtClean="0"/>
              <a:t> </a:t>
            </a:r>
            <a:r>
              <a:rPr lang="ru-RU" dirty="0" err="1" smtClean="0"/>
              <a:t>кислих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 </a:t>
            </a:r>
            <a:r>
              <a:rPr lang="ru-RU" dirty="0" err="1" smtClean="0"/>
              <a:t>розпаду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 (</a:t>
            </a:r>
            <a:r>
              <a:rPr lang="ru-RU" dirty="0" err="1" smtClean="0"/>
              <a:t>ацидотичне</a:t>
            </a:r>
            <a:r>
              <a:rPr lang="ru-RU" dirty="0" smtClean="0"/>
              <a:t> </a:t>
            </a:r>
            <a:r>
              <a:rPr lang="ru-RU" dirty="0" err="1" smtClean="0"/>
              <a:t>зрушення</a:t>
            </a:r>
            <a:r>
              <a:rPr lang="ru-RU" dirty="0" smtClean="0"/>
              <a:t>), то в </a:t>
            </a:r>
            <a:r>
              <a:rPr lang="ru-RU" dirty="0" err="1" smtClean="0"/>
              <a:t>раціоні</a:t>
            </a:r>
            <a:r>
              <a:rPr lang="ru-RU" dirty="0" smtClean="0"/>
              <a:t> </a:t>
            </a:r>
            <a:r>
              <a:rPr lang="ru-RU" dirty="0" err="1" smtClean="0"/>
              <a:t>хворих</a:t>
            </a:r>
            <a:r>
              <a:rPr lang="ru-RU" dirty="0" smtClean="0"/>
              <a:t> на </a:t>
            </a:r>
            <a:r>
              <a:rPr lang="ru-RU" dirty="0" err="1" smtClean="0"/>
              <a:t>гіпертонічну</a:t>
            </a:r>
            <a:r>
              <a:rPr lang="ru-RU" dirty="0" smtClean="0"/>
              <a:t> хворобу повинна </a:t>
            </a:r>
            <a:r>
              <a:rPr lang="ru-RU" dirty="0" err="1" smtClean="0"/>
              <a:t>міститися</a:t>
            </a:r>
            <a:r>
              <a:rPr lang="ru-RU" dirty="0" smtClean="0"/>
              <a:t> </a:t>
            </a:r>
            <a:r>
              <a:rPr lang="ru-RU" dirty="0" err="1" smtClean="0"/>
              <a:t>достатня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злужнюючих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молоко, </a:t>
            </a:r>
            <a:r>
              <a:rPr lang="ru-RU" dirty="0" err="1" smtClean="0"/>
              <a:t>овочі</a:t>
            </a:r>
            <a:r>
              <a:rPr lang="ru-RU" dirty="0" smtClean="0"/>
              <a:t>, </a:t>
            </a:r>
            <a:r>
              <a:rPr lang="ru-RU" dirty="0" err="1" smtClean="0"/>
              <a:t>хліб</a:t>
            </a:r>
            <a:r>
              <a:rPr lang="ru-RU" dirty="0" smtClean="0"/>
              <a:t> грубого помелу, рис, </a:t>
            </a:r>
            <a:r>
              <a:rPr lang="ru-RU" dirty="0" err="1" smtClean="0"/>
              <a:t>яйця</a:t>
            </a:r>
            <a:r>
              <a:rPr lang="ru-RU" dirty="0" smtClean="0"/>
              <a:t>, </a:t>
            </a:r>
            <a:r>
              <a:rPr lang="ru-RU" dirty="0" err="1" smtClean="0"/>
              <a:t>тріска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•	Правило	</a:t>
            </a:r>
            <a:r>
              <a:rPr lang="ru-RU" dirty="0" err="1" smtClean="0"/>
              <a:t>шосте</a:t>
            </a:r>
            <a:r>
              <a:rPr lang="ru-RU" dirty="0" smtClean="0"/>
              <a:t>:		</a:t>
            </a:r>
            <a:r>
              <a:rPr lang="ru-RU" dirty="0" err="1" smtClean="0"/>
              <a:t>вживати</a:t>
            </a:r>
            <a:r>
              <a:rPr lang="ru-RU" dirty="0" smtClean="0"/>
              <a:t>		</a:t>
            </a:r>
            <a:r>
              <a:rPr lang="ru-RU" dirty="0" err="1" smtClean="0"/>
              <a:t>більше</a:t>
            </a:r>
            <a:r>
              <a:rPr lang="ru-RU" dirty="0" smtClean="0"/>
              <a:t>	 </a:t>
            </a:r>
            <a:r>
              <a:rPr lang="ru-RU" dirty="0" err="1" smtClean="0"/>
              <a:t>продуктів</a:t>
            </a:r>
            <a:r>
              <a:rPr lang="ru-RU" dirty="0" smtClean="0"/>
              <a:t>,	</a:t>
            </a:r>
            <a:r>
              <a:rPr lang="ru-RU" dirty="0" err="1" smtClean="0"/>
              <a:t>багатих</a:t>
            </a:r>
            <a:r>
              <a:rPr lang="ru-RU" dirty="0" smtClean="0"/>
              <a:t> </a:t>
            </a:r>
            <a:r>
              <a:rPr lang="ru-RU" dirty="0" err="1" smtClean="0"/>
              <a:t>калієм</a:t>
            </a:r>
            <a:r>
              <a:rPr lang="ru-RU" dirty="0" smtClean="0"/>
              <a:t>	(</a:t>
            </a:r>
            <a:r>
              <a:rPr lang="ru-RU" dirty="0" err="1" smtClean="0"/>
              <a:t>його</a:t>
            </a:r>
            <a:r>
              <a:rPr lang="ru-RU" dirty="0" smtClean="0"/>
              <a:t>	особливо	</a:t>
            </a:r>
            <a:r>
              <a:rPr lang="ru-RU" dirty="0" err="1" smtClean="0"/>
              <a:t>потребує</a:t>
            </a:r>
            <a:r>
              <a:rPr lang="ru-RU" dirty="0" smtClean="0"/>
              <a:t>		</a:t>
            </a:r>
            <a:r>
              <a:rPr lang="ru-RU" dirty="0" err="1" smtClean="0"/>
              <a:t>серцевий</a:t>
            </a:r>
            <a:r>
              <a:rPr lang="ru-RU" dirty="0" smtClean="0"/>
              <a:t>		</a:t>
            </a:r>
            <a:r>
              <a:rPr lang="ru-RU" dirty="0" err="1" smtClean="0"/>
              <a:t>м'яз</a:t>
            </a:r>
            <a:r>
              <a:rPr lang="ru-RU" dirty="0" smtClean="0"/>
              <a:t>)	і </a:t>
            </a:r>
            <a:r>
              <a:rPr lang="ru-RU" dirty="0" err="1" smtClean="0"/>
              <a:t>магнієм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Калій</a:t>
            </a:r>
            <a:r>
              <a:rPr lang="ru-RU" dirty="0" smtClean="0"/>
              <a:t>	</a:t>
            </a:r>
            <a:r>
              <a:rPr lang="ru-RU" dirty="0" err="1" smtClean="0"/>
              <a:t>міститься</a:t>
            </a:r>
            <a:r>
              <a:rPr lang="ru-RU" dirty="0" smtClean="0"/>
              <a:t>	в	бананах,	</a:t>
            </a:r>
            <a:r>
              <a:rPr lang="ru-RU" dirty="0" err="1" smtClean="0"/>
              <a:t>капусті</a:t>
            </a:r>
            <a:r>
              <a:rPr lang="ru-RU" dirty="0" smtClean="0"/>
              <a:t>,	</a:t>
            </a:r>
            <a:r>
              <a:rPr lang="ru-RU" dirty="0" err="1" smtClean="0"/>
              <a:t>куразі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Магній</a:t>
            </a:r>
            <a:r>
              <a:rPr lang="ru-RU" dirty="0" smtClean="0"/>
              <a:t> - у </a:t>
            </a:r>
            <a:r>
              <a:rPr lang="ru-RU" dirty="0" err="1" smtClean="0"/>
              <a:t>волоських</a:t>
            </a:r>
            <a:r>
              <a:rPr lang="ru-RU" dirty="0" smtClean="0"/>
              <a:t> </a:t>
            </a:r>
            <a:r>
              <a:rPr lang="ru-RU" dirty="0" err="1" smtClean="0"/>
              <a:t>горіхах</a:t>
            </a:r>
            <a:r>
              <a:rPr lang="ru-RU" dirty="0" smtClean="0"/>
              <a:t>, </a:t>
            </a:r>
            <a:r>
              <a:rPr lang="ru-RU" dirty="0" err="1" smtClean="0"/>
              <a:t>моркві</a:t>
            </a:r>
            <a:r>
              <a:rPr lang="ru-RU" dirty="0" smtClean="0"/>
              <a:t>, </a:t>
            </a:r>
            <a:r>
              <a:rPr lang="ru-RU" dirty="0" err="1" smtClean="0"/>
              <a:t>буряках</a:t>
            </a:r>
            <a:r>
              <a:rPr lang="ru-RU" dirty="0" smtClean="0"/>
              <a:t>, крупах.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57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629" y="0"/>
            <a:ext cx="11161295" cy="5974832"/>
          </a:xfrm>
        </p:spPr>
        <p:txBody>
          <a:bodyPr>
            <a:normAutofit/>
          </a:bodyPr>
          <a:lstStyle/>
          <a:p>
            <a:r>
              <a:rPr lang="ru-RU" dirty="0" smtClean="0"/>
              <a:t>Правило </a:t>
            </a:r>
            <a:r>
              <a:rPr lang="ru-RU" dirty="0" err="1" smtClean="0"/>
              <a:t>сьоме</a:t>
            </a:r>
            <a:r>
              <a:rPr lang="ru-RU" dirty="0" smtClean="0"/>
              <a:t>: правильно </a:t>
            </a:r>
            <a:r>
              <a:rPr lang="ru-RU" dirty="0" err="1" smtClean="0"/>
              <a:t>розподіляти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дня.</a:t>
            </a:r>
          </a:p>
          <a:p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 err="1" smtClean="0"/>
              <a:t>сніданок</a:t>
            </a:r>
            <a:r>
              <a:rPr lang="ru-RU" dirty="0" smtClean="0"/>
              <a:t>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з'їдати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1/3 </a:t>
            </a:r>
            <a:r>
              <a:rPr lang="ru-RU" dirty="0" err="1" smtClean="0"/>
              <a:t>добового</a:t>
            </a:r>
            <a:r>
              <a:rPr lang="ru-RU" dirty="0" smtClean="0"/>
              <a:t> </a:t>
            </a:r>
            <a:r>
              <a:rPr lang="ru-RU" dirty="0" err="1" smtClean="0"/>
              <a:t>об'єму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,</a:t>
            </a: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 smtClean="0"/>
              <a:t>обід</a:t>
            </a:r>
            <a:r>
              <a:rPr lang="ru-RU" dirty="0" smtClean="0"/>
              <a:t> - </a:t>
            </a:r>
            <a:r>
              <a:rPr lang="ru-RU" dirty="0" err="1" smtClean="0"/>
              <a:t>трохи</a:t>
            </a:r>
            <a:r>
              <a:rPr lang="ru-RU" dirty="0" smtClean="0"/>
              <a:t> </a:t>
            </a:r>
            <a:r>
              <a:rPr lang="ru-RU" dirty="0" err="1" smtClean="0"/>
              <a:t>менше</a:t>
            </a:r>
            <a:r>
              <a:rPr lang="ru-RU" dirty="0" smtClean="0"/>
              <a:t> </a:t>
            </a:r>
            <a:r>
              <a:rPr lang="ru-RU" dirty="0" err="1" smtClean="0"/>
              <a:t>половини</a:t>
            </a:r>
            <a:r>
              <a:rPr lang="ru-RU" dirty="0" smtClean="0"/>
              <a:t>,</a:t>
            </a:r>
          </a:p>
          <a:p>
            <a:endParaRPr lang="ru-RU" dirty="0" smtClean="0"/>
          </a:p>
          <a:p>
            <a:r>
              <a:rPr lang="ru-RU" dirty="0" smtClean="0"/>
              <a:t>на вечерю - не </a:t>
            </a:r>
            <a:r>
              <a:rPr lang="ru-RU" dirty="0" err="1" smtClean="0"/>
              <a:t>більше</a:t>
            </a:r>
            <a:r>
              <a:rPr lang="ru-RU" dirty="0" smtClean="0"/>
              <a:t> 1/10.</a:t>
            </a:r>
          </a:p>
          <a:p>
            <a:endParaRPr lang="ru-RU" dirty="0" smtClean="0"/>
          </a:p>
          <a:p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прийоми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 </a:t>
            </a:r>
            <a:r>
              <a:rPr lang="ru-RU" dirty="0" err="1" smtClean="0"/>
              <a:t>розподіляються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</a:p>
          <a:p>
            <a:r>
              <a:rPr lang="ru-RU" dirty="0" smtClean="0"/>
              <a:t>1-2 </a:t>
            </a:r>
            <a:r>
              <a:rPr lang="ru-RU" dirty="0" err="1" smtClean="0"/>
              <a:t>перекусів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82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267" y="259882"/>
            <a:ext cx="10718533" cy="591708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Про </a:t>
            </a:r>
            <a:r>
              <a:rPr lang="ru-RU" dirty="0" err="1"/>
              <a:t>нормальній</a:t>
            </a:r>
            <a:r>
              <a:rPr lang="ru-RU" dirty="0"/>
              <a:t> </a:t>
            </a:r>
            <a:r>
              <a:rPr lang="ru-RU" dirty="0" err="1"/>
              <a:t>масі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судять</a:t>
            </a:r>
            <a:r>
              <a:rPr lang="ru-RU" dirty="0"/>
              <a:t> за </a:t>
            </a:r>
            <a:r>
              <a:rPr lang="ru-RU" dirty="0" err="1"/>
              <a:t>значенням</a:t>
            </a:r>
            <a:r>
              <a:rPr lang="ru-RU" dirty="0"/>
              <a:t> ІМТ і </a:t>
            </a:r>
            <a:r>
              <a:rPr lang="ru-RU" dirty="0" err="1"/>
              <a:t>відношенню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талії</a:t>
            </a:r>
            <a:r>
              <a:rPr lang="ru-RU" dirty="0"/>
              <a:t> до </a:t>
            </a:r>
            <a:r>
              <a:rPr lang="ru-RU" dirty="0" err="1"/>
              <a:t>обсягу</a:t>
            </a:r>
            <a:r>
              <a:rPr lang="ru-RU" dirty="0"/>
              <a:t> стегон.</a:t>
            </a:r>
          </a:p>
          <a:p>
            <a:endParaRPr lang="ru-RU" dirty="0"/>
          </a:p>
          <a:p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показано особам з </a:t>
            </a:r>
            <a:r>
              <a:rPr lang="ru-RU" dirty="0" err="1"/>
              <a:t>надмірною</a:t>
            </a:r>
            <a:endParaRPr lang="ru-RU" dirty="0"/>
          </a:p>
          <a:p>
            <a:r>
              <a:rPr lang="ru-RU" dirty="0" err="1"/>
              <a:t>масою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(ІМТ 25-30 кг / м2) та </a:t>
            </a:r>
            <a:r>
              <a:rPr lang="ru-RU" dirty="0" err="1"/>
              <a:t>ожирінням</a:t>
            </a:r>
            <a:r>
              <a:rPr lang="ru-RU" dirty="0"/>
              <a:t> (ІМТ </a:t>
            </a:r>
            <a:r>
              <a:rPr lang="ru-RU" dirty="0" err="1"/>
              <a:t>більше</a:t>
            </a:r>
            <a:r>
              <a:rPr lang="ru-RU" dirty="0"/>
              <a:t> 30 кг / м2). </a:t>
            </a:r>
            <a:r>
              <a:rPr lang="ru-RU" dirty="0" err="1"/>
              <a:t>Відношення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талії</a:t>
            </a:r>
            <a:r>
              <a:rPr lang="ru-RU" dirty="0"/>
              <a:t> до </a:t>
            </a:r>
            <a:r>
              <a:rPr lang="ru-RU" dirty="0" err="1"/>
              <a:t>обсягу</a:t>
            </a:r>
            <a:r>
              <a:rPr lang="ru-RU" dirty="0"/>
              <a:t> стегон не повинно </a:t>
            </a:r>
            <a:r>
              <a:rPr lang="ru-RU" dirty="0" err="1"/>
              <a:t>перевищувати</a:t>
            </a:r>
            <a:r>
              <a:rPr lang="ru-RU" dirty="0"/>
              <a:t> 1 у </a:t>
            </a:r>
            <a:r>
              <a:rPr lang="ru-RU" dirty="0" err="1"/>
              <a:t>чоловіків</a:t>
            </a:r>
            <a:r>
              <a:rPr lang="ru-RU" dirty="0"/>
              <a:t> і 0,85 у </a:t>
            </a:r>
            <a:r>
              <a:rPr lang="ru-RU" dirty="0" err="1"/>
              <a:t>жінок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Особливо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по </a:t>
            </a:r>
            <a:r>
              <a:rPr lang="ru-RU" dirty="0" err="1"/>
              <a:t>абдомінальному</a:t>
            </a:r>
            <a:r>
              <a:rPr lang="ru-RU" dirty="0"/>
              <a:t> типу (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талії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102 см у </a:t>
            </a:r>
            <a:r>
              <a:rPr lang="ru-RU" dirty="0" err="1"/>
              <a:t>чоловіків</a:t>
            </a:r>
            <a:r>
              <a:rPr lang="ru-RU" dirty="0"/>
              <a:t> і </a:t>
            </a:r>
            <a:r>
              <a:rPr lang="ru-RU" dirty="0" err="1"/>
              <a:t>більше</a:t>
            </a:r>
            <a:r>
              <a:rPr lang="ru-RU" dirty="0"/>
              <a:t> 88 у </a:t>
            </a:r>
            <a:r>
              <a:rPr lang="ru-RU" dirty="0" err="1"/>
              <a:t>жінок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до </a:t>
            </a:r>
            <a:r>
              <a:rPr lang="ru-RU" dirty="0" err="1"/>
              <a:t>нормальних</a:t>
            </a:r>
            <a:r>
              <a:rPr lang="ru-RU" dirty="0"/>
              <a:t> </a:t>
            </a:r>
            <a:r>
              <a:rPr lang="ru-RU" dirty="0" err="1"/>
              <a:t>значень</a:t>
            </a:r>
            <a:r>
              <a:rPr lang="ru-RU" dirty="0"/>
              <a:t> </a:t>
            </a:r>
            <a:r>
              <a:rPr lang="ru-RU" dirty="0" err="1"/>
              <a:t>першорядне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низькокалорійна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і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767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u="sng" dirty="0" err="1"/>
              <a:t>Харчування</a:t>
            </a:r>
            <a:r>
              <a:rPr lang="ru-RU" sz="3100" b="1" i="1" u="sng" dirty="0"/>
              <a:t> </a:t>
            </a:r>
            <a:r>
              <a:rPr lang="ru-RU" sz="3100" b="1" i="1" u="sng" dirty="0" err="1"/>
              <a:t>після</a:t>
            </a:r>
            <a:r>
              <a:rPr lang="ru-RU" sz="3100" b="1" i="1" u="sng" dirty="0"/>
              <a:t> </a:t>
            </a:r>
            <a:r>
              <a:rPr lang="ru-RU" sz="3100" b="1" i="1" u="sng" dirty="0" err="1"/>
              <a:t>перенесеного</a:t>
            </a:r>
            <a:r>
              <a:rPr lang="ru-RU" sz="3100" b="1" i="1" u="sng" dirty="0"/>
              <a:t> </a:t>
            </a:r>
            <a:r>
              <a:rPr lang="ru-RU" sz="3100" b="1" i="1" u="sng" dirty="0" err="1"/>
              <a:t>інфаркту</a:t>
            </a:r>
            <a:r>
              <a:rPr lang="ru-RU" sz="3100" b="1" i="1" u="sng" dirty="0"/>
              <a:t> </a:t>
            </a:r>
            <a:r>
              <a:rPr lang="ru-RU" sz="3100" b="1" i="1" u="sng" dirty="0" err="1"/>
              <a:t>міокарда</a:t>
            </a:r>
            <a:r>
              <a:rPr lang="ru-RU" sz="3100" b="1" i="1" u="sng" dirty="0"/>
              <a:t> </a:t>
            </a:r>
            <a:r>
              <a:rPr lang="en-US" sz="3100" b="1" i="1" u="sng" dirty="0" err="1"/>
              <a:t>i</a:t>
            </a:r>
            <a:r>
              <a:rPr lang="en-US" sz="3100" b="1" i="1" u="sng" dirty="0"/>
              <a:t> </a:t>
            </a:r>
            <a:r>
              <a:rPr lang="ru-RU" sz="3100" b="1" i="1" u="sng" dirty="0"/>
              <a:t>при</a:t>
            </a:r>
            <a:br>
              <a:rPr lang="ru-RU" sz="3100" b="1" i="1" u="sng" dirty="0"/>
            </a:br>
            <a:r>
              <a:rPr lang="ru-RU" sz="3100" b="1" i="1" u="sng" dirty="0"/>
              <a:t> </a:t>
            </a:r>
            <a:r>
              <a:rPr lang="ru-RU" sz="3100" b="1" i="1" u="sng" dirty="0" err="1"/>
              <a:t>ішемічній</a:t>
            </a:r>
            <a:r>
              <a:rPr lang="ru-RU" sz="3100" b="1" i="1" u="sng" dirty="0"/>
              <a:t> </a:t>
            </a:r>
            <a:r>
              <a:rPr lang="ru-RU" sz="3100" b="1" i="1" u="sng" dirty="0" err="1"/>
              <a:t>хворобі</a:t>
            </a:r>
            <a:r>
              <a:rPr lang="ru-RU" sz="3100" b="1" i="1" u="sng" dirty="0"/>
              <a:t> </a:t>
            </a:r>
            <a:r>
              <a:rPr lang="ru-RU" sz="3100" b="1" i="1" u="sng" dirty="0" err="1"/>
              <a:t>серця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•	</a:t>
            </a:r>
            <a:r>
              <a:rPr lang="ru-RU" dirty="0" err="1"/>
              <a:t>Найбільш</a:t>
            </a:r>
            <a:r>
              <a:rPr lang="ru-RU" dirty="0"/>
              <a:t> часта причина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інфаркту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 - </a:t>
            </a:r>
            <a:r>
              <a:rPr lang="ru-RU" dirty="0" err="1"/>
              <a:t>ішемічна</a:t>
            </a:r>
            <a:r>
              <a:rPr lang="ru-RU" dirty="0"/>
              <a:t> хвороба </a:t>
            </a:r>
            <a:r>
              <a:rPr lang="ru-RU" dirty="0" err="1"/>
              <a:t>серця</a:t>
            </a:r>
            <a:r>
              <a:rPr lang="ru-RU" dirty="0"/>
              <a:t> (ІХС). Причиною </a:t>
            </a:r>
            <a:r>
              <a:rPr lang="ru-RU" dirty="0" err="1"/>
              <a:t>недостатнього</a:t>
            </a:r>
            <a:r>
              <a:rPr lang="ru-RU" dirty="0"/>
              <a:t> </a:t>
            </a:r>
            <a:r>
              <a:rPr lang="ru-RU" dirty="0" err="1"/>
              <a:t>кровопостачання</a:t>
            </a:r>
            <a:r>
              <a:rPr lang="ru-RU" dirty="0"/>
              <a:t> </a:t>
            </a:r>
            <a:r>
              <a:rPr lang="ru-RU" dirty="0" err="1"/>
              <a:t>серцевого</a:t>
            </a:r>
            <a:r>
              <a:rPr lang="ru-RU" dirty="0"/>
              <a:t> </a:t>
            </a:r>
            <a:r>
              <a:rPr lang="ru-RU" dirty="0" err="1"/>
              <a:t>м'яза</a:t>
            </a:r>
            <a:r>
              <a:rPr lang="ru-RU" dirty="0"/>
              <a:t> в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є атеросклероз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тривалих</a:t>
            </a:r>
            <a:r>
              <a:rPr lang="ru-RU" dirty="0"/>
              <a:t> </a:t>
            </a:r>
            <a:r>
              <a:rPr lang="ru-RU" dirty="0" err="1"/>
              <a:t>спазмів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	При </a:t>
            </a:r>
            <a:r>
              <a:rPr lang="ru-RU" dirty="0" err="1"/>
              <a:t>поєднанні</a:t>
            </a:r>
            <a:r>
              <a:rPr lang="ru-RU" dirty="0"/>
              <a:t> </a:t>
            </a:r>
            <a:r>
              <a:rPr lang="ru-RU" dirty="0" err="1"/>
              <a:t>вказаних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калорійність</a:t>
            </a:r>
            <a:r>
              <a:rPr lang="ru-RU" dirty="0"/>
              <a:t> </a:t>
            </a:r>
            <a:r>
              <a:rPr lang="ru-RU" dirty="0" err="1"/>
              <a:t>добового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через </a:t>
            </a:r>
            <a:r>
              <a:rPr lang="ru-RU" dirty="0" err="1"/>
              <a:t>вимушен</a:t>
            </a:r>
            <a:r>
              <a:rPr lang="en-US" dirty="0"/>
              <a:t>e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знижуються</a:t>
            </a:r>
            <a:endParaRPr lang="ru-RU" dirty="0"/>
          </a:p>
          <a:p>
            <a:r>
              <a:rPr lang="ru-RU" dirty="0" err="1"/>
              <a:t>енерговитрати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	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не </a:t>
            </a:r>
            <a:r>
              <a:rPr lang="ru-RU" dirty="0" err="1"/>
              <a:t>допускати</a:t>
            </a:r>
            <a:r>
              <a:rPr lang="ru-RU" dirty="0"/>
              <a:t> </a:t>
            </a:r>
            <a:r>
              <a:rPr lang="ru-RU" dirty="0" err="1"/>
              <a:t>переїдання</a:t>
            </a:r>
            <a:r>
              <a:rPr lang="ru-RU" dirty="0"/>
              <a:t>, яке </a:t>
            </a:r>
            <a:r>
              <a:rPr lang="ru-RU" dirty="0" err="1"/>
              <a:t>перевантажує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, але і </a:t>
            </a:r>
            <a:r>
              <a:rPr lang="ru-RU" dirty="0" err="1"/>
              <a:t>серцево-судинну</a:t>
            </a:r>
            <a:r>
              <a:rPr lang="ru-RU" dirty="0"/>
              <a:t> систему.</a:t>
            </a:r>
          </a:p>
          <a:p>
            <a:endParaRPr lang="ru-RU" dirty="0"/>
          </a:p>
          <a:p>
            <a:r>
              <a:rPr lang="ru-RU" dirty="0"/>
              <a:t>•	</a:t>
            </a:r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ІХС і </a:t>
            </a:r>
            <a:r>
              <a:rPr lang="ru-RU" dirty="0" err="1"/>
              <a:t>атеросклерозі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 smtClean="0"/>
              <a:t>антиатеросклеротичну</a:t>
            </a:r>
            <a:r>
              <a:rPr lang="ru-RU" dirty="0" smtClean="0"/>
              <a:t> </a:t>
            </a:r>
            <a:r>
              <a:rPr lang="ru-RU" dirty="0" err="1"/>
              <a:t>спрямованість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151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888" y="144379"/>
            <a:ext cx="10862912" cy="655480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•	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віддавати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вегетаріанським</a:t>
            </a:r>
            <a:r>
              <a:rPr lang="ru-RU" dirty="0"/>
              <a:t> супам: </a:t>
            </a:r>
            <a:r>
              <a:rPr lang="ru-RU" dirty="0" err="1"/>
              <a:t>круп'яним</a:t>
            </a:r>
            <a:r>
              <a:rPr lang="ru-RU" dirty="0"/>
              <a:t>, </a:t>
            </a:r>
            <a:r>
              <a:rPr lang="ru-RU" dirty="0" err="1"/>
              <a:t>фруктовим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молочним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	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м'ясних</a:t>
            </a:r>
            <a:r>
              <a:rPr lang="ru-RU" dirty="0"/>
              <a:t> і </a:t>
            </a:r>
            <a:r>
              <a:rPr lang="ru-RU" dirty="0" err="1"/>
              <a:t>рибних</a:t>
            </a:r>
            <a:r>
              <a:rPr lang="ru-RU" dirty="0"/>
              <a:t> </a:t>
            </a:r>
            <a:r>
              <a:rPr lang="ru-RU" dirty="0" err="1"/>
              <a:t>бульйонів</a:t>
            </a:r>
            <a:r>
              <a:rPr lang="ru-RU" dirty="0"/>
              <a:t> </a:t>
            </a:r>
            <a:r>
              <a:rPr lang="ru-RU" dirty="0" err="1"/>
              <a:t>обмежується</a:t>
            </a:r>
            <a:r>
              <a:rPr lang="ru-RU" dirty="0"/>
              <a:t> до 1-2 </a:t>
            </a:r>
            <a:r>
              <a:rPr lang="ru-RU" dirty="0" err="1"/>
              <a:t>разів</a:t>
            </a:r>
            <a:r>
              <a:rPr lang="ru-RU" dirty="0"/>
              <a:t> на </a:t>
            </a:r>
            <a:r>
              <a:rPr lang="ru-RU" dirty="0" err="1"/>
              <a:t>тиждень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	</a:t>
            </a:r>
            <a:r>
              <a:rPr lang="ru-RU" dirty="0" err="1"/>
              <a:t>Надмірно</a:t>
            </a:r>
            <a:r>
              <a:rPr lang="ru-RU" dirty="0"/>
              <a:t> </a:t>
            </a:r>
            <a:r>
              <a:rPr lang="ru-RU" dirty="0" err="1"/>
              <a:t>наваристі</a:t>
            </a:r>
            <a:r>
              <a:rPr lang="ru-RU" dirty="0"/>
              <a:t> </a:t>
            </a:r>
            <a:r>
              <a:rPr lang="ru-RU" dirty="0" err="1"/>
              <a:t>м'ясні</a:t>
            </a:r>
            <a:r>
              <a:rPr lang="ru-RU" dirty="0"/>
              <a:t> </a:t>
            </a:r>
            <a:r>
              <a:rPr lang="ru-RU" dirty="0" err="1"/>
              <a:t>бульйони</a:t>
            </a:r>
            <a:r>
              <a:rPr lang="ru-RU" dirty="0"/>
              <a:t> </a:t>
            </a:r>
            <a:r>
              <a:rPr lang="ru-RU" dirty="0" err="1"/>
              <a:t>виключають</a:t>
            </a:r>
            <a:r>
              <a:rPr lang="ru-RU" dirty="0"/>
              <a:t> через </a:t>
            </a:r>
            <a:r>
              <a:rPr lang="ru-RU" dirty="0" err="1"/>
              <a:t>велику</a:t>
            </a:r>
            <a:r>
              <a:rPr lang="ru-RU" dirty="0"/>
              <a:t> </a:t>
            </a:r>
            <a:r>
              <a:rPr lang="ru-RU" dirty="0" err="1"/>
              <a:t>кільк</a:t>
            </a:r>
            <a:r>
              <a:rPr lang="en-US" dirty="0" err="1"/>
              <a:t>i</a:t>
            </a:r>
            <a:r>
              <a:rPr lang="ru-RU" dirty="0" err="1"/>
              <a:t>сть</a:t>
            </a:r>
            <a:r>
              <a:rPr lang="ru-RU" dirty="0"/>
              <a:t> </a:t>
            </a:r>
            <a:r>
              <a:rPr lang="ru-RU" dirty="0" err="1"/>
              <a:t>екстрактивних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них.</a:t>
            </a:r>
          </a:p>
          <a:p>
            <a:endParaRPr lang="ru-RU" dirty="0"/>
          </a:p>
          <a:p>
            <a:r>
              <a:rPr lang="ru-RU" dirty="0"/>
              <a:t>•	Страви з </a:t>
            </a:r>
            <a:r>
              <a:rPr lang="ru-RU" dirty="0" err="1"/>
              <a:t>м'яса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у </a:t>
            </a:r>
            <a:r>
              <a:rPr lang="ru-RU" dirty="0" err="1"/>
              <a:t>відварному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- в них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екстрактивних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збуджують</a:t>
            </a:r>
            <a:r>
              <a:rPr lang="ru-RU" dirty="0"/>
              <a:t> </a:t>
            </a:r>
            <a:r>
              <a:rPr lang="ru-RU" dirty="0" err="1"/>
              <a:t>нервову</a:t>
            </a:r>
            <a:r>
              <a:rPr lang="ru-RU" dirty="0"/>
              <a:t> і </a:t>
            </a:r>
            <a:r>
              <a:rPr lang="ru-RU" dirty="0" err="1"/>
              <a:t>серцево-судинну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	Не </a:t>
            </a:r>
            <a:r>
              <a:rPr lang="ru-RU" dirty="0" err="1"/>
              <a:t>рекомендуються</a:t>
            </a:r>
            <a:r>
              <a:rPr lang="ru-RU" dirty="0"/>
              <a:t> </a:t>
            </a:r>
            <a:r>
              <a:rPr lang="ru-RU" dirty="0" err="1"/>
              <a:t>міцно</a:t>
            </a:r>
            <a:r>
              <a:rPr lang="ru-RU" dirty="0"/>
              <a:t> </a:t>
            </a:r>
            <a:r>
              <a:rPr lang="ru-RU" dirty="0" err="1"/>
              <a:t>заварені</a:t>
            </a:r>
            <a:r>
              <a:rPr lang="ru-RU" dirty="0"/>
              <a:t> чай і </a:t>
            </a:r>
            <a:r>
              <a:rPr lang="ru-RU" dirty="0" err="1"/>
              <a:t>кава</a:t>
            </a:r>
            <a:r>
              <a:rPr lang="ru-RU" dirty="0"/>
              <a:t>: вони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прискорене</a:t>
            </a:r>
            <a:r>
              <a:rPr lang="ru-RU" dirty="0"/>
              <a:t> </a:t>
            </a:r>
            <a:r>
              <a:rPr lang="ru-RU" dirty="0" err="1"/>
              <a:t>серцебиття</a:t>
            </a:r>
            <a:r>
              <a:rPr lang="ru-RU" dirty="0"/>
              <a:t> і </a:t>
            </a:r>
            <a:r>
              <a:rPr lang="ru-RU" dirty="0" err="1"/>
              <a:t>безсоння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836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/>
              <a:t>При </a:t>
            </a:r>
            <a:r>
              <a:rPr lang="ru-RU" sz="3200" b="1" u="sng" dirty="0" err="1"/>
              <a:t>атеросклерозі</a:t>
            </a:r>
            <a:r>
              <a:rPr lang="ru-RU" sz="3200" b="1" u="sng" dirty="0"/>
              <a:t> і </a:t>
            </a:r>
            <a:r>
              <a:rPr lang="ru-RU" sz="3200" b="1" u="sng" dirty="0" err="1"/>
              <a:t>захворюваннях</a:t>
            </a:r>
            <a:r>
              <a:rPr lang="ru-RU" sz="3200" b="1" u="sng" dirty="0"/>
              <a:t> </a:t>
            </a:r>
            <a:r>
              <a:rPr lang="ru-RU" sz="3200" b="1" u="sng" dirty="0" err="1"/>
              <a:t>серцево-судинної</a:t>
            </a:r>
            <a:r>
              <a:rPr lang="ru-RU" sz="3200" b="1" u="sng" dirty="0"/>
              <a:t> </a:t>
            </a:r>
            <a:r>
              <a:rPr lang="ru-RU" sz="3200" b="1" u="sng" dirty="0" err="1"/>
              <a:t>системи</a:t>
            </a:r>
            <a:r>
              <a:rPr lang="ru-RU" sz="3200" b="1" u="sng" dirty="0"/>
              <a:t/>
            </a:r>
            <a:br>
              <a:rPr lang="ru-RU" sz="3200" b="1" u="sng" dirty="0"/>
            </a:br>
            <a:r>
              <a:rPr lang="ru-RU" sz="3200" b="1" u="sng" dirty="0"/>
              <a:t> </a:t>
            </a:r>
            <a:r>
              <a:rPr lang="ru-RU" sz="3200" b="1" u="sng" dirty="0" err="1"/>
              <a:t>важливе</a:t>
            </a:r>
            <a:r>
              <a:rPr lang="ru-RU" sz="3200" b="1" u="sng" dirty="0"/>
              <a:t> </a:t>
            </a:r>
            <a:r>
              <a:rPr lang="ru-RU" sz="3200" b="1" u="sng" dirty="0" err="1"/>
              <a:t>значення</a:t>
            </a:r>
            <a:r>
              <a:rPr lang="ru-RU" sz="3200" b="1" u="sng" dirty="0"/>
              <a:t> </a:t>
            </a:r>
            <a:r>
              <a:rPr lang="ru-RU" sz="3200" b="1" u="sng" dirty="0" err="1"/>
              <a:t>має</a:t>
            </a:r>
            <a:r>
              <a:rPr lang="ru-RU" sz="3200" b="1" u="sng" dirty="0"/>
              <a:t> </a:t>
            </a:r>
            <a:r>
              <a:rPr lang="ru-RU" sz="3200" b="1" u="sng" dirty="0" err="1"/>
              <a:t>споживання</a:t>
            </a:r>
            <a:r>
              <a:rPr lang="ru-RU" sz="3200" b="1" u="sng" dirty="0"/>
              <a:t> таких </a:t>
            </a:r>
            <a:r>
              <a:rPr lang="ru-RU" sz="3200" b="1" u="sng" dirty="0" err="1"/>
              <a:t>нутрієнтів</a:t>
            </a:r>
            <a:r>
              <a:rPr lang="ru-RU" sz="3200" b="1" u="sng" dirty="0"/>
              <a:t>:</a:t>
            </a:r>
            <a:br>
              <a:rPr lang="ru-RU" sz="3200" b="1" u="sng" dirty="0"/>
            </a:br>
            <a:endParaRPr lang="ru-RU" sz="32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•	КАЛІЙ -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виведенню</a:t>
            </a:r>
            <a:r>
              <a:rPr lang="ru-RU" dirty="0"/>
              <a:t> </a:t>
            </a:r>
            <a:r>
              <a:rPr lang="ru-RU" dirty="0" err="1"/>
              <a:t>надмірної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поліпшенню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серцевого</a:t>
            </a:r>
            <a:r>
              <a:rPr lang="ru-RU" dirty="0"/>
              <a:t> </a:t>
            </a:r>
            <a:r>
              <a:rPr lang="ru-RU" dirty="0" err="1"/>
              <a:t>м'яза</a:t>
            </a:r>
            <a:r>
              <a:rPr lang="ru-RU" dirty="0"/>
              <a:t>;</a:t>
            </a:r>
          </a:p>
          <a:p>
            <a:r>
              <a:rPr lang="ru-RU" dirty="0"/>
              <a:t>•	</a:t>
            </a:r>
            <a:r>
              <a:rPr lang="ru-RU" dirty="0" smtClean="0"/>
              <a:t>МАГН</a:t>
            </a:r>
            <a:r>
              <a:rPr lang="uk-UA" dirty="0"/>
              <a:t>І</a:t>
            </a:r>
            <a:r>
              <a:rPr lang="ru-RU" dirty="0" smtClean="0"/>
              <a:t>Й </a:t>
            </a:r>
            <a:r>
              <a:rPr lang="ru-RU" dirty="0"/>
              <a:t>-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судинорозширювальну</a:t>
            </a:r>
            <a:r>
              <a:rPr lang="ru-RU" dirty="0"/>
              <a:t> і </a:t>
            </a:r>
            <a:r>
              <a:rPr lang="ru-RU" dirty="0" err="1"/>
              <a:t>сечогінну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;</a:t>
            </a:r>
          </a:p>
          <a:p>
            <a:r>
              <a:rPr lang="ru-RU" dirty="0"/>
              <a:t>•	ЙОД - </a:t>
            </a:r>
            <a:r>
              <a:rPr lang="ru-RU" dirty="0" err="1"/>
              <a:t>сприятливо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</a:t>
            </a:r>
          </a:p>
          <a:p>
            <a:r>
              <a:rPr lang="ru-RU" dirty="0"/>
              <a:t>•	ВІТАМІН С -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зміцненню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;</a:t>
            </a:r>
          </a:p>
          <a:p>
            <a:r>
              <a:rPr lang="ru-RU" dirty="0"/>
              <a:t>•	</a:t>
            </a:r>
            <a:r>
              <a:rPr lang="ru-RU" dirty="0" err="1"/>
              <a:t>Вітаміни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 -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профілактиці</a:t>
            </a:r>
            <a:r>
              <a:rPr lang="ru-RU" dirty="0"/>
              <a:t> атеросклерозу, </a:t>
            </a:r>
            <a:r>
              <a:rPr lang="ru-RU" dirty="0" err="1"/>
              <a:t>стимулюють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</a:t>
            </a:r>
          </a:p>
          <a:p>
            <a:r>
              <a:rPr lang="ru-RU" dirty="0"/>
              <a:t>•	ВІТАМІН РР (</a:t>
            </a:r>
            <a:r>
              <a:rPr lang="ru-RU" dirty="0" err="1"/>
              <a:t>нікотинова</a:t>
            </a:r>
            <a:r>
              <a:rPr lang="ru-RU" dirty="0"/>
              <a:t> кислота) - </a:t>
            </a:r>
            <a:r>
              <a:rPr lang="ru-RU" dirty="0" err="1"/>
              <a:t>розширює</a:t>
            </a:r>
            <a:r>
              <a:rPr lang="ru-RU" dirty="0"/>
              <a:t> </a:t>
            </a:r>
            <a:r>
              <a:rPr lang="ru-RU" dirty="0" err="1"/>
              <a:t>дрібні</a:t>
            </a:r>
            <a:r>
              <a:rPr lang="ru-RU" dirty="0"/>
              <a:t> </a:t>
            </a:r>
            <a:r>
              <a:rPr lang="ru-RU" dirty="0" err="1"/>
              <a:t>кровоносні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, </a:t>
            </a:r>
            <a:r>
              <a:rPr lang="ru-RU" dirty="0" err="1"/>
              <a:t>має</a:t>
            </a:r>
            <a:endParaRPr lang="ru-RU" dirty="0"/>
          </a:p>
          <a:p>
            <a:r>
              <a:rPr lang="ru-RU" dirty="0" err="1"/>
              <a:t>антикоагулянтну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;</a:t>
            </a:r>
          </a:p>
          <a:p>
            <a:r>
              <a:rPr lang="ru-RU" dirty="0"/>
              <a:t>•	</a:t>
            </a:r>
            <a:r>
              <a:rPr lang="ru-RU" dirty="0" err="1"/>
              <a:t>Флавоноїди</a:t>
            </a:r>
            <a:r>
              <a:rPr lang="ru-RU" dirty="0"/>
              <a:t> (ВІТАМІН Р) -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зміцненню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;</a:t>
            </a:r>
          </a:p>
          <a:p>
            <a:r>
              <a:rPr lang="ru-RU" dirty="0"/>
              <a:t>•	</a:t>
            </a:r>
            <a:r>
              <a:rPr lang="ru-RU" dirty="0" err="1"/>
              <a:t>Вітаміни</a:t>
            </a:r>
            <a:r>
              <a:rPr lang="ru-RU" dirty="0"/>
              <a:t> А і Е - </a:t>
            </a:r>
            <a:r>
              <a:rPr lang="ru-RU" dirty="0" err="1"/>
              <a:t>антиоксиданти</a:t>
            </a:r>
            <a:r>
              <a:rPr lang="ru-RU" dirty="0"/>
              <a:t>;</a:t>
            </a:r>
          </a:p>
          <a:p>
            <a:r>
              <a:rPr lang="ru-RU" dirty="0"/>
              <a:t>•	ХАРЧОВІ ВОЛОКНА -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виведенню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надмірного</a:t>
            </a:r>
            <a:r>
              <a:rPr lang="ru-RU" dirty="0"/>
              <a:t> холестерину.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295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Так - </a:t>
            </a:r>
            <a:r>
              <a:rPr lang="ru-RU" b="1" dirty="0" err="1"/>
              <a:t>дієті</a:t>
            </a:r>
            <a:r>
              <a:rPr lang="ru-RU" b="1" dirty="0"/>
              <a:t> з </a:t>
            </a:r>
            <a:r>
              <a:rPr lang="ru-RU" b="1" dirty="0" err="1"/>
              <a:t>високим</a:t>
            </a:r>
            <a:r>
              <a:rPr lang="ru-RU" b="1" dirty="0"/>
              <a:t> </a:t>
            </a:r>
            <a:r>
              <a:rPr lang="ru-RU" b="1" dirty="0" err="1"/>
              <a:t>вмістом</a:t>
            </a:r>
            <a:r>
              <a:rPr lang="ru-RU" b="1" dirty="0"/>
              <a:t> </a:t>
            </a:r>
            <a:r>
              <a:rPr lang="ru-RU" b="1" dirty="0" err="1"/>
              <a:t>овочів</a:t>
            </a:r>
            <a:r>
              <a:rPr lang="ru-RU" b="1" dirty="0"/>
              <a:t>, </a:t>
            </a:r>
            <a:r>
              <a:rPr lang="ru-RU" b="1" dirty="0" err="1"/>
              <a:t>фруктів</a:t>
            </a:r>
            <a:r>
              <a:rPr lang="ru-RU" b="1" dirty="0"/>
              <a:t> і </a:t>
            </a:r>
            <a:r>
              <a:rPr lang="ru-RU" b="1" dirty="0" err="1"/>
              <a:t>риби</a:t>
            </a:r>
            <a:r>
              <a:rPr lang="ru-RU" b="1" dirty="0"/>
              <a:t> 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13" y="1690688"/>
            <a:ext cx="7361083" cy="4909786"/>
          </a:xfrm>
        </p:spPr>
      </p:pic>
    </p:spTree>
    <p:extLst>
      <p:ext uri="{BB962C8B-B14F-4D97-AF65-F5344CB8AC3E}">
        <p14:creationId xmlns:p14="http://schemas.microsoft.com/office/powerpoint/2010/main" val="2516604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20" y="327258"/>
            <a:ext cx="10622280" cy="6410425"/>
          </a:xfrm>
        </p:spPr>
        <p:txBody>
          <a:bodyPr>
            <a:normAutofit/>
          </a:bodyPr>
          <a:lstStyle/>
          <a:p>
            <a:r>
              <a:rPr lang="ru-RU" dirty="0" err="1"/>
              <a:t>Ішемічна</a:t>
            </a:r>
            <a:r>
              <a:rPr lang="ru-RU" dirty="0"/>
              <a:t> хвороба </a:t>
            </a:r>
            <a:r>
              <a:rPr lang="ru-RU" dirty="0" err="1"/>
              <a:t>серця</a:t>
            </a:r>
            <a:r>
              <a:rPr lang="ru-RU" dirty="0"/>
              <a:t> (ІХС) - </a:t>
            </a:r>
            <a:r>
              <a:rPr lang="ru-RU" dirty="0" err="1"/>
              <a:t>патологічний</a:t>
            </a:r>
            <a:r>
              <a:rPr lang="ru-RU" dirty="0"/>
              <a:t> стан,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абсолютним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відносним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кровопостачання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коронарних</a:t>
            </a:r>
            <a:r>
              <a:rPr lang="ru-RU" dirty="0"/>
              <a:t> </a:t>
            </a:r>
            <a:r>
              <a:rPr lang="ru-RU" dirty="0" err="1"/>
              <a:t>артерій</a:t>
            </a:r>
            <a:r>
              <a:rPr lang="ru-RU" dirty="0"/>
              <a:t> </a:t>
            </a:r>
            <a:r>
              <a:rPr lang="ru-RU" dirty="0" err="1" smtClean="0"/>
              <a:t>серця</a:t>
            </a:r>
            <a:endParaRPr lang="ru-RU" dirty="0" smtClean="0"/>
          </a:p>
          <a:p>
            <a:r>
              <a:rPr lang="ru-RU" b="1" u="sng" dirty="0" smtClean="0"/>
              <a:t>Режим </a:t>
            </a:r>
            <a:r>
              <a:rPr lang="ru-RU" b="1" u="sng" dirty="0" err="1" smtClean="0"/>
              <a:t>харчування</a:t>
            </a:r>
            <a:r>
              <a:rPr lang="ru-RU" b="1" u="sng" dirty="0" smtClean="0"/>
              <a:t> </a:t>
            </a:r>
            <a:r>
              <a:rPr lang="ru-RU" dirty="0" smtClean="0"/>
              <a:t>повинен </a:t>
            </a:r>
            <a:r>
              <a:rPr lang="ru-RU" dirty="0"/>
              <a:t>бути 5-6 </a:t>
            </a:r>
            <a:r>
              <a:rPr lang="ru-RU" dirty="0" err="1"/>
              <a:t>разовий</a:t>
            </a:r>
            <a:r>
              <a:rPr lang="ru-RU" dirty="0"/>
              <a:t>.</a:t>
            </a:r>
          </a:p>
          <a:p>
            <a:r>
              <a:rPr lang="ru-RU" dirty="0" err="1"/>
              <a:t>Розподілення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по </a:t>
            </a:r>
            <a:r>
              <a:rPr lang="ru-RU" dirty="0" err="1"/>
              <a:t>прийомах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</a:t>
            </a:r>
            <a:r>
              <a:rPr lang="ru-RU" dirty="0" err="1"/>
              <a:t>однакове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не </a:t>
            </a:r>
            <a:r>
              <a:rPr lang="ru-RU" dirty="0" err="1"/>
              <a:t>перенапружувати</a:t>
            </a:r>
            <a:r>
              <a:rPr lang="ru-RU" dirty="0"/>
              <a:t> </a:t>
            </a:r>
            <a:r>
              <a:rPr lang="ru-RU" dirty="0" err="1" smtClean="0"/>
              <a:t>шлунково</a:t>
            </a:r>
            <a:r>
              <a:rPr lang="ru-RU" dirty="0" smtClean="0"/>
              <a:t>- </a:t>
            </a:r>
            <a:r>
              <a:rPr lang="ru-RU" dirty="0" err="1" smtClean="0"/>
              <a:t>кишковий</a:t>
            </a:r>
            <a:r>
              <a:rPr lang="ru-RU" dirty="0" smtClean="0"/>
              <a:t> </a:t>
            </a:r>
            <a:r>
              <a:rPr lang="ru-RU" dirty="0"/>
              <a:t>тракт, так як </a:t>
            </a:r>
            <a:r>
              <a:rPr lang="ru-RU" dirty="0" err="1"/>
              <a:t>переповнення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провокувати</a:t>
            </a:r>
            <a:r>
              <a:rPr lang="ru-RU" dirty="0"/>
              <a:t> </a:t>
            </a:r>
            <a:r>
              <a:rPr lang="ru-RU" dirty="0" err="1"/>
              <a:t>болі</a:t>
            </a:r>
            <a:r>
              <a:rPr lang="ru-RU" dirty="0"/>
              <a:t> в </a:t>
            </a:r>
            <a:r>
              <a:rPr lang="ru-RU" dirty="0" err="1"/>
              <a:t>серці</a:t>
            </a:r>
            <a:r>
              <a:rPr lang="ru-RU" dirty="0" smtClean="0"/>
              <a:t>.</a:t>
            </a:r>
          </a:p>
          <a:p>
            <a:r>
              <a:rPr lang="ru-RU" dirty="0"/>
              <a:t>2.	</a:t>
            </a:r>
            <a:r>
              <a:rPr lang="ru-RU" dirty="0" err="1"/>
              <a:t>Калорійність</a:t>
            </a:r>
            <a:r>
              <a:rPr lang="ru-RU" dirty="0"/>
              <a:t> </a:t>
            </a:r>
            <a:r>
              <a:rPr lang="ru-RU" dirty="0" err="1"/>
              <a:t>прийнятої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smtClean="0"/>
              <a:t>повинна </a:t>
            </a:r>
            <a:r>
              <a:rPr lang="ru-RU" dirty="0" err="1" smtClean="0"/>
              <a:t>відповідати</a:t>
            </a:r>
            <a:r>
              <a:rPr lang="ru-RU" dirty="0" smtClean="0"/>
              <a:t> </a:t>
            </a:r>
            <a:r>
              <a:rPr lang="ru-RU" dirty="0" err="1"/>
              <a:t>енерговитратам</a:t>
            </a:r>
            <a:r>
              <a:rPr lang="ru-RU" dirty="0"/>
              <a:t>, а для людей з </a:t>
            </a:r>
            <a:r>
              <a:rPr lang="ru-RU" dirty="0" err="1"/>
              <a:t>надмірною</a:t>
            </a:r>
            <a:r>
              <a:rPr lang="ru-RU" dirty="0"/>
              <a:t> </a:t>
            </a:r>
            <a:r>
              <a:rPr lang="ru-RU" dirty="0" err="1"/>
              <a:t>масою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-</a:t>
            </a:r>
          </a:p>
          <a:p>
            <a:r>
              <a:rPr lang="ru-RU" dirty="0"/>
              <a:t>бути </a:t>
            </a:r>
            <a:r>
              <a:rPr lang="ru-RU" dirty="0" err="1"/>
              <a:t>дещо</a:t>
            </a:r>
            <a:r>
              <a:rPr lang="ru-RU" dirty="0"/>
              <a:t> </a:t>
            </a:r>
            <a:r>
              <a:rPr lang="ru-RU" dirty="0" err="1"/>
              <a:t>нижчою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779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 err="1"/>
              <a:t>Необхідно</a:t>
            </a:r>
            <a:r>
              <a:rPr lang="ru-RU" b="1" dirty="0"/>
              <a:t> ОБМЕЖИТИ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 smtClean="0"/>
              <a:t>продуктів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багатих</a:t>
            </a:r>
            <a:r>
              <a:rPr lang="ru-RU" dirty="0"/>
              <a:t> </a:t>
            </a:r>
            <a:r>
              <a:rPr lang="ru-RU" dirty="0" err="1"/>
              <a:t>тваринними</a:t>
            </a:r>
            <a:r>
              <a:rPr lang="ru-RU" dirty="0"/>
              <a:t> жирами (сало, </a:t>
            </a:r>
            <a:r>
              <a:rPr lang="ru-RU" dirty="0" err="1"/>
              <a:t>жирні</a:t>
            </a:r>
            <a:r>
              <a:rPr lang="ru-RU" dirty="0"/>
              <a:t> свинина, </a:t>
            </a:r>
            <a:r>
              <a:rPr lang="ru-RU" dirty="0" err="1"/>
              <a:t>яловичина</a:t>
            </a:r>
            <a:r>
              <a:rPr lang="ru-RU" dirty="0"/>
              <a:t> </a:t>
            </a:r>
            <a:r>
              <a:rPr lang="ru-RU" dirty="0" smtClean="0"/>
              <a:t>і баранина</a:t>
            </a:r>
            <a:r>
              <a:rPr lang="ru-RU" dirty="0"/>
              <a:t>, </a:t>
            </a:r>
            <a:r>
              <a:rPr lang="ru-RU" dirty="0" err="1"/>
              <a:t>ковбасні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вершкове</a:t>
            </a:r>
            <a:r>
              <a:rPr lang="ru-RU" dirty="0"/>
              <a:t> масло, </a:t>
            </a:r>
            <a:r>
              <a:rPr lang="ru-RU" dirty="0" err="1"/>
              <a:t>жирні</a:t>
            </a:r>
            <a:r>
              <a:rPr lang="ru-RU" dirty="0"/>
              <a:t> вершки і сметана, </a:t>
            </a:r>
            <a:r>
              <a:rPr lang="ru-RU" dirty="0" err="1"/>
              <a:t>креми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 smtClean="0"/>
              <a:t>.), </a:t>
            </a:r>
          </a:p>
          <a:p>
            <a:r>
              <a:rPr lang="ru-RU" dirty="0" smtClean="0"/>
              <a:t>холестерином </a:t>
            </a:r>
            <a:r>
              <a:rPr lang="ru-RU" dirty="0"/>
              <a:t>(</a:t>
            </a:r>
            <a:r>
              <a:rPr lang="ru-RU" dirty="0" err="1"/>
              <a:t>яєчні</a:t>
            </a:r>
            <a:r>
              <a:rPr lang="ru-RU" dirty="0"/>
              <a:t> </a:t>
            </a:r>
            <a:r>
              <a:rPr lang="ru-RU" dirty="0" err="1"/>
              <a:t>жовтки</a:t>
            </a:r>
            <a:r>
              <a:rPr lang="ru-RU" dirty="0"/>
              <a:t>,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ікра</a:t>
            </a:r>
            <a:r>
              <a:rPr lang="ru-RU" dirty="0" smtClean="0"/>
              <a:t> </a:t>
            </a:r>
            <a:r>
              <a:rPr lang="ru-RU" dirty="0" err="1"/>
              <a:t>риб</a:t>
            </a:r>
            <a:r>
              <a:rPr lang="ru-RU" dirty="0"/>
              <a:t>, </a:t>
            </a:r>
            <a:r>
              <a:rPr lang="ru-RU" dirty="0" err="1"/>
              <a:t>мозок</a:t>
            </a:r>
            <a:r>
              <a:rPr lang="ru-RU" dirty="0"/>
              <a:t>, </a:t>
            </a:r>
            <a:r>
              <a:rPr lang="ru-RU" dirty="0" err="1"/>
              <a:t>печінка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 smtClean="0"/>
              <a:t>.).</a:t>
            </a:r>
          </a:p>
          <a:p>
            <a:r>
              <a:rPr lang="ru-RU" b="1" i="1" u="sng" dirty="0" err="1" smtClean="0"/>
              <a:t>Зб</a:t>
            </a:r>
            <a:r>
              <a:rPr lang="uk-UA" b="1" i="1" u="sng" dirty="0" err="1" smtClean="0"/>
              <a:t>ільшити</a:t>
            </a:r>
            <a:r>
              <a:rPr lang="ru-RU" b="1" i="1" u="sng" dirty="0" smtClean="0"/>
              <a:t> </a:t>
            </a:r>
            <a:r>
              <a:rPr lang="ru-RU" b="1" i="1" u="sng" dirty="0"/>
              <a:t>в </a:t>
            </a:r>
            <a:r>
              <a:rPr lang="ru-RU" b="1" i="1" u="sng" dirty="0" err="1"/>
              <a:t>раціоні</a:t>
            </a:r>
            <a:r>
              <a:rPr lang="ru-RU" dirty="0"/>
              <a:t>:</a:t>
            </a:r>
          </a:p>
          <a:p>
            <a:r>
              <a:rPr lang="ru-RU" dirty="0" err="1"/>
              <a:t>частку</a:t>
            </a:r>
            <a:r>
              <a:rPr lang="ru-RU" dirty="0"/>
              <a:t> </a:t>
            </a:r>
            <a:r>
              <a:rPr lang="ru-RU" dirty="0" err="1"/>
              <a:t>рослинних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-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</a:t>
            </a:r>
            <a:r>
              <a:rPr lang="ru-RU" dirty="0" smtClean="0"/>
              <a:t>жиру, </a:t>
            </a:r>
            <a:r>
              <a:rPr lang="ru-RU" dirty="0" err="1"/>
              <a:t>рибопродуктів</a:t>
            </a:r>
            <a:r>
              <a:rPr lang="ru-RU" dirty="0"/>
              <a:t>, </a:t>
            </a:r>
            <a:r>
              <a:rPr lang="ru-RU" dirty="0" err="1"/>
              <a:t>багатих</a:t>
            </a:r>
            <a:r>
              <a:rPr lang="ru-RU" dirty="0"/>
              <a:t> </a:t>
            </a:r>
            <a:r>
              <a:rPr lang="ru-RU" dirty="0" err="1"/>
              <a:t>поліненасиченими</a:t>
            </a:r>
            <a:r>
              <a:rPr lang="ru-RU" dirty="0"/>
              <a:t> </a:t>
            </a:r>
            <a:r>
              <a:rPr lang="ru-RU" dirty="0" err="1"/>
              <a:t>жирними</a:t>
            </a:r>
            <a:r>
              <a:rPr lang="ru-RU" dirty="0"/>
              <a:t> </a:t>
            </a:r>
            <a:r>
              <a:rPr lang="ru-RU" dirty="0" smtClean="0"/>
              <a:t>кислотами.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295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1" y="269507"/>
            <a:ext cx="10785909" cy="5907456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Вміст</a:t>
            </a:r>
            <a:r>
              <a:rPr lang="ru-RU" dirty="0" smtClean="0"/>
              <a:t> жиру </a:t>
            </a:r>
            <a:r>
              <a:rPr lang="ru-RU" dirty="0"/>
              <a:t>в денному </a:t>
            </a:r>
            <a:r>
              <a:rPr lang="ru-RU" dirty="0" err="1"/>
              <a:t>раціоні</a:t>
            </a:r>
            <a:r>
              <a:rPr lang="ru-RU" dirty="0"/>
              <a:t> не </a:t>
            </a:r>
            <a:r>
              <a:rPr lang="ru-RU" dirty="0" smtClean="0"/>
              <a:t>повинен </a:t>
            </a:r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b="1" dirty="0"/>
              <a:t>55-75 г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</a:t>
            </a:r>
            <a:r>
              <a:rPr lang="ru-RU" dirty="0" err="1"/>
              <a:t>частку</a:t>
            </a:r>
            <a:r>
              <a:rPr lang="ru-RU" dirty="0"/>
              <a:t> </a:t>
            </a:r>
            <a:r>
              <a:rPr lang="ru-RU" b="1" u="sng" dirty="0" err="1"/>
              <a:t>рослинних</a:t>
            </a:r>
            <a:r>
              <a:rPr lang="ru-RU" b="1" u="sng" dirty="0"/>
              <a:t> </a:t>
            </a:r>
            <a:r>
              <a:rPr lang="ru-RU" b="1" u="sng" dirty="0" err="1"/>
              <a:t>олій</a:t>
            </a:r>
            <a:r>
              <a:rPr lang="ru-RU" b="1" u="sng" dirty="0"/>
              <a:t> </a:t>
            </a:r>
            <a:r>
              <a:rPr lang="ru-RU" dirty="0"/>
              <a:t>у </a:t>
            </a:r>
            <a:r>
              <a:rPr lang="ru-RU" dirty="0" err="1"/>
              <a:t>загальній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жиру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підвищити</a:t>
            </a:r>
            <a:r>
              <a:rPr lang="ru-RU" dirty="0"/>
              <a:t> до </a:t>
            </a:r>
            <a:r>
              <a:rPr lang="ru-RU" b="1" dirty="0"/>
              <a:t>35-40%</a:t>
            </a:r>
            <a:r>
              <a:rPr lang="ru-RU" dirty="0"/>
              <a:t>.</a:t>
            </a:r>
          </a:p>
          <a:p>
            <a:r>
              <a:rPr lang="ru-RU" dirty="0" err="1" smtClean="0"/>
              <a:t>Ширше</a:t>
            </a:r>
            <a:r>
              <a:rPr lang="ru-RU" dirty="0" smtClean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рибу</a:t>
            </a:r>
            <a:r>
              <a:rPr lang="ru-RU" dirty="0"/>
              <a:t> і </a:t>
            </a:r>
            <a:r>
              <a:rPr lang="ru-RU" dirty="0" err="1"/>
              <a:t>рибопродукти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dirty="0"/>
              <a:t>5.	</a:t>
            </a:r>
            <a:r>
              <a:rPr lang="ru-RU" dirty="0" err="1"/>
              <a:t>Зменшувати</a:t>
            </a:r>
            <a:r>
              <a:rPr lang="ru-RU" dirty="0"/>
              <a:t> </a:t>
            </a:r>
            <a:r>
              <a:rPr lang="ru-RU" dirty="0" err="1"/>
              <a:t>частку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легкозасвоюваних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(</a:t>
            </a:r>
            <a:r>
              <a:rPr lang="ru-RU" dirty="0" err="1"/>
              <a:t>цукор</a:t>
            </a:r>
            <a:r>
              <a:rPr lang="ru-RU" dirty="0"/>
              <a:t> </a:t>
            </a:r>
            <a:r>
              <a:rPr lang="ru-RU" dirty="0" err="1"/>
              <a:t>білий</a:t>
            </a:r>
            <a:r>
              <a:rPr lang="ru-RU" dirty="0"/>
              <a:t>, </a:t>
            </a:r>
            <a:r>
              <a:rPr lang="ru-RU" dirty="0" err="1"/>
              <a:t>варення</a:t>
            </a:r>
            <a:r>
              <a:rPr lang="ru-RU" dirty="0"/>
              <a:t>, страви з </a:t>
            </a:r>
            <a:r>
              <a:rPr lang="ru-RU" dirty="0" err="1"/>
              <a:t>манної</a:t>
            </a:r>
            <a:r>
              <a:rPr lang="ru-RU" dirty="0"/>
              <a:t> і </a:t>
            </a:r>
            <a:r>
              <a:rPr lang="ru-RU" dirty="0" err="1"/>
              <a:t>рисової</a:t>
            </a:r>
            <a:r>
              <a:rPr lang="ru-RU" dirty="0"/>
              <a:t> круп, </a:t>
            </a:r>
            <a:r>
              <a:rPr lang="ru-RU" dirty="0" err="1"/>
              <a:t>пшеничний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з </a:t>
            </a:r>
            <a:r>
              <a:rPr lang="ru-RU" dirty="0" err="1"/>
              <a:t>борошна</a:t>
            </a:r>
            <a:r>
              <a:rPr lang="ru-RU" dirty="0"/>
              <a:t> </a:t>
            </a:r>
            <a:r>
              <a:rPr lang="ru-RU" dirty="0" err="1"/>
              <a:t>вищого</a:t>
            </a:r>
            <a:r>
              <a:rPr lang="ru-RU" dirty="0"/>
              <a:t> сорту, </a:t>
            </a:r>
            <a:r>
              <a:rPr lang="ru-RU" dirty="0" err="1"/>
              <a:t>печиво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кондитерські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морозиво</a:t>
            </a:r>
            <a:r>
              <a:rPr lang="ru-RU" dirty="0"/>
              <a:t>, </a:t>
            </a:r>
            <a:r>
              <a:rPr lang="ru-RU" dirty="0" err="1"/>
              <a:t>цукерки</a:t>
            </a:r>
            <a:r>
              <a:rPr lang="ru-RU" dirty="0"/>
              <a:t>, шоколад</a:t>
            </a:r>
            <a:r>
              <a:rPr lang="ru-RU" dirty="0" smtClean="0"/>
              <a:t>).</a:t>
            </a:r>
          </a:p>
          <a:p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/>
              <a:t>збагачувати</a:t>
            </a:r>
            <a:r>
              <a:rPr lang="ru-RU" dirty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 smtClean="0"/>
              <a:t>харчовими</a:t>
            </a:r>
            <a:r>
              <a:rPr lang="ru-RU" dirty="0" smtClean="0"/>
              <a:t> волокнами </a:t>
            </a:r>
            <a:r>
              <a:rPr lang="ru-RU" dirty="0"/>
              <a:t>(</a:t>
            </a:r>
            <a:r>
              <a:rPr lang="ru-RU" dirty="0" err="1"/>
              <a:t>овочі</a:t>
            </a:r>
            <a:r>
              <a:rPr lang="ru-RU" dirty="0"/>
              <a:t> і не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солодкі</a:t>
            </a:r>
            <a:r>
              <a:rPr lang="ru-RU" dirty="0"/>
              <a:t> </a:t>
            </a:r>
            <a:r>
              <a:rPr lang="ru-RU" dirty="0" err="1"/>
              <a:t>фрукти</a:t>
            </a:r>
            <a:r>
              <a:rPr lang="ru-RU" dirty="0"/>
              <a:t> і </a:t>
            </a:r>
            <a:r>
              <a:rPr lang="ru-RU" dirty="0" err="1"/>
              <a:t>ягоди</a:t>
            </a:r>
            <a:r>
              <a:rPr lang="ru-RU" dirty="0"/>
              <a:t>).</a:t>
            </a:r>
          </a:p>
          <a:p>
            <a:r>
              <a:rPr lang="ru-RU" dirty="0"/>
              <a:t>При </a:t>
            </a:r>
            <a:r>
              <a:rPr lang="ru-RU" dirty="0" err="1"/>
              <a:t>порушенні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набряки</a:t>
            </a:r>
            <a:r>
              <a:rPr lang="ru-RU" dirty="0"/>
              <a:t>, в тканинах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накопичуються</a:t>
            </a:r>
            <a:r>
              <a:rPr lang="ru-RU" dirty="0"/>
              <a:t> вода і </a:t>
            </a:r>
            <a:r>
              <a:rPr lang="ru-RU" dirty="0" err="1"/>
              <a:t>натрій</a:t>
            </a:r>
            <a:r>
              <a:rPr lang="ru-RU" dirty="0"/>
              <a:t>.</a:t>
            </a:r>
          </a:p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калійвмісних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(</a:t>
            </a:r>
            <a:r>
              <a:rPr lang="ru-RU" dirty="0" err="1"/>
              <a:t>картопля</a:t>
            </a:r>
            <a:r>
              <a:rPr lang="ru-RU" dirty="0"/>
              <a:t>, курага, </a:t>
            </a:r>
            <a:r>
              <a:rPr lang="ru-RU" dirty="0" err="1"/>
              <a:t>родзинки</a:t>
            </a:r>
            <a:r>
              <a:rPr lang="ru-RU" dirty="0"/>
              <a:t>, </a:t>
            </a:r>
            <a:r>
              <a:rPr lang="ru-RU" dirty="0" err="1"/>
              <a:t>чорнослив</a:t>
            </a:r>
            <a:r>
              <a:rPr lang="ru-RU" dirty="0"/>
              <a:t>)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виведенню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води і </a:t>
            </a:r>
            <a:r>
              <a:rPr lang="ru-RU" dirty="0" err="1"/>
              <a:t>натрію</a:t>
            </a:r>
            <a:r>
              <a:rPr lang="ru-RU" dirty="0"/>
              <a:t> і </a:t>
            </a:r>
            <a:r>
              <a:rPr lang="ru-RU" dirty="0" err="1"/>
              <a:t>зменшенню</a:t>
            </a:r>
            <a:r>
              <a:rPr lang="ru-RU" dirty="0"/>
              <a:t> </a:t>
            </a:r>
            <a:r>
              <a:rPr lang="ru-RU" dirty="0" err="1"/>
              <a:t>набряків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970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392" y="173255"/>
            <a:ext cx="10747408" cy="600370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калій</a:t>
            </a:r>
            <a:r>
              <a:rPr lang="ru-RU" dirty="0"/>
              <a:t>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 smtClean="0"/>
              <a:t>серцеві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/>
              <a:t>.</a:t>
            </a:r>
          </a:p>
          <a:p>
            <a:r>
              <a:rPr lang="ru-RU" dirty="0" err="1"/>
              <a:t>Призначають</a:t>
            </a:r>
            <a:r>
              <a:rPr lang="ru-RU" dirty="0"/>
              <a:t> "</a:t>
            </a:r>
            <a:r>
              <a:rPr lang="ru-RU" dirty="0" err="1"/>
              <a:t>калійні</a:t>
            </a:r>
            <a:r>
              <a:rPr lang="ru-RU" dirty="0"/>
              <a:t> </a:t>
            </a:r>
            <a:r>
              <a:rPr lang="ru-RU" dirty="0" err="1"/>
              <a:t>дні</a:t>
            </a:r>
            <a:r>
              <a:rPr lang="ru-RU" dirty="0"/>
              <a:t>"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 smtClean="0"/>
              <a:t>дієти</a:t>
            </a:r>
            <a:r>
              <a:rPr lang="ru-RU" dirty="0" smtClean="0"/>
              <a:t>, </a:t>
            </a:r>
            <a:r>
              <a:rPr lang="ru-RU" dirty="0" err="1" smtClean="0"/>
              <a:t>бідної</a:t>
            </a:r>
            <a:r>
              <a:rPr lang="ru-RU" dirty="0" smtClean="0"/>
              <a:t> </a:t>
            </a:r>
            <a:r>
              <a:rPr lang="ru-RU" dirty="0" err="1"/>
              <a:t>сіллю</a:t>
            </a:r>
            <a:r>
              <a:rPr lang="ru-RU" dirty="0"/>
              <a:t>.</a:t>
            </a:r>
          </a:p>
          <a:p>
            <a:r>
              <a:rPr lang="ru-RU" dirty="0" err="1"/>
              <a:t>Овочі</a:t>
            </a:r>
            <a:r>
              <a:rPr lang="ru-RU" dirty="0"/>
              <a:t> та </a:t>
            </a:r>
            <a:r>
              <a:rPr lang="ru-RU" dirty="0" err="1"/>
              <a:t>фрукти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мало </a:t>
            </a:r>
            <a:r>
              <a:rPr lang="ru-RU" dirty="0" err="1"/>
              <a:t>азотистих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багато</a:t>
            </a:r>
            <a:r>
              <a:rPr lang="ru-RU" dirty="0"/>
              <a:t> води, яка </a:t>
            </a:r>
            <a:r>
              <a:rPr lang="ru-RU" dirty="0" err="1"/>
              <a:t>всмоктується</a:t>
            </a:r>
            <a:r>
              <a:rPr lang="ru-RU" dirty="0"/>
              <a:t> </a:t>
            </a:r>
            <a:r>
              <a:rPr lang="ru-RU" dirty="0" err="1"/>
              <a:t>повільніше</a:t>
            </a:r>
            <a:r>
              <a:rPr lang="ru-RU" dirty="0"/>
              <a:t> і </a:t>
            </a:r>
            <a:r>
              <a:rPr lang="ru-RU" dirty="0" err="1"/>
              <a:t>виводиться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рідина</a:t>
            </a:r>
            <a:r>
              <a:rPr lang="ru-RU" dirty="0"/>
              <a:t>. Тому при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овочами</a:t>
            </a:r>
            <a:r>
              <a:rPr lang="ru-RU" dirty="0"/>
              <a:t> та фруктами </a:t>
            </a:r>
            <a:r>
              <a:rPr lang="ru-RU" dirty="0" err="1"/>
              <a:t>підвищується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азотистих</a:t>
            </a:r>
            <a:r>
              <a:rPr lang="ru-RU" dirty="0"/>
              <a:t> </a:t>
            </a:r>
            <a:r>
              <a:rPr lang="ru-RU" dirty="0" err="1"/>
              <a:t>шлаків</a:t>
            </a:r>
            <a:r>
              <a:rPr lang="ru-RU" dirty="0"/>
              <a:t> з водою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Необходімо</a:t>
            </a:r>
            <a:r>
              <a:rPr lang="ru-RU" dirty="0"/>
              <a:t>	</a:t>
            </a:r>
            <a:r>
              <a:rPr lang="ru-RU" b="1" i="1" u="sng" dirty="0" err="1"/>
              <a:t>зменшити</a:t>
            </a:r>
            <a:r>
              <a:rPr lang="ru-RU" b="1" i="1" u="sng" dirty="0"/>
              <a:t>	</a:t>
            </a:r>
            <a:r>
              <a:rPr lang="ru-RU" b="1" i="1" u="sng" dirty="0" err="1"/>
              <a:t>споживання</a:t>
            </a:r>
            <a:r>
              <a:rPr lang="ru-RU" b="1" i="1" u="sng" dirty="0"/>
              <a:t>	 </a:t>
            </a:r>
            <a:r>
              <a:rPr lang="ru-RU" b="1" i="1" u="sng" dirty="0" err="1"/>
              <a:t>тваринних</a:t>
            </a:r>
            <a:r>
              <a:rPr lang="ru-RU" b="1" i="1" u="sng" dirty="0"/>
              <a:t>	</a:t>
            </a:r>
            <a:r>
              <a:rPr lang="ru-RU" b="1" i="1" u="sng" dirty="0" err="1"/>
              <a:t>білків</a:t>
            </a:r>
            <a:r>
              <a:rPr lang="ru-RU" dirty="0"/>
              <a:t>:</a:t>
            </a:r>
          </a:p>
          <a:p>
            <a:r>
              <a:rPr lang="ru-RU" dirty="0" err="1"/>
              <a:t>більшою</a:t>
            </a:r>
            <a:r>
              <a:rPr lang="ru-RU" dirty="0"/>
              <a:t>	</a:t>
            </a:r>
            <a:r>
              <a:rPr lang="ru-RU" dirty="0" err="1"/>
              <a:t>мірою</a:t>
            </a:r>
            <a:r>
              <a:rPr lang="ru-RU" dirty="0"/>
              <a:t>	-	</a:t>
            </a:r>
            <a:r>
              <a:rPr lang="ru-RU" dirty="0" err="1"/>
              <a:t>білків</a:t>
            </a:r>
            <a:r>
              <a:rPr lang="ru-RU" dirty="0"/>
              <a:t>	</a:t>
            </a:r>
            <a:r>
              <a:rPr lang="ru-RU" dirty="0" err="1"/>
              <a:t>м'яса</a:t>
            </a:r>
            <a:r>
              <a:rPr lang="ru-RU" dirty="0"/>
              <a:t>	і	</a:t>
            </a:r>
            <a:r>
              <a:rPr lang="ru-RU" dirty="0" err="1"/>
              <a:t>меншою</a:t>
            </a:r>
            <a:r>
              <a:rPr lang="ru-RU" dirty="0"/>
              <a:t>	-	молока.</a:t>
            </a:r>
          </a:p>
          <a:p>
            <a:endParaRPr lang="ru-RU" dirty="0"/>
          </a:p>
          <a:p>
            <a:r>
              <a:rPr lang="ru-RU" dirty="0"/>
              <a:t>Доведено,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білок</a:t>
            </a:r>
            <a:r>
              <a:rPr lang="ru-RU" dirty="0"/>
              <a:t> молока - </a:t>
            </a:r>
            <a:r>
              <a:rPr lang="ru-RU" dirty="0" err="1"/>
              <a:t>казеїн</a:t>
            </a:r>
            <a:r>
              <a:rPr lang="ru-RU" dirty="0"/>
              <a:t> -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холестерину в </a:t>
            </a:r>
            <a:r>
              <a:rPr lang="ru-RU" dirty="0" err="1"/>
              <a:t>організмі</a:t>
            </a:r>
            <a:r>
              <a:rPr lang="ru-RU" dirty="0"/>
              <a:t>. Тому </a:t>
            </a:r>
            <a:r>
              <a:rPr lang="ru-RU" dirty="0" err="1"/>
              <a:t>після</a:t>
            </a:r>
            <a:r>
              <a:rPr lang="ru-RU" dirty="0"/>
              <a:t> 40 </a:t>
            </a:r>
            <a:r>
              <a:rPr lang="ru-RU" dirty="0" err="1"/>
              <a:t>років</a:t>
            </a:r>
            <a:r>
              <a:rPr lang="ru-RU" dirty="0"/>
              <a:t>, коли особливо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атеросклерозу,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включати</a:t>
            </a:r>
            <a:r>
              <a:rPr lang="ru-RU" dirty="0"/>
              <a:t> в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концентратом </a:t>
            </a:r>
            <a:r>
              <a:rPr lang="ru-RU" dirty="0" err="1"/>
              <a:t>казеїну</a:t>
            </a:r>
            <a:r>
              <a:rPr lang="ru-RU" dirty="0"/>
              <a:t> (сир, </a:t>
            </a:r>
            <a:r>
              <a:rPr lang="ru-RU" dirty="0" err="1"/>
              <a:t>сири</a:t>
            </a:r>
            <a:r>
              <a:rPr lang="ru-RU" dirty="0"/>
              <a:t>), а </a:t>
            </a:r>
            <a:r>
              <a:rPr lang="ru-RU" dirty="0" err="1"/>
              <a:t>задовольнятися</a:t>
            </a:r>
            <a:r>
              <a:rPr lang="ru-RU" dirty="0"/>
              <a:t> </a:t>
            </a:r>
            <a:r>
              <a:rPr lang="ru-RU" dirty="0" err="1"/>
              <a:t>рідкими</a:t>
            </a:r>
            <a:r>
              <a:rPr lang="ru-RU" dirty="0"/>
              <a:t>, в основному </a:t>
            </a:r>
            <a:r>
              <a:rPr lang="ru-RU" dirty="0" err="1"/>
              <a:t>кисломолочними</a:t>
            </a:r>
            <a:r>
              <a:rPr lang="ru-RU" dirty="0"/>
              <a:t>, продуктами.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білок</a:t>
            </a:r>
            <a:r>
              <a:rPr lang="ru-RU" dirty="0"/>
              <a:t> </a:t>
            </a:r>
            <a:r>
              <a:rPr lang="ru-RU" dirty="0" err="1"/>
              <a:t>рослинних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знижує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холестерину в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 smtClean="0"/>
              <a:t>антиатеросклеротичне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більшою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вегетаріанським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001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272" y="144379"/>
            <a:ext cx="10564528" cy="6032584"/>
          </a:xfrm>
        </p:spPr>
        <p:txBody>
          <a:bodyPr/>
          <a:lstStyle/>
          <a:p>
            <a:r>
              <a:rPr lang="ru-RU" dirty="0"/>
              <a:t>8.	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достатньо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,	</a:t>
            </a:r>
            <a:r>
              <a:rPr lang="ru-RU" dirty="0" err="1"/>
              <a:t>стимулюючих</a:t>
            </a:r>
            <a:r>
              <a:rPr lang="ru-RU" dirty="0"/>
              <a:t> </a:t>
            </a:r>
            <a:r>
              <a:rPr lang="ru-RU" dirty="0" err="1"/>
              <a:t>окислювально-відновні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і таким чином </a:t>
            </a:r>
            <a:r>
              <a:rPr lang="ru-RU" dirty="0" err="1"/>
              <a:t>поліпшують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переробки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і холестерину в </a:t>
            </a:r>
            <a:r>
              <a:rPr lang="ru-RU" dirty="0" err="1"/>
              <a:t>організмі</a:t>
            </a:r>
            <a:r>
              <a:rPr lang="ru-RU" dirty="0"/>
              <a:t>, не </a:t>
            </a:r>
            <a:r>
              <a:rPr lang="ru-RU" dirty="0" err="1"/>
              <a:t>дозволяючи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накопичуватися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, в першу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вітаміни</a:t>
            </a:r>
            <a:r>
              <a:rPr lang="ru-RU" dirty="0"/>
              <a:t> Е, С і Р, а </a:t>
            </a:r>
            <a:r>
              <a:rPr lang="ru-RU" dirty="0" err="1"/>
              <a:t>також</a:t>
            </a:r>
            <a:r>
              <a:rPr lang="ru-RU" dirty="0"/>
              <a:t> В6, РР і </a:t>
            </a:r>
            <a:r>
              <a:rPr lang="ru-RU" dirty="0" smtClean="0"/>
              <a:t>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477" y="2131695"/>
            <a:ext cx="6404118" cy="404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92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766" y="173254"/>
            <a:ext cx="11097929" cy="6535553"/>
          </a:xfrm>
        </p:spPr>
        <p:txBody>
          <a:bodyPr>
            <a:normAutofit/>
          </a:bodyPr>
          <a:lstStyle/>
          <a:p>
            <a:r>
              <a:rPr lang="ru-RU" dirty="0"/>
              <a:t>9.	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b="1" u="sng" dirty="0" err="1"/>
              <a:t>обмежити</a:t>
            </a:r>
            <a:r>
              <a:rPr lang="ru-RU" b="1" u="sng" dirty="0"/>
              <a:t> </a:t>
            </a:r>
            <a:r>
              <a:rPr lang="ru-RU" b="1" u="sng" dirty="0" err="1"/>
              <a:t>вживання</a:t>
            </a:r>
            <a:r>
              <a:rPr lang="ru-RU" b="1" u="sng" dirty="0"/>
              <a:t> </a:t>
            </a:r>
            <a:r>
              <a:rPr lang="ru-RU" b="1" u="sng" dirty="0" err="1"/>
              <a:t>кухонної</a:t>
            </a:r>
            <a:r>
              <a:rPr lang="ru-RU" b="1" u="sng" dirty="0"/>
              <a:t> </a:t>
            </a:r>
            <a:r>
              <a:rPr lang="ru-RU" b="1" u="sng" dirty="0" err="1"/>
              <a:t>солі</a:t>
            </a:r>
            <a:r>
              <a:rPr lang="ru-RU" dirty="0"/>
              <a:t>, яка </a:t>
            </a:r>
            <a:r>
              <a:rPr lang="ru-RU" dirty="0" err="1"/>
              <a:t>знижує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ліпаз</a:t>
            </a:r>
            <a:r>
              <a:rPr lang="ru-RU" dirty="0"/>
              <a:t> -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розщепленню</a:t>
            </a:r>
            <a:r>
              <a:rPr lang="ru-RU" dirty="0"/>
              <a:t> і </a:t>
            </a:r>
            <a:r>
              <a:rPr lang="ru-RU" dirty="0" err="1"/>
              <a:t>перетравленню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.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сіль</a:t>
            </a:r>
            <a:r>
              <a:rPr lang="ru-RU" dirty="0"/>
              <a:t>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проникність</a:t>
            </a:r>
            <a:r>
              <a:rPr lang="ru-RU" dirty="0"/>
              <a:t> холестерину через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 smtClean="0"/>
              <a:t>.</a:t>
            </a:r>
          </a:p>
          <a:p>
            <a:r>
              <a:rPr lang="uk-UA" dirty="0" smtClean="0"/>
              <a:t>Необхідно </a:t>
            </a:r>
            <a:r>
              <a:rPr lang="uk-UA" dirty="0"/>
              <a:t>вживати достатньо продуктів, що містять </a:t>
            </a:r>
            <a:r>
              <a:rPr lang="uk-UA" b="1" i="1" u="sng" dirty="0"/>
              <a:t>кальцій і</a:t>
            </a:r>
          </a:p>
          <a:p>
            <a:r>
              <a:rPr lang="uk-UA" b="1" i="1" u="sng" dirty="0"/>
              <a:t>магній</a:t>
            </a:r>
            <a:r>
              <a:rPr lang="uk-UA" dirty="0"/>
              <a:t>, </a:t>
            </a:r>
            <a:r>
              <a:rPr lang="uk-UA" b="1" u="sng" dirty="0"/>
              <a:t>мідь, хром і йод</a:t>
            </a:r>
            <a:r>
              <a:rPr lang="uk-UA" dirty="0"/>
              <a:t>, які сприяють зниженню рівня холестерину в крові.</a:t>
            </a:r>
          </a:p>
          <a:p>
            <a:r>
              <a:rPr lang="uk-UA" dirty="0"/>
              <a:t>Істотно </a:t>
            </a:r>
            <a:r>
              <a:rPr lang="uk-UA" dirty="0" smtClean="0"/>
              <a:t>покращує скоротливу функцію серця </a:t>
            </a:r>
            <a:r>
              <a:rPr lang="uk-UA" dirty="0"/>
              <a:t>жорстка джерельна і кринична вода, багата солями кальцію і магнію.</a:t>
            </a:r>
          </a:p>
          <a:p>
            <a:r>
              <a:rPr lang="uk-UA" dirty="0" smtClean="0"/>
              <a:t>Йод </a:t>
            </a:r>
            <a:r>
              <a:rPr lang="uk-UA" dirty="0"/>
              <a:t>стимулює утворення гормонів щитовидної залози, </a:t>
            </a:r>
            <a:r>
              <a:rPr lang="uk-UA" dirty="0" smtClean="0"/>
              <a:t>які активізують </a:t>
            </a:r>
            <a:r>
              <a:rPr lang="uk-UA" dirty="0"/>
              <a:t>розпад холестерину. Йод міститься в </a:t>
            </a:r>
            <a:r>
              <a:rPr lang="uk-UA" dirty="0" smtClean="0"/>
              <a:t>продуктах моря</a:t>
            </a:r>
            <a:r>
              <a:rPr lang="uk-UA" dirty="0"/>
              <a:t>, таких як морська капуста, морський гребінець, мідії, кальмари, креветки, трепанги. Бажано щоденне їх включення в раціон </a:t>
            </a:r>
            <a:r>
              <a:rPr lang="uk-UA" dirty="0" smtClean="0"/>
              <a:t>харчування.</a:t>
            </a:r>
            <a:endParaRPr lang="uk-UA" dirty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7820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768" y="144379"/>
            <a:ext cx="10680032" cy="6032584"/>
          </a:xfrm>
        </p:spPr>
        <p:txBody>
          <a:bodyPr>
            <a:normAutofit/>
          </a:bodyPr>
          <a:lstStyle/>
          <a:p>
            <a:r>
              <a:rPr lang="ru-RU" dirty="0" err="1"/>
              <a:t>Враховуючи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згортаючої</a:t>
            </a:r>
            <a:r>
              <a:rPr lang="ru-RU" dirty="0"/>
              <a:t> і </a:t>
            </a:r>
            <a:r>
              <a:rPr lang="ru-RU" dirty="0" err="1" smtClean="0"/>
              <a:t>пригнічення</a:t>
            </a:r>
            <a:r>
              <a:rPr lang="ru-RU" dirty="0" smtClean="0"/>
              <a:t> </a:t>
            </a:r>
            <a:r>
              <a:rPr lang="ru-RU" dirty="0" err="1" smtClean="0"/>
              <a:t>протизгортаючої</a:t>
            </a:r>
            <a:r>
              <a:rPr lang="ru-RU" dirty="0" smtClean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у людей,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ризиком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ІХС,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кумаринові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зменшують</a:t>
            </a:r>
            <a:r>
              <a:rPr lang="ru-RU" dirty="0"/>
              <a:t> </a:t>
            </a:r>
            <a:r>
              <a:rPr lang="ru-RU" dirty="0" err="1"/>
              <a:t>згортання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 До них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червона</a:t>
            </a:r>
            <a:r>
              <a:rPr lang="ru-RU" dirty="0"/>
              <a:t>, </a:t>
            </a:r>
            <a:r>
              <a:rPr lang="ru-RU" dirty="0" err="1"/>
              <a:t>біла</a:t>
            </a:r>
            <a:r>
              <a:rPr lang="ru-RU" dirty="0"/>
              <a:t> і золотиста смородина, вишня і черешня, </a:t>
            </a:r>
            <a:r>
              <a:rPr lang="ru-RU" dirty="0" err="1"/>
              <a:t>обліпиха</a:t>
            </a:r>
            <a:r>
              <a:rPr lang="ru-RU" dirty="0"/>
              <a:t>, </a:t>
            </a:r>
            <a:r>
              <a:rPr lang="ru-RU" dirty="0" err="1"/>
              <a:t>чорниця</a:t>
            </a:r>
            <a:r>
              <a:rPr lang="ru-RU" dirty="0"/>
              <a:t>, </a:t>
            </a:r>
            <a:r>
              <a:rPr lang="ru-RU" dirty="0" err="1"/>
              <a:t>інжир</a:t>
            </a:r>
            <a:r>
              <a:rPr lang="ru-RU" dirty="0"/>
              <a:t>. І </a:t>
            </a:r>
            <a:r>
              <a:rPr lang="ru-RU" dirty="0" err="1"/>
              <a:t>ні</a:t>
            </a:r>
            <a:r>
              <a:rPr lang="ru-RU" dirty="0"/>
              <a:t>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не </a:t>
            </a:r>
            <a:r>
              <a:rPr lang="ru-RU" dirty="0" err="1"/>
              <a:t>зловживати</a:t>
            </a:r>
            <a:r>
              <a:rPr lang="ru-RU" dirty="0"/>
              <a:t> </a:t>
            </a:r>
            <a:r>
              <a:rPr lang="ru-RU" dirty="0" err="1"/>
              <a:t>полівітамінними</a:t>
            </a:r>
            <a:r>
              <a:rPr lang="ru-RU" dirty="0"/>
              <a:t> препаратами,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у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 К,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згортання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продуктами, з </a:t>
            </a:r>
            <a:r>
              <a:rPr lang="ru-RU" dirty="0" err="1" smtClean="0"/>
              <a:t>високою</a:t>
            </a:r>
            <a:r>
              <a:rPr lang="ru-RU" dirty="0" smtClean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кількістю</a:t>
            </a:r>
            <a:r>
              <a:rPr lang="ru-RU" dirty="0"/>
              <a:t> (щавель, шпинат, </a:t>
            </a:r>
            <a:r>
              <a:rPr lang="ru-RU" dirty="0" err="1"/>
              <a:t>печінка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жовток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). З </a:t>
            </a:r>
            <a:r>
              <a:rPr lang="ru-RU" dirty="0" err="1"/>
              <a:t>обережністю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dirty="0" err="1"/>
              <a:t>ягоди</a:t>
            </a:r>
            <a:r>
              <a:rPr lang="ru-RU" dirty="0"/>
              <a:t> </a:t>
            </a:r>
            <a:r>
              <a:rPr lang="ru-RU" dirty="0" err="1"/>
              <a:t>чорної</a:t>
            </a:r>
            <a:r>
              <a:rPr lang="ru-RU" dirty="0"/>
              <a:t> </a:t>
            </a:r>
            <a:r>
              <a:rPr lang="ru-RU" dirty="0" err="1"/>
              <a:t>смородини</a:t>
            </a:r>
            <a:r>
              <a:rPr lang="ru-RU" dirty="0"/>
              <a:t> при </a:t>
            </a:r>
            <a:r>
              <a:rPr lang="ru-RU" dirty="0" err="1"/>
              <a:t>схильності</a:t>
            </a:r>
            <a:r>
              <a:rPr lang="ru-RU" dirty="0"/>
              <a:t> до </a:t>
            </a:r>
            <a:r>
              <a:rPr lang="ru-RU" dirty="0" err="1"/>
              <a:t>тромбозів</a:t>
            </a:r>
            <a:r>
              <a:rPr lang="ru-RU" dirty="0"/>
              <a:t>; не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чорна</a:t>
            </a:r>
            <a:r>
              <a:rPr lang="ru-RU" dirty="0"/>
              <a:t> смородина в </a:t>
            </a:r>
            <a:r>
              <a:rPr lang="ru-RU" dirty="0" err="1"/>
              <a:t>постінфарктний</a:t>
            </a:r>
            <a:r>
              <a:rPr lang="ru-RU" dirty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001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u="sng" dirty="0" smtClean="0"/>
              <a:t>ВИСНОВОК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1541"/>
            <a:ext cx="10515600" cy="4675422"/>
          </a:xfrm>
        </p:spPr>
        <p:txBody>
          <a:bodyPr/>
          <a:lstStyle/>
          <a:p>
            <a:r>
              <a:rPr lang="ru-RU" dirty="0"/>
              <a:t>•	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численних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, </a:t>
            </a:r>
            <a:r>
              <a:rPr lang="ru-RU" dirty="0" err="1"/>
              <a:t>проведених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, </a:t>
            </a:r>
            <a:r>
              <a:rPr lang="ru-RU" dirty="0" err="1"/>
              <a:t>переконливо</a:t>
            </a:r>
            <a:r>
              <a:rPr lang="ru-RU" dirty="0"/>
              <a:t> довели </a:t>
            </a:r>
            <a:r>
              <a:rPr lang="ru-RU" dirty="0" err="1"/>
              <a:t>тісний</a:t>
            </a:r>
            <a:r>
              <a:rPr lang="ru-RU" dirty="0"/>
              <a:t> </a:t>
            </a:r>
            <a:r>
              <a:rPr lang="ru-RU" dirty="0" err="1"/>
              <a:t>зв'язок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харчуванням</a:t>
            </a:r>
            <a:r>
              <a:rPr lang="ru-RU" dirty="0"/>
              <a:t>, </a:t>
            </a:r>
            <a:r>
              <a:rPr lang="ru-RU" dirty="0" err="1"/>
              <a:t>захворюваністю</a:t>
            </a:r>
            <a:r>
              <a:rPr lang="ru-RU" dirty="0"/>
              <a:t> і </a:t>
            </a:r>
            <a:r>
              <a:rPr lang="ru-RU" dirty="0" err="1"/>
              <a:t>смертністю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ішемічної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(ІХС)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атеросклерозу.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істотний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ІХС, як </a:t>
            </a:r>
            <a:r>
              <a:rPr lang="ru-RU" dirty="0" err="1"/>
              <a:t>дисліпідемії</a:t>
            </a:r>
            <a:r>
              <a:rPr lang="ru-RU" dirty="0"/>
              <a:t> (ДЛП), </a:t>
            </a:r>
            <a:r>
              <a:rPr lang="ru-RU" dirty="0" err="1"/>
              <a:t>гіпертензія</a:t>
            </a:r>
            <a:r>
              <a:rPr lang="ru-RU" dirty="0"/>
              <a:t>, </a:t>
            </a:r>
            <a:r>
              <a:rPr lang="ru-RU" dirty="0" err="1"/>
              <a:t>ожиріння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толерантності</a:t>
            </a:r>
            <a:r>
              <a:rPr lang="ru-RU" dirty="0"/>
              <a:t> до </a:t>
            </a:r>
            <a:r>
              <a:rPr lang="ru-RU" dirty="0" err="1"/>
              <a:t>глюкози</a:t>
            </a:r>
            <a:r>
              <a:rPr lang="ru-RU" dirty="0"/>
              <a:t> і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99158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</TotalTime>
  <Words>905</Words>
  <Application>Microsoft Office PowerPoint</Application>
  <PresentationFormat>Широкоэкранный</PresentationFormat>
  <Paragraphs>231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Тема Office</vt:lpstr>
      <vt:lpstr>ОДЕСЬКИЙ НАЦІОНАЛЬНИЙ МЕДИЧНИЙ УНІВЕРСИТЕТ КАФЕДРА ГІГІЄНИ ТА МЕДИЧНОЇ ЕКОЛОГІЇ</vt:lpstr>
      <vt:lpstr>ПЛАН</vt:lpstr>
      <vt:lpstr>Презентация PowerPoint</vt:lpstr>
      <vt:lpstr>Структура молекули холестерину</vt:lpstr>
      <vt:lpstr>                  Баланс холестерину організмі людини </vt:lpstr>
      <vt:lpstr>Презентация PowerPoint</vt:lpstr>
      <vt:lpstr>Презентация PowerPoint</vt:lpstr>
      <vt:lpstr>АТЕРОСКЛЕРОЗ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Шляхи зниження рівня холестерину в крові</vt:lpstr>
      <vt:lpstr>Лікувальне харчування при гіпертонічній хворобі  </vt:lpstr>
      <vt:lpstr>Лікувальне харчування при захворюваннях ССС</vt:lpstr>
      <vt:lpstr>Рекомендовані продукти і страви:</vt:lpstr>
      <vt:lpstr>Виключити продукти і страви:</vt:lpstr>
      <vt:lpstr>Лікувальне харчування при гіпертонічній хворобі</vt:lpstr>
      <vt:lpstr>Презентация PowerPoint</vt:lpstr>
      <vt:lpstr>Презентация PowerPoint</vt:lpstr>
      <vt:lpstr>Презентация PowerPoint</vt:lpstr>
      <vt:lpstr>Харчування після перенесеного інфаркту міокарда i при  ішемічній хворобі серця </vt:lpstr>
      <vt:lpstr>Презентация PowerPoint</vt:lpstr>
      <vt:lpstr>При атеросклерозі і захворюваннях серцево-судинної системи  важливе значення має споживання таких нутрієнтів: </vt:lpstr>
      <vt:lpstr>Так - дієті з високим вмістом овочів, фруктів і риби !</vt:lpstr>
      <vt:lpstr>Презентация PowerPoint</vt:lpstr>
      <vt:lpstr>Необхідно ОБМЕЖИТИ споживання продуктів: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Пользователь</cp:lastModifiedBy>
  <cp:revision>49</cp:revision>
  <dcterms:created xsi:type="dcterms:W3CDTF">2021-03-16T08:59:16Z</dcterms:created>
  <dcterms:modified xsi:type="dcterms:W3CDTF">2023-02-15T13:25:27Z</dcterms:modified>
</cp:coreProperties>
</file>