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6" r:id="rId21"/>
    <p:sldId id="275" r:id="rId22"/>
    <p:sldId id="277" r:id="rId23"/>
    <p:sldId id="280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54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901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471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99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323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79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99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37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386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280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6780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842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2593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392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876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0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B265E-E48B-4761-BD9D-71848331E1C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F742D81-AABB-4201-9D70-07E1A5864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0098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8148" y="137161"/>
            <a:ext cx="10542086" cy="8831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ОДЕСЬКИЙ НАЦ</a:t>
            </a:r>
            <a:r>
              <a:rPr lang="uk-UA" sz="2800" b="1" dirty="0" smtClean="0"/>
              <a:t>ІОНАЛЬНИЙ МЕДИЧНИЙ УНІВЕРСИТЕТ</a:t>
            </a:r>
            <a:br>
              <a:rPr lang="uk-UA" sz="2800" b="1" dirty="0" smtClean="0"/>
            </a:br>
            <a:r>
              <a:rPr lang="uk-UA" sz="2800" b="1" dirty="0" smtClean="0"/>
              <a:t>КАФЕДРА ГІГІЄНИ ТА МЕДИЧНОЇ ЕКОЛОГІЇ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4519" y="1145407"/>
            <a:ext cx="10850094" cy="4758256"/>
          </a:xfrm>
        </p:spPr>
        <p:txBody>
          <a:bodyPr>
            <a:normAutofit/>
          </a:bodyPr>
          <a:lstStyle/>
          <a:p>
            <a:pPr algn="ctr"/>
            <a:r>
              <a:rPr lang="uk-UA" sz="3200" i="1" u="sng" dirty="0" smtClean="0"/>
              <a:t>ХВОРОБИ ЕНДОКРИННОЇ СИСТЕМИ, ПОРУШЕННЯ ОБМІНУ РЕЧОВИН І ДІЄТОТЕРАПІЯ</a:t>
            </a:r>
            <a:endParaRPr lang="ru-RU" sz="3200" i="1" u="sng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314" y="2443163"/>
            <a:ext cx="3198681" cy="419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63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9293" y="211755"/>
            <a:ext cx="9945319" cy="6468177"/>
          </a:xfrm>
        </p:spPr>
        <p:txBody>
          <a:bodyPr>
            <a:normAutofit/>
          </a:bodyPr>
          <a:lstStyle/>
          <a:p>
            <a:r>
              <a:rPr lang="ru-RU" sz="2000" dirty="0" err="1"/>
              <a:t>Ендокри́нна</a:t>
            </a:r>
            <a:r>
              <a:rPr lang="ru-RU" sz="2000" dirty="0"/>
              <a:t> </a:t>
            </a:r>
            <a:r>
              <a:rPr lang="ru-RU" sz="2000" dirty="0" err="1"/>
              <a:t>систе́ма</a:t>
            </a:r>
            <a:r>
              <a:rPr lang="ru-RU" sz="2000" dirty="0"/>
              <a:t> — </a:t>
            </a:r>
            <a:r>
              <a:rPr lang="ru-RU" sz="2000" dirty="0" err="1"/>
              <a:t>сукупність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, </a:t>
            </a:r>
            <a:r>
              <a:rPr lang="ru-RU" sz="2000" dirty="0" err="1"/>
              <a:t>частин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та </a:t>
            </a:r>
            <a:r>
              <a:rPr lang="ru-RU" sz="2000" dirty="0" err="1"/>
              <a:t>окремих</a:t>
            </a:r>
            <a:r>
              <a:rPr lang="ru-RU" sz="2000" dirty="0"/>
              <a:t> </a:t>
            </a:r>
            <a:r>
              <a:rPr lang="ru-RU" sz="2000" dirty="0" err="1"/>
              <a:t>клітин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секретують</a:t>
            </a:r>
            <a:r>
              <a:rPr lang="ru-RU" sz="2000" dirty="0"/>
              <a:t> у кров і </a:t>
            </a:r>
            <a:r>
              <a:rPr lang="ru-RU" sz="2000" dirty="0" err="1"/>
              <a:t>лімфу</a:t>
            </a:r>
            <a:r>
              <a:rPr lang="ru-RU" sz="2000" dirty="0"/>
              <a:t> </a:t>
            </a:r>
            <a:r>
              <a:rPr lang="ru-RU" sz="2000" dirty="0" err="1"/>
              <a:t>гормони</a:t>
            </a:r>
            <a:r>
              <a:rPr lang="ru-RU" sz="2000" dirty="0"/>
              <a:t> (</a:t>
            </a:r>
            <a:r>
              <a:rPr lang="ru-RU" sz="2000" dirty="0" err="1"/>
              <a:t>речовини</a:t>
            </a:r>
            <a:r>
              <a:rPr lang="ru-RU" sz="2000" dirty="0"/>
              <a:t> з </a:t>
            </a:r>
            <a:r>
              <a:rPr lang="ru-RU" sz="2000" dirty="0" err="1"/>
              <a:t>високою</a:t>
            </a:r>
            <a:r>
              <a:rPr lang="ru-RU" sz="2000" dirty="0"/>
              <a:t> </a:t>
            </a:r>
            <a:r>
              <a:rPr lang="ru-RU" sz="2000" dirty="0" err="1"/>
              <a:t>біологічною</a:t>
            </a:r>
            <a:r>
              <a:rPr lang="ru-RU" sz="2000" dirty="0"/>
              <a:t> </a:t>
            </a:r>
            <a:r>
              <a:rPr lang="ru-RU" sz="2000" dirty="0" err="1"/>
              <a:t>активністю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регулюють</a:t>
            </a:r>
            <a:r>
              <a:rPr lang="ru-RU" sz="2000" dirty="0"/>
              <a:t> </a:t>
            </a:r>
            <a:r>
              <a:rPr lang="ru-RU" sz="2000" dirty="0" err="1"/>
              <a:t>ріст</a:t>
            </a:r>
            <a:r>
              <a:rPr lang="ru-RU" sz="2000" dirty="0"/>
              <a:t> і </a:t>
            </a:r>
            <a:r>
              <a:rPr lang="ru-RU" sz="2000" dirty="0" err="1"/>
              <a:t>діяльність</a:t>
            </a:r>
            <a:r>
              <a:rPr lang="ru-RU" sz="2000" dirty="0"/>
              <a:t> </a:t>
            </a:r>
            <a:r>
              <a:rPr lang="ru-RU" sz="2000" dirty="0" err="1"/>
              <a:t>клітин</a:t>
            </a:r>
            <a:r>
              <a:rPr lang="ru-RU" sz="2000" dirty="0"/>
              <a:t> </a:t>
            </a:r>
            <a:r>
              <a:rPr lang="ru-RU" sz="2000" dirty="0" err="1"/>
              <a:t>різноманітних</a:t>
            </a:r>
            <a:r>
              <a:rPr lang="ru-RU" sz="2000" dirty="0"/>
              <a:t> тканин). </a:t>
            </a:r>
            <a:r>
              <a:rPr lang="ru-RU" sz="2000" dirty="0" err="1"/>
              <a:t>Ендокринна</a:t>
            </a:r>
            <a:r>
              <a:rPr lang="ru-RU" sz="2000" dirty="0"/>
              <a:t> система разом з </a:t>
            </a:r>
            <a:r>
              <a:rPr lang="ru-RU" sz="2000" dirty="0" err="1"/>
              <a:t>нервовою</a:t>
            </a:r>
            <a:r>
              <a:rPr lang="ru-RU" sz="2000" dirty="0"/>
              <a:t> системою </a:t>
            </a:r>
            <a:r>
              <a:rPr lang="ru-RU" sz="2000" dirty="0" err="1"/>
              <a:t>регулює</a:t>
            </a:r>
            <a:r>
              <a:rPr lang="ru-RU" sz="2000" dirty="0"/>
              <a:t> і </a:t>
            </a:r>
            <a:r>
              <a:rPr lang="ru-RU" sz="2000" dirty="0" err="1"/>
              <a:t>координує</a:t>
            </a:r>
            <a:r>
              <a:rPr lang="ru-RU" sz="2000" dirty="0"/>
              <a:t> </a:t>
            </a:r>
            <a:r>
              <a:rPr lang="ru-RU" sz="2000" dirty="0" err="1"/>
              <a:t>важливі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людини</a:t>
            </a:r>
            <a:r>
              <a:rPr lang="ru-RU" sz="2000" dirty="0"/>
              <a:t>: </a:t>
            </a:r>
            <a:r>
              <a:rPr lang="ru-RU" sz="2000" dirty="0" err="1"/>
              <a:t>репродукцію</a:t>
            </a:r>
            <a:r>
              <a:rPr lang="ru-RU" sz="2000" dirty="0"/>
              <a:t>, </a:t>
            </a:r>
            <a:r>
              <a:rPr lang="ru-RU" sz="2000" dirty="0" err="1"/>
              <a:t>обмін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, </a:t>
            </a:r>
            <a:r>
              <a:rPr lang="ru-RU" sz="2000" dirty="0" err="1"/>
              <a:t>ріст</a:t>
            </a:r>
            <a:r>
              <a:rPr lang="ru-RU" sz="2000" dirty="0"/>
              <a:t>, </a:t>
            </a:r>
            <a:r>
              <a:rPr lang="ru-RU" sz="2000" dirty="0" err="1"/>
              <a:t>процеси</a:t>
            </a:r>
            <a:r>
              <a:rPr lang="ru-RU" sz="2000" dirty="0"/>
              <a:t> </a:t>
            </a:r>
            <a:r>
              <a:rPr lang="ru-RU" sz="2000" dirty="0" err="1"/>
              <a:t>адаптації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На </a:t>
            </a:r>
            <a:r>
              <a:rPr lang="ru-RU" sz="2000" dirty="0" err="1"/>
              <a:t>відміну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 </a:t>
            </a:r>
            <a:r>
              <a:rPr lang="ru-RU" sz="2000" dirty="0" err="1"/>
              <a:t>зовнішньої</a:t>
            </a:r>
            <a:r>
              <a:rPr lang="ru-RU" sz="2000" dirty="0"/>
              <a:t> </a:t>
            </a:r>
            <a:r>
              <a:rPr lang="ru-RU" sz="2000" dirty="0" err="1"/>
              <a:t>секреції</a:t>
            </a:r>
            <a:r>
              <a:rPr lang="ru-RU" sz="2000" dirty="0"/>
              <a:t>, у </a:t>
            </a:r>
            <a:r>
              <a:rPr lang="ru-RU" sz="2000" dirty="0" err="1"/>
              <a:t>складі</a:t>
            </a:r>
            <a:r>
              <a:rPr lang="ru-RU" sz="2000" dirty="0"/>
              <a:t> </a:t>
            </a:r>
            <a:r>
              <a:rPr lang="ru-RU" sz="2000" dirty="0" err="1"/>
              <a:t>ендокринних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 </a:t>
            </a:r>
            <a:r>
              <a:rPr lang="ru-RU" sz="2000" dirty="0" err="1"/>
              <a:t>відсутні</a:t>
            </a:r>
            <a:r>
              <a:rPr lang="ru-RU" sz="2000" dirty="0"/>
              <a:t> </a:t>
            </a:r>
            <a:r>
              <a:rPr lang="ru-RU" sz="2000" dirty="0" err="1"/>
              <a:t>вивідні</a:t>
            </a:r>
            <a:r>
              <a:rPr lang="ru-RU" sz="2000" dirty="0"/>
              <a:t> протоки, вони </a:t>
            </a:r>
            <a:r>
              <a:rPr lang="ru-RU" sz="2000" dirty="0" err="1"/>
              <a:t>мають</a:t>
            </a:r>
            <a:r>
              <a:rPr lang="ru-RU" sz="2000" dirty="0"/>
              <a:t> добре </a:t>
            </a:r>
            <a:r>
              <a:rPr lang="ru-RU" sz="2000" dirty="0" err="1"/>
              <a:t>розвинуту</a:t>
            </a:r>
            <a:r>
              <a:rPr lang="ru-RU" sz="2000" dirty="0"/>
              <a:t> </a:t>
            </a:r>
            <a:r>
              <a:rPr lang="ru-RU" sz="2000" dirty="0" err="1"/>
              <a:t>судинну</a:t>
            </a:r>
            <a:r>
              <a:rPr lang="ru-RU" sz="2000" dirty="0"/>
              <a:t> </a:t>
            </a:r>
            <a:r>
              <a:rPr lang="ru-RU" sz="2000" dirty="0" err="1"/>
              <a:t>сітку</a:t>
            </a:r>
            <a:r>
              <a:rPr lang="ru-RU" sz="2000" dirty="0"/>
              <a:t>, особливо </a:t>
            </a:r>
            <a:r>
              <a:rPr lang="ru-RU" sz="2000" dirty="0" err="1"/>
              <a:t>мікроциркуляторне</a:t>
            </a:r>
            <a:r>
              <a:rPr lang="ru-RU" sz="2000" dirty="0"/>
              <a:t> русло, в яке </a:t>
            </a:r>
            <a:r>
              <a:rPr lang="ru-RU" sz="2000" dirty="0" err="1"/>
              <a:t>виділяють</a:t>
            </a:r>
            <a:r>
              <a:rPr lang="ru-RU" sz="2000" dirty="0"/>
              <a:t> </a:t>
            </a:r>
            <a:r>
              <a:rPr lang="ru-RU" sz="2000" dirty="0" err="1"/>
              <a:t>свій</a:t>
            </a:r>
            <a:r>
              <a:rPr lang="ru-RU" sz="2000" dirty="0"/>
              <a:t> секрет. </a:t>
            </a:r>
            <a:r>
              <a:rPr lang="ru-RU" sz="2000" dirty="0" err="1"/>
              <a:t>Клітини</a:t>
            </a:r>
            <a:r>
              <a:rPr lang="ru-RU" sz="2000" dirty="0"/>
              <a:t> </a:t>
            </a:r>
            <a:r>
              <a:rPr lang="ru-RU" sz="2000" dirty="0" err="1"/>
              <a:t>ендокринних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утворюють</a:t>
            </a:r>
            <a:r>
              <a:rPr lang="ru-RU" sz="2000" dirty="0"/>
              <a:t> </a:t>
            </a:r>
            <a:r>
              <a:rPr lang="ru-RU" sz="2000" dirty="0" err="1"/>
              <a:t>характерні</a:t>
            </a:r>
            <a:r>
              <a:rPr lang="ru-RU" sz="2000" dirty="0"/>
              <a:t> </a:t>
            </a:r>
            <a:r>
              <a:rPr lang="ru-RU" sz="2000" dirty="0" err="1"/>
              <a:t>скупчення</a:t>
            </a:r>
            <a:r>
              <a:rPr lang="ru-RU" sz="2000" dirty="0"/>
              <a:t> у </a:t>
            </a:r>
            <a:r>
              <a:rPr lang="ru-RU" sz="2000" dirty="0" err="1"/>
              <a:t>вигляді</a:t>
            </a:r>
            <a:r>
              <a:rPr lang="ru-RU" sz="2000" dirty="0"/>
              <a:t> </a:t>
            </a:r>
            <a:r>
              <a:rPr lang="ru-RU" sz="2000" dirty="0" err="1"/>
              <a:t>фолікулів</a:t>
            </a:r>
            <a:r>
              <a:rPr lang="ru-RU" sz="2000" dirty="0"/>
              <a:t> </a:t>
            </a:r>
            <a:r>
              <a:rPr lang="ru-RU" sz="2000" dirty="0" err="1"/>
              <a:t>чи</a:t>
            </a:r>
            <a:r>
              <a:rPr lang="ru-RU" sz="2000" dirty="0"/>
              <a:t> трабекул. </a:t>
            </a:r>
            <a:r>
              <a:rPr lang="ru-RU" sz="2000" dirty="0" err="1"/>
              <a:t>Ендокриноцити</a:t>
            </a:r>
            <a:r>
              <a:rPr lang="ru-RU" sz="2000" dirty="0"/>
              <a:t> </a:t>
            </a:r>
            <a:r>
              <a:rPr lang="ru-RU" sz="2000" dirty="0" err="1"/>
              <a:t>характеризуються</a:t>
            </a:r>
            <a:r>
              <a:rPr lang="ru-RU" sz="2000" dirty="0"/>
              <a:t> </a:t>
            </a:r>
            <a:r>
              <a:rPr lang="ru-RU" sz="2000" dirty="0" err="1"/>
              <a:t>високою</a:t>
            </a:r>
            <a:r>
              <a:rPr lang="ru-RU" sz="2000" dirty="0"/>
              <a:t> секреторною </a:t>
            </a:r>
            <a:r>
              <a:rPr lang="ru-RU" sz="2000" dirty="0" err="1"/>
              <a:t>активністю</a:t>
            </a:r>
            <a:r>
              <a:rPr lang="ru-RU" sz="2000" dirty="0"/>
              <a:t> і </a:t>
            </a:r>
            <a:r>
              <a:rPr lang="ru-RU" sz="2000" dirty="0" err="1"/>
              <a:t>значним</a:t>
            </a:r>
            <a:r>
              <a:rPr lang="ru-RU" sz="2000" dirty="0"/>
              <a:t> </a:t>
            </a:r>
            <a:r>
              <a:rPr lang="ru-RU" sz="2000" dirty="0" err="1"/>
              <a:t>розвитком</a:t>
            </a:r>
            <a:r>
              <a:rPr lang="ru-RU" sz="2000" dirty="0"/>
              <a:t> синтетичного </a:t>
            </a:r>
            <a:r>
              <a:rPr lang="ru-RU" sz="2000" dirty="0" err="1"/>
              <a:t>апарату</a:t>
            </a:r>
            <a:r>
              <a:rPr lang="ru-RU" sz="2000" dirty="0"/>
              <a:t>. </a:t>
            </a:r>
            <a:r>
              <a:rPr lang="ru-RU" sz="2000" dirty="0" err="1"/>
              <a:t>Їх</a:t>
            </a:r>
            <a:r>
              <a:rPr lang="ru-RU" sz="2000" dirty="0"/>
              <a:t> цитоплазма </a:t>
            </a:r>
            <a:r>
              <a:rPr lang="ru-RU" sz="2000" dirty="0" err="1"/>
              <a:t>містить</a:t>
            </a:r>
            <a:r>
              <a:rPr lang="ru-RU" sz="2000" dirty="0"/>
              <a:t> </a:t>
            </a:r>
            <a:r>
              <a:rPr lang="ru-RU" sz="2000" dirty="0" err="1"/>
              <a:t>специфічні</a:t>
            </a:r>
            <a:r>
              <a:rPr lang="ru-RU" sz="2000" dirty="0"/>
              <a:t> </a:t>
            </a:r>
            <a:r>
              <a:rPr lang="ru-RU" sz="2000" dirty="0" err="1"/>
              <a:t>гранули</a:t>
            </a:r>
            <a:r>
              <a:rPr lang="ru-RU" sz="2000" dirty="0"/>
              <a:t>, в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нагромаджуються</a:t>
            </a:r>
            <a:r>
              <a:rPr lang="ru-RU" sz="2000" dirty="0"/>
              <a:t> </a:t>
            </a:r>
            <a:r>
              <a:rPr lang="ru-RU" sz="2000" dirty="0" err="1"/>
              <a:t>біологічно</a:t>
            </a:r>
            <a:r>
              <a:rPr lang="ru-RU" sz="2000" dirty="0"/>
              <a:t> </a:t>
            </a:r>
            <a:r>
              <a:rPr lang="ru-RU" sz="2000" dirty="0" err="1"/>
              <a:t>активні</a:t>
            </a:r>
            <a:r>
              <a:rPr lang="ru-RU" sz="2000" dirty="0"/>
              <a:t> </a:t>
            </a:r>
            <a:r>
              <a:rPr lang="ru-RU" sz="2000" dirty="0" err="1"/>
              <a:t>речовини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1950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ендокринної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1520791"/>
            <a:ext cx="8911687" cy="5149515"/>
          </a:xfrm>
        </p:spPr>
        <p:txBody>
          <a:bodyPr/>
          <a:lstStyle/>
          <a:p>
            <a:r>
              <a:rPr lang="ru-RU" dirty="0" err="1"/>
              <a:t>Ендокринна</a:t>
            </a:r>
            <a:r>
              <a:rPr lang="ru-RU" dirty="0"/>
              <a:t> система </a:t>
            </a:r>
            <a:r>
              <a:rPr lang="ru-RU" dirty="0" err="1"/>
              <a:t>бере</a:t>
            </a:r>
            <a:r>
              <a:rPr lang="ru-RU" dirty="0"/>
              <a:t> участь в </a:t>
            </a:r>
            <a:r>
              <a:rPr lang="ru-RU" dirty="0" err="1"/>
              <a:t>гуморальній</a:t>
            </a:r>
            <a:r>
              <a:rPr lang="ru-RU" dirty="0"/>
              <a:t> </a:t>
            </a:r>
            <a:r>
              <a:rPr lang="ru-RU" dirty="0" err="1"/>
              <a:t>регуляції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і </a:t>
            </a:r>
            <a:r>
              <a:rPr lang="ru-RU" dirty="0" err="1"/>
              <a:t>координує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та систем,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підтримання</a:t>
            </a:r>
            <a:r>
              <a:rPr lang="ru-RU" dirty="0"/>
              <a:t> гомеостазу </a:t>
            </a:r>
            <a:r>
              <a:rPr lang="ru-RU" dirty="0" err="1"/>
              <a:t>організму</a:t>
            </a:r>
            <a:r>
              <a:rPr lang="ru-RU" dirty="0"/>
              <a:t> при </a:t>
            </a:r>
            <a:r>
              <a:rPr lang="ru-RU" dirty="0" err="1"/>
              <a:t>мінливих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. Разом з </a:t>
            </a:r>
            <a:r>
              <a:rPr lang="ru-RU" dirty="0" err="1"/>
              <a:t>нервовою</a:t>
            </a:r>
            <a:r>
              <a:rPr lang="ru-RU" dirty="0"/>
              <a:t> та </a:t>
            </a:r>
            <a:r>
              <a:rPr lang="ru-RU" dirty="0" err="1"/>
              <a:t>імунною</a:t>
            </a:r>
            <a:r>
              <a:rPr lang="ru-RU" dirty="0"/>
              <a:t> системами </a:t>
            </a:r>
            <a:r>
              <a:rPr lang="ru-RU" dirty="0" err="1"/>
              <a:t>регулює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 err="1"/>
              <a:t>зростання</a:t>
            </a:r>
            <a:r>
              <a:rPr lang="ru-RU" dirty="0"/>
              <a:t> та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;</a:t>
            </a:r>
          </a:p>
          <a:p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статеве</a:t>
            </a:r>
            <a:r>
              <a:rPr lang="ru-RU" dirty="0"/>
              <a:t> </a:t>
            </a:r>
            <a:r>
              <a:rPr lang="ru-RU" dirty="0" err="1"/>
              <a:t>диференціювання</a:t>
            </a:r>
            <a:r>
              <a:rPr lang="ru-RU" dirty="0"/>
              <a:t> та </a:t>
            </a:r>
            <a:r>
              <a:rPr lang="ru-RU" dirty="0" err="1"/>
              <a:t>репродуктивну</a:t>
            </a:r>
            <a:r>
              <a:rPr lang="ru-RU" dirty="0"/>
              <a:t> </a:t>
            </a:r>
            <a:r>
              <a:rPr lang="ru-RU" dirty="0" err="1"/>
              <a:t>функцію</a:t>
            </a:r>
            <a:r>
              <a:rPr lang="ru-RU" dirty="0"/>
              <a:t>;</a:t>
            </a:r>
          </a:p>
          <a:p>
            <a:r>
              <a:rPr lang="ru-RU" dirty="0" err="1"/>
              <a:t>бере</a:t>
            </a:r>
            <a:r>
              <a:rPr lang="ru-RU" dirty="0"/>
              <a:t> участь у </a:t>
            </a:r>
            <a:r>
              <a:rPr lang="ru-RU" dirty="0" err="1"/>
              <a:t>процесах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, </a:t>
            </a:r>
            <a:r>
              <a:rPr lang="ru-RU" dirty="0" err="1"/>
              <a:t>використання</a:t>
            </a:r>
            <a:r>
              <a:rPr lang="ru-RU" dirty="0"/>
              <a:t> та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.</a:t>
            </a:r>
          </a:p>
          <a:p>
            <a:r>
              <a:rPr lang="ru-RU" dirty="0"/>
              <a:t>Разом з </a:t>
            </a:r>
            <a:r>
              <a:rPr lang="ru-RU" dirty="0" err="1"/>
              <a:t>нервовою</a:t>
            </a:r>
            <a:r>
              <a:rPr lang="ru-RU" dirty="0"/>
              <a:t> системою </a:t>
            </a:r>
            <a:r>
              <a:rPr lang="ru-RU" dirty="0" err="1"/>
              <a:t>гормони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забезпеченні</a:t>
            </a:r>
            <a:r>
              <a:rPr lang="ru-RU" dirty="0"/>
              <a:t> </a:t>
            </a:r>
            <a:r>
              <a:rPr lang="ru-RU" dirty="0" err="1"/>
              <a:t>емоційних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та </a:t>
            </a:r>
            <a:r>
              <a:rPr lang="ru-RU" dirty="0" err="1"/>
              <a:t>психічній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7707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Класифікація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0674" y="1472665"/>
            <a:ext cx="9723938" cy="4427621"/>
          </a:xfrm>
        </p:spPr>
        <p:txBody>
          <a:bodyPr>
            <a:noAutofit/>
          </a:bodyPr>
          <a:lstStyle/>
          <a:p>
            <a:r>
              <a:rPr lang="ru-RU" sz="2000" dirty="0"/>
              <a:t>В </a:t>
            </a:r>
            <a:r>
              <a:rPr lang="ru-RU" sz="2000" dirty="0" err="1"/>
              <a:t>ендокринній</a:t>
            </a:r>
            <a:r>
              <a:rPr lang="ru-RU" sz="2000" dirty="0"/>
              <a:t> </a:t>
            </a:r>
            <a:r>
              <a:rPr lang="ru-RU" sz="2000" dirty="0" err="1"/>
              <a:t>системі</a:t>
            </a:r>
            <a:r>
              <a:rPr lang="ru-RU" sz="2000" dirty="0"/>
              <a:t> </a:t>
            </a:r>
            <a:r>
              <a:rPr lang="ru-RU" sz="2000" dirty="0" err="1"/>
              <a:t>розрізняють</a:t>
            </a:r>
            <a:r>
              <a:rPr lang="ru-RU" sz="2000" dirty="0"/>
              <a:t> </a:t>
            </a:r>
            <a:r>
              <a:rPr lang="ru-RU" sz="2000" dirty="0" err="1"/>
              <a:t>центральний</a:t>
            </a:r>
            <a:r>
              <a:rPr lang="ru-RU" sz="2000" dirty="0"/>
              <a:t> і </a:t>
            </a:r>
            <a:r>
              <a:rPr lang="ru-RU" sz="2000" dirty="0" err="1"/>
              <a:t>периферійний</a:t>
            </a:r>
            <a:r>
              <a:rPr lang="ru-RU" sz="2000" dirty="0"/>
              <a:t> </a:t>
            </a:r>
            <a:r>
              <a:rPr lang="ru-RU" sz="2000" dirty="0" err="1"/>
              <a:t>відділи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взаємодіють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собою і </a:t>
            </a:r>
            <a:r>
              <a:rPr lang="ru-RU" sz="2000" dirty="0" err="1"/>
              <a:t>утворюють</a:t>
            </a:r>
            <a:r>
              <a:rPr lang="ru-RU" sz="2000" dirty="0"/>
              <a:t> </a:t>
            </a:r>
            <a:r>
              <a:rPr lang="ru-RU" sz="2000" dirty="0" err="1"/>
              <a:t>єдину</a:t>
            </a:r>
            <a:r>
              <a:rPr lang="ru-RU" sz="2000" dirty="0"/>
              <a:t> систему. </a:t>
            </a:r>
            <a:r>
              <a:rPr lang="ru-RU" sz="2000" dirty="0" err="1"/>
              <a:t>Органи</a:t>
            </a:r>
            <a:r>
              <a:rPr lang="ru-RU" sz="2000" dirty="0"/>
              <a:t> центрального </a:t>
            </a:r>
            <a:r>
              <a:rPr lang="ru-RU" sz="2000" dirty="0" err="1"/>
              <a:t>відділу</a:t>
            </a:r>
            <a:r>
              <a:rPr lang="ru-RU" sz="2000" dirty="0"/>
              <a:t> </a:t>
            </a:r>
            <a:r>
              <a:rPr lang="ru-RU" sz="2000" dirty="0" err="1"/>
              <a:t>тісно</a:t>
            </a:r>
            <a:r>
              <a:rPr lang="ru-RU" sz="2000" dirty="0"/>
              <a:t> </a:t>
            </a:r>
            <a:r>
              <a:rPr lang="ru-RU" sz="2000" dirty="0" err="1"/>
              <a:t>пов'язані</a:t>
            </a:r>
            <a:r>
              <a:rPr lang="ru-RU" sz="2000" dirty="0"/>
              <a:t> з органами </a:t>
            </a:r>
            <a:r>
              <a:rPr lang="ru-RU" sz="2000" dirty="0" err="1"/>
              <a:t>центральної</a:t>
            </a:r>
            <a:r>
              <a:rPr lang="ru-RU" sz="2000" dirty="0"/>
              <a:t> </a:t>
            </a:r>
            <a:r>
              <a:rPr lang="ru-RU" sz="2000" dirty="0" err="1"/>
              <a:t>нервової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і </a:t>
            </a:r>
            <a:r>
              <a:rPr lang="ru-RU" sz="2000" dirty="0" err="1"/>
              <a:t>координують</a:t>
            </a:r>
            <a:r>
              <a:rPr lang="ru-RU" sz="2000" dirty="0"/>
              <a:t> </a:t>
            </a:r>
            <a:r>
              <a:rPr lang="ru-RU" sz="2000" dirty="0" err="1"/>
              <a:t>діяльність</a:t>
            </a:r>
            <a:r>
              <a:rPr lang="ru-RU" sz="2000" dirty="0"/>
              <a:t> </a:t>
            </a:r>
            <a:r>
              <a:rPr lang="ru-RU" sz="2000" dirty="0" err="1"/>
              <a:t>усіх</a:t>
            </a:r>
            <a:r>
              <a:rPr lang="ru-RU" sz="2000" dirty="0"/>
              <a:t> </a:t>
            </a:r>
            <a:r>
              <a:rPr lang="ru-RU" sz="2000" dirty="0" err="1"/>
              <a:t>інших</a:t>
            </a:r>
            <a:r>
              <a:rPr lang="ru-RU" sz="2000" dirty="0"/>
              <a:t> ланок </a:t>
            </a:r>
            <a:r>
              <a:rPr lang="ru-RU" sz="2000" dirty="0" err="1"/>
              <a:t>ендокринної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. </a:t>
            </a:r>
            <a:r>
              <a:rPr lang="ru-RU" sz="2000" dirty="0" err="1"/>
              <a:t>Органи</a:t>
            </a:r>
            <a:r>
              <a:rPr lang="ru-RU" sz="2000" dirty="0"/>
              <a:t> </a:t>
            </a:r>
            <a:r>
              <a:rPr lang="ru-RU" sz="2000" dirty="0" err="1"/>
              <a:t>периферійного</a:t>
            </a:r>
            <a:r>
              <a:rPr lang="ru-RU" sz="2000" dirty="0"/>
              <a:t> </a:t>
            </a:r>
            <a:r>
              <a:rPr lang="ru-RU" sz="2000" dirty="0" err="1"/>
              <a:t>відділу</a:t>
            </a:r>
            <a:r>
              <a:rPr lang="ru-RU" sz="2000" dirty="0"/>
              <a:t> </a:t>
            </a:r>
            <a:r>
              <a:rPr lang="ru-RU" sz="2000" dirty="0" err="1"/>
              <a:t>здійснюють</a:t>
            </a:r>
            <a:r>
              <a:rPr lang="ru-RU" sz="2000" dirty="0"/>
              <a:t> </a:t>
            </a:r>
            <a:r>
              <a:rPr lang="ru-RU" sz="2000" dirty="0" err="1"/>
              <a:t>багатоплановий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на </a:t>
            </a:r>
            <a:r>
              <a:rPr lang="ru-RU" sz="2000" dirty="0" err="1"/>
              <a:t>організм</a:t>
            </a:r>
            <a:r>
              <a:rPr lang="ru-RU" sz="2000" dirty="0"/>
              <a:t>, </a:t>
            </a:r>
            <a:r>
              <a:rPr lang="ru-RU" sz="2000" dirty="0" err="1"/>
              <a:t>посилюють</a:t>
            </a:r>
            <a:r>
              <a:rPr lang="ru-RU" sz="2000" dirty="0"/>
              <a:t>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послаблюють</a:t>
            </a:r>
            <a:r>
              <a:rPr lang="ru-RU" sz="2000" dirty="0"/>
              <a:t> </a:t>
            </a:r>
            <a:r>
              <a:rPr lang="ru-RU" sz="2000" dirty="0" err="1"/>
              <a:t>обмінні</a:t>
            </a:r>
            <a:r>
              <a:rPr lang="ru-RU" sz="2000" dirty="0"/>
              <a:t> </a:t>
            </a:r>
            <a:r>
              <a:rPr lang="ru-RU" sz="2000" dirty="0" err="1"/>
              <a:t>процеси</a:t>
            </a:r>
            <a:r>
              <a:rPr lang="ru-RU" sz="2000" dirty="0"/>
              <a:t>. </a:t>
            </a:r>
            <a:r>
              <a:rPr lang="ru-RU" sz="2000" dirty="0" err="1"/>
              <a:t>Розрізняють</a:t>
            </a:r>
            <a:r>
              <a:rPr lang="ru-RU" sz="2000" dirty="0"/>
              <a:t>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органи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поєднують</a:t>
            </a:r>
            <a:r>
              <a:rPr lang="ru-RU" sz="2000" dirty="0"/>
              <a:t> </a:t>
            </a:r>
            <a:r>
              <a:rPr lang="ru-RU" sz="2000" dirty="0" err="1"/>
              <a:t>виконання</a:t>
            </a:r>
            <a:r>
              <a:rPr lang="ru-RU" sz="2000" dirty="0"/>
              <a:t> </a:t>
            </a:r>
            <a:r>
              <a:rPr lang="ru-RU" sz="2000" dirty="0" err="1"/>
              <a:t>ендокринної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з </a:t>
            </a:r>
            <a:r>
              <a:rPr lang="ru-RU" sz="2000" dirty="0" err="1"/>
              <a:t>екзокринною</a:t>
            </a:r>
            <a:r>
              <a:rPr lang="ru-RU" sz="2000" dirty="0"/>
              <a:t> та </a:t>
            </a:r>
            <a:r>
              <a:rPr lang="ru-RU" sz="2000" dirty="0" err="1"/>
              <a:t>окрему</a:t>
            </a:r>
            <a:r>
              <a:rPr lang="ru-RU" sz="2000" dirty="0"/>
              <a:t> </a:t>
            </a:r>
            <a:r>
              <a:rPr lang="ru-RU" sz="2000" dirty="0" err="1"/>
              <a:t>дисоційовану</a:t>
            </a:r>
            <a:r>
              <a:rPr lang="ru-RU" sz="2000" dirty="0"/>
              <a:t> </a:t>
            </a:r>
            <a:r>
              <a:rPr lang="ru-RU" sz="2000" dirty="0" err="1"/>
              <a:t>ендокринну</a:t>
            </a:r>
            <a:r>
              <a:rPr lang="ru-RU" sz="2000" dirty="0"/>
              <a:t> систему, яка </a:t>
            </a:r>
            <a:r>
              <a:rPr lang="ru-RU" sz="2000" dirty="0" err="1"/>
              <a:t>утворена</a:t>
            </a:r>
            <a:r>
              <a:rPr lang="ru-RU" sz="2000" dirty="0"/>
              <a:t> великою </a:t>
            </a:r>
            <a:r>
              <a:rPr lang="ru-RU" sz="2000" dirty="0" err="1"/>
              <a:t>групою</a:t>
            </a:r>
            <a:r>
              <a:rPr lang="ru-RU" sz="2000" dirty="0"/>
              <a:t> </a:t>
            </a:r>
            <a:r>
              <a:rPr lang="ru-RU" sz="2000" dirty="0" err="1"/>
              <a:t>ізольованих</a:t>
            </a:r>
            <a:r>
              <a:rPr lang="ru-RU" sz="2000" dirty="0"/>
              <a:t> </a:t>
            </a:r>
            <a:r>
              <a:rPr lang="ru-RU" sz="2000" dirty="0" err="1"/>
              <a:t>ендокриноцитів</a:t>
            </a:r>
            <a:r>
              <a:rPr lang="ru-RU" sz="2000" dirty="0"/>
              <a:t>, </a:t>
            </a:r>
            <a:r>
              <a:rPr lang="ru-RU" sz="2000" dirty="0" err="1"/>
              <a:t>розсіяних</a:t>
            </a:r>
            <a:r>
              <a:rPr lang="ru-RU" sz="2000" dirty="0"/>
              <a:t> по органах і системах </a:t>
            </a:r>
            <a:r>
              <a:rPr lang="ru-RU" sz="2000" dirty="0" err="1"/>
              <a:t>організму</a:t>
            </a:r>
            <a:r>
              <a:rPr lang="ru-RU" sz="2000" dirty="0"/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14102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Класифікація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0674" y="1472665"/>
            <a:ext cx="9723938" cy="4427621"/>
          </a:xfrm>
        </p:spPr>
        <p:txBody>
          <a:bodyPr>
            <a:noAutofit/>
          </a:bodyPr>
          <a:lstStyle/>
          <a:p>
            <a:r>
              <a:rPr lang="uk-UA" sz="2000" b="1" i="1" u="sng" dirty="0" smtClean="0"/>
              <a:t>Центральні органи ендокринної системи</a:t>
            </a:r>
            <a:endParaRPr lang="ru-RU" sz="2000" b="1" i="1" u="sng" dirty="0" smtClean="0"/>
          </a:p>
          <a:p>
            <a:endParaRPr lang="ru-RU" sz="2000" dirty="0"/>
          </a:p>
          <a:p>
            <a:r>
              <a:rPr lang="uk-UA" sz="2000" dirty="0" smtClean="0"/>
              <a:t>Гіпоталамус</a:t>
            </a:r>
            <a:endParaRPr lang="ru-RU" sz="2000" dirty="0" smtClean="0"/>
          </a:p>
          <a:p>
            <a:r>
              <a:rPr lang="ru-RU" sz="2000" dirty="0" err="1" smtClean="0"/>
              <a:t>Гіпофіз</a:t>
            </a:r>
            <a:endParaRPr lang="ru-RU" sz="2000" dirty="0"/>
          </a:p>
          <a:p>
            <a:r>
              <a:rPr lang="ru-RU" sz="2000" dirty="0" err="1"/>
              <a:t>Епіфіз</a:t>
            </a:r>
            <a:endParaRPr lang="ru-RU" sz="2000" dirty="0"/>
          </a:p>
          <a:p>
            <a:r>
              <a:rPr lang="ru-RU" sz="2000" dirty="0" err="1"/>
              <a:t>Периферійні</a:t>
            </a:r>
            <a:r>
              <a:rPr lang="ru-RU" sz="2000" dirty="0"/>
              <a:t> </a:t>
            </a:r>
            <a:r>
              <a:rPr lang="ru-RU" sz="2000" dirty="0" err="1"/>
              <a:t>органи</a:t>
            </a:r>
            <a:r>
              <a:rPr lang="ru-RU" sz="2000" dirty="0"/>
              <a:t> </a:t>
            </a:r>
            <a:r>
              <a:rPr lang="ru-RU" sz="2000" dirty="0" err="1"/>
              <a:t>ендокринної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endParaRPr lang="ru-RU" sz="2000" dirty="0"/>
          </a:p>
          <a:p>
            <a:r>
              <a:rPr lang="ru-RU" sz="2000" dirty="0" err="1"/>
              <a:t>Щитоподібна</a:t>
            </a:r>
            <a:r>
              <a:rPr lang="ru-RU" sz="2000" dirty="0"/>
              <a:t> </a:t>
            </a:r>
            <a:r>
              <a:rPr lang="ru-RU" sz="2000" dirty="0" err="1" smtClean="0"/>
              <a:t>залоза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14102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Класифікація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0417" y="1472665"/>
            <a:ext cx="9974195" cy="5139891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Паращитоподібні</a:t>
            </a:r>
            <a:r>
              <a:rPr lang="ru-RU" sz="2000" dirty="0" smtClean="0"/>
              <a:t> </a:t>
            </a:r>
            <a:r>
              <a:rPr lang="ru-RU" sz="2000" dirty="0" err="1"/>
              <a:t>залози</a:t>
            </a:r>
            <a:endParaRPr lang="ru-RU" sz="2000" dirty="0"/>
          </a:p>
          <a:p>
            <a:r>
              <a:rPr lang="ru-RU" sz="2000" dirty="0" err="1"/>
              <a:t>Надниркові</a:t>
            </a:r>
            <a:r>
              <a:rPr lang="ru-RU" sz="2000" dirty="0"/>
              <a:t> </a:t>
            </a:r>
            <a:r>
              <a:rPr lang="ru-RU" sz="2000" dirty="0" err="1"/>
              <a:t>залози</a:t>
            </a:r>
            <a:endParaRPr lang="ru-RU" sz="2000" dirty="0"/>
          </a:p>
          <a:p>
            <a:r>
              <a:rPr lang="ru-RU" sz="2000" dirty="0" err="1"/>
              <a:t>Передміхурова</a:t>
            </a:r>
            <a:r>
              <a:rPr lang="ru-RU" sz="2000" dirty="0"/>
              <a:t> </a:t>
            </a:r>
            <a:r>
              <a:rPr lang="ru-RU" sz="2000" dirty="0" err="1"/>
              <a:t>залоза</a:t>
            </a:r>
            <a:endParaRPr lang="ru-RU" sz="2000" dirty="0"/>
          </a:p>
          <a:p>
            <a:r>
              <a:rPr lang="ru-RU" sz="2000" dirty="0" err="1"/>
              <a:t>Органи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виконують</a:t>
            </a:r>
            <a:r>
              <a:rPr lang="ru-RU" sz="2000" dirty="0"/>
              <a:t> </a:t>
            </a:r>
            <a:r>
              <a:rPr lang="ru-RU" sz="2000" dirty="0" err="1"/>
              <a:t>ендокринну</a:t>
            </a:r>
            <a:r>
              <a:rPr lang="ru-RU" sz="2000" dirty="0"/>
              <a:t> і </a:t>
            </a:r>
            <a:r>
              <a:rPr lang="ru-RU" sz="2000" dirty="0" err="1"/>
              <a:t>екзокринну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endParaRPr lang="ru-RU" sz="2000" dirty="0"/>
          </a:p>
          <a:p>
            <a:r>
              <a:rPr lang="ru-RU" sz="2000" dirty="0" err="1"/>
              <a:t>Сім'яники</a:t>
            </a:r>
            <a:endParaRPr lang="ru-RU" sz="2000" dirty="0"/>
          </a:p>
          <a:p>
            <a:r>
              <a:rPr lang="ru-RU" sz="2000" dirty="0" err="1"/>
              <a:t>Яєчники</a:t>
            </a:r>
            <a:endParaRPr lang="ru-RU" sz="2000" dirty="0"/>
          </a:p>
          <a:p>
            <a:r>
              <a:rPr lang="ru-RU" sz="2000" dirty="0" err="1"/>
              <a:t>Підшлункова</a:t>
            </a:r>
            <a:r>
              <a:rPr lang="ru-RU" sz="2000" dirty="0"/>
              <a:t> </a:t>
            </a:r>
            <a:r>
              <a:rPr lang="ru-RU" sz="2000" dirty="0" err="1"/>
              <a:t>залоза</a:t>
            </a:r>
            <a:endParaRPr lang="ru-RU" sz="2000" dirty="0"/>
          </a:p>
          <a:p>
            <a:r>
              <a:rPr lang="ru-RU" sz="2000" dirty="0" smtClean="0"/>
              <a:t>Плацента</a:t>
            </a:r>
          </a:p>
          <a:p>
            <a:endParaRPr lang="uk-UA" sz="2000" dirty="0"/>
          </a:p>
          <a:p>
            <a:r>
              <a:rPr lang="ru-RU" sz="2000" dirty="0" err="1"/>
              <a:t>Дисоційована</a:t>
            </a:r>
            <a:r>
              <a:rPr lang="ru-RU" sz="2000" dirty="0"/>
              <a:t> </a:t>
            </a:r>
            <a:r>
              <a:rPr lang="ru-RU" sz="2000" dirty="0" err="1"/>
              <a:t>ендокринна</a:t>
            </a:r>
            <a:r>
              <a:rPr lang="ru-RU" sz="2000" dirty="0"/>
              <a:t> система</a:t>
            </a:r>
          </a:p>
          <a:p>
            <a:r>
              <a:rPr lang="ru-RU" sz="2000" dirty="0" err="1"/>
              <a:t>Дисоційована</a:t>
            </a:r>
            <a:r>
              <a:rPr lang="ru-RU" sz="2000" dirty="0"/>
              <a:t> </a:t>
            </a:r>
            <a:r>
              <a:rPr lang="ru-RU" sz="2000" dirty="0" err="1"/>
              <a:t>ендокринна</a:t>
            </a:r>
            <a:r>
              <a:rPr lang="ru-RU" sz="2000" dirty="0"/>
              <a:t> система — система </a:t>
            </a:r>
            <a:r>
              <a:rPr lang="ru-RU" sz="2000" dirty="0" err="1"/>
              <a:t>ізольованих</a:t>
            </a:r>
            <a:r>
              <a:rPr lang="ru-RU" sz="2000" dirty="0"/>
              <a:t> </a:t>
            </a:r>
            <a:r>
              <a:rPr lang="ru-RU" sz="2000" dirty="0" err="1"/>
              <a:t>ендокриноцитів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розсіяні</a:t>
            </a:r>
            <a:r>
              <a:rPr lang="ru-RU" sz="2000" dirty="0"/>
              <a:t> по </a:t>
            </a:r>
            <a:r>
              <a:rPr lang="ru-RU" sz="2000" dirty="0" err="1"/>
              <a:t>всьому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4102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Ендокринні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гормональні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— </a:t>
            </a:r>
            <a:r>
              <a:rPr lang="ru-RU" dirty="0" err="1"/>
              <a:t>клас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залоз</a:t>
            </a:r>
            <a:r>
              <a:rPr lang="ru-RU" dirty="0"/>
              <a:t> </a:t>
            </a:r>
            <a:r>
              <a:rPr lang="ru-RU" dirty="0" err="1"/>
              <a:t>внутрішньої</a:t>
            </a:r>
            <a:r>
              <a:rPr lang="ru-RU" dirty="0"/>
              <a:t> </a:t>
            </a:r>
            <a:r>
              <a:rPr lang="ru-RU" dirty="0" err="1"/>
              <a:t>секреції</a:t>
            </a:r>
            <a:r>
              <a:rPr lang="ru-RU" dirty="0"/>
              <a:t>. </a:t>
            </a:r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виділяти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 в </a:t>
            </a:r>
            <a:r>
              <a:rPr lang="ru-RU" dirty="0" err="1"/>
              <a:t>надлишку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гіперфункцією</a:t>
            </a:r>
            <a:r>
              <a:rPr lang="ru-RU" dirty="0"/>
              <a:t> (</a:t>
            </a:r>
            <a:r>
              <a:rPr lang="ru-RU" dirty="0" err="1"/>
              <a:t>понад</a:t>
            </a:r>
            <a:r>
              <a:rPr lang="ru-RU" dirty="0"/>
              <a:t> норму). В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виробляти</a:t>
            </a:r>
            <a:r>
              <a:rPr lang="ru-RU" dirty="0"/>
              <a:t> мало </a:t>
            </a:r>
            <a:r>
              <a:rPr lang="ru-RU" dirty="0" err="1"/>
              <a:t>гормонів</a:t>
            </a:r>
            <a:r>
              <a:rPr lang="ru-RU" dirty="0"/>
              <a:t>, </a:t>
            </a:r>
            <a:r>
              <a:rPr lang="ru-RU" dirty="0" err="1"/>
              <a:t>тоді</a:t>
            </a:r>
            <a:r>
              <a:rPr lang="ru-RU" dirty="0"/>
              <a:t> </a:t>
            </a:r>
            <a:r>
              <a:rPr lang="ru-RU" dirty="0" err="1"/>
              <a:t>виявляється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 — </a:t>
            </a:r>
            <a:r>
              <a:rPr lang="ru-RU" dirty="0" err="1"/>
              <a:t>гіпофункція</a:t>
            </a:r>
            <a:r>
              <a:rPr lang="ru-RU" dirty="0"/>
              <a:t> (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). </a:t>
            </a:r>
            <a:r>
              <a:rPr lang="ru-RU" dirty="0" err="1"/>
              <a:t>Гіпер</a:t>
            </a:r>
            <a:r>
              <a:rPr lang="ru-RU" dirty="0"/>
              <a:t>- і </a:t>
            </a:r>
            <a:r>
              <a:rPr lang="ru-RU" dirty="0" err="1"/>
              <a:t>гіпофункція</a:t>
            </a:r>
            <a:r>
              <a:rPr lang="ru-RU" dirty="0"/>
              <a:t> </a:t>
            </a:r>
            <a:r>
              <a:rPr lang="ru-RU" dirty="0" err="1"/>
              <a:t>призводять</a:t>
            </a:r>
            <a:r>
              <a:rPr lang="ru-RU" dirty="0"/>
              <a:t> до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,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 smtClean="0"/>
              <a:t>.</a:t>
            </a:r>
          </a:p>
          <a:p>
            <a:r>
              <a:rPr lang="ru-RU" dirty="0"/>
              <a:t>У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залоз</a:t>
            </a:r>
            <a:r>
              <a:rPr lang="ru-RU" dirty="0"/>
              <a:t> </a:t>
            </a:r>
            <a:r>
              <a:rPr lang="ru-RU" dirty="0" err="1"/>
              <a:t>внутрішньої</a:t>
            </a:r>
            <a:r>
              <a:rPr lang="ru-RU" dirty="0"/>
              <a:t> </a:t>
            </a:r>
            <a:r>
              <a:rPr lang="ru-RU" dirty="0" err="1"/>
              <a:t>секреції</a:t>
            </a:r>
            <a:r>
              <a:rPr lang="ru-RU" dirty="0"/>
              <a:t> </a:t>
            </a:r>
            <a:r>
              <a:rPr lang="ru-RU" dirty="0" err="1"/>
              <a:t>призначають</a:t>
            </a:r>
            <a:r>
              <a:rPr lang="ru-RU" dirty="0"/>
              <a:t> </a:t>
            </a:r>
            <a:r>
              <a:rPr lang="ru-RU" dirty="0" err="1"/>
              <a:t>замісну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стимулюючу</a:t>
            </a:r>
            <a:r>
              <a:rPr lang="ru-RU" dirty="0"/>
              <a:t> </a:t>
            </a:r>
            <a:r>
              <a:rPr lang="ru-RU" dirty="0" err="1"/>
              <a:t>гормональну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Ендокринні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1404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9314" y="394636"/>
            <a:ext cx="9184923" cy="6294922"/>
          </a:xfrm>
        </p:spPr>
        <p:txBody>
          <a:bodyPr>
            <a:normAutofit/>
          </a:bodyPr>
          <a:lstStyle/>
          <a:p>
            <a:r>
              <a:rPr lang="ru-RU" sz="2000" dirty="0"/>
              <a:t>Для </a:t>
            </a:r>
            <a:r>
              <a:rPr lang="ru-RU" sz="2000" dirty="0" err="1"/>
              <a:t>гальмування</a:t>
            </a:r>
            <a:r>
              <a:rPr lang="ru-RU" sz="2000" dirty="0"/>
              <a:t> </a:t>
            </a:r>
            <a:r>
              <a:rPr lang="ru-RU" sz="2000" dirty="0" err="1"/>
              <a:t>розпаду</a:t>
            </a:r>
            <a:r>
              <a:rPr lang="ru-RU" sz="2000" dirty="0"/>
              <a:t> </a:t>
            </a:r>
            <a:r>
              <a:rPr lang="ru-RU" sz="2000" dirty="0" err="1"/>
              <a:t>гормонів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 </a:t>
            </a:r>
            <a:r>
              <a:rPr lang="ru-RU" sz="2000" dirty="0" err="1"/>
              <a:t>вводять</a:t>
            </a:r>
            <a:r>
              <a:rPr lang="ru-RU" sz="2000" dirty="0"/>
              <a:t> </a:t>
            </a:r>
            <a:r>
              <a:rPr lang="ru-RU" sz="2000" dirty="0" err="1"/>
              <a:t>препарати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інактивують</a:t>
            </a:r>
            <a:r>
              <a:rPr lang="ru-RU" sz="2000" dirty="0"/>
              <a:t> </a:t>
            </a:r>
            <a:r>
              <a:rPr lang="ru-RU" sz="2000" dirty="0" err="1"/>
              <a:t>ферменти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розщеплюють</a:t>
            </a:r>
            <a:r>
              <a:rPr lang="ru-RU" sz="2000" dirty="0"/>
              <a:t> </a:t>
            </a:r>
            <a:r>
              <a:rPr lang="ru-RU" sz="2000" dirty="0" err="1"/>
              <a:t>гормони</a:t>
            </a:r>
            <a:r>
              <a:rPr lang="ru-RU" sz="2000" dirty="0"/>
              <a:t>, і </a:t>
            </a:r>
            <a:r>
              <a:rPr lang="ru-RU" sz="2000" dirty="0" err="1"/>
              <a:t>зберігають</a:t>
            </a:r>
            <a:r>
              <a:rPr lang="ru-RU" sz="2000" dirty="0"/>
              <a:t> </a:t>
            </a:r>
            <a:r>
              <a:rPr lang="ru-RU" sz="2000" dirty="0" err="1"/>
              <a:t>сталою</a:t>
            </a:r>
            <a:r>
              <a:rPr lang="ru-RU" sz="2000" dirty="0"/>
              <a:t> ту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гормонів</a:t>
            </a:r>
            <a:r>
              <a:rPr lang="ru-RU" sz="2000" dirty="0"/>
              <a:t>, яка </a:t>
            </a:r>
            <a:r>
              <a:rPr lang="ru-RU" sz="2000" dirty="0" err="1"/>
              <a:t>утворюється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. При </a:t>
            </a:r>
            <a:r>
              <a:rPr lang="ru-RU" sz="2000" dirty="0" err="1"/>
              <a:t>надлишковій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 </a:t>
            </a:r>
            <a:r>
              <a:rPr lang="ru-RU" sz="2000" dirty="0" err="1"/>
              <a:t>ендокринних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 </a:t>
            </a:r>
            <a:r>
              <a:rPr lang="ru-RU" sz="2000" dirty="0" err="1"/>
              <a:t>основні</a:t>
            </a:r>
            <a:r>
              <a:rPr lang="ru-RU" sz="2000" dirty="0"/>
              <a:t> </a:t>
            </a:r>
            <a:r>
              <a:rPr lang="ru-RU" sz="2000" dirty="0" err="1"/>
              <a:t>методи</a:t>
            </a:r>
            <a:r>
              <a:rPr lang="ru-RU" sz="2000" dirty="0"/>
              <a:t> </a:t>
            </a:r>
            <a:r>
              <a:rPr lang="ru-RU" sz="2000" dirty="0" err="1"/>
              <a:t>лікування</a:t>
            </a:r>
            <a:r>
              <a:rPr lang="ru-RU" sz="2000" dirty="0"/>
              <a:t> </a:t>
            </a:r>
            <a:r>
              <a:rPr lang="ru-RU" sz="2000" dirty="0" err="1"/>
              <a:t>полягають</a:t>
            </a:r>
            <a:r>
              <a:rPr lang="ru-RU" sz="2000" dirty="0"/>
              <a:t> у </a:t>
            </a:r>
            <a:r>
              <a:rPr lang="ru-RU" sz="2000" dirty="0" err="1"/>
              <a:t>хімічній</a:t>
            </a:r>
            <a:r>
              <a:rPr lang="ru-RU" sz="2000" dirty="0"/>
              <a:t> (</a:t>
            </a:r>
            <a:r>
              <a:rPr lang="ru-RU" sz="2000" dirty="0" err="1"/>
              <a:t>застосування</a:t>
            </a:r>
            <a:r>
              <a:rPr lang="ru-RU" sz="2000" dirty="0"/>
              <a:t> </a:t>
            </a:r>
            <a:r>
              <a:rPr lang="ru-RU" sz="2000" dirty="0" err="1"/>
              <a:t>хімічних</a:t>
            </a:r>
            <a:r>
              <a:rPr lang="ru-RU" sz="2000" dirty="0"/>
              <a:t> </a:t>
            </a:r>
            <a:r>
              <a:rPr lang="ru-RU" sz="2000" dirty="0" err="1"/>
              <a:t>препаратів</a:t>
            </a:r>
            <a:r>
              <a:rPr lang="ru-RU" sz="2000" dirty="0"/>
              <a:t>)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фізичній</a:t>
            </a:r>
            <a:r>
              <a:rPr lang="ru-RU" sz="2000" dirty="0"/>
              <a:t> (</a:t>
            </a:r>
            <a:r>
              <a:rPr lang="ru-RU" sz="2000" dirty="0" err="1"/>
              <a:t>вплив</a:t>
            </a:r>
            <a:r>
              <a:rPr lang="ru-RU" sz="2000" dirty="0"/>
              <a:t> </a:t>
            </a:r>
            <a:r>
              <a:rPr lang="ru-RU" sz="2000" dirty="0" err="1"/>
              <a:t>рентгенівських</a:t>
            </a:r>
            <a:r>
              <a:rPr lang="ru-RU" sz="2000" dirty="0"/>
              <a:t> </a:t>
            </a:r>
            <a:r>
              <a:rPr lang="ru-RU" sz="2000" dirty="0" err="1"/>
              <a:t>променів</a:t>
            </a:r>
            <a:r>
              <a:rPr lang="ru-RU" sz="2000" dirty="0"/>
              <a:t>) </a:t>
            </a:r>
            <a:r>
              <a:rPr lang="ru-RU" sz="2000" dirty="0" err="1"/>
              <a:t>блокаді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 </a:t>
            </a:r>
            <a:r>
              <a:rPr lang="ru-RU" sz="2000" dirty="0" err="1"/>
              <a:t>залози</a:t>
            </a:r>
            <a:r>
              <a:rPr lang="ru-RU" sz="2000" dirty="0"/>
              <a:t>, у </a:t>
            </a:r>
            <a:r>
              <a:rPr lang="ru-RU" sz="2000" dirty="0" err="1"/>
              <a:t>хірургічному</a:t>
            </a:r>
            <a:r>
              <a:rPr lang="ru-RU" sz="2000" dirty="0"/>
              <a:t> </a:t>
            </a:r>
            <a:r>
              <a:rPr lang="ru-RU" sz="2000" dirty="0" err="1"/>
              <a:t>видаленні</a:t>
            </a:r>
            <a:r>
              <a:rPr lang="ru-RU" sz="2000" dirty="0"/>
              <a:t> </a:t>
            </a:r>
            <a:r>
              <a:rPr lang="ru-RU" sz="2000" dirty="0" err="1"/>
              <a:t>залози</a:t>
            </a:r>
            <a:r>
              <a:rPr lang="ru-RU" sz="2000" dirty="0"/>
              <a:t> (особливо при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пухлинах</a:t>
            </a:r>
            <a:r>
              <a:rPr lang="ru-RU" sz="2000" dirty="0"/>
              <a:t>) </a:t>
            </a:r>
            <a:r>
              <a:rPr lang="ru-RU" sz="2000" dirty="0" err="1"/>
              <a:t>тощо</a:t>
            </a:r>
            <a:r>
              <a:rPr lang="ru-RU" sz="2000" dirty="0"/>
              <a:t>. </a:t>
            </a:r>
            <a:r>
              <a:rPr lang="ru-RU" sz="2000" dirty="0" err="1"/>
              <a:t>Вибір</a:t>
            </a:r>
            <a:r>
              <a:rPr lang="ru-RU" sz="2000" dirty="0"/>
              <a:t> методу </a:t>
            </a:r>
            <a:r>
              <a:rPr lang="ru-RU" sz="2000" dirty="0" err="1"/>
              <a:t>лікування</a:t>
            </a:r>
            <a:r>
              <a:rPr lang="ru-RU" sz="2000" dirty="0"/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перебігу</a:t>
            </a:r>
            <a:r>
              <a:rPr lang="ru-RU" sz="2000" dirty="0"/>
              <a:t> </a:t>
            </a:r>
            <a:r>
              <a:rPr lang="ru-RU" sz="2000" dirty="0" err="1"/>
              <a:t>хвороби</a:t>
            </a:r>
            <a:r>
              <a:rPr lang="ru-RU" sz="2000" dirty="0"/>
              <a:t> та </a:t>
            </a:r>
            <a:r>
              <a:rPr lang="ru-RU" sz="2000" dirty="0" err="1"/>
              <a:t>реактивної</a:t>
            </a:r>
            <a:r>
              <a:rPr lang="ru-RU" sz="2000" dirty="0"/>
              <a:t> </a:t>
            </a:r>
            <a:r>
              <a:rPr lang="ru-RU" sz="2000" dirty="0" err="1"/>
              <a:t>здатності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6143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7797" y="267975"/>
            <a:ext cx="8911687" cy="1280890"/>
          </a:xfrm>
        </p:spPr>
        <p:txBody>
          <a:bodyPr/>
          <a:lstStyle/>
          <a:p>
            <a:pPr algn="ctr"/>
            <a:r>
              <a:rPr lang="ru-RU" b="1" i="1" dirty="0" err="1"/>
              <a:t>Енегетичні</a:t>
            </a:r>
            <a:r>
              <a:rPr lang="ru-RU" b="1" i="1" dirty="0"/>
              <a:t> </a:t>
            </a:r>
            <a:r>
              <a:rPr lang="ru-RU" b="1" i="1" dirty="0" err="1"/>
              <a:t>витрати</a:t>
            </a:r>
            <a:r>
              <a:rPr lang="ru-RU" b="1" i="1" dirty="0"/>
              <a:t> і </a:t>
            </a:r>
            <a:r>
              <a:rPr lang="ru-RU" b="1" i="1" dirty="0" err="1"/>
              <a:t>енергетична</a:t>
            </a:r>
            <a:r>
              <a:rPr lang="ru-RU" b="1" i="1" dirty="0"/>
              <a:t> </a:t>
            </a:r>
            <a:r>
              <a:rPr lang="ru-RU" b="1" i="1" dirty="0" err="1"/>
              <a:t>цінність</a:t>
            </a:r>
            <a:r>
              <a:rPr lang="ru-RU" b="1" i="1" dirty="0"/>
              <a:t> </a:t>
            </a:r>
            <a:r>
              <a:rPr lang="ru-RU" b="1" i="1" dirty="0" err="1"/>
              <a:t>їжі</a:t>
            </a:r>
            <a:r>
              <a:rPr lang="ru-RU" b="1" i="1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9667" y="1548865"/>
            <a:ext cx="9954945" cy="4977063"/>
          </a:xfrm>
        </p:spPr>
        <p:txBody>
          <a:bodyPr>
            <a:normAutofit/>
          </a:bodyPr>
          <a:lstStyle/>
          <a:p>
            <a:r>
              <a:rPr lang="ru-RU" sz="2000" dirty="0" err="1"/>
              <a:t>Організм</a:t>
            </a:r>
            <a:r>
              <a:rPr lang="ru-RU" sz="2000" dirty="0"/>
              <a:t> </a:t>
            </a:r>
            <a:r>
              <a:rPr lang="ru-RU" sz="2000" dirty="0" err="1"/>
              <a:t>людини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потребу в регулярному </a:t>
            </a:r>
            <a:r>
              <a:rPr lang="ru-RU" sz="2000" dirty="0" err="1"/>
              <a:t>постачанні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endParaRPr lang="ru-RU" sz="2000" dirty="0"/>
          </a:p>
          <a:p>
            <a:r>
              <a:rPr lang="ru-RU" sz="2000" dirty="0" err="1"/>
              <a:t>зовнішнього</a:t>
            </a:r>
            <a:r>
              <a:rPr lang="ru-RU" sz="2000" dirty="0"/>
              <a:t> </a:t>
            </a:r>
            <a:r>
              <a:rPr lang="ru-RU" sz="2000" dirty="0" err="1"/>
              <a:t>середовища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Джерелом</a:t>
            </a:r>
            <a:r>
              <a:rPr lang="ru-RU" sz="2000" dirty="0"/>
              <a:t> Е є </a:t>
            </a:r>
            <a:r>
              <a:rPr lang="ru-RU" sz="2000" dirty="0" err="1"/>
              <a:t>харчові</a:t>
            </a:r>
            <a:r>
              <a:rPr lang="ru-RU" sz="2000" dirty="0"/>
              <a:t> </a:t>
            </a:r>
            <a:r>
              <a:rPr lang="ru-RU" sz="2000" dirty="0" err="1"/>
              <a:t>речовини</a:t>
            </a:r>
            <a:r>
              <a:rPr lang="ru-RU" sz="2000" dirty="0"/>
              <a:t> (Б.Ж.В),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попадають</a:t>
            </a:r>
            <a:r>
              <a:rPr lang="ru-RU" sz="2000" dirty="0"/>
              <a:t> в </a:t>
            </a:r>
            <a:r>
              <a:rPr lang="ru-RU" sz="2000" dirty="0" err="1"/>
              <a:t>організм</a:t>
            </a:r>
            <a:r>
              <a:rPr lang="ru-RU" sz="2000" dirty="0"/>
              <a:t> з</a:t>
            </a:r>
          </a:p>
          <a:p>
            <a:r>
              <a:rPr lang="ru-RU" sz="2000" dirty="0"/>
              <a:t>продуктами </a:t>
            </a:r>
            <a:r>
              <a:rPr lang="ru-RU" sz="2000" dirty="0" err="1"/>
              <a:t>харчування</a:t>
            </a:r>
            <a:r>
              <a:rPr lang="ru-RU" sz="2000" dirty="0"/>
              <a:t>. </a:t>
            </a:r>
            <a:r>
              <a:rPr lang="ru-RU" sz="2000" dirty="0" err="1"/>
              <a:t>Крім</a:t>
            </a:r>
            <a:r>
              <a:rPr lang="ru-RU" sz="2000" dirty="0"/>
              <a:t> того в </a:t>
            </a:r>
            <a:r>
              <a:rPr lang="ru-RU" sz="2000" dirty="0" err="1"/>
              <a:t>харчових</a:t>
            </a:r>
            <a:r>
              <a:rPr lang="ru-RU" sz="2000" dirty="0"/>
              <a:t> продуктах </a:t>
            </a:r>
            <a:r>
              <a:rPr lang="ru-RU" sz="2000" dirty="0" err="1"/>
              <a:t>містяться</a:t>
            </a:r>
            <a:r>
              <a:rPr lang="ru-RU" sz="2000" dirty="0"/>
              <a:t> </a:t>
            </a:r>
            <a:r>
              <a:rPr lang="ru-RU" sz="2000" dirty="0" err="1"/>
              <a:t>віт</a:t>
            </a:r>
            <a:r>
              <a:rPr lang="ru-RU" sz="2000" dirty="0"/>
              <a:t>. </a:t>
            </a:r>
            <a:r>
              <a:rPr lang="ru-RU" sz="2000" dirty="0" err="1"/>
              <a:t>мін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речовини</a:t>
            </a:r>
            <a:r>
              <a:rPr lang="ru-RU" sz="2000" dirty="0"/>
              <a:t>, вода, </a:t>
            </a:r>
            <a:r>
              <a:rPr lang="ru-RU" sz="2000" dirty="0" err="1"/>
              <a:t>органічні</a:t>
            </a:r>
            <a:r>
              <a:rPr lang="ru-RU" sz="2000" dirty="0"/>
              <a:t> </a:t>
            </a:r>
            <a:r>
              <a:rPr lang="ru-RU" sz="2000" dirty="0" err="1"/>
              <a:t>кислоти</a:t>
            </a:r>
            <a:r>
              <a:rPr lang="ru-RU" sz="2000" dirty="0"/>
              <a:t>, і </a:t>
            </a:r>
            <a:r>
              <a:rPr lang="ru-RU" sz="2000" dirty="0" err="1"/>
              <a:t>інші</a:t>
            </a:r>
            <a:r>
              <a:rPr lang="ru-RU" sz="2000" dirty="0"/>
              <a:t> </a:t>
            </a:r>
            <a:r>
              <a:rPr lang="ru-RU" sz="2000" dirty="0" err="1"/>
              <a:t>компоненти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не є </a:t>
            </a:r>
            <a:r>
              <a:rPr lang="ru-RU" sz="2000" dirty="0" err="1"/>
              <a:t>джерелом</a:t>
            </a:r>
            <a:r>
              <a:rPr lang="ru-RU" sz="2000" dirty="0"/>
              <a:t> </a:t>
            </a:r>
            <a:r>
              <a:rPr lang="ru-RU" sz="2000" dirty="0" smtClean="0"/>
              <a:t>Е ,але </a:t>
            </a:r>
            <a:r>
              <a:rPr lang="ru-RU" sz="2000" dirty="0"/>
              <a:t>вони </a:t>
            </a:r>
            <a:r>
              <a:rPr lang="ru-RU" sz="2000" dirty="0" err="1"/>
              <a:t>необхідні</a:t>
            </a:r>
            <a:r>
              <a:rPr lang="ru-RU" sz="2000" dirty="0"/>
              <a:t> для </a:t>
            </a:r>
            <a:r>
              <a:rPr lang="ru-RU" sz="2000" dirty="0" err="1"/>
              <a:t>обмінних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.</a:t>
            </a:r>
          </a:p>
          <a:p>
            <a:r>
              <a:rPr lang="ru-RU" sz="2000" dirty="0"/>
              <a:t>В </a:t>
            </a:r>
            <a:r>
              <a:rPr lang="ru-RU" sz="2000" dirty="0" err="1"/>
              <a:t>процесі</a:t>
            </a:r>
            <a:r>
              <a:rPr lang="ru-RU" sz="2000" dirty="0"/>
              <a:t> </a:t>
            </a:r>
            <a:r>
              <a:rPr lang="ru-RU" sz="2000" dirty="0" err="1"/>
              <a:t>перетворення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 і </a:t>
            </a:r>
            <a:r>
              <a:rPr lang="ru-RU" sz="2000" dirty="0" err="1"/>
              <a:t>жирів</a:t>
            </a:r>
            <a:r>
              <a:rPr lang="ru-RU" sz="2000" dirty="0"/>
              <a:t> </a:t>
            </a:r>
            <a:r>
              <a:rPr lang="ru-RU" sz="2000" dirty="0" err="1"/>
              <a:t>енергію</a:t>
            </a:r>
            <a:r>
              <a:rPr lang="ru-RU" sz="2000" dirty="0"/>
              <a:t>, яка </a:t>
            </a:r>
            <a:r>
              <a:rPr lang="ru-RU" sz="2000" dirty="0" err="1"/>
              <a:t>утворилася</a:t>
            </a:r>
            <a:r>
              <a:rPr lang="ru-RU" sz="2000" dirty="0"/>
              <a:t> в</a:t>
            </a:r>
          </a:p>
          <a:p>
            <a:r>
              <a:rPr lang="ru-RU" sz="2000" dirty="0" err="1"/>
              <a:t>організмі</a:t>
            </a:r>
            <a:r>
              <a:rPr lang="ru-RU" sz="2000" dirty="0"/>
              <a:t>, </a:t>
            </a:r>
            <a:r>
              <a:rPr lang="ru-RU" sz="2000" dirty="0" err="1"/>
              <a:t>вимірюють</a:t>
            </a:r>
            <a:r>
              <a:rPr lang="ru-RU" sz="2000" dirty="0"/>
              <a:t> в </a:t>
            </a:r>
            <a:r>
              <a:rPr lang="ru-RU" sz="2000" dirty="0" err="1"/>
              <a:t>одиницях</a:t>
            </a:r>
            <a:r>
              <a:rPr lang="ru-RU" sz="2000" dirty="0"/>
              <a:t> </a:t>
            </a:r>
            <a:r>
              <a:rPr lang="ru-RU" sz="2000" dirty="0" err="1"/>
              <a:t>теплової</a:t>
            </a:r>
            <a:r>
              <a:rPr lang="ru-RU" sz="2000" dirty="0"/>
              <a:t> Е – ккал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одиницях</a:t>
            </a:r>
            <a:r>
              <a:rPr lang="ru-RU" sz="2000" dirty="0"/>
              <a:t> Е – кДж (</a:t>
            </a:r>
            <a:r>
              <a:rPr lang="ru-RU" sz="2000" dirty="0" smtClean="0"/>
              <a:t>1 ккал = 4, 186 кДж)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61549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7797" y="267975"/>
            <a:ext cx="8911687" cy="1280890"/>
          </a:xfrm>
        </p:spPr>
        <p:txBody>
          <a:bodyPr/>
          <a:lstStyle/>
          <a:p>
            <a:pPr algn="ctr"/>
            <a:r>
              <a:rPr lang="ru-RU" b="1" i="1" dirty="0" err="1"/>
              <a:t>Енегетичні</a:t>
            </a:r>
            <a:r>
              <a:rPr lang="ru-RU" b="1" i="1" dirty="0"/>
              <a:t> </a:t>
            </a:r>
            <a:r>
              <a:rPr lang="ru-RU" b="1" i="1" dirty="0" err="1"/>
              <a:t>витрати</a:t>
            </a:r>
            <a:r>
              <a:rPr lang="ru-RU" b="1" i="1" dirty="0"/>
              <a:t> і </a:t>
            </a:r>
            <a:r>
              <a:rPr lang="ru-RU" b="1" i="1" dirty="0" err="1"/>
              <a:t>енергетична</a:t>
            </a:r>
            <a:r>
              <a:rPr lang="ru-RU" b="1" i="1" dirty="0"/>
              <a:t> </a:t>
            </a:r>
            <a:r>
              <a:rPr lang="ru-RU" b="1" i="1" dirty="0" err="1"/>
              <a:t>цінність</a:t>
            </a:r>
            <a:r>
              <a:rPr lang="ru-RU" b="1" i="1" dirty="0"/>
              <a:t> </a:t>
            </a:r>
            <a:r>
              <a:rPr lang="ru-RU" b="1" i="1" dirty="0" err="1"/>
              <a:t>їжі</a:t>
            </a:r>
            <a:r>
              <a:rPr lang="ru-RU" b="1" i="1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9667" y="1548865"/>
            <a:ext cx="9954945" cy="4977063"/>
          </a:xfrm>
        </p:spPr>
        <p:txBody>
          <a:bodyPr>
            <a:normAutofit/>
          </a:bodyPr>
          <a:lstStyle/>
          <a:p>
            <a:pPr lvl="1"/>
            <a:r>
              <a:rPr lang="ru-RU" sz="2000" dirty="0" smtClean="0"/>
              <a:t>В </a:t>
            </a:r>
            <a:r>
              <a:rPr lang="ru-RU" sz="2000" dirty="0" err="1"/>
              <a:t>процесі</a:t>
            </a:r>
            <a:r>
              <a:rPr lang="ru-RU" sz="2000" dirty="0"/>
              <a:t> </a:t>
            </a:r>
            <a:r>
              <a:rPr lang="ru-RU" sz="2000" dirty="0" err="1"/>
              <a:t>згорання</a:t>
            </a:r>
            <a:r>
              <a:rPr lang="ru-RU" sz="2000" dirty="0"/>
              <a:t> :</a:t>
            </a:r>
          </a:p>
          <a:p>
            <a:r>
              <a:rPr lang="ru-RU" sz="2000" dirty="0"/>
              <a:t> 1 г </a:t>
            </a:r>
            <a:r>
              <a:rPr lang="ru-RU" sz="2000" dirty="0" err="1"/>
              <a:t>білка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 утв. 4 ккал </a:t>
            </a:r>
            <a:r>
              <a:rPr lang="ru-RU" sz="2000" dirty="0" err="1"/>
              <a:t>чи</a:t>
            </a:r>
            <a:r>
              <a:rPr lang="ru-RU" sz="2000" dirty="0"/>
              <a:t> 16,74 кДж</a:t>
            </a:r>
          </a:p>
          <a:p>
            <a:r>
              <a:rPr lang="ru-RU" sz="2000" dirty="0"/>
              <a:t> 1 г жиру – 9 ккал </a:t>
            </a:r>
            <a:r>
              <a:rPr lang="ru-RU" sz="2000" dirty="0" err="1"/>
              <a:t>чи</a:t>
            </a:r>
            <a:r>
              <a:rPr lang="ru-RU" sz="2000" dirty="0"/>
              <a:t> 37,67 кДж</a:t>
            </a:r>
          </a:p>
          <a:p>
            <a:r>
              <a:rPr lang="ru-RU" sz="2000" dirty="0"/>
              <a:t> 1 г </a:t>
            </a:r>
            <a:r>
              <a:rPr lang="ru-RU" sz="2000" dirty="0" err="1"/>
              <a:t>вуглев</a:t>
            </a:r>
            <a:r>
              <a:rPr lang="ru-RU" sz="2000" dirty="0"/>
              <a:t>. – 4,75 ккал </a:t>
            </a:r>
            <a:r>
              <a:rPr lang="ru-RU" sz="2000" dirty="0" err="1"/>
              <a:t>чи</a:t>
            </a:r>
            <a:r>
              <a:rPr lang="ru-RU" sz="2000" dirty="0"/>
              <a:t> 16,74 кДж</a:t>
            </a:r>
          </a:p>
          <a:p>
            <a:r>
              <a:rPr lang="ru-RU" sz="2000" dirty="0" err="1"/>
              <a:t>Однак</a:t>
            </a:r>
            <a:r>
              <a:rPr lang="ru-RU" sz="2000" dirty="0"/>
              <a:t>, </a:t>
            </a:r>
            <a:r>
              <a:rPr lang="ru-RU" sz="2000" dirty="0" err="1"/>
              <a:t>основним</a:t>
            </a:r>
            <a:r>
              <a:rPr lang="ru-RU" sz="2000" dirty="0"/>
              <a:t> </a:t>
            </a:r>
            <a:r>
              <a:rPr lang="ru-RU" sz="2000" dirty="0" err="1"/>
              <a:t>джерелом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 </a:t>
            </a:r>
            <a:r>
              <a:rPr lang="ru-RU" sz="2000" dirty="0" err="1"/>
              <a:t>служать</a:t>
            </a:r>
            <a:r>
              <a:rPr lang="ru-RU" sz="2000" dirty="0"/>
              <a:t> </a:t>
            </a:r>
            <a:r>
              <a:rPr lang="ru-RU" sz="2000" dirty="0" err="1"/>
              <a:t>вуглеводи</a:t>
            </a:r>
            <a:r>
              <a:rPr lang="ru-RU" sz="2000" dirty="0"/>
              <a:t> і </a:t>
            </a:r>
            <a:r>
              <a:rPr lang="ru-RU" sz="2000" dirty="0" err="1"/>
              <a:t>жири</a:t>
            </a:r>
            <a:r>
              <a:rPr lang="ru-RU" sz="2000" dirty="0"/>
              <a:t>,</a:t>
            </a:r>
          </a:p>
          <a:p>
            <a:r>
              <a:rPr lang="ru-RU" sz="2000" dirty="0"/>
              <a:t>особливо </a:t>
            </a:r>
            <a:r>
              <a:rPr lang="ru-RU" sz="2000" dirty="0" err="1"/>
              <a:t>важливі</a:t>
            </a:r>
            <a:r>
              <a:rPr lang="ru-RU" sz="2000" dirty="0"/>
              <a:t> </a:t>
            </a:r>
            <a:r>
              <a:rPr lang="ru-RU" sz="2000" dirty="0" err="1"/>
              <a:t>вуглеводи</a:t>
            </a:r>
            <a:r>
              <a:rPr lang="ru-RU" sz="2000" dirty="0"/>
              <a:t> в </a:t>
            </a:r>
            <a:r>
              <a:rPr lang="ru-RU" sz="2000" dirty="0" err="1"/>
              <a:t>енергет</a:t>
            </a:r>
            <a:r>
              <a:rPr lang="ru-RU" sz="2000" dirty="0"/>
              <a:t>. </a:t>
            </a:r>
            <a:r>
              <a:rPr lang="ru-RU" sz="2000" dirty="0" err="1"/>
              <a:t>відношені</a:t>
            </a:r>
            <a:r>
              <a:rPr lang="ru-RU" sz="2000" dirty="0"/>
              <a:t>, тому </a:t>
            </a:r>
            <a:r>
              <a:rPr lang="ru-RU" sz="2000" dirty="0" err="1"/>
              <a:t>що</a:t>
            </a:r>
            <a:r>
              <a:rPr lang="ru-RU" sz="2000" dirty="0"/>
              <a:t> вони </a:t>
            </a:r>
            <a:r>
              <a:rPr lang="ru-RU" sz="2000" dirty="0" err="1" smtClean="0"/>
              <a:t>найменше</a:t>
            </a:r>
            <a:r>
              <a:rPr lang="ru-RU" sz="2000" dirty="0" smtClean="0"/>
              <a:t> </a:t>
            </a:r>
            <a:r>
              <a:rPr lang="ru-RU" sz="2000" dirty="0" err="1" smtClean="0"/>
              <a:t>зазнають</a:t>
            </a:r>
            <a:r>
              <a:rPr lang="ru-RU" sz="2000" dirty="0" smtClean="0"/>
              <a:t> </a:t>
            </a:r>
            <a:r>
              <a:rPr lang="ru-RU" sz="2000" dirty="0" err="1"/>
              <a:t>перетворень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збільшенням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. Тому </a:t>
            </a:r>
            <a:r>
              <a:rPr lang="ru-RU" sz="2000" dirty="0" err="1"/>
              <a:t>енергетична</a:t>
            </a:r>
            <a:r>
              <a:rPr lang="ru-RU" sz="2000" dirty="0"/>
              <a:t> </a:t>
            </a:r>
            <a:r>
              <a:rPr lang="ru-RU" sz="2000" dirty="0" err="1" smtClean="0"/>
              <a:t>цінність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добового</a:t>
            </a:r>
            <a:r>
              <a:rPr lang="ru-RU" sz="2000" dirty="0" smtClean="0"/>
              <a:t> </a:t>
            </a:r>
            <a:r>
              <a:rPr lang="ru-RU" sz="2000" dirty="0" err="1"/>
              <a:t>раціону</a:t>
            </a:r>
            <a:r>
              <a:rPr lang="ru-RU" sz="2000" dirty="0"/>
              <a:t> на 54-56% повинна бути </a:t>
            </a:r>
            <a:r>
              <a:rPr lang="ru-RU" sz="2000" dirty="0" err="1"/>
              <a:t>забезпеченаза</a:t>
            </a:r>
            <a:r>
              <a:rPr lang="ru-RU" sz="2000" dirty="0"/>
              <a:t>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1549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2312" y="231005"/>
            <a:ext cx="9252300" cy="6497053"/>
          </a:xfrm>
        </p:spPr>
        <p:txBody>
          <a:bodyPr>
            <a:normAutofit/>
          </a:bodyPr>
          <a:lstStyle/>
          <a:p>
            <a:r>
              <a:rPr lang="ru-RU" sz="2000" b="1" dirty="0" err="1"/>
              <a:t>Жири</a:t>
            </a:r>
            <a:r>
              <a:rPr lang="ru-RU" sz="2000" dirty="0"/>
              <a:t> –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найбільш</a:t>
            </a:r>
            <a:r>
              <a:rPr lang="ru-RU" sz="2000" dirty="0"/>
              <a:t> </a:t>
            </a:r>
            <a:r>
              <a:rPr lang="ru-RU" sz="2000" dirty="0" err="1"/>
              <a:t>концентроване</a:t>
            </a:r>
            <a:r>
              <a:rPr lang="ru-RU" sz="2000" dirty="0"/>
              <a:t> </a:t>
            </a:r>
            <a:r>
              <a:rPr lang="ru-RU" sz="2000" dirty="0" err="1"/>
              <a:t>джерело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,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виділяється</a:t>
            </a:r>
            <a:endParaRPr lang="ru-RU" sz="2000" dirty="0"/>
          </a:p>
          <a:p>
            <a:r>
              <a:rPr lang="ru-RU" sz="2000" dirty="0" err="1"/>
              <a:t>майже</a:t>
            </a:r>
            <a:r>
              <a:rPr lang="ru-RU" sz="2000" dirty="0"/>
              <a:t> в 2 рази </a:t>
            </a:r>
            <a:r>
              <a:rPr lang="ru-RU" sz="2000" dirty="0" err="1"/>
              <a:t>більше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згорання</a:t>
            </a:r>
            <a:r>
              <a:rPr lang="ru-RU" sz="2000" dirty="0"/>
              <a:t>, </a:t>
            </a:r>
            <a:r>
              <a:rPr lang="ru-RU" sz="2000" dirty="0" err="1"/>
              <a:t>ніж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згорання</a:t>
            </a:r>
            <a:r>
              <a:rPr lang="ru-RU" sz="2000" dirty="0"/>
              <a:t> </a:t>
            </a:r>
            <a:r>
              <a:rPr lang="ru-RU" sz="2000" dirty="0" err="1"/>
              <a:t>такої</a:t>
            </a:r>
            <a:r>
              <a:rPr lang="ru-RU" sz="2000" dirty="0"/>
              <a:t> ж </a:t>
            </a:r>
            <a:r>
              <a:rPr lang="ru-RU" sz="2000" dirty="0" err="1" smtClean="0"/>
              <a:t>кі-сті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вуглеводів</a:t>
            </a:r>
            <a:r>
              <a:rPr lang="ru-RU" sz="2000" dirty="0"/>
              <a:t>. У </a:t>
            </a:r>
            <a:r>
              <a:rPr lang="ru-RU" sz="2000" dirty="0" err="1"/>
              <a:t>добовому</a:t>
            </a:r>
            <a:r>
              <a:rPr lang="ru-RU" sz="2000" dirty="0"/>
              <a:t> </a:t>
            </a:r>
            <a:r>
              <a:rPr lang="ru-RU" sz="2000" dirty="0" err="1"/>
              <a:t>раціоні</a:t>
            </a:r>
            <a:r>
              <a:rPr lang="ru-RU" sz="2000" dirty="0"/>
              <a:t> </a:t>
            </a:r>
            <a:r>
              <a:rPr lang="ru-RU" sz="2000" dirty="0" err="1"/>
              <a:t>загальний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</a:t>
            </a:r>
            <a:r>
              <a:rPr lang="ru-RU" sz="2000" dirty="0" err="1"/>
              <a:t>жирів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складати</a:t>
            </a:r>
            <a:r>
              <a:rPr lang="ru-RU" sz="2000" dirty="0"/>
              <a:t> 30%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загальної</a:t>
            </a:r>
            <a:r>
              <a:rPr lang="ru-RU" sz="2000" dirty="0" smtClean="0"/>
              <a:t> </a:t>
            </a:r>
            <a:r>
              <a:rPr lang="ru-RU" sz="2000" dirty="0" err="1"/>
              <a:t>енергетичної</a:t>
            </a:r>
            <a:r>
              <a:rPr lang="ru-RU" sz="2000" dirty="0"/>
              <a:t> </a:t>
            </a:r>
            <a:r>
              <a:rPr lang="ru-RU" sz="2000" dirty="0" err="1"/>
              <a:t>цінності</a:t>
            </a:r>
            <a:r>
              <a:rPr lang="ru-RU" sz="2000" dirty="0"/>
              <a:t>.</a:t>
            </a:r>
          </a:p>
          <a:p>
            <a:r>
              <a:rPr lang="ru-RU" sz="2000" b="1" dirty="0"/>
              <a:t>Роль </a:t>
            </a:r>
            <a:r>
              <a:rPr lang="ru-RU" sz="2000" b="1" dirty="0" err="1"/>
              <a:t>Білків</a:t>
            </a:r>
            <a:r>
              <a:rPr lang="ru-RU" sz="2000" b="1" dirty="0"/>
              <a:t> </a:t>
            </a:r>
            <a:r>
              <a:rPr lang="ru-RU" sz="2000" dirty="0"/>
              <a:t>у </a:t>
            </a:r>
            <a:r>
              <a:rPr lang="ru-RU" sz="2000" dirty="0" err="1"/>
              <a:t>енергетичному</a:t>
            </a:r>
            <a:r>
              <a:rPr lang="ru-RU" sz="2000" dirty="0"/>
              <a:t> </a:t>
            </a:r>
            <a:r>
              <a:rPr lang="ru-RU" sz="2000" dirty="0" err="1"/>
              <a:t>відношенні</a:t>
            </a:r>
            <a:r>
              <a:rPr lang="ru-RU" sz="2000" dirty="0"/>
              <a:t> </a:t>
            </a:r>
            <a:r>
              <a:rPr lang="ru-RU" sz="2000" dirty="0" err="1"/>
              <a:t>незначна</a:t>
            </a:r>
            <a:r>
              <a:rPr lang="ru-RU" sz="2000" dirty="0"/>
              <a:t> 11-13% </a:t>
            </a:r>
            <a:r>
              <a:rPr lang="ru-RU" sz="2000" dirty="0" err="1"/>
              <a:t>т.я</a:t>
            </a:r>
            <a:r>
              <a:rPr lang="ru-RU" sz="2000" dirty="0"/>
              <a:t>. вони в</a:t>
            </a:r>
          </a:p>
          <a:p>
            <a:r>
              <a:rPr lang="ru-RU" sz="2000" dirty="0"/>
              <a:t>основному </a:t>
            </a:r>
            <a:r>
              <a:rPr lang="ru-RU" sz="2000" dirty="0" err="1" smtClean="0"/>
              <a:t>використовуються</a:t>
            </a:r>
            <a:r>
              <a:rPr lang="ru-RU" sz="2000" dirty="0" smtClean="0"/>
              <a:t> </a:t>
            </a:r>
            <a:r>
              <a:rPr lang="ru-RU" sz="2000" dirty="0"/>
              <a:t>для </a:t>
            </a:r>
            <a:r>
              <a:rPr lang="ru-RU" sz="2000" dirty="0" err="1"/>
              <a:t>пластичних</a:t>
            </a:r>
            <a:r>
              <a:rPr lang="ru-RU" sz="2000" dirty="0"/>
              <a:t> потреб </a:t>
            </a:r>
            <a:r>
              <a:rPr lang="ru-RU" sz="2000" dirty="0" err="1"/>
              <a:t>організму</a:t>
            </a:r>
            <a:r>
              <a:rPr lang="ru-RU" sz="2000" dirty="0"/>
              <a:t>. </a:t>
            </a:r>
            <a:r>
              <a:rPr lang="ru-RU" sz="2000" dirty="0" err="1"/>
              <a:t>Рослинні</a:t>
            </a:r>
            <a:r>
              <a:rPr lang="ru-RU" sz="2000" dirty="0"/>
              <a:t> </a:t>
            </a:r>
            <a:r>
              <a:rPr lang="ru-RU" sz="2000" dirty="0" err="1" smtClean="0"/>
              <a:t>продукти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</a:t>
            </a:r>
            <a:r>
              <a:rPr lang="ru-RU" sz="2000" dirty="0"/>
              <a:t>склад 2/3 </a:t>
            </a:r>
            <a:r>
              <a:rPr lang="ru-RU" sz="2000" dirty="0" err="1"/>
              <a:t>енергетичної</a:t>
            </a:r>
            <a:r>
              <a:rPr lang="ru-RU" sz="2000" dirty="0"/>
              <a:t> </a:t>
            </a:r>
            <a:r>
              <a:rPr lang="ru-RU" sz="2000" dirty="0" err="1"/>
              <a:t>цінності</a:t>
            </a:r>
            <a:r>
              <a:rPr lang="ru-RU" sz="2000" dirty="0"/>
              <a:t> </a:t>
            </a:r>
            <a:r>
              <a:rPr lang="ru-RU" sz="2000" dirty="0" err="1"/>
              <a:t>добового</a:t>
            </a:r>
            <a:r>
              <a:rPr lang="ru-RU" sz="2000" dirty="0"/>
              <a:t> </a:t>
            </a:r>
            <a:r>
              <a:rPr lang="ru-RU" sz="2000" dirty="0" err="1"/>
              <a:t>раціону</a:t>
            </a:r>
            <a:r>
              <a:rPr lang="ru-RU" sz="2000" dirty="0"/>
              <a:t>, а </a:t>
            </a:r>
            <a:r>
              <a:rPr lang="ru-RU" sz="2000" dirty="0" err="1"/>
              <a:t>тваринні</a:t>
            </a:r>
            <a:r>
              <a:rPr lang="ru-RU" sz="2000" dirty="0"/>
              <a:t> 1/3. </a:t>
            </a:r>
          </a:p>
        </p:txBody>
      </p:sp>
    </p:spTree>
    <p:extLst>
      <p:ext uri="{BB962C8B-B14F-4D97-AF65-F5344CB8AC3E}">
        <p14:creationId xmlns:p14="http://schemas.microsoft.com/office/powerpoint/2010/main" val="1130289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6295" y="327259"/>
            <a:ext cx="10250905" cy="6530741"/>
          </a:xfrm>
        </p:spPr>
        <p:txBody>
          <a:bodyPr>
            <a:normAutofit/>
          </a:bodyPr>
          <a:lstStyle/>
          <a:p>
            <a:r>
              <a:rPr lang="ru-RU" b="1" i="1" u="sng" dirty="0" err="1"/>
              <a:t>Усі</a:t>
            </a:r>
            <a:r>
              <a:rPr lang="ru-RU" b="1" i="1" u="sng" dirty="0"/>
              <a:t> </a:t>
            </a:r>
            <a:r>
              <a:rPr lang="ru-RU" b="1" i="1" u="sng" dirty="0" err="1"/>
              <a:t>продукти</a:t>
            </a:r>
            <a:r>
              <a:rPr lang="ru-RU" b="1" i="1" u="sng" dirty="0"/>
              <a:t> </a:t>
            </a:r>
            <a:r>
              <a:rPr lang="ru-RU" b="1" i="1" u="sng" dirty="0" err="1"/>
              <a:t>харчування</a:t>
            </a:r>
            <a:r>
              <a:rPr lang="ru-RU" b="1" i="1" u="sng" dirty="0"/>
              <a:t>, </a:t>
            </a:r>
            <a:r>
              <a:rPr lang="ru-RU" b="1" i="1" u="sng" dirty="0" err="1"/>
              <a:t>які</a:t>
            </a:r>
            <a:r>
              <a:rPr lang="ru-RU" b="1" i="1" u="sng" dirty="0"/>
              <a:t> є </a:t>
            </a:r>
            <a:r>
              <a:rPr lang="ru-RU" b="1" i="1" u="sng" dirty="0" err="1"/>
              <a:t>джерелом</a:t>
            </a:r>
            <a:r>
              <a:rPr lang="ru-RU" b="1" i="1" u="sng" dirty="0"/>
              <a:t> </a:t>
            </a:r>
            <a:r>
              <a:rPr lang="ru-RU" b="1" i="1" u="sng" dirty="0" err="1"/>
              <a:t>енергії</a:t>
            </a:r>
            <a:r>
              <a:rPr lang="ru-RU" b="1" i="1" u="sng" dirty="0"/>
              <a:t> </a:t>
            </a:r>
            <a:r>
              <a:rPr lang="ru-RU" b="1" i="1" u="sng" dirty="0" err="1"/>
              <a:t>поділяють</a:t>
            </a:r>
            <a:r>
              <a:rPr lang="ru-RU" b="1" i="1" u="sng" dirty="0"/>
              <a:t> на 5</a:t>
            </a:r>
          </a:p>
          <a:p>
            <a:r>
              <a:rPr lang="ru-RU" b="1" i="1" u="sng" dirty="0" err="1"/>
              <a:t>груп</a:t>
            </a:r>
            <a:r>
              <a:rPr lang="ru-RU" b="1" i="1" u="sng" dirty="0"/>
              <a:t>.</a:t>
            </a:r>
          </a:p>
          <a:p>
            <a:r>
              <a:rPr lang="en-US" dirty="0"/>
              <a:t>I – </a:t>
            </a:r>
            <a:r>
              <a:rPr lang="ru-RU" dirty="0"/>
              <a:t>Е </a:t>
            </a:r>
            <a:r>
              <a:rPr lang="ru-RU" dirty="0" err="1"/>
              <a:t>цінність</a:t>
            </a:r>
            <a:r>
              <a:rPr lang="ru-RU" dirty="0"/>
              <a:t> 100 г продукту </a:t>
            </a:r>
            <a:r>
              <a:rPr lang="ru-RU" dirty="0" err="1"/>
              <a:t>дуже</a:t>
            </a:r>
            <a:r>
              <a:rPr lang="ru-RU" dirty="0"/>
              <a:t> велика і = 1464 кДж, </a:t>
            </a:r>
            <a:r>
              <a:rPr lang="ru-RU" dirty="0" err="1"/>
              <a:t>або</a:t>
            </a:r>
            <a:r>
              <a:rPr lang="ru-RU" dirty="0"/>
              <a:t> 350 ккал і</a:t>
            </a:r>
          </a:p>
          <a:p>
            <a:r>
              <a:rPr lang="ru-RU" dirty="0" err="1"/>
              <a:t>більше</a:t>
            </a:r>
            <a:r>
              <a:rPr lang="ru-RU" dirty="0"/>
              <a:t> (жир і </a:t>
            </a:r>
            <a:r>
              <a:rPr lang="ru-RU" dirty="0" err="1"/>
              <a:t>жирові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цукор</a:t>
            </a:r>
            <a:r>
              <a:rPr lang="ru-RU" dirty="0"/>
              <a:t> і </a:t>
            </a:r>
            <a:r>
              <a:rPr lang="ru-RU" dirty="0" err="1"/>
              <a:t>конд</a:t>
            </a:r>
            <a:r>
              <a:rPr lang="ru-RU" dirty="0"/>
              <a:t> </a:t>
            </a:r>
            <a:r>
              <a:rPr lang="ru-RU" dirty="0" err="1"/>
              <a:t>вироби</a:t>
            </a:r>
            <a:r>
              <a:rPr lang="ru-RU" dirty="0"/>
              <a:t>, </a:t>
            </a:r>
            <a:r>
              <a:rPr lang="ru-RU" dirty="0" err="1"/>
              <a:t>жирні</a:t>
            </a:r>
            <a:r>
              <a:rPr lang="ru-RU" dirty="0"/>
              <a:t> </a:t>
            </a:r>
            <a:r>
              <a:rPr lang="ru-RU" dirty="0" err="1"/>
              <a:t>сорти</a:t>
            </a:r>
            <a:r>
              <a:rPr lang="ru-RU" dirty="0"/>
              <a:t> </a:t>
            </a:r>
            <a:r>
              <a:rPr lang="ru-RU" dirty="0" err="1"/>
              <a:t>м’яса</a:t>
            </a:r>
            <a:r>
              <a:rPr lang="ru-RU" dirty="0"/>
              <a:t>).</a:t>
            </a:r>
          </a:p>
          <a:p>
            <a:r>
              <a:rPr lang="en-US" dirty="0"/>
              <a:t>II – </a:t>
            </a:r>
            <a:r>
              <a:rPr lang="ru-RU" dirty="0"/>
              <a:t>Е </a:t>
            </a:r>
            <a:r>
              <a:rPr lang="ru-RU" dirty="0" err="1"/>
              <a:t>цінність</a:t>
            </a:r>
            <a:r>
              <a:rPr lang="ru-RU" dirty="0"/>
              <a:t> велика = 836-1460 кДж, </a:t>
            </a:r>
            <a:r>
              <a:rPr lang="ru-RU" dirty="0" err="1"/>
              <a:t>або</a:t>
            </a:r>
            <a:r>
              <a:rPr lang="ru-RU" dirty="0"/>
              <a:t> 200-349 ккал (</a:t>
            </a:r>
            <a:r>
              <a:rPr lang="ru-RU" dirty="0" err="1"/>
              <a:t>хлібобулочні</a:t>
            </a:r>
            <a:endParaRPr lang="ru-RU" dirty="0"/>
          </a:p>
          <a:p>
            <a:r>
              <a:rPr lang="ru-RU" dirty="0" err="1"/>
              <a:t>вироби</a:t>
            </a:r>
            <a:r>
              <a:rPr lang="ru-RU" dirty="0"/>
              <a:t>, </a:t>
            </a:r>
            <a:r>
              <a:rPr lang="ru-RU" dirty="0" err="1"/>
              <a:t>макарони</a:t>
            </a:r>
            <a:r>
              <a:rPr lang="ru-RU" dirty="0"/>
              <a:t>, </a:t>
            </a:r>
            <a:r>
              <a:rPr lang="ru-RU" dirty="0" err="1"/>
              <a:t>крупи</a:t>
            </a:r>
            <a:r>
              <a:rPr lang="ru-RU" dirty="0"/>
              <a:t>, </a:t>
            </a:r>
            <a:r>
              <a:rPr lang="ru-RU" dirty="0" err="1"/>
              <a:t>молочні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20% </a:t>
            </a:r>
            <a:r>
              <a:rPr lang="ru-RU" dirty="0" err="1"/>
              <a:t>жирності</a:t>
            </a:r>
            <a:r>
              <a:rPr lang="ru-RU" dirty="0"/>
              <a:t>, </a:t>
            </a:r>
            <a:r>
              <a:rPr lang="ru-RU" dirty="0" err="1"/>
              <a:t>м’ясо</a:t>
            </a:r>
            <a:r>
              <a:rPr lang="ru-RU" dirty="0"/>
              <a:t> і </a:t>
            </a:r>
            <a:r>
              <a:rPr lang="ru-RU" dirty="0" err="1"/>
              <a:t>м’ясні</a:t>
            </a:r>
            <a:endParaRPr lang="ru-RU" dirty="0"/>
          </a:p>
          <a:p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риба</a:t>
            </a:r>
            <a:r>
              <a:rPr lang="ru-RU" dirty="0"/>
              <a:t> і </a:t>
            </a:r>
            <a:r>
              <a:rPr lang="ru-RU" dirty="0" err="1" smtClean="0"/>
              <a:t>рибопродукти</a:t>
            </a:r>
            <a:r>
              <a:rPr lang="ru-RU" dirty="0"/>
              <a:t>)</a:t>
            </a:r>
          </a:p>
          <a:p>
            <a:r>
              <a:rPr lang="en-US" dirty="0"/>
              <a:t>III – </a:t>
            </a:r>
            <a:r>
              <a:rPr lang="ru-RU" dirty="0"/>
              <a:t>Е </a:t>
            </a:r>
            <a:r>
              <a:rPr lang="ru-RU" dirty="0" err="1"/>
              <a:t>цінність</a:t>
            </a:r>
            <a:r>
              <a:rPr lang="ru-RU" dirty="0"/>
              <a:t> </a:t>
            </a:r>
            <a:r>
              <a:rPr lang="ru-RU" dirty="0" err="1"/>
              <a:t>помірна</a:t>
            </a:r>
            <a:r>
              <a:rPr lang="ru-RU" dirty="0"/>
              <a:t> = 209-833 кДж, </a:t>
            </a:r>
            <a:r>
              <a:rPr lang="ru-RU" dirty="0" err="1"/>
              <a:t>або</a:t>
            </a:r>
            <a:r>
              <a:rPr lang="ru-RU" dirty="0"/>
              <a:t> 50-199 ккал (</a:t>
            </a:r>
            <a:r>
              <a:rPr lang="ru-RU" dirty="0" err="1"/>
              <a:t>молочні</a:t>
            </a:r>
            <a:endParaRPr lang="ru-RU" dirty="0"/>
          </a:p>
          <a:p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птиця</a:t>
            </a:r>
            <a:r>
              <a:rPr lang="ru-RU" dirty="0"/>
              <a:t> і </a:t>
            </a:r>
            <a:r>
              <a:rPr lang="ru-RU" dirty="0" err="1"/>
              <a:t>риба</a:t>
            </a:r>
            <a:r>
              <a:rPr lang="ru-RU" dirty="0"/>
              <a:t> </a:t>
            </a:r>
            <a:r>
              <a:rPr lang="ru-RU" dirty="0" err="1"/>
              <a:t>нежирні</a:t>
            </a:r>
            <a:r>
              <a:rPr lang="ru-RU" dirty="0"/>
              <a:t>, </a:t>
            </a:r>
            <a:r>
              <a:rPr lang="ru-RU" dirty="0" err="1"/>
              <a:t>яйця</a:t>
            </a:r>
            <a:r>
              <a:rPr lang="ru-RU" dirty="0"/>
              <a:t>, </a:t>
            </a:r>
            <a:r>
              <a:rPr lang="ru-RU" dirty="0" err="1"/>
              <a:t>овочі</a:t>
            </a:r>
            <a:r>
              <a:rPr lang="ru-RU" dirty="0"/>
              <a:t> і </a:t>
            </a:r>
            <a:r>
              <a:rPr lang="ru-RU" dirty="0" err="1"/>
              <a:t>фрукти</a:t>
            </a:r>
            <a:r>
              <a:rPr lang="ru-RU" dirty="0"/>
              <a:t>)</a:t>
            </a:r>
          </a:p>
          <a:p>
            <a:r>
              <a:rPr lang="en-US" dirty="0"/>
              <a:t>IV – </a:t>
            </a:r>
            <a:r>
              <a:rPr lang="ru-RU" dirty="0"/>
              <a:t>Е </a:t>
            </a:r>
            <a:r>
              <a:rPr lang="ru-RU" dirty="0" err="1"/>
              <a:t>цінність</a:t>
            </a:r>
            <a:r>
              <a:rPr lang="ru-RU" dirty="0"/>
              <a:t> мала – 125-205 кДж, </a:t>
            </a:r>
            <a:r>
              <a:rPr lang="ru-RU" dirty="0" err="1"/>
              <a:t>або</a:t>
            </a:r>
            <a:r>
              <a:rPr lang="ru-RU" dirty="0"/>
              <a:t> 30-49 ккал (</a:t>
            </a:r>
            <a:r>
              <a:rPr lang="ru-RU" dirty="0" err="1"/>
              <a:t>кефір</a:t>
            </a:r>
            <a:r>
              <a:rPr lang="ru-RU" dirty="0"/>
              <a:t> і </a:t>
            </a:r>
            <a:r>
              <a:rPr lang="ru-RU" dirty="0" err="1"/>
              <a:t>кисле</a:t>
            </a:r>
            <a:endParaRPr lang="ru-RU" dirty="0"/>
          </a:p>
          <a:p>
            <a:r>
              <a:rPr lang="ru-RU" dirty="0"/>
              <a:t>молоко </a:t>
            </a:r>
            <a:r>
              <a:rPr lang="ru-RU" dirty="0" err="1"/>
              <a:t>нежирні</a:t>
            </a:r>
            <a:r>
              <a:rPr lang="ru-RU" dirty="0"/>
              <a:t>, </a:t>
            </a:r>
            <a:r>
              <a:rPr lang="ru-RU" dirty="0" err="1"/>
              <a:t>буряки</a:t>
            </a:r>
            <a:r>
              <a:rPr lang="ru-RU" dirty="0"/>
              <a:t>, </a:t>
            </a:r>
            <a:r>
              <a:rPr lang="ru-RU" dirty="0" err="1"/>
              <a:t>бруква</a:t>
            </a:r>
            <a:r>
              <a:rPr lang="ru-RU" dirty="0"/>
              <a:t>, </a:t>
            </a:r>
            <a:r>
              <a:rPr lang="ru-RU" dirty="0" err="1"/>
              <a:t>морква</a:t>
            </a:r>
            <a:r>
              <a:rPr lang="ru-RU" dirty="0"/>
              <a:t>, </a:t>
            </a:r>
            <a:r>
              <a:rPr lang="ru-RU" dirty="0" err="1"/>
              <a:t>фрукти</a:t>
            </a:r>
            <a:r>
              <a:rPr lang="ru-RU" dirty="0"/>
              <a:t> і </a:t>
            </a:r>
            <a:r>
              <a:rPr lang="ru-RU" dirty="0" err="1"/>
              <a:t>ягоди</a:t>
            </a:r>
            <a:r>
              <a:rPr lang="ru-RU" dirty="0"/>
              <a:t> </a:t>
            </a:r>
            <a:r>
              <a:rPr lang="ru-RU" dirty="0" err="1"/>
              <a:t>несолодкі</a:t>
            </a:r>
            <a:r>
              <a:rPr lang="ru-RU" dirty="0"/>
              <a:t>, </a:t>
            </a:r>
            <a:r>
              <a:rPr lang="ru-RU" dirty="0" err="1"/>
              <a:t>дині</a:t>
            </a:r>
            <a:r>
              <a:rPr lang="ru-RU" dirty="0"/>
              <a:t>,</a:t>
            </a:r>
          </a:p>
          <a:p>
            <a:r>
              <a:rPr lang="ru-RU" dirty="0" err="1"/>
              <a:t>кавуни</a:t>
            </a:r>
            <a:r>
              <a:rPr lang="ru-RU" dirty="0"/>
              <a:t>, </a:t>
            </a:r>
            <a:r>
              <a:rPr lang="ru-RU" dirty="0" err="1"/>
              <a:t>цитрусові</a:t>
            </a:r>
            <a:r>
              <a:rPr lang="ru-RU" dirty="0"/>
              <a:t>)</a:t>
            </a:r>
          </a:p>
          <a:p>
            <a:r>
              <a:rPr lang="en-US" dirty="0"/>
              <a:t>V – </a:t>
            </a:r>
            <a:r>
              <a:rPr lang="ru-RU" dirty="0"/>
              <a:t>Е </a:t>
            </a:r>
            <a:r>
              <a:rPr lang="ru-RU" dirty="0" err="1"/>
              <a:t>цінність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низька</a:t>
            </a:r>
            <a:r>
              <a:rPr lang="ru-RU" dirty="0"/>
              <a:t> : </a:t>
            </a:r>
            <a:r>
              <a:rPr lang="ru-RU" dirty="0" err="1"/>
              <a:t>менше</a:t>
            </a:r>
            <a:r>
              <a:rPr lang="ru-RU" dirty="0"/>
              <a:t> за 125 кДж, </a:t>
            </a:r>
            <a:r>
              <a:rPr lang="ru-RU" dirty="0" err="1"/>
              <a:t>або</a:t>
            </a:r>
            <a:r>
              <a:rPr lang="ru-RU" dirty="0"/>
              <a:t> 30 ккал (капуста,</a:t>
            </a:r>
          </a:p>
          <a:p>
            <a:r>
              <a:rPr lang="ru-RU" dirty="0" err="1"/>
              <a:t>гарбуз</a:t>
            </a:r>
            <a:r>
              <a:rPr lang="ru-RU" dirty="0"/>
              <a:t>, </a:t>
            </a:r>
            <a:r>
              <a:rPr lang="ru-RU" dirty="0" err="1"/>
              <a:t>ріпа</a:t>
            </a:r>
            <a:r>
              <a:rPr lang="ru-RU" dirty="0"/>
              <a:t>, кабачки, </a:t>
            </a:r>
            <a:r>
              <a:rPr lang="ru-RU" dirty="0" err="1"/>
              <a:t>огірки</a:t>
            </a:r>
            <a:r>
              <a:rPr lang="ru-RU" dirty="0"/>
              <a:t>, </a:t>
            </a:r>
            <a:r>
              <a:rPr lang="ru-RU" dirty="0" err="1"/>
              <a:t>салати</a:t>
            </a:r>
            <a:r>
              <a:rPr lang="ru-RU" dirty="0"/>
              <a:t>, </a:t>
            </a:r>
            <a:r>
              <a:rPr lang="ru-RU" dirty="0" err="1"/>
              <a:t>сік</a:t>
            </a:r>
            <a:r>
              <a:rPr lang="ru-RU" dirty="0"/>
              <a:t> </a:t>
            </a:r>
            <a:r>
              <a:rPr lang="ru-RU" dirty="0" err="1"/>
              <a:t>томатний</a:t>
            </a:r>
            <a:r>
              <a:rPr lang="ru-RU" dirty="0"/>
              <a:t>, клюква).</a:t>
            </a:r>
          </a:p>
        </p:txBody>
      </p:sp>
    </p:spTree>
    <p:extLst>
      <p:ext uri="{BB962C8B-B14F-4D97-AF65-F5344CB8AC3E}">
        <p14:creationId xmlns:p14="http://schemas.microsoft.com/office/powerpoint/2010/main" val="322056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6669" y="288758"/>
            <a:ext cx="9877943" cy="6371924"/>
          </a:xfrm>
        </p:spPr>
        <p:txBody>
          <a:bodyPr>
            <a:normAutofit/>
          </a:bodyPr>
          <a:lstStyle/>
          <a:p>
            <a:r>
              <a:rPr lang="ru-RU" b="1" i="1" u="sng" dirty="0" err="1"/>
              <a:t>Енергетична</a:t>
            </a:r>
            <a:r>
              <a:rPr lang="ru-RU" b="1" i="1" u="sng" dirty="0"/>
              <a:t> </a:t>
            </a:r>
            <a:r>
              <a:rPr lang="ru-RU" b="1" i="1" u="sng" dirty="0" err="1"/>
              <a:t>цінність</a:t>
            </a:r>
            <a:r>
              <a:rPr lang="ru-RU" b="1" i="1" u="sng" dirty="0"/>
              <a:t> </a:t>
            </a:r>
            <a:r>
              <a:rPr lang="ru-RU" b="1" i="1" u="sng" dirty="0" err="1"/>
              <a:t>добового</a:t>
            </a:r>
            <a:r>
              <a:rPr lang="ru-RU" b="1" i="1" u="sng" dirty="0"/>
              <a:t> </a:t>
            </a:r>
            <a:r>
              <a:rPr lang="ru-RU" b="1" i="1" u="sng" dirty="0" err="1"/>
              <a:t>харчового</a:t>
            </a:r>
            <a:r>
              <a:rPr lang="ru-RU" b="1" i="1" u="sng" dirty="0"/>
              <a:t> </a:t>
            </a:r>
            <a:r>
              <a:rPr lang="ru-RU" b="1" i="1" u="sng" dirty="0" err="1"/>
              <a:t>раціону</a:t>
            </a:r>
            <a:r>
              <a:rPr lang="ru-RU" b="1" i="1" u="sng" dirty="0"/>
              <a:t> </a:t>
            </a:r>
            <a:r>
              <a:rPr lang="ru-RU" dirty="0"/>
              <a:t>повинна</a:t>
            </a:r>
          </a:p>
          <a:p>
            <a:r>
              <a:rPr lang="ru-RU" dirty="0" err="1"/>
              <a:t>покривати</a:t>
            </a:r>
            <a:r>
              <a:rPr lang="ru-RU" dirty="0"/>
              <a:t> Е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доби</a:t>
            </a:r>
            <a:r>
              <a:rPr lang="ru-RU" dirty="0"/>
              <a:t>. Коли </a:t>
            </a:r>
            <a:r>
              <a:rPr lang="ru-RU" dirty="0" err="1"/>
              <a:t>цього</a:t>
            </a:r>
            <a:r>
              <a:rPr lang="ru-RU" dirty="0"/>
              <a:t> не </a:t>
            </a:r>
            <a:r>
              <a:rPr lang="ru-RU" dirty="0" err="1"/>
              <a:t>відбувається</a:t>
            </a:r>
            <a:r>
              <a:rPr lang="ru-RU" dirty="0"/>
              <a:t> то </a:t>
            </a:r>
            <a:r>
              <a:rPr lang="ru-RU" dirty="0" err="1"/>
              <a:t>виникає</a:t>
            </a:r>
            <a:endParaRPr lang="ru-RU" dirty="0"/>
          </a:p>
          <a:p>
            <a:r>
              <a:rPr lang="ru-RU" dirty="0" err="1"/>
              <a:t>негативний</a:t>
            </a:r>
            <a:r>
              <a:rPr lang="ru-RU" dirty="0"/>
              <a:t> </a:t>
            </a:r>
            <a:r>
              <a:rPr lang="ru-RU" dirty="0" err="1"/>
              <a:t>енергетичний</a:t>
            </a:r>
            <a:r>
              <a:rPr lang="ru-RU" dirty="0"/>
              <a:t> баланс, тому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мобілізує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ресурси</a:t>
            </a:r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продукцію</a:t>
            </a:r>
            <a:r>
              <a:rPr lang="ru-RU" dirty="0"/>
              <a:t> Е для </a:t>
            </a:r>
            <a:r>
              <a:rPr lang="ru-RU" dirty="0" err="1"/>
              <a:t>покриття</a:t>
            </a:r>
            <a:r>
              <a:rPr lang="ru-RU" dirty="0"/>
              <a:t> Е </a:t>
            </a:r>
            <a:r>
              <a:rPr lang="ru-RU" dirty="0" err="1"/>
              <a:t>дефіциту</a:t>
            </a:r>
            <a:r>
              <a:rPr lang="ru-RU" dirty="0"/>
              <a:t>. </a:t>
            </a:r>
            <a:r>
              <a:rPr lang="ru-RU" dirty="0" err="1"/>
              <a:t>Отже</a:t>
            </a:r>
            <a:r>
              <a:rPr lang="ru-RU" dirty="0"/>
              <a:t>,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endParaRPr lang="ru-RU" dirty="0"/>
          </a:p>
          <a:p>
            <a:r>
              <a:rPr lang="ru-RU" dirty="0" err="1"/>
              <a:t>білок</a:t>
            </a:r>
            <a:r>
              <a:rPr lang="ru-RU" dirty="0"/>
              <a:t> </a:t>
            </a:r>
            <a:r>
              <a:rPr lang="ru-RU" dirty="0" err="1"/>
              <a:t>використ</a:t>
            </a:r>
            <a:r>
              <a:rPr lang="ru-RU" dirty="0"/>
              <a:t>. як </a:t>
            </a:r>
            <a:r>
              <a:rPr lang="ru-RU" dirty="0" err="1" smtClean="0"/>
              <a:t>джерело</a:t>
            </a:r>
            <a:r>
              <a:rPr lang="ru-RU" dirty="0" smtClean="0"/>
              <a:t> </a:t>
            </a:r>
            <a:r>
              <a:rPr lang="ru-RU" dirty="0"/>
              <a:t>Е.</a:t>
            </a:r>
          </a:p>
          <a:p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білка</a:t>
            </a:r>
            <a:r>
              <a:rPr lang="ru-RU" dirty="0"/>
              <a:t>, то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з Е метою шкодить </a:t>
            </a:r>
            <a:r>
              <a:rPr lang="ru-RU" dirty="0" err="1"/>
              <a:t>його</a:t>
            </a:r>
            <a:endParaRPr lang="ru-RU" dirty="0"/>
          </a:p>
          <a:p>
            <a:r>
              <a:rPr lang="ru-RU" dirty="0"/>
              <a:t>пластичному </a:t>
            </a:r>
            <a:r>
              <a:rPr lang="ru-RU" dirty="0" err="1"/>
              <a:t>призначенню</a:t>
            </a:r>
            <a:r>
              <a:rPr lang="ru-RU" dirty="0"/>
              <a:t> –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є 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несприятливим</a:t>
            </a:r>
            <a:r>
              <a:rPr lang="ru-RU" dirty="0"/>
              <a:t> </a:t>
            </a:r>
            <a:r>
              <a:rPr lang="ru-RU" dirty="0" err="1"/>
              <a:t>чинником</a:t>
            </a:r>
            <a:endParaRPr lang="ru-RU" dirty="0"/>
          </a:p>
          <a:p>
            <a:r>
              <a:rPr lang="ru-RU" dirty="0"/>
              <a:t>негативного Е балансу.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витрачаються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білки</a:t>
            </a:r>
            <a:r>
              <a:rPr lang="ru-RU" dirty="0"/>
              <a:t> тканин –</a:t>
            </a:r>
          </a:p>
          <a:p>
            <a:r>
              <a:rPr lang="ru-RU" dirty="0" err="1"/>
              <a:t>спричиняється</a:t>
            </a:r>
            <a:r>
              <a:rPr lang="ru-RU" dirty="0"/>
              <a:t> </a:t>
            </a:r>
            <a:r>
              <a:rPr lang="ru-RU" dirty="0" err="1"/>
              <a:t>білкова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 – </a:t>
            </a:r>
            <a:r>
              <a:rPr lang="ru-RU" dirty="0" err="1"/>
              <a:t>аліментарна</a:t>
            </a:r>
            <a:r>
              <a:rPr lang="ru-RU" dirty="0"/>
              <a:t> </a:t>
            </a:r>
            <a:r>
              <a:rPr lang="ru-RU" dirty="0" err="1"/>
              <a:t>дистрофія</a:t>
            </a:r>
            <a:r>
              <a:rPr lang="ru-RU" dirty="0"/>
              <a:t>, </a:t>
            </a:r>
            <a:r>
              <a:rPr lang="ru-RU" dirty="0" err="1"/>
              <a:t>моразм</a:t>
            </a:r>
            <a:r>
              <a:rPr lang="ru-RU" dirty="0"/>
              <a:t>, як</a:t>
            </a:r>
          </a:p>
          <a:p>
            <a:r>
              <a:rPr lang="ru-RU" dirty="0" err="1"/>
              <a:t>наслідок</a:t>
            </a:r>
            <a:r>
              <a:rPr lang="ru-RU" dirty="0"/>
              <a:t>.</a:t>
            </a:r>
          </a:p>
          <a:p>
            <a:r>
              <a:rPr lang="ru-RU" dirty="0" err="1"/>
              <a:t>Виражений</a:t>
            </a:r>
            <a:r>
              <a:rPr lang="ru-RU" dirty="0"/>
              <a:t> </a:t>
            </a:r>
            <a:r>
              <a:rPr lang="ru-RU" dirty="0" err="1"/>
              <a:t>позитивний</a:t>
            </a:r>
            <a:r>
              <a:rPr lang="ru-RU" dirty="0"/>
              <a:t> </a:t>
            </a:r>
            <a:r>
              <a:rPr lang="ru-RU" dirty="0" err="1"/>
              <a:t>енергетичний</a:t>
            </a:r>
            <a:r>
              <a:rPr lang="ru-RU" dirty="0"/>
              <a:t> баланс – коли </a:t>
            </a:r>
            <a:r>
              <a:rPr lang="ru-RU" dirty="0" err="1"/>
              <a:t>тривалий</a:t>
            </a:r>
            <a:r>
              <a:rPr lang="ru-RU" dirty="0"/>
              <a:t> час Е</a:t>
            </a:r>
          </a:p>
          <a:p>
            <a:r>
              <a:rPr lang="ru-RU" dirty="0" err="1"/>
              <a:t>цінність</a:t>
            </a:r>
            <a:r>
              <a:rPr lang="ru-RU" dirty="0"/>
              <a:t> харч. </a:t>
            </a:r>
            <a:r>
              <a:rPr lang="ru-RU" dirty="0" err="1"/>
              <a:t>раціону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перевищує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r>
              <a:rPr lang="ru-RU" dirty="0"/>
              <a:t> Е ,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</a:t>
            </a:r>
          </a:p>
          <a:p>
            <a:r>
              <a:rPr lang="ru-RU" dirty="0" err="1"/>
              <a:t>негативних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– як </a:t>
            </a:r>
            <a:r>
              <a:rPr lang="ru-RU" dirty="0" err="1"/>
              <a:t>ожиріння</a:t>
            </a:r>
            <a:r>
              <a:rPr lang="ru-RU" dirty="0"/>
              <a:t>, атеросклероз, </a:t>
            </a:r>
            <a:r>
              <a:rPr lang="ru-RU" dirty="0" err="1"/>
              <a:t>гіпертон</a:t>
            </a:r>
            <a:r>
              <a:rPr lang="ru-RU" dirty="0"/>
              <a:t>. хвороба. </a:t>
            </a:r>
            <a:r>
              <a:rPr lang="ru-RU" dirty="0" err="1"/>
              <a:t>Тобто</a:t>
            </a:r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явищах</a:t>
            </a:r>
            <a:r>
              <a:rPr lang="ru-RU" dirty="0"/>
              <a:t> </a:t>
            </a:r>
            <a:r>
              <a:rPr lang="ru-RU" dirty="0" err="1"/>
              <a:t>порушується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функціонув</a:t>
            </a:r>
            <a:r>
              <a:rPr lang="ru-RU" dirty="0"/>
              <a:t>. </a:t>
            </a:r>
            <a:r>
              <a:rPr lang="ru-RU" dirty="0" err="1"/>
              <a:t>різних</a:t>
            </a:r>
            <a:r>
              <a:rPr lang="ru-RU" dirty="0"/>
              <a:t> систем</a:t>
            </a:r>
          </a:p>
          <a:p>
            <a:r>
              <a:rPr lang="ru-RU" dirty="0" err="1"/>
              <a:t>організму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8610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5171" y="211756"/>
            <a:ext cx="10308656" cy="6497052"/>
          </a:xfrm>
        </p:spPr>
        <p:txBody>
          <a:bodyPr>
            <a:normAutofit/>
          </a:bodyPr>
          <a:lstStyle/>
          <a:p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щоб</a:t>
            </a:r>
            <a:r>
              <a:rPr lang="ru-RU" dirty="0"/>
              <a:t>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енергетична</a:t>
            </a:r>
            <a:r>
              <a:rPr lang="ru-RU" dirty="0"/>
              <a:t> </a:t>
            </a:r>
            <a:r>
              <a:rPr lang="ru-RU" dirty="0" err="1"/>
              <a:t>рівновага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повинна</a:t>
            </a:r>
          </a:p>
          <a:p>
            <a:r>
              <a:rPr lang="ru-RU" dirty="0"/>
              <a:t>бути </a:t>
            </a:r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надходженням</a:t>
            </a:r>
            <a:r>
              <a:rPr lang="ru-RU" dirty="0"/>
              <a:t> і </a:t>
            </a:r>
            <a:r>
              <a:rPr lang="ru-RU" dirty="0" err="1"/>
              <a:t>витратою</a:t>
            </a:r>
            <a:r>
              <a:rPr lang="ru-RU" dirty="0"/>
              <a:t> Е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доби</a:t>
            </a:r>
            <a:r>
              <a:rPr lang="ru-RU" dirty="0"/>
              <a:t>.</a:t>
            </a:r>
          </a:p>
          <a:p>
            <a:r>
              <a:rPr lang="ru-RU" dirty="0" err="1"/>
              <a:t>Енергетичні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на 2 </a:t>
            </a:r>
            <a:r>
              <a:rPr lang="ru-RU" dirty="0" err="1"/>
              <a:t>види</a:t>
            </a:r>
            <a:r>
              <a:rPr lang="ru-RU" dirty="0"/>
              <a:t>:</a:t>
            </a:r>
          </a:p>
          <a:p>
            <a:r>
              <a:rPr lang="ru-RU" dirty="0"/>
              <a:t>1. </a:t>
            </a:r>
            <a:r>
              <a:rPr lang="ru-RU" dirty="0" err="1"/>
              <a:t>нерегульовані</a:t>
            </a:r>
            <a:r>
              <a:rPr lang="ru-RU" dirty="0"/>
              <a:t> волею </a:t>
            </a:r>
            <a:r>
              <a:rPr lang="ru-RU" dirty="0" err="1"/>
              <a:t>людини</a:t>
            </a:r>
            <a:endParaRPr lang="ru-RU" dirty="0"/>
          </a:p>
          <a:p>
            <a:r>
              <a:rPr lang="ru-RU" dirty="0"/>
              <a:t>2. </a:t>
            </a:r>
            <a:r>
              <a:rPr lang="ru-RU" dirty="0" err="1"/>
              <a:t>регульовані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r>
              <a:rPr lang="ru-RU" dirty="0"/>
              <a:t>.</a:t>
            </a:r>
          </a:p>
          <a:p>
            <a:r>
              <a:rPr lang="ru-RU" dirty="0"/>
              <a:t>1. До </a:t>
            </a:r>
            <a:r>
              <a:rPr lang="ru-RU" dirty="0" err="1"/>
              <a:t>нерегульованих</a:t>
            </a:r>
            <a:r>
              <a:rPr lang="ru-RU" dirty="0"/>
              <a:t> належать </a:t>
            </a:r>
            <a:r>
              <a:rPr lang="ru-RU" dirty="0" err="1"/>
              <a:t>витрати</a:t>
            </a:r>
            <a:r>
              <a:rPr lang="ru-RU" dirty="0"/>
              <a:t> Е на </a:t>
            </a:r>
            <a:r>
              <a:rPr lang="ru-RU" dirty="0" err="1"/>
              <a:t>основний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і на</a:t>
            </a:r>
          </a:p>
          <a:p>
            <a:r>
              <a:rPr lang="ru-RU" dirty="0" err="1"/>
              <a:t>специфічно</a:t>
            </a:r>
            <a:r>
              <a:rPr lang="ru-RU" dirty="0"/>
              <a:t>- </a:t>
            </a:r>
            <a:r>
              <a:rPr lang="ru-RU" dirty="0" err="1"/>
              <a:t>динамічну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Е </a:t>
            </a:r>
            <a:r>
              <a:rPr lang="ru-RU" dirty="0" err="1"/>
              <a:t>витрачаїться</a:t>
            </a:r>
            <a:r>
              <a:rPr lang="ru-RU" dirty="0"/>
              <a:t> на </a:t>
            </a:r>
            <a:r>
              <a:rPr lang="ru-RU" dirty="0" err="1"/>
              <a:t>підтриман</a:t>
            </a:r>
            <a:r>
              <a:rPr lang="ru-RU" dirty="0"/>
              <a:t>. ф-й</a:t>
            </a:r>
          </a:p>
          <a:p>
            <a:r>
              <a:rPr lang="ru-RU" dirty="0" err="1"/>
              <a:t>життєді-сті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си-м </a:t>
            </a:r>
            <a:r>
              <a:rPr lang="ru-RU" dirty="0" err="1"/>
              <a:t>орг-му</a:t>
            </a:r>
            <a:r>
              <a:rPr lang="ru-RU" dirty="0"/>
              <a:t> : </a:t>
            </a:r>
            <a:r>
              <a:rPr lang="ru-RU" dirty="0" err="1"/>
              <a:t>сталості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кровозабезпеч</a:t>
            </a:r>
            <a:r>
              <a:rPr lang="ru-RU" dirty="0"/>
              <a:t>. </a:t>
            </a:r>
            <a:r>
              <a:rPr lang="ru-RU" dirty="0" err="1"/>
              <a:t>функції</a:t>
            </a:r>
            <a:r>
              <a:rPr lang="ru-RU" dirty="0"/>
              <a:t> </a:t>
            </a:r>
          </a:p>
          <a:p>
            <a:r>
              <a:rPr lang="ru-RU" dirty="0" err="1"/>
              <a:t>дих</a:t>
            </a:r>
            <a:r>
              <a:rPr lang="ru-RU" dirty="0"/>
              <a:t>.,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легень</a:t>
            </a:r>
            <a:r>
              <a:rPr lang="ru-RU" dirty="0"/>
              <a:t> </a:t>
            </a:r>
            <a:r>
              <a:rPr lang="ru-RU" dirty="0" err="1"/>
              <a:t>виділ</a:t>
            </a:r>
            <a:r>
              <a:rPr lang="ru-RU" dirty="0"/>
              <a:t>. ф-ї, робота </a:t>
            </a:r>
            <a:r>
              <a:rPr lang="ru-RU" dirty="0" err="1"/>
              <a:t>нирок</a:t>
            </a:r>
            <a:r>
              <a:rPr lang="ru-RU" dirty="0"/>
              <a:t>, </a:t>
            </a:r>
            <a:r>
              <a:rPr lang="ru-RU" dirty="0" err="1"/>
              <a:t>секретної</a:t>
            </a:r>
            <a:r>
              <a:rPr lang="ru-RU" dirty="0"/>
              <a:t> ф-ї </a:t>
            </a:r>
            <a:r>
              <a:rPr lang="ru-RU" dirty="0" err="1"/>
              <a:t>ендокрин</a:t>
            </a:r>
            <a:r>
              <a:rPr lang="ru-RU" dirty="0"/>
              <a:t>. си-ми,</a:t>
            </a:r>
          </a:p>
          <a:p>
            <a:r>
              <a:rPr lang="ru-RU" dirty="0" err="1"/>
              <a:t>підтримання</a:t>
            </a:r>
            <a:r>
              <a:rPr lang="ru-RU" dirty="0"/>
              <a:t> </a:t>
            </a:r>
            <a:r>
              <a:rPr lang="ru-RU" dirty="0" err="1"/>
              <a:t>сталості</a:t>
            </a:r>
            <a:r>
              <a:rPr lang="ru-RU" dirty="0"/>
              <a:t> </a:t>
            </a:r>
            <a:r>
              <a:rPr lang="en-US" dirty="0"/>
              <a:t>t.</a:t>
            </a:r>
          </a:p>
          <a:p>
            <a:r>
              <a:rPr lang="en-US" dirty="0"/>
              <a:t>2. </a:t>
            </a:r>
            <a:r>
              <a:rPr lang="ru-RU" dirty="0" err="1"/>
              <a:t>Витрати</a:t>
            </a:r>
            <a:r>
              <a:rPr lang="ru-RU" dirty="0"/>
              <a:t> Е на </a:t>
            </a:r>
            <a:r>
              <a:rPr lang="ru-RU" dirty="0" err="1"/>
              <a:t>трудову</a:t>
            </a:r>
            <a:r>
              <a:rPr lang="ru-RU" dirty="0"/>
              <a:t> </a:t>
            </a:r>
            <a:r>
              <a:rPr lang="ru-RU" dirty="0" err="1"/>
              <a:t>ді-сть</a:t>
            </a:r>
            <a:r>
              <a:rPr lang="ru-RU" dirty="0"/>
              <a:t>, </a:t>
            </a:r>
            <a:r>
              <a:rPr lang="ru-RU" dirty="0" err="1"/>
              <a:t>побутову</a:t>
            </a:r>
            <a:r>
              <a:rPr lang="ru-RU" dirty="0"/>
              <a:t> </a:t>
            </a:r>
            <a:r>
              <a:rPr lang="ru-RU" dirty="0" err="1"/>
              <a:t>поведінку</a:t>
            </a:r>
            <a:r>
              <a:rPr lang="ru-RU" dirty="0"/>
              <a:t>, </a:t>
            </a:r>
            <a:r>
              <a:rPr lang="ru-RU" dirty="0" err="1"/>
              <a:t>домашню</a:t>
            </a:r>
            <a:endParaRPr lang="ru-RU" dirty="0"/>
          </a:p>
          <a:p>
            <a:r>
              <a:rPr lang="ru-RU" dirty="0"/>
              <a:t>роботу, </a:t>
            </a:r>
            <a:r>
              <a:rPr lang="ru-RU" dirty="0" err="1"/>
              <a:t>заняття</a:t>
            </a:r>
            <a:r>
              <a:rPr lang="ru-RU" dirty="0"/>
              <a:t> спортом, </a:t>
            </a:r>
            <a:r>
              <a:rPr lang="ru-RU" dirty="0" err="1"/>
              <a:t>тобто</a:t>
            </a:r>
            <a:r>
              <a:rPr lang="ru-RU" dirty="0"/>
              <a:t> вони </a:t>
            </a:r>
            <a:r>
              <a:rPr lang="ru-RU" dirty="0" err="1"/>
              <a:t>залеж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умов і </a:t>
            </a:r>
            <a:r>
              <a:rPr lang="ru-RU" dirty="0" err="1"/>
              <a:t>волі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Витрати</a:t>
            </a:r>
            <a:r>
              <a:rPr lang="ru-RU" dirty="0"/>
              <a:t> Е</a:t>
            </a:r>
          </a:p>
          <a:p>
            <a:r>
              <a:rPr lang="ru-RU" dirty="0"/>
              <a:t>на </a:t>
            </a:r>
            <a:r>
              <a:rPr lang="ru-RU" dirty="0" err="1"/>
              <a:t>трудову</a:t>
            </a:r>
            <a:r>
              <a:rPr lang="ru-RU" dirty="0"/>
              <a:t> </a:t>
            </a:r>
            <a:r>
              <a:rPr lang="ru-RU" dirty="0" err="1"/>
              <a:t>дія-сть</a:t>
            </a:r>
            <a:r>
              <a:rPr lang="ru-RU" dirty="0"/>
              <a:t> </a:t>
            </a:r>
            <a:r>
              <a:rPr lang="ru-RU" dirty="0" err="1"/>
              <a:t>залеж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об’єму</a:t>
            </a:r>
            <a:r>
              <a:rPr lang="ru-RU" dirty="0"/>
              <a:t> і х-</a:t>
            </a:r>
            <a:r>
              <a:rPr lang="ru-RU" dirty="0" err="1"/>
              <a:t>ру</a:t>
            </a:r>
            <a:r>
              <a:rPr lang="ru-RU" dirty="0"/>
              <a:t> </a:t>
            </a:r>
            <a:r>
              <a:rPr lang="ru-RU" dirty="0" err="1"/>
              <a:t>м’язової</a:t>
            </a:r>
            <a:r>
              <a:rPr lang="ru-RU" dirty="0"/>
              <a:t> </a:t>
            </a:r>
            <a:r>
              <a:rPr lang="ru-RU" dirty="0" err="1"/>
              <a:t>фіз</a:t>
            </a:r>
            <a:r>
              <a:rPr lang="ru-RU" dirty="0"/>
              <a:t>. </a:t>
            </a:r>
            <a:r>
              <a:rPr lang="ru-RU" dirty="0" err="1"/>
              <a:t>роботи</a:t>
            </a:r>
            <a:r>
              <a:rPr lang="ru-RU" dirty="0"/>
              <a:t>. Чим </a:t>
            </a:r>
            <a:r>
              <a:rPr lang="ru-RU" dirty="0" err="1"/>
              <a:t>більше</a:t>
            </a:r>
            <a:endParaRPr lang="ru-RU" dirty="0"/>
          </a:p>
          <a:p>
            <a:r>
              <a:rPr lang="ru-RU" dirty="0" err="1"/>
              <a:t>переваж</a:t>
            </a:r>
            <a:r>
              <a:rPr lang="ru-RU" dirty="0"/>
              <a:t> </a:t>
            </a:r>
            <a:r>
              <a:rPr lang="ru-RU" dirty="0" err="1"/>
              <a:t>ручної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вища</a:t>
            </a:r>
            <a:r>
              <a:rPr lang="ru-RU" dirty="0"/>
              <a:t> </a:t>
            </a:r>
            <a:r>
              <a:rPr lang="ru-RU" dirty="0" err="1"/>
              <a:t>витрата</a:t>
            </a:r>
            <a:r>
              <a:rPr lang="ru-RU" dirty="0"/>
              <a:t> Е. Тому 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Е</a:t>
            </a:r>
          </a:p>
          <a:p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фіз</a:t>
            </a:r>
            <a:r>
              <a:rPr lang="ru-RU" dirty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872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7064" y="433137"/>
            <a:ext cx="9117547" cy="629492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Розрізняють</a:t>
            </a:r>
            <a:r>
              <a:rPr lang="ru-RU" dirty="0"/>
              <a:t> 4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фіз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:</a:t>
            </a:r>
          </a:p>
          <a:p>
            <a:r>
              <a:rPr lang="en-US" dirty="0"/>
              <a:t>I. – </a:t>
            </a:r>
            <a:r>
              <a:rPr lang="ru-RU" dirty="0" err="1"/>
              <a:t>зайняті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розумовою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 (</a:t>
            </a:r>
            <a:r>
              <a:rPr lang="ru-RU" dirty="0" err="1"/>
              <a:t>дуже</a:t>
            </a:r>
            <a:r>
              <a:rPr lang="ru-RU" dirty="0"/>
              <a:t> легка </a:t>
            </a:r>
            <a:r>
              <a:rPr lang="ru-RU" dirty="0" err="1"/>
              <a:t>фіз</a:t>
            </a:r>
            <a:r>
              <a:rPr lang="ru-RU" dirty="0"/>
              <a:t> </a:t>
            </a:r>
            <a:r>
              <a:rPr lang="ru-RU" dirty="0" err="1"/>
              <a:t>праця</a:t>
            </a:r>
            <a:r>
              <a:rPr lang="ru-RU" dirty="0"/>
              <a:t> .</a:t>
            </a:r>
          </a:p>
          <a:p>
            <a:r>
              <a:rPr lang="ru-RU" dirty="0" err="1"/>
              <a:t>Коефіц</a:t>
            </a:r>
            <a:r>
              <a:rPr lang="ru-RU" dirty="0"/>
              <a:t>. </a:t>
            </a:r>
            <a:r>
              <a:rPr lang="ru-RU" dirty="0" err="1"/>
              <a:t>фіз</a:t>
            </a:r>
            <a:r>
              <a:rPr lang="ru-RU" dirty="0"/>
              <a:t>. </a:t>
            </a:r>
            <a:r>
              <a:rPr lang="ru-RU" dirty="0" err="1"/>
              <a:t>активності</a:t>
            </a:r>
            <a:r>
              <a:rPr lang="ru-RU" dirty="0"/>
              <a:t> – КФА – 1,4) (</a:t>
            </a:r>
            <a:r>
              <a:rPr lang="ru-RU" dirty="0" err="1"/>
              <a:t>наукові</a:t>
            </a:r>
            <a:r>
              <a:rPr lang="ru-RU" dirty="0"/>
              <a:t> </a:t>
            </a:r>
            <a:r>
              <a:rPr lang="ru-RU" dirty="0" err="1"/>
              <a:t>працівники</a:t>
            </a:r>
            <a:r>
              <a:rPr lang="ru-RU" dirty="0"/>
              <a:t>, </a:t>
            </a:r>
            <a:r>
              <a:rPr lang="ru-RU" dirty="0" err="1"/>
              <a:t>студенти</a:t>
            </a:r>
            <a:r>
              <a:rPr lang="ru-RU" dirty="0"/>
              <a:t>,</a:t>
            </a:r>
          </a:p>
          <a:p>
            <a:r>
              <a:rPr lang="ru-RU" dirty="0"/>
              <a:t>педагоги).</a:t>
            </a:r>
          </a:p>
          <a:p>
            <a:r>
              <a:rPr lang="en-US" dirty="0"/>
              <a:t>II. </a:t>
            </a:r>
            <a:r>
              <a:rPr lang="ru-RU" dirty="0" err="1"/>
              <a:t>Зайняті</a:t>
            </a:r>
            <a:r>
              <a:rPr lang="ru-RU" dirty="0"/>
              <a:t> легкою </a:t>
            </a:r>
            <a:r>
              <a:rPr lang="ru-RU" dirty="0" err="1"/>
              <a:t>працею</a:t>
            </a:r>
            <a:r>
              <a:rPr lang="ru-RU" dirty="0"/>
              <a:t> КФА –1,6 (</a:t>
            </a:r>
            <a:r>
              <a:rPr lang="ru-RU" dirty="0" err="1"/>
              <a:t>водії</a:t>
            </a:r>
            <a:r>
              <a:rPr lang="ru-RU" dirty="0"/>
              <a:t> </a:t>
            </a:r>
            <a:r>
              <a:rPr lang="ru-RU" dirty="0" err="1"/>
              <a:t>трамваїв</a:t>
            </a:r>
            <a:r>
              <a:rPr lang="ru-RU" dirty="0"/>
              <a:t>, </a:t>
            </a:r>
            <a:r>
              <a:rPr lang="ru-RU" dirty="0" err="1"/>
              <a:t>тролейбусів</a:t>
            </a:r>
            <a:r>
              <a:rPr lang="ru-RU" dirty="0"/>
              <a:t>,</a:t>
            </a:r>
          </a:p>
          <a:p>
            <a:r>
              <a:rPr lang="ru-RU" dirty="0" err="1"/>
              <a:t>агрономи</a:t>
            </a:r>
            <a:r>
              <a:rPr lang="ru-RU" dirty="0"/>
              <a:t>, </a:t>
            </a:r>
            <a:r>
              <a:rPr lang="ru-RU" dirty="0" err="1"/>
              <a:t>медсестри</a:t>
            </a:r>
            <a:r>
              <a:rPr lang="ru-RU" dirty="0"/>
              <a:t>, </a:t>
            </a:r>
            <a:r>
              <a:rPr lang="ru-RU" dirty="0" err="1"/>
              <a:t>санітарки</a:t>
            </a:r>
            <a:r>
              <a:rPr lang="ru-RU" dirty="0"/>
              <a:t>, </a:t>
            </a:r>
            <a:r>
              <a:rPr lang="ru-RU" dirty="0" err="1"/>
              <a:t>продавці</a:t>
            </a:r>
            <a:r>
              <a:rPr lang="ru-RU" dirty="0"/>
              <a:t> </a:t>
            </a:r>
            <a:r>
              <a:rPr lang="ru-RU" dirty="0" err="1"/>
              <a:t>промтоварів</a:t>
            </a:r>
            <a:r>
              <a:rPr lang="ru-RU" dirty="0"/>
              <a:t>).</a:t>
            </a:r>
          </a:p>
          <a:p>
            <a:r>
              <a:rPr lang="en-US" dirty="0"/>
              <a:t>III. –</a:t>
            </a:r>
            <a:r>
              <a:rPr lang="ru-RU" dirty="0" err="1"/>
              <a:t>зайняті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важкості</a:t>
            </a:r>
            <a:r>
              <a:rPr lang="ru-RU" dirty="0"/>
              <a:t> КФА –1,9 (</a:t>
            </a:r>
            <a:r>
              <a:rPr lang="ru-RU" dirty="0" err="1"/>
              <a:t>слюсарі</a:t>
            </a:r>
            <a:r>
              <a:rPr lang="ru-RU" dirty="0"/>
              <a:t>,</a:t>
            </a:r>
          </a:p>
          <a:p>
            <a:r>
              <a:rPr lang="ru-RU" dirty="0"/>
              <a:t>наладчики, </a:t>
            </a:r>
            <a:r>
              <a:rPr lang="ru-RU" dirty="0" err="1"/>
              <a:t>верстатники</a:t>
            </a:r>
            <a:r>
              <a:rPr lang="ru-RU" dirty="0"/>
              <a:t>, </a:t>
            </a:r>
            <a:r>
              <a:rPr lang="ru-RU" dirty="0" err="1"/>
              <a:t>бурильники</a:t>
            </a:r>
            <a:r>
              <a:rPr lang="ru-RU" dirty="0"/>
              <a:t>, </a:t>
            </a:r>
            <a:r>
              <a:rPr lang="ru-RU" dirty="0" err="1"/>
              <a:t>лікарі-хірурги</a:t>
            </a:r>
            <a:r>
              <a:rPr lang="ru-RU" dirty="0"/>
              <a:t>, </a:t>
            </a:r>
            <a:r>
              <a:rPr lang="ru-RU" dirty="0" err="1"/>
              <a:t>продавці</a:t>
            </a:r>
            <a:r>
              <a:rPr lang="ru-RU" dirty="0"/>
              <a:t> </a:t>
            </a:r>
            <a:r>
              <a:rPr lang="ru-RU" dirty="0" err="1"/>
              <a:t>продтоварів</a:t>
            </a:r>
            <a:r>
              <a:rPr lang="ru-RU" dirty="0"/>
              <a:t>,</a:t>
            </a:r>
          </a:p>
          <a:p>
            <a:r>
              <a:rPr lang="ru-RU" dirty="0" err="1"/>
              <a:t>працівники</a:t>
            </a:r>
            <a:r>
              <a:rPr lang="ru-RU" dirty="0"/>
              <a:t> </a:t>
            </a:r>
            <a:r>
              <a:rPr lang="ru-RU" dirty="0" err="1"/>
              <a:t>хім</a:t>
            </a:r>
            <a:r>
              <a:rPr lang="ru-RU" dirty="0"/>
              <a:t> </a:t>
            </a:r>
            <a:r>
              <a:rPr lang="ru-RU" dirty="0" err="1"/>
              <a:t>заводів</a:t>
            </a:r>
            <a:r>
              <a:rPr lang="ru-RU" dirty="0"/>
              <a:t>).</a:t>
            </a:r>
          </a:p>
          <a:p>
            <a:r>
              <a:rPr lang="en-US" dirty="0"/>
              <a:t>IV. – </a:t>
            </a:r>
            <a:r>
              <a:rPr lang="ru-RU" dirty="0" err="1"/>
              <a:t>зайняті</a:t>
            </a:r>
            <a:r>
              <a:rPr lang="ru-RU" dirty="0"/>
              <a:t> </a:t>
            </a:r>
            <a:r>
              <a:rPr lang="ru-RU" dirty="0" err="1"/>
              <a:t>важкою</a:t>
            </a:r>
            <a:r>
              <a:rPr lang="ru-RU" dirty="0"/>
              <a:t> </a:t>
            </a:r>
            <a:r>
              <a:rPr lang="ru-RU" dirty="0" err="1"/>
              <a:t>фізичною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 КФА – 2,2 для </a:t>
            </a:r>
            <a:r>
              <a:rPr lang="ru-RU" dirty="0" err="1"/>
              <a:t>жінок</a:t>
            </a:r>
            <a:r>
              <a:rPr lang="ru-RU" dirty="0"/>
              <a:t> і 2,3 -</a:t>
            </a:r>
          </a:p>
          <a:p>
            <a:r>
              <a:rPr lang="ru-RU" dirty="0"/>
              <a:t>для </a:t>
            </a:r>
            <a:r>
              <a:rPr lang="ru-RU" dirty="0" err="1"/>
              <a:t>чоловіків</a:t>
            </a:r>
            <a:r>
              <a:rPr lang="ru-RU" dirty="0"/>
              <a:t> (</a:t>
            </a:r>
            <a:r>
              <a:rPr lang="ru-RU" dirty="0" err="1"/>
              <a:t>будівельні</a:t>
            </a:r>
            <a:r>
              <a:rPr lang="ru-RU" dirty="0"/>
              <a:t> </a:t>
            </a:r>
            <a:r>
              <a:rPr lang="ru-RU" dirty="0" err="1"/>
              <a:t>робітники</a:t>
            </a:r>
            <a:r>
              <a:rPr lang="ru-RU" dirty="0"/>
              <a:t>, </a:t>
            </a:r>
            <a:r>
              <a:rPr lang="ru-RU" dirty="0" err="1"/>
              <a:t>прохідники</a:t>
            </a:r>
            <a:r>
              <a:rPr lang="ru-RU" dirty="0"/>
              <a:t>, с-г </a:t>
            </a:r>
            <a:r>
              <a:rPr lang="ru-RU" dirty="0" err="1"/>
              <a:t>робітники</a:t>
            </a:r>
            <a:r>
              <a:rPr lang="ru-RU" dirty="0"/>
              <a:t> і</a:t>
            </a:r>
          </a:p>
          <a:p>
            <a:r>
              <a:rPr lang="ru-RU" dirty="0" err="1"/>
              <a:t>механізатори</a:t>
            </a:r>
            <a:r>
              <a:rPr lang="ru-RU" dirty="0"/>
              <a:t>, доярки, </a:t>
            </a:r>
            <a:r>
              <a:rPr lang="ru-RU" dirty="0" err="1"/>
              <a:t>овочівники</a:t>
            </a:r>
            <a:r>
              <a:rPr lang="ru-RU" dirty="0"/>
              <a:t>, </a:t>
            </a:r>
            <a:r>
              <a:rPr lang="ru-RU" dirty="0" err="1"/>
              <a:t>металурги</a:t>
            </a:r>
            <a:r>
              <a:rPr lang="ru-RU" dirty="0"/>
              <a:t>).</a:t>
            </a:r>
          </a:p>
          <a:p>
            <a:r>
              <a:rPr lang="ru-RU" dirty="0"/>
              <a:t>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і </a:t>
            </a:r>
            <a:r>
              <a:rPr lang="ru-RU" dirty="0" err="1"/>
              <a:t>рекомендують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величини</a:t>
            </a:r>
            <a:r>
              <a:rPr lang="ru-RU" dirty="0"/>
              <a:t> </a:t>
            </a:r>
            <a:r>
              <a:rPr lang="ru-RU" dirty="0" err="1"/>
              <a:t>добової</a:t>
            </a:r>
            <a:r>
              <a:rPr lang="ru-RU" dirty="0"/>
              <a:t> потреби в </a:t>
            </a:r>
            <a:r>
              <a:rPr lang="ru-RU" dirty="0" smtClean="0"/>
              <a:t>Е </a:t>
            </a:r>
            <a:r>
              <a:rPr lang="ru-RU" dirty="0" err="1" smtClean="0"/>
              <a:t>відповідно</a:t>
            </a:r>
            <a:r>
              <a:rPr lang="ru-RU" dirty="0" smtClean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smtClean="0"/>
              <a:t>.</a:t>
            </a:r>
          </a:p>
          <a:p>
            <a:r>
              <a:rPr lang="uk-UA" dirty="0" smtClean="0"/>
              <a:t>ВАЖЛИВО брати до уваги супутні розлади у функціонуванні </a:t>
            </a:r>
            <a:r>
              <a:rPr lang="uk-UA" b="1" i="1" u="sng" dirty="0" smtClean="0"/>
              <a:t>ендокринної системи за їх наявності. </a:t>
            </a:r>
            <a:r>
              <a:rPr lang="uk-UA" dirty="0" smtClean="0"/>
              <a:t>Ступінь отримання енергії не має перевищувати енерговитрати, оскільки це провокує розвиток збільшення ІМТ та супутні розлади вуглеводного обміну.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724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034" y="70256"/>
            <a:ext cx="8395652" cy="676647"/>
          </a:xfrm>
        </p:spPr>
        <p:txBody>
          <a:bodyPr/>
          <a:lstStyle/>
          <a:p>
            <a:pPr algn="ctr"/>
            <a:r>
              <a:rPr lang="uk-UA" b="1" i="1" u="sng" dirty="0" smtClean="0"/>
              <a:t>Ожиріння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1167" y="1016410"/>
            <a:ext cx="9962146" cy="5167199"/>
          </a:xfrm>
        </p:spPr>
        <p:txBody>
          <a:bodyPr>
            <a:noAutofit/>
          </a:bodyPr>
          <a:lstStyle/>
          <a:p>
            <a:r>
              <a:rPr lang="ru-RU" sz="2000" dirty="0"/>
              <a:t>З метою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 та </a:t>
            </a:r>
            <a:r>
              <a:rPr lang="ru-RU" sz="2000" dirty="0" err="1"/>
              <a:t>нормалізації</a:t>
            </a:r>
            <a:r>
              <a:rPr lang="ru-RU" sz="2000" dirty="0"/>
              <a:t> </a:t>
            </a:r>
            <a:r>
              <a:rPr lang="ru-RU" sz="2000" dirty="0" err="1"/>
              <a:t>обміну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endParaRPr lang="ru-RU" sz="2000" dirty="0"/>
          </a:p>
          <a:p>
            <a:r>
              <a:rPr lang="ru-RU" sz="2000" dirty="0" err="1"/>
              <a:t>призначають</a:t>
            </a:r>
            <a:r>
              <a:rPr lang="ru-RU" sz="2000" dirty="0"/>
              <a:t> </a:t>
            </a:r>
            <a:r>
              <a:rPr lang="ru-RU" sz="2000" dirty="0" err="1"/>
              <a:t>дієтичне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. </a:t>
            </a:r>
            <a:r>
              <a:rPr lang="ru-RU" sz="2000" dirty="0" err="1"/>
              <a:t>Оскільки</a:t>
            </a:r>
            <a:r>
              <a:rPr lang="ru-RU" sz="2000" dirty="0"/>
              <a:t> </a:t>
            </a:r>
            <a:r>
              <a:rPr lang="ru-RU" sz="2000" dirty="0" err="1"/>
              <a:t>ожиріння</a:t>
            </a:r>
            <a:r>
              <a:rPr lang="ru-RU" sz="2000" dirty="0"/>
              <a:t> в 95 %</a:t>
            </a:r>
          </a:p>
          <a:p>
            <a:r>
              <a:rPr lang="ru-RU" sz="2000" dirty="0" err="1"/>
              <a:t>випадків</a:t>
            </a:r>
            <a:r>
              <a:rPr lang="ru-RU" sz="2000" dirty="0"/>
              <a:t> – </a:t>
            </a:r>
            <a:r>
              <a:rPr lang="ru-RU" sz="2000" dirty="0" err="1"/>
              <a:t>харчового</a:t>
            </a:r>
            <a:r>
              <a:rPr lang="ru-RU" sz="2000" dirty="0"/>
              <a:t> </a:t>
            </a:r>
            <a:r>
              <a:rPr lang="ru-RU" sz="2000" dirty="0" err="1"/>
              <a:t>походження</a:t>
            </a:r>
            <a:r>
              <a:rPr lang="ru-RU" sz="2000" dirty="0"/>
              <a:t>, тому </a:t>
            </a:r>
            <a:r>
              <a:rPr lang="ru-RU" sz="2000" dirty="0" err="1"/>
              <a:t>обмежують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жирів</a:t>
            </a:r>
            <a:endParaRPr lang="ru-RU" sz="2000" dirty="0"/>
          </a:p>
          <a:p>
            <a:r>
              <a:rPr lang="ru-RU" sz="2000" dirty="0"/>
              <a:t>та </a:t>
            </a:r>
            <a:r>
              <a:rPr lang="ru-RU" sz="2000" dirty="0" err="1"/>
              <a:t>вуглеводів</a:t>
            </a:r>
            <a:r>
              <a:rPr lang="ru-RU" sz="2000" dirty="0"/>
              <a:t> (особливо </a:t>
            </a:r>
            <a:r>
              <a:rPr lang="ru-RU" sz="2000" dirty="0" err="1"/>
              <a:t>легкозасвоюваних</a:t>
            </a:r>
            <a:r>
              <a:rPr lang="ru-RU" sz="2000" dirty="0"/>
              <a:t>), </a:t>
            </a:r>
            <a:r>
              <a:rPr lang="ru-RU" sz="2000" dirty="0" err="1"/>
              <a:t>рідини</a:t>
            </a:r>
            <a:r>
              <a:rPr lang="ru-RU" sz="2000" dirty="0"/>
              <a:t>, </a:t>
            </a:r>
            <a:r>
              <a:rPr lang="ru-RU" sz="2000" dirty="0" err="1"/>
              <a:t>кухонної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виключають</a:t>
            </a:r>
            <a:r>
              <a:rPr lang="ru-RU" sz="2000" dirty="0"/>
              <a:t> </a:t>
            </a:r>
            <a:r>
              <a:rPr lang="ru-RU" sz="2000" dirty="0" err="1"/>
              <a:t>алкогольні</a:t>
            </a:r>
            <a:r>
              <a:rPr lang="ru-RU" sz="2000" dirty="0"/>
              <a:t> </a:t>
            </a:r>
            <a:r>
              <a:rPr lang="ru-RU" sz="2000" dirty="0" err="1"/>
              <a:t>напої</a:t>
            </a:r>
            <a:r>
              <a:rPr lang="ru-RU" sz="2000" dirty="0"/>
              <a:t> та </a:t>
            </a:r>
            <a:r>
              <a:rPr lang="ru-RU" sz="2000" dirty="0" err="1"/>
              <a:t>гострі</a:t>
            </a:r>
            <a:r>
              <a:rPr lang="ru-RU" sz="2000" dirty="0"/>
              <a:t> страви. </a:t>
            </a:r>
            <a:r>
              <a:rPr lang="ru-RU" sz="2000" dirty="0" err="1"/>
              <a:t>Водночас</a:t>
            </a:r>
            <a:r>
              <a:rPr lang="ru-RU" sz="2000" dirty="0"/>
              <a:t> </a:t>
            </a:r>
            <a:r>
              <a:rPr lang="ru-RU" sz="2000" dirty="0" err="1"/>
              <a:t>доцільно</a:t>
            </a:r>
            <a:endParaRPr lang="ru-RU" sz="2000" dirty="0"/>
          </a:p>
          <a:p>
            <a:r>
              <a:rPr lang="ru-RU" sz="2000" dirty="0" err="1"/>
              <a:t>підвищити</a:t>
            </a:r>
            <a:r>
              <a:rPr lang="ru-RU" sz="2000" dirty="0"/>
              <a:t> </a:t>
            </a:r>
            <a:r>
              <a:rPr lang="ru-RU" sz="2000" dirty="0" err="1"/>
              <a:t>фізичну</a:t>
            </a:r>
            <a:r>
              <a:rPr lang="ru-RU" sz="2000" dirty="0"/>
              <a:t> </a:t>
            </a:r>
            <a:r>
              <a:rPr lang="ru-RU" sz="2000" dirty="0" err="1"/>
              <a:t>активність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(</a:t>
            </a:r>
            <a:r>
              <a:rPr lang="ru-RU" sz="2000" dirty="0" err="1"/>
              <a:t>заняття</a:t>
            </a:r>
            <a:r>
              <a:rPr lang="ru-RU" sz="2000" dirty="0"/>
              <a:t> </a:t>
            </a:r>
            <a:r>
              <a:rPr lang="ru-RU" sz="2000" dirty="0" err="1"/>
              <a:t>фізкультурою</a:t>
            </a:r>
            <a:r>
              <a:rPr lang="ru-RU" sz="2000" dirty="0"/>
              <a:t> та</a:t>
            </a:r>
          </a:p>
          <a:p>
            <a:r>
              <a:rPr lang="ru-RU" sz="2000" dirty="0"/>
              <a:t>спортом). </a:t>
            </a:r>
            <a:r>
              <a:rPr lang="ru-RU" sz="2000" dirty="0" err="1"/>
              <a:t>Енергетична</a:t>
            </a:r>
            <a:r>
              <a:rPr lang="ru-RU" sz="2000" dirty="0"/>
              <a:t> </a:t>
            </a:r>
            <a:r>
              <a:rPr lang="ru-RU" sz="2000" dirty="0" err="1"/>
              <a:t>цінність</a:t>
            </a:r>
            <a:r>
              <a:rPr lang="ru-RU" sz="2000" dirty="0"/>
              <a:t> </a:t>
            </a:r>
            <a:r>
              <a:rPr lang="ru-RU" sz="2000" dirty="0" err="1"/>
              <a:t>дієти</a:t>
            </a:r>
            <a:r>
              <a:rPr lang="ru-RU" sz="2000" dirty="0"/>
              <a:t> </a:t>
            </a:r>
            <a:r>
              <a:rPr lang="ru-RU" sz="2000" dirty="0" err="1"/>
              <a:t>зменшується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endParaRPr lang="ru-RU" sz="2000" dirty="0"/>
          </a:p>
          <a:p>
            <a:r>
              <a:rPr lang="ru-RU" sz="2000" dirty="0" err="1"/>
              <a:t>вуглеводів</a:t>
            </a:r>
            <a:r>
              <a:rPr lang="ru-RU" sz="2000" dirty="0"/>
              <a:t> та </a:t>
            </a:r>
            <a:r>
              <a:rPr lang="ru-RU" sz="2000" dirty="0" err="1"/>
              <a:t>жирів</a:t>
            </a:r>
            <a:r>
              <a:rPr lang="ru-RU" sz="2000" dirty="0"/>
              <a:t> з </a:t>
            </a:r>
            <a:r>
              <a:rPr lang="ru-RU" sz="2000" dirty="0" err="1"/>
              <a:t>достатнім</a:t>
            </a:r>
            <a:r>
              <a:rPr lang="ru-RU" sz="2000" dirty="0"/>
              <a:t> </a:t>
            </a:r>
            <a:r>
              <a:rPr lang="ru-RU" sz="2000" dirty="0" err="1"/>
              <a:t>вмістом</a:t>
            </a:r>
            <a:r>
              <a:rPr lang="ru-RU" sz="2000" dirty="0"/>
              <a:t> </a:t>
            </a:r>
            <a:r>
              <a:rPr lang="ru-RU" sz="2000" dirty="0" err="1"/>
              <a:t>повноцінних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 smtClean="0"/>
              <a:t>,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45127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u="sng" dirty="0" smtClean="0"/>
              <a:t>Ожиріння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8897" y="1299411"/>
            <a:ext cx="10705715" cy="4611811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поліненасичених</a:t>
            </a:r>
            <a:r>
              <a:rPr lang="ru-RU" sz="2000" dirty="0" smtClean="0"/>
              <a:t> </a:t>
            </a:r>
            <a:r>
              <a:rPr lang="ru-RU" sz="2000" dirty="0" err="1"/>
              <a:t>жирних</a:t>
            </a:r>
            <a:r>
              <a:rPr lang="ru-RU" sz="2000" dirty="0"/>
              <a:t> кислот, </a:t>
            </a:r>
            <a:r>
              <a:rPr lang="ru-RU" sz="2000" dirty="0" err="1"/>
              <a:t>вітамінів</a:t>
            </a:r>
            <a:r>
              <a:rPr lang="ru-RU" sz="2000" dirty="0"/>
              <a:t> та </a:t>
            </a:r>
            <a:r>
              <a:rPr lang="ru-RU" sz="2000" dirty="0" err="1"/>
              <a:t>мінеральних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.</a:t>
            </a:r>
          </a:p>
          <a:p>
            <a:r>
              <a:rPr lang="ru-RU" sz="2000" b="1" i="1" u="sng" dirty="0"/>
              <a:t>Не рекомендовано</a:t>
            </a:r>
            <a:r>
              <a:rPr lang="ru-RU" sz="2000" dirty="0"/>
              <a:t>: </a:t>
            </a:r>
            <a:r>
              <a:rPr lang="ru-RU" sz="2000" dirty="0" err="1"/>
              <a:t>хлібобулочні</a:t>
            </a:r>
            <a:r>
              <a:rPr lang="ru-RU" sz="2000" dirty="0"/>
              <a:t> </a:t>
            </a:r>
            <a:r>
              <a:rPr lang="ru-RU" sz="2000" dirty="0" err="1"/>
              <a:t>вироби</a:t>
            </a:r>
            <a:r>
              <a:rPr lang="ru-RU" sz="2000" dirty="0"/>
              <a:t> з </a:t>
            </a:r>
            <a:r>
              <a:rPr lang="ru-RU" sz="2000" dirty="0" err="1"/>
              <a:t>борошна</a:t>
            </a:r>
            <a:r>
              <a:rPr lang="ru-RU" sz="2000" dirty="0"/>
              <a:t> </a:t>
            </a:r>
            <a:r>
              <a:rPr lang="ru-RU" sz="2000" dirty="0" err="1"/>
              <a:t>вищих</a:t>
            </a:r>
            <a:endParaRPr lang="ru-RU" sz="2000" dirty="0"/>
          </a:p>
          <a:p>
            <a:r>
              <a:rPr lang="ru-RU" sz="2000" dirty="0" err="1"/>
              <a:t>гатунків</a:t>
            </a:r>
            <a:r>
              <a:rPr lang="ru-RU" sz="2000" dirty="0"/>
              <a:t>,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здобного</a:t>
            </a:r>
            <a:r>
              <a:rPr lang="ru-RU" sz="2000" dirty="0"/>
              <a:t> </a:t>
            </a:r>
            <a:r>
              <a:rPr lang="ru-RU" sz="2000" dirty="0" err="1"/>
              <a:t>тіста</a:t>
            </a:r>
            <a:r>
              <a:rPr lang="ru-RU" sz="2000" dirty="0"/>
              <a:t>, </a:t>
            </a:r>
            <a:r>
              <a:rPr lang="ru-RU" sz="2000" dirty="0" err="1"/>
              <a:t>жирне</a:t>
            </a:r>
            <a:r>
              <a:rPr lang="ru-RU" sz="2000" dirty="0"/>
              <a:t> </a:t>
            </a:r>
            <a:r>
              <a:rPr lang="ru-RU" sz="2000" dirty="0" err="1"/>
              <a:t>м'ясо</a:t>
            </a:r>
            <a:r>
              <a:rPr lang="ru-RU" sz="2000" dirty="0"/>
              <a:t>, </a:t>
            </a:r>
            <a:r>
              <a:rPr lang="ru-RU" sz="2000" dirty="0" err="1"/>
              <a:t>копчені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, жирна</a:t>
            </a:r>
          </a:p>
          <a:p>
            <a:r>
              <a:rPr lang="ru-RU" sz="2000" dirty="0" err="1"/>
              <a:t>риба</a:t>
            </a:r>
            <a:r>
              <a:rPr lang="ru-RU" sz="2000" dirty="0"/>
              <a:t>, </a:t>
            </a:r>
            <a:r>
              <a:rPr lang="ru-RU" sz="2000" dirty="0" err="1"/>
              <a:t>жирні</a:t>
            </a:r>
            <a:r>
              <a:rPr lang="ru-RU" sz="2000" dirty="0"/>
              <a:t> </a:t>
            </a:r>
            <a:r>
              <a:rPr lang="ru-RU" sz="2000" dirty="0" err="1"/>
              <a:t>молочні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 – </a:t>
            </a:r>
            <a:r>
              <a:rPr lang="ru-RU" sz="2000" dirty="0" err="1"/>
              <a:t>м'який</a:t>
            </a:r>
            <a:r>
              <a:rPr lang="ru-RU" sz="2000" dirty="0"/>
              <a:t> та </a:t>
            </a:r>
            <a:r>
              <a:rPr lang="ru-RU" sz="2000" dirty="0" err="1"/>
              <a:t>твердий</a:t>
            </a:r>
            <a:r>
              <a:rPr lang="ru-RU" sz="2000" dirty="0"/>
              <a:t> </a:t>
            </a:r>
            <a:r>
              <a:rPr lang="ru-RU" sz="2000" dirty="0" err="1"/>
              <a:t>сири</a:t>
            </a:r>
            <a:r>
              <a:rPr lang="ru-RU" sz="2000" dirty="0"/>
              <a:t>, сметану,</a:t>
            </a:r>
          </a:p>
          <a:p>
            <a:r>
              <a:rPr lang="ru-RU" sz="2000" dirty="0"/>
              <a:t>вершки, сало, </a:t>
            </a:r>
            <a:r>
              <a:rPr lang="ru-RU" sz="2000" dirty="0" err="1"/>
              <a:t>макаронні</a:t>
            </a:r>
            <a:r>
              <a:rPr lang="ru-RU" sz="2000" dirty="0"/>
              <a:t> </a:t>
            </a:r>
            <a:r>
              <a:rPr lang="ru-RU" sz="2000" dirty="0" err="1"/>
              <a:t>вироби</a:t>
            </a:r>
            <a:r>
              <a:rPr lang="ru-RU" sz="2000" dirty="0"/>
              <a:t>, горох, </a:t>
            </a:r>
            <a:r>
              <a:rPr lang="ru-RU" sz="2000" dirty="0" err="1"/>
              <a:t>квасоля</a:t>
            </a:r>
            <a:r>
              <a:rPr lang="ru-RU" sz="2000" dirty="0"/>
              <a:t>, </a:t>
            </a:r>
            <a:r>
              <a:rPr lang="ru-RU" sz="2000" dirty="0" err="1"/>
              <a:t>солодкі</a:t>
            </a:r>
            <a:r>
              <a:rPr lang="ru-RU" sz="2000" dirty="0"/>
              <a:t> </a:t>
            </a:r>
            <a:r>
              <a:rPr lang="ru-RU" sz="2000" dirty="0" err="1"/>
              <a:t>фрукти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кавуни</a:t>
            </a:r>
            <a:r>
              <a:rPr lang="ru-RU" sz="2000" dirty="0"/>
              <a:t>, </a:t>
            </a:r>
            <a:r>
              <a:rPr lang="ru-RU" sz="2000" dirty="0" err="1"/>
              <a:t>солодощі</a:t>
            </a:r>
            <a:r>
              <a:rPr lang="ru-RU" sz="2000" dirty="0"/>
              <a:t>, </a:t>
            </a:r>
            <a:r>
              <a:rPr lang="ru-RU" sz="2000" dirty="0" err="1"/>
              <a:t>різні</a:t>
            </a:r>
            <a:r>
              <a:rPr lang="ru-RU" sz="2000" dirty="0"/>
              <a:t> </a:t>
            </a:r>
            <a:r>
              <a:rPr lang="ru-RU" sz="2000" dirty="0" err="1"/>
              <a:t>соуси</a:t>
            </a:r>
            <a:r>
              <a:rPr lang="ru-RU" sz="2000" dirty="0"/>
              <a:t>, </a:t>
            </a:r>
            <a:r>
              <a:rPr lang="ru-RU" sz="2000" dirty="0" err="1"/>
              <a:t>гірчицю</a:t>
            </a:r>
            <a:r>
              <a:rPr lang="ru-RU" sz="2000" dirty="0"/>
              <a:t>, </a:t>
            </a:r>
            <a:r>
              <a:rPr lang="ru-RU" sz="2000" dirty="0" err="1"/>
              <a:t>хрін</a:t>
            </a:r>
            <a:r>
              <a:rPr lang="ru-RU" sz="2000" dirty="0"/>
              <a:t>, </a:t>
            </a:r>
            <a:r>
              <a:rPr lang="ru-RU" sz="2000" dirty="0" err="1"/>
              <a:t>прянощі</a:t>
            </a:r>
            <a:r>
              <a:rPr lang="ru-RU" sz="2000" dirty="0"/>
              <a:t>, </a:t>
            </a:r>
            <a:r>
              <a:rPr lang="ru-RU" sz="2000" dirty="0" err="1"/>
              <a:t>міцні</a:t>
            </a:r>
            <a:r>
              <a:rPr lang="ru-RU" sz="2000" dirty="0"/>
              <a:t> </a:t>
            </a:r>
            <a:r>
              <a:rPr lang="ru-RU" sz="2000" dirty="0" err="1"/>
              <a:t>м'ясні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рибні</a:t>
            </a:r>
            <a:r>
              <a:rPr lang="ru-RU" sz="2000" dirty="0"/>
              <a:t> та </a:t>
            </a:r>
            <a:r>
              <a:rPr lang="ru-RU" sz="2000" dirty="0" err="1"/>
              <a:t>грибні</a:t>
            </a:r>
            <a:r>
              <a:rPr lang="ru-RU" sz="2000" dirty="0"/>
              <a:t> </a:t>
            </a:r>
            <a:r>
              <a:rPr lang="ru-RU" sz="2000" dirty="0" err="1"/>
              <a:t>супи</a:t>
            </a:r>
            <a:r>
              <a:rPr lang="ru-RU" sz="2000" dirty="0"/>
              <a:t>, </a:t>
            </a:r>
            <a:r>
              <a:rPr lang="ru-RU" sz="2000" dirty="0" err="1"/>
              <a:t>гострі</a:t>
            </a:r>
            <a:r>
              <a:rPr lang="ru-RU" sz="2000" dirty="0"/>
              <a:t> та </a:t>
            </a:r>
            <a:r>
              <a:rPr lang="ru-RU" sz="2000" dirty="0" err="1"/>
              <a:t>солоні</a:t>
            </a:r>
            <a:r>
              <a:rPr lang="ru-RU" sz="2000" dirty="0"/>
              <a:t> закуски, </a:t>
            </a:r>
            <a:r>
              <a:rPr lang="ru-RU" sz="2000" dirty="0" err="1"/>
              <a:t>напої</a:t>
            </a:r>
            <a:r>
              <a:rPr lang="ru-RU" sz="2000" dirty="0"/>
              <a:t> та соки </a:t>
            </a:r>
            <a:r>
              <a:rPr lang="ru-RU" sz="2000" dirty="0" err="1"/>
              <a:t>зі</a:t>
            </a:r>
            <a:endParaRPr lang="ru-RU" sz="2000" dirty="0"/>
          </a:p>
          <a:p>
            <a:r>
              <a:rPr lang="ru-RU" sz="2000" dirty="0" err="1"/>
              <a:t>значним</a:t>
            </a:r>
            <a:r>
              <a:rPr lang="ru-RU" sz="2000" dirty="0"/>
              <a:t> </a:t>
            </a:r>
            <a:r>
              <a:rPr lang="ru-RU" sz="2000" dirty="0" err="1"/>
              <a:t>вмістом</a:t>
            </a:r>
            <a:r>
              <a:rPr lang="ru-RU" sz="2000" dirty="0"/>
              <a:t> </a:t>
            </a:r>
            <a:r>
              <a:rPr lang="ru-RU" sz="2000" dirty="0" err="1"/>
              <a:t>цукру</a:t>
            </a:r>
            <a:r>
              <a:rPr lang="ru-RU" sz="2000" dirty="0"/>
              <a:t>, мед, </a:t>
            </a:r>
            <a:r>
              <a:rPr lang="ru-RU" sz="2000" dirty="0" err="1"/>
              <a:t>варення</a:t>
            </a:r>
            <a:r>
              <a:rPr lang="ru-RU" sz="2000" dirty="0"/>
              <a:t>, </a:t>
            </a:r>
            <a:r>
              <a:rPr lang="ru-RU" sz="2000" dirty="0" err="1"/>
              <a:t>цукерки</a:t>
            </a:r>
            <a:r>
              <a:rPr lang="ru-RU" sz="2000" dirty="0"/>
              <a:t>, шоколад. </a:t>
            </a:r>
          </a:p>
        </p:txBody>
      </p:sp>
    </p:spTree>
    <p:extLst>
      <p:ext uri="{BB962C8B-B14F-4D97-AF65-F5344CB8AC3E}">
        <p14:creationId xmlns:p14="http://schemas.microsoft.com/office/powerpoint/2010/main" val="1945127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9314" y="0"/>
            <a:ext cx="9175299" cy="481264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u="sng" dirty="0" smtClean="0"/>
              <a:t>Ожиріння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636" y="770021"/>
            <a:ext cx="11109977" cy="5062887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Сіль</a:t>
            </a:r>
            <a:r>
              <a:rPr lang="ru-RU" sz="2000" dirty="0" smtClean="0"/>
              <a:t> і </a:t>
            </a:r>
            <a:r>
              <a:rPr lang="ru-RU" sz="2000" dirty="0" err="1" smtClean="0"/>
              <a:t>вільну</a:t>
            </a:r>
            <a:r>
              <a:rPr lang="ru-RU" sz="2000" dirty="0" smtClean="0"/>
              <a:t> </a:t>
            </a:r>
            <a:r>
              <a:rPr lang="ru-RU" sz="2000" dirty="0" err="1"/>
              <a:t>рідину</a:t>
            </a:r>
            <a:r>
              <a:rPr lang="ru-RU" sz="2000" dirty="0"/>
              <a:t> </a:t>
            </a:r>
            <a:r>
              <a:rPr lang="ru-RU" sz="2000" dirty="0" err="1"/>
              <a:t>потрібно</a:t>
            </a:r>
            <a:r>
              <a:rPr lang="ru-RU" sz="2000" dirty="0"/>
              <a:t> </a:t>
            </a:r>
            <a:r>
              <a:rPr lang="ru-RU" sz="2000" dirty="0" err="1"/>
              <a:t>обмежити</a:t>
            </a:r>
            <a:r>
              <a:rPr lang="ru-RU" sz="2000" dirty="0"/>
              <a:t>.</a:t>
            </a:r>
          </a:p>
          <a:p>
            <a:r>
              <a:rPr lang="ru-RU" sz="2000" b="1" i="1" u="sng" dirty="0" err="1"/>
              <a:t>Рекомендують</a:t>
            </a:r>
            <a:r>
              <a:rPr lang="ru-RU" sz="2000" b="1" i="1" u="sng" dirty="0"/>
              <a:t> </a:t>
            </a:r>
            <a:r>
              <a:rPr lang="ru-RU" sz="2000" dirty="0" err="1"/>
              <a:t>вживати</a:t>
            </a:r>
            <a:r>
              <a:rPr lang="ru-RU" sz="2000" dirty="0"/>
              <a:t> </a:t>
            </a:r>
            <a:r>
              <a:rPr lang="ru-RU" sz="2000" dirty="0" err="1"/>
              <a:t>їжу</a:t>
            </a:r>
            <a:r>
              <a:rPr lang="ru-RU" sz="2000" dirty="0"/>
              <a:t> не </a:t>
            </a:r>
            <a:r>
              <a:rPr lang="ru-RU" sz="2000" dirty="0" err="1"/>
              <a:t>рідше</a:t>
            </a:r>
            <a:r>
              <a:rPr lang="ru-RU" sz="2000" dirty="0"/>
              <a:t> 4-5 </a:t>
            </a:r>
            <a:r>
              <a:rPr lang="ru-RU" sz="2000" dirty="0" err="1"/>
              <a:t>разів</a:t>
            </a:r>
            <a:r>
              <a:rPr lang="ru-RU" sz="2000" dirty="0"/>
              <a:t> на день, не</a:t>
            </a:r>
          </a:p>
          <a:p>
            <a:r>
              <a:rPr lang="ru-RU" sz="2000" dirty="0" err="1"/>
              <a:t>допускаючи</a:t>
            </a:r>
            <a:r>
              <a:rPr lang="ru-RU" sz="2000" dirty="0"/>
              <a:t> </a:t>
            </a:r>
            <a:r>
              <a:rPr lang="ru-RU" sz="2000" dirty="0" err="1"/>
              <a:t>переїдання</a:t>
            </a:r>
            <a:r>
              <a:rPr lang="ru-RU" sz="2000" dirty="0"/>
              <a:t>.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вживати</a:t>
            </a:r>
            <a:r>
              <a:rPr lang="ru-RU" sz="2000" dirty="0"/>
              <a:t> </a:t>
            </a:r>
            <a:r>
              <a:rPr lang="ru-RU" sz="2000" dirty="0" err="1"/>
              <a:t>хліб</a:t>
            </a:r>
            <a:r>
              <a:rPr lang="ru-RU" sz="2000" dirty="0"/>
              <a:t> </a:t>
            </a:r>
            <a:r>
              <a:rPr lang="ru-RU" sz="2000" dirty="0" err="1"/>
              <a:t>сірий</a:t>
            </a:r>
            <a:r>
              <a:rPr lang="ru-RU" sz="2000" dirty="0"/>
              <a:t>, </a:t>
            </a:r>
            <a:r>
              <a:rPr lang="ru-RU" sz="2000" dirty="0" err="1"/>
              <a:t>чорний</a:t>
            </a:r>
            <a:endParaRPr lang="ru-RU" sz="2000" dirty="0"/>
          </a:p>
          <a:p>
            <a:r>
              <a:rPr lang="ru-RU" sz="2000" dirty="0" err="1"/>
              <a:t>вчорашньої</a:t>
            </a:r>
            <a:r>
              <a:rPr lang="ru-RU" sz="2000" dirty="0"/>
              <a:t> </a:t>
            </a:r>
            <a:r>
              <a:rPr lang="ru-RU" sz="2000" dirty="0" err="1"/>
              <a:t>випічки</a:t>
            </a:r>
            <a:r>
              <a:rPr lang="ru-RU" sz="2000" dirty="0"/>
              <a:t>, </a:t>
            </a:r>
            <a:r>
              <a:rPr lang="ru-RU" sz="2000" dirty="0" err="1"/>
              <a:t>слабкий</a:t>
            </a:r>
            <a:r>
              <a:rPr lang="ru-RU" sz="2000" dirty="0"/>
              <a:t> чай з молоком, лимоном, </a:t>
            </a:r>
            <a:r>
              <a:rPr lang="ru-RU" sz="2000" dirty="0" err="1"/>
              <a:t>неміцну</a:t>
            </a:r>
            <a:r>
              <a:rPr lang="ru-RU" sz="2000" dirty="0"/>
              <a:t> </a:t>
            </a:r>
            <a:r>
              <a:rPr lang="ru-RU" sz="2000" dirty="0" err="1"/>
              <a:t>каву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овочеві</a:t>
            </a:r>
            <a:r>
              <a:rPr lang="ru-RU" sz="2000" dirty="0"/>
              <a:t> й </a:t>
            </a:r>
            <a:r>
              <a:rPr lang="ru-RU" sz="2000" dirty="0" err="1"/>
              <a:t>фруктові</a:t>
            </a:r>
            <a:r>
              <a:rPr lang="ru-RU" sz="2000" dirty="0"/>
              <a:t> соки, </a:t>
            </a:r>
            <a:r>
              <a:rPr lang="ru-RU" sz="2000" dirty="0" err="1"/>
              <a:t>настій</a:t>
            </a:r>
            <a:r>
              <a:rPr lang="ru-RU" sz="2000" dirty="0"/>
              <a:t> </a:t>
            </a:r>
            <a:r>
              <a:rPr lang="ru-RU" sz="2000" dirty="0" err="1"/>
              <a:t>шипшини</a:t>
            </a:r>
            <a:r>
              <a:rPr lang="ru-RU" sz="2000" dirty="0"/>
              <a:t>, </a:t>
            </a:r>
            <a:r>
              <a:rPr lang="ru-RU" sz="2000" dirty="0" err="1"/>
              <a:t>відвар</a:t>
            </a:r>
            <a:r>
              <a:rPr lang="ru-RU" sz="2000" dirty="0"/>
              <a:t> </a:t>
            </a:r>
            <a:r>
              <a:rPr lang="ru-RU" sz="2000" dirty="0" err="1"/>
              <a:t>пшеничних</a:t>
            </a:r>
            <a:endParaRPr lang="ru-RU" sz="2000" dirty="0"/>
          </a:p>
          <a:p>
            <a:r>
              <a:rPr lang="ru-RU" sz="2000" dirty="0" err="1"/>
              <a:t>висівок</a:t>
            </a:r>
            <a:r>
              <a:rPr lang="ru-RU" sz="2000" dirty="0"/>
              <a:t>, масло </a:t>
            </a:r>
            <a:r>
              <a:rPr lang="ru-RU" sz="2000" dirty="0" err="1"/>
              <a:t>вершкове</a:t>
            </a:r>
            <a:r>
              <a:rPr lang="ru-RU" sz="2000" dirty="0"/>
              <a:t> й </a:t>
            </a:r>
            <a:r>
              <a:rPr lang="ru-RU" sz="2000" dirty="0" err="1"/>
              <a:t>олію</a:t>
            </a:r>
            <a:r>
              <a:rPr lang="ru-RU" sz="2000" dirty="0"/>
              <a:t> – не </a:t>
            </a:r>
            <a:r>
              <a:rPr lang="ru-RU" sz="2000" dirty="0" err="1"/>
              <a:t>менше</a:t>
            </a:r>
            <a:r>
              <a:rPr lang="ru-RU" sz="2000" dirty="0"/>
              <a:t> 15-20 г на день, </a:t>
            </a:r>
            <a:r>
              <a:rPr lang="ru-RU" sz="2000" dirty="0" err="1"/>
              <a:t>борщі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овочеві</a:t>
            </a:r>
            <a:r>
              <a:rPr lang="ru-RU" sz="2000" dirty="0"/>
              <a:t> </a:t>
            </a:r>
            <a:r>
              <a:rPr lang="ru-RU" sz="2000" dirty="0" err="1"/>
              <a:t>супи</a:t>
            </a:r>
            <a:r>
              <a:rPr lang="ru-RU" sz="2000" dirty="0"/>
              <a:t>, </a:t>
            </a:r>
            <a:r>
              <a:rPr lang="ru-RU" sz="2000" dirty="0" err="1"/>
              <a:t>щі</a:t>
            </a:r>
            <a:r>
              <a:rPr lang="ru-RU" sz="2000" dirty="0"/>
              <a:t> </a:t>
            </a:r>
            <a:r>
              <a:rPr lang="ru-RU" sz="2000" dirty="0" err="1"/>
              <a:t>вегетаріанські</a:t>
            </a:r>
            <a:r>
              <a:rPr lang="ru-RU" sz="2000" dirty="0"/>
              <a:t> на </a:t>
            </a:r>
            <a:r>
              <a:rPr lang="ru-RU" sz="2000" dirty="0" err="1"/>
              <a:t>слабкому</a:t>
            </a:r>
            <a:r>
              <a:rPr lang="ru-RU" sz="2000" dirty="0"/>
              <a:t> </a:t>
            </a:r>
            <a:r>
              <a:rPr lang="ru-RU" sz="2000" dirty="0" err="1"/>
              <a:t>м’ясному</a:t>
            </a:r>
            <a:r>
              <a:rPr lang="ru-RU" sz="2000" dirty="0"/>
              <a:t> </a:t>
            </a:r>
            <a:r>
              <a:rPr lang="ru-RU" sz="2000" dirty="0" err="1"/>
              <a:t>бульйоні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холодні</a:t>
            </a:r>
            <a:r>
              <a:rPr lang="ru-RU" sz="2000" dirty="0"/>
              <a:t> </a:t>
            </a:r>
            <a:r>
              <a:rPr lang="ru-RU" sz="2000" dirty="0" err="1"/>
              <a:t>супи</a:t>
            </a:r>
            <a:r>
              <a:rPr lang="ru-RU" sz="2000" dirty="0"/>
              <a:t> з </a:t>
            </a:r>
            <a:r>
              <a:rPr lang="ru-RU" sz="2000" dirty="0" err="1"/>
              <a:t>несолодких</a:t>
            </a:r>
            <a:r>
              <a:rPr lang="ru-RU" sz="2000" dirty="0"/>
              <a:t> </a:t>
            </a:r>
            <a:r>
              <a:rPr lang="ru-RU" sz="2000" dirty="0" err="1"/>
              <a:t>сортів</a:t>
            </a:r>
            <a:r>
              <a:rPr lang="ru-RU" sz="2000" dirty="0"/>
              <a:t> </a:t>
            </a:r>
            <a:r>
              <a:rPr lang="ru-RU" sz="2000" dirty="0" err="1"/>
              <a:t>фруктів</a:t>
            </a:r>
            <a:r>
              <a:rPr lang="ru-RU" sz="2000" dirty="0"/>
              <a:t> і </a:t>
            </a:r>
            <a:r>
              <a:rPr lang="ru-RU" sz="2000" dirty="0" err="1"/>
              <a:t>ягід</a:t>
            </a:r>
            <a:r>
              <a:rPr lang="ru-RU" sz="2000" dirty="0"/>
              <a:t>, </a:t>
            </a:r>
            <a:r>
              <a:rPr lang="ru-RU" sz="2000" dirty="0" err="1"/>
              <a:t>приготовлені</a:t>
            </a:r>
            <a:r>
              <a:rPr lang="ru-RU" sz="2000" dirty="0"/>
              <a:t> на</a:t>
            </a:r>
          </a:p>
          <a:p>
            <a:r>
              <a:rPr lang="ru-RU" sz="2000" dirty="0" err="1"/>
              <a:t>сахарині</a:t>
            </a:r>
            <a:r>
              <a:rPr lang="ru-RU" sz="2000" dirty="0"/>
              <a:t>, </a:t>
            </a:r>
            <a:r>
              <a:rPr lang="ru-RU" sz="2000" dirty="0" err="1"/>
              <a:t>нежирні</a:t>
            </a:r>
            <a:r>
              <a:rPr lang="ru-RU" sz="2000" dirty="0"/>
              <a:t> </a:t>
            </a:r>
            <a:r>
              <a:rPr lang="ru-RU" sz="2000" dirty="0" err="1"/>
              <a:t>сорти</a:t>
            </a:r>
            <a:r>
              <a:rPr lang="ru-RU" sz="2000" dirty="0"/>
              <a:t> </a:t>
            </a:r>
            <a:r>
              <a:rPr lang="ru-RU" sz="2000" dirty="0" err="1"/>
              <a:t>м’яса</a:t>
            </a:r>
            <a:r>
              <a:rPr lang="ru-RU" sz="2000" dirty="0"/>
              <a:t> і </a:t>
            </a:r>
            <a:r>
              <a:rPr lang="ru-RU" sz="2000" dirty="0" err="1"/>
              <a:t>риби</a:t>
            </a:r>
            <a:r>
              <a:rPr lang="ru-RU" sz="2000" dirty="0"/>
              <a:t>, </a:t>
            </a:r>
            <a:r>
              <a:rPr lang="ru-RU" sz="2000" dirty="0" err="1"/>
              <a:t>яйця</a:t>
            </a:r>
            <a:r>
              <a:rPr lang="ru-RU" sz="2000" dirty="0"/>
              <a:t> в </a:t>
            </a:r>
            <a:r>
              <a:rPr lang="ru-RU" sz="2000" dirty="0" err="1"/>
              <a:t>обмеженій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свіжий</a:t>
            </a:r>
            <a:r>
              <a:rPr lang="ru-RU" sz="2000" dirty="0"/>
              <a:t> сир і страви з </a:t>
            </a:r>
            <a:r>
              <a:rPr lang="ru-RU" sz="2000" dirty="0" err="1"/>
              <a:t>нього</a:t>
            </a:r>
            <a:r>
              <a:rPr lang="ru-RU" sz="2000" dirty="0"/>
              <a:t>, </a:t>
            </a:r>
            <a:r>
              <a:rPr lang="ru-RU" sz="2000" dirty="0" err="1"/>
              <a:t>кефір</a:t>
            </a:r>
            <a:r>
              <a:rPr lang="ru-RU" sz="2000" dirty="0"/>
              <a:t>, </a:t>
            </a:r>
            <a:r>
              <a:rPr lang="ru-RU" sz="2000" dirty="0" err="1"/>
              <a:t>кисле</a:t>
            </a:r>
            <a:r>
              <a:rPr lang="ru-RU" sz="2000" dirty="0"/>
              <a:t> молоко, </a:t>
            </a:r>
            <a:r>
              <a:rPr lang="ru-RU" sz="2000" dirty="0" err="1"/>
              <a:t>гречана</a:t>
            </a:r>
            <a:r>
              <a:rPr lang="ru-RU" sz="2000" dirty="0"/>
              <a:t> і </a:t>
            </a:r>
            <a:r>
              <a:rPr lang="ru-RU" sz="2000" dirty="0" err="1"/>
              <a:t>вівсяна</a:t>
            </a:r>
            <a:r>
              <a:rPr lang="ru-RU" sz="2000" dirty="0"/>
              <a:t> </a:t>
            </a:r>
          </a:p>
          <a:p>
            <a:r>
              <a:rPr lang="ru-RU" sz="2000" dirty="0" err="1" smtClean="0"/>
              <a:t>каші</a:t>
            </a:r>
            <a:r>
              <a:rPr lang="ru-RU" sz="2000" dirty="0"/>
              <a:t>, </a:t>
            </a:r>
            <a:r>
              <a:rPr lang="ru-RU" sz="2000" dirty="0" err="1"/>
              <a:t>оселедець</a:t>
            </a:r>
            <a:r>
              <a:rPr lang="ru-RU" sz="2000" dirty="0"/>
              <a:t> </a:t>
            </a:r>
            <a:r>
              <a:rPr lang="ru-RU" sz="2000" dirty="0" err="1"/>
              <a:t>обмежено</a:t>
            </a:r>
            <a:r>
              <a:rPr lang="ru-RU" sz="2000" dirty="0"/>
              <a:t>, шинка, </a:t>
            </a:r>
            <a:r>
              <a:rPr lang="ru-RU" sz="2000" dirty="0" err="1"/>
              <a:t>ковбаса</a:t>
            </a:r>
            <a:r>
              <a:rPr lang="ru-RU" sz="2000" dirty="0"/>
              <a:t> </a:t>
            </a:r>
            <a:r>
              <a:rPr lang="ru-RU" sz="2000" dirty="0" err="1"/>
              <a:t>лікарська</a:t>
            </a:r>
            <a:r>
              <a:rPr lang="ru-RU" sz="2000" dirty="0"/>
              <a:t>, </a:t>
            </a:r>
            <a:r>
              <a:rPr lang="ru-RU" sz="2000" dirty="0" err="1"/>
              <a:t>краби</a:t>
            </a:r>
            <a:r>
              <a:rPr lang="ru-RU" sz="2000" dirty="0"/>
              <a:t>, </a:t>
            </a:r>
            <a:r>
              <a:rPr lang="ru-RU" sz="2000" dirty="0" err="1"/>
              <a:t>овочеві</a:t>
            </a:r>
            <a:endParaRPr lang="ru-RU" sz="2000" dirty="0"/>
          </a:p>
          <a:p>
            <a:r>
              <a:rPr lang="ru-RU" sz="2000" dirty="0" err="1"/>
              <a:t>консерви</a:t>
            </a:r>
            <a:r>
              <a:rPr lang="ru-RU" sz="2000" dirty="0"/>
              <a:t>, </a:t>
            </a:r>
            <a:r>
              <a:rPr lang="ru-RU" sz="2000" dirty="0" err="1"/>
              <a:t>риби</a:t>
            </a:r>
            <a:r>
              <a:rPr lang="ru-RU" sz="2000" dirty="0"/>
              <a:t> в </a:t>
            </a:r>
            <a:r>
              <a:rPr lang="ru-RU" sz="2000" dirty="0" err="1"/>
              <a:t>маринаді</a:t>
            </a:r>
            <a:r>
              <a:rPr lang="ru-RU" sz="2000" dirty="0"/>
              <a:t>, </a:t>
            </a:r>
            <a:r>
              <a:rPr lang="ru-RU" sz="2000" dirty="0" err="1"/>
              <a:t>салати</a:t>
            </a:r>
            <a:r>
              <a:rPr lang="ru-RU" sz="2000" dirty="0"/>
              <a:t> і </a:t>
            </a:r>
            <a:r>
              <a:rPr lang="ru-RU" sz="2000" dirty="0" err="1"/>
              <a:t>вінегрети</a:t>
            </a:r>
            <a:r>
              <a:rPr lang="ru-RU" sz="2000" dirty="0"/>
              <a:t>, </a:t>
            </a:r>
            <a:r>
              <a:rPr lang="ru-RU" sz="2000" dirty="0" err="1"/>
              <a:t>сирі</a:t>
            </a:r>
            <a:r>
              <a:rPr lang="ru-RU" sz="2000" dirty="0"/>
              <a:t> й </a:t>
            </a:r>
            <a:r>
              <a:rPr lang="ru-RU" sz="2000" dirty="0" err="1"/>
              <a:t>печені</a:t>
            </a:r>
            <a:r>
              <a:rPr lang="ru-RU" sz="2000" dirty="0"/>
              <a:t> </a:t>
            </a:r>
            <a:r>
              <a:rPr lang="ru-RU" sz="2000" dirty="0" err="1"/>
              <a:t>фрукти</a:t>
            </a:r>
            <a:endParaRPr lang="ru-RU" sz="2000" dirty="0"/>
          </a:p>
          <a:p>
            <a:r>
              <a:rPr lang="ru-RU" sz="2000" dirty="0"/>
              <a:t>та </a:t>
            </a:r>
            <a:r>
              <a:rPr lang="ru-RU" sz="2000" dirty="0" err="1"/>
              <a:t>ягоди</a:t>
            </a:r>
            <a:r>
              <a:rPr lang="ru-RU" sz="2000" dirty="0"/>
              <a:t>, </a:t>
            </a:r>
            <a:r>
              <a:rPr lang="ru-RU" sz="2000" dirty="0" err="1"/>
              <a:t>овочі</a:t>
            </a:r>
            <a:r>
              <a:rPr lang="ru-RU" sz="2000" dirty="0"/>
              <a:t> й </a:t>
            </a:r>
            <a:r>
              <a:rPr lang="ru-RU" sz="2000" dirty="0" err="1"/>
              <a:t>овочеві</a:t>
            </a:r>
            <a:r>
              <a:rPr lang="ru-RU" sz="2000" dirty="0"/>
              <a:t> страви </a:t>
            </a:r>
            <a:r>
              <a:rPr lang="ru-RU" sz="2000" dirty="0" err="1"/>
              <a:t>різні</a:t>
            </a:r>
            <a:r>
              <a:rPr lang="ru-RU" sz="2000" dirty="0"/>
              <a:t>, а </a:t>
            </a:r>
            <a:r>
              <a:rPr lang="ru-RU" sz="2000" dirty="0" err="1"/>
              <a:t>картопля</a:t>
            </a:r>
            <a:r>
              <a:rPr lang="ru-RU" sz="2000" dirty="0"/>
              <a:t> </a:t>
            </a:r>
            <a:r>
              <a:rPr lang="ru-RU" sz="2000" dirty="0" err="1"/>
              <a:t>обмежено</a:t>
            </a:r>
            <a:r>
              <a:rPr lang="ru-RU" sz="2000" dirty="0"/>
              <a:t>.</a:t>
            </a:r>
          </a:p>
          <a:p>
            <a:r>
              <a:rPr lang="ru-RU" sz="2000" b="1" i="1" u="sng" dirty="0" err="1"/>
              <a:t>Калорійність</a:t>
            </a:r>
            <a:r>
              <a:rPr lang="ru-RU" sz="2000" b="1" i="1" u="sng" dirty="0"/>
              <a:t> 1600 – 1700 ккал.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45127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676" y="316102"/>
            <a:ext cx="9646936" cy="1280890"/>
          </a:xfrm>
        </p:spPr>
        <p:txBody>
          <a:bodyPr/>
          <a:lstStyle/>
          <a:p>
            <a:pPr algn="ctr"/>
            <a:r>
              <a:rPr lang="ru-RU" b="1" i="1" u="sng" dirty="0" err="1"/>
              <a:t>Цукровий</a:t>
            </a:r>
            <a:r>
              <a:rPr lang="ru-RU" b="1" i="1" u="sng" dirty="0"/>
              <a:t> </a:t>
            </a:r>
            <a:r>
              <a:rPr lang="ru-RU" b="1" i="1" u="sng" dirty="0" err="1"/>
              <a:t>діабет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6669" y="1078029"/>
            <a:ext cx="9877943" cy="4833193"/>
          </a:xfrm>
        </p:spPr>
        <p:txBody>
          <a:bodyPr>
            <a:noAutofit/>
          </a:bodyPr>
          <a:lstStyle/>
          <a:p>
            <a:r>
              <a:rPr lang="ru-RU" sz="2000" dirty="0" err="1"/>
              <a:t>Їжа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бути </a:t>
            </a:r>
            <a:r>
              <a:rPr lang="ru-RU" sz="2000" dirty="0" err="1"/>
              <a:t>різноманітна</a:t>
            </a:r>
            <a:r>
              <a:rPr lang="ru-RU" sz="2000" dirty="0"/>
              <a:t>, </a:t>
            </a:r>
            <a:r>
              <a:rPr lang="ru-RU" sz="2000" dirty="0" err="1"/>
              <a:t>повноцінна</a:t>
            </a:r>
            <a:r>
              <a:rPr lang="ru-RU" sz="2000" dirty="0"/>
              <a:t>, з </a:t>
            </a:r>
            <a:r>
              <a:rPr lang="ru-RU" sz="2000" dirty="0" err="1"/>
              <a:t>підвищеним</a:t>
            </a:r>
            <a:r>
              <a:rPr lang="ru-RU" sz="2000" dirty="0"/>
              <a:t> </a:t>
            </a:r>
            <a:r>
              <a:rPr lang="ru-RU" sz="2000" dirty="0" err="1"/>
              <a:t>вмістом</a:t>
            </a:r>
            <a:endParaRPr lang="ru-RU" sz="2000" dirty="0"/>
          </a:p>
          <a:p>
            <a:r>
              <a:rPr lang="ru-RU" sz="2000" dirty="0" err="1"/>
              <a:t>вітамінів</a:t>
            </a:r>
            <a:r>
              <a:rPr lang="ru-RU" sz="2000" dirty="0"/>
              <a:t> і </a:t>
            </a:r>
            <a:r>
              <a:rPr lang="ru-RU" sz="2000" dirty="0" err="1"/>
              <a:t>обов’язковим</a:t>
            </a:r>
            <a:r>
              <a:rPr lang="ru-RU" sz="2000" dirty="0"/>
              <a:t> </a:t>
            </a:r>
            <a:r>
              <a:rPr lang="ru-RU" sz="2000" dirty="0" err="1"/>
              <a:t>уведенням</a:t>
            </a:r>
            <a:r>
              <a:rPr lang="ru-RU" sz="2000" dirty="0"/>
              <a:t> </a:t>
            </a:r>
            <a:r>
              <a:rPr lang="ru-RU" sz="2000" dirty="0" err="1"/>
              <a:t>продуктів</a:t>
            </a:r>
            <a:r>
              <a:rPr lang="ru-RU" sz="2000" dirty="0"/>
              <a:t> з </a:t>
            </a:r>
            <a:r>
              <a:rPr lang="ru-RU" sz="2000" dirty="0" err="1"/>
              <a:t>ліпотропною</a:t>
            </a:r>
            <a:r>
              <a:rPr lang="ru-RU" sz="2000" dirty="0"/>
              <a:t> </a:t>
            </a:r>
            <a:r>
              <a:rPr lang="ru-RU" sz="2000" dirty="0" err="1"/>
              <a:t>дією</a:t>
            </a:r>
            <a:r>
              <a:rPr lang="ru-RU" sz="2000" dirty="0"/>
              <a:t>. У</a:t>
            </a:r>
          </a:p>
          <a:p>
            <a:r>
              <a:rPr lang="ru-RU" sz="2000" dirty="0" err="1"/>
              <a:t>раціоні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бути нормальна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(100 г </a:t>
            </a:r>
            <a:r>
              <a:rPr lang="ru-RU" sz="2000" dirty="0" err="1"/>
              <a:t>білків</a:t>
            </a:r>
            <a:r>
              <a:rPr lang="ru-RU" sz="2000" dirty="0"/>
              <a:t> і до 60 % з</a:t>
            </a:r>
          </a:p>
          <a:p>
            <a:r>
              <a:rPr lang="ru-RU" sz="2000" dirty="0"/>
              <a:t>них – </a:t>
            </a:r>
            <a:r>
              <a:rPr lang="ru-RU" sz="2000" dirty="0" err="1"/>
              <a:t>тваринних</a:t>
            </a:r>
            <a:r>
              <a:rPr lang="ru-RU" sz="2000" dirty="0"/>
              <a:t>), </a:t>
            </a:r>
            <a:r>
              <a:rPr lang="ru-RU" sz="2000" dirty="0" err="1"/>
              <a:t>помірна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жирів</a:t>
            </a:r>
            <a:r>
              <a:rPr lang="ru-RU" sz="2000" dirty="0"/>
              <a:t> (65-85 г, </a:t>
            </a:r>
            <a:r>
              <a:rPr lang="ru-RU" sz="2000" dirty="0" err="1"/>
              <a:t>із</a:t>
            </a:r>
            <a:r>
              <a:rPr lang="ru-RU" sz="2000" dirty="0"/>
              <a:t> них 25-30%</a:t>
            </a:r>
          </a:p>
          <a:p>
            <a:r>
              <a:rPr lang="ru-RU" sz="2000" dirty="0" err="1"/>
              <a:t>рослинних</a:t>
            </a:r>
            <a:r>
              <a:rPr lang="ru-RU" sz="2000" dirty="0"/>
              <a:t>) та </a:t>
            </a:r>
            <a:r>
              <a:rPr lang="ru-RU" sz="2000" dirty="0" err="1"/>
              <a:t>різко</a:t>
            </a:r>
            <a:r>
              <a:rPr lang="ru-RU" sz="2000" dirty="0"/>
              <a:t> </a:t>
            </a:r>
            <a:r>
              <a:rPr lang="ru-RU" sz="2000" dirty="0" err="1"/>
              <a:t>обмежена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 (250–300 г),</a:t>
            </a:r>
          </a:p>
          <a:p>
            <a:r>
              <a:rPr lang="ru-RU" sz="2000" dirty="0" err="1"/>
              <a:t>усього</a:t>
            </a:r>
            <a:r>
              <a:rPr lang="ru-RU" sz="2000" dirty="0"/>
              <a:t> – 2400-2500 ккал.</a:t>
            </a:r>
          </a:p>
          <a:p>
            <a:r>
              <a:rPr lang="ru-RU" sz="2000" b="1" i="1" u="sng" dirty="0"/>
              <a:t>Не рекомендовано</a:t>
            </a:r>
            <a:r>
              <a:rPr lang="ru-RU" sz="2000" dirty="0"/>
              <a:t>: </a:t>
            </a:r>
            <a:r>
              <a:rPr lang="ru-RU" sz="2000" dirty="0" err="1"/>
              <a:t>цукор</a:t>
            </a:r>
            <a:r>
              <a:rPr lang="ru-RU" sz="2000" dirty="0"/>
              <a:t>, мед, </a:t>
            </a:r>
            <a:r>
              <a:rPr lang="ru-RU" sz="2000" dirty="0" err="1"/>
              <a:t>солодкі</a:t>
            </a:r>
            <a:r>
              <a:rPr lang="ru-RU" sz="2000" dirty="0"/>
              <a:t> </a:t>
            </a:r>
            <a:r>
              <a:rPr lang="ru-RU" sz="2000" dirty="0" err="1"/>
              <a:t>фрукти</a:t>
            </a:r>
            <a:r>
              <a:rPr lang="ru-RU" sz="2000" dirty="0"/>
              <a:t>, </a:t>
            </a:r>
            <a:r>
              <a:rPr lang="ru-RU" sz="2000" dirty="0" err="1"/>
              <a:t>овочі</a:t>
            </a:r>
            <a:r>
              <a:rPr lang="ru-RU" sz="2000" dirty="0"/>
              <a:t> та</a:t>
            </a:r>
          </a:p>
          <a:p>
            <a:r>
              <a:rPr lang="ru-RU" sz="2000" dirty="0" err="1"/>
              <a:t>фрукти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значним</a:t>
            </a:r>
            <a:r>
              <a:rPr lang="ru-RU" sz="2000" dirty="0"/>
              <a:t> </a:t>
            </a:r>
            <a:r>
              <a:rPr lang="ru-RU" sz="2000" dirty="0" err="1"/>
              <a:t>вмістом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 (</a:t>
            </a:r>
            <a:r>
              <a:rPr lang="ru-RU" sz="2000" dirty="0" err="1"/>
              <a:t>картопля</a:t>
            </a:r>
            <a:r>
              <a:rPr lang="ru-RU" sz="2000" dirty="0"/>
              <a:t>, манка, </a:t>
            </a:r>
            <a:r>
              <a:rPr lang="ru-RU" sz="2000" dirty="0" err="1"/>
              <a:t>банани</a:t>
            </a:r>
            <a:r>
              <a:rPr lang="ru-RU" sz="2000" dirty="0" smtClean="0"/>
              <a:t>,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6453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676" y="316102"/>
            <a:ext cx="9646936" cy="1280890"/>
          </a:xfrm>
        </p:spPr>
        <p:txBody>
          <a:bodyPr/>
          <a:lstStyle/>
          <a:p>
            <a:pPr algn="ctr"/>
            <a:r>
              <a:rPr lang="ru-RU" b="1" i="1" u="sng" dirty="0" err="1"/>
              <a:t>Цукровий</a:t>
            </a:r>
            <a:r>
              <a:rPr lang="ru-RU" b="1" i="1" u="sng" dirty="0"/>
              <a:t> </a:t>
            </a:r>
            <a:r>
              <a:rPr lang="ru-RU" b="1" i="1" u="sng" dirty="0" err="1"/>
              <a:t>діабет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6669" y="1078029"/>
            <a:ext cx="9877943" cy="4833193"/>
          </a:xfrm>
        </p:spPr>
        <p:txBody>
          <a:bodyPr>
            <a:noAutofit/>
          </a:bodyPr>
          <a:lstStyle/>
          <a:p>
            <a:r>
              <a:rPr lang="ru-RU" sz="2000" dirty="0" smtClean="0"/>
              <a:t>виноград</a:t>
            </a:r>
            <a:r>
              <a:rPr lang="ru-RU" sz="2000" dirty="0"/>
              <a:t>, </a:t>
            </a:r>
            <a:r>
              <a:rPr lang="ru-RU" sz="2000" dirty="0" err="1"/>
              <a:t>кавуни</a:t>
            </a:r>
            <a:r>
              <a:rPr lang="ru-RU" sz="2000" dirty="0"/>
              <a:t>, </a:t>
            </a:r>
            <a:r>
              <a:rPr lang="ru-RU" sz="2000" dirty="0" err="1"/>
              <a:t>ізюм</a:t>
            </a:r>
            <a:r>
              <a:rPr lang="ru-RU" sz="2000" dirty="0"/>
              <a:t>, </a:t>
            </a:r>
            <a:r>
              <a:rPr lang="ru-RU" sz="2000" dirty="0" err="1"/>
              <a:t>чорнослив</a:t>
            </a:r>
            <a:r>
              <a:rPr lang="ru-RU" sz="2000" dirty="0"/>
              <a:t>, урюк), солодка </a:t>
            </a:r>
            <a:r>
              <a:rPr lang="ru-RU" sz="2000" dirty="0" err="1"/>
              <a:t>сиркова</a:t>
            </a:r>
            <a:r>
              <a:rPr lang="ru-RU" sz="2000" dirty="0"/>
              <a:t> </a:t>
            </a:r>
            <a:r>
              <a:rPr lang="ru-RU" sz="2000" dirty="0" err="1"/>
              <a:t>маса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згущене</a:t>
            </a:r>
            <a:r>
              <a:rPr lang="ru-RU" sz="2000" dirty="0"/>
              <a:t> молоко, </a:t>
            </a:r>
            <a:r>
              <a:rPr lang="ru-RU" sz="2000" dirty="0" err="1"/>
              <a:t>морозиво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гострі</a:t>
            </a:r>
            <a:r>
              <a:rPr lang="ru-RU" sz="2000" dirty="0"/>
              <a:t> та </a:t>
            </a:r>
            <a:r>
              <a:rPr lang="ru-RU" sz="2000" dirty="0" err="1"/>
              <a:t>жирні</a:t>
            </a:r>
            <a:r>
              <a:rPr lang="ru-RU" sz="2000" dirty="0"/>
              <a:t> </a:t>
            </a:r>
            <a:r>
              <a:rPr lang="ru-RU" sz="2000" dirty="0" err="1"/>
              <a:t>сири</a:t>
            </a:r>
            <a:r>
              <a:rPr lang="ru-RU" sz="2000" dirty="0"/>
              <a:t>, жирна</a:t>
            </a:r>
          </a:p>
          <a:p>
            <a:r>
              <a:rPr lang="ru-RU" sz="2000" dirty="0" err="1"/>
              <a:t>риба</a:t>
            </a:r>
            <a:r>
              <a:rPr lang="ru-RU" sz="2000" dirty="0"/>
              <a:t>, </a:t>
            </a:r>
            <a:r>
              <a:rPr lang="ru-RU" sz="2000" dirty="0" err="1"/>
              <a:t>жирне</a:t>
            </a:r>
            <a:r>
              <a:rPr lang="ru-RU" sz="2000" dirty="0"/>
              <a:t> </a:t>
            </a:r>
            <a:r>
              <a:rPr lang="ru-RU" sz="2000" dirty="0" err="1"/>
              <a:t>м'ясо</a:t>
            </a:r>
            <a:r>
              <a:rPr lang="ru-RU" sz="2000" dirty="0"/>
              <a:t>, </a:t>
            </a:r>
            <a:r>
              <a:rPr lang="ru-RU" sz="2000" dirty="0" err="1"/>
              <a:t>копченості</a:t>
            </a:r>
            <a:r>
              <a:rPr lang="ru-RU" sz="2000" dirty="0"/>
              <a:t>, </a:t>
            </a:r>
            <a:r>
              <a:rPr lang="ru-RU" sz="2000" dirty="0" err="1"/>
              <a:t>жирні</a:t>
            </a:r>
            <a:r>
              <a:rPr lang="ru-RU" sz="2000" dirty="0"/>
              <a:t> </a:t>
            </a:r>
            <a:r>
              <a:rPr lang="ru-RU" sz="2000" dirty="0" err="1"/>
              <a:t>ковбаси</a:t>
            </a:r>
            <a:r>
              <a:rPr lang="ru-RU" sz="2000" dirty="0"/>
              <a:t>, сало, </a:t>
            </a:r>
            <a:r>
              <a:rPr lang="ru-RU" sz="2000" dirty="0" err="1"/>
              <a:t>хлібобулочні</a:t>
            </a:r>
            <a:endParaRPr lang="ru-RU" sz="2000" dirty="0"/>
          </a:p>
          <a:p>
            <a:r>
              <a:rPr lang="ru-RU" sz="2000" dirty="0" err="1"/>
              <a:t>вироби</a:t>
            </a:r>
            <a:r>
              <a:rPr lang="ru-RU" sz="2000" dirty="0"/>
              <a:t> з </a:t>
            </a:r>
            <a:r>
              <a:rPr lang="ru-RU" sz="2000" dirty="0" err="1"/>
              <a:t>борошна</a:t>
            </a:r>
            <a:r>
              <a:rPr lang="ru-RU" sz="2000" dirty="0"/>
              <a:t> </a:t>
            </a:r>
            <a:r>
              <a:rPr lang="ru-RU" sz="2000" dirty="0" err="1"/>
              <a:t>вищих</a:t>
            </a:r>
            <a:r>
              <a:rPr lang="ru-RU" sz="2000" dirty="0"/>
              <a:t> </a:t>
            </a:r>
            <a:r>
              <a:rPr lang="ru-RU" sz="2000" dirty="0" err="1"/>
              <a:t>гатунків</a:t>
            </a:r>
            <a:r>
              <a:rPr lang="ru-RU" sz="2000" dirty="0"/>
              <a:t> та </a:t>
            </a:r>
            <a:r>
              <a:rPr lang="ru-RU" sz="2000" dirty="0" err="1"/>
              <a:t>здобного</a:t>
            </a:r>
            <a:r>
              <a:rPr lang="ru-RU" sz="2000" dirty="0"/>
              <a:t> </a:t>
            </a:r>
            <a:r>
              <a:rPr lang="ru-RU" sz="2000" dirty="0" err="1"/>
              <a:t>тіста</a:t>
            </a:r>
            <a:r>
              <a:rPr lang="ru-RU" sz="2000" dirty="0"/>
              <a:t>, </a:t>
            </a:r>
            <a:r>
              <a:rPr lang="ru-RU" sz="2000" dirty="0" err="1"/>
              <a:t>гострі</a:t>
            </a:r>
            <a:r>
              <a:rPr lang="ru-RU" sz="2000" dirty="0"/>
              <a:t> </a:t>
            </a:r>
            <a:r>
              <a:rPr lang="ru-RU" sz="2000" dirty="0" err="1"/>
              <a:t>соуси</a:t>
            </a:r>
            <a:r>
              <a:rPr lang="ru-RU" sz="2000" dirty="0"/>
              <a:t>,</a:t>
            </a:r>
          </a:p>
          <a:p>
            <a:r>
              <a:rPr lang="ru-RU" sz="2000" dirty="0"/>
              <a:t>оцет, </a:t>
            </a:r>
            <a:r>
              <a:rPr lang="ru-RU" sz="2000" dirty="0" err="1"/>
              <a:t>міцні</a:t>
            </a:r>
            <a:r>
              <a:rPr lang="ru-RU" sz="2000" dirty="0"/>
              <a:t> </a:t>
            </a:r>
            <a:r>
              <a:rPr lang="ru-RU" sz="2000" dirty="0" err="1"/>
              <a:t>бульйони</a:t>
            </a:r>
            <a:r>
              <a:rPr lang="ru-RU" sz="2000" dirty="0"/>
              <a:t>, </a:t>
            </a:r>
            <a:r>
              <a:rPr lang="ru-RU" sz="2000" dirty="0" err="1"/>
              <a:t>усі</a:t>
            </a:r>
            <a:r>
              <a:rPr lang="ru-RU" sz="2000" dirty="0"/>
              <a:t> соки та </a:t>
            </a:r>
            <a:r>
              <a:rPr lang="ru-RU" sz="2000" dirty="0" err="1"/>
              <a:t>напої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значним</a:t>
            </a:r>
            <a:r>
              <a:rPr lang="ru-RU" sz="2000" dirty="0"/>
              <a:t> </a:t>
            </a:r>
            <a:r>
              <a:rPr lang="ru-RU" sz="2000" dirty="0" err="1"/>
              <a:t>вмістом</a:t>
            </a:r>
            <a:r>
              <a:rPr lang="ru-RU" sz="2000" dirty="0"/>
              <a:t> </a:t>
            </a:r>
            <a:r>
              <a:rPr lang="ru-RU" sz="2000" dirty="0" err="1"/>
              <a:t>цукру</a:t>
            </a:r>
            <a:r>
              <a:rPr lang="ru-RU" sz="2000" dirty="0"/>
              <a:t>.</a:t>
            </a:r>
          </a:p>
          <a:p>
            <a:r>
              <a:rPr lang="ru-RU" sz="2000" b="1" i="1" u="sng" dirty="0"/>
              <a:t>Рекомендовано </a:t>
            </a:r>
            <a:r>
              <a:rPr lang="ru-RU" sz="2000" b="1" i="1" u="sng" dirty="0" err="1"/>
              <a:t>вживати</a:t>
            </a:r>
            <a:r>
              <a:rPr lang="ru-RU" sz="2000" dirty="0"/>
              <a:t>: </a:t>
            </a:r>
            <a:r>
              <a:rPr lang="ru-RU" sz="2000" dirty="0" err="1"/>
              <a:t>борщі</a:t>
            </a:r>
            <a:r>
              <a:rPr lang="ru-RU" sz="2000" dirty="0"/>
              <a:t> </a:t>
            </a:r>
            <a:r>
              <a:rPr lang="ru-RU" sz="2000" dirty="0" err="1"/>
              <a:t>овочеві</a:t>
            </a:r>
            <a:r>
              <a:rPr lang="ru-RU" sz="2000" dirty="0"/>
              <a:t>, </a:t>
            </a:r>
            <a:r>
              <a:rPr lang="ru-RU" sz="2000" dirty="0" err="1"/>
              <a:t>молочні</a:t>
            </a:r>
            <a:r>
              <a:rPr lang="ru-RU" sz="2000" dirty="0"/>
              <a:t> </a:t>
            </a:r>
            <a:r>
              <a:rPr lang="ru-RU" sz="2000" dirty="0" err="1"/>
              <a:t>супи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вегетаріанський</a:t>
            </a:r>
            <a:r>
              <a:rPr lang="ru-RU" sz="2000" dirty="0"/>
              <a:t> суп на </a:t>
            </a:r>
            <a:r>
              <a:rPr lang="ru-RU" sz="2000" dirty="0" err="1"/>
              <a:t>слабкому</a:t>
            </a:r>
            <a:r>
              <a:rPr lang="ru-RU" sz="2000" dirty="0"/>
              <a:t> </a:t>
            </a:r>
            <a:r>
              <a:rPr lang="ru-RU" sz="2000" dirty="0" err="1"/>
              <a:t>бульйоні</a:t>
            </a:r>
            <a:r>
              <a:rPr lang="ru-RU" sz="2000" dirty="0"/>
              <a:t>, не </a:t>
            </a:r>
            <a:r>
              <a:rPr lang="ru-RU" sz="2000" dirty="0" err="1"/>
              <a:t>жирне</a:t>
            </a:r>
            <a:r>
              <a:rPr lang="ru-RU" sz="2000" dirty="0"/>
              <a:t> </a:t>
            </a:r>
            <a:r>
              <a:rPr lang="ru-RU" sz="2000" dirty="0" err="1"/>
              <a:t>м’ясо</a:t>
            </a:r>
            <a:r>
              <a:rPr lang="ru-RU" sz="2000" dirty="0"/>
              <a:t>,</a:t>
            </a:r>
          </a:p>
          <a:p>
            <a:r>
              <a:rPr lang="ru-RU" sz="2000" dirty="0" err="1"/>
              <a:t>яловичина</a:t>
            </a:r>
            <a:r>
              <a:rPr lang="ru-RU" sz="2000" dirty="0"/>
              <a:t>, крольчатина, </a:t>
            </a:r>
            <a:r>
              <a:rPr lang="ru-RU" sz="2000" dirty="0" err="1"/>
              <a:t>птиця</a:t>
            </a:r>
            <a:r>
              <a:rPr lang="ru-RU" sz="2000" dirty="0"/>
              <a:t>, у </a:t>
            </a:r>
            <a:r>
              <a:rPr lang="ru-RU" sz="2000" dirty="0" err="1"/>
              <a:t>котлетну</a:t>
            </a:r>
            <a:r>
              <a:rPr lang="ru-RU" sz="2000" dirty="0"/>
              <a:t> </a:t>
            </a:r>
            <a:r>
              <a:rPr lang="ru-RU" sz="2000" dirty="0" err="1"/>
              <a:t>масу</a:t>
            </a:r>
            <a:r>
              <a:rPr lang="ru-RU" sz="2000" dirty="0"/>
              <a:t> </a:t>
            </a:r>
            <a:r>
              <a:rPr lang="ru-RU" sz="2000" dirty="0" err="1"/>
              <a:t>замість</a:t>
            </a:r>
            <a:r>
              <a:rPr lang="ru-RU" sz="2000" dirty="0"/>
              <a:t> </a:t>
            </a:r>
            <a:r>
              <a:rPr lang="ru-RU" sz="2000" dirty="0" err="1" smtClean="0"/>
              <a:t>хліба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6453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676" y="316102"/>
            <a:ext cx="9646936" cy="1280890"/>
          </a:xfrm>
        </p:spPr>
        <p:txBody>
          <a:bodyPr/>
          <a:lstStyle/>
          <a:p>
            <a:pPr algn="ctr"/>
            <a:r>
              <a:rPr lang="ru-RU" b="1" i="1" u="sng" dirty="0" err="1"/>
              <a:t>Цукровий</a:t>
            </a:r>
            <a:r>
              <a:rPr lang="ru-RU" b="1" i="1" u="sng" dirty="0"/>
              <a:t> </a:t>
            </a:r>
            <a:r>
              <a:rPr lang="ru-RU" b="1" i="1" u="sng" dirty="0" err="1"/>
              <a:t>діабет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6669" y="1078029"/>
            <a:ext cx="9877943" cy="4833193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можна</a:t>
            </a:r>
            <a:r>
              <a:rPr lang="ru-RU" sz="2000" dirty="0" smtClean="0"/>
              <a:t> </a:t>
            </a:r>
            <a:r>
              <a:rPr lang="ru-RU" sz="2000" dirty="0" err="1"/>
              <a:t>класти</a:t>
            </a:r>
            <a:r>
              <a:rPr lang="ru-RU" sz="2000" dirty="0"/>
              <a:t> </a:t>
            </a:r>
            <a:r>
              <a:rPr lang="ru-RU" sz="2000" dirty="0" err="1"/>
              <a:t>свіжий</a:t>
            </a:r>
            <a:r>
              <a:rPr lang="ru-RU" sz="2000" dirty="0"/>
              <a:t> творог (на 100 г </a:t>
            </a:r>
            <a:r>
              <a:rPr lang="ru-RU" sz="2000" dirty="0" err="1"/>
              <a:t>м’яса</a:t>
            </a:r>
            <a:r>
              <a:rPr lang="ru-RU" sz="2000" dirty="0"/>
              <a:t> 50 г творогу), </a:t>
            </a:r>
            <a:r>
              <a:rPr lang="ru-RU" sz="2000" dirty="0" err="1"/>
              <a:t>свіже</a:t>
            </a:r>
            <a:r>
              <a:rPr lang="ru-RU" sz="2000" dirty="0"/>
              <a:t> і</a:t>
            </a:r>
          </a:p>
          <a:p>
            <a:r>
              <a:rPr lang="ru-RU" sz="2000" dirty="0" err="1"/>
              <a:t>кисле</a:t>
            </a:r>
            <a:r>
              <a:rPr lang="ru-RU" sz="2000" dirty="0"/>
              <a:t> молоко, </a:t>
            </a:r>
            <a:r>
              <a:rPr lang="ru-RU" sz="2000" dirty="0" err="1"/>
              <a:t>кефір</a:t>
            </a:r>
            <a:r>
              <a:rPr lang="ru-RU" sz="2000" dirty="0"/>
              <a:t>, сметана, </a:t>
            </a:r>
            <a:r>
              <a:rPr lang="ru-RU" sz="2000" dirty="0" err="1"/>
              <a:t>сичужний</a:t>
            </a:r>
            <a:r>
              <a:rPr lang="ru-RU" sz="2000" dirty="0"/>
              <a:t> сир, </a:t>
            </a:r>
            <a:r>
              <a:rPr lang="ru-RU" sz="2000" dirty="0" err="1"/>
              <a:t>яйця</a:t>
            </a:r>
            <a:r>
              <a:rPr lang="ru-RU" sz="2000" dirty="0"/>
              <a:t> в </a:t>
            </a:r>
            <a:r>
              <a:rPr lang="ru-RU" sz="2000" dirty="0" err="1"/>
              <a:t>обмеженій</a:t>
            </a:r>
            <a:endParaRPr lang="ru-RU" sz="2000" dirty="0"/>
          </a:p>
          <a:p>
            <a:r>
              <a:rPr lang="ru-RU" sz="2000" dirty="0" err="1"/>
              <a:t>кількості</a:t>
            </a:r>
            <a:r>
              <a:rPr lang="ru-RU" sz="2000" dirty="0"/>
              <a:t>, каша </a:t>
            </a:r>
            <a:r>
              <a:rPr lang="ru-RU" sz="2000" dirty="0" err="1"/>
              <a:t>гречана</a:t>
            </a:r>
            <a:r>
              <a:rPr lang="ru-RU" sz="2000" dirty="0"/>
              <a:t> і </a:t>
            </a:r>
            <a:r>
              <a:rPr lang="ru-RU" sz="2000" dirty="0" err="1"/>
              <a:t>вівсяна</a:t>
            </a:r>
            <a:r>
              <a:rPr lang="ru-RU" sz="2000" dirty="0"/>
              <a:t>, </a:t>
            </a:r>
            <a:r>
              <a:rPr lang="ru-RU" sz="2000" dirty="0" err="1"/>
              <a:t>листяні</a:t>
            </a:r>
            <a:r>
              <a:rPr lang="ru-RU" sz="2000" dirty="0"/>
              <a:t> </a:t>
            </a:r>
            <a:r>
              <a:rPr lang="ru-RU" sz="2000" dirty="0" err="1"/>
              <a:t>салати</a:t>
            </a:r>
            <a:r>
              <a:rPr lang="ru-RU" sz="2000" dirty="0"/>
              <a:t>, </a:t>
            </a:r>
            <a:r>
              <a:rPr lang="ru-RU" sz="2000" dirty="0" err="1"/>
              <a:t>риба</a:t>
            </a:r>
            <a:r>
              <a:rPr lang="ru-RU" sz="2000" dirty="0"/>
              <a:t> </a:t>
            </a:r>
            <a:r>
              <a:rPr lang="ru-RU" sz="2000" dirty="0" err="1"/>
              <a:t>відварна</a:t>
            </a:r>
            <a:r>
              <a:rPr lang="ru-RU" sz="2000" dirty="0"/>
              <a:t> і</a:t>
            </a:r>
          </a:p>
          <a:p>
            <a:r>
              <a:rPr lang="ru-RU" sz="2000" dirty="0" err="1"/>
              <a:t>заливна</a:t>
            </a:r>
            <a:r>
              <a:rPr lang="ru-RU" sz="2000" dirty="0"/>
              <a:t>, </a:t>
            </a:r>
            <a:r>
              <a:rPr lang="ru-RU" sz="2000" dirty="0" err="1"/>
              <a:t>вимочений</a:t>
            </a:r>
            <a:r>
              <a:rPr lang="ru-RU" sz="2000" dirty="0"/>
              <a:t> </a:t>
            </a:r>
            <a:r>
              <a:rPr lang="ru-RU" sz="2000" dirty="0" err="1"/>
              <a:t>оселедець</a:t>
            </a:r>
            <a:r>
              <a:rPr lang="ru-RU" sz="2000" dirty="0"/>
              <a:t>, нежирна шинка і </a:t>
            </a:r>
            <a:r>
              <a:rPr lang="ru-RU" sz="2000" dirty="0" err="1"/>
              <a:t>ковбаса</a:t>
            </a:r>
            <a:r>
              <a:rPr lang="ru-RU" sz="2000" dirty="0"/>
              <a:t>, </a:t>
            </a:r>
            <a:r>
              <a:rPr lang="ru-RU" sz="2000" dirty="0" err="1"/>
              <a:t>овочеві</a:t>
            </a:r>
            <a:r>
              <a:rPr lang="ru-RU" sz="2000" dirty="0"/>
              <a:t> і</a:t>
            </a:r>
          </a:p>
          <a:p>
            <a:r>
              <a:rPr lang="ru-RU" sz="2000" dirty="0" err="1"/>
              <a:t>листяні</a:t>
            </a:r>
            <a:r>
              <a:rPr lang="ru-RU" sz="2000" dirty="0"/>
              <a:t> </a:t>
            </a:r>
            <a:r>
              <a:rPr lang="ru-RU" sz="2000" dirty="0" err="1"/>
              <a:t>салати</a:t>
            </a:r>
            <a:r>
              <a:rPr lang="ru-RU" sz="2000" dirty="0"/>
              <a:t> з </a:t>
            </a:r>
            <a:r>
              <a:rPr lang="ru-RU" sz="2000" dirty="0" err="1"/>
              <a:t>вареним</a:t>
            </a:r>
            <a:r>
              <a:rPr lang="ru-RU" sz="2000" dirty="0"/>
              <a:t> </a:t>
            </a:r>
            <a:r>
              <a:rPr lang="ru-RU" sz="2000" dirty="0" err="1"/>
              <a:t>м’ясом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рибою</a:t>
            </a:r>
            <a:r>
              <a:rPr lang="ru-RU" sz="2000" dirty="0"/>
              <a:t>, </a:t>
            </a:r>
            <a:r>
              <a:rPr lang="ru-RU" sz="2000" dirty="0" err="1"/>
              <a:t>холодець</a:t>
            </a:r>
            <a:r>
              <a:rPr lang="ru-RU" sz="2000" dirty="0"/>
              <a:t>, чай з</a:t>
            </a:r>
          </a:p>
          <a:p>
            <a:r>
              <a:rPr lang="ru-RU" sz="2000" dirty="0"/>
              <a:t>молоком, </a:t>
            </a:r>
            <a:r>
              <a:rPr lang="ru-RU" sz="2000" dirty="0" err="1"/>
              <a:t>кава</a:t>
            </a:r>
            <a:r>
              <a:rPr lang="ru-RU" sz="2000" dirty="0"/>
              <a:t> </a:t>
            </a:r>
            <a:r>
              <a:rPr lang="ru-RU" sz="2000" dirty="0" err="1"/>
              <a:t>чорна</a:t>
            </a:r>
            <a:r>
              <a:rPr lang="ru-RU" sz="2000" dirty="0"/>
              <a:t> з молоком, з вершками на </a:t>
            </a:r>
            <a:r>
              <a:rPr lang="ru-RU" sz="2000" dirty="0" err="1"/>
              <a:t>сахарині</a:t>
            </a:r>
            <a:r>
              <a:rPr lang="ru-RU" sz="2000" dirty="0"/>
              <a:t>, масло</a:t>
            </a:r>
          </a:p>
          <a:p>
            <a:r>
              <a:rPr lang="ru-RU" sz="2000" dirty="0" err="1"/>
              <a:t>вершкове</a:t>
            </a:r>
            <a:r>
              <a:rPr lang="ru-RU" sz="2000" dirty="0"/>
              <a:t>, </a:t>
            </a:r>
            <a:r>
              <a:rPr lang="ru-RU" sz="2000" dirty="0" err="1"/>
              <a:t>соняшникове</a:t>
            </a:r>
            <a:r>
              <a:rPr lang="ru-RU" sz="2000" dirty="0"/>
              <a:t>, </a:t>
            </a:r>
            <a:r>
              <a:rPr lang="ru-RU" sz="2000" dirty="0" err="1"/>
              <a:t>соєве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кукурудзяне</a:t>
            </a:r>
            <a:r>
              <a:rPr lang="ru-RU" sz="2000" dirty="0"/>
              <a:t>, </a:t>
            </a:r>
            <a:r>
              <a:rPr lang="ru-RU" sz="2000" dirty="0" err="1"/>
              <a:t>хліб</a:t>
            </a:r>
            <a:r>
              <a:rPr lang="ru-RU" sz="2000" dirty="0"/>
              <a:t> </a:t>
            </a:r>
            <a:r>
              <a:rPr lang="ru-RU" sz="2000" dirty="0" err="1"/>
              <a:t>спеціальний</a:t>
            </a:r>
            <a:endParaRPr lang="ru-RU" sz="2000" dirty="0"/>
          </a:p>
          <a:p>
            <a:r>
              <a:rPr lang="ru-RU" sz="2000" dirty="0" err="1"/>
              <a:t>діабетичний</a:t>
            </a:r>
            <a:r>
              <a:rPr lang="ru-RU" sz="2000" dirty="0"/>
              <a:t>, </a:t>
            </a:r>
            <a:r>
              <a:rPr lang="ru-RU" sz="2000" dirty="0" err="1"/>
              <a:t>сірий</a:t>
            </a:r>
            <a:r>
              <a:rPr lang="ru-RU" sz="2000" dirty="0"/>
              <a:t> </a:t>
            </a:r>
            <a:r>
              <a:rPr lang="ru-RU" sz="2000" dirty="0" err="1"/>
              <a:t>пшеничний</a:t>
            </a:r>
            <a:r>
              <a:rPr lang="ru-RU" sz="2000" dirty="0"/>
              <a:t> з </a:t>
            </a:r>
            <a:r>
              <a:rPr lang="ru-RU" sz="2000" dirty="0" err="1"/>
              <a:t>борошна</a:t>
            </a:r>
            <a:r>
              <a:rPr lang="ru-RU" sz="2000" dirty="0"/>
              <a:t> грубого помолу, </a:t>
            </a:r>
            <a:r>
              <a:rPr lang="ru-RU" sz="2000" dirty="0" err="1" smtClean="0"/>
              <a:t>свіжі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6453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676" y="316102"/>
            <a:ext cx="9646936" cy="1280890"/>
          </a:xfrm>
        </p:spPr>
        <p:txBody>
          <a:bodyPr/>
          <a:lstStyle/>
          <a:p>
            <a:pPr algn="ctr"/>
            <a:r>
              <a:rPr lang="ru-RU" b="1" i="1" u="sng" dirty="0" err="1"/>
              <a:t>Цукровий</a:t>
            </a:r>
            <a:r>
              <a:rPr lang="ru-RU" b="1" i="1" u="sng" dirty="0"/>
              <a:t> </a:t>
            </a:r>
            <a:r>
              <a:rPr lang="ru-RU" b="1" i="1" u="sng" dirty="0" err="1"/>
              <a:t>діабет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7419" y="1078029"/>
            <a:ext cx="9897193" cy="5621154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ягоди</a:t>
            </a:r>
            <a:r>
              <a:rPr lang="ru-RU" sz="2000" dirty="0" smtClean="0"/>
              <a:t> </a:t>
            </a:r>
            <a:r>
              <a:rPr lang="ru-RU" sz="2000" dirty="0"/>
              <a:t>і </a:t>
            </a:r>
            <a:r>
              <a:rPr lang="ru-RU" sz="2000" dirty="0" err="1"/>
              <a:t>фрукти</a:t>
            </a:r>
            <a:r>
              <a:rPr lang="ru-RU" sz="2000" dirty="0"/>
              <a:t> </a:t>
            </a:r>
            <a:r>
              <a:rPr lang="ru-RU" sz="2000" dirty="0" err="1"/>
              <a:t>кислих</a:t>
            </a:r>
            <a:r>
              <a:rPr lang="ru-RU" sz="2000" dirty="0"/>
              <a:t> </a:t>
            </a:r>
            <a:r>
              <a:rPr lang="ru-RU" sz="2000" dirty="0" err="1"/>
              <a:t>сортів</a:t>
            </a:r>
            <a:r>
              <a:rPr lang="ru-RU" sz="2000" dirty="0"/>
              <a:t>. Рекомендовано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endParaRPr lang="ru-RU" sz="2000" dirty="0"/>
          </a:p>
          <a:p>
            <a:r>
              <a:rPr lang="ru-RU" sz="2000" dirty="0" err="1"/>
              <a:t>містять</a:t>
            </a:r>
            <a:r>
              <a:rPr lang="ru-RU" sz="2000" dirty="0"/>
              <a:t> не </a:t>
            </a:r>
            <a:r>
              <a:rPr lang="ru-RU" sz="2000" dirty="0" err="1"/>
              <a:t>більше</a:t>
            </a:r>
            <a:r>
              <a:rPr lang="ru-RU" sz="2000" dirty="0"/>
              <a:t> 5% </a:t>
            </a:r>
            <a:r>
              <a:rPr lang="ru-RU" sz="2000" dirty="0" err="1"/>
              <a:t>вуглеводів</a:t>
            </a:r>
            <a:r>
              <a:rPr lang="ru-RU" sz="2000" dirty="0"/>
              <a:t>: </a:t>
            </a:r>
            <a:r>
              <a:rPr lang="ru-RU" sz="2000" dirty="0" err="1"/>
              <a:t>огірки</a:t>
            </a:r>
            <a:r>
              <a:rPr lang="ru-RU" sz="2000" dirty="0"/>
              <a:t>, </a:t>
            </a:r>
            <a:r>
              <a:rPr lang="ru-RU" sz="2000" dirty="0" err="1"/>
              <a:t>боби</a:t>
            </a:r>
            <a:r>
              <a:rPr lang="ru-RU" sz="2000" dirty="0"/>
              <a:t>, </a:t>
            </a:r>
            <a:r>
              <a:rPr lang="ru-RU" sz="2000" dirty="0" err="1"/>
              <a:t>листяна</a:t>
            </a:r>
            <a:r>
              <a:rPr lang="ru-RU" sz="2000" dirty="0"/>
              <a:t> зелень,</a:t>
            </a:r>
          </a:p>
          <a:p>
            <a:r>
              <a:rPr lang="ru-RU" sz="2000" dirty="0"/>
              <a:t>редиска, спаржа, </a:t>
            </a:r>
            <a:r>
              <a:rPr lang="ru-RU" sz="2000" dirty="0" err="1"/>
              <a:t>помідори</a:t>
            </a:r>
            <a:r>
              <a:rPr lang="ru-RU" sz="2000" dirty="0"/>
              <a:t>, капуста квашена, ревень, </a:t>
            </a:r>
            <a:r>
              <a:rPr lang="ru-RU" sz="2000" dirty="0" err="1"/>
              <a:t>цвітна</a:t>
            </a:r>
            <a:r>
              <a:rPr lang="ru-RU" sz="2000" dirty="0"/>
              <a:t> і</a:t>
            </a:r>
          </a:p>
          <a:p>
            <a:r>
              <a:rPr lang="ru-RU" sz="2000" dirty="0" err="1"/>
              <a:t>червона</a:t>
            </a:r>
            <a:r>
              <a:rPr lang="ru-RU" sz="2000" dirty="0"/>
              <a:t> капуста, </a:t>
            </a:r>
            <a:r>
              <a:rPr lang="ru-RU" sz="2000" dirty="0" err="1"/>
              <a:t>брусниці</a:t>
            </a:r>
            <a:r>
              <a:rPr lang="ru-RU" sz="2000" dirty="0"/>
              <a:t>, </a:t>
            </a:r>
            <a:r>
              <a:rPr lang="ru-RU" sz="2000" dirty="0" err="1"/>
              <a:t>журавлина</a:t>
            </a:r>
            <a:r>
              <a:rPr lang="ru-RU" sz="2000" dirty="0"/>
              <a:t>, </a:t>
            </a:r>
            <a:r>
              <a:rPr lang="ru-RU" sz="2000" dirty="0" err="1"/>
              <a:t>буряк</a:t>
            </a:r>
            <a:r>
              <a:rPr lang="ru-RU" sz="2000" dirty="0"/>
              <a:t>, </a:t>
            </a:r>
            <a:r>
              <a:rPr lang="ru-RU" sz="2000" dirty="0" err="1"/>
              <a:t>шпінат</a:t>
            </a:r>
            <a:r>
              <a:rPr lang="ru-RU" sz="2000" dirty="0"/>
              <a:t>, щавель,</a:t>
            </a:r>
          </a:p>
          <a:p>
            <a:r>
              <a:rPr lang="ru-RU" sz="2000" dirty="0" err="1"/>
              <a:t>баклажани</a:t>
            </a:r>
            <a:r>
              <a:rPr lang="ru-RU" sz="2000" dirty="0"/>
              <a:t>, </a:t>
            </a:r>
            <a:r>
              <a:rPr lang="ru-RU" sz="2000" dirty="0" err="1"/>
              <a:t>зелений</a:t>
            </a:r>
            <a:r>
              <a:rPr lang="ru-RU" sz="2000" dirty="0"/>
              <a:t> </a:t>
            </a:r>
            <a:r>
              <a:rPr lang="ru-RU" sz="2000" dirty="0" err="1"/>
              <a:t>перець</a:t>
            </a:r>
            <a:r>
              <a:rPr lang="ru-RU" sz="2000" dirty="0"/>
              <a:t>, </a:t>
            </a:r>
            <a:r>
              <a:rPr lang="ru-RU" sz="2000" dirty="0" err="1"/>
              <a:t>агрус</a:t>
            </a:r>
            <a:r>
              <a:rPr lang="ru-RU" sz="2000" dirty="0"/>
              <a:t>, лимон, зелена цибуля, кабачки.</a:t>
            </a:r>
          </a:p>
          <a:p>
            <a:pPr lvl="1"/>
            <a:r>
              <a:rPr lang="ru-RU" sz="2800" b="1" i="1" u="sng" dirty="0" err="1"/>
              <a:t>Можна</a:t>
            </a:r>
            <a:r>
              <a:rPr lang="ru-RU" sz="2800" b="1" i="1" u="sng" dirty="0"/>
              <a:t> </a:t>
            </a:r>
            <a:r>
              <a:rPr lang="ru-RU" sz="2800" b="1" i="1" u="sng" dirty="0" err="1"/>
              <a:t>вживати</a:t>
            </a:r>
            <a:r>
              <a:rPr lang="ru-RU" sz="2800" b="1" i="1" u="sng" dirty="0"/>
              <a:t> </a:t>
            </a:r>
            <a:r>
              <a:rPr lang="ru-RU" sz="2800" b="1" i="1" u="sng" dirty="0" err="1"/>
              <a:t>також</a:t>
            </a:r>
            <a:r>
              <a:rPr lang="ru-RU" sz="2800" b="1" i="1" u="sng" dirty="0"/>
              <a:t> </a:t>
            </a:r>
            <a:r>
              <a:rPr lang="ru-RU" sz="2800" b="1" i="1" u="sng" dirty="0" err="1"/>
              <a:t>продукти</a:t>
            </a:r>
            <a:r>
              <a:rPr lang="ru-RU" sz="2800" b="1" i="1" u="sng" dirty="0"/>
              <a:t>, </a:t>
            </a:r>
            <a:r>
              <a:rPr lang="ru-RU" sz="2800" b="1" i="1" u="sng" dirty="0" err="1"/>
              <a:t>що</a:t>
            </a:r>
            <a:r>
              <a:rPr lang="ru-RU" sz="2800" b="1" i="1" u="sng" dirty="0"/>
              <a:t> </a:t>
            </a:r>
            <a:r>
              <a:rPr lang="ru-RU" sz="2800" b="1" i="1" u="sng" dirty="0" err="1"/>
              <a:t>містять</a:t>
            </a:r>
            <a:r>
              <a:rPr lang="ru-RU" sz="2800" b="1" i="1" u="sng" dirty="0"/>
              <a:t> не </a:t>
            </a:r>
            <a:r>
              <a:rPr lang="ru-RU" sz="2800" b="1" i="1" u="sng" dirty="0" err="1"/>
              <a:t>більше</a:t>
            </a:r>
            <a:r>
              <a:rPr lang="ru-RU" sz="2800" b="1" i="1" u="sng" dirty="0"/>
              <a:t> </a:t>
            </a:r>
            <a:r>
              <a:rPr lang="ru-RU" sz="2800" b="1" i="1" u="sng" dirty="0" smtClean="0"/>
              <a:t>10% </a:t>
            </a:r>
            <a:r>
              <a:rPr lang="ru-RU" sz="3200" b="1" i="1" u="sng" dirty="0" err="1" smtClean="0"/>
              <a:t>вуглеводів</a:t>
            </a:r>
            <a:r>
              <a:rPr lang="ru-RU" sz="2000" dirty="0"/>
              <a:t>: </a:t>
            </a:r>
            <a:r>
              <a:rPr lang="ru-RU" sz="2000" dirty="0" err="1"/>
              <a:t>гарбузи</a:t>
            </a:r>
            <a:r>
              <a:rPr lang="ru-RU" sz="2000" dirty="0"/>
              <a:t>, </a:t>
            </a:r>
            <a:r>
              <a:rPr lang="ru-RU" sz="2000" dirty="0" err="1"/>
              <a:t>диня</a:t>
            </a:r>
            <a:r>
              <a:rPr lang="ru-RU" sz="2000" dirty="0"/>
              <a:t>, цибуля </a:t>
            </a:r>
            <a:r>
              <a:rPr lang="ru-RU" sz="2000" dirty="0" err="1"/>
              <a:t>ріпчаста</a:t>
            </a:r>
            <a:r>
              <a:rPr lang="ru-RU" sz="2000" dirty="0"/>
              <a:t>, капуста </a:t>
            </a:r>
            <a:r>
              <a:rPr lang="ru-RU" sz="2000" dirty="0" err="1" smtClean="0"/>
              <a:t>білоголовкова</a:t>
            </a:r>
            <a:r>
              <a:rPr lang="ru-RU" sz="2000" dirty="0" smtClean="0"/>
              <a:t>, смородина</a:t>
            </a:r>
            <a:r>
              <a:rPr lang="ru-RU" sz="2000" dirty="0"/>
              <a:t>, </a:t>
            </a:r>
            <a:r>
              <a:rPr lang="ru-RU" sz="2000" dirty="0" err="1"/>
              <a:t>чорниці</a:t>
            </a:r>
            <a:r>
              <a:rPr lang="ru-RU" sz="2000" dirty="0"/>
              <a:t>, малина, </a:t>
            </a:r>
            <a:r>
              <a:rPr lang="ru-RU" sz="2000" dirty="0" err="1"/>
              <a:t>горобина</a:t>
            </a:r>
            <a:r>
              <a:rPr lang="ru-RU" sz="2000" dirty="0"/>
              <a:t>, </a:t>
            </a:r>
            <a:r>
              <a:rPr lang="ru-RU" sz="2000" dirty="0" err="1"/>
              <a:t>гриби</a:t>
            </a:r>
            <a:r>
              <a:rPr lang="ru-RU" sz="2000" dirty="0"/>
              <a:t> </a:t>
            </a:r>
            <a:r>
              <a:rPr lang="ru-RU" sz="2000" dirty="0" err="1"/>
              <a:t>свіжі</a:t>
            </a:r>
            <a:r>
              <a:rPr lang="ru-RU" sz="2000" dirty="0"/>
              <a:t> і </a:t>
            </a:r>
            <a:r>
              <a:rPr lang="ru-RU" sz="2000" dirty="0" err="1" smtClean="0"/>
              <a:t>сушені</a:t>
            </a:r>
            <a:r>
              <a:rPr lang="ru-RU" sz="2000" dirty="0" smtClean="0"/>
              <a:t>, </a:t>
            </a:r>
            <a:r>
              <a:rPr lang="ru-RU" sz="2000" dirty="0" err="1" smtClean="0"/>
              <a:t>апельсини</a:t>
            </a:r>
            <a:r>
              <a:rPr lang="ru-RU" sz="2000" dirty="0" smtClean="0"/>
              <a:t> </a:t>
            </a:r>
            <a:r>
              <a:rPr lang="ru-RU" sz="2000" dirty="0"/>
              <a:t>й </a:t>
            </a:r>
            <a:r>
              <a:rPr lang="ru-RU" sz="2000" dirty="0" err="1"/>
              <a:t>мандарини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453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9294" y="192505"/>
            <a:ext cx="10385658" cy="6477802"/>
          </a:xfrm>
        </p:spPr>
        <p:txBody>
          <a:bodyPr>
            <a:normAutofit lnSpcReduction="10000"/>
          </a:bodyPr>
          <a:lstStyle/>
          <a:p>
            <a:r>
              <a:rPr lang="uk-UA" b="1" i="1" u="sng" dirty="0" smtClean="0"/>
              <a:t>ВИСНОВОК!</a:t>
            </a:r>
            <a:endParaRPr lang="ru-RU" b="1" i="1" u="sng" dirty="0" smtClean="0"/>
          </a:p>
          <a:p>
            <a:r>
              <a:rPr lang="ru-RU" b="1" dirty="0" err="1" smtClean="0"/>
              <a:t>Метаболічний</a:t>
            </a:r>
            <a:r>
              <a:rPr lang="ru-RU" b="1" dirty="0" smtClean="0"/>
              <a:t> синдром (МС</a:t>
            </a:r>
            <a:r>
              <a:rPr lang="ru-RU" dirty="0" smtClean="0"/>
              <a:t>) </a:t>
            </a:r>
            <a:r>
              <a:rPr lang="ru-RU" dirty="0"/>
              <a:t>— ​</a:t>
            </a:r>
            <a:r>
              <a:rPr lang="ru-RU" dirty="0" err="1"/>
              <a:t>мультифакторний</a:t>
            </a:r>
            <a:r>
              <a:rPr lang="ru-RU" dirty="0"/>
              <a:t> </a:t>
            </a:r>
            <a:r>
              <a:rPr lang="ru-RU" dirty="0" err="1"/>
              <a:t>клінічний</a:t>
            </a:r>
            <a:r>
              <a:rPr lang="ru-RU" dirty="0"/>
              <a:t> стан, </a:t>
            </a:r>
            <a:r>
              <a:rPr lang="ru-RU" dirty="0" err="1"/>
              <a:t>обумовлений</a:t>
            </a:r>
            <a:r>
              <a:rPr lang="ru-RU" dirty="0"/>
              <a:t> комплексом </a:t>
            </a:r>
            <a:r>
              <a:rPr lang="ru-RU" dirty="0" err="1"/>
              <a:t>генетичних</a:t>
            </a:r>
            <a:r>
              <a:rPr lang="ru-RU" dirty="0"/>
              <a:t>, </a:t>
            </a:r>
            <a:r>
              <a:rPr lang="ru-RU" dirty="0" err="1"/>
              <a:t>нейрогуморальних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та </a:t>
            </a:r>
            <a:r>
              <a:rPr lang="ru-RU" dirty="0" err="1"/>
              <a:t>особливостями</a:t>
            </a:r>
            <a:r>
              <a:rPr lang="ru-RU" dirty="0"/>
              <a:t> способу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. </a:t>
            </a:r>
            <a:r>
              <a:rPr lang="ru-RU" dirty="0"/>
              <a:t>На початку </a:t>
            </a:r>
            <a:r>
              <a:rPr lang="en-US" dirty="0"/>
              <a:t>XXI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масштабів</a:t>
            </a:r>
            <a:r>
              <a:rPr lang="ru-RU" dirty="0"/>
              <a:t> </a:t>
            </a:r>
            <a:r>
              <a:rPr lang="ru-RU" dirty="0" err="1"/>
              <a:t>епідемій</a:t>
            </a:r>
            <a:r>
              <a:rPr lang="ru-RU" dirty="0"/>
              <a:t> </a:t>
            </a:r>
            <a:r>
              <a:rPr lang="ru-RU" dirty="0" err="1"/>
              <a:t>досягли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цивілізації</a:t>
            </a:r>
            <a:r>
              <a:rPr lang="ru-RU" dirty="0"/>
              <a:t>, як </a:t>
            </a:r>
            <a:r>
              <a:rPr lang="ru-RU" dirty="0" err="1"/>
              <a:t>гіпертонічна</a:t>
            </a:r>
            <a:r>
              <a:rPr lang="ru-RU" dirty="0"/>
              <a:t> хвороба (ГХ), </a:t>
            </a:r>
            <a:r>
              <a:rPr lang="ru-RU" dirty="0" err="1"/>
              <a:t>ішемічна</a:t>
            </a:r>
            <a:r>
              <a:rPr lang="ru-RU" dirty="0"/>
              <a:t> хвороба </a:t>
            </a:r>
            <a:r>
              <a:rPr lang="ru-RU" dirty="0" err="1"/>
              <a:t>серця</a:t>
            </a:r>
            <a:r>
              <a:rPr lang="ru-RU" dirty="0"/>
              <a:t> (ІХС), </a:t>
            </a:r>
            <a:r>
              <a:rPr lang="ru-RU" dirty="0" err="1"/>
              <a:t>абдомінальне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 (АО),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 (ЦД) 2-го типу.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(ФР),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модифікуються</a:t>
            </a:r>
            <a:r>
              <a:rPr lang="ru-RU" dirty="0"/>
              <a:t> та </a:t>
            </a:r>
            <a:r>
              <a:rPr lang="ru-RU" dirty="0" err="1"/>
              <a:t>асоційовані</a:t>
            </a:r>
            <a:r>
              <a:rPr lang="ru-RU" dirty="0"/>
              <a:t> з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кардіоваскулярною</a:t>
            </a:r>
            <a:r>
              <a:rPr lang="ru-RU" dirty="0"/>
              <a:t> </a:t>
            </a:r>
            <a:r>
              <a:rPr lang="ru-RU" dirty="0" err="1"/>
              <a:t>смертністю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та </a:t>
            </a:r>
            <a:r>
              <a:rPr lang="ru-RU" dirty="0" err="1"/>
              <a:t>країн</a:t>
            </a:r>
            <a:r>
              <a:rPr lang="ru-RU" dirty="0"/>
              <a:t> </a:t>
            </a:r>
            <a:r>
              <a:rPr lang="ru-RU" dirty="0" err="1"/>
              <a:t>Європи</a:t>
            </a:r>
            <a:r>
              <a:rPr lang="ru-RU" dirty="0"/>
              <a:t>,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відзначити</a:t>
            </a:r>
            <a:r>
              <a:rPr lang="ru-RU" dirty="0"/>
              <a:t> </a:t>
            </a:r>
            <a:r>
              <a:rPr lang="ru-RU" dirty="0" err="1"/>
              <a:t>підвищений</a:t>
            </a:r>
            <a:r>
              <a:rPr lang="ru-RU" dirty="0"/>
              <a:t> </a:t>
            </a:r>
            <a:r>
              <a:rPr lang="ru-RU" dirty="0" err="1"/>
              <a:t>артеріальний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 (АТ) — ​</a:t>
            </a:r>
            <a:r>
              <a:rPr lang="ru-RU" dirty="0" err="1"/>
              <a:t>артеріальну</a:t>
            </a:r>
            <a:r>
              <a:rPr lang="ru-RU" dirty="0"/>
              <a:t> </a:t>
            </a:r>
            <a:r>
              <a:rPr lang="ru-RU" dirty="0" err="1"/>
              <a:t>гіпертензію</a:t>
            </a:r>
            <a:r>
              <a:rPr lang="ru-RU" dirty="0"/>
              <a:t> (АГ); </a:t>
            </a:r>
            <a:r>
              <a:rPr lang="ru-RU" dirty="0" err="1"/>
              <a:t>куріння</a:t>
            </a:r>
            <a:r>
              <a:rPr lang="ru-RU" dirty="0"/>
              <a:t>; </a:t>
            </a:r>
            <a:r>
              <a:rPr lang="ru-RU" dirty="0" err="1"/>
              <a:t>дисліпідемію</a:t>
            </a:r>
            <a:r>
              <a:rPr lang="ru-RU" dirty="0"/>
              <a:t> (ДЛП), </a:t>
            </a:r>
            <a:r>
              <a:rPr lang="ru-RU" dirty="0" err="1"/>
              <a:t>гіперглікемію</a:t>
            </a:r>
            <a:r>
              <a:rPr lang="ru-RU" dirty="0"/>
              <a:t>; </a:t>
            </a:r>
            <a:r>
              <a:rPr lang="ru-RU" dirty="0" err="1"/>
              <a:t>низьку</a:t>
            </a:r>
            <a:r>
              <a:rPr lang="ru-RU" dirty="0"/>
              <a:t> </a:t>
            </a:r>
            <a:r>
              <a:rPr lang="ru-RU" dirty="0" err="1"/>
              <a:t>фізичну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 (ФА); </a:t>
            </a:r>
            <a:r>
              <a:rPr lang="ru-RU" dirty="0" err="1"/>
              <a:t>надлишкову</a:t>
            </a:r>
            <a:r>
              <a:rPr lang="ru-RU" dirty="0"/>
              <a:t> </a:t>
            </a:r>
            <a:r>
              <a:rPr lang="ru-RU" dirty="0" err="1"/>
              <a:t>масу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(МТ) та АО, </a:t>
            </a:r>
            <a:r>
              <a:rPr lang="ru-RU" dirty="0" err="1"/>
              <a:t>порушення</a:t>
            </a:r>
            <a:r>
              <a:rPr lang="ru-RU" dirty="0"/>
              <a:t> в </a:t>
            </a:r>
            <a:r>
              <a:rPr lang="ru-RU" dirty="0" err="1"/>
              <a:t>харчуванні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аліментарний</a:t>
            </a:r>
            <a:r>
              <a:rPr lang="ru-RU" dirty="0"/>
              <a:t> фактор (АФ), 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раціональна</a:t>
            </a:r>
            <a:r>
              <a:rPr lang="ru-RU" dirty="0"/>
              <a:t> </a:t>
            </a:r>
            <a:r>
              <a:rPr lang="ru-RU" dirty="0" err="1"/>
              <a:t>корекція</a:t>
            </a:r>
            <a:r>
              <a:rPr lang="ru-RU" dirty="0"/>
              <a:t> є простим і </a:t>
            </a:r>
            <a:r>
              <a:rPr lang="ru-RU" dirty="0" err="1"/>
              <a:t>ефективним</a:t>
            </a:r>
            <a:r>
              <a:rPr lang="ru-RU" dirty="0"/>
              <a:t> </a:t>
            </a:r>
            <a:r>
              <a:rPr lang="ru-RU" dirty="0" err="1"/>
              <a:t>напрямком</a:t>
            </a:r>
            <a:r>
              <a:rPr lang="ru-RU" dirty="0"/>
              <a:t> </a:t>
            </a:r>
            <a:r>
              <a:rPr lang="ru-RU" dirty="0" err="1"/>
              <a:t>первинної</a:t>
            </a:r>
            <a:r>
              <a:rPr lang="ru-RU" dirty="0"/>
              <a:t>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. </a:t>
            </a:r>
          </a:p>
          <a:p>
            <a:r>
              <a:rPr lang="ru-RU" b="1" i="1" u="sng" dirty="0" smtClean="0"/>
              <a:t>МС </a:t>
            </a:r>
            <a:r>
              <a:rPr lang="ru-RU" b="1" i="1" u="sng" dirty="0" err="1"/>
              <a:t>включає</a:t>
            </a:r>
            <a:r>
              <a:rPr lang="ru-RU" b="1" i="1" u="sng" dirty="0"/>
              <a:t> </a:t>
            </a:r>
            <a:r>
              <a:rPr lang="ru-RU" b="1" i="1" u="sng" dirty="0" err="1"/>
              <a:t>такі</a:t>
            </a:r>
            <a:r>
              <a:rPr lang="ru-RU" b="1" i="1" u="sng" dirty="0"/>
              <a:t> </a:t>
            </a:r>
            <a:r>
              <a:rPr lang="ru-RU" b="1" i="1" u="sng" dirty="0" err="1"/>
              <a:t>головні</a:t>
            </a:r>
            <a:r>
              <a:rPr lang="ru-RU" b="1" i="1" u="sng" dirty="0"/>
              <a:t> </a:t>
            </a:r>
            <a:r>
              <a:rPr lang="ru-RU" b="1" i="1" u="sng" dirty="0" err="1"/>
              <a:t>компоненти</a:t>
            </a:r>
            <a:r>
              <a:rPr lang="ru-RU" b="1" i="1" u="sng" dirty="0"/>
              <a:t> </a:t>
            </a:r>
            <a:r>
              <a:rPr lang="ru-RU" dirty="0"/>
              <a:t>— ​АО,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толерантності</a:t>
            </a:r>
            <a:r>
              <a:rPr lang="ru-RU" dirty="0"/>
              <a:t> до </a:t>
            </a:r>
            <a:r>
              <a:rPr lang="ru-RU" dirty="0" err="1"/>
              <a:t>глюкози</a:t>
            </a:r>
            <a:r>
              <a:rPr lang="ru-RU" dirty="0"/>
              <a:t> (ПТГ) </a:t>
            </a:r>
            <a:r>
              <a:rPr lang="ru-RU" dirty="0" err="1"/>
              <a:t>або</a:t>
            </a:r>
            <a:r>
              <a:rPr lang="ru-RU" dirty="0"/>
              <a:t> ЦД 2-го типу, ДЛП та ГХ. </a:t>
            </a:r>
            <a:r>
              <a:rPr lang="ru-RU" dirty="0" err="1"/>
              <a:t>Провідними</a:t>
            </a:r>
            <a:r>
              <a:rPr lang="ru-RU" dirty="0"/>
              <a:t> </a:t>
            </a:r>
            <a:r>
              <a:rPr lang="ru-RU" dirty="0" err="1"/>
              <a:t>патогенетичними</a:t>
            </a:r>
            <a:r>
              <a:rPr lang="ru-RU" dirty="0"/>
              <a:t> </a:t>
            </a:r>
            <a:r>
              <a:rPr lang="ru-RU" dirty="0" err="1"/>
              <a:t>механізмами</a:t>
            </a:r>
            <a:r>
              <a:rPr lang="ru-RU" dirty="0"/>
              <a:t> МС </a:t>
            </a:r>
            <a:r>
              <a:rPr lang="ru-RU" dirty="0" err="1"/>
              <a:t>вважають</a:t>
            </a:r>
            <a:r>
              <a:rPr lang="ru-RU" dirty="0"/>
              <a:t> </a:t>
            </a:r>
            <a:r>
              <a:rPr lang="ru-RU" dirty="0" err="1"/>
              <a:t>гіперінсулінемію</a:t>
            </a:r>
            <a:r>
              <a:rPr lang="ru-RU" dirty="0"/>
              <a:t> (ГІ), </a:t>
            </a:r>
            <a:r>
              <a:rPr lang="ru-RU" dirty="0" err="1"/>
              <a:t>інсулинорезистентність</a:t>
            </a:r>
            <a:r>
              <a:rPr lang="ru-RU" dirty="0"/>
              <a:t> (ІР), дисбаланс в </a:t>
            </a:r>
            <a:r>
              <a:rPr lang="ru-RU" dirty="0" err="1"/>
              <a:t>системі</a:t>
            </a:r>
            <a:r>
              <a:rPr lang="ru-RU" dirty="0"/>
              <a:t> </a:t>
            </a:r>
            <a:r>
              <a:rPr lang="ru-RU" dirty="0" err="1"/>
              <a:t>гормонів</a:t>
            </a:r>
            <a:r>
              <a:rPr lang="ru-RU" dirty="0"/>
              <a:t> </a:t>
            </a:r>
            <a:r>
              <a:rPr lang="ru-RU" dirty="0" err="1"/>
              <a:t>жирової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(ЖТ) — ​</a:t>
            </a:r>
            <a:r>
              <a:rPr lang="ru-RU" dirty="0" err="1"/>
              <a:t>адипокінів</a:t>
            </a:r>
            <a:r>
              <a:rPr lang="ru-RU" dirty="0"/>
              <a:t>, </a:t>
            </a:r>
            <a:r>
              <a:rPr lang="ru-RU" dirty="0" err="1"/>
              <a:t>активацію</a:t>
            </a:r>
            <a:r>
              <a:rPr lang="ru-RU" dirty="0"/>
              <a:t> </a:t>
            </a:r>
            <a:r>
              <a:rPr lang="ru-RU" dirty="0" err="1"/>
              <a:t>симпатоадреналової</a:t>
            </a:r>
            <a:r>
              <a:rPr lang="ru-RU" dirty="0"/>
              <a:t> та </a:t>
            </a:r>
            <a:r>
              <a:rPr lang="ru-RU" dirty="0" err="1"/>
              <a:t>ренін-ангіотензинової</a:t>
            </a:r>
            <a:r>
              <a:rPr lang="ru-RU" dirty="0"/>
              <a:t> систем, </a:t>
            </a:r>
            <a:r>
              <a:rPr lang="ru-RU" dirty="0" err="1"/>
              <a:t>дисфункцію</a:t>
            </a:r>
            <a:r>
              <a:rPr lang="ru-RU" dirty="0"/>
              <a:t> </a:t>
            </a:r>
            <a:r>
              <a:rPr lang="ru-RU" dirty="0" err="1"/>
              <a:t>ендотелію</a:t>
            </a:r>
            <a:r>
              <a:rPr lang="ru-RU" dirty="0"/>
              <a:t> (ДЕ), </a:t>
            </a:r>
            <a:r>
              <a:rPr lang="ru-RU" dirty="0" err="1"/>
              <a:t>гіперпродукцію</a:t>
            </a:r>
            <a:r>
              <a:rPr lang="ru-RU" dirty="0"/>
              <a:t> </a:t>
            </a:r>
            <a:r>
              <a:rPr lang="ru-RU" dirty="0" err="1"/>
              <a:t>ростових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, </a:t>
            </a:r>
            <a:r>
              <a:rPr lang="ru-RU" dirty="0" err="1"/>
              <a:t>прозапальних</a:t>
            </a:r>
            <a:r>
              <a:rPr lang="ru-RU" dirty="0"/>
              <a:t> </a:t>
            </a:r>
            <a:r>
              <a:rPr lang="ru-RU" dirty="0" err="1"/>
              <a:t>цитокінів</a:t>
            </a:r>
            <a:r>
              <a:rPr lang="ru-RU" dirty="0"/>
              <a:t> і </a:t>
            </a:r>
            <a:r>
              <a:rPr lang="ru-RU" dirty="0" err="1"/>
              <a:t>проангіогенних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, </a:t>
            </a:r>
            <a:r>
              <a:rPr lang="ru-RU" dirty="0" err="1"/>
              <a:t>гіперурикемію</a:t>
            </a:r>
            <a:r>
              <a:rPr lang="ru-RU" dirty="0"/>
              <a:t> (ГУЕ) [10, 30]. </a:t>
            </a:r>
            <a:r>
              <a:rPr lang="ru-RU" dirty="0" err="1"/>
              <a:t>Профілактика</a:t>
            </a:r>
            <a:r>
              <a:rPr lang="ru-RU" dirty="0"/>
              <a:t> та </a:t>
            </a:r>
            <a:r>
              <a:rPr lang="ru-RU" dirty="0" err="1"/>
              <a:t>немедикаментозне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МС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корекцію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ланок за умов </a:t>
            </a:r>
            <a:r>
              <a:rPr lang="ru-RU" dirty="0" err="1"/>
              <a:t>модифікації</a:t>
            </a:r>
            <a:r>
              <a:rPr lang="ru-RU" dirty="0"/>
              <a:t> способу </a:t>
            </a:r>
            <a:r>
              <a:rPr lang="ru-RU" dirty="0" err="1"/>
              <a:t>життя</a:t>
            </a:r>
            <a:r>
              <a:rPr lang="ru-RU" dirty="0"/>
              <a:t> (МСЖ)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лікувально-профілактичного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рейтингових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доказовою</a:t>
            </a:r>
            <a:r>
              <a:rPr lang="ru-RU" dirty="0"/>
              <a:t> базою, </a:t>
            </a:r>
            <a:r>
              <a:rPr lang="ru-RU" dirty="0" err="1"/>
              <a:t>збільшення</a:t>
            </a:r>
            <a:r>
              <a:rPr lang="ru-RU" dirty="0"/>
              <a:t> ФА,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сприятимє</a:t>
            </a:r>
            <a:r>
              <a:rPr lang="ru-RU" dirty="0"/>
              <a:t> </a:t>
            </a:r>
            <a:r>
              <a:rPr lang="ru-RU" dirty="0" err="1"/>
              <a:t>суттєвому</a:t>
            </a:r>
            <a:r>
              <a:rPr lang="ru-RU" dirty="0"/>
              <a:t> та </a:t>
            </a:r>
            <a:r>
              <a:rPr lang="ru-RU" dirty="0" err="1"/>
              <a:t>водночас</a:t>
            </a:r>
            <a:r>
              <a:rPr lang="ru-RU" dirty="0"/>
              <a:t> </a:t>
            </a:r>
            <a:r>
              <a:rPr lang="ru-RU" dirty="0" err="1"/>
              <a:t>поступовому</a:t>
            </a:r>
            <a:r>
              <a:rPr lang="ru-RU" dirty="0"/>
              <a:t> </a:t>
            </a:r>
            <a:r>
              <a:rPr lang="ru-RU" dirty="0" err="1"/>
              <a:t>зниженню</a:t>
            </a:r>
            <a:r>
              <a:rPr lang="ru-RU" dirty="0"/>
              <a:t> МТ, </a:t>
            </a:r>
            <a:r>
              <a:rPr lang="ru-RU" dirty="0" err="1"/>
              <a:t>нормалізації</a:t>
            </a:r>
            <a:r>
              <a:rPr lang="ru-RU" dirty="0"/>
              <a:t> АТ, </a:t>
            </a:r>
            <a:r>
              <a:rPr lang="ru-RU" dirty="0" err="1"/>
              <a:t>ліпідного</a:t>
            </a:r>
            <a:r>
              <a:rPr lang="ru-RU" dirty="0"/>
              <a:t> </a:t>
            </a:r>
            <a:r>
              <a:rPr lang="ru-RU" dirty="0" smtClean="0"/>
              <a:t>спектра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446463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178</TotalTime>
  <Words>2448</Words>
  <Application>Microsoft Office PowerPoint</Application>
  <PresentationFormat>Широкоэкранный</PresentationFormat>
  <Paragraphs>185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Легкий дым</vt:lpstr>
      <vt:lpstr>ОДЕСЬКИЙ НАЦІОНАЛЬНИЙ МЕДИЧНИЙ УНІВЕРСИТЕТ КАФЕДРА ГІГІЄНИ ТА МЕДИЧНОЇ ЕКОЛОГІЇ</vt:lpstr>
      <vt:lpstr>Презентация PowerPoint</vt:lpstr>
      <vt:lpstr>Функції ендокринної системи</vt:lpstr>
      <vt:lpstr>Класифікація</vt:lpstr>
      <vt:lpstr>Класифікація</vt:lpstr>
      <vt:lpstr>Класифікація</vt:lpstr>
      <vt:lpstr>Ендокринні захворювання та їх лікування</vt:lpstr>
      <vt:lpstr>Презентация PowerPoint</vt:lpstr>
      <vt:lpstr>Енегетичні витрати і енергетична цінність їжі.</vt:lpstr>
      <vt:lpstr>Енегетичні витрати і енергетична цінність їжі.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Ожиріння</vt:lpstr>
      <vt:lpstr>Ожиріння</vt:lpstr>
      <vt:lpstr>Ожиріння</vt:lpstr>
      <vt:lpstr>Цукровий діабет</vt:lpstr>
      <vt:lpstr>Цукровий діабет</vt:lpstr>
      <vt:lpstr>Цукровий діабет</vt:lpstr>
      <vt:lpstr>Цукровий діабет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ГІГІЄНИ ТА МЕДИЧНОЇ ЕКОЛОГІЇ</dc:title>
  <dc:creator>Света</dc:creator>
  <cp:lastModifiedBy>Пользователь</cp:lastModifiedBy>
  <cp:revision>23</cp:revision>
  <dcterms:created xsi:type="dcterms:W3CDTF">2021-03-22T07:20:06Z</dcterms:created>
  <dcterms:modified xsi:type="dcterms:W3CDTF">2023-02-15T13:22:39Z</dcterms:modified>
</cp:coreProperties>
</file>