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5143500" type="screen16x9"/>
  <p:notesSz cx="6858000" cy="9144000"/>
  <p:embeddedFontLst>
    <p:embeddedFont>
      <p:font typeface="Corbel" panose="020B0503020204020204" pitchFamily="34" charset="0"/>
      <p:regular r:id="rId50"/>
      <p:bold r:id="rId51"/>
      <p:italic r:id="rId52"/>
      <p:boldItalic r:id="rId53"/>
    </p:embeddedFont>
    <p:embeddedFont>
      <p:font typeface="Georgia" panose="02040502050405020303" pitchFamily="18"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547DF6-127E-48B8-8DED-6631373B44DB}">
  <a:tblStyle styleId="{31547DF6-127E-48B8-8DED-6631373B44D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6" d="100"/>
          <a:sy n="126" d="100"/>
        </p:scale>
        <p:origin x="158" y="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en.wikipedia.org/wiki/Atom" TargetMode="External"/><Relationship Id="rId3" Type="http://schemas.openxmlformats.org/officeDocument/2006/relationships/hyperlink" Target="https://en.wikipedia.org/wiki/Chemical_element" TargetMode="External"/><Relationship Id="rId7" Type="http://schemas.openxmlformats.org/officeDocument/2006/relationships/hyperlink" Target="https://en.wikipedia.org/wiki/Neutrons"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n.wikipedia.org/wiki/Proton" TargetMode="External"/><Relationship Id="rId5" Type="http://schemas.openxmlformats.org/officeDocument/2006/relationships/hyperlink" Target="https://en.wikipedia.org/wiki/Nucleon_number" TargetMode="External"/><Relationship Id="rId4" Type="http://schemas.openxmlformats.org/officeDocument/2006/relationships/hyperlink" Target="https://en.wikipedia.org/wiki/Neutron_number"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Atom" TargetMode="External"/><Relationship Id="rId3" Type="http://schemas.openxmlformats.org/officeDocument/2006/relationships/hyperlink" Target="https://en.wikipedia.org/wiki/Chemical_element" TargetMode="External"/><Relationship Id="rId7" Type="http://schemas.openxmlformats.org/officeDocument/2006/relationships/hyperlink" Target="https://en.wikipedia.org/wiki/Neutrons"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en.wikipedia.org/wiki/Proton" TargetMode="External"/><Relationship Id="rId5" Type="http://schemas.openxmlformats.org/officeDocument/2006/relationships/hyperlink" Target="https://en.wikipedia.org/wiki/Nucleon_number" TargetMode="External"/><Relationship Id="rId4" Type="http://schemas.openxmlformats.org/officeDocument/2006/relationships/hyperlink" Target="https://en.wikipedia.org/wiki/Neutron_number"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arpansa.gov.au/understanding-radiation/what-is-radiation/radiation/glossary#p4"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rpansa.gov.au/understanding-radiation/what-is-radiation/ionising-radiation/alpha-particle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arpansa.gov.au/understanding-radiation/what-is-radiation/ionising-radiation/x-ray" TargetMode="External"/><Relationship Id="rId5" Type="http://schemas.openxmlformats.org/officeDocument/2006/relationships/hyperlink" Target="https://www.arpansa.gov.au/understanding-radiation/what-is-radiation/ionising-radiation/gamma-radiation" TargetMode="External"/><Relationship Id="rId4" Type="http://schemas.openxmlformats.org/officeDocument/2006/relationships/hyperlink" Target="https://www.arpansa.gov.au/understanding-radiation/what-is-radiation/ionising-radiation/beta-particl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arpansa.gov.au/understanding-radiation/what-is-radiation/ionising-radiation/alpha-particles" TargetMode="External"/><Relationship Id="rId7" Type="http://schemas.openxmlformats.org/officeDocument/2006/relationships/hyperlink" Target="https://www.arpansa.gov.au/understanding-radiation/what-is-radiation/ionising-radiation/radiation-decay"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arpansa.gov.au/understanding-radiation/what-is-radiation/ionising-radiation/x-ray" TargetMode="External"/><Relationship Id="rId5" Type="http://schemas.openxmlformats.org/officeDocument/2006/relationships/hyperlink" Target="https://www.arpansa.gov.au/understanding-radiation/what-is-radiation/ionising-radiation/gamma-radiation" TargetMode="External"/><Relationship Id="rId4" Type="http://schemas.openxmlformats.org/officeDocument/2006/relationships/hyperlink" Target="https://www.arpansa.gov.au/understanding-radiation/what-is-radiation/ionising-radiation/beta-particle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Stochastic" TargetMode="External"/><Relationship Id="rId7" Type="http://schemas.openxmlformats.org/officeDocument/2006/relationships/hyperlink" Target="https://en.wikipedia.org/wiki/Age_of_the_universe"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wikipedia.org/wiki/Half-life" TargetMode="External"/><Relationship Id="rId5" Type="http://schemas.openxmlformats.org/officeDocument/2006/relationships/hyperlink" Target="https://en.wikipedia.org/wiki/Decay_constant" TargetMode="External"/><Relationship Id="rId4" Type="http://schemas.openxmlformats.org/officeDocument/2006/relationships/hyperlink" Target="https://en.wikipedia.org/wiki/Quantum_mechanic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Stochastic" TargetMode="External"/><Relationship Id="rId7" Type="http://schemas.openxmlformats.org/officeDocument/2006/relationships/hyperlink" Target="https://en.wikipedia.org/wiki/Age_of_the_univers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en.wikipedia.org/wiki/Half-life" TargetMode="External"/><Relationship Id="rId5" Type="http://schemas.openxmlformats.org/officeDocument/2006/relationships/hyperlink" Target="https://en.wikipedia.org/wiki/Decay_constant" TargetMode="External"/><Relationship Id="rId4" Type="http://schemas.openxmlformats.org/officeDocument/2006/relationships/hyperlink" Target="https://en.wikipedia.org/wiki/Quantum_mechanic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nv.go.jp/en/chemi/rhm/basic-info/1st/02-03-03.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n.wikipedia.org/wiki/Engineer"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en.wikipedia.org/wiki/Radioactivity" TargetMode="External"/><Relationship Id="rId5" Type="http://schemas.openxmlformats.org/officeDocument/2006/relationships/hyperlink" Target="https://en.wikipedia.org/wiki/Nobel_laureate" TargetMode="External"/><Relationship Id="rId4" Type="http://schemas.openxmlformats.org/officeDocument/2006/relationships/hyperlink" Target="https://en.wikipedia.org/wiki/Physicist"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Engineer"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en.wikipedia.org/wiki/Radioactivity" TargetMode="External"/><Relationship Id="rId5" Type="http://schemas.openxmlformats.org/officeDocument/2006/relationships/hyperlink" Target="https://en.wikipedia.org/wiki/Nobel_laureate" TargetMode="External"/><Relationship Id="rId4" Type="http://schemas.openxmlformats.org/officeDocument/2006/relationships/hyperlink" Target="https://en.wikipedia.org/wiki/Physicis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adiopaedia.org/articles/tissue-weighting-factor?lang=us" TargetMode="External"/><Relationship Id="rId7" Type="http://schemas.openxmlformats.org/officeDocument/2006/relationships/hyperlink" Target="https://en.wikipedia.org/wiki/Organism"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en.wikipedia.org/wiki/Radiation" TargetMode="External"/><Relationship Id="rId5" Type="http://schemas.openxmlformats.org/officeDocument/2006/relationships/hyperlink" Target="https://en.wikipedia.org/wiki/England" TargetMode="External"/><Relationship Id="rId4" Type="http://schemas.openxmlformats.org/officeDocument/2006/relationships/hyperlink" Target="https://radiopaedia.org/articles/equivalent-dose?lang=u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nv.go.jp/en/chemi/rhm/basic-info/1st/02.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radiopaedia.org/articles/equivalent-dose?lang=gb#expandableQuestionsContainer"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915492e6a4_0_15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915492e6a4_0_1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5e18c7d0e_0_5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5e18c7d0e_0_5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5e18c7d0e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5e18c7d0e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latin typeface="Verdana"/>
                <a:ea typeface="Verdana"/>
                <a:cs typeface="Verdana"/>
                <a:sym typeface="Verdana"/>
              </a:rPr>
              <a:t>The mass of atom is concentrated in the central nucleus that contains a number of nucleouns (protons and neutrons) they make up a mass number (A)</a:t>
            </a:r>
            <a:endParaRPr>
              <a:latin typeface="Verdana"/>
              <a:ea typeface="Verdana"/>
              <a:cs typeface="Verdana"/>
              <a:sym typeface="Verdana"/>
            </a:endParaRPr>
          </a:p>
          <a:p>
            <a:pPr marL="0" lvl="0" indent="0" algn="l" rtl="0">
              <a:lnSpc>
                <a:spcPct val="115000"/>
              </a:lnSpc>
              <a:spcBef>
                <a:spcPts val="0"/>
              </a:spcBef>
              <a:spcAft>
                <a:spcPts val="0"/>
              </a:spcAft>
              <a:buNone/>
            </a:pPr>
            <a:r>
              <a:rPr lang="ru">
                <a:latin typeface="Verdana"/>
                <a:ea typeface="Verdana"/>
                <a:cs typeface="Verdana"/>
                <a:sym typeface="Verdana"/>
              </a:rPr>
              <a:t>Charge of atom depends on number of protons it is also called an atomic number</a:t>
            </a:r>
            <a:endParaRPr>
              <a:latin typeface="Verdana"/>
              <a:ea typeface="Verdana"/>
              <a:cs typeface="Verdana"/>
              <a:sym typeface="Verdan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95e18c7d0e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95e18c7d0e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ru">
                <a:latin typeface="Verdana"/>
                <a:ea typeface="Verdana"/>
                <a:cs typeface="Verdana"/>
                <a:sym typeface="Verdana"/>
              </a:rPr>
              <a:t>A - protons + neutrons</a:t>
            </a:r>
            <a:endParaRPr>
              <a:latin typeface="Verdana"/>
              <a:ea typeface="Verdana"/>
              <a:cs typeface="Verdana"/>
              <a:sym typeface="Verdana"/>
            </a:endParaRPr>
          </a:p>
          <a:p>
            <a:pPr marL="0" lvl="0" indent="0" algn="l" rtl="0">
              <a:lnSpc>
                <a:spcPct val="100000"/>
              </a:lnSpc>
              <a:spcBef>
                <a:spcPts val="0"/>
              </a:spcBef>
              <a:spcAft>
                <a:spcPts val="0"/>
              </a:spcAft>
              <a:buNone/>
            </a:pPr>
            <a:r>
              <a:rPr lang="ru">
                <a:latin typeface="Verdana"/>
                <a:ea typeface="Verdana"/>
                <a:cs typeface="Verdana"/>
                <a:sym typeface="Verdana"/>
              </a:rPr>
              <a:t>Z - protons</a:t>
            </a:r>
            <a:endParaRPr>
              <a:latin typeface="Verdana"/>
              <a:ea typeface="Verdana"/>
              <a:cs typeface="Verdana"/>
              <a:sym typeface="Verdana"/>
            </a:endParaRPr>
          </a:p>
          <a:p>
            <a:pPr marL="0" lvl="0" indent="0" algn="l" rtl="0">
              <a:lnSpc>
                <a:spcPct val="100000"/>
              </a:lnSpc>
              <a:spcBef>
                <a:spcPts val="0"/>
              </a:spcBef>
              <a:spcAft>
                <a:spcPts val="0"/>
              </a:spcAft>
              <a:buNone/>
            </a:pPr>
            <a:r>
              <a:rPr lang="ru">
                <a:latin typeface="Verdana"/>
                <a:ea typeface="Verdana"/>
                <a:cs typeface="Verdana"/>
                <a:sym typeface="Verdana"/>
              </a:rPr>
              <a:t>A-Z - neutrons</a:t>
            </a:r>
            <a:endParaRPr>
              <a:latin typeface="Verdana"/>
              <a:ea typeface="Verdana"/>
              <a:cs typeface="Verdana"/>
              <a:sym typeface="Verdan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95e18c7d0e_0_1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95e18c7d0e_0_1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Isotopes are variants of a particular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chemical element</a:t>
            </a:r>
            <a:r>
              <a:rPr lang="ru" sz="1050">
                <a:solidFill>
                  <a:srgbClr val="202122"/>
                </a:solidFill>
                <a:highlight>
                  <a:srgbClr val="FFFFFF"/>
                </a:highlight>
              </a:rPr>
              <a:t> which differ in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neutron number</a:t>
            </a:r>
            <a:r>
              <a:rPr lang="ru" sz="1050">
                <a:solidFill>
                  <a:srgbClr val="202122"/>
                </a:solidFill>
                <a:highlight>
                  <a:srgbClr val="FFFFFF"/>
                </a:highlight>
              </a:rPr>
              <a:t>, and consequently in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nucleon number</a:t>
            </a:r>
            <a:r>
              <a:rPr lang="ru" sz="1050">
                <a:solidFill>
                  <a:srgbClr val="202122"/>
                </a:solidFill>
                <a:highlight>
                  <a:srgbClr val="FFFFFF"/>
                </a:highlight>
              </a:rPr>
              <a:t>. All isotopes of a given element have the same number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protons</a:t>
            </a:r>
            <a:r>
              <a:rPr lang="ru" sz="1050">
                <a:solidFill>
                  <a:srgbClr val="202122"/>
                </a:solidFill>
                <a:highlight>
                  <a:srgbClr val="FFFFFF"/>
                </a:highlight>
              </a:rPr>
              <a:t> but different numbers of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neutrons</a:t>
            </a:r>
            <a:r>
              <a:rPr lang="ru" sz="1050">
                <a:solidFill>
                  <a:srgbClr val="202122"/>
                </a:solidFill>
                <a:highlight>
                  <a:srgbClr val="FFFFFF"/>
                </a:highlight>
              </a:rPr>
              <a:t> in each </a:t>
            </a:r>
            <a:r>
              <a:rPr lang="ru" sz="1050">
                <a:solidFill>
                  <a:srgbClr val="0B0080"/>
                </a:solidFill>
                <a:highlight>
                  <a:srgbClr val="FFFFFF"/>
                </a:highlight>
                <a:uFill>
                  <a:noFill/>
                </a:uFill>
                <a:hlinkClick r:id="rId8">
                  <a:extLst>
                    <a:ext uri="{A12FA001-AC4F-418D-AE19-62706E023703}">
                      <ahyp:hlinkClr xmlns:ahyp="http://schemas.microsoft.com/office/drawing/2018/hyperlinkcolor" val="tx"/>
                    </a:ext>
                  </a:extLst>
                </a:hlinkClick>
              </a:rPr>
              <a:t>atom</a:t>
            </a:r>
            <a:r>
              <a:rPr lang="ru" sz="1050">
                <a:solidFill>
                  <a:srgbClr val="202122"/>
                </a:solidFill>
                <a:highlight>
                  <a:srgbClr val="FFFFFF"/>
                </a:highlight>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97332e36a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97332e36a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Isotopes are variants of a particular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chemical element</a:t>
            </a:r>
            <a:r>
              <a:rPr lang="ru" sz="1050">
                <a:solidFill>
                  <a:srgbClr val="202122"/>
                </a:solidFill>
                <a:highlight>
                  <a:srgbClr val="FFFFFF"/>
                </a:highlight>
              </a:rPr>
              <a:t> which differ in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neutron number</a:t>
            </a:r>
            <a:r>
              <a:rPr lang="ru" sz="1050">
                <a:solidFill>
                  <a:srgbClr val="202122"/>
                </a:solidFill>
                <a:highlight>
                  <a:srgbClr val="FFFFFF"/>
                </a:highlight>
              </a:rPr>
              <a:t>, and consequently in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nucleon number</a:t>
            </a:r>
            <a:r>
              <a:rPr lang="ru" sz="1050">
                <a:solidFill>
                  <a:srgbClr val="202122"/>
                </a:solidFill>
                <a:highlight>
                  <a:srgbClr val="FFFFFF"/>
                </a:highlight>
              </a:rPr>
              <a:t>. All isotopes of a given element have the same number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protons</a:t>
            </a:r>
            <a:r>
              <a:rPr lang="ru" sz="1050">
                <a:solidFill>
                  <a:srgbClr val="202122"/>
                </a:solidFill>
                <a:highlight>
                  <a:srgbClr val="FFFFFF"/>
                </a:highlight>
              </a:rPr>
              <a:t> but different numbers of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neutrons</a:t>
            </a:r>
            <a:r>
              <a:rPr lang="ru" sz="1050">
                <a:solidFill>
                  <a:srgbClr val="202122"/>
                </a:solidFill>
                <a:highlight>
                  <a:srgbClr val="FFFFFF"/>
                </a:highlight>
              </a:rPr>
              <a:t> in each </a:t>
            </a:r>
            <a:r>
              <a:rPr lang="ru" sz="1050">
                <a:solidFill>
                  <a:srgbClr val="0B0080"/>
                </a:solidFill>
                <a:highlight>
                  <a:srgbClr val="FFFFFF"/>
                </a:highlight>
                <a:uFill>
                  <a:noFill/>
                </a:uFill>
                <a:hlinkClick r:id="rId8">
                  <a:extLst>
                    <a:ext uri="{A12FA001-AC4F-418D-AE19-62706E023703}">
                      <ahyp:hlinkClr xmlns:ahyp="http://schemas.microsoft.com/office/drawing/2018/hyperlinkcolor" val="tx"/>
                    </a:ext>
                  </a:extLst>
                </a:hlinkClick>
              </a:rPr>
              <a:t>atom</a:t>
            </a:r>
            <a:r>
              <a:rPr lang="ru" sz="1050">
                <a:solidFill>
                  <a:srgbClr val="202122"/>
                </a:solidFill>
                <a:highlight>
                  <a:srgbClr val="FFFFFF"/>
                </a:highlight>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95e18c7d0e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95e18c7d0e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ru"/>
              <a:t>A radioactive atom will attempt to reach stability by ejecting nucleons (protons or neutrons), as well as other particles, or by releasing energy in other forms.</a:t>
            </a:r>
            <a:endParaRPr/>
          </a:p>
          <a:p>
            <a:pPr marL="0" lvl="0" indent="0" algn="l" rtl="0">
              <a:lnSpc>
                <a:spcPct val="115000"/>
              </a:lnSpc>
              <a:spcBef>
                <a:spcPts val="1800"/>
              </a:spcBef>
              <a:spcAft>
                <a:spcPts val="0"/>
              </a:spcAft>
              <a:buClr>
                <a:schemeClr val="dk1"/>
              </a:buClr>
              <a:buSzPts val="1100"/>
              <a:buFont typeface="Arial"/>
              <a:buNone/>
            </a:pPr>
            <a:r>
              <a:rPr lang="ru">
                <a:latin typeface="Verdana"/>
                <a:ea typeface="Verdana"/>
                <a:cs typeface="Verdana"/>
                <a:sym typeface="Verdana"/>
              </a:rPr>
              <a:t>This radiation is emitted when the </a:t>
            </a:r>
            <a:r>
              <a:rPr lang="ru">
                <a:uFill>
                  <a:noFill/>
                </a:uFill>
                <a:latin typeface="Verdana"/>
                <a:ea typeface="Verdana"/>
                <a:cs typeface="Verdana"/>
                <a:sym typeface="Verdana"/>
                <a:hlinkClick r:id="rId3"/>
              </a:rPr>
              <a:t>nucleus</a:t>
            </a:r>
            <a:r>
              <a:rPr lang="ru">
                <a:latin typeface="Verdana"/>
                <a:ea typeface="Verdana"/>
                <a:cs typeface="Verdana"/>
                <a:sym typeface="Verdana"/>
              </a:rPr>
              <a:t> undergoes radioactive </a:t>
            </a:r>
            <a:r>
              <a:rPr lang="ru">
                <a:uFill>
                  <a:noFill/>
                </a:uFill>
                <a:latin typeface="Verdana"/>
                <a:ea typeface="Verdana"/>
                <a:cs typeface="Verdana"/>
                <a:sym typeface="Verdana"/>
                <a:hlinkClick r:id="rId3"/>
              </a:rPr>
              <a:t>decay</a:t>
            </a:r>
            <a:r>
              <a:rPr lang="ru">
                <a:latin typeface="Verdana"/>
                <a:ea typeface="Verdana"/>
                <a:cs typeface="Verdana"/>
                <a:sym typeface="Verdana"/>
              </a:rPr>
              <a:t> and is converted into a different </a:t>
            </a:r>
            <a:r>
              <a:rPr lang="ru">
                <a:uFill>
                  <a:noFill/>
                </a:uFill>
                <a:latin typeface="Verdana"/>
                <a:ea typeface="Verdana"/>
                <a:cs typeface="Verdana"/>
                <a:sym typeface="Verdana"/>
                <a:hlinkClick r:id="rId3"/>
              </a:rPr>
              <a:t>isotope</a:t>
            </a:r>
            <a:r>
              <a:rPr lang="ru">
                <a:latin typeface="Verdana"/>
                <a:ea typeface="Verdana"/>
                <a:cs typeface="Verdana"/>
                <a:sym typeface="Verdana"/>
              </a:rPr>
              <a:t> which may, according to its number of </a:t>
            </a:r>
            <a:r>
              <a:rPr lang="ru">
                <a:uFill>
                  <a:noFill/>
                </a:uFill>
                <a:latin typeface="Verdana"/>
                <a:ea typeface="Verdana"/>
                <a:cs typeface="Verdana"/>
                <a:sym typeface="Verdana"/>
                <a:hlinkClick r:id="rId3"/>
              </a:rPr>
              <a:t>neutrons</a:t>
            </a:r>
            <a:r>
              <a:rPr lang="ru">
                <a:latin typeface="Verdana"/>
                <a:ea typeface="Verdana"/>
                <a:cs typeface="Verdana"/>
                <a:sym typeface="Verdana"/>
              </a:rPr>
              <a:t> and </a:t>
            </a:r>
            <a:r>
              <a:rPr lang="ru">
                <a:uFill>
                  <a:noFill/>
                </a:uFill>
                <a:latin typeface="Verdana"/>
                <a:ea typeface="Verdana"/>
                <a:cs typeface="Verdana"/>
                <a:sym typeface="Verdana"/>
                <a:hlinkClick r:id="rId4"/>
              </a:rPr>
              <a:t>protons</a:t>
            </a:r>
            <a:r>
              <a:rPr lang="ru">
                <a:latin typeface="Verdana"/>
                <a:ea typeface="Verdana"/>
                <a:cs typeface="Verdana"/>
                <a:sym typeface="Verdana"/>
              </a:rPr>
              <a:t>, be either radioactive (unstable) or non-radioactive (stable). This “daughter” nucleus will usually be of a different chemical element to the original isotope. </a:t>
            </a:r>
            <a:r>
              <a:rPr lang="ru">
                <a:solidFill>
                  <a:srgbClr val="444449"/>
                </a:solidFill>
                <a:latin typeface="Verdana"/>
                <a:ea typeface="Verdana"/>
                <a:cs typeface="Verdana"/>
                <a:sym typeface="Verdana"/>
              </a:rPr>
              <a:t>This process is called radioactive decay. It will continue until the forces in the nucleus are balanced.</a:t>
            </a:r>
            <a:endParaRPr/>
          </a:p>
          <a:p>
            <a:pPr marL="0" lvl="0" indent="0" algn="l" rtl="0">
              <a:spcBef>
                <a:spcPts val="4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9156b86d6e_2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9156b86d6e_2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latin typeface="Verdana"/>
                <a:ea typeface="Verdana"/>
                <a:cs typeface="Verdana"/>
                <a:sym typeface="Verdana"/>
              </a:rPr>
              <a:t>There are three main kinds of ionising radiation:</a:t>
            </a:r>
            <a:endParaRPr>
              <a:latin typeface="Verdana"/>
              <a:ea typeface="Verdana"/>
              <a:cs typeface="Verdana"/>
              <a:sym typeface="Verdana"/>
            </a:endParaRPr>
          </a:p>
          <a:p>
            <a:pPr marL="457200" lvl="0" indent="-298450" algn="l" rtl="0">
              <a:lnSpc>
                <a:spcPct val="115000"/>
              </a:lnSpc>
              <a:spcBef>
                <a:spcPts val="1400"/>
              </a:spcBef>
              <a:spcAft>
                <a:spcPts val="0"/>
              </a:spcAft>
              <a:buClr>
                <a:srgbClr val="000000"/>
              </a:buClr>
              <a:buSzPts val="1100"/>
              <a:buFont typeface="Verdana"/>
              <a:buChar char="●"/>
            </a:pPr>
            <a:r>
              <a:rPr lang="ru">
                <a:uFill>
                  <a:noFill/>
                </a:uFill>
                <a:latin typeface="Verdana"/>
                <a:ea typeface="Verdana"/>
                <a:cs typeface="Verdana"/>
                <a:sym typeface="Verdana"/>
                <a:hlinkClick r:id="rId3"/>
              </a:rPr>
              <a:t>alpha particles</a:t>
            </a:r>
            <a:r>
              <a:rPr lang="ru">
                <a:latin typeface="Verdana"/>
                <a:ea typeface="Verdana"/>
                <a:cs typeface="Verdana"/>
                <a:sym typeface="Verdana"/>
              </a:rPr>
              <a:t>, which include two protons and two neutrons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4"/>
              </a:rPr>
              <a:t>beta particles</a:t>
            </a:r>
            <a:r>
              <a:rPr lang="ru">
                <a:latin typeface="Verdana"/>
                <a:ea typeface="Verdana"/>
                <a:cs typeface="Verdana"/>
                <a:sym typeface="Verdana"/>
              </a:rPr>
              <a:t>, which are essentially electrons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5"/>
              </a:rPr>
              <a:t>gamma rays</a:t>
            </a:r>
            <a:r>
              <a:rPr lang="ru">
                <a:latin typeface="Verdana"/>
                <a:ea typeface="Verdana"/>
                <a:cs typeface="Verdana"/>
                <a:sym typeface="Verdana"/>
              </a:rPr>
              <a:t> and </a:t>
            </a:r>
            <a:r>
              <a:rPr lang="ru">
                <a:uFill>
                  <a:noFill/>
                </a:uFill>
                <a:latin typeface="Verdana"/>
                <a:ea typeface="Verdana"/>
                <a:cs typeface="Verdana"/>
                <a:sym typeface="Verdana"/>
                <a:hlinkClick r:id="rId6"/>
              </a:rPr>
              <a:t>x-rays</a:t>
            </a:r>
            <a:r>
              <a:rPr lang="ru">
                <a:latin typeface="Verdana"/>
                <a:ea typeface="Verdana"/>
                <a:cs typeface="Verdana"/>
                <a:sym typeface="Verdana"/>
              </a:rPr>
              <a:t>, which are pure energy (photons).</a:t>
            </a:r>
            <a:endParaRPr>
              <a:latin typeface="Verdana"/>
              <a:ea typeface="Verdana"/>
              <a:cs typeface="Verdana"/>
              <a:sym typeface="Verdana"/>
            </a:endParaRPr>
          </a:p>
          <a:p>
            <a:pPr marL="0" lvl="0" indent="0" algn="l" rtl="0">
              <a:lnSpc>
                <a:spcPct val="115000"/>
              </a:lnSpc>
              <a:spcBef>
                <a:spcPts val="2000"/>
              </a:spcBef>
              <a:spcAft>
                <a:spcPts val="0"/>
              </a:spcAft>
              <a:buNone/>
            </a:pPr>
            <a:r>
              <a:rPr lang="ru">
                <a:latin typeface="Verdana"/>
                <a:ea typeface="Verdana"/>
                <a:cs typeface="Verdana"/>
                <a:sym typeface="Verdana"/>
              </a:rPr>
              <a:t>Alpha particles and beta particles are not part of the electromagnetic spectrum; they are energetic particles as opposed to pure energy bundles (photons).</a:t>
            </a:r>
            <a:endParaRPr>
              <a:latin typeface="Verdana"/>
              <a:ea typeface="Verdana"/>
              <a:cs typeface="Verdana"/>
              <a:sym typeface="Verdana"/>
            </a:endParaRPr>
          </a:p>
          <a:p>
            <a:pPr marL="0" lvl="0" indent="0" algn="l" rtl="0">
              <a:lnSpc>
                <a:spcPct val="115000"/>
              </a:lnSpc>
              <a:spcBef>
                <a:spcPts val="1400"/>
              </a:spcBef>
              <a:spcAft>
                <a:spcPts val="0"/>
              </a:spcAft>
              <a:buNone/>
            </a:pPr>
            <a:r>
              <a:rPr lang="ru">
                <a:latin typeface="Verdana"/>
                <a:ea typeface="Verdana"/>
                <a:cs typeface="Verdana"/>
                <a:sym typeface="Verdana"/>
              </a:rPr>
              <a:t>https://www.arpansa.gov.au/understanding-radiation/what-is-radiation/ionising-radiation</a:t>
            </a:r>
            <a:endParaRPr>
              <a:latin typeface="Verdana"/>
              <a:ea typeface="Verdana"/>
              <a:cs typeface="Verdana"/>
              <a:sym typeface="Verdana"/>
            </a:endParaRPr>
          </a:p>
          <a:p>
            <a:pPr marL="0" lvl="0" indent="0" algn="l" rtl="0">
              <a:lnSpc>
                <a:spcPct val="115000"/>
              </a:lnSpc>
              <a:spcBef>
                <a:spcPts val="1400"/>
              </a:spcBef>
              <a:spcAft>
                <a:spcPts val="1400"/>
              </a:spcAft>
              <a:buNone/>
            </a:pPr>
            <a:endParaRPr>
              <a:latin typeface="Verdana"/>
              <a:ea typeface="Verdana"/>
              <a:cs typeface="Verdana"/>
              <a:sym typeface="Verdan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6ee75993f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96ee75993f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95e18c7d0e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95e18c7d0e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95e18c7d0e_1_13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95e18c7d0e_1_1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latin typeface="Verdana"/>
                <a:ea typeface="Verdana"/>
                <a:cs typeface="Verdana"/>
                <a:sym typeface="Verdana"/>
              </a:rPr>
              <a:t>There are three main kinds of ionising radiation:</a:t>
            </a:r>
            <a:endParaRPr>
              <a:latin typeface="Verdana"/>
              <a:ea typeface="Verdana"/>
              <a:cs typeface="Verdana"/>
              <a:sym typeface="Verdana"/>
            </a:endParaRPr>
          </a:p>
          <a:p>
            <a:pPr marL="457200" lvl="0" indent="-298450" algn="l" rtl="0">
              <a:lnSpc>
                <a:spcPct val="115000"/>
              </a:lnSpc>
              <a:spcBef>
                <a:spcPts val="1400"/>
              </a:spcBef>
              <a:spcAft>
                <a:spcPts val="0"/>
              </a:spcAft>
              <a:buClr>
                <a:srgbClr val="000000"/>
              </a:buClr>
              <a:buSzPts val="1100"/>
              <a:buFont typeface="Verdana"/>
              <a:buChar char="●"/>
            </a:pPr>
            <a:r>
              <a:rPr lang="ru">
                <a:uFill>
                  <a:noFill/>
                </a:uFill>
                <a:latin typeface="Verdana"/>
                <a:ea typeface="Verdana"/>
                <a:cs typeface="Verdana"/>
                <a:sym typeface="Verdana"/>
                <a:hlinkClick r:id="rId3"/>
              </a:rPr>
              <a:t>alpha particles</a:t>
            </a:r>
            <a:r>
              <a:rPr lang="ru">
                <a:latin typeface="Verdana"/>
                <a:ea typeface="Verdana"/>
                <a:cs typeface="Verdana"/>
                <a:sym typeface="Verdana"/>
              </a:rPr>
              <a:t>, which include two protons and two neutrons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4"/>
              </a:rPr>
              <a:t>beta particles</a:t>
            </a:r>
            <a:r>
              <a:rPr lang="ru">
                <a:latin typeface="Verdana"/>
                <a:ea typeface="Verdana"/>
                <a:cs typeface="Verdana"/>
                <a:sym typeface="Verdana"/>
              </a:rPr>
              <a:t>, which are essentially electrons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5"/>
              </a:rPr>
              <a:t>gamma rays</a:t>
            </a:r>
            <a:r>
              <a:rPr lang="ru">
                <a:latin typeface="Verdana"/>
                <a:ea typeface="Verdana"/>
                <a:cs typeface="Verdana"/>
                <a:sym typeface="Verdana"/>
              </a:rPr>
              <a:t> and </a:t>
            </a:r>
            <a:r>
              <a:rPr lang="ru">
                <a:uFill>
                  <a:noFill/>
                </a:uFill>
                <a:latin typeface="Verdana"/>
                <a:ea typeface="Verdana"/>
                <a:cs typeface="Verdana"/>
                <a:sym typeface="Verdana"/>
                <a:hlinkClick r:id="rId6"/>
              </a:rPr>
              <a:t>x-rays</a:t>
            </a:r>
            <a:r>
              <a:rPr lang="ru">
                <a:latin typeface="Verdana"/>
                <a:ea typeface="Verdana"/>
                <a:cs typeface="Verdana"/>
                <a:sym typeface="Verdana"/>
              </a:rPr>
              <a:t>, which are pure energy (photons).</a:t>
            </a:r>
            <a:endParaRPr>
              <a:latin typeface="Verdana"/>
              <a:ea typeface="Verdana"/>
              <a:cs typeface="Verdana"/>
              <a:sym typeface="Verdana"/>
            </a:endParaRPr>
          </a:p>
          <a:p>
            <a:pPr marL="0" lvl="0" indent="0" algn="l" rtl="0">
              <a:lnSpc>
                <a:spcPct val="115000"/>
              </a:lnSpc>
              <a:spcBef>
                <a:spcPts val="2000"/>
              </a:spcBef>
              <a:spcAft>
                <a:spcPts val="0"/>
              </a:spcAft>
              <a:buNone/>
            </a:pPr>
            <a:r>
              <a:rPr lang="ru">
                <a:latin typeface="Verdana"/>
                <a:ea typeface="Verdana"/>
                <a:cs typeface="Verdana"/>
                <a:sym typeface="Verdana"/>
              </a:rPr>
              <a:t>Alpha particles and beta particles are not part of the electromagnetic spectrum; they are energetic particles as opposed to pure energy bundles (photons).</a:t>
            </a:r>
            <a:endParaRPr>
              <a:latin typeface="Verdana"/>
              <a:ea typeface="Verdana"/>
              <a:cs typeface="Verdana"/>
              <a:sym typeface="Verdana"/>
            </a:endParaRPr>
          </a:p>
          <a:p>
            <a:pPr marL="0" lvl="0" indent="0" algn="l" rtl="0">
              <a:lnSpc>
                <a:spcPct val="115000"/>
              </a:lnSpc>
              <a:spcBef>
                <a:spcPts val="1400"/>
              </a:spcBef>
              <a:spcAft>
                <a:spcPts val="0"/>
              </a:spcAft>
              <a:buNone/>
            </a:pPr>
            <a:r>
              <a:rPr lang="ru">
                <a:latin typeface="Verdana"/>
                <a:ea typeface="Verdana"/>
                <a:cs typeface="Verdana"/>
                <a:sym typeface="Verdana"/>
              </a:rPr>
              <a:t>Other types of decay: </a:t>
            </a:r>
            <a:r>
              <a:rPr lang="ru" u="sng">
                <a:solidFill>
                  <a:schemeClr val="hlink"/>
                </a:solidFill>
                <a:hlinkClick r:id="rId7"/>
              </a:rPr>
              <a:t>https://www.arpansa.gov.au/understanding-radiation/what-is-radiation/ionising-radiation/radiation-decay</a:t>
            </a:r>
            <a:endParaRPr>
              <a:latin typeface="Verdana"/>
              <a:ea typeface="Verdana"/>
              <a:cs typeface="Verdana"/>
              <a:sym typeface="Verdana"/>
            </a:endParaRPr>
          </a:p>
          <a:p>
            <a:pPr marL="0" lvl="0" indent="0" algn="l" rtl="0">
              <a:lnSpc>
                <a:spcPct val="115000"/>
              </a:lnSpc>
              <a:spcBef>
                <a:spcPts val="1400"/>
              </a:spcBef>
              <a:spcAft>
                <a:spcPts val="1400"/>
              </a:spcAft>
              <a:buNone/>
            </a:pPr>
            <a:endParaRPr>
              <a:latin typeface="Verdana"/>
              <a:ea typeface="Verdana"/>
              <a:cs typeface="Verdana"/>
              <a:sym typeface="Verdan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9156b86d6e_2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9156b86d6e_2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96b92471c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96b92471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02122"/>
              </a:solidFill>
              <a:highlight>
                <a:srgbClr val="FFFFFF"/>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97332e36a4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97332e36a4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Internal exposure could occur after:</a:t>
            </a:r>
            <a:endParaRPr/>
          </a:p>
          <a:p>
            <a:pPr marL="0" lvl="0" indent="0" algn="l" rtl="0">
              <a:spcBef>
                <a:spcPts val="0"/>
              </a:spcBef>
              <a:spcAft>
                <a:spcPts val="0"/>
              </a:spcAft>
              <a:buNone/>
            </a:pPr>
            <a:r>
              <a:rPr lang="ru"/>
              <a:t>ingestion, inhalation, percutaneous absorption, wound contamination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97332e36a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97332e36a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Radioactive decay is a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stochastic</a:t>
            </a:r>
            <a:r>
              <a:rPr lang="ru" sz="1050">
                <a:solidFill>
                  <a:srgbClr val="202122"/>
                </a:solidFill>
                <a:highlight>
                  <a:srgbClr val="FFFFFF"/>
                </a:highlight>
              </a:rPr>
              <a:t> (or random) process at the level of single atoms. According to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quantum theory</a:t>
            </a:r>
            <a:r>
              <a:rPr lang="ru" sz="1050">
                <a:solidFill>
                  <a:srgbClr val="202122"/>
                </a:solidFill>
                <a:highlight>
                  <a:srgbClr val="FFFFFF"/>
                </a:highlight>
              </a:rPr>
              <a:t>, it is impossible to predict when a particular atom will decay, regardless of how long the atom has existed. However, for a significant number of identical atoms, the overall decay rate can be expressed as a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decay constant</a:t>
            </a:r>
            <a:r>
              <a:rPr lang="ru" sz="1050">
                <a:solidFill>
                  <a:srgbClr val="202122"/>
                </a:solidFill>
                <a:highlight>
                  <a:srgbClr val="FFFFFF"/>
                </a:highlight>
              </a:rPr>
              <a:t> or as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half-life</a:t>
            </a:r>
            <a:r>
              <a:rPr lang="ru" sz="1050">
                <a:solidFill>
                  <a:srgbClr val="202122"/>
                </a:solidFill>
                <a:highlight>
                  <a:srgbClr val="FFFFFF"/>
                </a:highlight>
              </a:rPr>
              <a:t>. The half-lives of radioactive atoms have a huge range; from nearly instantaneous to far longer than the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age of the universe</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Lambda symbol</a:t>
            </a:r>
            <a:endParaRPr sz="1050">
              <a:solidFill>
                <a:srgbClr val="202122"/>
              </a:solidFill>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7332e36a4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7332e36a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Radioactive decay is a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stochastic</a:t>
            </a:r>
            <a:r>
              <a:rPr lang="ru" sz="1050">
                <a:solidFill>
                  <a:srgbClr val="202122"/>
                </a:solidFill>
                <a:highlight>
                  <a:srgbClr val="FFFFFF"/>
                </a:highlight>
              </a:rPr>
              <a:t> (or random) process at the level of single atoms. According to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quantum theory</a:t>
            </a:r>
            <a:r>
              <a:rPr lang="ru" sz="1050">
                <a:solidFill>
                  <a:srgbClr val="202122"/>
                </a:solidFill>
                <a:highlight>
                  <a:srgbClr val="FFFFFF"/>
                </a:highlight>
              </a:rPr>
              <a:t>, it is impossible to predict when a particular atom will decay, regardless of how long the atom has existed. However, for a significant number of identical atoms, the overall decay rate can be expressed as a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decay constant</a:t>
            </a:r>
            <a:r>
              <a:rPr lang="ru" sz="1050">
                <a:solidFill>
                  <a:srgbClr val="202122"/>
                </a:solidFill>
                <a:highlight>
                  <a:srgbClr val="FFFFFF"/>
                </a:highlight>
              </a:rPr>
              <a:t> or as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half-life</a:t>
            </a:r>
            <a:r>
              <a:rPr lang="ru" sz="1050">
                <a:solidFill>
                  <a:srgbClr val="202122"/>
                </a:solidFill>
                <a:highlight>
                  <a:srgbClr val="FFFFFF"/>
                </a:highlight>
              </a:rPr>
              <a:t>. The half-lives of radioactive atoms have a huge range; from nearly instantaneous to far longer than the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age of the universe</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Lambda symbol</a:t>
            </a:r>
            <a:endParaRPr sz="1050">
              <a:solidFill>
                <a:srgbClr val="202122"/>
              </a:solidFill>
              <a:highlight>
                <a:srgbClr val="FFFFFF"/>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95e18c7d0e_1_17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95e18c7d0e_1_1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93a336425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93a336425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rgbClr val="444449"/>
                </a:solidFill>
                <a:latin typeface="Verdana"/>
                <a:ea typeface="Verdana"/>
                <a:cs typeface="Verdana"/>
                <a:sym typeface="Verdana"/>
              </a:rPr>
              <a:t>We measure two general phenomena when we discuss radiation. We measure "activity" and "exposure". Activity is basically just how much radiation is coming out of something, whether it's particles or waves. Exposure measures the effect of radiation on substances that absorb it.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93a336425a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93a336425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https://www.env.go.jp/en/chemi/rhm/basic-info/1st/02-03-03.html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97332e36a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97332e36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Becquerel was a French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engineer</a:t>
            </a:r>
            <a:r>
              <a:rPr lang="ru" sz="1050">
                <a:solidFill>
                  <a:srgbClr val="202122"/>
                </a:solidFill>
                <a:highlight>
                  <a:srgbClr val="FFFFFF"/>
                </a:highlight>
              </a:rPr>
              <a:t>,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physicist</a:t>
            </a:r>
            <a:r>
              <a:rPr lang="ru" sz="1050">
                <a:solidFill>
                  <a:srgbClr val="202122"/>
                </a:solidFill>
                <a:highlight>
                  <a:srgbClr val="FFFFFF"/>
                </a:highlight>
              </a:rPr>
              <a:t>,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Nobel laureate</a:t>
            </a:r>
            <a:r>
              <a:rPr lang="ru" sz="1050">
                <a:solidFill>
                  <a:srgbClr val="202122"/>
                </a:solidFill>
                <a:highlight>
                  <a:srgbClr val="FFFFFF"/>
                </a:highlight>
              </a:rPr>
              <a:t>, and the first person to discover evidence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radioactivity</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a:solidFill>
                  <a:srgbClr val="373D3F"/>
                </a:solidFill>
                <a:highlight>
                  <a:srgbClr val="FFFFFF"/>
                </a:highlight>
              </a:rPr>
              <a:t>Intuitively, you would expect the activity of a source to depend on two things: the amount of the radioactive substance present, and its half-life. The greater the number of radioactive nuclei present in the sample, the more will decay per unit of time. The shorter the half-life, the more decays per unit time, for a given number of nuclei. So activity </a:t>
            </a:r>
            <a:r>
              <a:rPr lang="ru" i="1">
                <a:solidFill>
                  <a:srgbClr val="373D3F"/>
                </a:solidFill>
                <a:highlight>
                  <a:srgbClr val="FFFFFF"/>
                </a:highlight>
              </a:rPr>
              <a:t>R</a:t>
            </a:r>
            <a:r>
              <a:rPr lang="ru">
                <a:solidFill>
                  <a:srgbClr val="373D3F"/>
                </a:solidFill>
                <a:highlight>
                  <a:srgbClr val="FFFFFF"/>
                </a:highlight>
              </a:rPr>
              <a:t> should be proportional to the number of radioactive nuclei, </a:t>
            </a:r>
            <a:r>
              <a:rPr lang="ru" i="1">
                <a:solidFill>
                  <a:srgbClr val="373D3F"/>
                </a:solidFill>
                <a:highlight>
                  <a:srgbClr val="FFFFFF"/>
                </a:highlight>
              </a:rPr>
              <a:t>N</a:t>
            </a:r>
            <a:r>
              <a:rPr lang="ru">
                <a:solidFill>
                  <a:srgbClr val="373D3F"/>
                </a:solidFill>
                <a:highlight>
                  <a:srgbClr val="FFFFFF"/>
                </a:highlight>
              </a:rPr>
              <a:t>, and inversely proportional to their half-life, </a:t>
            </a:r>
            <a:r>
              <a:rPr lang="ru" i="1">
                <a:solidFill>
                  <a:srgbClr val="373D3F"/>
                </a:solidFill>
                <a:highlight>
                  <a:srgbClr val="FFFFFF"/>
                </a:highlight>
              </a:rPr>
              <a:t>t</a:t>
            </a:r>
            <a:r>
              <a:rPr lang="ru" sz="1000" baseline="-25000">
                <a:solidFill>
                  <a:srgbClr val="373D3F"/>
                </a:solidFill>
                <a:highlight>
                  <a:srgbClr val="FFFFFF"/>
                </a:highlight>
              </a:rPr>
              <a:t>1/2</a:t>
            </a:r>
            <a:r>
              <a:rPr lang="ru">
                <a:solidFill>
                  <a:srgbClr val="373D3F"/>
                </a:solidFill>
                <a:highlight>
                  <a:srgbClr val="FFFFFF"/>
                </a:highlight>
              </a:rPr>
              <a:t>. In fact, your intuition is correct. </a:t>
            </a:r>
            <a:endParaRPr sz="950">
              <a:solidFill>
                <a:srgbClr val="202122"/>
              </a:solidFill>
              <a:highlight>
                <a:srgbClr val="FFFFFF"/>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97332e36a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97332e36a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Becquerel was a French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engineer</a:t>
            </a:r>
            <a:r>
              <a:rPr lang="ru" sz="1050">
                <a:solidFill>
                  <a:srgbClr val="202122"/>
                </a:solidFill>
                <a:highlight>
                  <a:srgbClr val="FFFFFF"/>
                </a:highlight>
              </a:rPr>
              <a:t>,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physicist</a:t>
            </a:r>
            <a:r>
              <a:rPr lang="ru" sz="1050">
                <a:solidFill>
                  <a:srgbClr val="202122"/>
                </a:solidFill>
                <a:highlight>
                  <a:srgbClr val="FFFFFF"/>
                </a:highlight>
              </a:rPr>
              <a:t>,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Nobel laureate</a:t>
            </a:r>
            <a:r>
              <a:rPr lang="ru" sz="1050">
                <a:solidFill>
                  <a:srgbClr val="202122"/>
                </a:solidFill>
                <a:highlight>
                  <a:srgbClr val="FFFFFF"/>
                </a:highlight>
              </a:rPr>
              <a:t>, and the first person to discover evidence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radioactivity</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a:solidFill>
                  <a:srgbClr val="373D3F"/>
                </a:solidFill>
                <a:highlight>
                  <a:srgbClr val="FFFFFF"/>
                </a:highlight>
              </a:rPr>
              <a:t>Intuitively, you would expect the activity of a source to depend on two things: the amount of the radioactive substance present, and its half-life. The greater the number of radioactive nuclei present in the sample, the more will decay per unit of time. The shorter the half-life, the more decays per unit time, for a given number of nuclei. So activity </a:t>
            </a:r>
            <a:r>
              <a:rPr lang="ru" i="1">
                <a:solidFill>
                  <a:srgbClr val="373D3F"/>
                </a:solidFill>
                <a:highlight>
                  <a:srgbClr val="FFFFFF"/>
                </a:highlight>
              </a:rPr>
              <a:t>R</a:t>
            </a:r>
            <a:r>
              <a:rPr lang="ru">
                <a:solidFill>
                  <a:srgbClr val="373D3F"/>
                </a:solidFill>
                <a:highlight>
                  <a:srgbClr val="FFFFFF"/>
                </a:highlight>
              </a:rPr>
              <a:t> should be proportional to the number of radioactive nuclei, </a:t>
            </a:r>
            <a:r>
              <a:rPr lang="ru" i="1">
                <a:solidFill>
                  <a:srgbClr val="373D3F"/>
                </a:solidFill>
                <a:highlight>
                  <a:srgbClr val="FFFFFF"/>
                </a:highlight>
              </a:rPr>
              <a:t>N</a:t>
            </a:r>
            <a:r>
              <a:rPr lang="ru">
                <a:solidFill>
                  <a:srgbClr val="373D3F"/>
                </a:solidFill>
                <a:highlight>
                  <a:srgbClr val="FFFFFF"/>
                </a:highlight>
              </a:rPr>
              <a:t>, and inversely proportional to their half-life, </a:t>
            </a:r>
            <a:r>
              <a:rPr lang="ru" i="1">
                <a:solidFill>
                  <a:srgbClr val="373D3F"/>
                </a:solidFill>
                <a:highlight>
                  <a:srgbClr val="FFFFFF"/>
                </a:highlight>
              </a:rPr>
              <a:t>t</a:t>
            </a:r>
            <a:r>
              <a:rPr lang="ru" sz="1000" baseline="-25000">
                <a:solidFill>
                  <a:srgbClr val="373D3F"/>
                </a:solidFill>
                <a:highlight>
                  <a:srgbClr val="FFFFFF"/>
                </a:highlight>
              </a:rPr>
              <a:t>1/2</a:t>
            </a:r>
            <a:r>
              <a:rPr lang="ru">
                <a:solidFill>
                  <a:srgbClr val="373D3F"/>
                </a:solidFill>
                <a:highlight>
                  <a:srgbClr val="FFFFFF"/>
                </a:highlight>
              </a:rPr>
              <a:t>. In fact, your intuition is correct. </a:t>
            </a:r>
            <a:endParaRPr sz="950">
              <a:solidFill>
                <a:srgbClr val="202122"/>
              </a:solidFill>
              <a:highlight>
                <a:srgbClr val="FFFFFF"/>
              </a:high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97332e36a4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97332e36a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50">
              <a:solidFill>
                <a:srgbClr val="202122"/>
              </a:solidFill>
              <a:highlight>
                <a:srgbClr val="FFFFFF"/>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96ee759722_1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96ee759722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950">
                <a:solidFill>
                  <a:srgbClr val="3D3D3D"/>
                </a:solidFill>
                <a:highlight>
                  <a:srgbClr val="FFFFFF"/>
                </a:highlight>
              </a:rPr>
              <a:t>The absorbed dose is not a good indicator of the likely biological effect. 1 Gy of alpha radiation would be much more biologically damaging than 1 Gy of photon radiation for example. Appropriate </a:t>
            </a:r>
            <a:r>
              <a:rPr lang="ru" sz="950">
                <a:solidFill>
                  <a:srgbClr val="41699B"/>
                </a:solidFill>
                <a:highlight>
                  <a:srgbClr val="FFFFFF"/>
                </a:highlight>
                <a:uFill>
                  <a:noFill/>
                </a:uFill>
                <a:hlinkClick r:id="rId3">
                  <a:extLst>
                    <a:ext uri="{A12FA001-AC4F-418D-AE19-62706E023703}">
                      <ahyp:hlinkClr xmlns:ahyp="http://schemas.microsoft.com/office/drawing/2018/hyperlinkcolor" val="tx"/>
                    </a:ext>
                  </a:extLst>
                </a:hlinkClick>
              </a:rPr>
              <a:t>weighting factors</a:t>
            </a:r>
            <a:r>
              <a:rPr lang="ru" sz="950">
                <a:solidFill>
                  <a:srgbClr val="3D3D3D"/>
                </a:solidFill>
                <a:highlight>
                  <a:srgbClr val="FFFFFF"/>
                </a:highlight>
              </a:rPr>
              <a:t> can be applied reflecting the different relative biological effects to find the </a:t>
            </a:r>
            <a:r>
              <a:rPr lang="ru" sz="950">
                <a:solidFill>
                  <a:srgbClr val="41699B"/>
                </a:solidFill>
                <a:highlight>
                  <a:srgbClr val="FFFFFF"/>
                </a:highlight>
                <a:uFill>
                  <a:noFill/>
                </a:uFill>
                <a:hlinkClick r:id="rId4">
                  <a:extLst>
                    <a:ext uri="{A12FA001-AC4F-418D-AE19-62706E023703}">
                      <ahyp:hlinkClr xmlns:ahyp="http://schemas.microsoft.com/office/drawing/2018/hyperlinkcolor" val="tx"/>
                    </a:ext>
                  </a:extLst>
                </a:hlinkClick>
              </a:rPr>
              <a:t>equivalent dose</a:t>
            </a:r>
            <a:r>
              <a:rPr lang="ru" sz="950">
                <a:solidFill>
                  <a:srgbClr val="3D3D3D"/>
                </a:solidFill>
                <a:highlight>
                  <a:srgbClr val="FFFFFF"/>
                </a:highlight>
              </a:rPr>
              <a:t>.</a:t>
            </a:r>
            <a:endParaRPr sz="950">
              <a:solidFill>
                <a:srgbClr val="3D3D3D"/>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Gray was an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English</a:t>
            </a:r>
            <a:r>
              <a:rPr lang="ru" sz="1050">
                <a:solidFill>
                  <a:srgbClr val="202122"/>
                </a:solidFill>
                <a:highlight>
                  <a:srgbClr val="FFFFFF"/>
                </a:highlight>
              </a:rPr>
              <a:t> physicist who worked mainly on the effects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radiation</a:t>
            </a:r>
            <a:r>
              <a:rPr lang="ru" sz="1050">
                <a:solidFill>
                  <a:srgbClr val="202122"/>
                </a:solidFill>
                <a:highlight>
                  <a:srgbClr val="FFFFFF"/>
                </a:highlight>
              </a:rPr>
              <a:t> on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biological</a:t>
            </a:r>
            <a:r>
              <a:rPr lang="ru" sz="1050">
                <a:solidFill>
                  <a:srgbClr val="202122"/>
                </a:solidFill>
                <a:highlight>
                  <a:srgbClr val="FFFFFF"/>
                </a:highlight>
              </a:rPr>
              <a:t> systems.</a:t>
            </a:r>
            <a:endParaRPr sz="950">
              <a:solidFill>
                <a:srgbClr val="3D3D3D"/>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96ee759722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96ee75972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950">
                <a:solidFill>
                  <a:srgbClr val="3D3D3D"/>
                </a:solidFill>
                <a:highlight>
                  <a:srgbClr val="FFFFFF"/>
                </a:highlight>
              </a:rPr>
              <a:t>Metric prefix</a:t>
            </a:r>
            <a:endParaRPr sz="950">
              <a:solidFill>
                <a:srgbClr val="3D3D3D"/>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97332e36a4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97332e36a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50">
              <a:solidFill>
                <a:srgbClr val="3D3D3D"/>
              </a:solidFill>
              <a:highlight>
                <a:srgbClr val="FFFFFF"/>
              </a:highligh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97332e36a4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97332e36a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Susceptible organs: Rapidly proliferating cells (e.g. bone marrow stem cells) are the most sensitive</a:t>
            </a:r>
            <a:endParaRPr/>
          </a:p>
          <a:p>
            <a:pPr marL="0" lvl="0" indent="0" algn="l" rtl="0">
              <a:spcBef>
                <a:spcPts val="0"/>
              </a:spcBef>
              <a:spcAft>
                <a:spcPts val="0"/>
              </a:spcAft>
              <a:buClr>
                <a:schemeClr val="dk1"/>
              </a:buClr>
              <a:buSzPts val="1100"/>
              <a:buFont typeface="Arial"/>
              <a:buNone/>
            </a:pPr>
            <a:r>
              <a:rPr lang="ru"/>
              <a:t>Highly differentiated and/or nonproliferating cells (e.g. neurons) are least sensitive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93a336425a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93a336425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https://www.env.go.jp/en/chemi/rhm/basic-info/1st/02.html</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9751a6fb78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9751a6fb7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Dosimeter is an effective dose  measuring instrument which are worn by people who are exposed to ionizing radiation. The are measuring the effective dose</a:t>
            </a:r>
            <a:endParaRPr/>
          </a:p>
          <a:p>
            <a:pPr marL="0" lvl="0" indent="0" algn="l" rtl="0">
              <a:spcBef>
                <a:spcPts val="0"/>
              </a:spcBef>
              <a:spcAft>
                <a:spcPts val="0"/>
              </a:spcAft>
              <a:buNone/>
            </a:pPr>
            <a:r>
              <a:rPr lang="ru"/>
              <a:t>Geiger counter indicates the known radiation intensity but no the sum of all previously received radiation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9156b86d6e_2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9156b86d6e_2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9751a6fb78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9751a6fb7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97332e36a4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97332e36a4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9751a6fb7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9751a6fb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https://radiopaedia.org/articles/equivalent-dose?lang=gb#expandableQuestionsContainer</a:t>
            </a:r>
            <a:endParaRPr/>
          </a:p>
          <a:p>
            <a:pPr marL="0" lvl="0" indent="0" algn="l" rtl="0">
              <a:spcBef>
                <a:spcPts val="0"/>
              </a:spcBef>
              <a:spcAft>
                <a:spcPts val="0"/>
              </a:spcAft>
              <a:buNone/>
            </a:pPr>
            <a:endParaRPr/>
          </a:p>
          <a:p>
            <a:pPr marL="0" lvl="0" indent="0" algn="l" rtl="0">
              <a:spcBef>
                <a:spcPts val="0"/>
              </a:spcBef>
              <a:spcAft>
                <a:spcPts val="0"/>
              </a:spcAft>
              <a:buNone/>
            </a:pPr>
            <a:r>
              <a:rPr lang="ru"/>
              <a:t>Occupational  - an effective dose of 20 mSv per year averaged over 5 consecutive years (100 mSv in 5 years) and of 50 mSv in any single year</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9751a6fb78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9751a6fb7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9751a6fb78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9751a6fb7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9751a6fb78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9751a6fb7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9751a6fb78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9751a6fb7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9751a6fb78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9751a6fb7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9751a6fb78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9751a6fb78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9156b86d6e_3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9156b86d6e_3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9751a6fb78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9751a6fb7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Stochastic effects occur by chance, there is no threshold point and the risk increases in proportionally with dose.</a:t>
            </a:r>
            <a:endParaRPr/>
          </a:p>
          <a:p>
            <a:pPr marL="0" lvl="0" indent="0" algn="l" rtl="0">
              <a:spcBef>
                <a:spcPts val="0"/>
              </a:spcBef>
              <a:spcAft>
                <a:spcPts val="0"/>
              </a:spcAft>
              <a:buNone/>
            </a:pPr>
            <a:r>
              <a:rPr lang="ru"/>
              <a:t>Cancer induction and radiation induced hereditary effects are the two main examples of stochastic effects. Although the risk increases with dose, the severity of the effects do not; the patient will either develop cancer or they will not. </a:t>
            </a:r>
            <a:endParaRPr/>
          </a:p>
          <a:p>
            <a:pPr marL="0" lvl="0" indent="0" algn="l" rtl="0">
              <a:spcBef>
                <a:spcPts val="0"/>
              </a:spcBef>
              <a:spcAft>
                <a:spcPts val="0"/>
              </a:spcAft>
              <a:buNone/>
            </a:pPr>
            <a:endParaRPr/>
          </a:p>
          <a:p>
            <a:pPr marL="0" lvl="0" indent="0" algn="l" rtl="0">
              <a:spcBef>
                <a:spcPts val="0"/>
              </a:spcBef>
              <a:spcAft>
                <a:spcPts val="0"/>
              </a:spcAft>
              <a:buNone/>
            </a:pPr>
            <a:r>
              <a:rPr lang="ru"/>
              <a:t>Deterministic effects describe a cause and effect relationship between ionising radiation and certain side-effects. They have a threshold below which the effect does not occur. However, once the threshold has been exceeded, the severity of an effect increases with dose.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9751a6fb78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9751a6fb78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9751a6fb78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9751a6fb78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96b92471c6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96b92471c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96b92471c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96b92471c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9156b86d6e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9156b86d6e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95e18c7d0e_1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95e18c7d0e_1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657350" y="3348021"/>
            <a:ext cx="6858000" cy="1231200"/>
          </a:xfrm>
          <a:prstGeom prst="rect">
            <a:avLst/>
          </a:prstGeom>
          <a:noFill/>
          <a:ln>
            <a:noFill/>
          </a:ln>
        </p:spPr>
        <p:txBody>
          <a:bodyPr spcFirstLastPara="1" wrap="square" lIns="68575" tIns="34275" rIns="68575" bIns="34275" anchor="t" anchorCtr="0">
            <a:noAutofit/>
          </a:bodyPr>
          <a:lstStyle>
            <a:lvl1pPr lvl="0" algn="r" rtl="0">
              <a:lnSpc>
                <a:spcPct val="90000"/>
              </a:lnSpc>
              <a:spcBef>
                <a:spcPts val="0"/>
              </a:spcBef>
              <a:spcAft>
                <a:spcPts val="0"/>
              </a:spcAft>
              <a:buClr>
                <a:srgbClr val="E2E2E2"/>
              </a:buClr>
              <a:buSzPts val="7200"/>
              <a:buFont typeface="Corbel"/>
              <a:buNone/>
              <a:defRPr sz="7200" b="0">
                <a:solidFill>
                  <a:srgbClr val="E2E2E2"/>
                </a:solidFill>
                <a:latin typeface="Corbel"/>
                <a:ea typeface="Corbel"/>
                <a:cs typeface="Corbel"/>
                <a:sym typeface="Corbe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 name="Google Shape;13;p2"/>
          <p:cNvSpPr txBox="1">
            <a:spLocks noGrp="1"/>
          </p:cNvSpPr>
          <p:nvPr>
            <p:ph type="subTitle" idx="1"/>
          </p:nvPr>
        </p:nvSpPr>
        <p:spPr>
          <a:xfrm>
            <a:off x="1657349" y="2770781"/>
            <a:ext cx="6858000" cy="565500"/>
          </a:xfrm>
          <a:prstGeom prst="rect">
            <a:avLst/>
          </a:prstGeom>
          <a:noFill/>
          <a:ln>
            <a:noFill/>
          </a:ln>
        </p:spPr>
        <p:txBody>
          <a:bodyPr spcFirstLastPara="1" wrap="square" lIns="68575" tIns="34275" rIns="68575" bIns="34275" anchor="b" anchorCtr="0">
            <a:noAutofit/>
          </a:bodyPr>
          <a:lstStyle>
            <a:lvl1pPr lvl="0" algn="r" rtl="0">
              <a:lnSpc>
                <a:spcPct val="90000"/>
              </a:lnSpc>
              <a:spcBef>
                <a:spcPts val="800"/>
              </a:spcBef>
              <a:spcAft>
                <a:spcPts val="0"/>
              </a:spcAft>
              <a:buClr>
                <a:schemeClr val="lt2"/>
              </a:buClr>
              <a:buSzPts val="2400"/>
              <a:buNone/>
              <a:defRPr sz="2400" b="0">
                <a:solidFill>
                  <a:schemeClr val="lt2"/>
                </a:solidFill>
                <a:latin typeface="Corbel"/>
                <a:ea typeface="Corbel"/>
                <a:cs typeface="Corbel"/>
                <a:sym typeface="Corbel"/>
              </a:defRPr>
            </a:lvl1pPr>
            <a:lvl2pPr lvl="1" algn="ctr" rtl="0">
              <a:lnSpc>
                <a:spcPct val="90000"/>
              </a:lnSpc>
              <a:spcBef>
                <a:spcPts val="400"/>
              </a:spcBef>
              <a:spcAft>
                <a:spcPts val="0"/>
              </a:spcAft>
              <a:buClr>
                <a:srgbClr val="EDEDED"/>
              </a:buClr>
              <a:buSzPts val="1500"/>
              <a:buNone/>
              <a:defRPr sz="1500"/>
            </a:lvl2pPr>
            <a:lvl3pPr lvl="2" algn="ctr" rtl="0">
              <a:lnSpc>
                <a:spcPct val="90000"/>
              </a:lnSpc>
              <a:spcBef>
                <a:spcPts val="400"/>
              </a:spcBef>
              <a:spcAft>
                <a:spcPts val="0"/>
              </a:spcAft>
              <a:buClr>
                <a:srgbClr val="EDEDED"/>
              </a:buClr>
              <a:buSzPts val="1400"/>
              <a:buNone/>
              <a:defRPr sz="1400"/>
            </a:lvl3pPr>
            <a:lvl4pPr lvl="3" algn="ctr" rtl="0">
              <a:lnSpc>
                <a:spcPct val="90000"/>
              </a:lnSpc>
              <a:spcBef>
                <a:spcPts val="400"/>
              </a:spcBef>
              <a:spcAft>
                <a:spcPts val="0"/>
              </a:spcAft>
              <a:buClr>
                <a:srgbClr val="EDEDED"/>
              </a:buClr>
              <a:buSzPts val="1200"/>
              <a:buNone/>
              <a:defRPr sz="1200"/>
            </a:lvl4pPr>
            <a:lvl5pPr lvl="4" algn="ctr" rtl="0">
              <a:lnSpc>
                <a:spcPct val="90000"/>
              </a:lnSpc>
              <a:spcBef>
                <a:spcPts val="400"/>
              </a:spcBef>
              <a:spcAft>
                <a:spcPts val="0"/>
              </a:spcAft>
              <a:buClr>
                <a:srgbClr val="EDEDED"/>
              </a:buClr>
              <a:buSzPts val="1200"/>
              <a:buNone/>
              <a:defRPr sz="1200"/>
            </a:lvl5pPr>
            <a:lvl6pPr lvl="5" algn="ctr" rtl="0">
              <a:lnSpc>
                <a:spcPct val="90000"/>
              </a:lnSpc>
              <a:spcBef>
                <a:spcPts val="400"/>
              </a:spcBef>
              <a:spcAft>
                <a:spcPts val="0"/>
              </a:spcAft>
              <a:buClr>
                <a:schemeClr val="lt1"/>
              </a:buClr>
              <a:buSzPts val="1200"/>
              <a:buNone/>
              <a:defRPr sz="1200"/>
            </a:lvl6pPr>
            <a:lvl7pPr lvl="6" algn="ctr" rtl="0">
              <a:lnSpc>
                <a:spcPct val="90000"/>
              </a:lnSpc>
              <a:spcBef>
                <a:spcPts val="400"/>
              </a:spcBef>
              <a:spcAft>
                <a:spcPts val="0"/>
              </a:spcAft>
              <a:buClr>
                <a:schemeClr val="lt1"/>
              </a:buClr>
              <a:buSzPts val="1200"/>
              <a:buNone/>
              <a:defRPr sz="1200"/>
            </a:lvl7pPr>
            <a:lvl8pPr lvl="7" algn="ctr" rtl="0">
              <a:lnSpc>
                <a:spcPct val="90000"/>
              </a:lnSpc>
              <a:spcBef>
                <a:spcPts val="400"/>
              </a:spcBef>
              <a:spcAft>
                <a:spcPts val="0"/>
              </a:spcAft>
              <a:buClr>
                <a:schemeClr val="lt1"/>
              </a:buClr>
              <a:buSzPts val="1200"/>
              <a:buNone/>
              <a:defRPr sz="1200"/>
            </a:lvl8pPr>
            <a:lvl9pPr lvl="8" algn="ctr" rtl="0">
              <a:lnSpc>
                <a:spcPct val="90000"/>
              </a:lnSpc>
              <a:spcBef>
                <a:spcPts val="400"/>
              </a:spcBef>
              <a:spcAft>
                <a:spcPts val="0"/>
              </a:spcAft>
              <a:buClr>
                <a:schemeClr val="lt1"/>
              </a:buClr>
              <a:buSzPts val="1200"/>
              <a:buNone/>
              <a:defRPr sz="1200"/>
            </a:lvl9pPr>
          </a:lstStyle>
          <a:p>
            <a:endParaRPr/>
          </a:p>
        </p:txBody>
      </p:sp>
      <p:sp>
        <p:nvSpPr>
          <p:cNvPr id="14" name="Google Shape;14;p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 name="Google Shape;15;p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 name="Google Shape;16;p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 name="Google Shape;19;p3"/>
          <p:cNvSpPr txBox="1">
            <a:spLocks noGrp="1"/>
          </p:cNvSpPr>
          <p:nvPr>
            <p:ph type="body" idx="1"/>
          </p:nvPr>
        </p:nvSpPr>
        <p:spPr>
          <a:xfrm>
            <a:off x="840000" y="1369219"/>
            <a:ext cx="7675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20" name="Google Shape;20;p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1" name="Google Shape;21;p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 name="Google Shape;22;p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ctrTitle"/>
          </p:nvPr>
        </p:nvSpPr>
        <p:spPr>
          <a:xfrm>
            <a:off x="640899" y="3348021"/>
            <a:ext cx="6858000" cy="12312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0"/>
              </a:spcBef>
              <a:spcAft>
                <a:spcPts val="0"/>
              </a:spcAft>
              <a:buClr>
                <a:srgbClr val="E2E2E2"/>
              </a:buClr>
              <a:buSzPts val="7200"/>
              <a:buFont typeface="Corbel"/>
              <a:buNone/>
              <a:defRPr sz="7200" b="0">
                <a:solidFill>
                  <a:srgbClr val="E2E2E2"/>
                </a:solidFill>
                <a:latin typeface="Corbel"/>
                <a:ea typeface="Corbel"/>
                <a:cs typeface="Corbel"/>
                <a:sym typeface="Corbe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 name="Google Shape;25;p4"/>
          <p:cNvSpPr txBox="1">
            <a:spLocks noGrp="1"/>
          </p:cNvSpPr>
          <p:nvPr>
            <p:ph type="subTitle" idx="1"/>
          </p:nvPr>
        </p:nvSpPr>
        <p:spPr>
          <a:xfrm>
            <a:off x="640899" y="2770255"/>
            <a:ext cx="6858000" cy="5655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800"/>
              </a:spcBef>
              <a:spcAft>
                <a:spcPts val="0"/>
              </a:spcAft>
              <a:buClr>
                <a:schemeClr val="lt2"/>
              </a:buClr>
              <a:buSzPts val="2400"/>
              <a:buNone/>
              <a:defRPr sz="2400" b="0">
                <a:solidFill>
                  <a:schemeClr val="lt2"/>
                </a:solidFill>
                <a:latin typeface="Corbel"/>
                <a:ea typeface="Corbel"/>
                <a:cs typeface="Corbel"/>
                <a:sym typeface="Corbel"/>
              </a:defRPr>
            </a:lvl1pPr>
            <a:lvl2pPr lvl="1" algn="ctr" rtl="0">
              <a:lnSpc>
                <a:spcPct val="90000"/>
              </a:lnSpc>
              <a:spcBef>
                <a:spcPts val="400"/>
              </a:spcBef>
              <a:spcAft>
                <a:spcPts val="0"/>
              </a:spcAft>
              <a:buClr>
                <a:srgbClr val="EDEDED"/>
              </a:buClr>
              <a:buSzPts val="1500"/>
              <a:buNone/>
              <a:defRPr sz="1500"/>
            </a:lvl2pPr>
            <a:lvl3pPr lvl="2" algn="ctr" rtl="0">
              <a:lnSpc>
                <a:spcPct val="90000"/>
              </a:lnSpc>
              <a:spcBef>
                <a:spcPts val="400"/>
              </a:spcBef>
              <a:spcAft>
                <a:spcPts val="0"/>
              </a:spcAft>
              <a:buClr>
                <a:srgbClr val="EDEDED"/>
              </a:buClr>
              <a:buSzPts val="1400"/>
              <a:buNone/>
              <a:defRPr sz="1400"/>
            </a:lvl3pPr>
            <a:lvl4pPr lvl="3" algn="ctr" rtl="0">
              <a:lnSpc>
                <a:spcPct val="90000"/>
              </a:lnSpc>
              <a:spcBef>
                <a:spcPts val="400"/>
              </a:spcBef>
              <a:spcAft>
                <a:spcPts val="0"/>
              </a:spcAft>
              <a:buClr>
                <a:srgbClr val="EDEDED"/>
              </a:buClr>
              <a:buSzPts val="1200"/>
              <a:buNone/>
              <a:defRPr sz="1200"/>
            </a:lvl4pPr>
            <a:lvl5pPr lvl="4" algn="ctr" rtl="0">
              <a:lnSpc>
                <a:spcPct val="90000"/>
              </a:lnSpc>
              <a:spcBef>
                <a:spcPts val="400"/>
              </a:spcBef>
              <a:spcAft>
                <a:spcPts val="0"/>
              </a:spcAft>
              <a:buClr>
                <a:srgbClr val="EDEDED"/>
              </a:buClr>
              <a:buSzPts val="1200"/>
              <a:buNone/>
              <a:defRPr sz="1200"/>
            </a:lvl5pPr>
            <a:lvl6pPr lvl="5" algn="ctr" rtl="0">
              <a:lnSpc>
                <a:spcPct val="90000"/>
              </a:lnSpc>
              <a:spcBef>
                <a:spcPts val="400"/>
              </a:spcBef>
              <a:spcAft>
                <a:spcPts val="0"/>
              </a:spcAft>
              <a:buClr>
                <a:schemeClr val="lt1"/>
              </a:buClr>
              <a:buSzPts val="1200"/>
              <a:buNone/>
              <a:defRPr sz="1200"/>
            </a:lvl6pPr>
            <a:lvl7pPr lvl="6" algn="ctr" rtl="0">
              <a:lnSpc>
                <a:spcPct val="90000"/>
              </a:lnSpc>
              <a:spcBef>
                <a:spcPts val="400"/>
              </a:spcBef>
              <a:spcAft>
                <a:spcPts val="0"/>
              </a:spcAft>
              <a:buClr>
                <a:schemeClr val="lt1"/>
              </a:buClr>
              <a:buSzPts val="1200"/>
              <a:buNone/>
              <a:defRPr sz="1200"/>
            </a:lvl7pPr>
            <a:lvl8pPr lvl="7" algn="ctr" rtl="0">
              <a:lnSpc>
                <a:spcPct val="90000"/>
              </a:lnSpc>
              <a:spcBef>
                <a:spcPts val="400"/>
              </a:spcBef>
              <a:spcAft>
                <a:spcPts val="0"/>
              </a:spcAft>
              <a:buClr>
                <a:schemeClr val="lt1"/>
              </a:buClr>
              <a:buSzPts val="1200"/>
              <a:buNone/>
              <a:defRPr sz="1200"/>
            </a:lvl8pPr>
            <a:lvl9pPr lvl="8" algn="ctr" rtl="0">
              <a:lnSpc>
                <a:spcPct val="90000"/>
              </a:lnSpc>
              <a:spcBef>
                <a:spcPts val="400"/>
              </a:spcBef>
              <a:spcAft>
                <a:spcPts val="0"/>
              </a:spcAft>
              <a:buClr>
                <a:schemeClr val="lt1"/>
              </a:buClr>
              <a:buSzPts val="1200"/>
              <a:buNone/>
              <a:defRPr sz="1200"/>
            </a:lvl9pPr>
          </a:lstStyle>
          <a:p>
            <a:endParaRPr/>
          </a:p>
        </p:txBody>
      </p:sp>
      <p:sp>
        <p:nvSpPr>
          <p:cNvPr id="26" name="Google Shape;26;p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 name="Google Shape;27;p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 name="Google Shape;28;p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 name="Google Shape;31;p5"/>
          <p:cNvSpPr txBox="1">
            <a:spLocks noGrp="1"/>
          </p:cNvSpPr>
          <p:nvPr>
            <p:ph type="body" idx="1"/>
          </p:nvPr>
        </p:nvSpPr>
        <p:spPr>
          <a:xfrm>
            <a:off x="840000" y="1369219"/>
            <a:ext cx="37689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32" name="Google Shape;32;p5"/>
          <p:cNvSpPr txBox="1">
            <a:spLocks noGrp="1"/>
          </p:cNvSpPr>
          <p:nvPr>
            <p:ph type="body" idx="2"/>
          </p:nvPr>
        </p:nvSpPr>
        <p:spPr>
          <a:xfrm>
            <a:off x="4739880" y="1369219"/>
            <a:ext cx="37755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33" name="Google Shape;33;p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 name="Google Shape;34;p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 name="Google Shape;35;p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8" name="Google Shape;38;p6"/>
          <p:cNvSpPr txBox="1">
            <a:spLocks noGrp="1"/>
          </p:cNvSpPr>
          <p:nvPr>
            <p:ph type="body" idx="1"/>
          </p:nvPr>
        </p:nvSpPr>
        <p:spPr>
          <a:xfrm>
            <a:off x="840000" y="1260872"/>
            <a:ext cx="37689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39" name="Google Shape;39;p6"/>
          <p:cNvSpPr txBox="1">
            <a:spLocks noGrp="1"/>
          </p:cNvSpPr>
          <p:nvPr>
            <p:ph type="body" idx="2"/>
          </p:nvPr>
        </p:nvSpPr>
        <p:spPr>
          <a:xfrm>
            <a:off x="840000" y="1878806"/>
            <a:ext cx="37689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0" name="Google Shape;40;p6"/>
          <p:cNvSpPr txBox="1">
            <a:spLocks noGrp="1"/>
          </p:cNvSpPr>
          <p:nvPr>
            <p:ph type="body" idx="3"/>
          </p:nvPr>
        </p:nvSpPr>
        <p:spPr>
          <a:xfrm>
            <a:off x="4739880" y="1260872"/>
            <a:ext cx="37767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1" name="Google Shape;41;p6"/>
          <p:cNvSpPr txBox="1">
            <a:spLocks noGrp="1"/>
          </p:cNvSpPr>
          <p:nvPr>
            <p:ph type="body" idx="4"/>
          </p:nvPr>
        </p:nvSpPr>
        <p:spPr>
          <a:xfrm>
            <a:off x="4739880" y="1878806"/>
            <a:ext cx="37767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2" name="Google Shape;42;p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 name="Google Shape;43;p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4" name="Google Shape;44;p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7" name="Google Shape;47;p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8" name="Google Shape;48;p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9" name="Google Shape;49;p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 name="Google Shape;52;p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 name="Google Shape;53;p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6" name="Google Shape;56;p9"/>
          <p:cNvSpPr txBox="1">
            <a:spLocks noGrp="1"/>
          </p:cNvSpPr>
          <p:nvPr>
            <p:ph type="body" idx="1"/>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57" name="Google Shape;57;p9"/>
          <p:cNvSpPr txBox="1">
            <a:spLocks noGrp="1"/>
          </p:cNvSpPr>
          <p:nvPr>
            <p:ph type="body" idx="2"/>
          </p:nvPr>
        </p:nvSpPr>
        <p:spPr>
          <a:xfrm>
            <a:off x="840000" y="1543050"/>
            <a:ext cx="273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58" name="Google Shape;58;p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 name="Google Shape;59;p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 name="Google Shape;63;p10"/>
          <p:cNvSpPr>
            <a:spLocks noGrp="1"/>
          </p:cNvSpPr>
          <p:nvPr>
            <p:ph type="pic" idx="2"/>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rgbClr val="EDEDED"/>
              </a:buClr>
              <a:buSzPts val="2400"/>
              <a:buFont typeface="Arial"/>
              <a:buNone/>
              <a:defRPr sz="24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2100"/>
              <a:buFont typeface="Arial"/>
              <a:buNone/>
              <a:defRPr sz="21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800"/>
              <a:buFont typeface="Arial"/>
              <a:buNone/>
              <a:defRPr sz="18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9pPr>
          </a:lstStyle>
          <a:p>
            <a:endParaRPr/>
          </a:p>
        </p:txBody>
      </p:sp>
      <p:sp>
        <p:nvSpPr>
          <p:cNvPr id="64" name="Google Shape;64;p10"/>
          <p:cNvSpPr txBox="1">
            <a:spLocks noGrp="1"/>
          </p:cNvSpPr>
          <p:nvPr>
            <p:ph type="body" idx="1"/>
          </p:nvPr>
        </p:nvSpPr>
        <p:spPr>
          <a:xfrm>
            <a:off x="840000" y="1543050"/>
            <a:ext cx="273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65" name="Google Shape;65;p1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1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Панорамная фотография с подписью">
  <p:cSld name="Панорамная фотография с подписью">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629841" y="3275370"/>
            <a:ext cx="7886700" cy="6144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0" name="Google Shape;70;p11"/>
          <p:cNvSpPr>
            <a:spLocks noGrp="1"/>
          </p:cNvSpPr>
          <p:nvPr>
            <p:ph type="pic" idx="2"/>
          </p:nvPr>
        </p:nvSpPr>
        <p:spPr>
          <a:xfrm>
            <a:off x="629841" y="740569"/>
            <a:ext cx="7886700" cy="25347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rgbClr val="EDEDED"/>
              </a:buClr>
              <a:buSzPts val="2400"/>
              <a:buFont typeface="Arial"/>
              <a:buNone/>
              <a:defRPr sz="24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2100"/>
              <a:buFont typeface="Arial"/>
              <a:buNone/>
              <a:defRPr sz="21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800"/>
              <a:buFont typeface="Arial"/>
              <a:buNone/>
              <a:defRPr sz="18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9pPr>
          </a:lstStyle>
          <a:p>
            <a:endParaRPr/>
          </a:p>
        </p:txBody>
      </p:sp>
      <p:sp>
        <p:nvSpPr>
          <p:cNvPr id="71" name="Google Shape;71;p11"/>
          <p:cNvSpPr txBox="1">
            <a:spLocks noGrp="1"/>
          </p:cNvSpPr>
          <p:nvPr>
            <p:ph type="body" idx="1"/>
          </p:nvPr>
        </p:nvSpPr>
        <p:spPr>
          <a:xfrm>
            <a:off x="629841" y="3889887"/>
            <a:ext cx="7885500" cy="5118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72" name="Google Shape;72;p1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3" name="Google Shape;73;p1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4" name="Google Shape;74;p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Заголовок и подпись">
  <p:cSld name="Заголовок и подпись">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629841" y="273844"/>
            <a:ext cx="7886700" cy="26508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7" name="Google Shape;77;p12"/>
          <p:cNvSpPr txBox="1">
            <a:spLocks noGrp="1"/>
          </p:cNvSpPr>
          <p:nvPr>
            <p:ph type="body" idx="1"/>
          </p:nvPr>
        </p:nvSpPr>
        <p:spPr>
          <a:xfrm>
            <a:off x="629841" y="3367049"/>
            <a:ext cx="7885500" cy="1126500"/>
          </a:xfrm>
          <a:prstGeom prst="rect">
            <a:avLst/>
          </a:prstGeom>
          <a:noFill/>
          <a:ln>
            <a:noFill/>
          </a:ln>
        </p:spPr>
        <p:txBody>
          <a:bodyPr spcFirstLastPara="1" wrap="square" lIns="68575" tIns="34275" rIns="68575" bIns="34275" anchor="ctr"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78" name="Google Shape;78;p1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9" name="Google Shape;79;p1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1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Цитата с подписью">
  <p:cSld name="Цитата с подписью">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084659" y="273844"/>
            <a:ext cx="6977100" cy="2244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3300"/>
              <a:buFont typeface="Corbel"/>
              <a:buNone/>
              <a:defRPr sz="33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3" name="Google Shape;83;p13"/>
          <p:cNvSpPr txBox="1">
            <a:spLocks noGrp="1"/>
          </p:cNvSpPr>
          <p:nvPr>
            <p:ph type="body" idx="1"/>
          </p:nvPr>
        </p:nvSpPr>
        <p:spPr>
          <a:xfrm>
            <a:off x="1290483" y="2524168"/>
            <a:ext cx="6564300" cy="4116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84" name="Google Shape;84;p13"/>
          <p:cNvSpPr txBox="1">
            <a:spLocks noGrp="1"/>
          </p:cNvSpPr>
          <p:nvPr>
            <p:ph type="body" idx="2"/>
          </p:nvPr>
        </p:nvSpPr>
        <p:spPr>
          <a:xfrm>
            <a:off x="628650" y="3376297"/>
            <a:ext cx="7884300" cy="1117200"/>
          </a:xfrm>
          <a:prstGeom prst="rect">
            <a:avLst/>
          </a:prstGeom>
          <a:noFill/>
          <a:ln>
            <a:noFill/>
          </a:ln>
        </p:spPr>
        <p:txBody>
          <a:bodyPr spcFirstLastPara="1" wrap="square" lIns="68575" tIns="34275" rIns="68575" bIns="34275" anchor="ctr"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85" name="Google Shape;8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6" name="Google Shape;8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7" name="Google Shape;8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
        <p:nvSpPr>
          <p:cNvPr id="88" name="Google Shape;88;p13"/>
          <p:cNvSpPr txBox="1"/>
          <p:nvPr/>
        </p:nvSpPr>
        <p:spPr>
          <a:xfrm>
            <a:off x="833283" y="590118"/>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6000"/>
              <a:buFont typeface="Corbel"/>
              <a:buNone/>
            </a:pPr>
            <a:r>
              <a:rPr lang="ru" sz="6000" b="0" i="0" u="none" strike="noStrike" cap="none">
                <a:solidFill>
                  <a:schemeClr val="lt1"/>
                </a:solidFill>
                <a:latin typeface="Corbel"/>
                <a:ea typeface="Corbel"/>
                <a:cs typeface="Corbel"/>
                <a:sym typeface="Corbel"/>
              </a:rPr>
              <a:t>“</a:t>
            </a:r>
            <a:endParaRPr sz="1100"/>
          </a:p>
        </p:txBody>
      </p:sp>
      <p:sp>
        <p:nvSpPr>
          <p:cNvPr id="89" name="Google Shape;89;p13"/>
          <p:cNvSpPr txBox="1"/>
          <p:nvPr/>
        </p:nvSpPr>
        <p:spPr>
          <a:xfrm>
            <a:off x="7828359"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orbel"/>
              <a:buNone/>
            </a:pPr>
            <a:r>
              <a:rPr lang="ru" sz="6000" b="0" i="0" u="none" strike="noStrike" cap="none">
                <a:solidFill>
                  <a:schemeClr val="lt1"/>
                </a:solidFill>
                <a:latin typeface="Corbel"/>
                <a:ea typeface="Corbel"/>
                <a:cs typeface="Corbel"/>
                <a:sym typeface="Corbel"/>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Карточка имени">
  <p:cSld name="Карточка имени">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29841" y="1745225"/>
            <a:ext cx="7886700" cy="1884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4100"/>
              <a:buFont typeface="Corbel"/>
              <a:buNone/>
              <a:defRPr sz="41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2" name="Google Shape;92;p14"/>
          <p:cNvSpPr txBox="1">
            <a:spLocks noGrp="1"/>
          </p:cNvSpPr>
          <p:nvPr>
            <p:ph type="body" idx="1"/>
          </p:nvPr>
        </p:nvSpPr>
        <p:spPr>
          <a:xfrm>
            <a:off x="629841" y="3637936"/>
            <a:ext cx="7885500" cy="8556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93" name="Google Shape;93;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4" name="Google Shape;94;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5" name="Google Shape;95;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Три колонки">
  <p:cSld name="Три колонки">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8" name="Google Shape;98;p15"/>
          <p:cNvSpPr txBox="1">
            <a:spLocks noGrp="1"/>
          </p:cNvSpPr>
          <p:nvPr>
            <p:ph type="body" idx="1"/>
          </p:nvPr>
        </p:nvSpPr>
        <p:spPr>
          <a:xfrm>
            <a:off x="1002962" y="1414463"/>
            <a:ext cx="22101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99" name="Google Shape;99;p15"/>
          <p:cNvSpPr txBox="1">
            <a:spLocks noGrp="1"/>
          </p:cNvSpPr>
          <p:nvPr>
            <p:ph type="body" idx="2"/>
          </p:nvPr>
        </p:nvSpPr>
        <p:spPr>
          <a:xfrm>
            <a:off x="1017599" y="1928813"/>
            <a:ext cx="21954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0" name="Google Shape;100;p15"/>
          <p:cNvSpPr txBox="1">
            <a:spLocks noGrp="1"/>
          </p:cNvSpPr>
          <p:nvPr>
            <p:ph type="body" idx="3"/>
          </p:nvPr>
        </p:nvSpPr>
        <p:spPr>
          <a:xfrm>
            <a:off x="3440996" y="1414463"/>
            <a:ext cx="22023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1" name="Google Shape;101;p15"/>
          <p:cNvSpPr txBox="1">
            <a:spLocks noGrp="1"/>
          </p:cNvSpPr>
          <p:nvPr>
            <p:ph type="body" idx="4"/>
          </p:nvPr>
        </p:nvSpPr>
        <p:spPr>
          <a:xfrm>
            <a:off x="3433081" y="1928813"/>
            <a:ext cx="22101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2" name="Google Shape;102;p15"/>
          <p:cNvSpPr txBox="1">
            <a:spLocks noGrp="1"/>
          </p:cNvSpPr>
          <p:nvPr>
            <p:ph type="body" idx="5"/>
          </p:nvPr>
        </p:nvSpPr>
        <p:spPr>
          <a:xfrm>
            <a:off x="5871776" y="1414463"/>
            <a:ext cx="2199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3" name="Google Shape;103;p15"/>
          <p:cNvSpPr txBox="1">
            <a:spLocks noGrp="1"/>
          </p:cNvSpPr>
          <p:nvPr>
            <p:ph type="body" idx="6"/>
          </p:nvPr>
        </p:nvSpPr>
        <p:spPr>
          <a:xfrm>
            <a:off x="5871776" y="1928813"/>
            <a:ext cx="21990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4" name="Google Shape;104;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6" name="Google Shape;106;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Столбец с тремя рисунками">
  <p:cSld name="Столбец с тремя рисунками">
    <p:spTree>
      <p:nvGrpSpPr>
        <p:cNvPr id="1" name="Shape 107"/>
        <p:cNvGrpSpPr/>
        <p:nvPr/>
      </p:nvGrpSpPr>
      <p:grpSpPr>
        <a:xfrm>
          <a:off x="0" y="0"/>
          <a:ext cx="0" cy="0"/>
          <a:chOff x="0" y="0"/>
          <a:chExt cx="0" cy="0"/>
        </a:xfrm>
      </p:grpSpPr>
      <p:sp>
        <p:nvSpPr>
          <p:cNvPr id="108" name="Google Shape;108;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9" name="Google Shape;109;p16"/>
          <p:cNvSpPr txBox="1">
            <a:spLocks noGrp="1"/>
          </p:cNvSpPr>
          <p:nvPr>
            <p:ph type="body" idx="1"/>
          </p:nvPr>
        </p:nvSpPr>
        <p:spPr>
          <a:xfrm>
            <a:off x="999064" y="3223127"/>
            <a:ext cx="2205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0" name="Google Shape;110;p16"/>
          <p:cNvSpPr>
            <a:spLocks noGrp="1"/>
          </p:cNvSpPr>
          <p:nvPr>
            <p:ph type="pic" idx="2"/>
          </p:nvPr>
        </p:nvSpPr>
        <p:spPr>
          <a:xfrm>
            <a:off x="999064" y="1692265"/>
            <a:ext cx="22050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1" name="Google Shape;111;p16"/>
          <p:cNvSpPr txBox="1">
            <a:spLocks noGrp="1"/>
          </p:cNvSpPr>
          <p:nvPr>
            <p:ph type="body" idx="3"/>
          </p:nvPr>
        </p:nvSpPr>
        <p:spPr>
          <a:xfrm>
            <a:off x="999064" y="3655324"/>
            <a:ext cx="22050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2" name="Google Shape;112;p16"/>
          <p:cNvSpPr txBox="1">
            <a:spLocks noGrp="1"/>
          </p:cNvSpPr>
          <p:nvPr>
            <p:ph type="body" idx="4"/>
          </p:nvPr>
        </p:nvSpPr>
        <p:spPr>
          <a:xfrm>
            <a:off x="3426748" y="3223127"/>
            <a:ext cx="21978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3" name="Google Shape;113;p16"/>
          <p:cNvSpPr>
            <a:spLocks noGrp="1"/>
          </p:cNvSpPr>
          <p:nvPr>
            <p:ph type="pic" idx="5"/>
          </p:nvPr>
        </p:nvSpPr>
        <p:spPr>
          <a:xfrm>
            <a:off x="3426747" y="1692265"/>
            <a:ext cx="21978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4" name="Google Shape;114;p16"/>
          <p:cNvSpPr txBox="1">
            <a:spLocks noGrp="1"/>
          </p:cNvSpPr>
          <p:nvPr>
            <p:ph type="body" idx="6"/>
          </p:nvPr>
        </p:nvSpPr>
        <p:spPr>
          <a:xfrm>
            <a:off x="3425733" y="3655323"/>
            <a:ext cx="22008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5" name="Google Shape;115;p16"/>
          <p:cNvSpPr txBox="1">
            <a:spLocks noGrp="1"/>
          </p:cNvSpPr>
          <p:nvPr>
            <p:ph type="body" idx="7"/>
          </p:nvPr>
        </p:nvSpPr>
        <p:spPr>
          <a:xfrm>
            <a:off x="5853241" y="3223127"/>
            <a:ext cx="2199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6" name="Google Shape;116;p16"/>
          <p:cNvSpPr>
            <a:spLocks noGrp="1"/>
          </p:cNvSpPr>
          <p:nvPr>
            <p:ph type="pic" idx="8"/>
          </p:nvPr>
        </p:nvSpPr>
        <p:spPr>
          <a:xfrm>
            <a:off x="5853241" y="1692265"/>
            <a:ext cx="21990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7" name="Google Shape;117;p16"/>
          <p:cNvSpPr txBox="1">
            <a:spLocks noGrp="1"/>
          </p:cNvSpPr>
          <p:nvPr>
            <p:ph type="body" idx="9"/>
          </p:nvPr>
        </p:nvSpPr>
        <p:spPr>
          <a:xfrm>
            <a:off x="5853148" y="3655322"/>
            <a:ext cx="22020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8" name="Google Shape;11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21"/>
        <p:cNvGrpSpPr/>
        <p:nvPr/>
      </p:nvGrpSpPr>
      <p:grpSpPr>
        <a:xfrm>
          <a:off x="0" y="0"/>
          <a:ext cx="0" cy="0"/>
          <a:chOff x="0" y="0"/>
          <a:chExt cx="0" cy="0"/>
        </a:xfrm>
      </p:grpSpPr>
      <p:sp>
        <p:nvSpPr>
          <p:cNvPr id="122" name="Google Shape;122;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3" name="Google Shape;123;p17"/>
          <p:cNvSpPr txBox="1">
            <a:spLocks noGrp="1"/>
          </p:cNvSpPr>
          <p:nvPr>
            <p:ph type="body" idx="1"/>
          </p:nvPr>
        </p:nvSpPr>
        <p:spPr>
          <a:xfrm rot="5400000">
            <a:off x="3046050" y="-836681"/>
            <a:ext cx="3263400" cy="76752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24" name="Google Shape;124;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6" name="Google Shape;126;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9" name="Google Shape;129;p1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30" name="Google Shape;13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1" name="Google Shape;13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2" name="Google Shape;13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rtl="0">
              <a:spcBef>
                <a:spcPts val="0"/>
              </a:spcBef>
              <a:spcAft>
                <a:spcPts val="0"/>
              </a:spcAft>
              <a:buSzPts val="4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5" name="Google Shape;135;p19"/>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Autofit/>
          </a:bodyPr>
          <a:lstStyle>
            <a:lvl1pPr marL="457200" lvl="0" indent="-361950" rtl="0">
              <a:spcBef>
                <a:spcPts val="800"/>
              </a:spcBef>
              <a:spcAft>
                <a:spcPts val="0"/>
              </a:spcAft>
              <a:buSzPts val="2100"/>
              <a:buChar char="•"/>
              <a:defRPr/>
            </a:lvl1pPr>
            <a:lvl2pPr marL="914400" lvl="1" indent="-342900" rtl="0">
              <a:spcBef>
                <a:spcPts val="400"/>
              </a:spcBef>
              <a:spcAft>
                <a:spcPts val="0"/>
              </a:spcAft>
              <a:buSzPts val="1800"/>
              <a:buChar char="•"/>
              <a:defRPr/>
            </a:lvl2pPr>
            <a:lvl3pPr marL="1371600" lvl="2" indent="-323850" rtl="0">
              <a:spcBef>
                <a:spcPts val="400"/>
              </a:spcBef>
              <a:spcAft>
                <a:spcPts val="0"/>
              </a:spcAft>
              <a:buSzPts val="15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136" name="Google Shape;136;p19"/>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EDEDED"/>
              </a:buClr>
              <a:buSzPts val="4100"/>
              <a:buFont typeface="Corbel"/>
              <a:buNone/>
              <a:defRPr sz="4100" b="0" i="0" u="none" strike="noStrike" cap="none">
                <a:solidFill>
                  <a:srgbClr val="EDEDED"/>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840000" y="1369219"/>
            <a:ext cx="7675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EDEDED"/>
              </a:buClr>
              <a:buSzPts val="2100"/>
              <a:buFont typeface="Arial"/>
              <a:buChar char="•"/>
              <a:defRPr sz="2100" b="0" i="0" u="none" strike="noStrike" cap="none">
                <a:solidFill>
                  <a:srgbClr val="EDEDED"/>
                </a:solidFill>
                <a:latin typeface="Corbel"/>
                <a:ea typeface="Corbel"/>
                <a:cs typeface="Corbel"/>
                <a:sym typeface="Corbel"/>
              </a:defRPr>
            </a:lvl1pPr>
            <a:lvl2pPr marL="914400" marR="0" lvl="1" indent="-342900" algn="l" rtl="0">
              <a:lnSpc>
                <a:spcPct val="90000"/>
              </a:lnSpc>
              <a:spcBef>
                <a:spcPts val="400"/>
              </a:spcBef>
              <a:spcAft>
                <a:spcPts val="0"/>
              </a:spcAft>
              <a:buClr>
                <a:srgbClr val="EDEDED"/>
              </a:buClr>
              <a:buSzPts val="1800"/>
              <a:buFont typeface="Arial"/>
              <a:buChar char="•"/>
              <a:defRPr sz="1800" b="0" i="0" u="none" strike="noStrike" cap="none">
                <a:solidFill>
                  <a:srgbClr val="EDEDED"/>
                </a:solidFill>
                <a:latin typeface="Corbel"/>
                <a:ea typeface="Corbel"/>
                <a:cs typeface="Corbel"/>
                <a:sym typeface="Corbel"/>
              </a:defRPr>
            </a:lvl2pPr>
            <a:lvl3pPr marL="1371600" marR="0" lvl="2" indent="-323850" algn="l" rtl="0">
              <a:lnSpc>
                <a:spcPct val="90000"/>
              </a:lnSpc>
              <a:spcBef>
                <a:spcPts val="400"/>
              </a:spcBef>
              <a:spcAft>
                <a:spcPts val="0"/>
              </a:spcAft>
              <a:buClr>
                <a:srgbClr val="EDEDED"/>
              </a:buClr>
              <a:buSzPts val="1500"/>
              <a:buFont typeface="Arial"/>
              <a:buChar char="•"/>
              <a:defRPr sz="1500" b="0" i="0" u="none" strike="noStrike" cap="none">
                <a:solidFill>
                  <a:srgbClr val="EDEDED"/>
                </a:solidFill>
                <a:latin typeface="Corbel"/>
                <a:ea typeface="Corbel"/>
                <a:cs typeface="Corbel"/>
                <a:sym typeface="Corbel"/>
              </a:defRPr>
            </a:lvl3pPr>
            <a:lvl4pPr marL="1828800" marR="0" lvl="3" indent="-317500" algn="l" rtl="0">
              <a:lnSpc>
                <a:spcPct val="90000"/>
              </a:lnSpc>
              <a:spcBef>
                <a:spcPts val="400"/>
              </a:spcBef>
              <a:spcAft>
                <a:spcPts val="0"/>
              </a:spcAft>
              <a:buClr>
                <a:srgbClr val="EDEDED"/>
              </a:buClr>
              <a:buSzPts val="1400"/>
              <a:buFont typeface="Arial"/>
              <a:buChar char="•"/>
              <a:defRPr sz="1400" b="0" i="0" u="none" strike="noStrike" cap="none">
                <a:solidFill>
                  <a:srgbClr val="EDEDED"/>
                </a:solidFill>
                <a:latin typeface="Corbel"/>
                <a:ea typeface="Corbel"/>
                <a:cs typeface="Corbel"/>
                <a:sym typeface="Corbel"/>
              </a:defRPr>
            </a:lvl4pPr>
            <a:lvl5pPr marL="2286000" marR="0" lvl="4" indent="-317500" algn="l" rtl="0">
              <a:lnSpc>
                <a:spcPct val="90000"/>
              </a:lnSpc>
              <a:spcBef>
                <a:spcPts val="400"/>
              </a:spcBef>
              <a:spcAft>
                <a:spcPts val="0"/>
              </a:spcAft>
              <a:buClr>
                <a:srgbClr val="EDEDED"/>
              </a:buClr>
              <a:buSzPts val="1400"/>
              <a:buFont typeface="Arial"/>
              <a:buChar char="•"/>
              <a:defRPr sz="1400" b="0" i="0" u="none" strike="noStrike" cap="none">
                <a:solidFill>
                  <a:srgbClr val="EDEDED"/>
                </a:solidFill>
                <a:latin typeface="Corbel"/>
                <a:ea typeface="Corbel"/>
                <a:cs typeface="Corbel"/>
                <a:sym typeface="Corbel"/>
              </a:defRPr>
            </a:lvl5pPr>
            <a:lvl6pPr marL="2743200" marR="0" lvl="5"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6pPr>
            <a:lvl7pPr marL="3200400" marR="0" lvl="6"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7pPr>
            <a:lvl8pPr marL="3657600" marR="0" lvl="7"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8pPr>
            <a:lvl9pPr marL="4114800" marR="0" lvl="8"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9pPr>
          </a:lstStyle>
          <a:p>
            <a:endParaRPr/>
          </a:p>
        </p:txBody>
      </p:sp>
      <p:sp>
        <p:nvSpPr>
          <p:cNvPr id="8" name="Google Shape;8;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EDEDED"/>
                </a:solidFill>
                <a:latin typeface="Corbel"/>
                <a:ea typeface="Corbel"/>
                <a:cs typeface="Corbel"/>
                <a:sym typeface="Corbel"/>
              </a:defRPr>
            </a:lvl1pPr>
            <a:lvl2pPr marR="0" lvl="1" algn="l" rtl="0">
              <a:spcBef>
                <a:spcPts val="0"/>
              </a:spcBef>
              <a:spcAft>
                <a:spcPts val="0"/>
              </a:spcAft>
              <a:buSzPts val="1100"/>
              <a:buNone/>
              <a:defRPr sz="1400" b="0" i="0" u="none" strike="noStrike" cap="none">
                <a:solidFill>
                  <a:schemeClr val="lt1"/>
                </a:solidFill>
                <a:latin typeface="Corbel"/>
                <a:ea typeface="Corbel"/>
                <a:cs typeface="Corbel"/>
                <a:sym typeface="Corbel"/>
              </a:defRPr>
            </a:lvl2pPr>
            <a:lvl3pPr marR="0" lvl="2" algn="l" rtl="0">
              <a:spcBef>
                <a:spcPts val="0"/>
              </a:spcBef>
              <a:spcAft>
                <a:spcPts val="0"/>
              </a:spcAft>
              <a:buSzPts val="1100"/>
              <a:buNone/>
              <a:defRPr sz="1400" b="0" i="0" u="none" strike="noStrike" cap="none">
                <a:solidFill>
                  <a:schemeClr val="lt1"/>
                </a:solidFill>
                <a:latin typeface="Corbel"/>
                <a:ea typeface="Corbel"/>
                <a:cs typeface="Corbel"/>
                <a:sym typeface="Corbel"/>
              </a:defRPr>
            </a:lvl3pPr>
            <a:lvl4pPr marR="0" lvl="3" algn="l" rtl="0">
              <a:spcBef>
                <a:spcPts val="0"/>
              </a:spcBef>
              <a:spcAft>
                <a:spcPts val="0"/>
              </a:spcAft>
              <a:buSzPts val="1100"/>
              <a:buNone/>
              <a:defRPr sz="1400" b="0" i="0" u="none" strike="noStrike" cap="none">
                <a:solidFill>
                  <a:schemeClr val="lt1"/>
                </a:solidFill>
                <a:latin typeface="Corbel"/>
                <a:ea typeface="Corbel"/>
                <a:cs typeface="Corbel"/>
                <a:sym typeface="Corbel"/>
              </a:defRPr>
            </a:lvl4pPr>
            <a:lvl5pPr marR="0" lvl="4" algn="l" rtl="0">
              <a:spcBef>
                <a:spcPts val="0"/>
              </a:spcBef>
              <a:spcAft>
                <a:spcPts val="0"/>
              </a:spcAft>
              <a:buSzPts val="1100"/>
              <a:buNone/>
              <a:defRPr sz="1400" b="0" i="0" u="none" strike="noStrike" cap="none">
                <a:solidFill>
                  <a:schemeClr val="lt1"/>
                </a:solidFill>
                <a:latin typeface="Corbel"/>
                <a:ea typeface="Corbel"/>
                <a:cs typeface="Corbel"/>
                <a:sym typeface="Corbel"/>
              </a:defRPr>
            </a:lvl5pPr>
            <a:lvl6pPr marR="0" lvl="5" algn="l" rtl="0">
              <a:spcBef>
                <a:spcPts val="0"/>
              </a:spcBef>
              <a:spcAft>
                <a:spcPts val="0"/>
              </a:spcAft>
              <a:buSzPts val="1100"/>
              <a:buNone/>
              <a:defRPr sz="1400" b="0" i="0" u="none" strike="noStrike" cap="none">
                <a:solidFill>
                  <a:schemeClr val="lt1"/>
                </a:solidFill>
                <a:latin typeface="Corbel"/>
                <a:ea typeface="Corbel"/>
                <a:cs typeface="Corbel"/>
                <a:sym typeface="Corbel"/>
              </a:defRPr>
            </a:lvl6pPr>
            <a:lvl7pPr marR="0" lvl="6" algn="l" rtl="0">
              <a:spcBef>
                <a:spcPts val="0"/>
              </a:spcBef>
              <a:spcAft>
                <a:spcPts val="0"/>
              </a:spcAft>
              <a:buSzPts val="1100"/>
              <a:buNone/>
              <a:defRPr sz="1400" b="0" i="0" u="none" strike="noStrike" cap="none">
                <a:solidFill>
                  <a:schemeClr val="lt1"/>
                </a:solidFill>
                <a:latin typeface="Corbel"/>
                <a:ea typeface="Corbel"/>
                <a:cs typeface="Corbel"/>
                <a:sym typeface="Corbel"/>
              </a:defRPr>
            </a:lvl7pPr>
            <a:lvl8pPr marR="0" lvl="7" algn="l" rtl="0">
              <a:spcBef>
                <a:spcPts val="0"/>
              </a:spcBef>
              <a:spcAft>
                <a:spcPts val="0"/>
              </a:spcAft>
              <a:buSzPts val="1100"/>
              <a:buNone/>
              <a:defRPr sz="1400" b="0" i="0" u="none" strike="noStrike" cap="none">
                <a:solidFill>
                  <a:schemeClr val="lt1"/>
                </a:solidFill>
                <a:latin typeface="Corbel"/>
                <a:ea typeface="Corbel"/>
                <a:cs typeface="Corbel"/>
                <a:sym typeface="Corbel"/>
              </a:defRPr>
            </a:lvl8pPr>
            <a:lvl9pPr marR="0" lvl="8" algn="l" rtl="0">
              <a:spcBef>
                <a:spcPts val="0"/>
              </a:spcBef>
              <a:spcAft>
                <a:spcPts val="0"/>
              </a:spcAft>
              <a:buSzPts val="1100"/>
              <a:buNone/>
              <a:defRPr sz="1400" b="0" i="0" u="none" strike="noStrike" cap="none">
                <a:solidFill>
                  <a:schemeClr val="lt1"/>
                </a:solidFill>
                <a:latin typeface="Corbel"/>
                <a:ea typeface="Corbel"/>
                <a:cs typeface="Corbel"/>
                <a:sym typeface="Corbel"/>
              </a:defRPr>
            </a:lvl9pPr>
          </a:lstStyle>
          <a:p>
            <a:endParaRPr/>
          </a:p>
        </p:txBody>
      </p:sp>
      <p:sp>
        <p:nvSpPr>
          <p:cNvPr id="9" name="Google Shape;9;p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EDEDED"/>
                </a:solidFill>
                <a:latin typeface="Corbel"/>
                <a:ea typeface="Corbel"/>
                <a:cs typeface="Corbel"/>
                <a:sym typeface="Corbel"/>
              </a:defRPr>
            </a:lvl1pPr>
            <a:lvl2pPr marR="0" lvl="1" algn="l" rtl="0">
              <a:spcBef>
                <a:spcPts val="0"/>
              </a:spcBef>
              <a:spcAft>
                <a:spcPts val="0"/>
              </a:spcAft>
              <a:buSzPts val="1100"/>
              <a:buNone/>
              <a:defRPr sz="1400" b="0" i="0" u="none" strike="noStrike" cap="none">
                <a:solidFill>
                  <a:schemeClr val="lt1"/>
                </a:solidFill>
                <a:latin typeface="Corbel"/>
                <a:ea typeface="Corbel"/>
                <a:cs typeface="Corbel"/>
                <a:sym typeface="Corbel"/>
              </a:defRPr>
            </a:lvl2pPr>
            <a:lvl3pPr marR="0" lvl="2" algn="l" rtl="0">
              <a:spcBef>
                <a:spcPts val="0"/>
              </a:spcBef>
              <a:spcAft>
                <a:spcPts val="0"/>
              </a:spcAft>
              <a:buSzPts val="1100"/>
              <a:buNone/>
              <a:defRPr sz="1400" b="0" i="0" u="none" strike="noStrike" cap="none">
                <a:solidFill>
                  <a:schemeClr val="lt1"/>
                </a:solidFill>
                <a:latin typeface="Corbel"/>
                <a:ea typeface="Corbel"/>
                <a:cs typeface="Corbel"/>
                <a:sym typeface="Corbel"/>
              </a:defRPr>
            </a:lvl3pPr>
            <a:lvl4pPr marR="0" lvl="3" algn="l" rtl="0">
              <a:spcBef>
                <a:spcPts val="0"/>
              </a:spcBef>
              <a:spcAft>
                <a:spcPts val="0"/>
              </a:spcAft>
              <a:buSzPts val="1100"/>
              <a:buNone/>
              <a:defRPr sz="1400" b="0" i="0" u="none" strike="noStrike" cap="none">
                <a:solidFill>
                  <a:schemeClr val="lt1"/>
                </a:solidFill>
                <a:latin typeface="Corbel"/>
                <a:ea typeface="Corbel"/>
                <a:cs typeface="Corbel"/>
                <a:sym typeface="Corbel"/>
              </a:defRPr>
            </a:lvl4pPr>
            <a:lvl5pPr marR="0" lvl="4" algn="l" rtl="0">
              <a:spcBef>
                <a:spcPts val="0"/>
              </a:spcBef>
              <a:spcAft>
                <a:spcPts val="0"/>
              </a:spcAft>
              <a:buSzPts val="1100"/>
              <a:buNone/>
              <a:defRPr sz="1400" b="0" i="0" u="none" strike="noStrike" cap="none">
                <a:solidFill>
                  <a:schemeClr val="lt1"/>
                </a:solidFill>
                <a:latin typeface="Corbel"/>
                <a:ea typeface="Corbel"/>
                <a:cs typeface="Corbel"/>
                <a:sym typeface="Corbel"/>
              </a:defRPr>
            </a:lvl5pPr>
            <a:lvl6pPr marR="0" lvl="5" algn="l" rtl="0">
              <a:spcBef>
                <a:spcPts val="0"/>
              </a:spcBef>
              <a:spcAft>
                <a:spcPts val="0"/>
              </a:spcAft>
              <a:buSzPts val="1100"/>
              <a:buNone/>
              <a:defRPr sz="1400" b="0" i="0" u="none" strike="noStrike" cap="none">
                <a:solidFill>
                  <a:schemeClr val="lt1"/>
                </a:solidFill>
                <a:latin typeface="Corbel"/>
                <a:ea typeface="Corbel"/>
                <a:cs typeface="Corbel"/>
                <a:sym typeface="Corbel"/>
              </a:defRPr>
            </a:lvl6pPr>
            <a:lvl7pPr marR="0" lvl="6" algn="l" rtl="0">
              <a:spcBef>
                <a:spcPts val="0"/>
              </a:spcBef>
              <a:spcAft>
                <a:spcPts val="0"/>
              </a:spcAft>
              <a:buSzPts val="1100"/>
              <a:buNone/>
              <a:defRPr sz="1400" b="0" i="0" u="none" strike="noStrike" cap="none">
                <a:solidFill>
                  <a:schemeClr val="lt1"/>
                </a:solidFill>
                <a:latin typeface="Corbel"/>
                <a:ea typeface="Corbel"/>
                <a:cs typeface="Corbel"/>
                <a:sym typeface="Corbel"/>
              </a:defRPr>
            </a:lvl7pPr>
            <a:lvl8pPr marR="0" lvl="7" algn="l" rtl="0">
              <a:spcBef>
                <a:spcPts val="0"/>
              </a:spcBef>
              <a:spcAft>
                <a:spcPts val="0"/>
              </a:spcAft>
              <a:buSzPts val="1100"/>
              <a:buNone/>
              <a:defRPr sz="1400" b="0" i="0" u="none" strike="noStrike" cap="none">
                <a:solidFill>
                  <a:schemeClr val="lt1"/>
                </a:solidFill>
                <a:latin typeface="Corbel"/>
                <a:ea typeface="Corbel"/>
                <a:cs typeface="Corbel"/>
                <a:sym typeface="Corbel"/>
              </a:defRPr>
            </a:lvl8pPr>
            <a:lvl9pPr marR="0" lvl="8" algn="l" rtl="0">
              <a:spcBef>
                <a:spcPts val="0"/>
              </a:spcBef>
              <a:spcAft>
                <a:spcPts val="0"/>
              </a:spcAft>
              <a:buSzPts val="1100"/>
              <a:buNone/>
              <a:defRPr sz="1400" b="0" i="0" u="none" strike="noStrike" cap="none">
                <a:solidFill>
                  <a:schemeClr val="lt1"/>
                </a:solidFill>
                <a:latin typeface="Corbel"/>
                <a:ea typeface="Corbel"/>
                <a:cs typeface="Corbel"/>
                <a:sym typeface="Corbel"/>
              </a:defRPr>
            </a:lvl9pPr>
          </a:lstStyle>
          <a:p>
            <a:endParaRPr/>
          </a:p>
        </p:txBody>
      </p:sp>
      <p:sp>
        <p:nvSpPr>
          <p:cNvPr id="10" name="Google Shape;10;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EDEDED"/>
                </a:solidFill>
                <a:latin typeface="Corbel"/>
                <a:ea typeface="Corbel"/>
                <a:cs typeface="Corbel"/>
                <a:sym typeface="Corbel"/>
              </a:defRPr>
            </a:lvl1pPr>
            <a:lvl2pPr marL="0" marR="0" lvl="1" indent="0" algn="r" rtl="0">
              <a:spcBef>
                <a:spcPts val="0"/>
              </a:spcBef>
              <a:buNone/>
              <a:defRPr sz="900" b="0" i="0" u="none" strike="noStrike" cap="none">
                <a:solidFill>
                  <a:srgbClr val="EDEDED"/>
                </a:solidFill>
                <a:latin typeface="Corbel"/>
                <a:ea typeface="Corbel"/>
                <a:cs typeface="Corbel"/>
                <a:sym typeface="Corbel"/>
              </a:defRPr>
            </a:lvl2pPr>
            <a:lvl3pPr marL="0" marR="0" lvl="2" indent="0" algn="r" rtl="0">
              <a:spcBef>
                <a:spcPts val="0"/>
              </a:spcBef>
              <a:buNone/>
              <a:defRPr sz="900" b="0" i="0" u="none" strike="noStrike" cap="none">
                <a:solidFill>
                  <a:srgbClr val="EDEDED"/>
                </a:solidFill>
                <a:latin typeface="Corbel"/>
                <a:ea typeface="Corbel"/>
                <a:cs typeface="Corbel"/>
                <a:sym typeface="Corbel"/>
              </a:defRPr>
            </a:lvl3pPr>
            <a:lvl4pPr marL="0" marR="0" lvl="3" indent="0" algn="r" rtl="0">
              <a:spcBef>
                <a:spcPts val="0"/>
              </a:spcBef>
              <a:buNone/>
              <a:defRPr sz="900" b="0" i="0" u="none" strike="noStrike" cap="none">
                <a:solidFill>
                  <a:srgbClr val="EDEDED"/>
                </a:solidFill>
                <a:latin typeface="Corbel"/>
                <a:ea typeface="Corbel"/>
                <a:cs typeface="Corbel"/>
                <a:sym typeface="Corbel"/>
              </a:defRPr>
            </a:lvl4pPr>
            <a:lvl5pPr marL="0" marR="0" lvl="4" indent="0" algn="r" rtl="0">
              <a:spcBef>
                <a:spcPts val="0"/>
              </a:spcBef>
              <a:buNone/>
              <a:defRPr sz="900" b="0" i="0" u="none" strike="noStrike" cap="none">
                <a:solidFill>
                  <a:srgbClr val="EDEDED"/>
                </a:solidFill>
                <a:latin typeface="Corbel"/>
                <a:ea typeface="Corbel"/>
                <a:cs typeface="Corbel"/>
                <a:sym typeface="Corbel"/>
              </a:defRPr>
            </a:lvl5pPr>
            <a:lvl6pPr marL="0" marR="0" lvl="5" indent="0" algn="r" rtl="0">
              <a:spcBef>
                <a:spcPts val="0"/>
              </a:spcBef>
              <a:buNone/>
              <a:defRPr sz="900" b="0" i="0" u="none" strike="noStrike" cap="none">
                <a:solidFill>
                  <a:srgbClr val="EDEDED"/>
                </a:solidFill>
                <a:latin typeface="Corbel"/>
                <a:ea typeface="Corbel"/>
                <a:cs typeface="Corbel"/>
                <a:sym typeface="Corbel"/>
              </a:defRPr>
            </a:lvl6pPr>
            <a:lvl7pPr marL="0" marR="0" lvl="6" indent="0" algn="r" rtl="0">
              <a:spcBef>
                <a:spcPts val="0"/>
              </a:spcBef>
              <a:buNone/>
              <a:defRPr sz="900" b="0" i="0" u="none" strike="noStrike" cap="none">
                <a:solidFill>
                  <a:srgbClr val="EDEDED"/>
                </a:solidFill>
                <a:latin typeface="Corbel"/>
                <a:ea typeface="Corbel"/>
                <a:cs typeface="Corbel"/>
                <a:sym typeface="Corbel"/>
              </a:defRPr>
            </a:lvl7pPr>
            <a:lvl8pPr marL="0" marR="0" lvl="7" indent="0" algn="r" rtl="0">
              <a:spcBef>
                <a:spcPts val="0"/>
              </a:spcBef>
              <a:buNone/>
              <a:defRPr sz="900" b="0" i="0" u="none" strike="noStrike" cap="none">
                <a:solidFill>
                  <a:srgbClr val="EDEDED"/>
                </a:solidFill>
                <a:latin typeface="Corbel"/>
                <a:ea typeface="Corbel"/>
                <a:cs typeface="Corbel"/>
                <a:sym typeface="Corbel"/>
              </a:defRPr>
            </a:lvl8pPr>
            <a:lvl9pPr marL="0" marR="0" lvl="8" indent="0" algn="r" rtl="0">
              <a:spcBef>
                <a:spcPts val="0"/>
              </a:spcBef>
              <a:buNone/>
              <a:defRPr sz="900" b="0" i="0" u="none" strike="noStrike" cap="none">
                <a:solidFill>
                  <a:srgbClr val="EDEDED"/>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Atomic_nucleu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en.wikipedia.org/wiki/Radiat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Air" TargetMode="External"/><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en.wikipedia.org/wiki/Mass" TargetMode="External"/><Relationship Id="rId5" Type="http://schemas.openxmlformats.org/officeDocument/2006/relationships/hyperlink" Target="https://en.wikipedia.org/wiki/Electric_charge" TargetMode="External"/><Relationship Id="rId4" Type="http://schemas.openxmlformats.org/officeDocument/2006/relationships/hyperlink" Target="https://en.wikipedia.org/wiki/X-ra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radiopaedia.org/articles/missing?article%5Btitle%5D=joules&amp;lang=us"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radiopaedia.org/articles/gray-si-unit?lang=u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Orders_of_magnitude_(numbers)#10.E2.88.923"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37.jpg"/></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hyperlink" Target="https://radiopaedia.org/articles/radiation-associated-lens-opacities?lang=gb"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ctrTitle"/>
          </p:nvPr>
        </p:nvSpPr>
        <p:spPr>
          <a:xfrm>
            <a:off x="226931" y="881028"/>
            <a:ext cx="8816951" cy="1744172"/>
          </a:xfrm>
          <a:prstGeom prst="rect">
            <a:avLst/>
          </a:prstGeom>
        </p:spPr>
        <p:txBody>
          <a:bodyPr spcFirstLastPara="1" wrap="square" lIns="68575" tIns="34275" rIns="68575" bIns="34275" anchor="t" anchorCtr="0">
            <a:noAutofit/>
          </a:bodyPr>
          <a:lstStyle/>
          <a:p>
            <a:pPr lvl="0" algn="ctr"/>
            <a:r>
              <a:rPr lang="en-GB" sz="1800" dirty="0">
                <a:effectLst/>
                <a:latin typeface="Times New Roman" panose="02020603050405020304" pitchFamily="18" charset="0"/>
                <a:ea typeface="Calibri" panose="020F0502020204030204" pitchFamily="34" charset="0"/>
              </a:rPr>
              <a:t>Fundamental properties of ionising radiation. Biological effect of ionising radiation. Radioactivity and dose. Ionising radiation dosimetry.</a:t>
            </a:r>
            <a:r>
              <a:rPr lang="en-GB" dirty="0"/>
              <a:t>.</a:t>
            </a:r>
            <a:endParaRPr sz="4600" b="1" dirty="0"/>
          </a:p>
        </p:txBody>
      </p:sp>
      <p:sp>
        <p:nvSpPr>
          <p:cNvPr id="142" name="Google Shape;142;p20"/>
          <p:cNvSpPr txBox="1">
            <a:spLocks noGrp="1"/>
          </p:cNvSpPr>
          <p:nvPr>
            <p:ph type="subTitle" idx="1"/>
          </p:nvPr>
        </p:nvSpPr>
        <p:spPr>
          <a:xfrm>
            <a:off x="1142998" y="3090272"/>
            <a:ext cx="6873019" cy="1033309"/>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ru" sz="2800" dirty="0">
                <a:solidFill>
                  <a:srgbClr val="B4A7D6"/>
                </a:solidFill>
              </a:rPr>
              <a:t>Dr. </a:t>
            </a:r>
            <a:r>
              <a:rPr lang="en-US" sz="2800" dirty="0">
                <a:solidFill>
                  <a:srgbClr val="B4A7D6"/>
                </a:solidFill>
              </a:rPr>
              <a:t>Inna Krupnik</a:t>
            </a:r>
            <a:r>
              <a:rPr lang="ru" sz="2800" dirty="0">
                <a:solidFill>
                  <a:srgbClr val="B4A7D6"/>
                </a:solidFill>
              </a:rPr>
              <a:t>,</a:t>
            </a:r>
            <a:endParaRPr sz="2800" dirty="0">
              <a:solidFill>
                <a:srgbClr val="B4A7D6"/>
              </a:solidFill>
            </a:endParaRPr>
          </a:p>
          <a:p>
            <a:pPr marL="0" lvl="0" indent="0" algn="ctr" rtl="0">
              <a:spcBef>
                <a:spcPts val="800"/>
              </a:spcBef>
              <a:spcAft>
                <a:spcPts val="0"/>
              </a:spcAft>
              <a:buNone/>
            </a:pPr>
            <a:r>
              <a:rPr lang="ru" sz="2800" dirty="0">
                <a:solidFill>
                  <a:srgbClr val="B4A7D6"/>
                </a:solidFill>
              </a:rPr>
              <a:t>teaching assistant</a:t>
            </a:r>
            <a:endParaRPr sz="2800" dirty="0">
              <a:solidFill>
                <a:srgbClr val="B4A7D6"/>
              </a:solidFill>
            </a:endParaRPr>
          </a:p>
        </p:txBody>
      </p:sp>
      <p:sp>
        <p:nvSpPr>
          <p:cNvPr id="2" name="TextBox 1">
            <a:extLst>
              <a:ext uri="{FF2B5EF4-FFF2-40B4-BE49-F238E27FC236}">
                <a16:creationId xmlns:a16="http://schemas.microsoft.com/office/drawing/2014/main" id="{AF8950DA-EEE8-4304-95E1-3444F8000809}"/>
              </a:ext>
            </a:extLst>
          </p:cNvPr>
          <p:cNvSpPr txBox="1"/>
          <p:nvPr/>
        </p:nvSpPr>
        <p:spPr>
          <a:xfrm>
            <a:off x="619800" y="106791"/>
            <a:ext cx="7990179" cy="954107"/>
          </a:xfrm>
          <a:prstGeom prst="rect">
            <a:avLst/>
          </a:prstGeom>
          <a:noFill/>
        </p:spPr>
        <p:txBody>
          <a:bodyPr wrap="square" rtlCol="0">
            <a:spAutoFit/>
          </a:bodyPr>
          <a:lstStyle/>
          <a:p>
            <a:pPr algn="ctr" eaLnBrk="1" hangingPunct="1">
              <a:spcBef>
                <a:spcPct val="0"/>
              </a:spcBef>
              <a:buClrTx/>
              <a:buFontTx/>
              <a:buNone/>
            </a:pPr>
            <a:r>
              <a:rPr lang="en-US" altLang="uk-UA" b="1" dirty="0">
                <a:solidFill>
                  <a:schemeClr val="tx2"/>
                </a:solidFill>
              </a:rPr>
              <a:t>ODESSA NATIONAL MEDICAL UNIVERSITY</a:t>
            </a:r>
          </a:p>
          <a:p>
            <a:pPr algn="ctr">
              <a:spcBef>
                <a:spcPct val="0"/>
              </a:spcBef>
              <a:buClrTx/>
            </a:pPr>
            <a:r>
              <a:rPr lang="en-US" altLang="uk-UA" b="1" dirty="0">
                <a:solidFill>
                  <a:schemeClr val="tx2"/>
                </a:solidFill>
                <a:latin typeface="Times New Roman" panose="02020603050405020304" pitchFamily="18" charset="0"/>
                <a:cs typeface="Times New Roman" panose="02020603050405020304" pitchFamily="18" charset="0"/>
              </a:rPr>
              <a:t>Department of Radiation Diagnostics, Therapy ,</a:t>
            </a:r>
            <a:r>
              <a:rPr lang="ru-RU" altLang="uk-UA" b="1" dirty="0">
                <a:solidFill>
                  <a:schemeClr val="tx2"/>
                </a:solidFill>
                <a:latin typeface="Times New Roman" panose="02020603050405020304" pitchFamily="18" charset="0"/>
                <a:cs typeface="Times New Roman" panose="02020603050405020304" pitchFamily="18" charset="0"/>
              </a:rPr>
              <a:t> </a:t>
            </a:r>
            <a:r>
              <a:rPr lang="en-US" altLang="uk-UA" b="1" dirty="0">
                <a:solidFill>
                  <a:schemeClr val="tx2"/>
                </a:solidFill>
                <a:latin typeface="Times New Roman" panose="02020603050405020304" pitchFamily="18" charset="0"/>
                <a:cs typeface="Times New Roman" panose="02020603050405020304" pitchFamily="18" charset="0"/>
              </a:rPr>
              <a:t>R</a:t>
            </a:r>
            <a:r>
              <a:rPr lang="uk-UA" altLang="uk-UA" b="1" dirty="0" err="1">
                <a:solidFill>
                  <a:schemeClr val="tx2"/>
                </a:solidFill>
                <a:latin typeface="Times New Roman" panose="02020603050405020304" pitchFamily="18" charset="0"/>
                <a:cs typeface="Times New Roman" panose="02020603050405020304" pitchFamily="18" charset="0"/>
              </a:rPr>
              <a:t>adiation</a:t>
            </a:r>
            <a:r>
              <a:rPr lang="uk-UA" altLang="uk-UA" b="1" dirty="0">
                <a:solidFill>
                  <a:schemeClr val="tx2"/>
                </a:solidFill>
                <a:latin typeface="Times New Roman" panose="02020603050405020304" pitchFamily="18" charset="0"/>
                <a:cs typeface="Times New Roman" panose="02020603050405020304" pitchFamily="18" charset="0"/>
              </a:rPr>
              <a:t> </a:t>
            </a:r>
            <a:r>
              <a:rPr lang="uk-UA" altLang="uk-UA" b="1" dirty="0" err="1">
                <a:solidFill>
                  <a:schemeClr val="tx2"/>
                </a:solidFill>
                <a:latin typeface="Times New Roman" panose="02020603050405020304" pitchFamily="18" charset="0"/>
                <a:cs typeface="Times New Roman" panose="02020603050405020304" pitchFamily="18" charset="0"/>
              </a:rPr>
              <a:t>medicine</a:t>
            </a:r>
            <a:r>
              <a:rPr lang="uk-UA" altLang="uk-UA" b="1" dirty="0">
                <a:solidFill>
                  <a:schemeClr val="tx2"/>
                </a:solidFill>
                <a:latin typeface="Times New Roman" panose="02020603050405020304" pitchFamily="18" charset="0"/>
                <a:cs typeface="Times New Roman" panose="02020603050405020304" pitchFamily="18" charset="0"/>
              </a:rPr>
              <a:t> </a:t>
            </a:r>
          </a:p>
          <a:p>
            <a:pPr algn="ctr" eaLnBrk="1" hangingPunct="1">
              <a:spcBef>
                <a:spcPct val="0"/>
              </a:spcBef>
              <a:buClrTx/>
              <a:buFontTx/>
              <a:buNone/>
            </a:pPr>
            <a:r>
              <a:rPr lang="en-US" altLang="uk-UA" b="1" dirty="0">
                <a:solidFill>
                  <a:schemeClr val="tx2"/>
                </a:solidFill>
                <a:latin typeface="Times New Roman" panose="02020603050405020304" pitchFamily="18" charset="0"/>
                <a:cs typeface="Times New Roman" panose="02020603050405020304" pitchFamily="18" charset="0"/>
              </a:rPr>
              <a:t> and Oncology</a:t>
            </a:r>
            <a:endParaRPr lang="uk-UA" altLang="uk-UA" b="1" dirty="0">
              <a:solidFill>
                <a:schemeClr val="tx2"/>
              </a:solidFill>
              <a:latin typeface="Times New Roman" panose="02020603050405020304" pitchFamily="18" charset="0"/>
              <a:cs typeface="Times New Roman" panose="02020603050405020304" pitchFamily="18" charset="0"/>
            </a:endParaRPr>
          </a:p>
          <a:p>
            <a:endParaRPr lang="uk-UA" dirty="0"/>
          </a:p>
        </p:txBody>
      </p:sp>
      <p:sp>
        <p:nvSpPr>
          <p:cNvPr id="3" name="TextBox 2">
            <a:extLst>
              <a:ext uri="{FF2B5EF4-FFF2-40B4-BE49-F238E27FC236}">
                <a16:creationId xmlns:a16="http://schemas.microsoft.com/office/drawing/2014/main" id="{355B035E-62E2-479C-822A-26F82F1E5D72}"/>
              </a:ext>
            </a:extLst>
          </p:cNvPr>
          <p:cNvSpPr txBox="1"/>
          <p:nvPr/>
        </p:nvSpPr>
        <p:spPr>
          <a:xfrm>
            <a:off x="3197063" y="4558651"/>
            <a:ext cx="2956782" cy="307777"/>
          </a:xfrm>
          <a:prstGeom prst="rect">
            <a:avLst/>
          </a:prstGeom>
          <a:noFill/>
        </p:spPr>
        <p:txBody>
          <a:bodyPr wrap="square" rtlCol="0">
            <a:spAutoFit/>
          </a:bodyPr>
          <a:lstStyle/>
          <a:p>
            <a:pPr algn="ctr"/>
            <a:r>
              <a:rPr lang="en-US" dirty="0">
                <a:solidFill>
                  <a:schemeClr val="bg1"/>
                </a:solidFill>
              </a:rPr>
              <a:t>202</a:t>
            </a:r>
            <a:r>
              <a:rPr lang="uk-UA" dirty="0">
                <a:solidFill>
                  <a:schemeClr val="bg1"/>
                </a:solidFill>
              </a:rPr>
              <a:t>2</a:t>
            </a:r>
          </a:p>
        </p:txBody>
      </p:sp>
      <p:sp>
        <p:nvSpPr>
          <p:cNvPr id="4" name="Rectangle 1">
            <a:extLst>
              <a:ext uri="{FF2B5EF4-FFF2-40B4-BE49-F238E27FC236}">
                <a16:creationId xmlns:a16="http://schemas.microsoft.com/office/drawing/2014/main" id="{DA7F481C-56AE-4DA4-A2AF-1D612058DF13}"/>
              </a:ext>
            </a:extLst>
          </p:cNvPr>
          <p:cNvSpPr>
            <a:spLocks noChangeArrowheads="1"/>
          </p:cNvSpPr>
          <p:nvPr/>
        </p:nvSpPr>
        <p:spPr bwMode="auto">
          <a:xfrm>
            <a:off x="0" y="99715"/>
            <a:ext cx="65" cy="25776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1"/>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What is radiation?</a:t>
            </a:r>
            <a:endParaRPr sz="36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2"/>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endParaRPr/>
          </a:p>
          <a:p>
            <a:pPr marL="0" lvl="0" indent="0" algn="l" rtl="0">
              <a:spcBef>
                <a:spcPts val="800"/>
              </a:spcBef>
              <a:spcAft>
                <a:spcPts val="0"/>
              </a:spcAft>
              <a:buNone/>
            </a:pPr>
            <a:endParaRPr/>
          </a:p>
          <a:p>
            <a:pPr marL="0" lvl="0" indent="0" algn="l" rtl="0">
              <a:spcBef>
                <a:spcPts val="800"/>
              </a:spcBef>
              <a:spcAft>
                <a:spcPts val="0"/>
              </a:spcAft>
              <a:buNone/>
            </a:pPr>
            <a:endParaRPr/>
          </a:p>
        </p:txBody>
      </p:sp>
      <p:pic>
        <p:nvPicPr>
          <p:cNvPr id="154" name="Google Shape;154;p22"/>
          <p:cNvPicPr preferRelativeResize="0"/>
          <p:nvPr/>
        </p:nvPicPr>
        <p:blipFill rotWithShape="1">
          <a:blip r:embed="rId3">
            <a:alphaModFix/>
          </a:blip>
          <a:srcRect l="6056" t="9952" r="26951" b="46527"/>
          <a:stretch/>
        </p:blipFill>
        <p:spPr>
          <a:xfrm>
            <a:off x="172176" y="160188"/>
            <a:ext cx="8799648" cy="48231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title"/>
          </p:nvPr>
        </p:nvSpPr>
        <p:spPr>
          <a:xfrm>
            <a:off x="689375" y="159500"/>
            <a:ext cx="19527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Atomic structure</a:t>
            </a:r>
            <a:endParaRPr sz="3600" b="1"/>
          </a:p>
        </p:txBody>
      </p:sp>
      <p:pic>
        <p:nvPicPr>
          <p:cNvPr id="160" name="Google Shape;160;p23"/>
          <p:cNvPicPr preferRelativeResize="0"/>
          <p:nvPr/>
        </p:nvPicPr>
        <p:blipFill rotWithShape="1">
          <a:blip r:embed="rId3">
            <a:alphaModFix/>
          </a:blip>
          <a:srcRect t="10801"/>
          <a:stretch/>
        </p:blipFill>
        <p:spPr>
          <a:xfrm>
            <a:off x="3405250" y="159500"/>
            <a:ext cx="4845776" cy="4824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353625" y="159500"/>
            <a:ext cx="17742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Atomic symbols</a:t>
            </a:r>
            <a:endParaRPr sz="3600" b="1"/>
          </a:p>
        </p:txBody>
      </p:sp>
      <p:pic>
        <p:nvPicPr>
          <p:cNvPr id="166" name="Google Shape;166;p24"/>
          <p:cNvPicPr preferRelativeResize="0"/>
          <p:nvPr/>
        </p:nvPicPr>
        <p:blipFill>
          <a:blip r:embed="rId3">
            <a:alphaModFix/>
          </a:blip>
          <a:stretch>
            <a:fillRect/>
          </a:stretch>
        </p:blipFill>
        <p:spPr>
          <a:xfrm>
            <a:off x="2389600" y="271100"/>
            <a:ext cx="6568676" cy="4684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5"/>
          <p:cNvPicPr preferRelativeResize="0"/>
          <p:nvPr/>
        </p:nvPicPr>
        <p:blipFill>
          <a:blip r:embed="rId3">
            <a:alphaModFix/>
          </a:blip>
          <a:stretch>
            <a:fillRect/>
          </a:stretch>
        </p:blipFill>
        <p:spPr>
          <a:xfrm>
            <a:off x="152400" y="873738"/>
            <a:ext cx="8839202" cy="4134229"/>
          </a:xfrm>
          <a:prstGeom prst="rect">
            <a:avLst/>
          </a:prstGeom>
          <a:noFill/>
          <a:ln>
            <a:noFill/>
          </a:ln>
        </p:spPr>
      </p:pic>
      <p:sp>
        <p:nvSpPr>
          <p:cNvPr id="172" name="Google Shape;172;p25"/>
          <p:cNvSpPr txBox="1">
            <a:spLocks noGrp="1"/>
          </p:cNvSpPr>
          <p:nvPr>
            <p:ph type="title" idx="4294967295"/>
          </p:nvPr>
        </p:nvSpPr>
        <p:spPr>
          <a:xfrm>
            <a:off x="311688" y="194975"/>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Isotopes</a:t>
            </a:r>
            <a:endParaRPr sz="36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6"/>
          <p:cNvSpPr txBox="1">
            <a:spLocks noGrp="1"/>
          </p:cNvSpPr>
          <p:nvPr>
            <p:ph type="title" idx="4294967295"/>
          </p:nvPr>
        </p:nvSpPr>
        <p:spPr>
          <a:xfrm>
            <a:off x="311688" y="194975"/>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Isotopes</a:t>
            </a:r>
            <a:endParaRPr sz="3600" b="1"/>
          </a:p>
        </p:txBody>
      </p:sp>
      <p:pic>
        <p:nvPicPr>
          <p:cNvPr id="178" name="Google Shape;178;p26"/>
          <p:cNvPicPr preferRelativeResize="0"/>
          <p:nvPr/>
        </p:nvPicPr>
        <p:blipFill rotWithShape="1">
          <a:blip r:embed="rId3">
            <a:alphaModFix/>
          </a:blip>
          <a:srcRect l="24500" t="16704" r="25397" b="43971"/>
          <a:stretch/>
        </p:blipFill>
        <p:spPr>
          <a:xfrm>
            <a:off x="1458525" y="842525"/>
            <a:ext cx="6226954" cy="41235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7"/>
          <p:cNvSpPr txBox="1">
            <a:spLocks noGrp="1"/>
          </p:cNvSpPr>
          <p:nvPr>
            <p:ph type="title" idx="4294967295"/>
          </p:nvPr>
        </p:nvSpPr>
        <p:spPr>
          <a:xfrm>
            <a:off x="291600" y="64300"/>
            <a:ext cx="8560800" cy="2078700"/>
          </a:xfrm>
          <a:prstGeom prst="rect">
            <a:avLst/>
          </a:prstGeom>
        </p:spPr>
        <p:txBody>
          <a:bodyPr spcFirstLastPara="1" wrap="square" lIns="68575" tIns="34275" rIns="68575" bIns="34275" anchor="ctr" anchorCtr="0">
            <a:noAutofit/>
          </a:bodyPr>
          <a:lstStyle/>
          <a:p>
            <a:pPr marL="0" lvl="0" indent="0" algn="ctr" rtl="0">
              <a:lnSpc>
                <a:spcPct val="80000"/>
              </a:lnSpc>
              <a:spcBef>
                <a:spcPts val="0"/>
              </a:spcBef>
              <a:spcAft>
                <a:spcPts val="0"/>
              </a:spcAft>
              <a:buNone/>
            </a:pPr>
            <a:r>
              <a:rPr lang="ru" sz="3600" b="1"/>
              <a:t>Radioisotope (radionuclide)</a:t>
            </a:r>
            <a:endParaRPr sz="3600" b="1"/>
          </a:p>
          <a:p>
            <a:pPr marL="0" lvl="0" indent="0" algn="ctr" rtl="0">
              <a:lnSpc>
                <a:spcPct val="80000"/>
              </a:lnSpc>
              <a:spcBef>
                <a:spcPts val="0"/>
              </a:spcBef>
              <a:spcAft>
                <a:spcPts val="0"/>
              </a:spcAft>
              <a:buNone/>
            </a:pPr>
            <a:r>
              <a:rPr lang="ru" sz="3400"/>
              <a:t>has excess nuclear energy making it unstable</a:t>
            </a:r>
            <a:endParaRPr sz="3400"/>
          </a:p>
          <a:p>
            <a:pPr marL="0" lvl="0" indent="0" algn="ctr" rtl="0">
              <a:lnSpc>
                <a:spcPct val="80000"/>
              </a:lnSpc>
              <a:spcBef>
                <a:spcPts val="0"/>
              </a:spcBef>
              <a:spcAft>
                <a:spcPts val="0"/>
              </a:spcAft>
              <a:buNone/>
            </a:pPr>
            <a:endParaRPr sz="3600" b="1"/>
          </a:p>
          <a:p>
            <a:pPr marL="0" lvl="0" indent="0" algn="ctr" rtl="0">
              <a:lnSpc>
                <a:spcPct val="80000"/>
              </a:lnSpc>
              <a:spcBef>
                <a:spcPts val="0"/>
              </a:spcBef>
              <a:spcAft>
                <a:spcPts val="0"/>
              </a:spcAft>
              <a:buNone/>
            </a:pPr>
            <a:endParaRPr sz="3600" b="1"/>
          </a:p>
        </p:txBody>
      </p:sp>
      <p:sp>
        <p:nvSpPr>
          <p:cNvPr id="184" name="Google Shape;184;p27"/>
          <p:cNvSpPr txBox="1">
            <a:spLocks noGrp="1"/>
          </p:cNvSpPr>
          <p:nvPr>
            <p:ph type="title" idx="4294967295"/>
          </p:nvPr>
        </p:nvSpPr>
        <p:spPr>
          <a:xfrm>
            <a:off x="433300" y="4404125"/>
            <a:ext cx="8560800" cy="857100"/>
          </a:xfrm>
          <a:prstGeom prst="rect">
            <a:avLst/>
          </a:prstGeom>
        </p:spPr>
        <p:txBody>
          <a:bodyPr spcFirstLastPara="1" wrap="square" lIns="68575" tIns="34275" rIns="68575" bIns="34275" anchor="ctr" anchorCtr="0">
            <a:noAutofit/>
          </a:bodyPr>
          <a:lstStyle/>
          <a:p>
            <a:pPr marL="0" lvl="0" indent="0" algn="ctr" rtl="0">
              <a:lnSpc>
                <a:spcPct val="80000"/>
              </a:lnSpc>
              <a:spcBef>
                <a:spcPts val="0"/>
              </a:spcBef>
              <a:spcAft>
                <a:spcPts val="0"/>
              </a:spcAft>
              <a:buNone/>
            </a:pPr>
            <a:r>
              <a:rPr lang="ru" sz="3600" b="1"/>
              <a:t>Radioactive decay</a:t>
            </a:r>
            <a:endParaRPr sz="3600" b="1"/>
          </a:p>
          <a:p>
            <a:pPr marL="0" lvl="0" indent="0" algn="ctr" rtl="0">
              <a:lnSpc>
                <a:spcPct val="80000"/>
              </a:lnSpc>
              <a:spcBef>
                <a:spcPts val="0"/>
              </a:spcBef>
              <a:spcAft>
                <a:spcPts val="0"/>
              </a:spcAft>
              <a:buNone/>
            </a:pPr>
            <a:r>
              <a:rPr lang="ru" sz="3400"/>
              <a:t>is the process by which an unstable </a:t>
            </a:r>
            <a:r>
              <a:rPr lang="ru" sz="3400">
                <a:uFill>
                  <a:noFill/>
                </a:uFill>
                <a:hlinkClick r:id="rId3"/>
              </a:rPr>
              <a:t>atomic nucleus</a:t>
            </a:r>
            <a:r>
              <a:rPr lang="ru" sz="3400"/>
              <a:t> loses energy by </a:t>
            </a:r>
            <a:r>
              <a:rPr lang="ru" sz="3400">
                <a:uFill>
                  <a:noFill/>
                </a:uFill>
                <a:hlinkClick r:id="rId4"/>
              </a:rPr>
              <a:t>radiation</a:t>
            </a:r>
            <a:endParaRPr sz="3400"/>
          </a:p>
          <a:p>
            <a:pPr marL="0" lvl="0" indent="0" algn="ctr" rtl="0">
              <a:spcBef>
                <a:spcPts val="0"/>
              </a:spcBef>
              <a:spcAft>
                <a:spcPts val="0"/>
              </a:spcAft>
              <a:buNone/>
            </a:pPr>
            <a:endParaRPr sz="3600" b="1"/>
          </a:p>
          <a:p>
            <a:pPr marL="0" lvl="0" indent="0" algn="ctr" rtl="0">
              <a:spcBef>
                <a:spcPts val="0"/>
              </a:spcBef>
              <a:spcAft>
                <a:spcPts val="0"/>
              </a:spcAft>
              <a:buNone/>
            </a:pPr>
            <a:endParaRPr sz="3600" b="1"/>
          </a:p>
        </p:txBody>
      </p:sp>
      <p:pic>
        <p:nvPicPr>
          <p:cNvPr id="185" name="Google Shape;185;p27"/>
          <p:cNvPicPr preferRelativeResize="0"/>
          <p:nvPr/>
        </p:nvPicPr>
        <p:blipFill>
          <a:blip r:embed="rId5">
            <a:alphaModFix/>
          </a:blip>
          <a:stretch>
            <a:fillRect/>
          </a:stretch>
        </p:blipFill>
        <p:spPr>
          <a:xfrm>
            <a:off x="2275888" y="1227575"/>
            <a:ext cx="4875623" cy="23883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8"/>
          <p:cNvSpPr txBox="1">
            <a:spLocks noGrp="1"/>
          </p:cNvSpPr>
          <p:nvPr>
            <p:ph type="title"/>
          </p:nvPr>
        </p:nvSpPr>
        <p:spPr>
          <a:xfrm>
            <a:off x="0" y="117900"/>
            <a:ext cx="47256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Radiation </a:t>
            </a:r>
            <a:endParaRPr sz="3600" b="1"/>
          </a:p>
          <a:p>
            <a:pPr marL="0" lvl="0" indent="0" algn="ctr" rtl="0">
              <a:spcBef>
                <a:spcPts val="0"/>
              </a:spcBef>
              <a:spcAft>
                <a:spcPts val="0"/>
              </a:spcAft>
              <a:buNone/>
            </a:pPr>
            <a:r>
              <a:rPr lang="ru" sz="3400"/>
              <a:t>is the energy or particles that are released during radioactive </a:t>
            </a:r>
            <a:r>
              <a:rPr lang="ru" sz="3400">
                <a:uFill>
                  <a:noFill/>
                </a:uFill>
                <a:hlinkClick r:id="rId3"/>
              </a:rPr>
              <a:t>decay</a:t>
            </a:r>
            <a:r>
              <a:rPr lang="ru" sz="3400"/>
              <a:t> </a:t>
            </a:r>
            <a:endParaRPr sz="3400"/>
          </a:p>
        </p:txBody>
      </p:sp>
      <p:pic>
        <p:nvPicPr>
          <p:cNvPr id="191" name="Google Shape;191;p28"/>
          <p:cNvPicPr preferRelativeResize="0"/>
          <p:nvPr/>
        </p:nvPicPr>
        <p:blipFill rotWithShape="1">
          <a:blip r:embed="rId4">
            <a:alphaModFix/>
          </a:blip>
          <a:srcRect l="16881" r="18116"/>
          <a:stretch/>
        </p:blipFill>
        <p:spPr>
          <a:xfrm>
            <a:off x="4686300" y="0"/>
            <a:ext cx="44577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a:spLocks noGrp="1"/>
          </p:cNvSpPr>
          <p:nvPr>
            <p:ph type="title"/>
          </p:nvPr>
        </p:nvSpPr>
        <p:spPr>
          <a:xfrm>
            <a:off x="311700" y="179225"/>
            <a:ext cx="8520600" cy="1816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a:t>
            </a:r>
            <a:r>
              <a:rPr lang="ru" sz="3600" b="1">
                <a:uFill>
                  <a:noFill/>
                </a:uFill>
                <a:hlinkClick r:id="rId3"/>
              </a:rPr>
              <a:t>on</a:t>
            </a:r>
            <a:endParaRPr sz="3600" b="1"/>
          </a:p>
          <a:p>
            <a:pPr marL="0" lvl="0" indent="0" algn="ctr" rtl="0">
              <a:spcBef>
                <a:spcPts val="0"/>
              </a:spcBef>
              <a:spcAft>
                <a:spcPts val="0"/>
              </a:spcAft>
              <a:buNone/>
            </a:pPr>
            <a:r>
              <a:rPr lang="ru" sz="3400"/>
              <a:t>an atom which has lost at list one of its electrons and becomes positively charged</a:t>
            </a:r>
            <a:endParaRPr sz="3400"/>
          </a:p>
          <a:p>
            <a:pPr marL="0" lvl="0" indent="0" algn="l" rtl="0">
              <a:spcBef>
                <a:spcPts val="0"/>
              </a:spcBef>
              <a:spcAft>
                <a:spcPts val="0"/>
              </a:spcAft>
              <a:buNone/>
            </a:pPr>
            <a:endParaRPr/>
          </a:p>
        </p:txBody>
      </p:sp>
      <p:pic>
        <p:nvPicPr>
          <p:cNvPr id="197" name="Google Shape;197;p29"/>
          <p:cNvPicPr preferRelativeResize="0"/>
          <p:nvPr/>
        </p:nvPicPr>
        <p:blipFill>
          <a:blip r:embed="rId4">
            <a:alphaModFix/>
          </a:blip>
          <a:stretch>
            <a:fillRect/>
          </a:stretch>
        </p:blipFill>
        <p:spPr>
          <a:xfrm>
            <a:off x="2606300" y="1504500"/>
            <a:ext cx="3931399" cy="3587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0"/>
          <p:cNvSpPr txBox="1">
            <a:spLocks noGrp="1"/>
          </p:cNvSpPr>
          <p:nvPr>
            <p:ph type="title"/>
          </p:nvPr>
        </p:nvSpPr>
        <p:spPr>
          <a:xfrm>
            <a:off x="311700" y="267900"/>
            <a:ext cx="8520600" cy="20895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a:t>
            </a:r>
            <a:r>
              <a:rPr lang="ru" sz="3600" b="1">
                <a:uFill>
                  <a:noFill/>
                </a:uFill>
                <a:hlinkClick r:id="rId3"/>
              </a:rPr>
              <a:t>onisation</a:t>
            </a:r>
            <a:r>
              <a:rPr lang="ru" sz="3600" b="1"/>
              <a:t> </a:t>
            </a:r>
            <a:endParaRPr sz="3600" b="1"/>
          </a:p>
          <a:p>
            <a:pPr marL="0" lvl="0" indent="0" algn="ctr" rtl="0">
              <a:spcBef>
                <a:spcPts val="0"/>
              </a:spcBef>
              <a:spcAft>
                <a:spcPts val="0"/>
              </a:spcAft>
              <a:buNone/>
            </a:pPr>
            <a:r>
              <a:rPr lang="ru" sz="3400"/>
              <a:t>is a process in which an electron is given enough energy to break away from an atom creating an ion</a:t>
            </a:r>
            <a:endParaRPr sz="3400"/>
          </a:p>
          <a:p>
            <a:pPr marL="0" lvl="0" indent="0" algn="l" rtl="0">
              <a:spcBef>
                <a:spcPts val="0"/>
              </a:spcBef>
              <a:spcAft>
                <a:spcPts val="0"/>
              </a:spcAft>
              <a:buNone/>
            </a:pPr>
            <a:endParaRPr/>
          </a:p>
        </p:txBody>
      </p:sp>
      <p:pic>
        <p:nvPicPr>
          <p:cNvPr id="203" name="Google Shape;203;p30"/>
          <p:cNvPicPr preferRelativeResize="0"/>
          <p:nvPr/>
        </p:nvPicPr>
        <p:blipFill rotWithShape="1">
          <a:blip r:embed="rId4">
            <a:alphaModFix/>
          </a:blip>
          <a:srcRect t="36179"/>
          <a:stretch/>
        </p:blipFill>
        <p:spPr>
          <a:xfrm>
            <a:off x="1482788" y="2043925"/>
            <a:ext cx="6178426" cy="2957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1"/>
          <p:cNvPicPr preferRelativeResize="0"/>
          <p:nvPr/>
        </p:nvPicPr>
        <p:blipFill>
          <a:blip r:embed="rId3">
            <a:alphaModFix/>
          </a:blip>
          <a:stretch>
            <a:fillRect/>
          </a:stretch>
        </p:blipFill>
        <p:spPr>
          <a:xfrm>
            <a:off x="2218125" y="147900"/>
            <a:ext cx="6751125" cy="4847700"/>
          </a:xfrm>
          <a:prstGeom prst="rect">
            <a:avLst/>
          </a:prstGeom>
          <a:noFill/>
          <a:ln>
            <a:noFill/>
          </a:ln>
        </p:spPr>
      </p:pic>
      <p:sp>
        <p:nvSpPr>
          <p:cNvPr id="209" name="Google Shape;209;p31"/>
          <p:cNvSpPr txBox="1">
            <a:spLocks noGrp="1"/>
          </p:cNvSpPr>
          <p:nvPr>
            <p:ph type="title"/>
          </p:nvPr>
        </p:nvSpPr>
        <p:spPr>
          <a:xfrm>
            <a:off x="75000" y="117825"/>
            <a:ext cx="20895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100" b="1"/>
              <a:t>Types of radioactive decay</a:t>
            </a:r>
            <a:endParaRPr sz="31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2"/>
          <p:cNvPicPr preferRelativeResize="0"/>
          <p:nvPr/>
        </p:nvPicPr>
        <p:blipFill rotWithShape="1">
          <a:blip r:embed="rId3">
            <a:alphaModFix/>
          </a:blip>
          <a:srcRect l="14421" t="12572" r="15569" b="7041"/>
          <a:stretch/>
        </p:blipFill>
        <p:spPr>
          <a:xfrm>
            <a:off x="864725" y="177200"/>
            <a:ext cx="7414550" cy="47891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Types of ionizing radiation</a:t>
            </a:r>
            <a:endParaRPr sz="3600" b="1"/>
          </a:p>
          <a:p>
            <a:pPr marL="0" lvl="0" indent="0" algn="ctr" rtl="0">
              <a:spcBef>
                <a:spcPts val="0"/>
              </a:spcBef>
              <a:spcAft>
                <a:spcPts val="0"/>
              </a:spcAft>
              <a:buNone/>
            </a:pPr>
            <a:endParaRPr sz="3400"/>
          </a:p>
        </p:txBody>
      </p:sp>
      <p:sp>
        <p:nvSpPr>
          <p:cNvPr id="220" name="Google Shape;220;p33"/>
          <p:cNvSpPr txBox="1">
            <a:spLocks noGrp="1"/>
          </p:cNvSpPr>
          <p:nvPr>
            <p:ph type="body" idx="1"/>
          </p:nvPr>
        </p:nvSpPr>
        <p:spPr>
          <a:xfrm>
            <a:off x="311700" y="1189425"/>
            <a:ext cx="8520600" cy="3416400"/>
          </a:xfrm>
          <a:prstGeom prst="rect">
            <a:avLst/>
          </a:prstGeom>
        </p:spPr>
        <p:txBody>
          <a:bodyPr spcFirstLastPara="1" wrap="square" lIns="68575" tIns="34275" rIns="68575" bIns="34275" anchor="t" anchorCtr="0">
            <a:noAutofit/>
          </a:bodyPr>
          <a:lstStyle/>
          <a:p>
            <a:pPr marL="457200" lvl="0" indent="-361950" algn="l" rtl="0">
              <a:spcBef>
                <a:spcPts val="800"/>
              </a:spcBef>
              <a:spcAft>
                <a:spcPts val="0"/>
              </a:spcAft>
              <a:buSzPts val="2100"/>
              <a:buChar char="●"/>
            </a:pPr>
            <a:r>
              <a:rPr lang="ru">
                <a:solidFill>
                  <a:srgbClr val="B4A7D6"/>
                </a:solidFill>
              </a:rPr>
              <a:t>X-rays </a:t>
            </a:r>
            <a:r>
              <a:rPr lang="ru"/>
              <a:t>- penetrating electromagnetic radiations produced by X-ray tube</a:t>
            </a:r>
            <a:endParaRPr/>
          </a:p>
          <a:p>
            <a:pPr marL="457200" lvl="0" indent="-361950" algn="l" rtl="0">
              <a:spcBef>
                <a:spcPts val="0"/>
              </a:spcBef>
              <a:spcAft>
                <a:spcPts val="0"/>
              </a:spcAft>
              <a:buSzPts val="2100"/>
              <a:buChar char="●"/>
            </a:pPr>
            <a:r>
              <a:rPr lang="ru">
                <a:solidFill>
                  <a:srgbClr val="B4A7D6"/>
                </a:solidFill>
              </a:rPr>
              <a:t>Gamma rays</a:t>
            </a:r>
            <a:r>
              <a:rPr lang="ru"/>
              <a:t> - penetrating electromagnetic radiations produced by nuclear transformations</a:t>
            </a:r>
            <a:endParaRPr/>
          </a:p>
          <a:p>
            <a:pPr marL="457200" lvl="0" indent="-361950" algn="l" rtl="0">
              <a:spcBef>
                <a:spcPts val="0"/>
              </a:spcBef>
              <a:spcAft>
                <a:spcPts val="0"/>
              </a:spcAft>
              <a:buSzPts val="2100"/>
              <a:buChar char="●"/>
            </a:pPr>
            <a:r>
              <a:rPr lang="ru"/>
              <a:t>Beta particles (electrons), positrons</a:t>
            </a:r>
            <a:endParaRPr/>
          </a:p>
          <a:p>
            <a:pPr marL="457200" lvl="0" indent="-361950" algn="l" rtl="0">
              <a:spcBef>
                <a:spcPts val="0"/>
              </a:spcBef>
              <a:spcAft>
                <a:spcPts val="0"/>
              </a:spcAft>
              <a:buSzPts val="2100"/>
              <a:buChar char="●"/>
            </a:pPr>
            <a:r>
              <a:rPr lang="ru"/>
              <a:t>Alpha particles, protons, neutrons, heavy nuclei</a:t>
            </a:r>
            <a:endParaRPr/>
          </a:p>
          <a:p>
            <a:pPr marL="0" lvl="0" indent="0" algn="l" rtl="0">
              <a:spcBef>
                <a:spcPts val="800"/>
              </a:spcBef>
              <a:spcAft>
                <a:spcPts val="0"/>
              </a:spcAft>
              <a:buNone/>
            </a:pPr>
            <a:endParaRPr/>
          </a:p>
          <a:p>
            <a:pPr marL="0" lvl="0" indent="0" algn="l" rtl="0">
              <a:spcBef>
                <a:spcPts val="800"/>
              </a:spcBef>
              <a:spcAft>
                <a:spcPts val="0"/>
              </a:spcAft>
              <a:buNone/>
            </a:pPr>
            <a:r>
              <a:rPr lang="ru"/>
              <a:t>Particles are not used for the imaging purposes because they are just get absorbed on the body surface and they don’t penetrate it, therefore we can not get any imaging signal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4"/>
          <p:cNvPicPr preferRelativeResize="0"/>
          <p:nvPr/>
        </p:nvPicPr>
        <p:blipFill rotWithShape="1">
          <a:blip r:embed="rId3">
            <a:alphaModFix/>
          </a:blip>
          <a:srcRect l="24660" t="19301" r="25339" b="36559"/>
          <a:stretch/>
        </p:blipFill>
        <p:spPr>
          <a:xfrm>
            <a:off x="1282100" y="121276"/>
            <a:ext cx="6579811" cy="49009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title"/>
          </p:nvPr>
        </p:nvSpPr>
        <p:spPr>
          <a:xfrm>
            <a:off x="311700" y="637900"/>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Half life,  t1⁄2</a:t>
            </a:r>
            <a:endParaRPr sz="3600" b="1"/>
          </a:p>
          <a:p>
            <a:pPr marL="0" lvl="0" indent="0" algn="ctr" rtl="0">
              <a:spcBef>
                <a:spcPts val="0"/>
              </a:spcBef>
              <a:spcAft>
                <a:spcPts val="0"/>
              </a:spcAft>
              <a:buNone/>
            </a:pPr>
            <a:r>
              <a:rPr lang="ru" sz="3400"/>
              <a:t>the time taken for the radioactivity of a specified isotope to fall to half its original value</a:t>
            </a:r>
            <a:endParaRPr sz="3400"/>
          </a:p>
        </p:txBody>
      </p:sp>
      <p:pic>
        <p:nvPicPr>
          <p:cNvPr id="231" name="Google Shape;231;p35"/>
          <p:cNvPicPr preferRelativeResize="0"/>
          <p:nvPr/>
        </p:nvPicPr>
        <p:blipFill>
          <a:blip r:embed="rId3">
            <a:alphaModFix/>
          </a:blip>
          <a:stretch>
            <a:fillRect/>
          </a:stretch>
        </p:blipFill>
        <p:spPr>
          <a:xfrm>
            <a:off x="2992500" y="1748750"/>
            <a:ext cx="3158999" cy="31589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6"/>
          <p:cNvSpPr txBox="1">
            <a:spLocks noGrp="1"/>
          </p:cNvSpPr>
          <p:nvPr>
            <p:ph type="title"/>
          </p:nvPr>
        </p:nvSpPr>
        <p:spPr>
          <a:xfrm>
            <a:off x="311700" y="46792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Half life,  t1⁄2</a:t>
            </a:r>
            <a:endParaRPr sz="3600" b="1"/>
          </a:p>
          <a:p>
            <a:pPr marL="0" lvl="0" indent="0" algn="ctr" rtl="0">
              <a:spcBef>
                <a:spcPts val="0"/>
              </a:spcBef>
              <a:spcAft>
                <a:spcPts val="0"/>
              </a:spcAft>
              <a:buNone/>
            </a:pPr>
            <a:endParaRPr sz="3400"/>
          </a:p>
        </p:txBody>
      </p:sp>
      <p:pic>
        <p:nvPicPr>
          <p:cNvPr id="237" name="Google Shape;237;p36"/>
          <p:cNvPicPr preferRelativeResize="0"/>
          <p:nvPr/>
        </p:nvPicPr>
        <p:blipFill rotWithShape="1">
          <a:blip r:embed="rId3">
            <a:alphaModFix/>
          </a:blip>
          <a:srcRect l="24854" t="15677" r="25563" b="44823"/>
          <a:stretch/>
        </p:blipFill>
        <p:spPr>
          <a:xfrm>
            <a:off x="1527963" y="903325"/>
            <a:ext cx="6088070" cy="40923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7"/>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7"/>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Measuring the Radiation</a:t>
            </a:r>
            <a:endParaRPr sz="36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8"/>
          <p:cNvSpPr txBox="1">
            <a:spLocks noGrp="1"/>
          </p:cNvSpPr>
          <p:nvPr>
            <p:ph type="title"/>
          </p:nvPr>
        </p:nvSpPr>
        <p:spPr>
          <a:xfrm>
            <a:off x="628650" y="134548"/>
            <a:ext cx="7886700" cy="6585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Activity &amp; Exposure</a:t>
            </a:r>
            <a:endParaRPr sz="3600" b="1"/>
          </a:p>
        </p:txBody>
      </p:sp>
      <p:pic>
        <p:nvPicPr>
          <p:cNvPr id="249" name="Google Shape;249;p38"/>
          <p:cNvPicPr preferRelativeResize="0"/>
          <p:nvPr/>
        </p:nvPicPr>
        <p:blipFill>
          <a:blip r:embed="rId3">
            <a:alphaModFix/>
          </a:blip>
          <a:stretch>
            <a:fillRect/>
          </a:stretch>
        </p:blipFill>
        <p:spPr>
          <a:xfrm>
            <a:off x="1403888" y="868075"/>
            <a:ext cx="6336225" cy="4136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39"/>
          <p:cNvPicPr preferRelativeResize="0"/>
          <p:nvPr/>
        </p:nvPicPr>
        <p:blipFill>
          <a:blip r:embed="rId3">
            <a:alphaModFix/>
          </a:blip>
          <a:stretch>
            <a:fillRect/>
          </a:stretch>
        </p:blipFill>
        <p:spPr>
          <a:xfrm>
            <a:off x="1265463" y="91850"/>
            <a:ext cx="6613075" cy="49597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p:cNvSpPr txBox="1">
            <a:spLocks noGrp="1"/>
          </p:cNvSpPr>
          <p:nvPr>
            <p:ph type="title"/>
          </p:nvPr>
        </p:nvSpPr>
        <p:spPr>
          <a:xfrm>
            <a:off x="628650" y="376925"/>
            <a:ext cx="7886700" cy="687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Radiation Activity (R)</a:t>
            </a:r>
            <a:endParaRPr sz="3600" b="1"/>
          </a:p>
          <a:p>
            <a:pPr marL="0" lvl="0" indent="0" algn="ctr" rtl="0">
              <a:spcBef>
                <a:spcPts val="0"/>
              </a:spcBef>
              <a:spcAft>
                <a:spcPts val="0"/>
              </a:spcAft>
              <a:buClr>
                <a:schemeClr val="dk1"/>
              </a:buClr>
              <a:buSzPts val="1100"/>
              <a:buFont typeface="Arial"/>
              <a:buNone/>
            </a:pPr>
            <a:r>
              <a:rPr lang="ru" sz="2600">
                <a:solidFill>
                  <a:srgbClr val="B4A7D6"/>
                </a:solidFill>
              </a:rPr>
              <a:t>SI: becquerel, Bq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curie, Ci</a:t>
            </a:r>
            <a:endParaRPr sz="2600">
              <a:solidFill>
                <a:srgbClr val="B4A7D6"/>
              </a:solidFill>
            </a:endParaRPr>
          </a:p>
        </p:txBody>
      </p:sp>
      <p:sp>
        <p:nvSpPr>
          <p:cNvPr id="260" name="Google Shape;260;p40"/>
          <p:cNvSpPr txBox="1">
            <a:spLocks noGrp="1"/>
          </p:cNvSpPr>
          <p:nvPr>
            <p:ph type="body" idx="2"/>
          </p:nvPr>
        </p:nvSpPr>
        <p:spPr>
          <a:xfrm>
            <a:off x="532100" y="1219375"/>
            <a:ext cx="4914300" cy="37173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ru" sz="2400">
                <a:solidFill>
                  <a:srgbClr val="FFFFFF"/>
                </a:solidFill>
              </a:rPr>
              <a:t>It is the rate of decay expressed in decays per unit time</a:t>
            </a:r>
            <a:endParaRPr sz="2400">
              <a:solidFill>
                <a:srgbClr val="FFFFFF"/>
              </a:solidFill>
            </a:endParaRPr>
          </a:p>
          <a:p>
            <a:pPr marL="0" lvl="0" indent="0" algn="l" rtl="0">
              <a:spcBef>
                <a:spcPts val="800"/>
              </a:spcBef>
              <a:spcAft>
                <a:spcPts val="0"/>
              </a:spcAft>
              <a:buNone/>
            </a:pPr>
            <a:endParaRPr sz="2500">
              <a:solidFill>
                <a:srgbClr val="FFFFFF"/>
              </a:solidFill>
            </a:endParaRPr>
          </a:p>
          <a:p>
            <a:pPr marL="0" lvl="0" indent="0" algn="ctr" rtl="0">
              <a:spcBef>
                <a:spcPts val="800"/>
              </a:spcBef>
              <a:spcAft>
                <a:spcPts val="0"/>
              </a:spcAft>
              <a:buNone/>
            </a:pPr>
            <a:r>
              <a:rPr lang="ru" sz="2500">
                <a:solidFill>
                  <a:srgbClr val="FFFFFF"/>
                </a:solidFill>
              </a:rPr>
              <a:t>1 Bq = 1 decay/sec </a:t>
            </a:r>
            <a:endParaRPr sz="2500">
              <a:solidFill>
                <a:srgbClr val="FFFFFF"/>
              </a:solidFill>
            </a:endParaRPr>
          </a:p>
          <a:p>
            <a:pPr marL="0" lvl="0" indent="0" algn="ctr" rtl="0">
              <a:spcBef>
                <a:spcPts val="800"/>
              </a:spcBef>
              <a:spcAft>
                <a:spcPts val="0"/>
              </a:spcAft>
              <a:buNone/>
            </a:pPr>
            <a:endParaRPr sz="2500">
              <a:solidFill>
                <a:srgbClr val="FFFFFF"/>
              </a:solidFill>
            </a:endParaRPr>
          </a:p>
          <a:p>
            <a:pPr marL="0" lvl="0" indent="0" algn="l" rtl="0">
              <a:lnSpc>
                <a:spcPct val="100000"/>
              </a:lnSpc>
              <a:spcBef>
                <a:spcPts val="0"/>
              </a:spcBef>
              <a:spcAft>
                <a:spcPts val="0"/>
              </a:spcAft>
              <a:buClr>
                <a:schemeClr val="dk1"/>
              </a:buClr>
              <a:buSzPts val="1100"/>
              <a:buFont typeface="Arial"/>
              <a:buNone/>
            </a:pPr>
            <a:r>
              <a:rPr lang="ru" sz="2400">
                <a:solidFill>
                  <a:srgbClr val="FFFFFF"/>
                </a:solidFill>
              </a:rPr>
              <a:t>The activity of a source depends on two things: the </a:t>
            </a:r>
            <a:r>
              <a:rPr lang="ru" sz="2400" i="1">
                <a:solidFill>
                  <a:srgbClr val="FFFFFF"/>
                </a:solidFill>
              </a:rPr>
              <a:t>amount </a:t>
            </a:r>
            <a:r>
              <a:rPr lang="ru" sz="2400">
                <a:solidFill>
                  <a:srgbClr val="FFFFFF"/>
                </a:solidFill>
              </a:rPr>
              <a:t>of the radioactive substance present and its </a:t>
            </a:r>
            <a:r>
              <a:rPr lang="ru" sz="2400" i="1">
                <a:solidFill>
                  <a:srgbClr val="FFFFFF"/>
                </a:solidFill>
              </a:rPr>
              <a:t>half-life</a:t>
            </a:r>
            <a:endParaRPr sz="2400">
              <a:solidFill>
                <a:srgbClr val="FFFFFF"/>
              </a:solidFill>
            </a:endParaRPr>
          </a:p>
        </p:txBody>
      </p:sp>
      <p:sp>
        <p:nvSpPr>
          <p:cNvPr id="261" name="Google Shape;261;p40"/>
          <p:cNvSpPr txBox="1">
            <a:spLocks noGrp="1"/>
          </p:cNvSpPr>
          <p:nvPr>
            <p:ph type="body" idx="3"/>
          </p:nvPr>
        </p:nvSpPr>
        <p:spPr>
          <a:xfrm>
            <a:off x="5869150" y="3879800"/>
            <a:ext cx="2545500" cy="10569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750">
                <a:solidFill>
                  <a:schemeClr val="dk1"/>
                </a:solidFill>
                <a:latin typeface="Georgia"/>
                <a:ea typeface="Georgia"/>
                <a:cs typeface="Georgia"/>
                <a:sym typeface="Georgia"/>
              </a:rPr>
              <a:t>Henri Becquerel </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discovered radioactivity, 1852-1908</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62" name="Google Shape;262;p40"/>
          <p:cNvPicPr preferRelativeResize="0"/>
          <p:nvPr/>
        </p:nvPicPr>
        <p:blipFill rotWithShape="1">
          <a:blip r:embed="rId3">
            <a:alphaModFix/>
          </a:blip>
          <a:srcRect t="3251" b="9822"/>
          <a:stretch/>
        </p:blipFill>
        <p:spPr>
          <a:xfrm>
            <a:off x="6003650" y="955975"/>
            <a:ext cx="2276500" cy="2859451"/>
          </a:xfrm>
          <a:prstGeom prst="rect">
            <a:avLst/>
          </a:prstGeom>
          <a:noFill/>
          <a:ln>
            <a:noFill/>
          </a:ln>
        </p:spPr>
      </p:pic>
      <p:sp>
        <p:nvSpPr>
          <p:cNvPr id="263" name="Google Shape;263;p40"/>
          <p:cNvSpPr/>
          <p:nvPr/>
        </p:nvSpPr>
        <p:spPr>
          <a:xfrm>
            <a:off x="1596250" y="2409175"/>
            <a:ext cx="2800800" cy="6873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1"/>
          <p:cNvSpPr txBox="1">
            <a:spLocks noGrp="1"/>
          </p:cNvSpPr>
          <p:nvPr>
            <p:ph type="title"/>
          </p:nvPr>
        </p:nvSpPr>
        <p:spPr>
          <a:xfrm>
            <a:off x="628650" y="278600"/>
            <a:ext cx="7886700" cy="852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Radiation Activity (R)</a:t>
            </a:r>
            <a:endParaRPr sz="3600" b="1"/>
          </a:p>
          <a:p>
            <a:pPr marL="0" lvl="0" indent="0" algn="ctr" rtl="0">
              <a:spcBef>
                <a:spcPts val="0"/>
              </a:spcBef>
              <a:spcAft>
                <a:spcPts val="0"/>
              </a:spcAft>
              <a:buClr>
                <a:schemeClr val="dk1"/>
              </a:buClr>
              <a:buSzPts val="1100"/>
              <a:buFont typeface="Arial"/>
              <a:buNone/>
            </a:pPr>
            <a:r>
              <a:rPr lang="ru" sz="2600">
                <a:solidFill>
                  <a:srgbClr val="B4A7D6"/>
                </a:solidFill>
              </a:rPr>
              <a:t>SI: becquerel, Bq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curie, Ci</a:t>
            </a:r>
            <a:endParaRPr sz="2600">
              <a:solidFill>
                <a:srgbClr val="B4A7D6"/>
              </a:solidFill>
            </a:endParaRPr>
          </a:p>
        </p:txBody>
      </p:sp>
      <p:sp>
        <p:nvSpPr>
          <p:cNvPr id="269" name="Google Shape;269;p41"/>
          <p:cNvSpPr txBox="1">
            <a:spLocks noGrp="1"/>
          </p:cNvSpPr>
          <p:nvPr>
            <p:ph type="body" idx="2"/>
          </p:nvPr>
        </p:nvSpPr>
        <p:spPr>
          <a:xfrm>
            <a:off x="532100" y="1271100"/>
            <a:ext cx="4914300" cy="3665700"/>
          </a:xfrm>
          <a:prstGeom prst="rect">
            <a:avLst/>
          </a:prstGeom>
        </p:spPr>
        <p:txBody>
          <a:bodyPr spcFirstLastPara="1" wrap="square" lIns="91425" tIns="72000" rIns="91425" bIns="91425" anchor="t" anchorCtr="0">
            <a:noAutofit/>
          </a:bodyPr>
          <a:lstStyle/>
          <a:p>
            <a:pPr marL="0" lvl="0" indent="0" algn="l" rtl="0">
              <a:spcBef>
                <a:spcPts val="800"/>
              </a:spcBef>
              <a:spcAft>
                <a:spcPts val="0"/>
              </a:spcAft>
              <a:buNone/>
            </a:pPr>
            <a:r>
              <a:rPr lang="ru" sz="2400">
                <a:solidFill>
                  <a:srgbClr val="FFFFFF"/>
                </a:solidFill>
              </a:rPr>
              <a:t>One curie was defined as the radioactivity of one gram of pure radium-226. This is equivalent to </a:t>
            </a:r>
            <a:endParaRPr sz="2400">
              <a:solidFill>
                <a:srgbClr val="FFFFFF"/>
              </a:solidFill>
            </a:endParaRPr>
          </a:p>
          <a:p>
            <a:pPr marL="0" lvl="0" indent="0" algn="l" rtl="0">
              <a:lnSpc>
                <a:spcPct val="50000"/>
              </a:lnSpc>
              <a:spcBef>
                <a:spcPts val="100"/>
              </a:spcBef>
              <a:spcAft>
                <a:spcPts val="0"/>
              </a:spcAft>
              <a:buClr>
                <a:schemeClr val="dk1"/>
              </a:buClr>
              <a:buSzPts val="1100"/>
              <a:buFont typeface="Arial"/>
              <a:buNone/>
            </a:pPr>
            <a:r>
              <a:rPr lang="ru" sz="1700">
                <a:solidFill>
                  <a:schemeClr val="lt1"/>
                </a:solidFill>
              </a:rPr>
              <a:t>                   10</a:t>
            </a:r>
            <a:endParaRPr sz="2400">
              <a:solidFill>
                <a:srgbClr val="FFFFFF"/>
              </a:solidFill>
            </a:endParaRPr>
          </a:p>
          <a:p>
            <a:pPr marL="0" lvl="0" indent="0" algn="l" rtl="0">
              <a:lnSpc>
                <a:spcPct val="50000"/>
              </a:lnSpc>
              <a:spcBef>
                <a:spcPts val="100"/>
              </a:spcBef>
              <a:spcAft>
                <a:spcPts val="0"/>
              </a:spcAft>
              <a:buNone/>
            </a:pPr>
            <a:r>
              <a:rPr lang="ru" sz="2400">
                <a:solidFill>
                  <a:srgbClr val="FFFFFF"/>
                </a:solidFill>
              </a:rPr>
              <a:t>3.7 x 10  decays per second</a:t>
            </a:r>
            <a:endParaRPr sz="2400">
              <a:solidFill>
                <a:srgbClr val="FFFFFF"/>
              </a:solidFill>
            </a:endParaRPr>
          </a:p>
          <a:p>
            <a:pPr marL="0" lvl="0" indent="0" algn="l" rtl="0">
              <a:spcBef>
                <a:spcPts val="800"/>
              </a:spcBef>
              <a:spcAft>
                <a:spcPts val="0"/>
              </a:spcAft>
              <a:buNone/>
            </a:pPr>
            <a:endParaRPr sz="2400">
              <a:solidFill>
                <a:srgbClr val="FFFFFF"/>
              </a:solidFill>
            </a:endParaRPr>
          </a:p>
          <a:p>
            <a:pPr marL="0" lvl="0" indent="0" algn="l" rtl="0">
              <a:lnSpc>
                <a:spcPct val="50000"/>
              </a:lnSpc>
              <a:spcBef>
                <a:spcPts val="100"/>
              </a:spcBef>
              <a:spcAft>
                <a:spcPts val="0"/>
              </a:spcAft>
              <a:buNone/>
            </a:pPr>
            <a:r>
              <a:rPr lang="ru" sz="1700">
                <a:solidFill>
                  <a:srgbClr val="FFFFFF"/>
                </a:solidFill>
              </a:rPr>
              <a:t>                                                    10</a:t>
            </a:r>
            <a:endParaRPr sz="1700">
              <a:solidFill>
                <a:srgbClr val="FFFFFF"/>
              </a:solidFill>
            </a:endParaRPr>
          </a:p>
          <a:p>
            <a:pPr marL="0" lvl="0" indent="0" algn="ctr" rtl="0">
              <a:lnSpc>
                <a:spcPct val="50000"/>
              </a:lnSpc>
              <a:spcBef>
                <a:spcPts val="100"/>
              </a:spcBef>
              <a:spcAft>
                <a:spcPts val="0"/>
              </a:spcAft>
              <a:buNone/>
            </a:pPr>
            <a:r>
              <a:rPr lang="ru" sz="2400">
                <a:solidFill>
                  <a:srgbClr val="FFFFFF"/>
                </a:solidFill>
              </a:rPr>
              <a:t>1 Ci = 3.7×10  Bq = 37 GBq </a:t>
            </a:r>
            <a:endParaRPr sz="2400">
              <a:solidFill>
                <a:srgbClr val="FFFFFF"/>
              </a:solidFill>
            </a:endParaRPr>
          </a:p>
          <a:p>
            <a:pPr marL="0" lvl="0" indent="0" algn="l" rtl="0">
              <a:lnSpc>
                <a:spcPct val="100000"/>
              </a:lnSpc>
              <a:spcBef>
                <a:spcPts val="0"/>
              </a:spcBef>
              <a:spcAft>
                <a:spcPts val="0"/>
              </a:spcAft>
              <a:buNone/>
            </a:pPr>
            <a:endParaRPr sz="2400">
              <a:solidFill>
                <a:srgbClr val="FFFFFF"/>
              </a:solidFill>
            </a:endParaRPr>
          </a:p>
        </p:txBody>
      </p:sp>
      <p:sp>
        <p:nvSpPr>
          <p:cNvPr id="270" name="Google Shape;270;p41"/>
          <p:cNvSpPr txBox="1">
            <a:spLocks noGrp="1"/>
          </p:cNvSpPr>
          <p:nvPr>
            <p:ph type="body" idx="3"/>
          </p:nvPr>
        </p:nvSpPr>
        <p:spPr>
          <a:xfrm>
            <a:off x="5869150" y="3902100"/>
            <a:ext cx="2545500" cy="12414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Pierre and Marie Curie </a:t>
            </a:r>
            <a:endParaRPr sz="1650">
              <a:solidFill>
                <a:schemeClr val="dk1"/>
              </a:solidFill>
              <a:latin typeface="Georgia"/>
              <a:ea typeface="Georgia"/>
              <a:cs typeface="Georgia"/>
              <a:sym typeface="Georgia"/>
            </a:endParaRPr>
          </a:p>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physicists studied radioactivity, </a:t>
            </a:r>
            <a:endParaRPr sz="1650">
              <a:solidFill>
                <a:schemeClr val="dk1"/>
              </a:solidFill>
              <a:latin typeface="Georgia"/>
              <a:ea typeface="Georgia"/>
              <a:cs typeface="Georgia"/>
              <a:sym typeface="Georgia"/>
            </a:endParaRPr>
          </a:p>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1859-1906, 1867-1934</a:t>
            </a:r>
            <a:endParaRPr sz="16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sp>
        <p:nvSpPr>
          <p:cNvPr id="271" name="Google Shape;271;p41"/>
          <p:cNvSpPr/>
          <p:nvPr/>
        </p:nvSpPr>
        <p:spPr>
          <a:xfrm>
            <a:off x="1160250" y="3066875"/>
            <a:ext cx="3658200" cy="7242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2" name="Google Shape;272;p41"/>
          <p:cNvPicPr preferRelativeResize="0"/>
          <p:nvPr/>
        </p:nvPicPr>
        <p:blipFill rotWithShape="1">
          <a:blip r:embed="rId3">
            <a:alphaModFix/>
          </a:blip>
          <a:srcRect l="5482"/>
          <a:stretch/>
        </p:blipFill>
        <p:spPr>
          <a:xfrm flipH="1">
            <a:off x="6071787" y="820400"/>
            <a:ext cx="2140226" cy="3059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2"/>
          <p:cNvSpPr txBox="1">
            <a:spLocks noGrp="1"/>
          </p:cNvSpPr>
          <p:nvPr>
            <p:ph type="title"/>
          </p:nvPr>
        </p:nvSpPr>
        <p:spPr>
          <a:xfrm>
            <a:off x="628650" y="267900"/>
            <a:ext cx="7886700" cy="796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800" b="1"/>
              <a:t>Radiation Exposure</a:t>
            </a:r>
            <a:endParaRPr sz="3800" b="1"/>
          </a:p>
          <a:p>
            <a:pPr marL="0" lvl="0" indent="0" algn="ctr" rtl="0">
              <a:spcBef>
                <a:spcPts val="0"/>
              </a:spcBef>
              <a:spcAft>
                <a:spcPts val="0"/>
              </a:spcAft>
              <a:buClr>
                <a:schemeClr val="dk1"/>
              </a:buClr>
              <a:buSzPts val="1100"/>
              <a:buFont typeface="Arial"/>
              <a:buNone/>
            </a:pPr>
            <a:r>
              <a:rPr lang="ru" sz="2600">
                <a:solidFill>
                  <a:srgbClr val="B4A7D6"/>
                </a:solidFill>
              </a:rPr>
              <a:t>SI: coulomb/kg, C/kg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röntgen, R</a:t>
            </a:r>
            <a:endParaRPr sz="3600" b="1">
              <a:solidFill>
                <a:srgbClr val="B4A7D6"/>
              </a:solidFill>
            </a:endParaRPr>
          </a:p>
        </p:txBody>
      </p:sp>
      <p:sp>
        <p:nvSpPr>
          <p:cNvPr id="278" name="Google Shape;278;p42"/>
          <p:cNvSpPr txBox="1">
            <a:spLocks noGrp="1"/>
          </p:cNvSpPr>
          <p:nvPr>
            <p:ph type="body" idx="2"/>
          </p:nvPr>
        </p:nvSpPr>
        <p:spPr>
          <a:xfrm>
            <a:off x="532100" y="1315425"/>
            <a:ext cx="4914300" cy="36213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ru" sz="2500">
                <a:solidFill>
                  <a:srgbClr val="FFFFFF"/>
                </a:solidFill>
              </a:rPr>
              <a:t>I</a:t>
            </a:r>
            <a:r>
              <a:rPr lang="ru" sz="2400">
                <a:solidFill>
                  <a:srgbClr val="FFFFFF"/>
                </a:solidFill>
              </a:rPr>
              <a:t>s a measure of the ionization of </a:t>
            </a:r>
            <a:r>
              <a:rPr lang="ru" sz="2400">
                <a:solidFill>
                  <a:srgbClr val="FFFFFF"/>
                </a:solidFill>
                <a:uFill>
                  <a:noFill/>
                </a:uFill>
                <a:hlinkClick r:id="rId3">
                  <a:extLst>
                    <a:ext uri="{A12FA001-AC4F-418D-AE19-62706E023703}">
                      <ahyp:hlinkClr xmlns:ahyp="http://schemas.microsoft.com/office/drawing/2018/hyperlinkcolor" val="tx"/>
                    </a:ext>
                  </a:extLst>
                </a:hlinkClick>
              </a:rPr>
              <a:t>air</a:t>
            </a:r>
            <a:r>
              <a:rPr lang="ru" sz="2400">
                <a:solidFill>
                  <a:srgbClr val="FFFFFF"/>
                </a:solidFill>
              </a:rPr>
              <a:t> by photons (gamma rays and </a:t>
            </a:r>
            <a:r>
              <a:rPr lang="ru" sz="2400">
                <a:solidFill>
                  <a:srgbClr val="FFFFFF"/>
                </a:solidFill>
                <a:uFill>
                  <a:noFill/>
                </a:uFill>
                <a:hlinkClick r:id="rId4">
                  <a:extLst>
                    <a:ext uri="{A12FA001-AC4F-418D-AE19-62706E023703}">
                      <ahyp:hlinkClr xmlns:ahyp="http://schemas.microsoft.com/office/drawing/2018/hyperlinkcolor" val="tx"/>
                    </a:ext>
                  </a:extLst>
                </a:hlinkClick>
              </a:rPr>
              <a:t>X-rays</a:t>
            </a:r>
            <a:r>
              <a:rPr lang="ru" sz="2400">
                <a:solidFill>
                  <a:srgbClr val="FFFFFF"/>
                </a:solidFill>
              </a:rPr>
              <a:t>).</a:t>
            </a:r>
            <a:endParaRPr sz="2400">
              <a:solidFill>
                <a:srgbClr val="FFFFFF"/>
              </a:solidFill>
            </a:endParaRPr>
          </a:p>
          <a:p>
            <a:pPr marL="0" lvl="0" indent="0" algn="l" rtl="0">
              <a:lnSpc>
                <a:spcPct val="100000"/>
              </a:lnSpc>
              <a:spcBef>
                <a:spcPts val="0"/>
              </a:spcBef>
              <a:spcAft>
                <a:spcPts val="0"/>
              </a:spcAft>
              <a:buNone/>
            </a:pPr>
            <a:r>
              <a:rPr lang="ru" sz="2400">
                <a:solidFill>
                  <a:srgbClr val="FFFFFF"/>
                </a:solidFill>
              </a:rPr>
              <a:t>It is defined as the </a:t>
            </a:r>
            <a:r>
              <a:rPr lang="ru" sz="2400">
                <a:solidFill>
                  <a:srgbClr val="FFFFFF"/>
                </a:solidFill>
                <a:uFill>
                  <a:noFill/>
                </a:uFill>
                <a:hlinkClick r:id="rId5">
                  <a:extLst>
                    <a:ext uri="{A12FA001-AC4F-418D-AE19-62706E023703}">
                      <ahyp:hlinkClr xmlns:ahyp="http://schemas.microsoft.com/office/drawing/2018/hyperlinkcolor" val="tx"/>
                    </a:ext>
                  </a:extLst>
                </a:hlinkClick>
              </a:rPr>
              <a:t>electric charge</a:t>
            </a:r>
            <a:r>
              <a:rPr lang="ru" sz="2400">
                <a:solidFill>
                  <a:srgbClr val="FFFFFF"/>
                </a:solidFill>
              </a:rPr>
              <a:t> freed by such radiation in a specified volume of air divided by the </a:t>
            </a:r>
            <a:r>
              <a:rPr lang="ru" sz="2400">
                <a:solidFill>
                  <a:srgbClr val="FFFFFF"/>
                </a:solidFill>
                <a:uFill>
                  <a:noFill/>
                </a:uFill>
                <a:hlinkClick r:id="rId6">
                  <a:extLst>
                    <a:ext uri="{A12FA001-AC4F-418D-AE19-62706E023703}">
                      <ahyp:hlinkClr xmlns:ahyp="http://schemas.microsoft.com/office/drawing/2018/hyperlinkcolor" val="tx"/>
                    </a:ext>
                  </a:extLst>
                </a:hlinkClick>
              </a:rPr>
              <a:t>mass</a:t>
            </a:r>
            <a:r>
              <a:rPr lang="ru" sz="2400">
                <a:solidFill>
                  <a:srgbClr val="FFFFFF"/>
                </a:solidFill>
              </a:rPr>
              <a:t> of that air.</a:t>
            </a:r>
            <a:endParaRPr sz="2400">
              <a:solidFill>
                <a:srgbClr val="FFFFFF"/>
              </a:solidFill>
            </a:endParaRPr>
          </a:p>
          <a:p>
            <a:pPr marL="0" lvl="0" indent="0" algn="l" rtl="0">
              <a:lnSpc>
                <a:spcPct val="100000"/>
              </a:lnSpc>
              <a:spcBef>
                <a:spcPts val="0"/>
              </a:spcBef>
              <a:spcAft>
                <a:spcPts val="0"/>
              </a:spcAft>
              <a:buNone/>
            </a:pPr>
            <a:endParaRPr sz="2400">
              <a:solidFill>
                <a:srgbClr val="FFFFFF"/>
              </a:solidFill>
            </a:endParaRPr>
          </a:p>
          <a:p>
            <a:pPr marL="0" lvl="0" indent="0" algn="ctr" rtl="0">
              <a:lnSpc>
                <a:spcPct val="100000"/>
              </a:lnSpc>
              <a:spcBef>
                <a:spcPts val="0"/>
              </a:spcBef>
              <a:spcAft>
                <a:spcPts val="0"/>
              </a:spcAft>
              <a:buNone/>
            </a:pPr>
            <a:r>
              <a:rPr lang="ru" sz="2400">
                <a:solidFill>
                  <a:srgbClr val="FFFFFF"/>
                </a:solidFill>
              </a:rPr>
              <a:t>1 C/kg = 3876 R</a:t>
            </a:r>
            <a:endParaRPr sz="2400">
              <a:solidFill>
                <a:srgbClr val="FFFFFF"/>
              </a:solidFill>
            </a:endParaRPr>
          </a:p>
          <a:p>
            <a:pPr marL="0" lvl="0" indent="0" algn="ctr" rtl="0">
              <a:lnSpc>
                <a:spcPct val="100000"/>
              </a:lnSpc>
              <a:spcBef>
                <a:spcPts val="0"/>
              </a:spcBef>
              <a:spcAft>
                <a:spcPts val="0"/>
              </a:spcAft>
              <a:buNone/>
            </a:pPr>
            <a:r>
              <a:rPr lang="ru" sz="2400">
                <a:solidFill>
                  <a:srgbClr val="FFFFFF"/>
                </a:solidFill>
              </a:rPr>
              <a:t>1 R = 0, 000258 C/kg</a:t>
            </a:r>
            <a:endParaRPr sz="2400">
              <a:solidFill>
                <a:srgbClr val="FFFFFF"/>
              </a:solidFill>
            </a:endParaRPr>
          </a:p>
        </p:txBody>
      </p:sp>
      <p:sp>
        <p:nvSpPr>
          <p:cNvPr id="279" name="Google Shape;279;p42"/>
          <p:cNvSpPr txBox="1">
            <a:spLocks noGrp="1"/>
          </p:cNvSpPr>
          <p:nvPr>
            <p:ph type="body" idx="3"/>
          </p:nvPr>
        </p:nvSpPr>
        <p:spPr>
          <a:xfrm>
            <a:off x="5782900" y="3879775"/>
            <a:ext cx="2718000" cy="10569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ru" sz="1750">
                <a:solidFill>
                  <a:schemeClr val="dk1"/>
                </a:solidFill>
                <a:latin typeface="Georgia"/>
                <a:ea typeface="Georgia"/>
                <a:cs typeface="Georgia"/>
                <a:sym typeface="Georgia"/>
              </a:rPr>
              <a:t>Wilhelm Conrad Röntgen</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discovered X-rays, 1845-1923</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80" name="Google Shape;280;p42"/>
          <p:cNvPicPr preferRelativeResize="0"/>
          <p:nvPr/>
        </p:nvPicPr>
        <p:blipFill rotWithShape="1">
          <a:blip r:embed="rId7">
            <a:alphaModFix/>
          </a:blip>
          <a:srcRect l="15220" t="6951" r="15248" b="30194"/>
          <a:stretch/>
        </p:blipFill>
        <p:spPr>
          <a:xfrm>
            <a:off x="6003650" y="963350"/>
            <a:ext cx="2276500" cy="2859450"/>
          </a:xfrm>
          <a:prstGeom prst="rect">
            <a:avLst/>
          </a:prstGeom>
          <a:noFill/>
          <a:ln>
            <a:noFill/>
          </a:ln>
        </p:spPr>
      </p:pic>
      <p:sp>
        <p:nvSpPr>
          <p:cNvPr id="281" name="Google Shape;281;p42"/>
          <p:cNvSpPr/>
          <p:nvPr/>
        </p:nvSpPr>
        <p:spPr>
          <a:xfrm>
            <a:off x="1588875" y="3768950"/>
            <a:ext cx="2815500" cy="10938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3"/>
          <p:cNvSpPr txBox="1">
            <a:spLocks noGrp="1"/>
          </p:cNvSpPr>
          <p:nvPr>
            <p:ph type="title"/>
          </p:nvPr>
        </p:nvSpPr>
        <p:spPr>
          <a:xfrm>
            <a:off x="628650" y="310750"/>
            <a:ext cx="7886700" cy="753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Absorbed dose (D)</a:t>
            </a:r>
            <a:endParaRPr sz="3600" b="1"/>
          </a:p>
          <a:p>
            <a:pPr marL="0" lvl="0" indent="0" algn="ctr" rtl="0">
              <a:spcBef>
                <a:spcPts val="0"/>
              </a:spcBef>
              <a:spcAft>
                <a:spcPts val="0"/>
              </a:spcAft>
              <a:buNone/>
            </a:pPr>
            <a:r>
              <a:rPr lang="ru" sz="2600">
                <a:solidFill>
                  <a:srgbClr val="B4A7D6"/>
                </a:solidFill>
              </a:rPr>
              <a:t>SI: gray, Gy </a:t>
            </a:r>
            <a:endParaRPr sz="2600">
              <a:solidFill>
                <a:srgbClr val="B4A7D6"/>
              </a:solidFill>
            </a:endParaRPr>
          </a:p>
          <a:p>
            <a:pPr marL="0" lvl="0" indent="0" algn="ctr" rtl="0">
              <a:spcBef>
                <a:spcPts val="0"/>
              </a:spcBef>
              <a:spcAft>
                <a:spcPts val="0"/>
              </a:spcAft>
              <a:buNone/>
            </a:pPr>
            <a:r>
              <a:rPr lang="ru" sz="2600">
                <a:solidFill>
                  <a:srgbClr val="B4A7D6"/>
                </a:solidFill>
              </a:rPr>
              <a:t>non-Si: rad*</a:t>
            </a:r>
            <a:endParaRPr sz="2600">
              <a:solidFill>
                <a:srgbClr val="B4A7D6"/>
              </a:solidFill>
            </a:endParaRPr>
          </a:p>
        </p:txBody>
      </p:sp>
      <p:sp>
        <p:nvSpPr>
          <p:cNvPr id="287" name="Google Shape;287;p43"/>
          <p:cNvSpPr txBox="1">
            <a:spLocks noGrp="1"/>
          </p:cNvSpPr>
          <p:nvPr>
            <p:ph type="body" idx="2"/>
          </p:nvPr>
        </p:nvSpPr>
        <p:spPr>
          <a:xfrm>
            <a:off x="229100" y="1219375"/>
            <a:ext cx="5774400" cy="34449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ru" sz="2500">
                <a:solidFill>
                  <a:srgbClr val="FFFFFF"/>
                </a:solidFill>
              </a:rPr>
              <a:t>Measures the amount of energy (E) absorbed </a:t>
            </a:r>
            <a:r>
              <a:rPr lang="ru" sz="2500" i="1">
                <a:solidFill>
                  <a:srgbClr val="FFFFFF"/>
                </a:solidFill>
              </a:rPr>
              <a:t>per unit of mass </a:t>
            </a:r>
            <a:r>
              <a:rPr lang="ru" sz="2500">
                <a:solidFill>
                  <a:srgbClr val="FFFFFF"/>
                </a:solidFill>
              </a:rPr>
              <a:t>of a medium (M)</a:t>
            </a:r>
            <a:endParaRPr sz="2500">
              <a:solidFill>
                <a:srgbClr val="FFFFFF"/>
              </a:solidFill>
            </a:endParaRPr>
          </a:p>
          <a:p>
            <a:pPr marL="0" lvl="0" indent="0" algn="l" rtl="0">
              <a:lnSpc>
                <a:spcPct val="90000"/>
              </a:lnSpc>
              <a:spcBef>
                <a:spcPts val="500"/>
              </a:spcBef>
              <a:spcAft>
                <a:spcPts val="0"/>
              </a:spcAft>
              <a:buClr>
                <a:schemeClr val="dk1"/>
              </a:buClr>
              <a:buSzPts val="1100"/>
              <a:buFont typeface="Arial"/>
              <a:buNone/>
            </a:pPr>
            <a:r>
              <a:rPr lang="ru" sz="2500">
                <a:solidFill>
                  <a:srgbClr val="FFFFFF"/>
                </a:solidFill>
              </a:rPr>
              <a:t>and so has the unit </a:t>
            </a:r>
            <a:r>
              <a:rPr lang="ru" sz="2500">
                <a:solidFill>
                  <a:srgbClr val="FFFFFF"/>
                </a:solidFill>
                <a:uFill>
                  <a:noFill/>
                </a:uFill>
                <a:hlinkClick r:id="rId3">
                  <a:extLst>
                    <a:ext uri="{A12FA001-AC4F-418D-AE19-62706E023703}">
                      <ahyp:hlinkClr xmlns:ahyp="http://schemas.microsoft.com/office/drawing/2018/hyperlinkcolor" val="tx"/>
                    </a:ext>
                  </a:extLst>
                </a:hlinkClick>
              </a:rPr>
              <a:t>joules (J)</a:t>
            </a:r>
            <a:r>
              <a:rPr lang="ru" sz="2500">
                <a:solidFill>
                  <a:srgbClr val="FFFFFF"/>
                </a:solidFill>
              </a:rPr>
              <a:t> per kilogram (kg), with the adopted name of </a:t>
            </a:r>
            <a:r>
              <a:rPr lang="ru" sz="2500">
                <a:solidFill>
                  <a:srgbClr val="FFFFFF"/>
                </a:solidFill>
                <a:uFill>
                  <a:noFill/>
                </a:uFill>
                <a:hlinkClick r:id="rId4">
                  <a:extLst>
                    <a:ext uri="{A12FA001-AC4F-418D-AE19-62706E023703}">
                      <ahyp:hlinkClr xmlns:ahyp="http://schemas.microsoft.com/office/drawing/2018/hyperlinkcolor" val="tx"/>
                    </a:ext>
                  </a:extLst>
                </a:hlinkClick>
              </a:rPr>
              <a:t>gray (Gy)</a:t>
            </a:r>
            <a:r>
              <a:rPr lang="ru" sz="2500">
                <a:solidFill>
                  <a:srgbClr val="FFFFFF"/>
                </a:solidFill>
              </a:rPr>
              <a:t> </a:t>
            </a:r>
            <a:endParaRPr sz="2500">
              <a:solidFill>
                <a:srgbClr val="FFFFFF"/>
              </a:solidFill>
            </a:endParaRPr>
          </a:p>
          <a:p>
            <a:pPr marL="0" lvl="0" indent="0" algn="ctr" rtl="0">
              <a:lnSpc>
                <a:spcPct val="90000"/>
              </a:lnSpc>
              <a:spcBef>
                <a:spcPts val="1000"/>
              </a:spcBef>
              <a:spcAft>
                <a:spcPts val="0"/>
              </a:spcAft>
              <a:buClr>
                <a:schemeClr val="dk1"/>
              </a:buClr>
              <a:buSzPts val="1100"/>
              <a:buFont typeface="Arial"/>
              <a:buNone/>
            </a:pPr>
            <a:r>
              <a:rPr lang="ru" sz="2500">
                <a:solidFill>
                  <a:schemeClr val="lt1"/>
                </a:solidFill>
              </a:rPr>
              <a:t>D = E/M</a:t>
            </a:r>
            <a:endParaRPr sz="2500">
              <a:solidFill>
                <a:srgbClr val="FFFFFF"/>
              </a:solidFill>
            </a:endParaRPr>
          </a:p>
          <a:p>
            <a:pPr marL="0" lvl="0" indent="0" algn="ctr" rtl="0">
              <a:lnSpc>
                <a:spcPct val="90000"/>
              </a:lnSpc>
              <a:spcBef>
                <a:spcPts val="300"/>
              </a:spcBef>
              <a:spcAft>
                <a:spcPts val="0"/>
              </a:spcAft>
              <a:buClr>
                <a:schemeClr val="dk1"/>
              </a:buClr>
              <a:buSzPts val="1100"/>
              <a:buFont typeface="Arial"/>
              <a:buNone/>
            </a:pPr>
            <a:r>
              <a:rPr lang="ru" sz="2500">
                <a:solidFill>
                  <a:srgbClr val="FFFFFF"/>
                </a:solidFill>
              </a:rPr>
              <a:t>1 Gy = 1 J/kg</a:t>
            </a:r>
            <a:endParaRPr sz="2500">
              <a:solidFill>
                <a:srgbClr val="FFFFFF"/>
              </a:solidFill>
            </a:endParaRPr>
          </a:p>
          <a:p>
            <a:pPr marL="0" lvl="0" indent="0" algn="ctr" rtl="0">
              <a:lnSpc>
                <a:spcPct val="90000"/>
              </a:lnSpc>
              <a:spcBef>
                <a:spcPts val="300"/>
              </a:spcBef>
              <a:spcAft>
                <a:spcPts val="0"/>
              </a:spcAft>
              <a:buClr>
                <a:schemeClr val="dk1"/>
              </a:buClr>
              <a:buSzPts val="1100"/>
              <a:buFont typeface="Arial"/>
              <a:buNone/>
            </a:pPr>
            <a:r>
              <a:rPr lang="ru" sz="2500">
                <a:solidFill>
                  <a:srgbClr val="FFFFFF"/>
                </a:solidFill>
              </a:rPr>
              <a:t>1 rad = 0,01 Gy</a:t>
            </a:r>
            <a:endParaRPr sz="2500">
              <a:solidFill>
                <a:srgbClr val="FFFFFF"/>
              </a:solidFill>
            </a:endParaRPr>
          </a:p>
          <a:p>
            <a:pPr marL="0" lvl="0" indent="0" algn="ctr" rtl="0">
              <a:spcBef>
                <a:spcPts val="500"/>
              </a:spcBef>
              <a:spcAft>
                <a:spcPts val="0"/>
              </a:spcAft>
              <a:buClr>
                <a:schemeClr val="dk1"/>
              </a:buClr>
              <a:buSzPts val="1100"/>
              <a:buFont typeface="Arial"/>
              <a:buNone/>
            </a:pPr>
            <a:endParaRPr sz="1600">
              <a:solidFill>
                <a:srgbClr val="FFFFFF"/>
              </a:solidFill>
            </a:endParaRPr>
          </a:p>
          <a:p>
            <a:pPr marL="0" lvl="0" indent="0" algn="l" rtl="0">
              <a:spcBef>
                <a:spcPts val="800"/>
              </a:spcBef>
              <a:spcAft>
                <a:spcPts val="0"/>
              </a:spcAft>
              <a:buClr>
                <a:schemeClr val="dk1"/>
              </a:buClr>
              <a:buSzPts val="1100"/>
              <a:buFont typeface="Arial"/>
              <a:buNone/>
            </a:pPr>
            <a:endParaRPr sz="1200">
              <a:solidFill>
                <a:srgbClr val="FFFFFF"/>
              </a:solidFill>
            </a:endParaRPr>
          </a:p>
          <a:p>
            <a:pPr marL="0" lvl="0" indent="0" algn="l" rtl="0">
              <a:spcBef>
                <a:spcPts val="800"/>
              </a:spcBef>
              <a:spcAft>
                <a:spcPts val="0"/>
              </a:spcAft>
              <a:buNone/>
            </a:pPr>
            <a:endParaRPr sz="2500">
              <a:solidFill>
                <a:srgbClr val="FFFFFF"/>
              </a:solidFill>
            </a:endParaRPr>
          </a:p>
        </p:txBody>
      </p:sp>
      <p:sp>
        <p:nvSpPr>
          <p:cNvPr id="288" name="Google Shape;288;p43"/>
          <p:cNvSpPr txBox="1">
            <a:spLocks noGrp="1"/>
          </p:cNvSpPr>
          <p:nvPr>
            <p:ph type="body" idx="3"/>
          </p:nvPr>
        </p:nvSpPr>
        <p:spPr>
          <a:xfrm>
            <a:off x="5869150" y="3815425"/>
            <a:ext cx="2545500" cy="921600"/>
          </a:xfrm>
          <a:prstGeom prst="rect">
            <a:avLst/>
          </a:prstGeom>
        </p:spPr>
        <p:txBody>
          <a:bodyPr spcFirstLastPara="1" wrap="square" lIns="68575" tIns="34275" rIns="68575" bIns="34275" anchor="b" anchorCtr="0">
            <a:noAutofit/>
          </a:bodyPr>
          <a:lstStyle/>
          <a:p>
            <a:pPr marL="0" lvl="0" indent="0" algn="ctr" rtl="0">
              <a:lnSpc>
                <a:spcPct val="130000"/>
              </a:lnSpc>
              <a:spcBef>
                <a:spcPts val="0"/>
              </a:spcBef>
              <a:spcAft>
                <a:spcPts val="0"/>
              </a:spcAft>
              <a:buNone/>
            </a:pPr>
            <a:r>
              <a:rPr lang="ru" sz="1750">
                <a:solidFill>
                  <a:schemeClr val="dk1"/>
                </a:solidFill>
                <a:latin typeface="Georgia"/>
                <a:ea typeface="Georgia"/>
                <a:cs typeface="Georgia"/>
                <a:sym typeface="Georgia"/>
              </a:rPr>
              <a:t>Louis Harold Gray </a:t>
            </a:r>
            <a:endParaRPr sz="1750">
              <a:solidFill>
                <a:schemeClr val="dk1"/>
              </a:solidFill>
              <a:latin typeface="Georgia"/>
              <a:ea typeface="Georgia"/>
              <a:cs typeface="Georgia"/>
              <a:sym typeface="Georgia"/>
            </a:endParaRPr>
          </a:p>
          <a:p>
            <a:pPr marL="0" lvl="0" indent="0" algn="ctr" rtl="0">
              <a:lnSpc>
                <a:spcPct val="130000"/>
              </a:lnSpc>
              <a:spcBef>
                <a:spcPts val="0"/>
              </a:spcBef>
              <a:spcAft>
                <a:spcPts val="0"/>
              </a:spcAft>
              <a:buClr>
                <a:schemeClr val="dk1"/>
              </a:buClr>
              <a:buSzPts val="1100"/>
              <a:buFont typeface="Arial"/>
              <a:buNone/>
            </a:pPr>
            <a:r>
              <a:rPr lang="ru" sz="1750">
                <a:solidFill>
                  <a:schemeClr val="dk1"/>
                </a:solidFill>
                <a:latin typeface="Georgia"/>
                <a:ea typeface="Georgia"/>
                <a:cs typeface="Georgia"/>
                <a:sym typeface="Georgia"/>
              </a:rPr>
              <a:t>physicist, 1905-1965</a:t>
            </a:r>
            <a:endParaRPr sz="1750">
              <a:solidFill>
                <a:schemeClr val="dk1"/>
              </a:solidFill>
              <a:latin typeface="Georgia"/>
              <a:ea typeface="Georgia"/>
              <a:cs typeface="Georgia"/>
              <a:sym typeface="Georgia"/>
            </a:endParaRPr>
          </a:p>
          <a:p>
            <a:pPr marL="0" lvl="0" indent="0" algn="ctr" rtl="0">
              <a:spcBef>
                <a:spcPts val="800"/>
              </a:spcBef>
              <a:spcAft>
                <a:spcPts val="0"/>
              </a:spcAft>
              <a:buNone/>
            </a:pPr>
            <a:endParaRPr sz="100"/>
          </a:p>
        </p:txBody>
      </p:sp>
      <p:pic>
        <p:nvPicPr>
          <p:cNvPr id="289" name="Google Shape;289;p43"/>
          <p:cNvPicPr preferRelativeResize="0"/>
          <p:nvPr/>
        </p:nvPicPr>
        <p:blipFill>
          <a:blip r:embed="rId5">
            <a:alphaModFix/>
          </a:blip>
          <a:stretch>
            <a:fillRect/>
          </a:stretch>
        </p:blipFill>
        <p:spPr>
          <a:xfrm flipH="1">
            <a:off x="6003663" y="957925"/>
            <a:ext cx="2276475" cy="2857500"/>
          </a:xfrm>
          <a:prstGeom prst="rect">
            <a:avLst/>
          </a:prstGeom>
          <a:noFill/>
          <a:ln>
            <a:noFill/>
          </a:ln>
        </p:spPr>
      </p:pic>
      <p:sp>
        <p:nvSpPr>
          <p:cNvPr id="290" name="Google Shape;290;p43"/>
          <p:cNvSpPr/>
          <p:nvPr/>
        </p:nvSpPr>
        <p:spPr>
          <a:xfrm>
            <a:off x="1843550" y="2891675"/>
            <a:ext cx="2545500" cy="12393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3"/>
          <p:cNvSpPr txBox="1">
            <a:spLocks noGrp="1"/>
          </p:cNvSpPr>
          <p:nvPr>
            <p:ph type="body" idx="3"/>
          </p:nvPr>
        </p:nvSpPr>
        <p:spPr>
          <a:xfrm>
            <a:off x="294088" y="4371475"/>
            <a:ext cx="3068700" cy="292800"/>
          </a:xfrm>
          <a:prstGeom prst="rect">
            <a:avLst/>
          </a:prstGeom>
        </p:spPr>
        <p:txBody>
          <a:bodyPr spcFirstLastPara="1" wrap="square" lIns="68575" tIns="34275" rIns="68575" bIns="34275" anchor="b" anchorCtr="0">
            <a:noAutofit/>
          </a:bodyPr>
          <a:lstStyle/>
          <a:p>
            <a:pPr marL="0" lvl="0" indent="0" algn="ctr" rtl="0">
              <a:spcBef>
                <a:spcPts val="500"/>
              </a:spcBef>
              <a:spcAft>
                <a:spcPts val="0"/>
              </a:spcAft>
              <a:buClr>
                <a:schemeClr val="dk1"/>
              </a:buClr>
              <a:buSzPts val="1100"/>
              <a:buFont typeface="Arial"/>
              <a:buNone/>
            </a:pPr>
            <a:r>
              <a:rPr lang="ru" sz="1600">
                <a:solidFill>
                  <a:schemeClr val="lt1"/>
                </a:solidFill>
              </a:rPr>
              <a:t>*rad - röntgen absorbed dose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4"/>
          <p:cNvSpPr txBox="1">
            <a:spLocks noGrp="1"/>
          </p:cNvSpPr>
          <p:nvPr>
            <p:ph type="title"/>
          </p:nvPr>
        </p:nvSpPr>
        <p:spPr>
          <a:xfrm>
            <a:off x="628650" y="289325"/>
            <a:ext cx="7886700" cy="7749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Equivalent dose (H)</a:t>
            </a:r>
            <a:endParaRPr sz="3600" b="1"/>
          </a:p>
          <a:p>
            <a:pPr marL="0" lvl="0" indent="0" algn="ctr" rtl="0">
              <a:lnSpc>
                <a:spcPct val="50000"/>
              </a:lnSpc>
              <a:spcBef>
                <a:spcPts val="0"/>
              </a:spcBef>
              <a:spcAft>
                <a:spcPts val="0"/>
              </a:spcAft>
              <a:buClr>
                <a:schemeClr val="dk1"/>
              </a:buClr>
              <a:buSzPts val="1100"/>
              <a:buFont typeface="Arial"/>
              <a:buNone/>
            </a:pPr>
            <a:r>
              <a:rPr lang="ru" sz="2600">
                <a:solidFill>
                  <a:srgbClr val="B4A7D6"/>
                </a:solidFill>
              </a:rPr>
              <a:t>sievert, Sv</a:t>
            </a:r>
            <a:r>
              <a:rPr lang="ru" sz="3400">
                <a:solidFill>
                  <a:srgbClr val="B4A7D6"/>
                </a:solidFill>
              </a:rPr>
              <a:t> </a:t>
            </a:r>
            <a:endParaRPr sz="34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rem</a:t>
            </a:r>
            <a:endParaRPr sz="3600" b="1"/>
          </a:p>
        </p:txBody>
      </p:sp>
      <p:sp>
        <p:nvSpPr>
          <p:cNvPr id="297" name="Google Shape;297;p44"/>
          <p:cNvSpPr txBox="1">
            <a:spLocks noGrp="1"/>
          </p:cNvSpPr>
          <p:nvPr>
            <p:ph type="body" idx="2"/>
          </p:nvPr>
        </p:nvSpPr>
        <p:spPr>
          <a:xfrm>
            <a:off x="532100" y="1219375"/>
            <a:ext cx="4914300" cy="34449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ru" sz="2400"/>
              <a:t>Quantifies biological damage by </a:t>
            </a:r>
            <a:r>
              <a:rPr lang="ru" sz="2400" i="1"/>
              <a:t>different types of radiation</a:t>
            </a:r>
            <a:r>
              <a:rPr lang="ru" sz="2400"/>
              <a:t>.</a:t>
            </a:r>
            <a:endParaRPr sz="2400"/>
          </a:p>
          <a:p>
            <a:pPr marL="0" lvl="0" indent="0" algn="l" rtl="0">
              <a:spcBef>
                <a:spcPts val="0"/>
              </a:spcBef>
              <a:spcAft>
                <a:spcPts val="0"/>
              </a:spcAft>
              <a:buNone/>
            </a:pPr>
            <a:r>
              <a:rPr lang="ru" sz="2400"/>
              <a:t>It is the absorbed dose multiplied by radiation weighting factor (W</a:t>
            </a:r>
            <a:r>
              <a:rPr lang="ru" sz="1700"/>
              <a:t>R</a:t>
            </a:r>
            <a:r>
              <a:rPr lang="ru" sz="2400"/>
              <a:t>)</a:t>
            </a:r>
            <a:endParaRPr sz="2400"/>
          </a:p>
          <a:p>
            <a:pPr marL="0" lvl="0" indent="0" algn="ctr" rtl="0">
              <a:spcBef>
                <a:spcPts val="2000"/>
              </a:spcBef>
              <a:spcAft>
                <a:spcPts val="0"/>
              </a:spcAft>
              <a:buNone/>
            </a:pPr>
            <a:r>
              <a:rPr lang="ru" sz="2400"/>
              <a:t>H = D x W</a:t>
            </a:r>
            <a:r>
              <a:rPr lang="ru" sz="1700"/>
              <a:t>R</a:t>
            </a:r>
            <a:endParaRPr sz="1700"/>
          </a:p>
          <a:p>
            <a:pPr marL="0" lvl="0" indent="0" algn="ctr" rtl="0">
              <a:lnSpc>
                <a:spcPct val="100000"/>
              </a:lnSpc>
              <a:spcBef>
                <a:spcPts val="0"/>
              </a:spcBef>
              <a:spcAft>
                <a:spcPts val="0"/>
              </a:spcAft>
              <a:buNone/>
            </a:pPr>
            <a:r>
              <a:rPr lang="ru" sz="2500"/>
              <a:t>1 Sv (H) = 1 J/kg </a:t>
            </a:r>
            <a:r>
              <a:rPr lang="ru" sz="1700"/>
              <a:t>x </a:t>
            </a:r>
            <a:r>
              <a:rPr lang="ru" sz="2500"/>
              <a:t>W</a:t>
            </a:r>
            <a:r>
              <a:rPr lang="ru" sz="1700"/>
              <a:t>R</a:t>
            </a:r>
            <a:endParaRPr sz="1700"/>
          </a:p>
          <a:p>
            <a:pPr marL="0" lvl="0" indent="0" algn="l" rtl="0">
              <a:spcBef>
                <a:spcPts val="0"/>
              </a:spcBef>
              <a:spcAft>
                <a:spcPts val="0"/>
              </a:spcAft>
              <a:buNone/>
            </a:pPr>
            <a:endParaRPr sz="2000"/>
          </a:p>
          <a:p>
            <a:pPr marL="0" lvl="0" indent="0" algn="l" rtl="0">
              <a:lnSpc>
                <a:spcPct val="100000"/>
              </a:lnSpc>
              <a:spcBef>
                <a:spcPts val="500"/>
              </a:spcBef>
              <a:spcAft>
                <a:spcPts val="0"/>
              </a:spcAft>
              <a:buNone/>
            </a:pPr>
            <a:endParaRPr sz="1600">
              <a:solidFill>
                <a:schemeClr val="lt1"/>
              </a:solidFill>
              <a:latin typeface="Arial"/>
              <a:ea typeface="Arial"/>
              <a:cs typeface="Arial"/>
              <a:sym typeface="Arial"/>
            </a:endParaRPr>
          </a:p>
          <a:p>
            <a:pPr marL="0" lvl="0" indent="0" algn="l" rtl="0">
              <a:lnSpc>
                <a:spcPct val="100000"/>
              </a:lnSpc>
              <a:spcBef>
                <a:spcPts val="500"/>
              </a:spcBef>
              <a:spcAft>
                <a:spcPts val="0"/>
              </a:spcAft>
              <a:buNone/>
            </a:pPr>
            <a:r>
              <a:rPr lang="ru" sz="1600">
                <a:solidFill>
                  <a:schemeClr val="lt1"/>
                </a:solidFill>
                <a:latin typeface="Arial"/>
                <a:ea typeface="Arial"/>
                <a:cs typeface="Arial"/>
                <a:sym typeface="Arial"/>
              </a:rPr>
              <a:t>*rem - röntgen equivalent man</a:t>
            </a:r>
            <a:endParaRPr sz="1400">
              <a:solidFill>
                <a:srgbClr val="000000"/>
              </a:solidFill>
              <a:latin typeface="Arial"/>
              <a:ea typeface="Arial"/>
              <a:cs typeface="Arial"/>
              <a:sym typeface="Arial"/>
            </a:endParaRPr>
          </a:p>
          <a:p>
            <a:pPr marL="0" lvl="0" indent="0" algn="l" rtl="0">
              <a:spcBef>
                <a:spcPts val="800"/>
              </a:spcBef>
              <a:spcAft>
                <a:spcPts val="0"/>
              </a:spcAft>
              <a:buNone/>
            </a:pPr>
            <a:endParaRPr sz="2500">
              <a:solidFill>
                <a:srgbClr val="FFFFFF"/>
              </a:solidFill>
            </a:endParaRPr>
          </a:p>
        </p:txBody>
      </p:sp>
      <p:sp>
        <p:nvSpPr>
          <p:cNvPr id="298" name="Google Shape;298;p44"/>
          <p:cNvSpPr txBox="1">
            <a:spLocks noGrp="1"/>
          </p:cNvSpPr>
          <p:nvPr>
            <p:ph type="body" idx="3"/>
          </p:nvPr>
        </p:nvSpPr>
        <p:spPr>
          <a:xfrm>
            <a:off x="5869150" y="3815425"/>
            <a:ext cx="2545500" cy="9216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750">
                <a:solidFill>
                  <a:schemeClr val="dk1"/>
                </a:solidFill>
                <a:latin typeface="Georgia"/>
                <a:ea typeface="Georgia"/>
                <a:cs typeface="Georgia"/>
                <a:sym typeface="Georgia"/>
              </a:rPr>
              <a:t>Rolf Maximilian Sievert </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1896-1966</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99" name="Google Shape;299;p44"/>
          <p:cNvPicPr preferRelativeResize="0"/>
          <p:nvPr/>
        </p:nvPicPr>
        <p:blipFill>
          <a:blip r:embed="rId3">
            <a:alphaModFix/>
          </a:blip>
          <a:stretch>
            <a:fillRect/>
          </a:stretch>
        </p:blipFill>
        <p:spPr>
          <a:xfrm>
            <a:off x="6003662" y="955975"/>
            <a:ext cx="2276475" cy="2859449"/>
          </a:xfrm>
          <a:prstGeom prst="rect">
            <a:avLst/>
          </a:prstGeom>
          <a:noFill/>
          <a:ln>
            <a:noFill/>
          </a:ln>
        </p:spPr>
      </p:pic>
      <p:sp>
        <p:nvSpPr>
          <p:cNvPr id="300" name="Google Shape;300;p44"/>
          <p:cNvSpPr/>
          <p:nvPr/>
        </p:nvSpPr>
        <p:spPr>
          <a:xfrm>
            <a:off x="1383150" y="2756500"/>
            <a:ext cx="3138300" cy="9216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a:spLocks noGrp="1"/>
          </p:cNvSpPr>
          <p:nvPr>
            <p:ph type="title"/>
          </p:nvPr>
        </p:nvSpPr>
        <p:spPr>
          <a:xfrm>
            <a:off x="628650" y="266449"/>
            <a:ext cx="7886700" cy="864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Effective dose (E)</a:t>
            </a:r>
            <a:endParaRPr sz="3600" b="1"/>
          </a:p>
          <a:p>
            <a:pPr marL="0" lvl="0" indent="0" algn="ctr" rtl="0">
              <a:lnSpc>
                <a:spcPct val="50000"/>
              </a:lnSpc>
              <a:spcBef>
                <a:spcPts val="0"/>
              </a:spcBef>
              <a:spcAft>
                <a:spcPts val="0"/>
              </a:spcAft>
              <a:buClr>
                <a:schemeClr val="dk1"/>
              </a:buClr>
              <a:buSzPts val="1100"/>
              <a:buFont typeface="Arial"/>
              <a:buNone/>
            </a:pPr>
            <a:r>
              <a:rPr lang="ru" sz="2600">
                <a:solidFill>
                  <a:srgbClr val="B4A7D6"/>
                </a:solidFill>
              </a:rPr>
              <a:t>sievert, Sv</a:t>
            </a:r>
            <a:r>
              <a:rPr lang="ru" sz="3400">
                <a:solidFill>
                  <a:srgbClr val="B4A7D6"/>
                </a:solidFill>
              </a:rPr>
              <a:t> </a:t>
            </a:r>
            <a:endParaRPr sz="34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rem</a:t>
            </a:r>
            <a:endParaRPr sz="3600" b="1"/>
          </a:p>
        </p:txBody>
      </p:sp>
      <p:sp>
        <p:nvSpPr>
          <p:cNvPr id="306" name="Google Shape;306;p45"/>
          <p:cNvSpPr txBox="1">
            <a:spLocks noGrp="1"/>
          </p:cNvSpPr>
          <p:nvPr>
            <p:ph type="body" idx="2"/>
          </p:nvPr>
        </p:nvSpPr>
        <p:spPr>
          <a:xfrm>
            <a:off x="532100" y="1300650"/>
            <a:ext cx="8188200" cy="33636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ru" sz="2500"/>
              <a:t>It takes into account  the equivalent dose to </a:t>
            </a:r>
            <a:r>
              <a:rPr lang="ru" sz="2500" i="1"/>
              <a:t>all exposed organs</a:t>
            </a:r>
            <a:r>
              <a:rPr lang="ru" sz="2500"/>
              <a:t>, as well as </a:t>
            </a:r>
            <a:r>
              <a:rPr lang="ru" sz="2500" i="1"/>
              <a:t>each organs relative radiosensitivity.</a:t>
            </a:r>
            <a:endParaRPr sz="2500" i="1"/>
          </a:p>
          <a:p>
            <a:pPr marL="0" lvl="0" indent="0" algn="l" rtl="0">
              <a:spcBef>
                <a:spcPts val="800"/>
              </a:spcBef>
              <a:spcAft>
                <a:spcPts val="0"/>
              </a:spcAft>
              <a:buNone/>
            </a:pPr>
            <a:r>
              <a:rPr lang="ru" sz="2500"/>
              <a:t>It is the equivalent dose multiplied by the tissue weighting factor W</a:t>
            </a:r>
            <a:r>
              <a:rPr lang="ru" sz="1700"/>
              <a:t>T</a:t>
            </a:r>
            <a:endParaRPr sz="1700"/>
          </a:p>
          <a:p>
            <a:pPr marL="0" lvl="0" indent="0" algn="ctr" rtl="0">
              <a:lnSpc>
                <a:spcPct val="100000"/>
              </a:lnSpc>
              <a:spcBef>
                <a:spcPts val="0"/>
              </a:spcBef>
              <a:spcAft>
                <a:spcPts val="0"/>
              </a:spcAft>
              <a:buNone/>
            </a:pPr>
            <a:r>
              <a:rPr lang="ru" sz="2500"/>
              <a:t>E = D</a:t>
            </a:r>
            <a:r>
              <a:rPr lang="ru" sz="1700"/>
              <a:t>x </a:t>
            </a:r>
            <a:r>
              <a:rPr lang="ru" sz="2500"/>
              <a:t>W</a:t>
            </a:r>
            <a:r>
              <a:rPr lang="ru" sz="1700"/>
              <a:t>R</a:t>
            </a:r>
            <a:r>
              <a:rPr lang="ru" sz="2500"/>
              <a:t> </a:t>
            </a:r>
            <a:r>
              <a:rPr lang="ru" sz="1700"/>
              <a:t>x</a:t>
            </a:r>
            <a:r>
              <a:rPr lang="ru" sz="2500"/>
              <a:t> W</a:t>
            </a:r>
            <a:r>
              <a:rPr lang="ru" sz="1700"/>
              <a:t>T</a:t>
            </a:r>
            <a:endParaRPr sz="2500"/>
          </a:p>
          <a:p>
            <a:pPr marL="0" lvl="0" indent="0" algn="ctr" rtl="0">
              <a:lnSpc>
                <a:spcPct val="100000"/>
              </a:lnSpc>
              <a:spcBef>
                <a:spcPts val="0"/>
              </a:spcBef>
              <a:spcAft>
                <a:spcPts val="0"/>
              </a:spcAft>
              <a:buNone/>
            </a:pPr>
            <a:r>
              <a:rPr lang="ru" sz="2500"/>
              <a:t> 1 Sv (E) = 1 J/kg </a:t>
            </a:r>
            <a:r>
              <a:rPr lang="ru" sz="1700"/>
              <a:t>x </a:t>
            </a:r>
            <a:r>
              <a:rPr lang="ru" sz="2500"/>
              <a:t>W</a:t>
            </a:r>
            <a:r>
              <a:rPr lang="ru" sz="1700"/>
              <a:t>R</a:t>
            </a:r>
            <a:r>
              <a:rPr lang="ru" sz="2500"/>
              <a:t> </a:t>
            </a:r>
            <a:r>
              <a:rPr lang="ru" sz="1700"/>
              <a:t>x</a:t>
            </a:r>
            <a:r>
              <a:rPr lang="ru" sz="2500"/>
              <a:t> W</a:t>
            </a:r>
            <a:r>
              <a:rPr lang="ru" sz="1700"/>
              <a:t>T</a:t>
            </a:r>
            <a:endParaRPr sz="2500"/>
          </a:p>
          <a:p>
            <a:pPr marL="0" lvl="0" indent="0" algn="ctr" rtl="0">
              <a:lnSpc>
                <a:spcPct val="100000"/>
              </a:lnSpc>
              <a:spcBef>
                <a:spcPts val="0"/>
              </a:spcBef>
              <a:spcAft>
                <a:spcPts val="0"/>
              </a:spcAft>
              <a:buNone/>
            </a:pPr>
            <a:r>
              <a:rPr lang="ru" sz="2500"/>
              <a:t>1 rem = 0,01 Sv</a:t>
            </a:r>
            <a:endParaRPr sz="2500"/>
          </a:p>
          <a:p>
            <a:pPr marL="0" lvl="0" indent="0" algn="l" rtl="0">
              <a:spcBef>
                <a:spcPts val="800"/>
              </a:spcBef>
              <a:spcAft>
                <a:spcPts val="0"/>
              </a:spcAft>
              <a:buNone/>
            </a:pPr>
            <a:endParaRPr sz="2500">
              <a:solidFill>
                <a:srgbClr val="FFFFFF"/>
              </a:solidFill>
            </a:endParaRPr>
          </a:p>
          <a:p>
            <a:pPr marL="0" lvl="0" indent="0" algn="l" rtl="0">
              <a:spcBef>
                <a:spcPts val="800"/>
              </a:spcBef>
              <a:spcAft>
                <a:spcPts val="0"/>
              </a:spcAft>
              <a:buNone/>
            </a:pPr>
            <a:endParaRPr sz="2500">
              <a:solidFill>
                <a:srgbClr val="FFFFFF"/>
              </a:solidFill>
            </a:endParaRPr>
          </a:p>
        </p:txBody>
      </p:sp>
      <p:sp>
        <p:nvSpPr>
          <p:cNvPr id="307" name="Google Shape;307;p45"/>
          <p:cNvSpPr txBox="1">
            <a:spLocks noGrp="1"/>
          </p:cNvSpPr>
          <p:nvPr>
            <p:ph type="body" idx="3"/>
          </p:nvPr>
        </p:nvSpPr>
        <p:spPr>
          <a:xfrm>
            <a:off x="532088" y="4478350"/>
            <a:ext cx="3068700" cy="292800"/>
          </a:xfrm>
          <a:prstGeom prst="rect">
            <a:avLst/>
          </a:prstGeom>
        </p:spPr>
        <p:txBody>
          <a:bodyPr spcFirstLastPara="1" wrap="square" lIns="68575" tIns="34275" rIns="68575" bIns="34275" anchor="b" anchorCtr="0">
            <a:noAutofit/>
          </a:bodyPr>
          <a:lstStyle/>
          <a:p>
            <a:pPr marL="0" lvl="0" indent="0" algn="ctr" rtl="0">
              <a:spcBef>
                <a:spcPts val="500"/>
              </a:spcBef>
              <a:spcAft>
                <a:spcPts val="0"/>
              </a:spcAft>
              <a:buNone/>
            </a:pPr>
            <a:r>
              <a:rPr lang="ru" sz="1600">
                <a:solidFill>
                  <a:schemeClr val="lt1"/>
                </a:solidFill>
              </a:rPr>
              <a:t>*rem - röntgen equivalent man</a:t>
            </a:r>
            <a:endParaRPr/>
          </a:p>
        </p:txBody>
      </p:sp>
      <p:sp>
        <p:nvSpPr>
          <p:cNvPr id="308" name="Google Shape;308;p45"/>
          <p:cNvSpPr/>
          <p:nvPr/>
        </p:nvSpPr>
        <p:spPr>
          <a:xfrm>
            <a:off x="2719550" y="2817775"/>
            <a:ext cx="3872400" cy="1401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46"/>
          <p:cNvPicPr preferRelativeResize="0"/>
          <p:nvPr/>
        </p:nvPicPr>
        <p:blipFill rotWithShape="1">
          <a:blip r:embed="rId3">
            <a:alphaModFix/>
          </a:blip>
          <a:srcRect l="24791" t="19149" r="25467" b="41293"/>
          <a:stretch/>
        </p:blipFill>
        <p:spPr>
          <a:xfrm>
            <a:off x="1135688" y="266038"/>
            <a:ext cx="6872621" cy="461142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47"/>
          <p:cNvPicPr preferRelativeResize="0"/>
          <p:nvPr/>
        </p:nvPicPr>
        <p:blipFill>
          <a:blip r:embed="rId3">
            <a:alphaModFix/>
          </a:blip>
          <a:stretch>
            <a:fillRect/>
          </a:stretch>
        </p:blipFill>
        <p:spPr>
          <a:xfrm>
            <a:off x="1346200" y="152400"/>
            <a:ext cx="6451601" cy="48387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8"/>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Dosimeters</a:t>
            </a:r>
            <a:endParaRPr sz="3600" b="1"/>
          </a:p>
        </p:txBody>
      </p:sp>
      <p:pic>
        <p:nvPicPr>
          <p:cNvPr id="324" name="Google Shape;324;p48"/>
          <p:cNvPicPr preferRelativeResize="0"/>
          <p:nvPr/>
        </p:nvPicPr>
        <p:blipFill rotWithShape="1">
          <a:blip r:embed="rId3">
            <a:alphaModFix/>
          </a:blip>
          <a:srcRect l="19574" t="32442" r="22116" b="21656"/>
          <a:stretch/>
        </p:blipFill>
        <p:spPr>
          <a:xfrm>
            <a:off x="1694838" y="1297775"/>
            <a:ext cx="5754326" cy="2547949"/>
          </a:xfrm>
          <a:prstGeom prst="rect">
            <a:avLst/>
          </a:prstGeom>
          <a:noFill/>
          <a:ln>
            <a:noFill/>
          </a:ln>
        </p:spPr>
      </p:pic>
      <p:sp>
        <p:nvSpPr>
          <p:cNvPr id="325" name="Google Shape;325;p48"/>
          <p:cNvSpPr txBox="1">
            <a:spLocks noGrp="1"/>
          </p:cNvSpPr>
          <p:nvPr>
            <p:ph type="body" idx="1"/>
          </p:nvPr>
        </p:nvSpPr>
        <p:spPr>
          <a:xfrm>
            <a:off x="144450" y="4049700"/>
            <a:ext cx="43791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indicates to the user the actual dose value straight away and can warn if the predetermined value is attained</a:t>
            </a:r>
            <a:endParaRPr sz="1500"/>
          </a:p>
          <a:p>
            <a:pPr marL="0" lvl="0" indent="0" algn="l" rtl="0">
              <a:spcBef>
                <a:spcPts val="800"/>
              </a:spcBef>
              <a:spcAft>
                <a:spcPts val="0"/>
              </a:spcAft>
              <a:buNone/>
            </a:pPr>
            <a:endParaRPr sz="1600"/>
          </a:p>
        </p:txBody>
      </p:sp>
      <p:sp>
        <p:nvSpPr>
          <p:cNvPr id="326" name="Google Shape;326;p48"/>
          <p:cNvSpPr txBox="1">
            <a:spLocks noGrp="1"/>
          </p:cNvSpPr>
          <p:nvPr>
            <p:ph type="body" idx="1"/>
          </p:nvPr>
        </p:nvSpPr>
        <p:spPr>
          <a:xfrm>
            <a:off x="4523550" y="4049700"/>
            <a:ext cx="44760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measures all the doses taken in the certain period of time (month, quartal) and adds them together. Result is obtained after evaluation</a:t>
            </a:r>
            <a:endParaRPr sz="1500"/>
          </a:p>
          <a:p>
            <a:pPr marL="0" lvl="0" indent="0" algn="l" rtl="0">
              <a:spcBef>
                <a:spcPts val="800"/>
              </a:spcBef>
              <a:spcAft>
                <a:spcPts val="0"/>
              </a:spcAft>
              <a:buNone/>
            </a:pPr>
            <a:endParaRPr sz="1600"/>
          </a:p>
        </p:txBody>
      </p:sp>
      <p:sp>
        <p:nvSpPr>
          <p:cNvPr id="327" name="Google Shape;327;p48"/>
          <p:cNvSpPr txBox="1">
            <a:spLocks noGrp="1"/>
          </p:cNvSpPr>
          <p:nvPr>
            <p:ph type="body" idx="1"/>
          </p:nvPr>
        </p:nvSpPr>
        <p:spPr>
          <a:xfrm>
            <a:off x="166700" y="628650"/>
            <a:ext cx="8810700" cy="748500"/>
          </a:xfrm>
          <a:prstGeom prst="rect">
            <a:avLst/>
          </a:prstGeom>
        </p:spPr>
        <p:txBody>
          <a:bodyPr spcFirstLastPara="1" wrap="square" lIns="68575" tIns="34275" rIns="68575" bIns="34275" anchor="t" anchorCtr="0">
            <a:noAutofit/>
          </a:bodyPr>
          <a:lstStyle/>
          <a:p>
            <a:pPr marL="0" lvl="0" indent="0" algn="ctr" rtl="0">
              <a:lnSpc>
                <a:spcPct val="100000"/>
              </a:lnSpc>
              <a:spcBef>
                <a:spcPts val="0"/>
              </a:spcBef>
              <a:spcAft>
                <a:spcPts val="0"/>
              </a:spcAft>
              <a:buClr>
                <a:schemeClr val="dk1"/>
              </a:buClr>
              <a:buSzPts val="1100"/>
              <a:buFont typeface="Arial"/>
              <a:buNone/>
            </a:pPr>
            <a:r>
              <a:rPr lang="ru" sz="1900"/>
              <a:t>Dosimeter is an effective dose  measuring instrument which are worn by people who are exposed to ionizing radiation. </a:t>
            </a:r>
            <a:endParaRPr sz="1900"/>
          </a:p>
          <a:p>
            <a:pPr marL="0" lvl="0" indent="0" algn="l" rtl="0">
              <a:spcBef>
                <a:spcPts val="800"/>
              </a:spcBef>
              <a:spcAft>
                <a:spcPts val="0"/>
              </a:spcAft>
              <a:buNone/>
            </a:pPr>
            <a:endParaRPr sz="19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49"/>
          <p:cNvPicPr preferRelativeResize="0"/>
          <p:nvPr/>
        </p:nvPicPr>
        <p:blipFill rotWithShape="1">
          <a:blip r:embed="rId3">
            <a:alphaModFix/>
          </a:blip>
          <a:srcRect t="14393" r="43265" b="5012"/>
          <a:stretch/>
        </p:blipFill>
        <p:spPr>
          <a:xfrm>
            <a:off x="1404775" y="692575"/>
            <a:ext cx="6334450" cy="4391399"/>
          </a:xfrm>
          <a:prstGeom prst="rect">
            <a:avLst/>
          </a:prstGeom>
          <a:noFill/>
          <a:ln>
            <a:noFill/>
          </a:ln>
        </p:spPr>
      </p:pic>
      <p:sp>
        <p:nvSpPr>
          <p:cNvPr id="333" name="Google Shape;333;p49"/>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Sources of ionizing radiation</a:t>
            </a:r>
            <a:endParaRPr sz="36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0"/>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Breakdown of natural exposure doses</a:t>
            </a:r>
            <a:endParaRPr sz="3600" b="1"/>
          </a:p>
        </p:txBody>
      </p:sp>
      <p:pic>
        <p:nvPicPr>
          <p:cNvPr id="339" name="Google Shape;339;p50"/>
          <p:cNvPicPr preferRelativeResize="0"/>
          <p:nvPr/>
        </p:nvPicPr>
        <p:blipFill rotWithShape="1">
          <a:blip r:embed="rId3">
            <a:alphaModFix/>
          </a:blip>
          <a:srcRect l="40394" t="74716" r="31912" b="3065"/>
          <a:stretch/>
        </p:blipFill>
        <p:spPr>
          <a:xfrm>
            <a:off x="1341788" y="692575"/>
            <a:ext cx="6460416" cy="43734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1"/>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Metric prefixes for sieverts</a:t>
            </a:r>
            <a:endParaRPr/>
          </a:p>
        </p:txBody>
      </p:sp>
      <p:sp>
        <p:nvSpPr>
          <p:cNvPr id="345" name="Google Shape;345;p51"/>
          <p:cNvSpPr txBox="1">
            <a:spLocks noGrp="1"/>
          </p:cNvSpPr>
          <p:nvPr>
            <p:ph type="body" idx="1"/>
          </p:nvPr>
        </p:nvSpPr>
        <p:spPr>
          <a:xfrm>
            <a:off x="840000" y="1899250"/>
            <a:ext cx="7675200" cy="27333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-3</a:t>
            </a:r>
            <a:endParaRPr/>
          </a:p>
          <a:p>
            <a:pPr marL="0" lvl="0" indent="0" algn="ctr" rtl="0">
              <a:lnSpc>
                <a:spcPct val="50000"/>
              </a:lnSpc>
              <a:spcBef>
                <a:spcPts val="0"/>
              </a:spcBef>
              <a:spcAft>
                <a:spcPts val="0"/>
              </a:spcAft>
              <a:buNone/>
            </a:pPr>
            <a:r>
              <a:rPr lang="ru"/>
              <a:t>1 millisievert </a:t>
            </a:r>
            <a:r>
              <a:rPr lang="ru">
                <a:solidFill>
                  <a:srgbClr val="B4A7D6"/>
                </a:solidFill>
              </a:rPr>
              <a:t>(mSv) </a:t>
            </a:r>
            <a:r>
              <a:rPr lang="ru"/>
              <a:t>= one thousandth of 1 Sv = 1 x </a:t>
            </a:r>
            <a:r>
              <a:rPr lang="ru">
                <a:uFill>
                  <a:noFill/>
                </a:uFill>
                <a:hlinkClick r:id="rId3"/>
              </a:rPr>
              <a:t>10</a:t>
            </a:r>
            <a:r>
              <a:rPr lang="ru"/>
              <a:t>   Sv</a:t>
            </a:r>
            <a:endParaRPr/>
          </a:p>
          <a:p>
            <a:pPr marL="0" lvl="0" indent="0" algn="ctr" rtl="0">
              <a:lnSpc>
                <a:spcPct val="50000"/>
              </a:lnSpc>
              <a:spcBef>
                <a:spcPts val="0"/>
              </a:spcBef>
              <a:spcAft>
                <a:spcPts val="0"/>
              </a:spcAft>
              <a:buNone/>
            </a:pPr>
            <a:endParaRPr/>
          </a:p>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-6</a:t>
            </a:r>
            <a:endParaRPr/>
          </a:p>
          <a:p>
            <a:pPr marL="0" lvl="0" indent="0" algn="ctr" rtl="0">
              <a:lnSpc>
                <a:spcPct val="50000"/>
              </a:lnSpc>
              <a:spcBef>
                <a:spcPts val="0"/>
              </a:spcBef>
              <a:spcAft>
                <a:spcPts val="0"/>
              </a:spcAft>
              <a:buNone/>
            </a:pPr>
            <a:r>
              <a:rPr lang="ru"/>
              <a:t>1 microsievert </a:t>
            </a:r>
            <a:r>
              <a:rPr lang="ru">
                <a:solidFill>
                  <a:srgbClr val="B4A7D6"/>
                </a:solidFill>
              </a:rPr>
              <a:t>(μSv)</a:t>
            </a:r>
            <a:r>
              <a:rPr lang="ru"/>
              <a:t> = one millionth of 1 Sv = 1 x 10   Sv</a:t>
            </a:r>
            <a:endParaRPr/>
          </a:p>
          <a:p>
            <a:pPr marL="0" lvl="0" indent="0" algn="ctr" rtl="0">
              <a:spcBef>
                <a:spcPts val="800"/>
              </a:spcBef>
              <a:spcAft>
                <a:spcPts val="0"/>
              </a:spcAft>
              <a:buNone/>
            </a:pPr>
            <a:endParaRPr/>
          </a:p>
        </p:txBody>
      </p:sp>
      <p:sp>
        <p:nvSpPr>
          <p:cNvPr id="346" name="Google Shape;346;p51"/>
          <p:cNvSpPr/>
          <p:nvPr/>
        </p:nvSpPr>
        <p:spPr>
          <a:xfrm>
            <a:off x="1263450" y="1635350"/>
            <a:ext cx="6828300" cy="1416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2"/>
          <p:cNvSpPr txBox="1">
            <a:spLocks noGrp="1"/>
          </p:cNvSpPr>
          <p:nvPr>
            <p:ph type="title"/>
          </p:nvPr>
        </p:nvSpPr>
        <p:spPr>
          <a:xfrm>
            <a:off x="628650" y="145248"/>
            <a:ext cx="7886700" cy="689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    Dose limits</a:t>
            </a:r>
            <a:endParaRPr sz="3400"/>
          </a:p>
        </p:txBody>
      </p:sp>
      <p:sp>
        <p:nvSpPr>
          <p:cNvPr id="352" name="Google Shape;352;p52"/>
          <p:cNvSpPr txBox="1">
            <a:spLocks noGrp="1"/>
          </p:cNvSpPr>
          <p:nvPr>
            <p:ph type="body" idx="1"/>
          </p:nvPr>
        </p:nvSpPr>
        <p:spPr>
          <a:xfrm>
            <a:off x="248875" y="4071925"/>
            <a:ext cx="8705400" cy="953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ru" sz="1700"/>
              <a:t>*20 mSv per year averages over 5 consecutive years (100 mSv in 5 years) and of 50 mSv in any single year</a:t>
            </a:r>
            <a:endParaRPr sz="1700"/>
          </a:p>
          <a:p>
            <a:pPr marL="0" lvl="0" indent="0" algn="l" rtl="0">
              <a:spcBef>
                <a:spcPts val="0"/>
              </a:spcBef>
              <a:spcAft>
                <a:spcPts val="0"/>
              </a:spcAft>
              <a:buNone/>
            </a:pPr>
            <a:r>
              <a:rPr lang="ru" sz="1700"/>
              <a:t>** employer shall adapt the working conditions in respect of exposure so they could correspond the public dose limits</a:t>
            </a:r>
            <a:endParaRPr sz="17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p:txBody>
      </p:sp>
      <p:graphicFrame>
        <p:nvGraphicFramePr>
          <p:cNvPr id="353" name="Google Shape;353;p52"/>
          <p:cNvGraphicFramePr/>
          <p:nvPr/>
        </p:nvGraphicFramePr>
        <p:xfrm>
          <a:off x="812075" y="929513"/>
          <a:ext cx="3000000" cy="3000000"/>
        </p:xfrm>
        <a:graphic>
          <a:graphicData uri="http://schemas.openxmlformats.org/drawingml/2006/table">
            <a:tbl>
              <a:tblPr>
                <a:noFill/>
                <a:tableStyleId>{31547DF6-127E-48B8-8DED-6631373B44DB}</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ru" sz="2000" b="1">
                          <a:solidFill>
                            <a:srgbClr val="B4A7D6"/>
                          </a:solidFill>
                          <a:latin typeface="Corbel"/>
                          <a:ea typeface="Corbel"/>
                          <a:cs typeface="Corbel"/>
                          <a:sym typeface="Corbel"/>
                        </a:rPr>
                        <a:t>Annual exposure </a:t>
                      </a:r>
                      <a:endParaRPr sz="2000" b="1">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b="1">
                          <a:solidFill>
                            <a:srgbClr val="EDEDED"/>
                          </a:solidFill>
                          <a:latin typeface="Corbel"/>
                          <a:ea typeface="Corbel"/>
                          <a:cs typeface="Corbel"/>
                          <a:sym typeface="Corbel"/>
                        </a:rPr>
                        <a:t>Public</a:t>
                      </a:r>
                      <a:endParaRPr sz="2000" b="1">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b="1">
                          <a:solidFill>
                            <a:srgbClr val="EDEDED"/>
                          </a:solidFill>
                          <a:latin typeface="Corbel"/>
                          <a:ea typeface="Corbel"/>
                          <a:cs typeface="Corbel"/>
                          <a:sym typeface="Corbel"/>
                        </a:rPr>
                        <a:t>Occupational</a:t>
                      </a:r>
                      <a:endParaRPr sz="2000" b="1">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General</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20 mSv (50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Lens of the eye</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15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ru" sz="2000">
                          <a:solidFill>
                            <a:srgbClr val="EDEDED"/>
                          </a:solidFill>
                          <a:latin typeface="Corbel"/>
                          <a:ea typeface="Corbel"/>
                          <a:cs typeface="Corbel"/>
                          <a:sym typeface="Corbel"/>
                        </a:rPr>
                        <a:t>20 mSv (50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Hands and feet (skin)</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50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500 mSv </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Pregnant or breastfeeding women</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4"/>
                  </a:ext>
                </a:extLst>
              </a:tr>
            </a:tbl>
          </a:graphicData>
        </a:graphic>
      </p:graphicFrame>
      <p:pic>
        <p:nvPicPr>
          <p:cNvPr id="354" name="Google Shape;354;p52"/>
          <p:cNvPicPr preferRelativeResize="0"/>
          <p:nvPr/>
        </p:nvPicPr>
        <p:blipFill rotWithShape="1">
          <a:blip r:embed="rId3">
            <a:alphaModFix/>
          </a:blip>
          <a:srcRect l="10757" t="19598" r="9024" b="28689"/>
          <a:stretch/>
        </p:blipFill>
        <p:spPr>
          <a:xfrm>
            <a:off x="29575" y="36950"/>
            <a:ext cx="2727024" cy="842475"/>
          </a:xfrm>
          <a:prstGeom prst="rect">
            <a:avLst/>
          </a:prstGeom>
          <a:noFill/>
          <a:ln>
            <a:noFill/>
          </a:ln>
        </p:spPr>
      </p:pic>
      <p:pic>
        <p:nvPicPr>
          <p:cNvPr id="355" name="Google Shape;355;p52"/>
          <p:cNvPicPr preferRelativeResize="0"/>
          <p:nvPr/>
        </p:nvPicPr>
        <p:blipFill>
          <a:blip r:embed="rId4">
            <a:alphaModFix/>
          </a:blip>
          <a:stretch>
            <a:fillRect/>
          </a:stretch>
        </p:blipFill>
        <p:spPr>
          <a:xfrm>
            <a:off x="6747087" y="36950"/>
            <a:ext cx="2362038" cy="8424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3"/>
          <p:cNvSpPr txBox="1">
            <a:spLocks noGrp="1"/>
          </p:cNvSpPr>
          <p:nvPr>
            <p:ph type="title"/>
          </p:nvPr>
        </p:nvSpPr>
        <p:spPr>
          <a:xfrm>
            <a:off x="591700" y="547294"/>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Natural background radiation</a:t>
            </a:r>
            <a:endParaRPr sz="3600" b="1"/>
          </a:p>
          <a:p>
            <a:pPr marL="0" lvl="0" indent="0" algn="ctr" rtl="0">
              <a:spcBef>
                <a:spcPts val="0"/>
              </a:spcBef>
              <a:spcAft>
                <a:spcPts val="0"/>
              </a:spcAft>
              <a:buClr>
                <a:schemeClr val="dk1"/>
              </a:buClr>
              <a:buSzPts val="1100"/>
              <a:buFont typeface="Arial"/>
              <a:buNone/>
            </a:pPr>
            <a:r>
              <a:rPr lang="ru" sz="2600"/>
              <a:t>(worldwide average)</a:t>
            </a:r>
            <a:endParaRPr sz="2600"/>
          </a:p>
        </p:txBody>
      </p:sp>
      <p:sp>
        <p:nvSpPr>
          <p:cNvPr id="361" name="Google Shape;361;p53"/>
          <p:cNvSpPr txBox="1">
            <a:spLocks noGrp="1"/>
          </p:cNvSpPr>
          <p:nvPr>
            <p:ph type="body" idx="1"/>
          </p:nvPr>
        </p:nvSpPr>
        <p:spPr>
          <a:xfrm>
            <a:off x="743950" y="1659750"/>
            <a:ext cx="7675200" cy="11085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a:t>
            </a:r>
            <a:endParaRPr/>
          </a:p>
          <a:p>
            <a:pPr marL="0" lvl="0" indent="0" algn="ctr" rtl="0">
              <a:lnSpc>
                <a:spcPct val="50000"/>
              </a:lnSpc>
              <a:spcBef>
                <a:spcPts val="0"/>
              </a:spcBef>
              <a:spcAft>
                <a:spcPts val="0"/>
              </a:spcAft>
              <a:buNone/>
            </a:pPr>
            <a:r>
              <a:rPr lang="ru" sz="3600"/>
              <a:t>2,4 mSv per year</a:t>
            </a:r>
            <a:endParaRPr sz="3600"/>
          </a:p>
          <a:p>
            <a:pPr marL="0" lvl="0" indent="0" algn="ctr" rtl="0">
              <a:lnSpc>
                <a:spcPct val="50000"/>
              </a:lnSpc>
              <a:spcBef>
                <a:spcPts val="0"/>
              </a:spcBef>
              <a:spcAft>
                <a:spcPts val="0"/>
              </a:spcAft>
              <a:buNone/>
            </a:pPr>
            <a:endParaRPr sz="3600"/>
          </a:p>
          <a:p>
            <a:pPr marL="0" lvl="0" indent="0" algn="ctr" rtl="0">
              <a:lnSpc>
                <a:spcPct val="50000"/>
              </a:lnSpc>
              <a:spcBef>
                <a:spcPts val="0"/>
              </a:spcBef>
              <a:spcAft>
                <a:spcPts val="0"/>
              </a:spcAft>
              <a:buNone/>
            </a:pPr>
            <a:r>
              <a:rPr lang="ru" sz="3600"/>
              <a:t>0,006 mSv per day</a:t>
            </a:r>
            <a:endParaRPr sz="3600"/>
          </a:p>
        </p:txBody>
      </p:sp>
      <p:sp>
        <p:nvSpPr>
          <p:cNvPr id="362" name="Google Shape;362;p53"/>
          <p:cNvSpPr/>
          <p:nvPr/>
        </p:nvSpPr>
        <p:spPr>
          <a:xfrm>
            <a:off x="2406700" y="1505550"/>
            <a:ext cx="4256700" cy="1416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3"/>
          <p:cNvSpPr txBox="1">
            <a:spLocks noGrp="1"/>
          </p:cNvSpPr>
          <p:nvPr>
            <p:ph type="title"/>
          </p:nvPr>
        </p:nvSpPr>
        <p:spPr>
          <a:xfrm>
            <a:off x="591700" y="2953269"/>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Artificial radiation exposure</a:t>
            </a:r>
            <a:endParaRPr sz="3600" b="1"/>
          </a:p>
          <a:p>
            <a:pPr marL="0" lvl="0" indent="0" algn="ctr" rtl="0">
              <a:spcBef>
                <a:spcPts val="0"/>
              </a:spcBef>
              <a:spcAft>
                <a:spcPts val="0"/>
              </a:spcAft>
              <a:buClr>
                <a:schemeClr val="dk1"/>
              </a:buClr>
              <a:buSzPts val="1100"/>
              <a:buFont typeface="Arial"/>
              <a:buNone/>
            </a:pPr>
            <a:r>
              <a:rPr lang="ru" sz="2600"/>
              <a:t>(worldwide average)</a:t>
            </a:r>
            <a:endParaRPr sz="2600"/>
          </a:p>
        </p:txBody>
      </p:sp>
      <p:sp>
        <p:nvSpPr>
          <p:cNvPr id="364" name="Google Shape;364;p53"/>
          <p:cNvSpPr txBox="1">
            <a:spLocks noGrp="1"/>
          </p:cNvSpPr>
          <p:nvPr>
            <p:ph type="body" idx="1"/>
          </p:nvPr>
        </p:nvSpPr>
        <p:spPr>
          <a:xfrm>
            <a:off x="697450" y="3924325"/>
            <a:ext cx="7675200" cy="11085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3600">
                <a:solidFill>
                  <a:schemeClr val="lt1"/>
                </a:solidFill>
              </a:rPr>
              <a:t>                                                                                                                            </a:t>
            </a:r>
            <a:endParaRPr sz="3600"/>
          </a:p>
          <a:p>
            <a:pPr marL="0" lvl="0" indent="0" algn="ctr" rtl="0">
              <a:lnSpc>
                <a:spcPct val="50000"/>
              </a:lnSpc>
              <a:spcBef>
                <a:spcPts val="0"/>
              </a:spcBef>
              <a:spcAft>
                <a:spcPts val="0"/>
              </a:spcAft>
              <a:buNone/>
            </a:pPr>
            <a:r>
              <a:rPr lang="ru" sz="3600"/>
              <a:t>0,6 mSv per year</a:t>
            </a:r>
            <a:endParaRPr sz="3600"/>
          </a:p>
          <a:p>
            <a:pPr marL="0" lvl="0" indent="0" algn="ctr" rtl="0">
              <a:lnSpc>
                <a:spcPct val="50000"/>
              </a:lnSpc>
              <a:spcBef>
                <a:spcPts val="0"/>
              </a:spcBef>
              <a:spcAft>
                <a:spcPts val="0"/>
              </a:spcAft>
              <a:buNone/>
            </a:pPr>
            <a:endParaRPr/>
          </a:p>
          <a:p>
            <a:pPr marL="0" lvl="0" indent="0" algn="ctr" rtl="0">
              <a:spcBef>
                <a:spcPts val="800"/>
              </a:spcBef>
              <a:spcAft>
                <a:spcPts val="0"/>
              </a:spcAft>
              <a:buNone/>
            </a:pPr>
            <a:endParaRPr/>
          </a:p>
        </p:txBody>
      </p:sp>
      <p:sp>
        <p:nvSpPr>
          <p:cNvPr id="365" name="Google Shape;365;p53"/>
          <p:cNvSpPr/>
          <p:nvPr/>
        </p:nvSpPr>
        <p:spPr>
          <a:xfrm>
            <a:off x="2406700" y="3924325"/>
            <a:ext cx="4256700" cy="8202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6" name="Google Shape;366;p53"/>
          <p:cNvPicPr preferRelativeResize="0"/>
          <p:nvPr/>
        </p:nvPicPr>
        <p:blipFill>
          <a:blip r:embed="rId3">
            <a:alphaModFix/>
          </a:blip>
          <a:stretch>
            <a:fillRect/>
          </a:stretch>
        </p:blipFill>
        <p:spPr>
          <a:xfrm>
            <a:off x="47000" y="48925"/>
            <a:ext cx="2315375" cy="564925"/>
          </a:xfrm>
          <a:prstGeom prst="rect">
            <a:avLst/>
          </a:prstGeom>
          <a:noFill/>
          <a:ln>
            <a:noFill/>
          </a:ln>
        </p:spPr>
      </p:pic>
      <p:sp>
        <p:nvSpPr>
          <p:cNvPr id="367" name="Google Shape;367;p53"/>
          <p:cNvSpPr txBox="1"/>
          <p:nvPr/>
        </p:nvSpPr>
        <p:spPr>
          <a:xfrm>
            <a:off x="6577175" y="124800"/>
            <a:ext cx="2638200" cy="5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t>UNSCEAR 2008 Report Vol. I</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54"/>
          <p:cNvPicPr preferRelativeResize="0"/>
          <p:nvPr/>
        </p:nvPicPr>
        <p:blipFill rotWithShape="1">
          <a:blip r:embed="rId3">
            <a:alphaModFix/>
          </a:blip>
          <a:srcRect l="20660"/>
          <a:stretch/>
        </p:blipFill>
        <p:spPr>
          <a:xfrm>
            <a:off x="1263223" y="869225"/>
            <a:ext cx="3247252" cy="3069700"/>
          </a:xfrm>
          <a:prstGeom prst="rect">
            <a:avLst/>
          </a:prstGeom>
          <a:noFill/>
          <a:ln>
            <a:noFill/>
          </a:ln>
        </p:spPr>
      </p:pic>
      <p:pic>
        <p:nvPicPr>
          <p:cNvPr id="373" name="Google Shape;373;p54"/>
          <p:cNvPicPr preferRelativeResize="0"/>
          <p:nvPr/>
        </p:nvPicPr>
        <p:blipFill rotWithShape="1">
          <a:blip r:embed="rId4">
            <a:alphaModFix/>
          </a:blip>
          <a:srcRect l="6484" r="9524"/>
          <a:stretch/>
        </p:blipFill>
        <p:spPr>
          <a:xfrm rot="-5400000">
            <a:off x="5163432" y="1002436"/>
            <a:ext cx="3102553" cy="2770422"/>
          </a:xfrm>
          <a:prstGeom prst="rect">
            <a:avLst/>
          </a:prstGeom>
          <a:noFill/>
          <a:ln>
            <a:noFill/>
          </a:ln>
        </p:spPr>
      </p:pic>
      <p:sp>
        <p:nvSpPr>
          <p:cNvPr id="374" name="Google Shape;374;p54"/>
          <p:cNvSpPr txBox="1">
            <a:spLocks noGrp="1"/>
          </p:cNvSpPr>
          <p:nvPr>
            <p:ph type="body" idx="4294967295"/>
          </p:nvPr>
        </p:nvSpPr>
        <p:spPr>
          <a:xfrm>
            <a:off x="325175" y="125625"/>
            <a:ext cx="8868000" cy="7107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ru" sz="2000"/>
              <a:t>Average natural background radiation </a:t>
            </a:r>
            <a:endParaRPr sz="2000"/>
          </a:p>
          <a:p>
            <a:pPr marL="0" lvl="0" indent="0" algn="ctr" rtl="0">
              <a:spcBef>
                <a:spcPts val="0"/>
              </a:spcBef>
              <a:spcAft>
                <a:spcPts val="0"/>
              </a:spcAft>
              <a:buNone/>
            </a:pPr>
            <a:r>
              <a:rPr lang="ru" sz="2000">
                <a:solidFill>
                  <a:srgbClr val="B4A7D6"/>
                </a:solidFill>
              </a:rPr>
              <a:t>0,1-0,3 μSv/hour</a:t>
            </a:r>
            <a:r>
              <a:rPr lang="ru" sz="2000"/>
              <a:t> = </a:t>
            </a:r>
            <a:r>
              <a:rPr lang="ru" sz="2000">
                <a:solidFill>
                  <a:srgbClr val="B4A7D6"/>
                </a:solidFill>
              </a:rPr>
              <a:t>0,002-0,006 mSv/day</a:t>
            </a:r>
            <a:endParaRPr sz="2000">
              <a:solidFill>
                <a:srgbClr val="B4A7D6"/>
              </a:solidFill>
            </a:endParaRPr>
          </a:p>
        </p:txBody>
      </p:sp>
      <p:sp>
        <p:nvSpPr>
          <p:cNvPr id="375" name="Google Shape;375;p54"/>
          <p:cNvSpPr txBox="1">
            <a:spLocks noGrp="1"/>
          </p:cNvSpPr>
          <p:nvPr>
            <p:ph type="body" idx="4294967295"/>
          </p:nvPr>
        </p:nvSpPr>
        <p:spPr>
          <a:xfrm>
            <a:off x="73900" y="4049700"/>
            <a:ext cx="47373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In front of the sarcophagus of the 4th reactor of the Chernobyl nuclear power plant</a:t>
            </a:r>
            <a:endParaRPr sz="1900"/>
          </a:p>
          <a:p>
            <a:pPr marL="0" marR="0" lvl="0" indent="0" algn="ctr" rtl="0">
              <a:lnSpc>
                <a:spcPct val="90000"/>
              </a:lnSpc>
              <a:spcBef>
                <a:spcPts val="0"/>
              </a:spcBef>
              <a:spcAft>
                <a:spcPts val="0"/>
              </a:spcAft>
              <a:buNone/>
            </a:pPr>
            <a:r>
              <a:rPr lang="ru" sz="1900">
                <a:solidFill>
                  <a:srgbClr val="B4A7D6"/>
                </a:solidFill>
              </a:rPr>
              <a:t>0,54 μSv/hour </a:t>
            </a:r>
            <a:r>
              <a:rPr lang="ru" sz="1900"/>
              <a:t>= </a:t>
            </a:r>
            <a:r>
              <a:rPr lang="ru" sz="1900">
                <a:solidFill>
                  <a:srgbClr val="B4A7D6"/>
                </a:solidFill>
              </a:rPr>
              <a:t>0,013 mSv/day</a:t>
            </a:r>
            <a:r>
              <a:rPr lang="ru" sz="1900"/>
              <a:t> (2 times more</a:t>
            </a:r>
            <a:r>
              <a:rPr lang="ru" sz="1500"/>
              <a:t>)</a:t>
            </a:r>
            <a:endParaRPr sz="1500"/>
          </a:p>
          <a:p>
            <a:pPr marL="0" lvl="0" indent="0" algn="l" rtl="0">
              <a:spcBef>
                <a:spcPts val="800"/>
              </a:spcBef>
              <a:spcAft>
                <a:spcPts val="0"/>
              </a:spcAft>
              <a:buNone/>
            </a:pPr>
            <a:endParaRPr sz="1600"/>
          </a:p>
        </p:txBody>
      </p:sp>
      <p:sp>
        <p:nvSpPr>
          <p:cNvPr id="376" name="Google Shape;376;p54"/>
          <p:cNvSpPr txBox="1">
            <a:spLocks noGrp="1"/>
          </p:cNvSpPr>
          <p:nvPr>
            <p:ph type="body" idx="4294967295"/>
          </p:nvPr>
        </p:nvSpPr>
        <p:spPr>
          <a:xfrm>
            <a:off x="4973523" y="4113425"/>
            <a:ext cx="4109700" cy="10938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ru" sz="1900"/>
              <a:t>Daily exposure in the Exclusion Zone</a:t>
            </a:r>
            <a:endParaRPr sz="1900"/>
          </a:p>
          <a:p>
            <a:pPr marL="0" lvl="0" indent="0" algn="ctr" rtl="0">
              <a:spcBef>
                <a:spcPts val="0"/>
              </a:spcBef>
              <a:spcAft>
                <a:spcPts val="0"/>
              </a:spcAft>
              <a:buNone/>
            </a:pPr>
            <a:r>
              <a:rPr lang="ru" sz="1900">
                <a:solidFill>
                  <a:srgbClr val="B4A7D6"/>
                </a:solidFill>
              </a:rPr>
              <a:t>0,002 mSv</a:t>
            </a:r>
            <a:r>
              <a:rPr lang="ru" sz="1900"/>
              <a:t> (normal)</a:t>
            </a:r>
            <a:endParaRPr sz="19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5"/>
          <p:cNvSpPr txBox="1">
            <a:spLocks noGrp="1"/>
          </p:cNvSpPr>
          <p:nvPr>
            <p:ph type="title"/>
          </p:nvPr>
        </p:nvSpPr>
        <p:spPr>
          <a:xfrm>
            <a:off x="214950" y="169975"/>
            <a:ext cx="8714100" cy="522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300" b="1"/>
              <a:t>Radiation dose to adults from common imaging examinations</a:t>
            </a:r>
            <a:endParaRPr sz="3300" b="1"/>
          </a:p>
        </p:txBody>
      </p:sp>
      <p:pic>
        <p:nvPicPr>
          <p:cNvPr id="382" name="Google Shape;382;p55"/>
          <p:cNvPicPr preferRelativeResize="0"/>
          <p:nvPr/>
        </p:nvPicPr>
        <p:blipFill>
          <a:blip r:embed="rId3">
            <a:alphaModFix/>
          </a:blip>
          <a:stretch>
            <a:fillRect/>
          </a:stretch>
        </p:blipFill>
        <p:spPr>
          <a:xfrm>
            <a:off x="962300" y="916100"/>
            <a:ext cx="7219380" cy="4146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6"/>
          <p:cNvSpPr txBox="1">
            <a:spLocks noGrp="1"/>
          </p:cNvSpPr>
          <p:nvPr>
            <p:ph type="title"/>
          </p:nvPr>
        </p:nvSpPr>
        <p:spPr>
          <a:xfrm>
            <a:off x="214950" y="169975"/>
            <a:ext cx="8714100" cy="522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300" b="1"/>
              <a:t>Radiation dose to adults from common imaging examinations</a:t>
            </a:r>
            <a:endParaRPr sz="3300" b="1"/>
          </a:p>
        </p:txBody>
      </p:sp>
      <p:pic>
        <p:nvPicPr>
          <p:cNvPr id="388" name="Google Shape;388;p56"/>
          <p:cNvPicPr preferRelativeResize="0"/>
          <p:nvPr/>
        </p:nvPicPr>
        <p:blipFill>
          <a:blip r:embed="rId3">
            <a:alphaModFix/>
          </a:blip>
          <a:stretch>
            <a:fillRect/>
          </a:stretch>
        </p:blipFill>
        <p:spPr>
          <a:xfrm>
            <a:off x="1196800" y="918875"/>
            <a:ext cx="6750412" cy="41461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7"/>
          <p:cNvSpPr txBox="1">
            <a:spLocks noGrp="1"/>
          </p:cNvSpPr>
          <p:nvPr>
            <p:ph type="title"/>
          </p:nvPr>
        </p:nvSpPr>
        <p:spPr>
          <a:xfrm>
            <a:off x="348650" y="11987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Comparison of exposure doses</a:t>
            </a:r>
            <a:endParaRPr sz="3600" b="1"/>
          </a:p>
        </p:txBody>
      </p:sp>
      <p:pic>
        <p:nvPicPr>
          <p:cNvPr id="394" name="Google Shape;394;p57"/>
          <p:cNvPicPr preferRelativeResize="0"/>
          <p:nvPr/>
        </p:nvPicPr>
        <p:blipFill rotWithShape="1">
          <a:blip r:embed="rId3">
            <a:alphaModFix/>
          </a:blip>
          <a:srcRect l="40125" t="74770" r="31737" b="3030"/>
          <a:stretch/>
        </p:blipFill>
        <p:spPr>
          <a:xfrm>
            <a:off x="1531750" y="692575"/>
            <a:ext cx="6154406" cy="435485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8"/>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58"/>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Effects of Radiation</a:t>
            </a:r>
            <a:endParaRPr sz="3600"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9"/>
          <p:cNvSpPr txBox="1">
            <a:spLocks noGrp="1"/>
          </p:cNvSpPr>
          <p:nvPr>
            <p:ph type="title"/>
          </p:nvPr>
        </p:nvSpPr>
        <p:spPr>
          <a:xfrm>
            <a:off x="311700" y="1789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action of radiation</a:t>
            </a:r>
            <a:endParaRPr sz="3600" b="1"/>
          </a:p>
        </p:txBody>
      </p:sp>
      <p:pic>
        <p:nvPicPr>
          <p:cNvPr id="406" name="Google Shape;406;p59"/>
          <p:cNvPicPr preferRelativeResize="0"/>
          <p:nvPr/>
        </p:nvPicPr>
        <p:blipFill>
          <a:blip r:embed="rId3">
            <a:alphaModFix/>
          </a:blip>
          <a:stretch>
            <a:fillRect/>
          </a:stretch>
        </p:blipFill>
        <p:spPr>
          <a:xfrm>
            <a:off x="466475" y="802925"/>
            <a:ext cx="3405050" cy="4256301"/>
          </a:xfrm>
          <a:prstGeom prst="rect">
            <a:avLst/>
          </a:prstGeom>
          <a:noFill/>
          <a:ln>
            <a:noFill/>
          </a:ln>
        </p:spPr>
      </p:pic>
      <p:pic>
        <p:nvPicPr>
          <p:cNvPr id="407" name="Google Shape;407;p59"/>
          <p:cNvPicPr preferRelativeResize="0"/>
          <p:nvPr/>
        </p:nvPicPr>
        <p:blipFill>
          <a:blip r:embed="rId4">
            <a:alphaModFix/>
          </a:blip>
          <a:stretch>
            <a:fillRect/>
          </a:stretch>
        </p:blipFill>
        <p:spPr>
          <a:xfrm>
            <a:off x="4259800" y="802925"/>
            <a:ext cx="4389975" cy="2560260"/>
          </a:xfrm>
          <a:prstGeom prst="rect">
            <a:avLst/>
          </a:prstGeom>
          <a:noFill/>
          <a:ln>
            <a:noFill/>
          </a:ln>
        </p:spPr>
      </p:pic>
      <p:sp>
        <p:nvSpPr>
          <p:cNvPr id="408" name="Google Shape;408;p59"/>
          <p:cNvSpPr txBox="1"/>
          <p:nvPr/>
        </p:nvSpPr>
        <p:spPr>
          <a:xfrm>
            <a:off x="4073825" y="3363175"/>
            <a:ext cx="4941300" cy="161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600">
                <a:solidFill>
                  <a:srgbClr val="EDEDED"/>
                </a:solidFill>
                <a:latin typeface="Corbel"/>
                <a:ea typeface="Corbel"/>
                <a:cs typeface="Corbel"/>
                <a:sym typeface="Corbel"/>
              </a:rPr>
              <a:t>Radiation can damage DNA directly by causing </a:t>
            </a:r>
            <a:r>
              <a:rPr lang="ru" sz="1600">
                <a:solidFill>
                  <a:srgbClr val="B4A7D6"/>
                </a:solidFill>
                <a:latin typeface="Corbel"/>
                <a:ea typeface="Corbel"/>
                <a:cs typeface="Corbel"/>
                <a:sym typeface="Corbel"/>
              </a:rPr>
              <a:t>DNA breaks</a:t>
            </a:r>
            <a:r>
              <a:rPr lang="ru" sz="1600">
                <a:solidFill>
                  <a:srgbClr val="EDEDED"/>
                </a:solidFill>
                <a:latin typeface="Corbel"/>
                <a:ea typeface="Corbel"/>
                <a:cs typeface="Corbel"/>
                <a:sym typeface="Corbel"/>
              </a:rPr>
              <a:t> or indirectly by causing water radiolysis with </a:t>
            </a:r>
            <a:r>
              <a:rPr lang="ru" sz="1600">
                <a:solidFill>
                  <a:srgbClr val="B4A7D6"/>
                </a:solidFill>
                <a:latin typeface="Corbel"/>
                <a:ea typeface="Corbel"/>
                <a:cs typeface="Corbel"/>
                <a:sym typeface="Corbel"/>
              </a:rPr>
              <a:t>radical generation </a:t>
            </a:r>
            <a:r>
              <a:rPr lang="ru" sz="1600">
                <a:solidFill>
                  <a:srgbClr val="EDEDED"/>
                </a:solidFill>
                <a:latin typeface="Corbel"/>
                <a:ea typeface="Corbel"/>
                <a:cs typeface="Corbel"/>
                <a:sym typeface="Corbel"/>
              </a:rPr>
              <a:t>in  such as H2O2 and hydroxyl radicals.</a:t>
            </a:r>
            <a:endParaRPr sz="1600">
              <a:solidFill>
                <a:srgbClr val="EDEDED"/>
              </a:solidFill>
              <a:latin typeface="Corbel"/>
              <a:ea typeface="Corbel"/>
              <a:cs typeface="Corbel"/>
              <a:sym typeface="Corbel"/>
            </a:endParaRPr>
          </a:p>
          <a:p>
            <a:pPr marL="0" lvl="0" indent="0" algn="l" rtl="0">
              <a:spcBef>
                <a:spcPts val="0"/>
              </a:spcBef>
              <a:spcAft>
                <a:spcPts val="0"/>
              </a:spcAft>
              <a:buNone/>
            </a:pPr>
            <a:r>
              <a:rPr lang="ru" sz="1600">
                <a:solidFill>
                  <a:srgbClr val="EDEDED"/>
                </a:solidFill>
                <a:latin typeface="Corbel"/>
                <a:ea typeface="Corbel"/>
                <a:cs typeface="Corbel"/>
                <a:sym typeface="Corbel"/>
              </a:rPr>
              <a:t>DNA damage, if not repaired, will likely cause </a:t>
            </a:r>
            <a:r>
              <a:rPr lang="ru" sz="1600">
                <a:solidFill>
                  <a:srgbClr val="B4A7D6"/>
                </a:solidFill>
                <a:latin typeface="Corbel"/>
                <a:ea typeface="Corbel"/>
                <a:cs typeface="Corbel"/>
                <a:sym typeface="Corbel"/>
              </a:rPr>
              <a:t>cell death</a:t>
            </a:r>
            <a:r>
              <a:rPr lang="ru" sz="1600">
                <a:solidFill>
                  <a:srgbClr val="EDEDED"/>
                </a:solidFill>
                <a:latin typeface="Corbel"/>
                <a:ea typeface="Corbel"/>
                <a:cs typeface="Corbel"/>
                <a:sym typeface="Corbel"/>
              </a:rPr>
              <a:t> or </a:t>
            </a:r>
            <a:r>
              <a:rPr lang="ru" sz="1600">
                <a:solidFill>
                  <a:srgbClr val="B4A7D6"/>
                </a:solidFill>
                <a:latin typeface="Corbel"/>
                <a:ea typeface="Corbel"/>
                <a:cs typeface="Corbel"/>
                <a:sym typeface="Corbel"/>
              </a:rPr>
              <a:t>mutations.</a:t>
            </a:r>
            <a:endParaRPr sz="1100">
              <a:solidFill>
                <a:srgbClr val="B4A7D6"/>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0"/>
          <p:cNvSpPr txBox="1">
            <a:spLocks noGrp="1"/>
          </p:cNvSpPr>
          <p:nvPr>
            <p:ph type="body" idx="1"/>
          </p:nvPr>
        </p:nvSpPr>
        <p:spPr>
          <a:xfrm>
            <a:off x="685225" y="775950"/>
            <a:ext cx="3768900" cy="9828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ru" sz="3000">
                <a:solidFill>
                  <a:srgbClr val="B4A7D6"/>
                </a:solidFill>
              </a:rPr>
              <a:t>Stochastic effects</a:t>
            </a:r>
            <a:endParaRPr sz="3000">
              <a:solidFill>
                <a:srgbClr val="B4A7D6"/>
              </a:solidFill>
            </a:endParaRPr>
          </a:p>
          <a:p>
            <a:pPr marL="0" lvl="0" indent="0" algn="l" rtl="0">
              <a:spcBef>
                <a:spcPts val="0"/>
              </a:spcBef>
              <a:spcAft>
                <a:spcPts val="0"/>
              </a:spcAft>
              <a:buNone/>
            </a:pPr>
            <a:r>
              <a:rPr lang="ru" sz="2400">
                <a:solidFill>
                  <a:srgbClr val="B4A7D6"/>
                </a:solidFill>
              </a:rPr>
              <a:t>(delayed)</a:t>
            </a:r>
            <a:endParaRPr sz="2400">
              <a:solidFill>
                <a:srgbClr val="B4A7D6"/>
              </a:solidFill>
            </a:endParaRPr>
          </a:p>
        </p:txBody>
      </p:sp>
      <p:sp>
        <p:nvSpPr>
          <p:cNvPr id="414" name="Google Shape;414;p60"/>
          <p:cNvSpPr txBox="1">
            <a:spLocks noGrp="1"/>
          </p:cNvSpPr>
          <p:nvPr>
            <p:ph type="title"/>
          </p:nvPr>
        </p:nvSpPr>
        <p:spPr>
          <a:xfrm>
            <a:off x="628650" y="96898"/>
            <a:ext cx="7886700" cy="7161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effects of radiation</a:t>
            </a:r>
            <a:endParaRPr sz="3600" b="1"/>
          </a:p>
        </p:txBody>
      </p:sp>
      <p:sp>
        <p:nvSpPr>
          <p:cNvPr id="415" name="Google Shape;415;p60"/>
          <p:cNvSpPr txBox="1">
            <a:spLocks noGrp="1"/>
          </p:cNvSpPr>
          <p:nvPr>
            <p:ph type="body" idx="2"/>
          </p:nvPr>
        </p:nvSpPr>
        <p:spPr>
          <a:xfrm>
            <a:off x="171550" y="1664575"/>
            <a:ext cx="4335000" cy="2763300"/>
          </a:xfrm>
          <a:prstGeom prst="rect">
            <a:avLst/>
          </a:prstGeom>
        </p:spPr>
        <p:txBody>
          <a:bodyPr spcFirstLastPara="1" wrap="square" lIns="68575" tIns="34275" rIns="68575" bIns="34275" anchor="t" anchorCtr="0">
            <a:noAutofit/>
          </a:bodyPr>
          <a:lstStyle/>
          <a:p>
            <a:pPr marL="457200" lvl="0" indent="-349250" algn="l" rtl="0">
              <a:spcBef>
                <a:spcPts val="800"/>
              </a:spcBef>
              <a:spcAft>
                <a:spcPts val="0"/>
              </a:spcAft>
              <a:buSzPts val="1900"/>
              <a:buChar char="•"/>
            </a:pPr>
            <a:r>
              <a:rPr lang="ru" sz="2600"/>
              <a:t>occur by chance</a:t>
            </a:r>
            <a:endParaRPr sz="2600"/>
          </a:p>
          <a:p>
            <a:pPr marL="457200" lvl="0" indent="-349250" algn="l" rtl="0">
              <a:spcBef>
                <a:spcPts val="0"/>
              </a:spcBef>
              <a:spcAft>
                <a:spcPts val="0"/>
              </a:spcAft>
              <a:buSzPts val="1900"/>
              <a:buChar char="•"/>
            </a:pPr>
            <a:r>
              <a:rPr lang="ru" sz="2600"/>
              <a:t>have no threshold</a:t>
            </a:r>
            <a:endParaRPr sz="2600"/>
          </a:p>
          <a:p>
            <a:pPr marL="457200" lvl="0" indent="-349250" algn="l" rtl="0">
              <a:spcBef>
                <a:spcPts val="0"/>
              </a:spcBef>
              <a:spcAft>
                <a:spcPts val="0"/>
              </a:spcAft>
              <a:buSzPts val="1900"/>
              <a:buChar char="•"/>
            </a:pPr>
            <a:r>
              <a:rPr lang="ru" sz="2600"/>
              <a:t>risk increases with dose</a:t>
            </a:r>
            <a:endParaRPr sz="2600"/>
          </a:p>
          <a:p>
            <a:pPr marL="457200" lvl="0" indent="-349250" algn="l" rtl="0">
              <a:spcBef>
                <a:spcPts val="0"/>
              </a:spcBef>
              <a:spcAft>
                <a:spcPts val="0"/>
              </a:spcAft>
              <a:buSzPts val="1900"/>
              <a:buChar char="•"/>
            </a:pPr>
            <a:r>
              <a:rPr lang="ru" sz="2600"/>
              <a:t>cancer, hereditary effects</a:t>
            </a:r>
            <a:endParaRPr sz="2600"/>
          </a:p>
        </p:txBody>
      </p:sp>
      <p:sp>
        <p:nvSpPr>
          <p:cNvPr id="416" name="Google Shape;416;p60"/>
          <p:cNvSpPr txBox="1">
            <a:spLocks noGrp="1"/>
          </p:cNvSpPr>
          <p:nvPr>
            <p:ph type="body" idx="3"/>
          </p:nvPr>
        </p:nvSpPr>
        <p:spPr>
          <a:xfrm>
            <a:off x="4585100" y="800875"/>
            <a:ext cx="3776700" cy="632700"/>
          </a:xfrm>
          <a:prstGeom prst="rect">
            <a:avLst/>
          </a:prstGeom>
        </p:spPr>
        <p:txBody>
          <a:bodyPr spcFirstLastPara="1" wrap="square" lIns="68575" tIns="34275" rIns="68575" bIns="34275" anchor="b" anchorCtr="0">
            <a:noAutofit/>
          </a:bodyPr>
          <a:lstStyle/>
          <a:p>
            <a:pPr marL="0" lvl="0" indent="0" algn="l" rtl="0">
              <a:spcBef>
                <a:spcPts val="800"/>
              </a:spcBef>
              <a:spcAft>
                <a:spcPts val="0"/>
              </a:spcAft>
              <a:buNone/>
            </a:pPr>
            <a:r>
              <a:rPr lang="ru" sz="3000">
                <a:solidFill>
                  <a:srgbClr val="B4A7D6"/>
                </a:solidFill>
              </a:rPr>
              <a:t>Deterministic effects</a:t>
            </a:r>
            <a:endParaRPr/>
          </a:p>
        </p:txBody>
      </p:sp>
      <p:sp>
        <p:nvSpPr>
          <p:cNvPr id="417" name="Google Shape;417;p60"/>
          <p:cNvSpPr txBox="1">
            <a:spLocks noGrp="1"/>
          </p:cNvSpPr>
          <p:nvPr>
            <p:ph type="body" idx="4"/>
          </p:nvPr>
        </p:nvSpPr>
        <p:spPr>
          <a:xfrm>
            <a:off x="4386350" y="1664575"/>
            <a:ext cx="4586100" cy="2763300"/>
          </a:xfrm>
          <a:prstGeom prst="rect">
            <a:avLst/>
          </a:prstGeom>
        </p:spPr>
        <p:txBody>
          <a:bodyPr spcFirstLastPara="1" wrap="square" lIns="68575" tIns="34275" rIns="68575" bIns="34275" anchor="t" anchorCtr="0">
            <a:noAutofit/>
          </a:bodyPr>
          <a:lstStyle/>
          <a:p>
            <a:pPr marL="457200" marR="0" lvl="0" indent="-349250" algn="l" rtl="0">
              <a:lnSpc>
                <a:spcPct val="90000"/>
              </a:lnSpc>
              <a:spcBef>
                <a:spcPts val="800"/>
              </a:spcBef>
              <a:spcAft>
                <a:spcPts val="0"/>
              </a:spcAft>
              <a:buSzPts val="1900"/>
              <a:buChar char="•"/>
            </a:pPr>
            <a:r>
              <a:rPr lang="ru" sz="2600"/>
              <a:t>directly caused by radiation</a:t>
            </a:r>
            <a:endParaRPr sz="2600"/>
          </a:p>
          <a:p>
            <a:pPr marL="457200" marR="0" lvl="0" indent="-349250" algn="l" rtl="0">
              <a:lnSpc>
                <a:spcPct val="90000"/>
              </a:lnSpc>
              <a:spcBef>
                <a:spcPts val="0"/>
              </a:spcBef>
              <a:spcAft>
                <a:spcPts val="0"/>
              </a:spcAft>
              <a:buSzPts val="1900"/>
              <a:buChar char="•"/>
            </a:pPr>
            <a:r>
              <a:rPr lang="ru" sz="2600"/>
              <a:t>have threshold</a:t>
            </a:r>
            <a:endParaRPr sz="2600"/>
          </a:p>
          <a:p>
            <a:pPr marL="457200" marR="0" lvl="0" indent="-349250" algn="l" rtl="0">
              <a:lnSpc>
                <a:spcPct val="90000"/>
              </a:lnSpc>
              <a:spcBef>
                <a:spcPts val="0"/>
              </a:spcBef>
              <a:spcAft>
                <a:spcPts val="0"/>
              </a:spcAft>
              <a:buSzPts val="1900"/>
              <a:buChar char="•"/>
            </a:pPr>
            <a:r>
              <a:rPr lang="ru" sz="2600"/>
              <a:t>severity increases with dose</a:t>
            </a:r>
            <a:endParaRPr sz="2600"/>
          </a:p>
          <a:p>
            <a:pPr marL="457200" marR="0" lvl="0" indent="-349250" algn="l" rtl="0">
              <a:lnSpc>
                <a:spcPct val="90000"/>
              </a:lnSpc>
              <a:spcBef>
                <a:spcPts val="0"/>
              </a:spcBef>
              <a:spcAft>
                <a:spcPts val="0"/>
              </a:spcAft>
              <a:buSzPts val="1900"/>
              <a:buChar char="•"/>
            </a:pPr>
            <a:r>
              <a:rPr lang="ru" sz="2600"/>
              <a:t>skin damage, epilation, etc</a:t>
            </a:r>
            <a:endParaRPr/>
          </a:p>
          <a:p>
            <a:pPr marL="0" lvl="0" indent="0" algn="l" rtl="0">
              <a:spcBef>
                <a:spcPts val="800"/>
              </a:spcBef>
              <a:spcAft>
                <a:spcPts val="0"/>
              </a:spcAft>
              <a:buNone/>
            </a:pPr>
            <a:endParaRPr/>
          </a:p>
        </p:txBody>
      </p:sp>
      <p:pic>
        <p:nvPicPr>
          <p:cNvPr id="418" name="Google Shape;418;p60"/>
          <p:cNvPicPr preferRelativeResize="0"/>
          <p:nvPr/>
        </p:nvPicPr>
        <p:blipFill rotWithShape="1">
          <a:blip r:embed="rId3">
            <a:alphaModFix/>
          </a:blip>
          <a:srcRect t="7269" b="8598"/>
          <a:stretch/>
        </p:blipFill>
        <p:spPr>
          <a:xfrm>
            <a:off x="2054425" y="3532450"/>
            <a:ext cx="4862675" cy="13745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1"/>
          <p:cNvSpPr txBox="1">
            <a:spLocks noGrp="1"/>
          </p:cNvSpPr>
          <p:nvPr>
            <p:ph type="title"/>
          </p:nvPr>
        </p:nvSpPr>
        <p:spPr>
          <a:xfrm>
            <a:off x="311700" y="1153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effects of radiation</a:t>
            </a:r>
            <a:endParaRPr sz="3600" b="1"/>
          </a:p>
        </p:txBody>
      </p:sp>
      <p:pic>
        <p:nvPicPr>
          <p:cNvPr id="424" name="Google Shape;424;p61"/>
          <p:cNvPicPr preferRelativeResize="0"/>
          <p:nvPr/>
        </p:nvPicPr>
        <p:blipFill rotWithShape="1">
          <a:blip r:embed="rId3">
            <a:alphaModFix/>
          </a:blip>
          <a:srcRect l="38959" t="75355" r="30249" b="3299"/>
          <a:stretch/>
        </p:blipFill>
        <p:spPr>
          <a:xfrm>
            <a:off x="938075" y="747275"/>
            <a:ext cx="7312378" cy="427697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2"/>
          <p:cNvSpPr txBox="1">
            <a:spLocks noGrp="1"/>
          </p:cNvSpPr>
          <p:nvPr>
            <p:ph type="title"/>
          </p:nvPr>
        </p:nvSpPr>
        <p:spPr>
          <a:xfrm>
            <a:off x="311700" y="353500"/>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Deterministic effects</a:t>
            </a:r>
            <a:endParaRPr sz="3600" b="1"/>
          </a:p>
        </p:txBody>
      </p:sp>
      <p:sp>
        <p:nvSpPr>
          <p:cNvPr id="430" name="Google Shape;430;p62"/>
          <p:cNvSpPr txBox="1"/>
          <p:nvPr/>
        </p:nvSpPr>
        <p:spPr>
          <a:xfrm>
            <a:off x="863100" y="1107275"/>
            <a:ext cx="7417800" cy="35244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90000"/>
              </a:lnSpc>
              <a:spcBef>
                <a:spcPts val="800"/>
              </a:spcBef>
              <a:spcAft>
                <a:spcPts val="0"/>
              </a:spcAft>
              <a:buClr>
                <a:srgbClr val="EDEDED"/>
              </a:buClr>
              <a:buSzPts val="2100"/>
              <a:buChar char="•"/>
            </a:pPr>
            <a:r>
              <a:rPr lang="ru" sz="2800">
                <a:solidFill>
                  <a:srgbClr val="EDEDED"/>
                </a:solidFill>
                <a:latin typeface="Corbel"/>
                <a:ea typeface="Corbel"/>
                <a:cs typeface="Corbel"/>
                <a:sym typeface="Corbel"/>
              </a:rPr>
              <a:t>skin erythema:</a:t>
            </a:r>
            <a:r>
              <a:rPr lang="ru" sz="2800">
                <a:solidFill>
                  <a:srgbClr val="B4A7D6"/>
                </a:solidFill>
                <a:latin typeface="Corbel"/>
                <a:ea typeface="Corbel"/>
                <a:cs typeface="Corbel"/>
                <a:sym typeface="Corbel"/>
              </a:rPr>
              <a:t> 2-5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irreversible skin damage: </a:t>
            </a:r>
            <a:r>
              <a:rPr lang="ru" sz="2800">
                <a:solidFill>
                  <a:srgbClr val="B4A7D6"/>
                </a:solidFill>
                <a:latin typeface="Corbel"/>
                <a:ea typeface="Corbel"/>
                <a:cs typeface="Corbel"/>
                <a:sym typeface="Corbel"/>
              </a:rPr>
              <a:t>20-40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hair loss: </a:t>
            </a:r>
            <a:r>
              <a:rPr lang="ru" sz="2800">
                <a:solidFill>
                  <a:srgbClr val="B4A7D6"/>
                </a:solidFill>
                <a:latin typeface="Corbel"/>
                <a:ea typeface="Corbel"/>
                <a:cs typeface="Corbel"/>
                <a:sym typeface="Corbel"/>
              </a:rPr>
              <a:t>2-5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sterility: </a:t>
            </a:r>
            <a:r>
              <a:rPr lang="ru" sz="2800">
                <a:solidFill>
                  <a:srgbClr val="B4A7D6"/>
                </a:solidFill>
                <a:latin typeface="Corbel"/>
                <a:ea typeface="Corbel"/>
                <a:cs typeface="Corbel"/>
                <a:sym typeface="Corbel"/>
              </a:rPr>
              <a:t>2-3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uFill>
                  <a:noFill/>
                </a:uFill>
                <a:latin typeface="Corbel"/>
                <a:ea typeface="Corbel"/>
                <a:cs typeface="Corbel"/>
                <a:sym typeface="Corbel"/>
                <a:hlinkClick r:id="rId3">
                  <a:extLst>
                    <a:ext uri="{A12FA001-AC4F-418D-AE19-62706E023703}">
                      <ahyp:hlinkClr xmlns:ahyp="http://schemas.microsoft.com/office/drawing/2018/hyperlinkcolor" val="tx"/>
                    </a:ext>
                  </a:extLst>
                </a:hlinkClick>
              </a:rPr>
              <a:t>cataracts</a:t>
            </a:r>
            <a:r>
              <a:rPr lang="ru" sz="2800">
                <a:solidFill>
                  <a:srgbClr val="EDEDED"/>
                </a:solidFill>
                <a:latin typeface="Corbel"/>
                <a:ea typeface="Corbel"/>
                <a:cs typeface="Corbel"/>
                <a:sym typeface="Corbel"/>
              </a:rPr>
              <a:t>: </a:t>
            </a:r>
            <a:r>
              <a:rPr lang="ru" sz="2800">
                <a:solidFill>
                  <a:srgbClr val="B4A7D6"/>
                </a:solidFill>
                <a:latin typeface="Corbel"/>
                <a:ea typeface="Corbel"/>
                <a:cs typeface="Corbel"/>
                <a:sym typeface="Corbel"/>
              </a:rPr>
              <a:t>0.5 Gy </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lethality (whole body): </a:t>
            </a:r>
            <a:r>
              <a:rPr lang="ru" sz="2800">
                <a:solidFill>
                  <a:srgbClr val="B4A7D6"/>
                </a:solidFill>
                <a:latin typeface="Corbel"/>
                <a:ea typeface="Corbel"/>
                <a:cs typeface="Corbel"/>
                <a:sym typeface="Corbel"/>
              </a:rPr>
              <a:t>3-5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fetal abnormality: </a:t>
            </a:r>
            <a:r>
              <a:rPr lang="ru" sz="2800">
                <a:solidFill>
                  <a:srgbClr val="B4A7D6"/>
                </a:solidFill>
                <a:latin typeface="Corbel"/>
                <a:ea typeface="Corbel"/>
                <a:cs typeface="Corbel"/>
                <a:sym typeface="Corbel"/>
              </a:rPr>
              <a:t>0.1-0.5 Gy</a:t>
            </a:r>
            <a:endParaRPr sz="750">
              <a:solidFill>
                <a:srgbClr val="B4A7D6"/>
              </a:solidFill>
              <a:highlight>
                <a:srgbClr val="FFFFFF"/>
              </a:highlight>
            </a:endParaRPr>
          </a:p>
          <a:p>
            <a:pPr marL="0" lvl="0" indent="0" algn="l" rtl="0">
              <a:lnSpc>
                <a:spcPct val="90000"/>
              </a:lnSpc>
              <a:spcBef>
                <a:spcPts val="800"/>
              </a:spcBef>
              <a:spcAft>
                <a:spcPts val="0"/>
              </a:spcAft>
              <a:buNone/>
            </a:pPr>
            <a:endParaRPr sz="1150">
              <a:solidFill>
                <a:srgbClr val="3D3D3D"/>
              </a:solidFill>
              <a:highlight>
                <a:srgbClr val="FFFFFF"/>
              </a:high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3"/>
          <p:cNvSpPr txBox="1">
            <a:spLocks noGrp="1"/>
          </p:cNvSpPr>
          <p:nvPr>
            <p:ph type="title"/>
          </p:nvPr>
        </p:nvSpPr>
        <p:spPr>
          <a:xfrm>
            <a:off x="311700" y="4421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Diagnostic imaging procedures utilizing radiation</a:t>
            </a:r>
            <a:endParaRPr sz="3600" b="1"/>
          </a:p>
        </p:txBody>
      </p:sp>
      <p:sp>
        <p:nvSpPr>
          <p:cNvPr id="436" name="Google Shape;436;p63"/>
          <p:cNvSpPr txBox="1"/>
          <p:nvPr/>
        </p:nvSpPr>
        <p:spPr>
          <a:xfrm>
            <a:off x="863100" y="1188575"/>
            <a:ext cx="7417800" cy="35244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80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Radiography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Fluoroscopy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Computed tomography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Nuclear medicine procedures </a:t>
            </a:r>
            <a:endParaRPr sz="2800">
              <a:solidFill>
                <a:srgbClr val="EDEDED"/>
              </a:solidFill>
              <a:latin typeface="Corbel"/>
              <a:ea typeface="Corbel"/>
              <a:cs typeface="Corbel"/>
              <a:sym typeface="Corbe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4"/>
          <p:cNvSpPr txBox="1">
            <a:spLocks noGrp="1"/>
          </p:cNvSpPr>
          <p:nvPr>
            <p:ph type="title"/>
          </p:nvPr>
        </p:nvSpPr>
        <p:spPr>
          <a:xfrm>
            <a:off x="311700" y="353500"/>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Principles of radiation protection</a:t>
            </a:r>
            <a:endParaRPr sz="3600" b="1"/>
          </a:p>
        </p:txBody>
      </p:sp>
      <p:sp>
        <p:nvSpPr>
          <p:cNvPr id="442" name="Google Shape;442;p64"/>
          <p:cNvSpPr txBox="1"/>
          <p:nvPr/>
        </p:nvSpPr>
        <p:spPr>
          <a:xfrm>
            <a:off x="863100" y="1107275"/>
            <a:ext cx="7417800" cy="35244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80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Justification</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Optimization</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Doze limitation</a:t>
            </a:r>
            <a:endParaRPr sz="2800">
              <a:solidFill>
                <a:srgbClr val="EDEDED"/>
              </a:solidFill>
              <a:latin typeface="Corbel"/>
              <a:ea typeface="Corbel"/>
              <a:cs typeface="Corbel"/>
              <a:sym typeface="Corbe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65"/>
          <p:cNvPicPr preferRelativeResize="0"/>
          <p:nvPr/>
        </p:nvPicPr>
        <p:blipFill rotWithShape="1">
          <a:blip r:embed="rId3">
            <a:alphaModFix/>
          </a:blip>
          <a:srcRect l="5579" r="5579"/>
          <a:stretch/>
        </p:blipFill>
        <p:spPr>
          <a:xfrm>
            <a:off x="612425" y="373850"/>
            <a:ext cx="7918848" cy="43958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p66"/>
          <p:cNvPicPr preferRelativeResize="0"/>
          <p:nvPr/>
        </p:nvPicPr>
        <p:blipFill>
          <a:blip r:embed="rId3">
            <a:alphaModFix/>
          </a:blip>
          <a:stretch>
            <a:fillRect/>
          </a:stretch>
        </p:blipFill>
        <p:spPr>
          <a:xfrm>
            <a:off x="2152650" y="152400"/>
            <a:ext cx="4838701" cy="4838701"/>
          </a:xfrm>
          <a:prstGeom prst="rect">
            <a:avLst/>
          </a:prstGeom>
          <a:noFill/>
          <a:ln>
            <a:noFill/>
          </a:ln>
        </p:spPr>
      </p:pic>
    </p:spTree>
  </p:cSld>
  <p:clrMapOvr>
    <a:masterClrMapping/>
  </p:clrMapOvr>
</p:sld>
</file>

<file path=ppt/theme/theme1.xml><?xml version="1.0" encoding="utf-8"?>
<a:theme xmlns:a="http://schemas.openxmlformats.org/drawingml/2006/main" name="Глубина">
  <a:themeElements>
    <a:clrScheme name="Глубина">
      <a:dk1>
        <a:srgbClr val="000000"/>
      </a:dk1>
      <a:lt1>
        <a:srgbClr val="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2901</Words>
  <Application>Microsoft Office PowerPoint</Application>
  <PresentationFormat>Экран (16:9)</PresentationFormat>
  <Paragraphs>257</Paragraphs>
  <Slides>47</Slides>
  <Notes>47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47</vt:i4>
      </vt:variant>
    </vt:vector>
  </HeadingPairs>
  <TitlesOfParts>
    <vt:vector size="53" baseType="lpstr">
      <vt:lpstr>Corbel</vt:lpstr>
      <vt:lpstr>Arial</vt:lpstr>
      <vt:lpstr>Georgia</vt:lpstr>
      <vt:lpstr>Verdana</vt:lpstr>
      <vt:lpstr>Times New Roman</vt:lpstr>
      <vt:lpstr>Глубина</vt:lpstr>
      <vt:lpstr>Fundamental properties of ionising radiation. Biological effect of ionising radiation. Radioactivity and dose. Ionising radiation dosimetry..</vt:lpstr>
      <vt:lpstr>What is radiation?</vt:lpstr>
      <vt:lpstr>Презентация PowerPoint</vt:lpstr>
      <vt:lpstr>Atomic structure</vt:lpstr>
      <vt:lpstr>Atomic symbols</vt:lpstr>
      <vt:lpstr>Isotopes</vt:lpstr>
      <vt:lpstr>Isotopes</vt:lpstr>
      <vt:lpstr>Radioisotope (radionuclide) has excess nuclear energy making it unstable  </vt:lpstr>
      <vt:lpstr>Radiation  is the energy or particles that are released during radioactive decay </vt:lpstr>
      <vt:lpstr>Ion an atom which has lost at list one of its electrons and becomes positively charged </vt:lpstr>
      <vt:lpstr>Ionisation  is a process in which an electron is given enough energy to break away from an atom creating an ion </vt:lpstr>
      <vt:lpstr>Types of radioactive decay</vt:lpstr>
      <vt:lpstr>Презентация PowerPoint</vt:lpstr>
      <vt:lpstr>Types of ionizing radiation </vt:lpstr>
      <vt:lpstr>Презентация PowerPoint</vt:lpstr>
      <vt:lpstr>Half life,  t1⁄2 the time taken for the radioactivity of a specified isotope to fall to half its original value</vt:lpstr>
      <vt:lpstr>Half life,  t1⁄2 </vt:lpstr>
      <vt:lpstr>Measuring the Radiation</vt:lpstr>
      <vt:lpstr>Activity &amp; Exposure</vt:lpstr>
      <vt:lpstr>Презентация PowerPoint</vt:lpstr>
      <vt:lpstr>Radiation Activity (R) SI: becquerel, Bq  non-SI: curie, Ci</vt:lpstr>
      <vt:lpstr>Radiation Activity (R) SI: becquerel, Bq  non-SI: curie, Ci</vt:lpstr>
      <vt:lpstr>Radiation Exposure SI: coulomb/kg, C/kg  non-SI: röntgen, R</vt:lpstr>
      <vt:lpstr>Absorbed dose (D) SI: gray, Gy  non-Si: rad*</vt:lpstr>
      <vt:lpstr>Equivalent dose (H) sievert, Sv  non-Si: rem</vt:lpstr>
      <vt:lpstr>Effective dose (E) sievert, Sv  non-Si: rem</vt:lpstr>
      <vt:lpstr>Презентация PowerPoint</vt:lpstr>
      <vt:lpstr>Презентация PowerPoint</vt:lpstr>
      <vt:lpstr>Dosimeters</vt:lpstr>
      <vt:lpstr>Sources of ionizing radiation</vt:lpstr>
      <vt:lpstr>Breakdown of natural exposure doses</vt:lpstr>
      <vt:lpstr>Metric prefixes for sieverts</vt:lpstr>
      <vt:lpstr>    Dose limits</vt:lpstr>
      <vt:lpstr>Natural background radiation (worldwide average)</vt:lpstr>
      <vt:lpstr>Презентация PowerPoint</vt:lpstr>
      <vt:lpstr>Radiation dose to adults from common imaging examinations</vt:lpstr>
      <vt:lpstr>Radiation dose to adults from common imaging examinations</vt:lpstr>
      <vt:lpstr>Comparison of exposure doses</vt:lpstr>
      <vt:lpstr>Effects of Radiation</vt:lpstr>
      <vt:lpstr>Biological action of radiation</vt:lpstr>
      <vt:lpstr>Biological effects of radiation</vt:lpstr>
      <vt:lpstr>Biological effects of radiation</vt:lpstr>
      <vt:lpstr>Deterministic effects</vt:lpstr>
      <vt:lpstr>Diagnostic imaging procedures utilizing radiation</vt:lpstr>
      <vt:lpstr>Principles of radiation protection</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Radiation Physics and Radiation Protection</dc:title>
  <cp:lastModifiedBy>Олеся Дмитріївна Слюсаренко</cp:lastModifiedBy>
  <cp:revision>4</cp:revision>
  <dcterms:modified xsi:type="dcterms:W3CDTF">2023-02-16T13:51:43Z</dcterms:modified>
</cp:coreProperties>
</file>