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Lst>
  <p:sldSz cy="6858000" cx="9144000"/>
  <p:notesSz cx="6858000" cy="9144000"/>
  <p:embeddedFontLst>
    <p:embeddedFont>
      <p:font typeface="Tahoma"/>
      <p:regular r:id="rId81"/>
      <p:bold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slide" Target="slides/slide75.xml"/><Relationship Id="rId82" Type="http://schemas.openxmlformats.org/officeDocument/2006/relationships/font" Target="fonts/Tahoma-bold.fntdata"/><Relationship Id="rId81" Type="http://schemas.openxmlformats.org/officeDocument/2006/relationships/font" Target="fonts/Tahoma-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 name="Google Shape;10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 name="Google Shape;11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 name="Google Shape;14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 name="Google Shape;154;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 name="Google Shape;19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6" name="Google Shape;206;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2" name="Google Shape;222;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8" name="Google Shape;22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5" name="Google Shape;23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5" name="Google Shape;255;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1" name="Google Shape;261;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8" name="Google Shape;268;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2" name="Google Shape;282;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 name="Google Shape;295;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1" name="Google Shape;311;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7" name="Google Shape;317;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4" name="Google Shape;32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2" name="Google Shape;332;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5" name="Google Shape;345;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1" name="Google Shape;351;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9" name="Google Shape;36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2" name="Google Shape;382;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9" name="Google Shape;389;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6" name="Google Shape;396;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2" name="Google Shape;402;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8" name="Google Shape;408;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4" name="Google Shape;414;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0" name="Google Shape;420;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6" name="Google Shape;426;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8" name="Google Shape;438;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4" name="Google Shape;444;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0" name="Google Shape;450;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6" name="Google Shape;456;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3" name="Google Shape;463;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0" name="Google Shape;470;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6" name="Google Shape;476;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2" name="Google Shape;482;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0" name="Google Shape;490;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6" name="Google Shape;496;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0" name="Google Shape;510;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6" name="Google Shape;516;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6" name="Google Shape;536;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3" name="Google Shape;543;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0" name="Google Shape;550;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7" name="Google Shape;557;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3" name="Google Shape;563;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9" name="Google Shape;569;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6" name="Google Shape;576;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7" name="Google Shape;577;p7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4" name="Google Shape;584;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590" name="Google Shape;590;p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1" name="Google Shape;591;p75: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31" name="Shape 31"/>
        <p:cNvGrpSpPr/>
        <p:nvPr/>
      </p:nvGrpSpPr>
      <p:grpSpPr>
        <a:xfrm>
          <a:off x="0" y="0"/>
          <a:ext cx="0" cy="0"/>
          <a:chOff x="0" y="0"/>
          <a:chExt cx="0" cy="0"/>
        </a:xfrm>
      </p:grpSpPr>
      <p:sp>
        <p:nvSpPr>
          <p:cNvPr id="32" name="Google Shape;32;p5"/>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3" name="Google Shape;33;p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9" name="Google Shape;39;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0" name="Google Shape;4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43" name="Shape 43"/>
        <p:cNvGrpSpPr/>
        <p:nvPr/>
      </p:nvGrpSpPr>
      <p:grpSpPr>
        <a:xfrm>
          <a:off x="0" y="0"/>
          <a:ext cx="0" cy="0"/>
          <a:chOff x="0" y="0"/>
          <a:chExt cx="0" cy="0"/>
        </a:xfrm>
      </p:grpSpPr>
      <p:sp>
        <p:nvSpPr>
          <p:cNvPr id="44" name="Google Shape;44;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5" name="Google Shape;45;p7"/>
          <p:cNvSpPr/>
          <p:nvPr>
            <p:ph idx="2" type="pic"/>
          </p:nvPr>
        </p:nvSpPr>
        <p:spPr>
          <a:xfrm>
            <a:off x="1792288" y="612775"/>
            <a:ext cx="5486400" cy="4114800"/>
          </a:xfrm>
          <a:prstGeom prst="rect">
            <a:avLst/>
          </a:prstGeom>
          <a:noFill/>
          <a:ln>
            <a:noFill/>
          </a:ln>
        </p:spPr>
      </p:sp>
      <p:sp>
        <p:nvSpPr>
          <p:cNvPr id="46" name="Google Shape;46;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7" name="Google Shape;4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0" name="Shape 50"/>
        <p:cNvGrpSpPr/>
        <p:nvPr/>
      </p:nvGrpSpPr>
      <p:grpSpPr>
        <a:xfrm>
          <a:off x="0" y="0"/>
          <a:ext cx="0" cy="0"/>
          <a:chOff x="0" y="0"/>
          <a:chExt cx="0" cy="0"/>
        </a:xfrm>
      </p:grpSpPr>
      <p:sp>
        <p:nvSpPr>
          <p:cNvPr id="51" name="Google Shape;51;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2" name="Google Shape;52;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3" name="Google Shape;53;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4" name="Google Shape;54;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7" name="Shape 57"/>
        <p:cNvGrpSpPr/>
        <p:nvPr/>
      </p:nvGrpSpPr>
      <p:grpSpPr>
        <a:xfrm>
          <a:off x="0" y="0"/>
          <a:ext cx="0" cy="0"/>
          <a:chOff x="0" y="0"/>
          <a:chExt cx="0" cy="0"/>
        </a:xfrm>
      </p:grpSpPr>
      <p:sp>
        <p:nvSpPr>
          <p:cNvPr id="58" name="Google Shape;58;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9" name="Google Shape;59;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62" name="Shape 62"/>
        <p:cNvGrpSpPr/>
        <p:nvPr/>
      </p:nvGrpSpPr>
      <p:grpSpPr>
        <a:xfrm>
          <a:off x="0" y="0"/>
          <a:ext cx="0" cy="0"/>
          <a:chOff x="0" y="0"/>
          <a:chExt cx="0" cy="0"/>
        </a:xfrm>
      </p:grpSpPr>
      <p:sp>
        <p:nvSpPr>
          <p:cNvPr id="63" name="Google Shape;63;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4" name="Google Shape;64;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5" name="Google Shape;65;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6" name="Google Shape;66;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7" name="Google Shape;67;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8" name="Google Shape;6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71" name="Shape 71"/>
        <p:cNvGrpSpPr/>
        <p:nvPr/>
      </p:nvGrpSpPr>
      <p:grpSpPr>
        <a:xfrm>
          <a:off x="0" y="0"/>
          <a:ext cx="0" cy="0"/>
          <a:chOff x="0" y="0"/>
          <a:chExt cx="0" cy="0"/>
        </a:xfrm>
      </p:grpSpPr>
      <p:sp>
        <p:nvSpPr>
          <p:cNvPr id="72" name="Google Shape;72;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3" name="Google Shape;73;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4" name="Google Shape;74;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78" name="Shape 78"/>
        <p:cNvGrpSpPr/>
        <p:nvPr/>
      </p:nvGrpSpPr>
      <p:grpSpPr>
        <a:xfrm>
          <a:off x="0" y="0"/>
          <a:ext cx="0" cy="0"/>
          <a:chOff x="0" y="0"/>
          <a:chExt cx="0" cy="0"/>
        </a:xfrm>
      </p:grpSpPr>
      <p:sp>
        <p:nvSpPr>
          <p:cNvPr id="79" name="Google Shape;79;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 name="Google Shape;80;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6.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7.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0.png"/><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9.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2.png"/><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4.png"/><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1.png"/><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8.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4.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1.png"/><Relationship Id="rId4" Type="http://schemas.openxmlformats.org/officeDocument/2006/relationships/image" Target="../media/image4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4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5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3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40.png"/><Relationship Id="rId4" Type="http://schemas.openxmlformats.org/officeDocument/2006/relationships/image" Target="../media/image43.png"/><Relationship Id="rId5" Type="http://schemas.openxmlformats.org/officeDocument/2006/relationships/image" Target="../media/image47.png"/><Relationship Id="rId6" Type="http://schemas.openxmlformats.org/officeDocument/2006/relationships/image" Target="../media/image4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4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5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4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5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5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5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5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5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57.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5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3"/>
          <p:cNvSpPr txBox="1"/>
          <p:nvPr>
            <p:ph idx="1" type="subTitle"/>
          </p:nvPr>
        </p:nvSpPr>
        <p:spPr>
          <a:xfrm>
            <a:off x="1331912" y="4292600"/>
            <a:ext cx="6400800" cy="17526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dk1"/>
              </a:buClr>
              <a:buSzPts val="3200"/>
              <a:buNone/>
            </a:pPr>
            <a:r>
              <a:rPr b="0" i="0" lang="en-US" sz="3200" u="none">
                <a:solidFill>
                  <a:schemeClr val="dk1"/>
                </a:solidFill>
                <a:latin typeface="Calibri"/>
                <a:ea typeface="Calibri"/>
                <a:cs typeface="Calibri"/>
                <a:sym typeface="Calibri"/>
              </a:rPr>
              <a:t>Odessa National Medical University</a:t>
            </a:r>
            <a:endParaRPr/>
          </a:p>
        </p:txBody>
      </p:sp>
      <p:sp>
        <p:nvSpPr>
          <p:cNvPr id="89" name="Google Shape;89;p13"/>
          <p:cNvSpPr txBox="1"/>
          <p:nvPr>
            <p:ph type="ctrTitle"/>
          </p:nvPr>
        </p:nvSpPr>
        <p:spPr>
          <a:xfrm>
            <a:off x="684212" y="3068637"/>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DEPARTMENT OF PHYSIOLOGY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4"/>
          <p:cNvSpPr txBox="1"/>
          <p:nvPr>
            <p:ph type="ctrTitle"/>
          </p:nvPr>
        </p:nvSpPr>
        <p:spPr>
          <a:xfrm>
            <a:off x="685800" y="1057700"/>
            <a:ext cx="7772400" cy="42309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25581"/>
              <a:buFont typeface="Arial"/>
              <a:buNone/>
            </a:pPr>
            <a:r>
              <a:rPr b="1" lang="en-US" sz="4300">
                <a:solidFill>
                  <a:srgbClr val="002060"/>
                </a:solidFill>
                <a:highlight>
                  <a:schemeClr val="lt1"/>
                </a:highlight>
                <a:latin typeface="Arial"/>
                <a:ea typeface="Arial"/>
                <a:cs typeface="Arial"/>
                <a:sym typeface="Arial"/>
              </a:rPr>
              <a:t>GENERAL PRINCIPLES OF BIOLOGICAL REGULATION. REFLEX PRINCIPLE OF CNS. EXCITATION AND INHIBITION IN THE CNS. PRINCIPLES OF COORDINATION OF REFLEX ACTIVITY. </a:t>
            </a:r>
            <a:endParaRPr/>
          </a:p>
        </p:txBody>
      </p:sp>
      <p:sp>
        <p:nvSpPr>
          <p:cNvPr id="95" name="Google Shape;95;p14"/>
          <p:cNvSpPr txBox="1"/>
          <p:nvPr/>
        </p:nvSpPr>
        <p:spPr>
          <a:xfrm>
            <a:off x="5458200" y="272950"/>
            <a:ext cx="30000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hlink"/>
                </a:solidFill>
                <a:highlight>
                  <a:schemeClr val="lt1"/>
                </a:highlight>
                <a:latin typeface="Times New Roman"/>
                <a:ea typeface="Times New Roman"/>
                <a:cs typeface="Times New Roman"/>
                <a:sym typeface="Times New Roman"/>
              </a:rPr>
              <a:t>Lecture № 2</a:t>
            </a:r>
            <a:endParaRPr b="0" i="0" sz="1400" u="none" cap="none" strike="noStrike">
              <a:solidFill>
                <a:schemeClr val="dk1"/>
              </a:solidFill>
              <a:latin typeface="Arial"/>
              <a:ea typeface="Arial"/>
              <a:cs typeface="Arial"/>
              <a:sym typeface="Arial"/>
            </a:endParaRPr>
          </a:p>
        </p:txBody>
      </p:sp>
      <p:sp>
        <p:nvSpPr>
          <p:cNvPr id="96" name="Google Shape;96;p14"/>
          <p:cNvSpPr txBox="1"/>
          <p:nvPr/>
        </p:nvSpPr>
        <p:spPr>
          <a:xfrm>
            <a:off x="5065600" y="6020950"/>
            <a:ext cx="3000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99"/>
                </a:solidFill>
                <a:highlight>
                  <a:schemeClr val="lt2"/>
                </a:highlight>
                <a:latin typeface="Arial"/>
                <a:ea typeface="Arial"/>
                <a:cs typeface="Arial"/>
                <a:sym typeface="Arial"/>
              </a:rPr>
              <a:t>as. DENYSENKO Oksana</a:t>
            </a:r>
            <a:endParaRPr b="0" i="0" sz="1800" u="none" cap="none" strike="noStrike">
              <a:solidFill>
                <a:srgbClr val="000099"/>
              </a:solidFill>
              <a:highlight>
                <a:schemeClr val="lt2"/>
              </a:highlight>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txBox="1"/>
          <p:nvPr>
            <p:ph type="title"/>
          </p:nvPr>
        </p:nvSpPr>
        <p:spPr>
          <a:xfrm>
            <a:off x="468312" y="260350"/>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0" i="0" lang="en-US" sz="4400" u="none">
                <a:solidFill>
                  <a:srgbClr val="002060"/>
                </a:solidFill>
                <a:latin typeface="Calibri"/>
                <a:ea typeface="Calibri"/>
                <a:cs typeface="Calibri"/>
                <a:sym typeface="Calibri"/>
              </a:rPr>
              <a:t>Biological regulation</a:t>
            </a:r>
            <a:endParaRPr/>
          </a:p>
        </p:txBody>
      </p:sp>
      <p:sp>
        <p:nvSpPr>
          <p:cNvPr id="102" name="Google Shape;102;p1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Calibri"/>
                <a:ea typeface="Calibri"/>
                <a:cs typeface="Calibri"/>
                <a:sym typeface="Calibri"/>
              </a:rPr>
              <a:t>Any organism is an open system that self-regulates and self-renews itself.</a:t>
            </a:r>
            <a:endParaRPr/>
          </a:p>
          <a:p>
            <a:pPr indent="-342900" lvl="0" marL="342900" marR="0" rtl="0" algn="l">
              <a:lnSpc>
                <a:spcPct val="100000"/>
              </a:lnSpc>
              <a:spcBef>
                <a:spcPts val="640"/>
              </a:spcBef>
              <a:spcAft>
                <a:spcPts val="0"/>
              </a:spcAft>
              <a:buClr>
                <a:schemeClr val="dk1"/>
              </a:buClr>
              <a:buSzPts val="3200"/>
              <a:buFont typeface="Arial"/>
              <a:buChar char="•"/>
            </a:pPr>
            <a:r>
              <a:rPr b="1" i="0" lang="en-US" sz="3200" u="none" cap="none" strike="noStrike">
                <a:solidFill>
                  <a:schemeClr val="dk1"/>
                </a:solidFill>
                <a:latin typeface="Calibri"/>
                <a:ea typeface="Calibri"/>
                <a:cs typeface="Calibri"/>
                <a:sym typeface="Calibri"/>
              </a:rPr>
              <a:t>All cells, tissues, organs, systems are in close interconnection. The adaptation of the organism to the rapidly changing conditions of the external and internal environment is realized due to the presence of regulatory systems and mechanisms.</a:t>
            </a:r>
            <a:endParaRPr/>
          </a:p>
          <a:p>
            <a:pPr indent="-139700" lvl="0" marL="342900" marR="0" rtl="0" algn="l">
              <a:lnSpc>
                <a:spcPct val="100000"/>
              </a:lnSpc>
              <a:spcBef>
                <a:spcPts val="640"/>
              </a:spcBef>
              <a:spcAft>
                <a:spcPts val="0"/>
              </a:spcAft>
              <a:buClr>
                <a:schemeClr val="dk1"/>
              </a:buClr>
              <a:buSzPts val="3200"/>
              <a:buFont typeface="Arial"/>
              <a:buNone/>
            </a:pPr>
            <a:r>
              <a:t/>
            </a:r>
            <a:endParaRPr b="1" i="0" sz="3200" u="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0" i="0" lang="en-US" sz="4400" u="none">
                <a:solidFill>
                  <a:srgbClr val="002060"/>
                </a:solidFill>
                <a:latin typeface="Calibri"/>
                <a:ea typeface="Calibri"/>
                <a:cs typeface="Calibri"/>
                <a:sym typeface="Calibri"/>
              </a:rPr>
              <a:t>Biological regulation</a:t>
            </a:r>
            <a:endParaRPr/>
          </a:p>
        </p:txBody>
      </p:sp>
      <p:sp>
        <p:nvSpPr>
          <p:cNvPr id="108" name="Google Shape;108;p1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There are two types of biological regulation: visceral and behavioural.</a:t>
            </a:r>
            <a:endParaRPr b="1" i="0" sz="3200" u="none">
              <a:solidFill>
                <a:schemeClr val="dk1"/>
              </a:solidFill>
              <a:latin typeface="Arial"/>
              <a:ea typeface="Arial"/>
              <a:cs typeface="Arial"/>
              <a:sym typeface="Arial"/>
            </a:endParaRPr>
          </a:p>
          <a:p>
            <a:pPr indent="-342900" lvl="0" marL="342900" marR="0" rtl="0" algn="l">
              <a:lnSpc>
                <a:spcPct val="100000"/>
              </a:lnSpc>
              <a:spcBef>
                <a:spcPts val="64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Visceral regulation is divided into intracellular, intercellular and organismic.</a:t>
            </a:r>
            <a:endParaRPr b="1" i="0" sz="3200" u="none">
              <a:solidFill>
                <a:schemeClr val="dk1"/>
              </a:solidFill>
              <a:latin typeface="Arial"/>
              <a:ea typeface="Arial"/>
              <a:cs typeface="Arial"/>
              <a:sym typeface="Arial"/>
            </a:endParaRPr>
          </a:p>
          <a:p>
            <a:pPr indent="-342900" lvl="0" marL="342900" marR="0" rtl="0" algn="l">
              <a:lnSpc>
                <a:spcPct val="100000"/>
              </a:lnSpc>
              <a:spcBef>
                <a:spcPts val="64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The contours of biological regulation are nervous and humoral by mechanisms. Nervous mechanisms are basic.</a:t>
            </a:r>
            <a:endParaRPr/>
          </a:p>
          <a:p>
            <a:pPr indent="-139700" lvl="0" marL="342900" marR="0" rtl="0" algn="l">
              <a:lnSpc>
                <a:spcPct val="100000"/>
              </a:lnSpc>
              <a:spcBef>
                <a:spcPts val="640"/>
              </a:spcBef>
              <a:spcAft>
                <a:spcPts val="0"/>
              </a:spcAft>
              <a:buClr>
                <a:schemeClr val="dk1"/>
              </a:buClr>
              <a:buSzPts val="3200"/>
              <a:buFont typeface="Arial"/>
              <a:buNone/>
            </a:pPr>
            <a:r>
              <a:t/>
            </a:r>
            <a:endParaRPr b="1" i="0" sz="3200" u="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14" name="Google Shape;114;p1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The structure of the contours of the nervous and humoral regulation is fundamentally the same, and the differences are associated with a different set of morphological components.</a:t>
            </a:r>
            <a:endParaRPr/>
          </a:p>
          <a:p>
            <a:pPr indent="-139700" lvl="0" marL="342900" marR="0" rtl="0" algn="l">
              <a:lnSpc>
                <a:spcPct val="100000"/>
              </a:lnSpc>
              <a:spcBef>
                <a:spcPts val="640"/>
              </a:spcBef>
              <a:spcAft>
                <a:spcPts val="0"/>
              </a:spcAft>
              <a:buClr>
                <a:schemeClr val="dk1"/>
              </a:buClr>
              <a:buSzPts val="3200"/>
              <a:buFont typeface="Arial"/>
              <a:buNone/>
            </a:pPr>
            <a:r>
              <a:t/>
            </a:r>
            <a:endParaRPr b="1" i="0" sz="3200" u="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20" name="Google Shape;120;p1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The deviation regulation requires a communication channel between the output of the regulation system and its central control unit and even between the output and the input of the regulation system. This communication channel was called the feedback mechanism.</a:t>
            </a:r>
            <a:endParaRPr/>
          </a:p>
          <a:p>
            <a:pPr indent="-342900" lvl="0" marL="342900" marR="0" rtl="0" algn="l">
              <a:lnSpc>
                <a:spcPct val="100000"/>
              </a:lnSpc>
              <a:spcBef>
                <a:spcPts val="640"/>
              </a:spcBef>
              <a:spcAft>
                <a:spcPts val="0"/>
              </a:spcAft>
              <a:buClr>
                <a:schemeClr val="dk1"/>
              </a:buClr>
              <a:buSzPts val="3200"/>
              <a:buFont typeface="Arial"/>
              <a:buChar char="•"/>
            </a:pPr>
            <a:r>
              <a:rPr b="1" i="0" lang="en-US" sz="3200" u="none">
                <a:solidFill>
                  <a:schemeClr val="dk1"/>
                </a:solidFill>
                <a:latin typeface="Calibri"/>
                <a:ea typeface="Calibri"/>
                <a:cs typeface="Calibri"/>
                <a:sym typeface="Calibri"/>
              </a:rPr>
              <a:t>Based on the final effect of regulation, the feedback mechanism can be positive and negative.</a:t>
            </a:r>
            <a:endParaRPr/>
          </a:p>
          <a:p>
            <a:pPr indent="-139700" lvl="0" marL="342900" marR="0" rtl="0" algn="l">
              <a:lnSpc>
                <a:spcPct val="100000"/>
              </a:lnSpc>
              <a:spcBef>
                <a:spcPts val="640"/>
              </a:spcBef>
              <a:spcAft>
                <a:spcPts val="0"/>
              </a:spcAft>
              <a:buClr>
                <a:schemeClr val="dk1"/>
              </a:buClr>
              <a:buSzPts val="3200"/>
              <a:buFont typeface="Arial"/>
              <a:buNone/>
            </a:pPr>
            <a:r>
              <a:t/>
            </a:r>
            <a:endParaRPr b="1" i="0" sz="3200" u="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26" name="Google Shape;126;p19"/>
          <p:cNvSpPr txBox="1"/>
          <p:nvPr>
            <p:ph idx="1" type="body"/>
          </p:nvPr>
        </p:nvSpPr>
        <p:spPr>
          <a:xfrm>
            <a:off x="1258887" y="3789362"/>
            <a:ext cx="7634287" cy="25193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Both somatic and autonomic nervous systems have two divisions: </a:t>
            </a:r>
            <a:endParaRPr/>
          </a:p>
          <a:p>
            <a:pPr indent="-342900" lvl="0" marL="342900" marR="0" rtl="0" algn="l">
              <a:lnSpc>
                <a:spcPct val="150000"/>
              </a:lnSpc>
              <a:spcBef>
                <a:spcPts val="48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 Sensory division (for collecting information)</a:t>
            </a:r>
            <a:endParaRPr/>
          </a:p>
          <a:p>
            <a:pPr indent="-342900" lvl="0" marL="342900" marR="0" rtl="0" algn="l">
              <a:lnSpc>
                <a:spcPct val="150000"/>
              </a:lnSpc>
              <a:spcBef>
                <a:spcPts val="48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 • Motor division (for executing the action)</a:t>
            </a:r>
            <a:endParaRPr/>
          </a:p>
        </p:txBody>
      </p:sp>
      <p:sp>
        <p:nvSpPr>
          <p:cNvPr id="127" name="Google Shape;127;p19"/>
          <p:cNvSpPr txBox="1"/>
          <p:nvPr/>
        </p:nvSpPr>
        <p:spPr>
          <a:xfrm>
            <a:off x="179387" y="1773237"/>
            <a:ext cx="8713787" cy="175418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The nervous system can be divided into two main parts: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Char char="•"/>
            </a:pPr>
            <a:r>
              <a:rPr b="1" i="0" lang="en-US" sz="2400" u="none" cap="none" strike="noStrike">
                <a:solidFill>
                  <a:schemeClr val="dk1"/>
                </a:solidFill>
                <a:latin typeface="Arial"/>
                <a:ea typeface="Arial"/>
                <a:cs typeface="Arial"/>
                <a:sym typeface="Arial"/>
              </a:rPr>
              <a:t>  Somatic</a:t>
            </a:r>
            <a:r>
              <a:rPr b="0" i="0" lang="en-US" sz="2400" u="none" cap="none" strike="noStrike">
                <a:solidFill>
                  <a:schemeClr val="dk1"/>
                </a:solidFill>
                <a:latin typeface="Arial"/>
                <a:ea typeface="Arial"/>
                <a:cs typeface="Arial"/>
                <a:sym typeface="Arial"/>
              </a:rPr>
              <a:t> (</a:t>
            </a:r>
            <a:r>
              <a:rPr b="0" i="1" lang="en-US" sz="2400" u="none" cap="none" strike="noStrike">
                <a:solidFill>
                  <a:schemeClr val="dk1"/>
                </a:solidFill>
                <a:latin typeface="Arial"/>
                <a:ea typeface="Arial"/>
                <a:cs typeface="Arial"/>
                <a:sym typeface="Arial"/>
              </a:rPr>
              <a:t>skeletal muscles</a:t>
            </a:r>
            <a:r>
              <a:rPr b="0" i="0" lang="en-US" sz="2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Char char="•"/>
            </a:pPr>
            <a:r>
              <a:rPr b="1" i="0" lang="en-US" sz="2400" u="none" cap="none" strike="noStrike">
                <a:solidFill>
                  <a:schemeClr val="dk1"/>
                </a:solidFill>
                <a:latin typeface="Arial"/>
                <a:ea typeface="Arial"/>
                <a:cs typeface="Arial"/>
                <a:sym typeface="Arial"/>
              </a:rPr>
              <a:t>   Autonomic </a:t>
            </a:r>
            <a:r>
              <a:rPr b="0" i="0" lang="en-US" sz="2400" u="none" cap="none" strike="noStrike">
                <a:solidFill>
                  <a:schemeClr val="dk1"/>
                </a:solidFill>
                <a:latin typeface="Arial"/>
                <a:ea typeface="Arial"/>
                <a:cs typeface="Arial"/>
                <a:sym typeface="Arial"/>
              </a:rPr>
              <a:t>(</a:t>
            </a:r>
            <a:r>
              <a:rPr b="0" i="1" lang="en-US" sz="2400" u="none" cap="none" strike="noStrike">
                <a:solidFill>
                  <a:schemeClr val="dk1"/>
                </a:solidFill>
                <a:latin typeface="Arial"/>
                <a:ea typeface="Arial"/>
                <a:cs typeface="Arial"/>
                <a:sym typeface="Arial"/>
              </a:rPr>
              <a:t>visceral organs and vessels</a:t>
            </a:r>
            <a:r>
              <a:rPr b="0" i="0" lang="en-US" sz="2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33" name="Google Shape;133;p20"/>
          <p:cNvSpPr txBox="1"/>
          <p:nvPr/>
        </p:nvSpPr>
        <p:spPr>
          <a:xfrm>
            <a:off x="323850" y="1557337"/>
            <a:ext cx="8208962" cy="461645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The </a:t>
            </a:r>
            <a:r>
              <a:rPr b="1" i="0" lang="en-US" sz="2400" u="sng" cap="none" strike="noStrike">
                <a:solidFill>
                  <a:schemeClr val="dk1"/>
                </a:solidFill>
                <a:latin typeface="Arial"/>
                <a:ea typeface="Arial"/>
                <a:cs typeface="Arial"/>
                <a:sym typeface="Arial"/>
              </a:rPr>
              <a:t>main function </a:t>
            </a:r>
            <a:r>
              <a:rPr b="1" i="0" lang="en-US" sz="2400" u="none" cap="none" strike="noStrike">
                <a:solidFill>
                  <a:schemeClr val="dk1"/>
                </a:solidFill>
                <a:latin typeface="Arial"/>
                <a:ea typeface="Arial"/>
                <a:cs typeface="Arial"/>
                <a:sym typeface="Arial"/>
              </a:rPr>
              <a:t>of the nervous system is integration of the activity of all systems, organs and tissues.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It provide</a:t>
            </a:r>
            <a:r>
              <a:rPr b="0" i="0" lang="en-US" sz="2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1. Regulation of movement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2. Maintenance of homeostasis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3. Individual adaptation of the organism to the external environment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4. Intellectual and mental activity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39" name="Google Shape;139;p21"/>
          <p:cNvSpPr txBox="1"/>
          <p:nvPr>
            <p:ph idx="1" type="body"/>
          </p:nvPr>
        </p:nvSpPr>
        <p:spPr>
          <a:xfrm>
            <a:off x="250825" y="1600200"/>
            <a:ext cx="8435975"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 </a:t>
            </a:r>
            <a:r>
              <a:rPr b="1" i="0" lang="en-US" sz="2800" u="none">
                <a:solidFill>
                  <a:schemeClr val="dk1"/>
                </a:solidFill>
                <a:latin typeface="Arial"/>
                <a:ea typeface="Arial"/>
                <a:cs typeface="Arial"/>
                <a:sym typeface="Arial"/>
              </a:rPr>
              <a:t>The principal and specific manifestation of the activity of the central nervous system is THE REFLEX. </a:t>
            </a:r>
            <a:endParaRPr/>
          </a:p>
          <a:p>
            <a:pPr indent="-342900" lvl="0" marL="342900" marR="0" rtl="0" algn="l">
              <a:lnSpc>
                <a:spcPct val="100000"/>
              </a:lnSpc>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a:p>
            <a:pPr indent="-342900" lvl="0" marL="342900" marR="0" rtl="0" algn="l">
              <a:lnSpc>
                <a:spcPct val="100000"/>
              </a:lnSpc>
              <a:spcBef>
                <a:spcPts val="640"/>
              </a:spcBef>
              <a:spcAft>
                <a:spcPts val="0"/>
              </a:spcAft>
              <a:buClr>
                <a:srgbClr val="002060"/>
              </a:buClr>
              <a:buSzPts val="3200"/>
              <a:buFont typeface="Arial"/>
              <a:buNone/>
            </a:pPr>
            <a:r>
              <a:rPr b="1" i="0" lang="en-US" sz="3200" u="none">
                <a:solidFill>
                  <a:srgbClr val="002060"/>
                </a:solidFill>
                <a:latin typeface="Calibri"/>
                <a:ea typeface="Calibri"/>
                <a:cs typeface="Calibri"/>
                <a:sym typeface="Calibri"/>
              </a:rPr>
              <a:t>A REFLEX - is a regular reaction of the organism to a change in it’s external or internal environment, effected through the CNS in response to the stimulation of receptors.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2"/>
          <p:cNvSpPr/>
          <p:nvPr/>
        </p:nvSpPr>
        <p:spPr>
          <a:xfrm>
            <a:off x="304800" y="914400"/>
            <a:ext cx="8458200" cy="4572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chemeClr val="folHlink"/>
              </a:buClr>
              <a:buSzPts val="2800"/>
              <a:buFont typeface="Tahoma"/>
              <a:buNone/>
            </a:pPr>
            <a:r>
              <a:rPr b="1" i="0" lang="en-US" sz="2800" u="none" cap="none" strike="noStrike">
                <a:solidFill>
                  <a:schemeClr val="folHlink"/>
                </a:solidFill>
                <a:latin typeface="Tahoma"/>
                <a:ea typeface="Tahoma"/>
                <a:cs typeface="Tahoma"/>
                <a:sym typeface="Tahoma"/>
              </a:rPr>
              <a:t>The basis of the study of reflex activity</a:t>
            </a:r>
            <a:br>
              <a:rPr b="1" i="0" lang="en-US" sz="2800" u="none"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 of an organism was incorporated </a:t>
            </a:r>
            <a:br>
              <a:rPr b="1" i="0" lang="en-US" sz="2800" u="none"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by the French scientist </a:t>
            </a:r>
            <a:br>
              <a:rPr b="1" i="0" lang="en-US" sz="2800" u="none"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R. Descartes (1596-1650). </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560"/>
              </a:spcBef>
              <a:spcAft>
                <a:spcPts val="0"/>
              </a:spcAft>
              <a:buClr>
                <a:schemeClr val="folHlink"/>
              </a:buClr>
              <a:buSzPts val="2800"/>
              <a:buFont typeface="Tahoma"/>
              <a:buNone/>
            </a:pPr>
            <a:r>
              <a:rPr b="1" i="0" lang="en-US" sz="2800" u="none" cap="none" strike="noStrike">
                <a:solidFill>
                  <a:schemeClr val="folHlink"/>
                </a:solidFill>
                <a:latin typeface="Tahoma"/>
                <a:ea typeface="Tahoma"/>
                <a:cs typeface="Tahoma"/>
                <a:sym typeface="Tahoma"/>
              </a:rPr>
              <a:t>The term </a:t>
            </a:r>
            <a:r>
              <a:rPr b="1" i="0" lang="en-US" sz="2800" u="sng" cap="none" strike="noStrike">
                <a:solidFill>
                  <a:schemeClr val="folHlink"/>
                </a:solidFill>
                <a:latin typeface="Tahoma"/>
                <a:ea typeface="Tahoma"/>
                <a:cs typeface="Tahoma"/>
                <a:sym typeface="Tahoma"/>
              </a:rPr>
              <a:t>"reflex" </a:t>
            </a:r>
            <a:br>
              <a:rPr b="1" i="0" lang="en-US" sz="2800" u="sng"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was entered significantly later </a:t>
            </a:r>
            <a:br>
              <a:rPr b="1" i="0" lang="en-US" sz="2800" u="none"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 after the works of Т. Wіllіs (1672) </a:t>
            </a:r>
            <a:br>
              <a:rPr b="1" i="0" lang="en-US" sz="2800" u="none" cap="none" strike="noStrike">
                <a:solidFill>
                  <a:schemeClr val="folHlink"/>
                </a:solidFill>
                <a:latin typeface="Tahoma"/>
                <a:ea typeface="Tahoma"/>
                <a:cs typeface="Tahoma"/>
                <a:sym typeface="Tahoma"/>
              </a:rPr>
            </a:br>
            <a:r>
              <a:rPr b="1" i="0" lang="en-US" sz="2800" u="none" cap="none" strike="noStrike">
                <a:solidFill>
                  <a:schemeClr val="folHlink"/>
                </a:solidFill>
                <a:latin typeface="Tahoma"/>
                <a:ea typeface="Tahoma"/>
                <a:cs typeface="Tahoma"/>
                <a:sym typeface="Tahoma"/>
              </a:rPr>
              <a:t>and .J. Ргосhaskа (1780).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p:nvPr/>
        </p:nvSpPr>
        <p:spPr>
          <a:xfrm>
            <a:off x="304800" y="762000"/>
            <a:ext cx="2819400" cy="134302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100"/>
              <a:buFont typeface="Arial"/>
              <a:buNone/>
            </a:pPr>
            <a:r>
              <a:rPr b="1" i="0" lang="en-US" sz="3100" u="none" cap="none" strike="noStrike">
                <a:solidFill>
                  <a:schemeClr val="dk1"/>
                </a:solidFill>
                <a:latin typeface="Arial"/>
                <a:ea typeface="Arial"/>
                <a:cs typeface="Arial"/>
                <a:sym typeface="Arial"/>
              </a:rPr>
              <a:t>Reflectory </a:t>
            </a:r>
            <a:br>
              <a:rPr b="1" i="0" lang="en-US" sz="3100" u="none" cap="none" strike="noStrike">
                <a:solidFill>
                  <a:schemeClr val="dk1"/>
                </a:solidFill>
                <a:latin typeface="Arial"/>
                <a:ea typeface="Arial"/>
                <a:cs typeface="Arial"/>
                <a:sym typeface="Arial"/>
              </a:rPr>
            </a:br>
            <a:r>
              <a:rPr b="1" i="0" lang="en-US" sz="3100" u="none" cap="none" strike="noStrike">
                <a:solidFill>
                  <a:schemeClr val="dk1"/>
                </a:solidFill>
                <a:latin typeface="Arial"/>
                <a:ea typeface="Arial"/>
                <a:cs typeface="Arial"/>
                <a:sym typeface="Arial"/>
              </a:rPr>
              <a:t>arch</a:t>
            </a:r>
            <a:endParaRPr b="0" i="0" sz="1400" u="none" cap="none" strike="noStrike">
              <a:solidFill>
                <a:srgbClr val="000000"/>
              </a:solidFill>
              <a:latin typeface="Arial"/>
              <a:ea typeface="Arial"/>
              <a:cs typeface="Arial"/>
              <a:sym typeface="Arial"/>
            </a:endParaRPr>
          </a:p>
        </p:txBody>
      </p:sp>
      <p:sp>
        <p:nvSpPr>
          <p:cNvPr id="150" name="Google Shape;150;p23"/>
          <p:cNvSpPr/>
          <p:nvPr/>
        </p:nvSpPr>
        <p:spPr>
          <a:xfrm>
            <a:off x="4114800" y="2590800"/>
            <a:ext cx="5029200" cy="1447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1"/>
              </a:buClr>
              <a:buSzPts val="2300"/>
              <a:buFont typeface="Arial"/>
              <a:buNone/>
            </a:pPr>
            <a:r>
              <a:rPr b="0" i="0" lang="en-US" sz="2300" u="none" cap="none" strike="noStrike">
                <a:solidFill>
                  <a:schemeClr val="dk1"/>
                </a:solidFill>
                <a:latin typeface="Arial"/>
                <a:ea typeface="Arial"/>
                <a:cs typeface="Arial"/>
                <a:sym typeface="Arial"/>
              </a:rPr>
              <a:t>is a neuron circuit from the peripheral</a:t>
            </a:r>
            <a:br>
              <a:rPr b="0" i="0" lang="en-US" sz="2300" u="none" cap="none" strike="noStrike">
                <a:solidFill>
                  <a:schemeClr val="dk1"/>
                </a:solidFill>
                <a:latin typeface="Arial"/>
                <a:ea typeface="Arial"/>
                <a:cs typeface="Arial"/>
                <a:sym typeface="Arial"/>
              </a:rPr>
            </a:br>
            <a:r>
              <a:rPr b="0" i="0" lang="en-US" sz="2300" u="none" cap="none" strike="noStrike">
                <a:solidFill>
                  <a:schemeClr val="dk1"/>
                </a:solidFill>
                <a:latin typeface="Arial"/>
                <a:ea typeface="Arial"/>
                <a:cs typeface="Arial"/>
                <a:sym typeface="Arial"/>
              </a:rPr>
              <a:t>receptor through the CNS to the </a:t>
            </a:r>
            <a:br>
              <a:rPr b="0" i="0" lang="en-US" sz="2300" u="none" cap="none" strike="noStrike">
                <a:solidFill>
                  <a:schemeClr val="dk1"/>
                </a:solidFill>
                <a:latin typeface="Arial"/>
                <a:ea typeface="Arial"/>
                <a:cs typeface="Arial"/>
                <a:sym typeface="Arial"/>
              </a:rPr>
            </a:br>
            <a:r>
              <a:rPr b="0" i="0" lang="en-US" sz="2300" u="none" cap="none" strike="noStrike">
                <a:solidFill>
                  <a:schemeClr val="dk1"/>
                </a:solidFill>
                <a:latin typeface="Arial"/>
                <a:ea typeface="Arial"/>
                <a:cs typeface="Arial"/>
                <a:sym typeface="Arial"/>
              </a:rPr>
              <a:t>peripheral effector (working body). </a:t>
            </a:r>
            <a:endParaRPr b="0" i="0" sz="1400" u="none" cap="none" strike="noStrike">
              <a:solidFill>
                <a:srgbClr val="000000"/>
              </a:solidFill>
              <a:latin typeface="Arial"/>
              <a:ea typeface="Arial"/>
              <a:cs typeface="Arial"/>
              <a:sym typeface="Arial"/>
            </a:endParaRPr>
          </a:p>
        </p:txBody>
      </p:sp>
      <p:cxnSp>
        <p:nvCxnSpPr>
          <p:cNvPr id="151" name="Google Shape;151;p23"/>
          <p:cNvCxnSpPr/>
          <p:nvPr/>
        </p:nvCxnSpPr>
        <p:spPr>
          <a:xfrm>
            <a:off x="3276600" y="1371600"/>
            <a:ext cx="762000" cy="1143000"/>
          </a:xfrm>
          <a:prstGeom prst="straightConnector1">
            <a:avLst/>
          </a:prstGeom>
          <a:noFill/>
          <a:ln cap="flat" cmpd="sng" w="127000">
            <a:solidFill>
              <a:schemeClr val="dk2"/>
            </a:solidFill>
            <a:prstDash val="solid"/>
            <a:miter lim="800000"/>
            <a:headEnd len="sm" w="sm" type="none"/>
            <a:tailEnd len="med" w="med" type="stealth"/>
          </a:ln>
        </p:spPr>
      </p:cxn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500"/>
                                        <p:tgtEl>
                                          <p:spTgt spid="149"/>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500"/>
                                        <p:tgtEl>
                                          <p:spTgt spid="15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5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4"/>
          <p:cNvSpPr txBox="1"/>
          <p:nvPr/>
        </p:nvSpPr>
        <p:spPr>
          <a:xfrm>
            <a:off x="228600" y="152400"/>
            <a:ext cx="8382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Tahoma"/>
              <a:buNone/>
            </a:pPr>
            <a:r>
              <a:rPr b="1" i="0" lang="en-US" sz="3600" u="none" cap="none" strike="noStrike">
                <a:solidFill>
                  <a:schemeClr val="dk1"/>
                </a:solidFill>
                <a:latin typeface="Tahoma"/>
                <a:ea typeface="Tahoma"/>
                <a:cs typeface="Tahoma"/>
                <a:sym typeface="Tahoma"/>
              </a:rPr>
              <a:t>Components of the reflectory arch</a:t>
            </a:r>
            <a:r>
              <a:rPr b="0" i="0" lang="en-US" sz="3800" u="none" cap="none" strike="noStrike">
                <a:solidFill>
                  <a:srgbClr val="FFFF00"/>
                </a:solidFill>
                <a:latin typeface="Tahoma"/>
                <a:ea typeface="Tahoma"/>
                <a:cs typeface="Tahoma"/>
                <a:sym typeface="Tahoma"/>
              </a:rPr>
              <a:t> </a:t>
            </a:r>
            <a:endParaRPr b="0" i="0" sz="1400" u="none" cap="none" strike="noStrike">
              <a:solidFill>
                <a:srgbClr val="000000"/>
              </a:solidFill>
              <a:latin typeface="Arial"/>
              <a:ea typeface="Arial"/>
              <a:cs typeface="Arial"/>
              <a:sym typeface="Arial"/>
            </a:endParaRPr>
          </a:p>
        </p:txBody>
      </p:sp>
      <p:sp>
        <p:nvSpPr>
          <p:cNvPr id="157" name="Google Shape;157;p24"/>
          <p:cNvSpPr/>
          <p:nvPr/>
        </p:nvSpPr>
        <p:spPr>
          <a:xfrm>
            <a:off x="0" y="1268412"/>
            <a:ext cx="3106737" cy="642937"/>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1. Receptors</a:t>
            </a:r>
            <a:endParaRPr b="0" i="0" sz="1400" u="none" cap="none" strike="noStrike">
              <a:solidFill>
                <a:srgbClr val="000000"/>
              </a:solidFill>
              <a:latin typeface="Arial"/>
              <a:ea typeface="Arial"/>
              <a:cs typeface="Arial"/>
              <a:sym typeface="Arial"/>
            </a:endParaRPr>
          </a:p>
        </p:txBody>
      </p:sp>
      <p:sp>
        <p:nvSpPr>
          <p:cNvPr id="158" name="Google Shape;158;p24"/>
          <p:cNvSpPr/>
          <p:nvPr/>
        </p:nvSpPr>
        <p:spPr>
          <a:xfrm>
            <a:off x="0" y="2205037"/>
            <a:ext cx="3970337" cy="60007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2. Afferent pathways</a:t>
            </a:r>
            <a:endParaRPr b="0" i="0" sz="1400" u="none" cap="none" strike="noStrike">
              <a:solidFill>
                <a:srgbClr val="000000"/>
              </a:solidFill>
              <a:latin typeface="Arial"/>
              <a:ea typeface="Arial"/>
              <a:cs typeface="Arial"/>
              <a:sym typeface="Arial"/>
            </a:endParaRPr>
          </a:p>
        </p:txBody>
      </p:sp>
      <p:sp>
        <p:nvSpPr>
          <p:cNvPr id="159" name="Google Shape;159;p24"/>
          <p:cNvSpPr/>
          <p:nvPr/>
        </p:nvSpPr>
        <p:spPr>
          <a:xfrm>
            <a:off x="0" y="2997200"/>
            <a:ext cx="3924300" cy="93662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3. Neuronal centre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60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 (central neurons)</a:t>
            </a:r>
            <a:endParaRPr b="0" i="0" sz="1400" u="none" cap="none" strike="noStrike">
              <a:solidFill>
                <a:srgbClr val="000000"/>
              </a:solidFill>
              <a:latin typeface="Arial"/>
              <a:ea typeface="Arial"/>
              <a:cs typeface="Arial"/>
              <a:sym typeface="Arial"/>
            </a:endParaRPr>
          </a:p>
        </p:txBody>
      </p:sp>
      <p:sp>
        <p:nvSpPr>
          <p:cNvPr id="160" name="Google Shape;160;p24"/>
          <p:cNvSpPr/>
          <p:nvPr/>
        </p:nvSpPr>
        <p:spPr>
          <a:xfrm>
            <a:off x="0" y="4292600"/>
            <a:ext cx="3538537" cy="60007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4. Efferent pathways</a:t>
            </a:r>
            <a:endParaRPr b="0" i="0" sz="1400" u="none" cap="none" strike="noStrike">
              <a:solidFill>
                <a:srgbClr val="000000"/>
              </a:solidFill>
              <a:latin typeface="Arial"/>
              <a:ea typeface="Arial"/>
              <a:cs typeface="Arial"/>
              <a:sym typeface="Arial"/>
            </a:endParaRPr>
          </a:p>
        </p:txBody>
      </p:sp>
      <p:sp>
        <p:nvSpPr>
          <p:cNvPr id="161" name="Google Shape;161;p24"/>
          <p:cNvSpPr/>
          <p:nvPr/>
        </p:nvSpPr>
        <p:spPr>
          <a:xfrm>
            <a:off x="250825" y="5589587"/>
            <a:ext cx="2171700" cy="60007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2"/>
              </a:buClr>
              <a:buSzPts val="3000"/>
              <a:buFont typeface="Tahoma"/>
              <a:buNone/>
            </a:pPr>
            <a:r>
              <a:rPr b="0" i="0" lang="en-US" sz="3000" u="none" cap="none" strike="noStrike">
                <a:solidFill>
                  <a:schemeClr val="dk2"/>
                </a:solidFill>
                <a:latin typeface="Tahoma"/>
                <a:ea typeface="Tahoma"/>
                <a:cs typeface="Tahoma"/>
                <a:sym typeface="Tahoma"/>
              </a:rPr>
              <a:t>5. Effector</a:t>
            </a:r>
            <a:endParaRPr b="0" i="0" sz="1400" u="none" cap="none" strike="noStrike">
              <a:solidFill>
                <a:srgbClr val="000000"/>
              </a:solidFill>
              <a:latin typeface="Arial"/>
              <a:ea typeface="Arial"/>
              <a:cs typeface="Arial"/>
              <a:sym typeface="Arial"/>
            </a:endParaRPr>
          </a:p>
        </p:txBody>
      </p:sp>
      <p:pic>
        <p:nvPicPr>
          <p:cNvPr id="162" name="Google Shape;162;p24"/>
          <p:cNvPicPr preferRelativeResize="0"/>
          <p:nvPr/>
        </p:nvPicPr>
        <p:blipFill rotWithShape="1">
          <a:blip r:embed="rId3">
            <a:alphaModFix/>
          </a:blip>
          <a:srcRect b="0" l="0" r="0" t="0"/>
          <a:stretch/>
        </p:blipFill>
        <p:spPr>
          <a:xfrm>
            <a:off x="3851275" y="1341437"/>
            <a:ext cx="4940300" cy="506571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
                                        <p:tgtEl>
                                          <p:spTgt spid="156"/>
                                        </p:tgtEl>
                                      </p:cBhvr>
                                    </p:animEffect>
                                  </p:childTnLst>
                                </p:cTn>
                              </p:par>
                            </p:childTnLst>
                          </p:cTn>
                        </p:par>
                        <p:par>
                          <p:cTn fill="hold">
                            <p:stCondLst>
                              <p:cond delay="1"/>
                            </p:stCondLst>
                            <p:childTnLst>
                              <p:par>
                                <p:cTn fill="hold" nodeType="afterEffect" presetClass="entr" presetID="2" presetSubtype="8">
                                  <p:stCondLst>
                                    <p:cond delay="0"/>
                                  </p:stCondLst>
                                  <p:childTnLst>
                                    <p:set>
                                      <p:cBhvr>
                                        <p:cTn dur="1" fill="hold">
                                          <p:stCondLst>
                                            <p:cond delay="0"/>
                                          </p:stCondLst>
                                        </p:cTn>
                                        <p:tgtEl>
                                          <p:spTgt spid="157"/>
                                        </p:tgtEl>
                                        <p:attrNameLst>
                                          <p:attrName>style.visibility</p:attrName>
                                        </p:attrNameLst>
                                      </p:cBhvr>
                                      <p:to>
                                        <p:strVal val="visible"/>
                                      </p:to>
                                    </p:set>
                                    <p:anim calcmode="lin" valueType="num">
                                      <p:cBhvr additive="base">
                                        <p:cTn dur="500"/>
                                        <p:tgtEl>
                                          <p:spTgt spid="157"/>
                                        </p:tgtEl>
                                        <p:attrNameLst>
                                          <p:attrName>ppt_x</p:attrName>
                                        </p:attrNameLst>
                                      </p:cBhvr>
                                      <p:tavLst>
                                        <p:tav fmla="" tm="0">
                                          <p:val>
                                            <p:strVal val="#ppt_x-1"/>
                                          </p:val>
                                        </p:tav>
                                        <p:tav fmla="" tm="100000">
                                          <p:val>
                                            <p:strVal val="#ppt_x"/>
                                          </p:val>
                                        </p:tav>
                                      </p:tavLst>
                                    </p:anim>
                                  </p:childTnLst>
                                </p:cTn>
                              </p:par>
                            </p:childTnLst>
                          </p:cTn>
                        </p:par>
                        <p:par>
                          <p:cTn fill="hold">
                            <p:stCondLst>
                              <p:cond delay="501"/>
                            </p:stCondLst>
                            <p:childTnLst>
                              <p:par>
                                <p:cTn fill="hold" nodeType="after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1"/>
                                        <p:tgtEl>
                                          <p:spTgt spid="158"/>
                                        </p:tgtEl>
                                      </p:cBhvr>
                                    </p:animEffect>
                                  </p:childTnLst>
                                </p:cTn>
                              </p:par>
                            </p:childTnLst>
                          </p:cTn>
                        </p:par>
                        <p:par>
                          <p:cTn fill="hold">
                            <p:stCondLst>
                              <p:cond delay="502"/>
                            </p:stCondLst>
                            <p:childTnLst>
                              <p:par>
                                <p:cTn fill="hold" nodeType="after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500"/>
                                        <p:tgtEl>
                                          <p:spTgt spid="159"/>
                                        </p:tgtEl>
                                      </p:cBhvr>
                                    </p:animEffect>
                                  </p:childTnLst>
                                </p:cTn>
                              </p:par>
                            </p:childTnLst>
                          </p:cTn>
                        </p:par>
                        <p:par>
                          <p:cTn fill="hold">
                            <p:stCondLst>
                              <p:cond delay="1002"/>
                            </p:stCondLst>
                            <p:childTnLst>
                              <p:par>
                                <p:cTn fill="hold" nodeType="after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1"/>
                                        <p:tgtEl>
                                          <p:spTgt spid="160"/>
                                        </p:tgtEl>
                                      </p:cBhvr>
                                    </p:animEffect>
                                  </p:childTnLst>
                                </p:cTn>
                              </p:par>
                            </p:childTnLst>
                          </p:cTn>
                        </p:par>
                        <p:par>
                          <p:cTn fill="hold">
                            <p:stCondLst>
                              <p:cond delay="1003"/>
                            </p:stCondLst>
                            <p:childTnLst>
                              <p:par>
                                <p:cTn fill="hold" nodeType="after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
                                        <p:tgtEl>
                                          <p:spTgt spid="161"/>
                                        </p:tgtEl>
                                      </p:cBhvr>
                                    </p:animEffect>
                                  </p:childTnLst>
                                </p:cTn>
                              </p:par>
                            </p:childTnLst>
                          </p:cTn>
                        </p:par>
                        <p:par>
                          <p:cTn fill="hold">
                            <p:stCondLst>
                              <p:cond delay="1004"/>
                            </p:stCondLst>
                            <p:childTnLst>
                              <p:par>
                                <p:cTn fill="hold" nodeType="after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5"/>
          <p:cNvSpPr/>
          <p:nvPr/>
        </p:nvSpPr>
        <p:spPr>
          <a:xfrm>
            <a:off x="304800" y="762000"/>
            <a:ext cx="2819400" cy="1343025"/>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100"/>
              <a:buFont typeface="Arial"/>
              <a:buNone/>
            </a:pPr>
            <a:r>
              <a:rPr b="1" i="0" lang="en-US" sz="3100" u="none" cap="none" strike="noStrike">
                <a:solidFill>
                  <a:schemeClr val="dk1"/>
                </a:solidFill>
                <a:latin typeface="Arial"/>
                <a:ea typeface="Arial"/>
                <a:cs typeface="Arial"/>
                <a:sym typeface="Arial"/>
              </a:rPr>
              <a:t>Neuronal </a:t>
            </a:r>
            <a:br>
              <a:rPr b="1" i="0" lang="en-US" sz="3100" u="none" cap="none" strike="noStrike">
                <a:solidFill>
                  <a:schemeClr val="dk1"/>
                </a:solidFill>
                <a:latin typeface="Arial"/>
                <a:ea typeface="Arial"/>
                <a:cs typeface="Arial"/>
                <a:sym typeface="Arial"/>
              </a:rPr>
            </a:br>
            <a:r>
              <a:rPr b="1" i="0" lang="en-US" sz="3100" u="none" cap="none" strike="noStrike">
                <a:solidFill>
                  <a:schemeClr val="dk1"/>
                </a:solidFill>
                <a:latin typeface="Arial"/>
                <a:ea typeface="Arial"/>
                <a:cs typeface="Arial"/>
                <a:sym typeface="Arial"/>
              </a:rPr>
              <a:t>center</a:t>
            </a:r>
            <a:endParaRPr b="0" i="0" sz="1400" u="none" cap="none" strike="noStrike">
              <a:solidFill>
                <a:srgbClr val="000000"/>
              </a:solidFill>
              <a:latin typeface="Arial"/>
              <a:ea typeface="Arial"/>
              <a:cs typeface="Arial"/>
              <a:sym typeface="Arial"/>
            </a:endParaRPr>
          </a:p>
        </p:txBody>
      </p:sp>
      <p:sp>
        <p:nvSpPr>
          <p:cNvPr id="168" name="Google Shape;168;p25"/>
          <p:cNvSpPr/>
          <p:nvPr/>
        </p:nvSpPr>
        <p:spPr>
          <a:xfrm>
            <a:off x="4114800" y="2590800"/>
            <a:ext cx="5029200" cy="1447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dk1"/>
              </a:buClr>
              <a:buSzPts val="2300"/>
              <a:buFont typeface="Arial"/>
              <a:buNone/>
            </a:pPr>
            <a:r>
              <a:rPr b="0" i="0" lang="en-US" sz="2300" u="none" cap="none" strike="noStrike">
                <a:solidFill>
                  <a:schemeClr val="dk1"/>
                </a:solidFill>
                <a:latin typeface="Arial"/>
                <a:ea typeface="Arial"/>
                <a:cs typeface="Arial"/>
                <a:sym typeface="Arial"/>
              </a:rPr>
              <a:t>… is one neuron or group of neurons</a:t>
            </a:r>
            <a:br>
              <a:rPr b="0" i="0" lang="en-US" sz="2300" u="none" cap="none" strike="noStrike">
                <a:solidFill>
                  <a:schemeClr val="dk1"/>
                </a:solidFill>
                <a:latin typeface="Arial"/>
                <a:ea typeface="Arial"/>
                <a:cs typeface="Arial"/>
                <a:sym typeface="Arial"/>
              </a:rPr>
            </a:br>
            <a:r>
              <a:rPr b="0" i="0" lang="en-US" sz="2300" u="none" cap="none" strike="noStrike">
                <a:solidFill>
                  <a:schemeClr val="dk1"/>
                </a:solidFill>
                <a:latin typeface="Arial"/>
                <a:ea typeface="Arial"/>
                <a:cs typeface="Arial"/>
                <a:sym typeface="Arial"/>
              </a:rPr>
              <a:t>which are functioning together to</a:t>
            </a:r>
            <a:br>
              <a:rPr b="0" i="0" lang="en-US" sz="2300" u="none" cap="none" strike="noStrike">
                <a:solidFill>
                  <a:schemeClr val="dk1"/>
                </a:solidFill>
                <a:latin typeface="Arial"/>
                <a:ea typeface="Arial"/>
                <a:cs typeface="Arial"/>
                <a:sym typeface="Arial"/>
              </a:rPr>
            </a:br>
            <a:r>
              <a:rPr b="0" i="0" lang="en-US" sz="2300" u="none" cap="none" strike="noStrike">
                <a:solidFill>
                  <a:schemeClr val="dk1"/>
                </a:solidFill>
                <a:latin typeface="Arial"/>
                <a:ea typeface="Arial"/>
                <a:cs typeface="Arial"/>
                <a:sym typeface="Arial"/>
              </a:rPr>
              <a:t>provide concrete reflectory  reaction</a:t>
            </a:r>
            <a:endParaRPr b="0" i="0" sz="1400" u="none" cap="none" strike="noStrike">
              <a:solidFill>
                <a:srgbClr val="000000"/>
              </a:solidFill>
              <a:latin typeface="Arial"/>
              <a:ea typeface="Arial"/>
              <a:cs typeface="Arial"/>
              <a:sym typeface="Arial"/>
            </a:endParaRPr>
          </a:p>
        </p:txBody>
      </p:sp>
      <p:cxnSp>
        <p:nvCxnSpPr>
          <p:cNvPr id="169" name="Google Shape;169;p25"/>
          <p:cNvCxnSpPr/>
          <p:nvPr/>
        </p:nvCxnSpPr>
        <p:spPr>
          <a:xfrm>
            <a:off x="3276600" y="1371600"/>
            <a:ext cx="762000" cy="1143000"/>
          </a:xfrm>
          <a:prstGeom prst="straightConnector1">
            <a:avLst/>
          </a:prstGeom>
          <a:noFill/>
          <a:ln cap="flat" cmpd="sng" w="127000">
            <a:solidFill>
              <a:schemeClr val="dk2"/>
            </a:solidFill>
            <a:prstDash val="solid"/>
            <a:miter lim="800000"/>
            <a:headEnd len="sm" w="sm" type="none"/>
            <a:tailEnd len="med" w="med" type="stealth"/>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500"/>
                                        <p:tgtEl>
                                          <p:spTgt spid="16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500"/>
                                        <p:tgtEl>
                                          <p:spTgt spid="16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5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sp>
        <p:nvSpPr>
          <p:cNvPr id="175" name="Google Shape;175;p2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lnSpc>
                <a:spcPct val="100000"/>
              </a:lnSpc>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 In a simple reflex arc there are two neurons&#10;and just one synapse. Such reflexes are&#10;therefore known as monosynaptic ref..." id="176" name="Google Shape;176;p26"/>
          <p:cNvPicPr preferRelativeResize="0"/>
          <p:nvPr/>
        </p:nvPicPr>
        <p:blipFill rotWithShape="1">
          <a:blip r:embed="rId3">
            <a:alphaModFix/>
          </a:blip>
          <a:srcRect b="0" l="0" r="0" t="0"/>
          <a:stretch/>
        </p:blipFill>
        <p:spPr>
          <a:xfrm>
            <a:off x="255587" y="260350"/>
            <a:ext cx="8535987" cy="640873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7"/>
          <p:cNvSpPr txBox="1"/>
          <p:nvPr>
            <p:ph type="title"/>
          </p:nvPr>
        </p:nvSpPr>
        <p:spPr>
          <a:xfrm>
            <a:off x="468312" y="333375"/>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PRINCIPLES OF COORDINATION IN CNS</a:t>
            </a:r>
            <a:endParaRPr/>
          </a:p>
        </p:txBody>
      </p:sp>
      <p:sp>
        <p:nvSpPr>
          <p:cNvPr id="182" name="Google Shape;182;p27"/>
          <p:cNvSpPr txBox="1"/>
          <p:nvPr>
            <p:ph idx="1" type="body"/>
          </p:nvPr>
        </p:nvSpPr>
        <p:spPr>
          <a:xfrm>
            <a:off x="250825" y="1341437"/>
            <a:ext cx="8713787" cy="23749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C00000"/>
              </a:buClr>
              <a:buSzPts val="2800"/>
              <a:buFont typeface="Arial"/>
              <a:buNone/>
            </a:pPr>
            <a:r>
              <a:rPr b="1" i="0" lang="en-US" sz="2800" u="none">
                <a:solidFill>
                  <a:srgbClr val="C00000"/>
                </a:solidFill>
                <a:latin typeface="Calibri"/>
                <a:ea typeface="Calibri"/>
                <a:cs typeface="Calibri"/>
                <a:sym typeface="Calibri"/>
              </a:rPr>
              <a:t>Coordination </a:t>
            </a:r>
            <a:r>
              <a:rPr b="0" i="0" lang="en-US" sz="2800" u="none">
                <a:solidFill>
                  <a:schemeClr val="dk1"/>
                </a:solidFill>
                <a:latin typeface="Calibri"/>
                <a:ea typeface="Calibri"/>
                <a:cs typeface="Calibri"/>
                <a:sym typeface="Calibri"/>
              </a:rPr>
              <a:t>– harmonization of the activity of nervous centers </a:t>
            </a:r>
            <a:endParaRPr/>
          </a:p>
          <a:p>
            <a:pPr indent="-342900" lvl="0" marL="342900" marR="0" rtl="0" algn="l">
              <a:lnSpc>
                <a:spcPct val="100000"/>
              </a:lnSpc>
              <a:spcBef>
                <a:spcPts val="560"/>
              </a:spcBef>
              <a:spcAft>
                <a:spcPts val="0"/>
              </a:spcAft>
              <a:buClr>
                <a:srgbClr val="C00000"/>
              </a:buClr>
              <a:buSzPts val="2800"/>
              <a:buFont typeface="Arial"/>
              <a:buNone/>
            </a:pPr>
            <a:r>
              <a:rPr b="1" i="0" lang="en-US" sz="2800" u="none">
                <a:solidFill>
                  <a:srgbClr val="C00000"/>
                </a:solidFill>
                <a:latin typeface="Calibri"/>
                <a:ea typeface="Calibri"/>
                <a:cs typeface="Calibri"/>
                <a:sym typeface="Calibri"/>
              </a:rPr>
              <a:t>Coordination</a:t>
            </a:r>
            <a:r>
              <a:rPr b="0" i="0" lang="en-US" sz="2800" u="none">
                <a:solidFill>
                  <a:schemeClr val="dk1"/>
                </a:solidFill>
                <a:latin typeface="Calibri"/>
                <a:ea typeface="Calibri"/>
                <a:cs typeface="Calibri"/>
                <a:sym typeface="Calibri"/>
              </a:rPr>
              <a:t> is an association of all actions of organism in a single whole, association neurons in the uniform functional ensemble deciding specific target.</a:t>
            </a:r>
            <a:endParaRPr/>
          </a:p>
          <a:p>
            <a:pPr indent="-165100" lvl="0" marL="342900" marR="0" rtl="0" algn="l">
              <a:lnSpc>
                <a:spcPct val="100000"/>
              </a:lnSpc>
              <a:spcBef>
                <a:spcPts val="56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p:txBody>
      </p:sp>
      <p:sp>
        <p:nvSpPr>
          <p:cNvPr id="183" name="Google Shape;183;p27"/>
          <p:cNvSpPr txBox="1"/>
          <p:nvPr/>
        </p:nvSpPr>
        <p:spPr>
          <a:xfrm>
            <a:off x="1835150" y="3687762"/>
            <a:ext cx="6265862" cy="31702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Allocate the following principles of coordination: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divergence and convergences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 reverberation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feedback connection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irradiation excitation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Induction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reciprocal innervation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Dominants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plasticity of the nervous centers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subordinations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AutoNum type="arabicPeriod"/>
            </a:pPr>
            <a:r>
              <a:rPr b="0" i="0" lang="en-US" sz="1800" u="none" cap="none" strike="noStrike">
                <a:solidFill>
                  <a:schemeClr val="dk1"/>
                </a:solidFill>
                <a:latin typeface="Arial"/>
                <a:ea typeface="Arial"/>
                <a:cs typeface="Arial"/>
                <a:sym typeface="Arial"/>
              </a:rPr>
              <a:t>common final way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28"/>
          <p:cNvPicPr preferRelativeResize="0"/>
          <p:nvPr/>
        </p:nvPicPr>
        <p:blipFill rotWithShape="1">
          <a:blip r:embed="rId3">
            <a:alphaModFix/>
          </a:blip>
          <a:srcRect b="0" l="0" r="0" t="0"/>
          <a:stretch/>
        </p:blipFill>
        <p:spPr>
          <a:xfrm>
            <a:off x="0" y="0"/>
            <a:ext cx="9144000" cy="7112000"/>
          </a:xfrm>
          <a:prstGeom prst="rect">
            <a:avLst/>
          </a:prstGeom>
          <a:noFill/>
          <a:ln>
            <a:noFill/>
          </a:ln>
        </p:spPr>
      </p:pic>
      <p:sp>
        <p:nvSpPr>
          <p:cNvPr id="189" name="Google Shape;189;p28"/>
          <p:cNvSpPr/>
          <p:nvPr/>
        </p:nvSpPr>
        <p:spPr>
          <a:xfrm>
            <a:off x="304800" y="304800"/>
            <a:ext cx="8686800" cy="16002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rgbClr val="002060"/>
              </a:buClr>
              <a:buSzPts val="3600"/>
              <a:buFont typeface="Tahoma"/>
              <a:buNone/>
            </a:pPr>
            <a:r>
              <a:rPr b="0" i="1" lang="en-US" sz="3600" u="none" cap="none" strike="noStrike">
                <a:solidFill>
                  <a:srgbClr val="002060"/>
                </a:solidFill>
                <a:latin typeface="Tahoma"/>
                <a:ea typeface="Tahoma"/>
                <a:cs typeface="Tahoma"/>
                <a:sym typeface="Tahoma"/>
              </a:rPr>
              <a:t>Neuronal impulses </a:t>
            </a:r>
            <a:r>
              <a:rPr b="0" i="1" lang="en-US" sz="3600" u="sng" cap="none" strike="noStrike">
                <a:solidFill>
                  <a:srgbClr val="002060"/>
                </a:solidFill>
                <a:latin typeface="Tahoma"/>
                <a:ea typeface="Tahoma"/>
                <a:cs typeface="Tahoma"/>
                <a:sym typeface="Tahoma"/>
              </a:rPr>
              <a:t>divergence</a:t>
            </a:r>
            <a:r>
              <a:rPr b="0" i="1" lang="en-US" sz="3600" u="none" cap="none" strike="noStrike">
                <a:solidFill>
                  <a:srgbClr val="002060"/>
                </a:solidFill>
                <a:latin typeface="Tahoma"/>
                <a:ea typeface="Tahoma"/>
                <a:cs typeface="Tahoma"/>
                <a:sym typeface="Tahoma"/>
              </a:rPr>
              <a:t> within CNS</a:t>
            </a:r>
            <a:endParaRPr b="0" i="0" sz="1400" u="none" cap="none" strike="noStrike">
              <a:solidFill>
                <a:srgbClr val="000000"/>
              </a:solidFill>
              <a:latin typeface="Arial"/>
              <a:ea typeface="Arial"/>
              <a:cs typeface="Arial"/>
              <a:sym typeface="Arial"/>
            </a:endParaRPr>
          </a:p>
        </p:txBody>
      </p:sp>
      <p:sp>
        <p:nvSpPr>
          <p:cNvPr id="190" name="Google Shape;190;p28"/>
          <p:cNvSpPr txBox="1"/>
          <p:nvPr/>
        </p:nvSpPr>
        <p:spPr>
          <a:xfrm>
            <a:off x="5651500" y="4724400"/>
            <a:ext cx="3492500" cy="2305050"/>
          </a:xfrm>
          <a:prstGeom prst="rect">
            <a:avLst/>
          </a:prstGeom>
          <a:solidFill>
            <a:srgbClr val="FFFF00"/>
          </a:solid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neuron cell establish numerous synaptic contracts with different nerve cells; this phenomena known as divergence</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1000"/>
                                        <p:tgtEl>
                                          <p:spTgt spid="18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1"/>
                                        <p:tgtEl>
                                          <p:spTgt spid="1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Divergence of signal</a:t>
            </a:r>
            <a:endParaRPr/>
          </a:p>
        </p:txBody>
      </p:sp>
      <p:sp>
        <p:nvSpPr>
          <p:cNvPr id="196" name="Google Shape;196;p2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neuron cell establish numerous synaptic contracts with different nerve cells; this phenomena known as divergence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30"/>
          <p:cNvPicPr preferRelativeResize="0"/>
          <p:nvPr/>
        </p:nvPicPr>
        <p:blipFill rotWithShape="1">
          <a:blip r:embed="rId3">
            <a:alphaModFix/>
          </a:blip>
          <a:srcRect b="0" l="0" r="0" t="0"/>
          <a:stretch/>
        </p:blipFill>
        <p:spPr>
          <a:xfrm>
            <a:off x="0" y="-30162"/>
            <a:ext cx="9144000" cy="6888162"/>
          </a:xfrm>
          <a:prstGeom prst="rect">
            <a:avLst/>
          </a:prstGeom>
          <a:noFill/>
          <a:ln>
            <a:noFill/>
          </a:ln>
        </p:spPr>
      </p:pic>
      <p:sp>
        <p:nvSpPr>
          <p:cNvPr id="202" name="Google Shape;202;p30"/>
          <p:cNvSpPr/>
          <p:nvPr/>
        </p:nvSpPr>
        <p:spPr>
          <a:xfrm>
            <a:off x="152400" y="76200"/>
            <a:ext cx="8839200" cy="1524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rgbClr val="002060"/>
              </a:buClr>
              <a:buSzPts val="3600"/>
              <a:buFont typeface="Tahoma"/>
              <a:buNone/>
            </a:pPr>
            <a:r>
              <a:rPr b="0" i="1" lang="en-US" sz="3600" u="none" cap="none" strike="noStrike">
                <a:solidFill>
                  <a:srgbClr val="002060"/>
                </a:solidFill>
                <a:latin typeface="Tahoma"/>
                <a:ea typeface="Tahoma"/>
                <a:cs typeface="Tahoma"/>
                <a:sym typeface="Tahoma"/>
              </a:rPr>
              <a:t>Neuronal impulses </a:t>
            </a:r>
            <a:r>
              <a:rPr b="0" i="1" lang="en-US" sz="3600" u="sng" cap="none" strike="noStrike">
                <a:solidFill>
                  <a:srgbClr val="002060"/>
                </a:solidFill>
                <a:latin typeface="Tahoma"/>
                <a:ea typeface="Tahoma"/>
                <a:cs typeface="Tahoma"/>
                <a:sym typeface="Tahoma"/>
              </a:rPr>
              <a:t>convergence</a:t>
            </a:r>
            <a:r>
              <a:rPr b="0" i="1" lang="en-US" sz="3600" u="none" cap="none" strike="noStrike">
                <a:solidFill>
                  <a:srgbClr val="002060"/>
                </a:solidFill>
                <a:latin typeface="Tahoma"/>
                <a:ea typeface="Tahoma"/>
                <a:cs typeface="Tahoma"/>
                <a:sym typeface="Tahoma"/>
              </a:rPr>
              <a:t> within CNS</a:t>
            </a:r>
            <a:endParaRPr b="0" i="0" sz="1400" u="none" cap="none" strike="noStrike">
              <a:solidFill>
                <a:srgbClr val="000000"/>
              </a:solidFill>
              <a:latin typeface="Arial"/>
              <a:ea typeface="Arial"/>
              <a:cs typeface="Arial"/>
              <a:sym typeface="Arial"/>
            </a:endParaRPr>
          </a:p>
        </p:txBody>
      </p:sp>
      <p:sp>
        <p:nvSpPr>
          <p:cNvPr id="203" name="Google Shape;203;p30"/>
          <p:cNvSpPr txBox="1"/>
          <p:nvPr/>
        </p:nvSpPr>
        <p:spPr>
          <a:xfrm>
            <a:off x="0" y="3644900"/>
            <a:ext cx="2987675" cy="2952750"/>
          </a:xfrm>
          <a:prstGeom prst="rect">
            <a:avLst/>
          </a:prstGeom>
          <a:solidFill>
            <a:srgbClr val="FFFF00"/>
          </a:solid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from different source </a:t>
            </a:r>
            <a:endParaRPr b="0" i="0" sz="1400" u="none" cap="none" strike="noStrike">
              <a:solidFill>
                <a:srgbClr val="000000"/>
              </a:solidFill>
              <a:latin typeface="Arial"/>
              <a:ea typeface="Arial"/>
              <a:cs typeface="Arial"/>
              <a:sym typeface="Arial"/>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from same source</a:t>
            </a:r>
            <a:endParaRPr b="0" i="0" sz="1400" u="none" cap="none" strike="noStrike">
              <a:solidFill>
                <a:srgbClr val="000000"/>
              </a:solidFill>
              <a:latin typeface="Arial"/>
              <a:ea typeface="Arial"/>
              <a:cs typeface="Arial"/>
              <a:sym typeface="Arial"/>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impulses reaching the CNS, along different afferent fibers that may convert upon the same intermediate or effectors neuron</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
                                        <p:tgtEl>
                                          <p:spTgt spid="2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1"/>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Convergence of signal</a:t>
            </a:r>
            <a:endParaRPr/>
          </a:p>
        </p:txBody>
      </p:sp>
      <p:sp>
        <p:nvSpPr>
          <p:cNvPr id="209" name="Google Shape;209;p3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from different source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from same source</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impulses reaching the CNS, along different afferent fibers that may convert upon the same intermediate or effectors neuron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32"/>
          <p:cNvPicPr preferRelativeResize="0"/>
          <p:nvPr/>
        </p:nvPicPr>
        <p:blipFill rotWithShape="1">
          <a:blip r:embed="rId3">
            <a:alphaModFix/>
          </a:blip>
          <a:srcRect b="0" l="0" r="0" t="0"/>
          <a:stretch/>
        </p:blipFill>
        <p:spPr>
          <a:xfrm>
            <a:off x="0" y="34925"/>
            <a:ext cx="9144000" cy="6823075"/>
          </a:xfrm>
          <a:prstGeom prst="rect">
            <a:avLst/>
          </a:prstGeom>
          <a:noFill/>
          <a:ln>
            <a:noFill/>
          </a:ln>
        </p:spPr>
      </p:pic>
      <p:sp>
        <p:nvSpPr>
          <p:cNvPr id="215" name="Google Shape;215;p32"/>
          <p:cNvSpPr/>
          <p:nvPr/>
        </p:nvSpPr>
        <p:spPr>
          <a:xfrm>
            <a:off x="1116012" y="404812"/>
            <a:ext cx="7239000" cy="1223962"/>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3300"/>
              <a:buFont typeface="Arial"/>
              <a:buNone/>
            </a:pPr>
            <a:r>
              <a:rPr b="1" i="0" lang="en-US" sz="3300" u="none" cap="none" strike="noStrike">
                <a:solidFill>
                  <a:srgbClr val="002060"/>
                </a:solidFill>
                <a:latin typeface="Arial"/>
                <a:ea typeface="Arial"/>
                <a:cs typeface="Arial"/>
                <a:sym typeface="Arial"/>
              </a:rPr>
              <a:t>Principle of the general final way</a:t>
            </a:r>
            <a:r>
              <a:rPr b="1" i="1" lang="en-US" sz="3300" u="none" cap="none" strike="noStrike">
                <a:solidFill>
                  <a:srgbClr val="00206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16" name="Google Shape;216;p32"/>
          <p:cNvSpPr/>
          <p:nvPr/>
        </p:nvSpPr>
        <p:spPr>
          <a:xfrm>
            <a:off x="457200" y="2438400"/>
            <a:ext cx="1371600" cy="685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Brain </a:t>
            </a:r>
            <a:br>
              <a:rPr b="1" i="0" lang="en-US" sz="2100" u="none" cap="none" strike="noStrike">
                <a:solidFill>
                  <a:schemeClr val="dk1"/>
                </a:solidFill>
                <a:latin typeface="Arial"/>
                <a:ea typeface="Arial"/>
                <a:cs typeface="Arial"/>
                <a:sym typeface="Arial"/>
              </a:rPr>
            </a:br>
            <a:r>
              <a:rPr b="1" i="0" lang="en-US" sz="2100" u="none" cap="none" strike="noStrike">
                <a:solidFill>
                  <a:schemeClr val="dk1"/>
                </a:solidFill>
                <a:latin typeface="Arial"/>
                <a:ea typeface="Arial"/>
                <a:cs typeface="Arial"/>
                <a:sym typeface="Arial"/>
              </a:rPr>
              <a:t>cortex</a:t>
            </a:r>
            <a:endParaRPr b="0" i="0" sz="1400" u="none" cap="none" strike="noStrike">
              <a:solidFill>
                <a:srgbClr val="000000"/>
              </a:solidFill>
              <a:latin typeface="Arial"/>
              <a:ea typeface="Arial"/>
              <a:cs typeface="Arial"/>
              <a:sym typeface="Arial"/>
            </a:endParaRPr>
          </a:p>
        </p:txBody>
      </p:sp>
      <p:sp>
        <p:nvSpPr>
          <p:cNvPr id="217" name="Google Shape;217;p32"/>
          <p:cNvSpPr/>
          <p:nvPr/>
        </p:nvSpPr>
        <p:spPr>
          <a:xfrm>
            <a:off x="457200" y="3886200"/>
            <a:ext cx="1905000" cy="685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Subcortical </a:t>
            </a:r>
            <a:br>
              <a:rPr b="1" i="0" lang="en-US" sz="2100" u="none" cap="none" strike="noStrike">
                <a:solidFill>
                  <a:schemeClr val="dk1"/>
                </a:solidFill>
                <a:latin typeface="Arial"/>
                <a:ea typeface="Arial"/>
                <a:cs typeface="Arial"/>
                <a:sym typeface="Arial"/>
              </a:rPr>
            </a:br>
            <a:r>
              <a:rPr b="1" i="0" lang="en-US" sz="2100" u="none" cap="none" strike="noStrike">
                <a:solidFill>
                  <a:schemeClr val="dk1"/>
                </a:solidFill>
                <a:latin typeface="Arial"/>
                <a:ea typeface="Arial"/>
                <a:cs typeface="Arial"/>
                <a:sym typeface="Arial"/>
              </a:rPr>
              <a:t>structures</a:t>
            </a:r>
            <a:endParaRPr b="0" i="0" sz="1400" u="none" cap="none" strike="noStrike">
              <a:solidFill>
                <a:srgbClr val="000000"/>
              </a:solidFill>
              <a:latin typeface="Arial"/>
              <a:ea typeface="Arial"/>
              <a:cs typeface="Arial"/>
              <a:sym typeface="Arial"/>
            </a:endParaRPr>
          </a:p>
        </p:txBody>
      </p:sp>
      <p:sp>
        <p:nvSpPr>
          <p:cNvPr id="218" name="Google Shape;218;p32"/>
          <p:cNvSpPr/>
          <p:nvPr/>
        </p:nvSpPr>
        <p:spPr>
          <a:xfrm>
            <a:off x="1905000" y="4953000"/>
            <a:ext cx="1371600" cy="685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Brainstem</a:t>
            </a:r>
            <a:endParaRPr b="0" i="0" sz="1400" u="none" cap="none" strike="noStrike">
              <a:solidFill>
                <a:srgbClr val="000000"/>
              </a:solidFill>
              <a:latin typeface="Arial"/>
              <a:ea typeface="Arial"/>
              <a:cs typeface="Arial"/>
              <a:sym typeface="Arial"/>
            </a:endParaRPr>
          </a:p>
        </p:txBody>
      </p:sp>
      <p:sp>
        <p:nvSpPr>
          <p:cNvPr id="219" name="Google Shape;219;p32"/>
          <p:cNvSpPr/>
          <p:nvPr/>
        </p:nvSpPr>
        <p:spPr>
          <a:xfrm>
            <a:off x="1524000" y="5943600"/>
            <a:ext cx="2819400" cy="6858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Spinal cord</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15"/>
                                        </p:tgtEl>
                                        <p:attrNameLst>
                                          <p:attrName>style.visibility</p:attrName>
                                        </p:attrNameLst>
                                      </p:cBhvr>
                                      <p:to>
                                        <p:strVal val="visible"/>
                                      </p:to>
                                    </p:set>
                                    <p:anim calcmode="lin" valueType="num">
                                      <p:cBhvr additive="base">
                                        <p:cTn dur="500"/>
                                        <p:tgtEl>
                                          <p:spTgt spid="215"/>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214"/>
                                        </p:tgtEl>
                                        <p:attrNameLst>
                                          <p:attrName>style.visibility</p:attrName>
                                        </p:attrNameLst>
                                      </p:cBhvr>
                                      <p:to>
                                        <p:strVal val="visible"/>
                                      </p:to>
                                    </p:set>
                                    <p:anim calcmode="lin" valueType="num">
                                      <p:cBhvr additive="base">
                                        <p:cTn dur="500"/>
                                        <p:tgtEl>
                                          <p:spTgt spid="214"/>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8">
                                  <p:stCondLst>
                                    <p:cond delay="0"/>
                                  </p:stCondLst>
                                  <p:childTnLst>
                                    <p:set>
                                      <p:cBhvr>
                                        <p:cTn dur="1" fill="hold">
                                          <p:stCondLst>
                                            <p:cond delay="0"/>
                                          </p:stCondLst>
                                        </p:cTn>
                                        <p:tgtEl>
                                          <p:spTgt spid="216"/>
                                        </p:tgtEl>
                                        <p:attrNameLst>
                                          <p:attrName>style.visibility</p:attrName>
                                        </p:attrNameLst>
                                      </p:cBhvr>
                                      <p:to>
                                        <p:strVal val="visible"/>
                                      </p:to>
                                    </p:set>
                                    <p:anim calcmode="lin" valueType="num">
                                      <p:cBhvr additive="base">
                                        <p:cTn dur="500"/>
                                        <p:tgtEl>
                                          <p:spTgt spid="216"/>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2" presetSubtype="8">
                                  <p:stCondLst>
                                    <p:cond delay="0"/>
                                  </p:stCondLst>
                                  <p:childTnLst>
                                    <p:set>
                                      <p:cBhvr>
                                        <p:cTn dur="1" fill="hold">
                                          <p:stCondLst>
                                            <p:cond delay="0"/>
                                          </p:stCondLst>
                                        </p:cTn>
                                        <p:tgtEl>
                                          <p:spTgt spid="217"/>
                                        </p:tgtEl>
                                        <p:attrNameLst>
                                          <p:attrName>style.visibility</p:attrName>
                                        </p:attrNameLst>
                                      </p:cBhvr>
                                      <p:to>
                                        <p:strVal val="visible"/>
                                      </p:to>
                                    </p:set>
                                    <p:anim calcmode="lin" valueType="num">
                                      <p:cBhvr additive="base">
                                        <p:cTn dur="500"/>
                                        <p:tgtEl>
                                          <p:spTgt spid="217"/>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33"/>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25" name="Google Shape;225;p33"/>
          <p:cNvSpPr/>
          <p:nvPr/>
        </p:nvSpPr>
        <p:spPr>
          <a:xfrm>
            <a:off x="152400" y="838200"/>
            <a:ext cx="8839200" cy="1524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rgbClr val="002060"/>
              </a:buClr>
              <a:buSzPts val="3600"/>
              <a:buFont typeface="Tahoma"/>
              <a:buNone/>
            </a:pPr>
            <a:r>
              <a:rPr b="0" i="1" lang="en-US" sz="3600" u="none" cap="none" strike="noStrike">
                <a:solidFill>
                  <a:srgbClr val="002060"/>
                </a:solidFill>
                <a:latin typeface="Tahoma"/>
                <a:ea typeface="Tahoma"/>
                <a:cs typeface="Tahoma"/>
                <a:sym typeface="Tahoma"/>
              </a:rPr>
              <a:t>Reverberation of Excitation</a:t>
            </a:r>
            <a:br>
              <a:rPr b="0" i="1" lang="en-US" sz="3600" u="none" cap="none" strike="noStrike">
                <a:solidFill>
                  <a:srgbClr val="002060"/>
                </a:solidFill>
                <a:latin typeface="Tahoma"/>
                <a:ea typeface="Tahoma"/>
                <a:cs typeface="Tahoma"/>
                <a:sym typeface="Tahoma"/>
              </a:rPr>
            </a:br>
            <a:r>
              <a:rPr b="0" i="1" lang="en-US" sz="3600" u="none" cap="none" strike="noStrike">
                <a:solidFill>
                  <a:srgbClr val="002060"/>
                </a:solidFill>
                <a:latin typeface="Tahoma"/>
                <a:ea typeface="Tahoma"/>
                <a:cs typeface="Tahoma"/>
                <a:sym typeface="Tahoma"/>
              </a:rPr>
              <a:t> </a:t>
            </a:r>
            <a:r>
              <a:rPr b="0" i="0" lang="en-US" sz="3200" u="none" cap="none" strike="noStrike">
                <a:solidFill>
                  <a:srgbClr val="002060"/>
                </a:solidFill>
                <a:latin typeface="Tahoma"/>
                <a:ea typeface="Tahoma"/>
                <a:cs typeface="Tahoma"/>
                <a:sym typeface="Tahoma"/>
              </a:rPr>
              <a:t>according to Lorento-de-No</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24"/>
                                        </p:tgtEl>
                                        <p:attrNameLst>
                                          <p:attrName>style.visibility</p:attrName>
                                        </p:attrNameLst>
                                      </p:cBhvr>
                                      <p:to>
                                        <p:strVal val="visible"/>
                                      </p:to>
                                    </p:set>
                                    <p:anim calcmode="lin" valueType="num">
                                      <p:cBhvr additive="base">
                                        <p:cTn dur="500"/>
                                        <p:tgtEl>
                                          <p:spTgt spid="224"/>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4"/>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Irradiation of excitation</a:t>
            </a:r>
            <a:endParaRPr/>
          </a:p>
        </p:txBody>
      </p:sp>
      <p:pic>
        <p:nvPicPr>
          <p:cNvPr id="231" name="Google Shape;231;p34"/>
          <p:cNvPicPr preferRelativeResize="0"/>
          <p:nvPr>
            <p:ph idx="1" type="body"/>
          </p:nvPr>
        </p:nvPicPr>
        <p:blipFill rotWithShape="1">
          <a:blip r:embed="rId3">
            <a:alphaModFix/>
          </a:blip>
          <a:srcRect b="0" l="0" r="0" t="0"/>
          <a:stretch/>
        </p:blipFill>
        <p:spPr>
          <a:xfrm>
            <a:off x="827087" y="2492375"/>
            <a:ext cx="7951787" cy="4083050"/>
          </a:xfrm>
          <a:prstGeom prst="rect">
            <a:avLst/>
          </a:prstGeom>
          <a:noFill/>
          <a:ln>
            <a:noFill/>
          </a:ln>
        </p:spPr>
      </p:pic>
      <p:sp>
        <p:nvSpPr>
          <p:cNvPr id="232" name="Google Shape;232;p34"/>
          <p:cNvSpPr txBox="1"/>
          <p:nvPr/>
        </p:nvSpPr>
        <p:spPr>
          <a:xfrm>
            <a:off x="827087" y="1268412"/>
            <a:ext cx="7921625" cy="1304925"/>
          </a:xfrm>
          <a:prstGeom prst="rect">
            <a:avLst/>
          </a:prstGeom>
          <a:gradFill>
            <a:gsLst>
              <a:gs pos="0">
                <a:srgbClr val="F79646"/>
              </a:gs>
              <a:gs pos="50000">
                <a:srgbClr val="C2D1ED"/>
              </a:gs>
              <a:gs pos="100000">
                <a:srgbClr val="E1E8F5"/>
              </a:gs>
            </a:gsLst>
            <a:lin ang="5400000" scaled="0"/>
          </a:grad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chemeClr val="dk1"/>
              </a:buClr>
              <a:buSzPts val="2800"/>
              <a:buFont typeface="Arial"/>
              <a:buNone/>
            </a:pPr>
            <a:r>
              <a:rPr b="0" i="1" lang="en-US" sz="2800" u="none" cap="none" strike="noStrike">
                <a:solidFill>
                  <a:schemeClr val="dk1"/>
                </a:solidFill>
                <a:latin typeface="Arial"/>
                <a:ea typeface="Arial"/>
                <a:cs typeface="Arial"/>
                <a:sym typeface="Arial"/>
              </a:rPr>
              <a:t>Spread of excitation through the CNS is known </a:t>
            </a:r>
            <a:r>
              <a:rPr b="1" i="1" lang="en-US" sz="2800" u="none" cap="none" strike="noStrike">
                <a:solidFill>
                  <a:schemeClr val="dk1"/>
                </a:solidFill>
                <a:latin typeface="Arial"/>
                <a:ea typeface="Arial"/>
                <a:cs typeface="Arial"/>
                <a:sym typeface="Arial"/>
              </a:rPr>
              <a:t>irradiation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5"/>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The principle of feedback </a:t>
            </a:r>
            <a:endParaRPr/>
          </a:p>
        </p:txBody>
      </p:sp>
      <p:sp>
        <p:nvSpPr>
          <p:cNvPr id="238" name="Google Shape;238;p3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Afferent impulsation generated within the organism by the activity of its organ &amp; tissues  can be called secondary in contrast to these first elicited &amp; reflex reaction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Secondary affrentation send impulsations in the CNS about state of motor apparatus, about state of excitatory gland.</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C00000"/>
              </a:buClr>
              <a:buSzPts val="4400"/>
              <a:buFont typeface="Calibri"/>
              <a:buNone/>
            </a:pPr>
            <a:r>
              <a:rPr b="1" i="0" lang="en-US" sz="4400" u="none">
                <a:solidFill>
                  <a:srgbClr val="C00000"/>
                </a:solidFill>
                <a:latin typeface="Calibri"/>
                <a:ea typeface="Calibri"/>
                <a:cs typeface="Calibri"/>
                <a:sym typeface="Calibri"/>
              </a:rPr>
              <a:t>Feedback</a:t>
            </a:r>
            <a:endParaRPr/>
          </a:p>
        </p:txBody>
      </p:sp>
      <p:pic>
        <p:nvPicPr>
          <p:cNvPr id="244" name="Google Shape;244;p36"/>
          <p:cNvPicPr preferRelativeResize="0"/>
          <p:nvPr>
            <p:ph idx="1" type="body"/>
          </p:nvPr>
        </p:nvPicPr>
        <p:blipFill rotWithShape="1">
          <a:blip r:embed="rId3">
            <a:alphaModFix/>
          </a:blip>
          <a:srcRect b="0" l="0" r="0" t="0"/>
          <a:stretch/>
        </p:blipFill>
        <p:spPr>
          <a:xfrm>
            <a:off x="971550" y="1484312"/>
            <a:ext cx="4752975" cy="4840287"/>
          </a:xfrm>
          <a:prstGeom prst="rect">
            <a:avLst/>
          </a:prstGeom>
          <a:noFill/>
          <a:ln>
            <a:noFill/>
          </a:ln>
        </p:spPr>
      </p:pic>
      <p:pic>
        <p:nvPicPr>
          <p:cNvPr id="245" name="Google Shape;245;p36"/>
          <p:cNvPicPr preferRelativeResize="0"/>
          <p:nvPr/>
        </p:nvPicPr>
        <p:blipFill rotWithShape="1">
          <a:blip r:embed="rId4">
            <a:alphaModFix/>
          </a:blip>
          <a:srcRect b="0" l="0" r="0" t="0"/>
          <a:stretch/>
        </p:blipFill>
        <p:spPr>
          <a:xfrm>
            <a:off x="6156325" y="1773237"/>
            <a:ext cx="2708275" cy="453548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7"/>
          <p:cNvSpPr/>
          <p:nvPr/>
        </p:nvSpPr>
        <p:spPr>
          <a:xfrm>
            <a:off x="1116012" y="188912"/>
            <a:ext cx="7162800" cy="9906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2060"/>
              </a:buClr>
              <a:buSzPts val="3300"/>
              <a:buFont typeface="Arial"/>
              <a:buNone/>
            </a:pPr>
            <a:r>
              <a:rPr b="1" i="0" lang="en-US" sz="3300" u="none" cap="none" strike="noStrike">
                <a:solidFill>
                  <a:srgbClr val="002060"/>
                </a:solidFill>
                <a:latin typeface="Arial"/>
                <a:ea typeface="Arial"/>
                <a:cs typeface="Arial"/>
                <a:sym typeface="Arial"/>
              </a:rPr>
              <a:t>Reciprocal innervation</a:t>
            </a:r>
            <a:r>
              <a:rPr b="1" i="1" lang="en-US" sz="4400" u="sng" cap="none" strike="noStrike">
                <a:solidFill>
                  <a:srgbClr val="00206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51" name="Google Shape;251;p37"/>
          <p:cNvPicPr preferRelativeResize="0"/>
          <p:nvPr/>
        </p:nvPicPr>
        <p:blipFill rotWithShape="1">
          <a:blip r:embed="rId3">
            <a:alphaModFix/>
          </a:blip>
          <a:srcRect b="0" l="0" r="0" t="0"/>
          <a:stretch/>
        </p:blipFill>
        <p:spPr>
          <a:xfrm>
            <a:off x="458787" y="1268412"/>
            <a:ext cx="3333750" cy="4608512"/>
          </a:xfrm>
          <a:prstGeom prst="rect">
            <a:avLst/>
          </a:prstGeom>
          <a:noFill/>
          <a:ln>
            <a:noFill/>
          </a:ln>
        </p:spPr>
      </p:pic>
      <p:pic>
        <p:nvPicPr>
          <p:cNvPr id="252" name="Google Shape;252;p37"/>
          <p:cNvPicPr preferRelativeResize="0"/>
          <p:nvPr/>
        </p:nvPicPr>
        <p:blipFill rotWithShape="1">
          <a:blip r:embed="rId4">
            <a:alphaModFix/>
          </a:blip>
          <a:srcRect b="0" l="0" r="0" t="0"/>
          <a:stretch/>
        </p:blipFill>
        <p:spPr>
          <a:xfrm>
            <a:off x="4356100" y="1484312"/>
            <a:ext cx="4103687" cy="44211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50"/>
                                        </p:tgtEl>
                                        <p:attrNameLst>
                                          <p:attrName>style.visibility</p:attrName>
                                        </p:attrNameLst>
                                      </p:cBhvr>
                                      <p:to>
                                        <p:strVal val="visible"/>
                                      </p:to>
                                    </p:set>
                                    <p:anim calcmode="lin" valueType="num">
                                      <p:cBhvr additive="base">
                                        <p:cTn dur="500"/>
                                        <p:tgtEl>
                                          <p:spTgt spid="25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8"/>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Sucessive and simultaneous induction </a:t>
            </a:r>
            <a:endParaRPr/>
          </a:p>
        </p:txBody>
      </p:sp>
      <p:sp>
        <p:nvSpPr>
          <p:cNvPr id="258" name="Google Shape;258;p38"/>
          <p:cNvSpPr txBox="1"/>
          <p:nvPr>
            <p:ph idx="1" type="body"/>
          </p:nvPr>
        </p:nvSpPr>
        <p:spPr>
          <a:xfrm>
            <a:off x="179387" y="1484312"/>
            <a:ext cx="8785225" cy="46418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Negative </a:t>
            </a:r>
            <a:r>
              <a:rPr b="1" i="0" lang="en-US" sz="3200" u="none">
                <a:solidFill>
                  <a:schemeClr val="dk1"/>
                </a:solidFill>
                <a:latin typeface="Calibri"/>
                <a:ea typeface="Calibri"/>
                <a:cs typeface="Calibri"/>
                <a:sym typeface="Calibri"/>
              </a:rPr>
              <a:t>consecutive </a:t>
            </a:r>
            <a:r>
              <a:rPr b="0" i="0" lang="en-US" sz="3200" u="none">
                <a:solidFill>
                  <a:schemeClr val="dk1"/>
                </a:solidFill>
                <a:latin typeface="Calibri"/>
                <a:ea typeface="Calibri"/>
                <a:cs typeface="Calibri"/>
                <a:sym typeface="Calibri"/>
              </a:rPr>
              <a:t>(successive) induction + → -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Positive </a:t>
            </a:r>
            <a:r>
              <a:rPr b="1" i="0" lang="en-US" sz="3200" u="none">
                <a:solidFill>
                  <a:schemeClr val="dk1"/>
                </a:solidFill>
                <a:latin typeface="Calibri"/>
                <a:ea typeface="Calibri"/>
                <a:cs typeface="Calibri"/>
                <a:sym typeface="Calibri"/>
              </a:rPr>
              <a:t>consecutive </a:t>
            </a:r>
            <a:r>
              <a:rPr b="0" i="0" lang="en-US" sz="3200" u="none">
                <a:solidFill>
                  <a:schemeClr val="dk1"/>
                </a:solidFill>
                <a:latin typeface="Calibri"/>
                <a:ea typeface="Calibri"/>
                <a:cs typeface="Calibri"/>
                <a:sym typeface="Calibri"/>
              </a:rPr>
              <a:t>(successive) induction -→ + </a:t>
            </a:r>
            <a:endParaRPr/>
          </a:p>
          <a:p>
            <a:pPr indent="-342900" lvl="0" marL="342900" marR="0" rtl="0" algn="l">
              <a:lnSpc>
                <a:spcPct val="100000"/>
              </a:lnSpc>
              <a:spcBef>
                <a:spcPts val="640"/>
              </a:spcBef>
              <a:spcAft>
                <a:spcPts val="0"/>
              </a:spcAft>
              <a:buClr>
                <a:schemeClr val="dk1"/>
              </a:buClr>
              <a:buSzPts val="3200"/>
              <a:buFont typeface="Arial"/>
              <a:buNone/>
            </a:pPr>
            <a:r>
              <a:rPr b="0" i="0" lang="en-US" sz="3200" u="none">
                <a:solidFill>
                  <a:schemeClr val="dk1"/>
                </a:solidFill>
                <a:latin typeface="Calibri"/>
                <a:ea typeface="Calibri"/>
                <a:cs typeface="Calibri"/>
                <a:sym typeface="Calibri"/>
              </a:rPr>
              <a:t>These are contrast changes of excitability of the nervous center.  If in the nervous center inhibition develops after excitation is a negative </a:t>
            </a:r>
            <a:r>
              <a:rPr b="1" i="0" lang="en-US" sz="3200" u="none">
                <a:solidFill>
                  <a:schemeClr val="dk1"/>
                </a:solidFill>
                <a:latin typeface="Calibri"/>
                <a:ea typeface="Calibri"/>
                <a:cs typeface="Calibri"/>
                <a:sym typeface="Calibri"/>
              </a:rPr>
              <a:t>consecutive</a:t>
            </a:r>
            <a:r>
              <a:rPr b="0" i="0" lang="en-US" sz="3200" u="none">
                <a:solidFill>
                  <a:schemeClr val="dk1"/>
                </a:solidFill>
                <a:latin typeface="Calibri"/>
                <a:ea typeface="Calibri"/>
                <a:cs typeface="Calibri"/>
                <a:sym typeface="Calibri"/>
              </a:rPr>
              <a:t> induction. If excitation develops after inhibition cause a positive </a:t>
            </a:r>
            <a:r>
              <a:rPr b="1" i="0" lang="en-US" sz="3200" u="none">
                <a:solidFill>
                  <a:schemeClr val="dk1"/>
                </a:solidFill>
                <a:latin typeface="Calibri"/>
                <a:ea typeface="Calibri"/>
                <a:cs typeface="Calibri"/>
                <a:sym typeface="Calibri"/>
              </a:rPr>
              <a:t>consecutive</a:t>
            </a:r>
            <a:r>
              <a:rPr b="0" i="0" lang="en-US" sz="3200" u="none">
                <a:solidFill>
                  <a:schemeClr val="dk1"/>
                </a:solidFill>
                <a:latin typeface="Calibri"/>
                <a:ea typeface="Calibri"/>
                <a:cs typeface="Calibri"/>
                <a:sym typeface="Calibri"/>
              </a:rPr>
              <a:t> induction</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Negative simultaneous == + --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Positive simultaneous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9"/>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Occlusion</a:t>
            </a:r>
            <a:endParaRPr/>
          </a:p>
        </p:txBody>
      </p:sp>
      <p:sp>
        <p:nvSpPr>
          <p:cNvPr id="264" name="Google Shape;264;p39"/>
          <p:cNvSpPr txBox="1"/>
          <p:nvPr>
            <p:ph idx="1" type="body"/>
          </p:nvPr>
        </p:nvSpPr>
        <p:spPr>
          <a:xfrm>
            <a:off x="457200" y="1600200"/>
            <a:ext cx="8229600" cy="23336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consist simultaneously stimulation of 2 groups of afferent fibers, discharge zone, producing an effect whose magnitude is less than arimethical sum of reflexes taken separately</a:t>
            </a:r>
            <a:endParaRPr/>
          </a:p>
        </p:txBody>
      </p:sp>
      <p:pic>
        <p:nvPicPr>
          <p:cNvPr id="265" name="Google Shape;265;p39"/>
          <p:cNvPicPr preferRelativeResize="0"/>
          <p:nvPr/>
        </p:nvPicPr>
        <p:blipFill rotWithShape="1">
          <a:blip r:embed="rId3">
            <a:alphaModFix/>
          </a:blip>
          <a:srcRect b="0" l="0" r="0" t="0"/>
          <a:stretch/>
        </p:blipFill>
        <p:spPr>
          <a:xfrm>
            <a:off x="2555875" y="3644900"/>
            <a:ext cx="3941762" cy="31019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0"/>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Facilitation</a:t>
            </a:r>
            <a:endParaRPr/>
          </a:p>
        </p:txBody>
      </p:sp>
      <p:sp>
        <p:nvSpPr>
          <p:cNvPr id="271" name="Google Shape;271;p40"/>
          <p:cNvSpPr txBox="1"/>
          <p:nvPr>
            <p:ph idx="1" type="body"/>
          </p:nvPr>
        </p:nvSpPr>
        <p:spPr>
          <a:xfrm>
            <a:off x="468312" y="1268412"/>
            <a:ext cx="8229600" cy="2549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consist in simultaneous stimulation of 2 groups of afferent fibers at facilitated zone, producing an effect whose magnitude is bigger than the arthmyatical sum of those reflexes taken separately</a:t>
            </a:r>
            <a:endParaRPr/>
          </a:p>
        </p:txBody>
      </p:sp>
      <p:pic>
        <p:nvPicPr>
          <p:cNvPr id="272" name="Google Shape;272;p40"/>
          <p:cNvPicPr preferRelativeResize="0"/>
          <p:nvPr/>
        </p:nvPicPr>
        <p:blipFill rotWithShape="1">
          <a:blip r:embed="rId3">
            <a:alphaModFix/>
          </a:blip>
          <a:srcRect b="0" l="0" r="0" t="0"/>
          <a:stretch/>
        </p:blipFill>
        <p:spPr>
          <a:xfrm>
            <a:off x="2555875" y="3716337"/>
            <a:ext cx="3686175" cy="29146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1"/>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Principle of a dominant </a:t>
            </a:r>
            <a:endParaRPr/>
          </a:p>
        </p:txBody>
      </p:sp>
      <p:pic>
        <p:nvPicPr>
          <p:cNvPr id="278" name="Google Shape;278;p41"/>
          <p:cNvPicPr preferRelativeResize="0"/>
          <p:nvPr>
            <p:ph idx="1" type="body"/>
          </p:nvPr>
        </p:nvPicPr>
        <p:blipFill rotWithShape="1">
          <a:blip r:embed="rId3">
            <a:alphaModFix/>
          </a:blip>
          <a:srcRect b="0" l="0" r="0" t="0"/>
          <a:stretch/>
        </p:blipFill>
        <p:spPr>
          <a:xfrm>
            <a:off x="468312" y="1700212"/>
            <a:ext cx="5562600" cy="1362075"/>
          </a:xfrm>
          <a:prstGeom prst="rect">
            <a:avLst/>
          </a:prstGeom>
          <a:noFill/>
          <a:ln>
            <a:noFill/>
          </a:ln>
        </p:spPr>
      </p:pic>
      <p:pic>
        <p:nvPicPr>
          <p:cNvPr id="279" name="Google Shape;279;p41"/>
          <p:cNvPicPr preferRelativeResize="0"/>
          <p:nvPr/>
        </p:nvPicPr>
        <p:blipFill rotWithShape="1">
          <a:blip r:embed="rId4">
            <a:alphaModFix/>
          </a:blip>
          <a:srcRect b="0" l="0" r="0" t="0"/>
          <a:stretch/>
        </p:blipFill>
        <p:spPr>
          <a:xfrm>
            <a:off x="3419475" y="3716337"/>
            <a:ext cx="5219700" cy="20002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2"/>
          <p:cNvSpPr/>
          <p:nvPr/>
        </p:nvSpPr>
        <p:spPr>
          <a:xfrm>
            <a:off x="228600" y="152400"/>
            <a:ext cx="3429000" cy="6096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rgbClr val="002060"/>
              </a:buClr>
              <a:buSzPts val="2800"/>
              <a:buFont typeface="Tahoma"/>
              <a:buNone/>
            </a:pPr>
            <a:r>
              <a:rPr b="1" i="0" lang="en-US" sz="2800" u="none" cap="none" strike="noStrike">
                <a:solidFill>
                  <a:srgbClr val="002060"/>
                </a:solidFill>
                <a:latin typeface="Tahoma"/>
                <a:ea typeface="Tahoma"/>
                <a:cs typeface="Tahoma"/>
                <a:sym typeface="Tahoma"/>
              </a:rPr>
              <a:t>DOMINANTA</a:t>
            </a:r>
            <a:endParaRPr b="0" i="0" sz="1400" u="none" cap="none" strike="noStrike">
              <a:solidFill>
                <a:srgbClr val="000000"/>
              </a:solidFill>
              <a:latin typeface="Arial"/>
              <a:ea typeface="Arial"/>
              <a:cs typeface="Arial"/>
              <a:sym typeface="Arial"/>
            </a:endParaRPr>
          </a:p>
        </p:txBody>
      </p:sp>
      <p:sp>
        <p:nvSpPr>
          <p:cNvPr id="285" name="Google Shape;285;p42"/>
          <p:cNvSpPr/>
          <p:nvPr/>
        </p:nvSpPr>
        <p:spPr>
          <a:xfrm>
            <a:off x="6477000" y="76200"/>
            <a:ext cx="2590800" cy="2286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folHlink"/>
              </a:buClr>
              <a:buSzPts val="1800"/>
              <a:buFont typeface="Arial"/>
              <a:buNone/>
            </a:pPr>
            <a:r>
              <a:rPr b="0" i="0" lang="en-US" sz="1800" u="none" cap="none" strike="noStrike">
                <a:solidFill>
                  <a:schemeClr val="folHlink"/>
                </a:solidFill>
                <a:latin typeface="Arial"/>
                <a:ea typeface="Arial"/>
                <a:cs typeface="Arial"/>
                <a:sym typeface="Arial"/>
              </a:rPr>
              <a:t>- the prevailing excitation </a:t>
            </a:r>
            <a:br>
              <a:rPr b="0" i="0" lang="en-US" sz="1800" u="none" cap="none" strike="noStrike">
                <a:solidFill>
                  <a:schemeClr val="folHlink"/>
                </a:solidFill>
                <a:latin typeface="Arial"/>
                <a:ea typeface="Arial"/>
                <a:cs typeface="Arial"/>
                <a:sym typeface="Arial"/>
              </a:rPr>
            </a:br>
            <a:r>
              <a:rPr b="0" i="0" lang="en-US" sz="1800" u="none" cap="none" strike="noStrike">
                <a:solidFill>
                  <a:schemeClr val="folHlink"/>
                </a:solidFill>
                <a:latin typeface="Arial"/>
                <a:ea typeface="Arial"/>
                <a:cs typeface="Arial"/>
                <a:sym typeface="Arial"/>
              </a:rPr>
              <a:t>within CNS, which </a:t>
            </a:r>
            <a:br>
              <a:rPr b="0" i="0" lang="en-US" sz="1800" u="none" cap="none" strike="noStrike">
                <a:solidFill>
                  <a:schemeClr val="folHlink"/>
                </a:solidFill>
                <a:latin typeface="Arial"/>
                <a:ea typeface="Arial"/>
                <a:cs typeface="Arial"/>
                <a:sym typeface="Arial"/>
              </a:rPr>
            </a:br>
            <a:r>
              <a:rPr b="0" i="0" lang="en-US" sz="1800" u="none" cap="none" strike="noStrike">
                <a:solidFill>
                  <a:schemeClr val="folHlink"/>
                </a:solidFill>
                <a:latin typeface="Arial"/>
                <a:ea typeface="Arial"/>
                <a:cs typeface="Arial"/>
                <a:sym typeface="Arial"/>
              </a:rPr>
              <a:t>change and </a:t>
            </a:r>
            <a:br>
              <a:rPr b="0" i="0" lang="en-US" sz="1800" u="none" cap="none" strike="noStrike">
                <a:solidFill>
                  <a:schemeClr val="folHlink"/>
                </a:solidFill>
                <a:latin typeface="Arial"/>
                <a:ea typeface="Arial"/>
                <a:cs typeface="Arial"/>
                <a:sym typeface="Arial"/>
              </a:rPr>
            </a:br>
            <a:r>
              <a:rPr b="0" i="0" lang="en-US" sz="1800" u="none" cap="none" strike="noStrike">
                <a:solidFill>
                  <a:schemeClr val="folHlink"/>
                </a:solidFill>
                <a:latin typeface="Arial"/>
                <a:ea typeface="Arial"/>
                <a:cs typeface="Arial"/>
                <a:sym typeface="Arial"/>
              </a:rPr>
              <a:t>"subordinate" to itself, </a:t>
            </a:r>
            <a:br>
              <a:rPr b="0" i="0" lang="en-US" sz="1800" u="none" cap="none" strike="noStrike">
                <a:solidFill>
                  <a:schemeClr val="folHlink"/>
                </a:solidFill>
                <a:latin typeface="Arial"/>
                <a:ea typeface="Arial"/>
                <a:cs typeface="Arial"/>
                <a:sym typeface="Arial"/>
              </a:rPr>
            </a:br>
            <a:r>
              <a:rPr b="0" i="0" lang="en-US" sz="1800" u="none" cap="none" strike="noStrike">
                <a:solidFill>
                  <a:schemeClr val="folHlink"/>
                </a:solidFill>
                <a:latin typeface="Arial"/>
                <a:ea typeface="Arial"/>
                <a:cs typeface="Arial"/>
                <a:sym typeface="Arial"/>
              </a:rPr>
              <a:t>at present, the activity </a:t>
            </a:r>
            <a:br>
              <a:rPr b="0" i="0" lang="en-US" sz="1800" u="none" cap="none" strike="noStrike">
                <a:solidFill>
                  <a:schemeClr val="folHlink"/>
                </a:solidFill>
                <a:latin typeface="Arial"/>
                <a:ea typeface="Arial"/>
                <a:cs typeface="Arial"/>
                <a:sym typeface="Arial"/>
              </a:rPr>
            </a:br>
            <a:r>
              <a:rPr b="0" i="0" lang="en-US" sz="1800" u="none" cap="none" strike="noStrike">
                <a:solidFill>
                  <a:schemeClr val="folHlink"/>
                </a:solidFill>
                <a:latin typeface="Arial"/>
                <a:ea typeface="Arial"/>
                <a:cs typeface="Arial"/>
                <a:sym typeface="Arial"/>
              </a:rPr>
              <a:t>of other centres.</a:t>
            </a:r>
            <a:br>
              <a:rPr b="0" i="0" lang="en-US" sz="1800" u="none" cap="none" strike="noStrike">
                <a:solidFill>
                  <a:schemeClr val="folHlink"/>
                </a:solidFill>
                <a:latin typeface="Arial"/>
                <a:ea typeface="Arial"/>
                <a:cs typeface="Arial"/>
                <a:sym typeface="Arial"/>
              </a:rPr>
            </a:br>
            <a:r>
              <a:rPr b="1" i="0" lang="en-US" sz="1600" u="none" cap="none" strike="noStrike">
                <a:solidFill>
                  <a:schemeClr val="dk1"/>
                </a:solidFill>
                <a:latin typeface="Arial"/>
                <a:ea typeface="Arial"/>
                <a:cs typeface="Arial"/>
                <a:sym typeface="Arial"/>
              </a:rPr>
              <a:t>O.O. Ukhtomsky</a:t>
            </a:r>
            <a:endParaRPr b="0" i="0" sz="1400" u="none" cap="none" strike="noStrike">
              <a:solidFill>
                <a:srgbClr val="000000"/>
              </a:solidFill>
              <a:latin typeface="Arial"/>
              <a:ea typeface="Arial"/>
              <a:cs typeface="Arial"/>
              <a:sym typeface="Arial"/>
            </a:endParaRPr>
          </a:p>
        </p:txBody>
      </p:sp>
      <p:cxnSp>
        <p:nvCxnSpPr>
          <p:cNvPr id="286" name="Google Shape;286;p42"/>
          <p:cNvCxnSpPr/>
          <p:nvPr/>
        </p:nvCxnSpPr>
        <p:spPr>
          <a:xfrm>
            <a:off x="3810000" y="533400"/>
            <a:ext cx="2514600" cy="0"/>
          </a:xfrm>
          <a:prstGeom prst="straightConnector1">
            <a:avLst/>
          </a:prstGeom>
          <a:noFill/>
          <a:ln cap="sq" cmpd="sng" w="50800">
            <a:solidFill>
              <a:srgbClr val="FFFF00"/>
            </a:solidFill>
            <a:prstDash val="solid"/>
            <a:miter lim="800000"/>
            <a:headEnd len="sm" w="sm" type="none"/>
            <a:tailEnd len="sm" w="sm" type="triangle"/>
          </a:ln>
        </p:spPr>
      </p:cxnSp>
      <p:cxnSp>
        <p:nvCxnSpPr>
          <p:cNvPr id="287" name="Google Shape;287;p42"/>
          <p:cNvCxnSpPr/>
          <p:nvPr/>
        </p:nvCxnSpPr>
        <p:spPr>
          <a:xfrm>
            <a:off x="2514600" y="914400"/>
            <a:ext cx="0" cy="609600"/>
          </a:xfrm>
          <a:prstGeom prst="straightConnector1">
            <a:avLst/>
          </a:prstGeom>
          <a:noFill/>
          <a:ln cap="sq" cmpd="sng" w="50800">
            <a:solidFill>
              <a:srgbClr val="FFFF00"/>
            </a:solidFill>
            <a:prstDash val="solid"/>
            <a:miter lim="800000"/>
            <a:headEnd len="sm" w="sm" type="none"/>
            <a:tailEnd len="sm" w="sm" type="triangle"/>
          </a:ln>
        </p:spPr>
      </p:cxnSp>
      <p:sp>
        <p:nvSpPr>
          <p:cNvPr id="288" name="Google Shape;288;p42"/>
          <p:cNvSpPr/>
          <p:nvPr/>
        </p:nvSpPr>
        <p:spPr>
          <a:xfrm>
            <a:off x="228600" y="1676400"/>
            <a:ext cx="5943600" cy="5334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2000"/>
              <a:buFont typeface="Arial"/>
              <a:buNone/>
            </a:pPr>
            <a:r>
              <a:rPr b="1" i="0" lang="en-US" sz="2000" u="none" cap="none" strike="noStrike">
                <a:solidFill>
                  <a:srgbClr val="002060"/>
                </a:solidFill>
                <a:latin typeface="Arial"/>
                <a:ea typeface="Arial"/>
                <a:cs typeface="Arial"/>
                <a:sym typeface="Arial"/>
              </a:rPr>
              <a:t>1. Neurones hyperexcitability </a:t>
            </a:r>
            <a:endParaRPr b="0" i="0" sz="1400" u="none" cap="none" strike="noStrike">
              <a:solidFill>
                <a:srgbClr val="000000"/>
              </a:solidFill>
              <a:latin typeface="Arial"/>
              <a:ea typeface="Arial"/>
              <a:cs typeface="Arial"/>
              <a:sym typeface="Arial"/>
            </a:endParaRPr>
          </a:p>
        </p:txBody>
      </p:sp>
      <p:sp>
        <p:nvSpPr>
          <p:cNvPr id="289" name="Google Shape;289;p42"/>
          <p:cNvSpPr/>
          <p:nvPr/>
        </p:nvSpPr>
        <p:spPr>
          <a:xfrm>
            <a:off x="228600" y="2438400"/>
            <a:ext cx="5943600" cy="5334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2000"/>
              <a:buFont typeface="Arial"/>
              <a:buNone/>
            </a:pPr>
            <a:r>
              <a:rPr b="1" i="0" lang="en-US" sz="2000" u="none" cap="none" strike="noStrike">
                <a:solidFill>
                  <a:srgbClr val="002060"/>
                </a:solidFill>
                <a:latin typeface="Arial"/>
                <a:ea typeface="Arial"/>
                <a:cs typeface="Arial"/>
                <a:sym typeface="Arial"/>
              </a:rPr>
              <a:t>2. Stability of excitation </a:t>
            </a:r>
            <a:endParaRPr b="0" i="0" sz="1400" u="none" cap="none" strike="noStrike">
              <a:solidFill>
                <a:srgbClr val="000000"/>
              </a:solidFill>
              <a:latin typeface="Arial"/>
              <a:ea typeface="Arial"/>
              <a:cs typeface="Arial"/>
              <a:sym typeface="Arial"/>
            </a:endParaRPr>
          </a:p>
        </p:txBody>
      </p:sp>
      <p:sp>
        <p:nvSpPr>
          <p:cNvPr id="290" name="Google Shape;290;p42"/>
          <p:cNvSpPr/>
          <p:nvPr/>
        </p:nvSpPr>
        <p:spPr>
          <a:xfrm>
            <a:off x="323850" y="3213100"/>
            <a:ext cx="5943600" cy="5334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2000"/>
              <a:buFont typeface="Arial"/>
              <a:buNone/>
            </a:pPr>
            <a:r>
              <a:rPr b="1" i="0" lang="en-US" sz="2000" u="none" cap="none" strike="noStrike">
                <a:solidFill>
                  <a:srgbClr val="002060"/>
                </a:solidFill>
                <a:latin typeface="Arial"/>
                <a:ea typeface="Arial"/>
                <a:cs typeface="Arial"/>
                <a:sym typeface="Arial"/>
              </a:rPr>
              <a:t>3. Ability of excitation summation </a:t>
            </a:r>
            <a:endParaRPr b="0" i="0" sz="1400" u="none" cap="none" strike="noStrike">
              <a:solidFill>
                <a:srgbClr val="000000"/>
              </a:solidFill>
              <a:latin typeface="Arial"/>
              <a:ea typeface="Arial"/>
              <a:cs typeface="Arial"/>
              <a:sym typeface="Arial"/>
            </a:endParaRPr>
          </a:p>
        </p:txBody>
      </p:sp>
      <p:sp>
        <p:nvSpPr>
          <p:cNvPr id="291" name="Google Shape;291;p42"/>
          <p:cNvSpPr/>
          <p:nvPr/>
        </p:nvSpPr>
        <p:spPr>
          <a:xfrm>
            <a:off x="228600" y="3962400"/>
            <a:ext cx="5943600" cy="762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2000"/>
              <a:buFont typeface="Arial"/>
              <a:buNone/>
            </a:pPr>
            <a:r>
              <a:rPr b="1" i="0" lang="en-US" sz="2000" u="none" cap="none" strike="noStrike">
                <a:solidFill>
                  <a:srgbClr val="002060"/>
                </a:solidFill>
                <a:latin typeface="Arial"/>
                <a:ea typeface="Arial"/>
                <a:cs typeface="Arial"/>
                <a:sym typeface="Arial"/>
              </a:rPr>
              <a:t>4. Ability to inhibit other nervous centres</a:t>
            </a:r>
            <a:br>
              <a:rPr b="1" i="0" lang="en-US" sz="2000" u="none" cap="none" strike="noStrike">
                <a:solidFill>
                  <a:srgbClr val="002060"/>
                </a:solidFill>
                <a:latin typeface="Arial"/>
                <a:ea typeface="Arial"/>
                <a:cs typeface="Arial"/>
                <a:sym typeface="Arial"/>
              </a:rPr>
            </a:br>
            <a:r>
              <a:rPr b="1" i="0" lang="en-US" sz="2000" u="none" cap="none" strike="noStrike">
                <a:solidFill>
                  <a:srgbClr val="002060"/>
                </a:solidFill>
                <a:latin typeface="Arial"/>
                <a:ea typeface="Arial"/>
                <a:cs typeface="Arial"/>
                <a:sym typeface="Arial"/>
              </a:rPr>
              <a:t> and reflectory systems </a:t>
            </a:r>
            <a:endParaRPr b="0" i="0" sz="1400" u="none" cap="none" strike="noStrike">
              <a:solidFill>
                <a:srgbClr val="000000"/>
              </a:solidFill>
              <a:latin typeface="Arial"/>
              <a:ea typeface="Arial"/>
              <a:cs typeface="Arial"/>
              <a:sym typeface="Arial"/>
            </a:endParaRPr>
          </a:p>
        </p:txBody>
      </p:sp>
      <p:sp>
        <p:nvSpPr>
          <p:cNvPr id="292" name="Google Shape;292;p42"/>
          <p:cNvSpPr/>
          <p:nvPr/>
        </p:nvSpPr>
        <p:spPr>
          <a:xfrm>
            <a:off x="228600" y="4953000"/>
            <a:ext cx="5943600" cy="762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2060"/>
              </a:buClr>
              <a:buSzPts val="2000"/>
              <a:buFont typeface="Arial"/>
              <a:buNone/>
            </a:pPr>
            <a:r>
              <a:rPr b="1" i="0" lang="en-US" sz="2000" u="none" cap="none" strike="noStrike">
                <a:solidFill>
                  <a:srgbClr val="002060"/>
                </a:solidFill>
                <a:latin typeface="Arial"/>
                <a:ea typeface="Arial"/>
                <a:cs typeface="Arial"/>
                <a:sym typeface="Arial"/>
              </a:rPr>
              <a:t>5. Ability to keep the excitation till the end </a:t>
            </a:r>
            <a:br>
              <a:rPr b="1" i="0" lang="en-US" sz="2000" u="none" cap="none" strike="noStrike">
                <a:solidFill>
                  <a:srgbClr val="002060"/>
                </a:solidFill>
                <a:latin typeface="Arial"/>
                <a:ea typeface="Arial"/>
                <a:cs typeface="Arial"/>
                <a:sym typeface="Arial"/>
              </a:rPr>
            </a:br>
            <a:r>
              <a:rPr b="1" i="0" lang="en-US" sz="2000" u="none" cap="none" strike="noStrike">
                <a:solidFill>
                  <a:srgbClr val="002060"/>
                </a:solidFill>
                <a:latin typeface="Arial"/>
                <a:ea typeface="Arial"/>
                <a:cs typeface="Arial"/>
                <a:sym typeface="Arial"/>
              </a:rPr>
              <a:t>of stimulation – this is </a:t>
            </a:r>
            <a:r>
              <a:rPr b="1" i="0" lang="en-US" sz="2000" u="sng" cap="none" strike="noStrike">
                <a:solidFill>
                  <a:srgbClr val="002060"/>
                </a:solidFill>
                <a:latin typeface="Arial"/>
                <a:ea typeface="Arial"/>
                <a:cs typeface="Arial"/>
                <a:sym typeface="Arial"/>
              </a:rPr>
              <a:t>‘dominant’s’ inertia</a:t>
            </a:r>
            <a:r>
              <a:rPr b="1" i="0" lang="en-US" sz="2000" u="none" cap="none" strike="noStrike">
                <a:solidFill>
                  <a:srgbClr val="00206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1000"/>
                                        <p:tgtEl>
                                          <p:spTgt spid="284"/>
                                        </p:tgtEl>
                                      </p:cBhvr>
                                    </p:animEffect>
                                  </p:childTnLst>
                                </p:cTn>
                              </p:par>
                            </p:childTnLst>
                          </p:cTn>
                        </p:par>
                        <p:par>
                          <p:cTn fill="hold">
                            <p:stCondLst>
                              <p:cond delay="1000"/>
                            </p:stCondLst>
                            <p:childTnLst>
                              <p:par>
                                <p:cTn fill="hold" nodeType="afterEffect" presetClass="entr" presetID="2" presetSubtype="1">
                                  <p:stCondLst>
                                    <p:cond delay="0"/>
                                  </p:stCondLst>
                                  <p:childTnLst>
                                    <p:set>
                                      <p:cBhvr>
                                        <p:cTn dur="1" fill="hold">
                                          <p:stCondLst>
                                            <p:cond delay="0"/>
                                          </p:stCondLst>
                                        </p:cTn>
                                        <p:tgtEl>
                                          <p:spTgt spid="286"/>
                                        </p:tgtEl>
                                        <p:attrNameLst>
                                          <p:attrName>style.visibility</p:attrName>
                                        </p:attrNameLst>
                                      </p:cBhvr>
                                      <p:to>
                                        <p:strVal val="visible"/>
                                      </p:to>
                                    </p:set>
                                    <p:anim calcmode="lin" valueType="num">
                                      <p:cBhvr additive="base">
                                        <p:cTn dur="500"/>
                                        <p:tgtEl>
                                          <p:spTgt spid="286"/>
                                        </p:tgtEl>
                                        <p:attrNameLst>
                                          <p:attrName>ppt_y</p:attrName>
                                        </p:attrNameLst>
                                      </p:cBhvr>
                                      <p:tavLst>
                                        <p:tav fmla="" tm="0">
                                          <p:val>
                                            <p:strVal val="#ppt_y-1"/>
                                          </p:val>
                                        </p:tav>
                                        <p:tav fmla="" tm="100000">
                                          <p:val>
                                            <p:strVal val="#ppt_y"/>
                                          </p:val>
                                        </p:tav>
                                      </p:tavLst>
                                    </p:anim>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85"/>
                                        </p:tgtEl>
                                        <p:attrNameLst>
                                          <p:attrName>style.visibility</p:attrName>
                                        </p:attrNameLst>
                                      </p:cBhvr>
                                      <p:to>
                                        <p:strVal val="visible"/>
                                      </p:to>
                                    </p:set>
                                    <p:animEffect filter="fade" transition="in">
                                      <p:cBhvr>
                                        <p:cTn dur="1"/>
                                        <p:tgtEl>
                                          <p:spTgt spid="285"/>
                                        </p:tgtEl>
                                      </p:cBhvr>
                                    </p:animEffect>
                                  </p:childTnLst>
                                </p:cTn>
                              </p:par>
                            </p:childTnLst>
                          </p:cTn>
                        </p:par>
                        <p:par>
                          <p:cTn fill="hold">
                            <p:stCondLst>
                              <p:cond delay="1501"/>
                            </p:stCondLst>
                            <p:childTnLst>
                              <p:par>
                                <p:cTn fill="hold" nodeType="afterEffect" presetClass="entr" presetID="2" presetSubtype="1">
                                  <p:stCondLst>
                                    <p:cond delay="0"/>
                                  </p:stCondLst>
                                  <p:childTnLst>
                                    <p:set>
                                      <p:cBhvr>
                                        <p:cTn dur="1" fill="hold">
                                          <p:stCondLst>
                                            <p:cond delay="0"/>
                                          </p:stCondLst>
                                        </p:cTn>
                                        <p:tgtEl>
                                          <p:spTgt spid="287"/>
                                        </p:tgtEl>
                                        <p:attrNameLst>
                                          <p:attrName>style.visibility</p:attrName>
                                        </p:attrNameLst>
                                      </p:cBhvr>
                                      <p:to>
                                        <p:strVal val="visible"/>
                                      </p:to>
                                    </p:set>
                                    <p:anim calcmode="lin" valueType="num">
                                      <p:cBhvr additive="base">
                                        <p:cTn dur="500"/>
                                        <p:tgtEl>
                                          <p:spTgt spid="287"/>
                                        </p:tgtEl>
                                        <p:attrNameLst>
                                          <p:attrName>ppt_y</p:attrName>
                                        </p:attrNameLst>
                                      </p:cBhvr>
                                      <p:tavLst>
                                        <p:tav fmla="" tm="0">
                                          <p:val>
                                            <p:strVal val="#ppt_y-1"/>
                                          </p:val>
                                        </p:tav>
                                        <p:tav fmla="" tm="100000">
                                          <p:val>
                                            <p:strVal val="#ppt_y"/>
                                          </p:val>
                                        </p:tav>
                                      </p:tavLst>
                                    </p:anim>
                                  </p:childTnLst>
                                </p:cTn>
                              </p:par>
                            </p:childTnLst>
                          </p:cTn>
                        </p:par>
                        <p:par>
                          <p:cTn fill="hold">
                            <p:stCondLst>
                              <p:cond delay="2001"/>
                            </p:stCondLst>
                            <p:childTnLst>
                              <p:par>
                                <p:cTn fill="hold" nodeType="afterEffect" presetClass="entr" presetID="2" presetSubtype="1">
                                  <p:stCondLst>
                                    <p:cond delay="0"/>
                                  </p:stCondLst>
                                  <p:childTnLst>
                                    <p:set>
                                      <p:cBhvr>
                                        <p:cTn dur="1" fill="hold">
                                          <p:stCondLst>
                                            <p:cond delay="0"/>
                                          </p:stCondLst>
                                        </p:cTn>
                                        <p:tgtEl>
                                          <p:spTgt spid="288"/>
                                        </p:tgtEl>
                                        <p:attrNameLst>
                                          <p:attrName>style.visibility</p:attrName>
                                        </p:attrNameLst>
                                      </p:cBhvr>
                                      <p:to>
                                        <p:strVal val="visible"/>
                                      </p:to>
                                    </p:set>
                                    <p:anim calcmode="lin" valueType="num">
                                      <p:cBhvr additive="base">
                                        <p:cTn dur="500"/>
                                        <p:tgtEl>
                                          <p:spTgt spid="288"/>
                                        </p:tgtEl>
                                        <p:attrNameLst>
                                          <p:attrName>ppt_y</p:attrName>
                                        </p:attrNameLst>
                                      </p:cBhvr>
                                      <p:tavLst>
                                        <p:tav fmla="" tm="0">
                                          <p:val>
                                            <p:strVal val="#ppt_y-1"/>
                                          </p:val>
                                        </p:tav>
                                        <p:tav fmla="" tm="100000">
                                          <p:val>
                                            <p:strVal val="#ppt_y"/>
                                          </p:val>
                                        </p:tav>
                                      </p:tavLst>
                                    </p:anim>
                                  </p:childTnLst>
                                </p:cTn>
                              </p:par>
                            </p:childTnLst>
                          </p:cTn>
                        </p:par>
                        <p:par>
                          <p:cTn fill="hold">
                            <p:stCondLst>
                              <p:cond delay="2501"/>
                            </p:stCondLst>
                            <p:childTnLst>
                              <p:par>
                                <p:cTn fill="hold" nodeType="afterEffect" presetClass="entr" presetID="2" presetSubtype="8">
                                  <p:stCondLst>
                                    <p:cond delay="0"/>
                                  </p:stCondLst>
                                  <p:childTnLst>
                                    <p:set>
                                      <p:cBhvr>
                                        <p:cTn dur="1" fill="hold">
                                          <p:stCondLst>
                                            <p:cond delay="0"/>
                                          </p:stCondLst>
                                        </p:cTn>
                                        <p:tgtEl>
                                          <p:spTgt spid="289"/>
                                        </p:tgtEl>
                                        <p:attrNameLst>
                                          <p:attrName>style.visibility</p:attrName>
                                        </p:attrNameLst>
                                      </p:cBhvr>
                                      <p:to>
                                        <p:strVal val="visible"/>
                                      </p:to>
                                    </p:set>
                                    <p:anim calcmode="lin" valueType="num">
                                      <p:cBhvr additive="base">
                                        <p:cTn dur="500"/>
                                        <p:tgtEl>
                                          <p:spTgt spid="289"/>
                                        </p:tgtEl>
                                        <p:attrNameLst>
                                          <p:attrName>ppt_x</p:attrName>
                                        </p:attrNameLst>
                                      </p:cBhvr>
                                      <p:tavLst>
                                        <p:tav fmla="" tm="0">
                                          <p:val>
                                            <p:strVal val="#ppt_x-1"/>
                                          </p:val>
                                        </p:tav>
                                        <p:tav fmla="" tm="100000">
                                          <p:val>
                                            <p:strVal val="#ppt_x"/>
                                          </p:val>
                                        </p:tav>
                                      </p:tavLst>
                                    </p:anim>
                                  </p:childTnLst>
                                </p:cTn>
                              </p:par>
                            </p:childTnLst>
                          </p:cTn>
                        </p:par>
                        <p:par>
                          <p:cTn fill="hold">
                            <p:stCondLst>
                              <p:cond delay="3001"/>
                            </p:stCondLst>
                            <p:childTnLst>
                              <p:par>
                                <p:cTn fill="hold" nodeType="afterEffect" presetClass="entr" presetID="2" presetSubtype="8">
                                  <p:stCondLst>
                                    <p:cond delay="0"/>
                                  </p:stCondLst>
                                  <p:childTnLst>
                                    <p:set>
                                      <p:cBhvr>
                                        <p:cTn dur="1" fill="hold">
                                          <p:stCondLst>
                                            <p:cond delay="0"/>
                                          </p:stCondLst>
                                        </p:cTn>
                                        <p:tgtEl>
                                          <p:spTgt spid="290"/>
                                        </p:tgtEl>
                                        <p:attrNameLst>
                                          <p:attrName>style.visibility</p:attrName>
                                        </p:attrNameLst>
                                      </p:cBhvr>
                                      <p:to>
                                        <p:strVal val="visible"/>
                                      </p:to>
                                    </p:set>
                                    <p:anim calcmode="lin" valueType="num">
                                      <p:cBhvr additive="base">
                                        <p:cTn dur="500"/>
                                        <p:tgtEl>
                                          <p:spTgt spid="290"/>
                                        </p:tgtEl>
                                        <p:attrNameLst>
                                          <p:attrName>ppt_x</p:attrName>
                                        </p:attrNameLst>
                                      </p:cBhvr>
                                      <p:tavLst>
                                        <p:tav fmla="" tm="0">
                                          <p:val>
                                            <p:strVal val="#ppt_x-1"/>
                                          </p:val>
                                        </p:tav>
                                        <p:tav fmla="" tm="100000">
                                          <p:val>
                                            <p:strVal val="#ppt_x"/>
                                          </p:val>
                                        </p:tav>
                                      </p:tavLst>
                                    </p:anim>
                                  </p:childTnLst>
                                </p:cTn>
                              </p:par>
                            </p:childTnLst>
                          </p:cTn>
                        </p:par>
                        <p:par>
                          <p:cTn fill="hold">
                            <p:stCondLst>
                              <p:cond delay="3501"/>
                            </p:stCondLst>
                            <p:childTnLst>
                              <p:par>
                                <p:cTn fill="hold" nodeType="afterEffect" presetClass="entr" presetID="2" presetSubtype="8">
                                  <p:stCondLst>
                                    <p:cond delay="0"/>
                                  </p:stCondLst>
                                  <p:childTnLst>
                                    <p:set>
                                      <p:cBhvr>
                                        <p:cTn dur="1" fill="hold">
                                          <p:stCondLst>
                                            <p:cond delay="0"/>
                                          </p:stCondLst>
                                        </p:cTn>
                                        <p:tgtEl>
                                          <p:spTgt spid="291"/>
                                        </p:tgtEl>
                                        <p:attrNameLst>
                                          <p:attrName>style.visibility</p:attrName>
                                        </p:attrNameLst>
                                      </p:cBhvr>
                                      <p:to>
                                        <p:strVal val="visible"/>
                                      </p:to>
                                    </p:set>
                                    <p:anim calcmode="lin" valueType="num">
                                      <p:cBhvr additive="base">
                                        <p:cTn dur="500"/>
                                        <p:tgtEl>
                                          <p:spTgt spid="291"/>
                                        </p:tgtEl>
                                        <p:attrNameLst>
                                          <p:attrName>ppt_x</p:attrName>
                                        </p:attrNameLst>
                                      </p:cBhvr>
                                      <p:tavLst>
                                        <p:tav fmla="" tm="0">
                                          <p:val>
                                            <p:strVal val="#ppt_x-1"/>
                                          </p:val>
                                        </p:tav>
                                        <p:tav fmla="" tm="100000">
                                          <p:val>
                                            <p:strVal val="#ppt_x"/>
                                          </p:val>
                                        </p:tav>
                                      </p:tavLst>
                                    </p:anim>
                                  </p:childTnLst>
                                </p:cTn>
                              </p:par>
                            </p:childTnLst>
                          </p:cTn>
                        </p:par>
                        <p:par>
                          <p:cTn fill="hold">
                            <p:stCondLst>
                              <p:cond delay="4001"/>
                            </p:stCondLst>
                            <p:childTnLst>
                              <p:par>
                                <p:cTn fill="hold" nodeType="afterEffect" presetClass="entr" presetID="2" presetSubtype="8">
                                  <p:stCondLst>
                                    <p:cond delay="0"/>
                                  </p:stCondLst>
                                  <p:childTnLst>
                                    <p:set>
                                      <p:cBhvr>
                                        <p:cTn dur="1" fill="hold">
                                          <p:stCondLst>
                                            <p:cond delay="0"/>
                                          </p:stCondLst>
                                        </p:cTn>
                                        <p:tgtEl>
                                          <p:spTgt spid="292"/>
                                        </p:tgtEl>
                                        <p:attrNameLst>
                                          <p:attrName>style.visibility</p:attrName>
                                        </p:attrNameLst>
                                      </p:cBhvr>
                                      <p:to>
                                        <p:strVal val="visible"/>
                                      </p:to>
                                    </p:set>
                                    <p:anim calcmode="lin" valueType="num">
                                      <p:cBhvr additive="base">
                                        <p:cTn dur="500"/>
                                        <p:tgtEl>
                                          <p:spTgt spid="29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id="297" name="Google Shape;297;p43"/>
          <p:cNvPicPr preferRelativeResize="0"/>
          <p:nvPr/>
        </p:nvPicPr>
        <p:blipFill rotWithShape="1">
          <a:blip r:embed="rId3">
            <a:alphaModFix/>
          </a:blip>
          <a:srcRect b="0" l="0" r="0" t="0"/>
          <a:stretch/>
        </p:blipFill>
        <p:spPr>
          <a:xfrm>
            <a:off x="0" y="0"/>
            <a:ext cx="9144000" cy="6888162"/>
          </a:xfrm>
          <a:prstGeom prst="rect">
            <a:avLst/>
          </a:prstGeom>
          <a:noFill/>
          <a:ln>
            <a:noFill/>
          </a:ln>
        </p:spPr>
      </p:pic>
      <p:sp>
        <p:nvSpPr>
          <p:cNvPr id="298" name="Google Shape;298;p43"/>
          <p:cNvSpPr/>
          <p:nvPr/>
        </p:nvSpPr>
        <p:spPr>
          <a:xfrm>
            <a:off x="827087" y="333375"/>
            <a:ext cx="7239000" cy="7620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FFFF"/>
              </a:buClr>
              <a:buSzPts val="3300"/>
              <a:buFont typeface="Arial"/>
              <a:buNone/>
            </a:pPr>
            <a:r>
              <a:rPr b="1" i="0" lang="en-US" sz="3300" u="none" cap="none" strike="noStrike">
                <a:solidFill>
                  <a:srgbClr val="CCFFFF"/>
                </a:solidFill>
                <a:latin typeface="Arial"/>
                <a:ea typeface="Arial"/>
                <a:cs typeface="Arial"/>
                <a:sym typeface="Arial"/>
              </a:rPr>
              <a:t> </a:t>
            </a:r>
            <a:r>
              <a:rPr b="1" i="0" lang="en-US" sz="3300" u="none" cap="none" strike="noStrike">
                <a:solidFill>
                  <a:srgbClr val="002060"/>
                </a:solidFill>
                <a:latin typeface="Arial"/>
                <a:ea typeface="Arial"/>
                <a:cs typeface="Arial"/>
                <a:sym typeface="Arial"/>
              </a:rPr>
              <a:t>Principle of dominant relations</a:t>
            </a:r>
            <a:r>
              <a:rPr b="1" i="1" lang="en-US" sz="3300" u="none" cap="none" strike="noStrike">
                <a:solidFill>
                  <a:srgbClr val="00206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99" name="Google Shape;299;p43"/>
          <p:cNvSpPr/>
          <p:nvPr/>
        </p:nvSpPr>
        <p:spPr>
          <a:xfrm>
            <a:off x="0" y="1447800"/>
            <a:ext cx="2819400" cy="4572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500"/>
              <a:buFont typeface="Arial"/>
              <a:buNone/>
            </a:pPr>
            <a:r>
              <a:rPr b="1" i="0" lang="en-US" sz="2500" u="none" cap="none" strike="noStrike">
                <a:solidFill>
                  <a:schemeClr val="dk1"/>
                </a:solidFill>
                <a:latin typeface="Arial"/>
                <a:ea typeface="Arial"/>
                <a:cs typeface="Arial"/>
                <a:sym typeface="Arial"/>
              </a:rPr>
              <a:t>Stimuli</a:t>
            </a:r>
            <a:endParaRPr b="0" i="0" sz="1400" u="none" cap="none" strike="noStrike">
              <a:solidFill>
                <a:srgbClr val="000000"/>
              </a:solidFill>
              <a:latin typeface="Arial"/>
              <a:ea typeface="Arial"/>
              <a:cs typeface="Arial"/>
              <a:sym typeface="Arial"/>
            </a:endParaRPr>
          </a:p>
        </p:txBody>
      </p:sp>
      <p:sp>
        <p:nvSpPr>
          <p:cNvPr id="300" name="Google Shape;300;p43"/>
          <p:cNvSpPr/>
          <p:nvPr/>
        </p:nvSpPr>
        <p:spPr>
          <a:xfrm>
            <a:off x="3124200" y="1447800"/>
            <a:ext cx="2819400" cy="4572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500"/>
              <a:buFont typeface="Arial"/>
              <a:buNone/>
            </a:pPr>
            <a:r>
              <a:rPr b="1" i="0" lang="en-US" sz="2500" u="none" cap="none" strike="noStrike">
                <a:solidFill>
                  <a:schemeClr val="dk1"/>
                </a:solidFill>
                <a:latin typeface="Arial"/>
                <a:ea typeface="Arial"/>
                <a:cs typeface="Arial"/>
                <a:sym typeface="Arial"/>
              </a:rPr>
              <a:t>Neuronal centers</a:t>
            </a:r>
            <a:endParaRPr b="0" i="0" sz="1400" u="none" cap="none" strike="noStrike">
              <a:solidFill>
                <a:srgbClr val="000000"/>
              </a:solidFill>
              <a:latin typeface="Arial"/>
              <a:ea typeface="Arial"/>
              <a:cs typeface="Arial"/>
              <a:sym typeface="Arial"/>
            </a:endParaRPr>
          </a:p>
        </p:txBody>
      </p:sp>
      <p:sp>
        <p:nvSpPr>
          <p:cNvPr id="301" name="Google Shape;301;p43"/>
          <p:cNvSpPr/>
          <p:nvPr/>
        </p:nvSpPr>
        <p:spPr>
          <a:xfrm>
            <a:off x="6248400" y="1447800"/>
            <a:ext cx="2819400" cy="457200"/>
          </a:xfrm>
          <a:prstGeom prst="roundRect">
            <a:avLst>
              <a:gd fmla="val 16667" name="adj"/>
            </a:avLst>
          </a:prstGeom>
          <a:solidFill>
            <a:srgbClr val="FFFF00"/>
          </a:solidFill>
          <a:ln cap="flat" cmpd="sng" w="9525">
            <a:solidFill>
              <a:srgbClr val="FFFF00"/>
            </a:solidFill>
            <a:prstDash val="solid"/>
            <a:miter lim="800000"/>
            <a:headEnd len="sm" w="sm" type="none"/>
            <a:tailEnd len="sm" w="sm" type="none"/>
          </a:ln>
          <a:effectLst>
            <a:outerShdw blurRad="63500" dir="2700000" dist="35921">
              <a:schemeClr val="lt2"/>
            </a:outerShdw>
          </a:effectLst>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2500"/>
              <a:buFont typeface="Arial"/>
              <a:buNone/>
            </a:pPr>
            <a:r>
              <a:rPr b="1" i="0" lang="en-US" sz="2500" u="none" cap="none" strike="noStrike">
                <a:solidFill>
                  <a:schemeClr val="dk1"/>
                </a:solidFill>
                <a:latin typeface="Arial"/>
                <a:ea typeface="Arial"/>
                <a:cs typeface="Arial"/>
                <a:sym typeface="Arial"/>
              </a:rPr>
              <a:t>Reflexes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98"/>
                                        </p:tgtEl>
                                        <p:attrNameLst>
                                          <p:attrName>style.visibility</p:attrName>
                                        </p:attrNameLst>
                                      </p:cBhvr>
                                      <p:to>
                                        <p:strVal val="visible"/>
                                      </p:to>
                                    </p:set>
                                    <p:anim calcmode="lin" valueType="num">
                                      <p:cBhvr additive="base">
                                        <p:cTn dur="500"/>
                                        <p:tgtEl>
                                          <p:spTgt spid="298"/>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500"/>
                                        <p:tgtEl>
                                          <p:spTgt spid="29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1000"/>
                                        <p:tgtEl>
                                          <p:spTgt spid="29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1000"/>
                                        <p:tgtEl>
                                          <p:spTgt spid="300"/>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1000"/>
                                        <p:tgtEl>
                                          <p:spTgt spid="3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4"/>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Principle of plasticity of the nervous centers</a:t>
            </a:r>
            <a:endParaRPr/>
          </a:p>
        </p:txBody>
      </p:sp>
      <p:pic>
        <p:nvPicPr>
          <p:cNvPr id="307" name="Google Shape;307;p44"/>
          <p:cNvPicPr preferRelativeResize="0"/>
          <p:nvPr>
            <p:ph idx="1" type="body"/>
          </p:nvPr>
        </p:nvPicPr>
        <p:blipFill rotWithShape="1">
          <a:blip r:embed="rId3">
            <a:alphaModFix/>
          </a:blip>
          <a:srcRect b="0" l="0" r="0" t="0"/>
          <a:stretch/>
        </p:blipFill>
        <p:spPr>
          <a:xfrm>
            <a:off x="539750" y="1844675"/>
            <a:ext cx="7446962" cy="1728787"/>
          </a:xfrm>
          <a:prstGeom prst="rect">
            <a:avLst/>
          </a:prstGeom>
          <a:noFill/>
          <a:ln>
            <a:noFill/>
          </a:ln>
        </p:spPr>
      </p:pic>
      <p:pic>
        <p:nvPicPr>
          <p:cNvPr id="308" name="Google Shape;308;p44"/>
          <p:cNvPicPr preferRelativeResize="0"/>
          <p:nvPr/>
        </p:nvPicPr>
        <p:blipFill rotWithShape="1">
          <a:blip r:embed="rId4">
            <a:alphaModFix/>
          </a:blip>
          <a:srcRect b="0" l="0" r="0" t="0"/>
          <a:stretch/>
        </p:blipFill>
        <p:spPr>
          <a:xfrm>
            <a:off x="1139825" y="4149725"/>
            <a:ext cx="8004175" cy="214471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5"/>
          <p:cNvSpPr txBox="1"/>
          <p:nvPr>
            <p:ph type="title"/>
          </p:nvPr>
        </p:nvSpPr>
        <p:spPr>
          <a:xfrm>
            <a:off x="457200" y="274637"/>
            <a:ext cx="8229600" cy="1143000"/>
          </a:xfrm>
          <a:prstGeom prst="rect">
            <a:avLst/>
          </a:prstGeom>
          <a:solidFill>
            <a:srgbClr val="FFFF00"/>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400"/>
              <a:buFont typeface="Calibri"/>
              <a:buNone/>
            </a:pPr>
            <a:r>
              <a:rPr b="1" i="0" lang="en-US" sz="4400" u="none">
                <a:solidFill>
                  <a:srgbClr val="002060"/>
                </a:solidFill>
                <a:latin typeface="Calibri"/>
                <a:ea typeface="Calibri"/>
                <a:cs typeface="Calibri"/>
                <a:sym typeface="Calibri"/>
              </a:rPr>
              <a:t>Principle of subordination (cephalisation)</a:t>
            </a:r>
            <a:endParaRPr/>
          </a:p>
        </p:txBody>
      </p:sp>
      <p:sp>
        <p:nvSpPr>
          <p:cNvPr id="314" name="Google Shape;314;p4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In CNS hierarchical mutual relations take place</a:t>
            </a:r>
            <a:r>
              <a:rPr b="0" i="0" lang="en-US" sz="3200" u="sng">
                <a:solidFill>
                  <a:schemeClr val="dk1"/>
                </a:solidFill>
                <a:latin typeface="Calibri"/>
                <a:ea typeface="Calibri"/>
                <a:cs typeface="Calibri"/>
                <a:sym typeface="Calibri"/>
              </a:rPr>
              <a:t>: </a:t>
            </a:r>
            <a:r>
              <a:rPr b="1" i="0" lang="en-US" sz="3600" u="sng">
                <a:solidFill>
                  <a:schemeClr val="dk1"/>
                </a:solidFill>
                <a:latin typeface="Calibri"/>
                <a:ea typeface="Calibri"/>
                <a:cs typeface="Calibri"/>
                <a:sym typeface="Calibri"/>
              </a:rPr>
              <a:t>the underlaying department submits to instructions of an overlying department.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Evolution of nervous system has consisted </a:t>
            </a:r>
            <a:r>
              <a:rPr b="0" i="1" lang="en-US" sz="3200" u="none">
                <a:solidFill>
                  <a:schemeClr val="dk1"/>
                </a:solidFill>
                <a:latin typeface="Calibri"/>
                <a:ea typeface="Calibri"/>
                <a:cs typeface="Calibri"/>
                <a:sym typeface="Calibri"/>
              </a:rPr>
              <a:t>in moving function of regulation from underlaying in again educated overlying departments of CNS. </a:t>
            </a:r>
            <a:endParaRPr/>
          </a:p>
          <a:p>
            <a:pPr indent="-342900" lvl="0" marL="342900" marR="0" rtl="0" algn="l">
              <a:lnSpc>
                <a:spcPct val="100000"/>
              </a:lnSpc>
              <a:spcBef>
                <a:spcPts val="640"/>
              </a:spcBef>
              <a:spcAft>
                <a:spcPts val="0"/>
              </a:spcAft>
              <a:buClr>
                <a:schemeClr val="dk1"/>
              </a:buClr>
              <a:buSzPts val="3200"/>
              <a:buFont typeface="Arial"/>
              <a:buNone/>
            </a:pPr>
            <a:r>
              <a:rPr b="0" i="0" lang="en-US" sz="3200" u="none">
                <a:solidFill>
                  <a:schemeClr val="dk1"/>
                </a:solidFill>
                <a:latin typeface="Calibri"/>
                <a:ea typeface="Calibri"/>
                <a:cs typeface="Calibri"/>
                <a:sym typeface="Calibri"/>
              </a:rPr>
              <a:t>It is refers to </a:t>
            </a:r>
            <a:r>
              <a:rPr b="1" i="0" lang="en-US" sz="3200" u="sng">
                <a:solidFill>
                  <a:schemeClr val="dk1"/>
                </a:solidFill>
                <a:latin typeface="Calibri"/>
                <a:ea typeface="Calibri"/>
                <a:cs typeface="Calibri"/>
                <a:sym typeface="Calibri"/>
              </a:rPr>
              <a:t>cephalisation.</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000"/>
              <a:buFont typeface="Calibri"/>
              <a:buNone/>
            </a:pPr>
            <a:br>
              <a:rPr b="1" i="0" lang="en-US" sz="4000" u="none">
                <a:solidFill>
                  <a:srgbClr val="002060"/>
                </a:solidFill>
                <a:latin typeface="Calibri"/>
                <a:ea typeface="Calibri"/>
                <a:cs typeface="Calibri"/>
                <a:sym typeface="Calibri"/>
              </a:rPr>
            </a:br>
            <a:r>
              <a:rPr b="1" i="0" lang="en-US" sz="3600" u="none">
                <a:solidFill>
                  <a:srgbClr val="002060"/>
                </a:solidFill>
                <a:latin typeface="Calibri"/>
                <a:ea typeface="Calibri"/>
                <a:cs typeface="Calibri"/>
                <a:sym typeface="Calibri"/>
              </a:rPr>
              <a:t>Properties of excitation propagation in the neural centres</a:t>
            </a:r>
            <a:br>
              <a:rPr b="0" i="0" lang="en-US" sz="4400" u="none">
                <a:solidFill>
                  <a:srgbClr val="FFFF00"/>
                </a:solidFill>
                <a:latin typeface="Calibri"/>
                <a:ea typeface="Calibri"/>
                <a:cs typeface="Calibri"/>
                <a:sym typeface="Calibri"/>
              </a:rPr>
            </a:br>
            <a:endParaRPr/>
          </a:p>
        </p:txBody>
      </p:sp>
      <p:pic>
        <p:nvPicPr>
          <p:cNvPr id="320" name="Google Shape;320;p46"/>
          <p:cNvPicPr preferRelativeResize="0"/>
          <p:nvPr>
            <p:ph idx="1" type="body"/>
          </p:nvPr>
        </p:nvPicPr>
        <p:blipFill rotWithShape="1">
          <a:blip r:embed="rId3">
            <a:alphaModFix/>
          </a:blip>
          <a:srcRect b="0" l="0" r="0" t="0"/>
          <a:stretch/>
        </p:blipFill>
        <p:spPr>
          <a:xfrm>
            <a:off x="539750" y="1916112"/>
            <a:ext cx="3086100" cy="2754312"/>
          </a:xfrm>
          <a:prstGeom prst="rect">
            <a:avLst/>
          </a:prstGeom>
          <a:noFill/>
          <a:ln>
            <a:noFill/>
          </a:ln>
        </p:spPr>
      </p:pic>
      <p:sp>
        <p:nvSpPr>
          <p:cNvPr id="321" name="Google Shape;321;p46"/>
          <p:cNvSpPr txBox="1"/>
          <p:nvPr/>
        </p:nvSpPr>
        <p:spPr>
          <a:xfrm>
            <a:off x="3851275" y="1989137"/>
            <a:ext cx="5041900" cy="31702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2060"/>
              </a:buClr>
              <a:buSzPts val="1800"/>
              <a:buFont typeface="Arial"/>
              <a:buNone/>
            </a:pPr>
            <a:r>
              <a:rPr b="1" i="0" lang="en-US" sz="1800" u="none" cap="none" strike="noStrike">
                <a:solidFill>
                  <a:srgbClr val="002060"/>
                </a:solidFill>
                <a:latin typeface="Arial"/>
                <a:ea typeface="Arial"/>
                <a:cs typeface="Arial"/>
                <a:sym typeface="Arial"/>
              </a:rPr>
              <a:t>1. </a:t>
            </a:r>
            <a:r>
              <a:rPr b="1" i="0" lang="en-US" sz="2000" u="none" cap="none" strike="noStrike">
                <a:solidFill>
                  <a:srgbClr val="002060"/>
                </a:solidFill>
                <a:latin typeface="Arial"/>
                <a:ea typeface="Arial"/>
                <a:cs typeface="Arial"/>
                <a:sym typeface="Arial"/>
              </a:rPr>
              <a:t>One way conduction.</a:t>
            </a:r>
            <a:r>
              <a:rPr b="0" i="0" lang="en-US" sz="1800" u="none" cap="none" strike="noStrike">
                <a:solidFill>
                  <a:srgbClr val="002060"/>
                </a:solidFill>
                <a:latin typeface="Arial"/>
                <a:ea typeface="Arial"/>
                <a:cs typeface="Arial"/>
                <a:sym typeface="Arial"/>
              </a:rPr>
              <a:t> Opposite to the nervous fiber, capable of conducting excitation in both directions, central synapses distribute only in one: from the receptor through inserted neurons to the effectors. It is caused by the mediator, released by the presynaptic ending, entering the synapse clefts, operating on the receptors of the postsynaptic membranes, causing EPSP there, and then AP in the postsynaptic structure, i.e. the synapse functions as a valve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3600"/>
              <a:buFont typeface="Calibri"/>
              <a:buNone/>
            </a:pPr>
            <a:r>
              <a:rPr b="1" i="0" lang="en-US" sz="3600" u="none">
                <a:solidFill>
                  <a:srgbClr val="002060"/>
                </a:solidFill>
                <a:latin typeface="Calibri"/>
                <a:ea typeface="Calibri"/>
                <a:cs typeface="Calibri"/>
                <a:sym typeface="Calibri"/>
              </a:rPr>
              <a:t>Properties of excitation propagation in the neural centres</a:t>
            </a:r>
            <a:endParaRPr/>
          </a:p>
        </p:txBody>
      </p:sp>
      <p:pic>
        <p:nvPicPr>
          <p:cNvPr id="327" name="Google Shape;327;p47"/>
          <p:cNvPicPr preferRelativeResize="0"/>
          <p:nvPr>
            <p:ph idx="1" type="body"/>
          </p:nvPr>
        </p:nvPicPr>
        <p:blipFill rotWithShape="1">
          <a:blip r:embed="rId3">
            <a:alphaModFix/>
          </a:blip>
          <a:srcRect b="0" l="0" r="0" t="0"/>
          <a:stretch/>
        </p:blipFill>
        <p:spPr>
          <a:xfrm>
            <a:off x="395287" y="1268412"/>
            <a:ext cx="3086100" cy="2752725"/>
          </a:xfrm>
          <a:prstGeom prst="rect">
            <a:avLst/>
          </a:prstGeom>
          <a:noFill/>
          <a:ln>
            <a:noFill/>
          </a:ln>
        </p:spPr>
      </p:pic>
      <p:pic>
        <p:nvPicPr>
          <p:cNvPr id="328" name="Google Shape;328;p47"/>
          <p:cNvPicPr preferRelativeResize="0"/>
          <p:nvPr/>
        </p:nvPicPr>
        <p:blipFill rotWithShape="1">
          <a:blip r:embed="rId4">
            <a:alphaModFix/>
          </a:blip>
          <a:srcRect b="0" l="0" r="0" t="0"/>
          <a:stretch/>
        </p:blipFill>
        <p:spPr>
          <a:xfrm>
            <a:off x="4067175" y="1557337"/>
            <a:ext cx="3889375" cy="2432050"/>
          </a:xfrm>
          <a:prstGeom prst="rect">
            <a:avLst/>
          </a:prstGeom>
          <a:noFill/>
          <a:ln>
            <a:noFill/>
          </a:ln>
        </p:spPr>
      </p:pic>
      <p:sp>
        <p:nvSpPr>
          <p:cNvPr id="329" name="Google Shape;329;p47"/>
          <p:cNvSpPr txBox="1"/>
          <p:nvPr/>
        </p:nvSpPr>
        <p:spPr>
          <a:xfrm>
            <a:off x="323850" y="4149725"/>
            <a:ext cx="8640762" cy="2462212"/>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chemeClr val="lt1"/>
              </a:buClr>
              <a:buSzPts val="2800"/>
              <a:buFont typeface="Arial"/>
              <a:buNone/>
            </a:pPr>
            <a:r>
              <a:rPr b="1" i="0" lang="en-US" sz="2800" u="none" cap="none" strike="noStrike">
                <a:solidFill>
                  <a:schemeClr val="lt1"/>
                </a:solidFill>
                <a:latin typeface="Arial"/>
                <a:ea typeface="Arial"/>
                <a:cs typeface="Arial"/>
                <a:sym typeface="Arial"/>
              </a:rPr>
              <a:t>2. </a:t>
            </a:r>
            <a:r>
              <a:rPr b="1" i="0" lang="en-US" sz="2800" u="none" cap="none" strike="noStrike">
                <a:solidFill>
                  <a:srgbClr val="002060"/>
                </a:solidFill>
                <a:latin typeface="Arial"/>
                <a:ea typeface="Arial"/>
                <a:cs typeface="Arial"/>
                <a:sym typeface="Arial"/>
              </a:rPr>
              <a:t>Synaptic delay.</a:t>
            </a:r>
            <a:r>
              <a:rPr b="0" i="0" lang="en-US" sz="1800" u="none" cap="none" strike="noStrike">
                <a:solidFill>
                  <a:srgbClr val="002060"/>
                </a:solidFill>
                <a:latin typeface="Arial"/>
                <a:ea typeface="Arial"/>
                <a:cs typeface="Arial"/>
                <a:sym typeface="Arial"/>
              </a:rPr>
              <a:t> In the synapses of the CNS, excitation is conducted slower than in nervous fibers. It is explained by the features of synaptic transfers (so-called synaptic decremention), namely diffusion of the mediator to the postsynaptic membrane, occurrence EPSP, its increase to critical size, generation of AP. Exact measurements have allowed the establishment, that for the conducting of excitation through one synapse elapsed time is 2-3 milliseconds. Proceeding from this, it is possible to determine the quantity of synapses in neuron grid by which a pulse in CNS passes.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Excitatory postsynaptic potentials (EPSP)&#10;25&#10; " id="335" name="Google Shape;335;p48"/>
          <p:cNvPicPr preferRelativeResize="0"/>
          <p:nvPr>
            <p:ph idx="1" type="body"/>
          </p:nvPr>
        </p:nvPicPr>
        <p:blipFill rotWithShape="1">
          <a:blip r:embed="rId3">
            <a:alphaModFix/>
          </a:blip>
          <a:srcRect b="0" l="0" r="0" t="0"/>
          <a:stretch/>
        </p:blipFill>
        <p:spPr>
          <a:xfrm>
            <a:off x="0" y="0"/>
            <a:ext cx="8856662" cy="6650037"/>
          </a:xfrm>
          <a:prstGeom prst="rect">
            <a:avLst/>
          </a:prstGeom>
          <a:noFill/>
          <a:ln>
            <a:noFill/>
          </a:ln>
        </p:spPr>
      </p:pic>
      <p:sp>
        <p:nvSpPr>
          <p:cNvPr id="336" name="Google Shape;336;p48"/>
          <p:cNvSpPr txBox="1"/>
          <p:nvPr/>
        </p:nvSpPr>
        <p:spPr>
          <a:xfrm>
            <a:off x="0" y="1125537"/>
            <a:ext cx="3214687" cy="2303462"/>
          </a:xfrm>
          <a:prstGeom prst="rect">
            <a:avLst/>
          </a:prstGeom>
          <a:solidFill>
            <a:schemeClr val="lt1"/>
          </a:solid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EPSP: Excitatory postsynaptic potential, this moves the MP toward the threshold level by allowing positive ions to enter in the cell as result of opening the ligand ions channels. The larger the EPSP the more like the action potention is to fire</a:t>
            </a:r>
            <a:r>
              <a:rPr b="0" i="0" lang="en-US" sz="16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9"/>
          <p:cNvSpPr txBox="1"/>
          <p:nvPr>
            <p:ph idx="1" type="body"/>
          </p:nvPr>
        </p:nvSpPr>
        <p:spPr>
          <a:xfrm>
            <a:off x="457200" y="2406650"/>
            <a:ext cx="8229600" cy="2913062"/>
          </a:xfrm>
          <a:prstGeom prst="rect">
            <a:avLst/>
          </a:prstGeom>
          <a:noFill/>
          <a:ln>
            <a:noFill/>
          </a:ln>
        </p:spPr>
        <p:txBody>
          <a:bodyPr anchorCtr="0" anchor="ctr" bIns="45700" lIns="91425" spcFirstLastPara="1" rIns="91425" wrap="square" tIns="45700">
            <a:spAutoFit/>
          </a:bodyPr>
          <a:lstStyle/>
          <a:p>
            <a:pPr indent="-342900" lvl="0" marL="342900" marR="0" rtl="0" algn="l">
              <a:lnSpc>
                <a:spcPct val="110000"/>
              </a:lnSpc>
              <a:spcBef>
                <a:spcPts val="0"/>
              </a:spcBef>
              <a:spcAft>
                <a:spcPts val="0"/>
              </a:spcAft>
              <a:buClr>
                <a:srgbClr val="002060"/>
              </a:buClr>
              <a:buSzPts val="2800"/>
              <a:buFont typeface="Arial"/>
              <a:buChar char="•"/>
            </a:pPr>
            <a:r>
              <a:rPr b="1" i="0" lang="en-US" sz="2800" u="none">
                <a:solidFill>
                  <a:srgbClr val="002060"/>
                </a:solidFill>
                <a:latin typeface="Calibri"/>
                <a:ea typeface="Calibri"/>
                <a:cs typeface="Calibri"/>
                <a:sym typeface="Calibri"/>
              </a:rPr>
              <a:t>4. Summation of excitation.</a:t>
            </a:r>
            <a:r>
              <a:rPr b="0" i="0" lang="en-US" sz="2800" u="none">
                <a:solidFill>
                  <a:srgbClr val="002060"/>
                </a:solidFill>
                <a:latin typeface="Calibri"/>
                <a:ea typeface="Calibri"/>
                <a:cs typeface="Calibri"/>
                <a:sym typeface="Calibri"/>
              </a:rPr>
              <a:t> Summation</a:t>
            </a:r>
            <a:r>
              <a:rPr b="1" i="0" lang="en-US" sz="2800" u="none">
                <a:solidFill>
                  <a:srgbClr val="002060"/>
                </a:solidFill>
                <a:latin typeface="Calibri"/>
                <a:ea typeface="Calibri"/>
                <a:cs typeface="Calibri"/>
                <a:sym typeface="Calibri"/>
              </a:rPr>
              <a:t> </a:t>
            </a:r>
            <a:r>
              <a:rPr b="0" i="0" lang="en-US" sz="2800" u="none">
                <a:solidFill>
                  <a:srgbClr val="002060"/>
                </a:solidFill>
                <a:latin typeface="Calibri"/>
                <a:ea typeface="Calibri"/>
                <a:cs typeface="Calibri"/>
                <a:sym typeface="Calibri"/>
              </a:rPr>
              <a:t>of excitation on the body of a neuron is understood as the summation of EPSP as local potential. Addition – the process of adding two or more identical reactions, in which the resulting reaction will be greater in size, than any of its compounds. </a:t>
            </a:r>
            <a:endParaRPr/>
          </a:p>
        </p:txBody>
      </p:sp>
      <p:sp>
        <p:nvSpPr>
          <p:cNvPr id="342" name="Google Shape;342;p4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4000"/>
              <a:buFont typeface="Calibri"/>
              <a:buNone/>
            </a:pPr>
            <a:br>
              <a:rPr b="1" i="0" lang="en-US" sz="4000" u="none">
                <a:solidFill>
                  <a:srgbClr val="002060"/>
                </a:solidFill>
                <a:latin typeface="Calibri"/>
                <a:ea typeface="Calibri"/>
                <a:cs typeface="Calibri"/>
                <a:sym typeface="Calibri"/>
              </a:rPr>
            </a:br>
            <a:r>
              <a:rPr b="1" i="0" lang="en-US" sz="3600" u="none">
                <a:solidFill>
                  <a:srgbClr val="002060"/>
                </a:solidFill>
                <a:latin typeface="Calibri"/>
                <a:ea typeface="Calibri"/>
                <a:cs typeface="Calibri"/>
                <a:sym typeface="Calibri"/>
              </a:rPr>
              <a:t>Properties of excitation propagation in the neural centres</a:t>
            </a:r>
            <a:br>
              <a:rPr b="0" i="0" lang="en-US" sz="4400" u="none">
                <a:solidFill>
                  <a:srgbClr val="FFFF00"/>
                </a:solidFill>
                <a:latin typeface="Calibri"/>
                <a:ea typeface="Calibri"/>
                <a:cs typeface="Calibri"/>
                <a:sym typeface="Calibri"/>
              </a:rPr>
            </a:b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b). Temporal summation - occurs when one&#10;presynaptic neuron can increase its effect on one&#10;postsynaptic neuron by firing r..." id="348" name="Google Shape;348;p50"/>
          <p:cNvPicPr preferRelativeResize="0"/>
          <p:nvPr>
            <p:ph idx="1" type="body"/>
          </p:nvPr>
        </p:nvPicPr>
        <p:blipFill rotWithShape="1">
          <a:blip r:embed="rId3">
            <a:alphaModFix/>
          </a:blip>
          <a:srcRect b="0" l="0" r="0" t="0"/>
          <a:stretch/>
        </p:blipFill>
        <p:spPr>
          <a:xfrm>
            <a:off x="395287" y="260350"/>
            <a:ext cx="8255000" cy="61976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4. Transformation of rhythm – it’s change of&#10;action potentials frequency after their passage&#10;through synapse or neural cen..." id="354" name="Google Shape;354;p51"/>
          <p:cNvPicPr preferRelativeResize="0"/>
          <p:nvPr>
            <p:ph idx="1" type="body"/>
          </p:nvPr>
        </p:nvPicPr>
        <p:blipFill rotWithShape="1">
          <a:blip r:embed="rId3">
            <a:alphaModFix/>
          </a:blip>
          <a:srcRect b="0" l="0" r="0" t="0"/>
          <a:stretch/>
        </p:blipFill>
        <p:spPr>
          <a:xfrm>
            <a:off x="179387" y="344487"/>
            <a:ext cx="8677275" cy="651351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5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5. Reflex after-action - continuation of reflex&#10;after termination of afferent stimulation.&#10;1. After-depolarization&#10;of neur..." id="360" name="Google Shape;360;p52"/>
          <p:cNvPicPr preferRelativeResize="0"/>
          <p:nvPr>
            <p:ph idx="1" type="body"/>
          </p:nvPr>
        </p:nvPicPr>
        <p:blipFill rotWithShape="1">
          <a:blip r:embed="rId3">
            <a:alphaModFix/>
          </a:blip>
          <a:srcRect b="0" l="0" r="0" t="0"/>
          <a:stretch/>
        </p:blipFill>
        <p:spPr>
          <a:xfrm>
            <a:off x="0" y="65087"/>
            <a:ext cx="9047162" cy="679291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6. Long term potenciation (posttetanic&#10;potencyation) - amplification of reflex reaction&#10;after rhythmic and often irritatio..." id="366" name="Google Shape;366;p53"/>
          <p:cNvPicPr preferRelativeResize="0"/>
          <p:nvPr>
            <p:ph idx="1" type="body"/>
          </p:nvPr>
        </p:nvPicPr>
        <p:blipFill rotWithShape="1">
          <a:blip r:embed="rId3">
            <a:alphaModFix/>
          </a:blip>
          <a:srcRect b="0" l="0" r="0" t="0"/>
          <a:stretch/>
        </p:blipFill>
        <p:spPr>
          <a:xfrm>
            <a:off x="250825" y="390525"/>
            <a:ext cx="8615362" cy="64674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5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7. Occlusion The phenomenon&#10;occlusion will be, that&#10;the quantity of excited&#10;neurons at&#10;simultaneous irritation&#10;afferent in..." id="372" name="Google Shape;372;p54"/>
          <p:cNvPicPr preferRelativeResize="0"/>
          <p:nvPr>
            <p:ph idx="1" type="body"/>
          </p:nvPr>
        </p:nvPicPr>
        <p:blipFill rotWithShape="1">
          <a:blip r:embed="rId3">
            <a:alphaModFix/>
          </a:blip>
          <a:srcRect b="0" l="0" r="0" t="0"/>
          <a:stretch/>
        </p:blipFill>
        <p:spPr>
          <a:xfrm>
            <a:off x="57150" y="0"/>
            <a:ext cx="9086850" cy="6821487"/>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id="378" name="Google Shape;378;p55"/>
          <p:cNvPicPr preferRelativeResize="0"/>
          <p:nvPr/>
        </p:nvPicPr>
        <p:blipFill rotWithShape="1">
          <a:blip r:embed="rId3">
            <a:alphaModFix/>
          </a:blip>
          <a:srcRect b="0" l="0" r="0" t="0"/>
          <a:stretch/>
        </p:blipFill>
        <p:spPr>
          <a:xfrm>
            <a:off x="755650" y="404812"/>
            <a:ext cx="7310437" cy="1049337"/>
          </a:xfrm>
          <a:prstGeom prst="rect">
            <a:avLst/>
          </a:prstGeom>
          <a:noFill/>
          <a:ln>
            <a:noFill/>
          </a:ln>
        </p:spPr>
      </p:pic>
      <p:pic>
        <p:nvPicPr>
          <p:cNvPr id="379" name="Google Shape;379;p55"/>
          <p:cNvPicPr preferRelativeResize="0"/>
          <p:nvPr>
            <p:ph idx="1" type="body"/>
          </p:nvPr>
        </p:nvPicPr>
        <p:blipFill rotWithShape="1">
          <a:blip r:embed="rId4">
            <a:alphaModFix/>
          </a:blip>
          <a:srcRect b="0" l="0" r="0" t="0"/>
          <a:stretch/>
        </p:blipFill>
        <p:spPr>
          <a:xfrm>
            <a:off x="468312" y="1624012"/>
            <a:ext cx="8299450" cy="52673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id="385" name="Google Shape;385;p56"/>
          <p:cNvPicPr preferRelativeResize="0"/>
          <p:nvPr/>
        </p:nvPicPr>
        <p:blipFill rotWithShape="1">
          <a:blip r:embed="rId3">
            <a:alphaModFix/>
          </a:blip>
          <a:srcRect b="0" l="0" r="0" t="0"/>
          <a:stretch/>
        </p:blipFill>
        <p:spPr>
          <a:xfrm>
            <a:off x="1187450" y="549275"/>
            <a:ext cx="6543675" cy="735012"/>
          </a:xfrm>
          <a:prstGeom prst="rect">
            <a:avLst/>
          </a:prstGeom>
          <a:noFill/>
          <a:ln>
            <a:noFill/>
          </a:ln>
        </p:spPr>
      </p:pic>
      <p:pic>
        <p:nvPicPr>
          <p:cNvPr id="386" name="Google Shape;386;p56"/>
          <p:cNvPicPr preferRelativeResize="0"/>
          <p:nvPr>
            <p:ph idx="1" type="body"/>
          </p:nvPr>
        </p:nvPicPr>
        <p:blipFill rotWithShape="1">
          <a:blip r:embed="rId4">
            <a:alphaModFix/>
          </a:blip>
          <a:srcRect b="0" l="0" r="0" t="0"/>
          <a:stretch/>
        </p:blipFill>
        <p:spPr>
          <a:xfrm>
            <a:off x="323850" y="1325562"/>
            <a:ext cx="8496300" cy="553243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5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id="392" name="Google Shape;392;p57"/>
          <p:cNvPicPr preferRelativeResize="0"/>
          <p:nvPr/>
        </p:nvPicPr>
        <p:blipFill rotWithShape="1">
          <a:blip r:embed="rId3">
            <a:alphaModFix/>
          </a:blip>
          <a:srcRect b="0" l="0" r="0" t="0"/>
          <a:stretch/>
        </p:blipFill>
        <p:spPr>
          <a:xfrm>
            <a:off x="1547812" y="300037"/>
            <a:ext cx="6408737" cy="1125537"/>
          </a:xfrm>
          <a:prstGeom prst="rect">
            <a:avLst/>
          </a:prstGeom>
          <a:noFill/>
          <a:ln>
            <a:noFill/>
          </a:ln>
        </p:spPr>
      </p:pic>
      <p:pic>
        <p:nvPicPr>
          <p:cNvPr id="393" name="Google Shape;393;p57"/>
          <p:cNvPicPr preferRelativeResize="0"/>
          <p:nvPr>
            <p:ph idx="1" type="body"/>
          </p:nvPr>
        </p:nvPicPr>
        <p:blipFill rotWithShape="1">
          <a:blip r:embed="rId4">
            <a:alphaModFix/>
          </a:blip>
          <a:srcRect b="0" l="0" r="0" t="0"/>
          <a:stretch/>
        </p:blipFill>
        <p:spPr>
          <a:xfrm>
            <a:off x="179387" y="1341437"/>
            <a:ext cx="8964612" cy="528161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8"/>
          <p:cNvSpPr txBox="1"/>
          <p:nvPr>
            <p:ph type="title"/>
          </p:nvPr>
        </p:nvSpPr>
        <p:spPr>
          <a:xfrm>
            <a:off x="457200" y="274637"/>
            <a:ext cx="8229600" cy="1143000"/>
          </a:xfrm>
          <a:prstGeom prst="rect">
            <a:avLst/>
          </a:prstGeom>
          <a:solidFill>
            <a:srgbClr val="C6D9F1"/>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 </a:t>
            </a:r>
            <a:r>
              <a:rPr b="1" i="0" lang="en-US" sz="4400" u="none">
                <a:solidFill>
                  <a:srgbClr val="002060"/>
                </a:solidFill>
                <a:latin typeface="Calibri"/>
                <a:ea typeface="Calibri"/>
                <a:cs typeface="Calibri"/>
                <a:sym typeface="Calibri"/>
              </a:rPr>
              <a:t>Definition of Inhibition</a:t>
            </a:r>
            <a:endParaRPr/>
          </a:p>
        </p:txBody>
      </p:sp>
      <p:sp>
        <p:nvSpPr>
          <p:cNvPr id="399" name="Google Shape;399;p5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2060"/>
              </a:buClr>
              <a:buSzPts val="2400"/>
              <a:buFont typeface="Arial"/>
              <a:buChar char="•"/>
            </a:pPr>
            <a:r>
              <a:rPr b="1" i="0" lang="en-US" sz="2400" u="none">
                <a:solidFill>
                  <a:srgbClr val="002060"/>
                </a:solidFill>
                <a:latin typeface="Calibri"/>
                <a:ea typeface="Calibri"/>
                <a:cs typeface="Calibri"/>
                <a:sym typeface="Calibri"/>
              </a:rPr>
              <a:t>Inhibition</a:t>
            </a:r>
            <a:r>
              <a:rPr b="0" i="0" lang="en-US" sz="2400" u="none">
                <a:solidFill>
                  <a:schemeClr val="dk1"/>
                </a:solidFill>
                <a:latin typeface="Calibri"/>
                <a:ea typeface="Calibri"/>
                <a:cs typeface="Calibri"/>
                <a:sym typeface="Calibri"/>
              </a:rPr>
              <a:t> in a general definition is a Indendent nerve process which is caused by exitation &amp; manifested by the suppression of another exitation.</a:t>
            </a:r>
            <a:endParaRPr/>
          </a:p>
          <a:p>
            <a:pPr indent="-342900" lvl="0" marL="342900" marR="0" rtl="0" algn="l">
              <a:lnSpc>
                <a:spcPct val="100000"/>
              </a:lnSpc>
              <a:spcBef>
                <a:spcPts val="480"/>
              </a:spcBef>
              <a:spcAft>
                <a:spcPts val="0"/>
              </a:spcAft>
              <a:buClr>
                <a:srgbClr val="002060"/>
              </a:buClr>
              <a:buSzPts val="2400"/>
              <a:buFont typeface="Arial"/>
              <a:buChar char="•"/>
            </a:pPr>
            <a:r>
              <a:rPr b="1" i="0" lang="en-US" sz="2400" u="none">
                <a:solidFill>
                  <a:srgbClr val="002060"/>
                </a:solidFill>
                <a:latin typeface="Calibri"/>
                <a:ea typeface="Calibri"/>
                <a:cs typeface="Calibri"/>
                <a:sym typeface="Calibri"/>
              </a:rPr>
              <a:t>Inhibition </a:t>
            </a:r>
            <a:r>
              <a:rPr b="0" i="0" lang="en-US" sz="2400" u="none">
                <a:solidFill>
                  <a:schemeClr val="dk1"/>
                </a:solidFill>
                <a:latin typeface="Calibri"/>
                <a:ea typeface="Calibri"/>
                <a:cs typeface="Calibri"/>
                <a:sym typeface="Calibri"/>
              </a:rPr>
              <a:t> means  to slow down the excitation effect of the CNS.</a:t>
            </a:r>
            <a:endParaRPr/>
          </a:p>
          <a:p>
            <a:pPr indent="-342900" lvl="0" marL="342900" marR="0" rtl="0" algn="l">
              <a:lnSpc>
                <a:spcPct val="100000"/>
              </a:lnSpc>
              <a:spcBef>
                <a:spcPts val="480"/>
              </a:spcBef>
              <a:spcAft>
                <a:spcPts val="0"/>
              </a:spcAft>
              <a:buClr>
                <a:srgbClr val="002060"/>
              </a:buClr>
              <a:buSzPts val="2400"/>
              <a:buFont typeface="Arial"/>
              <a:buChar char="•"/>
            </a:pPr>
            <a:r>
              <a:rPr b="1" i="0" lang="en-US" sz="2400" u="none">
                <a:solidFill>
                  <a:srgbClr val="002060"/>
                </a:solidFill>
                <a:latin typeface="Calibri"/>
                <a:ea typeface="Calibri"/>
                <a:cs typeface="Calibri"/>
                <a:sym typeface="Calibri"/>
              </a:rPr>
              <a:t> Inhibition  </a:t>
            </a:r>
            <a:r>
              <a:rPr b="0" i="0" lang="en-US" sz="2400" u="none">
                <a:solidFill>
                  <a:schemeClr val="dk1"/>
                </a:solidFill>
                <a:latin typeface="Calibri"/>
                <a:ea typeface="Calibri"/>
                <a:cs typeface="Calibri"/>
                <a:sym typeface="Calibri"/>
              </a:rPr>
              <a:t>is the process where by nerves can retard or prevent  the functioning of an organ or part; "the inhibition of the heart by the vagus nerve".</a:t>
            </a:r>
            <a:endParaRPr/>
          </a:p>
          <a:p>
            <a:pPr indent="-342900" lvl="0" marL="342900" marR="0" rtl="0" algn="l">
              <a:lnSpc>
                <a:spcPct val="10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 </a:t>
            </a:r>
            <a:r>
              <a:rPr b="1" i="0" lang="en-US" sz="2400" u="none">
                <a:solidFill>
                  <a:srgbClr val="002060"/>
                </a:solidFill>
                <a:latin typeface="Calibri"/>
                <a:ea typeface="Calibri"/>
                <a:cs typeface="Calibri"/>
                <a:sym typeface="Calibri"/>
              </a:rPr>
              <a:t>Inhibition  </a:t>
            </a:r>
            <a:r>
              <a:rPr b="0" i="0" lang="en-US" sz="2400" u="none">
                <a:solidFill>
                  <a:schemeClr val="dk1"/>
                </a:solidFill>
                <a:latin typeface="Calibri"/>
                <a:ea typeface="Calibri"/>
                <a:cs typeface="Calibri"/>
                <a:sym typeface="Calibri"/>
              </a:rPr>
              <a:t>is the reduction of a reflex or other activity as the result of an antagonistic  stimulation.</a:t>
            </a:r>
            <a:endParaRPr/>
          </a:p>
          <a:p>
            <a:pPr indent="-342900" lvl="0" marL="342900" marR="0" rtl="0" algn="l">
              <a:lnSpc>
                <a:spcPct val="100000"/>
              </a:lnSpc>
              <a:spcBef>
                <a:spcPts val="480"/>
              </a:spcBef>
              <a:spcAft>
                <a:spcPts val="0"/>
              </a:spcAft>
              <a:buClr>
                <a:srgbClr val="002060"/>
              </a:buClr>
              <a:buSzPts val="2400"/>
              <a:buFont typeface="Arial"/>
              <a:buChar char="•"/>
            </a:pPr>
            <a:r>
              <a:rPr b="1" i="0" lang="en-US" sz="2400" u="none">
                <a:solidFill>
                  <a:srgbClr val="002060"/>
                </a:solidFill>
                <a:latin typeface="Calibri"/>
                <a:ea typeface="Calibri"/>
                <a:cs typeface="Calibri"/>
                <a:sym typeface="Calibri"/>
              </a:rPr>
              <a:t>Inhibition</a:t>
            </a:r>
            <a:r>
              <a:rPr b="0" i="0" lang="en-US" sz="2400" u="none">
                <a:solidFill>
                  <a:schemeClr val="dk1"/>
                </a:solidFill>
                <a:latin typeface="Calibri"/>
                <a:ea typeface="Calibri"/>
                <a:cs typeface="Calibri"/>
                <a:sym typeface="Calibri"/>
              </a:rPr>
              <a:t>  is a state created at synapses making them less excitable by other sources of stimulation.</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9"/>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838200" lvl="0" marL="838200" rtl="0" algn="ctr">
              <a:lnSpc>
                <a:spcPct val="100000"/>
              </a:lnSpc>
              <a:spcBef>
                <a:spcPts val="0"/>
              </a:spcBef>
              <a:spcAft>
                <a:spcPts val="0"/>
              </a:spcAft>
              <a:buClr>
                <a:schemeClr val="dk2"/>
              </a:buClr>
              <a:buSzPts val="4400"/>
              <a:buFont typeface="Calibri"/>
              <a:buNone/>
            </a:pPr>
            <a:r>
              <a:rPr b="1" i="0" lang="en-US" sz="4400" u="none">
                <a:solidFill>
                  <a:schemeClr val="dk2"/>
                </a:solidFill>
                <a:latin typeface="Calibri"/>
                <a:ea typeface="Calibri"/>
                <a:cs typeface="Calibri"/>
                <a:sym typeface="Calibri"/>
              </a:rPr>
              <a:t>Role of inhibition</a:t>
            </a:r>
            <a:endParaRPr/>
          </a:p>
        </p:txBody>
      </p:sp>
      <p:sp>
        <p:nvSpPr>
          <p:cNvPr id="405" name="Google Shape;405;p5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Protection (as antaganism protection) </a:t>
            </a:r>
            <a:endParaRPr/>
          </a:p>
          <a:p>
            <a:pPr indent="-342900" lvl="0" marL="34290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Coordination ( Inhibition of nervous process in the CNS that ensures the harmonious activity)</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6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Primary Inhibitions&#10;Presynaptic Postsynaptic&#10;Direct&#10;IPSP&#10;EPSP&#10; " id="411" name="Google Shape;411;p60"/>
          <p:cNvPicPr preferRelativeResize="0"/>
          <p:nvPr>
            <p:ph idx="1" type="body"/>
          </p:nvPr>
        </p:nvPicPr>
        <p:blipFill rotWithShape="1">
          <a:blip r:embed="rId3">
            <a:alphaModFix/>
          </a:blip>
          <a:srcRect b="0" l="0" r="0" t="0"/>
          <a:stretch/>
        </p:blipFill>
        <p:spPr>
          <a:xfrm>
            <a:off x="0" y="-7937"/>
            <a:ext cx="9144000" cy="686593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6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Recurrent&#10;Lateral&#10;Reciprocal&#10;Primary Inhibitions&#10; " id="417" name="Google Shape;417;p61"/>
          <p:cNvPicPr preferRelativeResize="0"/>
          <p:nvPr>
            <p:ph idx="1" type="body"/>
          </p:nvPr>
        </p:nvPicPr>
        <p:blipFill rotWithShape="1">
          <a:blip r:embed="rId3">
            <a:alphaModFix/>
          </a:blip>
          <a:srcRect b="0" l="0" r="0" t="0"/>
          <a:stretch/>
        </p:blipFill>
        <p:spPr>
          <a:xfrm>
            <a:off x="0" y="-7937"/>
            <a:ext cx="9144000" cy="6865937"/>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62"/>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Calibri"/>
              <a:buNone/>
            </a:pPr>
            <a:r>
              <a:rPr b="1" i="0" lang="en-US" sz="4400" u="none">
                <a:solidFill>
                  <a:schemeClr val="dk2"/>
                </a:solidFill>
                <a:latin typeface="Calibri"/>
                <a:ea typeface="Calibri"/>
                <a:cs typeface="Calibri"/>
                <a:sym typeface="Calibri"/>
              </a:rPr>
              <a:t>IPSP</a:t>
            </a:r>
            <a:r>
              <a:rPr b="0" i="0" lang="en-US" sz="4400" u="none">
                <a:solidFill>
                  <a:schemeClr val="dk1"/>
                </a:solidFill>
                <a:latin typeface="Calibri"/>
                <a:ea typeface="Calibri"/>
                <a:cs typeface="Calibri"/>
                <a:sym typeface="Calibri"/>
              </a:rPr>
              <a:t> </a:t>
            </a:r>
            <a:endParaRPr/>
          </a:p>
        </p:txBody>
      </p:sp>
      <p:sp>
        <p:nvSpPr>
          <p:cNvPr id="423" name="Google Shape;423;p6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IPSP: Inhibitory postsynaptic potential. It moves the cell away from the threshold level due to the movement of negative ions into the cell or positive ions out of the cell.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63"/>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000"/>
              <a:buFont typeface="Calibri"/>
              <a:buNone/>
            </a:pPr>
            <a:r>
              <a:rPr b="1" i="0" lang="en-US" sz="4000" u="none">
                <a:solidFill>
                  <a:schemeClr val="dk2"/>
                </a:solidFill>
                <a:latin typeface="Calibri"/>
                <a:ea typeface="Calibri"/>
                <a:cs typeface="Calibri"/>
                <a:sym typeface="Calibri"/>
              </a:rPr>
              <a:t>Mechanism and Properties of the inhibitory postsynaptic potential</a:t>
            </a:r>
            <a:r>
              <a:rPr b="0" i="0" lang="en-US" sz="4000" u="none">
                <a:solidFill>
                  <a:schemeClr val="dk1"/>
                </a:solidFill>
                <a:latin typeface="Calibri"/>
                <a:ea typeface="Calibri"/>
                <a:cs typeface="Calibri"/>
                <a:sym typeface="Calibri"/>
              </a:rPr>
              <a:t> </a:t>
            </a:r>
            <a:endParaRPr/>
          </a:p>
        </p:txBody>
      </p:sp>
      <p:sp>
        <p:nvSpPr>
          <p:cNvPr id="429" name="Google Shape;429;p6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609600" lvl="0" marL="609600" rtl="0" algn="l">
              <a:lnSpc>
                <a:spcPct val="80000"/>
              </a:lnSpc>
              <a:spcBef>
                <a:spcPts val="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Increase in negativity beyond normal resting potential level. </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The inhibitory mainly open to Cl ions -70 mvolt . more –ve than -65 mvolt that present inside resting neuronal membrane. </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Opening Cl channel allow negatively charge Cl ion to move from extracellular fluid  -interior --&gt; will make interior membrane potential more negative than normal</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 Opening of K channel allow positively charge K ion to move from interior &gt; extracellular --&gt;  - also will make interior membrane potential more negative </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Both Cl influx and K influx increase the degree of intracellular negativity – hyperpolarization.</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 It inhibit neuron because : membrane potential father away from -45 mv threshold for excitation.</a:t>
            </a:r>
            <a:endParaRPr/>
          </a:p>
          <a:p>
            <a:pPr indent="-609600" lvl="0" marL="609600" rtl="0" algn="l">
              <a:lnSpc>
                <a:spcPct val="80000"/>
              </a:lnSpc>
              <a:spcBef>
                <a:spcPts val="48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IPSP &gt; - 5 mv.</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64"/>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Calibri"/>
              <a:buNone/>
            </a:pPr>
            <a:r>
              <a:rPr b="1" i="0" lang="en-US" sz="4400" u="none">
                <a:solidFill>
                  <a:schemeClr val="dk2"/>
                </a:solidFill>
                <a:latin typeface="Calibri"/>
                <a:ea typeface="Calibri"/>
                <a:cs typeface="Calibri"/>
                <a:sym typeface="Calibri"/>
              </a:rPr>
              <a:t>Inhibitory transmitters</a:t>
            </a:r>
            <a:r>
              <a:rPr b="0" i="0" lang="en-US" sz="4400" u="none">
                <a:solidFill>
                  <a:schemeClr val="dk1"/>
                </a:solidFill>
                <a:latin typeface="Calibri"/>
                <a:ea typeface="Calibri"/>
                <a:cs typeface="Calibri"/>
                <a:sym typeface="Calibri"/>
              </a:rPr>
              <a:t> </a:t>
            </a:r>
            <a:endParaRPr/>
          </a:p>
        </p:txBody>
      </p:sp>
      <p:sp>
        <p:nvSpPr>
          <p:cNvPr id="435" name="Google Shape;435;p6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GABA : is used at the great majority of fast inhibitory synapses in virtually every part of the brain. Many sedative/tranquilizing drugs act by enhancing the effects of GABA. </a:t>
            </a:r>
            <a:endParaRPr/>
          </a:p>
          <a:p>
            <a:pPr indent="-342900" lvl="0" marL="342900" rtl="0" algn="l">
              <a:lnSpc>
                <a:spcPct val="90000"/>
              </a:lnSpc>
              <a:spcBef>
                <a:spcPts val="56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Glycine is Correspondingly as GABA, but is the inhibitory transmitter in the spinal cord </a:t>
            </a:r>
            <a:endParaRPr/>
          </a:p>
          <a:p>
            <a:pPr indent="-342900" lvl="0" marL="342900" rtl="0" algn="l">
              <a:lnSpc>
                <a:spcPct val="90000"/>
              </a:lnSpc>
              <a:spcBef>
                <a:spcPts val="56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Dopamine: has a number of important functions in the brain. It plays a critical role in the reward system, but dysfunction of the dopamine system is also implicated in Parkinsons disease and schizophrenia.</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6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Inhibitory postsynaptic potential (IPSP)&#10;26&#10; " id="441" name="Google Shape;441;p65"/>
          <p:cNvPicPr preferRelativeResize="0"/>
          <p:nvPr>
            <p:ph idx="1" type="body"/>
          </p:nvPr>
        </p:nvPicPr>
        <p:blipFill rotWithShape="1">
          <a:blip r:embed="rId3">
            <a:alphaModFix/>
          </a:blip>
          <a:srcRect b="0" l="0" r="0" t="0"/>
          <a:stretch/>
        </p:blipFill>
        <p:spPr>
          <a:xfrm>
            <a:off x="0" y="-9525"/>
            <a:ext cx="9144000" cy="68675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Mechanism of presynaptic inhibition   Occur at presynaptic terminal before the signal ever reach the synapse.   inhibiti..." id="447" name="Google Shape;447;p66"/>
          <p:cNvPicPr preferRelativeResize="0"/>
          <p:nvPr>
            <p:ph idx="1" type="body"/>
          </p:nvPr>
        </p:nvPicPr>
        <p:blipFill rotWithShape="1">
          <a:blip r:embed="rId3">
            <a:alphaModFix/>
          </a:blip>
          <a:srcRect b="0" l="0" r="0" t="0"/>
          <a:stretch/>
        </p:blipFill>
        <p:spPr>
          <a:xfrm>
            <a:off x="0" y="188912"/>
            <a:ext cx="8604250" cy="6453187"/>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6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Lateral Inhibition Is a mechanism that is used through the  nervous system to sharpen signal  transmission. This process..." id="453" name="Google Shape;453;p67"/>
          <p:cNvPicPr preferRelativeResize="0"/>
          <p:nvPr>
            <p:ph idx="1" type="body"/>
          </p:nvPr>
        </p:nvPicPr>
        <p:blipFill rotWithShape="1">
          <a:blip r:embed="rId3">
            <a:alphaModFix/>
          </a:blip>
          <a:srcRect b="0" l="0" r="0" t="0"/>
          <a:stretch/>
        </p:blipFill>
        <p:spPr>
          <a:xfrm>
            <a:off x="539750" y="404812"/>
            <a:ext cx="8281987" cy="6211887"/>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68"/>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Arial"/>
              <a:buNone/>
            </a:pPr>
            <a:r>
              <a:rPr b="1" i="0" lang="en-US" sz="4000" u="none">
                <a:solidFill>
                  <a:srgbClr val="000099"/>
                </a:solidFill>
                <a:latin typeface="Arial"/>
                <a:ea typeface="Arial"/>
                <a:cs typeface="Arial"/>
                <a:sym typeface="Arial"/>
              </a:rPr>
              <a:t>Ionotropic and metabotropic receptors</a:t>
            </a:r>
            <a:endParaRPr/>
          </a:p>
        </p:txBody>
      </p:sp>
      <p:pic>
        <p:nvPicPr>
          <p:cNvPr id="459" name="Google Shape;459;p68"/>
          <p:cNvPicPr preferRelativeResize="0"/>
          <p:nvPr>
            <p:ph idx="1" type="body"/>
          </p:nvPr>
        </p:nvPicPr>
        <p:blipFill rotWithShape="1">
          <a:blip r:embed="rId3">
            <a:alphaModFix/>
          </a:blip>
          <a:srcRect b="0" l="0" r="0" t="0"/>
          <a:stretch/>
        </p:blipFill>
        <p:spPr>
          <a:xfrm>
            <a:off x="539750" y="1700212"/>
            <a:ext cx="3327400" cy="4525962"/>
          </a:xfrm>
          <a:prstGeom prst="rect">
            <a:avLst/>
          </a:prstGeom>
          <a:noFill/>
          <a:ln>
            <a:noFill/>
          </a:ln>
        </p:spPr>
      </p:pic>
      <p:pic>
        <p:nvPicPr>
          <p:cNvPr id="460" name="Google Shape;460;p68"/>
          <p:cNvPicPr preferRelativeResize="0"/>
          <p:nvPr/>
        </p:nvPicPr>
        <p:blipFill rotWithShape="1">
          <a:blip r:embed="rId4">
            <a:alphaModFix/>
          </a:blip>
          <a:srcRect b="0" l="0" r="0" t="0"/>
          <a:stretch/>
        </p:blipFill>
        <p:spPr>
          <a:xfrm>
            <a:off x="3635375" y="1844675"/>
            <a:ext cx="5256212" cy="4376737"/>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69"/>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1" i="0" lang="en-US" sz="4400" u="none">
                <a:solidFill>
                  <a:srgbClr val="000099"/>
                </a:solidFill>
                <a:latin typeface="Calibri"/>
                <a:ea typeface="Calibri"/>
                <a:cs typeface="Calibri"/>
                <a:sym typeface="Calibri"/>
              </a:rPr>
              <a:t>GABA receptors</a:t>
            </a:r>
            <a:endParaRPr/>
          </a:p>
        </p:txBody>
      </p:sp>
      <p:pic>
        <p:nvPicPr>
          <p:cNvPr id="466" name="Google Shape;466;p69"/>
          <p:cNvPicPr preferRelativeResize="0"/>
          <p:nvPr>
            <p:ph idx="1" type="body"/>
          </p:nvPr>
        </p:nvPicPr>
        <p:blipFill rotWithShape="1">
          <a:blip r:embed="rId3">
            <a:alphaModFix/>
          </a:blip>
          <a:srcRect b="0" l="0" r="0" t="0"/>
          <a:stretch/>
        </p:blipFill>
        <p:spPr>
          <a:xfrm>
            <a:off x="133350" y="1484312"/>
            <a:ext cx="9010650" cy="3443287"/>
          </a:xfrm>
          <a:prstGeom prst="rect">
            <a:avLst/>
          </a:prstGeom>
          <a:noFill/>
          <a:ln>
            <a:noFill/>
          </a:ln>
        </p:spPr>
      </p:pic>
      <p:sp>
        <p:nvSpPr>
          <p:cNvPr id="467" name="Google Shape;467;p69"/>
          <p:cNvSpPr txBox="1"/>
          <p:nvPr/>
        </p:nvSpPr>
        <p:spPr>
          <a:xfrm>
            <a:off x="468312" y="4797425"/>
            <a:ext cx="8424862" cy="14652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GABA</a:t>
            </a:r>
            <a:r>
              <a:rPr b="0" baseline="-25000" i="0" lang="en-US" sz="1800" u="none" cap="none" strike="noStrike">
                <a:solidFill>
                  <a:schemeClr val="dk1"/>
                </a:solidFill>
                <a:latin typeface="Arial"/>
                <a:ea typeface="Arial"/>
                <a:cs typeface="Arial"/>
                <a:sym typeface="Arial"/>
              </a:rPr>
              <a:t>A</a:t>
            </a:r>
            <a:r>
              <a:rPr b="0" i="0" lang="en-US" sz="1800" u="none" cap="none" strike="noStrike">
                <a:solidFill>
                  <a:schemeClr val="dk1"/>
                </a:solidFill>
                <a:latin typeface="Arial"/>
                <a:ea typeface="Arial"/>
                <a:cs typeface="Arial"/>
                <a:sym typeface="Arial"/>
              </a:rPr>
              <a:t> and GABA</a:t>
            </a:r>
            <a:r>
              <a:rPr b="0" baseline="-25000" i="0" lang="en-US" sz="1800" u="none" cap="none" strike="noStrike">
                <a:solidFill>
                  <a:schemeClr val="dk1"/>
                </a:solidFill>
                <a:latin typeface="Arial"/>
                <a:ea typeface="Arial"/>
                <a:cs typeface="Arial"/>
                <a:sym typeface="Arial"/>
              </a:rPr>
              <a:t>C</a:t>
            </a:r>
            <a:r>
              <a:rPr b="0" i="0" lang="en-US" sz="1800" u="none" cap="none" strike="noStrike">
                <a:solidFill>
                  <a:schemeClr val="dk1"/>
                </a:solidFill>
                <a:latin typeface="Arial"/>
                <a:ea typeface="Arial"/>
                <a:cs typeface="Arial"/>
                <a:sym typeface="Arial"/>
              </a:rPr>
              <a:t> - ionotropic GABA receptors.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GABA</a:t>
            </a:r>
            <a:r>
              <a:rPr b="0" baseline="-25000" i="0" lang="en-US" sz="1800" u="none" cap="none" strike="noStrike">
                <a:solidFill>
                  <a:schemeClr val="dk1"/>
                </a:solidFill>
                <a:latin typeface="Arial"/>
                <a:ea typeface="Arial"/>
                <a:cs typeface="Arial"/>
                <a:sym typeface="Arial"/>
              </a:rPr>
              <a:t>B</a:t>
            </a:r>
            <a:r>
              <a:rPr b="0" i="0" lang="en-US" sz="1800" u="none" cap="none" strike="noStrike">
                <a:solidFill>
                  <a:schemeClr val="dk1"/>
                </a:solidFill>
                <a:latin typeface="Arial"/>
                <a:ea typeface="Arial"/>
                <a:cs typeface="Arial"/>
                <a:sym typeface="Arial"/>
              </a:rPr>
              <a:t> - metabotropic GABA receptors.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As a rule, GABAA and GABAC receptors hyperpolarized the MP,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depolarized in the case that the MP of the postsynaptic neuron is more negative than the reversal potential for Cl</a:t>
            </a:r>
            <a:r>
              <a:rPr b="0" baseline="30000" i="0" lang="en-US" sz="1800" u="none" cap="none" strike="noStrike">
                <a:solidFill>
                  <a:schemeClr val="dk1"/>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in cell.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70"/>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1" i="0" lang="en-US" sz="4000" u="none">
                <a:solidFill>
                  <a:srgbClr val="000099"/>
                </a:solidFill>
                <a:latin typeface="Calibri"/>
                <a:ea typeface="Calibri"/>
                <a:cs typeface="Calibri"/>
                <a:sym typeface="Calibri"/>
              </a:rPr>
              <a:t>GABA</a:t>
            </a:r>
            <a:r>
              <a:rPr b="1" baseline="-25000" i="0" lang="en-US" sz="4000" u="none">
                <a:solidFill>
                  <a:srgbClr val="000099"/>
                </a:solidFill>
                <a:latin typeface="Calibri"/>
                <a:ea typeface="Calibri"/>
                <a:cs typeface="Calibri"/>
                <a:sym typeface="Calibri"/>
              </a:rPr>
              <a:t>A</a:t>
            </a:r>
            <a:r>
              <a:rPr b="1" i="0" lang="en-US" sz="4000" u="none">
                <a:solidFill>
                  <a:srgbClr val="000099"/>
                </a:solidFill>
                <a:latin typeface="Calibri"/>
                <a:ea typeface="Calibri"/>
                <a:cs typeface="Calibri"/>
                <a:sym typeface="Calibri"/>
              </a:rPr>
              <a:t> receptors consist of 5 subunits</a:t>
            </a:r>
            <a:endParaRPr/>
          </a:p>
        </p:txBody>
      </p:sp>
      <p:pic>
        <p:nvPicPr>
          <p:cNvPr id="473" name="Google Shape;473;p70"/>
          <p:cNvPicPr preferRelativeResize="0"/>
          <p:nvPr>
            <p:ph idx="1" type="body"/>
          </p:nvPr>
        </p:nvPicPr>
        <p:blipFill rotWithShape="1">
          <a:blip r:embed="rId3">
            <a:alphaModFix/>
          </a:blip>
          <a:srcRect b="0" l="0" r="0" t="0"/>
          <a:stretch/>
        </p:blipFill>
        <p:spPr>
          <a:xfrm>
            <a:off x="720725" y="1600200"/>
            <a:ext cx="7702550" cy="4525962"/>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71"/>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1" i="0" lang="en-US" sz="4000" u="none">
                <a:solidFill>
                  <a:srgbClr val="000099"/>
                </a:solidFill>
                <a:latin typeface="Calibri"/>
                <a:ea typeface="Calibri"/>
                <a:cs typeface="Calibri"/>
                <a:sym typeface="Calibri"/>
              </a:rPr>
              <a:t>Fast IPSP is determinates by chloride conductivity</a:t>
            </a:r>
            <a:endParaRPr/>
          </a:p>
        </p:txBody>
      </p:sp>
      <p:pic>
        <p:nvPicPr>
          <p:cNvPr id="479" name="Google Shape;479;p71"/>
          <p:cNvPicPr preferRelativeResize="0"/>
          <p:nvPr>
            <p:ph idx="1" type="body"/>
          </p:nvPr>
        </p:nvPicPr>
        <p:blipFill rotWithShape="1">
          <a:blip r:embed="rId3">
            <a:alphaModFix/>
          </a:blip>
          <a:srcRect b="0" l="0" r="0" t="0"/>
          <a:stretch/>
        </p:blipFill>
        <p:spPr>
          <a:xfrm>
            <a:off x="1079500" y="1600200"/>
            <a:ext cx="6985000" cy="4525962"/>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72"/>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1" i="0" lang="en-US" sz="4400" u="none">
                <a:solidFill>
                  <a:srgbClr val="000099"/>
                </a:solidFill>
                <a:latin typeface="Calibri"/>
                <a:ea typeface="Calibri"/>
                <a:cs typeface="Calibri"/>
                <a:sym typeface="Calibri"/>
              </a:rPr>
              <a:t>Metabotropic GABA receptors</a:t>
            </a:r>
            <a:endParaRPr/>
          </a:p>
        </p:txBody>
      </p:sp>
      <p:pic>
        <p:nvPicPr>
          <p:cNvPr id="485" name="Google Shape;485;p72"/>
          <p:cNvPicPr preferRelativeResize="0"/>
          <p:nvPr>
            <p:ph idx="1" type="body"/>
          </p:nvPr>
        </p:nvPicPr>
        <p:blipFill rotWithShape="1">
          <a:blip r:embed="rId3">
            <a:alphaModFix/>
          </a:blip>
          <a:srcRect b="0" l="0" r="0" t="0"/>
          <a:stretch/>
        </p:blipFill>
        <p:spPr>
          <a:xfrm>
            <a:off x="0" y="1773237"/>
            <a:ext cx="5359400" cy="4525962"/>
          </a:xfrm>
          <a:prstGeom prst="rect">
            <a:avLst/>
          </a:prstGeom>
          <a:noFill/>
          <a:ln>
            <a:noFill/>
          </a:ln>
        </p:spPr>
      </p:pic>
      <p:sp>
        <p:nvSpPr>
          <p:cNvPr id="486" name="Google Shape;486;p72"/>
          <p:cNvSpPr txBox="1"/>
          <p:nvPr/>
        </p:nvSpPr>
        <p:spPr>
          <a:xfrm>
            <a:off x="4356100" y="1844675"/>
            <a:ext cx="4460875" cy="6413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Presynaptic function: reduced release of the neurotransmitter</a:t>
            </a:r>
            <a:endParaRPr b="0" i="0" sz="1400" u="none" cap="none" strike="noStrike">
              <a:solidFill>
                <a:srgbClr val="000000"/>
              </a:solidFill>
              <a:latin typeface="Arial"/>
              <a:ea typeface="Arial"/>
              <a:cs typeface="Arial"/>
              <a:sym typeface="Arial"/>
            </a:endParaRPr>
          </a:p>
        </p:txBody>
      </p:sp>
      <p:sp>
        <p:nvSpPr>
          <p:cNvPr id="487" name="Google Shape;487;p72"/>
          <p:cNvSpPr txBox="1"/>
          <p:nvPr/>
        </p:nvSpPr>
        <p:spPr>
          <a:xfrm>
            <a:off x="5435600" y="3141662"/>
            <a:ext cx="3708400" cy="20145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Post-synaptic function: Slow K</a:t>
            </a:r>
            <a:r>
              <a:rPr b="0" baseline="30000" i="0" lang="en-US" sz="1800" u="none" cap="none" strike="noStrike">
                <a:solidFill>
                  <a:schemeClr val="dk1"/>
                </a:solidFill>
                <a:latin typeface="Arial"/>
                <a:ea typeface="Arial"/>
                <a:cs typeface="Arial"/>
                <a:sym typeface="Arial"/>
              </a:rPr>
              <a:t>+</a:t>
            </a:r>
            <a:r>
              <a:rPr b="0" i="0" lang="en-US" sz="1800" u="none" cap="none" strike="noStrike">
                <a:solidFill>
                  <a:schemeClr val="dk1"/>
                </a:solidFill>
                <a:latin typeface="Arial"/>
                <a:ea typeface="Arial"/>
                <a:cs typeface="Arial"/>
                <a:sym typeface="Arial"/>
              </a:rPr>
              <a:t> current (hyperpolarizing)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Since activation of cascades of GPSR is required: Large delay (20-50 msec), slow-wave phase and attenuation phase (400-13000 msec)</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73"/>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1" i="0" lang="en-US" sz="4000" u="none">
                <a:solidFill>
                  <a:srgbClr val="000099"/>
                </a:solidFill>
                <a:latin typeface="Calibri"/>
                <a:ea typeface="Calibri"/>
                <a:cs typeface="Calibri"/>
                <a:sym typeface="Calibri"/>
              </a:rPr>
              <a:t>Mechanism of presynaptic inhibition</a:t>
            </a:r>
            <a:r>
              <a:rPr b="0" i="0" lang="en-US" sz="4000" u="none">
                <a:solidFill>
                  <a:schemeClr val="dk1"/>
                </a:solidFill>
                <a:latin typeface="Calibri"/>
                <a:ea typeface="Calibri"/>
                <a:cs typeface="Calibri"/>
                <a:sym typeface="Calibri"/>
              </a:rPr>
              <a:t> </a:t>
            </a:r>
            <a:endParaRPr/>
          </a:p>
        </p:txBody>
      </p:sp>
      <p:sp>
        <p:nvSpPr>
          <p:cNvPr id="493" name="Google Shape;493;p7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Occur at presynaptic terminal before the signal ever reach the synapse. Presynaptic inhibition is realize only at axon-axonal synapses.</a:t>
            </a:r>
            <a:endParaRPr/>
          </a:p>
          <a:p>
            <a:pPr indent="-342900" lvl="0" marL="342900" rtl="0" algn="l">
              <a:lnSpc>
                <a:spcPct val="100000"/>
              </a:lnSpc>
              <a:spcBef>
                <a:spcPts val="56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The GABA secreted in these inhibitory synapses depolarize the membrane of terminals and bring them in a state similar to Werigo`s cathodal depression which results in Na potential-gated channels inactivation with partial or complete block of conduction of APs to the nerve endings.</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74"/>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0" i="0" lang="en-US" sz="4400" u="none">
                <a:solidFill>
                  <a:srgbClr val="000099"/>
                </a:solidFill>
                <a:latin typeface="Calibri"/>
                <a:ea typeface="Calibri"/>
                <a:cs typeface="Calibri"/>
                <a:sym typeface="Calibri"/>
              </a:rPr>
              <a:t>Chloride current direction</a:t>
            </a:r>
            <a:endParaRPr/>
          </a:p>
        </p:txBody>
      </p:sp>
      <p:pic>
        <p:nvPicPr>
          <p:cNvPr id="499" name="Google Shape;499;p74"/>
          <p:cNvPicPr preferRelativeResize="0"/>
          <p:nvPr>
            <p:ph idx="1" type="body"/>
          </p:nvPr>
        </p:nvPicPr>
        <p:blipFill rotWithShape="1">
          <a:blip r:embed="rId3">
            <a:alphaModFix/>
          </a:blip>
          <a:srcRect b="0" l="0" r="0" t="0"/>
          <a:stretch/>
        </p:blipFill>
        <p:spPr>
          <a:xfrm>
            <a:off x="900112" y="2420937"/>
            <a:ext cx="3495675" cy="2424112"/>
          </a:xfrm>
          <a:prstGeom prst="rect">
            <a:avLst/>
          </a:prstGeom>
          <a:noFill/>
          <a:ln>
            <a:noFill/>
          </a:ln>
        </p:spPr>
      </p:pic>
      <p:sp>
        <p:nvSpPr>
          <p:cNvPr id="500" name="Google Shape;500;p74"/>
          <p:cNvSpPr txBox="1"/>
          <p:nvPr/>
        </p:nvSpPr>
        <p:spPr>
          <a:xfrm>
            <a:off x="0" y="3500437"/>
            <a:ext cx="10795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-60 mV</a:t>
            </a:r>
            <a:endParaRPr b="0" i="0" sz="1400" u="none" cap="none" strike="noStrike">
              <a:solidFill>
                <a:srgbClr val="000000"/>
              </a:solidFill>
              <a:latin typeface="Arial"/>
              <a:ea typeface="Arial"/>
              <a:cs typeface="Arial"/>
              <a:sym typeface="Arial"/>
            </a:endParaRPr>
          </a:p>
        </p:txBody>
      </p:sp>
      <p:pic>
        <p:nvPicPr>
          <p:cNvPr id="501" name="Google Shape;501;p74"/>
          <p:cNvPicPr preferRelativeResize="0"/>
          <p:nvPr/>
        </p:nvPicPr>
        <p:blipFill rotWithShape="1">
          <a:blip r:embed="rId4">
            <a:alphaModFix/>
          </a:blip>
          <a:srcRect b="0" l="0" r="0" t="0"/>
          <a:stretch/>
        </p:blipFill>
        <p:spPr>
          <a:xfrm>
            <a:off x="4859337" y="3789362"/>
            <a:ext cx="3241675" cy="1054100"/>
          </a:xfrm>
          <a:prstGeom prst="rect">
            <a:avLst/>
          </a:prstGeom>
          <a:noFill/>
          <a:ln>
            <a:noFill/>
          </a:ln>
        </p:spPr>
      </p:pic>
      <p:pic>
        <p:nvPicPr>
          <p:cNvPr id="502" name="Google Shape;502;p74"/>
          <p:cNvPicPr preferRelativeResize="0"/>
          <p:nvPr/>
        </p:nvPicPr>
        <p:blipFill rotWithShape="1">
          <a:blip r:embed="rId5">
            <a:alphaModFix/>
          </a:blip>
          <a:srcRect b="0" l="0" r="0" t="0"/>
          <a:stretch/>
        </p:blipFill>
        <p:spPr>
          <a:xfrm>
            <a:off x="4859337" y="3213100"/>
            <a:ext cx="3394075" cy="596900"/>
          </a:xfrm>
          <a:prstGeom prst="rect">
            <a:avLst/>
          </a:prstGeom>
          <a:noFill/>
          <a:ln>
            <a:noFill/>
          </a:ln>
        </p:spPr>
      </p:pic>
      <p:pic>
        <p:nvPicPr>
          <p:cNvPr id="503" name="Google Shape;503;p74"/>
          <p:cNvPicPr preferRelativeResize="0"/>
          <p:nvPr/>
        </p:nvPicPr>
        <p:blipFill rotWithShape="1">
          <a:blip r:embed="rId6">
            <a:alphaModFix/>
          </a:blip>
          <a:srcRect b="0" l="0" r="0" t="0"/>
          <a:stretch/>
        </p:blipFill>
        <p:spPr>
          <a:xfrm>
            <a:off x="4859337" y="2276475"/>
            <a:ext cx="3140075" cy="965200"/>
          </a:xfrm>
          <a:prstGeom prst="rect">
            <a:avLst/>
          </a:prstGeom>
          <a:noFill/>
          <a:ln>
            <a:noFill/>
          </a:ln>
        </p:spPr>
      </p:pic>
      <p:sp>
        <p:nvSpPr>
          <p:cNvPr id="504" name="Google Shape;504;p74"/>
          <p:cNvSpPr txBox="1"/>
          <p:nvPr/>
        </p:nvSpPr>
        <p:spPr>
          <a:xfrm>
            <a:off x="1600200" y="4745037"/>
            <a:ext cx="1027112"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5" name="Google Shape;505;p74"/>
          <p:cNvSpPr txBox="1"/>
          <p:nvPr/>
        </p:nvSpPr>
        <p:spPr>
          <a:xfrm>
            <a:off x="8027987" y="4221162"/>
            <a:ext cx="955675"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-90mV</a:t>
            </a:r>
            <a:endParaRPr b="0" i="0" sz="1400" u="none" cap="none" strike="noStrike">
              <a:solidFill>
                <a:srgbClr val="000000"/>
              </a:solidFill>
              <a:latin typeface="Arial"/>
              <a:ea typeface="Arial"/>
              <a:cs typeface="Arial"/>
              <a:sym typeface="Arial"/>
            </a:endParaRPr>
          </a:p>
        </p:txBody>
      </p:sp>
      <p:sp>
        <p:nvSpPr>
          <p:cNvPr id="506" name="Google Shape;506;p74"/>
          <p:cNvSpPr txBox="1"/>
          <p:nvPr/>
        </p:nvSpPr>
        <p:spPr>
          <a:xfrm>
            <a:off x="0" y="4149725"/>
            <a:ext cx="955675"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-80mV</a:t>
            </a:r>
            <a:endParaRPr b="0" i="0" sz="1400" u="none" cap="none" strike="noStrike">
              <a:solidFill>
                <a:srgbClr val="000000"/>
              </a:solidFill>
              <a:latin typeface="Arial"/>
              <a:ea typeface="Arial"/>
              <a:cs typeface="Arial"/>
              <a:sym typeface="Arial"/>
            </a:endParaRPr>
          </a:p>
        </p:txBody>
      </p:sp>
      <p:sp>
        <p:nvSpPr>
          <p:cNvPr id="507" name="Google Shape;507;p74"/>
          <p:cNvSpPr txBox="1"/>
          <p:nvPr/>
        </p:nvSpPr>
        <p:spPr>
          <a:xfrm>
            <a:off x="8188325" y="3357562"/>
            <a:ext cx="955675"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-80mV</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75"/>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0" i="0" lang="en-US" sz="4000" u="none">
                <a:solidFill>
                  <a:srgbClr val="000099"/>
                </a:solidFill>
                <a:latin typeface="Calibri"/>
                <a:ea typeface="Calibri"/>
                <a:cs typeface="Calibri"/>
                <a:sym typeface="Calibri"/>
              </a:rPr>
              <a:t>The reversion potential depends on the ionic conductivity</a:t>
            </a:r>
            <a:endParaRPr/>
          </a:p>
        </p:txBody>
      </p:sp>
      <p:sp>
        <p:nvSpPr>
          <p:cNvPr id="513" name="Google Shape;513;p75"/>
          <p:cNvSpPr txBox="1"/>
          <p:nvPr>
            <p:ph idx="1" type="body"/>
          </p:nvPr>
        </p:nvSpPr>
        <p:spPr>
          <a:xfrm>
            <a:off x="250825" y="1600200"/>
            <a:ext cx="8435975" cy="5068887"/>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000"/>
              <a:buNone/>
            </a:pPr>
            <a:r>
              <a:rPr b="0" i="0" lang="en-US" sz="2000" u="none">
                <a:solidFill>
                  <a:schemeClr val="dk1"/>
                </a:solidFill>
                <a:latin typeface="Arial"/>
                <a:ea typeface="Arial"/>
                <a:cs typeface="Arial"/>
                <a:sym typeface="Arial"/>
              </a:rPr>
              <a:t>The Nernst equation Eirev = (RT / zF) ln ([ion] out / [ion] in)</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where R = gas constant</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T = absolute temperature</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z = valence of ion</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F = Faraday constant</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For 37 </a:t>
            </a:r>
            <a:r>
              <a:rPr b="0" baseline="30000" i="0" lang="en-US" sz="2000" u="none">
                <a:solidFill>
                  <a:schemeClr val="dk1"/>
                </a:solidFill>
                <a:latin typeface="Arial"/>
                <a:ea typeface="Arial"/>
                <a:cs typeface="Arial"/>
                <a:sym typeface="Arial"/>
              </a:rPr>
              <a:t>о</a:t>
            </a:r>
            <a:r>
              <a:rPr b="0" i="0" lang="en-US" sz="2000" u="none">
                <a:solidFill>
                  <a:schemeClr val="dk1"/>
                </a:solidFill>
                <a:latin typeface="Arial"/>
                <a:ea typeface="Arial"/>
                <a:cs typeface="Arial"/>
                <a:sym typeface="Arial"/>
              </a:rPr>
              <a:t>С we get  E i rev = 68 log ([ion] out / [ion] in)</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For 20 °С  we get E i rev = 58 log ([ion] out / [ion] in)</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E irev for Na</a:t>
            </a:r>
            <a:r>
              <a:rPr b="0" baseline="30000" i="0" lang="en-US" sz="2000" u="none">
                <a:solidFill>
                  <a:schemeClr val="dk1"/>
                </a:solidFill>
                <a:latin typeface="Arial"/>
                <a:ea typeface="Arial"/>
                <a:cs typeface="Arial"/>
                <a:sym typeface="Arial"/>
              </a:rPr>
              <a:t>+</a:t>
            </a:r>
            <a:r>
              <a:rPr b="0" i="0" lang="en-US" sz="2000" u="none">
                <a:solidFill>
                  <a:schemeClr val="dk1"/>
                </a:solidFill>
                <a:latin typeface="Arial"/>
                <a:ea typeface="Arial"/>
                <a:cs typeface="Arial"/>
                <a:sym typeface="Arial"/>
              </a:rPr>
              <a:t> at 20 ° C = 58 log [140 mM] / [7 mM] = + 75 mV</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Since the RMP is negative (-60 mV), the Na</a:t>
            </a:r>
            <a:r>
              <a:rPr b="0" baseline="30000" i="0" lang="en-US" sz="2000" u="none">
                <a:solidFill>
                  <a:schemeClr val="dk1"/>
                </a:solidFill>
                <a:latin typeface="Arial"/>
                <a:ea typeface="Arial"/>
                <a:cs typeface="Arial"/>
                <a:sym typeface="Arial"/>
              </a:rPr>
              <a:t>+</a:t>
            </a:r>
            <a:r>
              <a:rPr b="0" i="0" lang="en-US" sz="2000" u="none">
                <a:solidFill>
                  <a:schemeClr val="dk1"/>
                </a:solidFill>
                <a:latin typeface="Arial"/>
                <a:ea typeface="Arial"/>
                <a:cs typeface="Arial"/>
                <a:sym typeface="Arial"/>
              </a:rPr>
              <a:t> current</a:t>
            </a:r>
            <a:endParaRPr/>
          </a:p>
          <a:p>
            <a:pPr indent="-342900" lvl="0" marL="342900" rtl="0" algn="l">
              <a:lnSpc>
                <a:spcPct val="80000"/>
              </a:lnSpc>
              <a:spcBef>
                <a:spcPts val="400"/>
              </a:spcBef>
              <a:spcAft>
                <a:spcPts val="0"/>
              </a:spcAft>
              <a:buClr>
                <a:schemeClr val="dk1"/>
              </a:buClr>
              <a:buSzPts val="2000"/>
              <a:buNone/>
            </a:pPr>
            <a:r>
              <a:rPr b="0" i="0" lang="en-US" sz="2000" u="none">
                <a:solidFill>
                  <a:schemeClr val="dk1"/>
                </a:solidFill>
                <a:latin typeface="Arial"/>
                <a:ea typeface="Arial"/>
                <a:cs typeface="Arial"/>
                <a:sym typeface="Arial"/>
              </a:rPr>
              <a:t>will be depolarizing</a:t>
            </a:r>
            <a:endParaRPr/>
          </a:p>
          <a:p>
            <a:pPr indent="-342900" lvl="0" marL="342900" rtl="0" algn="l">
              <a:lnSpc>
                <a:spcPct val="100000"/>
              </a:lnSpc>
              <a:spcBef>
                <a:spcPts val="0"/>
              </a:spcBef>
              <a:spcAft>
                <a:spcPts val="0"/>
              </a:spcAft>
              <a:buClr>
                <a:schemeClr val="dk1"/>
              </a:buClr>
              <a:buSzPts val="2000"/>
              <a:buNone/>
            </a:pPr>
            <a:r>
              <a:rPr b="0" i="0" lang="en-US" sz="2000" u="none">
                <a:solidFill>
                  <a:schemeClr val="dk1"/>
                </a:solidFill>
                <a:latin typeface="Arial"/>
                <a:ea typeface="Arial"/>
                <a:cs typeface="Arial"/>
                <a:sym typeface="Arial"/>
              </a:rPr>
              <a:t>E irev for Cl</a:t>
            </a:r>
            <a:r>
              <a:rPr b="0" baseline="30000" i="0" lang="en-US" sz="2000" u="none">
                <a:solidFill>
                  <a:schemeClr val="dk1"/>
                </a:solidFill>
                <a:latin typeface="Arial"/>
                <a:ea typeface="Arial"/>
                <a:cs typeface="Arial"/>
                <a:sym typeface="Arial"/>
              </a:rPr>
              <a:t>- </a:t>
            </a:r>
            <a:r>
              <a:rPr b="0" i="0" lang="en-US" sz="2000" u="none">
                <a:solidFill>
                  <a:schemeClr val="dk1"/>
                </a:solidFill>
                <a:latin typeface="Arial"/>
                <a:ea typeface="Arial"/>
                <a:cs typeface="Arial"/>
                <a:sym typeface="Arial"/>
              </a:rPr>
              <a:t>~ -80 mV</a:t>
            </a:r>
            <a:endParaRPr/>
          </a:p>
          <a:p>
            <a:pPr indent="-342900" lvl="0" marL="342900" rtl="0" algn="l">
              <a:lnSpc>
                <a:spcPct val="100000"/>
              </a:lnSpc>
              <a:spcBef>
                <a:spcPts val="0"/>
              </a:spcBef>
              <a:spcAft>
                <a:spcPts val="0"/>
              </a:spcAft>
              <a:buClr>
                <a:schemeClr val="dk1"/>
              </a:buClr>
              <a:buSzPts val="2000"/>
              <a:buNone/>
            </a:pPr>
            <a:r>
              <a:rPr b="0" i="0" lang="en-US" sz="2000" u="none">
                <a:solidFill>
                  <a:schemeClr val="dk1"/>
                </a:solidFill>
                <a:latin typeface="Arial"/>
                <a:ea typeface="Arial"/>
                <a:cs typeface="Arial"/>
                <a:sym typeface="Arial"/>
              </a:rPr>
              <a:t>RMP of nerves (axons) is more negative (-90 mV), than RMP of dendrites and </a:t>
            </a:r>
            <a:endParaRPr/>
          </a:p>
          <a:p>
            <a:pPr indent="-342900" lvl="0" marL="342900" rtl="0" algn="l">
              <a:lnSpc>
                <a:spcPct val="100000"/>
              </a:lnSpc>
              <a:spcBef>
                <a:spcPts val="0"/>
              </a:spcBef>
              <a:spcAft>
                <a:spcPts val="0"/>
              </a:spcAft>
              <a:buClr>
                <a:schemeClr val="dk1"/>
              </a:buClr>
              <a:buSzPts val="2000"/>
              <a:buNone/>
            </a:pPr>
            <a:r>
              <a:rPr b="0" i="0" lang="en-US" sz="2000" u="none">
                <a:solidFill>
                  <a:schemeClr val="dk1"/>
                </a:solidFill>
                <a:latin typeface="Arial"/>
                <a:ea typeface="Arial"/>
                <a:cs typeface="Arial"/>
                <a:sym typeface="Arial"/>
              </a:rPr>
              <a:t>Cl</a:t>
            </a:r>
            <a:r>
              <a:rPr b="0" baseline="30000" i="0" lang="en-US" sz="2000" u="none">
                <a:solidFill>
                  <a:schemeClr val="dk1"/>
                </a:solidFill>
                <a:latin typeface="Arial"/>
                <a:ea typeface="Arial"/>
                <a:cs typeface="Arial"/>
                <a:sym typeface="Arial"/>
              </a:rPr>
              <a:t>- </a:t>
            </a:r>
            <a:r>
              <a:rPr b="0" i="0" lang="en-US" sz="2000" u="none">
                <a:solidFill>
                  <a:schemeClr val="dk1"/>
                </a:solidFill>
                <a:latin typeface="Arial"/>
                <a:ea typeface="Arial"/>
                <a:cs typeface="Arial"/>
                <a:sym typeface="Arial"/>
              </a:rPr>
              <a:t>moves from the axon.</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76"/>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1" i="0" lang="en-US" sz="4000" u="none">
                <a:solidFill>
                  <a:srgbClr val="000099"/>
                </a:solidFill>
                <a:latin typeface="Calibri"/>
                <a:ea typeface="Calibri"/>
                <a:cs typeface="Calibri"/>
                <a:sym typeface="Calibri"/>
              </a:rPr>
              <a:t>Chloride current shunt the positive Na current influx  </a:t>
            </a:r>
            <a:endParaRPr/>
          </a:p>
        </p:txBody>
      </p:sp>
      <p:sp>
        <p:nvSpPr>
          <p:cNvPr id="519" name="Google Shape;519;p76"/>
          <p:cNvSpPr txBox="1"/>
          <p:nvPr>
            <p:ph idx="1" type="body"/>
          </p:nvPr>
        </p:nvSpPr>
        <p:spPr>
          <a:xfrm>
            <a:off x="250825" y="1600200"/>
            <a:ext cx="8569325" cy="247650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400"/>
              <a:buNone/>
            </a:pPr>
            <a:r>
              <a:rPr b="0" i="0" lang="en-US" sz="2400" u="none">
                <a:solidFill>
                  <a:schemeClr val="dk1"/>
                </a:solidFill>
                <a:latin typeface="Calibri"/>
                <a:ea typeface="Calibri"/>
                <a:cs typeface="Calibri"/>
                <a:sym typeface="Calibri"/>
              </a:rPr>
              <a:t>S</a:t>
            </a:r>
            <a:r>
              <a:rPr b="0" baseline="-25000" i="0" lang="en-US" sz="2400" u="none">
                <a:solidFill>
                  <a:schemeClr val="dk1"/>
                </a:solidFill>
                <a:latin typeface="Calibri"/>
                <a:ea typeface="Calibri"/>
                <a:cs typeface="Calibri"/>
                <a:sym typeface="Calibri"/>
              </a:rPr>
              <a:t>R</a:t>
            </a:r>
            <a:r>
              <a:rPr b="0" i="0" lang="en-US" sz="2400" u="none">
                <a:solidFill>
                  <a:schemeClr val="dk1"/>
                </a:solidFill>
                <a:latin typeface="Calibri"/>
                <a:ea typeface="Calibri"/>
                <a:cs typeface="Calibri"/>
                <a:sym typeface="Calibri"/>
              </a:rPr>
              <a:t> = 1 / R</a:t>
            </a:r>
            <a:r>
              <a:rPr b="0" baseline="-25000" i="0" lang="en-US" sz="2400" u="none">
                <a:solidFill>
                  <a:schemeClr val="dk1"/>
                </a:solidFill>
                <a:latin typeface="Calibri"/>
                <a:ea typeface="Calibri"/>
                <a:cs typeface="Calibri"/>
                <a:sym typeface="Calibri"/>
              </a:rPr>
              <a:t>R</a:t>
            </a:r>
            <a:r>
              <a:rPr b="0" i="0" lang="en-US" sz="2400" u="none">
                <a:solidFill>
                  <a:schemeClr val="dk1"/>
                </a:solidFill>
                <a:latin typeface="Calibri"/>
                <a:ea typeface="Calibri"/>
                <a:cs typeface="Calibri"/>
                <a:sym typeface="Calibri"/>
              </a:rPr>
              <a:t>-membrane conductivity at rest Sm = SR</a:t>
            </a:r>
            <a:endParaRPr/>
          </a:p>
          <a:p>
            <a:pPr indent="-342900" lvl="0" marL="342900" rtl="0" algn="l">
              <a:lnSpc>
                <a:spcPct val="8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Shunt response S</a:t>
            </a:r>
            <a:r>
              <a:rPr b="0" baseline="-25000" i="0" lang="en-US" sz="2400" u="none">
                <a:solidFill>
                  <a:schemeClr val="dk1"/>
                </a:solidFill>
                <a:latin typeface="Calibri"/>
                <a:ea typeface="Calibri"/>
                <a:cs typeface="Calibri"/>
                <a:sym typeface="Calibri"/>
              </a:rPr>
              <a:t>S</a:t>
            </a:r>
            <a:r>
              <a:rPr b="0" i="0" lang="en-US" sz="2400" u="none">
                <a:solidFill>
                  <a:schemeClr val="dk1"/>
                </a:solidFill>
                <a:latin typeface="Calibri"/>
                <a:ea typeface="Calibri"/>
                <a:cs typeface="Calibri"/>
                <a:sym typeface="Calibri"/>
              </a:rPr>
              <a:t> increases membrane conductivity</a:t>
            </a:r>
            <a:endParaRPr/>
          </a:p>
          <a:p>
            <a:pPr indent="-342900" lvl="0" marL="342900" rtl="0" algn="l">
              <a:lnSpc>
                <a:spcPct val="8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If shunt conductivity is added, according to Ohm's law</a:t>
            </a:r>
            <a:endParaRPr/>
          </a:p>
          <a:p>
            <a:pPr indent="-342900" lvl="0" marL="342900" rtl="0" algn="l">
              <a:lnSpc>
                <a:spcPct val="8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depolarization of the membrane will be less in response to the exciting</a:t>
            </a:r>
            <a:endParaRPr/>
          </a:p>
          <a:p>
            <a:pPr indent="-342900" lvl="0" marL="342900" rtl="0" algn="l">
              <a:lnSpc>
                <a:spcPct val="8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synaptic current Vsyn = Isyn / Sm</a:t>
            </a:r>
            <a:endParaRPr/>
          </a:p>
          <a:p>
            <a:pPr indent="-342900" lvl="0" marL="342900" rtl="0" algn="l">
              <a:lnSpc>
                <a:spcPct val="8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Thus, the shunting response is inhibitory</a:t>
            </a:r>
            <a:endParaRPr/>
          </a:p>
        </p:txBody>
      </p:sp>
      <p:pic>
        <p:nvPicPr>
          <p:cNvPr id="520" name="Google Shape;520;p76"/>
          <p:cNvPicPr preferRelativeResize="0"/>
          <p:nvPr/>
        </p:nvPicPr>
        <p:blipFill rotWithShape="1">
          <a:blip r:embed="rId3">
            <a:alphaModFix/>
          </a:blip>
          <a:srcRect b="0" l="0" r="0" t="0"/>
          <a:stretch/>
        </p:blipFill>
        <p:spPr>
          <a:xfrm>
            <a:off x="323850" y="4221162"/>
            <a:ext cx="8580437" cy="2170112"/>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77"/>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1" i="0" lang="en-US" sz="4400" u="none">
                <a:solidFill>
                  <a:srgbClr val="000099"/>
                </a:solidFill>
                <a:latin typeface="Calibri"/>
                <a:ea typeface="Calibri"/>
                <a:cs typeface="Calibri"/>
                <a:sym typeface="Calibri"/>
              </a:rPr>
              <a:t>Types of postynaptic inhibition</a:t>
            </a:r>
            <a:r>
              <a:rPr b="0" i="0" lang="en-US" sz="4400" u="none">
                <a:solidFill>
                  <a:schemeClr val="dk1"/>
                </a:solidFill>
                <a:latin typeface="Calibri"/>
                <a:ea typeface="Calibri"/>
                <a:cs typeface="Calibri"/>
                <a:sym typeface="Calibri"/>
              </a:rPr>
              <a:t> </a:t>
            </a:r>
            <a:endParaRPr/>
          </a:p>
        </p:txBody>
      </p:sp>
      <p:pic>
        <p:nvPicPr>
          <p:cNvPr id="526" name="Google Shape;526;p77"/>
          <p:cNvPicPr preferRelativeResize="0"/>
          <p:nvPr/>
        </p:nvPicPr>
        <p:blipFill rotWithShape="1">
          <a:blip r:embed="rId3">
            <a:alphaModFix/>
          </a:blip>
          <a:srcRect b="0" l="0" r="0" t="0"/>
          <a:stretch/>
        </p:blipFill>
        <p:spPr>
          <a:xfrm>
            <a:off x="1619250" y="2205037"/>
            <a:ext cx="5067300" cy="38862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78"/>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1" i="0" lang="en-US" sz="4400" u="none">
                <a:solidFill>
                  <a:srgbClr val="000099"/>
                </a:solidFill>
                <a:latin typeface="Calibri"/>
                <a:ea typeface="Calibri"/>
                <a:cs typeface="Calibri"/>
                <a:sym typeface="Calibri"/>
              </a:rPr>
              <a:t>Lateral inhibition</a:t>
            </a:r>
            <a:endParaRPr/>
          </a:p>
        </p:txBody>
      </p:sp>
      <p:sp>
        <p:nvSpPr>
          <p:cNvPr id="532" name="Google Shape;532;p7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rtl="0" algn="l">
              <a:lnSpc>
                <a:spcPct val="100000"/>
              </a:lnSpc>
              <a:spcBef>
                <a:spcPts val="0"/>
              </a:spcBef>
              <a:spcAft>
                <a:spcPts val="0"/>
              </a:spcAft>
              <a:buClr>
                <a:schemeClr val="dk1"/>
              </a:buClr>
              <a:buSzPts val="3200"/>
              <a:buNone/>
            </a:pPr>
            <a:r>
              <a:t/>
            </a:r>
            <a:endParaRPr sz="3200">
              <a:solidFill>
                <a:schemeClr val="dk1"/>
              </a:solidFill>
              <a:latin typeface="Calibri"/>
              <a:ea typeface="Calibri"/>
              <a:cs typeface="Calibri"/>
              <a:sym typeface="Calibri"/>
            </a:endParaRPr>
          </a:p>
        </p:txBody>
      </p:sp>
      <p:pic>
        <p:nvPicPr>
          <p:cNvPr id="533" name="Google Shape;533;p78"/>
          <p:cNvPicPr preferRelativeResize="0"/>
          <p:nvPr/>
        </p:nvPicPr>
        <p:blipFill rotWithShape="1">
          <a:blip r:embed="rId3">
            <a:alphaModFix/>
          </a:blip>
          <a:srcRect b="0" l="0" r="0" t="0"/>
          <a:stretch/>
        </p:blipFill>
        <p:spPr>
          <a:xfrm>
            <a:off x="611187" y="1325562"/>
            <a:ext cx="7632700" cy="5532437"/>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9"/>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400"/>
              <a:buFont typeface="Calibri"/>
              <a:buNone/>
            </a:pPr>
            <a:r>
              <a:rPr b="1" i="0" lang="en-US" sz="4400" u="none">
                <a:solidFill>
                  <a:srgbClr val="000099"/>
                </a:solidFill>
                <a:latin typeface="Calibri"/>
                <a:ea typeface="Calibri"/>
                <a:cs typeface="Calibri"/>
                <a:sym typeface="Calibri"/>
              </a:rPr>
              <a:t>Secondary inhibition</a:t>
            </a:r>
            <a:endParaRPr/>
          </a:p>
        </p:txBody>
      </p:sp>
      <p:sp>
        <p:nvSpPr>
          <p:cNvPr id="539" name="Google Shape;539;p7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rtl="0" algn="l">
              <a:lnSpc>
                <a:spcPct val="100000"/>
              </a:lnSpc>
              <a:spcBef>
                <a:spcPts val="0"/>
              </a:spcBef>
              <a:spcAft>
                <a:spcPts val="0"/>
              </a:spcAft>
              <a:buClr>
                <a:schemeClr val="dk1"/>
              </a:buClr>
              <a:buSzPts val="3200"/>
              <a:buNone/>
            </a:pPr>
            <a:r>
              <a:t/>
            </a:r>
            <a:endParaRPr sz="3200">
              <a:solidFill>
                <a:schemeClr val="dk1"/>
              </a:solidFill>
              <a:latin typeface="Calibri"/>
              <a:ea typeface="Calibri"/>
              <a:cs typeface="Calibri"/>
              <a:sym typeface="Calibri"/>
            </a:endParaRPr>
          </a:p>
        </p:txBody>
      </p:sp>
      <p:pic>
        <p:nvPicPr>
          <p:cNvPr id="540" name="Google Shape;540;p79"/>
          <p:cNvPicPr preferRelativeResize="0"/>
          <p:nvPr/>
        </p:nvPicPr>
        <p:blipFill rotWithShape="1">
          <a:blip r:embed="rId3">
            <a:alphaModFix/>
          </a:blip>
          <a:srcRect b="0" l="0" r="0" t="0"/>
          <a:stretch/>
        </p:blipFill>
        <p:spPr>
          <a:xfrm>
            <a:off x="755650" y="1773237"/>
            <a:ext cx="8221662" cy="43561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80"/>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rtl="0" algn="l">
              <a:lnSpc>
                <a:spcPct val="100000"/>
              </a:lnSpc>
              <a:spcBef>
                <a:spcPts val="0"/>
              </a:spcBef>
              <a:spcAft>
                <a:spcPts val="0"/>
              </a:spcAft>
              <a:buClr>
                <a:schemeClr val="dk1"/>
              </a:buClr>
              <a:buSzPts val="3200"/>
              <a:buNone/>
            </a:pPr>
            <a:r>
              <a:t/>
            </a:r>
            <a:endParaRPr sz="3200">
              <a:solidFill>
                <a:schemeClr val="dk1"/>
              </a:solidFill>
              <a:latin typeface="Calibri"/>
              <a:ea typeface="Calibri"/>
              <a:cs typeface="Calibri"/>
              <a:sym typeface="Calibri"/>
            </a:endParaRPr>
          </a:p>
        </p:txBody>
      </p:sp>
      <p:pic>
        <p:nvPicPr>
          <p:cNvPr id="546" name="Google Shape;546;p80"/>
          <p:cNvPicPr preferRelativeResize="0"/>
          <p:nvPr/>
        </p:nvPicPr>
        <p:blipFill rotWithShape="1">
          <a:blip r:embed="rId3">
            <a:alphaModFix/>
          </a:blip>
          <a:srcRect b="0" l="0" r="0" t="0"/>
          <a:stretch/>
        </p:blipFill>
        <p:spPr>
          <a:xfrm>
            <a:off x="611187" y="1597025"/>
            <a:ext cx="7993062" cy="5205412"/>
          </a:xfrm>
          <a:prstGeom prst="rect">
            <a:avLst/>
          </a:prstGeom>
          <a:noFill/>
          <a:ln>
            <a:noFill/>
          </a:ln>
        </p:spPr>
      </p:pic>
      <p:sp>
        <p:nvSpPr>
          <p:cNvPr id="547" name="Google Shape;547;p80"/>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Secondary inhibition</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81"/>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99"/>
              </a:buClr>
              <a:buSzPts val="4000"/>
              <a:buFont typeface="Calibri"/>
              <a:buNone/>
            </a:pPr>
            <a:r>
              <a:rPr b="1" i="0" lang="en-US" sz="4000" u="none">
                <a:solidFill>
                  <a:srgbClr val="000099"/>
                </a:solidFill>
                <a:latin typeface="Calibri"/>
                <a:ea typeface="Calibri"/>
                <a:cs typeface="Calibri"/>
                <a:sym typeface="Calibri"/>
              </a:rPr>
              <a:t>Central inhibition (Sechenovs inhibition)</a:t>
            </a:r>
            <a:r>
              <a:rPr b="0" i="0" lang="en-US" sz="4000" u="none">
                <a:solidFill>
                  <a:schemeClr val="dk1"/>
                </a:solidFill>
                <a:latin typeface="Calibri"/>
                <a:ea typeface="Calibri"/>
                <a:cs typeface="Calibri"/>
                <a:sym typeface="Calibri"/>
              </a:rPr>
              <a:t> </a:t>
            </a:r>
            <a:endParaRPr/>
          </a:p>
        </p:txBody>
      </p:sp>
      <p:sp>
        <p:nvSpPr>
          <p:cNvPr id="553" name="Google Shape;553;p81"/>
          <p:cNvSpPr txBox="1"/>
          <p:nvPr>
            <p:ph idx="1" type="body"/>
          </p:nvPr>
        </p:nvSpPr>
        <p:spPr>
          <a:xfrm>
            <a:off x="457200" y="2492375"/>
            <a:ext cx="4114800" cy="3633787"/>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The phenomenon of central inhibition was discovered by Sechenov in 1862. </a:t>
            </a:r>
            <a:endParaRPr/>
          </a:p>
        </p:txBody>
      </p:sp>
      <p:pic>
        <p:nvPicPr>
          <p:cNvPr id="554" name="Google Shape;554;p81"/>
          <p:cNvPicPr preferRelativeResize="0"/>
          <p:nvPr/>
        </p:nvPicPr>
        <p:blipFill rotWithShape="1">
          <a:blip r:embed="rId3">
            <a:alphaModFix/>
          </a:blip>
          <a:srcRect b="0" l="0" r="0" t="0"/>
          <a:stretch/>
        </p:blipFill>
        <p:spPr>
          <a:xfrm>
            <a:off x="5003800" y="2133600"/>
            <a:ext cx="2705100" cy="30480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8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609600" lvl="0" marL="609600" rtl="0" algn="l">
              <a:lnSpc>
                <a:spcPct val="100000"/>
              </a:lnSpc>
              <a:spcBef>
                <a:spcPts val="0"/>
              </a:spcBef>
              <a:spcAft>
                <a:spcPts val="0"/>
              </a:spcAft>
              <a:buClr>
                <a:schemeClr val="dk1"/>
              </a:buClr>
              <a:buSzPts val="2800"/>
              <a:buNone/>
            </a:pPr>
            <a:r>
              <a:rPr b="1" i="0" lang="en-US" sz="2800" u="none">
                <a:solidFill>
                  <a:schemeClr val="dk1"/>
                </a:solidFill>
                <a:latin typeface="Calibri"/>
                <a:ea typeface="Calibri"/>
                <a:cs typeface="Calibri"/>
                <a:sym typeface="Calibri"/>
              </a:rPr>
              <a:t>Sechenovs fundamental experiment was as follows</a:t>
            </a:r>
            <a:r>
              <a:rPr b="0" i="0" lang="en-US" sz="2800" u="none">
                <a:solidFill>
                  <a:schemeClr val="dk1"/>
                </a:solidFill>
                <a:latin typeface="Calibri"/>
                <a:ea typeface="Calibri"/>
                <a:cs typeface="Calibri"/>
                <a:sym typeface="Calibri"/>
              </a:rPr>
              <a:t>:</a:t>
            </a:r>
            <a:endParaRPr/>
          </a:p>
          <a:p>
            <a:pPr indent="-609600" lvl="0" marL="609600" rtl="0" algn="l">
              <a:lnSpc>
                <a:spcPct val="100000"/>
              </a:lnSpc>
              <a:spcBef>
                <a:spcPts val="560"/>
              </a:spcBef>
              <a:spcAft>
                <a:spcPts val="0"/>
              </a:spcAft>
              <a:buClr>
                <a:schemeClr val="dk1"/>
              </a:buClr>
              <a:buSzPts val="2800"/>
              <a:buNone/>
            </a:pPr>
            <a:r>
              <a:rPr b="0" i="0" lang="en-US" sz="2800" u="none">
                <a:solidFill>
                  <a:schemeClr val="dk1"/>
                </a:solidFill>
                <a:latin typeface="Calibri"/>
                <a:ea typeface="Calibri"/>
                <a:cs typeface="Calibri"/>
                <a:sym typeface="Calibri"/>
              </a:rPr>
              <a:t>a frog brain as incised at the level of the thalamus, and the cerebral hemispheres removed. Then the reflex time for withdrawing the hind legs from a solution of sulphuric acid was measured (Turcks method). The reflex was performed by the spinal centers and its time indicated their excitability.</a:t>
            </a:r>
            <a:endParaRPr/>
          </a:p>
        </p:txBody>
      </p:sp>
      <p:sp>
        <p:nvSpPr>
          <p:cNvPr id="560" name="Google Shape;560;p82"/>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i="0" lang="en-US" sz="4000" u="none">
                <a:solidFill>
                  <a:schemeClr val="dk1"/>
                </a:solidFill>
                <a:latin typeface="Calibri"/>
                <a:ea typeface="Calibri"/>
                <a:cs typeface="Calibri"/>
                <a:sym typeface="Calibri"/>
              </a:rPr>
              <a:t>Central inhibition (Sechenovs inhibition)</a:t>
            </a:r>
            <a:r>
              <a:rPr b="0" i="0" lang="en-US" sz="4000" u="none">
                <a:solidFill>
                  <a:schemeClr val="dk1"/>
                </a:solidFill>
                <a:latin typeface="Calibri"/>
                <a:ea typeface="Calibri"/>
                <a:cs typeface="Calibri"/>
                <a:sym typeface="Calibri"/>
              </a:rPr>
              <a:t>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8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609600" lvl="0" marL="609600" rtl="0" algn="l">
              <a:lnSpc>
                <a:spcPct val="80000"/>
              </a:lnSpc>
              <a:spcBef>
                <a:spcPts val="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Sechenov found that application of a crystal of common salt or a weak electrical stimulus to the section of the thalamus markedly prolonged the reflex time. From this experiment he concluded that there were nerve centers in the thalamic region of the frog brain producing an inhibitory influence on spinal reflexes.</a:t>
            </a:r>
            <a:endParaRPr/>
          </a:p>
          <a:p>
            <a:pPr indent="-609600" lvl="0" marL="609600" rtl="0" algn="l">
              <a:lnSpc>
                <a:spcPct val="80000"/>
              </a:lnSpc>
              <a:spcBef>
                <a:spcPts val="56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Sechenov correctly evaluated the great importance of the phenomenon of central inhibition he had discovered, and used it in his theoretical work to explain the physiological mechanisms of mans behaviour.</a:t>
            </a:r>
            <a:endParaRPr/>
          </a:p>
        </p:txBody>
      </p:sp>
      <p:sp>
        <p:nvSpPr>
          <p:cNvPr id="566" name="Google Shape;566;p83"/>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i="0" lang="en-US" sz="4000" u="none">
                <a:solidFill>
                  <a:schemeClr val="dk1"/>
                </a:solidFill>
                <a:latin typeface="Calibri"/>
                <a:ea typeface="Calibri"/>
                <a:cs typeface="Calibri"/>
                <a:sym typeface="Calibri"/>
              </a:rPr>
              <a:t>Central inhibition (Sechenovs inhibition)</a:t>
            </a:r>
            <a:r>
              <a:rPr b="0" i="0" lang="en-US" sz="4000" u="none">
                <a:solidFill>
                  <a:schemeClr val="dk1"/>
                </a:solidFill>
                <a:latin typeface="Calibri"/>
                <a:ea typeface="Calibri"/>
                <a:cs typeface="Calibri"/>
                <a:sym typeface="Calibri"/>
              </a:rPr>
              <a:t>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84"/>
          <p:cNvSpPr txBox="1"/>
          <p:nvPr>
            <p:ph idx="1" type="body"/>
          </p:nvPr>
        </p:nvSpPr>
        <p:spPr>
          <a:xfrm>
            <a:off x="457200" y="1600200"/>
            <a:ext cx="5194300" cy="4924425"/>
          </a:xfrm>
          <a:prstGeom prst="rect">
            <a:avLst/>
          </a:prstGeom>
          <a:noFill/>
          <a:ln>
            <a:noFill/>
          </a:ln>
        </p:spPr>
        <p:txBody>
          <a:bodyPr anchorCtr="0" anchor="t" bIns="45700" lIns="91425" spcFirstLastPara="1" rIns="91425" wrap="square" tIns="45700">
            <a:noAutofit/>
          </a:bodyPr>
          <a:lstStyle/>
          <a:p>
            <a:pPr indent="-609600" lvl="0" marL="609600" rtl="0" algn="l">
              <a:lnSpc>
                <a:spcPct val="90000"/>
              </a:lnSpc>
              <a:spcBef>
                <a:spcPts val="0"/>
              </a:spcBef>
              <a:spcAft>
                <a:spcPts val="0"/>
              </a:spcAft>
              <a:buClr>
                <a:schemeClr val="dk1"/>
              </a:buClr>
              <a:buSzPts val="2400"/>
              <a:buNone/>
            </a:pPr>
            <a:r>
              <a:rPr b="0" i="0" lang="en-US" sz="2400" u="none">
                <a:solidFill>
                  <a:schemeClr val="dk1"/>
                </a:solidFill>
                <a:latin typeface="Calibri"/>
                <a:ea typeface="Calibri"/>
                <a:cs typeface="Calibri"/>
                <a:sym typeface="Calibri"/>
              </a:rPr>
              <a:t>A frog brain showing the line of section in Sechenov`s expiriment </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1 - olfactory nerve;</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2 – olfactory lobe;</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3 – cerebral hemispheres;</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4 – thalamus;</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5 – line of brain section;</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6 – corpora bigemina;</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7 – cerebellum;</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8 – medulla oblongata and fossa</a:t>
            </a:r>
            <a:endParaRPr/>
          </a:p>
          <a:p>
            <a:pPr indent="-609600" lvl="0" marL="609600" rtl="0" algn="l">
              <a:lnSpc>
                <a:spcPct val="90000"/>
              </a:lnSpc>
              <a:spcBef>
                <a:spcPts val="480"/>
              </a:spcBef>
              <a:spcAft>
                <a:spcPts val="0"/>
              </a:spcAft>
              <a:buClr>
                <a:schemeClr val="dk1"/>
              </a:buClr>
              <a:buSzPts val="2400"/>
              <a:buNone/>
            </a:pPr>
            <a:r>
              <a:rPr b="0" i="0" lang="en-US" sz="2400" u="none">
                <a:solidFill>
                  <a:schemeClr val="dk1"/>
                </a:solidFill>
                <a:latin typeface="Calibri"/>
                <a:ea typeface="Calibri"/>
                <a:cs typeface="Calibri"/>
                <a:sym typeface="Calibri"/>
              </a:rPr>
              <a:t>rhomboidea`</a:t>
            </a:r>
            <a:endParaRPr/>
          </a:p>
        </p:txBody>
      </p:sp>
      <p:pic>
        <p:nvPicPr>
          <p:cNvPr id="572" name="Google Shape;572;p84"/>
          <p:cNvPicPr preferRelativeResize="0"/>
          <p:nvPr/>
        </p:nvPicPr>
        <p:blipFill rotWithShape="1">
          <a:blip r:embed="rId3">
            <a:alphaModFix/>
          </a:blip>
          <a:srcRect b="0" l="0" r="0" t="0"/>
          <a:stretch/>
        </p:blipFill>
        <p:spPr>
          <a:xfrm>
            <a:off x="6300787" y="1484312"/>
            <a:ext cx="2571750" cy="5095875"/>
          </a:xfrm>
          <a:prstGeom prst="rect">
            <a:avLst/>
          </a:prstGeom>
          <a:noFill/>
          <a:ln>
            <a:noFill/>
          </a:ln>
        </p:spPr>
      </p:pic>
      <p:sp>
        <p:nvSpPr>
          <p:cNvPr id="573" name="Google Shape;573;p84"/>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i="0" lang="en-US" sz="4000" u="none">
                <a:solidFill>
                  <a:schemeClr val="dk1"/>
                </a:solidFill>
                <a:latin typeface="Calibri"/>
                <a:ea typeface="Calibri"/>
                <a:cs typeface="Calibri"/>
                <a:sym typeface="Calibri"/>
              </a:rPr>
              <a:t>Central inhibition (Sechenovs inhibition)</a:t>
            </a:r>
            <a:r>
              <a:rPr b="0" i="0" lang="en-US" sz="4000" u="none">
                <a:solidFill>
                  <a:schemeClr val="dk1"/>
                </a:solidFill>
                <a:latin typeface="Calibri"/>
                <a:ea typeface="Calibri"/>
                <a:cs typeface="Calibri"/>
                <a:sym typeface="Calibri"/>
              </a:rPr>
              <a:t>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8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rtl="0" algn="l">
              <a:lnSpc>
                <a:spcPct val="100000"/>
              </a:lnSpc>
              <a:spcBef>
                <a:spcPts val="0"/>
              </a:spcBef>
              <a:spcAft>
                <a:spcPts val="0"/>
              </a:spcAft>
              <a:buClr>
                <a:schemeClr val="dk1"/>
              </a:buClr>
              <a:buSzPts val="3200"/>
              <a:buNone/>
            </a:pPr>
            <a:r>
              <a:t/>
            </a:r>
            <a:endParaRPr sz="3200">
              <a:solidFill>
                <a:schemeClr val="dk1"/>
              </a:solidFill>
              <a:latin typeface="Calibri"/>
              <a:ea typeface="Calibri"/>
              <a:cs typeface="Calibri"/>
              <a:sym typeface="Calibri"/>
            </a:endParaRPr>
          </a:p>
        </p:txBody>
      </p:sp>
      <p:pic>
        <p:nvPicPr>
          <p:cNvPr id="580" name="Google Shape;580;p85"/>
          <p:cNvPicPr preferRelativeResize="0"/>
          <p:nvPr/>
        </p:nvPicPr>
        <p:blipFill rotWithShape="1">
          <a:blip r:embed="rId3">
            <a:alphaModFix/>
          </a:blip>
          <a:srcRect b="0" l="0" r="0" t="0"/>
          <a:stretch/>
        </p:blipFill>
        <p:spPr>
          <a:xfrm>
            <a:off x="900112" y="1466850"/>
            <a:ext cx="7343775" cy="5375275"/>
          </a:xfrm>
          <a:prstGeom prst="rect">
            <a:avLst/>
          </a:prstGeom>
          <a:noFill/>
          <a:ln>
            <a:noFill/>
          </a:ln>
        </p:spPr>
      </p:pic>
      <p:sp>
        <p:nvSpPr>
          <p:cNvPr id="581" name="Google Shape;581;p85"/>
          <p:cNvSpPr txBox="1"/>
          <p:nvPr>
            <p:ph type="title"/>
          </p:nvPr>
        </p:nvSpPr>
        <p:spPr>
          <a:xfrm>
            <a:off x="457200" y="274637"/>
            <a:ext cx="8229600" cy="1143000"/>
          </a:xfrm>
          <a:prstGeom prst="rect">
            <a:avLst/>
          </a:prstGeom>
          <a:solidFill>
            <a:srgbClr val="CCCCFF"/>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i="0" lang="en-US" sz="4000" u="none">
                <a:solidFill>
                  <a:schemeClr val="dk1"/>
                </a:solidFill>
                <a:latin typeface="Calibri"/>
                <a:ea typeface="Calibri"/>
                <a:cs typeface="Calibri"/>
                <a:sym typeface="Calibri"/>
              </a:rPr>
              <a:t>Central inhibition (Sechenovs inhibition)</a:t>
            </a:r>
            <a:r>
              <a:rPr b="0" i="0" lang="en-US" sz="4000" u="none">
                <a:solidFill>
                  <a:schemeClr val="dk1"/>
                </a:solidFill>
                <a:latin typeface="Calibri"/>
                <a:ea typeface="Calibri"/>
                <a:cs typeface="Calibri"/>
                <a:sym typeface="Calibri"/>
              </a:rPr>
              <a:t>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8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sz="4400">
              <a:solidFill>
                <a:schemeClr val="dk1"/>
              </a:solidFill>
              <a:latin typeface="Calibri"/>
              <a:ea typeface="Calibri"/>
              <a:cs typeface="Calibri"/>
              <a:sym typeface="Calibri"/>
            </a:endParaRPr>
          </a:p>
        </p:txBody>
      </p:sp>
      <p:pic>
        <p:nvPicPr>
          <p:cNvPr descr="Coordination " id="587" name="Google Shape;587;p86"/>
          <p:cNvPicPr preferRelativeResize="0"/>
          <p:nvPr>
            <p:ph idx="1" type="body"/>
          </p:nvPr>
        </p:nvPicPr>
        <p:blipFill rotWithShape="1">
          <a:blip r:embed="rId3">
            <a:alphaModFix/>
          </a:blip>
          <a:srcRect b="0" l="0" r="0" t="0"/>
          <a:stretch/>
        </p:blipFill>
        <p:spPr>
          <a:xfrm>
            <a:off x="-276225" y="115887"/>
            <a:ext cx="9169400" cy="68770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8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a:p>
        </p:txBody>
      </p:sp>
      <p:sp>
        <p:nvSpPr>
          <p:cNvPr id="594" name="Google Shape;594;p87"/>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t/>
            </a:r>
            <a:endParaRPr/>
          </a:p>
        </p:txBody>
      </p:sp>
      <p:pic>
        <p:nvPicPr>
          <p:cNvPr descr="212" id="595" name="Google Shape;595;p87"/>
          <p:cNvPicPr preferRelativeResize="0"/>
          <p:nvPr/>
        </p:nvPicPr>
        <p:blipFill rotWithShape="1">
          <a:blip r:embed="rId3">
            <a:alphaModFix/>
          </a:blip>
          <a:srcRect b="0" l="0" r="0" t="0"/>
          <a:stretch/>
        </p:blipFill>
        <p:spPr>
          <a:xfrm>
            <a:off x="-76200" y="0"/>
            <a:ext cx="9448801" cy="7010400"/>
          </a:xfrm>
          <a:prstGeom prst="rect">
            <a:avLst/>
          </a:prstGeom>
          <a:noFill/>
          <a:ln>
            <a:noFill/>
          </a:ln>
        </p:spPr>
      </p:pic>
      <p:sp>
        <p:nvSpPr>
          <p:cNvPr id="596" name="Google Shape;596;p87"/>
          <p:cNvSpPr txBox="1"/>
          <p:nvPr/>
        </p:nvSpPr>
        <p:spPr>
          <a:xfrm>
            <a:off x="5686800" y="1994850"/>
            <a:ext cx="3000000" cy="2401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rgbClr val="CCFFFF"/>
                </a:solidFill>
                <a:latin typeface="Times New Roman"/>
                <a:ea typeface="Times New Roman"/>
                <a:cs typeface="Times New Roman"/>
                <a:sym typeface="Times New Roman"/>
              </a:rPr>
              <a:t>THANKS FOR </a:t>
            </a:r>
            <a:br>
              <a:rPr b="0" i="0" lang="en-US" sz="1800" u="none" cap="none" strike="noStrike">
                <a:solidFill>
                  <a:schemeClr val="dk1"/>
                </a:solidFill>
                <a:latin typeface="Arial"/>
                <a:ea typeface="Arial"/>
                <a:cs typeface="Arial"/>
                <a:sym typeface="Arial"/>
              </a:rPr>
            </a:br>
            <a:r>
              <a:rPr b="1" i="0" lang="en-US" sz="3600" u="none" cap="none" strike="noStrike">
                <a:solidFill>
                  <a:srgbClr val="CCFFFF"/>
                </a:solidFill>
                <a:latin typeface="Times New Roman"/>
                <a:ea typeface="Times New Roman"/>
                <a:cs typeface="Times New Roman"/>
                <a:sym typeface="Times New Roman"/>
              </a:rPr>
              <a:t>ATTENTION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