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Lst>
  <p:sldSz cy="6858000" cx="9144000"/>
  <p:notesSz cx="6858000" cy="9144000"/>
  <p:embeddedFontLst>
    <p:embeddedFont>
      <p:font typeface="Tahoma"/>
      <p:regular r:id="rId78"/>
      <p:bold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font" Target="fonts/Tahoma-bold.fntdata"/><Relationship Id="rId34" Type="http://schemas.openxmlformats.org/officeDocument/2006/relationships/slide" Target="slides/slide29.xml"/><Relationship Id="rId78" Type="http://schemas.openxmlformats.org/officeDocument/2006/relationships/font" Target="fonts/Tahoma-regular.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5" name="Google Shape;21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2" name="Google Shape;38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5" name="Google Shape;395;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9" name="Google Shape;419;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 name="Google Shape;516;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2" name="Google Shape;522;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9" name="Google Shape;569;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7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lnSpc>
                <a:spcPct val="100000"/>
              </a:lnSpc>
              <a:spcBef>
                <a:spcPts val="640"/>
              </a:spcBef>
              <a:spcAft>
                <a:spcPts val="0"/>
              </a:spcAft>
              <a:buClr>
                <a:srgbClr val="888888"/>
              </a:buClr>
              <a:buSzPts val="3200"/>
              <a:buNone/>
              <a:defRPr>
                <a:solidFill>
                  <a:srgbClr val="888888"/>
                </a:solidFill>
              </a:defRPr>
            </a:lvl1pPr>
            <a:lvl2pPr lvl="1" rtl="0" algn="ctr">
              <a:lnSpc>
                <a:spcPct val="100000"/>
              </a:lnSpc>
              <a:spcBef>
                <a:spcPts val="560"/>
              </a:spcBef>
              <a:spcAft>
                <a:spcPts val="0"/>
              </a:spcAft>
              <a:buClr>
                <a:srgbClr val="888888"/>
              </a:buClr>
              <a:buSzPts val="2800"/>
              <a:buNone/>
              <a:defRPr>
                <a:solidFill>
                  <a:srgbClr val="888888"/>
                </a:solidFill>
              </a:defRPr>
            </a:lvl2pPr>
            <a:lvl3pPr lvl="2" rtl="0" algn="ctr">
              <a:lnSpc>
                <a:spcPct val="100000"/>
              </a:lnSpc>
              <a:spcBef>
                <a:spcPts val="480"/>
              </a:spcBef>
              <a:spcAft>
                <a:spcPts val="0"/>
              </a:spcAft>
              <a:buClr>
                <a:srgbClr val="888888"/>
              </a:buClr>
              <a:buSzPts val="2400"/>
              <a:buNone/>
              <a:defRPr>
                <a:solidFill>
                  <a:srgbClr val="888888"/>
                </a:solidFill>
              </a:defRPr>
            </a:lvl3pPr>
            <a:lvl4pPr lvl="3" rtl="0" algn="ctr">
              <a:lnSpc>
                <a:spcPct val="100000"/>
              </a:lnSpc>
              <a:spcBef>
                <a:spcPts val="400"/>
              </a:spcBef>
              <a:spcAft>
                <a:spcPts val="0"/>
              </a:spcAft>
              <a:buClr>
                <a:srgbClr val="888888"/>
              </a:buClr>
              <a:buSzPts val="2000"/>
              <a:buNone/>
              <a:defRPr>
                <a:solidFill>
                  <a:srgbClr val="888888"/>
                </a:solidFill>
              </a:defRPr>
            </a:lvl4pPr>
            <a:lvl5pPr lvl="4" rtl="0" algn="ctr">
              <a:lnSpc>
                <a:spcPct val="100000"/>
              </a:lnSpc>
              <a:spcBef>
                <a:spcPts val="400"/>
              </a:spcBef>
              <a:spcAft>
                <a:spcPts val="0"/>
              </a:spcAft>
              <a:buClr>
                <a:srgbClr val="888888"/>
              </a:buClr>
              <a:buSzPts val="2000"/>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 name="Google Shape;23;p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31" name="Shape 31"/>
        <p:cNvGrpSpPr/>
        <p:nvPr/>
      </p:nvGrpSpPr>
      <p:grpSpPr>
        <a:xfrm>
          <a:off x="0" y="0"/>
          <a:ext cx="0" cy="0"/>
          <a:chOff x="0" y="0"/>
          <a:chExt cx="0" cy="0"/>
        </a:xfrm>
      </p:grpSpPr>
      <p:sp>
        <p:nvSpPr>
          <p:cNvPr id="32" name="Google Shape;32;p5"/>
          <p:cNvSpPr txBox="1"/>
          <p:nvPr>
            <p:ph type="title"/>
          </p:nvPr>
        </p:nvSpPr>
        <p:spPr>
          <a:xfrm rot="5400000">
            <a:off x="4732351" y="2171689"/>
            <a:ext cx="5851500" cy="20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 name="Google Shape;33;p5"/>
          <p:cNvSpPr txBox="1"/>
          <p:nvPr>
            <p:ph idx="1" type="body"/>
          </p:nvPr>
        </p:nvSpPr>
        <p:spPr>
          <a:xfrm rot="5400000">
            <a:off x="541350" y="190487"/>
            <a:ext cx="5851500" cy="60198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4" name="Google Shape;34;p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9" name="Google Shape;39;p6"/>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0" name="Google Shape;40;p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43" name="Shape 43"/>
        <p:cNvGrpSpPr/>
        <p:nvPr/>
      </p:nvGrpSpPr>
      <p:grpSpPr>
        <a:xfrm>
          <a:off x="0" y="0"/>
          <a:ext cx="0" cy="0"/>
          <a:chOff x="0" y="0"/>
          <a:chExt cx="0" cy="0"/>
        </a:xfrm>
      </p:grpSpPr>
      <p:sp>
        <p:nvSpPr>
          <p:cNvPr id="44" name="Google Shape;44;p7"/>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b="1" sz="20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 name="Google Shape;45;p7"/>
          <p:cNvSpPr/>
          <p:nvPr>
            <p:ph idx="2" type="pic"/>
          </p:nvPr>
        </p:nvSpPr>
        <p:spPr>
          <a:xfrm>
            <a:off x="1792288" y="612775"/>
            <a:ext cx="5486400" cy="4114800"/>
          </a:xfrm>
          <a:prstGeom prst="rect">
            <a:avLst/>
          </a:prstGeom>
          <a:noFill/>
          <a:ln>
            <a:noFill/>
          </a:ln>
        </p:spPr>
      </p:sp>
      <p:sp>
        <p:nvSpPr>
          <p:cNvPr id="46" name="Google Shape;46;p7"/>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280"/>
              </a:spcBef>
              <a:spcAft>
                <a:spcPts val="0"/>
              </a:spcAft>
              <a:buClr>
                <a:schemeClr val="dk1"/>
              </a:buClr>
              <a:buSzPts val="1400"/>
              <a:buNone/>
              <a:defRPr sz="1400"/>
            </a:lvl1pPr>
            <a:lvl2pPr indent="-228600" lvl="1" marL="914400" rtl="0" algn="l">
              <a:lnSpc>
                <a:spcPct val="100000"/>
              </a:lnSpc>
              <a:spcBef>
                <a:spcPts val="240"/>
              </a:spcBef>
              <a:spcAft>
                <a:spcPts val="0"/>
              </a:spcAft>
              <a:buClr>
                <a:schemeClr val="dk1"/>
              </a:buClr>
              <a:buSzPts val="1200"/>
              <a:buNone/>
              <a:defRPr sz="1200"/>
            </a:lvl2pPr>
            <a:lvl3pPr indent="-228600" lvl="2" marL="1371600" rtl="0" algn="l">
              <a:lnSpc>
                <a:spcPct val="100000"/>
              </a:lnSpc>
              <a:spcBef>
                <a:spcPts val="200"/>
              </a:spcBef>
              <a:spcAft>
                <a:spcPts val="0"/>
              </a:spcAft>
              <a:buClr>
                <a:schemeClr val="dk1"/>
              </a:buClr>
              <a:buSzPts val="1000"/>
              <a:buNone/>
              <a:defRPr sz="1000"/>
            </a:lvl3pPr>
            <a:lvl4pPr indent="-228600" lvl="3" marL="1828800" rtl="0" algn="l">
              <a:lnSpc>
                <a:spcPct val="100000"/>
              </a:lnSpc>
              <a:spcBef>
                <a:spcPts val="180"/>
              </a:spcBef>
              <a:spcAft>
                <a:spcPts val="0"/>
              </a:spcAft>
              <a:buClr>
                <a:schemeClr val="dk1"/>
              </a:buClr>
              <a:buSzPts val="900"/>
              <a:buNone/>
              <a:defRPr sz="900"/>
            </a:lvl4pPr>
            <a:lvl5pPr indent="-228600" lvl="4" marL="2286000" rtl="0" algn="l">
              <a:lnSpc>
                <a:spcPct val="100000"/>
              </a:lnSpc>
              <a:spcBef>
                <a:spcPts val="180"/>
              </a:spcBef>
              <a:spcAft>
                <a:spcPts val="0"/>
              </a:spcAft>
              <a:buClr>
                <a:schemeClr val="dk1"/>
              </a:buClr>
              <a:buSzPts val="900"/>
              <a:buNone/>
              <a:defRPr sz="900"/>
            </a:lvl5pPr>
            <a:lvl6pPr indent="-228600" lvl="5" marL="2743200" rtl="0" algn="l">
              <a:lnSpc>
                <a:spcPct val="100000"/>
              </a:lnSpc>
              <a:spcBef>
                <a:spcPts val="180"/>
              </a:spcBef>
              <a:spcAft>
                <a:spcPts val="0"/>
              </a:spcAft>
              <a:buClr>
                <a:schemeClr val="dk1"/>
              </a:buClr>
              <a:buSzPts val="900"/>
              <a:buNone/>
              <a:defRPr sz="900"/>
            </a:lvl6pPr>
            <a:lvl7pPr indent="-228600" lvl="6" marL="3200400" rtl="0" algn="l">
              <a:lnSpc>
                <a:spcPct val="100000"/>
              </a:lnSpc>
              <a:spcBef>
                <a:spcPts val="180"/>
              </a:spcBef>
              <a:spcAft>
                <a:spcPts val="0"/>
              </a:spcAft>
              <a:buClr>
                <a:schemeClr val="dk1"/>
              </a:buClr>
              <a:buSzPts val="900"/>
              <a:buNone/>
              <a:defRPr sz="900"/>
            </a:lvl7pPr>
            <a:lvl8pPr indent="-228600" lvl="7" marL="3657600" rtl="0" algn="l">
              <a:lnSpc>
                <a:spcPct val="100000"/>
              </a:lnSpc>
              <a:spcBef>
                <a:spcPts val="180"/>
              </a:spcBef>
              <a:spcAft>
                <a:spcPts val="0"/>
              </a:spcAft>
              <a:buClr>
                <a:schemeClr val="dk1"/>
              </a:buClr>
              <a:buSzPts val="900"/>
              <a:buNone/>
              <a:defRPr sz="900"/>
            </a:lvl8pPr>
            <a:lvl9pPr indent="-228600" lvl="8" marL="4114800" rtl="0" algn="l">
              <a:lnSpc>
                <a:spcPct val="100000"/>
              </a:lnSpc>
              <a:spcBef>
                <a:spcPts val="180"/>
              </a:spcBef>
              <a:spcAft>
                <a:spcPts val="0"/>
              </a:spcAft>
              <a:buClr>
                <a:schemeClr val="dk1"/>
              </a:buClr>
              <a:buSzPts val="900"/>
              <a:buNone/>
              <a:defRPr sz="900"/>
            </a:lvl9pPr>
          </a:lstStyle>
          <a:p/>
        </p:txBody>
      </p:sp>
      <p:sp>
        <p:nvSpPr>
          <p:cNvPr id="47" name="Google Shape;47;p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b="1" sz="20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 name="Google Shape;52;p8"/>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Autofit/>
          </a:bodyPr>
          <a:lstStyle>
            <a:lvl1pPr indent="-431800" lvl="0" marL="457200" rtl="0" algn="l">
              <a:lnSpc>
                <a:spcPct val="100000"/>
              </a:lnSpc>
              <a:spcBef>
                <a:spcPts val="640"/>
              </a:spcBef>
              <a:spcAft>
                <a:spcPts val="0"/>
              </a:spcAft>
              <a:buClr>
                <a:schemeClr val="dk1"/>
              </a:buClr>
              <a:buSzPts val="3200"/>
              <a:buChar char="•"/>
              <a:defRPr sz="3200"/>
            </a:lvl1pPr>
            <a:lvl2pPr indent="-406400" lvl="1" marL="914400" rtl="0" algn="l">
              <a:lnSpc>
                <a:spcPct val="100000"/>
              </a:lnSpc>
              <a:spcBef>
                <a:spcPts val="560"/>
              </a:spcBef>
              <a:spcAft>
                <a:spcPts val="0"/>
              </a:spcAft>
              <a:buClr>
                <a:schemeClr val="dk1"/>
              </a:buClr>
              <a:buSzPts val="2800"/>
              <a:buChar char="–"/>
              <a:defRPr sz="2800"/>
            </a:lvl2pPr>
            <a:lvl3pPr indent="-381000" lvl="2" marL="1371600" rtl="0" algn="l">
              <a:lnSpc>
                <a:spcPct val="100000"/>
              </a:lnSpc>
              <a:spcBef>
                <a:spcPts val="480"/>
              </a:spcBef>
              <a:spcAft>
                <a:spcPts val="0"/>
              </a:spcAft>
              <a:buClr>
                <a:schemeClr val="dk1"/>
              </a:buClr>
              <a:buSzPts val="2400"/>
              <a:buChar char="•"/>
              <a:defRPr sz="2400"/>
            </a:lvl3pPr>
            <a:lvl4pPr indent="-355600" lvl="3" marL="1828800" rtl="0" algn="l">
              <a:lnSpc>
                <a:spcPct val="100000"/>
              </a:lnSpc>
              <a:spcBef>
                <a:spcPts val="400"/>
              </a:spcBef>
              <a:spcAft>
                <a:spcPts val="0"/>
              </a:spcAft>
              <a:buClr>
                <a:schemeClr val="dk1"/>
              </a:buClr>
              <a:buSzPts val="2000"/>
              <a:buChar char="–"/>
              <a:defRPr sz="2000"/>
            </a:lvl4pPr>
            <a:lvl5pPr indent="-355600" lvl="4" marL="2286000" rtl="0" algn="l">
              <a:lnSpc>
                <a:spcPct val="100000"/>
              </a:lnSpc>
              <a:spcBef>
                <a:spcPts val="400"/>
              </a:spcBef>
              <a:spcAft>
                <a:spcPts val="0"/>
              </a:spcAft>
              <a:buClr>
                <a:schemeClr val="dk1"/>
              </a:buClr>
              <a:buSzPts val="2000"/>
              <a:buChar char="»"/>
              <a:defRPr sz="2000"/>
            </a:lvl5pPr>
            <a:lvl6pPr indent="-355600" lvl="5" marL="2743200" rtl="0" algn="l">
              <a:lnSpc>
                <a:spcPct val="100000"/>
              </a:lnSpc>
              <a:spcBef>
                <a:spcPts val="400"/>
              </a:spcBef>
              <a:spcAft>
                <a:spcPts val="0"/>
              </a:spcAft>
              <a:buClr>
                <a:schemeClr val="dk1"/>
              </a:buClr>
              <a:buSzPts val="2000"/>
              <a:buChar char="•"/>
              <a:defRPr sz="2000"/>
            </a:lvl6pPr>
            <a:lvl7pPr indent="-355600" lvl="6" marL="3200400" rtl="0" algn="l">
              <a:lnSpc>
                <a:spcPct val="100000"/>
              </a:lnSpc>
              <a:spcBef>
                <a:spcPts val="400"/>
              </a:spcBef>
              <a:spcAft>
                <a:spcPts val="0"/>
              </a:spcAft>
              <a:buClr>
                <a:schemeClr val="dk1"/>
              </a:buClr>
              <a:buSzPts val="2000"/>
              <a:buChar char="•"/>
              <a:defRPr sz="2000"/>
            </a:lvl7pPr>
            <a:lvl8pPr indent="-355600" lvl="7" marL="3657600" rtl="0" algn="l">
              <a:lnSpc>
                <a:spcPct val="100000"/>
              </a:lnSpc>
              <a:spcBef>
                <a:spcPts val="400"/>
              </a:spcBef>
              <a:spcAft>
                <a:spcPts val="0"/>
              </a:spcAft>
              <a:buClr>
                <a:schemeClr val="dk1"/>
              </a:buClr>
              <a:buSzPts val="2000"/>
              <a:buChar char="•"/>
              <a:defRPr sz="2000"/>
            </a:lvl8pPr>
            <a:lvl9pPr indent="-355600" lvl="8" marL="4114800" rtl="0" algn="l">
              <a:lnSpc>
                <a:spcPct val="100000"/>
              </a:lnSpc>
              <a:spcBef>
                <a:spcPts val="400"/>
              </a:spcBef>
              <a:spcAft>
                <a:spcPts val="0"/>
              </a:spcAft>
              <a:buClr>
                <a:schemeClr val="dk1"/>
              </a:buClr>
              <a:buSzPts val="2000"/>
              <a:buChar char="•"/>
              <a:defRPr sz="2000"/>
            </a:lvl9pPr>
          </a:lstStyle>
          <a:p/>
        </p:txBody>
      </p:sp>
      <p:sp>
        <p:nvSpPr>
          <p:cNvPr id="53" name="Google Shape;53;p8"/>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280"/>
              </a:spcBef>
              <a:spcAft>
                <a:spcPts val="0"/>
              </a:spcAft>
              <a:buClr>
                <a:schemeClr val="dk1"/>
              </a:buClr>
              <a:buSzPts val="1400"/>
              <a:buNone/>
              <a:defRPr sz="1400"/>
            </a:lvl1pPr>
            <a:lvl2pPr indent="-228600" lvl="1" marL="914400" rtl="0" algn="l">
              <a:lnSpc>
                <a:spcPct val="100000"/>
              </a:lnSpc>
              <a:spcBef>
                <a:spcPts val="240"/>
              </a:spcBef>
              <a:spcAft>
                <a:spcPts val="0"/>
              </a:spcAft>
              <a:buClr>
                <a:schemeClr val="dk1"/>
              </a:buClr>
              <a:buSzPts val="1200"/>
              <a:buNone/>
              <a:defRPr sz="1200"/>
            </a:lvl2pPr>
            <a:lvl3pPr indent="-228600" lvl="2" marL="1371600" rtl="0" algn="l">
              <a:lnSpc>
                <a:spcPct val="100000"/>
              </a:lnSpc>
              <a:spcBef>
                <a:spcPts val="200"/>
              </a:spcBef>
              <a:spcAft>
                <a:spcPts val="0"/>
              </a:spcAft>
              <a:buClr>
                <a:schemeClr val="dk1"/>
              </a:buClr>
              <a:buSzPts val="1000"/>
              <a:buNone/>
              <a:defRPr sz="1000"/>
            </a:lvl3pPr>
            <a:lvl4pPr indent="-228600" lvl="3" marL="1828800" rtl="0" algn="l">
              <a:lnSpc>
                <a:spcPct val="100000"/>
              </a:lnSpc>
              <a:spcBef>
                <a:spcPts val="180"/>
              </a:spcBef>
              <a:spcAft>
                <a:spcPts val="0"/>
              </a:spcAft>
              <a:buClr>
                <a:schemeClr val="dk1"/>
              </a:buClr>
              <a:buSzPts val="900"/>
              <a:buNone/>
              <a:defRPr sz="900"/>
            </a:lvl4pPr>
            <a:lvl5pPr indent="-228600" lvl="4" marL="2286000" rtl="0" algn="l">
              <a:lnSpc>
                <a:spcPct val="100000"/>
              </a:lnSpc>
              <a:spcBef>
                <a:spcPts val="180"/>
              </a:spcBef>
              <a:spcAft>
                <a:spcPts val="0"/>
              </a:spcAft>
              <a:buClr>
                <a:schemeClr val="dk1"/>
              </a:buClr>
              <a:buSzPts val="900"/>
              <a:buNone/>
              <a:defRPr sz="900"/>
            </a:lvl5pPr>
            <a:lvl6pPr indent="-228600" lvl="5" marL="2743200" rtl="0" algn="l">
              <a:lnSpc>
                <a:spcPct val="100000"/>
              </a:lnSpc>
              <a:spcBef>
                <a:spcPts val="180"/>
              </a:spcBef>
              <a:spcAft>
                <a:spcPts val="0"/>
              </a:spcAft>
              <a:buClr>
                <a:schemeClr val="dk1"/>
              </a:buClr>
              <a:buSzPts val="900"/>
              <a:buNone/>
              <a:defRPr sz="900"/>
            </a:lvl6pPr>
            <a:lvl7pPr indent="-228600" lvl="6" marL="3200400" rtl="0" algn="l">
              <a:lnSpc>
                <a:spcPct val="100000"/>
              </a:lnSpc>
              <a:spcBef>
                <a:spcPts val="180"/>
              </a:spcBef>
              <a:spcAft>
                <a:spcPts val="0"/>
              </a:spcAft>
              <a:buClr>
                <a:schemeClr val="dk1"/>
              </a:buClr>
              <a:buSzPts val="900"/>
              <a:buNone/>
              <a:defRPr sz="900"/>
            </a:lvl7pPr>
            <a:lvl8pPr indent="-228600" lvl="7" marL="3657600" rtl="0" algn="l">
              <a:lnSpc>
                <a:spcPct val="100000"/>
              </a:lnSpc>
              <a:spcBef>
                <a:spcPts val="180"/>
              </a:spcBef>
              <a:spcAft>
                <a:spcPts val="0"/>
              </a:spcAft>
              <a:buClr>
                <a:schemeClr val="dk1"/>
              </a:buClr>
              <a:buSzPts val="900"/>
              <a:buNone/>
              <a:defRPr sz="900"/>
            </a:lvl8pPr>
            <a:lvl9pPr indent="-228600" lvl="8" marL="4114800" rtl="0" algn="l">
              <a:lnSpc>
                <a:spcPct val="100000"/>
              </a:lnSpc>
              <a:spcBef>
                <a:spcPts val="180"/>
              </a:spcBef>
              <a:spcAft>
                <a:spcPts val="0"/>
              </a:spcAft>
              <a:buClr>
                <a:schemeClr val="dk1"/>
              </a:buClr>
              <a:buSzPts val="900"/>
              <a:buNone/>
              <a:defRPr sz="900"/>
            </a:lvl9pPr>
          </a:lstStyle>
          <a:p/>
        </p:txBody>
      </p:sp>
      <p:sp>
        <p:nvSpPr>
          <p:cNvPr id="54" name="Google Shape;54;p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6" name="Google Shape;56;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7" name="Shape 57"/>
        <p:cNvGrpSpPr/>
        <p:nvPr/>
      </p:nvGrpSpPr>
      <p:grpSpPr>
        <a:xfrm>
          <a:off x="0" y="0"/>
          <a:ext cx="0" cy="0"/>
          <a:chOff x="0" y="0"/>
          <a:chExt cx="0" cy="0"/>
        </a:xfrm>
      </p:grpSpPr>
      <p:sp>
        <p:nvSpPr>
          <p:cNvPr id="58" name="Google Shape;5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 name="Google Shape;59;p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2" name="Shape 62"/>
        <p:cNvGrpSpPr/>
        <p:nvPr/>
      </p:nvGrpSpPr>
      <p:grpSpPr>
        <a:xfrm>
          <a:off x="0" y="0"/>
          <a:ext cx="0" cy="0"/>
          <a:chOff x="0" y="0"/>
          <a:chExt cx="0" cy="0"/>
        </a:xfrm>
      </p:grpSpPr>
      <p:sp>
        <p:nvSpPr>
          <p:cNvPr id="63" name="Google Shape;63;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 name="Google Shape;64;p10"/>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chemeClr val="dk1"/>
              </a:buClr>
              <a:buSzPts val="2400"/>
              <a:buNone/>
              <a:defRPr b="1" sz="2400"/>
            </a:lvl1pPr>
            <a:lvl2pPr indent="-228600" lvl="1" marL="914400" rtl="0" algn="l">
              <a:lnSpc>
                <a:spcPct val="100000"/>
              </a:lnSpc>
              <a:spcBef>
                <a:spcPts val="400"/>
              </a:spcBef>
              <a:spcAft>
                <a:spcPts val="0"/>
              </a:spcAft>
              <a:buClr>
                <a:schemeClr val="dk1"/>
              </a:buClr>
              <a:buSzPts val="2000"/>
              <a:buNone/>
              <a:defRPr b="1" sz="2000"/>
            </a:lvl2pPr>
            <a:lvl3pPr indent="-228600" lvl="2" marL="1371600" rtl="0" algn="l">
              <a:lnSpc>
                <a:spcPct val="100000"/>
              </a:lnSpc>
              <a:spcBef>
                <a:spcPts val="360"/>
              </a:spcBef>
              <a:spcAft>
                <a:spcPts val="0"/>
              </a:spcAft>
              <a:buClr>
                <a:schemeClr val="dk1"/>
              </a:buClr>
              <a:buSzPts val="1800"/>
              <a:buNone/>
              <a:defRPr b="1" sz="1800"/>
            </a:lvl3pPr>
            <a:lvl4pPr indent="-228600" lvl="3" marL="1828800" rtl="0" algn="l">
              <a:lnSpc>
                <a:spcPct val="100000"/>
              </a:lnSpc>
              <a:spcBef>
                <a:spcPts val="320"/>
              </a:spcBef>
              <a:spcAft>
                <a:spcPts val="0"/>
              </a:spcAft>
              <a:buClr>
                <a:schemeClr val="dk1"/>
              </a:buClr>
              <a:buSzPts val="1600"/>
              <a:buNone/>
              <a:defRPr b="1" sz="1600"/>
            </a:lvl4pPr>
            <a:lvl5pPr indent="-228600" lvl="4" marL="2286000" rtl="0" algn="l">
              <a:lnSpc>
                <a:spcPct val="100000"/>
              </a:lnSpc>
              <a:spcBef>
                <a:spcPts val="320"/>
              </a:spcBef>
              <a:spcAft>
                <a:spcPts val="0"/>
              </a:spcAft>
              <a:buClr>
                <a:schemeClr val="dk1"/>
              </a:buClr>
              <a:buSzPts val="1600"/>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65" name="Google Shape;65;p10"/>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chemeClr val="dk1"/>
              </a:buClr>
              <a:buSzPts val="2400"/>
              <a:buChar char="•"/>
              <a:defRPr sz="2400"/>
            </a:lvl1pPr>
            <a:lvl2pPr indent="-355600" lvl="1" marL="914400" rtl="0" algn="l">
              <a:lnSpc>
                <a:spcPct val="100000"/>
              </a:lnSpc>
              <a:spcBef>
                <a:spcPts val="400"/>
              </a:spcBef>
              <a:spcAft>
                <a:spcPts val="0"/>
              </a:spcAft>
              <a:buClr>
                <a:schemeClr val="dk1"/>
              </a:buClr>
              <a:buSzPts val="2000"/>
              <a:buChar char="–"/>
              <a:defRPr sz="2000"/>
            </a:lvl2pPr>
            <a:lvl3pPr indent="-342900" lvl="2" marL="1371600" rtl="0" algn="l">
              <a:lnSpc>
                <a:spcPct val="100000"/>
              </a:lnSpc>
              <a:spcBef>
                <a:spcPts val="360"/>
              </a:spcBef>
              <a:spcAft>
                <a:spcPts val="0"/>
              </a:spcAft>
              <a:buClr>
                <a:schemeClr val="dk1"/>
              </a:buClr>
              <a:buSzPts val="1800"/>
              <a:buChar char="•"/>
              <a:defRPr sz="1800"/>
            </a:lvl3pPr>
            <a:lvl4pPr indent="-330200" lvl="3" marL="1828800" rtl="0" algn="l">
              <a:lnSpc>
                <a:spcPct val="100000"/>
              </a:lnSpc>
              <a:spcBef>
                <a:spcPts val="320"/>
              </a:spcBef>
              <a:spcAft>
                <a:spcPts val="0"/>
              </a:spcAft>
              <a:buClr>
                <a:schemeClr val="dk1"/>
              </a:buClr>
              <a:buSzPts val="1600"/>
              <a:buChar char="–"/>
              <a:defRPr sz="1600"/>
            </a:lvl4pPr>
            <a:lvl5pPr indent="-330200" lvl="4" marL="2286000" rtl="0" algn="l">
              <a:lnSpc>
                <a:spcPct val="100000"/>
              </a:lnSpc>
              <a:spcBef>
                <a:spcPts val="320"/>
              </a:spcBef>
              <a:spcAft>
                <a:spcPts val="0"/>
              </a:spcAft>
              <a:buClr>
                <a:schemeClr val="dk1"/>
              </a:buClr>
              <a:buSzPts val="1600"/>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66" name="Google Shape;66;p10"/>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chemeClr val="dk1"/>
              </a:buClr>
              <a:buSzPts val="2400"/>
              <a:buNone/>
              <a:defRPr b="1" sz="2400"/>
            </a:lvl1pPr>
            <a:lvl2pPr indent="-228600" lvl="1" marL="914400" rtl="0" algn="l">
              <a:lnSpc>
                <a:spcPct val="100000"/>
              </a:lnSpc>
              <a:spcBef>
                <a:spcPts val="400"/>
              </a:spcBef>
              <a:spcAft>
                <a:spcPts val="0"/>
              </a:spcAft>
              <a:buClr>
                <a:schemeClr val="dk1"/>
              </a:buClr>
              <a:buSzPts val="2000"/>
              <a:buNone/>
              <a:defRPr b="1" sz="2000"/>
            </a:lvl2pPr>
            <a:lvl3pPr indent="-228600" lvl="2" marL="1371600" rtl="0" algn="l">
              <a:lnSpc>
                <a:spcPct val="100000"/>
              </a:lnSpc>
              <a:spcBef>
                <a:spcPts val="360"/>
              </a:spcBef>
              <a:spcAft>
                <a:spcPts val="0"/>
              </a:spcAft>
              <a:buClr>
                <a:schemeClr val="dk1"/>
              </a:buClr>
              <a:buSzPts val="1800"/>
              <a:buNone/>
              <a:defRPr b="1" sz="1800"/>
            </a:lvl3pPr>
            <a:lvl4pPr indent="-228600" lvl="3" marL="1828800" rtl="0" algn="l">
              <a:lnSpc>
                <a:spcPct val="100000"/>
              </a:lnSpc>
              <a:spcBef>
                <a:spcPts val="320"/>
              </a:spcBef>
              <a:spcAft>
                <a:spcPts val="0"/>
              </a:spcAft>
              <a:buClr>
                <a:schemeClr val="dk1"/>
              </a:buClr>
              <a:buSzPts val="1600"/>
              <a:buNone/>
              <a:defRPr b="1" sz="1600"/>
            </a:lvl4pPr>
            <a:lvl5pPr indent="-228600" lvl="4" marL="2286000" rtl="0" algn="l">
              <a:lnSpc>
                <a:spcPct val="100000"/>
              </a:lnSpc>
              <a:spcBef>
                <a:spcPts val="320"/>
              </a:spcBef>
              <a:spcAft>
                <a:spcPts val="0"/>
              </a:spcAft>
              <a:buClr>
                <a:schemeClr val="dk1"/>
              </a:buClr>
              <a:buSzPts val="1600"/>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67" name="Google Shape;67;p10"/>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chemeClr val="dk1"/>
              </a:buClr>
              <a:buSzPts val="2400"/>
              <a:buChar char="•"/>
              <a:defRPr sz="2400"/>
            </a:lvl1pPr>
            <a:lvl2pPr indent="-355600" lvl="1" marL="914400" rtl="0" algn="l">
              <a:lnSpc>
                <a:spcPct val="100000"/>
              </a:lnSpc>
              <a:spcBef>
                <a:spcPts val="400"/>
              </a:spcBef>
              <a:spcAft>
                <a:spcPts val="0"/>
              </a:spcAft>
              <a:buClr>
                <a:schemeClr val="dk1"/>
              </a:buClr>
              <a:buSzPts val="2000"/>
              <a:buChar char="–"/>
              <a:defRPr sz="2000"/>
            </a:lvl2pPr>
            <a:lvl3pPr indent="-342900" lvl="2" marL="1371600" rtl="0" algn="l">
              <a:lnSpc>
                <a:spcPct val="100000"/>
              </a:lnSpc>
              <a:spcBef>
                <a:spcPts val="360"/>
              </a:spcBef>
              <a:spcAft>
                <a:spcPts val="0"/>
              </a:spcAft>
              <a:buClr>
                <a:schemeClr val="dk1"/>
              </a:buClr>
              <a:buSzPts val="1800"/>
              <a:buChar char="•"/>
              <a:defRPr sz="1800"/>
            </a:lvl3pPr>
            <a:lvl4pPr indent="-330200" lvl="3" marL="1828800" rtl="0" algn="l">
              <a:lnSpc>
                <a:spcPct val="100000"/>
              </a:lnSpc>
              <a:spcBef>
                <a:spcPts val="320"/>
              </a:spcBef>
              <a:spcAft>
                <a:spcPts val="0"/>
              </a:spcAft>
              <a:buClr>
                <a:schemeClr val="dk1"/>
              </a:buClr>
              <a:buSzPts val="1600"/>
              <a:buChar char="–"/>
              <a:defRPr sz="1600"/>
            </a:lvl4pPr>
            <a:lvl5pPr indent="-330200" lvl="4" marL="2286000" rtl="0" algn="l">
              <a:lnSpc>
                <a:spcPct val="100000"/>
              </a:lnSpc>
              <a:spcBef>
                <a:spcPts val="320"/>
              </a:spcBef>
              <a:spcAft>
                <a:spcPts val="0"/>
              </a:spcAft>
              <a:buClr>
                <a:schemeClr val="dk1"/>
              </a:buClr>
              <a:buSzPts val="1600"/>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68" name="Google Shape;68;p1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71" name="Shape 71"/>
        <p:cNvGrpSpPr/>
        <p:nvPr/>
      </p:nvGrpSpPr>
      <p:grpSpPr>
        <a:xfrm>
          <a:off x="0" y="0"/>
          <a:ext cx="0" cy="0"/>
          <a:chOff x="0" y="0"/>
          <a:chExt cx="0" cy="0"/>
        </a:xfrm>
      </p:grpSpPr>
      <p:sp>
        <p:nvSpPr>
          <p:cNvPr id="72" name="Google Shape;7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3" name="Google Shape;73;p11"/>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74" name="Google Shape;74;p11"/>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78" name="Shape 78"/>
        <p:cNvGrpSpPr/>
        <p:nvPr/>
      </p:nvGrpSpPr>
      <p:grpSpPr>
        <a:xfrm>
          <a:off x="0" y="0"/>
          <a:ext cx="0" cy="0"/>
          <a:chOff x="0" y="0"/>
          <a:chExt cx="0" cy="0"/>
        </a:xfrm>
      </p:grpSpPr>
      <p:sp>
        <p:nvSpPr>
          <p:cNvPr id="79" name="Google Shape;79;p12"/>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b="1" sz="4000" cap="none"/>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 name="Google Shape;80;p12"/>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00"/>
              </a:spcBef>
              <a:spcAft>
                <a:spcPts val="0"/>
              </a:spcAft>
              <a:buClr>
                <a:srgbClr val="888888"/>
              </a:buClr>
              <a:buSzPts val="2000"/>
              <a:buNone/>
              <a:defRPr sz="2000">
                <a:solidFill>
                  <a:srgbClr val="888888"/>
                </a:solidFill>
              </a:defRPr>
            </a:lvl1pPr>
            <a:lvl2pPr indent="-228600" lvl="1" marL="914400" rtl="0" algn="l">
              <a:lnSpc>
                <a:spcPct val="100000"/>
              </a:lnSpc>
              <a:spcBef>
                <a:spcPts val="360"/>
              </a:spcBef>
              <a:spcAft>
                <a:spcPts val="0"/>
              </a:spcAft>
              <a:buClr>
                <a:srgbClr val="888888"/>
              </a:buClr>
              <a:buSzPts val="1800"/>
              <a:buNone/>
              <a:defRPr sz="1800">
                <a:solidFill>
                  <a:srgbClr val="888888"/>
                </a:solidFill>
              </a:defRPr>
            </a:lvl2pPr>
            <a:lvl3pPr indent="-228600" lvl="2" marL="1371600" rtl="0" algn="l">
              <a:lnSpc>
                <a:spcPct val="100000"/>
              </a:lnSpc>
              <a:spcBef>
                <a:spcPts val="320"/>
              </a:spcBef>
              <a:spcAft>
                <a:spcPts val="0"/>
              </a:spcAft>
              <a:buClr>
                <a:srgbClr val="888888"/>
              </a:buClr>
              <a:buSzPts val="1600"/>
              <a:buNone/>
              <a:defRPr sz="1600">
                <a:solidFill>
                  <a:srgbClr val="888888"/>
                </a:solidFill>
              </a:defRPr>
            </a:lvl3pPr>
            <a:lvl4pPr indent="-228600" lvl="3" marL="1828800" rtl="0" algn="l">
              <a:lnSpc>
                <a:spcPct val="100000"/>
              </a:lnSpc>
              <a:spcBef>
                <a:spcPts val="280"/>
              </a:spcBef>
              <a:spcAft>
                <a:spcPts val="0"/>
              </a:spcAft>
              <a:buClr>
                <a:srgbClr val="888888"/>
              </a:buClr>
              <a:buSzPts val="1400"/>
              <a:buNone/>
              <a:defRPr sz="1400">
                <a:solidFill>
                  <a:srgbClr val="888888"/>
                </a:solidFill>
              </a:defRPr>
            </a:lvl4pPr>
            <a:lvl5pPr indent="-228600" lvl="4" marL="2286000" rtl="0" algn="l">
              <a:lnSpc>
                <a:spcPct val="100000"/>
              </a:lnSpc>
              <a:spcBef>
                <a:spcPts val="280"/>
              </a:spcBef>
              <a:spcAft>
                <a:spcPts val="0"/>
              </a:spcAft>
              <a:buClr>
                <a:srgbClr val="888888"/>
              </a:buClr>
              <a:buSzPts val="1400"/>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81" name="Google Shape;81;p1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1.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png"/><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1.png"/><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4.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4.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3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4.png"/><Relationship Id="rId4" Type="http://schemas.openxmlformats.org/officeDocument/2006/relationships/image" Target="../media/image33.png"/><Relationship Id="rId5" Type="http://schemas.openxmlformats.org/officeDocument/2006/relationships/image" Target="../media/image46.png"/><Relationship Id="rId6" Type="http://schemas.openxmlformats.org/officeDocument/2006/relationships/image" Target="../media/image3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5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87" name="Shape 87"/>
        <p:cNvGrpSpPr/>
        <p:nvPr/>
      </p:nvGrpSpPr>
      <p:grpSpPr>
        <a:xfrm>
          <a:off x="0" y="0"/>
          <a:ext cx="0" cy="0"/>
          <a:chOff x="0" y="0"/>
          <a:chExt cx="0" cy="0"/>
        </a:xfrm>
      </p:grpSpPr>
      <p:sp>
        <p:nvSpPr>
          <p:cNvPr id="88" name="Google Shape;88;p13"/>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002060"/>
              </a:buClr>
              <a:buSzPct val="100000"/>
              <a:buFont typeface="Calibri"/>
              <a:buNone/>
            </a:pPr>
            <a:r>
              <a:rPr b="1" i="0" lang="en-US" sz="4300" u="none">
                <a:solidFill>
                  <a:srgbClr val="002060"/>
                </a:solidFill>
                <a:latin typeface="Calibri"/>
                <a:ea typeface="Calibri"/>
                <a:cs typeface="Calibri"/>
                <a:sym typeface="Calibri"/>
              </a:rPr>
              <a:t>General </a:t>
            </a:r>
            <a:r>
              <a:rPr b="1" lang="en-US" sz="4300">
                <a:solidFill>
                  <a:srgbClr val="002060"/>
                </a:solidFill>
              </a:rPr>
              <a:t>Characteristics of Biological Regulation , thr Study of its Contours. Reflex principle of central nervous system. CNS synapses. Investigation of processes of excitation snd inhibition in the CNS. Properties of nerve centers. </a:t>
            </a:r>
            <a:endParaRPr/>
          </a:p>
        </p:txBody>
      </p:sp>
      <p:sp>
        <p:nvSpPr>
          <p:cNvPr id="89" name="Google Shape;89;p13"/>
          <p:cNvSpPr txBox="1"/>
          <p:nvPr/>
        </p:nvSpPr>
        <p:spPr>
          <a:xfrm>
            <a:off x="5538700" y="5800300"/>
            <a:ext cx="3366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a:solidFill>
                  <a:srgbClr val="000099"/>
                </a:solidFill>
                <a:latin typeface="Calibri"/>
                <a:ea typeface="Calibri"/>
                <a:cs typeface="Calibri"/>
                <a:sym typeface="Calibri"/>
              </a:rPr>
              <a:t>As. DENYSENKO Oksana</a:t>
            </a:r>
            <a:endParaRPr sz="1500">
              <a:solidFill>
                <a:srgbClr val="000099"/>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93" name="Shape 93"/>
        <p:cNvGrpSpPr/>
        <p:nvPr/>
      </p:nvGrpSpPr>
      <p:grpSpPr>
        <a:xfrm>
          <a:off x="0" y="0"/>
          <a:ext cx="0" cy="0"/>
          <a:chOff x="0" y="0"/>
          <a:chExt cx="0" cy="0"/>
        </a:xfrm>
      </p:grpSpPr>
      <p:sp>
        <p:nvSpPr>
          <p:cNvPr id="94" name="Google Shape;94;p14"/>
          <p:cNvSpPr txBox="1"/>
          <p:nvPr>
            <p:ph type="title"/>
          </p:nvPr>
        </p:nvSpPr>
        <p:spPr>
          <a:xfrm>
            <a:off x="468312" y="26035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0" i="0" lang="en-US" sz="4400" u="none">
                <a:solidFill>
                  <a:srgbClr val="002060"/>
                </a:solidFill>
                <a:latin typeface="Calibri"/>
                <a:ea typeface="Calibri"/>
                <a:cs typeface="Calibri"/>
                <a:sym typeface="Calibri"/>
              </a:rPr>
              <a:t>Biological regulation</a:t>
            </a:r>
            <a:endParaRPr/>
          </a:p>
        </p:txBody>
      </p:sp>
      <p:sp>
        <p:nvSpPr>
          <p:cNvPr id="95" name="Google Shape;95;p1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Calibri"/>
                <a:ea typeface="Calibri"/>
                <a:cs typeface="Calibri"/>
                <a:sym typeface="Calibri"/>
              </a:rPr>
              <a:t>Any organism is an open system that self-regulates and self-renews itself.</a:t>
            </a:r>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cap="none" strike="noStrike">
                <a:solidFill>
                  <a:schemeClr val="dk1"/>
                </a:solidFill>
                <a:latin typeface="Calibri"/>
                <a:ea typeface="Calibri"/>
                <a:cs typeface="Calibri"/>
                <a:sym typeface="Calibri"/>
              </a:rPr>
              <a:t>All cells, tissues, organs, systems are in close interconnection. The adaptation of the organism to the rapidly changing conditions of the external and internal environment is realized due to the presence of regulatory systems and mechanisms.</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99" name="Shape 99"/>
        <p:cNvGrpSpPr/>
        <p:nvPr/>
      </p:nvGrpSpPr>
      <p:grpSpPr>
        <a:xfrm>
          <a:off x="0" y="0"/>
          <a:ext cx="0" cy="0"/>
          <a:chOff x="0" y="0"/>
          <a:chExt cx="0" cy="0"/>
        </a:xfrm>
      </p:grpSpPr>
      <p:sp>
        <p:nvSpPr>
          <p:cNvPr id="100" name="Google Shape;100;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0" i="0" lang="en-US" sz="4400" u="none">
                <a:solidFill>
                  <a:srgbClr val="002060"/>
                </a:solidFill>
                <a:latin typeface="Calibri"/>
                <a:ea typeface="Calibri"/>
                <a:cs typeface="Calibri"/>
                <a:sym typeface="Calibri"/>
              </a:rPr>
              <a:t>Biological regulation</a:t>
            </a:r>
            <a:endParaRPr/>
          </a:p>
        </p:txBody>
      </p:sp>
      <p:sp>
        <p:nvSpPr>
          <p:cNvPr id="101" name="Google Shape;101;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There are two types of biological regulation: visceral and behavioural.</a:t>
            </a:r>
            <a:endParaRPr b="1" i="0" sz="3200" u="non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Visceral regulation is divided into intracellular, intercellular and organismic.</a:t>
            </a:r>
            <a:endParaRPr b="1" i="0" sz="3200" u="non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contours of biological regulation are nervous and humoral by mechanisms. Nervous mechanisms are basic.</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105" name="Shape 105"/>
        <p:cNvGrpSpPr/>
        <p:nvPr/>
      </p:nvGrpSpPr>
      <p:grpSpPr>
        <a:xfrm>
          <a:off x="0" y="0"/>
          <a:ext cx="0" cy="0"/>
          <a:chOff x="0" y="0"/>
          <a:chExt cx="0" cy="0"/>
        </a:xfrm>
      </p:grpSpPr>
      <p:sp>
        <p:nvSpPr>
          <p:cNvPr id="106" name="Google Shape;106;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07" name="Google Shape;107;p1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structure of the contours of the nervous and humoral regulation is fundamentally the same, and the differences are associated with a different set of morphological components.</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13" name="Google Shape;113;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deviation regulation requires a communication channel between the output of the regulation system and its central control unit and even between the output and the input of the regulation system. This communication channel was called the feedback mechanism.</a:t>
            </a:r>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Based on the final effect of regulation, the feedback mechanism can be positive and negative.</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117" name="Shape 117"/>
        <p:cNvGrpSpPr/>
        <p:nvPr/>
      </p:nvGrpSpPr>
      <p:grpSpPr>
        <a:xfrm>
          <a:off x="0" y="0"/>
          <a:ext cx="0" cy="0"/>
          <a:chOff x="0" y="0"/>
          <a:chExt cx="0" cy="0"/>
        </a:xfrm>
      </p:grpSpPr>
      <p:sp>
        <p:nvSpPr>
          <p:cNvPr id="118" name="Google Shape;118;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19" name="Google Shape;119;p18"/>
          <p:cNvSpPr txBox="1"/>
          <p:nvPr>
            <p:ph idx="1" type="body"/>
          </p:nvPr>
        </p:nvSpPr>
        <p:spPr>
          <a:xfrm>
            <a:off x="1258887" y="3789362"/>
            <a:ext cx="7634287" cy="25193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Both somatic and autonomic nervous systems have two divisions: </a:t>
            </a:r>
            <a:endParaRPr/>
          </a:p>
          <a:p>
            <a:pPr indent="-342900" lvl="0" marL="342900" marR="0" rtl="0" algn="l">
              <a:lnSpc>
                <a:spcPct val="150000"/>
              </a:lnSpc>
              <a:spcBef>
                <a:spcPts val="48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 Sensory division (for collecting information)</a:t>
            </a:r>
            <a:endParaRPr/>
          </a:p>
          <a:p>
            <a:pPr indent="-342900" lvl="0" marL="342900" marR="0" rtl="0" algn="l">
              <a:lnSpc>
                <a:spcPct val="150000"/>
              </a:lnSpc>
              <a:spcBef>
                <a:spcPts val="48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 • Motor division (for executing the action)</a:t>
            </a:r>
            <a:endParaRPr/>
          </a:p>
        </p:txBody>
      </p:sp>
      <p:sp>
        <p:nvSpPr>
          <p:cNvPr id="120" name="Google Shape;120;p18"/>
          <p:cNvSpPr txBox="1"/>
          <p:nvPr/>
        </p:nvSpPr>
        <p:spPr>
          <a:xfrm>
            <a:off x="179387" y="1773237"/>
            <a:ext cx="8713787" cy="1754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The nervous system can be divided into two main parts: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  Somatic</a:t>
            </a:r>
            <a:r>
              <a:rPr b="0" i="0" lang="en-US" sz="2400" u="none" cap="none" strike="noStrike">
                <a:solidFill>
                  <a:schemeClr val="dk1"/>
                </a:solidFill>
                <a:latin typeface="Arial"/>
                <a:ea typeface="Arial"/>
                <a:cs typeface="Arial"/>
                <a:sym typeface="Arial"/>
              </a:rPr>
              <a:t> (</a:t>
            </a:r>
            <a:r>
              <a:rPr b="0" i="1" lang="en-US" sz="2400" u="none" cap="none" strike="noStrike">
                <a:solidFill>
                  <a:schemeClr val="dk1"/>
                </a:solidFill>
                <a:latin typeface="Arial"/>
                <a:ea typeface="Arial"/>
                <a:cs typeface="Arial"/>
                <a:sym typeface="Arial"/>
              </a:rPr>
              <a:t>skeletal muscles</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   Autonomic </a:t>
            </a:r>
            <a:r>
              <a:rPr b="0" i="0" lang="en-US" sz="2400" u="none" cap="none" strike="noStrike">
                <a:solidFill>
                  <a:schemeClr val="dk1"/>
                </a:solidFill>
                <a:latin typeface="Arial"/>
                <a:ea typeface="Arial"/>
                <a:cs typeface="Arial"/>
                <a:sym typeface="Arial"/>
              </a:rPr>
              <a:t>(</a:t>
            </a:r>
            <a:r>
              <a:rPr b="0" i="1" lang="en-US" sz="2400" u="none" cap="none" strike="noStrike">
                <a:solidFill>
                  <a:schemeClr val="dk1"/>
                </a:solidFill>
                <a:latin typeface="Arial"/>
                <a:ea typeface="Arial"/>
                <a:cs typeface="Arial"/>
                <a:sym typeface="Arial"/>
              </a:rPr>
              <a:t>visceral organs and vessels</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FF"/>
        </a:solidFill>
      </p:bgPr>
    </p:bg>
    <p:spTree>
      <p:nvGrpSpPr>
        <p:cNvPr id="124" name="Shape 124"/>
        <p:cNvGrpSpPr/>
        <p:nvPr/>
      </p:nvGrpSpPr>
      <p:grpSpPr>
        <a:xfrm>
          <a:off x="0" y="0"/>
          <a:ext cx="0" cy="0"/>
          <a:chOff x="0" y="0"/>
          <a:chExt cx="0" cy="0"/>
        </a:xfrm>
      </p:grpSpPr>
      <p:sp>
        <p:nvSpPr>
          <p:cNvPr id="125" name="Google Shape;125;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26" name="Google Shape;126;p19"/>
          <p:cNvSpPr txBox="1"/>
          <p:nvPr/>
        </p:nvSpPr>
        <p:spPr>
          <a:xfrm>
            <a:off x="323850" y="1557337"/>
            <a:ext cx="8208962" cy="461645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The </a:t>
            </a:r>
            <a:r>
              <a:rPr b="1" i="0" lang="en-US" sz="2400" u="sng" cap="none" strike="noStrike">
                <a:solidFill>
                  <a:schemeClr val="dk1"/>
                </a:solidFill>
                <a:latin typeface="Arial"/>
                <a:ea typeface="Arial"/>
                <a:cs typeface="Arial"/>
                <a:sym typeface="Arial"/>
              </a:rPr>
              <a:t>main function </a:t>
            </a:r>
            <a:r>
              <a:rPr b="1" i="0" lang="en-US" sz="2400" u="none" cap="none" strike="noStrike">
                <a:solidFill>
                  <a:schemeClr val="dk1"/>
                </a:solidFill>
                <a:latin typeface="Arial"/>
                <a:ea typeface="Arial"/>
                <a:cs typeface="Arial"/>
                <a:sym typeface="Arial"/>
              </a:rPr>
              <a:t>of the nervous system is integration of the activity of all systems, organs and tissues.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It provide</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1. Regulation of movement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2. Maintenance of homeostasis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3. Individual adaptation of the organism to the external environment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4. Intellectual and mental activity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32" name="Google Shape;132;p20"/>
          <p:cNvSpPr txBox="1"/>
          <p:nvPr>
            <p:ph idx="1" type="body"/>
          </p:nvPr>
        </p:nvSpPr>
        <p:spPr>
          <a:xfrm>
            <a:off x="250825" y="1600200"/>
            <a:ext cx="8435975"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 </a:t>
            </a:r>
            <a:r>
              <a:rPr b="1" i="0" lang="en-US" sz="2800" u="none">
                <a:solidFill>
                  <a:schemeClr val="dk1"/>
                </a:solidFill>
                <a:latin typeface="Arial"/>
                <a:ea typeface="Arial"/>
                <a:cs typeface="Arial"/>
                <a:sym typeface="Arial"/>
              </a:rPr>
              <a:t>The principal and specific manifestation of the activity of the central nervous system is THE REFLEX. </a:t>
            </a:r>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342900" lvl="0" marL="342900" marR="0" rtl="0" algn="l">
              <a:lnSpc>
                <a:spcPct val="100000"/>
              </a:lnSpc>
              <a:spcBef>
                <a:spcPts val="640"/>
              </a:spcBef>
              <a:spcAft>
                <a:spcPts val="0"/>
              </a:spcAft>
              <a:buClr>
                <a:srgbClr val="002060"/>
              </a:buClr>
              <a:buSzPts val="3200"/>
              <a:buFont typeface="Arial"/>
              <a:buNone/>
            </a:pPr>
            <a:r>
              <a:rPr b="1" i="0" lang="en-US" sz="3200" u="none">
                <a:solidFill>
                  <a:srgbClr val="002060"/>
                </a:solidFill>
                <a:latin typeface="Calibri"/>
                <a:ea typeface="Calibri"/>
                <a:cs typeface="Calibri"/>
                <a:sym typeface="Calibri"/>
              </a:rPr>
              <a:t>A REFLEX - is a regular reaction of the organism to a change in it’s external or internal environment, effected through the CNS in response to the stimulation of receptors.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p:nvPr/>
        </p:nvSpPr>
        <p:spPr>
          <a:xfrm>
            <a:off x="304800" y="914400"/>
            <a:ext cx="8458200" cy="457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folHlink"/>
              </a:buClr>
              <a:buSzPts val="2800"/>
              <a:buFont typeface="Tahoma"/>
              <a:buNone/>
            </a:pPr>
            <a:r>
              <a:rPr b="1" i="0" lang="en-US" sz="2800" u="none" cap="none" strike="noStrike">
                <a:solidFill>
                  <a:schemeClr val="folHlink"/>
                </a:solidFill>
                <a:latin typeface="Tahoma"/>
                <a:ea typeface="Tahoma"/>
                <a:cs typeface="Tahoma"/>
                <a:sym typeface="Tahoma"/>
              </a:rPr>
              <a:t>The basis of the study of reflex activity</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 of an organism was incorporated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by the French scientist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R. Descartes (1596-1650). </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560"/>
              </a:spcBef>
              <a:spcAft>
                <a:spcPts val="0"/>
              </a:spcAft>
              <a:buClr>
                <a:schemeClr val="folHlink"/>
              </a:buClr>
              <a:buSzPts val="2800"/>
              <a:buFont typeface="Tahoma"/>
              <a:buNone/>
            </a:pPr>
            <a:r>
              <a:rPr b="1" i="0" lang="en-US" sz="2800" u="none" cap="none" strike="noStrike">
                <a:solidFill>
                  <a:schemeClr val="folHlink"/>
                </a:solidFill>
                <a:latin typeface="Tahoma"/>
                <a:ea typeface="Tahoma"/>
                <a:cs typeface="Tahoma"/>
                <a:sym typeface="Tahoma"/>
              </a:rPr>
              <a:t>The term </a:t>
            </a:r>
            <a:r>
              <a:rPr b="1" i="0" lang="en-US" sz="2800" u="sng" cap="none" strike="noStrike">
                <a:solidFill>
                  <a:schemeClr val="folHlink"/>
                </a:solidFill>
                <a:latin typeface="Tahoma"/>
                <a:ea typeface="Tahoma"/>
                <a:cs typeface="Tahoma"/>
                <a:sym typeface="Tahoma"/>
              </a:rPr>
              <a:t>"reflex" </a:t>
            </a:r>
            <a:br>
              <a:rPr b="1" i="0" lang="en-US" sz="2800" u="sng"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was entered significantly later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 after the works of Т. Wіllіs (1672)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and .J. Ргосhaskа (1780).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p:nvPr/>
        </p:nvSpPr>
        <p:spPr>
          <a:xfrm>
            <a:off x="304800" y="762000"/>
            <a:ext cx="2819400" cy="13430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100"/>
              <a:buFont typeface="Arial"/>
              <a:buNone/>
            </a:pPr>
            <a:r>
              <a:rPr b="1" i="0" lang="en-US" sz="3100" u="none" cap="none" strike="noStrike">
                <a:solidFill>
                  <a:schemeClr val="dk1"/>
                </a:solidFill>
                <a:latin typeface="Arial"/>
                <a:ea typeface="Arial"/>
                <a:cs typeface="Arial"/>
                <a:sym typeface="Arial"/>
              </a:rPr>
              <a:t>Reflectory </a:t>
            </a:r>
            <a:br>
              <a:rPr b="1" i="0" lang="en-US" sz="3100" u="none" cap="none" strike="noStrike">
                <a:solidFill>
                  <a:schemeClr val="dk1"/>
                </a:solidFill>
                <a:latin typeface="Arial"/>
                <a:ea typeface="Arial"/>
                <a:cs typeface="Arial"/>
                <a:sym typeface="Arial"/>
              </a:rPr>
            </a:br>
            <a:r>
              <a:rPr b="1" i="0" lang="en-US" sz="3100" u="none" cap="none" strike="noStrike">
                <a:solidFill>
                  <a:schemeClr val="dk1"/>
                </a:solidFill>
                <a:latin typeface="Arial"/>
                <a:ea typeface="Arial"/>
                <a:cs typeface="Arial"/>
                <a:sym typeface="Arial"/>
              </a:rPr>
              <a:t>arch</a:t>
            </a:r>
            <a:endParaRPr b="0" i="0" sz="1400" u="none" cap="none" strike="noStrike">
              <a:solidFill>
                <a:srgbClr val="000000"/>
              </a:solidFill>
              <a:latin typeface="Arial"/>
              <a:ea typeface="Arial"/>
              <a:cs typeface="Arial"/>
              <a:sym typeface="Arial"/>
            </a:endParaRPr>
          </a:p>
        </p:txBody>
      </p:sp>
      <p:sp>
        <p:nvSpPr>
          <p:cNvPr id="143" name="Google Shape;143;p22"/>
          <p:cNvSpPr/>
          <p:nvPr/>
        </p:nvSpPr>
        <p:spPr>
          <a:xfrm>
            <a:off x="4114800" y="2590800"/>
            <a:ext cx="5029200" cy="1447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1"/>
              </a:buClr>
              <a:buSzPts val="2300"/>
              <a:buFont typeface="Arial"/>
              <a:buNone/>
            </a:pPr>
            <a:r>
              <a:rPr b="0" i="0" lang="en-US" sz="2300" u="none" cap="none" strike="noStrike">
                <a:solidFill>
                  <a:schemeClr val="dk1"/>
                </a:solidFill>
                <a:latin typeface="Arial"/>
                <a:ea typeface="Arial"/>
                <a:cs typeface="Arial"/>
                <a:sym typeface="Arial"/>
              </a:rPr>
              <a:t>is a neuron circuit from the peripheral</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receptor through the CNS to the </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peripheral effector (working body). </a:t>
            </a:r>
            <a:endParaRPr b="0" i="0" sz="1400" u="none" cap="none" strike="noStrike">
              <a:solidFill>
                <a:srgbClr val="000000"/>
              </a:solidFill>
              <a:latin typeface="Arial"/>
              <a:ea typeface="Arial"/>
              <a:cs typeface="Arial"/>
              <a:sym typeface="Arial"/>
            </a:endParaRPr>
          </a:p>
        </p:txBody>
      </p:sp>
      <p:cxnSp>
        <p:nvCxnSpPr>
          <p:cNvPr id="144" name="Google Shape;144;p22"/>
          <p:cNvCxnSpPr/>
          <p:nvPr/>
        </p:nvCxnSpPr>
        <p:spPr>
          <a:xfrm>
            <a:off x="3276600" y="1371600"/>
            <a:ext cx="762000" cy="1143000"/>
          </a:xfrm>
          <a:prstGeom prst="straightConnector1">
            <a:avLst/>
          </a:prstGeom>
          <a:noFill/>
          <a:ln cap="flat" cmpd="sng" w="127000">
            <a:solidFill>
              <a:schemeClr val="dk2"/>
            </a:solidFill>
            <a:prstDash val="solid"/>
            <a:miter lim="800000"/>
            <a:headEnd len="sm" w="sm" type="none"/>
            <a:tailEnd len="med" w="med" type="stealth"/>
          </a:ln>
        </p:spPr>
      </p:cxn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Tahoma"/>
              <a:buNone/>
            </a:pPr>
            <a:r>
              <a:rPr b="1" i="0" lang="en-US" sz="3600" u="none" cap="none" strike="noStrike">
                <a:solidFill>
                  <a:schemeClr val="dk1"/>
                </a:solidFill>
                <a:latin typeface="Tahoma"/>
                <a:ea typeface="Tahoma"/>
                <a:cs typeface="Tahoma"/>
                <a:sym typeface="Tahoma"/>
              </a:rPr>
              <a:t>Components of the reflectory arch</a:t>
            </a:r>
            <a:r>
              <a:rPr b="0" i="0" lang="en-US" sz="3800" u="none" cap="none" strike="noStrike">
                <a:solidFill>
                  <a:srgbClr val="FFFF00"/>
                </a:solidFill>
                <a:latin typeface="Tahoma"/>
                <a:ea typeface="Tahoma"/>
                <a:cs typeface="Tahoma"/>
                <a:sym typeface="Tahoma"/>
              </a:rPr>
              <a:t> </a:t>
            </a:r>
            <a:endParaRPr b="0" i="0" sz="1400" u="none" cap="none" strike="noStrike">
              <a:solidFill>
                <a:srgbClr val="000000"/>
              </a:solidFill>
              <a:latin typeface="Arial"/>
              <a:ea typeface="Arial"/>
              <a:cs typeface="Arial"/>
              <a:sym typeface="Arial"/>
            </a:endParaRPr>
          </a:p>
        </p:txBody>
      </p:sp>
      <p:sp>
        <p:nvSpPr>
          <p:cNvPr id="150" name="Google Shape;150;p23"/>
          <p:cNvSpPr/>
          <p:nvPr/>
        </p:nvSpPr>
        <p:spPr>
          <a:xfrm>
            <a:off x="0" y="1268412"/>
            <a:ext cx="3106737" cy="642937"/>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1. Receptors</a:t>
            </a:r>
            <a:endParaRPr b="0" i="0" sz="1400" u="none" cap="none" strike="noStrike">
              <a:solidFill>
                <a:srgbClr val="000000"/>
              </a:solidFill>
              <a:latin typeface="Arial"/>
              <a:ea typeface="Arial"/>
              <a:cs typeface="Arial"/>
              <a:sym typeface="Arial"/>
            </a:endParaRPr>
          </a:p>
        </p:txBody>
      </p:sp>
      <p:sp>
        <p:nvSpPr>
          <p:cNvPr id="151" name="Google Shape;151;p23"/>
          <p:cNvSpPr/>
          <p:nvPr/>
        </p:nvSpPr>
        <p:spPr>
          <a:xfrm>
            <a:off x="0" y="2205037"/>
            <a:ext cx="3970337"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2. Afferent pathways</a:t>
            </a:r>
            <a:endParaRPr b="0" i="0" sz="1400" u="none" cap="none" strike="noStrike">
              <a:solidFill>
                <a:srgbClr val="000000"/>
              </a:solidFill>
              <a:latin typeface="Arial"/>
              <a:ea typeface="Arial"/>
              <a:cs typeface="Arial"/>
              <a:sym typeface="Arial"/>
            </a:endParaRPr>
          </a:p>
        </p:txBody>
      </p:sp>
      <p:sp>
        <p:nvSpPr>
          <p:cNvPr id="152" name="Google Shape;152;p23"/>
          <p:cNvSpPr/>
          <p:nvPr/>
        </p:nvSpPr>
        <p:spPr>
          <a:xfrm>
            <a:off x="0" y="2997200"/>
            <a:ext cx="3924300" cy="9366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3. Neuronal centre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60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 (central neurons)</a:t>
            </a:r>
            <a:endParaRPr b="0" i="0" sz="1400" u="none" cap="none" strike="noStrike">
              <a:solidFill>
                <a:srgbClr val="000000"/>
              </a:solidFill>
              <a:latin typeface="Arial"/>
              <a:ea typeface="Arial"/>
              <a:cs typeface="Arial"/>
              <a:sym typeface="Arial"/>
            </a:endParaRPr>
          </a:p>
        </p:txBody>
      </p:sp>
      <p:sp>
        <p:nvSpPr>
          <p:cNvPr id="153" name="Google Shape;153;p23"/>
          <p:cNvSpPr/>
          <p:nvPr/>
        </p:nvSpPr>
        <p:spPr>
          <a:xfrm>
            <a:off x="0" y="4292600"/>
            <a:ext cx="3538537"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4. Efferent pathways</a:t>
            </a:r>
            <a:endParaRPr b="0" i="0" sz="1400" u="none" cap="none" strike="noStrike">
              <a:solidFill>
                <a:srgbClr val="000000"/>
              </a:solidFill>
              <a:latin typeface="Arial"/>
              <a:ea typeface="Arial"/>
              <a:cs typeface="Arial"/>
              <a:sym typeface="Arial"/>
            </a:endParaRPr>
          </a:p>
        </p:txBody>
      </p:sp>
      <p:sp>
        <p:nvSpPr>
          <p:cNvPr id="154" name="Google Shape;154;p23"/>
          <p:cNvSpPr/>
          <p:nvPr/>
        </p:nvSpPr>
        <p:spPr>
          <a:xfrm>
            <a:off x="250825" y="5589587"/>
            <a:ext cx="2171700"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5. Effector</a:t>
            </a:r>
            <a:endParaRPr b="0" i="0" sz="1400" u="none" cap="none" strike="noStrike">
              <a:solidFill>
                <a:srgbClr val="000000"/>
              </a:solidFill>
              <a:latin typeface="Arial"/>
              <a:ea typeface="Arial"/>
              <a:cs typeface="Arial"/>
              <a:sym typeface="Arial"/>
            </a:endParaRPr>
          </a:p>
        </p:txBody>
      </p:sp>
      <p:pic>
        <p:nvPicPr>
          <p:cNvPr id="155" name="Google Shape;155;p23"/>
          <p:cNvPicPr preferRelativeResize="0"/>
          <p:nvPr/>
        </p:nvPicPr>
        <p:blipFill rotWithShape="1">
          <a:blip r:embed="rId3">
            <a:alphaModFix/>
          </a:blip>
          <a:srcRect b="0" l="0" r="0" t="0"/>
          <a:stretch/>
        </p:blipFill>
        <p:spPr>
          <a:xfrm>
            <a:off x="3851275" y="1341437"/>
            <a:ext cx="4940300" cy="50657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
                                        <p:tgtEl>
                                          <p:spTgt spid="149"/>
                                        </p:tgtEl>
                                      </p:cBhvr>
                                    </p:animEffect>
                                  </p:childTnLst>
                                </p:cTn>
                              </p:par>
                            </p:childTnLst>
                          </p:cTn>
                        </p:par>
                        <p:par>
                          <p:cTn fill="hold">
                            <p:stCondLst>
                              <p:cond delay="1"/>
                            </p:stCondLst>
                            <p:childTnLst>
                              <p:par>
                                <p:cTn fill="hold" nodeType="afterEffect" presetClass="entr" presetID="2" presetSubtype="8">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500"/>
                                        <p:tgtEl>
                                          <p:spTgt spid="150"/>
                                        </p:tgtEl>
                                        <p:attrNameLst>
                                          <p:attrName>ppt_x</p:attrName>
                                        </p:attrNameLst>
                                      </p:cBhvr>
                                      <p:tavLst>
                                        <p:tav fmla="" tm="0">
                                          <p:val>
                                            <p:strVal val="#ppt_x-1"/>
                                          </p:val>
                                        </p:tav>
                                        <p:tav fmla="" tm="100000">
                                          <p:val>
                                            <p:strVal val="#ppt_x"/>
                                          </p:val>
                                        </p:tav>
                                      </p:tavLst>
                                    </p:anim>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
                                        <p:tgtEl>
                                          <p:spTgt spid="151"/>
                                        </p:tgtEl>
                                      </p:cBhvr>
                                    </p:animEffect>
                                  </p:childTnLst>
                                </p:cTn>
                              </p:par>
                            </p:childTnLst>
                          </p:cTn>
                        </p:par>
                        <p:par>
                          <p:cTn fill="hold">
                            <p:stCondLst>
                              <p:cond delay="502"/>
                            </p:stCondLst>
                            <p:childTnLst>
                              <p:par>
                                <p:cTn fill="hold" nodeType="after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500"/>
                                        <p:tgtEl>
                                          <p:spTgt spid="152"/>
                                        </p:tgtEl>
                                      </p:cBhvr>
                                    </p:animEffect>
                                  </p:childTnLst>
                                </p:cTn>
                              </p:par>
                            </p:childTnLst>
                          </p:cTn>
                        </p:par>
                        <p:par>
                          <p:cTn fill="hold">
                            <p:stCondLst>
                              <p:cond delay="1002"/>
                            </p:stCondLst>
                            <p:childTnLst>
                              <p:par>
                                <p:cTn fill="hold" nodeType="after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
                                        <p:tgtEl>
                                          <p:spTgt spid="153"/>
                                        </p:tgtEl>
                                      </p:cBhvr>
                                    </p:animEffect>
                                  </p:childTnLst>
                                </p:cTn>
                              </p:par>
                            </p:childTnLst>
                          </p:cTn>
                        </p:par>
                        <p:par>
                          <p:cTn fill="hold">
                            <p:stCondLst>
                              <p:cond delay="1003"/>
                            </p:stCondLst>
                            <p:childTnLst>
                              <p:par>
                                <p:cTn fill="hold" nodeType="after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
                                        <p:tgtEl>
                                          <p:spTgt spid="154"/>
                                        </p:tgtEl>
                                      </p:cBhvr>
                                    </p:animEffect>
                                  </p:childTnLst>
                                </p:cTn>
                              </p:par>
                            </p:childTnLst>
                          </p:cTn>
                        </p:par>
                        <p:par>
                          <p:cTn fill="hold">
                            <p:stCondLst>
                              <p:cond delay="1004"/>
                            </p:stCondLst>
                            <p:childTnLst>
                              <p:par>
                                <p:cTn fill="hold" nodeType="after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p:nvPr/>
        </p:nvSpPr>
        <p:spPr>
          <a:xfrm>
            <a:off x="304800" y="762000"/>
            <a:ext cx="2819400" cy="13430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100"/>
              <a:buFont typeface="Arial"/>
              <a:buNone/>
            </a:pPr>
            <a:r>
              <a:rPr b="1" i="0" lang="en-US" sz="3100" u="none" cap="none" strike="noStrike">
                <a:solidFill>
                  <a:schemeClr val="dk1"/>
                </a:solidFill>
                <a:latin typeface="Arial"/>
                <a:ea typeface="Arial"/>
                <a:cs typeface="Arial"/>
                <a:sym typeface="Arial"/>
              </a:rPr>
              <a:t>Neuronal </a:t>
            </a:r>
            <a:br>
              <a:rPr b="1" i="0" lang="en-US" sz="3100" u="none" cap="none" strike="noStrike">
                <a:solidFill>
                  <a:schemeClr val="dk1"/>
                </a:solidFill>
                <a:latin typeface="Arial"/>
                <a:ea typeface="Arial"/>
                <a:cs typeface="Arial"/>
                <a:sym typeface="Arial"/>
              </a:rPr>
            </a:br>
            <a:r>
              <a:rPr b="1" i="0" lang="en-US" sz="3100" u="none" cap="none" strike="noStrike">
                <a:solidFill>
                  <a:schemeClr val="dk1"/>
                </a:solidFill>
                <a:latin typeface="Arial"/>
                <a:ea typeface="Arial"/>
                <a:cs typeface="Arial"/>
                <a:sym typeface="Arial"/>
              </a:rPr>
              <a:t>center</a:t>
            </a:r>
            <a:endParaRPr b="0" i="0" sz="1400" u="none" cap="none" strike="noStrike">
              <a:solidFill>
                <a:srgbClr val="000000"/>
              </a:solidFill>
              <a:latin typeface="Arial"/>
              <a:ea typeface="Arial"/>
              <a:cs typeface="Arial"/>
              <a:sym typeface="Arial"/>
            </a:endParaRPr>
          </a:p>
        </p:txBody>
      </p:sp>
      <p:sp>
        <p:nvSpPr>
          <p:cNvPr id="161" name="Google Shape;161;p24"/>
          <p:cNvSpPr/>
          <p:nvPr/>
        </p:nvSpPr>
        <p:spPr>
          <a:xfrm>
            <a:off x="4114800" y="2590800"/>
            <a:ext cx="5029200" cy="1447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1"/>
              </a:buClr>
              <a:buSzPts val="2300"/>
              <a:buFont typeface="Arial"/>
              <a:buNone/>
            </a:pPr>
            <a:r>
              <a:rPr b="0" i="0" lang="en-US" sz="2300" u="none" cap="none" strike="noStrike">
                <a:solidFill>
                  <a:schemeClr val="dk1"/>
                </a:solidFill>
                <a:latin typeface="Arial"/>
                <a:ea typeface="Arial"/>
                <a:cs typeface="Arial"/>
                <a:sym typeface="Arial"/>
              </a:rPr>
              <a:t>… is one neuron or group of neurons</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which are functioning together to</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provide concrete reflectory  reaction</a:t>
            </a:r>
            <a:endParaRPr b="0" i="0" sz="1400" u="none" cap="none" strike="noStrike">
              <a:solidFill>
                <a:srgbClr val="000000"/>
              </a:solidFill>
              <a:latin typeface="Arial"/>
              <a:ea typeface="Arial"/>
              <a:cs typeface="Arial"/>
              <a:sym typeface="Arial"/>
            </a:endParaRPr>
          </a:p>
        </p:txBody>
      </p:sp>
      <p:cxnSp>
        <p:nvCxnSpPr>
          <p:cNvPr id="162" name="Google Shape;162;p24"/>
          <p:cNvCxnSpPr/>
          <p:nvPr/>
        </p:nvCxnSpPr>
        <p:spPr>
          <a:xfrm>
            <a:off x="3276600" y="1371600"/>
            <a:ext cx="762000" cy="1143000"/>
          </a:xfrm>
          <a:prstGeom prst="straightConnector1">
            <a:avLst/>
          </a:prstGeom>
          <a:noFill/>
          <a:ln cap="flat" cmpd="sng" w="127000">
            <a:solidFill>
              <a:schemeClr val="dk2"/>
            </a:solidFill>
            <a:prstDash val="solid"/>
            <a:miter lim="800000"/>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68" name="Google Shape;168;p2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 In a simple reflex arc there are two neurons&#10;and just one synapse. Such reflexes are&#10;therefore known as monosynaptic ref..." id="169" name="Google Shape;169;p25"/>
          <p:cNvPicPr preferRelativeResize="0"/>
          <p:nvPr/>
        </p:nvPicPr>
        <p:blipFill rotWithShape="1">
          <a:blip r:embed="rId3">
            <a:alphaModFix/>
          </a:blip>
          <a:srcRect b="0" l="0" r="0" t="0"/>
          <a:stretch/>
        </p:blipFill>
        <p:spPr>
          <a:xfrm>
            <a:off x="255587" y="260350"/>
            <a:ext cx="8535987" cy="64087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468312" y="333375"/>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PRINCIPLES OF COORDINATION IN CNS</a:t>
            </a:r>
            <a:endParaRPr/>
          </a:p>
        </p:txBody>
      </p:sp>
      <p:sp>
        <p:nvSpPr>
          <p:cNvPr id="175" name="Google Shape;175;p26"/>
          <p:cNvSpPr txBox="1"/>
          <p:nvPr>
            <p:ph idx="1" type="body"/>
          </p:nvPr>
        </p:nvSpPr>
        <p:spPr>
          <a:xfrm>
            <a:off x="250825" y="1341437"/>
            <a:ext cx="8713787" cy="2374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C00000"/>
              </a:buClr>
              <a:buSzPts val="2800"/>
              <a:buFont typeface="Arial"/>
              <a:buNone/>
            </a:pPr>
            <a:r>
              <a:rPr b="1" i="0" lang="en-US" sz="2800" u="none">
                <a:solidFill>
                  <a:srgbClr val="C00000"/>
                </a:solidFill>
                <a:latin typeface="Calibri"/>
                <a:ea typeface="Calibri"/>
                <a:cs typeface="Calibri"/>
                <a:sym typeface="Calibri"/>
              </a:rPr>
              <a:t>Coordination </a:t>
            </a:r>
            <a:r>
              <a:rPr b="0" i="0" lang="en-US" sz="2800" u="none">
                <a:solidFill>
                  <a:schemeClr val="dk1"/>
                </a:solidFill>
                <a:latin typeface="Calibri"/>
                <a:ea typeface="Calibri"/>
                <a:cs typeface="Calibri"/>
                <a:sym typeface="Calibri"/>
              </a:rPr>
              <a:t>– harmonization of the activity of nervous centers </a:t>
            </a:r>
            <a:endParaRPr/>
          </a:p>
          <a:p>
            <a:pPr indent="-342900" lvl="0" marL="342900" marR="0" rtl="0" algn="l">
              <a:lnSpc>
                <a:spcPct val="100000"/>
              </a:lnSpc>
              <a:spcBef>
                <a:spcPts val="560"/>
              </a:spcBef>
              <a:spcAft>
                <a:spcPts val="0"/>
              </a:spcAft>
              <a:buClr>
                <a:srgbClr val="C00000"/>
              </a:buClr>
              <a:buSzPts val="2800"/>
              <a:buFont typeface="Arial"/>
              <a:buNone/>
            </a:pPr>
            <a:r>
              <a:rPr b="1" i="0" lang="en-US" sz="2800" u="none">
                <a:solidFill>
                  <a:srgbClr val="C00000"/>
                </a:solidFill>
                <a:latin typeface="Calibri"/>
                <a:ea typeface="Calibri"/>
                <a:cs typeface="Calibri"/>
                <a:sym typeface="Calibri"/>
              </a:rPr>
              <a:t>Coordination</a:t>
            </a:r>
            <a:r>
              <a:rPr b="0" i="0" lang="en-US" sz="2800" u="none">
                <a:solidFill>
                  <a:schemeClr val="dk1"/>
                </a:solidFill>
                <a:latin typeface="Calibri"/>
                <a:ea typeface="Calibri"/>
                <a:cs typeface="Calibri"/>
                <a:sym typeface="Calibri"/>
              </a:rPr>
              <a:t> is an association of all actions of organism in a single whole, association neurons in the uniform functional ensemble deciding specific target.</a:t>
            </a:r>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p:txBody>
      </p:sp>
      <p:sp>
        <p:nvSpPr>
          <p:cNvPr id="176" name="Google Shape;176;p26"/>
          <p:cNvSpPr txBox="1"/>
          <p:nvPr/>
        </p:nvSpPr>
        <p:spPr>
          <a:xfrm>
            <a:off x="1835150" y="3687762"/>
            <a:ext cx="6265862" cy="31702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Allocate the following principles of coordination: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divergence and convergences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 reverberation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feedback connection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irradiation excitation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Induction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reciprocal innervation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Dominants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plasticity of the nervous centers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subordinations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common final way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7"/>
          <p:cNvPicPr preferRelativeResize="0"/>
          <p:nvPr/>
        </p:nvPicPr>
        <p:blipFill rotWithShape="1">
          <a:blip r:embed="rId3">
            <a:alphaModFix/>
          </a:blip>
          <a:srcRect b="0" l="0" r="0" t="0"/>
          <a:stretch/>
        </p:blipFill>
        <p:spPr>
          <a:xfrm>
            <a:off x="0" y="0"/>
            <a:ext cx="9144000" cy="7112000"/>
          </a:xfrm>
          <a:prstGeom prst="rect">
            <a:avLst/>
          </a:prstGeom>
          <a:noFill/>
          <a:ln>
            <a:noFill/>
          </a:ln>
        </p:spPr>
      </p:pic>
      <p:sp>
        <p:nvSpPr>
          <p:cNvPr id="182" name="Google Shape;182;p27"/>
          <p:cNvSpPr/>
          <p:nvPr/>
        </p:nvSpPr>
        <p:spPr>
          <a:xfrm>
            <a:off x="304800" y="304800"/>
            <a:ext cx="8686800" cy="1600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Neuronal impulses </a:t>
            </a:r>
            <a:r>
              <a:rPr b="0" i="1" lang="en-US" sz="3600" u="sng" cap="none" strike="noStrike">
                <a:solidFill>
                  <a:srgbClr val="002060"/>
                </a:solidFill>
                <a:latin typeface="Tahoma"/>
                <a:ea typeface="Tahoma"/>
                <a:cs typeface="Tahoma"/>
                <a:sym typeface="Tahoma"/>
              </a:rPr>
              <a:t>divergence</a:t>
            </a:r>
            <a:r>
              <a:rPr b="0" i="1" lang="en-US" sz="3600" u="none" cap="none" strike="noStrike">
                <a:solidFill>
                  <a:srgbClr val="002060"/>
                </a:solidFill>
                <a:latin typeface="Tahoma"/>
                <a:ea typeface="Tahoma"/>
                <a:cs typeface="Tahoma"/>
                <a:sym typeface="Tahoma"/>
              </a:rPr>
              <a:t> within CNS</a:t>
            </a:r>
            <a:endParaRPr b="0" i="0" sz="1400" u="none" cap="none" strike="noStrike">
              <a:solidFill>
                <a:srgbClr val="000000"/>
              </a:solidFill>
              <a:latin typeface="Arial"/>
              <a:ea typeface="Arial"/>
              <a:cs typeface="Arial"/>
              <a:sym typeface="Arial"/>
            </a:endParaRPr>
          </a:p>
        </p:txBody>
      </p:sp>
      <p:sp>
        <p:nvSpPr>
          <p:cNvPr id="183" name="Google Shape;183;p27"/>
          <p:cNvSpPr txBox="1"/>
          <p:nvPr/>
        </p:nvSpPr>
        <p:spPr>
          <a:xfrm>
            <a:off x="5651500" y="4724400"/>
            <a:ext cx="3492500" cy="2305050"/>
          </a:xfrm>
          <a:prstGeom prst="rect">
            <a:avLst/>
          </a:prstGeom>
          <a:solidFill>
            <a:srgbClr val="FFFF00"/>
          </a:solid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neuron cell establish numerous synaptic contracts with different nerve cells; this phenomena known as divergence</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Divergence of signal</a:t>
            </a:r>
            <a:endParaRPr/>
          </a:p>
        </p:txBody>
      </p:sp>
      <p:sp>
        <p:nvSpPr>
          <p:cNvPr id="189" name="Google Shape;189;p2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neuron cell establish numerous synaptic contracts with different nerve cells; this phenomena known as divergence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9"/>
          <p:cNvPicPr preferRelativeResize="0"/>
          <p:nvPr/>
        </p:nvPicPr>
        <p:blipFill rotWithShape="1">
          <a:blip r:embed="rId3">
            <a:alphaModFix/>
          </a:blip>
          <a:srcRect b="0" l="0" r="0" t="0"/>
          <a:stretch/>
        </p:blipFill>
        <p:spPr>
          <a:xfrm>
            <a:off x="0" y="-30162"/>
            <a:ext cx="9144000" cy="6888162"/>
          </a:xfrm>
          <a:prstGeom prst="rect">
            <a:avLst/>
          </a:prstGeom>
          <a:noFill/>
          <a:ln>
            <a:noFill/>
          </a:ln>
        </p:spPr>
      </p:pic>
      <p:sp>
        <p:nvSpPr>
          <p:cNvPr id="195" name="Google Shape;195;p29"/>
          <p:cNvSpPr/>
          <p:nvPr/>
        </p:nvSpPr>
        <p:spPr>
          <a:xfrm>
            <a:off x="152400" y="76200"/>
            <a:ext cx="8839200" cy="1524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Neuronal impulses </a:t>
            </a:r>
            <a:r>
              <a:rPr b="0" i="1" lang="en-US" sz="3600" u="sng" cap="none" strike="noStrike">
                <a:solidFill>
                  <a:srgbClr val="002060"/>
                </a:solidFill>
                <a:latin typeface="Tahoma"/>
                <a:ea typeface="Tahoma"/>
                <a:cs typeface="Tahoma"/>
                <a:sym typeface="Tahoma"/>
              </a:rPr>
              <a:t>convergence</a:t>
            </a:r>
            <a:r>
              <a:rPr b="0" i="1" lang="en-US" sz="3600" u="none" cap="none" strike="noStrike">
                <a:solidFill>
                  <a:srgbClr val="002060"/>
                </a:solidFill>
                <a:latin typeface="Tahoma"/>
                <a:ea typeface="Tahoma"/>
                <a:cs typeface="Tahoma"/>
                <a:sym typeface="Tahoma"/>
              </a:rPr>
              <a:t> within CNS</a:t>
            </a:r>
            <a:endParaRPr b="0" i="0" sz="1400" u="none" cap="none" strike="noStrike">
              <a:solidFill>
                <a:srgbClr val="000000"/>
              </a:solidFill>
              <a:latin typeface="Arial"/>
              <a:ea typeface="Arial"/>
              <a:cs typeface="Arial"/>
              <a:sym typeface="Arial"/>
            </a:endParaRPr>
          </a:p>
        </p:txBody>
      </p:sp>
      <p:sp>
        <p:nvSpPr>
          <p:cNvPr id="196" name="Google Shape;196;p29"/>
          <p:cNvSpPr txBox="1"/>
          <p:nvPr/>
        </p:nvSpPr>
        <p:spPr>
          <a:xfrm>
            <a:off x="0" y="3644900"/>
            <a:ext cx="2987675" cy="2952750"/>
          </a:xfrm>
          <a:prstGeom prst="rect">
            <a:avLst/>
          </a:prstGeom>
          <a:solidFill>
            <a:srgbClr val="FFFF00"/>
          </a:solid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from different source </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from same source</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impulses reaching the CNS, along different afferent fibers that may convert upon the same intermediate or effectors neuron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0"/>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Convergence of signal</a:t>
            </a:r>
            <a:endParaRPr/>
          </a:p>
        </p:txBody>
      </p:sp>
      <p:sp>
        <p:nvSpPr>
          <p:cNvPr id="202" name="Google Shape;202;p3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from different source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from same source</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impulses reaching the CNS, along different afferent fibers that may convert upon the same intermediate or effectors neuron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1"/>
          <p:cNvPicPr preferRelativeResize="0"/>
          <p:nvPr/>
        </p:nvPicPr>
        <p:blipFill rotWithShape="1">
          <a:blip r:embed="rId3">
            <a:alphaModFix/>
          </a:blip>
          <a:srcRect b="0" l="0" r="0" t="0"/>
          <a:stretch/>
        </p:blipFill>
        <p:spPr>
          <a:xfrm>
            <a:off x="0" y="34925"/>
            <a:ext cx="9144000" cy="6823075"/>
          </a:xfrm>
          <a:prstGeom prst="rect">
            <a:avLst/>
          </a:prstGeom>
          <a:noFill/>
          <a:ln>
            <a:noFill/>
          </a:ln>
        </p:spPr>
      </p:pic>
      <p:sp>
        <p:nvSpPr>
          <p:cNvPr id="208" name="Google Shape;208;p31"/>
          <p:cNvSpPr/>
          <p:nvPr/>
        </p:nvSpPr>
        <p:spPr>
          <a:xfrm>
            <a:off x="1116012" y="404812"/>
            <a:ext cx="7239000" cy="1223962"/>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3300"/>
              <a:buFont typeface="Arial"/>
              <a:buNone/>
            </a:pPr>
            <a:r>
              <a:rPr b="1" i="0" lang="en-US" sz="3300" u="none" cap="none" strike="noStrike">
                <a:solidFill>
                  <a:srgbClr val="002060"/>
                </a:solidFill>
                <a:latin typeface="Arial"/>
                <a:ea typeface="Arial"/>
                <a:cs typeface="Arial"/>
                <a:sym typeface="Arial"/>
              </a:rPr>
              <a:t>Principle of the general final way</a:t>
            </a:r>
            <a:r>
              <a:rPr b="1" i="1" lang="en-US" sz="33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09" name="Google Shape;209;p31"/>
          <p:cNvSpPr/>
          <p:nvPr/>
        </p:nvSpPr>
        <p:spPr>
          <a:xfrm>
            <a:off x="457200" y="2438400"/>
            <a:ext cx="13716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Brain </a:t>
            </a:r>
            <a:br>
              <a:rPr b="1" i="0" lang="en-US" sz="2100" u="none" cap="none" strike="noStrike">
                <a:solidFill>
                  <a:schemeClr val="dk1"/>
                </a:solidFill>
                <a:latin typeface="Arial"/>
                <a:ea typeface="Arial"/>
                <a:cs typeface="Arial"/>
                <a:sym typeface="Arial"/>
              </a:rPr>
            </a:br>
            <a:r>
              <a:rPr b="1" i="0" lang="en-US" sz="2100" u="none" cap="none" strike="noStrike">
                <a:solidFill>
                  <a:schemeClr val="dk1"/>
                </a:solidFill>
                <a:latin typeface="Arial"/>
                <a:ea typeface="Arial"/>
                <a:cs typeface="Arial"/>
                <a:sym typeface="Arial"/>
              </a:rPr>
              <a:t>cortex</a:t>
            </a:r>
            <a:endParaRPr b="0" i="0" sz="1400" u="none" cap="none" strike="noStrike">
              <a:solidFill>
                <a:srgbClr val="000000"/>
              </a:solidFill>
              <a:latin typeface="Arial"/>
              <a:ea typeface="Arial"/>
              <a:cs typeface="Arial"/>
              <a:sym typeface="Arial"/>
            </a:endParaRPr>
          </a:p>
        </p:txBody>
      </p:sp>
      <p:sp>
        <p:nvSpPr>
          <p:cNvPr id="210" name="Google Shape;210;p31"/>
          <p:cNvSpPr/>
          <p:nvPr/>
        </p:nvSpPr>
        <p:spPr>
          <a:xfrm>
            <a:off x="457200" y="3886200"/>
            <a:ext cx="19050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Subcortical </a:t>
            </a:r>
            <a:br>
              <a:rPr b="1" i="0" lang="en-US" sz="2100" u="none" cap="none" strike="noStrike">
                <a:solidFill>
                  <a:schemeClr val="dk1"/>
                </a:solidFill>
                <a:latin typeface="Arial"/>
                <a:ea typeface="Arial"/>
                <a:cs typeface="Arial"/>
                <a:sym typeface="Arial"/>
              </a:rPr>
            </a:br>
            <a:r>
              <a:rPr b="1" i="0" lang="en-US" sz="2100" u="none" cap="none" strike="noStrike">
                <a:solidFill>
                  <a:schemeClr val="dk1"/>
                </a:solidFill>
                <a:latin typeface="Arial"/>
                <a:ea typeface="Arial"/>
                <a:cs typeface="Arial"/>
                <a:sym typeface="Arial"/>
              </a:rPr>
              <a:t>structures</a:t>
            </a:r>
            <a:endParaRPr b="0" i="0" sz="1400" u="none" cap="none" strike="noStrike">
              <a:solidFill>
                <a:srgbClr val="000000"/>
              </a:solidFill>
              <a:latin typeface="Arial"/>
              <a:ea typeface="Arial"/>
              <a:cs typeface="Arial"/>
              <a:sym typeface="Arial"/>
            </a:endParaRPr>
          </a:p>
        </p:txBody>
      </p:sp>
      <p:sp>
        <p:nvSpPr>
          <p:cNvPr id="211" name="Google Shape;211;p31"/>
          <p:cNvSpPr/>
          <p:nvPr/>
        </p:nvSpPr>
        <p:spPr>
          <a:xfrm>
            <a:off x="1905000" y="4953000"/>
            <a:ext cx="13716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Brainstem</a:t>
            </a:r>
            <a:endParaRPr b="0" i="0" sz="1400" u="none" cap="none" strike="noStrike">
              <a:solidFill>
                <a:srgbClr val="000000"/>
              </a:solidFill>
              <a:latin typeface="Arial"/>
              <a:ea typeface="Arial"/>
              <a:cs typeface="Arial"/>
              <a:sym typeface="Arial"/>
            </a:endParaRPr>
          </a:p>
        </p:txBody>
      </p:sp>
      <p:sp>
        <p:nvSpPr>
          <p:cNvPr id="212" name="Google Shape;212;p31"/>
          <p:cNvSpPr/>
          <p:nvPr/>
        </p:nvSpPr>
        <p:spPr>
          <a:xfrm>
            <a:off x="1524000" y="5943600"/>
            <a:ext cx="28194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Spinal cord</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08"/>
                                        </p:tgtEl>
                                        <p:attrNameLst>
                                          <p:attrName>style.visibility</p:attrName>
                                        </p:attrNameLst>
                                      </p:cBhvr>
                                      <p:to>
                                        <p:strVal val="visible"/>
                                      </p:to>
                                    </p:set>
                                    <p:anim calcmode="lin" valueType="num">
                                      <p:cBhvr additive="base">
                                        <p:cTn dur="500"/>
                                        <p:tgtEl>
                                          <p:spTgt spid="208"/>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207"/>
                                        </p:tgtEl>
                                        <p:attrNameLst>
                                          <p:attrName>style.visibility</p:attrName>
                                        </p:attrNameLst>
                                      </p:cBhvr>
                                      <p:to>
                                        <p:strVal val="visible"/>
                                      </p:to>
                                    </p:set>
                                    <p:anim calcmode="lin" valueType="num">
                                      <p:cBhvr additive="base">
                                        <p:cTn dur="500"/>
                                        <p:tgtEl>
                                          <p:spTgt spid="207"/>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500"/>
                                        <p:tgtEl>
                                          <p:spTgt spid="209"/>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500"/>
                                        <p:tgtEl>
                                          <p:spTgt spid="210"/>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32"/>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18" name="Google Shape;218;p32"/>
          <p:cNvSpPr/>
          <p:nvPr/>
        </p:nvSpPr>
        <p:spPr>
          <a:xfrm>
            <a:off x="152400" y="838200"/>
            <a:ext cx="8839200" cy="1524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Reverberation of Excitation</a:t>
            </a:r>
            <a:br>
              <a:rPr b="0" i="1" lang="en-US" sz="3600" u="none" cap="none" strike="noStrike">
                <a:solidFill>
                  <a:srgbClr val="002060"/>
                </a:solidFill>
                <a:latin typeface="Tahoma"/>
                <a:ea typeface="Tahoma"/>
                <a:cs typeface="Tahoma"/>
                <a:sym typeface="Tahoma"/>
              </a:rPr>
            </a:br>
            <a:r>
              <a:rPr b="0" i="1" lang="en-US" sz="3600" u="none" cap="none" strike="noStrike">
                <a:solidFill>
                  <a:srgbClr val="002060"/>
                </a:solidFill>
                <a:latin typeface="Tahoma"/>
                <a:ea typeface="Tahoma"/>
                <a:cs typeface="Tahoma"/>
                <a:sym typeface="Tahoma"/>
              </a:rPr>
              <a:t> </a:t>
            </a:r>
            <a:r>
              <a:rPr b="0" i="0" lang="en-US" sz="3200" u="none" cap="none" strike="noStrike">
                <a:solidFill>
                  <a:srgbClr val="002060"/>
                </a:solidFill>
                <a:latin typeface="Tahoma"/>
                <a:ea typeface="Tahoma"/>
                <a:cs typeface="Tahoma"/>
                <a:sym typeface="Tahoma"/>
              </a:rPr>
              <a:t>according to Lorento-de-No</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500"/>
                                        <p:tgtEl>
                                          <p:spTgt spid="217"/>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Irradiation of excitation</a:t>
            </a:r>
            <a:endParaRPr/>
          </a:p>
        </p:txBody>
      </p:sp>
      <p:pic>
        <p:nvPicPr>
          <p:cNvPr id="224" name="Google Shape;224;p33"/>
          <p:cNvPicPr preferRelativeResize="0"/>
          <p:nvPr>
            <p:ph idx="1" type="body"/>
          </p:nvPr>
        </p:nvPicPr>
        <p:blipFill rotWithShape="1">
          <a:blip r:embed="rId3">
            <a:alphaModFix/>
          </a:blip>
          <a:srcRect b="0" l="0" r="0" t="0"/>
          <a:stretch/>
        </p:blipFill>
        <p:spPr>
          <a:xfrm>
            <a:off x="827087" y="2492375"/>
            <a:ext cx="7951787" cy="4083050"/>
          </a:xfrm>
          <a:prstGeom prst="rect">
            <a:avLst/>
          </a:prstGeom>
          <a:noFill/>
          <a:ln>
            <a:noFill/>
          </a:ln>
        </p:spPr>
      </p:pic>
      <p:sp>
        <p:nvSpPr>
          <p:cNvPr id="225" name="Google Shape;225;p33"/>
          <p:cNvSpPr txBox="1"/>
          <p:nvPr/>
        </p:nvSpPr>
        <p:spPr>
          <a:xfrm>
            <a:off x="827087" y="1268412"/>
            <a:ext cx="7921625" cy="1304925"/>
          </a:xfrm>
          <a:prstGeom prst="rect">
            <a:avLst/>
          </a:prstGeom>
          <a:gradFill>
            <a:gsLst>
              <a:gs pos="0">
                <a:srgbClr val="F79646"/>
              </a:gs>
              <a:gs pos="50000">
                <a:srgbClr val="C2D1ED"/>
              </a:gs>
              <a:gs pos="100000">
                <a:srgbClr val="E1E8F5"/>
              </a:gs>
            </a:gsLst>
            <a:lin ang="5400000" scaled="0"/>
          </a:gra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800"/>
              <a:buFont typeface="Arial"/>
              <a:buNone/>
            </a:pPr>
            <a:r>
              <a:rPr b="0" i="1" lang="en-US" sz="2800" u="none" cap="none" strike="noStrike">
                <a:solidFill>
                  <a:schemeClr val="dk1"/>
                </a:solidFill>
                <a:latin typeface="Arial"/>
                <a:ea typeface="Arial"/>
                <a:cs typeface="Arial"/>
                <a:sym typeface="Arial"/>
              </a:rPr>
              <a:t>Spread of excitation through the CNS is known </a:t>
            </a:r>
            <a:r>
              <a:rPr b="1" i="1" lang="en-US" sz="2800" u="none" cap="none" strike="noStrike">
                <a:solidFill>
                  <a:schemeClr val="dk1"/>
                </a:solidFill>
                <a:latin typeface="Arial"/>
                <a:ea typeface="Arial"/>
                <a:cs typeface="Arial"/>
                <a:sym typeface="Arial"/>
              </a:rPr>
              <a:t>irradiation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The principle of feedback </a:t>
            </a:r>
            <a:endParaRPr/>
          </a:p>
        </p:txBody>
      </p:sp>
      <p:sp>
        <p:nvSpPr>
          <p:cNvPr id="231" name="Google Shape;231;p3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Afferent impulsation generated within the organism by the activity of its organ &amp; tissues  can be called secondary in contrast to these first elicited &amp; reflex reaction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Secondary affrentation send impulsations in the CNS about state of motor apparatus, about state of excitatory gland.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C00000"/>
              </a:buClr>
              <a:buSzPts val="4400"/>
              <a:buFont typeface="Calibri"/>
              <a:buNone/>
            </a:pPr>
            <a:r>
              <a:rPr b="1" i="0" lang="en-US" sz="4400" u="none">
                <a:solidFill>
                  <a:srgbClr val="C00000"/>
                </a:solidFill>
                <a:latin typeface="Calibri"/>
                <a:ea typeface="Calibri"/>
                <a:cs typeface="Calibri"/>
                <a:sym typeface="Calibri"/>
              </a:rPr>
              <a:t>Feedback</a:t>
            </a:r>
            <a:endParaRPr/>
          </a:p>
        </p:txBody>
      </p:sp>
      <p:pic>
        <p:nvPicPr>
          <p:cNvPr id="237" name="Google Shape;237;p35"/>
          <p:cNvPicPr preferRelativeResize="0"/>
          <p:nvPr>
            <p:ph idx="1" type="body"/>
          </p:nvPr>
        </p:nvPicPr>
        <p:blipFill rotWithShape="1">
          <a:blip r:embed="rId3">
            <a:alphaModFix/>
          </a:blip>
          <a:srcRect b="0" l="0" r="0" t="0"/>
          <a:stretch/>
        </p:blipFill>
        <p:spPr>
          <a:xfrm>
            <a:off x="971550" y="1484312"/>
            <a:ext cx="4752975" cy="4840287"/>
          </a:xfrm>
          <a:prstGeom prst="rect">
            <a:avLst/>
          </a:prstGeom>
          <a:noFill/>
          <a:ln>
            <a:noFill/>
          </a:ln>
        </p:spPr>
      </p:pic>
      <p:pic>
        <p:nvPicPr>
          <p:cNvPr id="238" name="Google Shape;238;p35"/>
          <p:cNvPicPr preferRelativeResize="0"/>
          <p:nvPr/>
        </p:nvPicPr>
        <p:blipFill rotWithShape="1">
          <a:blip r:embed="rId4">
            <a:alphaModFix/>
          </a:blip>
          <a:srcRect b="0" l="0" r="0" t="0"/>
          <a:stretch/>
        </p:blipFill>
        <p:spPr>
          <a:xfrm>
            <a:off x="6156325" y="1773237"/>
            <a:ext cx="2708275" cy="453548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p:nvPr/>
        </p:nvSpPr>
        <p:spPr>
          <a:xfrm>
            <a:off x="1116012" y="188912"/>
            <a:ext cx="7162800" cy="9906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3300"/>
              <a:buFont typeface="Arial"/>
              <a:buNone/>
            </a:pPr>
            <a:r>
              <a:rPr b="1" i="0" lang="en-US" sz="3300" u="none" cap="none" strike="noStrike">
                <a:solidFill>
                  <a:srgbClr val="002060"/>
                </a:solidFill>
                <a:latin typeface="Arial"/>
                <a:ea typeface="Arial"/>
                <a:cs typeface="Arial"/>
                <a:sym typeface="Arial"/>
              </a:rPr>
              <a:t>Reciprocal innervation</a:t>
            </a:r>
            <a:r>
              <a:rPr b="1" i="1" lang="en-US" sz="4400" u="sng"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44" name="Google Shape;244;p36"/>
          <p:cNvPicPr preferRelativeResize="0"/>
          <p:nvPr/>
        </p:nvPicPr>
        <p:blipFill rotWithShape="1">
          <a:blip r:embed="rId3">
            <a:alphaModFix/>
          </a:blip>
          <a:srcRect b="0" l="0" r="0" t="0"/>
          <a:stretch/>
        </p:blipFill>
        <p:spPr>
          <a:xfrm>
            <a:off x="458787" y="1268412"/>
            <a:ext cx="3333750" cy="4608512"/>
          </a:xfrm>
          <a:prstGeom prst="rect">
            <a:avLst/>
          </a:prstGeom>
          <a:noFill/>
          <a:ln>
            <a:noFill/>
          </a:ln>
        </p:spPr>
      </p:pic>
      <p:pic>
        <p:nvPicPr>
          <p:cNvPr id="245" name="Google Shape;245;p36"/>
          <p:cNvPicPr preferRelativeResize="0"/>
          <p:nvPr/>
        </p:nvPicPr>
        <p:blipFill rotWithShape="1">
          <a:blip r:embed="rId4">
            <a:alphaModFix/>
          </a:blip>
          <a:srcRect b="0" l="0" r="0" t="0"/>
          <a:stretch/>
        </p:blipFill>
        <p:spPr>
          <a:xfrm>
            <a:off x="4356100" y="1484312"/>
            <a:ext cx="4103687" cy="44211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43"/>
                                        </p:tgtEl>
                                        <p:attrNameLst>
                                          <p:attrName>style.visibility</p:attrName>
                                        </p:attrNameLst>
                                      </p:cBhvr>
                                      <p:to>
                                        <p:strVal val="visible"/>
                                      </p:to>
                                    </p:set>
                                    <p:anim calcmode="lin" valueType="num">
                                      <p:cBhvr additive="base">
                                        <p:cTn dur="500"/>
                                        <p:tgtEl>
                                          <p:spTgt spid="24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7"/>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Sucessive and simultaneous induction </a:t>
            </a:r>
            <a:endParaRPr/>
          </a:p>
        </p:txBody>
      </p:sp>
      <p:sp>
        <p:nvSpPr>
          <p:cNvPr id="251" name="Google Shape;251;p37"/>
          <p:cNvSpPr txBox="1"/>
          <p:nvPr>
            <p:ph idx="1" type="body"/>
          </p:nvPr>
        </p:nvSpPr>
        <p:spPr>
          <a:xfrm>
            <a:off x="179387" y="1484312"/>
            <a:ext cx="8785225" cy="46418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Negative </a:t>
            </a:r>
            <a:r>
              <a:rPr b="1" i="0" lang="en-US" sz="3200" u="none">
                <a:solidFill>
                  <a:schemeClr val="dk1"/>
                </a:solidFill>
                <a:latin typeface="Calibri"/>
                <a:ea typeface="Calibri"/>
                <a:cs typeface="Calibri"/>
                <a:sym typeface="Calibri"/>
              </a:rPr>
              <a:t>consecutive </a:t>
            </a:r>
            <a:r>
              <a:rPr b="0" i="0" lang="en-US" sz="3200" u="none">
                <a:solidFill>
                  <a:schemeClr val="dk1"/>
                </a:solidFill>
                <a:latin typeface="Calibri"/>
                <a:ea typeface="Calibri"/>
                <a:cs typeface="Calibri"/>
                <a:sym typeface="Calibri"/>
              </a:rPr>
              <a:t>(successive) induction + → -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Positive </a:t>
            </a:r>
            <a:r>
              <a:rPr b="1" i="0" lang="en-US" sz="3200" u="none">
                <a:solidFill>
                  <a:schemeClr val="dk1"/>
                </a:solidFill>
                <a:latin typeface="Calibri"/>
                <a:ea typeface="Calibri"/>
                <a:cs typeface="Calibri"/>
                <a:sym typeface="Calibri"/>
              </a:rPr>
              <a:t>consecutive </a:t>
            </a:r>
            <a:r>
              <a:rPr b="0" i="0" lang="en-US" sz="3200" u="none">
                <a:solidFill>
                  <a:schemeClr val="dk1"/>
                </a:solidFill>
                <a:latin typeface="Calibri"/>
                <a:ea typeface="Calibri"/>
                <a:cs typeface="Calibri"/>
                <a:sym typeface="Calibri"/>
              </a:rPr>
              <a:t>(successive) induction -→ + </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a:solidFill>
                  <a:schemeClr val="dk1"/>
                </a:solidFill>
                <a:latin typeface="Calibri"/>
                <a:ea typeface="Calibri"/>
                <a:cs typeface="Calibri"/>
                <a:sym typeface="Calibri"/>
              </a:rPr>
              <a:t>These are contrast changes of excitability of the nervous center.  If in the nervous center inhibition develops after excitation is a negative </a:t>
            </a:r>
            <a:r>
              <a:rPr b="1" i="0" lang="en-US" sz="3200" u="none">
                <a:solidFill>
                  <a:schemeClr val="dk1"/>
                </a:solidFill>
                <a:latin typeface="Calibri"/>
                <a:ea typeface="Calibri"/>
                <a:cs typeface="Calibri"/>
                <a:sym typeface="Calibri"/>
              </a:rPr>
              <a:t>consecutive</a:t>
            </a:r>
            <a:r>
              <a:rPr b="0" i="0" lang="en-US" sz="3200" u="none">
                <a:solidFill>
                  <a:schemeClr val="dk1"/>
                </a:solidFill>
                <a:latin typeface="Calibri"/>
                <a:ea typeface="Calibri"/>
                <a:cs typeface="Calibri"/>
                <a:sym typeface="Calibri"/>
              </a:rPr>
              <a:t> induction. If excitation develops after inhibition cause a positive </a:t>
            </a:r>
            <a:r>
              <a:rPr b="1" i="0" lang="en-US" sz="3200" u="none">
                <a:solidFill>
                  <a:schemeClr val="dk1"/>
                </a:solidFill>
                <a:latin typeface="Calibri"/>
                <a:ea typeface="Calibri"/>
                <a:cs typeface="Calibri"/>
                <a:sym typeface="Calibri"/>
              </a:rPr>
              <a:t>consecutive</a:t>
            </a:r>
            <a:r>
              <a:rPr b="0" i="0" lang="en-US" sz="3200" u="none">
                <a:solidFill>
                  <a:schemeClr val="dk1"/>
                </a:solidFill>
                <a:latin typeface="Calibri"/>
                <a:ea typeface="Calibri"/>
                <a:cs typeface="Calibri"/>
                <a:sym typeface="Calibri"/>
              </a:rPr>
              <a:t> induction</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Negative simultaneous == + --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Positive simultaneous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8"/>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Occlusion</a:t>
            </a:r>
            <a:endParaRPr/>
          </a:p>
        </p:txBody>
      </p:sp>
      <p:sp>
        <p:nvSpPr>
          <p:cNvPr id="257" name="Google Shape;257;p38"/>
          <p:cNvSpPr txBox="1"/>
          <p:nvPr>
            <p:ph idx="1" type="body"/>
          </p:nvPr>
        </p:nvSpPr>
        <p:spPr>
          <a:xfrm>
            <a:off x="457200" y="1600200"/>
            <a:ext cx="8229600" cy="23336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consist simultaneously stimulation of 2 groups of afferent fibers, discharge zone, producing an effect whose magnitude is less than arimethical sum of reflexes taken separately</a:t>
            </a:r>
            <a:endParaRPr/>
          </a:p>
        </p:txBody>
      </p:sp>
      <p:pic>
        <p:nvPicPr>
          <p:cNvPr id="258" name="Google Shape;258;p38"/>
          <p:cNvPicPr preferRelativeResize="0"/>
          <p:nvPr/>
        </p:nvPicPr>
        <p:blipFill rotWithShape="1">
          <a:blip r:embed="rId3">
            <a:alphaModFix/>
          </a:blip>
          <a:srcRect b="0" l="0" r="0" t="0"/>
          <a:stretch/>
        </p:blipFill>
        <p:spPr>
          <a:xfrm>
            <a:off x="2555875" y="3644900"/>
            <a:ext cx="3941762" cy="31019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9"/>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Facilitation</a:t>
            </a:r>
            <a:endParaRPr/>
          </a:p>
        </p:txBody>
      </p:sp>
      <p:sp>
        <p:nvSpPr>
          <p:cNvPr id="264" name="Google Shape;264;p39"/>
          <p:cNvSpPr txBox="1"/>
          <p:nvPr>
            <p:ph idx="1" type="body"/>
          </p:nvPr>
        </p:nvSpPr>
        <p:spPr>
          <a:xfrm>
            <a:off x="468312" y="1268412"/>
            <a:ext cx="8229600" cy="2549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consist in simultaneous stimulation of 2 groups of afferent fibers at facilitated zone, producing an effect whose magnitude is bigger than the arthmyatical sum of those reflexes taken separately</a:t>
            </a:r>
            <a:endParaRPr/>
          </a:p>
        </p:txBody>
      </p:sp>
      <p:pic>
        <p:nvPicPr>
          <p:cNvPr id="265" name="Google Shape;265;p39"/>
          <p:cNvPicPr preferRelativeResize="0"/>
          <p:nvPr/>
        </p:nvPicPr>
        <p:blipFill rotWithShape="1">
          <a:blip r:embed="rId3">
            <a:alphaModFix/>
          </a:blip>
          <a:srcRect b="0" l="0" r="0" t="0"/>
          <a:stretch/>
        </p:blipFill>
        <p:spPr>
          <a:xfrm>
            <a:off x="2555875" y="3716337"/>
            <a:ext cx="3686175" cy="2914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0"/>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a dominant </a:t>
            </a:r>
            <a:endParaRPr/>
          </a:p>
        </p:txBody>
      </p:sp>
      <p:pic>
        <p:nvPicPr>
          <p:cNvPr id="271" name="Google Shape;271;p40"/>
          <p:cNvPicPr preferRelativeResize="0"/>
          <p:nvPr>
            <p:ph idx="1" type="body"/>
          </p:nvPr>
        </p:nvPicPr>
        <p:blipFill rotWithShape="1">
          <a:blip r:embed="rId3">
            <a:alphaModFix/>
          </a:blip>
          <a:srcRect b="0" l="0" r="0" t="0"/>
          <a:stretch/>
        </p:blipFill>
        <p:spPr>
          <a:xfrm>
            <a:off x="468312" y="1700212"/>
            <a:ext cx="5562600" cy="1362075"/>
          </a:xfrm>
          <a:prstGeom prst="rect">
            <a:avLst/>
          </a:prstGeom>
          <a:noFill/>
          <a:ln>
            <a:noFill/>
          </a:ln>
        </p:spPr>
      </p:pic>
      <p:pic>
        <p:nvPicPr>
          <p:cNvPr id="272" name="Google Shape;272;p40"/>
          <p:cNvPicPr preferRelativeResize="0"/>
          <p:nvPr/>
        </p:nvPicPr>
        <p:blipFill rotWithShape="1">
          <a:blip r:embed="rId4">
            <a:alphaModFix/>
          </a:blip>
          <a:srcRect b="0" l="0" r="0" t="0"/>
          <a:stretch/>
        </p:blipFill>
        <p:spPr>
          <a:xfrm>
            <a:off x="3419475" y="3716337"/>
            <a:ext cx="5219700" cy="2000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1"/>
          <p:cNvSpPr/>
          <p:nvPr/>
        </p:nvSpPr>
        <p:spPr>
          <a:xfrm>
            <a:off x="228600" y="152400"/>
            <a:ext cx="3429000" cy="6096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2800"/>
              <a:buFont typeface="Tahoma"/>
              <a:buNone/>
            </a:pPr>
            <a:r>
              <a:rPr b="1" i="0" lang="en-US" sz="2800" u="none" cap="none" strike="noStrike">
                <a:solidFill>
                  <a:srgbClr val="002060"/>
                </a:solidFill>
                <a:latin typeface="Tahoma"/>
                <a:ea typeface="Tahoma"/>
                <a:cs typeface="Tahoma"/>
                <a:sym typeface="Tahoma"/>
              </a:rPr>
              <a:t>DOMINANTA</a:t>
            </a:r>
            <a:endParaRPr b="0" i="0" sz="1400" u="none" cap="none" strike="noStrike">
              <a:solidFill>
                <a:srgbClr val="000000"/>
              </a:solidFill>
              <a:latin typeface="Arial"/>
              <a:ea typeface="Arial"/>
              <a:cs typeface="Arial"/>
              <a:sym typeface="Arial"/>
            </a:endParaRPr>
          </a:p>
        </p:txBody>
      </p:sp>
      <p:sp>
        <p:nvSpPr>
          <p:cNvPr id="278" name="Google Shape;278;p41"/>
          <p:cNvSpPr/>
          <p:nvPr/>
        </p:nvSpPr>
        <p:spPr>
          <a:xfrm>
            <a:off x="6477000" y="76200"/>
            <a:ext cx="2590800" cy="2286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folHlink"/>
              </a:buClr>
              <a:buSzPts val="1800"/>
              <a:buFont typeface="Arial"/>
              <a:buNone/>
            </a:pPr>
            <a:r>
              <a:rPr b="0" i="0" lang="en-US" sz="1800" u="none" cap="none" strike="noStrike">
                <a:solidFill>
                  <a:schemeClr val="folHlink"/>
                </a:solidFill>
                <a:latin typeface="Arial"/>
                <a:ea typeface="Arial"/>
                <a:cs typeface="Arial"/>
                <a:sym typeface="Arial"/>
              </a:rPr>
              <a:t>- the prevailing excitation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within CNS, which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change and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"subordinate" to itself,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at present, the activity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of other centres.</a:t>
            </a:r>
            <a:br>
              <a:rPr b="0" i="0" lang="en-US" sz="1800" u="none" cap="none" strike="noStrike">
                <a:solidFill>
                  <a:schemeClr val="folHlink"/>
                </a:solidFill>
                <a:latin typeface="Arial"/>
                <a:ea typeface="Arial"/>
                <a:cs typeface="Arial"/>
                <a:sym typeface="Arial"/>
              </a:rPr>
            </a:br>
            <a:r>
              <a:rPr b="1" i="0" lang="en-US" sz="1600" u="none" cap="none" strike="noStrike">
                <a:solidFill>
                  <a:schemeClr val="dk1"/>
                </a:solidFill>
                <a:latin typeface="Arial"/>
                <a:ea typeface="Arial"/>
                <a:cs typeface="Arial"/>
                <a:sym typeface="Arial"/>
              </a:rPr>
              <a:t>O.O. Ukhtomsky</a:t>
            </a:r>
            <a:endParaRPr b="0" i="0" sz="1400" u="none" cap="none" strike="noStrike">
              <a:solidFill>
                <a:srgbClr val="000000"/>
              </a:solidFill>
              <a:latin typeface="Arial"/>
              <a:ea typeface="Arial"/>
              <a:cs typeface="Arial"/>
              <a:sym typeface="Arial"/>
            </a:endParaRPr>
          </a:p>
        </p:txBody>
      </p:sp>
      <p:cxnSp>
        <p:nvCxnSpPr>
          <p:cNvPr id="279" name="Google Shape;279;p41"/>
          <p:cNvCxnSpPr/>
          <p:nvPr/>
        </p:nvCxnSpPr>
        <p:spPr>
          <a:xfrm>
            <a:off x="3810000" y="533400"/>
            <a:ext cx="2514600" cy="0"/>
          </a:xfrm>
          <a:prstGeom prst="straightConnector1">
            <a:avLst/>
          </a:prstGeom>
          <a:noFill/>
          <a:ln cap="sq" cmpd="sng" w="50800">
            <a:solidFill>
              <a:srgbClr val="FFFF00"/>
            </a:solidFill>
            <a:prstDash val="solid"/>
            <a:miter lim="800000"/>
            <a:headEnd len="sm" w="sm" type="none"/>
            <a:tailEnd len="sm" w="sm" type="triangle"/>
          </a:ln>
        </p:spPr>
      </p:cxnSp>
      <p:cxnSp>
        <p:nvCxnSpPr>
          <p:cNvPr id="280" name="Google Shape;280;p41"/>
          <p:cNvCxnSpPr/>
          <p:nvPr/>
        </p:nvCxnSpPr>
        <p:spPr>
          <a:xfrm>
            <a:off x="2514600" y="914400"/>
            <a:ext cx="0" cy="609600"/>
          </a:xfrm>
          <a:prstGeom prst="straightConnector1">
            <a:avLst/>
          </a:prstGeom>
          <a:noFill/>
          <a:ln cap="sq" cmpd="sng" w="50800">
            <a:solidFill>
              <a:srgbClr val="FFFF00"/>
            </a:solidFill>
            <a:prstDash val="solid"/>
            <a:miter lim="800000"/>
            <a:headEnd len="sm" w="sm" type="none"/>
            <a:tailEnd len="sm" w="sm" type="triangle"/>
          </a:ln>
        </p:spPr>
      </p:cxnSp>
      <p:sp>
        <p:nvSpPr>
          <p:cNvPr id="281" name="Google Shape;281;p41"/>
          <p:cNvSpPr/>
          <p:nvPr/>
        </p:nvSpPr>
        <p:spPr>
          <a:xfrm>
            <a:off x="228600" y="16764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1. Neurones hyperexcitability </a:t>
            </a:r>
            <a:endParaRPr b="0" i="0" sz="1400" u="none" cap="none" strike="noStrike">
              <a:solidFill>
                <a:srgbClr val="000000"/>
              </a:solidFill>
              <a:latin typeface="Arial"/>
              <a:ea typeface="Arial"/>
              <a:cs typeface="Arial"/>
              <a:sym typeface="Arial"/>
            </a:endParaRPr>
          </a:p>
        </p:txBody>
      </p:sp>
      <p:sp>
        <p:nvSpPr>
          <p:cNvPr id="282" name="Google Shape;282;p41"/>
          <p:cNvSpPr/>
          <p:nvPr/>
        </p:nvSpPr>
        <p:spPr>
          <a:xfrm>
            <a:off x="228600" y="24384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2. Stability of excitation </a:t>
            </a:r>
            <a:endParaRPr b="0" i="0" sz="1400" u="none" cap="none" strike="noStrike">
              <a:solidFill>
                <a:srgbClr val="000000"/>
              </a:solidFill>
              <a:latin typeface="Arial"/>
              <a:ea typeface="Arial"/>
              <a:cs typeface="Arial"/>
              <a:sym typeface="Arial"/>
            </a:endParaRPr>
          </a:p>
        </p:txBody>
      </p:sp>
      <p:sp>
        <p:nvSpPr>
          <p:cNvPr id="283" name="Google Shape;283;p41"/>
          <p:cNvSpPr/>
          <p:nvPr/>
        </p:nvSpPr>
        <p:spPr>
          <a:xfrm>
            <a:off x="323850" y="32131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3. Ability of excitation summation </a:t>
            </a:r>
            <a:endParaRPr b="0" i="0" sz="1400" u="none" cap="none" strike="noStrike">
              <a:solidFill>
                <a:srgbClr val="000000"/>
              </a:solidFill>
              <a:latin typeface="Arial"/>
              <a:ea typeface="Arial"/>
              <a:cs typeface="Arial"/>
              <a:sym typeface="Arial"/>
            </a:endParaRPr>
          </a:p>
        </p:txBody>
      </p:sp>
      <p:sp>
        <p:nvSpPr>
          <p:cNvPr id="284" name="Google Shape;284;p41"/>
          <p:cNvSpPr/>
          <p:nvPr/>
        </p:nvSpPr>
        <p:spPr>
          <a:xfrm>
            <a:off x="228600" y="3962400"/>
            <a:ext cx="59436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4. Ability to inhibit other nervous centres</a:t>
            </a:r>
            <a:br>
              <a:rPr b="1" i="0" lang="en-US" sz="2000" u="none" cap="none" strike="noStrike">
                <a:solidFill>
                  <a:srgbClr val="002060"/>
                </a:solidFill>
                <a:latin typeface="Arial"/>
                <a:ea typeface="Arial"/>
                <a:cs typeface="Arial"/>
                <a:sym typeface="Arial"/>
              </a:rPr>
            </a:br>
            <a:r>
              <a:rPr b="1" i="0" lang="en-US" sz="2000" u="none" cap="none" strike="noStrike">
                <a:solidFill>
                  <a:srgbClr val="002060"/>
                </a:solidFill>
                <a:latin typeface="Arial"/>
                <a:ea typeface="Arial"/>
                <a:cs typeface="Arial"/>
                <a:sym typeface="Arial"/>
              </a:rPr>
              <a:t> and reflectory systems </a:t>
            </a:r>
            <a:endParaRPr b="0" i="0" sz="1400" u="none" cap="none" strike="noStrike">
              <a:solidFill>
                <a:srgbClr val="000000"/>
              </a:solidFill>
              <a:latin typeface="Arial"/>
              <a:ea typeface="Arial"/>
              <a:cs typeface="Arial"/>
              <a:sym typeface="Arial"/>
            </a:endParaRPr>
          </a:p>
        </p:txBody>
      </p:sp>
      <p:sp>
        <p:nvSpPr>
          <p:cNvPr id="285" name="Google Shape;285;p41"/>
          <p:cNvSpPr/>
          <p:nvPr/>
        </p:nvSpPr>
        <p:spPr>
          <a:xfrm>
            <a:off x="228600" y="4953000"/>
            <a:ext cx="59436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5. Ability to keep the excitation till the end </a:t>
            </a:r>
            <a:br>
              <a:rPr b="1" i="0" lang="en-US" sz="2000" u="none" cap="none" strike="noStrike">
                <a:solidFill>
                  <a:srgbClr val="002060"/>
                </a:solidFill>
                <a:latin typeface="Arial"/>
                <a:ea typeface="Arial"/>
                <a:cs typeface="Arial"/>
                <a:sym typeface="Arial"/>
              </a:rPr>
            </a:br>
            <a:r>
              <a:rPr b="1" i="0" lang="en-US" sz="2000" u="none" cap="none" strike="noStrike">
                <a:solidFill>
                  <a:srgbClr val="002060"/>
                </a:solidFill>
                <a:latin typeface="Arial"/>
                <a:ea typeface="Arial"/>
                <a:cs typeface="Arial"/>
                <a:sym typeface="Arial"/>
              </a:rPr>
              <a:t>of stimulation – this is </a:t>
            </a:r>
            <a:r>
              <a:rPr b="1" i="0" lang="en-US" sz="2000" u="sng" cap="none" strike="noStrike">
                <a:solidFill>
                  <a:srgbClr val="002060"/>
                </a:solidFill>
                <a:latin typeface="Arial"/>
                <a:ea typeface="Arial"/>
                <a:cs typeface="Arial"/>
                <a:sym typeface="Arial"/>
              </a:rPr>
              <a:t>‘dominant’s’ inertia</a:t>
            </a:r>
            <a:r>
              <a:rPr b="1" i="0" lang="en-US" sz="20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par>
                          <p:cTn fill="hold">
                            <p:stCondLst>
                              <p:cond delay="1000"/>
                            </p:stCondLst>
                            <p:childTnLst>
                              <p:par>
                                <p:cTn fill="hold" nodeType="afterEffect" presetClass="entr" presetID="2" presetSubtype="1">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500"/>
                                        <p:tgtEl>
                                          <p:spTgt spid="279"/>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
                                        <p:tgtEl>
                                          <p:spTgt spid="278"/>
                                        </p:tgtEl>
                                      </p:cBhvr>
                                    </p:animEffect>
                                  </p:childTnLst>
                                </p:cTn>
                              </p:par>
                            </p:childTnLst>
                          </p:cTn>
                        </p:par>
                        <p:par>
                          <p:cTn fill="hold">
                            <p:stCondLst>
                              <p:cond delay="1501"/>
                            </p:stCondLst>
                            <p:childTnLst>
                              <p:par>
                                <p:cTn fill="hold" nodeType="afterEffect" presetClass="entr" presetID="2" presetSubtype="1">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500"/>
                                        <p:tgtEl>
                                          <p:spTgt spid="280"/>
                                        </p:tgtEl>
                                        <p:attrNameLst>
                                          <p:attrName>ppt_y</p:attrName>
                                        </p:attrNameLst>
                                      </p:cBhvr>
                                      <p:tavLst>
                                        <p:tav fmla="" tm="0">
                                          <p:val>
                                            <p:strVal val="#ppt_y-1"/>
                                          </p:val>
                                        </p:tav>
                                        <p:tav fmla="" tm="100000">
                                          <p:val>
                                            <p:strVal val="#ppt_y"/>
                                          </p:val>
                                        </p:tav>
                                      </p:tavLst>
                                    </p:anim>
                                  </p:childTnLst>
                                </p:cTn>
                              </p:par>
                            </p:childTnLst>
                          </p:cTn>
                        </p:par>
                        <p:par>
                          <p:cTn fill="hold">
                            <p:stCondLst>
                              <p:cond delay="2001"/>
                            </p:stCondLst>
                            <p:childTnLst>
                              <p:par>
                                <p:cTn fill="hold" nodeType="afterEffect" presetClass="entr" presetID="2" presetSubtype="1">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500"/>
                                        <p:tgtEl>
                                          <p:spTgt spid="281"/>
                                        </p:tgtEl>
                                        <p:attrNameLst>
                                          <p:attrName>ppt_y</p:attrName>
                                        </p:attrNameLst>
                                      </p:cBhvr>
                                      <p:tavLst>
                                        <p:tav fmla="" tm="0">
                                          <p:val>
                                            <p:strVal val="#ppt_y-1"/>
                                          </p:val>
                                        </p:tav>
                                        <p:tav fmla="" tm="100000">
                                          <p:val>
                                            <p:strVal val="#ppt_y"/>
                                          </p:val>
                                        </p:tav>
                                      </p:tavLst>
                                    </p:anim>
                                  </p:childTnLst>
                                </p:cTn>
                              </p:par>
                            </p:childTnLst>
                          </p:cTn>
                        </p:par>
                        <p:par>
                          <p:cTn fill="hold">
                            <p:stCondLst>
                              <p:cond delay="2501"/>
                            </p:stCondLst>
                            <p:childTnLst>
                              <p:par>
                                <p:cTn fill="hold" nodeType="afterEffect" presetClass="entr" presetID="2" presetSubtype="8">
                                  <p:stCondLst>
                                    <p:cond delay="0"/>
                                  </p:stCondLst>
                                  <p:childTnLst>
                                    <p:set>
                                      <p:cBhvr>
                                        <p:cTn dur="1" fill="hold">
                                          <p:stCondLst>
                                            <p:cond delay="0"/>
                                          </p:stCondLst>
                                        </p:cTn>
                                        <p:tgtEl>
                                          <p:spTgt spid="282"/>
                                        </p:tgtEl>
                                        <p:attrNameLst>
                                          <p:attrName>style.visibility</p:attrName>
                                        </p:attrNameLst>
                                      </p:cBhvr>
                                      <p:to>
                                        <p:strVal val="visible"/>
                                      </p:to>
                                    </p:set>
                                    <p:anim calcmode="lin" valueType="num">
                                      <p:cBhvr additive="base">
                                        <p:cTn dur="500"/>
                                        <p:tgtEl>
                                          <p:spTgt spid="282"/>
                                        </p:tgtEl>
                                        <p:attrNameLst>
                                          <p:attrName>ppt_x</p:attrName>
                                        </p:attrNameLst>
                                      </p:cBhvr>
                                      <p:tavLst>
                                        <p:tav fmla="" tm="0">
                                          <p:val>
                                            <p:strVal val="#ppt_x-1"/>
                                          </p:val>
                                        </p:tav>
                                        <p:tav fmla="" tm="100000">
                                          <p:val>
                                            <p:strVal val="#ppt_x"/>
                                          </p:val>
                                        </p:tav>
                                      </p:tavLst>
                                    </p:anim>
                                  </p:childTnLst>
                                </p:cTn>
                              </p:par>
                            </p:childTnLst>
                          </p:cTn>
                        </p:par>
                        <p:par>
                          <p:cTn fill="hold">
                            <p:stCondLst>
                              <p:cond delay="3001"/>
                            </p:stCondLst>
                            <p:childTnLst>
                              <p:par>
                                <p:cTn fill="hold" nodeType="afterEffect" presetClass="entr" presetID="2" presetSubtype="8">
                                  <p:stCondLst>
                                    <p:cond delay="0"/>
                                  </p:stCondLst>
                                  <p:childTnLst>
                                    <p:set>
                                      <p:cBhvr>
                                        <p:cTn dur="1" fill="hold">
                                          <p:stCondLst>
                                            <p:cond delay="0"/>
                                          </p:stCondLst>
                                        </p:cTn>
                                        <p:tgtEl>
                                          <p:spTgt spid="283"/>
                                        </p:tgtEl>
                                        <p:attrNameLst>
                                          <p:attrName>style.visibility</p:attrName>
                                        </p:attrNameLst>
                                      </p:cBhvr>
                                      <p:to>
                                        <p:strVal val="visible"/>
                                      </p:to>
                                    </p:set>
                                    <p:anim calcmode="lin" valueType="num">
                                      <p:cBhvr additive="base">
                                        <p:cTn dur="500"/>
                                        <p:tgtEl>
                                          <p:spTgt spid="283"/>
                                        </p:tgtEl>
                                        <p:attrNameLst>
                                          <p:attrName>ppt_x</p:attrName>
                                        </p:attrNameLst>
                                      </p:cBhvr>
                                      <p:tavLst>
                                        <p:tav fmla="" tm="0">
                                          <p:val>
                                            <p:strVal val="#ppt_x-1"/>
                                          </p:val>
                                        </p:tav>
                                        <p:tav fmla="" tm="100000">
                                          <p:val>
                                            <p:strVal val="#ppt_x"/>
                                          </p:val>
                                        </p:tav>
                                      </p:tavLst>
                                    </p:anim>
                                  </p:childTnLst>
                                </p:cTn>
                              </p:par>
                            </p:childTnLst>
                          </p:cTn>
                        </p:par>
                        <p:par>
                          <p:cTn fill="hold">
                            <p:stCondLst>
                              <p:cond delay="3501"/>
                            </p:stCondLst>
                            <p:childTnLst>
                              <p:par>
                                <p:cTn fill="hold" nodeType="afterEffect" presetClass="entr" presetID="2" presetSubtype="8">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500"/>
                                        <p:tgtEl>
                                          <p:spTgt spid="284"/>
                                        </p:tgtEl>
                                        <p:attrNameLst>
                                          <p:attrName>ppt_x</p:attrName>
                                        </p:attrNameLst>
                                      </p:cBhvr>
                                      <p:tavLst>
                                        <p:tav fmla="" tm="0">
                                          <p:val>
                                            <p:strVal val="#ppt_x-1"/>
                                          </p:val>
                                        </p:tav>
                                        <p:tav fmla="" tm="100000">
                                          <p:val>
                                            <p:strVal val="#ppt_x"/>
                                          </p:val>
                                        </p:tav>
                                      </p:tavLst>
                                    </p:anim>
                                  </p:childTnLst>
                                </p:cTn>
                              </p:par>
                            </p:childTnLst>
                          </p:cTn>
                        </p:par>
                        <p:par>
                          <p:cTn fill="hold">
                            <p:stCondLst>
                              <p:cond delay="4001"/>
                            </p:stCondLst>
                            <p:childTnLst>
                              <p:par>
                                <p:cTn fill="hold" nodeType="afterEffect" presetClass="entr" presetID="2" presetSubtype="8">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500"/>
                                        <p:tgtEl>
                                          <p:spTgt spid="28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42"/>
          <p:cNvPicPr preferRelativeResize="0"/>
          <p:nvPr/>
        </p:nvPicPr>
        <p:blipFill rotWithShape="1">
          <a:blip r:embed="rId3">
            <a:alphaModFix/>
          </a:blip>
          <a:srcRect b="0" l="0" r="0" t="0"/>
          <a:stretch/>
        </p:blipFill>
        <p:spPr>
          <a:xfrm>
            <a:off x="0" y="0"/>
            <a:ext cx="9144000" cy="6888162"/>
          </a:xfrm>
          <a:prstGeom prst="rect">
            <a:avLst/>
          </a:prstGeom>
          <a:noFill/>
          <a:ln>
            <a:noFill/>
          </a:ln>
        </p:spPr>
      </p:pic>
      <p:sp>
        <p:nvSpPr>
          <p:cNvPr id="291" name="Google Shape;291;p42"/>
          <p:cNvSpPr/>
          <p:nvPr/>
        </p:nvSpPr>
        <p:spPr>
          <a:xfrm>
            <a:off x="827087" y="333375"/>
            <a:ext cx="72390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FF"/>
              </a:buClr>
              <a:buSzPts val="3300"/>
              <a:buFont typeface="Arial"/>
              <a:buNone/>
            </a:pPr>
            <a:r>
              <a:rPr b="1" i="0" lang="en-US" sz="3300" u="none" cap="none" strike="noStrike">
                <a:solidFill>
                  <a:srgbClr val="CCFFFF"/>
                </a:solidFill>
                <a:latin typeface="Arial"/>
                <a:ea typeface="Arial"/>
                <a:cs typeface="Arial"/>
                <a:sym typeface="Arial"/>
              </a:rPr>
              <a:t> </a:t>
            </a:r>
            <a:r>
              <a:rPr b="1" i="0" lang="en-US" sz="3300" u="none" cap="none" strike="noStrike">
                <a:solidFill>
                  <a:srgbClr val="002060"/>
                </a:solidFill>
                <a:latin typeface="Arial"/>
                <a:ea typeface="Arial"/>
                <a:cs typeface="Arial"/>
                <a:sym typeface="Arial"/>
              </a:rPr>
              <a:t>Principle of dominant relations</a:t>
            </a:r>
            <a:r>
              <a:rPr b="1" i="1" lang="en-US" sz="33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92" name="Google Shape;292;p42"/>
          <p:cNvSpPr/>
          <p:nvPr/>
        </p:nvSpPr>
        <p:spPr>
          <a:xfrm>
            <a:off x="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Stimuli</a:t>
            </a:r>
            <a:endParaRPr b="0" i="0" sz="1400" u="none" cap="none" strike="noStrike">
              <a:solidFill>
                <a:srgbClr val="000000"/>
              </a:solidFill>
              <a:latin typeface="Arial"/>
              <a:ea typeface="Arial"/>
              <a:cs typeface="Arial"/>
              <a:sym typeface="Arial"/>
            </a:endParaRPr>
          </a:p>
        </p:txBody>
      </p:sp>
      <p:sp>
        <p:nvSpPr>
          <p:cNvPr id="293" name="Google Shape;293;p42"/>
          <p:cNvSpPr/>
          <p:nvPr/>
        </p:nvSpPr>
        <p:spPr>
          <a:xfrm>
            <a:off x="312420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Neuronal centers</a:t>
            </a:r>
            <a:endParaRPr b="0" i="0" sz="1400" u="none" cap="none" strike="noStrike">
              <a:solidFill>
                <a:srgbClr val="000000"/>
              </a:solidFill>
              <a:latin typeface="Arial"/>
              <a:ea typeface="Arial"/>
              <a:cs typeface="Arial"/>
              <a:sym typeface="Arial"/>
            </a:endParaRPr>
          </a:p>
        </p:txBody>
      </p:sp>
      <p:sp>
        <p:nvSpPr>
          <p:cNvPr id="294" name="Google Shape;294;p42"/>
          <p:cNvSpPr/>
          <p:nvPr/>
        </p:nvSpPr>
        <p:spPr>
          <a:xfrm>
            <a:off x="624840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Reflexes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500"/>
                                        <p:tgtEl>
                                          <p:spTgt spid="291"/>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3"/>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plasticity of the nervous centers</a:t>
            </a:r>
            <a:endParaRPr/>
          </a:p>
        </p:txBody>
      </p:sp>
      <p:pic>
        <p:nvPicPr>
          <p:cNvPr id="300" name="Google Shape;300;p43"/>
          <p:cNvPicPr preferRelativeResize="0"/>
          <p:nvPr>
            <p:ph idx="1" type="body"/>
          </p:nvPr>
        </p:nvPicPr>
        <p:blipFill rotWithShape="1">
          <a:blip r:embed="rId3">
            <a:alphaModFix/>
          </a:blip>
          <a:srcRect b="0" l="0" r="0" t="0"/>
          <a:stretch/>
        </p:blipFill>
        <p:spPr>
          <a:xfrm>
            <a:off x="539750" y="1844675"/>
            <a:ext cx="7446962" cy="1728787"/>
          </a:xfrm>
          <a:prstGeom prst="rect">
            <a:avLst/>
          </a:prstGeom>
          <a:noFill/>
          <a:ln>
            <a:noFill/>
          </a:ln>
        </p:spPr>
      </p:pic>
      <p:pic>
        <p:nvPicPr>
          <p:cNvPr id="301" name="Google Shape;301;p43"/>
          <p:cNvPicPr preferRelativeResize="0"/>
          <p:nvPr/>
        </p:nvPicPr>
        <p:blipFill rotWithShape="1">
          <a:blip r:embed="rId4">
            <a:alphaModFix/>
          </a:blip>
          <a:srcRect b="0" l="0" r="0" t="0"/>
          <a:stretch/>
        </p:blipFill>
        <p:spPr>
          <a:xfrm>
            <a:off x="1139825" y="4149725"/>
            <a:ext cx="8004175" cy="214471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4"/>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subordination (cephalisation)</a:t>
            </a:r>
            <a:endParaRPr/>
          </a:p>
        </p:txBody>
      </p:sp>
      <p:sp>
        <p:nvSpPr>
          <p:cNvPr id="307" name="Google Shape;307;p4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In CNS hierarchical mutual relations take place</a:t>
            </a:r>
            <a:r>
              <a:rPr b="0" i="0" lang="en-US" sz="3200" u="sng">
                <a:solidFill>
                  <a:schemeClr val="dk1"/>
                </a:solidFill>
                <a:latin typeface="Calibri"/>
                <a:ea typeface="Calibri"/>
                <a:cs typeface="Calibri"/>
                <a:sym typeface="Calibri"/>
              </a:rPr>
              <a:t>: </a:t>
            </a:r>
            <a:r>
              <a:rPr b="1" i="0" lang="en-US" sz="3600" u="sng">
                <a:solidFill>
                  <a:schemeClr val="dk1"/>
                </a:solidFill>
                <a:latin typeface="Calibri"/>
                <a:ea typeface="Calibri"/>
                <a:cs typeface="Calibri"/>
                <a:sym typeface="Calibri"/>
              </a:rPr>
              <a:t>the underlaying department submits to instructions of an overlying department.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Evolution of nervous system has consisted </a:t>
            </a:r>
            <a:r>
              <a:rPr b="0" i="1" lang="en-US" sz="3200" u="none">
                <a:solidFill>
                  <a:schemeClr val="dk1"/>
                </a:solidFill>
                <a:latin typeface="Calibri"/>
                <a:ea typeface="Calibri"/>
                <a:cs typeface="Calibri"/>
                <a:sym typeface="Calibri"/>
              </a:rPr>
              <a:t>in moving function of regulation from underlaying in again educated overlying departments of CNS. </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a:solidFill>
                  <a:schemeClr val="dk1"/>
                </a:solidFill>
                <a:latin typeface="Calibri"/>
                <a:ea typeface="Calibri"/>
                <a:cs typeface="Calibri"/>
                <a:sym typeface="Calibri"/>
              </a:rPr>
              <a:t>It is refers to </a:t>
            </a:r>
            <a:r>
              <a:rPr b="1" i="0" lang="en-US" sz="3200" u="sng">
                <a:solidFill>
                  <a:schemeClr val="dk1"/>
                </a:solidFill>
                <a:latin typeface="Calibri"/>
                <a:ea typeface="Calibri"/>
                <a:cs typeface="Calibri"/>
                <a:sym typeface="Calibri"/>
              </a:rPr>
              <a:t>cephalisation.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000"/>
              <a:buFont typeface="Calibri"/>
              <a:buNone/>
            </a:pPr>
            <a:br>
              <a:rPr b="1" i="0" lang="en-US" sz="4000" u="none">
                <a:solidFill>
                  <a:srgbClr val="002060"/>
                </a:solidFill>
                <a:latin typeface="Calibri"/>
                <a:ea typeface="Calibri"/>
                <a:cs typeface="Calibri"/>
                <a:sym typeface="Calibri"/>
              </a:rPr>
            </a:br>
            <a:r>
              <a:rPr b="1" i="0" lang="en-US" sz="3600" u="none">
                <a:solidFill>
                  <a:srgbClr val="002060"/>
                </a:solidFill>
                <a:latin typeface="Calibri"/>
                <a:ea typeface="Calibri"/>
                <a:cs typeface="Calibri"/>
                <a:sym typeface="Calibri"/>
              </a:rPr>
              <a:t>Properties of excitation propagation in the neural centres</a:t>
            </a:r>
            <a:br>
              <a:rPr b="0" i="0" lang="en-US" sz="4400" u="none">
                <a:solidFill>
                  <a:srgbClr val="FFFF00"/>
                </a:solidFill>
                <a:latin typeface="Calibri"/>
                <a:ea typeface="Calibri"/>
                <a:cs typeface="Calibri"/>
                <a:sym typeface="Calibri"/>
              </a:rPr>
            </a:br>
            <a:endParaRPr/>
          </a:p>
        </p:txBody>
      </p:sp>
      <p:pic>
        <p:nvPicPr>
          <p:cNvPr id="313" name="Google Shape;313;p45"/>
          <p:cNvPicPr preferRelativeResize="0"/>
          <p:nvPr>
            <p:ph idx="1" type="body"/>
          </p:nvPr>
        </p:nvPicPr>
        <p:blipFill rotWithShape="1">
          <a:blip r:embed="rId3">
            <a:alphaModFix/>
          </a:blip>
          <a:srcRect b="0" l="0" r="0" t="0"/>
          <a:stretch/>
        </p:blipFill>
        <p:spPr>
          <a:xfrm>
            <a:off x="539750" y="1916112"/>
            <a:ext cx="3086100" cy="2754312"/>
          </a:xfrm>
          <a:prstGeom prst="rect">
            <a:avLst/>
          </a:prstGeom>
          <a:noFill/>
          <a:ln>
            <a:noFill/>
          </a:ln>
        </p:spPr>
      </p:pic>
      <p:sp>
        <p:nvSpPr>
          <p:cNvPr id="314" name="Google Shape;314;p45"/>
          <p:cNvSpPr txBox="1"/>
          <p:nvPr/>
        </p:nvSpPr>
        <p:spPr>
          <a:xfrm>
            <a:off x="3851275" y="1989137"/>
            <a:ext cx="5041900" cy="31702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2060"/>
              </a:buClr>
              <a:buSzPts val="1800"/>
              <a:buFont typeface="Arial"/>
              <a:buNone/>
            </a:pPr>
            <a:r>
              <a:rPr b="1" i="0" lang="en-US" sz="1800" u="none" cap="none" strike="noStrike">
                <a:solidFill>
                  <a:srgbClr val="002060"/>
                </a:solidFill>
                <a:latin typeface="Arial"/>
                <a:ea typeface="Arial"/>
                <a:cs typeface="Arial"/>
                <a:sym typeface="Arial"/>
              </a:rPr>
              <a:t>1. </a:t>
            </a:r>
            <a:r>
              <a:rPr b="1" i="0" lang="en-US" sz="2000" u="none" cap="none" strike="noStrike">
                <a:solidFill>
                  <a:srgbClr val="002060"/>
                </a:solidFill>
                <a:latin typeface="Arial"/>
                <a:ea typeface="Arial"/>
                <a:cs typeface="Arial"/>
                <a:sym typeface="Arial"/>
              </a:rPr>
              <a:t>One way conduction.</a:t>
            </a:r>
            <a:r>
              <a:rPr b="0" i="0" lang="en-US" sz="1800" u="none" cap="none" strike="noStrike">
                <a:solidFill>
                  <a:srgbClr val="002060"/>
                </a:solidFill>
                <a:latin typeface="Arial"/>
                <a:ea typeface="Arial"/>
                <a:cs typeface="Arial"/>
                <a:sym typeface="Arial"/>
              </a:rPr>
              <a:t> Opposite to the nervous fiber, capable of conducting excitation in both directions, central synapses distribute only in one: from the receptor through inserted neurons to the effectors. It is caused by the mediator, released by the presynaptic ending, entering the synapse clefts, operating on the receptors of the postsynaptic membranes, causing EPSP there, and then AP in the postsynaptic structure, i.e. the synapse functions as a valve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3600"/>
              <a:buFont typeface="Calibri"/>
              <a:buNone/>
            </a:pPr>
            <a:r>
              <a:rPr b="1" i="0" lang="en-US" sz="3600" u="none">
                <a:solidFill>
                  <a:srgbClr val="002060"/>
                </a:solidFill>
                <a:latin typeface="Calibri"/>
                <a:ea typeface="Calibri"/>
                <a:cs typeface="Calibri"/>
                <a:sym typeface="Calibri"/>
              </a:rPr>
              <a:t>Properties of excitation propagation in the neural centres</a:t>
            </a:r>
            <a:endParaRPr/>
          </a:p>
        </p:txBody>
      </p:sp>
      <p:pic>
        <p:nvPicPr>
          <p:cNvPr id="320" name="Google Shape;320;p46"/>
          <p:cNvPicPr preferRelativeResize="0"/>
          <p:nvPr>
            <p:ph idx="1" type="body"/>
          </p:nvPr>
        </p:nvPicPr>
        <p:blipFill rotWithShape="1">
          <a:blip r:embed="rId3">
            <a:alphaModFix/>
          </a:blip>
          <a:srcRect b="0" l="0" r="0" t="0"/>
          <a:stretch/>
        </p:blipFill>
        <p:spPr>
          <a:xfrm>
            <a:off x="395287" y="1268412"/>
            <a:ext cx="3086100" cy="2752725"/>
          </a:xfrm>
          <a:prstGeom prst="rect">
            <a:avLst/>
          </a:prstGeom>
          <a:noFill/>
          <a:ln>
            <a:noFill/>
          </a:ln>
        </p:spPr>
      </p:pic>
      <p:pic>
        <p:nvPicPr>
          <p:cNvPr id="321" name="Google Shape;321;p46"/>
          <p:cNvPicPr preferRelativeResize="0"/>
          <p:nvPr/>
        </p:nvPicPr>
        <p:blipFill rotWithShape="1">
          <a:blip r:embed="rId4">
            <a:alphaModFix/>
          </a:blip>
          <a:srcRect b="0" l="0" r="0" t="0"/>
          <a:stretch/>
        </p:blipFill>
        <p:spPr>
          <a:xfrm>
            <a:off x="4067175" y="1557337"/>
            <a:ext cx="3889375" cy="2432050"/>
          </a:xfrm>
          <a:prstGeom prst="rect">
            <a:avLst/>
          </a:prstGeom>
          <a:noFill/>
          <a:ln>
            <a:noFill/>
          </a:ln>
        </p:spPr>
      </p:pic>
      <p:sp>
        <p:nvSpPr>
          <p:cNvPr id="322" name="Google Shape;322;p46"/>
          <p:cNvSpPr txBox="1"/>
          <p:nvPr/>
        </p:nvSpPr>
        <p:spPr>
          <a:xfrm>
            <a:off x="323850" y="4149725"/>
            <a:ext cx="8640762" cy="2462212"/>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lt1"/>
              </a:buClr>
              <a:buSzPts val="2800"/>
              <a:buFont typeface="Arial"/>
              <a:buNone/>
            </a:pPr>
            <a:r>
              <a:rPr b="1" i="0" lang="en-US" sz="2800" u="none" cap="none" strike="noStrike">
                <a:solidFill>
                  <a:schemeClr val="lt1"/>
                </a:solidFill>
                <a:latin typeface="Arial"/>
                <a:ea typeface="Arial"/>
                <a:cs typeface="Arial"/>
                <a:sym typeface="Arial"/>
              </a:rPr>
              <a:t>2. </a:t>
            </a:r>
            <a:r>
              <a:rPr b="1" i="0" lang="en-US" sz="2800" u="none" cap="none" strike="noStrike">
                <a:solidFill>
                  <a:srgbClr val="002060"/>
                </a:solidFill>
                <a:latin typeface="Arial"/>
                <a:ea typeface="Arial"/>
                <a:cs typeface="Arial"/>
                <a:sym typeface="Arial"/>
              </a:rPr>
              <a:t>Synaptic delay.</a:t>
            </a:r>
            <a:r>
              <a:rPr b="0" i="0" lang="en-US" sz="1800" u="none" cap="none" strike="noStrike">
                <a:solidFill>
                  <a:srgbClr val="002060"/>
                </a:solidFill>
                <a:latin typeface="Arial"/>
                <a:ea typeface="Arial"/>
                <a:cs typeface="Arial"/>
                <a:sym typeface="Arial"/>
              </a:rPr>
              <a:t> In the synapses of the CNS, excitation is conducted slower than in nervous fibers. It is explained by the features of synaptic transfers (so-called synaptic decremention), namely diffusion of the mediator to the postsynaptic membrane, occurrence EPSP, its increase to critical size, generation of AP. Exact measurements have allowed the establishment, that for the conducting of excitation through one synapse elapsed time is 2-3 milliseconds. Proceeding from this, it is possible to determine the quantity of synapses in neuron grid by which a pulse in CNS passes.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Excitatory postsynaptic potentials (EPSP)&#10;25&#10; " id="328" name="Google Shape;328;p47"/>
          <p:cNvPicPr preferRelativeResize="0"/>
          <p:nvPr>
            <p:ph idx="1" type="body"/>
          </p:nvPr>
        </p:nvPicPr>
        <p:blipFill rotWithShape="1">
          <a:blip r:embed="rId3">
            <a:alphaModFix/>
          </a:blip>
          <a:srcRect b="0" l="0" r="0" t="0"/>
          <a:stretch/>
        </p:blipFill>
        <p:spPr>
          <a:xfrm>
            <a:off x="0" y="0"/>
            <a:ext cx="8856662" cy="6650037"/>
          </a:xfrm>
          <a:prstGeom prst="rect">
            <a:avLst/>
          </a:prstGeom>
          <a:noFill/>
          <a:ln>
            <a:noFill/>
          </a:ln>
        </p:spPr>
      </p:pic>
      <p:sp>
        <p:nvSpPr>
          <p:cNvPr id="329" name="Google Shape;329;p47"/>
          <p:cNvSpPr txBox="1"/>
          <p:nvPr/>
        </p:nvSpPr>
        <p:spPr>
          <a:xfrm>
            <a:off x="0" y="1125537"/>
            <a:ext cx="3214687" cy="2303462"/>
          </a:xfrm>
          <a:prstGeom prst="rect">
            <a:avLst/>
          </a:prstGeom>
          <a:solidFill>
            <a:schemeClr val="lt1"/>
          </a:solid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EPSP: Excitatory postsynaptic potential, this moves the MP toward the threshold level by allowing positive ions to enter in the cell as result of opening the ligand ions channels. The larger the EPSP the more like the action potention is to fire</a:t>
            </a:r>
            <a:r>
              <a:rPr b="0" i="0" lang="en-US" sz="16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idx="1" type="body"/>
          </p:nvPr>
        </p:nvSpPr>
        <p:spPr>
          <a:xfrm>
            <a:off x="457200" y="2406650"/>
            <a:ext cx="8229600" cy="2913000"/>
          </a:xfrm>
          <a:prstGeom prst="rect">
            <a:avLst/>
          </a:prstGeom>
          <a:noFill/>
          <a:ln>
            <a:noFill/>
          </a:ln>
        </p:spPr>
        <p:txBody>
          <a:bodyPr anchorCtr="0" anchor="ctr" bIns="45700" lIns="91425" spcFirstLastPara="1" rIns="91425" wrap="square" tIns="45700">
            <a:spAutoFit/>
          </a:bodyPr>
          <a:lstStyle/>
          <a:p>
            <a:pPr indent="-342900" lvl="0" marL="342900" marR="0" rtl="0" algn="l">
              <a:lnSpc>
                <a:spcPct val="110000"/>
              </a:lnSpc>
              <a:spcBef>
                <a:spcPts val="0"/>
              </a:spcBef>
              <a:spcAft>
                <a:spcPts val="0"/>
              </a:spcAft>
              <a:buClr>
                <a:srgbClr val="002060"/>
              </a:buClr>
              <a:buSzPts val="2800"/>
              <a:buFont typeface="Arial"/>
              <a:buChar char="•"/>
            </a:pPr>
            <a:r>
              <a:rPr b="1" i="0" lang="en-US" sz="2800" u="none">
                <a:solidFill>
                  <a:srgbClr val="002060"/>
                </a:solidFill>
                <a:latin typeface="Calibri"/>
                <a:ea typeface="Calibri"/>
                <a:cs typeface="Calibri"/>
                <a:sym typeface="Calibri"/>
              </a:rPr>
              <a:t>4. Summation of excitation.</a:t>
            </a:r>
            <a:r>
              <a:rPr b="0" i="0" lang="en-US" sz="2800" u="none">
                <a:solidFill>
                  <a:srgbClr val="002060"/>
                </a:solidFill>
                <a:latin typeface="Calibri"/>
                <a:ea typeface="Calibri"/>
                <a:cs typeface="Calibri"/>
                <a:sym typeface="Calibri"/>
              </a:rPr>
              <a:t> Summation</a:t>
            </a:r>
            <a:r>
              <a:rPr b="1" i="0" lang="en-US" sz="2800" u="none">
                <a:solidFill>
                  <a:srgbClr val="002060"/>
                </a:solidFill>
                <a:latin typeface="Calibri"/>
                <a:ea typeface="Calibri"/>
                <a:cs typeface="Calibri"/>
                <a:sym typeface="Calibri"/>
              </a:rPr>
              <a:t> </a:t>
            </a:r>
            <a:r>
              <a:rPr b="0" i="0" lang="en-US" sz="2800" u="none">
                <a:solidFill>
                  <a:srgbClr val="002060"/>
                </a:solidFill>
                <a:latin typeface="Calibri"/>
                <a:ea typeface="Calibri"/>
                <a:cs typeface="Calibri"/>
                <a:sym typeface="Calibri"/>
              </a:rPr>
              <a:t>of excitation on the body of a neuron is understood as the summation of EPSP as local potential. Addition – the process of adding two or more identical reactions, in which the resulting reaction will be greater in size, than any of its compounds. </a:t>
            </a:r>
            <a:endParaRPr/>
          </a:p>
        </p:txBody>
      </p:sp>
      <p:sp>
        <p:nvSpPr>
          <p:cNvPr id="335" name="Google Shape;335;p4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000"/>
              <a:buFont typeface="Calibri"/>
              <a:buNone/>
            </a:pPr>
            <a:br>
              <a:rPr b="1" i="0" lang="en-US" sz="4000" u="none">
                <a:solidFill>
                  <a:srgbClr val="002060"/>
                </a:solidFill>
                <a:latin typeface="Calibri"/>
                <a:ea typeface="Calibri"/>
                <a:cs typeface="Calibri"/>
                <a:sym typeface="Calibri"/>
              </a:rPr>
            </a:br>
            <a:r>
              <a:rPr b="1" i="0" lang="en-US" sz="3600" u="none">
                <a:solidFill>
                  <a:srgbClr val="002060"/>
                </a:solidFill>
                <a:latin typeface="Calibri"/>
                <a:ea typeface="Calibri"/>
                <a:cs typeface="Calibri"/>
                <a:sym typeface="Calibri"/>
              </a:rPr>
              <a:t>Properties of excitation propagation in the neural centres</a:t>
            </a:r>
            <a:br>
              <a:rPr b="0" i="0" lang="en-US" sz="4400" u="none">
                <a:solidFill>
                  <a:srgbClr val="FFFF00"/>
                </a:solidFill>
                <a:latin typeface="Calibri"/>
                <a:ea typeface="Calibri"/>
                <a:cs typeface="Calibri"/>
                <a:sym typeface="Calibri"/>
              </a:rPr>
            </a:b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b). Temporal summation - occurs when one&#10;presynaptic neuron can increase its effect on one&#10;postsynaptic neuron by firing r..." id="341" name="Google Shape;341;p49"/>
          <p:cNvPicPr preferRelativeResize="0"/>
          <p:nvPr>
            <p:ph idx="1" type="body"/>
          </p:nvPr>
        </p:nvPicPr>
        <p:blipFill rotWithShape="1">
          <a:blip r:embed="rId3">
            <a:alphaModFix/>
          </a:blip>
          <a:srcRect b="0" l="0" r="0" t="0"/>
          <a:stretch/>
        </p:blipFill>
        <p:spPr>
          <a:xfrm>
            <a:off x="395287" y="260350"/>
            <a:ext cx="8255000" cy="61976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4. Transformation of rhythm – it’s change of&#10;action potentials frequency after their passage&#10;through synapse or neural cen..." id="347" name="Google Shape;347;p50"/>
          <p:cNvPicPr preferRelativeResize="0"/>
          <p:nvPr>
            <p:ph idx="1" type="body"/>
          </p:nvPr>
        </p:nvPicPr>
        <p:blipFill rotWithShape="1">
          <a:blip r:embed="rId3">
            <a:alphaModFix/>
          </a:blip>
          <a:srcRect b="0" l="0" r="0" t="0"/>
          <a:stretch/>
        </p:blipFill>
        <p:spPr>
          <a:xfrm>
            <a:off x="179387" y="344487"/>
            <a:ext cx="8677275" cy="651351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5. Reflex after-action - continuation of reflex&#10;after termination of afferent stimulation.&#10;1. After-depolarization&#10;of neur..." id="353" name="Google Shape;353;p51"/>
          <p:cNvPicPr preferRelativeResize="0"/>
          <p:nvPr>
            <p:ph idx="1" type="body"/>
          </p:nvPr>
        </p:nvPicPr>
        <p:blipFill rotWithShape="1">
          <a:blip r:embed="rId3">
            <a:alphaModFix/>
          </a:blip>
          <a:srcRect b="0" l="0" r="0" t="0"/>
          <a:stretch/>
        </p:blipFill>
        <p:spPr>
          <a:xfrm>
            <a:off x="0" y="65087"/>
            <a:ext cx="9047162" cy="679291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6. Long term potenciation (posttetanic&#10;potencyation) - amplification of reflex reaction&#10;after rhythmic and often irritatio..." id="359" name="Google Shape;359;p52"/>
          <p:cNvPicPr preferRelativeResize="0"/>
          <p:nvPr>
            <p:ph idx="1" type="body"/>
          </p:nvPr>
        </p:nvPicPr>
        <p:blipFill rotWithShape="1">
          <a:blip r:embed="rId3">
            <a:alphaModFix/>
          </a:blip>
          <a:srcRect b="0" l="0" r="0" t="0"/>
          <a:stretch/>
        </p:blipFill>
        <p:spPr>
          <a:xfrm>
            <a:off x="250825" y="390525"/>
            <a:ext cx="8615362" cy="64674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7. Occlusion The phenomenon&#10;occlusion will be, that&#10;the quantity of excited&#10;neurons at&#10;simultaneous irritation&#10;afferent in..." id="365" name="Google Shape;365;p53"/>
          <p:cNvPicPr preferRelativeResize="0"/>
          <p:nvPr>
            <p:ph idx="1" type="body"/>
          </p:nvPr>
        </p:nvPicPr>
        <p:blipFill rotWithShape="1">
          <a:blip r:embed="rId3">
            <a:alphaModFix/>
          </a:blip>
          <a:srcRect b="0" l="0" r="0" t="0"/>
          <a:stretch/>
        </p:blipFill>
        <p:spPr>
          <a:xfrm>
            <a:off x="57150" y="0"/>
            <a:ext cx="9086850" cy="682148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71" name="Google Shape;371;p54"/>
          <p:cNvPicPr preferRelativeResize="0"/>
          <p:nvPr/>
        </p:nvPicPr>
        <p:blipFill rotWithShape="1">
          <a:blip r:embed="rId3">
            <a:alphaModFix/>
          </a:blip>
          <a:srcRect b="0" l="0" r="0" t="0"/>
          <a:stretch/>
        </p:blipFill>
        <p:spPr>
          <a:xfrm>
            <a:off x="755650" y="404812"/>
            <a:ext cx="7310437" cy="1049337"/>
          </a:xfrm>
          <a:prstGeom prst="rect">
            <a:avLst/>
          </a:prstGeom>
          <a:noFill/>
          <a:ln>
            <a:noFill/>
          </a:ln>
        </p:spPr>
      </p:pic>
      <p:pic>
        <p:nvPicPr>
          <p:cNvPr id="372" name="Google Shape;372;p54"/>
          <p:cNvPicPr preferRelativeResize="0"/>
          <p:nvPr>
            <p:ph idx="1" type="body"/>
          </p:nvPr>
        </p:nvPicPr>
        <p:blipFill rotWithShape="1">
          <a:blip r:embed="rId4">
            <a:alphaModFix/>
          </a:blip>
          <a:srcRect b="0" l="0" r="0" t="0"/>
          <a:stretch/>
        </p:blipFill>
        <p:spPr>
          <a:xfrm>
            <a:off x="468312" y="1624012"/>
            <a:ext cx="8299450" cy="52673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78" name="Google Shape;378;p55"/>
          <p:cNvPicPr preferRelativeResize="0"/>
          <p:nvPr/>
        </p:nvPicPr>
        <p:blipFill rotWithShape="1">
          <a:blip r:embed="rId3">
            <a:alphaModFix/>
          </a:blip>
          <a:srcRect b="0" l="0" r="0" t="0"/>
          <a:stretch/>
        </p:blipFill>
        <p:spPr>
          <a:xfrm>
            <a:off x="1187450" y="549275"/>
            <a:ext cx="6543675" cy="735012"/>
          </a:xfrm>
          <a:prstGeom prst="rect">
            <a:avLst/>
          </a:prstGeom>
          <a:noFill/>
          <a:ln>
            <a:noFill/>
          </a:ln>
        </p:spPr>
      </p:pic>
      <p:pic>
        <p:nvPicPr>
          <p:cNvPr id="379" name="Google Shape;379;p55"/>
          <p:cNvPicPr preferRelativeResize="0"/>
          <p:nvPr>
            <p:ph idx="1" type="body"/>
          </p:nvPr>
        </p:nvPicPr>
        <p:blipFill rotWithShape="1">
          <a:blip r:embed="rId4">
            <a:alphaModFix/>
          </a:blip>
          <a:srcRect b="0" l="0" r="0" t="0"/>
          <a:stretch/>
        </p:blipFill>
        <p:spPr>
          <a:xfrm>
            <a:off x="323850" y="1325562"/>
            <a:ext cx="8496300" cy="553243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85" name="Google Shape;385;p56"/>
          <p:cNvPicPr preferRelativeResize="0"/>
          <p:nvPr/>
        </p:nvPicPr>
        <p:blipFill rotWithShape="1">
          <a:blip r:embed="rId3">
            <a:alphaModFix/>
          </a:blip>
          <a:srcRect b="0" l="0" r="0" t="0"/>
          <a:stretch/>
        </p:blipFill>
        <p:spPr>
          <a:xfrm>
            <a:off x="1547812" y="300037"/>
            <a:ext cx="6408737" cy="1125537"/>
          </a:xfrm>
          <a:prstGeom prst="rect">
            <a:avLst/>
          </a:prstGeom>
          <a:noFill/>
          <a:ln>
            <a:noFill/>
          </a:ln>
        </p:spPr>
      </p:pic>
      <p:pic>
        <p:nvPicPr>
          <p:cNvPr id="386" name="Google Shape;386;p56"/>
          <p:cNvPicPr preferRelativeResize="0"/>
          <p:nvPr>
            <p:ph idx="1" type="body"/>
          </p:nvPr>
        </p:nvPicPr>
        <p:blipFill rotWithShape="1">
          <a:blip r:embed="rId4">
            <a:alphaModFix/>
          </a:blip>
          <a:srcRect b="0" l="0" r="0" t="0"/>
          <a:stretch/>
        </p:blipFill>
        <p:spPr>
          <a:xfrm>
            <a:off x="179387" y="1341437"/>
            <a:ext cx="8964612" cy="528161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7"/>
          <p:cNvSpPr txBox="1"/>
          <p:nvPr>
            <p:ph type="title"/>
          </p:nvPr>
        </p:nvSpPr>
        <p:spPr>
          <a:xfrm>
            <a:off x="457200" y="274637"/>
            <a:ext cx="8229600" cy="1143000"/>
          </a:xfrm>
          <a:prstGeom prst="rect">
            <a:avLst/>
          </a:prstGeom>
          <a:solidFill>
            <a:srgbClr val="C6D9F1"/>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 </a:t>
            </a:r>
            <a:r>
              <a:rPr b="1" i="0" lang="en-US" sz="4400" u="none">
                <a:solidFill>
                  <a:srgbClr val="002060"/>
                </a:solidFill>
                <a:latin typeface="Calibri"/>
                <a:ea typeface="Calibri"/>
                <a:cs typeface="Calibri"/>
                <a:sym typeface="Calibri"/>
              </a:rPr>
              <a:t>Definition of Inhibition</a:t>
            </a:r>
            <a:endParaRPr/>
          </a:p>
        </p:txBody>
      </p:sp>
      <p:sp>
        <p:nvSpPr>
          <p:cNvPr id="392" name="Google Shape;392;p5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a:t>
            </a:r>
            <a:r>
              <a:rPr b="0" i="0" lang="en-US" sz="2400" u="none">
                <a:solidFill>
                  <a:schemeClr val="dk1"/>
                </a:solidFill>
                <a:latin typeface="Calibri"/>
                <a:ea typeface="Calibri"/>
                <a:cs typeface="Calibri"/>
                <a:sym typeface="Calibri"/>
              </a:rPr>
              <a:t> in a general definition is a Indendent nerve process which is caused by exitation &amp; manifested by the suppression of another exitation.</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 </a:t>
            </a:r>
            <a:r>
              <a:rPr b="0" i="0" lang="en-US" sz="2400" u="none">
                <a:solidFill>
                  <a:schemeClr val="dk1"/>
                </a:solidFill>
                <a:latin typeface="Calibri"/>
                <a:ea typeface="Calibri"/>
                <a:cs typeface="Calibri"/>
                <a:sym typeface="Calibri"/>
              </a:rPr>
              <a:t> means  to slow down the excitation effect of the CNS.</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 Inhibition  </a:t>
            </a:r>
            <a:r>
              <a:rPr b="0" i="0" lang="en-US" sz="2400" u="none">
                <a:solidFill>
                  <a:schemeClr val="dk1"/>
                </a:solidFill>
                <a:latin typeface="Calibri"/>
                <a:ea typeface="Calibri"/>
                <a:cs typeface="Calibri"/>
                <a:sym typeface="Calibri"/>
              </a:rPr>
              <a:t>is the process where by nerves can retard or prevent  the functioning of an organ or part; "the inhibition of the heart by the vagus nerve".</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a:t>
            </a:r>
            <a:r>
              <a:rPr b="1" i="0" lang="en-US" sz="2400" u="none">
                <a:solidFill>
                  <a:srgbClr val="002060"/>
                </a:solidFill>
                <a:latin typeface="Calibri"/>
                <a:ea typeface="Calibri"/>
                <a:cs typeface="Calibri"/>
                <a:sym typeface="Calibri"/>
              </a:rPr>
              <a:t>Inhibition  </a:t>
            </a:r>
            <a:r>
              <a:rPr b="0" i="0" lang="en-US" sz="2400" u="none">
                <a:solidFill>
                  <a:schemeClr val="dk1"/>
                </a:solidFill>
                <a:latin typeface="Calibri"/>
                <a:ea typeface="Calibri"/>
                <a:cs typeface="Calibri"/>
                <a:sym typeface="Calibri"/>
              </a:rPr>
              <a:t>is the reduction of a reflex or other activity as the result of an antagonistic  stimulation.</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a:t>
            </a:r>
            <a:r>
              <a:rPr b="0" i="0" lang="en-US" sz="2400" u="none">
                <a:solidFill>
                  <a:schemeClr val="dk1"/>
                </a:solidFill>
                <a:latin typeface="Calibri"/>
                <a:ea typeface="Calibri"/>
                <a:cs typeface="Calibri"/>
                <a:sym typeface="Calibri"/>
              </a:rPr>
              <a:t>  is a state created at synapses making them less excitable by other sources of stimulation.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8"/>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838200" lvl="0" marL="83820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Role of inhibition</a:t>
            </a:r>
            <a:endParaRPr/>
          </a:p>
        </p:txBody>
      </p:sp>
      <p:sp>
        <p:nvSpPr>
          <p:cNvPr id="398" name="Google Shape;398;p5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Protection (as antaganism protection) </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Coordination ( Inhibition of nervous process in the CNS that ensures the harmonious activity)</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Primary Inhibitions&#10;Presynaptic Postsynaptic&#10;Direct&#10;IPSP&#10;EPSP&#10; " id="404" name="Google Shape;404;p59"/>
          <p:cNvPicPr preferRelativeResize="0"/>
          <p:nvPr>
            <p:ph idx="1" type="body"/>
          </p:nvPr>
        </p:nvPicPr>
        <p:blipFill rotWithShape="1">
          <a:blip r:embed="rId3">
            <a:alphaModFix/>
          </a:blip>
          <a:srcRect b="0" l="0" r="0" t="0"/>
          <a:stretch/>
        </p:blipFill>
        <p:spPr>
          <a:xfrm>
            <a:off x="0" y="-7937"/>
            <a:ext cx="9144000" cy="686593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Recurrent&#10;Lateral&#10;Reciprocal&#10;Primary Inhibitions&#10; " id="410" name="Google Shape;410;p60"/>
          <p:cNvPicPr preferRelativeResize="0"/>
          <p:nvPr>
            <p:ph idx="1" type="body"/>
          </p:nvPr>
        </p:nvPicPr>
        <p:blipFill rotWithShape="1">
          <a:blip r:embed="rId3">
            <a:alphaModFix/>
          </a:blip>
          <a:srcRect b="0" l="0" r="0" t="0"/>
          <a:stretch/>
        </p:blipFill>
        <p:spPr>
          <a:xfrm>
            <a:off x="0" y="-7937"/>
            <a:ext cx="9144000" cy="686593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1"/>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IPSP</a:t>
            </a:r>
            <a:r>
              <a:rPr b="0" i="0" lang="en-US" sz="4400" u="none">
                <a:solidFill>
                  <a:schemeClr val="dk1"/>
                </a:solidFill>
                <a:latin typeface="Calibri"/>
                <a:ea typeface="Calibri"/>
                <a:cs typeface="Calibri"/>
                <a:sym typeface="Calibri"/>
              </a:rPr>
              <a:t> </a:t>
            </a:r>
            <a:endParaRPr/>
          </a:p>
        </p:txBody>
      </p:sp>
      <p:sp>
        <p:nvSpPr>
          <p:cNvPr id="416" name="Google Shape;416;p6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IPSP: Inhibitory postsynaptic potential. It moves the cell away from the threshold level due to the movement of negative ions into the cell or positive ions out of the cell.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000"/>
              <a:buFont typeface="Calibri"/>
              <a:buNone/>
            </a:pPr>
            <a:r>
              <a:rPr b="1" i="0" lang="en-US" sz="4000" u="none">
                <a:solidFill>
                  <a:schemeClr val="dk2"/>
                </a:solidFill>
                <a:latin typeface="Calibri"/>
                <a:ea typeface="Calibri"/>
                <a:cs typeface="Calibri"/>
                <a:sym typeface="Calibri"/>
              </a:rPr>
              <a:t>Mechanism and Properties of the inhibitory postsynaptic potential</a:t>
            </a:r>
            <a:r>
              <a:rPr b="0" i="0" lang="en-US" sz="4000" u="none">
                <a:solidFill>
                  <a:schemeClr val="dk1"/>
                </a:solidFill>
                <a:latin typeface="Calibri"/>
                <a:ea typeface="Calibri"/>
                <a:cs typeface="Calibri"/>
                <a:sym typeface="Calibri"/>
              </a:rPr>
              <a:t> </a:t>
            </a:r>
            <a:endParaRPr/>
          </a:p>
        </p:txBody>
      </p:sp>
      <p:sp>
        <p:nvSpPr>
          <p:cNvPr id="422" name="Google Shape;422;p6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8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Increase in negativity beyond normal resting potential level.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The inhibitory mainly open to Cl ions -70 mvolt . more –ve than -65 mvolt that present inside resting neuronal membrane.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Opening Cl channel allow negatively charge Cl ion to move from extracellular fluid  -interior --&gt; will make interior membrane potential more negative than normal</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Opening of K channel allow positively charge K ion to move from interior &gt; extracellular --&gt;  - also will make interior membrane potential more negative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Both Cl influx and K influx increase the degree of intracellular negativity – hyperpolarization.</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It inhibit neuron because : membrane potential father away from -45 mv threshold for excitation.</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IPSP &gt; - 5 mv.</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Inhibitory transmitters</a:t>
            </a:r>
            <a:r>
              <a:rPr b="0" i="0" lang="en-US" sz="4400" u="none">
                <a:solidFill>
                  <a:schemeClr val="dk1"/>
                </a:solidFill>
                <a:latin typeface="Calibri"/>
                <a:ea typeface="Calibri"/>
                <a:cs typeface="Calibri"/>
                <a:sym typeface="Calibri"/>
              </a:rPr>
              <a:t> </a:t>
            </a:r>
            <a:endParaRPr/>
          </a:p>
        </p:txBody>
      </p:sp>
      <p:sp>
        <p:nvSpPr>
          <p:cNvPr id="428" name="Google Shape;428;p6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GABA : is used at the great majority of fast inhibitory synapses in virtually every part of the brain. Many sedative/tranquilizing drugs act by enhancing the effects of GABA. </a:t>
            </a:r>
            <a:endParaRPr/>
          </a:p>
          <a:p>
            <a:pPr indent="-342900" lvl="0" marL="342900" rtl="0" algn="l">
              <a:lnSpc>
                <a:spcPct val="9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Glycine is Correspondingly as GABA, but is the inhibitory transmitter in the spinal cord </a:t>
            </a:r>
            <a:endParaRPr/>
          </a:p>
          <a:p>
            <a:pPr indent="-342900" lvl="0" marL="342900" rtl="0" algn="l">
              <a:lnSpc>
                <a:spcPct val="9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Dopamine: has a number of important functions in the brain. It plays a critical role in the reward system, but dysfunction of the dopamine system is also implicated in Parkinsons disease and schizophrenia.</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Inhibitory postsynaptic potential (IPSP)&#10;26&#10; " id="434" name="Google Shape;434;p64"/>
          <p:cNvPicPr preferRelativeResize="0"/>
          <p:nvPr>
            <p:ph idx="1" type="body"/>
          </p:nvPr>
        </p:nvPicPr>
        <p:blipFill rotWithShape="1">
          <a:blip r:embed="rId3">
            <a:alphaModFix/>
          </a:blip>
          <a:srcRect b="0" l="0" r="0" t="0"/>
          <a:stretch/>
        </p:blipFill>
        <p:spPr>
          <a:xfrm>
            <a:off x="0" y="-9525"/>
            <a:ext cx="9144000" cy="68675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Mechanism of presynaptic inhibition   Occur at presynaptic terminal before the signal ever reach the synapse.   inhibiti..." id="440" name="Google Shape;440;p65"/>
          <p:cNvPicPr preferRelativeResize="0"/>
          <p:nvPr>
            <p:ph idx="1" type="body"/>
          </p:nvPr>
        </p:nvPicPr>
        <p:blipFill rotWithShape="1">
          <a:blip r:embed="rId3">
            <a:alphaModFix/>
          </a:blip>
          <a:srcRect b="0" l="0" r="0" t="0"/>
          <a:stretch/>
        </p:blipFill>
        <p:spPr>
          <a:xfrm>
            <a:off x="0" y="188912"/>
            <a:ext cx="8604250" cy="645318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Lateral Inhibition Is a mechanism that is used through the  nervous system to sharpen signal  transmission. This process..." id="446" name="Google Shape;446;p66"/>
          <p:cNvPicPr preferRelativeResize="0"/>
          <p:nvPr>
            <p:ph idx="1" type="body"/>
          </p:nvPr>
        </p:nvPicPr>
        <p:blipFill rotWithShape="1">
          <a:blip r:embed="rId3">
            <a:alphaModFix/>
          </a:blip>
          <a:srcRect b="0" l="0" r="0" t="0"/>
          <a:stretch/>
        </p:blipFill>
        <p:spPr>
          <a:xfrm>
            <a:off x="539750" y="404812"/>
            <a:ext cx="8281987" cy="621188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7"/>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Arial"/>
              <a:buNone/>
            </a:pPr>
            <a:r>
              <a:rPr b="1" i="0" lang="en-US" sz="4000" u="none">
                <a:solidFill>
                  <a:srgbClr val="000099"/>
                </a:solidFill>
                <a:latin typeface="Arial"/>
                <a:ea typeface="Arial"/>
                <a:cs typeface="Arial"/>
                <a:sym typeface="Arial"/>
              </a:rPr>
              <a:t>Ionotropic and metabotropic receptors</a:t>
            </a:r>
            <a:endParaRPr/>
          </a:p>
        </p:txBody>
      </p:sp>
      <p:pic>
        <p:nvPicPr>
          <p:cNvPr id="452" name="Google Shape;452;p67"/>
          <p:cNvPicPr preferRelativeResize="0"/>
          <p:nvPr>
            <p:ph idx="1" type="body"/>
          </p:nvPr>
        </p:nvPicPr>
        <p:blipFill rotWithShape="1">
          <a:blip r:embed="rId3">
            <a:alphaModFix/>
          </a:blip>
          <a:srcRect b="0" l="0" r="0" t="0"/>
          <a:stretch/>
        </p:blipFill>
        <p:spPr>
          <a:xfrm>
            <a:off x="539750" y="1700212"/>
            <a:ext cx="3327400" cy="4525962"/>
          </a:xfrm>
          <a:prstGeom prst="rect">
            <a:avLst/>
          </a:prstGeom>
          <a:noFill/>
          <a:ln>
            <a:noFill/>
          </a:ln>
        </p:spPr>
      </p:pic>
      <p:pic>
        <p:nvPicPr>
          <p:cNvPr id="453" name="Google Shape;453;p67"/>
          <p:cNvPicPr preferRelativeResize="0"/>
          <p:nvPr/>
        </p:nvPicPr>
        <p:blipFill rotWithShape="1">
          <a:blip r:embed="rId4">
            <a:alphaModFix/>
          </a:blip>
          <a:srcRect b="0" l="0" r="0" t="0"/>
          <a:stretch/>
        </p:blipFill>
        <p:spPr>
          <a:xfrm>
            <a:off x="3635375" y="1844675"/>
            <a:ext cx="5256212" cy="437673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8"/>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GABA receptors</a:t>
            </a:r>
            <a:endParaRPr/>
          </a:p>
        </p:txBody>
      </p:sp>
      <p:pic>
        <p:nvPicPr>
          <p:cNvPr id="459" name="Google Shape;459;p68"/>
          <p:cNvPicPr preferRelativeResize="0"/>
          <p:nvPr>
            <p:ph idx="1" type="body"/>
          </p:nvPr>
        </p:nvPicPr>
        <p:blipFill rotWithShape="1">
          <a:blip r:embed="rId3">
            <a:alphaModFix/>
          </a:blip>
          <a:srcRect b="0" l="0" r="0" t="0"/>
          <a:stretch/>
        </p:blipFill>
        <p:spPr>
          <a:xfrm>
            <a:off x="133350" y="1484312"/>
            <a:ext cx="9010650" cy="3443287"/>
          </a:xfrm>
          <a:prstGeom prst="rect">
            <a:avLst/>
          </a:prstGeom>
          <a:noFill/>
          <a:ln>
            <a:noFill/>
          </a:ln>
        </p:spPr>
      </p:pic>
      <p:sp>
        <p:nvSpPr>
          <p:cNvPr id="460" name="Google Shape;460;p68"/>
          <p:cNvSpPr txBox="1"/>
          <p:nvPr/>
        </p:nvSpPr>
        <p:spPr>
          <a:xfrm>
            <a:off x="468312" y="4797425"/>
            <a:ext cx="8424862" cy="14652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GABA</a:t>
            </a:r>
            <a:r>
              <a:rPr b="0" baseline="-25000" i="0" lang="en-US" sz="1800" u="none" cap="none" strike="noStrike">
                <a:solidFill>
                  <a:schemeClr val="dk1"/>
                </a:solidFill>
                <a:latin typeface="Arial"/>
                <a:ea typeface="Arial"/>
                <a:cs typeface="Arial"/>
                <a:sym typeface="Arial"/>
              </a:rPr>
              <a:t>A</a:t>
            </a:r>
            <a:r>
              <a:rPr b="0" i="0" lang="en-US" sz="1800" u="none" cap="none" strike="noStrike">
                <a:solidFill>
                  <a:schemeClr val="dk1"/>
                </a:solidFill>
                <a:latin typeface="Arial"/>
                <a:ea typeface="Arial"/>
                <a:cs typeface="Arial"/>
                <a:sym typeface="Arial"/>
              </a:rPr>
              <a:t> and GABA</a:t>
            </a:r>
            <a:r>
              <a:rPr b="0" baseline="-25000" i="0" lang="en-US" sz="1800" u="none" cap="none" strike="noStrike">
                <a:solidFill>
                  <a:schemeClr val="dk1"/>
                </a:solidFill>
                <a:latin typeface="Arial"/>
                <a:ea typeface="Arial"/>
                <a:cs typeface="Arial"/>
                <a:sym typeface="Arial"/>
              </a:rPr>
              <a:t>C</a:t>
            </a:r>
            <a:r>
              <a:rPr b="0" i="0" lang="en-US" sz="1800" u="none" cap="none" strike="noStrike">
                <a:solidFill>
                  <a:schemeClr val="dk1"/>
                </a:solidFill>
                <a:latin typeface="Arial"/>
                <a:ea typeface="Arial"/>
                <a:cs typeface="Arial"/>
                <a:sym typeface="Arial"/>
              </a:rPr>
              <a:t> - ionotropic GABA receptors.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GABA</a:t>
            </a:r>
            <a:r>
              <a:rPr b="0" baseline="-25000" i="0" lang="en-US" sz="1800" u="none" cap="none" strike="noStrike">
                <a:solidFill>
                  <a:schemeClr val="dk1"/>
                </a:solidFill>
                <a:latin typeface="Arial"/>
                <a:ea typeface="Arial"/>
                <a:cs typeface="Arial"/>
                <a:sym typeface="Arial"/>
              </a:rPr>
              <a:t>B</a:t>
            </a:r>
            <a:r>
              <a:rPr b="0" i="0" lang="en-US" sz="1800" u="none" cap="none" strike="noStrike">
                <a:solidFill>
                  <a:schemeClr val="dk1"/>
                </a:solidFill>
                <a:latin typeface="Arial"/>
                <a:ea typeface="Arial"/>
                <a:cs typeface="Arial"/>
                <a:sym typeface="Arial"/>
              </a:rPr>
              <a:t> - metabotropic GABA receptors.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As a rule, GABAA and GABAC receptors hyperpolarized the MP,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depolarized in the case that the MP of the postsynaptic neuron is more negative than the reversal potential for Cl</a:t>
            </a:r>
            <a:r>
              <a:rPr b="0" baseline="3000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in cell.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69"/>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GABA</a:t>
            </a:r>
            <a:r>
              <a:rPr b="1" baseline="-25000" i="0" lang="en-US" sz="4000" u="none">
                <a:solidFill>
                  <a:srgbClr val="000099"/>
                </a:solidFill>
                <a:latin typeface="Calibri"/>
                <a:ea typeface="Calibri"/>
                <a:cs typeface="Calibri"/>
                <a:sym typeface="Calibri"/>
              </a:rPr>
              <a:t>A</a:t>
            </a:r>
            <a:r>
              <a:rPr b="1" i="0" lang="en-US" sz="4000" u="none">
                <a:solidFill>
                  <a:srgbClr val="000099"/>
                </a:solidFill>
                <a:latin typeface="Calibri"/>
                <a:ea typeface="Calibri"/>
                <a:cs typeface="Calibri"/>
                <a:sym typeface="Calibri"/>
              </a:rPr>
              <a:t> receptors consist of 5 subunits</a:t>
            </a:r>
            <a:endParaRPr/>
          </a:p>
        </p:txBody>
      </p:sp>
      <p:pic>
        <p:nvPicPr>
          <p:cNvPr id="466" name="Google Shape;466;p69"/>
          <p:cNvPicPr preferRelativeResize="0"/>
          <p:nvPr>
            <p:ph idx="1" type="body"/>
          </p:nvPr>
        </p:nvPicPr>
        <p:blipFill rotWithShape="1">
          <a:blip r:embed="rId3">
            <a:alphaModFix/>
          </a:blip>
          <a:srcRect b="0" l="0" r="0" t="0"/>
          <a:stretch/>
        </p:blipFill>
        <p:spPr>
          <a:xfrm>
            <a:off x="720725" y="1600200"/>
            <a:ext cx="7702550" cy="452596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0"/>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Fast IPSP is determinates by chloride conductivity</a:t>
            </a:r>
            <a:endParaRPr/>
          </a:p>
        </p:txBody>
      </p:sp>
      <p:pic>
        <p:nvPicPr>
          <p:cNvPr id="472" name="Google Shape;472;p70"/>
          <p:cNvPicPr preferRelativeResize="0"/>
          <p:nvPr>
            <p:ph idx="1" type="body"/>
          </p:nvPr>
        </p:nvPicPr>
        <p:blipFill rotWithShape="1">
          <a:blip r:embed="rId3">
            <a:alphaModFix/>
          </a:blip>
          <a:srcRect b="0" l="0" r="0" t="0"/>
          <a:stretch/>
        </p:blipFill>
        <p:spPr>
          <a:xfrm>
            <a:off x="1079500" y="1600200"/>
            <a:ext cx="6985000" cy="452596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71"/>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Metabotropic GABA receptors</a:t>
            </a:r>
            <a:endParaRPr/>
          </a:p>
        </p:txBody>
      </p:sp>
      <p:pic>
        <p:nvPicPr>
          <p:cNvPr id="478" name="Google Shape;478;p71"/>
          <p:cNvPicPr preferRelativeResize="0"/>
          <p:nvPr>
            <p:ph idx="1" type="body"/>
          </p:nvPr>
        </p:nvPicPr>
        <p:blipFill rotWithShape="1">
          <a:blip r:embed="rId3">
            <a:alphaModFix/>
          </a:blip>
          <a:srcRect b="0" l="0" r="0" t="0"/>
          <a:stretch/>
        </p:blipFill>
        <p:spPr>
          <a:xfrm>
            <a:off x="0" y="1773237"/>
            <a:ext cx="5359400" cy="4525962"/>
          </a:xfrm>
          <a:prstGeom prst="rect">
            <a:avLst/>
          </a:prstGeom>
          <a:noFill/>
          <a:ln>
            <a:noFill/>
          </a:ln>
        </p:spPr>
      </p:pic>
      <p:sp>
        <p:nvSpPr>
          <p:cNvPr id="479" name="Google Shape;479;p71"/>
          <p:cNvSpPr txBox="1"/>
          <p:nvPr/>
        </p:nvSpPr>
        <p:spPr>
          <a:xfrm>
            <a:off x="4356100" y="1844675"/>
            <a:ext cx="4460875" cy="641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Presynaptic function: reduced release of the neurotransmitter</a:t>
            </a:r>
            <a:endParaRPr b="0" i="0" sz="1400" u="none" cap="none" strike="noStrike">
              <a:solidFill>
                <a:srgbClr val="000000"/>
              </a:solidFill>
              <a:latin typeface="Arial"/>
              <a:ea typeface="Arial"/>
              <a:cs typeface="Arial"/>
              <a:sym typeface="Arial"/>
            </a:endParaRPr>
          </a:p>
        </p:txBody>
      </p:sp>
      <p:sp>
        <p:nvSpPr>
          <p:cNvPr id="480" name="Google Shape;480;p71"/>
          <p:cNvSpPr txBox="1"/>
          <p:nvPr/>
        </p:nvSpPr>
        <p:spPr>
          <a:xfrm>
            <a:off x="5435600" y="3141662"/>
            <a:ext cx="3708400" cy="20145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Post-synaptic function: Slow K</a:t>
            </a:r>
            <a:r>
              <a:rPr b="0" baseline="30000"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current (hyperpolarizing)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Since activation of cascades of GPSR is required: Large delay (20-50 msec), slow-wave phase and attenuation phase (400-13000 msec)</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Mechanism of presynaptic inhibition</a:t>
            </a:r>
            <a:r>
              <a:rPr b="0" i="0" lang="en-US" sz="4000" u="none">
                <a:solidFill>
                  <a:schemeClr val="dk1"/>
                </a:solidFill>
                <a:latin typeface="Calibri"/>
                <a:ea typeface="Calibri"/>
                <a:cs typeface="Calibri"/>
                <a:sym typeface="Calibri"/>
              </a:rPr>
              <a:t> </a:t>
            </a:r>
            <a:endParaRPr/>
          </a:p>
        </p:txBody>
      </p:sp>
      <p:sp>
        <p:nvSpPr>
          <p:cNvPr id="486" name="Google Shape;486;p7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Occur at presynaptic terminal before the signal ever reach the synapse. Presynaptic inhibition is realize only at axon-axonal synapses.</a:t>
            </a:r>
            <a:endParaRPr/>
          </a:p>
          <a:p>
            <a:pPr indent="-342900" lvl="0" marL="342900" rtl="0" algn="l">
              <a:lnSpc>
                <a:spcPct val="10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The GABA secreted in these inhibitory synapses depolarize the membrane of terminals and bring them in a state similar to Werigo`s cathodal depression which results in Na potential-gated channels inactivation with partial or complete block of conduction of APs to the nerve endings.</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7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0" i="0" lang="en-US" sz="4400" u="none">
                <a:solidFill>
                  <a:srgbClr val="000099"/>
                </a:solidFill>
                <a:latin typeface="Calibri"/>
                <a:ea typeface="Calibri"/>
                <a:cs typeface="Calibri"/>
                <a:sym typeface="Calibri"/>
              </a:rPr>
              <a:t>Chloride current direction</a:t>
            </a:r>
            <a:endParaRPr/>
          </a:p>
        </p:txBody>
      </p:sp>
      <p:pic>
        <p:nvPicPr>
          <p:cNvPr id="492" name="Google Shape;492;p73"/>
          <p:cNvPicPr preferRelativeResize="0"/>
          <p:nvPr>
            <p:ph idx="1" type="body"/>
          </p:nvPr>
        </p:nvPicPr>
        <p:blipFill rotWithShape="1">
          <a:blip r:embed="rId3">
            <a:alphaModFix/>
          </a:blip>
          <a:srcRect b="0" l="0" r="0" t="0"/>
          <a:stretch/>
        </p:blipFill>
        <p:spPr>
          <a:xfrm>
            <a:off x="900112" y="2420937"/>
            <a:ext cx="3495675" cy="2424112"/>
          </a:xfrm>
          <a:prstGeom prst="rect">
            <a:avLst/>
          </a:prstGeom>
          <a:noFill/>
          <a:ln>
            <a:noFill/>
          </a:ln>
        </p:spPr>
      </p:pic>
      <p:sp>
        <p:nvSpPr>
          <p:cNvPr id="493" name="Google Shape;493;p73"/>
          <p:cNvSpPr txBox="1"/>
          <p:nvPr/>
        </p:nvSpPr>
        <p:spPr>
          <a:xfrm>
            <a:off x="0" y="3500437"/>
            <a:ext cx="10795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-60 mV</a:t>
            </a:r>
            <a:endParaRPr b="0" i="0" sz="1400" u="none" cap="none" strike="noStrike">
              <a:solidFill>
                <a:srgbClr val="000000"/>
              </a:solidFill>
              <a:latin typeface="Arial"/>
              <a:ea typeface="Arial"/>
              <a:cs typeface="Arial"/>
              <a:sym typeface="Arial"/>
            </a:endParaRPr>
          </a:p>
        </p:txBody>
      </p:sp>
      <p:pic>
        <p:nvPicPr>
          <p:cNvPr id="494" name="Google Shape;494;p73"/>
          <p:cNvPicPr preferRelativeResize="0"/>
          <p:nvPr/>
        </p:nvPicPr>
        <p:blipFill rotWithShape="1">
          <a:blip r:embed="rId4">
            <a:alphaModFix/>
          </a:blip>
          <a:srcRect b="0" l="0" r="0" t="0"/>
          <a:stretch/>
        </p:blipFill>
        <p:spPr>
          <a:xfrm>
            <a:off x="4859337" y="3789362"/>
            <a:ext cx="3241675" cy="1054100"/>
          </a:xfrm>
          <a:prstGeom prst="rect">
            <a:avLst/>
          </a:prstGeom>
          <a:noFill/>
          <a:ln>
            <a:noFill/>
          </a:ln>
        </p:spPr>
      </p:pic>
      <p:pic>
        <p:nvPicPr>
          <p:cNvPr id="495" name="Google Shape;495;p73"/>
          <p:cNvPicPr preferRelativeResize="0"/>
          <p:nvPr/>
        </p:nvPicPr>
        <p:blipFill rotWithShape="1">
          <a:blip r:embed="rId5">
            <a:alphaModFix/>
          </a:blip>
          <a:srcRect b="0" l="0" r="0" t="0"/>
          <a:stretch/>
        </p:blipFill>
        <p:spPr>
          <a:xfrm>
            <a:off x="4859337" y="3213100"/>
            <a:ext cx="3394075" cy="596900"/>
          </a:xfrm>
          <a:prstGeom prst="rect">
            <a:avLst/>
          </a:prstGeom>
          <a:noFill/>
          <a:ln>
            <a:noFill/>
          </a:ln>
        </p:spPr>
      </p:pic>
      <p:pic>
        <p:nvPicPr>
          <p:cNvPr id="496" name="Google Shape;496;p73"/>
          <p:cNvPicPr preferRelativeResize="0"/>
          <p:nvPr/>
        </p:nvPicPr>
        <p:blipFill rotWithShape="1">
          <a:blip r:embed="rId6">
            <a:alphaModFix/>
          </a:blip>
          <a:srcRect b="0" l="0" r="0" t="0"/>
          <a:stretch/>
        </p:blipFill>
        <p:spPr>
          <a:xfrm>
            <a:off x="4859337" y="2276475"/>
            <a:ext cx="3140075" cy="965200"/>
          </a:xfrm>
          <a:prstGeom prst="rect">
            <a:avLst/>
          </a:prstGeom>
          <a:noFill/>
          <a:ln>
            <a:noFill/>
          </a:ln>
        </p:spPr>
      </p:pic>
      <p:sp>
        <p:nvSpPr>
          <p:cNvPr id="497" name="Google Shape;497;p73"/>
          <p:cNvSpPr txBox="1"/>
          <p:nvPr/>
        </p:nvSpPr>
        <p:spPr>
          <a:xfrm>
            <a:off x="1600200" y="4745037"/>
            <a:ext cx="10271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8" name="Google Shape;498;p73"/>
          <p:cNvSpPr txBox="1"/>
          <p:nvPr/>
        </p:nvSpPr>
        <p:spPr>
          <a:xfrm>
            <a:off x="8027987" y="4221162"/>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-90mV</a:t>
            </a:r>
            <a:endParaRPr b="0" i="0" sz="1400" u="none" cap="none" strike="noStrike">
              <a:solidFill>
                <a:srgbClr val="000000"/>
              </a:solidFill>
              <a:latin typeface="Arial"/>
              <a:ea typeface="Arial"/>
              <a:cs typeface="Arial"/>
              <a:sym typeface="Arial"/>
            </a:endParaRPr>
          </a:p>
        </p:txBody>
      </p:sp>
      <p:sp>
        <p:nvSpPr>
          <p:cNvPr id="499" name="Google Shape;499;p73"/>
          <p:cNvSpPr txBox="1"/>
          <p:nvPr/>
        </p:nvSpPr>
        <p:spPr>
          <a:xfrm>
            <a:off x="0" y="4149725"/>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-80mV</a:t>
            </a:r>
            <a:endParaRPr b="0" i="0" sz="1400" u="none" cap="none" strike="noStrike">
              <a:solidFill>
                <a:srgbClr val="000000"/>
              </a:solidFill>
              <a:latin typeface="Arial"/>
              <a:ea typeface="Arial"/>
              <a:cs typeface="Arial"/>
              <a:sym typeface="Arial"/>
            </a:endParaRPr>
          </a:p>
        </p:txBody>
      </p:sp>
      <p:sp>
        <p:nvSpPr>
          <p:cNvPr id="500" name="Google Shape;500;p73"/>
          <p:cNvSpPr txBox="1"/>
          <p:nvPr/>
        </p:nvSpPr>
        <p:spPr>
          <a:xfrm>
            <a:off x="8188325" y="3357562"/>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-80mV</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74"/>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0" i="0" lang="en-US" sz="4000" u="none">
                <a:solidFill>
                  <a:srgbClr val="000099"/>
                </a:solidFill>
                <a:latin typeface="Calibri"/>
                <a:ea typeface="Calibri"/>
                <a:cs typeface="Calibri"/>
                <a:sym typeface="Calibri"/>
              </a:rPr>
              <a:t>The reversion potential depends on the ionic conductivity</a:t>
            </a:r>
            <a:endParaRPr/>
          </a:p>
        </p:txBody>
      </p:sp>
      <p:sp>
        <p:nvSpPr>
          <p:cNvPr id="506" name="Google Shape;506;p74"/>
          <p:cNvSpPr txBox="1"/>
          <p:nvPr>
            <p:ph idx="1" type="body"/>
          </p:nvPr>
        </p:nvSpPr>
        <p:spPr>
          <a:xfrm>
            <a:off x="250825" y="1600200"/>
            <a:ext cx="8435975" cy="506888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The Nernst equation Eirev = (RT / zF) ln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where R = gas constant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T = absolute temperature</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z = valence of ion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 = Faraday constant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For 37 </a:t>
            </a:r>
            <a:r>
              <a:rPr b="0" baseline="30000" i="0" lang="en-US" sz="2000" u="none">
                <a:solidFill>
                  <a:schemeClr val="dk1"/>
                </a:solidFill>
                <a:latin typeface="Arial"/>
                <a:ea typeface="Arial"/>
                <a:cs typeface="Arial"/>
                <a:sym typeface="Arial"/>
              </a:rPr>
              <a:t>о</a:t>
            </a:r>
            <a:r>
              <a:rPr b="0" i="0" lang="en-US" sz="2000" u="none">
                <a:solidFill>
                  <a:schemeClr val="dk1"/>
                </a:solidFill>
                <a:latin typeface="Arial"/>
                <a:ea typeface="Arial"/>
                <a:cs typeface="Arial"/>
                <a:sym typeface="Arial"/>
              </a:rPr>
              <a:t>С we get  E i rev = 68 log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For 20 °С  we get E i rev = 58 log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E irev for Na</a:t>
            </a:r>
            <a:r>
              <a:rPr b="0" baseline="30000" i="0" lang="en-US" sz="2000" u="none">
                <a:solidFill>
                  <a:schemeClr val="dk1"/>
                </a:solidFill>
                <a:latin typeface="Arial"/>
                <a:ea typeface="Arial"/>
                <a:cs typeface="Arial"/>
                <a:sym typeface="Arial"/>
              </a:rPr>
              <a:t>+</a:t>
            </a:r>
            <a:r>
              <a:rPr b="0" i="0" lang="en-US" sz="2000" u="none">
                <a:solidFill>
                  <a:schemeClr val="dk1"/>
                </a:solidFill>
                <a:latin typeface="Arial"/>
                <a:ea typeface="Arial"/>
                <a:cs typeface="Arial"/>
                <a:sym typeface="Arial"/>
              </a:rPr>
              <a:t> at 20 ° C = 58 log [140 mM] / [7 mM] = + 75 mV</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Since the RMP is negative (-60 mV), the Na</a:t>
            </a:r>
            <a:r>
              <a:rPr b="0" baseline="30000" i="0" lang="en-US" sz="2000" u="none">
                <a:solidFill>
                  <a:schemeClr val="dk1"/>
                </a:solidFill>
                <a:latin typeface="Arial"/>
                <a:ea typeface="Arial"/>
                <a:cs typeface="Arial"/>
                <a:sym typeface="Arial"/>
              </a:rPr>
              <a:t>+</a:t>
            </a:r>
            <a:r>
              <a:rPr b="0" i="0" lang="en-US" sz="2000" u="none">
                <a:solidFill>
                  <a:schemeClr val="dk1"/>
                </a:solidFill>
                <a:latin typeface="Arial"/>
                <a:ea typeface="Arial"/>
                <a:cs typeface="Arial"/>
                <a:sym typeface="Arial"/>
              </a:rPr>
              <a:t> current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will be depolarizing</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E irev for Cl</a:t>
            </a:r>
            <a:r>
              <a:rPr b="0" baseline="30000"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 -80 mV</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RMP of nerves (axons) is more negative (-90 mV), than RMP of dendrites and </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Cl</a:t>
            </a:r>
            <a:r>
              <a:rPr b="0" baseline="30000"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moves from the axon.</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75"/>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Chloride current shunt the positive Na current influx  </a:t>
            </a:r>
            <a:endParaRPr/>
          </a:p>
        </p:txBody>
      </p:sp>
      <p:sp>
        <p:nvSpPr>
          <p:cNvPr id="512" name="Google Shape;512;p75"/>
          <p:cNvSpPr txBox="1"/>
          <p:nvPr>
            <p:ph idx="1" type="body"/>
          </p:nvPr>
        </p:nvSpPr>
        <p:spPr>
          <a:xfrm>
            <a:off x="250825" y="1600200"/>
            <a:ext cx="8569325" cy="24765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00"/>
              <a:buNone/>
            </a:pPr>
            <a:r>
              <a:rPr b="0" i="0" lang="en-US" sz="2400" u="none">
                <a:solidFill>
                  <a:schemeClr val="dk1"/>
                </a:solidFill>
                <a:latin typeface="Calibri"/>
                <a:ea typeface="Calibri"/>
                <a:cs typeface="Calibri"/>
                <a:sym typeface="Calibri"/>
              </a:rPr>
              <a:t>S</a:t>
            </a:r>
            <a:r>
              <a:rPr b="0" baseline="-25000" i="0" lang="en-US" sz="2400" u="none">
                <a:solidFill>
                  <a:schemeClr val="dk1"/>
                </a:solidFill>
                <a:latin typeface="Calibri"/>
                <a:ea typeface="Calibri"/>
                <a:cs typeface="Calibri"/>
                <a:sym typeface="Calibri"/>
              </a:rPr>
              <a:t>R</a:t>
            </a:r>
            <a:r>
              <a:rPr b="0" i="0" lang="en-US" sz="2400" u="none">
                <a:solidFill>
                  <a:schemeClr val="dk1"/>
                </a:solidFill>
                <a:latin typeface="Calibri"/>
                <a:ea typeface="Calibri"/>
                <a:cs typeface="Calibri"/>
                <a:sym typeface="Calibri"/>
              </a:rPr>
              <a:t> = 1 / R</a:t>
            </a:r>
            <a:r>
              <a:rPr b="0" baseline="-25000" i="0" lang="en-US" sz="2400" u="none">
                <a:solidFill>
                  <a:schemeClr val="dk1"/>
                </a:solidFill>
                <a:latin typeface="Calibri"/>
                <a:ea typeface="Calibri"/>
                <a:cs typeface="Calibri"/>
                <a:sym typeface="Calibri"/>
              </a:rPr>
              <a:t>R</a:t>
            </a:r>
            <a:r>
              <a:rPr b="0" i="0" lang="en-US" sz="2400" u="none">
                <a:solidFill>
                  <a:schemeClr val="dk1"/>
                </a:solidFill>
                <a:latin typeface="Calibri"/>
                <a:ea typeface="Calibri"/>
                <a:cs typeface="Calibri"/>
                <a:sym typeface="Calibri"/>
              </a:rPr>
              <a:t>-membrane conductivity at rest Sm = SR</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Shunt response S</a:t>
            </a:r>
            <a:r>
              <a:rPr b="0" baseline="-25000" i="0" lang="en-US" sz="2400" u="none">
                <a:solidFill>
                  <a:schemeClr val="dk1"/>
                </a:solidFill>
                <a:latin typeface="Calibri"/>
                <a:ea typeface="Calibri"/>
                <a:cs typeface="Calibri"/>
                <a:sym typeface="Calibri"/>
              </a:rPr>
              <a:t>S</a:t>
            </a:r>
            <a:r>
              <a:rPr b="0" i="0" lang="en-US" sz="2400" u="none">
                <a:solidFill>
                  <a:schemeClr val="dk1"/>
                </a:solidFill>
                <a:latin typeface="Calibri"/>
                <a:ea typeface="Calibri"/>
                <a:cs typeface="Calibri"/>
                <a:sym typeface="Calibri"/>
              </a:rPr>
              <a:t> increases membrane conductivity</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If shunt conductivity is added, according to Ohm's law</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depolarization of the membrane will be less in response to the exciting</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synaptic current Vsyn = Isyn / Sm</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Thus, the shunting response is inhibitory</a:t>
            </a:r>
            <a:endParaRPr/>
          </a:p>
        </p:txBody>
      </p:sp>
      <p:pic>
        <p:nvPicPr>
          <p:cNvPr id="513" name="Google Shape;513;p75"/>
          <p:cNvPicPr preferRelativeResize="0"/>
          <p:nvPr/>
        </p:nvPicPr>
        <p:blipFill rotWithShape="1">
          <a:blip r:embed="rId3">
            <a:alphaModFix/>
          </a:blip>
          <a:srcRect b="0" l="0" r="0" t="0"/>
          <a:stretch/>
        </p:blipFill>
        <p:spPr>
          <a:xfrm>
            <a:off x="323850" y="4221162"/>
            <a:ext cx="8580437" cy="217011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6"/>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Types of postynaptic inhibition</a:t>
            </a:r>
            <a:r>
              <a:rPr b="0" i="0" lang="en-US" sz="4400" u="none">
                <a:solidFill>
                  <a:schemeClr val="dk1"/>
                </a:solidFill>
                <a:latin typeface="Calibri"/>
                <a:ea typeface="Calibri"/>
                <a:cs typeface="Calibri"/>
                <a:sym typeface="Calibri"/>
              </a:rPr>
              <a:t> </a:t>
            </a:r>
            <a:endParaRPr/>
          </a:p>
        </p:txBody>
      </p:sp>
      <p:pic>
        <p:nvPicPr>
          <p:cNvPr id="519" name="Google Shape;519;p76"/>
          <p:cNvPicPr preferRelativeResize="0"/>
          <p:nvPr/>
        </p:nvPicPr>
        <p:blipFill rotWithShape="1">
          <a:blip r:embed="rId3">
            <a:alphaModFix/>
          </a:blip>
          <a:srcRect b="0" l="0" r="0" t="0"/>
          <a:stretch/>
        </p:blipFill>
        <p:spPr>
          <a:xfrm>
            <a:off x="1619250" y="2205037"/>
            <a:ext cx="5067300" cy="38862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7"/>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Lateral inhibition</a:t>
            </a:r>
            <a:endParaRPr/>
          </a:p>
        </p:txBody>
      </p:sp>
      <p:sp>
        <p:nvSpPr>
          <p:cNvPr id="525" name="Google Shape;525;p7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26" name="Google Shape;526;p77"/>
          <p:cNvPicPr preferRelativeResize="0"/>
          <p:nvPr/>
        </p:nvPicPr>
        <p:blipFill rotWithShape="1">
          <a:blip r:embed="rId3">
            <a:alphaModFix/>
          </a:blip>
          <a:srcRect b="0" l="0" r="0" t="0"/>
          <a:stretch/>
        </p:blipFill>
        <p:spPr>
          <a:xfrm>
            <a:off x="611187" y="1325562"/>
            <a:ext cx="7632700" cy="553243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8"/>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Secondary inhibition</a:t>
            </a:r>
            <a:endParaRPr/>
          </a:p>
        </p:txBody>
      </p:sp>
      <p:sp>
        <p:nvSpPr>
          <p:cNvPr id="532" name="Google Shape;532;p7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33" name="Google Shape;533;p78"/>
          <p:cNvPicPr preferRelativeResize="0"/>
          <p:nvPr/>
        </p:nvPicPr>
        <p:blipFill rotWithShape="1">
          <a:blip r:embed="rId3">
            <a:alphaModFix/>
          </a:blip>
          <a:srcRect b="0" l="0" r="0" t="0"/>
          <a:stretch/>
        </p:blipFill>
        <p:spPr>
          <a:xfrm>
            <a:off x="755650" y="1773237"/>
            <a:ext cx="8221662" cy="43561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39" name="Google Shape;539;p79"/>
          <p:cNvPicPr preferRelativeResize="0"/>
          <p:nvPr/>
        </p:nvPicPr>
        <p:blipFill rotWithShape="1">
          <a:blip r:embed="rId3">
            <a:alphaModFix/>
          </a:blip>
          <a:srcRect b="0" l="0" r="0" t="0"/>
          <a:stretch/>
        </p:blipFill>
        <p:spPr>
          <a:xfrm>
            <a:off x="611187" y="1597025"/>
            <a:ext cx="7993062" cy="5205412"/>
          </a:xfrm>
          <a:prstGeom prst="rect">
            <a:avLst/>
          </a:prstGeom>
          <a:noFill/>
          <a:ln>
            <a:noFill/>
          </a:ln>
        </p:spPr>
      </p:pic>
      <p:sp>
        <p:nvSpPr>
          <p:cNvPr id="540" name="Google Shape;540;p79"/>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Secondary inhibition</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80"/>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
        <p:nvSpPr>
          <p:cNvPr id="546" name="Google Shape;546;p80"/>
          <p:cNvSpPr txBox="1"/>
          <p:nvPr>
            <p:ph idx="1" type="body"/>
          </p:nvPr>
        </p:nvSpPr>
        <p:spPr>
          <a:xfrm>
            <a:off x="457200" y="2492375"/>
            <a:ext cx="4114800" cy="363378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The phenomenon of central inhibition was discovered by Sechenov in 1862. </a:t>
            </a:r>
            <a:endParaRPr/>
          </a:p>
        </p:txBody>
      </p:sp>
      <p:pic>
        <p:nvPicPr>
          <p:cNvPr id="547" name="Google Shape;547;p80"/>
          <p:cNvPicPr preferRelativeResize="0"/>
          <p:nvPr/>
        </p:nvPicPr>
        <p:blipFill rotWithShape="1">
          <a:blip r:embed="rId3">
            <a:alphaModFix/>
          </a:blip>
          <a:srcRect b="0" l="0" r="0" t="0"/>
          <a:stretch/>
        </p:blipFill>
        <p:spPr>
          <a:xfrm>
            <a:off x="5003800" y="2133600"/>
            <a:ext cx="2705100" cy="30480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8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100000"/>
              </a:lnSpc>
              <a:spcBef>
                <a:spcPts val="0"/>
              </a:spcBef>
              <a:spcAft>
                <a:spcPts val="0"/>
              </a:spcAft>
              <a:buClr>
                <a:schemeClr val="dk1"/>
              </a:buClr>
              <a:buSzPts val="2800"/>
              <a:buNone/>
            </a:pPr>
            <a:r>
              <a:rPr b="1" i="0" lang="en-US" sz="2800" u="none">
                <a:solidFill>
                  <a:schemeClr val="dk1"/>
                </a:solidFill>
                <a:latin typeface="Calibri"/>
                <a:ea typeface="Calibri"/>
                <a:cs typeface="Calibri"/>
                <a:sym typeface="Calibri"/>
              </a:rPr>
              <a:t>Sechenovs fundamental experiment was as follows</a:t>
            </a:r>
            <a:r>
              <a:rPr b="0" i="0" lang="en-US" sz="2800" u="none">
                <a:solidFill>
                  <a:schemeClr val="dk1"/>
                </a:solidFill>
                <a:latin typeface="Calibri"/>
                <a:ea typeface="Calibri"/>
                <a:cs typeface="Calibri"/>
                <a:sym typeface="Calibri"/>
              </a:rPr>
              <a:t>:</a:t>
            </a:r>
            <a:endParaRPr/>
          </a:p>
          <a:p>
            <a:pPr indent="-609600" lvl="0" marL="609600" rtl="0" algn="l">
              <a:lnSpc>
                <a:spcPct val="100000"/>
              </a:lnSpc>
              <a:spcBef>
                <a:spcPts val="560"/>
              </a:spcBef>
              <a:spcAft>
                <a:spcPts val="0"/>
              </a:spcAft>
              <a:buClr>
                <a:schemeClr val="dk1"/>
              </a:buClr>
              <a:buSzPts val="2800"/>
              <a:buNone/>
            </a:pPr>
            <a:r>
              <a:rPr b="0" i="0" lang="en-US" sz="2800" u="none">
                <a:solidFill>
                  <a:schemeClr val="dk1"/>
                </a:solidFill>
                <a:latin typeface="Calibri"/>
                <a:ea typeface="Calibri"/>
                <a:cs typeface="Calibri"/>
                <a:sym typeface="Calibri"/>
              </a:rPr>
              <a:t>a frog brain as incised at the level of the thalamus, and the cerebral hemispheres removed. Then the reflex time for withdrawing the hind legs from a solution of sulphuric acid was measured (Turcks method). The reflex was performed by the spinal centers and its time indicated their excitability.</a:t>
            </a:r>
            <a:endParaRPr/>
          </a:p>
        </p:txBody>
      </p:sp>
      <p:sp>
        <p:nvSpPr>
          <p:cNvPr id="553" name="Google Shape;553;p81"/>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8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8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Sechenov found that application of a crystal of common salt or a weak electrical stimulus to the section of the thalamus markedly prolonged the reflex time. From this experiment he concluded that there were nerve centers in the thalamic region of the frog brain producing an inhibitory influence on spinal reflexes.</a:t>
            </a:r>
            <a:endParaRPr/>
          </a:p>
          <a:p>
            <a:pPr indent="-609600" lvl="0" marL="609600" rtl="0" algn="l">
              <a:lnSpc>
                <a:spcPct val="8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Sechenov correctly evaluated the great importance of the phenomenon of central inhibition he had discovered, and used it in his theoretical work to explain the physiological mechanisms of mans behaviour.</a:t>
            </a:r>
            <a:endParaRPr/>
          </a:p>
        </p:txBody>
      </p:sp>
      <p:sp>
        <p:nvSpPr>
          <p:cNvPr id="559" name="Google Shape;559;p8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83"/>
          <p:cNvSpPr txBox="1"/>
          <p:nvPr>
            <p:ph idx="1" type="body"/>
          </p:nvPr>
        </p:nvSpPr>
        <p:spPr>
          <a:xfrm>
            <a:off x="457200" y="1600200"/>
            <a:ext cx="5194300" cy="4924425"/>
          </a:xfrm>
          <a:prstGeom prst="rect">
            <a:avLst/>
          </a:prstGeom>
          <a:noFill/>
          <a:ln>
            <a:noFill/>
          </a:ln>
        </p:spPr>
        <p:txBody>
          <a:bodyPr anchorCtr="0" anchor="t" bIns="45700" lIns="91425" spcFirstLastPara="1" rIns="91425" wrap="square" tIns="45700">
            <a:noAutofit/>
          </a:bodyPr>
          <a:lstStyle/>
          <a:p>
            <a:pPr indent="-609600" lvl="0" marL="609600" rtl="0" algn="l">
              <a:lnSpc>
                <a:spcPct val="90000"/>
              </a:lnSpc>
              <a:spcBef>
                <a:spcPts val="0"/>
              </a:spcBef>
              <a:spcAft>
                <a:spcPts val="0"/>
              </a:spcAft>
              <a:buClr>
                <a:schemeClr val="dk1"/>
              </a:buClr>
              <a:buSzPts val="2400"/>
              <a:buNone/>
            </a:pPr>
            <a:r>
              <a:rPr b="0" i="0" lang="en-US" sz="2400" u="none">
                <a:solidFill>
                  <a:schemeClr val="dk1"/>
                </a:solidFill>
                <a:latin typeface="Calibri"/>
                <a:ea typeface="Calibri"/>
                <a:cs typeface="Calibri"/>
                <a:sym typeface="Calibri"/>
              </a:rPr>
              <a:t>A frog brain showing the line of section in Sechenov`s expiriment </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1 - olfactory nerve;</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2 – olfactory lobe;</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3 – cerebral hemispheres;</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4 – thalamus;</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5 – line of brain section;</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6 – corpora bigemina;</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7 – cerebellum;</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8 – medulla oblongata and fossa</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rhomboidea`</a:t>
            </a:r>
            <a:endParaRPr/>
          </a:p>
        </p:txBody>
      </p:sp>
      <p:pic>
        <p:nvPicPr>
          <p:cNvPr id="565" name="Google Shape;565;p83"/>
          <p:cNvPicPr preferRelativeResize="0"/>
          <p:nvPr/>
        </p:nvPicPr>
        <p:blipFill rotWithShape="1">
          <a:blip r:embed="rId3">
            <a:alphaModFix/>
          </a:blip>
          <a:srcRect b="0" l="0" r="0" t="0"/>
          <a:stretch/>
        </p:blipFill>
        <p:spPr>
          <a:xfrm>
            <a:off x="6300787" y="1484312"/>
            <a:ext cx="2571750" cy="5095875"/>
          </a:xfrm>
          <a:prstGeom prst="rect">
            <a:avLst/>
          </a:prstGeom>
          <a:noFill/>
          <a:ln>
            <a:noFill/>
          </a:ln>
        </p:spPr>
      </p:pic>
      <p:sp>
        <p:nvSpPr>
          <p:cNvPr id="566" name="Google Shape;566;p8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8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73" name="Google Shape;573;p84"/>
          <p:cNvPicPr preferRelativeResize="0"/>
          <p:nvPr/>
        </p:nvPicPr>
        <p:blipFill rotWithShape="1">
          <a:blip r:embed="rId3">
            <a:alphaModFix/>
          </a:blip>
          <a:srcRect b="0" l="0" r="0" t="0"/>
          <a:stretch/>
        </p:blipFill>
        <p:spPr>
          <a:xfrm>
            <a:off x="900112" y="1466850"/>
            <a:ext cx="7343775" cy="5375275"/>
          </a:xfrm>
          <a:prstGeom prst="rect">
            <a:avLst/>
          </a:prstGeom>
          <a:noFill/>
          <a:ln>
            <a:noFill/>
          </a:ln>
        </p:spPr>
      </p:pic>
      <p:sp>
        <p:nvSpPr>
          <p:cNvPr id="574" name="Google Shape;574;p84"/>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