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Lst>
  <p:sldSz cy="6858000" cx="9144000"/>
  <p:notesSz cx="6858000" cy="9144000"/>
  <p:embeddedFontLst>
    <p:embeddedFont>
      <p:font typeface="Tahoma"/>
      <p:regular r:id="rId77"/>
      <p:bold r:id="rId7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font" Target="fonts/Tahoma-regular.fntdata"/><Relationship Id="rId32" Type="http://schemas.openxmlformats.org/officeDocument/2006/relationships/slide" Target="slides/slide27.xml"/><Relationship Id="rId76" Type="http://schemas.openxmlformats.org/officeDocument/2006/relationships/slide" Target="slides/slide71.xml"/><Relationship Id="rId35" Type="http://schemas.openxmlformats.org/officeDocument/2006/relationships/slide" Target="slides/slide30.xml"/><Relationship Id="rId34" Type="http://schemas.openxmlformats.org/officeDocument/2006/relationships/slide" Target="slides/slide29.xml"/><Relationship Id="rId78" Type="http://schemas.openxmlformats.org/officeDocument/2006/relationships/font" Target="fonts/Tahoma-bold.fntdata"/><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36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36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36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36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36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91" name="Google Shape;91;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98" name="Google Shape;98;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105" name="Google Shape;105;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113" name="Google Shape;113;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118" name="Google Shape;118;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126" name="Google Shape;126;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134" name="Google Shape;134;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141" name="Google Shape;141;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151" name="Google Shape;151;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157" name="Google Shape;157;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163" name="Google Shape;163;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169" name="Google Shape;169;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175" name="Google Shape;175;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183" name="Google Shape;183;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193" name="Google Shape;193;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00" name="Google Shape;200;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08" name="Google Shape;208;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16" name="Google Shape;216;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22" name="Google Shape;222;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28" name="Google Shape;228;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34" name="Google Shape;234;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45" name="Google Shape;245;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52" name="Google Shape;252;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59" name="Google Shape;259;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65" name="Google Shape;265;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73" name="Google Shape;273;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80" name="Google Shape;280;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86" name="Google Shape;286;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94" name="Google Shape;294;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00" name="Google Shape;300;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06" name="Google Shape;306;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13" name="Google Shape;313;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19" name="Google Shape;319;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25" name="Google Shape;325;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32" name="Google Shape;332;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38" name="Google Shape;338;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44" name="Google Shape;344;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51" name="Google Shape;351;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57" name="Google Shape;357;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66" name="Google Shape;366;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75" name="Google Shape;375;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4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81" name="Google Shape;381;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4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90" name="Google Shape;390;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97" name="Google Shape;397;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403" name="Google Shape;403;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409" name="Google Shape;409;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416" name="Google Shape;416;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5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424" name="Google Shape;424;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431" name="Google Shape;431;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5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445" name="Google Shape;445;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5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456" name="Google Shape;456;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5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
        <p:nvSpPr>
          <p:cNvPr id="464" name="Google Shape;464;p56:notes"/>
          <p:cNvSpPr txBox="1"/>
          <p:nvPr/>
        </p:nvSpPr>
        <p:spPr>
          <a:xfrm>
            <a:off x="3886200" y="8686800"/>
            <a:ext cx="2971800" cy="457200"/>
          </a:xfrm>
          <a:prstGeom prst="rect">
            <a:avLst/>
          </a:prstGeom>
          <a:noFill/>
          <a:ln>
            <a:noFill/>
          </a:ln>
        </p:spPr>
        <p:txBody>
          <a:bodyPr anchorCtr="0" anchor="b" bIns="0" lIns="19050" spcFirstLastPara="1" rIns="19050" wrap="square" tIns="0">
            <a:noAutofit/>
          </a:bodyPr>
          <a:lstStyle/>
          <a:p>
            <a:pPr indent="0" lvl="0" marL="0" marR="0" rtl="0" algn="r">
              <a:lnSpc>
                <a:spcPct val="100000"/>
              </a:lnSpc>
              <a:spcBef>
                <a:spcPts val="0"/>
              </a:spcBef>
              <a:spcAft>
                <a:spcPts val="0"/>
              </a:spcAft>
              <a:buClr>
                <a:schemeClr val="dk1"/>
              </a:buClr>
              <a:buSzPts val="1000"/>
              <a:buFont typeface="Times New Roman"/>
              <a:buNone/>
            </a:pPr>
            <a:fld id="{00000000-1234-1234-1234-123412341234}" type="slidenum">
              <a:rPr b="0" i="1" lang="en-US" sz="1000" u="none" cap="none" strike="noStrike">
                <a:solidFill>
                  <a:schemeClr val="dk1"/>
                </a:solidFill>
                <a:latin typeface="Times New Roman"/>
                <a:ea typeface="Times New Roman"/>
                <a:cs typeface="Times New Roman"/>
                <a:sym typeface="Times New Roman"/>
              </a:rPr>
              <a:t>‹#›</a:t>
            </a:fld>
            <a:endParaRPr b="0" i="1" sz="1000" u="none" cap="none" strike="noStrike">
              <a:solidFill>
                <a:schemeClr val="dk1"/>
              </a:solidFill>
              <a:latin typeface="Times New Roman"/>
              <a:ea typeface="Times New Roman"/>
              <a:cs typeface="Times New Roman"/>
              <a:sym typeface="Times New Roman"/>
            </a:endParaRPr>
          </a:p>
        </p:txBody>
      </p:sp>
      <p:sp>
        <p:nvSpPr>
          <p:cNvPr id="465" name="Google Shape;465;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6" name="Google Shape;466;p56:notes"/>
          <p:cNvSpPr txBox="1"/>
          <p:nvPr>
            <p:ph idx="1" type="body"/>
          </p:nvPr>
        </p:nvSpPr>
        <p:spPr>
          <a:xfrm>
            <a:off x="914400" y="4343400"/>
            <a:ext cx="5029200" cy="41148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46025" lIns="92075" spcFirstLastPara="1" rIns="92075" wrap="square" tIns="460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5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477" name="Google Shape;477;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489" name="Google Shape;489;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497" name="Google Shape;497;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60: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
        <p:nvSpPr>
          <p:cNvPr id="504" name="Google Shape;504;p60:notes"/>
          <p:cNvSpPr txBox="1"/>
          <p:nvPr/>
        </p:nvSpPr>
        <p:spPr>
          <a:xfrm>
            <a:off x="3886200" y="8686800"/>
            <a:ext cx="2971800" cy="457200"/>
          </a:xfrm>
          <a:prstGeom prst="rect">
            <a:avLst/>
          </a:prstGeom>
          <a:noFill/>
          <a:ln>
            <a:noFill/>
          </a:ln>
        </p:spPr>
        <p:txBody>
          <a:bodyPr anchorCtr="0" anchor="b" bIns="0" lIns="19050" spcFirstLastPara="1" rIns="19050" wrap="square" tIns="0">
            <a:noAutofit/>
          </a:bodyPr>
          <a:lstStyle/>
          <a:p>
            <a:pPr indent="0" lvl="0" marL="0" marR="0" rtl="0" algn="r">
              <a:lnSpc>
                <a:spcPct val="100000"/>
              </a:lnSpc>
              <a:spcBef>
                <a:spcPts val="0"/>
              </a:spcBef>
              <a:spcAft>
                <a:spcPts val="0"/>
              </a:spcAft>
              <a:buClr>
                <a:schemeClr val="dk1"/>
              </a:buClr>
              <a:buSzPts val="1000"/>
              <a:buFont typeface="Times New Roman"/>
              <a:buNone/>
            </a:pPr>
            <a:fld id="{00000000-1234-1234-1234-123412341234}" type="slidenum">
              <a:rPr b="0" i="1" lang="en-US" sz="1000" u="none" cap="none" strike="noStrike">
                <a:solidFill>
                  <a:schemeClr val="dk1"/>
                </a:solidFill>
                <a:latin typeface="Times New Roman"/>
                <a:ea typeface="Times New Roman"/>
                <a:cs typeface="Times New Roman"/>
                <a:sym typeface="Times New Roman"/>
              </a:rPr>
              <a:t>‹#›</a:t>
            </a:fld>
            <a:endParaRPr b="0" i="1" sz="1000" u="none" cap="none" strike="noStrike">
              <a:solidFill>
                <a:schemeClr val="dk1"/>
              </a:solidFill>
              <a:latin typeface="Times New Roman"/>
              <a:ea typeface="Times New Roman"/>
              <a:cs typeface="Times New Roman"/>
              <a:sym typeface="Times New Roman"/>
            </a:endParaRPr>
          </a:p>
        </p:txBody>
      </p:sp>
      <p:sp>
        <p:nvSpPr>
          <p:cNvPr id="505" name="Google Shape;505;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6" name="Google Shape;506;p60:notes"/>
          <p:cNvSpPr txBox="1"/>
          <p:nvPr>
            <p:ph idx="1" type="body"/>
          </p:nvPr>
        </p:nvSpPr>
        <p:spPr>
          <a:xfrm>
            <a:off x="914400" y="4343400"/>
            <a:ext cx="5029200" cy="41148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46025" lIns="92075" spcFirstLastPara="1" rIns="92075" wrap="square" tIns="460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11" name="Google Shape;511;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6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18" name="Google Shape;518;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p6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24" name="Google Shape;524;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6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30" name="Google Shape;530;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6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36" name="Google Shape;536;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6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42" name="Google Shape;542;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48" name="Google Shape;548;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p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58" name="Google Shape;558;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p6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64" name="Google Shape;564;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7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72" name="Google Shape;572;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p7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78" name="Google Shape;578;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7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84" name="Google Shape;584;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7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90" name="Google Shape;590;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p7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96" name="Google Shape;596;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8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602" name="Google Shape;602;p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15" name="Shape 15"/>
        <p:cNvGrpSpPr/>
        <p:nvPr/>
      </p:nvGrpSpPr>
      <p:grpSpPr>
        <a:xfrm>
          <a:off x="0" y="0"/>
          <a:ext cx="0" cy="0"/>
          <a:chOff x="0" y="0"/>
          <a:chExt cx="0" cy="0"/>
        </a:xfrm>
      </p:grpSpPr>
      <p:sp>
        <p:nvSpPr>
          <p:cNvPr id="16" name="Google Shape;16;p2"/>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8" name="Google Shape;18;p2"/>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19" name="Shape 19"/>
        <p:cNvGrpSpPr/>
        <p:nvPr/>
      </p:nvGrpSpPr>
      <p:grpSpPr>
        <a:xfrm>
          <a:off x="0" y="0"/>
          <a:ext cx="0" cy="0"/>
          <a:chOff x="0" y="0"/>
          <a:chExt cx="0" cy="0"/>
        </a:xfrm>
      </p:grpSpPr>
      <p:sp>
        <p:nvSpPr>
          <p:cNvPr id="20" name="Google Shape;20;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1" name="Google Shape;21;p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2" name="Google Shape;22;p3"/>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4" name="Google Shape;24;p3"/>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таблица" type="tbl">
  <p:cSld name="TABLE">
    <p:spTree>
      <p:nvGrpSpPr>
        <p:cNvPr id="25" name="Shape 25"/>
        <p:cNvGrpSpPr/>
        <p:nvPr/>
      </p:nvGrpSpPr>
      <p:grpSpPr>
        <a:xfrm>
          <a:off x="0" y="0"/>
          <a:ext cx="0" cy="0"/>
          <a:chOff x="0" y="0"/>
          <a:chExt cx="0" cy="0"/>
        </a:xfrm>
      </p:grpSpPr>
      <p:sp>
        <p:nvSpPr>
          <p:cNvPr id="26" name="Google Shape;26;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7" name="Google Shape;27;p4"/>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4"/>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9" name="Google Shape;29;p4"/>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type="title">
  <p:cSld name="TITLE">
    <p:spTree>
      <p:nvGrpSpPr>
        <p:cNvPr id="30" name="Shape 30"/>
        <p:cNvGrpSpPr/>
        <p:nvPr/>
      </p:nvGrpSpPr>
      <p:grpSpPr>
        <a:xfrm>
          <a:off x="0" y="0"/>
          <a:ext cx="0" cy="0"/>
          <a:chOff x="0" y="0"/>
          <a:chExt cx="0" cy="0"/>
        </a:xfrm>
      </p:grpSpPr>
      <p:sp>
        <p:nvSpPr>
          <p:cNvPr id="31" name="Google Shape;31;p5"/>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2" name="Google Shape;32;p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360"/>
              </a:spcBef>
              <a:spcAft>
                <a:spcPts val="0"/>
              </a:spcAft>
              <a:buClr>
                <a:schemeClr val="dk1"/>
              </a:buClr>
              <a:buSzPts val="1800"/>
              <a:buNone/>
              <a:defRPr/>
            </a:lvl1pPr>
            <a:lvl2pPr lvl="1" algn="ctr">
              <a:lnSpc>
                <a:spcPct val="100000"/>
              </a:lnSpc>
              <a:spcBef>
                <a:spcPts val="360"/>
              </a:spcBef>
              <a:spcAft>
                <a:spcPts val="0"/>
              </a:spcAft>
              <a:buClr>
                <a:schemeClr val="dk1"/>
              </a:buClr>
              <a:buSzPts val="1800"/>
              <a:buNone/>
              <a:defRPr/>
            </a:lvl2pPr>
            <a:lvl3pPr lvl="2" algn="ctr">
              <a:lnSpc>
                <a:spcPct val="100000"/>
              </a:lnSpc>
              <a:spcBef>
                <a:spcPts val="360"/>
              </a:spcBef>
              <a:spcAft>
                <a:spcPts val="0"/>
              </a:spcAft>
              <a:buClr>
                <a:schemeClr val="dk1"/>
              </a:buClr>
              <a:buSzPts val="1800"/>
              <a:buNone/>
              <a:defRPr/>
            </a:lvl3pPr>
            <a:lvl4pPr lvl="3" algn="ctr">
              <a:lnSpc>
                <a:spcPct val="100000"/>
              </a:lnSpc>
              <a:spcBef>
                <a:spcPts val="360"/>
              </a:spcBef>
              <a:spcAft>
                <a:spcPts val="0"/>
              </a:spcAft>
              <a:buClr>
                <a:schemeClr val="dk1"/>
              </a:buClr>
              <a:buSzPts val="1800"/>
              <a:buNone/>
              <a:defRPr/>
            </a:lvl4pPr>
            <a:lvl5pPr lvl="4" algn="ctr">
              <a:lnSpc>
                <a:spcPct val="100000"/>
              </a:lnSpc>
              <a:spcBef>
                <a:spcPts val="360"/>
              </a:spcBef>
              <a:spcAft>
                <a:spcPts val="0"/>
              </a:spcAft>
              <a:buClr>
                <a:schemeClr val="dk1"/>
              </a:buClr>
              <a:buSzPts val="1800"/>
              <a:buNone/>
              <a:defRPr/>
            </a:lvl5pPr>
            <a:lvl6pPr lvl="5" algn="ctr">
              <a:lnSpc>
                <a:spcPct val="100000"/>
              </a:lnSpc>
              <a:spcBef>
                <a:spcPts val="360"/>
              </a:spcBef>
              <a:spcAft>
                <a:spcPts val="0"/>
              </a:spcAft>
              <a:buClr>
                <a:schemeClr val="dk1"/>
              </a:buClr>
              <a:buSzPts val="1800"/>
              <a:buNone/>
              <a:defRPr/>
            </a:lvl6pPr>
            <a:lvl7pPr lvl="6" algn="ctr">
              <a:lnSpc>
                <a:spcPct val="100000"/>
              </a:lnSpc>
              <a:spcBef>
                <a:spcPts val="360"/>
              </a:spcBef>
              <a:spcAft>
                <a:spcPts val="0"/>
              </a:spcAft>
              <a:buClr>
                <a:schemeClr val="dk1"/>
              </a:buClr>
              <a:buSzPts val="1800"/>
              <a:buNone/>
              <a:defRPr/>
            </a:lvl7pPr>
            <a:lvl8pPr lvl="7" algn="ctr">
              <a:lnSpc>
                <a:spcPct val="100000"/>
              </a:lnSpc>
              <a:spcBef>
                <a:spcPts val="360"/>
              </a:spcBef>
              <a:spcAft>
                <a:spcPts val="0"/>
              </a:spcAft>
              <a:buClr>
                <a:schemeClr val="dk1"/>
              </a:buClr>
              <a:buSzPts val="1800"/>
              <a:buNone/>
              <a:defRPr/>
            </a:lvl8pPr>
            <a:lvl9pPr lvl="8" algn="ctr">
              <a:lnSpc>
                <a:spcPct val="100000"/>
              </a:lnSpc>
              <a:spcBef>
                <a:spcPts val="360"/>
              </a:spcBef>
              <a:spcAft>
                <a:spcPts val="0"/>
              </a:spcAft>
              <a:buClr>
                <a:schemeClr val="dk1"/>
              </a:buClr>
              <a:buSzPts val="1800"/>
              <a:buNone/>
              <a:defRPr/>
            </a:lvl9pPr>
          </a:lstStyle>
          <a:p/>
        </p:txBody>
      </p:sp>
      <p:sp>
        <p:nvSpPr>
          <p:cNvPr id="33" name="Google Shape;33;p5"/>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5"/>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5" name="Google Shape;35;p5"/>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type="secHead">
  <p:cSld name="SECTION_HEADER">
    <p:spTree>
      <p:nvGrpSpPr>
        <p:cNvPr id="36" name="Shape 36"/>
        <p:cNvGrpSpPr/>
        <p:nvPr/>
      </p:nvGrpSpPr>
      <p:grpSpPr>
        <a:xfrm>
          <a:off x="0" y="0"/>
          <a:ext cx="0" cy="0"/>
          <a:chOff x="0" y="0"/>
          <a:chExt cx="0" cy="0"/>
        </a:xfrm>
      </p:grpSpPr>
      <p:sp>
        <p:nvSpPr>
          <p:cNvPr id="37" name="Google Shape;37;p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1" sz="40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8" name="Google Shape;38;p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chemeClr val="dk1"/>
              </a:buClr>
              <a:buSzPts val="2000"/>
              <a:buFont typeface="Calibri"/>
              <a:buNone/>
              <a:defRPr sz="2000"/>
            </a:lvl1pPr>
            <a:lvl2pPr indent="-228600" lvl="1" marL="914400" algn="l">
              <a:lnSpc>
                <a:spcPct val="100000"/>
              </a:lnSpc>
              <a:spcBef>
                <a:spcPts val="360"/>
              </a:spcBef>
              <a:spcAft>
                <a:spcPts val="0"/>
              </a:spcAft>
              <a:buClr>
                <a:schemeClr val="dk1"/>
              </a:buClr>
              <a:buSzPts val="1800"/>
              <a:buFont typeface="Calibri"/>
              <a:buNone/>
              <a:defRPr sz="1800"/>
            </a:lvl2pPr>
            <a:lvl3pPr indent="-228600" lvl="2" marL="1371600" algn="l">
              <a:lnSpc>
                <a:spcPct val="100000"/>
              </a:lnSpc>
              <a:spcBef>
                <a:spcPts val="320"/>
              </a:spcBef>
              <a:spcAft>
                <a:spcPts val="0"/>
              </a:spcAft>
              <a:buClr>
                <a:schemeClr val="dk1"/>
              </a:buClr>
              <a:buSzPts val="1600"/>
              <a:buFont typeface="Calibri"/>
              <a:buNone/>
              <a:defRPr sz="1600"/>
            </a:lvl3pPr>
            <a:lvl4pPr indent="-228600" lvl="3" marL="1828800" algn="l">
              <a:lnSpc>
                <a:spcPct val="100000"/>
              </a:lnSpc>
              <a:spcBef>
                <a:spcPts val="280"/>
              </a:spcBef>
              <a:spcAft>
                <a:spcPts val="0"/>
              </a:spcAft>
              <a:buClr>
                <a:schemeClr val="dk1"/>
              </a:buClr>
              <a:buSzPts val="1400"/>
              <a:buFont typeface="Calibri"/>
              <a:buNone/>
              <a:defRPr sz="1400"/>
            </a:lvl4pPr>
            <a:lvl5pPr indent="-228600" lvl="4" marL="2286000" algn="l">
              <a:lnSpc>
                <a:spcPct val="100000"/>
              </a:lnSpc>
              <a:spcBef>
                <a:spcPts val="280"/>
              </a:spcBef>
              <a:spcAft>
                <a:spcPts val="0"/>
              </a:spcAft>
              <a:buClr>
                <a:schemeClr val="dk1"/>
              </a:buClr>
              <a:buSzPts val="1400"/>
              <a:buFont typeface="Calibri"/>
              <a:buNone/>
              <a:defRPr sz="1400"/>
            </a:lvl5pPr>
            <a:lvl6pPr indent="-228600" lvl="5" marL="2743200" algn="l">
              <a:lnSpc>
                <a:spcPct val="100000"/>
              </a:lnSpc>
              <a:spcBef>
                <a:spcPts val="280"/>
              </a:spcBef>
              <a:spcAft>
                <a:spcPts val="0"/>
              </a:spcAft>
              <a:buClr>
                <a:schemeClr val="dk1"/>
              </a:buClr>
              <a:buSzPts val="1400"/>
              <a:buFont typeface="Calibri"/>
              <a:buNone/>
              <a:defRPr sz="1400"/>
            </a:lvl6pPr>
            <a:lvl7pPr indent="-228600" lvl="6" marL="3200400" algn="l">
              <a:lnSpc>
                <a:spcPct val="100000"/>
              </a:lnSpc>
              <a:spcBef>
                <a:spcPts val="280"/>
              </a:spcBef>
              <a:spcAft>
                <a:spcPts val="0"/>
              </a:spcAft>
              <a:buClr>
                <a:schemeClr val="dk1"/>
              </a:buClr>
              <a:buSzPts val="1400"/>
              <a:buFont typeface="Calibri"/>
              <a:buNone/>
              <a:defRPr sz="1400"/>
            </a:lvl7pPr>
            <a:lvl8pPr indent="-228600" lvl="7" marL="3657600" algn="l">
              <a:lnSpc>
                <a:spcPct val="100000"/>
              </a:lnSpc>
              <a:spcBef>
                <a:spcPts val="280"/>
              </a:spcBef>
              <a:spcAft>
                <a:spcPts val="0"/>
              </a:spcAft>
              <a:buClr>
                <a:schemeClr val="dk1"/>
              </a:buClr>
              <a:buSzPts val="1400"/>
              <a:buFont typeface="Calibri"/>
              <a:buNone/>
              <a:defRPr sz="1400"/>
            </a:lvl8pPr>
            <a:lvl9pPr indent="-228600" lvl="8" marL="4114800" algn="l">
              <a:lnSpc>
                <a:spcPct val="100000"/>
              </a:lnSpc>
              <a:spcBef>
                <a:spcPts val="280"/>
              </a:spcBef>
              <a:spcAft>
                <a:spcPts val="0"/>
              </a:spcAft>
              <a:buClr>
                <a:schemeClr val="dk1"/>
              </a:buClr>
              <a:buSzPts val="1400"/>
              <a:buFont typeface="Calibri"/>
              <a:buNone/>
              <a:defRPr sz="1400"/>
            </a:lvl9pPr>
          </a:lstStyle>
          <a:p/>
        </p:txBody>
      </p:sp>
      <p:sp>
        <p:nvSpPr>
          <p:cNvPr id="39" name="Google Shape;39;p6"/>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6"/>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1" name="Google Shape;41;p6"/>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42" name="Shape 42"/>
        <p:cNvGrpSpPr/>
        <p:nvPr/>
      </p:nvGrpSpPr>
      <p:grpSpPr>
        <a:xfrm>
          <a:off x="0" y="0"/>
          <a:ext cx="0" cy="0"/>
          <a:chOff x="0" y="0"/>
          <a:chExt cx="0" cy="0"/>
        </a:xfrm>
      </p:grpSpPr>
      <p:sp>
        <p:nvSpPr>
          <p:cNvPr id="43" name="Google Shape;43;p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4" name="Google Shape;44;p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Font typeface="Calibri"/>
              <a:buChar char="•"/>
              <a:defRPr sz="2800"/>
            </a:lvl1pPr>
            <a:lvl2pPr indent="-381000" lvl="1" marL="914400" algn="l">
              <a:lnSpc>
                <a:spcPct val="100000"/>
              </a:lnSpc>
              <a:spcBef>
                <a:spcPts val="480"/>
              </a:spcBef>
              <a:spcAft>
                <a:spcPts val="0"/>
              </a:spcAft>
              <a:buClr>
                <a:schemeClr val="dk1"/>
              </a:buClr>
              <a:buSzPts val="2400"/>
              <a:buFont typeface="Calibri"/>
              <a:buChar char="–"/>
              <a:defRPr sz="2400"/>
            </a:lvl2pPr>
            <a:lvl3pPr indent="-355600" lvl="2" marL="1371600" algn="l">
              <a:lnSpc>
                <a:spcPct val="100000"/>
              </a:lnSpc>
              <a:spcBef>
                <a:spcPts val="400"/>
              </a:spcBef>
              <a:spcAft>
                <a:spcPts val="0"/>
              </a:spcAft>
              <a:buClr>
                <a:schemeClr val="dk1"/>
              </a:buClr>
              <a:buSzPts val="2000"/>
              <a:buFont typeface="Calibri"/>
              <a:buChar char="•"/>
              <a:defRPr sz="2000"/>
            </a:lvl3pPr>
            <a:lvl4pPr indent="-342900" lvl="3" marL="1828800" algn="l">
              <a:lnSpc>
                <a:spcPct val="100000"/>
              </a:lnSpc>
              <a:spcBef>
                <a:spcPts val="360"/>
              </a:spcBef>
              <a:spcAft>
                <a:spcPts val="0"/>
              </a:spcAft>
              <a:buClr>
                <a:schemeClr val="dk1"/>
              </a:buClr>
              <a:buSzPts val="1800"/>
              <a:buFont typeface="Calibri"/>
              <a:buChar char="–"/>
              <a:defRPr sz="1800"/>
            </a:lvl4pPr>
            <a:lvl5pPr indent="-342900" lvl="4" marL="2286000" algn="l">
              <a:lnSpc>
                <a:spcPct val="100000"/>
              </a:lnSpc>
              <a:spcBef>
                <a:spcPts val="360"/>
              </a:spcBef>
              <a:spcAft>
                <a:spcPts val="0"/>
              </a:spcAft>
              <a:buClr>
                <a:schemeClr val="dk1"/>
              </a:buClr>
              <a:buSzPts val="1800"/>
              <a:buFont typeface="Calibri"/>
              <a:buChar char="»"/>
              <a:defRPr sz="1800"/>
            </a:lvl5pPr>
            <a:lvl6pPr indent="-342900" lvl="5" marL="2743200" algn="l">
              <a:lnSpc>
                <a:spcPct val="100000"/>
              </a:lnSpc>
              <a:spcBef>
                <a:spcPts val="360"/>
              </a:spcBef>
              <a:spcAft>
                <a:spcPts val="0"/>
              </a:spcAft>
              <a:buClr>
                <a:schemeClr val="dk1"/>
              </a:buClr>
              <a:buSzPts val="1800"/>
              <a:buFont typeface="Calibri"/>
              <a:buChar char="»"/>
              <a:defRPr sz="1800"/>
            </a:lvl6pPr>
            <a:lvl7pPr indent="-342900" lvl="6" marL="3200400" algn="l">
              <a:lnSpc>
                <a:spcPct val="100000"/>
              </a:lnSpc>
              <a:spcBef>
                <a:spcPts val="360"/>
              </a:spcBef>
              <a:spcAft>
                <a:spcPts val="0"/>
              </a:spcAft>
              <a:buClr>
                <a:schemeClr val="dk1"/>
              </a:buClr>
              <a:buSzPts val="1800"/>
              <a:buFont typeface="Calibri"/>
              <a:buChar char="»"/>
              <a:defRPr sz="1800"/>
            </a:lvl7pPr>
            <a:lvl8pPr indent="-342900" lvl="7" marL="3657600" algn="l">
              <a:lnSpc>
                <a:spcPct val="100000"/>
              </a:lnSpc>
              <a:spcBef>
                <a:spcPts val="360"/>
              </a:spcBef>
              <a:spcAft>
                <a:spcPts val="0"/>
              </a:spcAft>
              <a:buClr>
                <a:schemeClr val="dk1"/>
              </a:buClr>
              <a:buSzPts val="1800"/>
              <a:buFont typeface="Calibri"/>
              <a:buChar char="»"/>
              <a:defRPr sz="1800"/>
            </a:lvl8pPr>
            <a:lvl9pPr indent="-342900" lvl="8" marL="4114800" algn="l">
              <a:lnSpc>
                <a:spcPct val="100000"/>
              </a:lnSpc>
              <a:spcBef>
                <a:spcPts val="360"/>
              </a:spcBef>
              <a:spcAft>
                <a:spcPts val="0"/>
              </a:spcAft>
              <a:buClr>
                <a:schemeClr val="dk1"/>
              </a:buClr>
              <a:buSzPts val="1800"/>
              <a:buFont typeface="Calibri"/>
              <a:buChar char="»"/>
              <a:defRPr sz="1800"/>
            </a:lvl9pPr>
          </a:lstStyle>
          <a:p/>
        </p:txBody>
      </p:sp>
      <p:sp>
        <p:nvSpPr>
          <p:cNvPr id="45" name="Google Shape;45;p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Font typeface="Calibri"/>
              <a:buChar char="•"/>
              <a:defRPr sz="2800"/>
            </a:lvl1pPr>
            <a:lvl2pPr indent="-381000" lvl="1" marL="914400" algn="l">
              <a:lnSpc>
                <a:spcPct val="100000"/>
              </a:lnSpc>
              <a:spcBef>
                <a:spcPts val="480"/>
              </a:spcBef>
              <a:spcAft>
                <a:spcPts val="0"/>
              </a:spcAft>
              <a:buClr>
                <a:schemeClr val="dk1"/>
              </a:buClr>
              <a:buSzPts val="2400"/>
              <a:buFont typeface="Calibri"/>
              <a:buChar char="–"/>
              <a:defRPr sz="2400"/>
            </a:lvl2pPr>
            <a:lvl3pPr indent="-355600" lvl="2" marL="1371600" algn="l">
              <a:lnSpc>
                <a:spcPct val="100000"/>
              </a:lnSpc>
              <a:spcBef>
                <a:spcPts val="400"/>
              </a:spcBef>
              <a:spcAft>
                <a:spcPts val="0"/>
              </a:spcAft>
              <a:buClr>
                <a:schemeClr val="dk1"/>
              </a:buClr>
              <a:buSzPts val="2000"/>
              <a:buFont typeface="Calibri"/>
              <a:buChar char="•"/>
              <a:defRPr sz="2000"/>
            </a:lvl3pPr>
            <a:lvl4pPr indent="-342900" lvl="3" marL="1828800" algn="l">
              <a:lnSpc>
                <a:spcPct val="100000"/>
              </a:lnSpc>
              <a:spcBef>
                <a:spcPts val="360"/>
              </a:spcBef>
              <a:spcAft>
                <a:spcPts val="0"/>
              </a:spcAft>
              <a:buClr>
                <a:schemeClr val="dk1"/>
              </a:buClr>
              <a:buSzPts val="1800"/>
              <a:buFont typeface="Calibri"/>
              <a:buChar char="–"/>
              <a:defRPr sz="1800"/>
            </a:lvl4pPr>
            <a:lvl5pPr indent="-342900" lvl="4" marL="2286000" algn="l">
              <a:lnSpc>
                <a:spcPct val="100000"/>
              </a:lnSpc>
              <a:spcBef>
                <a:spcPts val="360"/>
              </a:spcBef>
              <a:spcAft>
                <a:spcPts val="0"/>
              </a:spcAft>
              <a:buClr>
                <a:schemeClr val="dk1"/>
              </a:buClr>
              <a:buSzPts val="1800"/>
              <a:buFont typeface="Calibri"/>
              <a:buChar char="»"/>
              <a:defRPr sz="1800"/>
            </a:lvl5pPr>
            <a:lvl6pPr indent="-342900" lvl="5" marL="2743200" algn="l">
              <a:lnSpc>
                <a:spcPct val="100000"/>
              </a:lnSpc>
              <a:spcBef>
                <a:spcPts val="360"/>
              </a:spcBef>
              <a:spcAft>
                <a:spcPts val="0"/>
              </a:spcAft>
              <a:buClr>
                <a:schemeClr val="dk1"/>
              </a:buClr>
              <a:buSzPts val="1800"/>
              <a:buFont typeface="Calibri"/>
              <a:buChar char="»"/>
              <a:defRPr sz="1800"/>
            </a:lvl6pPr>
            <a:lvl7pPr indent="-342900" lvl="6" marL="3200400" algn="l">
              <a:lnSpc>
                <a:spcPct val="100000"/>
              </a:lnSpc>
              <a:spcBef>
                <a:spcPts val="360"/>
              </a:spcBef>
              <a:spcAft>
                <a:spcPts val="0"/>
              </a:spcAft>
              <a:buClr>
                <a:schemeClr val="dk1"/>
              </a:buClr>
              <a:buSzPts val="1800"/>
              <a:buFont typeface="Calibri"/>
              <a:buChar char="»"/>
              <a:defRPr sz="1800"/>
            </a:lvl7pPr>
            <a:lvl8pPr indent="-342900" lvl="7" marL="3657600" algn="l">
              <a:lnSpc>
                <a:spcPct val="100000"/>
              </a:lnSpc>
              <a:spcBef>
                <a:spcPts val="360"/>
              </a:spcBef>
              <a:spcAft>
                <a:spcPts val="0"/>
              </a:spcAft>
              <a:buClr>
                <a:schemeClr val="dk1"/>
              </a:buClr>
              <a:buSzPts val="1800"/>
              <a:buFont typeface="Calibri"/>
              <a:buChar char="»"/>
              <a:defRPr sz="1800"/>
            </a:lvl8pPr>
            <a:lvl9pPr indent="-342900" lvl="8" marL="4114800" algn="l">
              <a:lnSpc>
                <a:spcPct val="100000"/>
              </a:lnSpc>
              <a:spcBef>
                <a:spcPts val="360"/>
              </a:spcBef>
              <a:spcAft>
                <a:spcPts val="0"/>
              </a:spcAft>
              <a:buClr>
                <a:schemeClr val="dk1"/>
              </a:buClr>
              <a:buSzPts val="1800"/>
              <a:buFont typeface="Calibri"/>
              <a:buChar char="»"/>
              <a:defRPr sz="1800"/>
            </a:lvl9pPr>
          </a:lstStyle>
          <a:p/>
        </p:txBody>
      </p:sp>
      <p:sp>
        <p:nvSpPr>
          <p:cNvPr id="46" name="Google Shape;46;p7"/>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7"/>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8" name="Google Shape;48;p7"/>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1" name="Google Shape;51;p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Font typeface="Calibri"/>
              <a:buNone/>
              <a:defRPr b="1" sz="2400"/>
            </a:lvl1pPr>
            <a:lvl2pPr indent="-228600" lvl="1" marL="914400" algn="l">
              <a:lnSpc>
                <a:spcPct val="100000"/>
              </a:lnSpc>
              <a:spcBef>
                <a:spcPts val="400"/>
              </a:spcBef>
              <a:spcAft>
                <a:spcPts val="0"/>
              </a:spcAft>
              <a:buClr>
                <a:schemeClr val="dk1"/>
              </a:buClr>
              <a:buSzPts val="2000"/>
              <a:buFont typeface="Calibri"/>
              <a:buNone/>
              <a:defRPr b="1" sz="2000"/>
            </a:lvl2pPr>
            <a:lvl3pPr indent="-228600" lvl="2" marL="1371600" algn="l">
              <a:lnSpc>
                <a:spcPct val="100000"/>
              </a:lnSpc>
              <a:spcBef>
                <a:spcPts val="360"/>
              </a:spcBef>
              <a:spcAft>
                <a:spcPts val="0"/>
              </a:spcAft>
              <a:buClr>
                <a:schemeClr val="dk1"/>
              </a:buClr>
              <a:buSzPts val="1800"/>
              <a:buFont typeface="Calibri"/>
              <a:buNone/>
              <a:defRPr b="1" sz="1800"/>
            </a:lvl3pPr>
            <a:lvl4pPr indent="-228600" lvl="3" marL="1828800" algn="l">
              <a:lnSpc>
                <a:spcPct val="100000"/>
              </a:lnSpc>
              <a:spcBef>
                <a:spcPts val="320"/>
              </a:spcBef>
              <a:spcAft>
                <a:spcPts val="0"/>
              </a:spcAft>
              <a:buClr>
                <a:schemeClr val="dk1"/>
              </a:buClr>
              <a:buSzPts val="1600"/>
              <a:buFont typeface="Calibri"/>
              <a:buNone/>
              <a:defRPr b="1" sz="1600"/>
            </a:lvl4pPr>
            <a:lvl5pPr indent="-228600" lvl="4" marL="2286000" algn="l">
              <a:lnSpc>
                <a:spcPct val="100000"/>
              </a:lnSpc>
              <a:spcBef>
                <a:spcPts val="320"/>
              </a:spcBef>
              <a:spcAft>
                <a:spcPts val="0"/>
              </a:spcAft>
              <a:buClr>
                <a:schemeClr val="dk1"/>
              </a:buClr>
              <a:buSzPts val="1600"/>
              <a:buFont typeface="Calibri"/>
              <a:buNone/>
              <a:defRPr b="1" sz="1600"/>
            </a:lvl5pPr>
            <a:lvl6pPr indent="-228600" lvl="5" marL="2743200" algn="l">
              <a:lnSpc>
                <a:spcPct val="100000"/>
              </a:lnSpc>
              <a:spcBef>
                <a:spcPts val="320"/>
              </a:spcBef>
              <a:spcAft>
                <a:spcPts val="0"/>
              </a:spcAft>
              <a:buClr>
                <a:schemeClr val="dk1"/>
              </a:buClr>
              <a:buSzPts val="1600"/>
              <a:buFont typeface="Calibri"/>
              <a:buNone/>
              <a:defRPr b="1" sz="1600"/>
            </a:lvl6pPr>
            <a:lvl7pPr indent="-228600" lvl="6" marL="3200400" algn="l">
              <a:lnSpc>
                <a:spcPct val="100000"/>
              </a:lnSpc>
              <a:spcBef>
                <a:spcPts val="320"/>
              </a:spcBef>
              <a:spcAft>
                <a:spcPts val="0"/>
              </a:spcAft>
              <a:buClr>
                <a:schemeClr val="dk1"/>
              </a:buClr>
              <a:buSzPts val="1600"/>
              <a:buFont typeface="Calibri"/>
              <a:buNone/>
              <a:defRPr b="1" sz="1600"/>
            </a:lvl7pPr>
            <a:lvl8pPr indent="-228600" lvl="7" marL="3657600" algn="l">
              <a:lnSpc>
                <a:spcPct val="100000"/>
              </a:lnSpc>
              <a:spcBef>
                <a:spcPts val="320"/>
              </a:spcBef>
              <a:spcAft>
                <a:spcPts val="0"/>
              </a:spcAft>
              <a:buClr>
                <a:schemeClr val="dk1"/>
              </a:buClr>
              <a:buSzPts val="1600"/>
              <a:buFont typeface="Calibri"/>
              <a:buNone/>
              <a:defRPr b="1" sz="1600"/>
            </a:lvl8pPr>
            <a:lvl9pPr indent="-228600" lvl="8" marL="4114800" algn="l">
              <a:lnSpc>
                <a:spcPct val="100000"/>
              </a:lnSpc>
              <a:spcBef>
                <a:spcPts val="320"/>
              </a:spcBef>
              <a:spcAft>
                <a:spcPts val="0"/>
              </a:spcAft>
              <a:buClr>
                <a:schemeClr val="dk1"/>
              </a:buClr>
              <a:buSzPts val="1600"/>
              <a:buFont typeface="Calibri"/>
              <a:buNone/>
              <a:defRPr b="1" sz="1600"/>
            </a:lvl9pPr>
          </a:lstStyle>
          <a:p/>
        </p:txBody>
      </p:sp>
      <p:sp>
        <p:nvSpPr>
          <p:cNvPr id="52" name="Google Shape;52;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Font typeface="Calibri"/>
              <a:buChar char="•"/>
              <a:defRPr sz="2400"/>
            </a:lvl1pPr>
            <a:lvl2pPr indent="-355600" lvl="1" marL="914400" algn="l">
              <a:lnSpc>
                <a:spcPct val="100000"/>
              </a:lnSpc>
              <a:spcBef>
                <a:spcPts val="400"/>
              </a:spcBef>
              <a:spcAft>
                <a:spcPts val="0"/>
              </a:spcAft>
              <a:buClr>
                <a:schemeClr val="dk1"/>
              </a:buClr>
              <a:buSzPts val="2000"/>
              <a:buFont typeface="Calibri"/>
              <a:buChar char="–"/>
              <a:defRPr sz="2000"/>
            </a:lvl2pPr>
            <a:lvl3pPr indent="-342900" lvl="2" marL="1371600" algn="l">
              <a:lnSpc>
                <a:spcPct val="100000"/>
              </a:lnSpc>
              <a:spcBef>
                <a:spcPts val="360"/>
              </a:spcBef>
              <a:spcAft>
                <a:spcPts val="0"/>
              </a:spcAft>
              <a:buClr>
                <a:schemeClr val="dk1"/>
              </a:buClr>
              <a:buSzPts val="1800"/>
              <a:buFont typeface="Calibri"/>
              <a:buChar char="•"/>
              <a:defRPr sz="1800"/>
            </a:lvl3pPr>
            <a:lvl4pPr indent="-330200" lvl="3" marL="1828800" algn="l">
              <a:lnSpc>
                <a:spcPct val="100000"/>
              </a:lnSpc>
              <a:spcBef>
                <a:spcPts val="320"/>
              </a:spcBef>
              <a:spcAft>
                <a:spcPts val="0"/>
              </a:spcAft>
              <a:buClr>
                <a:schemeClr val="dk1"/>
              </a:buClr>
              <a:buSzPts val="1600"/>
              <a:buFont typeface="Calibri"/>
              <a:buChar char="–"/>
              <a:defRPr sz="1600"/>
            </a:lvl4pPr>
            <a:lvl5pPr indent="-330200" lvl="4" marL="2286000" algn="l">
              <a:lnSpc>
                <a:spcPct val="100000"/>
              </a:lnSpc>
              <a:spcBef>
                <a:spcPts val="320"/>
              </a:spcBef>
              <a:spcAft>
                <a:spcPts val="0"/>
              </a:spcAft>
              <a:buClr>
                <a:schemeClr val="dk1"/>
              </a:buClr>
              <a:buSzPts val="1600"/>
              <a:buFont typeface="Calibri"/>
              <a:buChar char="»"/>
              <a:defRPr sz="1600"/>
            </a:lvl5pPr>
            <a:lvl6pPr indent="-330200" lvl="5" marL="2743200" algn="l">
              <a:lnSpc>
                <a:spcPct val="100000"/>
              </a:lnSpc>
              <a:spcBef>
                <a:spcPts val="320"/>
              </a:spcBef>
              <a:spcAft>
                <a:spcPts val="0"/>
              </a:spcAft>
              <a:buClr>
                <a:schemeClr val="dk1"/>
              </a:buClr>
              <a:buSzPts val="1600"/>
              <a:buFont typeface="Calibri"/>
              <a:buChar char="»"/>
              <a:defRPr sz="1600"/>
            </a:lvl6pPr>
            <a:lvl7pPr indent="-330200" lvl="6" marL="3200400" algn="l">
              <a:lnSpc>
                <a:spcPct val="100000"/>
              </a:lnSpc>
              <a:spcBef>
                <a:spcPts val="320"/>
              </a:spcBef>
              <a:spcAft>
                <a:spcPts val="0"/>
              </a:spcAft>
              <a:buClr>
                <a:schemeClr val="dk1"/>
              </a:buClr>
              <a:buSzPts val="1600"/>
              <a:buFont typeface="Calibri"/>
              <a:buChar char="»"/>
              <a:defRPr sz="1600"/>
            </a:lvl7pPr>
            <a:lvl8pPr indent="-330200" lvl="7" marL="3657600" algn="l">
              <a:lnSpc>
                <a:spcPct val="100000"/>
              </a:lnSpc>
              <a:spcBef>
                <a:spcPts val="320"/>
              </a:spcBef>
              <a:spcAft>
                <a:spcPts val="0"/>
              </a:spcAft>
              <a:buClr>
                <a:schemeClr val="dk1"/>
              </a:buClr>
              <a:buSzPts val="1600"/>
              <a:buFont typeface="Calibri"/>
              <a:buChar char="»"/>
              <a:defRPr sz="1600"/>
            </a:lvl8pPr>
            <a:lvl9pPr indent="-330200" lvl="8" marL="4114800" algn="l">
              <a:lnSpc>
                <a:spcPct val="100000"/>
              </a:lnSpc>
              <a:spcBef>
                <a:spcPts val="320"/>
              </a:spcBef>
              <a:spcAft>
                <a:spcPts val="0"/>
              </a:spcAft>
              <a:buClr>
                <a:schemeClr val="dk1"/>
              </a:buClr>
              <a:buSzPts val="1600"/>
              <a:buFont typeface="Calibri"/>
              <a:buChar char="»"/>
              <a:defRPr sz="1600"/>
            </a:lvl9pPr>
          </a:lstStyle>
          <a:p/>
        </p:txBody>
      </p:sp>
      <p:sp>
        <p:nvSpPr>
          <p:cNvPr id="53" name="Google Shape;53;p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Font typeface="Calibri"/>
              <a:buNone/>
              <a:defRPr b="1" sz="2400"/>
            </a:lvl1pPr>
            <a:lvl2pPr indent="-228600" lvl="1" marL="914400" algn="l">
              <a:lnSpc>
                <a:spcPct val="100000"/>
              </a:lnSpc>
              <a:spcBef>
                <a:spcPts val="400"/>
              </a:spcBef>
              <a:spcAft>
                <a:spcPts val="0"/>
              </a:spcAft>
              <a:buClr>
                <a:schemeClr val="dk1"/>
              </a:buClr>
              <a:buSzPts val="2000"/>
              <a:buFont typeface="Calibri"/>
              <a:buNone/>
              <a:defRPr b="1" sz="2000"/>
            </a:lvl2pPr>
            <a:lvl3pPr indent="-228600" lvl="2" marL="1371600" algn="l">
              <a:lnSpc>
                <a:spcPct val="100000"/>
              </a:lnSpc>
              <a:spcBef>
                <a:spcPts val="360"/>
              </a:spcBef>
              <a:spcAft>
                <a:spcPts val="0"/>
              </a:spcAft>
              <a:buClr>
                <a:schemeClr val="dk1"/>
              </a:buClr>
              <a:buSzPts val="1800"/>
              <a:buFont typeface="Calibri"/>
              <a:buNone/>
              <a:defRPr b="1" sz="1800"/>
            </a:lvl3pPr>
            <a:lvl4pPr indent="-228600" lvl="3" marL="1828800" algn="l">
              <a:lnSpc>
                <a:spcPct val="100000"/>
              </a:lnSpc>
              <a:spcBef>
                <a:spcPts val="320"/>
              </a:spcBef>
              <a:spcAft>
                <a:spcPts val="0"/>
              </a:spcAft>
              <a:buClr>
                <a:schemeClr val="dk1"/>
              </a:buClr>
              <a:buSzPts val="1600"/>
              <a:buFont typeface="Calibri"/>
              <a:buNone/>
              <a:defRPr b="1" sz="1600"/>
            </a:lvl4pPr>
            <a:lvl5pPr indent="-228600" lvl="4" marL="2286000" algn="l">
              <a:lnSpc>
                <a:spcPct val="100000"/>
              </a:lnSpc>
              <a:spcBef>
                <a:spcPts val="320"/>
              </a:spcBef>
              <a:spcAft>
                <a:spcPts val="0"/>
              </a:spcAft>
              <a:buClr>
                <a:schemeClr val="dk1"/>
              </a:buClr>
              <a:buSzPts val="1600"/>
              <a:buFont typeface="Calibri"/>
              <a:buNone/>
              <a:defRPr b="1" sz="1600"/>
            </a:lvl5pPr>
            <a:lvl6pPr indent="-228600" lvl="5" marL="2743200" algn="l">
              <a:lnSpc>
                <a:spcPct val="100000"/>
              </a:lnSpc>
              <a:spcBef>
                <a:spcPts val="320"/>
              </a:spcBef>
              <a:spcAft>
                <a:spcPts val="0"/>
              </a:spcAft>
              <a:buClr>
                <a:schemeClr val="dk1"/>
              </a:buClr>
              <a:buSzPts val="1600"/>
              <a:buFont typeface="Calibri"/>
              <a:buNone/>
              <a:defRPr b="1" sz="1600"/>
            </a:lvl6pPr>
            <a:lvl7pPr indent="-228600" lvl="6" marL="3200400" algn="l">
              <a:lnSpc>
                <a:spcPct val="100000"/>
              </a:lnSpc>
              <a:spcBef>
                <a:spcPts val="320"/>
              </a:spcBef>
              <a:spcAft>
                <a:spcPts val="0"/>
              </a:spcAft>
              <a:buClr>
                <a:schemeClr val="dk1"/>
              </a:buClr>
              <a:buSzPts val="1600"/>
              <a:buFont typeface="Calibri"/>
              <a:buNone/>
              <a:defRPr b="1" sz="1600"/>
            </a:lvl7pPr>
            <a:lvl8pPr indent="-228600" lvl="7" marL="3657600" algn="l">
              <a:lnSpc>
                <a:spcPct val="100000"/>
              </a:lnSpc>
              <a:spcBef>
                <a:spcPts val="320"/>
              </a:spcBef>
              <a:spcAft>
                <a:spcPts val="0"/>
              </a:spcAft>
              <a:buClr>
                <a:schemeClr val="dk1"/>
              </a:buClr>
              <a:buSzPts val="1600"/>
              <a:buFont typeface="Calibri"/>
              <a:buNone/>
              <a:defRPr b="1" sz="1600"/>
            </a:lvl8pPr>
            <a:lvl9pPr indent="-228600" lvl="8" marL="4114800" algn="l">
              <a:lnSpc>
                <a:spcPct val="100000"/>
              </a:lnSpc>
              <a:spcBef>
                <a:spcPts val="320"/>
              </a:spcBef>
              <a:spcAft>
                <a:spcPts val="0"/>
              </a:spcAft>
              <a:buClr>
                <a:schemeClr val="dk1"/>
              </a:buClr>
              <a:buSzPts val="1600"/>
              <a:buFont typeface="Calibri"/>
              <a:buNone/>
              <a:defRPr b="1" sz="1600"/>
            </a:lvl9pPr>
          </a:lstStyle>
          <a:p/>
        </p:txBody>
      </p:sp>
      <p:sp>
        <p:nvSpPr>
          <p:cNvPr id="54" name="Google Shape;54;p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Font typeface="Calibri"/>
              <a:buChar char="•"/>
              <a:defRPr sz="2400"/>
            </a:lvl1pPr>
            <a:lvl2pPr indent="-355600" lvl="1" marL="914400" algn="l">
              <a:lnSpc>
                <a:spcPct val="100000"/>
              </a:lnSpc>
              <a:spcBef>
                <a:spcPts val="400"/>
              </a:spcBef>
              <a:spcAft>
                <a:spcPts val="0"/>
              </a:spcAft>
              <a:buClr>
                <a:schemeClr val="dk1"/>
              </a:buClr>
              <a:buSzPts val="2000"/>
              <a:buFont typeface="Calibri"/>
              <a:buChar char="–"/>
              <a:defRPr sz="2000"/>
            </a:lvl2pPr>
            <a:lvl3pPr indent="-342900" lvl="2" marL="1371600" algn="l">
              <a:lnSpc>
                <a:spcPct val="100000"/>
              </a:lnSpc>
              <a:spcBef>
                <a:spcPts val="360"/>
              </a:spcBef>
              <a:spcAft>
                <a:spcPts val="0"/>
              </a:spcAft>
              <a:buClr>
                <a:schemeClr val="dk1"/>
              </a:buClr>
              <a:buSzPts val="1800"/>
              <a:buFont typeface="Calibri"/>
              <a:buChar char="•"/>
              <a:defRPr sz="1800"/>
            </a:lvl3pPr>
            <a:lvl4pPr indent="-330200" lvl="3" marL="1828800" algn="l">
              <a:lnSpc>
                <a:spcPct val="100000"/>
              </a:lnSpc>
              <a:spcBef>
                <a:spcPts val="320"/>
              </a:spcBef>
              <a:spcAft>
                <a:spcPts val="0"/>
              </a:spcAft>
              <a:buClr>
                <a:schemeClr val="dk1"/>
              </a:buClr>
              <a:buSzPts val="1600"/>
              <a:buFont typeface="Calibri"/>
              <a:buChar char="–"/>
              <a:defRPr sz="1600"/>
            </a:lvl4pPr>
            <a:lvl5pPr indent="-330200" lvl="4" marL="2286000" algn="l">
              <a:lnSpc>
                <a:spcPct val="100000"/>
              </a:lnSpc>
              <a:spcBef>
                <a:spcPts val="320"/>
              </a:spcBef>
              <a:spcAft>
                <a:spcPts val="0"/>
              </a:spcAft>
              <a:buClr>
                <a:schemeClr val="dk1"/>
              </a:buClr>
              <a:buSzPts val="1600"/>
              <a:buFont typeface="Calibri"/>
              <a:buChar char="»"/>
              <a:defRPr sz="1600"/>
            </a:lvl5pPr>
            <a:lvl6pPr indent="-330200" lvl="5" marL="2743200" algn="l">
              <a:lnSpc>
                <a:spcPct val="100000"/>
              </a:lnSpc>
              <a:spcBef>
                <a:spcPts val="320"/>
              </a:spcBef>
              <a:spcAft>
                <a:spcPts val="0"/>
              </a:spcAft>
              <a:buClr>
                <a:schemeClr val="dk1"/>
              </a:buClr>
              <a:buSzPts val="1600"/>
              <a:buFont typeface="Calibri"/>
              <a:buChar char="»"/>
              <a:defRPr sz="1600"/>
            </a:lvl6pPr>
            <a:lvl7pPr indent="-330200" lvl="6" marL="3200400" algn="l">
              <a:lnSpc>
                <a:spcPct val="100000"/>
              </a:lnSpc>
              <a:spcBef>
                <a:spcPts val="320"/>
              </a:spcBef>
              <a:spcAft>
                <a:spcPts val="0"/>
              </a:spcAft>
              <a:buClr>
                <a:schemeClr val="dk1"/>
              </a:buClr>
              <a:buSzPts val="1600"/>
              <a:buFont typeface="Calibri"/>
              <a:buChar char="»"/>
              <a:defRPr sz="1600"/>
            </a:lvl7pPr>
            <a:lvl8pPr indent="-330200" lvl="7" marL="3657600" algn="l">
              <a:lnSpc>
                <a:spcPct val="100000"/>
              </a:lnSpc>
              <a:spcBef>
                <a:spcPts val="320"/>
              </a:spcBef>
              <a:spcAft>
                <a:spcPts val="0"/>
              </a:spcAft>
              <a:buClr>
                <a:schemeClr val="dk1"/>
              </a:buClr>
              <a:buSzPts val="1600"/>
              <a:buFont typeface="Calibri"/>
              <a:buChar char="»"/>
              <a:defRPr sz="1600"/>
            </a:lvl8pPr>
            <a:lvl9pPr indent="-330200" lvl="8" marL="4114800" algn="l">
              <a:lnSpc>
                <a:spcPct val="100000"/>
              </a:lnSpc>
              <a:spcBef>
                <a:spcPts val="320"/>
              </a:spcBef>
              <a:spcAft>
                <a:spcPts val="0"/>
              </a:spcAft>
              <a:buClr>
                <a:schemeClr val="dk1"/>
              </a:buClr>
              <a:buSzPts val="1600"/>
              <a:buFont typeface="Calibri"/>
              <a:buChar char="»"/>
              <a:defRPr sz="1600"/>
            </a:lvl9pPr>
          </a:lstStyle>
          <a:p/>
        </p:txBody>
      </p:sp>
      <p:sp>
        <p:nvSpPr>
          <p:cNvPr id="55" name="Google Shape;55;p8"/>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7" name="Google Shape;57;p8"/>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58" name="Shape 58"/>
        <p:cNvGrpSpPr/>
        <p:nvPr/>
      </p:nvGrpSpPr>
      <p:grpSpPr>
        <a:xfrm>
          <a:off x="0" y="0"/>
          <a:ext cx="0" cy="0"/>
          <a:chOff x="0" y="0"/>
          <a:chExt cx="0" cy="0"/>
        </a:xfrm>
      </p:grpSpPr>
      <p:sp>
        <p:nvSpPr>
          <p:cNvPr id="59" name="Google Shape;59;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0" name="Google Shape;60;p9"/>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2" name="Google Shape;62;p9"/>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type="objTx">
  <p:cSld name="OBJECT_WITH_CAPTION_TEXT">
    <p:spTree>
      <p:nvGrpSpPr>
        <p:cNvPr id="63" name="Shape 63"/>
        <p:cNvGrpSpPr/>
        <p:nvPr/>
      </p:nvGrpSpPr>
      <p:grpSpPr>
        <a:xfrm>
          <a:off x="0" y="0"/>
          <a:ext cx="0" cy="0"/>
          <a:chOff x="0" y="0"/>
          <a:chExt cx="0" cy="0"/>
        </a:xfrm>
      </p:grpSpPr>
      <p:sp>
        <p:nvSpPr>
          <p:cNvPr id="64" name="Google Shape;64;p1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5" name="Google Shape;65;p1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Font typeface="Calibri"/>
              <a:buChar char="•"/>
              <a:defRPr sz="3200"/>
            </a:lvl1pPr>
            <a:lvl2pPr indent="-406400" lvl="1" marL="914400" algn="l">
              <a:lnSpc>
                <a:spcPct val="100000"/>
              </a:lnSpc>
              <a:spcBef>
                <a:spcPts val="560"/>
              </a:spcBef>
              <a:spcAft>
                <a:spcPts val="0"/>
              </a:spcAft>
              <a:buClr>
                <a:schemeClr val="dk1"/>
              </a:buClr>
              <a:buSzPts val="2800"/>
              <a:buFont typeface="Calibri"/>
              <a:buChar char="–"/>
              <a:defRPr sz="2800"/>
            </a:lvl2pPr>
            <a:lvl3pPr indent="-381000" lvl="2" marL="1371600" algn="l">
              <a:lnSpc>
                <a:spcPct val="100000"/>
              </a:lnSpc>
              <a:spcBef>
                <a:spcPts val="480"/>
              </a:spcBef>
              <a:spcAft>
                <a:spcPts val="0"/>
              </a:spcAft>
              <a:buClr>
                <a:schemeClr val="dk1"/>
              </a:buClr>
              <a:buSzPts val="2400"/>
              <a:buFont typeface="Calibri"/>
              <a:buChar char="•"/>
              <a:defRPr sz="2400"/>
            </a:lvl3pPr>
            <a:lvl4pPr indent="-355600" lvl="3" marL="1828800" algn="l">
              <a:lnSpc>
                <a:spcPct val="100000"/>
              </a:lnSpc>
              <a:spcBef>
                <a:spcPts val="400"/>
              </a:spcBef>
              <a:spcAft>
                <a:spcPts val="0"/>
              </a:spcAft>
              <a:buClr>
                <a:schemeClr val="dk1"/>
              </a:buClr>
              <a:buSzPts val="2000"/>
              <a:buFont typeface="Calibri"/>
              <a:buChar char="–"/>
              <a:defRPr sz="2000"/>
            </a:lvl4pPr>
            <a:lvl5pPr indent="-355600" lvl="4" marL="2286000" algn="l">
              <a:lnSpc>
                <a:spcPct val="100000"/>
              </a:lnSpc>
              <a:spcBef>
                <a:spcPts val="400"/>
              </a:spcBef>
              <a:spcAft>
                <a:spcPts val="0"/>
              </a:spcAft>
              <a:buClr>
                <a:schemeClr val="dk1"/>
              </a:buClr>
              <a:buSzPts val="2000"/>
              <a:buFont typeface="Calibri"/>
              <a:buChar char="»"/>
              <a:defRPr sz="2000"/>
            </a:lvl5pPr>
            <a:lvl6pPr indent="-355600" lvl="5" marL="2743200" algn="l">
              <a:lnSpc>
                <a:spcPct val="100000"/>
              </a:lnSpc>
              <a:spcBef>
                <a:spcPts val="400"/>
              </a:spcBef>
              <a:spcAft>
                <a:spcPts val="0"/>
              </a:spcAft>
              <a:buClr>
                <a:schemeClr val="dk1"/>
              </a:buClr>
              <a:buSzPts val="2000"/>
              <a:buFont typeface="Calibri"/>
              <a:buChar char="»"/>
              <a:defRPr sz="2000"/>
            </a:lvl6pPr>
            <a:lvl7pPr indent="-355600" lvl="6" marL="3200400" algn="l">
              <a:lnSpc>
                <a:spcPct val="100000"/>
              </a:lnSpc>
              <a:spcBef>
                <a:spcPts val="400"/>
              </a:spcBef>
              <a:spcAft>
                <a:spcPts val="0"/>
              </a:spcAft>
              <a:buClr>
                <a:schemeClr val="dk1"/>
              </a:buClr>
              <a:buSzPts val="2000"/>
              <a:buFont typeface="Calibri"/>
              <a:buChar char="»"/>
              <a:defRPr sz="2000"/>
            </a:lvl7pPr>
            <a:lvl8pPr indent="-355600" lvl="7" marL="3657600" algn="l">
              <a:lnSpc>
                <a:spcPct val="100000"/>
              </a:lnSpc>
              <a:spcBef>
                <a:spcPts val="400"/>
              </a:spcBef>
              <a:spcAft>
                <a:spcPts val="0"/>
              </a:spcAft>
              <a:buClr>
                <a:schemeClr val="dk1"/>
              </a:buClr>
              <a:buSzPts val="2000"/>
              <a:buFont typeface="Calibri"/>
              <a:buChar char="»"/>
              <a:defRPr sz="2000"/>
            </a:lvl8pPr>
            <a:lvl9pPr indent="-355600" lvl="8" marL="4114800" algn="l">
              <a:lnSpc>
                <a:spcPct val="100000"/>
              </a:lnSpc>
              <a:spcBef>
                <a:spcPts val="400"/>
              </a:spcBef>
              <a:spcAft>
                <a:spcPts val="0"/>
              </a:spcAft>
              <a:buClr>
                <a:schemeClr val="dk1"/>
              </a:buClr>
              <a:buSzPts val="2000"/>
              <a:buFont typeface="Calibri"/>
              <a:buChar char="»"/>
              <a:defRPr sz="2000"/>
            </a:lvl9pPr>
          </a:lstStyle>
          <a:p/>
        </p:txBody>
      </p:sp>
      <p:sp>
        <p:nvSpPr>
          <p:cNvPr id="66" name="Google Shape;66;p1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Font typeface="Calibri"/>
              <a:buNone/>
              <a:defRPr sz="1400"/>
            </a:lvl1pPr>
            <a:lvl2pPr indent="-228600" lvl="1" marL="914400" algn="l">
              <a:lnSpc>
                <a:spcPct val="100000"/>
              </a:lnSpc>
              <a:spcBef>
                <a:spcPts val="240"/>
              </a:spcBef>
              <a:spcAft>
                <a:spcPts val="0"/>
              </a:spcAft>
              <a:buClr>
                <a:schemeClr val="dk1"/>
              </a:buClr>
              <a:buSzPts val="1200"/>
              <a:buFont typeface="Calibri"/>
              <a:buNone/>
              <a:defRPr sz="1200"/>
            </a:lvl2pPr>
            <a:lvl3pPr indent="-228600" lvl="2" marL="1371600" algn="l">
              <a:lnSpc>
                <a:spcPct val="100000"/>
              </a:lnSpc>
              <a:spcBef>
                <a:spcPts val="200"/>
              </a:spcBef>
              <a:spcAft>
                <a:spcPts val="0"/>
              </a:spcAft>
              <a:buClr>
                <a:schemeClr val="dk1"/>
              </a:buClr>
              <a:buSzPts val="1000"/>
              <a:buFont typeface="Calibri"/>
              <a:buNone/>
              <a:defRPr sz="1000"/>
            </a:lvl3pPr>
            <a:lvl4pPr indent="-228600" lvl="3" marL="1828800" algn="l">
              <a:lnSpc>
                <a:spcPct val="100000"/>
              </a:lnSpc>
              <a:spcBef>
                <a:spcPts val="180"/>
              </a:spcBef>
              <a:spcAft>
                <a:spcPts val="0"/>
              </a:spcAft>
              <a:buClr>
                <a:schemeClr val="dk1"/>
              </a:buClr>
              <a:buSzPts val="900"/>
              <a:buFont typeface="Calibri"/>
              <a:buNone/>
              <a:defRPr sz="900"/>
            </a:lvl4pPr>
            <a:lvl5pPr indent="-228600" lvl="4" marL="2286000" algn="l">
              <a:lnSpc>
                <a:spcPct val="100000"/>
              </a:lnSpc>
              <a:spcBef>
                <a:spcPts val="180"/>
              </a:spcBef>
              <a:spcAft>
                <a:spcPts val="0"/>
              </a:spcAft>
              <a:buClr>
                <a:schemeClr val="dk1"/>
              </a:buClr>
              <a:buSzPts val="900"/>
              <a:buFont typeface="Calibri"/>
              <a:buNone/>
              <a:defRPr sz="900"/>
            </a:lvl5pPr>
            <a:lvl6pPr indent="-228600" lvl="5" marL="2743200" algn="l">
              <a:lnSpc>
                <a:spcPct val="100000"/>
              </a:lnSpc>
              <a:spcBef>
                <a:spcPts val="180"/>
              </a:spcBef>
              <a:spcAft>
                <a:spcPts val="0"/>
              </a:spcAft>
              <a:buClr>
                <a:schemeClr val="dk1"/>
              </a:buClr>
              <a:buSzPts val="900"/>
              <a:buFont typeface="Calibri"/>
              <a:buNone/>
              <a:defRPr sz="900"/>
            </a:lvl6pPr>
            <a:lvl7pPr indent="-228600" lvl="6" marL="3200400" algn="l">
              <a:lnSpc>
                <a:spcPct val="100000"/>
              </a:lnSpc>
              <a:spcBef>
                <a:spcPts val="180"/>
              </a:spcBef>
              <a:spcAft>
                <a:spcPts val="0"/>
              </a:spcAft>
              <a:buClr>
                <a:schemeClr val="dk1"/>
              </a:buClr>
              <a:buSzPts val="900"/>
              <a:buFont typeface="Calibri"/>
              <a:buNone/>
              <a:defRPr sz="900"/>
            </a:lvl7pPr>
            <a:lvl8pPr indent="-228600" lvl="7" marL="3657600" algn="l">
              <a:lnSpc>
                <a:spcPct val="100000"/>
              </a:lnSpc>
              <a:spcBef>
                <a:spcPts val="180"/>
              </a:spcBef>
              <a:spcAft>
                <a:spcPts val="0"/>
              </a:spcAft>
              <a:buClr>
                <a:schemeClr val="dk1"/>
              </a:buClr>
              <a:buSzPts val="900"/>
              <a:buFont typeface="Calibri"/>
              <a:buNone/>
              <a:defRPr sz="900"/>
            </a:lvl8pPr>
            <a:lvl9pPr indent="-228600" lvl="8" marL="4114800" algn="l">
              <a:lnSpc>
                <a:spcPct val="100000"/>
              </a:lnSpc>
              <a:spcBef>
                <a:spcPts val="180"/>
              </a:spcBef>
              <a:spcAft>
                <a:spcPts val="0"/>
              </a:spcAft>
              <a:buClr>
                <a:schemeClr val="dk1"/>
              </a:buClr>
              <a:buSzPts val="900"/>
              <a:buFont typeface="Calibri"/>
              <a:buNone/>
              <a:defRPr sz="900"/>
            </a:lvl9pPr>
          </a:lstStyle>
          <a:p/>
        </p:txBody>
      </p:sp>
      <p:sp>
        <p:nvSpPr>
          <p:cNvPr id="67" name="Google Shape;67;p10"/>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0"/>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9" name="Google Shape;69;p10"/>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type="picTx">
  <p:cSld name="PICTURE_WITH_CAPTION_TEXT">
    <p:spTree>
      <p:nvGrpSpPr>
        <p:cNvPr id="70" name="Shape 70"/>
        <p:cNvGrpSpPr/>
        <p:nvPr/>
      </p:nvGrpSpPr>
      <p:grpSpPr>
        <a:xfrm>
          <a:off x="0" y="0"/>
          <a:ext cx="0" cy="0"/>
          <a:chOff x="0" y="0"/>
          <a:chExt cx="0" cy="0"/>
        </a:xfrm>
      </p:grpSpPr>
      <p:sp>
        <p:nvSpPr>
          <p:cNvPr id="71" name="Google Shape;71;p1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2" name="Google Shape;72;p11"/>
          <p:cNvSpPr/>
          <p:nvPr>
            <p:ph idx="2" type="pic"/>
          </p:nvPr>
        </p:nvSpPr>
        <p:spPr>
          <a:xfrm>
            <a:off x="1792288" y="612775"/>
            <a:ext cx="5486400" cy="4114800"/>
          </a:xfrm>
          <a:prstGeom prst="rect">
            <a:avLst/>
          </a:prstGeom>
          <a:noFill/>
          <a:ln>
            <a:noFill/>
          </a:ln>
        </p:spPr>
      </p:sp>
      <p:sp>
        <p:nvSpPr>
          <p:cNvPr id="73" name="Google Shape;73;p1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Font typeface="Calibri"/>
              <a:buNone/>
              <a:defRPr sz="1400"/>
            </a:lvl1pPr>
            <a:lvl2pPr indent="-228600" lvl="1" marL="914400" algn="l">
              <a:lnSpc>
                <a:spcPct val="100000"/>
              </a:lnSpc>
              <a:spcBef>
                <a:spcPts val="240"/>
              </a:spcBef>
              <a:spcAft>
                <a:spcPts val="0"/>
              </a:spcAft>
              <a:buClr>
                <a:schemeClr val="dk1"/>
              </a:buClr>
              <a:buSzPts val="1200"/>
              <a:buFont typeface="Calibri"/>
              <a:buNone/>
              <a:defRPr sz="1200"/>
            </a:lvl2pPr>
            <a:lvl3pPr indent="-228600" lvl="2" marL="1371600" algn="l">
              <a:lnSpc>
                <a:spcPct val="100000"/>
              </a:lnSpc>
              <a:spcBef>
                <a:spcPts val="200"/>
              </a:spcBef>
              <a:spcAft>
                <a:spcPts val="0"/>
              </a:spcAft>
              <a:buClr>
                <a:schemeClr val="dk1"/>
              </a:buClr>
              <a:buSzPts val="1000"/>
              <a:buFont typeface="Calibri"/>
              <a:buNone/>
              <a:defRPr sz="1000"/>
            </a:lvl3pPr>
            <a:lvl4pPr indent="-228600" lvl="3" marL="1828800" algn="l">
              <a:lnSpc>
                <a:spcPct val="100000"/>
              </a:lnSpc>
              <a:spcBef>
                <a:spcPts val="180"/>
              </a:spcBef>
              <a:spcAft>
                <a:spcPts val="0"/>
              </a:spcAft>
              <a:buClr>
                <a:schemeClr val="dk1"/>
              </a:buClr>
              <a:buSzPts val="900"/>
              <a:buFont typeface="Calibri"/>
              <a:buNone/>
              <a:defRPr sz="900"/>
            </a:lvl4pPr>
            <a:lvl5pPr indent="-228600" lvl="4" marL="2286000" algn="l">
              <a:lnSpc>
                <a:spcPct val="100000"/>
              </a:lnSpc>
              <a:spcBef>
                <a:spcPts val="180"/>
              </a:spcBef>
              <a:spcAft>
                <a:spcPts val="0"/>
              </a:spcAft>
              <a:buClr>
                <a:schemeClr val="dk1"/>
              </a:buClr>
              <a:buSzPts val="900"/>
              <a:buFont typeface="Calibri"/>
              <a:buNone/>
              <a:defRPr sz="900"/>
            </a:lvl5pPr>
            <a:lvl6pPr indent="-228600" lvl="5" marL="2743200" algn="l">
              <a:lnSpc>
                <a:spcPct val="100000"/>
              </a:lnSpc>
              <a:spcBef>
                <a:spcPts val="180"/>
              </a:spcBef>
              <a:spcAft>
                <a:spcPts val="0"/>
              </a:spcAft>
              <a:buClr>
                <a:schemeClr val="dk1"/>
              </a:buClr>
              <a:buSzPts val="900"/>
              <a:buFont typeface="Calibri"/>
              <a:buNone/>
              <a:defRPr sz="900"/>
            </a:lvl6pPr>
            <a:lvl7pPr indent="-228600" lvl="6" marL="3200400" algn="l">
              <a:lnSpc>
                <a:spcPct val="100000"/>
              </a:lnSpc>
              <a:spcBef>
                <a:spcPts val="180"/>
              </a:spcBef>
              <a:spcAft>
                <a:spcPts val="0"/>
              </a:spcAft>
              <a:buClr>
                <a:schemeClr val="dk1"/>
              </a:buClr>
              <a:buSzPts val="900"/>
              <a:buFont typeface="Calibri"/>
              <a:buNone/>
              <a:defRPr sz="900"/>
            </a:lvl7pPr>
            <a:lvl8pPr indent="-228600" lvl="7" marL="3657600" algn="l">
              <a:lnSpc>
                <a:spcPct val="100000"/>
              </a:lnSpc>
              <a:spcBef>
                <a:spcPts val="180"/>
              </a:spcBef>
              <a:spcAft>
                <a:spcPts val="0"/>
              </a:spcAft>
              <a:buClr>
                <a:schemeClr val="dk1"/>
              </a:buClr>
              <a:buSzPts val="900"/>
              <a:buFont typeface="Calibri"/>
              <a:buNone/>
              <a:defRPr sz="900"/>
            </a:lvl8pPr>
            <a:lvl9pPr indent="-228600" lvl="8" marL="4114800" algn="l">
              <a:lnSpc>
                <a:spcPct val="100000"/>
              </a:lnSpc>
              <a:spcBef>
                <a:spcPts val="180"/>
              </a:spcBef>
              <a:spcAft>
                <a:spcPts val="0"/>
              </a:spcAft>
              <a:buClr>
                <a:schemeClr val="dk1"/>
              </a:buClr>
              <a:buSzPts val="900"/>
              <a:buFont typeface="Calibri"/>
              <a:buNone/>
              <a:defRPr sz="900"/>
            </a:lvl9pPr>
          </a:lstStyle>
          <a:p/>
        </p:txBody>
      </p:sp>
      <p:sp>
        <p:nvSpPr>
          <p:cNvPr id="74" name="Google Shape;74;p11"/>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1"/>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76" name="Google Shape;76;p11"/>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77" name="Shape 77"/>
        <p:cNvGrpSpPr/>
        <p:nvPr/>
      </p:nvGrpSpPr>
      <p:grpSpPr>
        <a:xfrm>
          <a:off x="0" y="0"/>
          <a:ext cx="0" cy="0"/>
          <a:chOff x="0" y="0"/>
          <a:chExt cx="0" cy="0"/>
        </a:xfrm>
      </p:grpSpPr>
      <p:sp>
        <p:nvSpPr>
          <p:cNvPr id="78" name="Google Shape;78;p1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9" name="Google Shape;79;p12"/>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0" name="Google Shape;80;p12"/>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2"/>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82" name="Google Shape;82;p12"/>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83" name="Shape 83"/>
        <p:cNvGrpSpPr/>
        <p:nvPr/>
      </p:nvGrpSpPr>
      <p:grpSpPr>
        <a:xfrm>
          <a:off x="0" y="0"/>
          <a:ext cx="0" cy="0"/>
          <a:chOff x="0" y="0"/>
          <a:chExt cx="0" cy="0"/>
        </a:xfrm>
      </p:grpSpPr>
      <p:sp>
        <p:nvSpPr>
          <p:cNvPr id="84" name="Google Shape;84;p1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5" name="Google Shape;85;p1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6" name="Google Shape;86;p13"/>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13"/>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88" name="Google Shape;88;p13"/>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Arial"/>
                <a:ea typeface="Arial"/>
                <a:cs typeface="Arial"/>
                <a:sym typeface="Arial"/>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Arial"/>
                <a:ea typeface="Arial"/>
                <a:cs typeface="Arial"/>
                <a:sym typeface="Arial"/>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Arial"/>
                <a:ea typeface="Arial"/>
                <a:cs typeface="Arial"/>
                <a:sym typeface="Arial"/>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Arial"/>
                <a:ea typeface="Arial"/>
                <a:cs typeface="Arial"/>
                <a:sym typeface="Arial"/>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Arial"/>
                <a:ea typeface="Arial"/>
                <a:cs typeface="Arial"/>
                <a:sym typeface="Arial"/>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Arial"/>
                <a:ea typeface="Arial"/>
                <a:cs typeface="Arial"/>
                <a:sym typeface="Arial"/>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Arial"/>
                <a:ea typeface="Arial"/>
                <a:cs typeface="Arial"/>
                <a:sym typeface="Arial"/>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Arial"/>
                <a:ea typeface="Arial"/>
                <a:cs typeface="Arial"/>
                <a:sym typeface="Arial"/>
              </a:defRPr>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Calibri"/>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Calibri"/>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Calibri"/>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1"/>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 name="Google Shape;14;p1"/>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0.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9.jpg"/><Relationship Id="rId4" Type="http://schemas.openxmlformats.org/officeDocument/2006/relationships/image" Target="../media/image11.jpg"/><Relationship Id="rId5" Type="http://schemas.openxmlformats.org/officeDocument/2006/relationships/image" Target="../media/image1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1.jpg"/><Relationship Id="rId4" Type="http://schemas.openxmlformats.org/officeDocument/2006/relationships/image" Target="../media/image1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0.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6.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9.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2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27.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24.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31.png"/><Relationship Id="rId4" Type="http://schemas.openxmlformats.org/officeDocument/2006/relationships/image" Target="../media/image3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5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42.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4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4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38.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43.jpg"/><Relationship Id="rId4" Type="http://schemas.openxmlformats.org/officeDocument/2006/relationships/image" Target="../media/image49.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4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3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4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44.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5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4"/>
          <p:cNvSpPr txBox="1"/>
          <p:nvPr/>
        </p:nvSpPr>
        <p:spPr>
          <a:xfrm>
            <a:off x="128212" y="648275"/>
            <a:ext cx="7488300" cy="3417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accent2"/>
              </a:buClr>
              <a:buSzPts val="3600"/>
              <a:buFont typeface="Times New Roman"/>
              <a:buNone/>
            </a:pPr>
            <a:r>
              <a:rPr b="1" lang="en-US" sz="3600">
                <a:solidFill>
                  <a:schemeClr val="accent2"/>
                </a:solidFill>
                <a:latin typeface="Times New Roman"/>
                <a:ea typeface="Times New Roman"/>
                <a:cs typeface="Times New Roman"/>
                <a:sym typeface="Times New Roman"/>
              </a:rPr>
              <a:t>STUDY OF </a:t>
            </a:r>
            <a:r>
              <a:rPr b="1" i="0" lang="en-US" sz="3600" u="none" cap="none" strike="noStrike">
                <a:solidFill>
                  <a:schemeClr val="accent2"/>
                </a:solidFill>
                <a:latin typeface="Times New Roman"/>
                <a:ea typeface="Times New Roman"/>
                <a:cs typeface="Times New Roman"/>
                <a:sym typeface="Times New Roman"/>
              </a:rPr>
              <a:t>THE ROLE OF THE</a:t>
            </a:r>
            <a:br>
              <a:rPr b="0" i="0" lang="en-US" sz="3200" u="none" cap="none" strike="noStrike">
                <a:solidFill>
                  <a:schemeClr val="dk1"/>
                </a:solidFill>
                <a:latin typeface="Arial"/>
                <a:ea typeface="Arial"/>
                <a:cs typeface="Arial"/>
                <a:sym typeface="Arial"/>
              </a:rPr>
            </a:br>
            <a:r>
              <a:rPr b="1" i="0" lang="en-US" sz="3600" u="none" cap="none" strike="noStrike">
                <a:solidFill>
                  <a:schemeClr val="accent2"/>
                </a:solidFill>
                <a:latin typeface="Times New Roman"/>
                <a:ea typeface="Times New Roman"/>
                <a:cs typeface="Times New Roman"/>
                <a:sym typeface="Times New Roman"/>
              </a:rPr>
              <a:t>SPINAL CORD, POSTERIOR BRAIN, MIDBRAIN AND RETICULAR FORMATION </a:t>
            </a:r>
            <a:r>
              <a:rPr b="1" lang="en-US" sz="3600">
                <a:solidFill>
                  <a:schemeClr val="accent2"/>
                </a:solidFill>
                <a:latin typeface="Times New Roman"/>
                <a:ea typeface="Times New Roman"/>
                <a:cs typeface="Times New Roman"/>
                <a:sym typeface="Times New Roman"/>
              </a:rPr>
              <a:t>IN THE REGULATION OF BODY FUNCTIONS. </a:t>
            </a:r>
            <a:endParaRPr b="0" i="0" sz="1400" u="none" cap="none" strike="noStrike">
              <a:solidFill>
                <a:srgbClr val="000000"/>
              </a:solidFill>
              <a:latin typeface="Arial"/>
              <a:ea typeface="Arial"/>
              <a:cs typeface="Arial"/>
              <a:sym typeface="Arial"/>
            </a:endParaRPr>
          </a:p>
        </p:txBody>
      </p:sp>
      <p:sp>
        <p:nvSpPr>
          <p:cNvPr id="94" name="Google Shape;94;p14"/>
          <p:cNvSpPr txBox="1"/>
          <p:nvPr/>
        </p:nvSpPr>
        <p:spPr>
          <a:xfrm>
            <a:off x="6693100" y="181950"/>
            <a:ext cx="21609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accent2"/>
                </a:solidFill>
                <a:latin typeface="Calibri"/>
                <a:ea typeface="Calibri"/>
                <a:cs typeface="Calibri"/>
                <a:sym typeface="Calibri"/>
              </a:rPr>
              <a:t>№ </a:t>
            </a:r>
            <a:r>
              <a:rPr b="1" lang="en-US" sz="2400">
                <a:solidFill>
                  <a:schemeClr val="accent2"/>
                </a:solidFill>
                <a:latin typeface="Calibri"/>
                <a:ea typeface="Calibri"/>
                <a:cs typeface="Calibri"/>
                <a:sym typeface="Calibri"/>
              </a:rPr>
              <a:t>5</a:t>
            </a:r>
            <a:endParaRPr b="1" i="0" sz="2400" u="none" cap="none" strike="noStrike">
              <a:solidFill>
                <a:schemeClr val="accent2"/>
              </a:solidFill>
              <a:latin typeface="Calibri"/>
              <a:ea typeface="Calibri"/>
              <a:cs typeface="Calibri"/>
              <a:sym typeface="Calibri"/>
            </a:endParaRPr>
          </a:p>
        </p:txBody>
      </p:sp>
      <p:sp>
        <p:nvSpPr>
          <p:cNvPr id="95" name="Google Shape;95;p14"/>
          <p:cNvSpPr txBox="1"/>
          <p:nvPr/>
        </p:nvSpPr>
        <p:spPr>
          <a:xfrm>
            <a:off x="5464800" y="5811675"/>
            <a:ext cx="3047700" cy="477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accent2"/>
                </a:solidFill>
                <a:latin typeface="Calibri"/>
                <a:ea typeface="Calibri"/>
                <a:cs typeface="Calibri"/>
                <a:sym typeface="Calibri"/>
              </a:rPr>
              <a:t>as. DENYSENKO Oksana</a:t>
            </a:r>
            <a:endParaRPr b="0" i="0" sz="1900" u="none" cap="none" strike="noStrike">
              <a:solidFill>
                <a:schemeClr val="accent2"/>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3"/>
                                        </p:tgtEl>
                                        <p:attrNameLst>
                                          <p:attrName>style.visibility</p:attrName>
                                        </p:attrNameLst>
                                      </p:cBhvr>
                                      <p:to>
                                        <p:strVal val="visible"/>
                                      </p:to>
                                    </p:set>
                                    <p:animEffect filter="fade" transition="in">
                                      <p:cBhvr>
                                        <p:cTn dur="500"/>
                                        <p:tgtEl>
                                          <p:spTgt spid="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400"/>
              <a:buFont typeface="Arial"/>
              <a:buNone/>
            </a:pPr>
            <a:r>
              <a:rPr b="1" i="0" lang="en-US" sz="4400" u="sng" cap="none" strike="noStrike">
                <a:solidFill>
                  <a:schemeClr val="accent2"/>
                </a:solidFill>
                <a:latin typeface="Arial"/>
                <a:ea typeface="Arial"/>
                <a:cs typeface="Arial"/>
                <a:sym typeface="Arial"/>
              </a:rPr>
              <a:t>SPINAL CORD</a:t>
            </a:r>
            <a:endParaRPr/>
          </a:p>
        </p:txBody>
      </p:sp>
      <p:pic>
        <p:nvPicPr>
          <p:cNvPr id="101" name="Google Shape;101;p15"/>
          <p:cNvPicPr preferRelativeResize="0"/>
          <p:nvPr>
            <p:ph idx="1" type="body"/>
          </p:nvPr>
        </p:nvPicPr>
        <p:blipFill rotWithShape="1">
          <a:blip r:embed="rId3">
            <a:alphaModFix/>
          </a:blip>
          <a:srcRect b="0" l="0" r="0" t="0"/>
          <a:stretch/>
        </p:blipFill>
        <p:spPr>
          <a:xfrm>
            <a:off x="827087" y="1773237"/>
            <a:ext cx="2051050" cy="4525962"/>
          </a:xfrm>
          <a:prstGeom prst="rect">
            <a:avLst/>
          </a:prstGeom>
          <a:noFill/>
          <a:ln>
            <a:noFill/>
          </a:ln>
        </p:spPr>
      </p:pic>
      <p:sp>
        <p:nvSpPr>
          <p:cNvPr id="102" name="Google Shape;102;p15"/>
          <p:cNvSpPr/>
          <p:nvPr/>
        </p:nvSpPr>
        <p:spPr>
          <a:xfrm>
            <a:off x="3700437" y="2734462"/>
            <a:ext cx="4572000" cy="1158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The caudal part of the central nervous system, located in vertebral </a:t>
            </a:r>
            <a:r>
              <a:rPr b="0" i="0" lang="en-US" sz="1800" u="sng" cap="none" strike="noStrike">
                <a:solidFill>
                  <a:schemeClr val="dk1"/>
                </a:solidFill>
                <a:latin typeface="Arial"/>
                <a:ea typeface="Arial"/>
                <a:cs typeface="Arial"/>
                <a:sym typeface="Arial"/>
              </a:rPr>
              <a:t>canal</a:t>
            </a:r>
            <a:r>
              <a:rPr b="0" i="0" lang="en-US" sz="18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  The length is about 45 cm, the thickness is about 1 cm.</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101"/>
                                        </p:tgtEl>
                                        <p:attrNameLst>
                                          <p:attrName>style.visibility</p:attrName>
                                        </p:attrNameLst>
                                      </p:cBhvr>
                                      <p:to>
                                        <p:strVal val="visible"/>
                                      </p:to>
                                    </p:set>
                                    <p:anim calcmode="lin" valueType="num">
                                      <p:cBhvr additive="base">
                                        <p:cTn dur="500"/>
                                        <p:tgtEl>
                                          <p:spTgt spid="101"/>
                                        </p:tgtEl>
                                        <p:attrNameLst>
                                          <p:attrName>ppt_w</p:attrName>
                                        </p:attrNameLst>
                                      </p:cBhvr>
                                      <p:tavLst>
                                        <p:tav fmla="" tm="0">
                                          <p:val>
                                            <p:strVal val="0"/>
                                          </p:val>
                                        </p:tav>
                                        <p:tav fmla="" tm="100000">
                                          <p:val>
                                            <p:strVal val="#ppt_w"/>
                                          </p:val>
                                        </p:tav>
                                      </p:tavLst>
                                    </p:anim>
                                    <p:anim calcmode="lin" valueType="num">
                                      <p:cBhvr additive="base">
                                        <p:cTn dur="500"/>
                                        <p:tgtEl>
                                          <p:spTgt spid="101"/>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6"/>
          <p:cNvSpPr txBox="1"/>
          <p:nvPr>
            <p:ph idx="1" type="body"/>
          </p:nvPr>
        </p:nvSpPr>
        <p:spPr>
          <a:xfrm>
            <a:off x="468312" y="333375"/>
            <a:ext cx="4691062" cy="12525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The segment is a transverse fragment of the spinal cord that has a radix apparatus. There are 31-33 segments in total:</a:t>
            </a:r>
            <a:endParaRPr/>
          </a:p>
        </p:txBody>
      </p:sp>
      <p:sp>
        <p:nvSpPr>
          <p:cNvPr id="108" name="Google Shape;108;p16"/>
          <p:cNvSpPr/>
          <p:nvPr/>
        </p:nvSpPr>
        <p:spPr>
          <a:xfrm>
            <a:off x="0" y="1628775"/>
            <a:ext cx="4572000" cy="355854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8 cervical - CI-CVIII,</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12 thoracic (thoracic) - ThI-ThXII,</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 5 lumbar (lumbar) - LI-LV,</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5 sacral (sacral) - SI-SV,</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1-3 coccygeal - C1-3.</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In the spinal canal, the spinal cord is shifted upward, therefore, at the level of LII and below, the spinal canal is filled with spinal nerves that form the </a:t>
            </a:r>
            <a:r>
              <a:rPr b="0" i="1" lang="en-US" sz="1800" u="none" cap="none" strike="noStrike">
                <a:solidFill>
                  <a:schemeClr val="dk1"/>
                </a:solidFill>
                <a:latin typeface="Arial"/>
                <a:ea typeface="Arial"/>
                <a:cs typeface="Arial"/>
                <a:sym typeface="Arial"/>
              </a:rPr>
              <a:t>cauda equina </a:t>
            </a:r>
            <a:r>
              <a:rPr b="0" i="0" lang="en-US" sz="1800" u="none" cap="none" strike="noStrike">
                <a:solidFill>
                  <a:schemeClr val="dk1"/>
                </a:solidFill>
                <a:latin typeface="Arial"/>
                <a:ea typeface="Arial"/>
                <a:cs typeface="Arial"/>
                <a:sym typeface="Arial"/>
              </a:rPr>
              <a:t>(until the 3rd month of fetal life, the spinal cord fills the entire vertebral canal, then the bone grows faster and the canal is empty) .</a:t>
            </a:r>
            <a:endParaRPr b="0" i="0" sz="1400" u="none" cap="none" strike="noStrike">
              <a:solidFill>
                <a:srgbClr val="000000"/>
              </a:solidFill>
              <a:latin typeface="Arial"/>
              <a:ea typeface="Arial"/>
              <a:cs typeface="Arial"/>
              <a:sym typeface="Arial"/>
            </a:endParaRPr>
          </a:p>
        </p:txBody>
      </p:sp>
      <p:pic>
        <p:nvPicPr>
          <p:cNvPr id="109" name="Google Shape;109;p16"/>
          <p:cNvPicPr preferRelativeResize="0"/>
          <p:nvPr/>
        </p:nvPicPr>
        <p:blipFill rotWithShape="1">
          <a:blip r:embed="rId3">
            <a:alphaModFix/>
          </a:blip>
          <a:srcRect b="0" l="0" r="0" t="0"/>
          <a:stretch/>
        </p:blipFill>
        <p:spPr>
          <a:xfrm>
            <a:off x="5686425" y="1125537"/>
            <a:ext cx="3457575" cy="3359150"/>
          </a:xfrm>
          <a:prstGeom prst="rect">
            <a:avLst/>
          </a:prstGeom>
          <a:noFill/>
          <a:ln>
            <a:noFill/>
          </a:ln>
        </p:spPr>
      </p:pic>
      <p:pic>
        <p:nvPicPr>
          <p:cNvPr descr="схема сегментов.png" id="110" name="Google Shape;110;p16"/>
          <p:cNvPicPr preferRelativeResize="0"/>
          <p:nvPr/>
        </p:nvPicPr>
        <p:blipFill rotWithShape="1">
          <a:blip r:embed="rId4">
            <a:alphaModFix/>
          </a:blip>
          <a:srcRect b="0" l="0" r="0" t="0"/>
          <a:stretch/>
        </p:blipFill>
        <p:spPr>
          <a:xfrm>
            <a:off x="4500562" y="1341437"/>
            <a:ext cx="1447800" cy="535781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9"/>
                                        </p:tgtEl>
                                        <p:attrNameLst>
                                          <p:attrName>style.visibility</p:attrName>
                                        </p:attrNameLst>
                                      </p:cBhvr>
                                      <p:to>
                                        <p:strVal val="visible"/>
                                      </p:to>
                                    </p:set>
                                    <p:animEffect filter="fade" transition="in">
                                      <p:cBhvr>
                                        <p:cTn dur="1"/>
                                        <p:tgtEl>
                                          <p:spTgt spid="1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pic>
        <p:nvPicPr>
          <p:cNvPr id="115" name="Google Shape;115;p17"/>
          <p:cNvPicPr preferRelativeResize="0"/>
          <p:nvPr/>
        </p:nvPicPr>
        <p:blipFill rotWithShape="1">
          <a:blip r:embed="rId3">
            <a:alphaModFix/>
          </a:blip>
          <a:srcRect b="0" l="0" r="0" t="0"/>
          <a:stretch/>
        </p:blipFill>
        <p:spPr>
          <a:xfrm>
            <a:off x="0" y="0"/>
            <a:ext cx="9144000" cy="6943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5"/>
                                        </p:tgtEl>
                                        <p:attrNameLst>
                                          <p:attrName>style.visibility</p:attrName>
                                        </p:attrNameLst>
                                      </p:cBhvr>
                                      <p:to>
                                        <p:strVal val="visible"/>
                                      </p:to>
                                    </p:set>
                                    <p:animEffect filter="fade" transition="in">
                                      <p:cBhvr>
                                        <p:cTn dur="500"/>
                                        <p:tgtEl>
                                          <p:spTgt spid="1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8"/>
          <p:cNvSpPr txBox="1"/>
          <p:nvPr>
            <p:ph type="title"/>
          </p:nvPr>
        </p:nvSpPr>
        <p:spPr>
          <a:xfrm>
            <a:off x="468312" y="476250"/>
            <a:ext cx="8229600" cy="56197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000"/>
              <a:buFont typeface="Arial"/>
              <a:buNone/>
            </a:pPr>
            <a:r>
              <a:rPr b="1" i="0" lang="en-US" sz="4000" u="none" cap="none" strike="noStrike">
                <a:solidFill>
                  <a:schemeClr val="accent2"/>
                </a:solidFill>
                <a:latin typeface="Arial"/>
                <a:ea typeface="Arial"/>
                <a:cs typeface="Arial"/>
                <a:sym typeface="Arial"/>
              </a:rPr>
              <a:t>SPINAL CORD COMPOSITION</a:t>
            </a:r>
            <a:br>
              <a:rPr b="0" i="0" lang="en-US" sz="4400" u="none">
                <a:solidFill>
                  <a:schemeClr val="lt2"/>
                </a:solidFill>
                <a:latin typeface="Arial"/>
                <a:ea typeface="Arial"/>
                <a:cs typeface="Arial"/>
                <a:sym typeface="Arial"/>
              </a:rPr>
            </a:br>
            <a:endParaRPr b="1" i="0" sz="4000" u="none" cap="none" strike="noStrike">
              <a:solidFill>
                <a:schemeClr val="folHlink"/>
              </a:solidFill>
              <a:latin typeface="Arial"/>
              <a:ea typeface="Arial"/>
              <a:cs typeface="Arial"/>
              <a:sym typeface="Arial"/>
            </a:endParaRPr>
          </a:p>
        </p:txBody>
      </p:sp>
      <p:sp>
        <p:nvSpPr>
          <p:cNvPr id="121" name="Google Shape;121;p18"/>
          <p:cNvSpPr txBox="1"/>
          <p:nvPr>
            <p:ph idx="1" type="body"/>
          </p:nvPr>
        </p:nvSpPr>
        <p:spPr>
          <a:xfrm>
            <a:off x="457200" y="1600200"/>
            <a:ext cx="3970337"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According to the structure in the segment, the following substances are distinguished: - gray matter - formed by demyelinated elements of neurons and neuroglia, white matter - mainly myelinated nerve fibers. Radix apparatus: - radix dorsalis - axons of afferent neurons of spinal ganglia, the radix ventralis are the axons of efferent and vegetative neurons.</a:t>
            </a:r>
            <a:endParaRPr/>
          </a:p>
        </p:txBody>
      </p:sp>
      <p:pic>
        <p:nvPicPr>
          <p:cNvPr id="122" name="Google Shape;122;p18"/>
          <p:cNvPicPr preferRelativeResize="0"/>
          <p:nvPr/>
        </p:nvPicPr>
        <p:blipFill rotWithShape="1">
          <a:blip r:embed="rId3">
            <a:alphaModFix/>
          </a:blip>
          <a:srcRect b="0" l="0" r="0" t="0"/>
          <a:stretch/>
        </p:blipFill>
        <p:spPr>
          <a:xfrm>
            <a:off x="4572000" y="1341437"/>
            <a:ext cx="4392612" cy="4171950"/>
          </a:xfrm>
          <a:prstGeom prst="rect">
            <a:avLst/>
          </a:prstGeom>
          <a:solidFill>
            <a:schemeClr val="lt1"/>
          </a:solidFill>
          <a:ln>
            <a:noFill/>
          </a:ln>
        </p:spPr>
      </p:pic>
      <p:sp>
        <p:nvSpPr>
          <p:cNvPr id="123" name="Google Shape;123;p18"/>
          <p:cNvSpPr/>
          <p:nvPr/>
        </p:nvSpPr>
        <p:spPr>
          <a:xfrm>
            <a:off x="539750" y="4941887"/>
            <a:ext cx="3527425" cy="17843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1 Shells of the spinal cord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2 Gray matter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3 radix dorsalis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4 nervus spinal 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5 radix ventralis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6 ganglion spinale</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2"/>
                                        </p:tgtEl>
                                        <p:attrNameLst>
                                          <p:attrName>style.visibility</p:attrName>
                                        </p:attrNameLst>
                                      </p:cBhvr>
                                      <p:to>
                                        <p:strVal val="visible"/>
                                      </p:to>
                                    </p:set>
                                    <p:anim calcmode="lin" valueType="num">
                                      <p:cBhvr additive="base">
                                        <p:cTn dur="500"/>
                                        <p:tgtEl>
                                          <p:spTgt spid="12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000"/>
              <a:buFont typeface="Arial"/>
              <a:buNone/>
            </a:pPr>
            <a:r>
              <a:rPr b="1" i="0" lang="en-US" sz="4000" u="none" cap="none" strike="noStrike">
                <a:solidFill>
                  <a:schemeClr val="accent2"/>
                </a:solidFill>
                <a:latin typeface="Arial"/>
                <a:ea typeface="Arial"/>
                <a:cs typeface="Arial"/>
                <a:sym typeface="Arial"/>
              </a:rPr>
              <a:t>The law of Bell - Mazhandi</a:t>
            </a:r>
            <a:br>
              <a:rPr b="0" i="0" lang="en-US" sz="4400" u="none">
                <a:solidFill>
                  <a:schemeClr val="lt2"/>
                </a:solidFill>
                <a:latin typeface="Arial"/>
                <a:ea typeface="Arial"/>
                <a:cs typeface="Arial"/>
                <a:sym typeface="Arial"/>
              </a:rPr>
            </a:br>
            <a:endParaRPr b="1" i="0" sz="4000" u="none" cap="none" strike="noStrike">
              <a:solidFill>
                <a:schemeClr val="folHlink"/>
              </a:solidFill>
              <a:latin typeface="Arial"/>
              <a:ea typeface="Arial"/>
              <a:cs typeface="Arial"/>
              <a:sym typeface="Arial"/>
            </a:endParaRPr>
          </a:p>
        </p:txBody>
      </p:sp>
      <p:sp>
        <p:nvSpPr>
          <p:cNvPr id="129" name="Google Shape;129;p19"/>
          <p:cNvSpPr txBox="1"/>
          <p:nvPr>
            <p:ph idx="1" type="body"/>
          </p:nvPr>
        </p:nvSpPr>
        <p:spPr>
          <a:xfrm>
            <a:off x="457200" y="1600200"/>
            <a:ext cx="5699125" cy="14684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Charles Bell (1811), F. Mazhandi (1822). The Bell-Mazhadi law: the posterior roots are sensitive, afferent, sensory; anterior - motor, efferent.</a:t>
            </a:r>
            <a:endParaRPr/>
          </a:p>
        </p:txBody>
      </p:sp>
      <p:sp>
        <p:nvSpPr>
          <p:cNvPr id="130" name="Google Shape;130;p19"/>
          <p:cNvSpPr/>
          <p:nvPr/>
        </p:nvSpPr>
        <p:spPr>
          <a:xfrm>
            <a:off x="539750" y="3284537"/>
            <a:ext cx="4572000" cy="173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cutting of the posterior roots of the spinal cord leads to loss of sensitivity;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cutting of the anterior roots of the spinal cord leads to loss of motor function (to paralysis);</a:t>
            </a:r>
            <a:endParaRPr b="0" i="0" sz="1400" u="none" cap="none" strike="noStrike">
              <a:solidFill>
                <a:srgbClr val="000000"/>
              </a:solidFill>
              <a:latin typeface="Arial"/>
              <a:ea typeface="Arial"/>
              <a:cs typeface="Arial"/>
              <a:sym typeface="Arial"/>
            </a:endParaRPr>
          </a:p>
        </p:txBody>
      </p:sp>
      <p:pic>
        <p:nvPicPr>
          <p:cNvPr descr="дуга.jpg" id="131" name="Google Shape;131;p19"/>
          <p:cNvPicPr preferRelativeResize="0"/>
          <p:nvPr/>
        </p:nvPicPr>
        <p:blipFill rotWithShape="1">
          <a:blip r:embed="rId3">
            <a:alphaModFix/>
          </a:blip>
          <a:srcRect b="0" l="0" r="0" t="0"/>
          <a:stretch/>
        </p:blipFill>
        <p:spPr>
          <a:xfrm>
            <a:off x="5364162" y="3284537"/>
            <a:ext cx="3600450" cy="270033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137" name="Google Shape;137;p20"/>
          <p:cNvSpPr txBox="1"/>
          <p:nvPr>
            <p:ph idx="1" type="body"/>
          </p:nvPr>
        </p:nvSpPr>
        <p:spPr>
          <a:xfrm>
            <a:off x="457200" y="1600200"/>
            <a:ext cx="4835525" cy="15414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Rear sensitive roots. According to the works of C. Sherrington, the distribution of sensitive innervation:</a:t>
            </a:r>
            <a:endParaRPr/>
          </a:p>
        </p:txBody>
      </p:sp>
      <p:sp>
        <p:nvSpPr>
          <p:cNvPr id="138" name="Google Shape;138;p20"/>
          <p:cNvSpPr/>
          <p:nvPr/>
        </p:nvSpPr>
        <p:spPr>
          <a:xfrm>
            <a:off x="827087" y="3357562"/>
            <a:ext cx="4572000" cy="31130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each metamer of the body sends afferentation to 3 consecutive segments of the spinal cord;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each segment of the spinal cord innervating 3 different metamer of the body.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A metamer is a body site (skin and muscle mass under it) that have a common innervation.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1"/>
          <p:cNvSpPr txBox="1"/>
          <p:nvPr>
            <p:ph idx="1" type="body"/>
          </p:nvPr>
        </p:nvSpPr>
        <p:spPr>
          <a:xfrm>
            <a:off x="3779837" y="836612"/>
            <a:ext cx="5122862" cy="15843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Reksed described the layered topography of the gray matter of the spinal cord. It consists of 10 plates. The neurons of each plate differ in structure and function. In gray matter, the posterior, the anterior horns are distinguished, and the lateral horns in the Th and L segments.</a:t>
            </a:r>
            <a:endParaRPr/>
          </a:p>
        </p:txBody>
      </p:sp>
      <p:sp>
        <p:nvSpPr>
          <p:cNvPr id="144" name="Google Shape;144;p21"/>
          <p:cNvSpPr/>
          <p:nvPr/>
        </p:nvSpPr>
        <p:spPr>
          <a:xfrm>
            <a:off x="468312" y="2133600"/>
            <a:ext cx="7848600" cy="3694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According to the functions posterior horns include: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interneurons - small associative neurons (within the given half of the segment) and commissural (between neurons of different halves of the segment),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Clarke's motor nucleus (nucleus  dorsalis) - the second neuron of the tractus spinocerebralis dorsalis (</a:t>
            </a:r>
            <a:r>
              <a:rPr b="0" i="0" lang="en-US" sz="1800" u="sng" cap="none" strike="noStrike">
                <a:solidFill>
                  <a:schemeClr val="dk1"/>
                </a:solidFill>
                <a:latin typeface="Arial"/>
                <a:ea typeface="Arial"/>
                <a:cs typeface="Arial"/>
                <a:sym typeface="Arial"/>
              </a:rPr>
              <a:t>Flexing tractus).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Lateral horns: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neurons of the medial nucleus - the 2nd neuron of tractus spinocerebralis ventralis (</a:t>
            </a:r>
            <a:r>
              <a:rPr b="0" i="0" lang="en-US" sz="1800" u="sng" cap="none" strike="noStrike">
                <a:solidFill>
                  <a:schemeClr val="dk1"/>
                </a:solidFill>
                <a:latin typeface="Arial"/>
                <a:ea typeface="Arial"/>
                <a:cs typeface="Arial"/>
                <a:sym typeface="Arial"/>
              </a:rPr>
              <a:t>Hovers tractus)</a:t>
            </a:r>
            <a:r>
              <a:rPr b="0" i="0" lang="en-US" sz="18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neurons of the lateral nucleus - sympathetic vegetative neurons Th and 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Anterior horns: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effector neurons α- and γ-motoneurons (their only 3% of all neurons of the spinal cord)</a:t>
            </a:r>
            <a:endParaRPr b="0" i="0" sz="1400" u="none" cap="none" strike="noStrike">
              <a:solidFill>
                <a:srgbClr val="000000"/>
              </a:solidFill>
              <a:latin typeface="Arial"/>
              <a:ea typeface="Arial"/>
              <a:cs typeface="Arial"/>
              <a:sym typeface="Arial"/>
            </a:endParaRPr>
          </a:p>
        </p:txBody>
      </p:sp>
      <p:sp>
        <p:nvSpPr>
          <p:cNvPr id="145" name="Google Shape;145;p21"/>
          <p:cNvSpPr/>
          <p:nvPr/>
        </p:nvSpPr>
        <p:spPr>
          <a:xfrm>
            <a:off x="900112" y="115887"/>
            <a:ext cx="7056437" cy="51911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2800"/>
              <a:buFont typeface="Arial"/>
              <a:buNone/>
            </a:pPr>
            <a:r>
              <a:rPr b="1" i="0" lang="en-US" sz="2800" u="none" cap="none" strike="noStrike">
                <a:solidFill>
                  <a:schemeClr val="accent2"/>
                </a:solidFill>
                <a:latin typeface="Arial"/>
                <a:ea typeface="Arial"/>
                <a:cs typeface="Arial"/>
                <a:sym typeface="Arial"/>
              </a:rPr>
              <a:t>Spinal Cord Neurones</a:t>
            </a:r>
            <a:endParaRPr b="0" i="0" sz="1400" u="none" cap="none" strike="noStrike">
              <a:solidFill>
                <a:srgbClr val="000000"/>
              </a:solidFill>
              <a:latin typeface="Arial"/>
              <a:ea typeface="Arial"/>
              <a:cs typeface="Arial"/>
              <a:sym typeface="Arial"/>
            </a:endParaRPr>
          </a:p>
        </p:txBody>
      </p:sp>
      <p:sp>
        <p:nvSpPr>
          <p:cNvPr id="146" name="Google Shape;146;p21"/>
          <p:cNvSpPr/>
          <p:nvPr/>
        </p:nvSpPr>
        <p:spPr>
          <a:xfrm>
            <a:off x="250825" y="5876925"/>
            <a:ext cx="3429000" cy="609600"/>
          </a:xfrm>
          <a:prstGeom prst="roundRect">
            <a:avLst>
              <a:gd fmla="val 16667" name="adj"/>
            </a:avLst>
          </a:prstGeom>
          <a:solidFill>
            <a:schemeClr val="lt1"/>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Clr>
                <a:schemeClr val="hlink"/>
              </a:buClr>
              <a:buSzPts val="2880"/>
              <a:buFont typeface="Tahoma"/>
              <a:buNone/>
            </a:pPr>
            <a:r>
              <a:rPr b="1" i="0" lang="en-US" sz="2400" u="none" cap="none" strike="noStrike">
                <a:solidFill>
                  <a:schemeClr val="accent2"/>
                </a:solidFill>
                <a:latin typeface="Tahoma"/>
                <a:ea typeface="Tahoma"/>
                <a:cs typeface="Tahoma"/>
                <a:sym typeface="Tahoma"/>
              </a:rPr>
              <a:t>Sensitive neurons</a:t>
            </a:r>
            <a:endParaRPr b="0" i="0" sz="1400" u="none" cap="none" strike="noStrike">
              <a:solidFill>
                <a:srgbClr val="000000"/>
              </a:solidFill>
              <a:latin typeface="Arial"/>
              <a:ea typeface="Arial"/>
              <a:cs typeface="Arial"/>
              <a:sym typeface="Arial"/>
            </a:endParaRPr>
          </a:p>
        </p:txBody>
      </p:sp>
      <p:cxnSp>
        <p:nvCxnSpPr>
          <p:cNvPr id="147" name="Google Shape;147;p21"/>
          <p:cNvCxnSpPr/>
          <p:nvPr/>
        </p:nvCxnSpPr>
        <p:spPr>
          <a:xfrm>
            <a:off x="3851275" y="6092825"/>
            <a:ext cx="1524000" cy="0"/>
          </a:xfrm>
          <a:prstGeom prst="straightConnector1">
            <a:avLst/>
          </a:prstGeom>
          <a:noFill/>
          <a:ln cap="sq" cmpd="sng" w="50800">
            <a:solidFill>
              <a:srgbClr val="FFFF00"/>
            </a:solidFill>
            <a:prstDash val="solid"/>
            <a:round/>
            <a:headEnd len="sm" w="sm" type="none"/>
            <a:tailEnd len="sm" w="sm" type="triangle"/>
          </a:ln>
        </p:spPr>
      </p:cxnSp>
      <p:sp>
        <p:nvSpPr>
          <p:cNvPr id="148" name="Google Shape;148;p21"/>
          <p:cNvSpPr/>
          <p:nvPr/>
        </p:nvSpPr>
        <p:spPr>
          <a:xfrm>
            <a:off x="5580062" y="5949950"/>
            <a:ext cx="3276600" cy="533400"/>
          </a:xfrm>
          <a:prstGeom prst="roundRect">
            <a:avLst>
              <a:gd fmla="val 16667" name="adj"/>
            </a:avLst>
          </a:prstGeom>
          <a:solidFill>
            <a:schemeClr val="lt1"/>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ctr">
              <a:lnSpc>
                <a:spcPct val="110000"/>
              </a:lnSpc>
              <a:spcBef>
                <a:spcPts val="0"/>
              </a:spcBef>
              <a:spcAft>
                <a:spcPts val="0"/>
              </a:spcAft>
              <a:buClr>
                <a:schemeClr val="accent2"/>
              </a:buClr>
              <a:buSzPts val="1800"/>
              <a:buFont typeface="Arial"/>
              <a:buNone/>
            </a:pPr>
            <a:r>
              <a:rPr b="1" i="0" lang="en-US" sz="1800" u="none" cap="none" strike="noStrike">
                <a:solidFill>
                  <a:schemeClr val="accent2"/>
                </a:solidFill>
                <a:latin typeface="Arial"/>
                <a:ea typeface="Arial"/>
                <a:cs typeface="Arial"/>
                <a:sym typeface="Arial"/>
              </a:rPr>
              <a:t>are located in the </a:t>
            </a:r>
            <a:r>
              <a:rPr b="1" i="0" lang="en-US" sz="1800" u="sng" cap="none" strike="noStrike">
                <a:solidFill>
                  <a:schemeClr val="accent2"/>
                </a:solidFill>
                <a:latin typeface="Arial"/>
                <a:ea typeface="Arial"/>
                <a:cs typeface="Arial"/>
                <a:sym typeface="Arial"/>
              </a:rPr>
              <a:t>spinal cord </a:t>
            </a:r>
            <a:endParaRPr b="0" i="0" sz="1400" u="none" cap="none" strike="noStrike">
              <a:solidFill>
                <a:srgbClr val="000000"/>
              </a:solidFill>
              <a:latin typeface="Arial"/>
              <a:ea typeface="Arial"/>
              <a:cs typeface="Arial"/>
              <a:sym typeface="Arial"/>
            </a:endParaRPr>
          </a:p>
          <a:p>
            <a:pPr indent="0" lvl="0" marL="0" marR="0" rtl="0" algn="ctr">
              <a:lnSpc>
                <a:spcPct val="110000"/>
              </a:lnSpc>
              <a:spcBef>
                <a:spcPts val="0"/>
              </a:spcBef>
              <a:spcAft>
                <a:spcPts val="0"/>
              </a:spcAft>
              <a:buClr>
                <a:schemeClr val="accent2"/>
              </a:buClr>
              <a:buSzPts val="1800"/>
              <a:buFont typeface="Arial"/>
              <a:buNone/>
            </a:pPr>
            <a:r>
              <a:rPr b="1" i="0" lang="en-US" sz="1800" u="sng" cap="none" strike="noStrike">
                <a:solidFill>
                  <a:schemeClr val="accent2"/>
                </a:solidFill>
                <a:latin typeface="Arial"/>
                <a:ea typeface="Arial"/>
                <a:cs typeface="Arial"/>
                <a:sym typeface="Arial"/>
              </a:rPr>
              <a:t>ganglia</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6"/>
                                        </p:tgtEl>
                                        <p:attrNameLst>
                                          <p:attrName>style.visibility</p:attrName>
                                        </p:attrNameLst>
                                      </p:cBhvr>
                                      <p:to>
                                        <p:strVal val="visible"/>
                                      </p:to>
                                    </p:set>
                                    <p:animEffect filter="fade" transition="in">
                                      <p:cBhvr>
                                        <p:cTn dur="1000"/>
                                        <p:tgtEl>
                                          <p:spTgt spid="146"/>
                                        </p:tgtEl>
                                      </p:cBhvr>
                                    </p:animEffect>
                                  </p:childTnLst>
                                </p:cTn>
                              </p:par>
                            </p:childTnLst>
                          </p:cTn>
                        </p:par>
                        <p:par>
                          <p:cTn fill="hold">
                            <p:stCondLst>
                              <p:cond delay="1000"/>
                            </p:stCondLst>
                            <p:childTnLst>
                              <p:par>
                                <p:cTn fill="hold" nodeType="afterEffect" presetClass="entr" presetID="2" presetSubtype="8">
                                  <p:stCondLst>
                                    <p:cond delay="0"/>
                                  </p:stCondLst>
                                  <p:childTnLst>
                                    <p:set>
                                      <p:cBhvr>
                                        <p:cTn dur="1" fill="hold">
                                          <p:stCondLst>
                                            <p:cond delay="0"/>
                                          </p:stCondLst>
                                        </p:cTn>
                                        <p:tgtEl>
                                          <p:spTgt spid="147"/>
                                        </p:tgtEl>
                                        <p:attrNameLst>
                                          <p:attrName>style.visibility</p:attrName>
                                        </p:attrNameLst>
                                      </p:cBhvr>
                                      <p:to>
                                        <p:strVal val="visible"/>
                                      </p:to>
                                    </p:set>
                                    <p:anim calcmode="lin" valueType="num">
                                      <p:cBhvr additive="base">
                                        <p:cTn dur="500"/>
                                        <p:tgtEl>
                                          <p:spTgt spid="147"/>
                                        </p:tgtEl>
                                        <p:attrNameLst>
                                          <p:attrName>ppt_x</p:attrName>
                                        </p:attrNameLst>
                                      </p:cBhvr>
                                      <p:tavLst>
                                        <p:tav fmla="" tm="0">
                                          <p:val>
                                            <p:strVal val="#ppt_x-1"/>
                                          </p:val>
                                        </p:tav>
                                        <p:tav fmla="" tm="100000">
                                          <p:val>
                                            <p:strVal val="#ppt_x"/>
                                          </p:val>
                                        </p:tav>
                                      </p:tavLst>
                                    </p:anim>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48"/>
                                        </p:tgtEl>
                                        <p:attrNameLst>
                                          <p:attrName>style.visibility</p:attrName>
                                        </p:attrNameLst>
                                      </p:cBhvr>
                                      <p:to>
                                        <p:strVal val="visible"/>
                                      </p:to>
                                    </p:set>
                                    <p:animEffect filter="fade" transition="in">
                                      <p:cBhvr>
                                        <p:cTn dur="1"/>
                                        <p:tgtEl>
                                          <p:spTgt spid="1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pic>
        <p:nvPicPr>
          <p:cNvPr id="154" name="Google Shape;154;p22"/>
          <p:cNvPicPr preferRelativeResize="0"/>
          <p:nvPr>
            <p:ph idx="1" type="body"/>
          </p:nvPr>
        </p:nvPicPr>
        <p:blipFill rotWithShape="1">
          <a:blip r:embed="rId3">
            <a:alphaModFix/>
          </a:blip>
          <a:srcRect b="0" l="0" r="0" t="0"/>
          <a:stretch/>
        </p:blipFill>
        <p:spPr>
          <a:xfrm>
            <a:off x="1187450" y="404812"/>
            <a:ext cx="7127875" cy="585628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4"/>
                                        </p:tgtEl>
                                        <p:attrNameLst>
                                          <p:attrName>style.visibility</p:attrName>
                                        </p:attrNameLst>
                                      </p:cBhvr>
                                      <p:to>
                                        <p:strVal val="visible"/>
                                      </p:to>
                                    </p:set>
                                    <p:animEffect filter="fade" transition="in">
                                      <p:cBhvr>
                                        <p:cTn dur="2000"/>
                                        <p:tgtEl>
                                          <p:spTgt spid="1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3"/>
          <p:cNvSpPr txBox="1"/>
          <p:nvPr>
            <p:ph type="title"/>
          </p:nvPr>
        </p:nvSpPr>
        <p:spPr>
          <a:xfrm>
            <a:off x="179387" y="333375"/>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3200"/>
              <a:buFont typeface="Arial"/>
              <a:buNone/>
            </a:pPr>
            <a:r>
              <a:rPr b="1" i="0" lang="en-US" sz="3200" u="none" cap="none" strike="noStrike">
                <a:solidFill>
                  <a:schemeClr val="lt2"/>
                </a:solidFill>
                <a:latin typeface="Arial"/>
                <a:ea typeface="Arial"/>
                <a:cs typeface="Arial"/>
                <a:sym typeface="Arial"/>
              </a:rPr>
              <a:t>α-Motoneurons</a:t>
            </a:r>
            <a:r>
              <a:rPr b="0" i="0" lang="en-US" sz="3200" u="none" cap="none" strike="noStrike">
                <a:solidFill>
                  <a:schemeClr val="lt2"/>
                </a:solidFill>
                <a:latin typeface="Arial"/>
                <a:ea typeface="Arial"/>
                <a:cs typeface="Arial"/>
                <a:sym typeface="Arial"/>
              </a:rPr>
              <a:t> - the largest, have up to 10-20 thousand synapses on their bodies.</a:t>
            </a:r>
            <a:endParaRPr/>
          </a:p>
        </p:txBody>
      </p:sp>
      <p:pic>
        <p:nvPicPr>
          <p:cNvPr id="160" name="Google Shape;160;p23"/>
          <p:cNvPicPr preferRelativeResize="0"/>
          <p:nvPr/>
        </p:nvPicPr>
        <p:blipFill rotWithShape="1">
          <a:blip r:embed="rId3">
            <a:alphaModFix/>
          </a:blip>
          <a:srcRect b="0" l="0" r="0" t="0"/>
          <a:stretch/>
        </p:blipFill>
        <p:spPr>
          <a:xfrm>
            <a:off x="611187" y="1773237"/>
            <a:ext cx="4403725" cy="460851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3600"/>
              <a:buFont typeface="Arial"/>
              <a:buNone/>
            </a:pPr>
            <a:r>
              <a:rPr b="0" i="0" lang="en-US" sz="3600" u="none" cap="none" strike="noStrike">
                <a:solidFill>
                  <a:schemeClr val="accent2"/>
                </a:solidFill>
                <a:latin typeface="Arial"/>
                <a:ea typeface="Arial"/>
                <a:cs typeface="Arial"/>
                <a:sym typeface="Arial"/>
              </a:rPr>
              <a:t>Muscle Spindle &amp; Golgi Tendon Organ</a:t>
            </a:r>
            <a:endParaRPr/>
          </a:p>
        </p:txBody>
      </p:sp>
      <p:pic>
        <p:nvPicPr>
          <p:cNvPr id="166" name="Google Shape;166;p24"/>
          <p:cNvPicPr preferRelativeResize="0"/>
          <p:nvPr>
            <p:ph idx="1" type="body"/>
          </p:nvPr>
        </p:nvPicPr>
        <p:blipFill rotWithShape="1">
          <a:blip r:embed="rId3">
            <a:alphaModFix/>
          </a:blip>
          <a:srcRect b="3131" l="0" r="0" t="0"/>
          <a:stretch/>
        </p:blipFill>
        <p:spPr>
          <a:xfrm>
            <a:off x="1549400" y="1600200"/>
            <a:ext cx="6045200" cy="452596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5"/>
          <p:cNvSpPr txBox="1"/>
          <p:nvPr>
            <p:ph type="title"/>
          </p:nvPr>
        </p:nvSpPr>
        <p:spPr>
          <a:xfrm>
            <a:off x="468312" y="274637"/>
            <a:ext cx="8496300" cy="185896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2400"/>
              <a:buFont typeface="Arial"/>
              <a:buNone/>
            </a:pPr>
            <a:r>
              <a:rPr b="1" i="0" lang="en-US" sz="2400" u="none" cap="none" strike="noStrike">
                <a:solidFill>
                  <a:schemeClr val="lt2"/>
                </a:solidFill>
                <a:latin typeface="Arial"/>
                <a:ea typeface="Arial"/>
                <a:cs typeface="Arial"/>
                <a:sym typeface="Arial"/>
              </a:rPr>
              <a:t>γ-motoneurons </a:t>
            </a:r>
            <a:r>
              <a:rPr b="0" i="0" lang="en-US" sz="2400" u="none" cap="none" strike="noStrike">
                <a:solidFill>
                  <a:schemeClr val="lt2"/>
                </a:solidFill>
                <a:latin typeface="Arial"/>
                <a:ea typeface="Arial"/>
                <a:cs typeface="Arial"/>
                <a:sym typeface="Arial"/>
              </a:rPr>
              <a:t>innervate the intramuscular muscle fibers of the muscle spindles. The smaller. The speed is 10-40 m / s. Direct synapses with afferent nerve fibers do not have, but have monosynaptic activation from descending pathways (reticulospinal, pyramidal) - the possibility of conjugate activation of α- and γ-motoneurons via the γ-loop</a:t>
            </a:r>
            <a:endParaRPr/>
          </a:p>
        </p:txBody>
      </p:sp>
      <p:pic>
        <p:nvPicPr>
          <p:cNvPr id="172" name="Google Shape;172;p25"/>
          <p:cNvPicPr preferRelativeResize="0"/>
          <p:nvPr/>
        </p:nvPicPr>
        <p:blipFill rotWithShape="1">
          <a:blip r:embed="rId3">
            <a:alphaModFix/>
          </a:blip>
          <a:srcRect b="0" l="0" r="0" t="0"/>
          <a:stretch/>
        </p:blipFill>
        <p:spPr>
          <a:xfrm>
            <a:off x="1908175" y="2492375"/>
            <a:ext cx="4910137" cy="408146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400"/>
              <a:buFont typeface="Arial"/>
              <a:buNone/>
            </a:pPr>
            <a:r>
              <a:rPr b="0" i="0" lang="en-US" sz="4400" u="none" cap="none" strike="noStrike">
                <a:solidFill>
                  <a:schemeClr val="lt2"/>
                </a:solidFill>
                <a:latin typeface="Arial"/>
                <a:ea typeface="Arial"/>
                <a:cs typeface="Arial"/>
                <a:sym typeface="Arial"/>
              </a:rPr>
              <a:t>Functions of the spinal cord:</a:t>
            </a:r>
            <a:endParaRPr/>
          </a:p>
        </p:txBody>
      </p:sp>
      <p:sp>
        <p:nvSpPr>
          <p:cNvPr id="178" name="Google Shape;178;p26"/>
          <p:cNvSpPr txBox="1"/>
          <p:nvPr>
            <p:ph idx="1" type="body"/>
          </p:nvPr>
        </p:nvSpPr>
        <p:spPr>
          <a:xfrm>
            <a:off x="457200" y="1600200"/>
            <a:ext cx="2962275" cy="17573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1. </a:t>
            </a:r>
            <a:r>
              <a:rPr b="0" i="0" lang="en-US" sz="3200" u="sng" cap="none" strike="noStrike">
                <a:solidFill>
                  <a:schemeClr val="dk1"/>
                </a:solidFill>
                <a:latin typeface="Arial"/>
                <a:ea typeface="Arial"/>
                <a:cs typeface="Arial"/>
                <a:sym typeface="Arial"/>
              </a:rPr>
              <a:t>Reflex.</a:t>
            </a:r>
            <a:r>
              <a:rPr b="0" i="0" lang="en-US" sz="3200" u="none" cap="none" strike="noStrike">
                <a:solidFill>
                  <a:schemeClr val="dk1"/>
                </a:solidFill>
                <a:latin typeface="Arial"/>
                <a:ea typeface="Arial"/>
                <a:cs typeface="Arial"/>
                <a:sym typeface="Arial"/>
              </a:rPr>
              <a:t> </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2. </a:t>
            </a:r>
            <a:r>
              <a:rPr b="0" i="0" lang="en-US" sz="3200" u="sng" cap="none" strike="noStrike">
                <a:solidFill>
                  <a:schemeClr val="dk1"/>
                </a:solidFill>
                <a:latin typeface="Arial"/>
                <a:ea typeface="Arial"/>
                <a:cs typeface="Arial"/>
                <a:sym typeface="Arial"/>
              </a:rPr>
              <a:t>Conductor</a:t>
            </a:r>
            <a:r>
              <a:rPr b="0" i="0" lang="en-US" sz="3200" u="none" cap="none" strike="noStrike">
                <a:solidFill>
                  <a:schemeClr val="dk1"/>
                </a:solidFill>
                <a:latin typeface="Arial"/>
                <a:ea typeface="Arial"/>
                <a:cs typeface="Arial"/>
                <a:sym typeface="Arial"/>
              </a:rPr>
              <a:t> </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3. Trophic.</a:t>
            </a:r>
            <a:endParaRPr/>
          </a:p>
        </p:txBody>
      </p:sp>
      <p:sp>
        <p:nvSpPr>
          <p:cNvPr id="179" name="Google Shape;179;p26"/>
          <p:cNvSpPr/>
          <p:nvPr/>
        </p:nvSpPr>
        <p:spPr>
          <a:xfrm>
            <a:off x="539750" y="3860800"/>
            <a:ext cx="3222625" cy="20145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Reflexes of the spinal cord is an </a:t>
            </a:r>
            <a:r>
              <a:rPr b="0" i="0" lang="en-US" sz="1800" u="sng" cap="none" strike="noStrike">
                <a:solidFill>
                  <a:schemeClr val="dk1"/>
                </a:solidFill>
                <a:latin typeface="Arial"/>
                <a:ea typeface="Arial"/>
                <a:cs typeface="Arial"/>
                <a:sym typeface="Arial"/>
              </a:rPr>
              <a:t>innate </a:t>
            </a:r>
            <a:r>
              <a:rPr b="0" i="0" lang="en-US" sz="1800" u="none" cap="none" strike="noStrike">
                <a:solidFill>
                  <a:schemeClr val="dk1"/>
                </a:solidFill>
                <a:latin typeface="Arial"/>
                <a:ea typeface="Arial"/>
                <a:cs typeface="Arial"/>
                <a:sym typeface="Arial"/>
              </a:rPr>
              <a:t>response to internal or external irritation.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All reflexes in complexity of reflex arcs are divided into monosynaptic and polysynaptic.</a:t>
            </a:r>
            <a:endParaRPr b="0" i="0" sz="1400" u="none" cap="none" strike="noStrike">
              <a:solidFill>
                <a:srgbClr val="000000"/>
              </a:solidFill>
              <a:latin typeface="Arial"/>
              <a:ea typeface="Arial"/>
              <a:cs typeface="Arial"/>
              <a:sym typeface="Arial"/>
            </a:endParaRPr>
          </a:p>
        </p:txBody>
      </p:sp>
      <p:pic>
        <p:nvPicPr>
          <p:cNvPr descr="каленный" id="180" name="Google Shape;180;p26"/>
          <p:cNvPicPr preferRelativeResize="0"/>
          <p:nvPr/>
        </p:nvPicPr>
        <p:blipFill rotWithShape="1">
          <a:blip r:embed="rId3">
            <a:alphaModFix/>
          </a:blip>
          <a:srcRect b="2419" l="0" r="2267" t="0"/>
          <a:stretch/>
        </p:blipFill>
        <p:spPr>
          <a:xfrm>
            <a:off x="4572012" y="2590012"/>
            <a:ext cx="4067175" cy="243998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7"/>
          <p:cNvSpPr/>
          <p:nvPr/>
        </p:nvSpPr>
        <p:spPr>
          <a:xfrm>
            <a:off x="457200" y="1185862"/>
            <a:ext cx="8001000" cy="719137"/>
          </a:xfrm>
          <a:prstGeom prst="roundRect">
            <a:avLst>
              <a:gd fmla="val 16667" name="adj"/>
            </a:avLst>
          </a:prstGeom>
          <a:solidFill>
            <a:schemeClr val="accent2"/>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hlink"/>
              </a:buClr>
              <a:buSzPts val="3840"/>
              <a:buFont typeface="Tahoma"/>
              <a:buNone/>
            </a:pPr>
            <a:r>
              <a:rPr b="0" i="0" lang="en-US" sz="3200" u="none" cap="none" strike="noStrike">
                <a:solidFill>
                  <a:srgbClr val="CCFFFF"/>
                </a:solidFill>
                <a:latin typeface="Tahoma"/>
                <a:ea typeface="Tahoma"/>
                <a:cs typeface="Tahoma"/>
                <a:sym typeface="Tahoma"/>
              </a:rPr>
              <a:t>1. Stretch reflex (phasic)</a:t>
            </a:r>
            <a:endParaRPr b="0" i="0" sz="1400" u="none" cap="none" strike="noStrike">
              <a:solidFill>
                <a:srgbClr val="000000"/>
              </a:solidFill>
              <a:latin typeface="Arial"/>
              <a:ea typeface="Arial"/>
              <a:cs typeface="Arial"/>
              <a:sym typeface="Arial"/>
            </a:endParaRPr>
          </a:p>
        </p:txBody>
      </p:sp>
      <p:sp>
        <p:nvSpPr>
          <p:cNvPr id="186" name="Google Shape;186;p27"/>
          <p:cNvSpPr/>
          <p:nvPr/>
        </p:nvSpPr>
        <p:spPr>
          <a:xfrm>
            <a:off x="457200" y="2295525"/>
            <a:ext cx="8001000" cy="642937"/>
          </a:xfrm>
          <a:prstGeom prst="roundRect">
            <a:avLst>
              <a:gd fmla="val 16667" name="adj"/>
            </a:avLst>
          </a:prstGeom>
          <a:solidFill>
            <a:schemeClr val="accent2"/>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hlink"/>
              </a:buClr>
              <a:buSzPts val="3840"/>
              <a:buFont typeface="Tahoma"/>
              <a:buNone/>
            </a:pPr>
            <a:r>
              <a:rPr b="0" i="0" lang="en-US" sz="3200" u="none" cap="none" strike="noStrike">
                <a:solidFill>
                  <a:srgbClr val="CCFFFF"/>
                </a:solidFill>
                <a:latin typeface="Tahoma"/>
                <a:ea typeface="Tahoma"/>
                <a:cs typeface="Tahoma"/>
                <a:sym typeface="Tahoma"/>
              </a:rPr>
              <a:t>2. Withdrawal reflex (tonic)</a:t>
            </a:r>
            <a:endParaRPr b="0" i="0" sz="1400" u="none" cap="none" strike="noStrike">
              <a:solidFill>
                <a:srgbClr val="000000"/>
              </a:solidFill>
              <a:latin typeface="Arial"/>
              <a:ea typeface="Arial"/>
              <a:cs typeface="Arial"/>
              <a:sym typeface="Arial"/>
            </a:endParaRPr>
          </a:p>
        </p:txBody>
      </p:sp>
      <p:sp>
        <p:nvSpPr>
          <p:cNvPr id="187" name="Google Shape;187;p27"/>
          <p:cNvSpPr/>
          <p:nvPr/>
        </p:nvSpPr>
        <p:spPr>
          <a:xfrm>
            <a:off x="457200" y="3362325"/>
            <a:ext cx="8001000" cy="719137"/>
          </a:xfrm>
          <a:prstGeom prst="roundRect">
            <a:avLst>
              <a:gd fmla="val 16667" name="adj"/>
            </a:avLst>
          </a:prstGeom>
          <a:solidFill>
            <a:schemeClr val="accent2"/>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hlink"/>
              </a:buClr>
              <a:buSzPts val="3840"/>
              <a:buFont typeface="Tahoma"/>
              <a:buNone/>
            </a:pPr>
            <a:r>
              <a:rPr b="0" i="0" lang="en-US" sz="3200" u="none" cap="none" strike="noStrike">
                <a:solidFill>
                  <a:srgbClr val="CCFFFF"/>
                </a:solidFill>
                <a:latin typeface="Tahoma"/>
                <a:ea typeface="Tahoma"/>
                <a:cs typeface="Tahoma"/>
                <a:sym typeface="Tahoma"/>
              </a:rPr>
              <a:t>3. Reflex of muscle-antagonists</a:t>
            </a:r>
            <a:endParaRPr b="0" i="0" sz="1400" u="none" cap="none" strike="noStrike">
              <a:solidFill>
                <a:srgbClr val="000000"/>
              </a:solidFill>
              <a:latin typeface="Arial"/>
              <a:ea typeface="Arial"/>
              <a:cs typeface="Arial"/>
              <a:sym typeface="Arial"/>
            </a:endParaRPr>
          </a:p>
        </p:txBody>
      </p:sp>
      <p:sp>
        <p:nvSpPr>
          <p:cNvPr id="188" name="Google Shape;188;p27"/>
          <p:cNvSpPr/>
          <p:nvPr/>
        </p:nvSpPr>
        <p:spPr>
          <a:xfrm>
            <a:off x="457200" y="4495800"/>
            <a:ext cx="8001000" cy="719137"/>
          </a:xfrm>
          <a:prstGeom prst="roundRect">
            <a:avLst>
              <a:gd fmla="val 16667" name="adj"/>
            </a:avLst>
          </a:prstGeom>
          <a:solidFill>
            <a:schemeClr val="accent2"/>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hlink"/>
              </a:buClr>
              <a:buSzPts val="3840"/>
              <a:buFont typeface="Tahoma"/>
              <a:buNone/>
            </a:pPr>
            <a:r>
              <a:rPr b="0" i="0" lang="en-US" sz="3200" u="none" cap="none" strike="noStrike">
                <a:solidFill>
                  <a:srgbClr val="CCFFFF"/>
                </a:solidFill>
                <a:latin typeface="Tahoma"/>
                <a:ea typeface="Tahoma"/>
                <a:cs typeface="Tahoma"/>
                <a:sym typeface="Tahoma"/>
              </a:rPr>
              <a:t>4. Viscero-motor reflexes</a:t>
            </a:r>
            <a:endParaRPr b="0" i="0" sz="1400" u="none" cap="none" strike="noStrike">
              <a:solidFill>
                <a:srgbClr val="000000"/>
              </a:solidFill>
              <a:latin typeface="Arial"/>
              <a:ea typeface="Arial"/>
              <a:cs typeface="Arial"/>
              <a:sym typeface="Arial"/>
            </a:endParaRPr>
          </a:p>
        </p:txBody>
      </p:sp>
      <p:sp>
        <p:nvSpPr>
          <p:cNvPr id="189" name="Google Shape;189;p27"/>
          <p:cNvSpPr/>
          <p:nvPr/>
        </p:nvSpPr>
        <p:spPr>
          <a:xfrm>
            <a:off x="457200" y="5681662"/>
            <a:ext cx="8001000" cy="719137"/>
          </a:xfrm>
          <a:prstGeom prst="roundRect">
            <a:avLst>
              <a:gd fmla="val 16667" name="adj"/>
            </a:avLst>
          </a:prstGeom>
          <a:solidFill>
            <a:schemeClr val="accent2"/>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hlink"/>
              </a:buClr>
              <a:buSzPts val="3840"/>
              <a:buFont typeface="Tahoma"/>
              <a:buNone/>
            </a:pPr>
            <a:r>
              <a:rPr b="0" i="0" lang="en-US" sz="3200" u="none" cap="none" strike="noStrike">
                <a:solidFill>
                  <a:srgbClr val="CCFFFF"/>
                </a:solidFill>
                <a:latin typeface="Tahoma"/>
                <a:ea typeface="Tahoma"/>
                <a:cs typeface="Tahoma"/>
                <a:sym typeface="Tahoma"/>
              </a:rPr>
              <a:t>5. Vegetative reflexes.</a:t>
            </a:r>
            <a:endParaRPr b="0" i="0" sz="1400" u="none" cap="none" strike="noStrike">
              <a:solidFill>
                <a:srgbClr val="000000"/>
              </a:solidFill>
              <a:latin typeface="Arial"/>
              <a:ea typeface="Arial"/>
              <a:cs typeface="Arial"/>
              <a:sym typeface="Arial"/>
            </a:endParaRPr>
          </a:p>
        </p:txBody>
      </p:sp>
      <p:sp>
        <p:nvSpPr>
          <p:cNvPr id="190" name="Google Shape;190;p27"/>
          <p:cNvSpPr/>
          <p:nvPr/>
        </p:nvSpPr>
        <p:spPr>
          <a:xfrm>
            <a:off x="277812" y="0"/>
            <a:ext cx="8686800" cy="13843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000"/>
              <a:buFont typeface="Tahoma"/>
              <a:buNone/>
            </a:pPr>
            <a:r>
              <a:rPr b="1" i="0" lang="en-US" sz="4000" u="none" cap="none" strike="noStrike">
                <a:solidFill>
                  <a:schemeClr val="accent2"/>
                </a:solidFill>
                <a:latin typeface="Tahoma"/>
                <a:ea typeface="Tahoma"/>
                <a:cs typeface="Tahoma"/>
                <a:sym typeface="Tahoma"/>
              </a:rPr>
              <a:t>Spinal Cord Reflexes</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190"/>
                                        </p:tgtEl>
                                        <p:attrNameLst>
                                          <p:attrName>style.visibility</p:attrName>
                                        </p:attrNameLst>
                                      </p:cBhvr>
                                      <p:to>
                                        <p:strVal val="visible"/>
                                      </p:to>
                                    </p:set>
                                    <p:anim calcmode="lin" valueType="num">
                                      <p:cBhvr additive="base">
                                        <p:cTn dur="500"/>
                                        <p:tgtEl>
                                          <p:spTgt spid="190"/>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85"/>
                                        </p:tgtEl>
                                        <p:attrNameLst>
                                          <p:attrName>style.visibility</p:attrName>
                                        </p:attrNameLst>
                                      </p:cBhvr>
                                      <p:to>
                                        <p:strVal val="visible"/>
                                      </p:to>
                                    </p:set>
                                    <p:animEffect filter="fade" transition="in">
                                      <p:cBhvr>
                                        <p:cTn dur="1"/>
                                        <p:tgtEl>
                                          <p:spTgt spid="185"/>
                                        </p:tgtEl>
                                      </p:cBhvr>
                                    </p:animEffect>
                                  </p:childTnLst>
                                </p:cTn>
                              </p:par>
                            </p:childTnLst>
                          </p:cTn>
                        </p:par>
                        <p:par>
                          <p:cTn fill="hold">
                            <p:stCondLst>
                              <p:cond delay="501"/>
                            </p:stCondLst>
                            <p:childTnLst>
                              <p:par>
                                <p:cTn fill="hold" nodeType="afterEffect" presetClass="entr" presetID="10" presetSubtype="0">
                                  <p:stCondLst>
                                    <p:cond delay="0"/>
                                  </p:stCondLst>
                                  <p:childTnLst>
                                    <p:set>
                                      <p:cBhvr>
                                        <p:cTn dur="1" fill="hold">
                                          <p:stCondLst>
                                            <p:cond delay="0"/>
                                          </p:stCondLst>
                                        </p:cTn>
                                        <p:tgtEl>
                                          <p:spTgt spid="186"/>
                                        </p:tgtEl>
                                        <p:attrNameLst>
                                          <p:attrName>style.visibility</p:attrName>
                                        </p:attrNameLst>
                                      </p:cBhvr>
                                      <p:to>
                                        <p:strVal val="visible"/>
                                      </p:to>
                                    </p:set>
                                    <p:animEffect filter="fade" transition="in">
                                      <p:cBhvr>
                                        <p:cTn dur="1"/>
                                        <p:tgtEl>
                                          <p:spTgt spid="186"/>
                                        </p:tgtEl>
                                      </p:cBhvr>
                                    </p:animEffect>
                                  </p:childTnLst>
                                </p:cTn>
                              </p:par>
                            </p:childTnLst>
                          </p:cTn>
                        </p:par>
                        <p:par>
                          <p:cTn fill="hold">
                            <p:stCondLst>
                              <p:cond delay="502"/>
                            </p:stCondLst>
                            <p:childTnLst>
                              <p:par>
                                <p:cTn fill="hold" nodeType="afterEffect" presetClass="entr" presetID="10" presetSubtype="0">
                                  <p:stCondLst>
                                    <p:cond delay="0"/>
                                  </p:stCondLst>
                                  <p:childTnLst>
                                    <p:set>
                                      <p:cBhvr>
                                        <p:cTn dur="1" fill="hold">
                                          <p:stCondLst>
                                            <p:cond delay="0"/>
                                          </p:stCondLst>
                                        </p:cTn>
                                        <p:tgtEl>
                                          <p:spTgt spid="187"/>
                                        </p:tgtEl>
                                        <p:attrNameLst>
                                          <p:attrName>style.visibility</p:attrName>
                                        </p:attrNameLst>
                                      </p:cBhvr>
                                      <p:to>
                                        <p:strVal val="visible"/>
                                      </p:to>
                                    </p:set>
                                    <p:animEffect filter="fade" transition="in">
                                      <p:cBhvr>
                                        <p:cTn dur="500"/>
                                        <p:tgtEl>
                                          <p:spTgt spid="187"/>
                                        </p:tgtEl>
                                      </p:cBhvr>
                                    </p:animEffect>
                                  </p:childTnLst>
                                </p:cTn>
                              </p:par>
                            </p:childTnLst>
                          </p:cTn>
                        </p:par>
                        <p:par>
                          <p:cTn fill="hold">
                            <p:stCondLst>
                              <p:cond delay="1002"/>
                            </p:stCondLst>
                            <p:childTnLst>
                              <p:par>
                                <p:cTn fill="hold" nodeType="afterEffect" presetClass="entr" presetID="10" presetSubtype="0">
                                  <p:stCondLst>
                                    <p:cond delay="0"/>
                                  </p:stCondLst>
                                  <p:childTnLst>
                                    <p:set>
                                      <p:cBhvr>
                                        <p:cTn dur="1" fill="hold">
                                          <p:stCondLst>
                                            <p:cond delay="0"/>
                                          </p:stCondLst>
                                        </p:cTn>
                                        <p:tgtEl>
                                          <p:spTgt spid="188"/>
                                        </p:tgtEl>
                                        <p:attrNameLst>
                                          <p:attrName>style.visibility</p:attrName>
                                        </p:attrNameLst>
                                      </p:cBhvr>
                                      <p:to>
                                        <p:strVal val="visible"/>
                                      </p:to>
                                    </p:set>
                                    <p:animEffect filter="fade" transition="in">
                                      <p:cBhvr>
                                        <p:cTn dur="500"/>
                                        <p:tgtEl>
                                          <p:spTgt spid="188"/>
                                        </p:tgtEl>
                                      </p:cBhvr>
                                    </p:animEffect>
                                  </p:childTnLst>
                                </p:cTn>
                              </p:par>
                            </p:childTnLst>
                          </p:cTn>
                        </p:par>
                        <p:par>
                          <p:cTn fill="hold">
                            <p:stCondLst>
                              <p:cond delay="1502"/>
                            </p:stCondLst>
                            <p:childTnLst>
                              <p:par>
                                <p:cTn fill="hold" nodeType="afterEffect" presetClass="entr" presetID="10" presetSubtype="0">
                                  <p:stCondLst>
                                    <p:cond delay="0"/>
                                  </p:stCondLst>
                                  <p:childTnLst>
                                    <p:set>
                                      <p:cBhvr>
                                        <p:cTn dur="1" fill="hold">
                                          <p:stCondLst>
                                            <p:cond delay="0"/>
                                          </p:stCondLst>
                                        </p:cTn>
                                        <p:tgtEl>
                                          <p:spTgt spid="189"/>
                                        </p:tgtEl>
                                        <p:attrNameLst>
                                          <p:attrName>style.visibility</p:attrName>
                                        </p:attrNameLst>
                                      </p:cBhvr>
                                      <p:to>
                                        <p:strVal val="visible"/>
                                      </p:to>
                                    </p:set>
                                    <p:animEffect filter="fade" transition="in">
                                      <p:cBhvr>
                                        <p:cTn dur="500"/>
                                        <p:tgtEl>
                                          <p:spTgt spid="1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8"/>
          <p:cNvSpPr txBox="1"/>
          <p:nvPr>
            <p:ph type="title"/>
          </p:nvPr>
        </p:nvSpPr>
        <p:spPr>
          <a:xfrm>
            <a:off x="277812" y="28575"/>
            <a:ext cx="8686800" cy="13843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000"/>
              <a:buFont typeface="Arial"/>
              <a:buNone/>
            </a:pPr>
            <a:r>
              <a:rPr b="1" i="0" lang="en-US" sz="4000" u="none" cap="none" strike="noStrike">
                <a:solidFill>
                  <a:schemeClr val="accent2"/>
                </a:solidFill>
                <a:latin typeface="Arial"/>
                <a:ea typeface="Arial"/>
                <a:cs typeface="Arial"/>
                <a:sym typeface="Arial"/>
              </a:rPr>
              <a:t>Stretch reflex (knee reflex) scheme</a:t>
            </a:r>
            <a:endParaRPr/>
          </a:p>
        </p:txBody>
      </p:sp>
      <p:pic>
        <p:nvPicPr>
          <p:cNvPr id="196" name="Google Shape;196;p28"/>
          <p:cNvPicPr preferRelativeResize="0"/>
          <p:nvPr/>
        </p:nvPicPr>
        <p:blipFill rotWithShape="1">
          <a:blip r:embed="rId3">
            <a:alphaModFix/>
          </a:blip>
          <a:srcRect b="0" l="0" r="0" t="0"/>
          <a:stretch/>
        </p:blipFill>
        <p:spPr>
          <a:xfrm>
            <a:off x="0" y="1125537"/>
            <a:ext cx="5073650" cy="5421312"/>
          </a:xfrm>
          <a:prstGeom prst="rect">
            <a:avLst/>
          </a:prstGeom>
          <a:noFill/>
          <a:ln>
            <a:noFill/>
          </a:ln>
        </p:spPr>
      </p:pic>
      <p:pic>
        <p:nvPicPr>
          <p:cNvPr descr="каленный" id="197" name="Google Shape;197;p28"/>
          <p:cNvPicPr preferRelativeResize="0"/>
          <p:nvPr/>
        </p:nvPicPr>
        <p:blipFill rotWithShape="1">
          <a:blip r:embed="rId4">
            <a:alphaModFix/>
          </a:blip>
          <a:srcRect b="2416" l="0" r="2270" t="0"/>
          <a:stretch/>
        </p:blipFill>
        <p:spPr>
          <a:xfrm>
            <a:off x="5073662" y="2948262"/>
            <a:ext cx="4067175" cy="243998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5"/>
                                        </p:tgtEl>
                                        <p:attrNameLst>
                                          <p:attrName>style.visibility</p:attrName>
                                        </p:attrNameLst>
                                      </p:cBhvr>
                                      <p:to>
                                        <p:strVal val="visible"/>
                                      </p:to>
                                    </p:set>
                                    <p:animEffect filter="fade" transition="in">
                                      <p:cBhvr>
                                        <p:cTn dur="500"/>
                                        <p:tgtEl>
                                          <p:spTgt spid="195"/>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96"/>
                                        </p:tgtEl>
                                        <p:attrNameLst>
                                          <p:attrName>style.visibility</p:attrName>
                                        </p:attrNameLst>
                                      </p:cBhvr>
                                      <p:to>
                                        <p:strVal val="visible"/>
                                      </p:to>
                                    </p:set>
                                    <p:animEffect filter="fade" transition="in">
                                      <p:cBhvr>
                                        <p:cTn dur="500"/>
                                        <p:tgtEl>
                                          <p:spTgt spid="1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9"/>
          <p:cNvSpPr txBox="1"/>
          <p:nvPr>
            <p:ph idx="4294967295" type="title"/>
          </p:nvPr>
        </p:nvSpPr>
        <p:spPr>
          <a:xfrm>
            <a:off x="457200" y="274637"/>
            <a:ext cx="8229600" cy="757237"/>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000"/>
              <a:buFont typeface="Arial"/>
              <a:buNone/>
            </a:pPr>
            <a:r>
              <a:rPr b="1" i="0" lang="en-US" sz="4000" u="none" cap="none" strike="noStrike">
                <a:solidFill>
                  <a:schemeClr val="accent2"/>
                </a:solidFill>
                <a:latin typeface="Arial"/>
                <a:ea typeface="Arial"/>
                <a:cs typeface="Arial"/>
                <a:sym typeface="Arial"/>
              </a:rPr>
              <a:t>Spinal Cord Reflexes</a:t>
            </a:r>
            <a:endParaRPr/>
          </a:p>
        </p:txBody>
      </p:sp>
      <p:pic>
        <p:nvPicPr>
          <p:cNvPr descr="ахилл" id="203" name="Google Shape;203;p29"/>
          <p:cNvPicPr preferRelativeResize="0"/>
          <p:nvPr>
            <p:ph idx="4294967295" type="body"/>
          </p:nvPr>
        </p:nvPicPr>
        <p:blipFill rotWithShape="1">
          <a:blip r:embed="rId3">
            <a:alphaModFix/>
          </a:blip>
          <a:srcRect b="0" l="2005" r="3029" t="32411"/>
          <a:stretch/>
        </p:blipFill>
        <p:spPr>
          <a:xfrm>
            <a:off x="827087" y="1003300"/>
            <a:ext cx="7200900" cy="5840412"/>
          </a:xfrm>
          <a:prstGeom prst="rect">
            <a:avLst/>
          </a:prstGeom>
          <a:noFill/>
          <a:ln>
            <a:noFill/>
          </a:ln>
        </p:spPr>
      </p:pic>
      <p:sp>
        <p:nvSpPr>
          <p:cNvPr id="204" name="Google Shape;204;p29"/>
          <p:cNvSpPr txBox="1"/>
          <p:nvPr/>
        </p:nvSpPr>
        <p:spPr>
          <a:xfrm>
            <a:off x="702300" y="1031875"/>
            <a:ext cx="7739400" cy="400200"/>
          </a:xfrm>
          <a:prstGeom prst="rect">
            <a:avLst/>
          </a:prstGeom>
          <a:solidFill>
            <a:schemeClr val="dk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a:t>
            </a:r>
            <a:endParaRPr b="0" i="0" sz="1400" u="none" cap="none" strike="noStrike">
              <a:solidFill>
                <a:srgbClr val="000000"/>
              </a:solidFill>
              <a:latin typeface="Calibri"/>
              <a:ea typeface="Calibri"/>
              <a:cs typeface="Calibri"/>
              <a:sym typeface="Calibri"/>
            </a:endParaRPr>
          </a:p>
        </p:txBody>
      </p:sp>
      <p:sp>
        <p:nvSpPr>
          <p:cNvPr id="205" name="Google Shape;205;p29"/>
          <p:cNvSpPr txBox="1"/>
          <p:nvPr/>
        </p:nvSpPr>
        <p:spPr>
          <a:xfrm>
            <a:off x="811325" y="3770200"/>
            <a:ext cx="7110000" cy="579900"/>
          </a:xfrm>
          <a:prstGeom prst="rect">
            <a:avLst/>
          </a:prstGeom>
          <a:solidFill>
            <a:schemeClr val="dk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0"/>
          <p:cNvSpPr txBox="1"/>
          <p:nvPr>
            <p:ph idx="4294967295" type="title"/>
          </p:nvPr>
        </p:nvSpPr>
        <p:spPr>
          <a:xfrm>
            <a:off x="457200" y="274637"/>
            <a:ext cx="8229600" cy="630237"/>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000"/>
              <a:buFont typeface="Arial"/>
              <a:buNone/>
            </a:pPr>
            <a:r>
              <a:rPr b="1" i="0" lang="en-US" sz="4000" u="none" cap="none" strike="noStrike">
                <a:solidFill>
                  <a:schemeClr val="accent2"/>
                </a:solidFill>
                <a:latin typeface="Arial"/>
                <a:ea typeface="Arial"/>
                <a:cs typeface="Arial"/>
                <a:sym typeface="Arial"/>
              </a:rPr>
              <a:t>Spinal Cord Reflexes</a:t>
            </a:r>
            <a:endParaRPr/>
          </a:p>
        </p:txBody>
      </p:sp>
      <p:pic>
        <p:nvPicPr>
          <p:cNvPr descr="локоть" id="211" name="Google Shape;211;p30"/>
          <p:cNvPicPr preferRelativeResize="0"/>
          <p:nvPr>
            <p:ph idx="4294967295" type="body"/>
          </p:nvPr>
        </p:nvPicPr>
        <p:blipFill rotWithShape="1">
          <a:blip r:embed="rId3">
            <a:alphaModFix/>
          </a:blip>
          <a:srcRect b="33450" l="2795" r="2457" t="0"/>
          <a:stretch/>
        </p:blipFill>
        <p:spPr>
          <a:xfrm>
            <a:off x="468312" y="1052512"/>
            <a:ext cx="8208962" cy="5405437"/>
          </a:xfrm>
          <a:prstGeom prst="rect">
            <a:avLst/>
          </a:prstGeom>
          <a:noFill/>
          <a:ln>
            <a:noFill/>
          </a:ln>
        </p:spPr>
      </p:pic>
      <p:sp>
        <p:nvSpPr>
          <p:cNvPr id="212" name="Google Shape;212;p30"/>
          <p:cNvSpPr txBox="1"/>
          <p:nvPr/>
        </p:nvSpPr>
        <p:spPr>
          <a:xfrm>
            <a:off x="400950" y="1052500"/>
            <a:ext cx="8342100" cy="400200"/>
          </a:xfrm>
          <a:prstGeom prst="rect">
            <a:avLst/>
          </a:prstGeom>
          <a:solidFill>
            <a:schemeClr val="dk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a:t>
            </a:r>
            <a:endParaRPr b="0" i="0" sz="1400" u="none" cap="none" strike="noStrike">
              <a:solidFill>
                <a:srgbClr val="000000"/>
              </a:solidFill>
              <a:latin typeface="Calibri"/>
              <a:ea typeface="Calibri"/>
              <a:cs typeface="Calibri"/>
              <a:sym typeface="Calibri"/>
            </a:endParaRPr>
          </a:p>
        </p:txBody>
      </p:sp>
      <p:sp>
        <p:nvSpPr>
          <p:cNvPr id="213" name="Google Shape;213;p30"/>
          <p:cNvSpPr txBox="1"/>
          <p:nvPr/>
        </p:nvSpPr>
        <p:spPr>
          <a:xfrm>
            <a:off x="401075" y="3753125"/>
            <a:ext cx="8342100" cy="400200"/>
          </a:xfrm>
          <a:prstGeom prst="rect">
            <a:avLst/>
          </a:prstGeom>
          <a:solidFill>
            <a:schemeClr val="dk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219" name="Google Shape;219;p3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None/>
            </a:pPr>
            <a:r>
              <a:rPr b="0" i="0" lang="en-US" sz="3200" u="none" cap="none" strike="noStrike">
                <a:solidFill>
                  <a:schemeClr val="dk1"/>
                </a:solidFill>
                <a:latin typeface="Arial"/>
                <a:ea typeface="Arial"/>
                <a:cs typeface="Arial"/>
                <a:sym typeface="Arial"/>
              </a:rPr>
              <a:t>Tendon reflexes (stretching reflexes) in a clinic can be determined: </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 1. At what level of the spinal cord is the pathological process localized</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 2. The level of excitation of the nerve centers. </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3. The side of the spinal cord lesion.</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2"/>
          <p:cNvSpPr txBox="1"/>
          <p:nvPr>
            <p:ph type="title"/>
          </p:nvPr>
        </p:nvSpPr>
        <p:spPr>
          <a:xfrm>
            <a:off x="277812" y="-228600"/>
            <a:ext cx="8686800" cy="13843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000"/>
              <a:buFont typeface="Arial"/>
              <a:buNone/>
            </a:pPr>
            <a:r>
              <a:rPr b="1" i="0" lang="en-US" sz="4000" u="none" cap="none" strike="noStrike">
                <a:solidFill>
                  <a:schemeClr val="accent2"/>
                </a:solidFill>
                <a:latin typeface="Arial"/>
                <a:ea typeface="Arial"/>
                <a:cs typeface="Arial"/>
                <a:sym typeface="Arial"/>
              </a:rPr>
              <a:t>Withdrawal reflex scheme</a:t>
            </a:r>
            <a:endParaRPr/>
          </a:p>
        </p:txBody>
      </p:sp>
      <p:pic>
        <p:nvPicPr>
          <p:cNvPr id="225" name="Google Shape;225;p32"/>
          <p:cNvPicPr preferRelativeResize="0"/>
          <p:nvPr/>
        </p:nvPicPr>
        <p:blipFill rotWithShape="1">
          <a:blip r:embed="rId3">
            <a:alphaModFix/>
          </a:blip>
          <a:srcRect b="0" l="0" r="0" t="0"/>
          <a:stretch/>
        </p:blipFill>
        <p:spPr>
          <a:xfrm>
            <a:off x="2195512" y="1143000"/>
            <a:ext cx="5376862" cy="5603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24"/>
                                        </p:tgtEl>
                                        <p:attrNameLst>
                                          <p:attrName>style.visibility</p:attrName>
                                        </p:attrNameLst>
                                      </p:cBhvr>
                                      <p:to>
                                        <p:strVal val="visible"/>
                                      </p:to>
                                    </p:set>
                                    <p:animEffect filter="fade" transition="in">
                                      <p:cBhvr>
                                        <p:cTn dur="1"/>
                                        <p:tgtEl>
                                          <p:spTgt spid="224"/>
                                        </p:tgtEl>
                                      </p:cBhvr>
                                    </p:animEffect>
                                  </p:childTnLst>
                                </p:cTn>
                              </p:par>
                            </p:childTnLst>
                          </p:cTn>
                        </p:par>
                        <p:par>
                          <p:cTn fill="hold">
                            <p:stCondLst>
                              <p:cond delay="1"/>
                            </p:stCondLst>
                            <p:childTnLst>
                              <p:par>
                                <p:cTn fill="hold" nodeType="afterEffect" presetClass="entr" presetID="10" presetSubtype="0">
                                  <p:stCondLst>
                                    <p:cond delay="0"/>
                                  </p:stCondLst>
                                  <p:childTnLst>
                                    <p:set>
                                      <p:cBhvr>
                                        <p:cTn dur="1" fill="hold">
                                          <p:stCondLst>
                                            <p:cond delay="0"/>
                                          </p:stCondLst>
                                        </p:cTn>
                                        <p:tgtEl>
                                          <p:spTgt spid="225"/>
                                        </p:tgtEl>
                                        <p:attrNameLst>
                                          <p:attrName>style.visibility</p:attrName>
                                        </p:attrNameLst>
                                      </p:cBhvr>
                                      <p:to>
                                        <p:strVal val="visible"/>
                                      </p:to>
                                    </p:set>
                                    <p:animEffect filter="fade" transition="in">
                                      <p:cBhvr>
                                        <p:cTn dur="500"/>
                                        <p:tgtEl>
                                          <p:spTgt spid="2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3"/>
          <p:cNvSpPr txBox="1"/>
          <p:nvPr>
            <p:ph type="title"/>
          </p:nvPr>
        </p:nvSpPr>
        <p:spPr>
          <a:xfrm>
            <a:off x="0" y="-304800"/>
            <a:ext cx="9144000" cy="13843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3500"/>
              <a:buFont typeface="Arial"/>
              <a:buNone/>
            </a:pPr>
            <a:r>
              <a:rPr b="1" i="0" lang="en-US" sz="3500" u="none" cap="none" strike="noStrike">
                <a:solidFill>
                  <a:schemeClr val="accent2"/>
                </a:solidFill>
                <a:latin typeface="Arial"/>
                <a:ea typeface="Arial"/>
                <a:cs typeface="Arial"/>
                <a:sym typeface="Arial"/>
              </a:rPr>
              <a:t>Muscle – antagonists reflex scheme</a:t>
            </a:r>
            <a:endParaRPr/>
          </a:p>
        </p:txBody>
      </p:sp>
      <p:pic>
        <p:nvPicPr>
          <p:cNvPr id="231" name="Google Shape;231;p33"/>
          <p:cNvPicPr preferRelativeResize="0"/>
          <p:nvPr/>
        </p:nvPicPr>
        <p:blipFill rotWithShape="1">
          <a:blip r:embed="rId3">
            <a:alphaModFix/>
          </a:blip>
          <a:srcRect b="0" l="0" r="0" t="0"/>
          <a:stretch/>
        </p:blipFill>
        <p:spPr>
          <a:xfrm>
            <a:off x="2133600" y="762000"/>
            <a:ext cx="5564187" cy="58118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30"/>
                                        </p:tgtEl>
                                        <p:attrNameLst>
                                          <p:attrName>style.visibility</p:attrName>
                                        </p:attrNameLst>
                                      </p:cBhvr>
                                      <p:to>
                                        <p:strVal val="visible"/>
                                      </p:to>
                                    </p:set>
                                    <p:animEffect filter="fade" transition="in">
                                      <p:cBhvr>
                                        <p:cTn dur="500"/>
                                        <p:tgtEl>
                                          <p:spTgt spid="230"/>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31"/>
                                        </p:tgtEl>
                                        <p:attrNameLst>
                                          <p:attrName>style.visibility</p:attrName>
                                        </p:attrNameLst>
                                      </p:cBhvr>
                                      <p:to>
                                        <p:strVal val="visible"/>
                                      </p:to>
                                    </p:set>
                                    <p:animEffect filter="fade" transition="in">
                                      <p:cBhvr>
                                        <p:cTn dur="500"/>
                                        <p:tgtEl>
                                          <p:spTgt spid="2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000"/>
              <a:buFont typeface="Arial"/>
              <a:buNone/>
            </a:pPr>
            <a:r>
              <a:rPr b="1" i="0" lang="en-US" sz="4000" u="none" cap="none" strike="noStrike">
                <a:solidFill>
                  <a:schemeClr val="accent2"/>
                </a:solidFill>
                <a:latin typeface="Arial"/>
                <a:ea typeface="Arial"/>
                <a:cs typeface="Arial"/>
                <a:sym typeface="Arial"/>
              </a:rPr>
              <a:t>Complex / polisinapticheskie spinal cord reflexes</a:t>
            </a:r>
            <a:endParaRPr/>
          </a:p>
        </p:txBody>
      </p:sp>
      <p:sp>
        <p:nvSpPr>
          <p:cNvPr id="237" name="Google Shape;237;p34"/>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Rhythmic (walking, carding reflex of animals)</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Pose poses (maintaining posture)</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Neck / Tonic</a:t>
            </a:r>
            <a:endParaRPr/>
          </a:p>
        </p:txBody>
      </p:sp>
      <p:pic>
        <p:nvPicPr>
          <p:cNvPr descr="http://normotonus.ru/wordpress/wp-content/uploads/2012/06/%D1%81%D0%B8%D0%BC%D0%BC%D0%B5%D1%82%D1%80%D0%B8%D1%87%D0%BD%D1%8B%D0%B9-%D1%88%D0%B5%D0%B9%D0%BD%D1%8B%D0%B9-%D1%82%D0%BE%D0%BD%D0%B8%D1%87%D0%B5%D1%81%D0%BA%D0%B8%D0%B9-%D1%80%D0%B5%D1%84%D0%BB%D0%B5%D0%BA%D1%81-%D0%BB%D1%91%D0%B6%D0%B0-%D0%BD%D0%B0-%D1%81%D0%BF%D0%B8%D0%BD%D0%B5.jpg" id="238" name="Google Shape;238;p34"/>
          <p:cNvPicPr preferRelativeResize="0"/>
          <p:nvPr/>
        </p:nvPicPr>
        <p:blipFill rotWithShape="1">
          <a:blip r:embed="rId3">
            <a:alphaModFix/>
          </a:blip>
          <a:srcRect b="0" l="0" r="0" t="0"/>
          <a:stretch/>
        </p:blipFill>
        <p:spPr>
          <a:xfrm>
            <a:off x="755650" y="4076700"/>
            <a:ext cx="3995737" cy="1484312"/>
          </a:xfrm>
          <a:prstGeom prst="rect">
            <a:avLst/>
          </a:prstGeom>
          <a:noFill/>
          <a:ln>
            <a:noFill/>
          </a:ln>
        </p:spPr>
      </p:pic>
      <p:pic>
        <p:nvPicPr>
          <p:cNvPr descr="&amp;Scy;&amp;icy;&amp;mcy;&amp;mcy;&amp;iecy;&amp;tcy;&amp;rcy;&amp;icy;&amp;chcy;&amp;ncy;&amp;ycy;&amp;jcy; &amp;shcy;&amp;iecy;&amp;jcy;&amp;ncy;&amp;ycy;&amp;jcy; &amp;tcy;&amp;ocy;&amp;ncy;&amp;icy;&amp;chcy;&amp;iecy;&amp;scy;&amp;kcy;&amp;icy;&amp;jcy; &amp;rcy;&amp;iecy;&amp;fcy;&amp;lcy;&amp;iecy;&amp;kcy;&amp;scy; &amp;ncy;&amp;acy; &amp;scy;&amp;pcy;&amp;icy;&amp;ncy;&amp;iecy;, &amp;gcy;&amp;ocy;&amp;lcy;&amp;ocy;&amp;vcy;&amp;acy; &amp;rcy;&amp;acy;&amp;zcy;&amp;ocy;&amp;gcy;&amp;ncy;&amp;ucy;&amp;tcy;&amp;acy;" id="239" name="Google Shape;239;p34"/>
          <p:cNvPicPr preferRelativeResize="0"/>
          <p:nvPr/>
        </p:nvPicPr>
        <p:blipFill rotWithShape="1">
          <a:blip r:embed="rId4">
            <a:alphaModFix/>
          </a:blip>
          <a:srcRect b="0" l="0" r="0" t="0"/>
          <a:stretch/>
        </p:blipFill>
        <p:spPr>
          <a:xfrm>
            <a:off x="5724525" y="3933825"/>
            <a:ext cx="2857500" cy="1438275"/>
          </a:xfrm>
          <a:prstGeom prst="rect">
            <a:avLst/>
          </a:prstGeom>
          <a:noFill/>
          <a:ln>
            <a:noFill/>
          </a:ln>
        </p:spPr>
      </p:pic>
      <p:pic>
        <p:nvPicPr>
          <p:cNvPr descr="pic_56" id="240" name="Google Shape;240;p34"/>
          <p:cNvPicPr preferRelativeResize="0"/>
          <p:nvPr/>
        </p:nvPicPr>
        <p:blipFill rotWithShape="1">
          <a:blip r:embed="rId5">
            <a:alphaModFix/>
          </a:blip>
          <a:srcRect b="41463" l="0" r="0" t="0"/>
          <a:stretch/>
        </p:blipFill>
        <p:spPr>
          <a:xfrm>
            <a:off x="6877050" y="2205037"/>
            <a:ext cx="2266950" cy="1220787"/>
          </a:xfrm>
          <a:prstGeom prst="rect">
            <a:avLst/>
          </a:prstGeom>
          <a:solidFill>
            <a:srgbClr val="993300"/>
          </a:solidFill>
          <a:ln>
            <a:noFill/>
          </a:ln>
        </p:spPr>
      </p:pic>
      <p:sp>
        <p:nvSpPr>
          <p:cNvPr id="241" name="Google Shape;241;p34"/>
          <p:cNvSpPr/>
          <p:nvPr/>
        </p:nvSpPr>
        <p:spPr>
          <a:xfrm>
            <a:off x="250825" y="5516562"/>
            <a:ext cx="3776662" cy="9159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When the head is bent, the hands are reflexively flexed and the legs are extended.</a:t>
            </a:r>
            <a:endParaRPr b="0" i="0" sz="1400" u="none" cap="none" strike="noStrike">
              <a:solidFill>
                <a:srgbClr val="000000"/>
              </a:solidFill>
              <a:latin typeface="Arial"/>
              <a:ea typeface="Arial"/>
              <a:cs typeface="Arial"/>
              <a:sym typeface="Arial"/>
            </a:endParaRPr>
          </a:p>
        </p:txBody>
      </p:sp>
      <p:sp>
        <p:nvSpPr>
          <p:cNvPr id="242" name="Google Shape;242;p34"/>
          <p:cNvSpPr/>
          <p:nvPr/>
        </p:nvSpPr>
        <p:spPr>
          <a:xfrm>
            <a:off x="4932362" y="5516562"/>
            <a:ext cx="3713162" cy="9159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When the head is extended, the arms are extended, and the legs are flexed.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5"/>
          <p:cNvSpPr txBox="1"/>
          <p:nvPr>
            <p:ph type="title"/>
          </p:nvPr>
        </p:nvSpPr>
        <p:spPr>
          <a:xfrm>
            <a:off x="468312" y="0"/>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000"/>
              <a:buFont typeface="Arial"/>
              <a:buNone/>
            </a:pPr>
            <a:r>
              <a:rPr b="0" i="0" lang="en-US" sz="4000" u="none" cap="none" strike="noStrike">
                <a:solidFill>
                  <a:schemeClr val="accent2"/>
                </a:solidFill>
                <a:latin typeface="Arial"/>
                <a:ea typeface="Arial"/>
                <a:cs typeface="Arial"/>
                <a:sym typeface="Arial"/>
              </a:rPr>
              <a:t>Spinal Locomotion (Automatism)</a:t>
            </a:r>
            <a:endParaRPr/>
          </a:p>
        </p:txBody>
      </p:sp>
      <p:sp>
        <p:nvSpPr>
          <p:cNvPr id="248" name="Google Shape;248;p35"/>
          <p:cNvSpPr txBox="1"/>
          <p:nvPr>
            <p:ph idx="1" type="body"/>
          </p:nvPr>
        </p:nvSpPr>
        <p:spPr>
          <a:xfrm>
            <a:off x="179387" y="1125537"/>
            <a:ext cx="8964612" cy="3240087"/>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The main characteristics of locomotion, i.e. movement of a person or animal in the environment using coordinated movements of the limbs, programmed at the level of the spinal cord.</a:t>
            </a:r>
            <a:endParaRPr/>
          </a:p>
          <a:p>
            <a:pPr indent="-342900" lvl="0" marL="342900" marR="0" rtl="0" algn="l">
              <a:lnSpc>
                <a:spcPct val="8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 Pain irritation of any limb of the spinal animal causes reflex movements of all four limbs; if such stimulation continues, rhythmic flexor and extensor movements of non-irritated limbs may occur.</a:t>
            </a:r>
            <a:endParaRPr/>
          </a:p>
          <a:p>
            <a:pPr indent="-342900" lvl="0" marL="342900" marR="0" rtl="0" algn="l">
              <a:lnSpc>
                <a:spcPct val="8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If a spinal animal is put on a treadmill, it will make coordinated walking movements that are very similar to natural ones.</a:t>
            </a:r>
            <a:endParaRPr/>
          </a:p>
        </p:txBody>
      </p:sp>
      <p:pic>
        <p:nvPicPr>
          <p:cNvPr id="249" name="Google Shape;249;p35"/>
          <p:cNvPicPr preferRelativeResize="0"/>
          <p:nvPr/>
        </p:nvPicPr>
        <p:blipFill rotWithShape="1">
          <a:blip r:embed="rId3">
            <a:alphaModFix/>
          </a:blip>
          <a:srcRect b="0" l="0" r="0" t="0"/>
          <a:stretch/>
        </p:blipFill>
        <p:spPr>
          <a:xfrm>
            <a:off x="2771775" y="4338637"/>
            <a:ext cx="3529012" cy="251936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pic>
        <p:nvPicPr>
          <p:cNvPr descr="http://pulson.ru/wp-content/uploads/2011/11/mike-poulet-decapite-sans-tete-01.jpg" id="254" name="Google Shape;254;p36"/>
          <p:cNvPicPr preferRelativeResize="0"/>
          <p:nvPr/>
        </p:nvPicPr>
        <p:blipFill rotWithShape="1">
          <a:blip r:embed="rId3">
            <a:alphaModFix/>
          </a:blip>
          <a:srcRect b="0" l="0" r="0" t="0"/>
          <a:stretch/>
        </p:blipFill>
        <p:spPr>
          <a:xfrm>
            <a:off x="395287" y="0"/>
            <a:ext cx="3852862" cy="5373687"/>
          </a:xfrm>
          <a:prstGeom prst="rect">
            <a:avLst/>
          </a:prstGeom>
          <a:noFill/>
          <a:ln>
            <a:noFill/>
          </a:ln>
        </p:spPr>
      </p:pic>
      <p:pic>
        <p:nvPicPr>
          <p:cNvPr descr="http://pulson.ru/wp-content/uploads/2011/11/mike-poulet-decapite-sans-tete-04.jpg" id="255" name="Google Shape;255;p36"/>
          <p:cNvPicPr preferRelativeResize="0"/>
          <p:nvPr/>
        </p:nvPicPr>
        <p:blipFill rotWithShape="1">
          <a:blip r:embed="rId4">
            <a:alphaModFix/>
          </a:blip>
          <a:srcRect b="0" l="0" r="0" t="0"/>
          <a:stretch/>
        </p:blipFill>
        <p:spPr>
          <a:xfrm>
            <a:off x="4716462" y="0"/>
            <a:ext cx="3849687" cy="5300662"/>
          </a:xfrm>
          <a:prstGeom prst="rect">
            <a:avLst/>
          </a:prstGeom>
          <a:noFill/>
          <a:ln>
            <a:noFill/>
          </a:ln>
        </p:spPr>
      </p:pic>
      <p:sp>
        <p:nvSpPr>
          <p:cNvPr id="256" name="Google Shape;256;p36"/>
          <p:cNvSpPr/>
          <p:nvPr/>
        </p:nvSpPr>
        <p:spPr>
          <a:xfrm>
            <a:off x="539750" y="5380037"/>
            <a:ext cx="8135937" cy="11906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Tahoma"/>
              <a:buNone/>
            </a:pPr>
            <a:r>
              <a:rPr b="0" i="0" lang="en-US" sz="1800" u="none" cap="none" strike="noStrike">
                <a:solidFill>
                  <a:schemeClr val="dk1"/>
                </a:solidFill>
                <a:latin typeface="Tahoma"/>
                <a:ea typeface="Tahoma"/>
                <a:cs typeface="Tahoma"/>
                <a:sym typeface="Tahoma"/>
              </a:rPr>
              <a:t>      </a:t>
            </a:r>
            <a:r>
              <a:rPr b="0" i="0" lang="en-US" sz="1800" u="none" cap="none" strike="noStrike">
                <a:solidFill>
                  <a:schemeClr val="dk1"/>
                </a:solidFill>
                <a:latin typeface="Arial"/>
                <a:ea typeface="Arial"/>
                <a:cs typeface="Arial"/>
                <a:sym typeface="Arial"/>
              </a:rPr>
              <a:t>The activity of the centers is coordinated by propriospinal systems and tracts crossing the spinal cord within some segments.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       In more primitive animals, spinal locomotion can manifest itself - in running without a head.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262" name="Google Shape;262;p37"/>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An assumption that a human also has spinal locomotor centers.</a:t>
            </a:r>
            <a:endParaRPr/>
          </a:p>
          <a:p>
            <a:pPr indent="-165100" lvl="0" marL="342900" marR="0" rtl="0" algn="l">
              <a:lnSpc>
                <a:spcPct val="90000"/>
              </a:lnSpc>
              <a:spcBef>
                <a:spcPts val="56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342900" lvl="0" marL="342900" marR="0" rtl="0" algn="l">
              <a:lnSpc>
                <a:spcPct val="9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       Apparently, their activation during skin irritation manifests itself in the form of a pacing reflex of the newborn (lasts up to 2 months).</a:t>
            </a:r>
            <a:endParaRPr/>
          </a:p>
          <a:p>
            <a:pPr indent="-342900" lvl="0" marL="342900" marR="0" rtl="0" algn="l">
              <a:lnSpc>
                <a:spcPct val="9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       However, as the central nervous system matures, the supraspinal regions subordinate such centers to themselves, and in an adult they lose the ability for independent activity.</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99"/>
        </a:solidFill>
      </p:bgPr>
    </p:bg>
    <p:spTree>
      <p:nvGrpSpPr>
        <p:cNvPr id="266" name="Shape 266"/>
        <p:cNvGrpSpPr/>
        <p:nvPr/>
      </p:nvGrpSpPr>
      <p:grpSpPr>
        <a:xfrm>
          <a:off x="0" y="0"/>
          <a:ext cx="0" cy="0"/>
          <a:chOff x="0" y="0"/>
          <a:chExt cx="0" cy="0"/>
        </a:xfrm>
      </p:grpSpPr>
      <p:sp>
        <p:nvSpPr>
          <p:cNvPr id="267" name="Google Shape;267;p3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268" name="Google Shape;268;p38"/>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p:txBody>
      </p:sp>
      <p:pic>
        <p:nvPicPr>
          <p:cNvPr id="269" name="Google Shape;269;p38"/>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270" name="Google Shape;270;p38"/>
          <p:cNvSpPr/>
          <p:nvPr/>
        </p:nvSpPr>
        <p:spPr>
          <a:xfrm>
            <a:off x="107950" y="130175"/>
            <a:ext cx="8915400" cy="1066800"/>
          </a:xfrm>
          <a:prstGeom prst="roundRect">
            <a:avLst>
              <a:gd fmla="val 16667" name="adj"/>
            </a:avLst>
          </a:prstGeom>
          <a:solidFill>
            <a:srgbClr val="FFFFFF"/>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3600"/>
              <a:buFont typeface="Arial"/>
              <a:buNone/>
            </a:pPr>
            <a:r>
              <a:rPr b="1" i="0" lang="en-US" sz="3600" u="none" cap="none" strike="noStrike">
                <a:solidFill>
                  <a:schemeClr val="accent2"/>
                </a:solidFill>
                <a:latin typeface="Arial"/>
                <a:ea typeface="Arial"/>
                <a:cs typeface="Arial"/>
                <a:sym typeface="Arial"/>
              </a:rPr>
              <a:t>Spinal Cord Cross-Section. </a:t>
            </a:r>
            <a:br>
              <a:rPr b="0" i="0" lang="en-US" sz="1800" u="none" cap="none" strike="noStrike">
                <a:solidFill>
                  <a:schemeClr val="dk1"/>
                </a:solidFill>
                <a:latin typeface="Arial"/>
                <a:ea typeface="Arial"/>
                <a:cs typeface="Arial"/>
                <a:sym typeface="Arial"/>
              </a:rPr>
            </a:br>
            <a:r>
              <a:rPr b="1" i="0" lang="en-US" sz="3600" u="none" cap="none" strike="noStrike">
                <a:solidFill>
                  <a:schemeClr val="accent2"/>
                </a:solidFill>
                <a:latin typeface="Arial"/>
                <a:ea typeface="Arial"/>
                <a:cs typeface="Arial"/>
                <a:sym typeface="Arial"/>
              </a:rPr>
              <a:t>The view of the conductive pathways</a:t>
            </a:r>
            <a:r>
              <a:rPr b="1" i="0" lang="en-US" sz="3600" u="none" cap="none" strike="noStrike">
                <a:solidFill>
                  <a:srgbClr val="FFFF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70"/>
                                        </p:tgtEl>
                                        <p:attrNameLst>
                                          <p:attrName>style.visibility</p:attrName>
                                        </p:attrNameLst>
                                      </p:cBhvr>
                                      <p:to>
                                        <p:strVal val="visible"/>
                                      </p:to>
                                    </p:set>
                                    <p:animEffect filter="fade" transition="in">
                                      <p:cBhvr>
                                        <p:cTn dur="1000"/>
                                        <p:tgtEl>
                                          <p:spTgt spid="2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9"/>
          <p:cNvSpPr txBox="1"/>
          <p:nvPr>
            <p:ph type="title"/>
          </p:nvPr>
        </p:nvSpPr>
        <p:spPr>
          <a:xfrm>
            <a:off x="457200" y="274637"/>
            <a:ext cx="8229600" cy="706437"/>
          </a:xfrm>
          <a:prstGeom prst="rect">
            <a:avLst/>
          </a:prstGeom>
          <a:noFill/>
          <a:ln>
            <a:noFill/>
          </a:ln>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Clr>
                <a:schemeClr val="accent2"/>
              </a:buClr>
              <a:buSzPts val="2800"/>
              <a:buFont typeface="Tahoma"/>
              <a:buNone/>
            </a:pPr>
            <a:r>
              <a:rPr b="1" i="0" lang="en-US" sz="2800" u="none" cap="none" strike="noStrike">
                <a:solidFill>
                  <a:schemeClr val="accent2"/>
                </a:solidFill>
                <a:latin typeface="Tahoma"/>
                <a:ea typeface="Tahoma"/>
                <a:cs typeface="Tahoma"/>
                <a:sym typeface="Tahoma"/>
              </a:rPr>
              <a:t>The uscendent pathways of the spinal cord</a:t>
            </a:r>
            <a:endParaRPr/>
          </a:p>
        </p:txBody>
      </p:sp>
      <p:pic>
        <p:nvPicPr>
          <p:cNvPr id="276" name="Google Shape;276;p39"/>
          <p:cNvPicPr preferRelativeResize="0"/>
          <p:nvPr>
            <p:ph idx="1" type="body"/>
          </p:nvPr>
        </p:nvPicPr>
        <p:blipFill rotWithShape="1">
          <a:blip r:embed="rId3">
            <a:alphaModFix/>
          </a:blip>
          <a:srcRect b="0" l="0" r="0" t="0"/>
          <a:stretch/>
        </p:blipFill>
        <p:spPr>
          <a:xfrm>
            <a:off x="468312" y="960437"/>
            <a:ext cx="3095625" cy="5897562"/>
          </a:xfrm>
          <a:prstGeom prst="rect">
            <a:avLst/>
          </a:prstGeom>
          <a:noFill/>
          <a:ln>
            <a:noFill/>
          </a:ln>
        </p:spPr>
      </p:pic>
      <p:pic>
        <p:nvPicPr>
          <p:cNvPr id="277" name="Google Shape;277;p39"/>
          <p:cNvPicPr preferRelativeResize="0"/>
          <p:nvPr/>
        </p:nvPicPr>
        <p:blipFill rotWithShape="1">
          <a:blip r:embed="rId4">
            <a:alphaModFix/>
          </a:blip>
          <a:srcRect b="0" l="0" r="0" t="0"/>
          <a:stretch/>
        </p:blipFill>
        <p:spPr>
          <a:xfrm>
            <a:off x="4356100" y="952500"/>
            <a:ext cx="4221162" cy="59055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40"/>
          <p:cNvSpPr txBox="1"/>
          <p:nvPr>
            <p:ph type="title"/>
          </p:nvPr>
        </p:nvSpPr>
        <p:spPr>
          <a:xfrm>
            <a:off x="457200" y="0"/>
            <a:ext cx="8229600"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2060"/>
              </a:buClr>
              <a:buSzPts val="3800"/>
              <a:buFont typeface="Arial"/>
              <a:buNone/>
            </a:pPr>
            <a:r>
              <a:rPr b="0" i="0" lang="en-US" sz="3800" u="none" cap="none" strike="noStrike">
                <a:solidFill>
                  <a:srgbClr val="002060"/>
                </a:solidFill>
                <a:latin typeface="Arial"/>
                <a:ea typeface="Arial"/>
                <a:cs typeface="Arial"/>
                <a:sym typeface="Arial"/>
              </a:rPr>
              <a:t>Tractus corticospinalis</a:t>
            </a:r>
            <a:endParaRPr/>
          </a:p>
        </p:txBody>
      </p:sp>
      <p:pic>
        <p:nvPicPr>
          <p:cNvPr id="283" name="Google Shape;283;p40"/>
          <p:cNvPicPr preferRelativeResize="0"/>
          <p:nvPr/>
        </p:nvPicPr>
        <p:blipFill rotWithShape="1">
          <a:blip r:embed="rId3">
            <a:alphaModFix/>
          </a:blip>
          <a:srcRect b="0" l="0" r="0" t="0"/>
          <a:stretch/>
        </p:blipFill>
        <p:spPr>
          <a:xfrm>
            <a:off x="2195512" y="609600"/>
            <a:ext cx="4662487" cy="62134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41"/>
          <p:cNvSpPr txBox="1"/>
          <p:nvPr>
            <p:ph type="title"/>
          </p:nvPr>
        </p:nvSpPr>
        <p:spPr>
          <a:xfrm>
            <a:off x="34925" y="-100012"/>
            <a:ext cx="6408737"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3300"/>
              <a:buFont typeface="Arial"/>
              <a:buNone/>
            </a:pPr>
            <a:r>
              <a:rPr b="0" i="0" lang="en-US" sz="3300" u="none" cap="none" strike="noStrike">
                <a:solidFill>
                  <a:schemeClr val="accent2"/>
                </a:solidFill>
                <a:latin typeface="Arial"/>
                <a:ea typeface="Arial"/>
                <a:cs typeface="Arial"/>
                <a:sym typeface="Arial"/>
              </a:rPr>
              <a:t>Descending motor tracts lesions</a:t>
            </a:r>
            <a:r>
              <a:rPr b="0" i="0" lang="en-US" sz="3800" u="none" cap="none" strike="noStrike">
                <a:solidFill>
                  <a:srgbClr val="FFFF00"/>
                </a:solidFill>
                <a:latin typeface="Arial"/>
                <a:ea typeface="Arial"/>
                <a:cs typeface="Arial"/>
                <a:sym typeface="Arial"/>
              </a:rPr>
              <a:t> </a:t>
            </a:r>
            <a:endParaRPr/>
          </a:p>
        </p:txBody>
      </p:sp>
      <p:sp>
        <p:nvSpPr>
          <p:cNvPr id="289" name="Google Shape;289;p41"/>
          <p:cNvSpPr/>
          <p:nvPr/>
        </p:nvSpPr>
        <p:spPr>
          <a:xfrm>
            <a:off x="6877050" y="4292600"/>
            <a:ext cx="2447925" cy="9366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3200"/>
              <a:buFont typeface="Arial"/>
              <a:buNone/>
            </a:pPr>
            <a:r>
              <a:rPr b="1" i="0" lang="en-US" sz="3200" u="none" cap="none" strike="noStrike">
                <a:solidFill>
                  <a:schemeClr val="accent2"/>
                </a:solidFill>
                <a:latin typeface="Arial"/>
                <a:ea typeface="Arial"/>
                <a:cs typeface="Arial"/>
                <a:sym typeface="Arial"/>
              </a:rPr>
              <a:t>SPINAL SHOCK</a:t>
            </a:r>
            <a:endParaRPr b="0" i="0" sz="1400" u="none" cap="none" strike="noStrike">
              <a:solidFill>
                <a:srgbClr val="000000"/>
              </a:solidFill>
              <a:latin typeface="Arial"/>
              <a:ea typeface="Arial"/>
              <a:cs typeface="Arial"/>
              <a:sym typeface="Arial"/>
            </a:endParaRPr>
          </a:p>
        </p:txBody>
      </p:sp>
      <p:sp>
        <p:nvSpPr>
          <p:cNvPr id="290" name="Google Shape;290;p41"/>
          <p:cNvSpPr/>
          <p:nvPr/>
        </p:nvSpPr>
        <p:spPr>
          <a:xfrm>
            <a:off x="0" y="5662612"/>
            <a:ext cx="9612312" cy="1150937"/>
          </a:xfrm>
          <a:prstGeom prst="rect">
            <a:avLst/>
          </a:prstGeom>
          <a:noFill/>
          <a:ln>
            <a:noFill/>
          </a:ln>
        </p:spPr>
        <p:txBody>
          <a:bodyPr anchorCtr="0" anchor="ctr" bIns="45700" lIns="91425" spcFirstLastPara="1" rIns="91425" wrap="square" tIns="45700">
            <a:noAutofit/>
          </a:bodyPr>
          <a:lstStyle/>
          <a:p>
            <a:pPr indent="0" lvl="0" marL="0" marR="0" rtl="0" algn="l">
              <a:lnSpc>
                <a:spcPct val="75000"/>
              </a:lnSpc>
              <a:spcBef>
                <a:spcPts val="0"/>
              </a:spcBef>
              <a:spcAft>
                <a:spcPts val="0"/>
              </a:spcAft>
              <a:buClr>
                <a:schemeClr val="accent2"/>
              </a:buClr>
              <a:buSzPts val="2400"/>
              <a:buFont typeface="Arial"/>
              <a:buNone/>
            </a:pPr>
            <a:r>
              <a:rPr b="1" i="0" lang="en-US" sz="2400" u="none" cap="none" strike="noStrike">
                <a:solidFill>
                  <a:schemeClr val="accent2"/>
                </a:solidFill>
                <a:latin typeface="Arial"/>
                <a:ea typeface="Arial"/>
                <a:cs typeface="Arial"/>
                <a:sym typeface="Arial"/>
              </a:rPr>
              <a:t>- temporary pathologic condition characterizes by spinal cord connections rupture with upper brain after trauma or surgical intersection that follows by the lower spinal reflexes dissappearing.</a:t>
            </a:r>
            <a:r>
              <a:rPr b="1" i="0" lang="en-US" sz="2500" u="none" cap="none" strike="noStrike">
                <a:solidFill>
                  <a:schemeClr val="accent2"/>
                </a:solidFill>
                <a:latin typeface="Arial"/>
                <a:ea typeface="Arial"/>
                <a:cs typeface="Arial"/>
                <a:sym typeface="Arial"/>
              </a:rPr>
              <a:t> </a:t>
            </a:r>
            <a:r>
              <a:rPr b="1" i="0" lang="en-US" sz="3200" u="none" cap="none" strike="noStrike">
                <a:solidFill>
                  <a:schemeClr val="accent2"/>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291" name="Google Shape;291;p41"/>
          <p:cNvPicPr preferRelativeResize="0"/>
          <p:nvPr/>
        </p:nvPicPr>
        <p:blipFill rotWithShape="1">
          <a:blip r:embed="rId3">
            <a:alphaModFix/>
          </a:blip>
          <a:srcRect b="0" l="0" r="0" t="0"/>
          <a:stretch/>
        </p:blipFill>
        <p:spPr>
          <a:xfrm>
            <a:off x="-36512" y="549275"/>
            <a:ext cx="6965950" cy="5048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88"/>
                                        </p:tgtEl>
                                        <p:attrNameLst>
                                          <p:attrName>style.visibility</p:attrName>
                                        </p:attrNameLst>
                                      </p:cBhvr>
                                      <p:to>
                                        <p:strVal val="visible"/>
                                      </p:to>
                                    </p:set>
                                    <p:animEffect filter="fade" transition="in">
                                      <p:cBhvr>
                                        <p:cTn dur="500"/>
                                        <p:tgtEl>
                                          <p:spTgt spid="288"/>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89"/>
                                        </p:tgtEl>
                                        <p:attrNameLst>
                                          <p:attrName>style.visibility</p:attrName>
                                        </p:attrNameLst>
                                      </p:cBhvr>
                                      <p:to>
                                        <p:strVal val="visible"/>
                                      </p:to>
                                    </p:set>
                                    <p:animEffect filter="fade" transition="in">
                                      <p:cBhvr>
                                        <p:cTn dur="1"/>
                                        <p:tgtEl>
                                          <p:spTgt spid="289"/>
                                        </p:tgtEl>
                                      </p:cBhvr>
                                    </p:animEffect>
                                  </p:childTnLst>
                                </p:cTn>
                              </p:par>
                            </p:childTnLst>
                          </p:cTn>
                        </p:par>
                        <p:par>
                          <p:cTn fill="hold">
                            <p:stCondLst>
                              <p:cond delay="501"/>
                            </p:stCondLst>
                            <p:childTnLst>
                              <p:par>
                                <p:cTn fill="hold" nodeType="afterEffect" presetClass="entr" presetID="10" presetSubtype="0">
                                  <p:stCondLst>
                                    <p:cond delay="0"/>
                                  </p:stCondLst>
                                  <p:childTnLst>
                                    <p:set>
                                      <p:cBhvr>
                                        <p:cTn dur="1" fill="hold">
                                          <p:stCondLst>
                                            <p:cond delay="0"/>
                                          </p:stCondLst>
                                        </p:cTn>
                                        <p:tgtEl>
                                          <p:spTgt spid="290"/>
                                        </p:tgtEl>
                                        <p:attrNameLst>
                                          <p:attrName>style.visibility</p:attrName>
                                        </p:attrNameLst>
                                      </p:cBhvr>
                                      <p:to>
                                        <p:strVal val="visible"/>
                                      </p:to>
                                    </p:set>
                                    <p:animEffect filter="fade" transition="in">
                                      <p:cBhvr>
                                        <p:cTn dur="500"/>
                                        <p:tgtEl>
                                          <p:spTgt spid="2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42"/>
          <p:cNvSpPr txBox="1"/>
          <p:nvPr>
            <p:ph type="title"/>
          </p:nvPr>
        </p:nvSpPr>
        <p:spPr>
          <a:xfrm>
            <a:off x="457200" y="274637"/>
            <a:ext cx="771525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000"/>
              <a:buFont typeface="Arial"/>
              <a:buNone/>
            </a:pPr>
            <a:r>
              <a:rPr b="0" i="0" lang="en-US" sz="4000" u="none" cap="none" strike="noStrike">
                <a:solidFill>
                  <a:schemeClr val="accent2"/>
                </a:solidFill>
                <a:latin typeface="Arial"/>
                <a:ea typeface="Arial"/>
                <a:cs typeface="Arial"/>
                <a:sym typeface="Arial"/>
              </a:rPr>
              <a:t>Functions of the medulla oblongata</a:t>
            </a:r>
            <a:endParaRPr/>
          </a:p>
        </p:txBody>
      </p:sp>
      <p:sp>
        <p:nvSpPr>
          <p:cNvPr id="297" name="Google Shape;297;p42"/>
          <p:cNvSpPr txBox="1"/>
          <p:nvPr>
            <p:ph idx="1" type="body"/>
          </p:nvPr>
        </p:nvSpPr>
        <p:spPr>
          <a:xfrm>
            <a:off x="179387" y="1600200"/>
            <a:ext cx="2808287" cy="4525962"/>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Reflectory</a:t>
            </a:r>
            <a:endParaRPr/>
          </a:p>
          <a:p>
            <a:pPr indent="-342900" lvl="0" marL="34290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Conductive</a:t>
            </a:r>
            <a:endParaRPr/>
          </a:p>
          <a:p>
            <a:pPr indent="-342900" lvl="0" marL="34290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Tonic</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pic>
        <p:nvPicPr>
          <p:cNvPr id="302" name="Google Shape;302;p43"/>
          <p:cNvPicPr preferRelativeResize="0"/>
          <p:nvPr/>
        </p:nvPicPr>
        <p:blipFill rotWithShape="1">
          <a:blip r:embed="rId3">
            <a:alphaModFix/>
          </a:blip>
          <a:srcRect b="0" l="0" r="0" t="0"/>
          <a:stretch/>
        </p:blipFill>
        <p:spPr>
          <a:xfrm>
            <a:off x="0" y="-65087"/>
            <a:ext cx="9144000" cy="6923087"/>
          </a:xfrm>
          <a:prstGeom prst="rect">
            <a:avLst/>
          </a:prstGeom>
          <a:noFill/>
          <a:ln>
            <a:noFill/>
          </a:ln>
        </p:spPr>
      </p:pic>
      <p:sp>
        <p:nvSpPr>
          <p:cNvPr id="303" name="Google Shape;303;p43"/>
          <p:cNvSpPr/>
          <p:nvPr/>
        </p:nvSpPr>
        <p:spPr>
          <a:xfrm>
            <a:off x="1042987" y="187325"/>
            <a:ext cx="7273925" cy="1009650"/>
          </a:xfrm>
          <a:prstGeom prst="roundRect">
            <a:avLst>
              <a:gd fmla="val 16667" name="adj"/>
            </a:avLst>
          </a:prstGeom>
          <a:solidFill>
            <a:schemeClr val="lt1"/>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Clr>
                <a:schemeClr val="hlink"/>
              </a:buClr>
              <a:buSzPts val="3600"/>
              <a:buFont typeface="Tahoma"/>
              <a:buNone/>
            </a:pPr>
            <a:r>
              <a:rPr b="1" i="0" lang="en-US" sz="3000" u="none" cap="none" strike="noStrike">
                <a:solidFill>
                  <a:schemeClr val="accent2"/>
                </a:solidFill>
                <a:latin typeface="Tahoma"/>
                <a:ea typeface="Tahoma"/>
                <a:cs typeface="Tahoma"/>
                <a:sym typeface="Tahoma"/>
              </a:rPr>
              <a:t>FOSSA    RHOMBOIDALIS</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03"/>
                                        </p:tgtEl>
                                        <p:attrNameLst>
                                          <p:attrName>style.visibility</p:attrName>
                                        </p:attrNameLst>
                                      </p:cBhvr>
                                      <p:to>
                                        <p:strVal val="visible"/>
                                      </p:to>
                                    </p:set>
                                    <p:animEffect filter="fade" transition="in">
                                      <p:cBhvr>
                                        <p:cTn dur="1000"/>
                                        <p:tgtEl>
                                          <p:spTgt spid="3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4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000"/>
              <a:buFont typeface="Arial"/>
              <a:buNone/>
            </a:pPr>
            <a:r>
              <a:rPr b="1" i="0" lang="en-US" sz="4000" u="none" cap="none" strike="noStrike">
                <a:solidFill>
                  <a:schemeClr val="accent2"/>
                </a:solidFill>
                <a:latin typeface="Arial"/>
                <a:ea typeface="Arial"/>
                <a:cs typeface="Arial"/>
                <a:sym typeface="Arial"/>
              </a:rPr>
              <a:t>Medulla oblongata. Structural and functional organization.</a:t>
            </a:r>
            <a:endParaRPr/>
          </a:p>
        </p:txBody>
      </p:sp>
      <p:pic>
        <p:nvPicPr>
          <p:cNvPr descr="348094538" id="309" name="Google Shape;309;p44"/>
          <p:cNvPicPr preferRelativeResize="0"/>
          <p:nvPr>
            <p:ph idx="1" type="body"/>
          </p:nvPr>
        </p:nvPicPr>
        <p:blipFill rotWithShape="1">
          <a:blip r:embed="rId3">
            <a:alphaModFix/>
          </a:blip>
          <a:srcRect b="0" l="0" r="0" t="0"/>
          <a:stretch/>
        </p:blipFill>
        <p:spPr>
          <a:xfrm>
            <a:off x="468312" y="1844675"/>
            <a:ext cx="5362575" cy="4743450"/>
          </a:xfrm>
          <a:prstGeom prst="rect">
            <a:avLst/>
          </a:prstGeom>
          <a:noFill/>
          <a:ln>
            <a:noFill/>
          </a:ln>
        </p:spPr>
      </p:pic>
      <p:sp>
        <p:nvSpPr>
          <p:cNvPr id="310" name="Google Shape;310;p44"/>
          <p:cNvSpPr/>
          <p:nvPr/>
        </p:nvSpPr>
        <p:spPr>
          <a:xfrm>
            <a:off x="5975350" y="2924175"/>
            <a:ext cx="3168650" cy="25638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1 - tractus olivocerebellaris;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 2 – nucleus olivaris;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 3 - hilus nuclei olivaris;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 4 - oliva;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 5 - tractus pyramidales;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 6 – n. hypoglossus;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 7 - pyramis;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 8 –sulcus lateralis anyerior;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 9 – n. accessorius,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4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000"/>
              <a:buFont typeface="Arial"/>
              <a:buNone/>
            </a:pPr>
            <a:r>
              <a:rPr b="0" i="0" lang="en-US" sz="4000" u="none" cap="none" strike="noStrike">
                <a:solidFill>
                  <a:schemeClr val="accent2"/>
                </a:solidFill>
                <a:latin typeface="Arial"/>
                <a:ea typeface="Arial"/>
                <a:cs typeface="Arial"/>
                <a:sym typeface="Arial"/>
              </a:rPr>
              <a:t>Nucleus of the medulla oblongata</a:t>
            </a:r>
            <a:endParaRPr/>
          </a:p>
        </p:txBody>
      </p:sp>
      <p:sp>
        <p:nvSpPr>
          <p:cNvPr id="316" name="Google Shape;316;p45"/>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1. Nuclei of cranial nerves</a:t>
            </a:r>
            <a:endParaRPr/>
          </a:p>
          <a:p>
            <a:pPr indent="-342900" lvl="0" marL="342900" marR="0" rtl="0" algn="l">
              <a:lnSpc>
                <a:spcPct val="10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XII pair -  </a:t>
            </a:r>
            <a:r>
              <a:rPr b="0" i="1" lang="en-US" sz="2800" u="none" cap="none" strike="noStrike">
                <a:solidFill>
                  <a:schemeClr val="dk1"/>
                </a:solidFill>
                <a:latin typeface="Arial"/>
                <a:ea typeface="Arial"/>
                <a:cs typeface="Arial"/>
                <a:sym typeface="Arial"/>
              </a:rPr>
              <a:t>n. hypoglossus</a:t>
            </a:r>
            <a:r>
              <a:rPr b="0" i="0" lang="en-US" sz="2800" u="none" cap="none" strike="noStrike">
                <a:solidFill>
                  <a:schemeClr val="dk1"/>
                </a:solidFill>
                <a:latin typeface="Arial"/>
                <a:ea typeface="Arial"/>
                <a:cs typeface="Arial"/>
                <a:sym typeface="Arial"/>
              </a:rPr>
              <a:t> - motor nuclei</a:t>
            </a:r>
            <a:endParaRPr/>
          </a:p>
          <a:p>
            <a:pPr indent="-342900" lvl="0" marL="342900" marR="0" rtl="0" algn="l">
              <a:lnSpc>
                <a:spcPct val="10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XI pair - </a:t>
            </a:r>
            <a:r>
              <a:rPr b="0" i="1" lang="en-US" sz="2800" u="none" cap="none" strike="noStrike">
                <a:solidFill>
                  <a:schemeClr val="dk1"/>
                </a:solidFill>
                <a:latin typeface="Arial"/>
                <a:ea typeface="Arial"/>
                <a:cs typeface="Arial"/>
                <a:sym typeface="Arial"/>
              </a:rPr>
              <a:t>n. accessorius</a:t>
            </a:r>
            <a:r>
              <a:rPr b="0" i="0" lang="en-US" sz="2800" u="none" cap="none" strike="noStrike">
                <a:solidFill>
                  <a:schemeClr val="dk1"/>
                </a:solidFill>
                <a:latin typeface="Arial"/>
                <a:ea typeface="Arial"/>
                <a:cs typeface="Arial"/>
                <a:sym typeface="Arial"/>
              </a:rPr>
              <a:t> - motor nuclei</a:t>
            </a:r>
            <a:endParaRPr/>
          </a:p>
          <a:p>
            <a:pPr indent="-342900" lvl="0" marL="342900" marR="0" rtl="0" algn="l">
              <a:lnSpc>
                <a:spcPct val="10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X pair - </a:t>
            </a:r>
            <a:r>
              <a:rPr b="0" i="1" lang="en-US" sz="2800" u="none" cap="none" strike="noStrike">
                <a:solidFill>
                  <a:schemeClr val="dk1"/>
                </a:solidFill>
                <a:latin typeface="Arial"/>
                <a:ea typeface="Arial"/>
                <a:cs typeface="Arial"/>
                <a:sym typeface="Arial"/>
              </a:rPr>
              <a:t>n. vagus</a:t>
            </a:r>
            <a:r>
              <a:rPr b="0" i="0" lang="en-US" sz="2800" u="none" cap="none" strike="noStrike">
                <a:solidFill>
                  <a:schemeClr val="dk1"/>
                </a:solidFill>
                <a:latin typeface="Arial"/>
                <a:ea typeface="Arial"/>
                <a:cs typeface="Arial"/>
                <a:sym typeface="Arial"/>
              </a:rPr>
              <a:t>:</a:t>
            </a:r>
            <a:endParaRPr/>
          </a:p>
          <a:p>
            <a:pPr indent="-342900" lvl="0" marL="342900" marR="0" rtl="0" algn="l">
              <a:lnSpc>
                <a:spcPct val="100000"/>
              </a:lnSpc>
              <a:spcBef>
                <a:spcPts val="56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1) vegetative nucleus</a:t>
            </a:r>
            <a:endParaRPr/>
          </a:p>
          <a:p>
            <a:pPr indent="-342900" lvl="0" marL="342900" marR="0" rtl="0" algn="l">
              <a:lnSpc>
                <a:spcPct val="100000"/>
              </a:lnSpc>
              <a:spcBef>
                <a:spcPts val="56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2) the sensitive nucleus - </a:t>
            </a:r>
            <a:r>
              <a:rPr b="0" i="1" lang="en-US" sz="2800" u="none" cap="none" strike="noStrike">
                <a:solidFill>
                  <a:schemeClr val="dk1"/>
                </a:solidFill>
                <a:latin typeface="Arial"/>
                <a:ea typeface="Arial"/>
                <a:cs typeface="Arial"/>
                <a:sym typeface="Arial"/>
              </a:rPr>
              <a:t>nucleus tractus solitarii</a:t>
            </a:r>
            <a:r>
              <a:rPr b="0" i="0" lang="en-US" sz="2800" u="none" cap="none" strike="noStrike">
                <a:solidFill>
                  <a:schemeClr val="dk1"/>
                </a:solidFill>
                <a:latin typeface="Arial"/>
                <a:ea typeface="Arial"/>
                <a:cs typeface="Arial"/>
                <a:sym typeface="Arial"/>
              </a:rPr>
              <a:t>      </a:t>
            </a:r>
            <a:endParaRPr/>
          </a:p>
          <a:p>
            <a:pPr indent="-342900" lvl="0" marL="342900" marR="0" rtl="0" algn="l">
              <a:lnSpc>
                <a:spcPct val="100000"/>
              </a:lnSpc>
              <a:spcBef>
                <a:spcPts val="56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3) </a:t>
            </a:r>
            <a:r>
              <a:rPr b="0" i="1" lang="en-US" sz="2800" u="none" cap="none" strike="noStrike">
                <a:solidFill>
                  <a:schemeClr val="dk1"/>
                </a:solidFill>
                <a:latin typeface="Arial"/>
                <a:ea typeface="Arial"/>
                <a:cs typeface="Arial"/>
                <a:sym typeface="Arial"/>
              </a:rPr>
              <a:t>nucleus ambiguus</a:t>
            </a:r>
            <a:r>
              <a:rPr b="0" i="0" lang="en-US" sz="2800" u="none" cap="none" strike="noStrike">
                <a:solidFill>
                  <a:schemeClr val="dk1"/>
                </a:solidFill>
                <a:latin typeface="Arial"/>
                <a:ea typeface="Arial"/>
                <a:cs typeface="Arial"/>
                <a:sym typeface="Arial"/>
              </a:rPr>
              <a:t>  - regulation of motor functions of pharynx and larynx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4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322" name="Google Shape;322;p46"/>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IX pair – </a:t>
            </a:r>
            <a:r>
              <a:rPr b="0" i="1" lang="en-US" sz="2800" u="none" cap="none" strike="noStrike">
                <a:solidFill>
                  <a:schemeClr val="dk1"/>
                </a:solidFill>
                <a:latin typeface="Arial"/>
                <a:ea typeface="Arial"/>
                <a:cs typeface="Arial"/>
                <a:sym typeface="Arial"/>
              </a:rPr>
              <a:t>n. glossopharyngeus</a:t>
            </a:r>
            <a:r>
              <a:rPr b="0" i="0" lang="en-US" sz="2800" u="none" cap="none" strike="noStrike">
                <a:solidFill>
                  <a:schemeClr val="dk1"/>
                </a:solidFill>
                <a:latin typeface="Arial"/>
                <a:ea typeface="Arial"/>
                <a:cs typeface="Arial"/>
                <a:sym typeface="Arial"/>
              </a:rPr>
              <a:t>:</a:t>
            </a:r>
            <a:endParaRPr/>
          </a:p>
          <a:p>
            <a:pPr indent="-342900" lvl="0" marL="342900" marR="0" rtl="0" algn="l">
              <a:lnSpc>
                <a:spcPct val="80000"/>
              </a:lnSpc>
              <a:spcBef>
                <a:spcPts val="56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1) motor nucleus - mouth and pharynx</a:t>
            </a:r>
            <a:endParaRPr/>
          </a:p>
          <a:p>
            <a:pPr indent="-342900" lvl="0" marL="342900" marR="0" rtl="0" algn="l">
              <a:lnSpc>
                <a:spcPct val="80000"/>
              </a:lnSpc>
              <a:spcBef>
                <a:spcPts val="56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2) sensitive nucleus - taste of the back third of the tongue</a:t>
            </a:r>
            <a:endParaRPr/>
          </a:p>
          <a:p>
            <a:pPr indent="-342900" lvl="0" marL="342900" marR="0" rtl="0" algn="l">
              <a:lnSpc>
                <a:spcPct val="80000"/>
              </a:lnSpc>
              <a:spcBef>
                <a:spcPts val="56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3) vegetative nucleus - salivary glands</a:t>
            </a:r>
            <a:endParaRPr/>
          </a:p>
          <a:p>
            <a:pPr indent="-342900" lvl="0" marL="342900" marR="0" rtl="0" algn="l">
              <a:lnSpc>
                <a:spcPct val="80000"/>
              </a:lnSpc>
              <a:spcBef>
                <a:spcPts val="56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On the border with the pons:</a:t>
            </a:r>
            <a:endParaRPr/>
          </a:p>
          <a:p>
            <a:pPr indent="-342900" lvl="0" marL="342900" marR="0" rtl="0" algn="l">
              <a:lnSpc>
                <a:spcPct val="8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YIII pair – </a:t>
            </a:r>
            <a:r>
              <a:rPr b="0" i="1" lang="en-US" sz="2800" u="none" cap="none" strike="noStrike">
                <a:solidFill>
                  <a:schemeClr val="dk1"/>
                </a:solidFill>
                <a:latin typeface="Arial"/>
                <a:ea typeface="Arial"/>
                <a:cs typeface="Arial"/>
                <a:sym typeface="Arial"/>
              </a:rPr>
              <a:t>n. vestibulocochlearis</a:t>
            </a:r>
            <a:r>
              <a:rPr b="0" i="0" lang="en-US" sz="2800" u="none" cap="none" strike="noStrike">
                <a:solidFill>
                  <a:schemeClr val="dk1"/>
                </a:solidFill>
                <a:latin typeface="Arial"/>
                <a:ea typeface="Arial"/>
                <a:cs typeface="Arial"/>
                <a:sym typeface="Arial"/>
              </a:rPr>
              <a:t> </a:t>
            </a:r>
            <a:endParaRPr/>
          </a:p>
          <a:p>
            <a:pPr indent="-342900" lvl="0" marL="342900" marR="0" rtl="0" algn="l">
              <a:lnSpc>
                <a:spcPct val="80000"/>
              </a:lnSpc>
              <a:spcBef>
                <a:spcPts val="56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1) cochlear nuclei</a:t>
            </a:r>
            <a:endParaRPr/>
          </a:p>
          <a:p>
            <a:pPr indent="-342900" lvl="0" marL="342900" marR="0" rtl="0" algn="l">
              <a:lnSpc>
                <a:spcPct val="80000"/>
              </a:lnSpc>
              <a:spcBef>
                <a:spcPts val="56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2) vestibular nuclei - medial Schwalbe ,</a:t>
            </a:r>
            <a:endParaRPr/>
          </a:p>
          <a:p>
            <a:pPr indent="-342900" lvl="0" marL="342900" marR="0" rtl="0" algn="l">
              <a:lnSpc>
                <a:spcPct val="80000"/>
              </a:lnSpc>
              <a:spcBef>
                <a:spcPts val="56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lateral Deiters, superior, inferior</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4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pic>
        <p:nvPicPr>
          <p:cNvPr descr="1277825998_1_images" id="328" name="Google Shape;328;p47"/>
          <p:cNvPicPr preferRelativeResize="0"/>
          <p:nvPr>
            <p:ph idx="1" type="body"/>
          </p:nvPr>
        </p:nvPicPr>
        <p:blipFill rotWithShape="1">
          <a:blip r:embed="rId3">
            <a:alphaModFix/>
          </a:blip>
          <a:srcRect b="24698" l="0" r="0" t="0"/>
          <a:stretch/>
        </p:blipFill>
        <p:spPr>
          <a:xfrm>
            <a:off x="4938225" y="1723703"/>
            <a:ext cx="3636900" cy="4338300"/>
          </a:xfrm>
          <a:prstGeom prst="rect">
            <a:avLst/>
          </a:prstGeom>
          <a:noFill/>
          <a:ln>
            <a:noFill/>
          </a:ln>
        </p:spPr>
      </p:pic>
      <p:sp>
        <p:nvSpPr>
          <p:cNvPr id="329" name="Google Shape;329;p47"/>
          <p:cNvSpPr/>
          <p:nvPr/>
        </p:nvSpPr>
        <p:spPr>
          <a:xfrm>
            <a:off x="179387" y="2133600"/>
            <a:ext cx="4572000" cy="15525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medial Schwalbe ,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 lateral Deiters,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superior,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Inferior Roller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8"/>
          <p:cNvSpPr txBox="1"/>
          <p:nvPr>
            <p:ph type="title"/>
          </p:nvPr>
        </p:nvSpPr>
        <p:spPr>
          <a:xfrm>
            <a:off x="457200" y="274637"/>
            <a:ext cx="8507412"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000"/>
              <a:buFont typeface="Arial"/>
              <a:buNone/>
            </a:pPr>
            <a:r>
              <a:rPr b="0" i="0" lang="en-US" sz="4000" u="none" cap="none" strike="noStrike">
                <a:solidFill>
                  <a:schemeClr val="accent2"/>
                </a:solidFill>
                <a:latin typeface="Arial"/>
                <a:ea typeface="Arial"/>
                <a:cs typeface="Arial"/>
                <a:sym typeface="Arial"/>
              </a:rPr>
              <a:t>Nucleus of the medulla oblongata (2)</a:t>
            </a:r>
            <a:endParaRPr/>
          </a:p>
        </p:txBody>
      </p:sp>
      <p:sp>
        <p:nvSpPr>
          <p:cNvPr id="335" name="Google Shape;335;p48"/>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dk1"/>
              </a:buClr>
              <a:buSzPts val="2800"/>
              <a:buFont typeface="Arial"/>
              <a:buNone/>
            </a:pPr>
            <a:r>
              <a:rPr b="0" i="0" lang="en-US" sz="2800" u="sng" cap="none" strike="noStrike">
                <a:solidFill>
                  <a:schemeClr val="dk1"/>
                </a:solidFill>
                <a:latin typeface="Arial"/>
                <a:ea typeface="Arial"/>
                <a:cs typeface="Arial"/>
                <a:sym typeface="Arial"/>
              </a:rPr>
              <a:t>СONDUCTIVE</a:t>
            </a:r>
            <a:r>
              <a:rPr b="0" i="0" lang="en-US" sz="2800" u="none" cap="none" strike="noStrike">
                <a:solidFill>
                  <a:schemeClr val="dk1"/>
                </a:solidFill>
                <a:latin typeface="Arial"/>
                <a:ea typeface="Arial"/>
                <a:cs typeface="Arial"/>
                <a:sym typeface="Arial"/>
              </a:rPr>
              <a:t> NUCLEUS:</a:t>
            </a:r>
            <a:endParaRPr/>
          </a:p>
          <a:p>
            <a:pPr indent="-342900" lvl="0" marL="342900" marR="0" rtl="0" algn="l">
              <a:lnSpc>
                <a:spcPct val="9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  - </a:t>
            </a:r>
            <a:r>
              <a:rPr b="0" i="1" lang="en-US" sz="2800" u="none" cap="none" strike="noStrike">
                <a:solidFill>
                  <a:schemeClr val="dk1"/>
                </a:solidFill>
                <a:latin typeface="Arial"/>
                <a:ea typeface="Arial"/>
                <a:cs typeface="Arial"/>
                <a:sym typeface="Arial"/>
              </a:rPr>
              <a:t>nucleus gracillis</a:t>
            </a:r>
            <a:r>
              <a:rPr b="0" i="0" lang="en-US" sz="2800" u="none" cap="none" strike="noStrike">
                <a:solidFill>
                  <a:schemeClr val="dk1"/>
                </a:solidFill>
                <a:latin typeface="Arial"/>
                <a:ea typeface="Arial"/>
                <a:cs typeface="Arial"/>
                <a:sym typeface="Arial"/>
              </a:rPr>
              <a:t> and </a:t>
            </a:r>
            <a:r>
              <a:rPr b="0" i="1" lang="en-US" sz="2800" u="none" cap="none" strike="noStrike">
                <a:solidFill>
                  <a:schemeClr val="dk1"/>
                </a:solidFill>
                <a:latin typeface="Arial"/>
                <a:ea typeface="Arial"/>
                <a:cs typeface="Arial"/>
                <a:sym typeface="Arial"/>
              </a:rPr>
              <a:t>nucleus cuneatus</a:t>
            </a:r>
            <a:r>
              <a:rPr b="0" i="0" lang="en-US" sz="2800" u="none" cap="none" strike="noStrike">
                <a:solidFill>
                  <a:schemeClr val="dk1"/>
                </a:solidFill>
                <a:latin typeface="Arial"/>
                <a:ea typeface="Arial"/>
                <a:cs typeface="Arial"/>
                <a:sym typeface="Arial"/>
              </a:rPr>
              <a:t> - to the thalamus</a:t>
            </a:r>
            <a:endParaRPr/>
          </a:p>
          <a:p>
            <a:pPr indent="-342900" lvl="0" marL="342900" marR="0" rtl="0" algn="l">
              <a:lnSpc>
                <a:spcPct val="9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  - Reticular formation - from the cortex and subcortical ganglia to the spinal cord</a:t>
            </a:r>
            <a:endParaRPr/>
          </a:p>
          <a:p>
            <a:pPr indent="-342900" lvl="0" marL="342900" marR="0" rtl="0" algn="l">
              <a:lnSpc>
                <a:spcPct val="9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  - </a:t>
            </a:r>
            <a:r>
              <a:rPr b="0" i="1" lang="en-US" sz="2800" u="none" cap="none" strike="noStrike">
                <a:solidFill>
                  <a:schemeClr val="dk1"/>
                </a:solidFill>
                <a:latin typeface="Arial"/>
                <a:ea typeface="Arial"/>
                <a:cs typeface="Arial"/>
                <a:sym typeface="Arial"/>
              </a:rPr>
              <a:t>nuclei olivaris</a:t>
            </a:r>
            <a:r>
              <a:rPr b="0" i="0" lang="en-US" sz="2800" u="none" cap="none" strike="noStrike">
                <a:solidFill>
                  <a:schemeClr val="dk1"/>
                </a:solidFill>
                <a:latin typeface="Arial"/>
                <a:ea typeface="Arial"/>
                <a:cs typeface="Arial"/>
                <a:sym typeface="Arial"/>
              </a:rPr>
              <a:t> - from the cortex, subcortical nuclei and the cerebellum to the spinal cord and from the spinal cord to the cerebellum, thalamus and cortex; from the </a:t>
            </a:r>
            <a:r>
              <a:rPr b="0" i="1" lang="en-US" sz="2800" u="none" cap="none" strike="noStrike">
                <a:solidFill>
                  <a:schemeClr val="dk1"/>
                </a:solidFill>
                <a:latin typeface="Arial"/>
                <a:ea typeface="Arial"/>
                <a:cs typeface="Arial"/>
                <a:sym typeface="Arial"/>
              </a:rPr>
              <a:t>cochlear nuclei </a:t>
            </a:r>
            <a:r>
              <a:rPr b="0" i="0" lang="en-US" sz="2800" u="none" cap="none" strike="noStrike">
                <a:solidFill>
                  <a:schemeClr val="dk1"/>
                </a:solidFill>
                <a:latin typeface="Arial"/>
                <a:ea typeface="Arial"/>
                <a:cs typeface="Arial"/>
                <a:sym typeface="Arial"/>
              </a:rPr>
              <a:t>to the midbrain and </a:t>
            </a:r>
            <a:r>
              <a:rPr b="0" i="1" lang="en-US" sz="2800" u="none" cap="none" strike="noStrike">
                <a:solidFill>
                  <a:schemeClr val="dk1"/>
                </a:solidFill>
                <a:latin typeface="Arial"/>
                <a:ea typeface="Arial"/>
                <a:cs typeface="Arial"/>
                <a:sym typeface="Arial"/>
              </a:rPr>
              <a:t>tectum mesencephali</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4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000"/>
              <a:buFont typeface="Arial"/>
              <a:buNone/>
            </a:pPr>
            <a:r>
              <a:rPr b="0" i="0" lang="en-US" sz="4000" u="none" cap="none" strike="noStrike">
                <a:solidFill>
                  <a:schemeClr val="accent2"/>
                </a:solidFill>
                <a:latin typeface="Arial"/>
                <a:ea typeface="Arial"/>
                <a:cs typeface="Arial"/>
                <a:sym typeface="Arial"/>
              </a:rPr>
              <a:t>Reflexes of</a:t>
            </a:r>
            <a:r>
              <a:rPr b="0" i="0" lang="en-US" sz="4000" u="none" cap="none" strike="noStrike">
                <a:solidFill>
                  <a:schemeClr val="dk1"/>
                </a:solidFill>
                <a:latin typeface="Arial"/>
                <a:ea typeface="Arial"/>
                <a:cs typeface="Arial"/>
                <a:sym typeface="Arial"/>
              </a:rPr>
              <a:t> </a:t>
            </a:r>
            <a:r>
              <a:rPr b="0" i="0" lang="en-US" sz="4000" u="none" cap="none" strike="noStrike">
                <a:solidFill>
                  <a:schemeClr val="accent2"/>
                </a:solidFill>
                <a:latin typeface="Arial"/>
                <a:ea typeface="Arial"/>
                <a:cs typeface="Arial"/>
                <a:sym typeface="Arial"/>
              </a:rPr>
              <a:t>the medulla oblongata </a:t>
            </a:r>
            <a:endParaRPr/>
          </a:p>
        </p:txBody>
      </p:sp>
      <p:sp>
        <p:nvSpPr>
          <p:cNvPr id="341" name="Google Shape;341;p49"/>
          <p:cNvSpPr/>
          <p:nvPr/>
        </p:nvSpPr>
        <p:spPr>
          <a:xfrm>
            <a:off x="755650" y="1628775"/>
            <a:ext cx="6084887" cy="22272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Vital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Protective reflexes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Reflexes maintaining posture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Vegetative reflexes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Vestibulo-vegetative reflexes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5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000"/>
              <a:buFont typeface="Arial"/>
              <a:buNone/>
            </a:pPr>
            <a:r>
              <a:rPr b="0" i="0" lang="en-US" sz="4000" u="none" cap="none" strike="noStrike">
                <a:solidFill>
                  <a:schemeClr val="accent2"/>
                </a:solidFill>
                <a:latin typeface="Arial"/>
                <a:ea typeface="Arial"/>
                <a:cs typeface="Arial"/>
                <a:sym typeface="Arial"/>
              </a:rPr>
              <a:t>Centers of the medulla oblongata</a:t>
            </a:r>
            <a:endParaRPr/>
          </a:p>
        </p:txBody>
      </p:sp>
      <p:sp>
        <p:nvSpPr>
          <p:cNvPr id="347" name="Google Shape;347;p50"/>
          <p:cNvSpPr txBox="1"/>
          <p:nvPr>
            <p:ph idx="1" type="body"/>
          </p:nvPr>
        </p:nvSpPr>
        <p:spPr>
          <a:xfrm>
            <a:off x="457200" y="1600200"/>
            <a:ext cx="3467100" cy="4525962"/>
          </a:xfrm>
          <a:prstGeom prst="rect">
            <a:avLst/>
          </a:prstGeom>
          <a:noFill/>
          <a:ln>
            <a:noFill/>
          </a:ln>
        </p:spPr>
        <p:txBody>
          <a:bodyPr anchorCtr="0" anchor="t" bIns="45700" lIns="91425" spcFirstLastPara="1" rIns="91425" wrap="square" tIns="45700">
            <a:noAutofit/>
          </a:bodyPr>
          <a:lstStyle/>
          <a:p>
            <a:pPr indent="-381000" lvl="0" marL="381000" marR="0" rtl="0" algn="l">
              <a:lnSpc>
                <a:spcPct val="100000"/>
              </a:lnSpc>
              <a:spcBef>
                <a:spcPts val="0"/>
              </a:spcBef>
              <a:spcAft>
                <a:spcPts val="0"/>
              </a:spcAft>
              <a:buClr>
                <a:schemeClr val="dk1"/>
              </a:buClr>
              <a:buSzPts val="3200"/>
              <a:buFont typeface="Arial"/>
              <a:buNone/>
            </a:pPr>
            <a:r>
              <a:rPr b="0" i="0" lang="en-US" sz="3200" u="none" cap="none" strike="noStrike">
                <a:solidFill>
                  <a:schemeClr val="dk1"/>
                </a:solidFill>
                <a:latin typeface="Arial"/>
                <a:ea typeface="Arial"/>
                <a:cs typeface="Arial"/>
                <a:sym typeface="Arial"/>
              </a:rPr>
              <a:t>LIVING                                      </a:t>
            </a:r>
            <a:endParaRPr/>
          </a:p>
          <a:p>
            <a:pPr indent="-381000" lvl="0" marL="381000" marR="0" rtl="0" algn="l">
              <a:lnSpc>
                <a:spcPct val="100000"/>
              </a:lnSpc>
              <a:spcBef>
                <a:spcPts val="0"/>
              </a:spcBef>
              <a:spcAft>
                <a:spcPts val="0"/>
              </a:spcAft>
              <a:buClr>
                <a:schemeClr val="dk1"/>
              </a:buClr>
              <a:buSzPts val="3200"/>
              <a:buFont typeface="Arial"/>
              <a:buAutoNum type="arabicParenR"/>
            </a:pPr>
            <a:r>
              <a:rPr b="0" i="0" lang="en-US" sz="3200" u="none" cap="none" strike="noStrike">
                <a:solidFill>
                  <a:schemeClr val="dk1"/>
                </a:solidFill>
                <a:latin typeface="Arial"/>
                <a:ea typeface="Arial"/>
                <a:cs typeface="Arial"/>
                <a:sym typeface="Arial"/>
              </a:rPr>
              <a:t>Respiratory </a:t>
            </a:r>
            <a:endParaRPr/>
          </a:p>
          <a:p>
            <a:pPr indent="-381000" lvl="0" marL="381000" marR="0" rtl="0" algn="l">
              <a:lnSpc>
                <a:spcPct val="100000"/>
              </a:lnSpc>
              <a:spcBef>
                <a:spcPts val="0"/>
              </a:spcBef>
              <a:spcAft>
                <a:spcPts val="0"/>
              </a:spcAft>
              <a:buClr>
                <a:schemeClr val="dk1"/>
              </a:buClr>
              <a:buSzPts val="3200"/>
              <a:buFont typeface="Arial"/>
              <a:buAutoNum type="arabicParenR"/>
            </a:pPr>
            <a:r>
              <a:rPr b="0" i="0" lang="en-US" sz="3200" u="none" cap="none" strike="noStrike">
                <a:solidFill>
                  <a:schemeClr val="dk1"/>
                </a:solidFill>
                <a:latin typeface="Arial"/>
                <a:ea typeface="Arial"/>
                <a:cs typeface="Arial"/>
                <a:sym typeface="Arial"/>
              </a:rPr>
              <a:t>Cardiovascular</a:t>
            </a:r>
            <a:endParaRPr/>
          </a:p>
          <a:p>
            <a:pPr indent="-381000" lvl="0" marL="381000" marR="0" rtl="0" algn="l">
              <a:lnSpc>
                <a:spcPct val="100000"/>
              </a:lnSpc>
              <a:spcBef>
                <a:spcPts val="640"/>
              </a:spcBef>
              <a:spcAft>
                <a:spcPts val="0"/>
              </a:spcAft>
              <a:buClr>
                <a:schemeClr val="dk1"/>
              </a:buClr>
              <a:buSzPts val="3200"/>
              <a:buFont typeface="Arial"/>
              <a:buNone/>
            </a:pPr>
            <a:r>
              <a:rPr b="0" i="0" lang="en-US" sz="3200" u="none" cap="none" strike="noStrike">
                <a:solidFill>
                  <a:schemeClr val="dk1"/>
                </a:solidFill>
                <a:latin typeface="Arial"/>
                <a:ea typeface="Arial"/>
                <a:cs typeface="Arial"/>
                <a:sym typeface="Arial"/>
              </a:rPr>
              <a:t> 3) Digestion</a:t>
            </a:r>
            <a:endParaRPr/>
          </a:p>
          <a:p>
            <a:pPr indent="-381000" lvl="0" marL="381000" marR="0" rtl="0" algn="l">
              <a:lnSpc>
                <a:spcPct val="100000"/>
              </a:lnSpc>
              <a:spcBef>
                <a:spcPts val="640"/>
              </a:spcBef>
              <a:spcAft>
                <a:spcPts val="0"/>
              </a:spcAft>
              <a:buClr>
                <a:schemeClr val="dk1"/>
              </a:buClr>
              <a:buSzPts val="3200"/>
              <a:buFont typeface="Arial"/>
              <a:buNone/>
            </a:pPr>
            <a:r>
              <a:rPr b="0" i="0" lang="en-US" sz="3200" u="none" cap="none" strike="noStrike">
                <a:solidFill>
                  <a:schemeClr val="dk1"/>
                </a:solidFill>
                <a:latin typeface="Arial"/>
                <a:ea typeface="Arial"/>
                <a:cs typeface="Arial"/>
                <a:sym typeface="Arial"/>
              </a:rPr>
              <a:t>      Salivation</a:t>
            </a:r>
            <a:endParaRPr/>
          </a:p>
          <a:p>
            <a:pPr indent="-381000" lvl="0" marL="381000" marR="0" rtl="0" algn="l">
              <a:lnSpc>
                <a:spcPct val="100000"/>
              </a:lnSpc>
              <a:spcBef>
                <a:spcPts val="640"/>
              </a:spcBef>
              <a:spcAft>
                <a:spcPts val="0"/>
              </a:spcAft>
              <a:buClr>
                <a:schemeClr val="dk1"/>
              </a:buClr>
              <a:buSzPts val="3200"/>
              <a:buFont typeface="Arial"/>
              <a:buNone/>
            </a:pPr>
            <a:r>
              <a:rPr b="0" i="0" lang="en-US" sz="3200" u="none" cap="none" strike="noStrike">
                <a:solidFill>
                  <a:schemeClr val="dk1"/>
                </a:solidFill>
                <a:latin typeface="Arial"/>
                <a:ea typeface="Arial"/>
                <a:cs typeface="Arial"/>
                <a:sym typeface="Arial"/>
              </a:rPr>
              <a:t>       Sucking</a:t>
            </a:r>
            <a:endParaRPr/>
          </a:p>
          <a:p>
            <a:pPr indent="-381000" lvl="0" marL="381000" marR="0" rtl="0" algn="l">
              <a:lnSpc>
                <a:spcPct val="100000"/>
              </a:lnSpc>
              <a:spcBef>
                <a:spcPts val="640"/>
              </a:spcBef>
              <a:spcAft>
                <a:spcPts val="0"/>
              </a:spcAft>
              <a:buClr>
                <a:schemeClr val="dk1"/>
              </a:buClr>
              <a:buSzPts val="3200"/>
              <a:buFont typeface="Arial"/>
              <a:buNone/>
            </a:pPr>
            <a:r>
              <a:rPr b="0" i="0" lang="en-US" sz="3200" u="none" cap="none" strike="noStrike">
                <a:solidFill>
                  <a:schemeClr val="dk1"/>
                </a:solidFill>
                <a:latin typeface="Arial"/>
                <a:ea typeface="Arial"/>
                <a:cs typeface="Arial"/>
                <a:sym typeface="Arial"/>
              </a:rPr>
              <a:t>       Chewing</a:t>
            </a:r>
            <a:endParaRPr/>
          </a:p>
          <a:p>
            <a:pPr indent="-381000" lvl="0" marL="381000" marR="0" rtl="0" algn="l">
              <a:lnSpc>
                <a:spcPct val="100000"/>
              </a:lnSpc>
              <a:spcBef>
                <a:spcPts val="640"/>
              </a:spcBef>
              <a:spcAft>
                <a:spcPts val="0"/>
              </a:spcAft>
              <a:buClr>
                <a:schemeClr val="dk1"/>
              </a:buClr>
              <a:buSzPts val="3200"/>
              <a:buFont typeface="Arial"/>
              <a:buNone/>
            </a:pPr>
            <a:r>
              <a:rPr b="0" i="0" lang="en-US" sz="3200" u="none" cap="none" strike="noStrike">
                <a:solidFill>
                  <a:schemeClr val="dk1"/>
                </a:solidFill>
                <a:latin typeface="Arial"/>
                <a:ea typeface="Arial"/>
                <a:cs typeface="Arial"/>
                <a:sym typeface="Arial"/>
              </a:rPr>
              <a:t>       Swallowing</a:t>
            </a:r>
            <a:endParaRPr/>
          </a:p>
        </p:txBody>
      </p:sp>
      <p:sp>
        <p:nvSpPr>
          <p:cNvPr id="348" name="Google Shape;348;p50"/>
          <p:cNvSpPr/>
          <p:nvPr/>
        </p:nvSpPr>
        <p:spPr>
          <a:xfrm>
            <a:off x="4356100" y="1628775"/>
            <a:ext cx="3600450" cy="2654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PROTECTIVE: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1) lacrimation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2) sneezing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3) cough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4) flashing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5) gagging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5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000"/>
              <a:buFont typeface="Arial"/>
              <a:buNone/>
            </a:pPr>
            <a:r>
              <a:rPr b="0" i="0" lang="en-US" sz="4000" u="none" cap="none" strike="noStrike">
                <a:solidFill>
                  <a:schemeClr val="accent2"/>
                </a:solidFill>
                <a:latin typeface="Arial"/>
                <a:ea typeface="Arial"/>
                <a:cs typeface="Arial"/>
                <a:sym typeface="Arial"/>
              </a:rPr>
              <a:t>Postural reflexes (maintaining posture)</a:t>
            </a:r>
            <a:endParaRPr/>
          </a:p>
        </p:txBody>
      </p:sp>
      <p:sp>
        <p:nvSpPr>
          <p:cNvPr id="354" name="Google Shape;354;p51"/>
          <p:cNvSpPr/>
          <p:nvPr/>
        </p:nvSpPr>
        <p:spPr>
          <a:xfrm>
            <a:off x="971550" y="1836737"/>
            <a:ext cx="6337300" cy="44005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1. Static (maintaining posture alone)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position reflexes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straightening reflexes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labyrinth reflexes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neck reflex</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2. Statokinetic (maintaining posture when changing the speed of movement):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nystagmus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lift reflexes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52"/>
          <p:cNvSpPr txBox="1"/>
          <p:nvPr>
            <p:ph type="title"/>
          </p:nvPr>
        </p:nvSpPr>
        <p:spPr>
          <a:xfrm>
            <a:off x="179387" y="274637"/>
            <a:ext cx="8507412"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3600"/>
              <a:buFont typeface="Arial"/>
              <a:buNone/>
            </a:pPr>
            <a:r>
              <a:rPr b="0" i="0" lang="en-US" sz="3600" u="none" cap="none" strike="noStrike">
                <a:solidFill>
                  <a:schemeClr val="accent2"/>
                </a:solidFill>
                <a:latin typeface="Arial"/>
                <a:ea typeface="Arial"/>
                <a:cs typeface="Arial"/>
                <a:sym typeface="Arial"/>
              </a:rPr>
              <a:t>Postural (static) reflexes (R. Magnus):</a:t>
            </a:r>
            <a:endParaRPr/>
          </a:p>
        </p:txBody>
      </p:sp>
      <p:sp>
        <p:nvSpPr>
          <p:cNvPr id="360" name="Google Shape;360;p52"/>
          <p:cNvSpPr txBox="1"/>
          <p:nvPr>
            <p:ph idx="1" type="body"/>
          </p:nvPr>
        </p:nvSpPr>
        <p:spPr>
          <a:xfrm>
            <a:off x="457200" y="1600200"/>
            <a:ext cx="4546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1. neck tonic - activated when proprioreceptors of the neck muscles are excited:</a:t>
            </a:r>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head down - hypertonus of the extensors of the hind limbs,</a:t>
            </a:r>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head back - hypertonus of the extensors of the forelimbs,</a:t>
            </a:r>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head to the right - hypertonus of the extensors of the right limbs,</a:t>
            </a:r>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head to the left - hypertonus of the extensors of the left limbs,</a:t>
            </a:r>
            <a:endParaRPr/>
          </a:p>
          <a:p>
            <a:pPr indent="-215900" lvl="0" marL="342900" marR="0" rtl="0" algn="l">
              <a:lnSpc>
                <a:spcPct val="80000"/>
              </a:lnSpc>
              <a:spcBef>
                <a:spcPts val="40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342900" lvl="0" marL="342900" marR="0" rtl="0" algn="l">
              <a:lnSpc>
                <a:spcPct val="80000"/>
              </a:lnSpc>
              <a:spcBef>
                <a:spcPts val="40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Any deviation of the head causes the movement of the eyeballs in the opposite direction.</a:t>
            </a:r>
            <a:endParaRPr/>
          </a:p>
        </p:txBody>
      </p:sp>
      <p:pic>
        <p:nvPicPr>
          <p:cNvPr id="361" name="Google Shape;361;p52"/>
          <p:cNvPicPr preferRelativeResize="0"/>
          <p:nvPr/>
        </p:nvPicPr>
        <p:blipFill rotWithShape="1">
          <a:blip r:embed="rId3">
            <a:alphaModFix/>
          </a:blip>
          <a:srcRect b="0" l="0" r="0" t="0"/>
          <a:stretch/>
        </p:blipFill>
        <p:spPr>
          <a:xfrm>
            <a:off x="5219700" y="1341437"/>
            <a:ext cx="3490912" cy="3671887"/>
          </a:xfrm>
          <a:prstGeom prst="rect">
            <a:avLst/>
          </a:prstGeom>
          <a:noFill/>
          <a:ln>
            <a:noFill/>
          </a:ln>
        </p:spPr>
      </p:pic>
      <p:sp>
        <p:nvSpPr>
          <p:cNvPr id="362" name="Google Shape;362;p52"/>
          <p:cNvSpPr/>
          <p:nvPr/>
        </p:nvSpPr>
        <p:spPr>
          <a:xfrm>
            <a:off x="5003800" y="5373687"/>
            <a:ext cx="3960812" cy="11906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(in its pure form in the destruction of the vestibular apparatus, which gives additional information about the position of the head)</a:t>
            </a:r>
            <a:endParaRPr b="0" i="0" sz="1400" u="none" cap="none" strike="noStrike">
              <a:solidFill>
                <a:srgbClr val="000000"/>
              </a:solidFill>
              <a:latin typeface="Arial"/>
              <a:ea typeface="Arial"/>
              <a:cs typeface="Arial"/>
              <a:sym typeface="Arial"/>
            </a:endParaRPr>
          </a:p>
        </p:txBody>
      </p:sp>
      <p:sp>
        <p:nvSpPr>
          <p:cNvPr id="363" name="Google Shape;363;p52"/>
          <p:cNvSpPr txBox="1"/>
          <p:nvPr/>
        </p:nvSpPr>
        <p:spPr>
          <a:xfrm>
            <a:off x="5200150" y="1302225"/>
            <a:ext cx="1441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highlight>
                  <a:srgbClr val="EFEFEF"/>
                </a:highlight>
                <a:latin typeface="Calibri"/>
                <a:ea typeface="Calibri"/>
                <a:cs typeface="Calibri"/>
                <a:sym typeface="Calibri"/>
              </a:rPr>
              <a:t>-..........................</a:t>
            </a:r>
            <a:endParaRPr b="0" i="0" sz="1400" u="none" cap="none" strike="noStrike">
              <a:solidFill>
                <a:srgbClr val="000000"/>
              </a:solidFill>
              <a:highlight>
                <a:srgbClr val="EFEFEF"/>
              </a:highlight>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5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369" name="Google Shape;369;p53"/>
          <p:cNvSpPr txBox="1"/>
          <p:nvPr>
            <p:ph idx="1" type="body"/>
          </p:nvPr>
        </p:nvSpPr>
        <p:spPr>
          <a:xfrm>
            <a:off x="457200" y="1600200"/>
            <a:ext cx="4259262"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vestibular tonic reflexes associated with the excitation of receptors of the vestibule of the labyrinth, is inextricably connected with neck tonic reflexes.</a:t>
            </a:r>
            <a:endParaRPr/>
          </a:p>
          <a:p>
            <a:pPr indent="-228600" lvl="0" marL="342900" marR="0" rtl="0" algn="l">
              <a:lnSpc>
                <a:spcPct val="80000"/>
              </a:lnSpc>
              <a:spcBef>
                <a:spcPts val="36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342900" lvl="0" marL="342900" marR="0" rtl="0" algn="l">
              <a:lnSpc>
                <a:spcPct val="80000"/>
              </a:lnSpc>
              <a:spcBef>
                <a:spcPts val="36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They do not depend on the position of the head relative to the body, but depend on the position of the head in space (without bending in the neck).</a:t>
            </a:r>
            <a:endParaRPr/>
          </a:p>
          <a:p>
            <a:pPr indent="-228600" lvl="0" marL="342900" marR="0" rtl="0" algn="l">
              <a:lnSpc>
                <a:spcPct val="80000"/>
              </a:lnSpc>
              <a:spcBef>
                <a:spcPts val="36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342900" lvl="0" marL="342900" marR="0" rtl="0" algn="l">
              <a:lnSpc>
                <a:spcPct val="80000"/>
              </a:lnSpc>
              <a:spcBef>
                <a:spcPts val="36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Subdivided into:</a:t>
            </a:r>
            <a:endParaRPr/>
          </a:p>
          <a:p>
            <a:pPr indent="-342900" lvl="0" marL="342900" marR="0" rtl="0" algn="l">
              <a:lnSpc>
                <a:spcPct val="80000"/>
              </a:lnSpc>
              <a:spcBef>
                <a:spcPts val="36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 vestibulo-neck reflexes are responsible for the vertical position of the head.</a:t>
            </a:r>
            <a:endParaRPr/>
          </a:p>
          <a:p>
            <a:pPr indent="-342900" lvl="0" marL="342900" marR="0" rtl="0" algn="l">
              <a:lnSpc>
                <a:spcPct val="80000"/>
              </a:lnSpc>
              <a:spcBef>
                <a:spcPts val="36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 vestibulospinal reflexes adjust the position of the limbs to the position of the head.</a:t>
            </a:r>
            <a:endParaRPr/>
          </a:p>
        </p:txBody>
      </p:sp>
      <p:pic>
        <p:nvPicPr>
          <p:cNvPr id="370" name="Google Shape;370;p53"/>
          <p:cNvPicPr preferRelativeResize="0"/>
          <p:nvPr/>
        </p:nvPicPr>
        <p:blipFill rotWithShape="1">
          <a:blip r:embed="rId3">
            <a:alphaModFix/>
          </a:blip>
          <a:srcRect b="0" l="0" r="0" t="0"/>
          <a:stretch/>
        </p:blipFill>
        <p:spPr>
          <a:xfrm>
            <a:off x="6443662" y="1700212"/>
            <a:ext cx="1781175" cy="3600450"/>
          </a:xfrm>
          <a:prstGeom prst="rect">
            <a:avLst/>
          </a:prstGeom>
          <a:noFill/>
          <a:ln>
            <a:noFill/>
          </a:ln>
        </p:spPr>
      </p:pic>
      <p:sp>
        <p:nvSpPr>
          <p:cNvPr id="371" name="Google Shape;371;p53"/>
          <p:cNvSpPr/>
          <p:nvPr/>
        </p:nvSpPr>
        <p:spPr>
          <a:xfrm>
            <a:off x="4716462" y="5084762"/>
            <a:ext cx="3743325" cy="14652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(in its pure form when the head is fixed in relation to the body or when the proprioreceptors of the neck muscles are turned off by the novocain).</a:t>
            </a:r>
            <a:endParaRPr b="0" i="0" sz="1400" u="none" cap="none" strike="noStrike">
              <a:solidFill>
                <a:srgbClr val="000000"/>
              </a:solidFill>
              <a:latin typeface="Arial"/>
              <a:ea typeface="Arial"/>
              <a:cs typeface="Arial"/>
              <a:sym typeface="Arial"/>
            </a:endParaRPr>
          </a:p>
        </p:txBody>
      </p:sp>
      <p:sp>
        <p:nvSpPr>
          <p:cNvPr id="372" name="Google Shape;372;p53"/>
          <p:cNvSpPr txBox="1"/>
          <p:nvPr/>
        </p:nvSpPr>
        <p:spPr>
          <a:xfrm>
            <a:off x="5959550" y="1600200"/>
            <a:ext cx="29457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highlight>
                  <a:srgbClr val="EFEFEF"/>
                </a:highlight>
                <a:latin typeface="Calibri"/>
                <a:ea typeface="Calibri"/>
                <a:cs typeface="Calibri"/>
                <a:sym typeface="Calibri"/>
              </a:rPr>
              <a:t>………………………….</a:t>
            </a:r>
            <a:endParaRPr b="0" i="0" sz="1400" u="none" cap="none" strike="noStrike">
              <a:solidFill>
                <a:srgbClr val="000000"/>
              </a:solidFill>
              <a:highlight>
                <a:srgbClr val="EFEFEF"/>
              </a:highlight>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5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400"/>
              <a:buFont typeface="Arial"/>
              <a:buNone/>
            </a:pPr>
            <a:r>
              <a:rPr b="0" i="0" lang="en-US" sz="4400" u="none" cap="none" strike="noStrike">
                <a:solidFill>
                  <a:schemeClr val="accent2"/>
                </a:solidFill>
                <a:latin typeface="Arial"/>
                <a:ea typeface="Arial"/>
                <a:cs typeface="Arial"/>
                <a:sym typeface="Arial"/>
              </a:rPr>
              <a:t>PONS</a:t>
            </a:r>
            <a:endParaRPr/>
          </a:p>
        </p:txBody>
      </p:sp>
      <p:sp>
        <p:nvSpPr>
          <p:cNvPr id="378" name="Google Shape;378;p54"/>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None/>
            </a:pPr>
            <a:r>
              <a:rPr b="0" i="0" lang="en-US" sz="3200" u="none" cap="none" strike="noStrike">
                <a:solidFill>
                  <a:schemeClr val="dk1"/>
                </a:solidFill>
                <a:latin typeface="Arial"/>
                <a:ea typeface="Arial"/>
                <a:cs typeface="Arial"/>
                <a:sym typeface="Arial"/>
              </a:rPr>
              <a:t>In the </a:t>
            </a:r>
            <a:r>
              <a:rPr b="0" i="1" lang="en-US" sz="3200" u="none" cap="none" strike="noStrike">
                <a:solidFill>
                  <a:schemeClr val="dk1"/>
                </a:solidFill>
                <a:latin typeface="Arial"/>
                <a:ea typeface="Arial"/>
                <a:cs typeface="Arial"/>
                <a:sym typeface="Arial"/>
              </a:rPr>
              <a:t>pons</a:t>
            </a:r>
            <a:r>
              <a:rPr b="0" i="0" lang="en-US" sz="3200" u="none" cap="none" strike="noStrike">
                <a:solidFill>
                  <a:schemeClr val="dk1"/>
                </a:solidFill>
                <a:latin typeface="Arial"/>
                <a:ea typeface="Arial"/>
                <a:cs typeface="Arial"/>
                <a:sym typeface="Arial"/>
              </a:rPr>
              <a:t> are located nuclei of cranium nerves  :</a:t>
            </a:r>
            <a:endParaRPr/>
          </a:p>
          <a:p>
            <a:pPr indent="-342900" lvl="0" marL="342900" marR="0" rtl="0" algn="l">
              <a:lnSpc>
                <a:spcPct val="100000"/>
              </a:lnSpc>
              <a:spcBef>
                <a:spcPts val="64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V pair – </a:t>
            </a:r>
            <a:r>
              <a:rPr b="0" i="1" lang="en-US" sz="3200" u="none" cap="none" strike="noStrike">
                <a:solidFill>
                  <a:schemeClr val="dk1"/>
                </a:solidFill>
                <a:latin typeface="Arial"/>
                <a:ea typeface="Arial"/>
                <a:cs typeface="Arial"/>
                <a:sym typeface="Arial"/>
              </a:rPr>
              <a:t>n. trigeminus</a:t>
            </a:r>
            <a:r>
              <a:rPr b="0" i="0" lang="en-US" sz="3200" u="none" cap="none" strike="noStrike">
                <a:solidFill>
                  <a:schemeClr val="dk1"/>
                </a:solidFill>
                <a:latin typeface="Arial"/>
                <a:ea typeface="Arial"/>
                <a:cs typeface="Arial"/>
                <a:sym typeface="Arial"/>
              </a:rPr>
              <a:t>,</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VI pair – </a:t>
            </a:r>
            <a:r>
              <a:rPr b="0" i="1" lang="en-US" sz="3200" u="none" cap="none" strike="noStrike">
                <a:solidFill>
                  <a:schemeClr val="dk1"/>
                </a:solidFill>
                <a:latin typeface="Arial"/>
                <a:ea typeface="Arial"/>
                <a:cs typeface="Arial"/>
                <a:sym typeface="Arial"/>
              </a:rPr>
              <a:t>n. abducens</a:t>
            </a:r>
            <a:r>
              <a:rPr b="0" i="0" lang="en-US" sz="3200" u="none" cap="none" strike="noStrike">
                <a:solidFill>
                  <a:schemeClr val="dk1"/>
                </a:solidFill>
                <a:latin typeface="Arial"/>
                <a:ea typeface="Arial"/>
                <a:cs typeface="Arial"/>
                <a:sym typeface="Arial"/>
              </a:rPr>
              <a:t>,</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VII pair – </a:t>
            </a:r>
            <a:r>
              <a:rPr b="0" i="1" lang="en-US" sz="3200" u="none" cap="none" strike="noStrike">
                <a:solidFill>
                  <a:schemeClr val="dk1"/>
                </a:solidFill>
                <a:latin typeface="Arial"/>
                <a:ea typeface="Arial"/>
                <a:cs typeface="Arial"/>
                <a:sym typeface="Arial"/>
              </a:rPr>
              <a:t>n. facialis</a:t>
            </a:r>
            <a:r>
              <a:rPr b="0" i="0" lang="en-US" sz="3200" u="none" cap="none" strike="noStrike">
                <a:solidFill>
                  <a:schemeClr val="dk1"/>
                </a:solidFill>
                <a:latin typeface="Arial"/>
                <a:ea typeface="Arial"/>
                <a:cs typeface="Arial"/>
                <a:sym typeface="Arial"/>
              </a:rPr>
              <a:t>,</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VIII pair – </a:t>
            </a:r>
            <a:r>
              <a:rPr b="0" i="1" lang="en-US" sz="3200" u="none" cap="none" strike="noStrike">
                <a:solidFill>
                  <a:schemeClr val="dk1"/>
                </a:solidFill>
                <a:latin typeface="Arial"/>
                <a:ea typeface="Arial"/>
                <a:cs typeface="Arial"/>
                <a:sym typeface="Arial"/>
              </a:rPr>
              <a:t>n. vestibulocochlearis</a:t>
            </a:r>
            <a:r>
              <a:rPr b="0" i="0" lang="en-US" sz="3200" u="none" cap="none" strike="noStrike">
                <a:solidFill>
                  <a:schemeClr val="dk1"/>
                </a:solidFill>
                <a:latin typeface="Arial"/>
                <a:ea typeface="Arial"/>
                <a:cs typeface="Arial"/>
                <a:sym typeface="Arial"/>
              </a:rPr>
              <a:t>.</a:t>
            </a:r>
            <a:endParaRPr/>
          </a:p>
          <a:p>
            <a:pPr indent="-139700" lvl="0" marL="342900" marR="0" rtl="0" algn="l">
              <a:lnSpc>
                <a:spcPct val="100000"/>
              </a:lnSpc>
              <a:spcBef>
                <a:spcPts val="64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pic>
        <p:nvPicPr>
          <p:cNvPr descr="50092" id="383" name="Google Shape;383;p55"/>
          <p:cNvPicPr preferRelativeResize="0"/>
          <p:nvPr>
            <p:ph idx="1" type="body"/>
          </p:nvPr>
        </p:nvPicPr>
        <p:blipFill rotWithShape="1">
          <a:blip r:embed="rId3">
            <a:alphaModFix/>
          </a:blip>
          <a:srcRect b="0" l="0" r="0" t="0"/>
          <a:stretch/>
        </p:blipFill>
        <p:spPr>
          <a:xfrm>
            <a:off x="4427537" y="333375"/>
            <a:ext cx="4338637" cy="4462462"/>
          </a:xfrm>
          <a:prstGeom prst="rect">
            <a:avLst/>
          </a:prstGeom>
          <a:noFill/>
          <a:ln>
            <a:noFill/>
          </a:ln>
        </p:spPr>
      </p:pic>
      <p:sp>
        <p:nvSpPr>
          <p:cNvPr id="384" name="Google Shape;384;p55"/>
          <p:cNvSpPr/>
          <p:nvPr/>
        </p:nvSpPr>
        <p:spPr>
          <a:xfrm>
            <a:off x="107950" y="188912"/>
            <a:ext cx="3409950"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VIII pair – </a:t>
            </a:r>
            <a:r>
              <a:rPr b="0" i="1" lang="en-US" sz="1800" u="none" cap="none" strike="noStrike">
                <a:solidFill>
                  <a:schemeClr val="dk1"/>
                </a:solidFill>
                <a:latin typeface="Arial"/>
                <a:ea typeface="Arial"/>
                <a:cs typeface="Arial"/>
                <a:sym typeface="Arial"/>
              </a:rPr>
              <a:t>n. vestibulocochlearis</a:t>
            </a:r>
            <a:endParaRPr b="0" i="0" sz="1400" u="none" cap="none" strike="noStrike">
              <a:solidFill>
                <a:srgbClr val="000000"/>
              </a:solidFill>
              <a:latin typeface="Arial"/>
              <a:ea typeface="Arial"/>
              <a:cs typeface="Arial"/>
              <a:sym typeface="Arial"/>
            </a:endParaRPr>
          </a:p>
        </p:txBody>
      </p:sp>
      <p:sp>
        <p:nvSpPr>
          <p:cNvPr id="385" name="Google Shape;385;p55"/>
          <p:cNvSpPr/>
          <p:nvPr/>
        </p:nvSpPr>
        <p:spPr>
          <a:xfrm>
            <a:off x="179387" y="620712"/>
            <a:ext cx="3673475" cy="20145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VII pair – </a:t>
            </a:r>
            <a:r>
              <a:rPr b="0" i="1" lang="en-US" sz="1800" u="none" cap="none" strike="noStrike">
                <a:solidFill>
                  <a:schemeClr val="dk1"/>
                </a:solidFill>
                <a:latin typeface="Arial"/>
                <a:ea typeface="Arial"/>
                <a:cs typeface="Arial"/>
                <a:sym typeface="Arial"/>
              </a:rPr>
              <a:t>n. facialis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1" lang="en-US" sz="1800" u="none" cap="none" strike="noStrike">
                <a:solidFill>
                  <a:schemeClr val="dk1"/>
                </a:solidFill>
                <a:latin typeface="Arial"/>
                <a:ea typeface="Arial"/>
                <a:cs typeface="Arial"/>
                <a:sym typeface="Arial"/>
              </a:rPr>
              <a:t>Is mixed: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1" lang="en-US" sz="1800" u="none" cap="none" strike="noStrike">
                <a:solidFill>
                  <a:schemeClr val="dk1"/>
                </a:solidFill>
                <a:latin typeface="Arial"/>
                <a:ea typeface="Arial"/>
                <a:cs typeface="Arial"/>
                <a:sym typeface="Arial"/>
              </a:rPr>
              <a:t>Afferent fibers transmit signals from the taste receptors of the front of the tongue.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1" lang="en-US" sz="1800" u="none" cap="none" strike="noStrike">
                <a:solidFill>
                  <a:schemeClr val="dk1"/>
                </a:solidFill>
                <a:latin typeface="Arial"/>
                <a:ea typeface="Arial"/>
                <a:cs typeface="Arial"/>
                <a:sym typeface="Arial"/>
              </a:rPr>
              <a:t>  Efferent fibers innervate the facial muscles of the face</a:t>
            </a:r>
            <a:endParaRPr b="0" i="0" sz="1400" u="none" cap="none" strike="noStrike">
              <a:solidFill>
                <a:srgbClr val="000000"/>
              </a:solidFill>
              <a:latin typeface="Arial"/>
              <a:ea typeface="Arial"/>
              <a:cs typeface="Arial"/>
              <a:sym typeface="Arial"/>
            </a:endParaRPr>
          </a:p>
        </p:txBody>
      </p:sp>
      <p:sp>
        <p:nvSpPr>
          <p:cNvPr id="386" name="Google Shape;386;p55"/>
          <p:cNvSpPr/>
          <p:nvPr/>
        </p:nvSpPr>
        <p:spPr>
          <a:xfrm>
            <a:off x="179387" y="3068637"/>
            <a:ext cx="4151312" cy="11906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VI pair – </a:t>
            </a:r>
            <a:r>
              <a:rPr b="0" i="1" lang="en-US" sz="1800" u="none" cap="none" strike="noStrike">
                <a:solidFill>
                  <a:schemeClr val="dk1"/>
                </a:solidFill>
                <a:latin typeface="Arial"/>
                <a:ea typeface="Arial"/>
                <a:cs typeface="Arial"/>
                <a:sym typeface="Arial"/>
              </a:rPr>
              <a:t>n. abducens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Is motor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Innervates the rectus lateral muscle, abductor eyeball out.</a:t>
            </a:r>
            <a:endParaRPr b="0" i="0" sz="1400" u="none" cap="none" strike="noStrike">
              <a:solidFill>
                <a:srgbClr val="000000"/>
              </a:solidFill>
              <a:latin typeface="Arial"/>
              <a:ea typeface="Arial"/>
              <a:cs typeface="Arial"/>
              <a:sym typeface="Arial"/>
            </a:endParaRPr>
          </a:p>
        </p:txBody>
      </p:sp>
      <p:sp>
        <p:nvSpPr>
          <p:cNvPr id="387" name="Google Shape;387;p55"/>
          <p:cNvSpPr/>
          <p:nvPr/>
        </p:nvSpPr>
        <p:spPr>
          <a:xfrm>
            <a:off x="323850" y="4581525"/>
            <a:ext cx="7777162" cy="173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V pair – </a:t>
            </a:r>
            <a:r>
              <a:rPr b="0" i="1" lang="en-US" sz="1800" u="none" cap="none" strike="noStrike">
                <a:solidFill>
                  <a:schemeClr val="dk1"/>
                </a:solidFill>
                <a:latin typeface="Arial"/>
                <a:ea typeface="Arial"/>
                <a:cs typeface="Arial"/>
                <a:sym typeface="Arial"/>
              </a:rPr>
              <a:t>n. trigeminus</a:t>
            </a:r>
            <a:r>
              <a:rPr b="0" i="0" lang="en-US" sz="1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Is mixed: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Afferent fibers transmit signals from receptors of the face skin, the mucous of the nose and mouth, teeth, and tongue.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  The efferent fibers innervate the chewing muscles, the muscles of the palatine </a:t>
            </a:r>
            <a:r>
              <a:rPr b="0" i="0" lang="en-US" sz="1800" u="sng" cap="none" strike="noStrike">
                <a:solidFill>
                  <a:schemeClr val="dk1"/>
                </a:solidFill>
                <a:latin typeface="Arial"/>
                <a:ea typeface="Arial"/>
                <a:cs typeface="Arial"/>
                <a:sym typeface="Arial"/>
              </a:rPr>
              <a:t>curtain</a:t>
            </a:r>
            <a:r>
              <a:rPr b="0" i="0" lang="en-US" sz="1800" u="none" cap="none" strike="noStrike">
                <a:solidFill>
                  <a:schemeClr val="dk1"/>
                </a:solidFill>
                <a:latin typeface="Arial"/>
                <a:ea typeface="Arial"/>
                <a:cs typeface="Arial"/>
                <a:sym typeface="Arial"/>
              </a:rPr>
              <a:t> and the muscle straining the eardrum.</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5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400"/>
              <a:buFont typeface="Arial"/>
              <a:buNone/>
            </a:pPr>
            <a:r>
              <a:rPr b="0" i="0" lang="en-US" sz="4400" u="none" cap="none" strike="noStrike">
                <a:solidFill>
                  <a:schemeClr val="accent2"/>
                </a:solidFill>
                <a:latin typeface="Arial"/>
                <a:ea typeface="Arial"/>
                <a:cs typeface="Arial"/>
                <a:sym typeface="Arial"/>
              </a:rPr>
              <a:t>Reflex functions of the pons:</a:t>
            </a:r>
            <a:endParaRPr/>
          </a:p>
        </p:txBody>
      </p:sp>
      <p:sp>
        <p:nvSpPr>
          <p:cNvPr id="393" name="Google Shape;393;p56"/>
          <p:cNvSpPr txBox="1"/>
          <p:nvPr>
            <p:ph idx="1" type="body"/>
          </p:nvPr>
        </p:nvSpPr>
        <p:spPr>
          <a:xfrm>
            <a:off x="457200" y="1600200"/>
            <a:ext cx="5338762"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Localized centers that regulate the work of the respiratory system and gastrointestinal tract;</a:t>
            </a:r>
            <a:endParaRPr/>
          </a:p>
          <a:p>
            <a:pPr indent="-215900" lvl="0" marL="342900" marR="0" rtl="0" algn="l">
              <a:lnSpc>
                <a:spcPct val="80000"/>
              </a:lnSpc>
              <a:spcBef>
                <a:spcPts val="40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The centers of protective reflexes are located: sneezing, coughing, tearing, corneal reflex;</a:t>
            </a:r>
            <a:endParaRPr/>
          </a:p>
          <a:p>
            <a:pPr indent="-215900" lvl="0" marL="342900" marR="0" rtl="0" algn="l">
              <a:lnSpc>
                <a:spcPct val="80000"/>
              </a:lnSpc>
              <a:spcBef>
                <a:spcPts val="40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The centers of complexly coordinated reflexes are located: chewing, swallowing, sucking;</a:t>
            </a:r>
            <a:endParaRPr/>
          </a:p>
          <a:p>
            <a:pPr indent="-215900" lvl="0" marL="342900" marR="0" rtl="0" algn="l">
              <a:lnSpc>
                <a:spcPct val="80000"/>
              </a:lnSpc>
              <a:spcBef>
                <a:spcPts val="40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Reflexes associated with maintaining posture, straightening and body changes in space during human movement.</a:t>
            </a:r>
            <a:endParaRPr/>
          </a:p>
        </p:txBody>
      </p:sp>
      <p:pic>
        <p:nvPicPr>
          <p:cNvPr descr="http://yogatherapy.com.ua/wp-content/uploads/2011/04/crvrnc.jpg" id="394" name="Google Shape;394;p56"/>
          <p:cNvPicPr preferRelativeResize="0"/>
          <p:nvPr/>
        </p:nvPicPr>
        <p:blipFill rotWithShape="1">
          <a:blip r:embed="rId3">
            <a:alphaModFix/>
          </a:blip>
          <a:srcRect b="0" l="0" r="0" t="0"/>
          <a:stretch/>
        </p:blipFill>
        <p:spPr>
          <a:xfrm>
            <a:off x="6156325" y="2060575"/>
            <a:ext cx="2495550" cy="22860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5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400"/>
              <a:buFont typeface="Arial"/>
              <a:buNone/>
            </a:pPr>
            <a:r>
              <a:rPr b="0" i="0" lang="en-US" sz="4400" u="none" cap="none" strike="noStrike">
                <a:solidFill>
                  <a:schemeClr val="accent2"/>
                </a:solidFill>
                <a:latin typeface="Arial"/>
                <a:ea typeface="Arial"/>
                <a:cs typeface="Arial"/>
                <a:sym typeface="Arial"/>
              </a:rPr>
              <a:t>Sensory function of the pons</a:t>
            </a:r>
            <a:endParaRPr/>
          </a:p>
        </p:txBody>
      </p:sp>
      <p:sp>
        <p:nvSpPr>
          <p:cNvPr id="400" name="Google Shape;400;p57"/>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None/>
            </a:pPr>
            <a:r>
              <a:rPr b="0" i="0" lang="en-US" sz="3200" u="none" cap="none" strike="noStrike">
                <a:solidFill>
                  <a:schemeClr val="dk1"/>
                </a:solidFill>
                <a:latin typeface="Arial"/>
                <a:ea typeface="Arial"/>
                <a:cs typeface="Arial"/>
                <a:sym typeface="Arial"/>
              </a:rPr>
              <a:t>The following types of sensitivity are analyzed in the sensory nuclei of the pons:</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Primary skin sensitivity (the nucleus of the trigeminal nerve);</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Primary reception of sound signals (nucleus of the cochlear nerve);</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Primary reception of vestibular irritations (superior vestibular nucleus).</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5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000"/>
              <a:buFont typeface="Arial"/>
              <a:buNone/>
            </a:pPr>
            <a:r>
              <a:rPr b="0" i="0" lang="en-US" sz="4000" u="none" cap="none" strike="noStrike">
                <a:solidFill>
                  <a:schemeClr val="accent2"/>
                </a:solidFill>
                <a:latin typeface="Arial"/>
                <a:ea typeface="Arial"/>
                <a:cs typeface="Arial"/>
                <a:sym typeface="Arial"/>
              </a:rPr>
              <a:t>The midbrain. Structural and functional organization.</a:t>
            </a:r>
            <a:endParaRPr/>
          </a:p>
        </p:txBody>
      </p:sp>
      <p:pic>
        <p:nvPicPr>
          <p:cNvPr descr="Средний мозг" id="406" name="Google Shape;406;p58"/>
          <p:cNvPicPr preferRelativeResize="0"/>
          <p:nvPr>
            <p:ph idx="1" type="body"/>
          </p:nvPr>
        </p:nvPicPr>
        <p:blipFill rotWithShape="1">
          <a:blip r:embed="rId3">
            <a:alphaModFix/>
          </a:blip>
          <a:srcRect b="0" l="0" r="0" t="0"/>
          <a:stretch/>
        </p:blipFill>
        <p:spPr>
          <a:xfrm>
            <a:off x="1835150" y="1773237"/>
            <a:ext cx="6043612" cy="4525962"/>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5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400"/>
              <a:buFont typeface="Arial"/>
              <a:buNone/>
            </a:pPr>
            <a:r>
              <a:rPr b="0" i="0" lang="en-US" sz="4400" u="none" cap="none" strike="noStrike">
                <a:solidFill>
                  <a:schemeClr val="accent2"/>
                </a:solidFill>
                <a:latin typeface="Arial"/>
                <a:ea typeface="Arial"/>
                <a:cs typeface="Arial"/>
                <a:sym typeface="Arial"/>
              </a:rPr>
              <a:t>In the midbrain are located:</a:t>
            </a:r>
            <a:endParaRPr/>
          </a:p>
        </p:txBody>
      </p:sp>
      <p:sp>
        <p:nvSpPr>
          <p:cNvPr id="412" name="Google Shape;412;p59"/>
          <p:cNvSpPr txBox="1"/>
          <p:nvPr>
            <p:ph idx="1" type="body"/>
          </p:nvPr>
        </p:nvSpPr>
        <p:spPr>
          <a:xfrm>
            <a:off x="457200" y="1600200"/>
            <a:ext cx="47625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cranial nerve nuclei (III and IV pairs);</a:t>
            </a:r>
            <a:endParaRPr/>
          </a:p>
          <a:p>
            <a:pPr indent="-228600" lvl="0" marL="342900" marR="0" rtl="0" algn="l">
              <a:lnSpc>
                <a:spcPct val="80000"/>
              </a:lnSpc>
              <a:spcBef>
                <a:spcPts val="36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342900" lvl="0" marL="342900" marR="0" rtl="0" algn="l">
              <a:lnSpc>
                <a:spcPct val="80000"/>
              </a:lnSpc>
              <a:spcBef>
                <a:spcPts val="36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Lamina quadrigemina;</a:t>
            </a:r>
            <a:endParaRPr/>
          </a:p>
          <a:p>
            <a:pPr indent="-342900" lvl="0" marL="342900" marR="0" rtl="0" algn="l">
              <a:lnSpc>
                <a:spcPct val="80000"/>
              </a:lnSpc>
              <a:spcBef>
                <a:spcPts val="36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342900" lvl="0" marL="342900" marR="0" rtl="0" algn="l">
              <a:lnSpc>
                <a:spcPct val="80000"/>
              </a:lnSpc>
              <a:spcBef>
                <a:spcPts val="36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 red nucleus;</a:t>
            </a:r>
            <a:endParaRPr/>
          </a:p>
          <a:p>
            <a:pPr indent="-228600" lvl="0" marL="342900" marR="0" rtl="0" algn="l">
              <a:lnSpc>
                <a:spcPct val="80000"/>
              </a:lnSpc>
              <a:spcBef>
                <a:spcPts val="36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342900" lvl="0" marL="342900" marR="0" rtl="0" algn="l">
              <a:lnSpc>
                <a:spcPct val="80000"/>
              </a:lnSpc>
              <a:spcBef>
                <a:spcPts val="36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substantia nigra;</a:t>
            </a:r>
            <a:endParaRPr/>
          </a:p>
          <a:p>
            <a:pPr indent="-228600" lvl="0" marL="342900" marR="0" rtl="0" algn="l">
              <a:lnSpc>
                <a:spcPct val="80000"/>
              </a:lnSpc>
              <a:spcBef>
                <a:spcPts val="36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342900" lvl="0" marL="342900" marR="0" rtl="0" algn="l">
              <a:lnSpc>
                <a:spcPct val="80000"/>
              </a:lnSpc>
              <a:spcBef>
                <a:spcPts val="36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  blue nucleus;</a:t>
            </a:r>
            <a:endParaRPr/>
          </a:p>
          <a:p>
            <a:pPr indent="-228600" lvl="0" marL="342900" marR="0" rtl="0" algn="l">
              <a:lnSpc>
                <a:spcPct val="80000"/>
              </a:lnSpc>
              <a:spcBef>
                <a:spcPts val="36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342900" lvl="0" marL="342900" marR="0" rtl="0" algn="l">
              <a:lnSpc>
                <a:spcPct val="80000"/>
              </a:lnSpc>
              <a:spcBef>
                <a:spcPts val="36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reticular formation;</a:t>
            </a:r>
            <a:endParaRPr/>
          </a:p>
          <a:p>
            <a:pPr indent="-342900" lvl="0" marL="342900" marR="0" rtl="0" algn="l">
              <a:lnSpc>
                <a:spcPct val="80000"/>
              </a:lnSpc>
              <a:spcBef>
                <a:spcPts val="36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342900" lvl="0" marL="342900" marR="0" rtl="0" algn="l">
              <a:lnSpc>
                <a:spcPct val="80000"/>
              </a:lnSpc>
              <a:spcBef>
                <a:spcPts val="36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various ascending pathways to the thalamus, cerebellum, and descending pathways pass through the midbrain.</a:t>
            </a:r>
            <a:endParaRPr/>
          </a:p>
        </p:txBody>
      </p:sp>
      <p:pic>
        <p:nvPicPr>
          <p:cNvPr descr="Средний мозг" id="413" name="Google Shape;413;p59"/>
          <p:cNvPicPr preferRelativeResize="0"/>
          <p:nvPr>
            <p:ph idx="1" type="body"/>
          </p:nvPr>
        </p:nvPicPr>
        <p:blipFill rotWithShape="1">
          <a:blip r:embed="rId3">
            <a:alphaModFix/>
          </a:blip>
          <a:srcRect b="0" l="0" r="0" t="0"/>
          <a:stretch/>
        </p:blipFill>
        <p:spPr>
          <a:xfrm>
            <a:off x="5430675" y="2079825"/>
            <a:ext cx="3437400" cy="25743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60"/>
          <p:cNvSpPr txBox="1"/>
          <p:nvPr>
            <p:ph type="title"/>
          </p:nvPr>
        </p:nvSpPr>
        <p:spPr>
          <a:xfrm>
            <a:off x="-396875" y="260350"/>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2"/>
              </a:buClr>
              <a:buSzPts val="4400"/>
              <a:buFont typeface="Arial"/>
              <a:buNone/>
            </a:pPr>
            <a:r>
              <a:rPr b="0" i="0" lang="en-US" sz="4400" u="none" cap="none" strike="noStrike">
                <a:solidFill>
                  <a:schemeClr val="lt2"/>
                </a:solidFill>
                <a:latin typeface="Arial"/>
                <a:ea typeface="Arial"/>
                <a:cs typeface="Arial"/>
                <a:sym typeface="Arial"/>
              </a:rPr>
              <a:t>The midbrain motor reflexes:</a:t>
            </a:r>
            <a:endParaRPr/>
          </a:p>
        </p:txBody>
      </p:sp>
      <p:sp>
        <p:nvSpPr>
          <p:cNvPr id="419" name="Google Shape;419;p60"/>
          <p:cNvSpPr txBox="1"/>
          <p:nvPr>
            <p:ph idx="1" type="body"/>
          </p:nvPr>
        </p:nvSpPr>
        <p:spPr>
          <a:xfrm>
            <a:off x="1908175" y="1557337"/>
            <a:ext cx="5051425"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STATIC - from vestibule receptors - straightening reflexes (setting)</a:t>
            </a:r>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the transition of an animal from an unnatural posture to its usual position.</a:t>
            </a:r>
            <a:endParaRPr/>
          </a:p>
          <a:p>
            <a:pPr indent="-215900" lvl="0" marL="342900" marR="0" rtl="0" algn="l">
              <a:lnSpc>
                <a:spcPct val="80000"/>
              </a:lnSpc>
              <a:spcBef>
                <a:spcPts val="40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When falling -</a:t>
            </a:r>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 first, due to the vestibular rectifying reflex, the normal position of the head is restored - face down.</a:t>
            </a:r>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 then the repositioning of the head excites the proprioceptors of the neck muscles and they trigger the neck rectifier reflex, as a result of which, following the head, the body also returns to its normal position.</a:t>
            </a:r>
            <a:endParaRPr/>
          </a:p>
        </p:txBody>
      </p:sp>
      <p:pic>
        <p:nvPicPr>
          <p:cNvPr id="420" name="Google Shape;420;p60"/>
          <p:cNvPicPr preferRelativeResize="0"/>
          <p:nvPr/>
        </p:nvPicPr>
        <p:blipFill rotWithShape="1">
          <a:blip r:embed="rId3">
            <a:alphaModFix/>
          </a:blip>
          <a:srcRect b="0" l="0" r="0" t="9271"/>
          <a:stretch/>
        </p:blipFill>
        <p:spPr>
          <a:xfrm>
            <a:off x="7275500" y="807500"/>
            <a:ext cx="1868500" cy="6050500"/>
          </a:xfrm>
          <a:prstGeom prst="rect">
            <a:avLst/>
          </a:prstGeom>
          <a:noFill/>
          <a:ln>
            <a:noFill/>
          </a:ln>
        </p:spPr>
      </p:pic>
      <p:pic>
        <p:nvPicPr>
          <p:cNvPr id="421" name="Google Shape;421;p60"/>
          <p:cNvPicPr preferRelativeResize="0"/>
          <p:nvPr/>
        </p:nvPicPr>
        <p:blipFill rotWithShape="1">
          <a:blip r:embed="rId4">
            <a:alphaModFix/>
          </a:blip>
          <a:srcRect b="0" l="0" r="0" t="6515"/>
          <a:stretch/>
        </p:blipFill>
        <p:spPr>
          <a:xfrm>
            <a:off x="179375" y="1848126"/>
            <a:ext cx="1441450" cy="417325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6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427" name="Google Shape;427;p61"/>
          <p:cNvSpPr txBox="1"/>
          <p:nvPr>
            <p:ph idx="1" type="body"/>
          </p:nvPr>
        </p:nvSpPr>
        <p:spPr>
          <a:xfrm>
            <a:off x="457200" y="1600200"/>
            <a:ext cx="5122862" cy="4525962"/>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STATOKINETIC -</a:t>
            </a:r>
            <a:endParaRPr/>
          </a:p>
          <a:p>
            <a:pPr indent="-342900" lvl="0" marL="34290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from the semicircular canal receptors</a:t>
            </a:r>
            <a:endParaRPr/>
          </a:p>
          <a:p>
            <a:pPr indent="-342900" lvl="0" marL="34290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 reflexes of rectilinear acceleration</a:t>
            </a:r>
            <a:endParaRPr/>
          </a:p>
          <a:p>
            <a:pPr indent="-342900" lvl="0" marL="34290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 angular acceleration reflexes</a:t>
            </a:r>
            <a:endParaRPr/>
          </a:p>
        </p:txBody>
      </p:sp>
      <p:pic>
        <p:nvPicPr>
          <p:cNvPr id="428" name="Google Shape;428;p61"/>
          <p:cNvPicPr preferRelativeResize="0"/>
          <p:nvPr/>
        </p:nvPicPr>
        <p:blipFill rotWithShape="1">
          <a:blip r:embed="rId3">
            <a:alphaModFix/>
          </a:blip>
          <a:srcRect b="0" l="0" r="0" t="10960"/>
          <a:stretch/>
        </p:blipFill>
        <p:spPr>
          <a:xfrm>
            <a:off x="5724525" y="2114551"/>
            <a:ext cx="2532050" cy="452595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62"/>
          <p:cNvSpPr/>
          <p:nvPr/>
        </p:nvSpPr>
        <p:spPr>
          <a:xfrm>
            <a:off x="457200" y="533400"/>
            <a:ext cx="8001000" cy="904875"/>
          </a:xfrm>
          <a:prstGeom prst="roundRect">
            <a:avLst>
              <a:gd fmla="val 16667" name="adj"/>
            </a:avLst>
          </a:prstGeom>
          <a:solidFill>
            <a:schemeClr val="lt1"/>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Clr>
                <a:schemeClr val="hlink"/>
              </a:buClr>
              <a:buSzPts val="3360"/>
              <a:buFont typeface="Tahoma"/>
              <a:buNone/>
            </a:pPr>
            <a:r>
              <a:rPr b="1" i="0" lang="en-US" sz="2800" u="none" cap="none" strike="noStrike">
                <a:solidFill>
                  <a:schemeClr val="accent2"/>
                </a:solidFill>
                <a:latin typeface="Tahoma"/>
                <a:ea typeface="Tahoma"/>
                <a:cs typeface="Tahoma"/>
                <a:sym typeface="Tahoma"/>
              </a:rPr>
              <a:t>Lamina quadrigemina of the midbrain</a:t>
            </a:r>
            <a:endParaRPr b="0" i="0" sz="1400" u="none" cap="none" strike="noStrike">
              <a:solidFill>
                <a:srgbClr val="000000"/>
              </a:solidFill>
              <a:latin typeface="Arial"/>
              <a:ea typeface="Arial"/>
              <a:cs typeface="Arial"/>
              <a:sym typeface="Arial"/>
            </a:endParaRPr>
          </a:p>
        </p:txBody>
      </p:sp>
      <p:sp>
        <p:nvSpPr>
          <p:cNvPr id="434" name="Google Shape;434;p62"/>
          <p:cNvSpPr/>
          <p:nvPr/>
        </p:nvSpPr>
        <p:spPr>
          <a:xfrm>
            <a:off x="762000" y="2209800"/>
            <a:ext cx="2971800" cy="685800"/>
          </a:xfrm>
          <a:prstGeom prst="roundRect">
            <a:avLst>
              <a:gd fmla="val 16667" name="adj"/>
            </a:avLst>
          </a:prstGeom>
          <a:solidFill>
            <a:schemeClr val="lt1"/>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ctr">
              <a:lnSpc>
                <a:spcPct val="110000"/>
              </a:lnSpc>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Colliculus  superior</a:t>
            </a:r>
            <a:endParaRPr b="0" i="0" sz="1400" u="none" cap="none" strike="noStrike">
              <a:solidFill>
                <a:srgbClr val="000000"/>
              </a:solidFill>
              <a:latin typeface="Arial"/>
              <a:ea typeface="Arial"/>
              <a:cs typeface="Arial"/>
              <a:sym typeface="Arial"/>
            </a:endParaRPr>
          </a:p>
        </p:txBody>
      </p:sp>
      <p:sp>
        <p:nvSpPr>
          <p:cNvPr id="435" name="Google Shape;435;p62"/>
          <p:cNvSpPr/>
          <p:nvPr/>
        </p:nvSpPr>
        <p:spPr>
          <a:xfrm>
            <a:off x="5029200" y="2209800"/>
            <a:ext cx="3124200" cy="685800"/>
          </a:xfrm>
          <a:prstGeom prst="roundRect">
            <a:avLst>
              <a:gd fmla="val 16667" name="adj"/>
            </a:avLst>
          </a:prstGeom>
          <a:solidFill>
            <a:schemeClr val="lt1"/>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ctr">
              <a:lnSpc>
                <a:spcPct val="110000"/>
              </a:lnSpc>
              <a:spcBef>
                <a:spcPts val="0"/>
              </a:spcBef>
              <a:spcAft>
                <a:spcPts val="0"/>
              </a:spcAft>
              <a:buClr>
                <a:schemeClr val="dk1"/>
              </a:buClr>
              <a:buSzPts val="1800"/>
              <a:buFont typeface="Tahoma"/>
              <a:buNone/>
            </a:pPr>
            <a:r>
              <a:rPr b="1" i="0" lang="en-US" sz="1800" u="none" cap="none" strike="noStrike">
                <a:solidFill>
                  <a:schemeClr val="dk1"/>
                </a:solidFill>
                <a:latin typeface="Tahoma"/>
                <a:ea typeface="Tahoma"/>
                <a:cs typeface="Tahoma"/>
                <a:sym typeface="Tahoma"/>
              </a:rPr>
              <a:t>Colliculus  inferior</a:t>
            </a:r>
            <a:endParaRPr b="0" i="0" sz="1400" u="none" cap="none" strike="noStrike">
              <a:solidFill>
                <a:srgbClr val="000000"/>
              </a:solidFill>
              <a:latin typeface="Arial"/>
              <a:ea typeface="Arial"/>
              <a:cs typeface="Arial"/>
              <a:sym typeface="Arial"/>
            </a:endParaRPr>
          </a:p>
        </p:txBody>
      </p:sp>
      <p:cxnSp>
        <p:nvCxnSpPr>
          <p:cNvPr id="436" name="Google Shape;436;p62"/>
          <p:cNvCxnSpPr/>
          <p:nvPr/>
        </p:nvCxnSpPr>
        <p:spPr>
          <a:xfrm flipH="1">
            <a:off x="2209800" y="1447800"/>
            <a:ext cx="1828800" cy="685800"/>
          </a:xfrm>
          <a:prstGeom prst="straightConnector1">
            <a:avLst/>
          </a:prstGeom>
          <a:noFill/>
          <a:ln cap="sq" cmpd="sng" w="50800">
            <a:solidFill>
              <a:srgbClr val="FFFF00"/>
            </a:solidFill>
            <a:prstDash val="solid"/>
            <a:round/>
            <a:headEnd len="sm" w="sm" type="none"/>
            <a:tailEnd len="sm" w="sm" type="triangle"/>
          </a:ln>
        </p:spPr>
      </p:cxnSp>
      <p:cxnSp>
        <p:nvCxnSpPr>
          <p:cNvPr id="437" name="Google Shape;437;p62"/>
          <p:cNvCxnSpPr/>
          <p:nvPr/>
        </p:nvCxnSpPr>
        <p:spPr>
          <a:xfrm>
            <a:off x="4572000" y="1447800"/>
            <a:ext cx="1905000" cy="685800"/>
          </a:xfrm>
          <a:prstGeom prst="straightConnector1">
            <a:avLst/>
          </a:prstGeom>
          <a:noFill/>
          <a:ln cap="sq" cmpd="sng" w="50800">
            <a:solidFill>
              <a:srgbClr val="FFFF00"/>
            </a:solidFill>
            <a:prstDash val="solid"/>
            <a:round/>
            <a:headEnd len="sm" w="sm" type="none"/>
            <a:tailEnd len="sm" w="sm" type="triangle"/>
          </a:ln>
        </p:spPr>
      </p:cxnSp>
      <p:sp>
        <p:nvSpPr>
          <p:cNvPr id="438" name="Google Shape;438;p62"/>
          <p:cNvSpPr/>
          <p:nvPr/>
        </p:nvSpPr>
        <p:spPr>
          <a:xfrm>
            <a:off x="762000" y="4114800"/>
            <a:ext cx="2819400" cy="609600"/>
          </a:xfrm>
          <a:prstGeom prst="roundRect">
            <a:avLst>
              <a:gd fmla="val 16667" name="adj"/>
            </a:avLst>
          </a:prstGeom>
          <a:solidFill>
            <a:srgbClr val="0070C0">
              <a:alpha val="49411"/>
            </a:srgbClr>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ctr">
              <a:lnSpc>
                <a:spcPct val="110000"/>
              </a:lnSpc>
              <a:spcBef>
                <a:spcPts val="0"/>
              </a:spcBef>
              <a:spcAft>
                <a:spcPts val="0"/>
              </a:spcAft>
              <a:buClr>
                <a:srgbClr val="FFFF00"/>
              </a:buClr>
              <a:buSzPts val="1800"/>
              <a:buFont typeface="Arial"/>
              <a:buNone/>
            </a:pPr>
            <a:r>
              <a:rPr b="1" i="0" lang="en-US" sz="1800" u="none" cap="none" strike="noStrike">
                <a:solidFill>
                  <a:srgbClr val="FFFF00"/>
                </a:solidFill>
                <a:latin typeface="Arial"/>
                <a:ea typeface="Arial"/>
                <a:cs typeface="Arial"/>
                <a:sym typeface="Arial"/>
              </a:rPr>
              <a:t>Visual subcortical </a:t>
            </a:r>
            <a:br>
              <a:rPr b="0" i="0" lang="en-US" sz="1800" u="none" cap="none" strike="noStrike">
                <a:solidFill>
                  <a:schemeClr val="dk1"/>
                </a:solidFill>
                <a:latin typeface="Arial"/>
                <a:ea typeface="Arial"/>
                <a:cs typeface="Arial"/>
                <a:sym typeface="Arial"/>
              </a:rPr>
            </a:br>
            <a:r>
              <a:rPr b="1" i="0" lang="en-US" sz="1800" u="none" cap="none" strike="noStrike">
                <a:solidFill>
                  <a:srgbClr val="FFFF00"/>
                </a:solidFill>
                <a:latin typeface="Arial"/>
                <a:ea typeface="Arial"/>
                <a:cs typeface="Arial"/>
                <a:sym typeface="Arial"/>
              </a:rPr>
              <a:t>centers </a:t>
            </a:r>
            <a:endParaRPr b="0" i="0" sz="1400" u="none" cap="none" strike="noStrike">
              <a:solidFill>
                <a:srgbClr val="000000"/>
              </a:solidFill>
              <a:latin typeface="Arial"/>
              <a:ea typeface="Arial"/>
              <a:cs typeface="Arial"/>
              <a:sym typeface="Arial"/>
            </a:endParaRPr>
          </a:p>
        </p:txBody>
      </p:sp>
      <p:sp>
        <p:nvSpPr>
          <p:cNvPr id="439" name="Google Shape;439;p62"/>
          <p:cNvSpPr/>
          <p:nvPr/>
        </p:nvSpPr>
        <p:spPr>
          <a:xfrm>
            <a:off x="5334000" y="4114800"/>
            <a:ext cx="2819400" cy="685800"/>
          </a:xfrm>
          <a:prstGeom prst="roundRect">
            <a:avLst>
              <a:gd fmla="val 16667" name="adj"/>
            </a:avLst>
          </a:prstGeom>
          <a:solidFill>
            <a:srgbClr val="0070C0">
              <a:alpha val="49411"/>
            </a:srgbClr>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ctr">
              <a:lnSpc>
                <a:spcPct val="110000"/>
              </a:lnSpc>
              <a:spcBef>
                <a:spcPts val="0"/>
              </a:spcBef>
              <a:spcAft>
                <a:spcPts val="0"/>
              </a:spcAft>
              <a:buClr>
                <a:srgbClr val="FFFF00"/>
              </a:buClr>
              <a:buSzPts val="1800"/>
              <a:buFont typeface="Arial"/>
              <a:buNone/>
            </a:pPr>
            <a:r>
              <a:rPr b="1" i="0" lang="en-US" sz="1800" u="none" cap="none" strike="noStrike">
                <a:solidFill>
                  <a:srgbClr val="FFFF00"/>
                </a:solidFill>
                <a:latin typeface="Arial"/>
                <a:ea typeface="Arial"/>
                <a:cs typeface="Arial"/>
                <a:sym typeface="Arial"/>
              </a:rPr>
              <a:t>Audial subcortical</a:t>
            </a:r>
            <a:br>
              <a:rPr b="0" i="0" lang="en-US" sz="1800" u="none" cap="none" strike="noStrike">
                <a:solidFill>
                  <a:schemeClr val="dk1"/>
                </a:solidFill>
                <a:latin typeface="Arial"/>
                <a:ea typeface="Arial"/>
                <a:cs typeface="Arial"/>
                <a:sym typeface="Arial"/>
              </a:rPr>
            </a:br>
            <a:r>
              <a:rPr b="1" i="0" lang="en-US" sz="1800" u="none" cap="none" strike="noStrike">
                <a:solidFill>
                  <a:srgbClr val="FFFF00"/>
                </a:solidFill>
                <a:latin typeface="Arial"/>
                <a:ea typeface="Arial"/>
                <a:cs typeface="Arial"/>
                <a:sym typeface="Arial"/>
              </a:rPr>
              <a:t>centers </a:t>
            </a:r>
            <a:endParaRPr b="0" i="0" sz="1400" u="none" cap="none" strike="noStrike">
              <a:solidFill>
                <a:srgbClr val="000000"/>
              </a:solidFill>
              <a:latin typeface="Arial"/>
              <a:ea typeface="Arial"/>
              <a:cs typeface="Arial"/>
              <a:sym typeface="Arial"/>
            </a:endParaRPr>
          </a:p>
        </p:txBody>
      </p:sp>
      <p:cxnSp>
        <p:nvCxnSpPr>
          <p:cNvPr id="440" name="Google Shape;440;p62"/>
          <p:cNvCxnSpPr/>
          <p:nvPr/>
        </p:nvCxnSpPr>
        <p:spPr>
          <a:xfrm>
            <a:off x="2286000" y="3200400"/>
            <a:ext cx="0" cy="609600"/>
          </a:xfrm>
          <a:prstGeom prst="straightConnector1">
            <a:avLst/>
          </a:prstGeom>
          <a:noFill/>
          <a:ln cap="sq" cmpd="sng" w="50800">
            <a:solidFill>
              <a:srgbClr val="FFFF00"/>
            </a:solidFill>
            <a:prstDash val="solid"/>
            <a:round/>
            <a:headEnd len="sm" w="sm" type="none"/>
            <a:tailEnd len="sm" w="sm" type="triangle"/>
          </a:ln>
        </p:spPr>
      </p:cxnSp>
      <p:cxnSp>
        <p:nvCxnSpPr>
          <p:cNvPr id="441" name="Google Shape;441;p62"/>
          <p:cNvCxnSpPr/>
          <p:nvPr/>
        </p:nvCxnSpPr>
        <p:spPr>
          <a:xfrm>
            <a:off x="6553200" y="3200400"/>
            <a:ext cx="0" cy="609600"/>
          </a:xfrm>
          <a:prstGeom prst="straightConnector1">
            <a:avLst/>
          </a:prstGeom>
          <a:noFill/>
          <a:ln cap="sq" cmpd="sng" w="50800">
            <a:solidFill>
              <a:srgbClr val="FFFF00"/>
            </a:solidFill>
            <a:prstDash val="solid"/>
            <a:round/>
            <a:headEnd len="sm" w="sm" type="none"/>
            <a:tailEnd len="sm" w="sm" type="triangle"/>
          </a:ln>
        </p:spPr>
      </p:cxnSp>
      <p:sp>
        <p:nvSpPr>
          <p:cNvPr id="442" name="Google Shape;442;p62"/>
          <p:cNvSpPr/>
          <p:nvPr/>
        </p:nvSpPr>
        <p:spPr>
          <a:xfrm>
            <a:off x="468312" y="5084762"/>
            <a:ext cx="7489825" cy="11906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The function: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  organization of start-reflexes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on sudden, unrecognized visual and sound signals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  participation in the organization of voluntary movements</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33"/>
                                        </p:tgtEl>
                                        <p:attrNameLst>
                                          <p:attrName>style.visibility</p:attrName>
                                        </p:attrNameLst>
                                      </p:cBhvr>
                                      <p:to>
                                        <p:strVal val="visible"/>
                                      </p:to>
                                    </p:set>
                                    <p:animEffect filter="fade" transition="in">
                                      <p:cBhvr>
                                        <p:cTn dur="1"/>
                                        <p:tgtEl>
                                          <p:spTgt spid="4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36"/>
                                        </p:tgtEl>
                                        <p:attrNameLst>
                                          <p:attrName>style.visibility</p:attrName>
                                        </p:attrNameLst>
                                      </p:cBhvr>
                                      <p:to>
                                        <p:strVal val="visible"/>
                                      </p:to>
                                    </p:set>
                                    <p:anim calcmode="lin" valueType="num">
                                      <p:cBhvr additive="base">
                                        <p:cTn dur="500"/>
                                        <p:tgtEl>
                                          <p:spTgt spid="436"/>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1" presetSubtype="0">
                                  <p:stCondLst>
                                    <p:cond delay="0"/>
                                  </p:stCondLst>
                                  <p:childTnLst>
                                    <p:set>
                                      <p:cBhvr>
                                        <p:cTn dur="1" fill="hold">
                                          <p:stCondLst>
                                            <p:cond delay="0"/>
                                          </p:stCondLst>
                                        </p:cTn>
                                        <p:tgtEl>
                                          <p:spTgt spid="4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37"/>
                                        </p:tgtEl>
                                        <p:attrNameLst>
                                          <p:attrName>style.visibility</p:attrName>
                                        </p:attrNameLst>
                                      </p:cBhvr>
                                      <p:to>
                                        <p:strVal val="visible"/>
                                      </p:to>
                                    </p:set>
                                    <p:anim calcmode="lin" valueType="num">
                                      <p:cBhvr additive="base">
                                        <p:cTn dur="500"/>
                                        <p:tgtEl>
                                          <p:spTgt spid="437"/>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1" presetSubtype="0">
                                  <p:stCondLst>
                                    <p:cond delay="0"/>
                                  </p:stCondLst>
                                  <p:childTnLst>
                                    <p:set>
                                      <p:cBhvr>
                                        <p:cTn dur="1" fill="hold">
                                          <p:stCondLst>
                                            <p:cond delay="0"/>
                                          </p:stCondLst>
                                        </p:cTn>
                                        <p:tgtEl>
                                          <p:spTgt spid="4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40"/>
                                        </p:tgtEl>
                                        <p:attrNameLst>
                                          <p:attrName>style.visibility</p:attrName>
                                        </p:attrNameLst>
                                      </p:cBhvr>
                                      <p:to>
                                        <p:strVal val="visible"/>
                                      </p:to>
                                    </p:set>
                                    <p:anim calcmode="lin" valueType="num">
                                      <p:cBhvr additive="base">
                                        <p:cTn dur="500"/>
                                        <p:tgtEl>
                                          <p:spTgt spid="440"/>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1" presetSubtype="0">
                                  <p:stCondLst>
                                    <p:cond delay="0"/>
                                  </p:stCondLst>
                                  <p:childTnLst>
                                    <p:set>
                                      <p:cBhvr>
                                        <p:cTn dur="1" fill="hold">
                                          <p:stCondLst>
                                            <p:cond delay="0"/>
                                          </p:stCondLst>
                                        </p:cTn>
                                        <p:tgtEl>
                                          <p:spTgt spid="4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41"/>
                                        </p:tgtEl>
                                        <p:attrNameLst>
                                          <p:attrName>style.visibility</p:attrName>
                                        </p:attrNameLst>
                                      </p:cBhvr>
                                      <p:to>
                                        <p:strVal val="visible"/>
                                      </p:to>
                                    </p:set>
                                    <p:anim calcmode="lin" valueType="num">
                                      <p:cBhvr additive="base">
                                        <p:cTn dur="500"/>
                                        <p:tgtEl>
                                          <p:spTgt spid="441"/>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1" presetSubtype="0">
                                  <p:stCondLst>
                                    <p:cond delay="0"/>
                                  </p:stCondLst>
                                  <p:childTnLst>
                                    <p:set>
                                      <p:cBhvr>
                                        <p:cTn dur="1" fill="hold">
                                          <p:stCondLst>
                                            <p:cond delay="0"/>
                                          </p:stCondLst>
                                        </p:cTn>
                                        <p:tgtEl>
                                          <p:spTgt spid="4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63"/>
          <p:cNvSpPr/>
          <p:nvPr/>
        </p:nvSpPr>
        <p:spPr>
          <a:xfrm>
            <a:off x="304800" y="762000"/>
            <a:ext cx="2819400" cy="1343025"/>
          </a:xfrm>
          <a:prstGeom prst="roundRect">
            <a:avLst>
              <a:gd fmla="val 16667" name="adj"/>
            </a:avLst>
          </a:prstGeom>
          <a:solidFill>
            <a:srgbClr val="0070C0"/>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500"/>
              <a:buFont typeface="Arial"/>
              <a:buNone/>
            </a:pPr>
            <a:r>
              <a:rPr b="1" i="0" lang="en-US" sz="2500" u="none" cap="none" strike="noStrike">
                <a:solidFill>
                  <a:schemeClr val="lt1"/>
                </a:solidFill>
                <a:latin typeface="Arial"/>
                <a:ea typeface="Arial"/>
                <a:cs typeface="Arial"/>
                <a:sym typeface="Arial"/>
              </a:rPr>
              <a:t>N. Ruber of the </a:t>
            </a:r>
            <a:br>
              <a:rPr b="0" i="0" lang="en-US" sz="1800" u="none" cap="none" strike="noStrike">
                <a:solidFill>
                  <a:schemeClr val="dk1"/>
                </a:solidFill>
                <a:latin typeface="Arial"/>
                <a:ea typeface="Arial"/>
                <a:cs typeface="Arial"/>
                <a:sym typeface="Arial"/>
              </a:rPr>
            </a:br>
            <a:r>
              <a:rPr b="1" i="0" lang="en-US" sz="2500" u="none" cap="none" strike="noStrike">
                <a:solidFill>
                  <a:schemeClr val="lt1"/>
                </a:solidFill>
                <a:latin typeface="Arial"/>
                <a:ea typeface="Arial"/>
                <a:cs typeface="Arial"/>
                <a:sym typeface="Arial"/>
              </a:rPr>
              <a:t>midbrain</a:t>
            </a:r>
            <a:endParaRPr b="0" i="0" sz="1400" u="none" cap="none" strike="noStrike">
              <a:solidFill>
                <a:srgbClr val="000000"/>
              </a:solidFill>
              <a:latin typeface="Arial"/>
              <a:ea typeface="Arial"/>
              <a:cs typeface="Arial"/>
              <a:sym typeface="Arial"/>
            </a:endParaRPr>
          </a:p>
        </p:txBody>
      </p:sp>
      <p:sp>
        <p:nvSpPr>
          <p:cNvPr id="448" name="Google Shape;448;p63"/>
          <p:cNvSpPr/>
          <p:nvPr/>
        </p:nvSpPr>
        <p:spPr>
          <a:xfrm>
            <a:off x="4114800" y="152400"/>
            <a:ext cx="5029200" cy="1447800"/>
          </a:xfrm>
          <a:prstGeom prst="roundRect">
            <a:avLst>
              <a:gd fmla="val 16667" name="adj"/>
            </a:avLst>
          </a:prstGeom>
          <a:solidFill>
            <a:srgbClr val="0070C0"/>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lt1"/>
              </a:buClr>
              <a:buSzPts val="2500"/>
              <a:buFont typeface="Arial"/>
              <a:buNone/>
            </a:pPr>
            <a:r>
              <a:rPr b="0" i="0" lang="en-US" sz="2500" u="none" cap="none" strike="noStrike">
                <a:solidFill>
                  <a:schemeClr val="lt1"/>
                </a:solidFill>
                <a:latin typeface="Arial"/>
                <a:ea typeface="Arial"/>
                <a:cs typeface="Arial"/>
                <a:sym typeface="Arial"/>
              </a:rPr>
              <a:t>Starts the extrapyramidal motor</a:t>
            </a:r>
            <a:br>
              <a:rPr b="0" i="0" lang="en-US" sz="1800" u="none" cap="none" strike="noStrike">
                <a:solidFill>
                  <a:schemeClr val="dk1"/>
                </a:solidFill>
                <a:latin typeface="Arial"/>
                <a:ea typeface="Arial"/>
                <a:cs typeface="Arial"/>
                <a:sym typeface="Arial"/>
              </a:rPr>
            </a:br>
            <a:r>
              <a:rPr b="0" i="0" lang="en-US" sz="2500" u="none" cap="none" strike="noStrike">
                <a:solidFill>
                  <a:schemeClr val="lt1"/>
                </a:solidFill>
                <a:latin typeface="Arial"/>
                <a:ea typeface="Arial"/>
                <a:cs typeface="Arial"/>
                <a:sym typeface="Arial"/>
              </a:rPr>
              <a:t>pathway - </a:t>
            </a:r>
            <a:r>
              <a:rPr b="0" i="1" lang="en-US" sz="2400" u="none" cap="none" strike="noStrike">
                <a:solidFill>
                  <a:schemeClr val="lt1"/>
                </a:solidFill>
                <a:latin typeface="Arial"/>
                <a:ea typeface="Arial"/>
                <a:cs typeface="Arial"/>
                <a:sym typeface="Arial"/>
              </a:rPr>
              <a:t>Tr. rubrospinalis</a:t>
            </a:r>
            <a:r>
              <a:rPr b="0" i="0" lang="en-US" sz="2500" u="none" cap="none" strike="noStrike">
                <a:solidFill>
                  <a:schemeClr val="lt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449" name="Google Shape;449;p63"/>
          <p:cNvSpPr/>
          <p:nvPr/>
        </p:nvSpPr>
        <p:spPr>
          <a:xfrm>
            <a:off x="4114800" y="3657600"/>
            <a:ext cx="5029200" cy="1828800"/>
          </a:xfrm>
          <a:prstGeom prst="roundRect">
            <a:avLst>
              <a:gd fmla="val 16667" name="adj"/>
            </a:avLst>
          </a:prstGeom>
          <a:solidFill>
            <a:srgbClr val="0070C0"/>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342900" lvl="0" marL="342900" marR="0" rtl="0" algn="ctr">
              <a:lnSpc>
                <a:spcPct val="120000"/>
              </a:lnSpc>
              <a:spcBef>
                <a:spcPts val="0"/>
              </a:spcBef>
              <a:spcAft>
                <a:spcPts val="0"/>
              </a:spcAft>
              <a:buClr>
                <a:schemeClr val="lt1"/>
              </a:buClr>
              <a:buSzPts val="2100"/>
              <a:buFont typeface="Arial"/>
              <a:buNone/>
            </a:pPr>
            <a:r>
              <a:rPr b="0" i="0" lang="en-US" sz="2100" u="none" cap="none" strike="noStrike">
                <a:solidFill>
                  <a:schemeClr val="lt1"/>
                </a:solidFill>
                <a:latin typeface="Arial"/>
                <a:ea typeface="Arial"/>
                <a:cs typeface="Arial"/>
                <a:sym typeface="Arial"/>
              </a:rPr>
              <a:t>FUNCTIONS:</a:t>
            </a:r>
            <a:endParaRPr b="0" i="0" sz="1400" u="none" cap="none" strike="noStrike">
              <a:solidFill>
                <a:srgbClr val="000000"/>
              </a:solidFill>
              <a:latin typeface="Arial"/>
              <a:ea typeface="Arial"/>
              <a:cs typeface="Arial"/>
              <a:sym typeface="Arial"/>
            </a:endParaRPr>
          </a:p>
          <a:p>
            <a:pPr indent="-342900" lvl="0" marL="342900" marR="0" rtl="0" algn="ctr">
              <a:lnSpc>
                <a:spcPct val="120000"/>
              </a:lnSpc>
              <a:spcBef>
                <a:spcPts val="0"/>
              </a:spcBef>
              <a:spcAft>
                <a:spcPts val="0"/>
              </a:spcAft>
              <a:buClr>
                <a:schemeClr val="lt1"/>
              </a:buClr>
              <a:buSzPts val="2100"/>
              <a:buFont typeface="Arial"/>
              <a:buAutoNum type="arabicPeriod"/>
            </a:pPr>
            <a:r>
              <a:rPr b="0" i="0" lang="en-US" sz="2100" u="none" cap="none" strike="noStrike">
                <a:solidFill>
                  <a:schemeClr val="lt1"/>
                </a:solidFill>
                <a:latin typeface="Arial"/>
                <a:ea typeface="Arial"/>
                <a:cs typeface="Arial"/>
                <a:sym typeface="Arial"/>
              </a:rPr>
              <a:t>Skeletal muscles tone regulation.</a:t>
            </a:r>
            <a:endParaRPr b="0" i="0" sz="1400" u="none" cap="none" strike="noStrike">
              <a:solidFill>
                <a:srgbClr val="000000"/>
              </a:solidFill>
              <a:latin typeface="Arial"/>
              <a:ea typeface="Arial"/>
              <a:cs typeface="Arial"/>
              <a:sym typeface="Arial"/>
            </a:endParaRPr>
          </a:p>
          <a:p>
            <a:pPr indent="-342900" lvl="0" marL="342900" marR="0" rtl="0" algn="ctr">
              <a:lnSpc>
                <a:spcPct val="120000"/>
              </a:lnSpc>
              <a:spcBef>
                <a:spcPts val="0"/>
              </a:spcBef>
              <a:spcAft>
                <a:spcPts val="0"/>
              </a:spcAft>
              <a:buClr>
                <a:schemeClr val="lt1"/>
              </a:buClr>
              <a:buSzPts val="2100"/>
              <a:buFont typeface="Arial"/>
              <a:buAutoNum type="arabicPeriod"/>
            </a:pPr>
            <a:r>
              <a:rPr b="0" i="0" lang="en-US" sz="2100" u="none" cap="none" strike="noStrike">
                <a:solidFill>
                  <a:schemeClr val="lt1"/>
                </a:solidFill>
                <a:latin typeface="Arial"/>
                <a:ea typeface="Arial"/>
                <a:cs typeface="Arial"/>
                <a:sym typeface="Arial"/>
              </a:rPr>
              <a:t>Unconsciousness instinctive and </a:t>
            </a:r>
            <a:br>
              <a:rPr b="0" i="0" lang="en-US" sz="1800" u="none" cap="none" strike="noStrike">
                <a:solidFill>
                  <a:schemeClr val="dk1"/>
                </a:solidFill>
                <a:latin typeface="Arial"/>
                <a:ea typeface="Arial"/>
                <a:cs typeface="Arial"/>
                <a:sym typeface="Arial"/>
              </a:rPr>
            </a:br>
            <a:r>
              <a:rPr b="0" i="0" lang="en-US" sz="2100" u="none" cap="none" strike="noStrike">
                <a:solidFill>
                  <a:schemeClr val="lt1"/>
                </a:solidFill>
                <a:latin typeface="Arial"/>
                <a:ea typeface="Arial"/>
                <a:cs typeface="Arial"/>
                <a:sym typeface="Arial"/>
              </a:rPr>
              <a:t>precise consciousness movements</a:t>
            </a:r>
            <a:r>
              <a:rPr b="0" i="0" lang="en-US" sz="1800" u="none" cap="none" strike="noStrike">
                <a:solidFill>
                  <a:schemeClr val="lt1"/>
                </a:solidFill>
                <a:latin typeface="Arial"/>
                <a:ea typeface="Arial"/>
                <a:cs typeface="Arial"/>
                <a:sym typeface="Arial"/>
              </a:rPr>
              <a:t>.</a:t>
            </a:r>
            <a:r>
              <a:rPr b="0" i="0" lang="en-US" sz="1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cxnSp>
        <p:nvCxnSpPr>
          <p:cNvPr id="450" name="Google Shape;450;p63"/>
          <p:cNvCxnSpPr/>
          <p:nvPr/>
        </p:nvCxnSpPr>
        <p:spPr>
          <a:xfrm>
            <a:off x="3200400" y="1295400"/>
            <a:ext cx="914400" cy="0"/>
          </a:xfrm>
          <a:prstGeom prst="straightConnector1">
            <a:avLst/>
          </a:prstGeom>
          <a:noFill/>
          <a:ln cap="flat" cmpd="sng" w="127000">
            <a:solidFill>
              <a:schemeClr val="lt2"/>
            </a:solidFill>
            <a:prstDash val="solid"/>
            <a:round/>
            <a:headEnd len="sm" w="sm" type="none"/>
            <a:tailEnd len="med" w="med" type="stealth"/>
          </a:ln>
        </p:spPr>
      </p:cxnSp>
      <p:cxnSp>
        <p:nvCxnSpPr>
          <p:cNvPr id="451" name="Google Shape;451;p63"/>
          <p:cNvCxnSpPr/>
          <p:nvPr/>
        </p:nvCxnSpPr>
        <p:spPr>
          <a:xfrm>
            <a:off x="3200400" y="1524000"/>
            <a:ext cx="914400" cy="1066800"/>
          </a:xfrm>
          <a:prstGeom prst="straightConnector1">
            <a:avLst/>
          </a:prstGeom>
          <a:noFill/>
          <a:ln cap="flat" cmpd="sng" w="127000">
            <a:solidFill>
              <a:schemeClr val="lt2"/>
            </a:solidFill>
            <a:prstDash val="solid"/>
            <a:round/>
            <a:headEnd len="sm" w="sm" type="none"/>
            <a:tailEnd len="med" w="med" type="stealth"/>
          </a:ln>
        </p:spPr>
      </p:cxnSp>
      <p:cxnSp>
        <p:nvCxnSpPr>
          <p:cNvPr id="452" name="Google Shape;452;p63"/>
          <p:cNvCxnSpPr/>
          <p:nvPr/>
        </p:nvCxnSpPr>
        <p:spPr>
          <a:xfrm>
            <a:off x="3200400" y="1828800"/>
            <a:ext cx="914400" cy="2286000"/>
          </a:xfrm>
          <a:prstGeom prst="straightConnector1">
            <a:avLst/>
          </a:prstGeom>
          <a:noFill/>
          <a:ln cap="flat" cmpd="sng" w="127000">
            <a:solidFill>
              <a:schemeClr val="lt2"/>
            </a:solidFill>
            <a:prstDash val="solid"/>
            <a:round/>
            <a:headEnd len="sm" w="sm" type="none"/>
            <a:tailEnd len="med" w="med" type="stealth"/>
          </a:ln>
        </p:spPr>
      </p:cxnSp>
      <p:sp>
        <p:nvSpPr>
          <p:cNvPr id="453" name="Google Shape;453;p63"/>
          <p:cNvSpPr/>
          <p:nvPr/>
        </p:nvSpPr>
        <p:spPr>
          <a:xfrm>
            <a:off x="4114800" y="1989137"/>
            <a:ext cx="5029200" cy="1447800"/>
          </a:xfrm>
          <a:prstGeom prst="roundRect">
            <a:avLst>
              <a:gd fmla="val 16667" name="adj"/>
            </a:avLst>
          </a:prstGeom>
          <a:solidFill>
            <a:srgbClr val="0070C0"/>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500"/>
              <a:buFont typeface="Arial"/>
              <a:buNone/>
            </a:pPr>
            <a:r>
              <a:rPr b="0" i="0" lang="en-US" sz="2500" u="none" cap="none" strike="noStrike">
                <a:solidFill>
                  <a:schemeClr val="lt1"/>
                </a:solidFill>
                <a:latin typeface="Arial"/>
                <a:ea typeface="Arial"/>
                <a:cs typeface="Arial"/>
                <a:sym typeface="Arial"/>
              </a:rPr>
              <a:t>Receives motor inputs from </a:t>
            </a:r>
            <a:br>
              <a:rPr b="0" i="0" lang="en-US" sz="1800" u="none" cap="none" strike="noStrike">
                <a:solidFill>
                  <a:schemeClr val="dk1"/>
                </a:solidFill>
                <a:latin typeface="Arial"/>
                <a:ea typeface="Arial"/>
                <a:cs typeface="Arial"/>
                <a:sym typeface="Arial"/>
              </a:rPr>
            </a:br>
            <a:r>
              <a:rPr b="0" i="0" lang="en-US" sz="2500" u="none" cap="none" strike="noStrike">
                <a:solidFill>
                  <a:schemeClr val="lt1"/>
                </a:solidFill>
                <a:latin typeface="Arial"/>
                <a:ea typeface="Arial"/>
                <a:cs typeface="Arial"/>
                <a:sym typeface="Arial"/>
              </a:rPr>
              <a:t>motor cortex, cerebellar nuclei,</a:t>
            </a:r>
            <a:br>
              <a:rPr b="0" i="0" lang="en-US" sz="1800" u="none" cap="none" strike="noStrike">
                <a:solidFill>
                  <a:schemeClr val="dk1"/>
                </a:solidFill>
                <a:latin typeface="Arial"/>
                <a:ea typeface="Arial"/>
                <a:cs typeface="Arial"/>
                <a:sym typeface="Arial"/>
              </a:rPr>
            </a:br>
            <a:r>
              <a:rPr b="0" i="0" lang="en-US" sz="2500" u="none" cap="none" strike="noStrike">
                <a:solidFill>
                  <a:schemeClr val="lt1"/>
                </a:solidFill>
                <a:latin typeface="Arial"/>
                <a:ea typeface="Arial"/>
                <a:cs typeface="Arial"/>
                <a:sym typeface="Arial"/>
              </a:rPr>
              <a:t>substantia nigra.</a:t>
            </a:r>
            <a:endParaRPr b="0" i="0" sz="1400" u="none" cap="none" strike="noStrike">
              <a:solidFill>
                <a:srgbClr val="000000"/>
              </a:solidFill>
              <a:latin typeface="Arial"/>
              <a:ea typeface="Arial"/>
              <a:cs typeface="Arial"/>
              <a:sym typeface="Arial"/>
            </a:endParaRPr>
          </a:p>
        </p:txBody>
      </p: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47"/>
                                        </p:tgtEl>
                                        <p:attrNameLst>
                                          <p:attrName>style.visibility</p:attrName>
                                        </p:attrNameLst>
                                      </p:cBhvr>
                                      <p:to>
                                        <p:strVal val="visible"/>
                                      </p:to>
                                    </p:set>
                                    <p:animEffect filter="fade" transition="in">
                                      <p:cBhvr>
                                        <p:cTn dur="500"/>
                                        <p:tgtEl>
                                          <p:spTgt spid="447"/>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450"/>
                                        </p:tgtEl>
                                        <p:attrNameLst>
                                          <p:attrName>style.visibility</p:attrName>
                                        </p:attrNameLst>
                                      </p:cBhvr>
                                      <p:to>
                                        <p:strVal val="visible"/>
                                      </p:to>
                                    </p:set>
                                    <p:animEffect filter="fade" transition="in">
                                      <p:cBhvr>
                                        <p:cTn dur="500"/>
                                        <p:tgtEl>
                                          <p:spTgt spid="45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48"/>
                                        </p:tgtEl>
                                        <p:attrNameLst>
                                          <p:attrName>style.visibility</p:attrName>
                                        </p:attrNameLst>
                                      </p:cBhvr>
                                      <p:to>
                                        <p:strVal val="visible"/>
                                      </p:to>
                                    </p:set>
                                    <p:animEffect filter="fade" transition="in">
                                      <p:cBhvr>
                                        <p:cTn dur="500"/>
                                        <p:tgtEl>
                                          <p:spTgt spid="448"/>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451"/>
                                        </p:tgtEl>
                                        <p:attrNameLst>
                                          <p:attrName>style.visibility</p:attrName>
                                        </p:attrNameLst>
                                      </p:cBhvr>
                                      <p:to>
                                        <p:strVal val="visible"/>
                                      </p:to>
                                    </p:set>
                                    <p:animEffect filter="fade" transition="in">
                                      <p:cBhvr>
                                        <p:cTn dur="500"/>
                                        <p:tgtEl>
                                          <p:spTgt spid="451"/>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53"/>
                                        </p:tgtEl>
                                        <p:attrNameLst>
                                          <p:attrName>style.visibility</p:attrName>
                                        </p:attrNameLst>
                                      </p:cBhvr>
                                      <p:to>
                                        <p:strVal val="visible"/>
                                      </p:to>
                                    </p:set>
                                    <p:animEffect filter="fade" transition="in">
                                      <p:cBhvr>
                                        <p:cTn dur="500"/>
                                        <p:tgtEl>
                                          <p:spTgt spid="453"/>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452"/>
                                        </p:tgtEl>
                                        <p:attrNameLst>
                                          <p:attrName>style.visibility</p:attrName>
                                        </p:attrNameLst>
                                      </p:cBhvr>
                                      <p:to>
                                        <p:strVal val="visible"/>
                                      </p:to>
                                    </p:set>
                                    <p:animEffect filter="fade" transition="in">
                                      <p:cBhvr>
                                        <p:cTn dur="500"/>
                                        <p:tgtEl>
                                          <p:spTgt spid="452"/>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449"/>
                                        </p:tgtEl>
                                        <p:attrNameLst>
                                          <p:attrName>style.visibility</p:attrName>
                                        </p:attrNameLst>
                                      </p:cBhvr>
                                      <p:to>
                                        <p:strVal val="visible"/>
                                      </p:to>
                                    </p:set>
                                    <p:animEffect filter="fade" transition="in">
                                      <p:cBhvr>
                                        <p:cTn dur="500"/>
                                        <p:tgtEl>
                                          <p:spTgt spid="4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64"/>
          <p:cNvSpPr/>
          <p:nvPr/>
        </p:nvSpPr>
        <p:spPr>
          <a:xfrm>
            <a:off x="381000" y="304800"/>
            <a:ext cx="8382000"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3200"/>
              <a:buFont typeface="Arial"/>
              <a:buNone/>
            </a:pPr>
            <a:r>
              <a:rPr b="1" i="0" lang="en-US" sz="3200" u="none" cap="none" strike="noStrike">
                <a:solidFill>
                  <a:schemeClr val="accent2"/>
                </a:solidFill>
                <a:latin typeface="Arial"/>
                <a:ea typeface="Arial"/>
                <a:cs typeface="Arial"/>
                <a:sym typeface="Arial"/>
              </a:rPr>
              <a:t>DECEREBRATIVE RIGIDITY</a:t>
            </a:r>
            <a:endParaRPr b="0" i="0" sz="1400" u="none" cap="none" strike="noStrike">
              <a:solidFill>
                <a:srgbClr val="000000"/>
              </a:solidFill>
              <a:latin typeface="Arial"/>
              <a:ea typeface="Arial"/>
              <a:cs typeface="Arial"/>
              <a:sym typeface="Arial"/>
            </a:endParaRPr>
          </a:p>
        </p:txBody>
      </p:sp>
      <p:sp>
        <p:nvSpPr>
          <p:cNvPr id="459" name="Google Shape;459;p64"/>
          <p:cNvSpPr/>
          <p:nvPr/>
        </p:nvSpPr>
        <p:spPr>
          <a:xfrm>
            <a:off x="395287" y="908050"/>
            <a:ext cx="7086600" cy="2057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00"/>
              </a:buClr>
              <a:buSzPts val="2800"/>
              <a:buFont typeface="Arial"/>
              <a:buNone/>
            </a:pPr>
            <a:r>
              <a:rPr b="1" i="0" lang="en-US" sz="2800" u="none" cap="none" strike="noStrike">
                <a:solidFill>
                  <a:srgbClr val="FFFF00"/>
                </a:solidFill>
                <a:latin typeface="Arial"/>
                <a:ea typeface="Arial"/>
                <a:cs typeface="Arial"/>
                <a:sym typeface="Arial"/>
              </a:rPr>
              <a:t>- </a:t>
            </a:r>
            <a:r>
              <a:rPr b="1" i="0" lang="en-US" sz="2800" u="none" cap="none" strike="noStrike">
                <a:solidFill>
                  <a:schemeClr val="accent2"/>
                </a:solidFill>
                <a:latin typeface="Arial"/>
                <a:ea typeface="Arial"/>
                <a:cs typeface="Arial"/>
                <a:sym typeface="Arial"/>
              </a:rPr>
              <a:t>pathological conditions induced in experiment after brain tissue section with red nucleus connections to vestibular nuclei complete dissection (Ch. Sherringtone experiment).</a:t>
            </a:r>
            <a:endParaRPr b="0" i="0" sz="1400" u="none" cap="none" strike="noStrike">
              <a:solidFill>
                <a:srgbClr val="000000"/>
              </a:solidFill>
              <a:latin typeface="Arial"/>
              <a:ea typeface="Arial"/>
              <a:cs typeface="Arial"/>
              <a:sym typeface="Arial"/>
            </a:endParaRPr>
          </a:p>
        </p:txBody>
      </p:sp>
      <p:sp>
        <p:nvSpPr>
          <p:cNvPr id="460" name="Google Shape;460;p64"/>
          <p:cNvSpPr/>
          <p:nvPr/>
        </p:nvSpPr>
        <p:spPr>
          <a:xfrm>
            <a:off x="468312" y="3141662"/>
            <a:ext cx="7086600" cy="2057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accent2"/>
              </a:buClr>
              <a:buSzPts val="2800"/>
              <a:buFont typeface="Arial"/>
              <a:buNone/>
            </a:pPr>
            <a:r>
              <a:rPr b="1" i="0" lang="en-US" sz="2800" u="none" cap="none" strike="noStrike">
                <a:solidFill>
                  <a:schemeClr val="accent2"/>
                </a:solidFill>
                <a:latin typeface="Arial"/>
                <a:ea typeface="Arial"/>
                <a:cs typeface="Arial"/>
                <a:sym typeface="Arial"/>
              </a:rPr>
              <a:t>This condition characterizes by extreme extensor tone prevailing on the flexor  tone of the muscles.</a:t>
            </a:r>
            <a:endParaRPr b="0" i="0" sz="1400" u="none" cap="none" strike="noStrike">
              <a:solidFill>
                <a:srgbClr val="000000"/>
              </a:solidFill>
              <a:latin typeface="Arial"/>
              <a:ea typeface="Arial"/>
              <a:cs typeface="Arial"/>
              <a:sym typeface="Arial"/>
            </a:endParaRPr>
          </a:p>
        </p:txBody>
      </p:sp>
      <p:pic>
        <p:nvPicPr>
          <p:cNvPr descr="image010" id="461" name="Google Shape;461;p64"/>
          <p:cNvPicPr preferRelativeResize="0"/>
          <p:nvPr/>
        </p:nvPicPr>
        <p:blipFill rotWithShape="1">
          <a:blip r:embed="rId3">
            <a:alphaModFix/>
          </a:blip>
          <a:srcRect b="0" l="0" r="0" t="0"/>
          <a:stretch/>
        </p:blipFill>
        <p:spPr>
          <a:xfrm>
            <a:off x="3492500" y="4897437"/>
            <a:ext cx="5329237" cy="196056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58"/>
                                        </p:tgtEl>
                                        <p:attrNameLst>
                                          <p:attrName>style.visibility</p:attrName>
                                        </p:attrNameLst>
                                      </p:cBhvr>
                                      <p:to>
                                        <p:strVal val="visible"/>
                                      </p:to>
                                    </p:set>
                                    <p:animEffect filter="fade" transition="in">
                                      <p:cBhvr>
                                        <p:cTn dur="500"/>
                                        <p:tgtEl>
                                          <p:spTgt spid="458"/>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459"/>
                                        </p:tgtEl>
                                        <p:attrNameLst>
                                          <p:attrName>style.visibility</p:attrName>
                                        </p:attrNameLst>
                                      </p:cBhvr>
                                      <p:to>
                                        <p:strVal val="visible"/>
                                      </p:to>
                                    </p:set>
                                    <p:animEffect filter="fade" transition="in">
                                      <p:cBhvr>
                                        <p:cTn dur="500"/>
                                        <p:tgtEl>
                                          <p:spTgt spid="459"/>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60"/>
                                        </p:tgtEl>
                                        <p:attrNameLst>
                                          <p:attrName>style.visibility</p:attrName>
                                        </p:attrNameLst>
                                      </p:cBhvr>
                                      <p:to>
                                        <p:strVal val="visible"/>
                                      </p:to>
                                    </p:set>
                                    <p:animEffect filter="fade" transition="in">
                                      <p:cBhvr>
                                        <p:cTn dur="1"/>
                                        <p:tgtEl>
                                          <p:spTgt spid="4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65"/>
          <p:cNvSpPr/>
          <p:nvPr/>
        </p:nvSpPr>
        <p:spPr>
          <a:xfrm>
            <a:off x="381000" y="304800"/>
            <a:ext cx="8382000"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3600"/>
              <a:buFont typeface="Tahoma"/>
              <a:buNone/>
            </a:pPr>
            <a:r>
              <a:rPr b="1" i="0" lang="en-US" sz="3600" u="none" cap="none" strike="noStrike">
                <a:solidFill>
                  <a:schemeClr val="accent2"/>
                </a:solidFill>
                <a:latin typeface="Tahoma"/>
                <a:ea typeface="Tahoma"/>
                <a:cs typeface="Tahoma"/>
                <a:sym typeface="Tahoma"/>
              </a:rPr>
              <a:t>DECEREBRATIVE RIGIDITY</a:t>
            </a:r>
            <a:endParaRPr b="0" i="0" sz="1400" u="none" cap="none" strike="noStrike">
              <a:solidFill>
                <a:srgbClr val="000000"/>
              </a:solidFill>
              <a:latin typeface="Arial"/>
              <a:ea typeface="Arial"/>
              <a:cs typeface="Arial"/>
              <a:sym typeface="Arial"/>
            </a:endParaRPr>
          </a:p>
        </p:txBody>
      </p:sp>
      <p:pic>
        <p:nvPicPr>
          <p:cNvPr id="469" name="Google Shape;469;p65"/>
          <p:cNvPicPr preferRelativeResize="0"/>
          <p:nvPr/>
        </p:nvPicPr>
        <p:blipFill rotWithShape="1">
          <a:blip r:embed="rId3">
            <a:alphaModFix/>
          </a:blip>
          <a:srcRect b="0" l="0" r="0" t="0"/>
          <a:stretch/>
        </p:blipFill>
        <p:spPr>
          <a:xfrm>
            <a:off x="0" y="1143000"/>
            <a:ext cx="9183688" cy="2246312"/>
          </a:xfrm>
          <a:prstGeom prst="rect">
            <a:avLst/>
          </a:prstGeom>
          <a:noFill/>
          <a:ln>
            <a:noFill/>
          </a:ln>
        </p:spPr>
      </p:pic>
      <p:sp>
        <p:nvSpPr>
          <p:cNvPr id="470" name="Google Shape;470;p65"/>
          <p:cNvSpPr/>
          <p:nvPr/>
        </p:nvSpPr>
        <p:spPr>
          <a:xfrm>
            <a:off x="152400" y="3505200"/>
            <a:ext cx="4191000" cy="457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accent2"/>
              </a:buClr>
              <a:buSzPts val="2800"/>
              <a:buFont typeface="Arial"/>
              <a:buChar char="•"/>
            </a:pPr>
            <a:r>
              <a:rPr b="1" i="0" lang="en-US" sz="2800" u="none" cap="none" strike="noStrike">
                <a:solidFill>
                  <a:schemeClr val="accent2"/>
                </a:solidFill>
                <a:latin typeface="Arial"/>
                <a:ea typeface="Arial"/>
                <a:cs typeface="Arial"/>
                <a:sym typeface="Arial"/>
              </a:rPr>
              <a:t> chaws are clenched;</a:t>
            </a:r>
            <a:endParaRPr b="0" i="0" sz="1400" u="none" cap="none" strike="noStrike">
              <a:solidFill>
                <a:srgbClr val="000000"/>
              </a:solidFill>
              <a:latin typeface="Arial"/>
              <a:ea typeface="Arial"/>
              <a:cs typeface="Arial"/>
              <a:sym typeface="Arial"/>
            </a:endParaRPr>
          </a:p>
        </p:txBody>
      </p:sp>
      <p:sp>
        <p:nvSpPr>
          <p:cNvPr id="471" name="Google Shape;471;p65"/>
          <p:cNvSpPr/>
          <p:nvPr/>
        </p:nvSpPr>
        <p:spPr>
          <a:xfrm>
            <a:off x="152400" y="4038600"/>
            <a:ext cx="5283200" cy="457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accent2"/>
              </a:buClr>
              <a:buSzPts val="2800"/>
              <a:buFont typeface="Arial"/>
              <a:buChar char="•"/>
            </a:pPr>
            <a:r>
              <a:rPr b="1" i="0" lang="en-US" sz="2800" u="none" cap="none" strike="noStrike">
                <a:solidFill>
                  <a:schemeClr val="accent2"/>
                </a:solidFill>
                <a:latin typeface="Arial"/>
                <a:ea typeface="Arial"/>
                <a:cs typeface="Arial"/>
                <a:sym typeface="Arial"/>
              </a:rPr>
              <a:t> neck muscles are extended ;</a:t>
            </a:r>
            <a:endParaRPr b="0" i="0" sz="1400" u="none" cap="none" strike="noStrike">
              <a:solidFill>
                <a:srgbClr val="000000"/>
              </a:solidFill>
              <a:latin typeface="Arial"/>
              <a:ea typeface="Arial"/>
              <a:cs typeface="Arial"/>
              <a:sym typeface="Arial"/>
            </a:endParaRPr>
          </a:p>
        </p:txBody>
      </p:sp>
      <p:sp>
        <p:nvSpPr>
          <p:cNvPr id="472" name="Google Shape;472;p65"/>
          <p:cNvSpPr/>
          <p:nvPr/>
        </p:nvSpPr>
        <p:spPr>
          <a:xfrm>
            <a:off x="152400" y="4495800"/>
            <a:ext cx="5211762" cy="533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accent2"/>
              </a:buClr>
              <a:buSzPts val="2800"/>
              <a:buFont typeface="Arial"/>
              <a:buChar char="•"/>
            </a:pPr>
            <a:r>
              <a:rPr b="1" i="0" lang="en-US" sz="2800" u="none" cap="none" strike="noStrike">
                <a:solidFill>
                  <a:schemeClr val="accent2"/>
                </a:solidFill>
                <a:latin typeface="Arial"/>
                <a:ea typeface="Arial"/>
                <a:cs typeface="Arial"/>
                <a:sym typeface="Arial"/>
              </a:rPr>
              <a:t> the arms are adducted;</a:t>
            </a:r>
            <a:endParaRPr b="0" i="0" sz="1400" u="none" cap="none" strike="noStrike">
              <a:solidFill>
                <a:srgbClr val="000000"/>
              </a:solidFill>
              <a:latin typeface="Arial"/>
              <a:ea typeface="Arial"/>
              <a:cs typeface="Arial"/>
              <a:sym typeface="Arial"/>
            </a:endParaRPr>
          </a:p>
        </p:txBody>
      </p:sp>
      <p:sp>
        <p:nvSpPr>
          <p:cNvPr id="473" name="Google Shape;473;p65"/>
          <p:cNvSpPr/>
          <p:nvPr/>
        </p:nvSpPr>
        <p:spPr>
          <a:xfrm>
            <a:off x="152400" y="5029200"/>
            <a:ext cx="91440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accent2"/>
              </a:buClr>
              <a:buSzPts val="2800"/>
              <a:buFont typeface="Arial"/>
              <a:buChar char="•"/>
            </a:pPr>
            <a:r>
              <a:rPr b="1" i="0" lang="en-US" sz="2800" u="none" cap="none" strike="noStrike">
                <a:solidFill>
                  <a:schemeClr val="accent2"/>
                </a:solidFill>
                <a:latin typeface="Arial"/>
                <a:ea typeface="Arial"/>
                <a:cs typeface="Arial"/>
                <a:sym typeface="Arial"/>
              </a:rPr>
              <a:t> and stiffly extended at the elbows with the forearms pronated;</a:t>
            </a:r>
            <a:endParaRPr b="0" i="0" sz="1400" u="none" cap="none" strike="noStrike">
              <a:solidFill>
                <a:srgbClr val="000000"/>
              </a:solidFill>
              <a:latin typeface="Arial"/>
              <a:ea typeface="Arial"/>
              <a:cs typeface="Arial"/>
              <a:sym typeface="Arial"/>
            </a:endParaRPr>
          </a:p>
        </p:txBody>
      </p:sp>
      <p:sp>
        <p:nvSpPr>
          <p:cNvPr id="474" name="Google Shape;474;p65"/>
          <p:cNvSpPr/>
          <p:nvPr/>
        </p:nvSpPr>
        <p:spPr>
          <a:xfrm>
            <a:off x="152400" y="5943600"/>
            <a:ext cx="6781800" cy="533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accent2"/>
              </a:buClr>
              <a:buSzPts val="2800"/>
              <a:buFont typeface="Arial"/>
              <a:buChar char="•"/>
            </a:pPr>
            <a:r>
              <a:rPr b="1" i="0" lang="en-US" sz="2800" u="none" cap="none" strike="noStrike">
                <a:solidFill>
                  <a:schemeClr val="accent2"/>
                </a:solidFill>
                <a:latin typeface="Arial"/>
                <a:ea typeface="Arial"/>
                <a:cs typeface="Arial"/>
                <a:sym typeface="Arial"/>
              </a:rPr>
              <a:t> wrists and fingers are flexed.</a:t>
            </a:r>
            <a:endParaRPr b="0" i="0" sz="1400" u="none" cap="none" strike="noStrike">
              <a:solidFill>
                <a:srgbClr val="000000"/>
              </a:solidFill>
              <a:latin typeface="Arial"/>
              <a:ea typeface="Arial"/>
              <a:cs typeface="Arial"/>
              <a:sym typeface="Arial"/>
            </a:endParaRPr>
          </a:p>
        </p:txBody>
      </p: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468"/>
                                        </p:tgtEl>
                                        <p:attrNameLst>
                                          <p:attrName>style.visibility</p:attrName>
                                        </p:attrNameLst>
                                      </p:cBhvr>
                                      <p:to>
                                        <p:strVal val="visible"/>
                                      </p:to>
                                    </p:set>
                                    <p:anim calcmode="lin" valueType="num">
                                      <p:cBhvr additive="base">
                                        <p:cTn dur="500"/>
                                        <p:tgtEl>
                                          <p:spTgt spid="468"/>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469"/>
                                        </p:tgtEl>
                                        <p:attrNameLst>
                                          <p:attrName>style.visibility</p:attrName>
                                        </p:attrNameLst>
                                      </p:cBhvr>
                                      <p:to>
                                        <p:strVal val="visible"/>
                                      </p:to>
                                    </p:set>
                                    <p:animEffect filter="fade" transition="in">
                                      <p:cBhvr>
                                        <p:cTn dur="1"/>
                                        <p:tgtEl>
                                          <p:spTgt spid="469"/>
                                        </p:tgtEl>
                                      </p:cBhvr>
                                    </p:animEffect>
                                  </p:childTnLst>
                                </p:cTn>
                              </p:par>
                            </p:childTnLst>
                          </p:cTn>
                        </p:par>
                        <p:par>
                          <p:cTn fill="hold">
                            <p:stCondLst>
                              <p:cond delay="501"/>
                            </p:stCondLst>
                            <p:childTnLst>
                              <p:par>
                                <p:cTn fill="hold" nodeType="afterEffect" presetClass="entr" presetID="2" presetSubtype="8">
                                  <p:stCondLst>
                                    <p:cond delay="0"/>
                                  </p:stCondLst>
                                  <p:childTnLst>
                                    <p:set>
                                      <p:cBhvr>
                                        <p:cTn dur="1" fill="hold">
                                          <p:stCondLst>
                                            <p:cond delay="0"/>
                                          </p:stCondLst>
                                        </p:cTn>
                                        <p:tgtEl>
                                          <p:spTgt spid="470"/>
                                        </p:tgtEl>
                                        <p:attrNameLst>
                                          <p:attrName>style.visibility</p:attrName>
                                        </p:attrNameLst>
                                      </p:cBhvr>
                                      <p:to>
                                        <p:strVal val="visible"/>
                                      </p:to>
                                    </p:set>
                                    <p:anim calcmode="lin" valueType="num">
                                      <p:cBhvr additive="base">
                                        <p:cTn dur="500"/>
                                        <p:tgtEl>
                                          <p:spTgt spid="470"/>
                                        </p:tgtEl>
                                        <p:attrNameLst>
                                          <p:attrName>ppt_x</p:attrName>
                                        </p:attrNameLst>
                                      </p:cBhvr>
                                      <p:tavLst>
                                        <p:tav fmla="" tm="0">
                                          <p:val>
                                            <p:strVal val="#ppt_x-1"/>
                                          </p:val>
                                        </p:tav>
                                        <p:tav fmla="" tm="100000">
                                          <p:val>
                                            <p:strVal val="#ppt_x"/>
                                          </p:val>
                                        </p:tav>
                                      </p:tavLst>
                                    </p:anim>
                                  </p:childTnLst>
                                </p:cTn>
                              </p:par>
                            </p:childTnLst>
                          </p:cTn>
                        </p:par>
                        <p:par>
                          <p:cTn fill="hold">
                            <p:stCondLst>
                              <p:cond delay="1001"/>
                            </p:stCondLst>
                            <p:childTnLst>
                              <p:par>
                                <p:cTn fill="hold" nodeType="afterEffect" presetClass="entr" presetID="2" presetSubtype="8">
                                  <p:stCondLst>
                                    <p:cond delay="0"/>
                                  </p:stCondLst>
                                  <p:childTnLst>
                                    <p:set>
                                      <p:cBhvr>
                                        <p:cTn dur="1" fill="hold">
                                          <p:stCondLst>
                                            <p:cond delay="0"/>
                                          </p:stCondLst>
                                        </p:cTn>
                                        <p:tgtEl>
                                          <p:spTgt spid="471"/>
                                        </p:tgtEl>
                                        <p:attrNameLst>
                                          <p:attrName>style.visibility</p:attrName>
                                        </p:attrNameLst>
                                      </p:cBhvr>
                                      <p:to>
                                        <p:strVal val="visible"/>
                                      </p:to>
                                    </p:set>
                                    <p:anim calcmode="lin" valueType="num">
                                      <p:cBhvr additive="base">
                                        <p:cTn dur="500"/>
                                        <p:tgtEl>
                                          <p:spTgt spid="471"/>
                                        </p:tgtEl>
                                        <p:attrNameLst>
                                          <p:attrName>ppt_x</p:attrName>
                                        </p:attrNameLst>
                                      </p:cBhvr>
                                      <p:tavLst>
                                        <p:tav fmla="" tm="0">
                                          <p:val>
                                            <p:strVal val="#ppt_x-1"/>
                                          </p:val>
                                        </p:tav>
                                        <p:tav fmla="" tm="100000">
                                          <p:val>
                                            <p:strVal val="#ppt_x"/>
                                          </p:val>
                                        </p:tav>
                                      </p:tavLst>
                                    </p:anim>
                                  </p:childTnLst>
                                </p:cTn>
                              </p:par>
                            </p:childTnLst>
                          </p:cTn>
                        </p:par>
                        <p:par>
                          <p:cTn fill="hold">
                            <p:stCondLst>
                              <p:cond delay="1501"/>
                            </p:stCondLst>
                            <p:childTnLst>
                              <p:par>
                                <p:cTn fill="hold" nodeType="afterEffect" presetClass="entr" presetID="2" presetSubtype="2">
                                  <p:stCondLst>
                                    <p:cond delay="0"/>
                                  </p:stCondLst>
                                  <p:childTnLst>
                                    <p:set>
                                      <p:cBhvr>
                                        <p:cTn dur="1" fill="hold">
                                          <p:stCondLst>
                                            <p:cond delay="0"/>
                                          </p:stCondLst>
                                        </p:cTn>
                                        <p:tgtEl>
                                          <p:spTgt spid="472"/>
                                        </p:tgtEl>
                                        <p:attrNameLst>
                                          <p:attrName>style.visibility</p:attrName>
                                        </p:attrNameLst>
                                      </p:cBhvr>
                                      <p:to>
                                        <p:strVal val="visible"/>
                                      </p:to>
                                    </p:set>
                                    <p:anim calcmode="lin" valueType="num">
                                      <p:cBhvr additive="base">
                                        <p:cTn dur="500"/>
                                        <p:tgtEl>
                                          <p:spTgt spid="472"/>
                                        </p:tgtEl>
                                        <p:attrNameLst>
                                          <p:attrName>ppt_x</p:attrName>
                                        </p:attrNameLst>
                                      </p:cBhvr>
                                      <p:tavLst>
                                        <p:tav fmla="" tm="0">
                                          <p:val>
                                            <p:strVal val="#ppt_x+1"/>
                                          </p:val>
                                        </p:tav>
                                        <p:tav fmla="" tm="100000">
                                          <p:val>
                                            <p:strVal val="#ppt_x"/>
                                          </p:val>
                                        </p:tav>
                                      </p:tavLst>
                                    </p:anim>
                                  </p:childTnLst>
                                </p:cTn>
                              </p:par>
                            </p:childTnLst>
                          </p:cTn>
                        </p:par>
                        <p:par>
                          <p:cTn fill="hold">
                            <p:stCondLst>
                              <p:cond delay="2001"/>
                            </p:stCondLst>
                            <p:childTnLst>
                              <p:par>
                                <p:cTn fill="hold" nodeType="afterEffect" presetClass="entr" presetID="2" presetSubtype="8">
                                  <p:stCondLst>
                                    <p:cond delay="0"/>
                                  </p:stCondLst>
                                  <p:childTnLst>
                                    <p:set>
                                      <p:cBhvr>
                                        <p:cTn dur="1" fill="hold">
                                          <p:stCondLst>
                                            <p:cond delay="0"/>
                                          </p:stCondLst>
                                        </p:cTn>
                                        <p:tgtEl>
                                          <p:spTgt spid="473"/>
                                        </p:tgtEl>
                                        <p:attrNameLst>
                                          <p:attrName>style.visibility</p:attrName>
                                        </p:attrNameLst>
                                      </p:cBhvr>
                                      <p:to>
                                        <p:strVal val="visible"/>
                                      </p:to>
                                    </p:set>
                                    <p:anim calcmode="lin" valueType="num">
                                      <p:cBhvr additive="base">
                                        <p:cTn dur="500"/>
                                        <p:tgtEl>
                                          <p:spTgt spid="47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74"/>
                                        </p:tgtEl>
                                        <p:attrNameLst>
                                          <p:attrName>style.visibility</p:attrName>
                                        </p:attrNameLst>
                                      </p:cBhvr>
                                      <p:to>
                                        <p:strVal val="visible"/>
                                      </p:to>
                                    </p:set>
                                    <p:anim calcmode="lin" valueType="num">
                                      <p:cBhvr additive="base">
                                        <p:cTn dur="500"/>
                                        <p:tgtEl>
                                          <p:spTgt spid="47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6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480" name="Google Shape;480;p66"/>
          <p:cNvSpPr txBox="1"/>
          <p:nvPr>
            <p:ph idx="1" type="body"/>
          </p:nvPr>
        </p:nvSpPr>
        <p:spPr>
          <a:xfrm>
            <a:off x="457200" y="1600200"/>
            <a:ext cx="4259262"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Mechanism:</a:t>
            </a:r>
            <a:endParaRPr/>
          </a:p>
          <a:p>
            <a:pPr indent="-215900" lvl="0" marL="342900" marR="0" rtl="0" algn="l">
              <a:lnSpc>
                <a:spcPct val="80000"/>
              </a:lnSpc>
              <a:spcBef>
                <a:spcPts val="40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Lateral Deiters nucleus is under the inhibitory effect of the red nucleus.</a:t>
            </a:r>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After transection below the red nucleus, the inhibitory effect ceases, which leads to hypertonicity of the extensors - decerebration rigidity</a:t>
            </a:r>
            <a:endParaRPr/>
          </a:p>
          <a:p>
            <a:pPr indent="-215900" lvl="0" marL="342900" marR="0" rtl="0" algn="l">
              <a:lnSpc>
                <a:spcPct val="80000"/>
              </a:lnSpc>
              <a:spcBef>
                <a:spcPts val="40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The cerebellum also has a braking effect on the nucleus of Deiters; therefore, the removal of the cerebellum leads to increased decerebration</a:t>
            </a:r>
            <a:endParaRPr/>
          </a:p>
        </p:txBody>
      </p:sp>
      <p:pic>
        <p:nvPicPr>
          <p:cNvPr id="481" name="Google Shape;481;p66"/>
          <p:cNvPicPr preferRelativeResize="0"/>
          <p:nvPr/>
        </p:nvPicPr>
        <p:blipFill rotWithShape="1">
          <a:blip r:embed="rId3">
            <a:alphaModFix/>
          </a:blip>
          <a:srcRect b="1768" l="0" r="4140" t="0"/>
          <a:stretch/>
        </p:blipFill>
        <p:spPr>
          <a:xfrm>
            <a:off x="4787900" y="564350"/>
            <a:ext cx="3980774" cy="6481301"/>
          </a:xfrm>
          <a:prstGeom prst="rect">
            <a:avLst/>
          </a:prstGeom>
          <a:noFill/>
          <a:ln>
            <a:noFill/>
          </a:ln>
        </p:spPr>
      </p:pic>
      <p:sp>
        <p:nvSpPr>
          <p:cNvPr id="482" name="Google Shape;482;p66"/>
          <p:cNvSpPr txBox="1"/>
          <p:nvPr/>
        </p:nvSpPr>
        <p:spPr>
          <a:xfrm>
            <a:off x="5379500" y="2740925"/>
            <a:ext cx="5970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highlight>
                  <a:srgbClr val="CCCCCC"/>
                </a:highlight>
                <a:latin typeface="Calibri"/>
                <a:ea typeface="Calibri"/>
                <a:cs typeface="Calibri"/>
                <a:sym typeface="Calibri"/>
              </a:rPr>
              <a:t>………….</a:t>
            </a:r>
            <a:endParaRPr b="0" i="0" sz="1400" u="none" cap="none" strike="noStrike">
              <a:solidFill>
                <a:srgbClr val="000000"/>
              </a:solidFill>
              <a:highlight>
                <a:srgbClr val="CCCCCC"/>
              </a:highlight>
              <a:latin typeface="Calibri"/>
              <a:ea typeface="Calibri"/>
              <a:cs typeface="Calibri"/>
              <a:sym typeface="Calibri"/>
            </a:endParaRPr>
          </a:p>
        </p:txBody>
      </p:sp>
      <p:sp>
        <p:nvSpPr>
          <p:cNvPr id="483" name="Google Shape;483;p66"/>
          <p:cNvSpPr txBox="1"/>
          <p:nvPr/>
        </p:nvSpPr>
        <p:spPr>
          <a:xfrm>
            <a:off x="4716450" y="6308725"/>
            <a:ext cx="26649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CCCCCC"/>
                </a:solidFill>
                <a:highlight>
                  <a:srgbClr val="D9D9D9"/>
                </a:highlight>
                <a:latin typeface="Calibri"/>
                <a:ea typeface="Calibri"/>
                <a:cs typeface="Calibri"/>
                <a:sym typeface="Calibri"/>
              </a:rPr>
              <a:t>_________________________________________________________________________________</a:t>
            </a:r>
            <a:endParaRPr b="0" i="0" sz="1400" u="none" cap="none" strike="noStrike">
              <a:solidFill>
                <a:srgbClr val="CCCCCC"/>
              </a:solidFill>
              <a:highlight>
                <a:srgbClr val="D9D9D9"/>
              </a:highlight>
              <a:latin typeface="Calibri"/>
              <a:ea typeface="Calibri"/>
              <a:cs typeface="Calibri"/>
              <a:sym typeface="Calibri"/>
            </a:endParaRPr>
          </a:p>
        </p:txBody>
      </p:sp>
      <p:sp>
        <p:nvSpPr>
          <p:cNvPr id="484" name="Google Shape;484;p66"/>
          <p:cNvSpPr txBox="1"/>
          <p:nvPr/>
        </p:nvSpPr>
        <p:spPr>
          <a:xfrm>
            <a:off x="6681950" y="5641775"/>
            <a:ext cx="597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EFEFEF"/>
                </a:solidFill>
                <a:highlight>
                  <a:srgbClr val="D9D9D9"/>
                </a:highlight>
                <a:latin typeface="Calibri"/>
                <a:ea typeface="Calibri"/>
                <a:cs typeface="Calibri"/>
                <a:sym typeface="Calibri"/>
              </a:rPr>
              <a:t>____</a:t>
            </a:r>
            <a:endParaRPr b="0" i="0" sz="1400" u="none" cap="none" strike="noStrike">
              <a:solidFill>
                <a:srgbClr val="EFEFEF"/>
              </a:solidFill>
              <a:highlight>
                <a:srgbClr val="D9D9D9"/>
              </a:highlight>
              <a:latin typeface="Calibri"/>
              <a:ea typeface="Calibri"/>
              <a:cs typeface="Calibri"/>
              <a:sym typeface="Calibri"/>
            </a:endParaRPr>
          </a:p>
        </p:txBody>
      </p:sp>
      <p:sp>
        <p:nvSpPr>
          <p:cNvPr id="485" name="Google Shape;485;p66"/>
          <p:cNvSpPr txBox="1"/>
          <p:nvPr/>
        </p:nvSpPr>
        <p:spPr>
          <a:xfrm>
            <a:off x="8114725" y="4708450"/>
            <a:ext cx="597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D9D9D9"/>
                </a:solidFill>
                <a:highlight>
                  <a:srgbClr val="EFEFEF"/>
                </a:highlight>
                <a:latin typeface="Calibri"/>
                <a:ea typeface="Calibri"/>
                <a:cs typeface="Calibri"/>
                <a:sym typeface="Calibri"/>
              </a:rPr>
              <a:t>……</a:t>
            </a:r>
            <a:endParaRPr b="0" i="0" sz="1400" u="none" cap="none" strike="noStrike">
              <a:solidFill>
                <a:srgbClr val="D9D9D9"/>
              </a:solidFill>
              <a:highlight>
                <a:srgbClr val="EFEFEF"/>
              </a:highlight>
              <a:latin typeface="Calibri"/>
              <a:ea typeface="Calibri"/>
              <a:cs typeface="Calibri"/>
              <a:sym typeface="Calibri"/>
            </a:endParaRPr>
          </a:p>
        </p:txBody>
      </p:sp>
      <p:sp>
        <p:nvSpPr>
          <p:cNvPr id="486" name="Google Shape;486;p66"/>
          <p:cNvSpPr txBox="1"/>
          <p:nvPr/>
        </p:nvSpPr>
        <p:spPr>
          <a:xfrm>
            <a:off x="7841800" y="5314100"/>
            <a:ext cx="562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EFEFEF"/>
                </a:solidFill>
                <a:highlight>
                  <a:srgbClr val="D9D9D9"/>
                </a:highlight>
                <a:latin typeface="Calibri"/>
                <a:ea typeface="Calibri"/>
                <a:cs typeface="Calibri"/>
                <a:sym typeface="Calibri"/>
              </a:rPr>
              <a:t>……</a:t>
            </a:r>
            <a:endParaRPr b="0" i="0" sz="1400" u="none" cap="none" strike="noStrike">
              <a:solidFill>
                <a:srgbClr val="EFEFEF"/>
              </a:solidFill>
              <a:highlight>
                <a:srgbClr val="D9D9D9"/>
              </a:highlight>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6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2"/>
              </a:buClr>
              <a:buSzPts val="4400"/>
              <a:buFont typeface="Arial"/>
              <a:buNone/>
            </a:pPr>
            <a:r>
              <a:rPr b="0" i="0" lang="en-US" sz="4400" u="none" cap="none" strike="noStrike">
                <a:solidFill>
                  <a:schemeClr val="lt2"/>
                </a:solidFill>
                <a:latin typeface="Arial"/>
                <a:ea typeface="Arial"/>
                <a:cs typeface="Arial"/>
                <a:sym typeface="Arial"/>
              </a:rPr>
              <a:t>Substantia nigra</a:t>
            </a:r>
            <a:endParaRPr/>
          </a:p>
        </p:txBody>
      </p:sp>
      <p:sp>
        <p:nvSpPr>
          <p:cNvPr id="492" name="Google Shape;492;p67"/>
          <p:cNvSpPr txBox="1"/>
          <p:nvPr>
            <p:ph idx="1" type="body"/>
          </p:nvPr>
        </p:nvSpPr>
        <p:spPr>
          <a:xfrm>
            <a:off x="0" y="2060575"/>
            <a:ext cx="6624637"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Closely related to quadrigemina, red nucleus, reticular formation of the brain stem, thalamus and striopallidarnoy system.</a:t>
            </a:r>
            <a:endParaRPr/>
          </a:p>
          <a:p>
            <a:pPr indent="-342900" lvl="0" marL="342900" marR="0" rtl="0" algn="l">
              <a:lnSpc>
                <a:spcPct val="9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Participates in the maintenance of plastic tone. Responsible for emotional behavior, precise movements, especially of the fingers; regulate acts of chewing and swallowing (pathology - parkinsonism)</a:t>
            </a:r>
            <a:endParaRPr/>
          </a:p>
          <a:p>
            <a:pPr indent="-342900" lvl="0" marL="342900" marR="0" rtl="0" algn="l">
              <a:lnSpc>
                <a:spcPct val="9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The black pigment appears in the cells by the age of 2–3 years; its chemical structure is dopamine, which is transported along axons to the basal ganglia.</a:t>
            </a:r>
            <a:endParaRPr/>
          </a:p>
        </p:txBody>
      </p:sp>
      <p:sp>
        <p:nvSpPr>
          <p:cNvPr id="493" name="Google Shape;493;p67"/>
          <p:cNvSpPr/>
          <p:nvPr/>
        </p:nvSpPr>
        <p:spPr>
          <a:xfrm>
            <a:off x="2627312" y="1196975"/>
            <a:ext cx="4598987" cy="6413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unpigmented neurons and neurons containing melanin pigment.</a:t>
            </a:r>
            <a:endParaRPr b="0" i="0" sz="1400" u="none" cap="none" strike="noStrike">
              <a:solidFill>
                <a:srgbClr val="000000"/>
              </a:solidFill>
              <a:latin typeface="Arial"/>
              <a:ea typeface="Arial"/>
              <a:cs typeface="Arial"/>
              <a:sym typeface="Arial"/>
            </a:endParaRPr>
          </a:p>
        </p:txBody>
      </p:sp>
      <p:sp>
        <p:nvSpPr>
          <p:cNvPr id="494" name="Google Shape;494;p67"/>
          <p:cNvSpPr/>
          <p:nvPr/>
        </p:nvSpPr>
        <p:spPr>
          <a:xfrm>
            <a:off x="6443662" y="1989137"/>
            <a:ext cx="2447925" cy="173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Mediators of the substantia nigra: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Dopamine (pigmented neurons)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Ach and GABA (non-pigmented neurons)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6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500" name="Google Shape;500;p68"/>
          <p:cNvSpPr txBox="1"/>
          <p:nvPr>
            <p:ph idx="1" type="body"/>
          </p:nvPr>
        </p:nvSpPr>
        <p:spPr>
          <a:xfrm>
            <a:off x="457200" y="1600200"/>
            <a:ext cx="49784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The locus ceruleus (blue nucleus) is a dense cluster neurons whose processes form divergent network with one entrance.</a:t>
            </a:r>
            <a:endParaRPr/>
          </a:p>
          <a:p>
            <a:pPr indent="-215900" lvl="0" marL="342900" marR="0" rtl="0" algn="l">
              <a:lnSpc>
                <a:spcPct val="80000"/>
              </a:lnSpc>
              <a:spcBef>
                <a:spcPts val="40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Its ascending fibers are projected to the structures of the cortex, diencephalon and cerebellum, the descending projections go into the spinal cord to the sympathetic centers and motoneurons.</a:t>
            </a:r>
            <a:endParaRPr/>
          </a:p>
          <a:p>
            <a:pPr indent="-342900" lvl="0" marL="342900" marR="0" rtl="0" algn="l">
              <a:lnSpc>
                <a:spcPct val="80000"/>
              </a:lnSpc>
              <a:spcBef>
                <a:spcPts val="40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 </a:t>
            </a:r>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The mediator is norepinephrine.</a:t>
            </a:r>
            <a:endParaRPr/>
          </a:p>
          <a:p>
            <a:pPr indent="-215900" lvl="0" marL="342900" marR="0" rtl="0" algn="l">
              <a:lnSpc>
                <a:spcPct val="80000"/>
              </a:lnSpc>
              <a:spcBef>
                <a:spcPts val="40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342900" lvl="0" marL="342900" marR="0" rtl="0" algn="l">
              <a:lnSpc>
                <a:spcPct val="80000"/>
              </a:lnSpc>
              <a:spcBef>
                <a:spcPts val="400"/>
              </a:spcBef>
              <a:spcAft>
                <a:spcPts val="0"/>
              </a:spcAft>
              <a:buClr>
                <a:schemeClr val="dk1"/>
              </a:buClr>
              <a:buSzPts val="2000"/>
              <a:buFont typeface="Arial"/>
              <a:buNone/>
            </a:pPr>
            <a:r>
              <a:rPr b="1" i="0" lang="en-US" sz="2000" u="none" cap="none" strike="noStrike">
                <a:solidFill>
                  <a:schemeClr val="dk1"/>
                </a:solidFill>
                <a:latin typeface="Arial"/>
                <a:ea typeface="Arial"/>
                <a:cs typeface="Arial"/>
                <a:sym typeface="Arial"/>
              </a:rPr>
              <a:t>Responsible for the physiological response of stress and anxiety.</a:t>
            </a:r>
            <a:endParaRPr/>
          </a:p>
        </p:txBody>
      </p:sp>
      <p:pic>
        <p:nvPicPr>
          <p:cNvPr descr="stvolemotion" id="501" name="Google Shape;501;p68"/>
          <p:cNvPicPr preferRelativeResize="0"/>
          <p:nvPr/>
        </p:nvPicPr>
        <p:blipFill rotWithShape="1">
          <a:blip r:embed="rId3">
            <a:alphaModFix/>
          </a:blip>
          <a:srcRect b="0" l="0" r="0" t="0"/>
          <a:stretch/>
        </p:blipFill>
        <p:spPr>
          <a:xfrm>
            <a:off x="6372225" y="1773237"/>
            <a:ext cx="1924050" cy="2016125"/>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69"/>
          <p:cNvSpPr/>
          <p:nvPr/>
        </p:nvSpPr>
        <p:spPr>
          <a:xfrm>
            <a:off x="228600" y="1600200"/>
            <a:ext cx="8915400" cy="2971800"/>
          </a:xfrm>
          <a:prstGeom prst="roundRect">
            <a:avLst>
              <a:gd fmla="val 16667" name="adj"/>
            </a:avLst>
          </a:prstGeom>
          <a:solidFill>
            <a:srgbClr val="0070C0"/>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00"/>
              </a:buClr>
              <a:buSzPts val="4400"/>
              <a:buFont typeface="Arial"/>
              <a:buNone/>
            </a:pPr>
            <a:r>
              <a:rPr b="1" i="0" lang="en-US" sz="4400" u="none" cap="none" strike="noStrike">
                <a:solidFill>
                  <a:srgbClr val="FFFF00"/>
                </a:solidFill>
                <a:latin typeface="Arial"/>
                <a:ea typeface="Arial"/>
                <a:cs typeface="Arial"/>
                <a:sym typeface="Arial"/>
              </a:rPr>
              <a:t>ONE OF THE VERY IMPORTANT </a:t>
            </a:r>
            <a:br>
              <a:rPr b="0" i="0" lang="en-US" sz="1800" u="none" cap="none" strike="noStrike">
                <a:solidFill>
                  <a:schemeClr val="dk1"/>
                </a:solidFill>
                <a:latin typeface="Arial"/>
                <a:ea typeface="Arial"/>
                <a:cs typeface="Arial"/>
                <a:sym typeface="Arial"/>
              </a:rPr>
            </a:br>
            <a:r>
              <a:rPr b="1" i="0" lang="en-US" sz="4400" u="none" cap="none" strike="noStrike">
                <a:solidFill>
                  <a:srgbClr val="FFFF00"/>
                </a:solidFill>
                <a:latin typeface="Arial"/>
                <a:ea typeface="Arial"/>
                <a:cs typeface="Arial"/>
                <a:sym typeface="Arial"/>
              </a:rPr>
              <a:t>MIDBRAIN FUNCTION ! ! ! ! !</a:t>
            </a:r>
            <a:br>
              <a:rPr b="0" i="0" lang="en-US" sz="1800" u="none" cap="none" strike="noStrike">
                <a:solidFill>
                  <a:schemeClr val="dk1"/>
                </a:solidFill>
                <a:latin typeface="Arial"/>
                <a:ea typeface="Arial"/>
                <a:cs typeface="Arial"/>
                <a:sym typeface="Arial"/>
              </a:rPr>
            </a:br>
            <a:r>
              <a:rPr b="1" i="1" lang="en-US" sz="4400" u="sng" cap="none" strike="noStrike">
                <a:solidFill>
                  <a:srgbClr val="CCFFFF"/>
                </a:solidFill>
                <a:latin typeface="Arial"/>
                <a:ea typeface="Arial"/>
                <a:cs typeface="Arial"/>
                <a:sym typeface="Arial"/>
              </a:rPr>
              <a:t>eyeballs movement regulation</a:t>
            </a:r>
            <a:endParaRPr b="0" i="0" sz="1400" u="none" cap="none" strike="noStrike">
              <a:solidFill>
                <a:srgbClr val="000000"/>
              </a:solidFill>
              <a:latin typeface="Arial"/>
              <a:ea typeface="Arial"/>
              <a:cs typeface="Arial"/>
              <a:sym typeface="Arial"/>
            </a:endParaRPr>
          </a:p>
        </p:txBody>
      </p: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08"/>
                                        </p:tgtEl>
                                        <p:attrNameLst>
                                          <p:attrName>style.visibility</p:attrName>
                                        </p:attrNameLst>
                                      </p:cBhvr>
                                      <p:to>
                                        <p:strVal val="visible"/>
                                      </p:to>
                                    </p:set>
                                    <p:animEffect filter="fade" transition="in">
                                      <p:cBhvr>
                                        <p:cTn dur="5000"/>
                                        <p:tgtEl>
                                          <p:spTgt spid="5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7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pic>
        <p:nvPicPr>
          <p:cNvPr descr="http://www.prozrenie.ru/wp-content/uploads/2014/04/28.jpg" id="514" name="Google Shape;514;p70"/>
          <p:cNvPicPr preferRelativeResize="0"/>
          <p:nvPr>
            <p:ph idx="1" type="body"/>
          </p:nvPr>
        </p:nvPicPr>
        <p:blipFill rotWithShape="1">
          <a:blip r:embed="rId3">
            <a:alphaModFix/>
          </a:blip>
          <a:srcRect b="0" l="0" r="0" t="0"/>
          <a:stretch/>
        </p:blipFill>
        <p:spPr>
          <a:xfrm>
            <a:off x="323850" y="692150"/>
            <a:ext cx="4660900" cy="3087687"/>
          </a:xfrm>
          <a:prstGeom prst="rect">
            <a:avLst/>
          </a:prstGeom>
          <a:noFill/>
          <a:ln>
            <a:noFill/>
          </a:ln>
        </p:spPr>
      </p:pic>
      <p:pic>
        <p:nvPicPr>
          <p:cNvPr descr="vertical nystagmus symptoms image search results" id="515" name="Google Shape;515;p70"/>
          <p:cNvPicPr preferRelativeResize="0"/>
          <p:nvPr/>
        </p:nvPicPr>
        <p:blipFill rotWithShape="1">
          <a:blip r:embed="rId4">
            <a:alphaModFix/>
          </a:blip>
          <a:srcRect b="0" l="0" r="0" t="0"/>
          <a:stretch/>
        </p:blipFill>
        <p:spPr>
          <a:xfrm>
            <a:off x="5257800" y="1052512"/>
            <a:ext cx="3886200" cy="5324475"/>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7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521" name="Google Shape;521;p7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The midbrain aqueduct surrounds the central gray matter belonging to the reticular formation. Its functions include participation in the regulation of sleep and wakefulness.</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7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400"/>
              <a:buFont typeface="Arial"/>
              <a:buNone/>
            </a:pPr>
            <a:r>
              <a:rPr b="1" i="0" lang="en-US" sz="4400" u="none" cap="none" strike="noStrike">
                <a:solidFill>
                  <a:schemeClr val="accent2"/>
                </a:solidFill>
                <a:latin typeface="Arial"/>
                <a:ea typeface="Arial"/>
                <a:cs typeface="Arial"/>
                <a:sym typeface="Arial"/>
              </a:rPr>
              <a:t>RETICULAR FORMATION</a:t>
            </a:r>
            <a:endParaRPr/>
          </a:p>
        </p:txBody>
      </p:sp>
      <p:sp>
        <p:nvSpPr>
          <p:cNvPr id="527" name="Google Shape;527;p7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Phylogenetically ancient brain core - occupies the mediocentral region of the medulla oblongata, the pons and the midbrain.</a:t>
            </a:r>
            <a:endParaRPr/>
          </a:p>
          <a:p>
            <a:pPr indent="-342900" lvl="0" marL="342900" marR="0" rtl="0" algn="l">
              <a:lnSpc>
                <a:spcPct val="8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                     It consists of a multitude of network structures forming complexes (for example, adrenergic, serotonergic, and noradrenergic neural systems).</a:t>
            </a:r>
            <a:endParaRPr/>
          </a:p>
          <a:p>
            <a:pPr indent="-342900" lvl="0" marL="342900" marR="0" rtl="0" algn="l">
              <a:lnSpc>
                <a:spcPct val="8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                    In the reticular formation are areas associated with the regulation of heart rhythm, blood pressure, respiration and other functions.</a:t>
            </a:r>
            <a:endParaRPr/>
          </a:p>
          <a:p>
            <a:pPr indent="-342900" lvl="0" marL="342900" marR="0" rtl="0" algn="l">
              <a:lnSpc>
                <a:spcPct val="8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                    Some of its descending paths block the transmission of impulses in the sensory conductors of the spinal cord and affect the system of stretching reflexes.</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pic>
        <p:nvPicPr>
          <p:cNvPr id="532" name="Google Shape;532;p73"/>
          <p:cNvPicPr preferRelativeResize="0"/>
          <p:nvPr/>
        </p:nvPicPr>
        <p:blipFill rotWithShape="1">
          <a:blip r:embed="rId3">
            <a:alphaModFix/>
          </a:blip>
          <a:srcRect b="0" l="0" r="0" t="0"/>
          <a:stretch/>
        </p:blipFill>
        <p:spPr>
          <a:xfrm>
            <a:off x="2057400" y="1143000"/>
            <a:ext cx="5319712" cy="5043487"/>
          </a:xfrm>
          <a:prstGeom prst="rect">
            <a:avLst/>
          </a:prstGeom>
          <a:noFill/>
          <a:ln>
            <a:noFill/>
          </a:ln>
        </p:spPr>
      </p:pic>
      <p:sp>
        <p:nvSpPr>
          <p:cNvPr id="533" name="Google Shape;533;p73"/>
          <p:cNvSpPr/>
          <p:nvPr/>
        </p:nvSpPr>
        <p:spPr>
          <a:xfrm>
            <a:off x="228600" y="152400"/>
            <a:ext cx="8382000"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3200"/>
              <a:buFont typeface="Arial"/>
              <a:buNone/>
            </a:pPr>
            <a:r>
              <a:rPr b="1" i="0" lang="en-US" sz="3200" u="none" cap="none" strike="noStrike">
                <a:solidFill>
                  <a:schemeClr val="accent2"/>
                </a:solidFill>
                <a:latin typeface="Arial"/>
                <a:ea typeface="Arial"/>
                <a:cs typeface="Arial"/>
                <a:sym typeface="Arial"/>
              </a:rPr>
              <a:t>RETICULAR FORMATION </a:t>
            </a:r>
            <a:br>
              <a:rPr b="0" i="0" lang="en-US" sz="3200" u="none" cap="none" strike="noStrike">
                <a:solidFill>
                  <a:schemeClr val="dk1"/>
                </a:solidFill>
                <a:latin typeface="Arial"/>
                <a:ea typeface="Arial"/>
                <a:cs typeface="Arial"/>
                <a:sym typeface="Arial"/>
              </a:rPr>
            </a:br>
            <a:r>
              <a:rPr b="1" i="0" lang="en-US" sz="3200" u="none" cap="none" strike="noStrike">
                <a:solidFill>
                  <a:schemeClr val="accent2"/>
                </a:solidFill>
                <a:latin typeface="Arial"/>
                <a:ea typeface="Arial"/>
                <a:cs typeface="Arial"/>
                <a:sym typeface="Arial"/>
              </a:rPr>
              <a:t>OF BRAINSTEM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533"/>
                                        </p:tgtEl>
                                        <p:attrNameLst>
                                          <p:attrName>style.visibility</p:attrName>
                                        </p:attrNameLst>
                                      </p:cBhvr>
                                      <p:to>
                                        <p:strVal val="visible"/>
                                      </p:to>
                                    </p:set>
                                    <p:anim calcmode="lin" valueType="num">
                                      <p:cBhvr additive="base">
                                        <p:cTn dur="500"/>
                                        <p:tgtEl>
                                          <p:spTgt spid="533"/>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532"/>
                                        </p:tgtEl>
                                        <p:attrNameLst>
                                          <p:attrName>style.visibility</p:attrName>
                                        </p:attrNameLst>
                                      </p:cBhvr>
                                      <p:to>
                                        <p:strVal val="visible"/>
                                      </p:to>
                                    </p:set>
                                    <p:animEffect filter="fade" transition="in">
                                      <p:cBhvr>
                                        <p:cTn dur="5000"/>
                                        <p:tgtEl>
                                          <p:spTgt spid="5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pic>
        <p:nvPicPr>
          <p:cNvPr id="538" name="Google Shape;538;p74"/>
          <p:cNvPicPr preferRelativeResize="0"/>
          <p:nvPr/>
        </p:nvPicPr>
        <p:blipFill rotWithShape="1">
          <a:blip r:embed="rId3">
            <a:alphaModFix/>
          </a:blip>
          <a:srcRect b="0" l="0" r="0" t="0"/>
          <a:stretch/>
        </p:blipFill>
        <p:spPr>
          <a:xfrm>
            <a:off x="755650" y="1512887"/>
            <a:ext cx="7504112" cy="4430712"/>
          </a:xfrm>
          <a:prstGeom prst="rect">
            <a:avLst/>
          </a:prstGeom>
          <a:noFill/>
          <a:ln>
            <a:noFill/>
          </a:ln>
        </p:spPr>
      </p:pic>
      <p:sp>
        <p:nvSpPr>
          <p:cNvPr id="539" name="Google Shape;539;p74"/>
          <p:cNvSpPr/>
          <p:nvPr/>
        </p:nvSpPr>
        <p:spPr>
          <a:xfrm>
            <a:off x="228600" y="152400"/>
            <a:ext cx="8382000"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3200"/>
              <a:buFont typeface="Arial"/>
              <a:buNone/>
            </a:pPr>
            <a:r>
              <a:rPr b="1" i="0" lang="en-US" sz="3200" u="none" cap="none" strike="noStrike">
                <a:solidFill>
                  <a:schemeClr val="accent2"/>
                </a:solidFill>
                <a:latin typeface="Arial"/>
                <a:ea typeface="Arial"/>
                <a:cs typeface="Arial"/>
                <a:sym typeface="Arial"/>
              </a:rPr>
              <a:t>Brain sagittal cross-section </a:t>
            </a:r>
            <a:br>
              <a:rPr b="0" i="0" lang="en-US" sz="3200" u="none" cap="none" strike="noStrike">
                <a:solidFill>
                  <a:schemeClr val="dk1"/>
                </a:solidFill>
                <a:latin typeface="Arial"/>
                <a:ea typeface="Arial"/>
                <a:cs typeface="Arial"/>
                <a:sym typeface="Arial"/>
              </a:rPr>
            </a:br>
            <a:r>
              <a:rPr b="1" i="0" lang="en-US" sz="3200" u="none" cap="none" strike="noStrike">
                <a:solidFill>
                  <a:schemeClr val="accent2"/>
                </a:solidFill>
                <a:latin typeface="Arial"/>
                <a:ea typeface="Arial"/>
                <a:cs typeface="Arial"/>
                <a:sym typeface="Arial"/>
              </a:rPr>
              <a:t>on the level of BRAINSTEM</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39"/>
                                        </p:tgtEl>
                                        <p:attrNameLst>
                                          <p:attrName>style.visibility</p:attrName>
                                        </p:attrNameLst>
                                      </p:cBhvr>
                                      <p:to>
                                        <p:strVal val="visible"/>
                                      </p:to>
                                    </p:set>
                                    <p:animEffect filter="fade" transition="in">
                                      <p:cBhvr>
                                        <p:cTn dur="1"/>
                                        <p:tgtEl>
                                          <p:spTgt spid="5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7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2"/>
              </a:buClr>
              <a:buSzPts val="4400"/>
              <a:buFont typeface="Arial"/>
              <a:buNone/>
            </a:pPr>
            <a:r>
              <a:rPr b="0" i="0" lang="en-US" sz="4400" u="none" cap="none" strike="noStrike">
                <a:solidFill>
                  <a:schemeClr val="lt2"/>
                </a:solidFill>
                <a:latin typeface="Arial"/>
                <a:ea typeface="Arial"/>
                <a:cs typeface="Arial"/>
                <a:sym typeface="Arial"/>
              </a:rPr>
              <a:t>Nonspecificity of the system</a:t>
            </a:r>
            <a:endParaRPr/>
          </a:p>
        </p:txBody>
      </p:sp>
      <p:sp>
        <p:nvSpPr>
          <p:cNvPr id="545" name="Google Shape;545;p75"/>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The reticular formation is a complex of polysynaptic pathways. Axons enter it not only from the ascending sensory tracts, but also from the systems of the trigeminal, auditory, and optic nerves. The complexity of neural networks and the degree of convergence of signals led to a violation of modal specificity.</a:t>
            </a:r>
            <a:endParaRPr/>
          </a:p>
          <a:p>
            <a:pPr indent="-342900" lvl="0" marL="342900" marR="0" rtl="0" algn="l">
              <a:lnSpc>
                <a:spcPct val="9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Therefore, most of the neurons of the reticular system are activated with the same degree of lightness by various sensory stimuli, in this respect the reticular formation is nonspecific.</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76"/>
          <p:cNvSpPr/>
          <p:nvPr/>
        </p:nvSpPr>
        <p:spPr>
          <a:xfrm>
            <a:off x="228600" y="152400"/>
            <a:ext cx="8382000"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3200"/>
              <a:buFont typeface="Arial"/>
              <a:buNone/>
            </a:pPr>
            <a:r>
              <a:rPr b="1" i="0" lang="en-US" sz="3200" u="none" cap="none" strike="noStrike">
                <a:solidFill>
                  <a:schemeClr val="accent2"/>
                </a:solidFill>
                <a:latin typeface="Arial"/>
                <a:ea typeface="Arial"/>
                <a:cs typeface="Arial"/>
                <a:sym typeface="Arial"/>
              </a:rPr>
              <a:t>Functions of reticular formation</a:t>
            </a:r>
            <a:endParaRPr b="0" i="0" sz="1400" u="none" cap="none" strike="noStrike">
              <a:solidFill>
                <a:srgbClr val="000000"/>
              </a:solidFill>
              <a:latin typeface="Arial"/>
              <a:ea typeface="Arial"/>
              <a:cs typeface="Arial"/>
              <a:sym typeface="Arial"/>
            </a:endParaRPr>
          </a:p>
        </p:txBody>
      </p:sp>
      <p:sp>
        <p:nvSpPr>
          <p:cNvPr id="551" name="Google Shape;551;p76"/>
          <p:cNvSpPr/>
          <p:nvPr/>
        </p:nvSpPr>
        <p:spPr>
          <a:xfrm>
            <a:off x="457200" y="1185862"/>
            <a:ext cx="8001000" cy="719137"/>
          </a:xfrm>
          <a:prstGeom prst="roundRect">
            <a:avLst>
              <a:gd fmla="val 16667" name="adj"/>
            </a:avLst>
          </a:prstGeom>
          <a:solidFill>
            <a:srgbClr val="0070C0"/>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hlink"/>
              </a:buClr>
              <a:buSzPts val="3840"/>
              <a:buFont typeface="Tahoma"/>
              <a:buNone/>
            </a:pPr>
            <a:r>
              <a:rPr b="0" i="0" lang="en-US" sz="3200" u="none" cap="none" strike="noStrike">
                <a:solidFill>
                  <a:srgbClr val="CCFFFF"/>
                </a:solidFill>
                <a:latin typeface="Tahoma"/>
                <a:ea typeface="Tahoma"/>
                <a:cs typeface="Tahoma"/>
                <a:sym typeface="Tahoma"/>
              </a:rPr>
              <a:t>1. Respiration regulation </a:t>
            </a:r>
            <a:r>
              <a:rPr b="0" i="0" lang="en-US" sz="1800" u="none" cap="none" strike="noStrike">
                <a:solidFill>
                  <a:srgbClr val="FFFF00"/>
                </a:solidFill>
                <a:latin typeface="Tahoma"/>
                <a:ea typeface="Tahoma"/>
                <a:cs typeface="Tahoma"/>
                <a:sym typeface="Tahoma"/>
              </a:rPr>
              <a:t>(1885, Mislavsky).</a:t>
            </a:r>
            <a:endParaRPr b="0" i="0" sz="1400" u="none" cap="none" strike="noStrike">
              <a:solidFill>
                <a:srgbClr val="000000"/>
              </a:solidFill>
              <a:latin typeface="Arial"/>
              <a:ea typeface="Arial"/>
              <a:cs typeface="Arial"/>
              <a:sym typeface="Arial"/>
            </a:endParaRPr>
          </a:p>
        </p:txBody>
      </p:sp>
      <p:sp>
        <p:nvSpPr>
          <p:cNvPr id="552" name="Google Shape;552;p76"/>
          <p:cNvSpPr/>
          <p:nvPr/>
        </p:nvSpPr>
        <p:spPr>
          <a:xfrm>
            <a:off x="457200" y="2295525"/>
            <a:ext cx="8001000" cy="904875"/>
          </a:xfrm>
          <a:prstGeom prst="roundRect">
            <a:avLst>
              <a:gd fmla="val 16667" name="adj"/>
            </a:avLst>
          </a:prstGeom>
          <a:solidFill>
            <a:srgbClr val="0070C0"/>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hlink"/>
              </a:buClr>
              <a:buSzPts val="3360"/>
              <a:buFont typeface="Tahoma"/>
              <a:buNone/>
            </a:pPr>
            <a:r>
              <a:rPr b="0" i="0" lang="en-US" sz="2800" u="none" cap="none" strike="noStrike">
                <a:solidFill>
                  <a:srgbClr val="CCFFFF"/>
                </a:solidFill>
                <a:latin typeface="Tahoma"/>
                <a:ea typeface="Tahoma"/>
                <a:cs typeface="Tahoma"/>
                <a:sym typeface="Tahoma"/>
              </a:rPr>
              <a:t>2. Heart and vessel activity regulation</a:t>
            </a:r>
            <a:br>
              <a:rPr b="0" i="0" lang="en-US" sz="1800" u="none" cap="none" strike="noStrike">
                <a:solidFill>
                  <a:schemeClr val="dk1"/>
                </a:solidFill>
                <a:latin typeface="Arial"/>
                <a:ea typeface="Arial"/>
                <a:cs typeface="Arial"/>
                <a:sym typeface="Arial"/>
              </a:rPr>
            </a:br>
            <a:r>
              <a:rPr b="0" i="0" lang="en-US" sz="1800" u="none" cap="none" strike="noStrike">
                <a:solidFill>
                  <a:srgbClr val="FFFF00"/>
                </a:solidFill>
                <a:latin typeface="Tahoma"/>
                <a:ea typeface="Tahoma"/>
                <a:cs typeface="Tahoma"/>
                <a:sym typeface="Tahoma"/>
              </a:rPr>
              <a:t>(1871, Ovsyannikov).</a:t>
            </a:r>
            <a:endParaRPr b="0" i="0" sz="1400" u="none" cap="none" strike="noStrike">
              <a:solidFill>
                <a:srgbClr val="000000"/>
              </a:solidFill>
              <a:latin typeface="Arial"/>
              <a:ea typeface="Arial"/>
              <a:cs typeface="Arial"/>
              <a:sym typeface="Arial"/>
            </a:endParaRPr>
          </a:p>
        </p:txBody>
      </p:sp>
      <p:sp>
        <p:nvSpPr>
          <p:cNvPr id="553" name="Google Shape;553;p76"/>
          <p:cNvSpPr/>
          <p:nvPr/>
        </p:nvSpPr>
        <p:spPr>
          <a:xfrm>
            <a:off x="457200" y="3362325"/>
            <a:ext cx="8001000" cy="904875"/>
          </a:xfrm>
          <a:prstGeom prst="roundRect">
            <a:avLst>
              <a:gd fmla="val 16667" name="adj"/>
            </a:avLst>
          </a:prstGeom>
          <a:solidFill>
            <a:srgbClr val="0070C0"/>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hlink"/>
              </a:buClr>
              <a:buSzPts val="3840"/>
              <a:buFont typeface="Tahoma"/>
              <a:buNone/>
            </a:pPr>
            <a:r>
              <a:rPr b="0" i="0" lang="en-US" sz="3200" u="none" cap="none" strike="noStrike">
                <a:solidFill>
                  <a:srgbClr val="CCFFFF"/>
                </a:solidFill>
                <a:latin typeface="Tahoma"/>
                <a:ea typeface="Tahoma"/>
                <a:cs typeface="Tahoma"/>
                <a:sym typeface="Tahoma"/>
              </a:rPr>
              <a:t>3. Brain cortex activation via thalamus.</a:t>
            </a:r>
            <a:br>
              <a:rPr b="0" i="0" lang="en-US" sz="1800" u="none" cap="none" strike="noStrike">
                <a:solidFill>
                  <a:schemeClr val="dk1"/>
                </a:solidFill>
                <a:latin typeface="Arial"/>
                <a:ea typeface="Arial"/>
                <a:cs typeface="Arial"/>
                <a:sym typeface="Arial"/>
              </a:rPr>
            </a:br>
            <a:r>
              <a:rPr b="0" i="0" lang="en-US" sz="1800" u="none" cap="none" strike="noStrike">
                <a:solidFill>
                  <a:srgbClr val="FFFF00"/>
                </a:solidFill>
                <a:latin typeface="Tahoma"/>
                <a:ea typeface="Tahoma"/>
                <a:cs typeface="Tahoma"/>
                <a:sym typeface="Tahoma"/>
              </a:rPr>
              <a:t>Reaction of desynchronization.</a:t>
            </a:r>
            <a:endParaRPr b="0" i="0" sz="1400" u="none" cap="none" strike="noStrike">
              <a:solidFill>
                <a:srgbClr val="000000"/>
              </a:solidFill>
              <a:latin typeface="Arial"/>
              <a:ea typeface="Arial"/>
              <a:cs typeface="Arial"/>
              <a:sym typeface="Arial"/>
            </a:endParaRPr>
          </a:p>
        </p:txBody>
      </p:sp>
      <p:sp>
        <p:nvSpPr>
          <p:cNvPr id="554" name="Google Shape;554;p76"/>
          <p:cNvSpPr/>
          <p:nvPr/>
        </p:nvSpPr>
        <p:spPr>
          <a:xfrm>
            <a:off x="457200" y="4495800"/>
            <a:ext cx="8001000" cy="838200"/>
          </a:xfrm>
          <a:prstGeom prst="roundRect">
            <a:avLst>
              <a:gd fmla="val 16667" name="adj"/>
            </a:avLst>
          </a:prstGeom>
          <a:solidFill>
            <a:srgbClr val="0070C0"/>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hlink"/>
              </a:buClr>
              <a:buSzPts val="3600"/>
              <a:buFont typeface="Tahoma"/>
              <a:buNone/>
            </a:pPr>
            <a:r>
              <a:rPr b="0" i="0" lang="en-US" sz="3000" u="none" cap="none" strike="noStrike">
                <a:solidFill>
                  <a:srgbClr val="CCFFFF"/>
                </a:solidFill>
                <a:latin typeface="Tahoma"/>
                <a:ea typeface="Tahoma"/>
                <a:cs typeface="Tahoma"/>
                <a:sym typeface="Tahoma"/>
              </a:rPr>
              <a:t>4. Spinal reflexes activation.</a:t>
            </a:r>
            <a:br>
              <a:rPr b="0" i="0" lang="en-US" sz="1800" u="none" cap="none" strike="noStrike">
                <a:solidFill>
                  <a:schemeClr val="dk1"/>
                </a:solidFill>
                <a:latin typeface="Arial"/>
                <a:ea typeface="Arial"/>
                <a:cs typeface="Arial"/>
                <a:sym typeface="Arial"/>
              </a:rPr>
            </a:br>
            <a:r>
              <a:rPr b="0" i="0" lang="en-US" sz="1800" u="none" cap="none" strike="noStrike">
                <a:solidFill>
                  <a:srgbClr val="FFFF00"/>
                </a:solidFill>
                <a:latin typeface="Tahoma"/>
                <a:ea typeface="Tahoma"/>
                <a:cs typeface="Tahoma"/>
                <a:sym typeface="Tahoma"/>
              </a:rPr>
              <a:t>N. Reticularis lateralis.</a:t>
            </a:r>
            <a:endParaRPr b="0" i="0" sz="1400" u="none" cap="none" strike="noStrike">
              <a:solidFill>
                <a:srgbClr val="000000"/>
              </a:solidFill>
              <a:latin typeface="Arial"/>
              <a:ea typeface="Arial"/>
              <a:cs typeface="Arial"/>
              <a:sym typeface="Arial"/>
            </a:endParaRPr>
          </a:p>
        </p:txBody>
      </p:sp>
      <p:sp>
        <p:nvSpPr>
          <p:cNvPr id="555" name="Google Shape;555;p76"/>
          <p:cNvSpPr/>
          <p:nvPr/>
        </p:nvSpPr>
        <p:spPr>
          <a:xfrm>
            <a:off x="457200" y="5681662"/>
            <a:ext cx="8077200" cy="871537"/>
          </a:xfrm>
          <a:prstGeom prst="roundRect">
            <a:avLst>
              <a:gd fmla="val 16667" name="adj"/>
            </a:avLst>
          </a:prstGeom>
          <a:solidFill>
            <a:srgbClr val="0070C0"/>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hlink"/>
              </a:buClr>
              <a:buSzPts val="3480"/>
              <a:buFont typeface="Tahoma"/>
              <a:buNone/>
            </a:pPr>
            <a:r>
              <a:rPr b="0" i="0" lang="en-US" sz="2900" u="none" cap="none" strike="noStrike">
                <a:solidFill>
                  <a:srgbClr val="CCFFFF"/>
                </a:solidFill>
                <a:latin typeface="Tahoma"/>
                <a:ea typeface="Tahoma"/>
                <a:cs typeface="Tahoma"/>
                <a:sym typeface="Tahoma"/>
              </a:rPr>
              <a:t>5. Spinal reflexes inhibition.</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360"/>
              </a:spcBef>
              <a:spcAft>
                <a:spcPts val="0"/>
              </a:spcAft>
              <a:buClr>
                <a:schemeClr val="hlink"/>
              </a:buClr>
              <a:buSzPts val="2160"/>
              <a:buFont typeface="Tahoma"/>
              <a:buNone/>
            </a:pPr>
            <a:r>
              <a:rPr b="0" i="0" lang="en-US" sz="1800" u="none" cap="none" strike="noStrike">
                <a:solidFill>
                  <a:srgbClr val="FFFF00"/>
                </a:solidFill>
                <a:latin typeface="Tahoma"/>
                <a:ea typeface="Tahoma"/>
                <a:cs typeface="Tahoma"/>
                <a:sym typeface="Tahoma"/>
              </a:rPr>
              <a:t>1862, Sechenov. Reticular giant nucleus.</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50"/>
                                        </p:tgtEl>
                                        <p:attrNameLst>
                                          <p:attrName>style.visibility</p:attrName>
                                        </p:attrNameLst>
                                      </p:cBhvr>
                                      <p:to>
                                        <p:strVal val="visible"/>
                                      </p:to>
                                    </p:set>
                                    <p:animEffect filter="fade" transition="in">
                                      <p:cBhvr>
                                        <p:cTn dur="1"/>
                                        <p:tgtEl>
                                          <p:spTgt spid="550"/>
                                        </p:tgtEl>
                                      </p:cBhvr>
                                    </p:animEffect>
                                  </p:childTnLst>
                                </p:cTn>
                              </p:par>
                            </p:childTnLst>
                          </p:cTn>
                        </p:par>
                        <p:par>
                          <p:cTn fill="hold">
                            <p:stCondLst>
                              <p:cond delay="1"/>
                            </p:stCondLst>
                            <p:childTnLst>
                              <p:par>
                                <p:cTn fill="hold" nodeType="afterEffect" presetClass="entr" presetID="10" presetSubtype="0">
                                  <p:stCondLst>
                                    <p:cond delay="0"/>
                                  </p:stCondLst>
                                  <p:childTnLst>
                                    <p:set>
                                      <p:cBhvr>
                                        <p:cTn dur="1" fill="hold">
                                          <p:stCondLst>
                                            <p:cond delay="0"/>
                                          </p:stCondLst>
                                        </p:cTn>
                                        <p:tgtEl>
                                          <p:spTgt spid="551"/>
                                        </p:tgtEl>
                                        <p:attrNameLst>
                                          <p:attrName>style.visibility</p:attrName>
                                        </p:attrNameLst>
                                      </p:cBhvr>
                                      <p:to>
                                        <p:strVal val="visible"/>
                                      </p:to>
                                    </p:set>
                                    <p:animEffect filter="fade" transition="in">
                                      <p:cBhvr>
                                        <p:cTn dur="1"/>
                                        <p:tgtEl>
                                          <p:spTgt spid="551"/>
                                        </p:tgtEl>
                                      </p:cBhvr>
                                    </p:animEffect>
                                  </p:childTnLst>
                                </p:cTn>
                              </p:par>
                            </p:childTnLst>
                          </p:cTn>
                        </p:par>
                        <p:par>
                          <p:cTn fill="hold">
                            <p:stCondLst>
                              <p:cond delay="2"/>
                            </p:stCondLst>
                            <p:childTnLst>
                              <p:par>
                                <p:cTn fill="hold" nodeType="afterEffect" presetClass="entr" presetID="10" presetSubtype="0">
                                  <p:stCondLst>
                                    <p:cond delay="0"/>
                                  </p:stCondLst>
                                  <p:childTnLst>
                                    <p:set>
                                      <p:cBhvr>
                                        <p:cTn dur="1" fill="hold">
                                          <p:stCondLst>
                                            <p:cond delay="0"/>
                                          </p:stCondLst>
                                        </p:cTn>
                                        <p:tgtEl>
                                          <p:spTgt spid="552"/>
                                        </p:tgtEl>
                                        <p:attrNameLst>
                                          <p:attrName>style.visibility</p:attrName>
                                        </p:attrNameLst>
                                      </p:cBhvr>
                                      <p:to>
                                        <p:strVal val="visible"/>
                                      </p:to>
                                    </p:set>
                                    <p:animEffect filter="fade" transition="in">
                                      <p:cBhvr>
                                        <p:cTn dur="1"/>
                                        <p:tgtEl>
                                          <p:spTgt spid="552"/>
                                        </p:tgtEl>
                                      </p:cBhvr>
                                    </p:animEffect>
                                  </p:childTnLst>
                                </p:cTn>
                              </p:par>
                            </p:childTnLst>
                          </p:cTn>
                        </p:par>
                        <p:par>
                          <p:cTn fill="hold">
                            <p:stCondLst>
                              <p:cond delay="3"/>
                            </p:stCondLst>
                            <p:childTnLst>
                              <p:par>
                                <p:cTn fill="hold" nodeType="afterEffect" presetClass="entr" presetID="10" presetSubtype="0">
                                  <p:stCondLst>
                                    <p:cond delay="0"/>
                                  </p:stCondLst>
                                  <p:childTnLst>
                                    <p:set>
                                      <p:cBhvr>
                                        <p:cTn dur="1" fill="hold">
                                          <p:stCondLst>
                                            <p:cond delay="0"/>
                                          </p:stCondLst>
                                        </p:cTn>
                                        <p:tgtEl>
                                          <p:spTgt spid="553"/>
                                        </p:tgtEl>
                                        <p:attrNameLst>
                                          <p:attrName>style.visibility</p:attrName>
                                        </p:attrNameLst>
                                      </p:cBhvr>
                                      <p:to>
                                        <p:strVal val="visible"/>
                                      </p:to>
                                    </p:set>
                                    <p:animEffect filter="fade" transition="in">
                                      <p:cBhvr>
                                        <p:cTn dur="500"/>
                                        <p:tgtEl>
                                          <p:spTgt spid="553"/>
                                        </p:tgtEl>
                                      </p:cBhvr>
                                    </p:animEffect>
                                  </p:childTnLst>
                                </p:cTn>
                              </p:par>
                            </p:childTnLst>
                          </p:cTn>
                        </p:par>
                        <p:par>
                          <p:cTn fill="hold">
                            <p:stCondLst>
                              <p:cond delay="503"/>
                            </p:stCondLst>
                            <p:childTnLst>
                              <p:par>
                                <p:cTn fill="hold" nodeType="afterEffect" presetClass="entr" presetID="10" presetSubtype="0">
                                  <p:stCondLst>
                                    <p:cond delay="0"/>
                                  </p:stCondLst>
                                  <p:childTnLst>
                                    <p:set>
                                      <p:cBhvr>
                                        <p:cTn dur="1" fill="hold">
                                          <p:stCondLst>
                                            <p:cond delay="0"/>
                                          </p:stCondLst>
                                        </p:cTn>
                                        <p:tgtEl>
                                          <p:spTgt spid="554"/>
                                        </p:tgtEl>
                                        <p:attrNameLst>
                                          <p:attrName>style.visibility</p:attrName>
                                        </p:attrNameLst>
                                      </p:cBhvr>
                                      <p:to>
                                        <p:strVal val="visible"/>
                                      </p:to>
                                    </p:set>
                                    <p:animEffect filter="fade" transition="in">
                                      <p:cBhvr>
                                        <p:cTn dur="500"/>
                                        <p:tgtEl>
                                          <p:spTgt spid="554"/>
                                        </p:tgtEl>
                                      </p:cBhvr>
                                    </p:animEffect>
                                  </p:childTnLst>
                                </p:cTn>
                              </p:par>
                            </p:childTnLst>
                          </p:cTn>
                        </p:par>
                        <p:par>
                          <p:cTn fill="hold">
                            <p:stCondLst>
                              <p:cond delay="1003"/>
                            </p:stCondLst>
                            <p:childTnLst>
                              <p:par>
                                <p:cTn fill="hold" nodeType="afterEffect" presetClass="entr" presetID="10" presetSubtype="0">
                                  <p:stCondLst>
                                    <p:cond delay="0"/>
                                  </p:stCondLst>
                                  <p:childTnLst>
                                    <p:set>
                                      <p:cBhvr>
                                        <p:cTn dur="1" fill="hold">
                                          <p:stCondLst>
                                            <p:cond delay="0"/>
                                          </p:stCondLst>
                                        </p:cTn>
                                        <p:tgtEl>
                                          <p:spTgt spid="555"/>
                                        </p:tgtEl>
                                        <p:attrNameLst>
                                          <p:attrName>style.visibility</p:attrName>
                                        </p:attrNameLst>
                                      </p:cBhvr>
                                      <p:to>
                                        <p:strVal val="visible"/>
                                      </p:to>
                                    </p:set>
                                    <p:animEffect filter="fade" transition="in">
                                      <p:cBhvr>
                                        <p:cTn dur="500"/>
                                        <p:tgtEl>
                                          <p:spTgt spid="5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7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000"/>
              <a:buFont typeface="Arial"/>
              <a:buNone/>
            </a:pPr>
            <a:r>
              <a:rPr b="1" i="0" lang="en-US" sz="4000" u="none" cap="none" strike="noStrike">
                <a:solidFill>
                  <a:schemeClr val="lt2"/>
                </a:solidFill>
                <a:latin typeface="Arial"/>
                <a:ea typeface="Arial"/>
                <a:cs typeface="Arial"/>
                <a:sym typeface="Arial"/>
              </a:rPr>
              <a:t>Projections of the ascending reticular activating system</a:t>
            </a:r>
            <a:endParaRPr/>
          </a:p>
        </p:txBody>
      </p:sp>
      <p:sp>
        <p:nvSpPr>
          <p:cNvPr id="561" name="Google Shape;561;p77"/>
          <p:cNvSpPr/>
          <p:nvPr/>
        </p:nvSpPr>
        <p:spPr>
          <a:xfrm>
            <a:off x="671000" y="2001400"/>
            <a:ext cx="8302500" cy="3970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The scheme shows the general system of control of brain activity.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                 The central component of this system is located in the reticular formation of the pons, midbrain; this is the bulboreticular facilitating area.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                  The excitatory signals from this area come primarily to the thalamus, where they excite a new system of neurons.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7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pic>
        <p:nvPicPr>
          <p:cNvPr id="567" name="Google Shape;567;p78"/>
          <p:cNvPicPr preferRelativeResize="0"/>
          <p:nvPr>
            <p:ph idx="1" type="body"/>
          </p:nvPr>
        </p:nvPicPr>
        <p:blipFill rotWithShape="1">
          <a:blip r:embed="rId3">
            <a:alphaModFix/>
          </a:blip>
          <a:srcRect b="0" l="0" r="0" t="0"/>
          <a:stretch/>
        </p:blipFill>
        <p:spPr>
          <a:xfrm>
            <a:off x="4211637" y="1628775"/>
            <a:ext cx="4608512" cy="4525962"/>
          </a:xfrm>
          <a:prstGeom prst="rect">
            <a:avLst/>
          </a:prstGeom>
          <a:noFill/>
          <a:ln>
            <a:noFill/>
          </a:ln>
        </p:spPr>
      </p:pic>
      <p:sp>
        <p:nvSpPr>
          <p:cNvPr id="568" name="Google Shape;568;p78"/>
          <p:cNvSpPr/>
          <p:nvPr/>
        </p:nvSpPr>
        <p:spPr>
          <a:xfrm>
            <a:off x="323850" y="1700212"/>
            <a:ext cx="4319587" cy="2032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The reticular formation is a complex of polymorphic neurons of various sizes associated with all CNS structures, between which there are close contacts in the form of chemical and electrical synapses, located from the spinal cord to the thalamus nuclei</a:t>
            </a:r>
            <a:endParaRPr b="0" i="0" sz="1400" u="none" cap="none" strike="noStrike">
              <a:solidFill>
                <a:srgbClr val="000000"/>
              </a:solidFill>
              <a:latin typeface="Arial"/>
              <a:ea typeface="Arial"/>
              <a:cs typeface="Arial"/>
              <a:sym typeface="Arial"/>
            </a:endParaRPr>
          </a:p>
        </p:txBody>
      </p:sp>
      <p:sp>
        <p:nvSpPr>
          <p:cNvPr id="569" name="Google Shape;569;p78"/>
          <p:cNvSpPr/>
          <p:nvPr/>
        </p:nvSpPr>
        <p:spPr>
          <a:xfrm>
            <a:off x="468312" y="4797425"/>
            <a:ext cx="4572000" cy="14652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RF neurons are highly sensitive to chemical effects;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Neurons of the RF are polysensory, i.e. stimulate stimulation from various receptors.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79"/>
          <p:cNvSpPr txBox="1"/>
          <p:nvPr>
            <p:ph idx="1" type="body"/>
          </p:nvPr>
        </p:nvSpPr>
        <p:spPr>
          <a:xfrm>
            <a:off x="539750" y="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Thanks to the works of G. Megun and J. Moruzzi, along with the nonspecific descending effects of the reticular formation of the brainstem, its ascending, activating effects on the cerebral cortex were discovered.</a:t>
            </a:r>
            <a:endParaRPr/>
          </a:p>
          <a:p>
            <a:pPr indent="-342900" lvl="0" marL="342900" marR="0" rtl="0" algn="l">
              <a:lnSpc>
                <a:spcPct val="8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If through the implanted electrodes to irritate the central parts of the reticular formation of the  brainstem, the cat, which is in a sleepy state, awakens. This behavioral awakening response is accompanied by characteristic changes in the frequency spectrum of the electroencephalogram, a transition from regular, high-voltage oscillations of the α-rhythm to low-voltage oscillations (β-rhythm).</a:t>
            </a:r>
            <a:endParaRPr/>
          </a:p>
          <a:p>
            <a:pPr indent="-342900" lvl="0" marL="342900" marR="0" rtl="0" algn="l">
              <a:lnSpc>
                <a:spcPct val="8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This electroencephalographic reaction is called desynchronization reaction.</a:t>
            </a:r>
            <a:endParaRPr/>
          </a:p>
        </p:txBody>
      </p:sp>
      <p:pic>
        <p:nvPicPr>
          <p:cNvPr descr="Глава III - Лурия А. Р. Основы нейропсихологии. Учеб пособие для студ высш учеб заведений" id="575" name="Google Shape;575;p79"/>
          <p:cNvPicPr preferRelativeResize="0"/>
          <p:nvPr/>
        </p:nvPicPr>
        <p:blipFill rotWithShape="1">
          <a:blip r:embed="rId3">
            <a:alphaModFix/>
          </a:blip>
          <a:srcRect b="0" l="0" r="0" t="0"/>
          <a:stretch/>
        </p:blipFill>
        <p:spPr>
          <a:xfrm>
            <a:off x="3563937" y="4229100"/>
            <a:ext cx="4824412" cy="262890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8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581" name="Google Shape;581;p80"/>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The level of activity of the reticular formation and, therefore, the level of activity of the large brain is largely determined by the number and nature of sensory signals entering the brain from the periphery.</a:t>
            </a:r>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Thus, pain signals excite extremely strongly the reticular formation of the brain stem, increasing the reactions of attention and anxiety.</a:t>
            </a:r>
            <a:endParaRPr/>
          </a:p>
          <a:p>
            <a:pPr indent="-215900" lvl="0" marL="342900" marR="0" rtl="0" algn="l">
              <a:lnSpc>
                <a:spcPct val="80000"/>
              </a:lnSpc>
              <a:spcBef>
                <a:spcPts val="40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The importance of sensory signals for maintaining the active state of the reticular formation of the brain stem is demonstrated by the intersection of the brain stem above the entry point into the brain of the V pair of cranial nerves. These nerves enter the upper sections of the brain stem and transmit a significant amount of somatosensory signals to the brain.</a:t>
            </a:r>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Stopping the flow of signals into the reticular formation of the brain stem dramatically reduces its activity, which leads the body to a state of coma (coma is a severe unconscious state). When the brain stem is crossed below the entry point of the V pair of cranial nerves, coma does not occur.</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8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587" name="Google Shape;587;p8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Blue nucleus and noradrenaline system. Nerve fibers from this region spread to the basal ganglia, olfactory region, cerebellum, brain stem, and cerebral cortex. The endings of fibers secrete norepinephrine, as a rule, stimulating the brain and increasing its activity.</a:t>
            </a:r>
            <a:endParaRPr/>
          </a:p>
          <a:p>
            <a:pPr indent="-190500" lvl="0" marL="342900" marR="0" rtl="0" algn="l">
              <a:lnSpc>
                <a:spcPct val="90000"/>
              </a:lnSpc>
              <a:spcBef>
                <a:spcPts val="48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a:p>
            <a:pPr indent="-342900" lvl="0" marL="342900" marR="0" rtl="0" algn="l">
              <a:lnSpc>
                <a:spcPct val="9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Substance nigra and dopaminergic system. Nerve fibers go to the caudate nucleus and the shell and release dopamine. Part of the fiber is directed to the hypothalamus and the limbic system. Black pigment (DOPA) appears in cells by 2-3 years. The destruction of dopaminergic neurons of the black substance leads to the development of Parkinson's disease.</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8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593" name="Google Shape;593;p8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Raphe neurons and serotonergic system.</a:t>
            </a:r>
            <a:endParaRPr/>
          </a:p>
          <a:p>
            <a:pPr indent="-342900" lvl="0" marL="342900" marR="0" rtl="0" algn="l">
              <a:lnSpc>
                <a:spcPct val="9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             Nerve fibers travel to the midbrain, cortex and spinal cord.</a:t>
            </a:r>
            <a:endParaRPr/>
          </a:p>
          <a:p>
            <a:pPr indent="-342900" lvl="0" marL="342900" marR="0" rtl="0" algn="l">
              <a:lnSpc>
                <a:spcPct val="9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Serotonin is involved in the functioning of the antinociceptive system, sleep mechanisms and the development of a number of neuropsychiatric disorders.</a:t>
            </a:r>
            <a:endParaRPr/>
          </a:p>
          <a:p>
            <a:pPr indent="-342900" lvl="0" marL="342900" marR="0" rtl="0" algn="l">
              <a:lnSpc>
                <a:spcPct val="9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Giant cell neurons of the reticular formation of the brain stem and cholinergic system.</a:t>
            </a:r>
            <a:endParaRPr/>
          </a:p>
          <a:p>
            <a:pPr indent="-342900" lvl="0" marL="342900" marR="0" rtl="0" algn="l">
              <a:lnSpc>
                <a:spcPct val="9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              Nerve fibers go up (to the diencephalon and cortex) and down (to the spinal cord).</a:t>
            </a:r>
            <a:endParaRPr/>
          </a:p>
          <a:p>
            <a:pPr indent="-342900" lvl="0" marL="342900" marR="0" rtl="0" algn="l">
              <a:lnSpc>
                <a:spcPct val="9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Acetylcholine is excreted in the terminal axon ramifications, providing excitatory effects.</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8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000"/>
              <a:buFont typeface="Arial"/>
              <a:buNone/>
            </a:pPr>
            <a:r>
              <a:rPr b="0" i="0" lang="en-US" sz="4000" u="none" cap="none" strike="noStrike">
                <a:solidFill>
                  <a:schemeClr val="lt2"/>
                </a:solidFill>
                <a:latin typeface="Arial"/>
                <a:ea typeface="Arial"/>
                <a:cs typeface="Arial"/>
                <a:sym typeface="Arial"/>
              </a:rPr>
              <a:t>Basic reticular formation systems</a:t>
            </a:r>
            <a:endParaRPr/>
          </a:p>
        </p:txBody>
      </p:sp>
      <p:sp>
        <p:nvSpPr>
          <p:cNvPr id="599" name="Google Shape;599;p8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AFFERENT SYSTEMS:</a:t>
            </a:r>
            <a:endParaRPr/>
          </a:p>
          <a:p>
            <a:pPr indent="-342900" lvl="0" marL="342900" marR="0" rtl="0" algn="l">
              <a:lnSpc>
                <a:spcPct val="8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from the spinal cord, from the cerebellum, from the quadrilateral, from the cortex,</a:t>
            </a:r>
            <a:endParaRPr/>
          </a:p>
          <a:p>
            <a:pPr indent="-342900" lvl="0" marL="342900" marR="0" rtl="0" algn="l">
              <a:lnSpc>
                <a:spcPct val="8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from sensitive nuclei of cranial nerves</a:t>
            </a:r>
            <a:endParaRPr/>
          </a:p>
          <a:p>
            <a:pPr indent="-342900" lvl="0" marL="342900" marR="0" rtl="0" algn="l">
              <a:lnSpc>
                <a:spcPct val="8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EFFECTIVE SYSTEMS:</a:t>
            </a:r>
            <a:endParaRPr/>
          </a:p>
          <a:p>
            <a:pPr indent="-342900" lvl="0" marL="342900" marR="0" rtl="0" algn="l">
              <a:lnSpc>
                <a:spcPct val="8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Ascending activating system - non-specific toning through the synapses on the dendrites of neurons in the I and II layers of the cortex</a:t>
            </a:r>
            <a:endParaRPr/>
          </a:p>
          <a:p>
            <a:pPr indent="-342900" lvl="0" marL="342900" marR="0" rtl="0" algn="l">
              <a:lnSpc>
                <a:spcPct val="8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Descending reticulospinal systems:</a:t>
            </a:r>
            <a:endParaRPr/>
          </a:p>
          <a:p>
            <a:pPr indent="-342900" lvl="0" marL="342900" marR="0" rtl="0" algn="l">
              <a:lnSpc>
                <a:spcPct val="8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 facilitating</a:t>
            </a:r>
            <a:endParaRPr/>
          </a:p>
          <a:p>
            <a:pPr indent="-342900" lvl="0" marL="342900" marR="0" rtl="0" algn="l">
              <a:lnSpc>
                <a:spcPct val="8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       - braking</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8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pic>
        <p:nvPicPr>
          <p:cNvPr descr="212" id="605" name="Google Shape;605;p84"/>
          <p:cNvPicPr preferRelativeResize="0"/>
          <p:nvPr>
            <p:ph idx="1" type="body"/>
          </p:nvPr>
        </p:nvPicPr>
        <p:blipFill rotWithShape="1">
          <a:blip r:embed="rId3">
            <a:alphaModFix/>
          </a:blip>
          <a:srcRect b="0" l="0" r="0" t="0"/>
          <a:stretch/>
        </p:blipFill>
        <p:spPr>
          <a:xfrm>
            <a:off x="0" y="0"/>
            <a:ext cx="9144000" cy="6589712"/>
          </a:xfrm>
          <a:prstGeom prst="rect">
            <a:avLst/>
          </a:prstGeom>
          <a:noFill/>
          <a:ln>
            <a:noFill/>
          </a:ln>
        </p:spPr>
      </p:pic>
      <p:sp>
        <p:nvSpPr>
          <p:cNvPr id="606" name="Google Shape;606;p84"/>
          <p:cNvSpPr/>
          <p:nvPr/>
        </p:nvSpPr>
        <p:spPr>
          <a:xfrm rot="-831068">
            <a:off x="3690937" y="3500437"/>
            <a:ext cx="5453062" cy="2849562"/>
          </a:xfrm>
          <a:prstGeom prst="rect">
            <a:avLst/>
          </a:prstGeom>
        </p:spPr>
        <p:txBody>
          <a:bodyPr>
            <a:prstTxWarp prst="textPlain"/>
          </a:bodyPr>
          <a:lstStyle/>
          <a:p>
            <a:pPr lvl="0" algn="ctr"/>
            <a:r>
              <a:rPr b="0" i="0">
                <a:ln>
                  <a:noFill/>
                </a:ln>
                <a:gradFill>
                  <a:gsLst>
                    <a:gs pos="0">
                      <a:srgbClr val="FFE701"/>
                    </a:gs>
                    <a:gs pos="100000">
                      <a:srgbClr val="FE3E02"/>
                    </a:gs>
                  </a:gsLst>
                  <a:lin ang="6180000" scaled="0"/>
                </a:gradFill>
                <a:latin typeface="Impact"/>
              </a:rPr>
              <a:t>THANKS for attention!</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05"/>
                                        </p:tgtEl>
                                        <p:attrNameLst>
                                          <p:attrName>style.visibility</p:attrName>
                                        </p:attrNameLst>
                                      </p:cBhvr>
                                      <p:to>
                                        <p:strVal val="visible"/>
                                      </p:to>
                                    </p:set>
                                    <p:animEffect filter="fade" transition="in">
                                      <p:cBhvr>
                                        <p:cTn dur="1"/>
                                        <p:tgtEl>
                                          <p:spTgt spid="6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6"/>
                                        </p:tgtEl>
                                        <p:attrNameLst>
                                          <p:attrName>style.visibility</p:attrName>
                                        </p:attrNameLst>
                                      </p:cBhvr>
                                      <p:to>
                                        <p:strVal val="visible"/>
                                      </p:to>
                                    </p:set>
                                    <p:animEffect filter="fade" transition="in">
                                      <p:cBhvr>
                                        <p:cTn dur="1"/>
                                        <p:tgtEl>
                                          <p:spTgt spid="6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主题">
  <a:themeElements>
    <a:clrScheme name="Default Color Scheme">
      <a:dk1>
        <a:srgbClr val="000000"/>
      </a:dk1>
      <a:lt1>
        <a:srgbClr val="FFFFFF"/>
      </a:lt1>
      <a:dk2>
        <a:srgbClr val="808080"/>
      </a:dk2>
      <a:lt2>
        <a:srgbClr val="00000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