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Lst>
  <p:sldSz cy="6858000" cx="9144000"/>
  <p:notesSz cx="6858000" cy="9144000"/>
  <p:embeddedFontLst>
    <p:embeddedFont>
      <p:font typeface="Tahoma"/>
      <p:regular r:id="rId82"/>
      <p:bold r:id="rId83"/>
    </p:embeddedFont>
    <p:embeddedFont>
      <p:font typeface="Helvetica Neue"/>
      <p:regular r:id="rId84"/>
      <p:bold r:id="rId85"/>
      <p:italic r:id="rId86"/>
      <p:boldItalic r:id="rId87"/>
    </p:embeddedFont>
    <p:embeddedFont>
      <p:font typeface="Noto Sans Symbols"/>
      <p:regular r:id="rId88"/>
      <p:bold r:id="rId8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font" Target="fonts/HelveticaNeue-regular.fntdata"/><Relationship Id="rId83" Type="http://schemas.openxmlformats.org/officeDocument/2006/relationships/font" Target="fonts/Tahoma-bold.fntdata"/><Relationship Id="rId42" Type="http://schemas.openxmlformats.org/officeDocument/2006/relationships/slide" Target="slides/slide37.xml"/><Relationship Id="rId86" Type="http://schemas.openxmlformats.org/officeDocument/2006/relationships/font" Target="fonts/HelveticaNeue-italic.fntdata"/><Relationship Id="rId41" Type="http://schemas.openxmlformats.org/officeDocument/2006/relationships/slide" Target="slides/slide36.xml"/><Relationship Id="rId85" Type="http://schemas.openxmlformats.org/officeDocument/2006/relationships/font" Target="fonts/HelveticaNeue-bold.fntdata"/><Relationship Id="rId44" Type="http://schemas.openxmlformats.org/officeDocument/2006/relationships/slide" Target="slides/slide39.xml"/><Relationship Id="rId88" Type="http://schemas.openxmlformats.org/officeDocument/2006/relationships/font" Target="fonts/NotoSansSymbols-regular.fntdata"/><Relationship Id="rId43" Type="http://schemas.openxmlformats.org/officeDocument/2006/relationships/slide" Target="slides/slide38.xml"/><Relationship Id="rId87" Type="http://schemas.openxmlformats.org/officeDocument/2006/relationships/font" Target="fonts/HelveticaNeue-boldItalic.fntdata"/><Relationship Id="rId46" Type="http://schemas.openxmlformats.org/officeDocument/2006/relationships/slide" Target="slides/slide41.xml"/><Relationship Id="rId45" Type="http://schemas.openxmlformats.org/officeDocument/2006/relationships/slide" Target="slides/slide40.xml"/><Relationship Id="rId89" Type="http://schemas.openxmlformats.org/officeDocument/2006/relationships/font" Target="fonts/NotoSansSymbols-bold.fntdata"/><Relationship Id="rId80" Type="http://schemas.openxmlformats.org/officeDocument/2006/relationships/slide" Target="slides/slide75.xml"/><Relationship Id="rId82" Type="http://schemas.openxmlformats.org/officeDocument/2006/relationships/font" Target="fonts/Tahoma-regular.fntdata"/><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slide" Target="slides/slide74.xml"/><Relationship Id="rId34" Type="http://schemas.openxmlformats.org/officeDocument/2006/relationships/slide" Target="slides/slide29.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36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36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36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36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36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93" name="Google Shape;93;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101" name="Google Shape;101;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107" name="Google Shape;107;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113" name="Google Shape;113;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126" name="Google Shape;126;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132" name="Google Shape;132;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138" name="Google Shape;138;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09" name="Google Shape;209;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15" name="Google Shape;215;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28" name="Google Shape;22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35" name="Google Shape;235;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41" name="Google Shape;241;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47" name="Google Shape;247;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53" name="Google Shape;253;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61" name="Google Shape;261;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67" name="Google Shape;267;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73" name="Google Shape;273;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81" name="Google Shape;281;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87" name="Google Shape;287;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293" name="Google Shape;293;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01" name="Google Shape;301;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2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308" name="Google Shape;308;p22:notes"/>
          <p:cNvSpPr/>
          <p:nvPr>
            <p:ph idx="2" type="sldImg"/>
          </p:nvPr>
        </p:nvSpPr>
        <p:spPr>
          <a:xfrm>
            <a:off x="1152525" y="692150"/>
            <a:ext cx="4554537" cy="341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9" name="Google Shape;309;p22:notes"/>
          <p:cNvSpPr txBox="1"/>
          <p:nvPr>
            <p:ph idx="1" type="body"/>
          </p:nvPr>
        </p:nvSpPr>
        <p:spPr>
          <a:xfrm>
            <a:off x="914400" y="4343400"/>
            <a:ext cx="5029200" cy="4114800"/>
          </a:xfrm>
          <a:prstGeom prst="rect">
            <a:avLst/>
          </a:prstGeom>
          <a:noFill/>
          <a:ln>
            <a:noFill/>
          </a:ln>
        </p:spPr>
        <p:txBody>
          <a:bodyPr anchorCtr="0" anchor="t" bIns="44425" lIns="90475" spcFirstLastPara="1" rIns="90475" wrap="square" tIns="44425">
            <a:noAutofit/>
          </a:bodyPr>
          <a:lstStyle/>
          <a:p>
            <a:pPr indent="0" lvl="0" marL="0" rtl="0" algn="l">
              <a:lnSpc>
                <a:spcPct val="100000"/>
              </a:lnSpc>
              <a:spcBef>
                <a:spcPts val="0"/>
              </a:spcBef>
              <a:spcAft>
                <a:spcPts val="0"/>
              </a:spcAft>
              <a:buClr>
                <a:schemeClr val="dk1"/>
              </a:buClr>
              <a:buSzPts val="1200"/>
              <a:buFont typeface="Arial"/>
              <a:buNone/>
            </a:pPr>
            <a:r>
              <a:rPr lang="en-US"/>
              <a:t>Toprol-XL, metoprolol succinate, is a beta1-selective (cardioselective) adrenoceptor blocking agent, for oral administration, available as extended release tablets.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18" name="Google Shape;318;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24" name="Google Shape;324;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30" name="Google Shape;330;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36" name="Google Shape;336;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42" name="Google Shape;342;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48" name="Google Shape;348;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54" name="Google Shape;354;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62" name="Google Shape;362;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68" name="Google Shape;368;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75" name="Google Shape;375;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88" name="Google Shape;388;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394" name="Google Shape;394;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02" name="Google Shape;402;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08" name="Google Shape;408;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20" name="Google Shape;420;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27" name="Google Shape;427;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34" name="Google Shape;434;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41" name="Google Shape;441;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48" name="Google Shape;448;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54" name="Google Shape;454;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59" name="Google Shape;459;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65" name="Google Shape;465;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71" name="Google Shape;471;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77" name="Google Shape;477;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83" name="Google Shape;483;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89" name="Google Shape;489;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495" name="Google Shape;495;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01" name="Google Shape;501;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07" name="Google Shape;507;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14" name="Google Shape;514;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20" name="Google Shape;520;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5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26" name="Google Shape;526;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32" name="Google Shape;532;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40" name="Google Shape;540;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46" name="Google Shape;546;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52" name="Google Shape;552;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58" name="Google Shape;558;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6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63" name="Google Shape;563;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68" name="Google Shape;568;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74" name="Google Shape;574;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81" name="Google Shape;581;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87" name="Google Shape;587;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594" name="Google Shape;594;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600" name="Google Shape;600;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606" name="Google Shape;606;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614" name="Google Shape;614;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6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621" name="Google Shape;621;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p7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627" name="Google Shape;627;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7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632" name="Google Shape;632;p71:notes"/>
          <p:cNvSpPr txBox="1"/>
          <p:nvPr/>
        </p:nvSpPr>
        <p:spPr>
          <a:xfrm>
            <a:off x="3886200" y="8686800"/>
            <a:ext cx="2971800" cy="457200"/>
          </a:xfrm>
          <a:prstGeom prst="rect">
            <a:avLst/>
          </a:prstGeom>
          <a:noFill/>
          <a:ln>
            <a:noFill/>
          </a:ln>
        </p:spPr>
        <p:txBody>
          <a:bodyPr anchorCtr="0" anchor="b" bIns="0" lIns="19050" spcFirstLastPara="1" rIns="19050" wrap="square" tIns="0">
            <a:noAutofit/>
          </a:bodyPr>
          <a:lstStyle/>
          <a:p>
            <a:pPr indent="0" lvl="0" marL="0" marR="0" rtl="0" algn="r">
              <a:lnSpc>
                <a:spcPct val="100000"/>
              </a:lnSpc>
              <a:spcBef>
                <a:spcPts val="0"/>
              </a:spcBef>
              <a:spcAft>
                <a:spcPts val="0"/>
              </a:spcAft>
              <a:buClr>
                <a:schemeClr val="dk1"/>
              </a:buClr>
              <a:buSzPts val="1000"/>
              <a:buFont typeface="Times New Roman"/>
              <a:buNone/>
            </a:pPr>
            <a:fld id="{00000000-1234-1234-1234-123412341234}" type="slidenum">
              <a:rPr b="0" i="1" lang="en-US" sz="1000" u="none" cap="none" strike="noStrike">
                <a:solidFill>
                  <a:schemeClr val="dk1"/>
                </a:solidFill>
                <a:latin typeface="Times New Roman"/>
                <a:ea typeface="Times New Roman"/>
                <a:cs typeface="Times New Roman"/>
                <a:sym typeface="Times New Roman"/>
              </a:rPr>
              <a:t>‹#›</a:t>
            </a:fld>
            <a:endParaRPr b="0" i="1" sz="1000" u="none" cap="none" strike="noStrike">
              <a:solidFill>
                <a:schemeClr val="dk1"/>
              </a:solidFill>
              <a:latin typeface="Times New Roman"/>
              <a:ea typeface="Times New Roman"/>
              <a:cs typeface="Times New Roman"/>
              <a:sym typeface="Times New Roman"/>
            </a:endParaRPr>
          </a:p>
        </p:txBody>
      </p:sp>
      <p:sp>
        <p:nvSpPr>
          <p:cNvPr id="633" name="Google Shape;633;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4" name="Google Shape;634;p71:notes"/>
          <p:cNvSpPr txBox="1"/>
          <p:nvPr>
            <p:ph idx="1" type="body"/>
          </p:nvPr>
        </p:nvSpPr>
        <p:spPr>
          <a:xfrm>
            <a:off x="914400" y="4343400"/>
            <a:ext cx="5029200" cy="41148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46025" lIns="92075" spcFirstLastPara="1" rIns="92075" wrap="square" tIns="460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p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640" name="Google Shape;640;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p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649" name="Google Shape;649;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7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658" name="Google Shape;658;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7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200"/>
              <a:buNone/>
            </a:pPr>
            <a:r>
              <a:t/>
            </a:r>
            <a:endParaRPr/>
          </a:p>
        </p:txBody>
      </p:sp>
      <p:sp>
        <p:nvSpPr>
          <p:cNvPr id="663" name="Google Shape;663;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7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678" name="Google Shape;678;p76:notes"/>
          <p:cNvSpPr txBox="1"/>
          <p:nvPr/>
        </p:nvSpPr>
        <p:spPr>
          <a:xfrm>
            <a:off x="3886200" y="8686800"/>
            <a:ext cx="2971800" cy="457200"/>
          </a:xfrm>
          <a:prstGeom prst="rect">
            <a:avLst/>
          </a:prstGeom>
          <a:noFill/>
          <a:ln>
            <a:noFill/>
          </a:ln>
        </p:spPr>
        <p:txBody>
          <a:bodyPr anchorCtr="0" anchor="b" bIns="0" lIns="19050" spcFirstLastPara="1" rIns="19050" wrap="square" tIns="0">
            <a:noAutofit/>
          </a:bodyPr>
          <a:lstStyle/>
          <a:p>
            <a:pPr indent="0" lvl="0" marL="0" marR="0" rtl="0" algn="r">
              <a:lnSpc>
                <a:spcPct val="100000"/>
              </a:lnSpc>
              <a:spcBef>
                <a:spcPts val="0"/>
              </a:spcBef>
              <a:spcAft>
                <a:spcPts val="0"/>
              </a:spcAft>
              <a:buClr>
                <a:schemeClr val="dk1"/>
              </a:buClr>
              <a:buSzPts val="1000"/>
              <a:buFont typeface="Times New Roman"/>
              <a:buNone/>
            </a:pPr>
            <a:fld id="{00000000-1234-1234-1234-123412341234}" type="slidenum">
              <a:rPr b="0" i="1" lang="en-US" sz="1000" u="none" cap="none" strike="noStrike">
                <a:solidFill>
                  <a:schemeClr val="dk1"/>
                </a:solidFill>
                <a:latin typeface="Times New Roman"/>
                <a:ea typeface="Times New Roman"/>
                <a:cs typeface="Times New Roman"/>
                <a:sym typeface="Times New Roman"/>
              </a:rPr>
              <a:t>‹#›</a:t>
            </a:fld>
            <a:endParaRPr b="0" i="1" sz="1000" u="none" cap="none" strike="noStrike">
              <a:solidFill>
                <a:schemeClr val="dk1"/>
              </a:solidFill>
              <a:latin typeface="Times New Roman"/>
              <a:ea typeface="Times New Roman"/>
              <a:cs typeface="Times New Roman"/>
              <a:sym typeface="Times New Roman"/>
            </a:endParaRPr>
          </a:p>
        </p:txBody>
      </p:sp>
      <p:sp>
        <p:nvSpPr>
          <p:cNvPr id="679" name="Google Shape;679;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0" name="Google Shape;680;p76:notes"/>
          <p:cNvSpPr txBox="1"/>
          <p:nvPr>
            <p:ph idx="1" type="body"/>
          </p:nvPr>
        </p:nvSpPr>
        <p:spPr>
          <a:xfrm>
            <a:off x="914400" y="4343400"/>
            <a:ext cx="5029200" cy="41148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46025" lIns="92075" spcFirstLastPara="1" rIns="92075" wrap="square" tIns="460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360"/>
              </a:spcBef>
              <a:spcAft>
                <a:spcPts val="0"/>
              </a:spcAft>
              <a:buClr>
                <a:schemeClr val="dk1"/>
              </a:buClr>
              <a:buSzPts val="1800"/>
              <a:buNone/>
              <a:defRPr/>
            </a:lvl1pPr>
            <a:lvl2pPr lvl="1" algn="ctr">
              <a:lnSpc>
                <a:spcPct val="100000"/>
              </a:lnSpc>
              <a:spcBef>
                <a:spcPts val="360"/>
              </a:spcBef>
              <a:spcAft>
                <a:spcPts val="0"/>
              </a:spcAft>
              <a:buClr>
                <a:schemeClr val="dk1"/>
              </a:buClr>
              <a:buSzPts val="1800"/>
              <a:buNone/>
              <a:defRPr/>
            </a:lvl2pPr>
            <a:lvl3pPr lvl="2" algn="ctr">
              <a:lnSpc>
                <a:spcPct val="100000"/>
              </a:lnSpc>
              <a:spcBef>
                <a:spcPts val="360"/>
              </a:spcBef>
              <a:spcAft>
                <a:spcPts val="0"/>
              </a:spcAft>
              <a:buClr>
                <a:schemeClr val="dk1"/>
              </a:buClr>
              <a:buSzPts val="1800"/>
              <a:buNone/>
              <a:defRPr/>
            </a:lvl3pPr>
            <a:lvl4pPr lvl="3" algn="ctr">
              <a:lnSpc>
                <a:spcPct val="100000"/>
              </a:lnSpc>
              <a:spcBef>
                <a:spcPts val="360"/>
              </a:spcBef>
              <a:spcAft>
                <a:spcPts val="0"/>
              </a:spcAft>
              <a:buClr>
                <a:schemeClr val="dk1"/>
              </a:buClr>
              <a:buSzPts val="1800"/>
              <a:buNone/>
              <a:defRPr/>
            </a:lvl4pPr>
            <a:lvl5pPr lvl="4" algn="ctr">
              <a:lnSpc>
                <a:spcPct val="100000"/>
              </a:lnSpc>
              <a:spcBef>
                <a:spcPts val="360"/>
              </a:spcBef>
              <a:spcAft>
                <a:spcPts val="0"/>
              </a:spcAft>
              <a:buClr>
                <a:schemeClr val="dk1"/>
              </a:buClr>
              <a:buSzPts val="1800"/>
              <a:buNone/>
              <a:defRPr/>
            </a:lvl5pPr>
            <a:lvl6pPr lvl="5" algn="ctr">
              <a:lnSpc>
                <a:spcPct val="100000"/>
              </a:lnSpc>
              <a:spcBef>
                <a:spcPts val="360"/>
              </a:spcBef>
              <a:spcAft>
                <a:spcPts val="0"/>
              </a:spcAft>
              <a:buClr>
                <a:schemeClr val="dk1"/>
              </a:buClr>
              <a:buSzPts val="1800"/>
              <a:buNone/>
              <a:defRPr/>
            </a:lvl6pPr>
            <a:lvl7pPr lvl="6" algn="ctr">
              <a:lnSpc>
                <a:spcPct val="100000"/>
              </a:lnSpc>
              <a:spcBef>
                <a:spcPts val="360"/>
              </a:spcBef>
              <a:spcAft>
                <a:spcPts val="0"/>
              </a:spcAft>
              <a:buClr>
                <a:schemeClr val="dk1"/>
              </a:buClr>
              <a:buSzPts val="1800"/>
              <a:buNone/>
              <a:defRPr/>
            </a:lvl7pPr>
            <a:lvl8pPr lvl="7" algn="ctr">
              <a:lnSpc>
                <a:spcPct val="100000"/>
              </a:lnSpc>
              <a:spcBef>
                <a:spcPts val="360"/>
              </a:spcBef>
              <a:spcAft>
                <a:spcPts val="0"/>
              </a:spcAft>
              <a:buClr>
                <a:schemeClr val="dk1"/>
              </a:buClr>
              <a:buSzPts val="1800"/>
              <a:buNone/>
              <a:defRPr/>
            </a:lvl8pPr>
            <a:lvl9pPr lvl="8" algn="ctr">
              <a:lnSpc>
                <a:spcPct val="100000"/>
              </a:lnSpc>
              <a:spcBef>
                <a:spcPts val="360"/>
              </a:spcBef>
              <a:spcAft>
                <a:spcPts val="0"/>
              </a:spcAft>
              <a:buClr>
                <a:schemeClr val="dk1"/>
              </a:buClr>
              <a:buSzPts val="1800"/>
              <a:buNone/>
              <a:defRPr/>
            </a:lvl9pPr>
          </a:lstStyle>
          <a:p/>
        </p:txBody>
      </p:sp>
      <p:sp>
        <p:nvSpPr>
          <p:cNvPr id="18" name="Google Shape;18;p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0" name="Google Shape;20;p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3" name="Google Shape;23;p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6" name="Google Shape;26;p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текст и объект" type="txAndObj">
  <p:cSld name="TEXT_AND_OBJECT">
    <p:spTree>
      <p:nvGrpSpPr>
        <p:cNvPr id="27" name="Shape 27"/>
        <p:cNvGrpSpPr/>
        <p:nvPr/>
      </p:nvGrpSpPr>
      <p:grpSpPr>
        <a:xfrm>
          <a:off x="0" y="0"/>
          <a:ext cx="0" cy="0"/>
          <a:chOff x="0" y="0"/>
          <a:chExt cx="0" cy="0"/>
        </a:xfrm>
      </p:grpSpPr>
      <p:sp>
        <p:nvSpPr>
          <p:cNvPr id="28" name="Google Shape;28;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9" name="Google Shape;29;p4"/>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0" name="Google Shape;30;p4"/>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1" name="Google Shape;31;p4"/>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3" name="Google Shape;33;p4"/>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34" name="Shape 34"/>
        <p:cNvGrpSpPr/>
        <p:nvPr/>
      </p:nvGrpSpPr>
      <p:grpSpPr>
        <a:xfrm>
          <a:off x="0" y="0"/>
          <a:ext cx="0" cy="0"/>
          <a:chOff x="0" y="0"/>
          <a:chExt cx="0" cy="0"/>
        </a:xfrm>
      </p:grpSpPr>
      <p:sp>
        <p:nvSpPr>
          <p:cNvPr id="35" name="Google Shape;35;p5"/>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7" name="Google Shape;37;p5"/>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38" name="Shape 38"/>
        <p:cNvGrpSpPr/>
        <p:nvPr/>
      </p:nvGrpSpPr>
      <p:grpSpPr>
        <a:xfrm>
          <a:off x="0" y="0"/>
          <a:ext cx="0" cy="0"/>
          <a:chOff x="0" y="0"/>
          <a:chExt cx="0" cy="0"/>
        </a:xfrm>
      </p:grpSpPr>
      <p:sp>
        <p:nvSpPr>
          <p:cNvPr id="39" name="Google Shape;39;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0" name="Google Shape;40;p6"/>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6"/>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2" name="Google Shape;42;p6"/>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43" name="Shape 43"/>
        <p:cNvGrpSpPr/>
        <p:nvPr/>
      </p:nvGrpSpPr>
      <p:grpSpPr>
        <a:xfrm>
          <a:off x="0" y="0"/>
          <a:ext cx="0" cy="0"/>
          <a:chOff x="0" y="0"/>
          <a:chExt cx="0" cy="0"/>
        </a:xfrm>
      </p:grpSpPr>
      <p:sp>
        <p:nvSpPr>
          <p:cNvPr id="44" name="Google Shape;44;p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5" name="Google Shape;45;p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chemeClr val="dk1"/>
              </a:buClr>
              <a:buSzPts val="2000"/>
              <a:buFont typeface="Calibri"/>
              <a:buNone/>
              <a:defRPr sz="2000"/>
            </a:lvl1pPr>
            <a:lvl2pPr indent="-228600" lvl="1" marL="914400" algn="l">
              <a:lnSpc>
                <a:spcPct val="100000"/>
              </a:lnSpc>
              <a:spcBef>
                <a:spcPts val="360"/>
              </a:spcBef>
              <a:spcAft>
                <a:spcPts val="0"/>
              </a:spcAft>
              <a:buClr>
                <a:schemeClr val="dk1"/>
              </a:buClr>
              <a:buSzPts val="1800"/>
              <a:buFont typeface="Calibri"/>
              <a:buNone/>
              <a:defRPr sz="1800"/>
            </a:lvl2pPr>
            <a:lvl3pPr indent="-228600" lvl="2" marL="1371600" algn="l">
              <a:lnSpc>
                <a:spcPct val="100000"/>
              </a:lnSpc>
              <a:spcBef>
                <a:spcPts val="320"/>
              </a:spcBef>
              <a:spcAft>
                <a:spcPts val="0"/>
              </a:spcAft>
              <a:buClr>
                <a:schemeClr val="dk1"/>
              </a:buClr>
              <a:buSzPts val="1600"/>
              <a:buFont typeface="Calibri"/>
              <a:buNone/>
              <a:defRPr sz="1600"/>
            </a:lvl3pPr>
            <a:lvl4pPr indent="-228600" lvl="3" marL="1828800" algn="l">
              <a:lnSpc>
                <a:spcPct val="100000"/>
              </a:lnSpc>
              <a:spcBef>
                <a:spcPts val="280"/>
              </a:spcBef>
              <a:spcAft>
                <a:spcPts val="0"/>
              </a:spcAft>
              <a:buClr>
                <a:schemeClr val="dk1"/>
              </a:buClr>
              <a:buSzPts val="1400"/>
              <a:buFont typeface="Calibri"/>
              <a:buNone/>
              <a:defRPr sz="1400"/>
            </a:lvl4pPr>
            <a:lvl5pPr indent="-228600" lvl="4" marL="2286000" algn="l">
              <a:lnSpc>
                <a:spcPct val="100000"/>
              </a:lnSpc>
              <a:spcBef>
                <a:spcPts val="280"/>
              </a:spcBef>
              <a:spcAft>
                <a:spcPts val="0"/>
              </a:spcAft>
              <a:buClr>
                <a:schemeClr val="dk1"/>
              </a:buClr>
              <a:buSzPts val="1400"/>
              <a:buFont typeface="Calibri"/>
              <a:buNone/>
              <a:defRPr sz="1400"/>
            </a:lvl5pPr>
            <a:lvl6pPr indent="-228600" lvl="5" marL="2743200" algn="l">
              <a:lnSpc>
                <a:spcPct val="100000"/>
              </a:lnSpc>
              <a:spcBef>
                <a:spcPts val="280"/>
              </a:spcBef>
              <a:spcAft>
                <a:spcPts val="0"/>
              </a:spcAft>
              <a:buClr>
                <a:schemeClr val="dk1"/>
              </a:buClr>
              <a:buSzPts val="1400"/>
              <a:buFont typeface="Calibri"/>
              <a:buNone/>
              <a:defRPr sz="1400"/>
            </a:lvl6pPr>
            <a:lvl7pPr indent="-228600" lvl="6" marL="3200400" algn="l">
              <a:lnSpc>
                <a:spcPct val="100000"/>
              </a:lnSpc>
              <a:spcBef>
                <a:spcPts val="280"/>
              </a:spcBef>
              <a:spcAft>
                <a:spcPts val="0"/>
              </a:spcAft>
              <a:buClr>
                <a:schemeClr val="dk1"/>
              </a:buClr>
              <a:buSzPts val="1400"/>
              <a:buFont typeface="Calibri"/>
              <a:buNone/>
              <a:defRPr sz="1400"/>
            </a:lvl7pPr>
            <a:lvl8pPr indent="-228600" lvl="7" marL="3657600" algn="l">
              <a:lnSpc>
                <a:spcPct val="100000"/>
              </a:lnSpc>
              <a:spcBef>
                <a:spcPts val="280"/>
              </a:spcBef>
              <a:spcAft>
                <a:spcPts val="0"/>
              </a:spcAft>
              <a:buClr>
                <a:schemeClr val="dk1"/>
              </a:buClr>
              <a:buSzPts val="1400"/>
              <a:buFont typeface="Calibri"/>
              <a:buNone/>
              <a:defRPr sz="1400"/>
            </a:lvl8pPr>
            <a:lvl9pPr indent="-228600" lvl="8" marL="4114800" algn="l">
              <a:lnSpc>
                <a:spcPct val="100000"/>
              </a:lnSpc>
              <a:spcBef>
                <a:spcPts val="280"/>
              </a:spcBef>
              <a:spcAft>
                <a:spcPts val="0"/>
              </a:spcAft>
              <a:buClr>
                <a:schemeClr val="dk1"/>
              </a:buClr>
              <a:buSzPts val="1400"/>
              <a:buFont typeface="Calibri"/>
              <a:buNone/>
              <a:defRPr sz="1400"/>
            </a:lvl9pPr>
          </a:lstStyle>
          <a:p/>
        </p:txBody>
      </p:sp>
      <p:sp>
        <p:nvSpPr>
          <p:cNvPr id="46" name="Google Shape;46;p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8" name="Google Shape;48;p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1" name="Google Shape;51;p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Font typeface="Calibri"/>
              <a:buChar char="•"/>
              <a:defRPr sz="2800"/>
            </a:lvl1pPr>
            <a:lvl2pPr indent="-381000" lvl="1" marL="914400" algn="l">
              <a:lnSpc>
                <a:spcPct val="100000"/>
              </a:lnSpc>
              <a:spcBef>
                <a:spcPts val="480"/>
              </a:spcBef>
              <a:spcAft>
                <a:spcPts val="0"/>
              </a:spcAft>
              <a:buClr>
                <a:schemeClr val="dk1"/>
              </a:buClr>
              <a:buSzPts val="2400"/>
              <a:buFont typeface="Calibri"/>
              <a:buChar char="–"/>
              <a:defRPr sz="2400"/>
            </a:lvl2pPr>
            <a:lvl3pPr indent="-355600" lvl="2" marL="1371600" algn="l">
              <a:lnSpc>
                <a:spcPct val="100000"/>
              </a:lnSpc>
              <a:spcBef>
                <a:spcPts val="400"/>
              </a:spcBef>
              <a:spcAft>
                <a:spcPts val="0"/>
              </a:spcAft>
              <a:buClr>
                <a:schemeClr val="dk1"/>
              </a:buClr>
              <a:buSzPts val="2000"/>
              <a:buFont typeface="Calibri"/>
              <a:buChar char="•"/>
              <a:defRPr sz="2000"/>
            </a:lvl3pPr>
            <a:lvl4pPr indent="-342900" lvl="3" marL="1828800" algn="l">
              <a:lnSpc>
                <a:spcPct val="100000"/>
              </a:lnSpc>
              <a:spcBef>
                <a:spcPts val="360"/>
              </a:spcBef>
              <a:spcAft>
                <a:spcPts val="0"/>
              </a:spcAft>
              <a:buClr>
                <a:schemeClr val="dk1"/>
              </a:buClr>
              <a:buSzPts val="1800"/>
              <a:buFont typeface="Calibri"/>
              <a:buChar char="–"/>
              <a:defRPr sz="1800"/>
            </a:lvl4pPr>
            <a:lvl5pPr indent="-342900" lvl="4" marL="2286000" algn="l">
              <a:lnSpc>
                <a:spcPct val="100000"/>
              </a:lnSpc>
              <a:spcBef>
                <a:spcPts val="360"/>
              </a:spcBef>
              <a:spcAft>
                <a:spcPts val="0"/>
              </a:spcAft>
              <a:buClr>
                <a:schemeClr val="dk1"/>
              </a:buClr>
              <a:buSzPts val="1800"/>
              <a:buFont typeface="Calibri"/>
              <a:buChar char="»"/>
              <a:defRPr sz="1800"/>
            </a:lvl5pPr>
            <a:lvl6pPr indent="-342900" lvl="5" marL="2743200" algn="l">
              <a:lnSpc>
                <a:spcPct val="100000"/>
              </a:lnSpc>
              <a:spcBef>
                <a:spcPts val="360"/>
              </a:spcBef>
              <a:spcAft>
                <a:spcPts val="0"/>
              </a:spcAft>
              <a:buClr>
                <a:schemeClr val="dk1"/>
              </a:buClr>
              <a:buSzPts val="1800"/>
              <a:buFont typeface="Calibri"/>
              <a:buChar char="»"/>
              <a:defRPr sz="1800"/>
            </a:lvl6pPr>
            <a:lvl7pPr indent="-342900" lvl="6" marL="3200400" algn="l">
              <a:lnSpc>
                <a:spcPct val="100000"/>
              </a:lnSpc>
              <a:spcBef>
                <a:spcPts val="360"/>
              </a:spcBef>
              <a:spcAft>
                <a:spcPts val="0"/>
              </a:spcAft>
              <a:buClr>
                <a:schemeClr val="dk1"/>
              </a:buClr>
              <a:buSzPts val="1800"/>
              <a:buFont typeface="Calibri"/>
              <a:buChar char="»"/>
              <a:defRPr sz="1800"/>
            </a:lvl7pPr>
            <a:lvl8pPr indent="-342900" lvl="7" marL="3657600" algn="l">
              <a:lnSpc>
                <a:spcPct val="100000"/>
              </a:lnSpc>
              <a:spcBef>
                <a:spcPts val="360"/>
              </a:spcBef>
              <a:spcAft>
                <a:spcPts val="0"/>
              </a:spcAft>
              <a:buClr>
                <a:schemeClr val="dk1"/>
              </a:buClr>
              <a:buSzPts val="1800"/>
              <a:buFont typeface="Calibri"/>
              <a:buChar char="»"/>
              <a:defRPr sz="1800"/>
            </a:lvl8pPr>
            <a:lvl9pPr indent="-342900" lvl="8" marL="4114800" algn="l">
              <a:lnSpc>
                <a:spcPct val="100000"/>
              </a:lnSpc>
              <a:spcBef>
                <a:spcPts val="360"/>
              </a:spcBef>
              <a:spcAft>
                <a:spcPts val="0"/>
              </a:spcAft>
              <a:buClr>
                <a:schemeClr val="dk1"/>
              </a:buClr>
              <a:buSzPts val="1800"/>
              <a:buFont typeface="Calibri"/>
              <a:buChar char="»"/>
              <a:defRPr sz="1800"/>
            </a:lvl9pPr>
          </a:lstStyle>
          <a:p/>
        </p:txBody>
      </p:sp>
      <p:sp>
        <p:nvSpPr>
          <p:cNvPr id="52" name="Google Shape;52;p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Font typeface="Calibri"/>
              <a:buChar char="•"/>
              <a:defRPr sz="2800"/>
            </a:lvl1pPr>
            <a:lvl2pPr indent="-381000" lvl="1" marL="914400" algn="l">
              <a:lnSpc>
                <a:spcPct val="100000"/>
              </a:lnSpc>
              <a:spcBef>
                <a:spcPts val="480"/>
              </a:spcBef>
              <a:spcAft>
                <a:spcPts val="0"/>
              </a:spcAft>
              <a:buClr>
                <a:schemeClr val="dk1"/>
              </a:buClr>
              <a:buSzPts val="2400"/>
              <a:buFont typeface="Calibri"/>
              <a:buChar char="–"/>
              <a:defRPr sz="2400"/>
            </a:lvl2pPr>
            <a:lvl3pPr indent="-355600" lvl="2" marL="1371600" algn="l">
              <a:lnSpc>
                <a:spcPct val="100000"/>
              </a:lnSpc>
              <a:spcBef>
                <a:spcPts val="400"/>
              </a:spcBef>
              <a:spcAft>
                <a:spcPts val="0"/>
              </a:spcAft>
              <a:buClr>
                <a:schemeClr val="dk1"/>
              </a:buClr>
              <a:buSzPts val="2000"/>
              <a:buFont typeface="Calibri"/>
              <a:buChar char="•"/>
              <a:defRPr sz="2000"/>
            </a:lvl3pPr>
            <a:lvl4pPr indent="-342900" lvl="3" marL="1828800" algn="l">
              <a:lnSpc>
                <a:spcPct val="100000"/>
              </a:lnSpc>
              <a:spcBef>
                <a:spcPts val="360"/>
              </a:spcBef>
              <a:spcAft>
                <a:spcPts val="0"/>
              </a:spcAft>
              <a:buClr>
                <a:schemeClr val="dk1"/>
              </a:buClr>
              <a:buSzPts val="1800"/>
              <a:buFont typeface="Calibri"/>
              <a:buChar char="–"/>
              <a:defRPr sz="1800"/>
            </a:lvl4pPr>
            <a:lvl5pPr indent="-342900" lvl="4" marL="2286000" algn="l">
              <a:lnSpc>
                <a:spcPct val="100000"/>
              </a:lnSpc>
              <a:spcBef>
                <a:spcPts val="360"/>
              </a:spcBef>
              <a:spcAft>
                <a:spcPts val="0"/>
              </a:spcAft>
              <a:buClr>
                <a:schemeClr val="dk1"/>
              </a:buClr>
              <a:buSzPts val="1800"/>
              <a:buFont typeface="Calibri"/>
              <a:buChar char="»"/>
              <a:defRPr sz="1800"/>
            </a:lvl5pPr>
            <a:lvl6pPr indent="-342900" lvl="5" marL="2743200" algn="l">
              <a:lnSpc>
                <a:spcPct val="100000"/>
              </a:lnSpc>
              <a:spcBef>
                <a:spcPts val="360"/>
              </a:spcBef>
              <a:spcAft>
                <a:spcPts val="0"/>
              </a:spcAft>
              <a:buClr>
                <a:schemeClr val="dk1"/>
              </a:buClr>
              <a:buSzPts val="1800"/>
              <a:buFont typeface="Calibri"/>
              <a:buChar char="»"/>
              <a:defRPr sz="1800"/>
            </a:lvl6pPr>
            <a:lvl7pPr indent="-342900" lvl="6" marL="3200400" algn="l">
              <a:lnSpc>
                <a:spcPct val="100000"/>
              </a:lnSpc>
              <a:spcBef>
                <a:spcPts val="360"/>
              </a:spcBef>
              <a:spcAft>
                <a:spcPts val="0"/>
              </a:spcAft>
              <a:buClr>
                <a:schemeClr val="dk1"/>
              </a:buClr>
              <a:buSzPts val="1800"/>
              <a:buFont typeface="Calibri"/>
              <a:buChar char="»"/>
              <a:defRPr sz="1800"/>
            </a:lvl7pPr>
            <a:lvl8pPr indent="-342900" lvl="7" marL="3657600" algn="l">
              <a:lnSpc>
                <a:spcPct val="100000"/>
              </a:lnSpc>
              <a:spcBef>
                <a:spcPts val="360"/>
              </a:spcBef>
              <a:spcAft>
                <a:spcPts val="0"/>
              </a:spcAft>
              <a:buClr>
                <a:schemeClr val="dk1"/>
              </a:buClr>
              <a:buSzPts val="1800"/>
              <a:buFont typeface="Calibri"/>
              <a:buChar char="»"/>
              <a:defRPr sz="1800"/>
            </a:lvl8pPr>
            <a:lvl9pPr indent="-342900" lvl="8" marL="4114800" algn="l">
              <a:lnSpc>
                <a:spcPct val="100000"/>
              </a:lnSpc>
              <a:spcBef>
                <a:spcPts val="360"/>
              </a:spcBef>
              <a:spcAft>
                <a:spcPts val="0"/>
              </a:spcAft>
              <a:buClr>
                <a:schemeClr val="dk1"/>
              </a:buClr>
              <a:buSzPts val="1800"/>
              <a:buFont typeface="Calibri"/>
              <a:buChar char="»"/>
              <a:defRPr sz="1800"/>
            </a:lvl9pPr>
          </a:lstStyle>
          <a:p/>
        </p:txBody>
      </p:sp>
      <p:sp>
        <p:nvSpPr>
          <p:cNvPr id="53" name="Google Shape;53;p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5" name="Google Shape;55;p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56" name="Shape 56"/>
        <p:cNvGrpSpPr/>
        <p:nvPr/>
      </p:nvGrpSpPr>
      <p:grpSpPr>
        <a:xfrm>
          <a:off x="0" y="0"/>
          <a:ext cx="0" cy="0"/>
          <a:chOff x="0" y="0"/>
          <a:chExt cx="0" cy="0"/>
        </a:xfrm>
      </p:grpSpPr>
      <p:sp>
        <p:nvSpPr>
          <p:cNvPr id="57" name="Google Shape;57;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8" name="Google Shape;58;p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Font typeface="Calibri"/>
              <a:buNone/>
              <a:defRPr b="1" sz="2400"/>
            </a:lvl1pPr>
            <a:lvl2pPr indent="-228600" lvl="1" marL="914400" algn="l">
              <a:lnSpc>
                <a:spcPct val="100000"/>
              </a:lnSpc>
              <a:spcBef>
                <a:spcPts val="400"/>
              </a:spcBef>
              <a:spcAft>
                <a:spcPts val="0"/>
              </a:spcAft>
              <a:buClr>
                <a:schemeClr val="dk1"/>
              </a:buClr>
              <a:buSzPts val="2000"/>
              <a:buFont typeface="Calibri"/>
              <a:buNone/>
              <a:defRPr b="1" sz="2000"/>
            </a:lvl2pPr>
            <a:lvl3pPr indent="-228600" lvl="2" marL="1371600" algn="l">
              <a:lnSpc>
                <a:spcPct val="100000"/>
              </a:lnSpc>
              <a:spcBef>
                <a:spcPts val="360"/>
              </a:spcBef>
              <a:spcAft>
                <a:spcPts val="0"/>
              </a:spcAft>
              <a:buClr>
                <a:schemeClr val="dk1"/>
              </a:buClr>
              <a:buSzPts val="1800"/>
              <a:buFont typeface="Calibri"/>
              <a:buNone/>
              <a:defRPr b="1" sz="1800"/>
            </a:lvl3pPr>
            <a:lvl4pPr indent="-228600" lvl="3" marL="1828800" algn="l">
              <a:lnSpc>
                <a:spcPct val="100000"/>
              </a:lnSpc>
              <a:spcBef>
                <a:spcPts val="320"/>
              </a:spcBef>
              <a:spcAft>
                <a:spcPts val="0"/>
              </a:spcAft>
              <a:buClr>
                <a:schemeClr val="dk1"/>
              </a:buClr>
              <a:buSzPts val="1600"/>
              <a:buFont typeface="Calibri"/>
              <a:buNone/>
              <a:defRPr b="1" sz="1600"/>
            </a:lvl4pPr>
            <a:lvl5pPr indent="-228600" lvl="4" marL="2286000" algn="l">
              <a:lnSpc>
                <a:spcPct val="100000"/>
              </a:lnSpc>
              <a:spcBef>
                <a:spcPts val="320"/>
              </a:spcBef>
              <a:spcAft>
                <a:spcPts val="0"/>
              </a:spcAft>
              <a:buClr>
                <a:schemeClr val="dk1"/>
              </a:buClr>
              <a:buSzPts val="1600"/>
              <a:buFont typeface="Calibri"/>
              <a:buNone/>
              <a:defRPr b="1" sz="1600"/>
            </a:lvl5pPr>
            <a:lvl6pPr indent="-228600" lvl="5" marL="2743200" algn="l">
              <a:lnSpc>
                <a:spcPct val="100000"/>
              </a:lnSpc>
              <a:spcBef>
                <a:spcPts val="320"/>
              </a:spcBef>
              <a:spcAft>
                <a:spcPts val="0"/>
              </a:spcAft>
              <a:buClr>
                <a:schemeClr val="dk1"/>
              </a:buClr>
              <a:buSzPts val="1600"/>
              <a:buFont typeface="Calibri"/>
              <a:buNone/>
              <a:defRPr b="1" sz="1600"/>
            </a:lvl6pPr>
            <a:lvl7pPr indent="-228600" lvl="6" marL="3200400" algn="l">
              <a:lnSpc>
                <a:spcPct val="100000"/>
              </a:lnSpc>
              <a:spcBef>
                <a:spcPts val="320"/>
              </a:spcBef>
              <a:spcAft>
                <a:spcPts val="0"/>
              </a:spcAft>
              <a:buClr>
                <a:schemeClr val="dk1"/>
              </a:buClr>
              <a:buSzPts val="1600"/>
              <a:buFont typeface="Calibri"/>
              <a:buNone/>
              <a:defRPr b="1" sz="1600"/>
            </a:lvl7pPr>
            <a:lvl8pPr indent="-228600" lvl="7" marL="3657600" algn="l">
              <a:lnSpc>
                <a:spcPct val="100000"/>
              </a:lnSpc>
              <a:spcBef>
                <a:spcPts val="320"/>
              </a:spcBef>
              <a:spcAft>
                <a:spcPts val="0"/>
              </a:spcAft>
              <a:buClr>
                <a:schemeClr val="dk1"/>
              </a:buClr>
              <a:buSzPts val="1600"/>
              <a:buFont typeface="Calibri"/>
              <a:buNone/>
              <a:defRPr b="1" sz="1600"/>
            </a:lvl8pPr>
            <a:lvl9pPr indent="-228600" lvl="8" marL="4114800" algn="l">
              <a:lnSpc>
                <a:spcPct val="100000"/>
              </a:lnSpc>
              <a:spcBef>
                <a:spcPts val="320"/>
              </a:spcBef>
              <a:spcAft>
                <a:spcPts val="0"/>
              </a:spcAft>
              <a:buClr>
                <a:schemeClr val="dk1"/>
              </a:buClr>
              <a:buSzPts val="1600"/>
              <a:buFont typeface="Calibri"/>
              <a:buNone/>
              <a:defRPr b="1" sz="1600"/>
            </a:lvl9pPr>
          </a:lstStyle>
          <a:p/>
        </p:txBody>
      </p:sp>
      <p:sp>
        <p:nvSpPr>
          <p:cNvPr id="59" name="Google Shape;59;p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Font typeface="Calibri"/>
              <a:buChar char="•"/>
              <a:defRPr sz="2400"/>
            </a:lvl1pPr>
            <a:lvl2pPr indent="-355600" lvl="1" marL="914400" algn="l">
              <a:lnSpc>
                <a:spcPct val="100000"/>
              </a:lnSpc>
              <a:spcBef>
                <a:spcPts val="400"/>
              </a:spcBef>
              <a:spcAft>
                <a:spcPts val="0"/>
              </a:spcAft>
              <a:buClr>
                <a:schemeClr val="dk1"/>
              </a:buClr>
              <a:buSzPts val="2000"/>
              <a:buFont typeface="Calibri"/>
              <a:buChar char="–"/>
              <a:defRPr sz="2000"/>
            </a:lvl2pPr>
            <a:lvl3pPr indent="-342900" lvl="2" marL="1371600" algn="l">
              <a:lnSpc>
                <a:spcPct val="100000"/>
              </a:lnSpc>
              <a:spcBef>
                <a:spcPts val="360"/>
              </a:spcBef>
              <a:spcAft>
                <a:spcPts val="0"/>
              </a:spcAft>
              <a:buClr>
                <a:schemeClr val="dk1"/>
              </a:buClr>
              <a:buSzPts val="1800"/>
              <a:buFont typeface="Calibri"/>
              <a:buChar char="•"/>
              <a:defRPr sz="1800"/>
            </a:lvl3pPr>
            <a:lvl4pPr indent="-330200" lvl="3" marL="1828800" algn="l">
              <a:lnSpc>
                <a:spcPct val="100000"/>
              </a:lnSpc>
              <a:spcBef>
                <a:spcPts val="320"/>
              </a:spcBef>
              <a:spcAft>
                <a:spcPts val="0"/>
              </a:spcAft>
              <a:buClr>
                <a:schemeClr val="dk1"/>
              </a:buClr>
              <a:buSzPts val="1600"/>
              <a:buFont typeface="Calibri"/>
              <a:buChar char="–"/>
              <a:defRPr sz="1600"/>
            </a:lvl4pPr>
            <a:lvl5pPr indent="-330200" lvl="4" marL="2286000" algn="l">
              <a:lnSpc>
                <a:spcPct val="100000"/>
              </a:lnSpc>
              <a:spcBef>
                <a:spcPts val="320"/>
              </a:spcBef>
              <a:spcAft>
                <a:spcPts val="0"/>
              </a:spcAft>
              <a:buClr>
                <a:schemeClr val="dk1"/>
              </a:buClr>
              <a:buSzPts val="1600"/>
              <a:buFont typeface="Calibri"/>
              <a:buChar char="»"/>
              <a:defRPr sz="1600"/>
            </a:lvl5pPr>
            <a:lvl6pPr indent="-330200" lvl="5" marL="2743200" algn="l">
              <a:lnSpc>
                <a:spcPct val="100000"/>
              </a:lnSpc>
              <a:spcBef>
                <a:spcPts val="320"/>
              </a:spcBef>
              <a:spcAft>
                <a:spcPts val="0"/>
              </a:spcAft>
              <a:buClr>
                <a:schemeClr val="dk1"/>
              </a:buClr>
              <a:buSzPts val="1600"/>
              <a:buFont typeface="Calibri"/>
              <a:buChar char="»"/>
              <a:defRPr sz="1600"/>
            </a:lvl6pPr>
            <a:lvl7pPr indent="-330200" lvl="6" marL="3200400" algn="l">
              <a:lnSpc>
                <a:spcPct val="100000"/>
              </a:lnSpc>
              <a:spcBef>
                <a:spcPts val="320"/>
              </a:spcBef>
              <a:spcAft>
                <a:spcPts val="0"/>
              </a:spcAft>
              <a:buClr>
                <a:schemeClr val="dk1"/>
              </a:buClr>
              <a:buSzPts val="1600"/>
              <a:buFont typeface="Calibri"/>
              <a:buChar char="»"/>
              <a:defRPr sz="1600"/>
            </a:lvl7pPr>
            <a:lvl8pPr indent="-330200" lvl="7" marL="3657600" algn="l">
              <a:lnSpc>
                <a:spcPct val="100000"/>
              </a:lnSpc>
              <a:spcBef>
                <a:spcPts val="320"/>
              </a:spcBef>
              <a:spcAft>
                <a:spcPts val="0"/>
              </a:spcAft>
              <a:buClr>
                <a:schemeClr val="dk1"/>
              </a:buClr>
              <a:buSzPts val="1600"/>
              <a:buFont typeface="Calibri"/>
              <a:buChar char="»"/>
              <a:defRPr sz="1600"/>
            </a:lvl8pPr>
            <a:lvl9pPr indent="-330200" lvl="8" marL="4114800" algn="l">
              <a:lnSpc>
                <a:spcPct val="100000"/>
              </a:lnSpc>
              <a:spcBef>
                <a:spcPts val="320"/>
              </a:spcBef>
              <a:spcAft>
                <a:spcPts val="0"/>
              </a:spcAft>
              <a:buClr>
                <a:schemeClr val="dk1"/>
              </a:buClr>
              <a:buSzPts val="1600"/>
              <a:buFont typeface="Calibri"/>
              <a:buChar char="»"/>
              <a:defRPr sz="1600"/>
            </a:lvl9pPr>
          </a:lstStyle>
          <a:p/>
        </p:txBody>
      </p:sp>
      <p:sp>
        <p:nvSpPr>
          <p:cNvPr id="60" name="Google Shape;60;p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Font typeface="Calibri"/>
              <a:buNone/>
              <a:defRPr b="1" sz="2400"/>
            </a:lvl1pPr>
            <a:lvl2pPr indent="-228600" lvl="1" marL="914400" algn="l">
              <a:lnSpc>
                <a:spcPct val="100000"/>
              </a:lnSpc>
              <a:spcBef>
                <a:spcPts val="400"/>
              </a:spcBef>
              <a:spcAft>
                <a:spcPts val="0"/>
              </a:spcAft>
              <a:buClr>
                <a:schemeClr val="dk1"/>
              </a:buClr>
              <a:buSzPts val="2000"/>
              <a:buFont typeface="Calibri"/>
              <a:buNone/>
              <a:defRPr b="1" sz="2000"/>
            </a:lvl2pPr>
            <a:lvl3pPr indent="-228600" lvl="2" marL="1371600" algn="l">
              <a:lnSpc>
                <a:spcPct val="100000"/>
              </a:lnSpc>
              <a:spcBef>
                <a:spcPts val="360"/>
              </a:spcBef>
              <a:spcAft>
                <a:spcPts val="0"/>
              </a:spcAft>
              <a:buClr>
                <a:schemeClr val="dk1"/>
              </a:buClr>
              <a:buSzPts val="1800"/>
              <a:buFont typeface="Calibri"/>
              <a:buNone/>
              <a:defRPr b="1" sz="1800"/>
            </a:lvl3pPr>
            <a:lvl4pPr indent="-228600" lvl="3" marL="1828800" algn="l">
              <a:lnSpc>
                <a:spcPct val="100000"/>
              </a:lnSpc>
              <a:spcBef>
                <a:spcPts val="320"/>
              </a:spcBef>
              <a:spcAft>
                <a:spcPts val="0"/>
              </a:spcAft>
              <a:buClr>
                <a:schemeClr val="dk1"/>
              </a:buClr>
              <a:buSzPts val="1600"/>
              <a:buFont typeface="Calibri"/>
              <a:buNone/>
              <a:defRPr b="1" sz="1600"/>
            </a:lvl4pPr>
            <a:lvl5pPr indent="-228600" lvl="4" marL="2286000" algn="l">
              <a:lnSpc>
                <a:spcPct val="100000"/>
              </a:lnSpc>
              <a:spcBef>
                <a:spcPts val="320"/>
              </a:spcBef>
              <a:spcAft>
                <a:spcPts val="0"/>
              </a:spcAft>
              <a:buClr>
                <a:schemeClr val="dk1"/>
              </a:buClr>
              <a:buSzPts val="1600"/>
              <a:buFont typeface="Calibri"/>
              <a:buNone/>
              <a:defRPr b="1" sz="1600"/>
            </a:lvl5pPr>
            <a:lvl6pPr indent="-228600" lvl="5" marL="2743200" algn="l">
              <a:lnSpc>
                <a:spcPct val="100000"/>
              </a:lnSpc>
              <a:spcBef>
                <a:spcPts val="320"/>
              </a:spcBef>
              <a:spcAft>
                <a:spcPts val="0"/>
              </a:spcAft>
              <a:buClr>
                <a:schemeClr val="dk1"/>
              </a:buClr>
              <a:buSzPts val="1600"/>
              <a:buFont typeface="Calibri"/>
              <a:buNone/>
              <a:defRPr b="1" sz="1600"/>
            </a:lvl6pPr>
            <a:lvl7pPr indent="-228600" lvl="6" marL="3200400" algn="l">
              <a:lnSpc>
                <a:spcPct val="100000"/>
              </a:lnSpc>
              <a:spcBef>
                <a:spcPts val="320"/>
              </a:spcBef>
              <a:spcAft>
                <a:spcPts val="0"/>
              </a:spcAft>
              <a:buClr>
                <a:schemeClr val="dk1"/>
              </a:buClr>
              <a:buSzPts val="1600"/>
              <a:buFont typeface="Calibri"/>
              <a:buNone/>
              <a:defRPr b="1" sz="1600"/>
            </a:lvl7pPr>
            <a:lvl8pPr indent="-228600" lvl="7" marL="3657600" algn="l">
              <a:lnSpc>
                <a:spcPct val="100000"/>
              </a:lnSpc>
              <a:spcBef>
                <a:spcPts val="320"/>
              </a:spcBef>
              <a:spcAft>
                <a:spcPts val="0"/>
              </a:spcAft>
              <a:buClr>
                <a:schemeClr val="dk1"/>
              </a:buClr>
              <a:buSzPts val="1600"/>
              <a:buFont typeface="Calibri"/>
              <a:buNone/>
              <a:defRPr b="1" sz="1600"/>
            </a:lvl8pPr>
            <a:lvl9pPr indent="-228600" lvl="8" marL="4114800" algn="l">
              <a:lnSpc>
                <a:spcPct val="100000"/>
              </a:lnSpc>
              <a:spcBef>
                <a:spcPts val="320"/>
              </a:spcBef>
              <a:spcAft>
                <a:spcPts val="0"/>
              </a:spcAft>
              <a:buClr>
                <a:schemeClr val="dk1"/>
              </a:buClr>
              <a:buSzPts val="1600"/>
              <a:buFont typeface="Calibri"/>
              <a:buNone/>
              <a:defRPr b="1" sz="1600"/>
            </a:lvl9pPr>
          </a:lstStyle>
          <a:p/>
        </p:txBody>
      </p:sp>
      <p:sp>
        <p:nvSpPr>
          <p:cNvPr id="61" name="Google Shape;61;p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Font typeface="Calibri"/>
              <a:buChar char="•"/>
              <a:defRPr sz="2400"/>
            </a:lvl1pPr>
            <a:lvl2pPr indent="-355600" lvl="1" marL="914400" algn="l">
              <a:lnSpc>
                <a:spcPct val="100000"/>
              </a:lnSpc>
              <a:spcBef>
                <a:spcPts val="400"/>
              </a:spcBef>
              <a:spcAft>
                <a:spcPts val="0"/>
              </a:spcAft>
              <a:buClr>
                <a:schemeClr val="dk1"/>
              </a:buClr>
              <a:buSzPts val="2000"/>
              <a:buFont typeface="Calibri"/>
              <a:buChar char="–"/>
              <a:defRPr sz="2000"/>
            </a:lvl2pPr>
            <a:lvl3pPr indent="-342900" lvl="2" marL="1371600" algn="l">
              <a:lnSpc>
                <a:spcPct val="100000"/>
              </a:lnSpc>
              <a:spcBef>
                <a:spcPts val="360"/>
              </a:spcBef>
              <a:spcAft>
                <a:spcPts val="0"/>
              </a:spcAft>
              <a:buClr>
                <a:schemeClr val="dk1"/>
              </a:buClr>
              <a:buSzPts val="1800"/>
              <a:buFont typeface="Calibri"/>
              <a:buChar char="•"/>
              <a:defRPr sz="1800"/>
            </a:lvl3pPr>
            <a:lvl4pPr indent="-330200" lvl="3" marL="1828800" algn="l">
              <a:lnSpc>
                <a:spcPct val="100000"/>
              </a:lnSpc>
              <a:spcBef>
                <a:spcPts val="320"/>
              </a:spcBef>
              <a:spcAft>
                <a:spcPts val="0"/>
              </a:spcAft>
              <a:buClr>
                <a:schemeClr val="dk1"/>
              </a:buClr>
              <a:buSzPts val="1600"/>
              <a:buFont typeface="Calibri"/>
              <a:buChar char="–"/>
              <a:defRPr sz="1600"/>
            </a:lvl4pPr>
            <a:lvl5pPr indent="-330200" lvl="4" marL="2286000" algn="l">
              <a:lnSpc>
                <a:spcPct val="100000"/>
              </a:lnSpc>
              <a:spcBef>
                <a:spcPts val="320"/>
              </a:spcBef>
              <a:spcAft>
                <a:spcPts val="0"/>
              </a:spcAft>
              <a:buClr>
                <a:schemeClr val="dk1"/>
              </a:buClr>
              <a:buSzPts val="1600"/>
              <a:buFont typeface="Calibri"/>
              <a:buChar char="»"/>
              <a:defRPr sz="1600"/>
            </a:lvl5pPr>
            <a:lvl6pPr indent="-330200" lvl="5" marL="2743200" algn="l">
              <a:lnSpc>
                <a:spcPct val="100000"/>
              </a:lnSpc>
              <a:spcBef>
                <a:spcPts val="320"/>
              </a:spcBef>
              <a:spcAft>
                <a:spcPts val="0"/>
              </a:spcAft>
              <a:buClr>
                <a:schemeClr val="dk1"/>
              </a:buClr>
              <a:buSzPts val="1600"/>
              <a:buFont typeface="Calibri"/>
              <a:buChar char="»"/>
              <a:defRPr sz="1600"/>
            </a:lvl6pPr>
            <a:lvl7pPr indent="-330200" lvl="6" marL="3200400" algn="l">
              <a:lnSpc>
                <a:spcPct val="100000"/>
              </a:lnSpc>
              <a:spcBef>
                <a:spcPts val="320"/>
              </a:spcBef>
              <a:spcAft>
                <a:spcPts val="0"/>
              </a:spcAft>
              <a:buClr>
                <a:schemeClr val="dk1"/>
              </a:buClr>
              <a:buSzPts val="1600"/>
              <a:buFont typeface="Calibri"/>
              <a:buChar char="»"/>
              <a:defRPr sz="1600"/>
            </a:lvl7pPr>
            <a:lvl8pPr indent="-330200" lvl="7" marL="3657600" algn="l">
              <a:lnSpc>
                <a:spcPct val="100000"/>
              </a:lnSpc>
              <a:spcBef>
                <a:spcPts val="320"/>
              </a:spcBef>
              <a:spcAft>
                <a:spcPts val="0"/>
              </a:spcAft>
              <a:buClr>
                <a:schemeClr val="dk1"/>
              </a:buClr>
              <a:buSzPts val="1600"/>
              <a:buFont typeface="Calibri"/>
              <a:buChar char="»"/>
              <a:defRPr sz="1600"/>
            </a:lvl8pPr>
            <a:lvl9pPr indent="-330200" lvl="8" marL="4114800" algn="l">
              <a:lnSpc>
                <a:spcPct val="100000"/>
              </a:lnSpc>
              <a:spcBef>
                <a:spcPts val="320"/>
              </a:spcBef>
              <a:spcAft>
                <a:spcPts val="0"/>
              </a:spcAft>
              <a:buClr>
                <a:schemeClr val="dk1"/>
              </a:buClr>
              <a:buSzPts val="1600"/>
              <a:buFont typeface="Calibri"/>
              <a:buChar char="»"/>
              <a:defRPr sz="1600"/>
            </a:lvl9pPr>
          </a:lstStyle>
          <a:p/>
        </p:txBody>
      </p:sp>
      <p:sp>
        <p:nvSpPr>
          <p:cNvPr id="62" name="Google Shape;62;p9"/>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9"/>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4" name="Google Shape;64;p9"/>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7" name="Google Shape;67;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Font typeface="Calibri"/>
              <a:buChar char="•"/>
              <a:defRPr sz="3200"/>
            </a:lvl1pPr>
            <a:lvl2pPr indent="-406400" lvl="1" marL="914400" algn="l">
              <a:lnSpc>
                <a:spcPct val="100000"/>
              </a:lnSpc>
              <a:spcBef>
                <a:spcPts val="560"/>
              </a:spcBef>
              <a:spcAft>
                <a:spcPts val="0"/>
              </a:spcAft>
              <a:buClr>
                <a:schemeClr val="dk1"/>
              </a:buClr>
              <a:buSzPts val="2800"/>
              <a:buFont typeface="Calibri"/>
              <a:buChar char="–"/>
              <a:defRPr sz="2800"/>
            </a:lvl2pPr>
            <a:lvl3pPr indent="-381000" lvl="2" marL="1371600" algn="l">
              <a:lnSpc>
                <a:spcPct val="100000"/>
              </a:lnSpc>
              <a:spcBef>
                <a:spcPts val="480"/>
              </a:spcBef>
              <a:spcAft>
                <a:spcPts val="0"/>
              </a:spcAft>
              <a:buClr>
                <a:schemeClr val="dk1"/>
              </a:buClr>
              <a:buSzPts val="2400"/>
              <a:buFont typeface="Calibri"/>
              <a:buChar char="•"/>
              <a:defRPr sz="2400"/>
            </a:lvl3pPr>
            <a:lvl4pPr indent="-355600" lvl="3" marL="1828800" algn="l">
              <a:lnSpc>
                <a:spcPct val="100000"/>
              </a:lnSpc>
              <a:spcBef>
                <a:spcPts val="400"/>
              </a:spcBef>
              <a:spcAft>
                <a:spcPts val="0"/>
              </a:spcAft>
              <a:buClr>
                <a:schemeClr val="dk1"/>
              </a:buClr>
              <a:buSzPts val="2000"/>
              <a:buFont typeface="Calibri"/>
              <a:buChar char="–"/>
              <a:defRPr sz="2000"/>
            </a:lvl4pPr>
            <a:lvl5pPr indent="-355600" lvl="4" marL="2286000" algn="l">
              <a:lnSpc>
                <a:spcPct val="100000"/>
              </a:lnSpc>
              <a:spcBef>
                <a:spcPts val="400"/>
              </a:spcBef>
              <a:spcAft>
                <a:spcPts val="0"/>
              </a:spcAft>
              <a:buClr>
                <a:schemeClr val="dk1"/>
              </a:buClr>
              <a:buSzPts val="2000"/>
              <a:buFont typeface="Calibri"/>
              <a:buChar char="»"/>
              <a:defRPr sz="2000"/>
            </a:lvl5pPr>
            <a:lvl6pPr indent="-355600" lvl="5" marL="2743200" algn="l">
              <a:lnSpc>
                <a:spcPct val="100000"/>
              </a:lnSpc>
              <a:spcBef>
                <a:spcPts val="400"/>
              </a:spcBef>
              <a:spcAft>
                <a:spcPts val="0"/>
              </a:spcAft>
              <a:buClr>
                <a:schemeClr val="dk1"/>
              </a:buClr>
              <a:buSzPts val="2000"/>
              <a:buFont typeface="Calibri"/>
              <a:buChar char="»"/>
              <a:defRPr sz="2000"/>
            </a:lvl6pPr>
            <a:lvl7pPr indent="-355600" lvl="6" marL="3200400" algn="l">
              <a:lnSpc>
                <a:spcPct val="100000"/>
              </a:lnSpc>
              <a:spcBef>
                <a:spcPts val="400"/>
              </a:spcBef>
              <a:spcAft>
                <a:spcPts val="0"/>
              </a:spcAft>
              <a:buClr>
                <a:schemeClr val="dk1"/>
              </a:buClr>
              <a:buSzPts val="2000"/>
              <a:buFont typeface="Calibri"/>
              <a:buChar char="»"/>
              <a:defRPr sz="2000"/>
            </a:lvl7pPr>
            <a:lvl8pPr indent="-355600" lvl="7" marL="3657600" algn="l">
              <a:lnSpc>
                <a:spcPct val="100000"/>
              </a:lnSpc>
              <a:spcBef>
                <a:spcPts val="400"/>
              </a:spcBef>
              <a:spcAft>
                <a:spcPts val="0"/>
              </a:spcAft>
              <a:buClr>
                <a:schemeClr val="dk1"/>
              </a:buClr>
              <a:buSzPts val="2000"/>
              <a:buFont typeface="Calibri"/>
              <a:buChar char="»"/>
              <a:defRPr sz="2000"/>
            </a:lvl8pPr>
            <a:lvl9pPr indent="-355600" lvl="8" marL="4114800" algn="l">
              <a:lnSpc>
                <a:spcPct val="100000"/>
              </a:lnSpc>
              <a:spcBef>
                <a:spcPts val="400"/>
              </a:spcBef>
              <a:spcAft>
                <a:spcPts val="0"/>
              </a:spcAft>
              <a:buClr>
                <a:schemeClr val="dk1"/>
              </a:buClr>
              <a:buSzPts val="2000"/>
              <a:buFont typeface="Calibri"/>
              <a:buChar char="»"/>
              <a:defRPr sz="2000"/>
            </a:lvl9pPr>
          </a:lstStyle>
          <a:p/>
        </p:txBody>
      </p:sp>
      <p:sp>
        <p:nvSpPr>
          <p:cNvPr id="68" name="Google Shape;68;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Font typeface="Calibri"/>
              <a:buNone/>
              <a:defRPr sz="1400"/>
            </a:lvl1pPr>
            <a:lvl2pPr indent="-228600" lvl="1" marL="914400" algn="l">
              <a:lnSpc>
                <a:spcPct val="100000"/>
              </a:lnSpc>
              <a:spcBef>
                <a:spcPts val="240"/>
              </a:spcBef>
              <a:spcAft>
                <a:spcPts val="0"/>
              </a:spcAft>
              <a:buClr>
                <a:schemeClr val="dk1"/>
              </a:buClr>
              <a:buSzPts val="1200"/>
              <a:buFont typeface="Calibri"/>
              <a:buNone/>
              <a:defRPr sz="1200"/>
            </a:lvl2pPr>
            <a:lvl3pPr indent="-228600" lvl="2" marL="1371600" algn="l">
              <a:lnSpc>
                <a:spcPct val="100000"/>
              </a:lnSpc>
              <a:spcBef>
                <a:spcPts val="200"/>
              </a:spcBef>
              <a:spcAft>
                <a:spcPts val="0"/>
              </a:spcAft>
              <a:buClr>
                <a:schemeClr val="dk1"/>
              </a:buClr>
              <a:buSzPts val="1000"/>
              <a:buFont typeface="Calibri"/>
              <a:buNone/>
              <a:defRPr sz="1000"/>
            </a:lvl3pPr>
            <a:lvl4pPr indent="-228600" lvl="3" marL="1828800" algn="l">
              <a:lnSpc>
                <a:spcPct val="100000"/>
              </a:lnSpc>
              <a:spcBef>
                <a:spcPts val="180"/>
              </a:spcBef>
              <a:spcAft>
                <a:spcPts val="0"/>
              </a:spcAft>
              <a:buClr>
                <a:schemeClr val="dk1"/>
              </a:buClr>
              <a:buSzPts val="900"/>
              <a:buFont typeface="Calibri"/>
              <a:buNone/>
              <a:defRPr sz="900"/>
            </a:lvl4pPr>
            <a:lvl5pPr indent="-228600" lvl="4" marL="2286000" algn="l">
              <a:lnSpc>
                <a:spcPct val="100000"/>
              </a:lnSpc>
              <a:spcBef>
                <a:spcPts val="180"/>
              </a:spcBef>
              <a:spcAft>
                <a:spcPts val="0"/>
              </a:spcAft>
              <a:buClr>
                <a:schemeClr val="dk1"/>
              </a:buClr>
              <a:buSzPts val="900"/>
              <a:buFont typeface="Calibri"/>
              <a:buNone/>
              <a:defRPr sz="900"/>
            </a:lvl5pPr>
            <a:lvl6pPr indent="-228600" lvl="5" marL="2743200" algn="l">
              <a:lnSpc>
                <a:spcPct val="100000"/>
              </a:lnSpc>
              <a:spcBef>
                <a:spcPts val="180"/>
              </a:spcBef>
              <a:spcAft>
                <a:spcPts val="0"/>
              </a:spcAft>
              <a:buClr>
                <a:schemeClr val="dk1"/>
              </a:buClr>
              <a:buSzPts val="900"/>
              <a:buFont typeface="Calibri"/>
              <a:buNone/>
              <a:defRPr sz="900"/>
            </a:lvl6pPr>
            <a:lvl7pPr indent="-228600" lvl="6" marL="3200400" algn="l">
              <a:lnSpc>
                <a:spcPct val="100000"/>
              </a:lnSpc>
              <a:spcBef>
                <a:spcPts val="180"/>
              </a:spcBef>
              <a:spcAft>
                <a:spcPts val="0"/>
              </a:spcAft>
              <a:buClr>
                <a:schemeClr val="dk1"/>
              </a:buClr>
              <a:buSzPts val="900"/>
              <a:buFont typeface="Calibri"/>
              <a:buNone/>
              <a:defRPr sz="900"/>
            </a:lvl7pPr>
            <a:lvl8pPr indent="-228600" lvl="7" marL="3657600" algn="l">
              <a:lnSpc>
                <a:spcPct val="100000"/>
              </a:lnSpc>
              <a:spcBef>
                <a:spcPts val="180"/>
              </a:spcBef>
              <a:spcAft>
                <a:spcPts val="0"/>
              </a:spcAft>
              <a:buClr>
                <a:schemeClr val="dk1"/>
              </a:buClr>
              <a:buSzPts val="900"/>
              <a:buFont typeface="Calibri"/>
              <a:buNone/>
              <a:defRPr sz="900"/>
            </a:lvl8pPr>
            <a:lvl9pPr indent="-228600" lvl="8" marL="4114800" algn="l">
              <a:lnSpc>
                <a:spcPct val="100000"/>
              </a:lnSpc>
              <a:spcBef>
                <a:spcPts val="180"/>
              </a:spcBef>
              <a:spcAft>
                <a:spcPts val="0"/>
              </a:spcAft>
              <a:buClr>
                <a:schemeClr val="dk1"/>
              </a:buClr>
              <a:buSzPts val="900"/>
              <a:buFont typeface="Calibri"/>
              <a:buNone/>
              <a:defRPr sz="900"/>
            </a:lvl9pPr>
          </a:lstStyle>
          <a:p/>
        </p:txBody>
      </p:sp>
      <p:sp>
        <p:nvSpPr>
          <p:cNvPr id="69" name="Google Shape;69;p1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71" name="Google Shape;71;p10"/>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72" name="Shape 72"/>
        <p:cNvGrpSpPr/>
        <p:nvPr/>
      </p:nvGrpSpPr>
      <p:grpSpPr>
        <a:xfrm>
          <a:off x="0" y="0"/>
          <a:ext cx="0" cy="0"/>
          <a:chOff x="0" y="0"/>
          <a:chExt cx="0" cy="0"/>
        </a:xfrm>
      </p:grpSpPr>
      <p:sp>
        <p:nvSpPr>
          <p:cNvPr id="73" name="Google Shape;73;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4" name="Google Shape;74;p11"/>
          <p:cNvSpPr/>
          <p:nvPr>
            <p:ph idx="2" type="pic"/>
          </p:nvPr>
        </p:nvSpPr>
        <p:spPr>
          <a:xfrm>
            <a:off x="1792288" y="612775"/>
            <a:ext cx="5486400" cy="4114800"/>
          </a:xfrm>
          <a:prstGeom prst="rect">
            <a:avLst/>
          </a:prstGeom>
          <a:noFill/>
          <a:ln>
            <a:noFill/>
          </a:ln>
        </p:spPr>
      </p:sp>
      <p:sp>
        <p:nvSpPr>
          <p:cNvPr id="75" name="Google Shape;75;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Font typeface="Calibri"/>
              <a:buNone/>
              <a:defRPr sz="1400"/>
            </a:lvl1pPr>
            <a:lvl2pPr indent="-228600" lvl="1" marL="914400" algn="l">
              <a:lnSpc>
                <a:spcPct val="100000"/>
              </a:lnSpc>
              <a:spcBef>
                <a:spcPts val="240"/>
              </a:spcBef>
              <a:spcAft>
                <a:spcPts val="0"/>
              </a:spcAft>
              <a:buClr>
                <a:schemeClr val="dk1"/>
              </a:buClr>
              <a:buSzPts val="1200"/>
              <a:buFont typeface="Calibri"/>
              <a:buNone/>
              <a:defRPr sz="1200"/>
            </a:lvl2pPr>
            <a:lvl3pPr indent="-228600" lvl="2" marL="1371600" algn="l">
              <a:lnSpc>
                <a:spcPct val="100000"/>
              </a:lnSpc>
              <a:spcBef>
                <a:spcPts val="200"/>
              </a:spcBef>
              <a:spcAft>
                <a:spcPts val="0"/>
              </a:spcAft>
              <a:buClr>
                <a:schemeClr val="dk1"/>
              </a:buClr>
              <a:buSzPts val="1000"/>
              <a:buFont typeface="Calibri"/>
              <a:buNone/>
              <a:defRPr sz="1000"/>
            </a:lvl3pPr>
            <a:lvl4pPr indent="-228600" lvl="3" marL="1828800" algn="l">
              <a:lnSpc>
                <a:spcPct val="100000"/>
              </a:lnSpc>
              <a:spcBef>
                <a:spcPts val="180"/>
              </a:spcBef>
              <a:spcAft>
                <a:spcPts val="0"/>
              </a:spcAft>
              <a:buClr>
                <a:schemeClr val="dk1"/>
              </a:buClr>
              <a:buSzPts val="900"/>
              <a:buFont typeface="Calibri"/>
              <a:buNone/>
              <a:defRPr sz="900"/>
            </a:lvl4pPr>
            <a:lvl5pPr indent="-228600" lvl="4" marL="2286000" algn="l">
              <a:lnSpc>
                <a:spcPct val="100000"/>
              </a:lnSpc>
              <a:spcBef>
                <a:spcPts val="180"/>
              </a:spcBef>
              <a:spcAft>
                <a:spcPts val="0"/>
              </a:spcAft>
              <a:buClr>
                <a:schemeClr val="dk1"/>
              </a:buClr>
              <a:buSzPts val="900"/>
              <a:buFont typeface="Calibri"/>
              <a:buNone/>
              <a:defRPr sz="900"/>
            </a:lvl5pPr>
            <a:lvl6pPr indent="-228600" lvl="5" marL="2743200" algn="l">
              <a:lnSpc>
                <a:spcPct val="100000"/>
              </a:lnSpc>
              <a:spcBef>
                <a:spcPts val="180"/>
              </a:spcBef>
              <a:spcAft>
                <a:spcPts val="0"/>
              </a:spcAft>
              <a:buClr>
                <a:schemeClr val="dk1"/>
              </a:buClr>
              <a:buSzPts val="900"/>
              <a:buFont typeface="Calibri"/>
              <a:buNone/>
              <a:defRPr sz="900"/>
            </a:lvl6pPr>
            <a:lvl7pPr indent="-228600" lvl="6" marL="3200400" algn="l">
              <a:lnSpc>
                <a:spcPct val="100000"/>
              </a:lnSpc>
              <a:spcBef>
                <a:spcPts val="180"/>
              </a:spcBef>
              <a:spcAft>
                <a:spcPts val="0"/>
              </a:spcAft>
              <a:buClr>
                <a:schemeClr val="dk1"/>
              </a:buClr>
              <a:buSzPts val="900"/>
              <a:buFont typeface="Calibri"/>
              <a:buNone/>
              <a:defRPr sz="900"/>
            </a:lvl7pPr>
            <a:lvl8pPr indent="-228600" lvl="7" marL="3657600" algn="l">
              <a:lnSpc>
                <a:spcPct val="100000"/>
              </a:lnSpc>
              <a:spcBef>
                <a:spcPts val="180"/>
              </a:spcBef>
              <a:spcAft>
                <a:spcPts val="0"/>
              </a:spcAft>
              <a:buClr>
                <a:schemeClr val="dk1"/>
              </a:buClr>
              <a:buSzPts val="900"/>
              <a:buFont typeface="Calibri"/>
              <a:buNone/>
              <a:defRPr sz="900"/>
            </a:lvl8pPr>
            <a:lvl9pPr indent="-228600" lvl="8" marL="4114800" algn="l">
              <a:lnSpc>
                <a:spcPct val="100000"/>
              </a:lnSpc>
              <a:spcBef>
                <a:spcPts val="180"/>
              </a:spcBef>
              <a:spcAft>
                <a:spcPts val="0"/>
              </a:spcAft>
              <a:buClr>
                <a:schemeClr val="dk1"/>
              </a:buClr>
              <a:buSzPts val="900"/>
              <a:buFont typeface="Calibri"/>
              <a:buNone/>
              <a:defRPr sz="900"/>
            </a:lvl9pPr>
          </a:lstStyle>
          <a:p/>
        </p:txBody>
      </p:sp>
      <p:sp>
        <p:nvSpPr>
          <p:cNvPr id="76" name="Google Shape;76;p1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78" name="Google Shape;78;p1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79" name="Shape 79"/>
        <p:cNvGrpSpPr/>
        <p:nvPr/>
      </p:nvGrpSpPr>
      <p:grpSpPr>
        <a:xfrm>
          <a:off x="0" y="0"/>
          <a:ext cx="0" cy="0"/>
          <a:chOff x="0" y="0"/>
          <a:chExt cx="0" cy="0"/>
        </a:xfrm>
      </p:grpSpPr>
      <p:sp>
        <p:nvSpPr>
          <p:cNvPr id="80" name="Google Shape;80;p1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1" name="Google Shape;81;p12"/>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84" name="Google Shape;84;p1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85" name="Shape 85"/>
        <p:cNvGrpSpPr/>
        <p:nvPr/>
      </p:nvGrpSpPr>
      <p:grpSpPr>
        <a:xfrm>
          <a:off x="0" y="0"/>
          <a:ext cx="0" cy="0"/>
          <a:chOff x="0" y="0"/>
          <a:chExt cx="0" cy="0"/>
        </a:xfrm>
      </p:grpSpPr>
      <p:sp>
        <p:nvSpPr>
          <p:cNvPr id="86" name="Google Shape;86;p1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7" name="Google Shape;87;p1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8" name="Google Shape;88;p1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1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90" name="Google Shape;90;p1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lvl="1"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lvl="2"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lvl="3"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lvl="4"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Calibri"/>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Calibri"/>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Calibri"/>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 name="Google Shape;14;p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3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2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1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1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1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3.png"/><Relationship Id="rId4" Type="http://schemas.openxmlformats.org/officeDocument/2006/relationships/image" Target="../media/image6.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3.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7.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2.jpg"/></Relationships>
</file>

<file path=ppt/slides/_rels/slide41.xml.rels><?xml version="1.0" encoding="UTF-8" standalone="yes"?><Relationships xmlns="http://schemas.openxmlformats.org/package/2006/relationships"><Relationship Id="rId20" Type="http://schemas.openxmlformats.org/officeDocument/2006/relationships/hyperlink" Target="http://en.wikipedia.org/wiki/GI_tract" TargetMode="External"/><Relationship Id="rId11" Type="http://schemas.openxmlformats.org/officeDocument/2006/relationships/hyperlink" Target="http://en.wikipedia.org/wiki/Bronchioles" TargetMode="External"/><Relationship Id="rId22" Type="http://schemas.openxmlformats.org/officeDocument/2006/relationships/hyperlink" Target="http://en.wikipedia.org/wiki/GI_tract" TargetMode="External"/><Relationship Id="rId10" Type="http://schemas.openxmlformats.org/officeDocument/2006/relationships/hyperlink" Target="http://en.wikipedia.org/wiki/Smooth_muscles" TargetMode="External"/><Relationship Id="rId21" Type="http://schemas.openxmlformats.org/officeDocument/2006/relationships/hyperlink" Target="http://en.wikipedia.org/wiki/Glands" TargetMode="External"/><Relationship Id="rId13" Type="http://schemas.openxmlformats.org/officeDocument/2006/relationships/hyperlink" Target="http://en.wikipedia.org/wiki/Eye" TargetMode="External"/><Relationship Id="rId12" Type="http://schemas.openxmlformats.org/officeDocument/2006/relationships/hyperlink" Target="http://en.wikipedia.org/wiki/Pupil" TargetMode="External"/><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hyperlink" Target="http://en.wikipedia.org/wiki/Cardiac_output" TargetMode="External"/><Relationship Id="rId4" Type="http://schemas.openxmlformats.org/officeDocument/2006/relationships/hyperlink" Target="http://en.wikipedia.org/wiki/SA_node" TargetMode="External"/><Relationship Id="rId9" Type="http://schemas.openxmlformats.org/officeDocument/2006/relationships/hyperlink" Target="http://en.wikipedia.org/wiki/AV_node" TargetMode="External"/><Relationship Id="rId15" Type="http://schemas.openxmlformats.org/officeDocument/2006/relationships/hyperlink" Target="http://en.wikipedia.org/wiki/Salivary_glands" TargetMode="External"/><Relationship Id="rId14" Type="http://schemas.openxmlformats.org/officeDocument/2006/relationships/hyperlink" Target="http://en.wikipedia.org/wiki/Ciliary_muscle" TargetMode="External"/><Relationship Id="rId17" Type="http://schemas.openxmlformats.org/officeDocument/2006/relationships/hyperlink" Target="http://en.wikipedia.org/wiki/Smooth_muscles" TargetMode="External"/><Relationship Id="rId16" Type="http://schemas.openxmlformats.org/officeDocument/2006/relationships/hyperlink" Target="http://en.wikipedia.org/wiki/GI_tract" TargetMode="External"/><Relationship Id="rId5" Type="http://schemas.openxmlformats.org/officeDocument/2006/relationships/hyperlink" Target="http://en.wikipedia.org/wiki/Chronotropic" TargetMode="External"/><Relationship Id="rId19" Type="http://schemas.openxmlformats.org/officeDocument/2006/relationships/hyperlink" Target="http://en.wikipedia.org/wiki/Sphincters" TargetMode="External"/><Relationship Id="rId6" Type="http://schemas.openxmlformats.org/officeDocument/2006/relationships/hyperlink" Target="http://en.wikipedia.org/wiki/Cardiac_muscle" TargetMode="External"/><Relationship Id="rId18" Type="http://schemas.openxmlformats.org/officeDocument/2006/relationships/hyperlink" Target="http://en.wikipedia.org/wiki/GI_tract" TargetMode="External"/><Relationship Id="rId7" Type="http://schemas.openxmlformats.org/officeDocument/2006/relationships/hyperlink" Target="http://en.wikipedia.org/wiki/Inotropic" TargetMode="External"/><Relationship Id="rId8" Type="http://schemas.openxmlformats.org/officeDocument/2006/relationships/hyperlink" Target="http://en.wikipedia.org/wiki/Atria"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 Id="rId3" Type="http://schemas.openxmlformats.org/officeDocument/2006/relationships/image" Target="../media/image16.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 Id="rId3" Type="http://schemas.openxmlformats.org/officeDocument/2006/relationships/image" Target="../media/image19.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 Id="rId3" Type="http://schemas.openxmlformats.org/officeDocument/2006/relationships/image" Target="../media/image34.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20.png"/><Relationship Id="rId4" Type="http://schemas.openxmlformats.org/officeDocument/2006/relationships/image" Target="../media/image2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1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 Id="rId3" Type="http://schemas.openxmlformats.org/officeDocument/2006/relationships/image" Target="../media/image3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4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3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4.xml"/><Relationship Id="rId3" Type="http://schemas.openxmlformats.org/officeDocument/2006/relationships/image" Target="../media/image2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2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3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7.xml"/><Relationship Id="rId3" Type="http://schemas.openxmlformats.org/officeDocument/2006/relationships/image" Target="../media/image24.png"/><Relationship Id="rId4" Type="http://schemas.openxmlformats.org/officeDocument/2006/relationships/image" Target="../media/image3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33.png"/><Relationship Id="rId4" Type="http://schemas.openxmlformats.org/officeDocument/2006/relationships/image" Target="../media/image30.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1.xml"/><Relationship Id="rId3" Type="http://schemas.openxmlformats.org/officeDocument/2006/relationships/image" Target="../media/image29.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38.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6.xml"/><Relationship Id="rId3" Type="http://schemas.openxmlformats.org/officeDocument/2006/relationships/image" Target="../media/image3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A9D1D3"/>
            </a:gs>
          </a:gsLst>
          <a:path path="circle">
            <a:fillToRect b="50%" l="50%" r="50%" t="50%"/>
          </a:path>
          <a:tileRect/>
        </a:gradFill>
      </p:bgPr>
    </p:bg>
    <p:spTree>
      <p:nvGrpSpPr>
        <p:cNvPr id="95" name="Shape 95"/>
        <p:cNvGrpSpPr/>
        <p:nvPr/>
      </p:nvGrpSpPr>
      <p:grpSpPr>
        <a:xfrm>
          <a:off x="0" y="0"/>
          <a:ext cx="0" cy="0"/>
          <a:chOff x="0" y="0"/>
          <a:chExt cx="0" cy="0"/>
        </a:xfrm>
      </p:grpSpPr>
      <p:sp>
        <p:nvSpPr>
          <p:cNvPr id="96" name="Google Shape;96;p14"/>
          <p:cNvSpPr txBox="1"/>
          <p:nvPr/>
        </p:nvSpPr>
        <p:spPr>
          <a:xfrm>
            <a:off x="250825" y="981075"/>
            <a:ext cx="9144000" cy="2862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990033"/>
              </a:buClr>
              <a:buSzPts val="3600"/>
              <a:buFont typeface="Times New Roman"/>
              <a:buNone/>
            </a:pPr>
            <a:r>
              <a:rPr b="1" i="0" lang="en-US" sz="3600" u="none" cap="none" strike="noStrike">
                <a:solidFill>
                  <a:srgbClr val="990033"/>
                </a:solidFill>
                <a:latin typeface="Times New Roman"/>
                <a:ea typeface="Times New Roman"/>
                <a:cs typeface="Times New Roman"/>
                <a:sym typeface="Times New Roman"/>
              </a:rPr>
              <a:t>STRUCTURAL AND FUNCTIONAL ORGANISATION OF THE AUTONOMIC NERVOUS SYSTEM</a:t>
            </a:r>
            <a:r>
              <a:rPr b="1" lang="en-US" sz="3600">
                <a:solidFill>
                  <a:srgbClr val="990033"/>
                </a:solidFill>
                <a:latin typeface="Times New Roman"/>
                <a:ea typeface="Times New Roman"/>
                <a:cs typeface="Times New Roman"/>
                <a:sym typeface="Times New Roman"/>
              </a:rPr>
              <a:t>,</a:t>
            </a:r>
            <a:r>
              <a:rPr b="1" i="0" lang="en-US" sz="3600" u="none" cap="none" strike="noStrike">
                <a:solidFill>
                  <a:srgbClr val="990033"/>
                </a:solidFill>
                <a:latin typeface="Times New Roman"/>
                <a:ea typeface="Times New Roman"/>
                <a:cs typeface="Times New Roman"/>
                <a:sym typeface="Times New Roman"/>
              </a:rPr>
              <a:t> ITS ROLE IN THE REGULATION OF VISCERAL FUNCTIONS.</a:t>
            </a:r>
            <a:endParaRPr b="0" i="0" sz="1400" u="none" cap="none" strike="noStrike">
              <a:solidFill>
                <a:srgbClr val="000000"/>
              </a:solidFill>
              <a:latin typeface="Arial"/>
              <a:ea typeface="Arial"/>
              <a:cs typeface="Arial"/>
              <a:sym typeface="Arial"/>
            </a:endParaRPr>
          </a:p>
        </p:txBody>
      </p:sp>
      <p:sp>
        <p:nvSpPr>
          <p:cNvPr id="97" name="Google Shape;97;p14"/>
          <p:cNvSpPr txBox="1"/>
          <p:nvPr/>
        </p:nvSpPr>
        <p:spPr>
          <a:xfrm>
            <a:off x="6221599" y="383579"/>
            <a:ext cx="2832894" cy="5607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FF"/>
              </a:buClr>
              <a:buSzPts val="1800"/>
              <a:buFont typeface="Arial"/>
              <a:buNone/>
            </a:pPr>
            <a:r>
              <a:rPr b="1" i="0" lang="en-US" sz="1800" u="none" cap="none" strike="noStrike">
                <a:solidFill>
                  <a:srgbClr val="0000FF"/>
                </a:solidFill>
                <a:latin typeface="Arial"/>
                <a:ea typeface="Arial"/>
                <a:cs typeface="Arial"/>
                <a:sym typeface="Arial"/>
              </a:rPr>
              <a:t>№ </a:t>
            </a:r>
            <a:r>
              <a:rPr b="1" lang="en-US" sz="1800">
                <a:solidFill>
                  <a:srgbClr val="0000FF"/>
                </a:solidFill>
              </a:rPr>
              <a:t>8</a:t>
            </a:r>
            <a:endParaRPr b="0" i="0" sz="1800" u="none" cap="none" strike="noStrike">
              <a:solidFill>
                <a:schemeClr val="dk1"/>
              </a:solidFill>
              <a:latin typeface="Arial"/>
              <a:ea typeface="Arial"/>
              <a:cs typeface="Arial"/>
              <a:sym typeface="Arial"/>
            </a:endParaRPr>
          </a:p>
        </p:txBody>
      </p:sp>
      <p:sp>
        <p:nvSpPr>
          <p:cNvPr id="98" name="Google Shape;98;p14"/>
          <p:cNvSpPr txBox="1"/>
          <p:nvPr/>
        </p:nvSpPr>
        <p:spPr>
          <a:xfrm>
            <a:off x="4514948" y="5977644"/>
            <a:ext cx="3737876" cy="8661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00"/>
              </a:buClr>
              <a:buSzPts val="1800"/>
              <a:buFont typeface="Arial"/>
              <a:buNone/>
            </a:pPr>
            <a:r>
              <a:rPr b="0" i="0" lang="en-US" sz="1800" u="none" cap="none" strike="noStrike">
                <a:solidFill>
                  <a:schemeClr val="accent6"/>
                </a:solidFill>
                <a:latin typeface="Arial"/>
                <a:ea typeface="Arial"/>
                <a:cs typeface="Arial"/>
                <a:sym typeface="Arial"/>
              </a:rPr>
              <a:t>As. DENYSENKO Oksana</a:t>
            </a:r>
            <a:endParaRPr b="0" i="0" sz="1800" u="none" cap="none" strike="noStrike">
              <a:solidFill>
                <a:schemeClr val="accent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96"/>
                                        </p:tgtEl>
                                        <p:attrNameLst>
                                          <p:attrName>style.visibility</p:attrName>
                                        </p:attrNameLst>
                                      </p:cBhvr>
                                      <p:to>
                                        <p:strVal val="visible"/>
                                      </p:to>
                                    </p:set>
                                    <p:animEffect filter="fade" transition="in">
                                      <p:cBhvr>
                                        <p:cTn dur="1"/>
                                        <p:tgtEl>
                                          <p:spTgt spid="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5"/>
          <p:cNvSpPr txBox="1"/>
          <p:nvPr/>
        </p:nvSpPr>
        <p:spPr>
          <a:xfrm>
            <a:off x="1066800" y="304800"/>
            <a:ext cx="7315200" cy="579437"/>
          </a:xfrm>
          <a:prstGeom prst="rect">
            <a:avLst/>
          </a:prstGeom>
          <a:noFill/>
          <a:ln>
            <a:noFill/>
          </a:ln>
          <a:effectLst>
            <a:outerShdw algn="ctr" dir="2699999" dist="17960">
              <a:srgbClr val="000000"/>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accent2"/>
              </a:buClr>
              <a:buSzPts val="3200"/>
              <a:buFont typeface="Tahoma"/>
              <a:buNone/>
            </a:pPr>
            <a:r>
              <a:rPr b="1" i="0" lang="en-US" sz="3200" u="none" cap="none" strike="noStrike">
                <a:solidFill>
                  <a:schemeClr val="accent2"/>
                </a:solidFill>
                <a:latin typeface="Tahoma"/>
                <a:ea typeface="Tahoma"/>
                <a:cs typeface="Tahoma"/>
                <a:sym typeface="Tahoma"/>
              </a:rPr>
              <a:t>Autonomic nervous system</a:t>
            </a:r>
            <a:endParaRPr b="0" i="0" sz="1400" u="none" cap="none" strike="noStrike">
              <a:solidFill>
                <a:srgbClr val="000000"/>
              </a:solidFill>
              <a:latin typeface="Arial"/>
              <a:ea typeface="Arial"/>
              <a:cs typeface="Arial"/>
              <a:sym typeface="Arial"/>
            </a:endParaRPr>
          </a:p>
        </p:txBody>
      </p:sp>
      <p:sp>
        <p:nvSpPr>
          <p:cNvPr id="104" name="Google Shape;104;p15"/>
          <p:cNvSpPr/>
          <p:nvPr/>
        </p:nvSpPr>
        <p:spPr>
          <a:xfrm>
            <a:off x="250825" y="1484312"/>
            <a:ext cx="7620000" cy="2707641"/>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accent2"/>
              </a:buClr>
              <a:buSzPts val="2300"/>
              <a:buFont typeface="Arial"/>
              <a:buNone/>
            </a:pPr>
            <a:r>
              <a:rPr b="1" i="0" lang="en-US" sz="2300" u="none" cap="none" strike="noStrike">
                <a:solidFill>
                  <a:schemeClr val="accent2"/>
                </a:solidFill>
                <a:latin typeface="Arial"/>
                <a:ea typeface="Arial"/>
                <a:cs typeface="Arial"/>
                <a:sym typeface="Arial"/>
              </a:rPr>
              <a:t>    АNS functions fall into three major categories: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2300"/>
              <a:buFont typeface="Arial"/>
              <a:buNone/>
            </a:pPr>
            <a:r>
              <a:t/>
            </a:r>
            <a:endParaRPr b="1" i="0" sz="2300" u="none" cap="none" strike="noStrike">
              <a:solidFill>
                <a:schemeClr val="dk1"/>
              </a:solidFill>
              <a:latin typeface="Arial"/>
              <a:ea typeface="Arial"/>
              <a:cs typeface="Arial"/>
              <a:sym typeface="Arial"/>
            </a:endParaRPr>
          </a:p>
          <a:p>
            <a:pPr indent="0" lvl="0" marL="0" marR="0" rtl="0" algn="l">
              <a:lnSpc>
                <a:spcPct val="16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     1. Maintaining homeostatic conditions within the body;</a:t>
            </a:r>
            <a:endParaRPr b="0" i="0" sz="1400" u="none" cap="none" strike="noStrike">
              <a:solidFill>
                <a:srgbClr val="000000"/>
              </a:solidFill>
              <a:latin typeface="Arial"/>
              <a:ea typeface="Arial"/>
              <a:cs typeface="Arial"/>
              <a:sym typeface="Arial"/>
            </a:endParaRPr>
          </a:p>
          <a:p>
            <a:pPr indent="0" lvl="0" marL="0" marR="0" rtl="0" algn="l">
              <a:lnSpc>
                <a:spcPct val="16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     2. Coordinating the body’s responses to exercise and stress;</a:t>
            </a:r>
            <a:endParaRPr b="0" i="0" sz="1400" u="none" cap="none" strike="noStrike">
              <a:solidFill>
                <a:srgbClr val="000000"/>
              </a:solidFill>
              <a:latin typeface="Arial"/>
              <a:ea typeface="Arial"/>
              <a:cs typeface="Arial"/>
              <a:sym typeface="Arial"/>
            </a:endParaRPr>
          </a:p>
          <a:p>
            <a:pPr indent="0" lvl="0" marL="0" marR="0" rtl="0" algn="l">
              <a:lnSpc>
                <a:spcPct val="16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     3. Assisting the endocrine system to regulate reproduction.</a:t>
            </a:r>
            <a:endParaRPr b="0" i="0" sz="1400" u="none" cap="none" strike="noStrike">
              <a:solidFill>
                <a:srgbClr val="000000"/>
              </a:solidFill>
              <a:latin typeface="Arial"/>
              <a:ea typeface="Arial"/>
              <a:cs typeface="Arial"/>
              <a:sym typeface="Arial"/>
            </a:endParaRPr>
          </a:p>
          <a:p>
            <a:pPr indent="0" lvl="0" marL="0" marR="0" rtl="0" algn="l">
              <a:lnSpc>
                <a:spcPct val="160000"/>
              </a:lnSpc>
              <a:spcBef>
                <a:spcPts val="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6"/>
          <p:cNvSpPr txBox="1"/>
          <p:nvPr>
            <p:ph type="title"/>
          </p:nvPr>
        </p:nvSpPr>
        <p:spPr>
          <a:xfrm>
            <a:off x="304800" y="609600"/>
            <a:ext cx="85344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1" i="0" lang="en-US" sz="4000" u="none" cap="none" strike="noStrike">
                <a:solidFill>
                  <a:schemeClr val="accent2"/>
                </a:solidFill>
                <a:latin typeface="Arial"/>
                <a:ea typeface="Arial"/>
                <a:cs typeface="Arial"/>
                <a:sym typeface="Arial"/>
              </a:rPr>
              <a:t>AUTONOMIC NERVOUS SYSTEM</a:t>
            </a:r>
            <a:endParaRPr/>
          </a:p>
        </p:txBody>
      </p:sp>
      <p:sp>
        <p:nvSpPr>
          <p:cNvPr id="110" name="Google Shape;110;p16"/>
          <p:cNvSpPr/>
          <p:nvPr/>
        </p:nvSpPr>
        <p:spPr>
          <a:xfrm>
            <a:off x="762000" y="2209800"/>
            <a:ext cx="7848600" cy="4075684"/>
          </a:xfrm>
          <a:prstGeom prst="rect">
            <a:avLst/>
          </a:prstGeom>
          <a:noFill/>
          <a:ln>
            <a:noFill/>
          </a:ln>
        </p:spPr>
        <p:txBody>
          <a:bodyPr anchorCtr="0" anchor="t" bIns="45700" lIns="91425" spcFirstLastPara="1" rIns="91425" wrap="square" tIns="45700">
            <a:noAutofit/>
          </a:bodyPr>
          <a:lstStyle/>
          <a:p>
            <a:pPr indent="-162560" lvl="0" marL="0" marR="0" rtl="0" algn="l">
              <a:lnSpc>
                <a:spcPct val="130000"/>
              </a:lnSpc>
              <a:spcBef>
                <a:spcPts val="0"/>
              </a:spcBef>
              <a:spcAft>
                <a:spcPts val="0"/>
              </a:spcAft>
              <a:buClr>
                <a:schemeClr val="accent2"/>
              </a:buClr>
              <a:buSzPts val="2560"/>
              <a:buFont typeface="Noto Sans Symbols"/>
              <a:buChar char="●"/>
            </a:pPr>
            <a:r>
              <a:rPr b="1" i="0" lang="en-US" sz="3200" u="none" cap="none" strike="noStrike">
                <a:solidFill>
                  <a:schemeClr val="dk1"/>
                </a:solidFill>
                <a:latin typeface="Times New Roman"/>
                <a:ea typeface="Times New Roman"/>
                <a:cs typeface="Times New Roman"/>
                <a:sym typeface="Times New Roman"/>
              </a:rPr>
              <a:t>  </a:t>
            </a:r>
            <a:r>
              <a:rPr b="0" i="0" lang="en-US" sz="2400" u="none" cap="none" strike="noStrike">
                <a:solidFill>
                  <a:schemeClr val="dk1"/>
                </a:solidFill>
                <a:latin typeface="Times New Roman"/>
                <a:ea typeface="Times New Roman"/>
                <a:cs typeface="Times New Roman"/>
                <a:sym typeface="Times New Roman"/>
              </a:rPr>
              <a:t> </a:t>
            </a:r>
            <a:r>
              <a:rPr b="0" i="0" lang="en-US" sz="2800" u="none" cap="none" strike="noStrike">
                <a:solidFill>
                  <a:schemeClr val="dk1"/>
                </a:solidFill>
                <a:latin typeface="Times New Roman"/>
                <a:ea typeface="Times New Roman"/>
                <a:cs typeface="Times New Roman"/>
                <a:sym typeface="Times New Roman"/>
              </a:rPr>
              <a:t>A part of the nervous system - complex of central and peripheral cellular structures</a:t>
            </a:r>
            <a:r>
              <a:rPr b="1" i="0" lang="en-US" sz="2800" u="none" cap="none" strike="noStrike">
                <a:solidFill>
                  <a:schemeClr val="dk1"/>
                </a:solidFill>
                <a:latin typeface="Times New Roman"/>
                <a:ea typeface="Times New Roman"/>
                <a:cs typeface="Times New Roman"/>
                <a:sym typeface="Times New Roman"/>
              </a:rPr>
              <a:t> -</a:t>
            </a:r>
            <a:r>
              <a:rPr b="0" i="0" lang="en-US" sz="2800" u="none" cap="none" strike="noStrike">
                <a:solidFill>
                  <a:schemeClr val="dk1"/>
                </a:solidFill>
                <a:latin typeface="Times New Roman"/>
                <a:ea typeface="Times New Roman"/>
                <a:cs typeface="Times New Roman"/>
                <a:sym typeface="Times New Roman"/>
              </a:rPr>
              <a:t> that regulates key involuntary functions of the body, including the activity of the heart muscle; the smooth muscles, including the muscles of the intestinal tract; and the glands.</a:t>
            </a:r>
            <a:endParaRPr b="0" i="0" sz="1400" u="none" cap="none" strike="noStrike">
              <a:solidFill>
                <a:srgbClr val="000000"/>
              </a:solidFill>
              <a:latin typeface="Arial"/>
              <a:ea typeface="Arial"/>
              <a:cs typeface="Arial"/>
              <a:sym typeface="Arial"/>
            </a:endParaRPr>
          </a:p>
          <a:p>
            <a:pPr indent="0" lvl="0" marL="0" marR="0" rtl="0" algn="l">
              <a:lnSpc>
                <a:spcPct val="130000"/>
              </a:lnSpc>
              <a:spcBef>
                <a:spcPts val="560"/>
              </a:spcBef>
              <a:spcAft>
                <a:spcPts val="0"/>
              </a:spcAft>
              <a:buClr>
                <a:schemeClr val="accent2"/>
              </a:buClr>
              <a:buSzPts val="2240"/>
              <a:buFont typeface="Noto Sans Symbols"/>
              <a:buNone/>
            </a:pPr>
            <a:r>
              <a:t/>
            </a:r>
            <a:endParaRPr b="1" i="0" sz="28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7"/>
          <p:cNvSpPr txBox="1"/>
          <p:nvPr>
            <p:ph type="title"/>
          </p:nvPr>
        </p:nvSpPr>
        <p:spPr>
          <a:xfrm>
            <a:off x="1547812" y="476250"/>
            <a:ext cx="6480175"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1" i="0" lang="en-US" sz="4000" u="none" cap="none" strike="noStrike">
                <a:solidFill>
                  <a:schemeClr val="accent2"/>
                </a:solidFill>
                <a:latin typeface="Arial"/>
                <a:ea typeface="Arial"/>
                <a:cs typeface="Arial"/>
                <a:sym typeface="Arial"/>
              </a:rPr>
              <a:t>ClASSIFICATION OF ANS</a:t>
            </a:r>
            <a:endParaRPr/>
          </a:p>
        </p:txBody>
      </p:sp>
      <p:grpSp>
        <p:nvGrpSpPr>
          <p:cNvPr id="116" name="Google Shape;116;p17"/>
          <p:cNvGrpSpPr/>
          <p:nvPr/>
        </p:nvGrpSpPr>
        <p:grpSpPr>
          <a:xfrm>
            <a:off x="468312" y="1557337"/>
            <a:ext cx="8280400" cy="4535487"/>
            <a:chOff x="1118" y="1400"/>
            <a:chExt cx="2880" cy="720"/>
          </a:xfrm>
        </p:grpSpPr>
        <p:cxnSp>
          <p:nvCxnSpPr>
            <p:cNvPr id="117" name="Google Shape;117;p17"/>
            <p:cNvCxnSpPr/>
            <p:nvPr/>
          </p:nvCxnSpPr>
          <p:spPr>
            <a:xfrm flipH="1" rot="5400000">
              <a:off x="2990" y="1256"/>
              <a:ext cx="144" cy="1008"/>
            </a:xfrm>
            <a:prstGeom prst="bentConnector3">
              <a:avLst>
                <a:gd fmla="val 471556" name="adj1"/>
              </a:avLst>
            </a:prstGeom>
            <a:noFill/>
            <a:ln cap="flat" cmpd="sng" w="28575">
              <a:solidFill>
                <a:schemeClr val="dk2"/>
              </a:solidFill>
              <a:prstDash val="solid"/>
              <a:round/>
              <a:headEnd len="sm" w="sm" type="none"/>
              <a:tailEnd len="sm" w="sm" type="none"/>
            </a:ln>
          </p:spPr>
        </p:cxnSp>
        <p:cxnSp>
          <p:nvCxnSpPr>
            <p:cNvPr id="118" name="Google Shape;118;p17"/>
            <p:cNvCxnSpPr/>
            <p:nvPr/>
          </p:nvCxnSpPr>
          <p:spPr>
            <a:xfrm rot="-5400000">
              <a:off x="2486" y="1760"/>
              <a:ext cx="144" cy="1"/>
            </a:xfrm>
            <a:prstGeom prst="straightConnector1">
              <a:avLst/>
            </a:prstGeom>
            <a:noFill/>
            <a:ln cap="flat" cmpd="sng" w="28575">
              <a:solidFill>
                <a:schemeClr val="dk2"/>
              </a:solidFill>
              <a:prstDash val="solid"/>
              <a:round/>
              <a:headEnd len="sm" w="sm" type="none"/>
              <a:tailEnd len="sm" w="sm" type="none"/>
            </a:ln>
          </p:spPr>
        </p:cxnSp>
        <p:cxnSp>
          <p:nvCxnSpPr>
            <p:cNvPr id="119" name="Google Shape;119;p17"/>
            <p:cNvCxnSpPr/>
            <p:nvPr/>
          </p:nvCxnSpPr>
          <p:spPr>
            <a:xfrm rot="-5400000">
              <a:off x="1982" y="1256"/>
              <a:ext cx="144" cy="1008"/>
            </a:xfrm>
            <a:prstGeom prst="bentConnector3">
              <a:avLst>
                <a:gd fmla="val 471556" name="adj1"/>
              </a:avLst>
            </a:prstGeom>
            <a:noFill/>
            <a:ln cap="flat" cmpd="sng" w="28575">
              <a:solidFill>
                <a:schemeClr val="dk2"/>
              </a:solidFill>
              <a:prstDash val="solid"/>
              <a:round/>
              <a:headEnd len="sm" w="sm" type="none"/>
              <a:tailEnd len="sm" w="sm" type="none"/>
            </a:ln>
          </p:spPr>
        </p:cxnSp>
        <p:sp>
          <p:nvSpPr>
            <p:cNvPr id="120" name="Google Shape;120;p17"/>
            <p:cNvSpPr/>
            <p:nvPr/>
          </p:nvSpPr>
          <p:spPr>
            <a:xfrm>
              <a:off x="2126" y="1400"/>
              <a:ext cx="864" cy="288"/>
            </a:xfrm>
            <a:prstGeom prst="rect">
              <a:avLst/>
            </a:prstGeom>
            <a:gradFill>
              <a:gsLst>
                <a:gs pos="0">
                  <a:schemeClr val="accent1"/>
                </a:gs>
                <a:gs pos="100000">
                  <a:schemeClr val="lt1"/>
                </a:gs>
              </a:gsLst>
              <a:path path="circle">
                <a:fillToRect b="100%" l="100%"/>
              </a:path>
              <a:tileRect r="-100%" t="-100%"/>
            </a:gradFill>
            <a:ln cap="flat" cmpd="sng" w="9525">
              <a:solidFill>
                <a:schemeClr val="hlink"/>
              </a:solidFill>
              <a:prstDash val="solid"/>
              <a:round/>
              <a:headEnd len="sm" w="sm" type="none"/>
              <a:tailEnd len="sm" w="sm" type="none"/>
            </a:ln>
            <a:effectLst>
              <a:outerShdw algn="ctr" dir="19387806" dist="63500">
                <a:schemeClr val="hlink"/>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2"/>
                </a:buClr>
                <a:buSzPts val="2400"/>
                <a:buFont typeface="Times New Roman"/>
                <a:buNone/>
              </a:pPr>
              <a:r>
                <a:rPr b="0" i="0" lang="en-US" sz="2400" u="none" cap="none" strike="noStrike">
                  <a:solidFill>
                    <a:schemeClr val="accent2"/>
                  </a:solidFill>
                  <a:latin typeface="Times New Roman"/>
                  <a:ea typeface="Times New Roman"/>
                  <a:cs typeface="Times New Roman"/>
                  <a:sym typeface="Times New Roman"/>
                </a:rPr>
                <a:t>Vegetative,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accent2"/>
                </a:buClr>
                <a:buSzPts val="2400"/>
                <a:buFont typeface="Times New Roman"/>
                <a:buNone/>
              </a:pPr>
              <a:r>
                <a:rPr b="0" i="0" lang="en-US" sz="2400" u="none" cap="none" strike="noStrike">
                  <a:solidFill>
                    <a:schemeClr val="accent2"/>
                  </a:solidFill>
                  <a:latin typeface="Times New Roman"/>
                  <a:ea typeface="Times New Roman"/>
                  <a:cs typeface="Times New Roman"/>
                  <a:sym typeface="Times New Roman"/>
                </a:rPr>
                <a:t>autonomic,</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accent2"/>
                </a:buClr>
                <a:buSzPts val="2400"/>
                <a:buFont typeface="Times New Roman"/>
                <a:buNone/>
              </a:pPr>
              <a:r>
                <a:rPr b="0" i="0" lang="en-US" sz="2400" u="none" cap="none" strike="noStrike">
                  <a:solidFill>
                    <a:schemeClr val="accent2"/>
                  </a:solidFill>
                  <a:latin typeface="Times New Roman"/>
                  <a:ea typeface="Times New Roman"/>
                  <a:cs typeface="Times New Roman"/>
                  <a:sym typeface="Times New Roman"/>
                </a:rPr>
                <a:t>visceral,</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accent2"/>
                </a:buClr>
                <a:buSzPts val="2400"/>
                <a:buFont typeface="Times New Roman"/>
                <a:buNone/>
              </a:pPr>
              <a:r>
                <a:rPr b="0" i="0" lang="en-US" sz="2400" u="none" cap="none" strike="noStrike">
                  <a:solidFill>
                    <a:schemeClr val="accent2"/>
                  </a:solidFill>
                  <a:latin typeface="Times New Roman"/>
                  <a:ea typeface="Times New Roman"/>
                  <a:cs typeface="Times New Roman"/>
                  <a:sym typeface="Times New Roman"/>
                </a:rPr>
                <a:t>ganglionic,</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accent2"/>
                </a:buClr>
                <a:buSzPts val="2400"/>
                <a:buFont typeface="Times New Roman"/>
                <a:buNone/>
              </a:pPr>
              <a:r>
                <a:rPr b="0" i="0" lang="en-US" sz="2400" u="none" cap="none" strike="noStrike">
                  <a:solidFill>
                    <a:schemeClr val="accent2"/>
                  </a:solidFill>
                  <a:latin typeface="Times New Roman"/>
                  <a:ea typeface="Times New Roman"/>
                  <a:cs typeface="Times New Roman"/>
                  <a:sym typeface="Times New Roman"/>
                </a:rPr>
                <a:t>involuntary</a:t>
              </a:r>
              <a:endParaRPr b="0" i="0" sz="1400" u="none" cap="none" strike="noStrike">
                <a:solidFill>
                  <a:srgbClr val="000000"/>
                </a:solidFill>
                <a:latin typeface="Arial"/>
                <a:ea typeface="Arial"/>
                <a:cs typeface="Arial"/>
                <a:sym typeface="Arial"/>
              </a:endParaRPr>
            </a:p>
          </p:txBody>
        </p:sp>
        <p:sp>
          <p:nvSpPr>
            <p:cNvPr id="121" name="Google Shape;121;p17"/>
            <p:cNvSpPr/>
            <p:nvPr/>
          </p:nvSpPr>
          <p:spPr>
            <a:xfrm>
              <a:off x="1118" y="1832"/>
              <a:ext cx="864" cy="288"/>
            </a:xfrm>
            <a:prstGeom prst="rect">
              <a:avLst/>
            </a:prstGeom>
            <a:gradFill>
              <a:gsLst>
                <a:gs pos="0">
                  <a:schemeClr val="accent1"/>
                </a:gs>
                <a:gs pos="100000">
                  <a:schemeClr val="lt1"/>
                </a:gs>
              </a:gsLst>
              <a:path path="circle">
                <a:fillToRect b="100%" l="100%"/>
              </a:path>
              <a:tileRect r="-100%" t="-100%"/>
            </a:gradFill>
            <a:ln cap="flat" cmpd="sng" w="9525">
              <a:solidFill>
                <a:schemeClr val="folHlink"/>
              </a:solidFill>
              <a:prstDash val="solid"/>
              <a:round/>
              <a:headEnd len="sm" w="sm" type="none"/>
              <a:tailEnd len="sm" w="sm" type="none"/>
            </a:ln>
            <a:effectLst>
              <a:outerShdw algn="ctr" dir="19387806" dist="63500">
                <a:schemeClr val="folHlink"/>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2"/>
                </a:buClr>
                <a:buSzPts val="2400"/>
                <a:buFont typeface="Times New Roman"/>
                <a:buNone/>
              </a:pPr>
              <a:r>
                <a:rPr b="0" i="0" lang="en-US" sz="2400" u="none" cap="none" strike="noStrike">
                  <a:solidFill>
                    <a:schemeClr val="accent2"/>
                  </a:solidFill>
                  <a:latin typeface="Times New Roman"/>
                  <a:ea typeface="Times New Roman"/>
                  <a:cs typeface="Times New Roman"/>
                  <a:sym typeface="Times New Roman"/>
                </a:rPr>
                <a:t>Sympathetic,</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accent2"/>
                </a:buClr>
                <a:buSzPts val="2400"/>
                <a:buFont typeface="Times New Roman"/>
                <a:buNone/>
              </a:pPr>
              <a:r>
                <a:rPr b="0" i="0" lang="en-US" sz="2400" u="none" cap="none" strike="noStrike">
                  <a:solidFill>
                    <a:schemeClr val="accent2"/>
                  </a:solidFill>
                  <a:latin typeface="Times New Roman"/>
                  <a:ea typeface="Times New Roman"/>
                  <a:cs typeface="Times New Roman"/>
                  <a:sym typeface="Times New Roman"/>
                </a:rPr>
                <a:t>thoracolumbar,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accent2"/>
                </a:buClr>
                <a:buSzPts val="2400"/>
                <a:buFont typeface="Times New Roman"/>
                <a:buNone/>
              </a:pPr>
              <a:r>
                <a:rPr b="0" i="0" lang="en-US" sz="2400" u="none" cap="none" strike="noStrike">
                  <a:solidFill>
                    <a:schemeClr val="accent2"/>
                  </a:solidFill>
                  <a:latin typeface="Times New Roman"/>
                  <a:ea typeface="Times New Roman"/>
                  <a:cs typeface="Times New Roman"/>
                  <a:sym typeface="Times New Roman"/>
                </a:rPr>
                <a:t>adrenergic</a:t>
              </a:r>
              <a:endParaRPr b="0" i="0" sz="1400" u="none" cap="none" strike="noStrike">
                <a:solidFill>
                  <a:srgbClr val="000000"/>
                </a:solidFill>
                <a:latin typeface="Arial"/>
                <a:ea typeface="Arial"/>
                <a:cs typeface="Arial"/>
                <a:sym typeface="Arial"/>
              </a:endParaRPr>
            </a:p>
          </p:txBody>
        </p:sp>
        <p:sp>
          <p:nvSpPr>
            <p:cNvPr id="122" name="Google Shape;122;p17"/>
            <p:cNvSpPr/>
            <p:nvPr/>
          </p:nvSpPr>
          <p:spPr>
            <a:xfrm>
              <a:off x="2126" y="1832"/>
              <a:ext cx="864" cy="288"/>
            </a:xfrm>
            <a:prstGeom prst="rect">
              <a:avLst/>
            </a:prstGeom>
            <a:gradFill>
              <a:gsLst>
                <a:gs pos="0">
                  <a:schemeClr val="accent1"/>
                </a:gs>
                <a:gs pos="100000">
                  <a:schemeClr val="lt1"/>
                </a:gs>
              </a:gsLst>
              <a:path path="circle">
                <a:fillToRect b="100%" l="100%"/>
              </a:path>
              <a:tileRect r="-100%" t="-100%"/>
            </a:gradFill>
            <a:ln cap="flat" cmpd="sng" w="9525">
              <a:solidFill>
                <a:schemeClr val="folHlink"/>
              </a:solidFill>
              <a:prstDash val="solid"/>
              <a:round/>
              <a:headEnd len="sm" w="sm" type="none"/>
              <a:tailEnd len="sm" w="sm" type="none"/>
            </a:ln>
            <a:effectLst>
              <a:outerShdw algn="ctr" dir="19387806" dist="63500">
                <a:schemeClr val="folHlink"/>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2"/>
                </a:buClr>
                <a:buSzPts val="2400"/>
                <a:buFont typeface="Times New Roman"/>
                <a:buNone/>
              </a:pPr>
              <a:r>
                <a:rPr b="0" i="0" lang="en-US" sz="2400" u="none" cap="none" strike="noStrike">
                  <a:solidFill>
                    <a:schemeClr val="accent2"/>
                  </a:solidFill>
                  <a:latin typeface="Times New Roman"/>
                  <a:ea typeface="Times New Roman"/>
                  <a:cs typeface="Times New Roman"/>
                  <a:sym typeface="Times New Roman"/>
                </a:rPr>
                <a:t>Parasympathetic,</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accent2"/>
                </a:buClr>
                <a:buSzPts val="2400"/>
                <a:buFont typeface="Times New Roman"/>
                <a:buNone/>
              </a:pPr>
              <a:r>
                <a:rPr b="0" i="0" lang="en-US" sz="2400" u="none" cap="none" strike="noStrike">
                  <a:solidFill>
                    <a:schemeClr val="accent2"/>
                  </a:solidFill>
                  <a:latin typeface="Times New Roman"/>
                  <a:ea typeface="Times New Roman"/>
                  <a:cs typeface="Times New Roman"/>
                  <a:sym typeface="Times New Roman"/>
                </a:rPr>
                <a:t>craniosacral,</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accent2"/>
                </a:buClr>
                <a:buSzPts val="2400"/>
                <a:buFont typeface="Times New Roman"/>
                <a:buNone/>
              </a:pPr>
              <a:r>
                <a:rPr b="0" i="0" lang="en-US" sz="2400" u="none" cap="none" strike="noStrike">
                  <a:solidFill>
                    <a:schemeClr val="accent2"/>
                  </a:solidFill>
                  <a:latin typeface="Times New Roman"/>
                  <a:ea typeface="Times New Roman"/>
                  <a:cs typeface="Times New Roman"/>
                  <a:sym typeface="Times New Roman"/>
                </a:rPr>
                <a:t>cholinergic</a:t>
              </a:r>
              <a:endParaRPr b="0" i="0" sz="1400" u="none" cap="none" strike="noStrike">
                <a:solidFill>
                  <a:srgbClr val="000000"/>
                </a:solidFill>
                <a:latin typeface="Arial"/>
                <a:ea typeface="Arial"/>
                <a:cs typeface="Arial"/>
                <a:sym typeface="Arial"/>
              </a:endParaRPr>
            </a:p>
          </p:txBody>
        </p:sp>
        <p:sp>
          <p:nvSpPr>
            <p:cNvPr id="123" name="Google Shape;123;p17"/>
            <p:cNvSpPr/>
            <p:nvPr/>
          </p:nvSpPr>
          <p:spPr>
            <a:xfrm>
              <a:off x="3134" y="1832"/>
              <a:ext cx="864" cy="288"/>
            </a:xfrm>
            <a:prstGeom prst="rect">
              <a:avLst/>
            </a:prstGeom>
            <a:gradFill>
              <a:gsLst>
                <a:gs pos="0">
                  <a:schemeClr val="accent1"/>
                </a:gs>
                <a:gs pos="100000">
                  <a:schemeClr val="lt1"/>
                </a:gs>
              </a:gsLst>
              <a:path path="circle">
                <a:fillToRect b="100%" l="100%"/>
              </a:path>
              <a:tileRect r="-100%" t="-100%"/>
            </a:gradFill>
            <a:ln cap="flat" cmpd="sng" w="9525">
              <a:solidFill>
                <a:schemeClr val="folHlink"/>
              </a:solidFill>
              <a:prstDash val="solid"/>
              <a:round/>
              <a:headEnd len="sm" w="sm" type="none"/>
              <a:tailEnd len="sm" w="sm" type="none"/>
            </a:ln>
            <a:effectLst>
              <a:outerShdw algn="ctr" dir="19387806" dist="63500">
                <a:schemeClr val="folHlink"/>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2"/>
                </a:buClr>
                <a:buSzPts val="2400"/>
                <a:buFont typeface="Times New Roman"/>
                <a:buNone/>
              </a:pPr>
              <a:r>
                <a:rPr b="0" i="0" lang="en-US" sz="2400" u="none" cap="none" strike="noStrike">
                  <a:solidFill>
                    <a:schemeClr val="accent2"/>
                  </a:solidFill>
                  <a:latin typeface="Times New Roman"/>
                  <a:ea typeface="Times New Roman"/>
                  <a:cs typeface="Times New Roman"/>
                  <a:sym typeface="Times New Roman"/>
                </a:rPr>
                <a:t>Metasympathetic,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accent2"/>
                </a:buClr>
                <a:buSzPts val="2400"/>
                <a:buFont typeface="Times New Roman"/>
                <a:buNone/>
              </a:pPr>
              <a:r>
                <a:rPr b="0" i="0" lang="en-US" sz="2400" u="none" cap="none" strike="noStrike">
                  <a:solidFill>
                    <a:schemeClr val="accent2"/>
                  </a:solidFill>
                  <a:latin typeface="Times New Roman"/>
                  <a:ea typeface="Times New Roman"/>
                  <a:cs typeface="Times New Roman"/>
                  <a:sym typeface="Times New Roman"/>
                </a:rPr>
                <a:t>enteric,</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accent2"/>
                </a:buClr>
                <a:buSzPts val="2400"/>
                <a:buFont typeface="Times New Roman"/>
                <a:buNone/>
              </a:pPr>
              <a:r>
                <a:rPr b="0" i="0" lang="en-US" sz="2400" u="none" cap="none" strike="noStrike">
                  <a:solidFill>
                    <a:schemeClr val="accent2"/>
                  </a:solidFill>
                  <a:latin typeface="Times New Roman"/>
                  <a:ea typeface="Times New Roman"/>
                  <a:cs typeface="Times New Roman"/>
                  <a:sym typeface="Times New Roman"/>
                </a:rPr>
                <a:t> intramural</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8"/>
          <p:cNvSpPr txBox="1"/>
          <p:nvPr>
            <p:ph type="title"/>
          </p:nvPr>
        </p:nvSpPr>
        <p:spPr>
          <a:xfrm>
            <a:off x="0" y="762000"/>
            <a:ext cx="9144000" cy="990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400"/>
              <a:buFont typeface="Arial"/>
              <a:buNone/>
            </a:pPr>
            <a:r>
              <a:rPr b="1" i="0" lang="en-US" sz="4400" u="none" cap="none" strike="noStrike">
                <a:solidFill>
                  <a:schemeClr val="accent2"/>
                </a:solidFill>
                <a:latin typeface="Arial"/>
                <a:ea typeface="Arial"/>
                <a:cs typeface="Arial"/>
                <a:sym typeface="Arial"/>
              </a:rPr>
              <a:t>General plan of ANS composition</a:t>
            </a:r>
            <a:endParaRPr/>
          </a:p>
        </p:txBody>
      </p:sp>
      <p:sp>
        <p:nvSpPr>
          <p:cNvPr id="129" name="Google Shape;129;p18"/>
          <p:cNvSpPr txBox="1"/>
          <p:nvPr>
            <p:ph idx="1" type="body"/>
          </p:nvPr>
        </p:nvSpPr>
        <p:spPr>
          <a:xfrm>
            <a:off x="0" y="2057400"/>
            <a:ext cx="8915400" cy="42672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10000"/>
              </a:lnSpc>
              <a:spcBef>
                <a:spcPts val="0"/>
              </a:spcBef>
              <a:spcAft>
                <a:spcPts val="0"/>
              </a:spcAft>
              <a:buClr>
                <a:schemeClr val="accent2"/>
              </a:buClr>
              <a:buSzPts val="2800"/>
              <a:buFont typeface="Arial"/>
              <a:buChar char="•"/>
            </a:pPr>
            <a:r>
              <a:rPr b="0" i="0" lang="en-US" sz="2800" u="none" cap="none" strike="noStrike">
                <a:solidFill>
                  <a:schemeClr val="accent2"/>
                </a:solidFill>
                <a:latin typeface="Arial"/>
                <a:ea typeface="Arial"/>
                <a:cs typeface="Arial"/>
                <a:sym typeface="Arial"/>
              </a:rPr>
              <a:t>Central segmented neurons</a:t>
            </a:r>
            <a:r>
              <a:rPr b="0" i="0" lang="en-US" sz="2800" u="none" cap="none" strike="noStrike">
                <a:solidFill>
                  <a:srgbClr val="FFFF66"/>
                </a:solidFill>
                <a:latin typeface="Arial"/>
                <a:ea typeface="Arial"/>
                <a:cs typeface="Arial"/>
                <a:sym typeface="Arial"/>
              </a:rPr>
              <a:t> </a:t>
            </a:r>
            <a:r>
              <a:rPr b="0" i="0" lang="en-US" sz="2800" u="none" cap="none" strike="noStrike">
                <a:solidFill>
                  <a:schemeClr val="dk1"/>
                </a:solidFill>
                <a:latin typeface="Arial"/>
                <a:ea typeface="Arial"/>
                <a:cs typeface="Arial"/>
                <a:sym typeface="Arial"/>
              </a:rPr>
              <a:t>– </a:t>
            </a:r>
            <a:r>
              <a:rPr b="0" i="0" lang="en-US" sz="2800" u="sng" cap="none" strike="noStrike">
                <a:solidFill>
                  <a:schemeClr val="dk1"/>
                </a:solidFill>
                <a:latin typeface="Arial"/>
                <a:ea typeface="Arial"/>
                <a:cs typeface="Arial"/>
                <a:sym typeface="Arial"/>
              </a:rPr>
              <a:t>preganglionic neurons, spinal cord, medulla oblongata, midbrain. </a:t>
            </a:r>
            <a:r>
              <a:rPr b="0" i="0" lang="en-US" sz="2800" u="none" cap="none" strike="noStrike">
                <a:solidFill>
                  <a:schemeClr val="dk1"/>
                </a:solidFill>
                <a:latin typeface="Arial"/>
                <a:ea typeface="Arial"/>
                <a:cs typeface="Arial"/>
                <a:sym typeface="Arial"/>
              </a:rPr>
              <a:t>Hypothalamus, RF, cerebellum, BG, cortex – supersegmentary centers</a:t>
            </a:r>
            <a:endParaRPr/>
          </a:p>
          <a:p>
            <a:pPr indent="-342900" lvl="0" marL="342900" marR="0" rtl="0" algn="l">
              <a:lnSpc>
                <a:spcPct val="11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Axons of </a:t>
            </a:r>
            <a:r>
              <a:rPr b="0" i="0" lang="en-US" sz="2800" u="none" cap="none" strike="noStrike">
                <a:solidFill>
                  <a:schemeClr val="accent2"/>
                </a:solidFill>
                <a:latin typeface="Arial"/>
                <a:ea typeface="Arial"/>
                <a:cs typeface="Arial"/>
                <a:sym typeface="Arial"/>
              </a:rPr>
              <a:t>segmented neurons </a:t>
            </a:r>
            <a:r>
              <a:rPr b="0" i="0" lang="en-US" sz="2800" u="none" cap="none" strike="noStrike">
                <a:solidFill>
                  <a:schemeClr val="dk1"/>
                </a:solidFill>
                <a:latin typeface="Arial"/>
                <a:ea typeface="Arial"/>
                <a:cs typeface="Arial"/>
                <a:sym typeface="Arial"/>
              </a:rPr>
              <a:t>– </a:t>
            </a:r>
            <a:r>
              <a:rPr b="0" i="0" lang="en-US" sz="2800" u="none" cap="none" strike="noStrike">
                <a:solidFill>
                  <a:schemeClr val="accent2"/>
                </a:solidFill>
                <a:latin typeface="Arial"/>
                <a:ea typeface="Arial"/>
                <a:cs typeface="Arial"/>
                <a:sym typeface="Arial"/>
              </a:rPr>
              <a:t>preganglionic fibers</a:t>
            </a:r>
            <a:endParaRPr/>
          </a:p>
          <a:p>
            <a:pPr indent="-342900" lvl="0" marL="342900" marR="0" rtl="0" algn="l">
              <a:lnSpc>
                <a:spcPct val="110000"/>
              </a:lnSpc>
              <a:spcBef>
                <a:spcPts val="560"/>
              </a:spcBef>
              <a:spcAft>
                <a:spcPts val="0"/>
              </a:spcAft>
              <a:buClr>
                <a:schemeClr val="accent2"/>
              </a:buClr>
              <a:buSzPts val="2800"/>
              <a:buFont typeface="Arial"/>
              <a:buChar char="•"/>
            </a:pPr>
            <a:r>
              <a:rPr b="0" i="0" lang="en-US" sz="2800" u="none" cap="none" strike="noStrike">
                <a:solidFill>
                  <a:schemeClr val="accent2"/>
                </a:solidFill>
                <a:latin typeface="Arial"/>
                <a:ea typeface="Arial"/>
                <a:cs typeface="Arial"/>
                <a:sym typeface="Arial"/>
              </a:rPr>
              <a:t>Vegetative ganglies</a:t>
            </a:r>
            <a:r>
              <a:rPr b="0" i="0" lang="en-US" sz="2800" u="none" cap="none" strike="noStrike">
                <a:solidFill>
                  <a:srgbClr val="FFFF66"/>
                </a:solidFill>
                <a:latin typeface="Arial"/>
                <a:ea typeface="Arial"/>
                <a:cs typeface="Arial"/>
                <a:sym typeface="Arial"/>
              </a:rPr>
              <a:t> </a:t>
            </a:r>
            <a:r>
              <a:rPr b="0" i="0" lang="en-US" sz="2800" u="none" cap="none" strike="noStrike">
                <a:solidFill>
                  <a:schemeClr val="dk1"/>
                </a:solidFill>
                <a:latin typeface="Arial"/>
                <a:ea typeface="Arial"/>
                <a:cs typeface="Arial"/>
                <a:sym typeface="Arial"/>
              </a:rPr>
              <a:t>– paravertebral and prevertebral - sympathetic, intramural – para- and metasympathetic </a:t>
            </a:r>
            <a:endParaRPr/>
          </a:p>
          <a:p>
            <a:pPr indent="-342900" lvl="0" marL="342900" marR="0" rtl="0" algn="l">
              <a:lnSpc>
                <a:spcPct val="110000"/>
              </a:lnSpc>
              <a:spcBef>
                <a:spcPts val="560"/>
              </a:spcBef>
              <a:spcAft>
                <a:spcPts val="0"/>
              </a:spcAft>
              <a:buClr>
                <a:schemeClr val="accent2"/>
              </a:buClr>
              <a:buSzPts val="2800"/>
              <a:buFont typeface="Arial"/>
              <a:buChar char="•"/>
            </a:pPr>
            <a:r>
              <a:rPr b="0" i="0" lang="en-US" sz="2800" u="none" cap="none" strike="noStrike">
                <a:solidFill>
                  <a:schemeClr val="accent2"/>
                </a:solidFill>
                <a:latin typeface="Arial"/>
                <a:ea typeface="Arial"/>
                <a:cs typeface="Arial"/>
                <a:sym typeface="Arial"/>
              </a:rPr>
              <a:t>Posganglionic fibers</a:t>
            </a:r>
            <a:r>
              <a:rPr b="0" i="0" lang="en-US" sz="2800" u="none" cap="none" strike="noStrike">
                <a:solidFill>
                  <a:srgbClr val="FFFF66"/>
                </a:solidFill>
                <a:latin typeface="Arial"/>
                <a:ea typeface="Arial"/>
                <a:cs typeface="Arial"/>
                <a:sym typeface="Arial"/>
              </a:rPr>
              <a:t> – </a:t>
            </a:r>
            <a:r>
              <a:rPr b="0" i="0" lang="en-US" sz="2800" u="none" cap="none" strike="noStrike">
                <a:solidFill>
                  <a:schemeClr val="dk1"/>
                </a:solidFill>
                <a:latin typeface="Arial"/>
                <a:ea typeface="Arial"/>
                <a:cs typeface="Arial"/>
                <a:sym typeface="Arial"/>
              </a:rPr>
              <a:t>go to organs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9"/>
          <p:cNvSpPr/>
          <p:nvPr/>
        </p:nvSpPr>
        <p:spPr>
          <a:xfrm>
            <a:off x="1500187" y="-452437"/>
            <a:ext cx="9144000" cy="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35" name="Google Shape;135;p19"/>
          <p:cNvPicPr preferRelativeResize="0"/>
          <p:nvPr/>
        </p:nvPicPr>
        <p:blipFill rotWithShape="1">
          <a:blip r:embed="rId3">
            <a:alphaModFix/>
          </a:blip>
          <a:srcRect b="0" l="0" r="0" t="0"/>
          <a:stretch/>
        </p:blipFill>
        <p:spPr>
          <a:xfrm>
            <a:off x="1819275" y="11112"/>
            <a:ext cx="5419725" cy="684688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0"/>
          <p:cNvSpPr txBox="1"/>
          <p:nvPr>
            <p:ph type="title"/>
          </p:nvPr>
        </p:nvSpPr>
        <p:spPr>
          <a:xfrm>
            <a:off x="0" y="152400"/>
            <a:ext cx="8839200" cy="990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1" i="0" lang="en-US" sz="4000" u="none" cap="none" strike="noStrike">
                <a:solidFill>
                  <a:schemeClr val="accent2"/>
                </a:solidFill>
                <a:latin typeface="Arial"/>
                <a:ea typeface="Arial"/>
                <a:cs typeface="Arial"/>
                <a:sym typeface="Arial"/>
              </a:rPr>
              <a:t>Main differences between somatic and autonomic nervous system</a:t>
            </a:r>
            <a:endParaRPr/>
          </a:p>
        </p:txBody>
      </p:sp>
      <p:grpSp>
        <p:nvGrpSpPr>
          <p:cNvPr id="141" name="Google Shape;141;p20"/>
          <p:cNvGrpSpPr/>
          <p:nvPr/>
        </p:nvGrpSpPr>
        <p:grpSpPr>
          <a:xfrm>
            <a:off x="250825" y="1169987"/>
            <a:ext cx="8689975" cy="5688012"/>
            <a:chOff x="-3" y="-3"/>
            <a:chExt cx="3914" cy="3460"/>
          </a:xfrm>
        </p:grpSpPr>
        <p:grpSp>
          <p:nvGrpSpPr>
            <p:cNvPr id="142" name="Google Shape;142;p20"/>
            <p:cNvGrpSpPr/>
            <p:nvPr/>
          </p:nvGrpSpPr>
          <p:grpSpPr>
            <a:xfrm>
              <a:off x="-3" y="0"/>
              <a:ext cx="3914" cy="3454"/>
              <a:chOff x="-3" y="0"/>
              <a:chExt cx="3914" cy="3454"/>
            </a:xfrm>
          </p:grpSpPr>
          <p:grpSp>
            <p:nvGrpSpPr>
              <p:cNvPr id="143" name="Google Shape;143;p20"/>
              <p:cNvGrpSpPr/>
              <p:nvPr/>
            </p:nvGrpSpPr>
            <p:grpSpPr>
              <a:xfrm>
                <a:off x="0" y="0"/>
                <a:ext cx="1019" cy="403"/>
                <a:chOff x="0" y="0"/>
                <a:chExt cx="1019" cy="403"/>
              </a:xfrm>
            </p:grpSpPr>
            <p:sp>
              <p:nvSpPr>
                <p:cNvPr id="144" name="Google Shape;144;p20"/>
                <p:cNvSpPr/>
                <p:nvPr/>
              </p:nvSpPr>
              <p:spPr>
                <a:xfrm>
                  <a:off x="11" y="0"/>
                  <a:ext cx="997" cy="40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Times New Roman"/>
                    <a:buNone/>
                  </a:pPr>
                  <a:r>
                    <a:rPr b="1" i="0" lang="en-US" sz="2400" u="none" cap="none" strike="noStrike">
                      <a:solidFill>
                        <a:schemeClr val="dk1"/>
                      </a:solidFill>
                      <a:latin typeface="Times New Roman"/>
                      <a:ea typeface="Times New Roman"/>
                      <a:cs typeface="Times New Roman"/>
                      <a:sym typeface="Times New Roman"/>
                    </a:rPr>
                    <a:t>Indices</a:t>
                  </a:r>
                  <a:endParaRPr b="0" i="0" sz="1400" u="none" cap="none" strike="noStrike">
                    <a:solidFill>
                      <a:srgbClr val="000000"/>
                    </a:solidFill>
                    <a:latin typeface="Arial"/>
                    <a:ea typeface="Arial"/>
                    <a:cs typeface="Arial"/>
                    <a:sym typeface="Arial"/>
                  </a:endParaRPr>
                </a:p>
              </p:txBody>
            </p:sp>
            <p:sp>
              <p:nvSpPr>
                <p:cNvPr id="145" name="Google Shape;145;p20"/>
                <p:cNvSpPr/>
                <p:nvPr/>
              </p:nvSpPr>
              <p:spPr>
                <a:xfrm>
                  <a:off x="0" y="0"/>
                  <a:ext cx="1019" cy="403"/>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146" name="Google Shape;146;p20"/>
              <p:cNvGrpSpPr/>
              <p:nvPr/>
            </p:nvGrpSpPr>
            <p:grpSpPr>
              <a:xfrm>
                <a:off x="1019" y="0"/>
                <a:ext cx="1417" cy="403"/>
                <a:chOff x="1019" y="0"/>
                <a:chExt cx="1417" cy="403"/>
              </a:xfrm>
            </p:grpSpPr>
            <p:sp>
              <p:nvSpPr>
                <p:cNvPr id="147" name="Google Shape;147;p20"/>
                <p:cNvSpPr/>
                <p:nvPr/>
              </p:nvSpPr>
              <p:spPr>
                <a:xfrm>
                  <a:off x="1030" y="0"/>
                  <a:ext cx="1395" cy="40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Times New Roman"/>
                    <a:buNone/>
                  </a:pPr>
                  <a:r>
                    <a:rPr b="1" i="0" lang="en-US" sz="2400" u="none" cap="none" strike="noStrike">
                      <a:solidFill>
                        <a:schemeClr val="dk1"/>
                      </a:solidFill>
                      <a:latin typeface="Times New Roman"/>
                      <a:ea typeface="Times New Roman"/>
                      <a:cs typeface="Times New Roman"/>
                      <a:sym typeface="Times New Roman"/>
                    </a:rPr>
                    <a:t>Somatic NS</a:t>
                  </a:r>
                  <a:endParaRPr b="0" i="0" sz="1400" u="none" cap="none" strike="noStrike">
                    <a:solidFill>
                      <a:srgbClr val="000000"/>
                    </a:solidFill>
                    <a:latin typeface="Arial"/>
                    <a:ea typeface="Arial"/>
                    <a:cs typeface="Arial"/>
                    <a:sym typeface="Arial"/>
                  </a:endParaRPr>
                </a:p>
              </p:txBody>
            </p:sp>
            <p:sp>
              <p:nvSpPr>
                <p:cNvPr id="148" name="Google Shape;148;p20"/>
                <p:cNvSpPr/>
                <p:nvPr/>
              </p:nvSpPr>
              <p:spPr>
                <a:xfrm>
                  <a:off x="1019" y="0"/>
                  <a:ext cx="1417" cy="403"/>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149" name="Google Shape;149;p20"/>
              <p:cNvGrpSpPr/>
              <p:nvPr/>
            </p:nvGrpSpPr>
            <p:grpSpPr>
              <a:xfrm>
                <a:off x="2436" y="0"/>
                <a:ext cx="1471" cy="403"/>
                <a:chOff x="2436" y="0"/>
                <a:chExt cx="1471" cy="403"/>
              </a:xfrm>
            </p:grpSpPr>
            <p:sp>
              <p:nvSpPr>
                <p:cNvPr id="150" name="Google Shape;150;p20"/>
                <p:cNvSpPr/>
                <p:nvPr/>
              </p:nvSpPr>
              <p:spPr>
                <a:xfrm>
                  <a:off x="2447" y="0"/>
                  <a:ext cx="1449" cy="40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Times New Roman"/>
                    <a:buNone/>
                  </a:pPr>
                  <a:r>
                    <a:rPr b="1" i="0" lang="en-US" sz="2400" u="none" cap="none" strike="noStrike">
                      <a:solidFill>
                        <a:schemeClr val="dk1"/>
                      </a:solidFill>
                      <a:latin typeface="Times New Roman"/>
                      <a:ea typeface="Times New Roman"/>
                      <a:cs typeface="Times New Roman"/>
                      <a:sym typeface="Times New Roman"/>
                    </a:rPr>
                    <a:t>ANS</a:t>
                  </a:r>
                  <a:endParaRPr b="0" i="0" sz="1400" u="none" cap="none" strike="noStrike">
                    <a:solidFill>
                      <a:srgbClr val="000000"/>
                    </a:solidFill>
                    <a:latin typeface="Arial"/>
                    <a:ea typeface="Arial"/>
                    <a:cs typeface="Arial"/>
                    <a:sym typeface="Arial"/>
                  </a:endParaRPr>
                </a:p>
              </p:txBody>
            </p:sp>
            <p:sp>
              <p:nvSpPr>
                <p:cNvPr id="151" name="Google Shape;151;p20"/>
                <p:cNvSpPr/>
                <p:nvPr/>
              </p:nvSpPr>
              <p:spPr>
                <a:xfrm>
                  <a:off x="2436" y="0"/>
                  <a:ext cx="1471" cy="403"/>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152" name="Google Shape;152;p20"/>
              <p:cNvGrpSpPr/>
              <p:nvPr/>
            </p:nvGrpSpPr>
            <p:grpSpPr>
              <a:xfrm>
                <a:off x="0" y="403"/>
                <a:ext cx="1019" cy="403"/>
                <a:chOff x="0" y="403"/>
                <a:chExt cx="1019" cy="403"/>
              </a:xfrm>
            </p:grpSpPr>
            <p:sp>
              <p:nvSpPr>
                <p:cNvPr id="153" name="Google Shape;153;p20"/>
                <p:cNvSpPr/>
                <p:nvPr/>
              </p:nvSpPr>
              <p:spPr>
                <a:xfrm>
                  <a:off x="11" y="403"/>
                  <a:ext cx="997" cy="40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t/>
                  </a:r>
                  <a:endParaRPr b="1" i="0" sz="2400" u="none" cap="none" strike="noStrike">
                    <a:solidFill>
                      <a:schemeClr val="dk1"/>
                    </a:solidFill>
                    <a:latin typeface="Times New Roman"/>
                    <a:ea typeface="Times New Roman"/>
                    <a:cs typeface="Times New Roman"/>
                    <a:sym typeface="Times New Roman"/>
                  </a:endParaRPr>
                </a:p>
              </p:txBody>
            </p:sp>
            <p:sp>
              <p:nvSpPr>
                <p:cNvPr id="154" name="Google Shape;154;p20"/>
                <p:cNvSpPr/>
                <p:nvPr/>
              </p:nvSpPr>
              <p:spPr>
                <a:xfrm>
                  <a:off x="0" y="403"/>
                  <a:ext cx="1019" cy="403"/>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155" name="Google Shape;155;p20"/>
              <p:cNvGrpSpPr/>
              <p:nvPr/>
            </p:nvGrpSpPr>
            <p:grpSpPr>
              <a:xfrm>
                <a:off x="1019" y="403"/>
                <a:ext cx="1417" cy="403"/>
                <a:chOff x="1019" y="403"/>
                <a:chExt cx="1417" cy="403"/>
              </a:xfrm>
            </p:grpSpPr>
            <p:sp>
              <p:nvSpPr>
                <p:cNvPr id="156" name="Google Shape;156;p20"/>
                <p:cNvSpPr/>
                <p:nvPr/>
              </p:nvSpPr>
              <p:spPr>
                <a:xfrm>
                  <a:off x="1030" y="403"/>
                  <a:ext cx="1395" cy="40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t/>
                  </a:r>
                  <a:endParaRPr b="1" i="0" sz="2400" u="none" cap="none" strike="noStrike">
                    <a:solidFill>
                      <a:schemeClr val="dk1"/>
                    </a:solidFill>
                    <a:latin typeface="Times New Roman"/>
                    <a:ea typeface="Times New Roman"/>
                    <a:cs typeface="Times New Roman"/>
                    <a:sym typeface="Times New Roman"/>
                  </a:endParaRPr>
                </a:p>
              </p:txBody>
            </p:sp>
            <p:sp>
              <p:nvSpPr>
                <p:cNvPr id="157" name="Google Shape;157;p20"/>
                <p:cNvSpPr/>
                <p:nvPr/>
              </p:nvSpPr>
              <p:spPr>
                <a:xfrm>
                  <a:off x="1019" y="403"/>
                  <a:ext cx="1417" cy="403"/>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58" name="Google Shape;158;p20"/>
              <p:cNvSpPr/>
              <p:nvPr/>
            </p:nvSpPr>
            <p:spPr>
              <a:xfrm>
                <a:off x="2436" y="403"/>
                <a:ext cx="1471" cy="403"/>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159" name="Google Shape;159;p20"/>
              <p:cNvGrpSpPr/>
              <p:nvPr/>
            </p:nvGrpSpPr>
            <p:grpSpPr>
              <a:xfrm>
                <a:off x="-3" y="381"/>
                <a:ext cx="1022" cy="828"/>
                <a:chOff x="-3" y="381"/>
                <a:chExt cx="1022" cy="828"/>
              </a:xfrm>
            </p:grpSpPr>
            <p:sp>
              <p:nvSpPr>
                <p:cNvPr id="160" name="Google Shape;160;p20"/>
                <p:cNvSpPr/>
                <p:nvPr/>
              </p:nvSpPr>
              <p:spPr>
                <a:xfrm>
                  <a:off x="-3" y="381"/>
                  <a:ext cx="997" cy="40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Times New Roman"/>
                    <a:buNone/>
                  </a:pPr>
                  <a:r>
                    <a:rPr b="1" i="0" lang="en-US" sz="2400" u="none" cap="none" strike="noStrike">
                      <a:solidFill>
                        <a:schemeClr val="dk1"/>
                      </a:solidFill>
                      <a:latin typeface="Times New Roman"/>
                      <a:ea typeface="Times New Roman"/>
                      <a:cs typeface="Times New Roman"/>
                      <a:sym typeface="Times New Roman"/>
                    </a:rPr>
                    <a:t>Control</a:t>
                  </a:r>
                  <a:endParaRPr b="0" i="0" sz="1400" u="none" cap="none" strike="noStrike">
                    <a:solidFill>
                      <a:srgbClr val="000000"/>
                    </a:solidFill>
                    <a:latin typeface="Arial"/>
                    <a:ea typeface="Arial"/>
                    <a:cs typeface="Arial"/>
                    <a:sym typeface="Arial"/>
                  </a:endParaRPr>
                </a:p>
              </p:txBody>
            </p:sp>
            <p:sp>
              <p:nvSpPr>
                <p:cNvPr id="161" name="Google Shape;161;p20"/>
                <p:cNvSpPr/>
                <p:nvPr/>
              </p:nvSpPr>
              <p:spPr>
                <a:xfrm>
                  <a:off x="0" y="806"/>
                  <a:ext cx="1019" cy="403"/>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grpSp>
          <p:grpSp>
            <p:nvGrpSpPr>
              <p:cNvPr id="162" name="Google Shape;162;p20"/>
              <p:cNvGrpSpPr/>
              <p:nvPr/>
            </p:nvGrpSpPr>
            <p:grpSpPr>
              <a:xfrm>
                <a:off x="1019" y="425"/>
                <a:ext cx="1417" cy="784"/>
                <a:chOff x="1019" y="425"/>
                <a:chExt cx="1417" cy="784"/>
              </a:xfrm>
            </p:grpSpPr>
            <p:sp>
              <p:nvSpPr>
                <p:cNvPr id="163" name="Google Shape;163;p20"/>
                <p:cNvSpPr/>
                <p:nvPr/>
              </p:nvSpPr>
              <p:spPr>
                <a:xfrm>
                  <a:off x="1035" y="425"/>
                  <a:ext cx="1395" cy="40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Times New Roman"/>
                    <a:buNone/>
                  </a:pPr>
                  <a:r>
                    <a:rPr b="1" i="0" lang="en-US" sz="2400" u="none" cap="none" strike="noStrike">
                      <a:solidFill>
                        <a:schemeClr val="dk1"/>
                      </a:solidFill>
                      <a:latin typeface="Times New Roman"/>
                      <a:ea typeface="Times New Roman"/>
                      <a:cs typeface="Times New Roman"/>
                      <a:sym typeface="Times New Roman"/>
                    </a:rPr>
                    <a:t>voluntary</a:t>
                  </a:r>
                  <a:endParaRPr b="0" i="0" sz="1400" u="none" cap="none" strike="noStrike">
                    <a:solidFill>
                      <a:srgbClr val="000000"/>
                    </a:solidFill>
                    <a:latin typeface="Arial"/>
                    <a:ea typeface="Arial"/>
                    <a:cs typeface="Arial"/>
                    <a:sym typeface="Arial"/>
                  </a:endParaRPr>
                </a:p>
              </p:txBody>
            </p:sp>
            <p:sp>
              <p:nvSpPr>
                <p:cNvPr id="164" name="Google Shape;164;p20"/>
                <p:cNvSpPr/>
                <p:nvPr/>
              </p:nvSpPr>
              <p:spPr>
                <a:xfrm>
                  <a:off x="1019" y="806"/>
                  <a:ext cx="1417" cy="403"/>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165" name="Google Shape;165;p20"/>
              <p:cNvGrpSpPr/>
              <p:nvPr/>
            </p:nvGrpSpPr>
            <p:grpSpPr>
              <a:xfrm>
                <a:off x="2430" y="425"/>
                <a:ext cx="1477" cy="784"/>
                <a:chOff x="2430" y="425"/>
                <a:chExt cx="1477" cy="784"/>
              </a:xfrm>
            </p:grpSpPr>
            <p:sp>
              <p:nvSpPr>
                <p:cNvPr id="166" name="Google Shape;166;p20"/>
                <p:cNvSpPr/>
                <p:nvPr/>
              </p:nvSpPr>
              <p:spPr>
                <a:xfrm>
                  <a:off x="2430" y="425"/>
                  <a:ext cx="1449" cy="40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Times New Roman"/>
                    <a:buNone/>
                  </a:pPr>
                  <a:r>
                    <a:rPr b="1" i="0" lang="en-US" sz="2400" u="none" cap="none" strike="noStrike">
                      <a:solidFill>
                        <a:schemeClr val="dk1"/>
                      </a:solidFill>
                      <a:latin typeface="Times New Roman"/>
                      <a:ea typeface="Times New Roman"/>
                      <a:cs typeface="Times New Roman"/>
                      <a:sym typeface="Times New Roman"/>
                    </a:rPr>
                    <a:t>involuntary</a:t>
                  </a:r>
                  <a:endParaRPr b="0" i="0" sz="1400" u="none" cap="none" strike="noStrike">
                    <a:solidFill>
                      <a:srgbClr val="000000"/>
                    </a:solidFill>
                    <a:latin typeface="Arial"/>
                    <a:ea typeface="Arial"/>
                    <a:cs typeface="Arial"/>
                    <a:sym typeface="Arial"/>
                  </a:endParaRPr>
                </a:p>
              </p:txBody>
            </p:sp>
            <p:sp>
              <p:nvSpPr>
                <p:cNvPr id="167" name="Google Shape;167;p20"/>
                <p:cNvSpPr/>
                <p:nvPr/>
              </p:nvSpPr>
              <p:spPr>
                <a:xfrm>
                  <a:off x="2436" y="806"/>
                  <a:ext cx="1471" cy="403"/>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68" name="Google Shape;168;p20"/>
              <p:cNvSpPr/>
              <p:nvPr/>
            </p:nvSpPr>
            <p:spPr>
              <a:xfrm>
                <a:off x="0" y="1209"/>
                <a:ext cx="1019" cy="518"/>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9" name="Google Shape;169;p20"/>
              <p:cNvSpPr/>
              <p:nvPr/>
            </p:nvSpPr>
            <p:spPr>
              <a:xfrm>
                <a:off x="1019" y="1209"/>
                <a:ext cx="2888" cy="518"/>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170" name="Google Shape;170;p20"/>
              <p:cNvGrpSpPr/>
              <p:nvPr/>
            </p:nvGrpSpPr>
            <p:grpSpPr>
              <a:xfrm>
                <a:off x="0" y="779"/>
                <a:ext cx="1026" cy="1466"/>
                <a:chOff x="0" y="779"/>
                <a:chExt cx="1026" cy="1466"/>
              </a:xfrm>
            </p:grpSpPr>
            <p:sp>
              <p:nvSpPr>
                <p:cNvPr id="171" name="Google Shape;171;p20"/>
                <p:cNvSpPr/>
                <p:nvPr/>
              </p:nvSpPr>
              <p:spPr>
                <a:xfrm>
                  <a:off x="29" y="779"/>
                  <a:ext cx="997" cy="5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Times New Roman"/>
                    <a:buNone/>
                  </a:pPr>
                  <a:r>
                    <a:rPr b="1" i="0" lang="en-US" sz="2400" u="none" cap="none" strike="noStrike">
                      <a:solidFill>
                        <a:schemeClr val="dk1"/>
                      </a:solidFill>
                      <a:latin typeface="Times New Roman"/>
                      <a:ea typeface="Times New Roman"/>
                      <a:cs typeface="Times New Roman"/>
                      <a:sym typeface="Times New Roman"/>
                    </a:rPr>
                    <a:t>Action</a:t>
                  </a:r>
                  <a:endParaRPr b="0" i="0" sz="1400" u="none" cap="none" strike="noStrike">
                    <a:solidFill>
                      <a:srgbClr val="000000"/>
                    </a:solidFill>
                    <a:latin typeface="Arial"/>
                    <a:ea typeface="Arial"/>
                    <a:cs typeface="Arial"/>
                    <a:sym typeface="Arial"/>
                  </a:endParaRPr>
                </a:p>
              </p:txBody>
            </p:sp>
            <p:sp>
              <p:nvSpPr>
                <p:cNvPr id="172" name="Google Shape;172;p20"/>
                <p:cNvSpPr/>
                <p:nvPr/>
              </p:nvSpPr>
              <p:spPr>
                <a:xfrm>
                  <a:off x="0" y="1727"/>
                  <a:ext cx="1019" cy="518"/>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173" name="Google Shape;173;p20"/>
              <p:cNvGrpSpPr/>
              <p:nvPr/>
            </p:nvGrpSpPr>
            <p:grpSpPr>
              <a:xfrm>
                <a:off x="1019" y="823"/>
                <a:ext cx="1417" cy="1422"/>
                <a:chOff x="1019" y="823"/>
                <a:chExt cx="1417" cy="1422"/>
              </a:xfrm>
            </p:grpSpPr>
            <p:sp>
              <p:nvSpPr>
                <p:cNvPr id="174" name="Google Shape;174;p20"/>
                <p:cNvSpPr/>
                <p:nvPr/>
              </p:nvSpPr>
              <p:spPr>
                <a:xfrm>
                  <a:off x="1035" y="823"/>
                  <a:ext cx="1395" cy="5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Times New Roman"/>
                    <a:buNone/>
                  </a:pPr>
                  <a:r>
                    <a:rPr b="1" i="0" lang="en-US" sz="2400" u="none" cap="none" strike="noStrike">
                      <a:solidFill>
                        <a:schemeClr val="dk1"/>
                      </a:solidFill>
                      <a:latin typeface="Times New Roman"/>
                      <a:ea typeface="Times New Roman"/>
                      <a:cs typeface="Times New Roman"/>
                      <a:sym typeface="Times New Roman"/>
                    </a:rPr>
                    <a:t>Innervates skeletal muscles</a:t>
                  </a:r>
                  <a:endParaRPr b="0" i="0" sz="1400" u="none" cap="none" strike="noStrike">
                    <a:solidFill>
                      <a:srgbClr val="000000"/>
                    </a:solidFill>
                    <a:latin typeface="Arial"/>
                    <a:ea typeface="Arial"/>
                    <a:cs typeface="Arial"/>
                    <a:sym typeface="Arial"/>
                  </a:endParaRPr>
                </a:p>
              </p:txBody>
            </p:sp>
            <p:sp>
              <p:nvSpPr>
                <p:cNvPr id="175" name="Google Shape;175;p20"/>
                <p:cNvSpPr/>
                <p:nvPr/>
              </p:nvSpPr>
              <p:spPr>
                <a:xfrm>
                  <a:off x="1019" y="1727"/>
                  <a:ext cx="1417" cy="518"/>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176" name="Google Shape;176;p20"/>
              <p:cNvGrpSpPr/>
              <p:nvPr/>
            </p:nvGrpSpPr>
            <p:grpSpPr>
              <a:xfrm>
                <a:off x="2436" y="823"/>
                <a:ext cx="1475" cy="1422"/>
                <a:chOff x="2436" y="823"/>
                <a:chExt cx="1475" cy="1422"/>
              </a:xfrm>
            </p:grpSpPr>
            <p:sp>
              <p:nvSpPr>
                <p:cNvPr id="177" name="Google Shape;177;p20"/>
                <p:cNvSpPr/>
                <p:nvPr/>
              </p:nvSpPr>
              <p:spPr>
                <a:xfrm>
                  <a:off x="2462" y="823"/>
                  <a:ext cx="1449" cy="5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Times New Roman"/>
                    <a:buNone/>
                  </a:pPr>
                  <a:r>
                    <a:rPr b="1" i="0" lang="en-US" sz="2400" u="none" cap="none" strike="noStrike">
                      <a:solidFill>
                        <a:schemeClr val="dk1"/>
                      </a:solidFill>
                      <a:latin typeface="Times New Roman"/>
                      <a:ea typeface="Times New Roman"/>
                      <a:cs typeface="Times New Roman"/>
                      <a:sym typeface="Times New Roman"/>
                    </a:rPr>
                    <a:t>Innervates internal organs</a:t>
                  </a:r>
                  <a:endParaRPr b="0" i="0" sz="1400" u="none" cap="none" strike="noStrike">
                    <a:solidFill>
                      <a:srgbClr val="000000"/>
                    </a:solidFill>
                    <a:latin typeface="Arial"/>
                    <a:ea typeface="Arial"/>
                    <a:cs typeface="Arial"/>
                    <a:sym typeface="Arial"/>
                  </a:endParaRPr>
                </a:p>
              </p:txBody>
            </p:sp>
            <p:sp>
              <p:nvSpPr>
                <p:cNvPr id="178" name="Google Shape;178;p20"/>
                <p:cNvSpPr/>
                <p:nvPr/>
              </p:nvSpPr>
              <p:spPr>
                <a:xfrm>
                  <a:off x="2436" y="1727"/>
                  <a:ext cx="1471" cy="518"/>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179" name="Google Shape;179;p20"/>
              <p:cNvGrpSpPr/>
              <p:nvPr/>
            </p:nvGrpSpPr>
            <p:grpSpPr>
              <a:xfrm>
                <a:off x="0" y="1751"/>
                <a:ext cx="1026" cy="897"/>
                <a:chOff x="0" y="1751"/>
                <a:chExt cx="1026" cy="897"/>
              </a:xfrm>
            </p:grpSpPr>
            <p:sp>
              <p:nvSpPr>
                <p:cNvPr id="180" name="Google Shape;180;p20"/>
                <p:cNvSpPr/>
                <p:nvPr/>
              </p:nvSpPr>
              <p:spPr>
                <a:xfrm>
                  <a:off x="29" y="1751"/>
                  <a:ext cx="997" cy="40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Times New Roman"/>
                    <a:buNone/>
                  </a:pPr>
                  <a:r>
                    <a:rPr b="1" i="0" lang="en-US" sz="2400" u="none" cap="none" strike="noStrike">
                      <a:solidFill>
                        <a:schemeClr val="dk1"/>
                      </a:solidFill>
                      <a:latin typeface="Times New Roman"/>
                      <a:ea typeface="Times New Roman"/>
                      <a:cs typeface="Times New Roman"/>
                      <a:sym typeface="Times New Roman"/>
                    </a:rPr>
                    <a:t>Main functions</a:t>
                  </a:r>
                  <a:endParaRPr b="0" i="0" sz="1400" u="none" cap="none" strike="noStrike">
                    <a:solidFill>
                      <a:srgbClr val="000000"/>
                    </a:solidFill>
                    <a:latin typeface="Arial"/>
                    <a:ea typeface="Arial"/>
                    <a:cs typeface="Arial"/>
                    <a:sym typeface="Arial"/>
                  </a:endParaRPr>
                </a:p>
              </p:txBody>
            </p:sp>
            <p:sp>
              <p:nvSpPr>
                <p:cNvPr id="181" name="Google Shape;181;p20"/>
                <p:cNvSpPr/>
                <p:nvPr/>
              </p:nvSpPr>
              <p:spPr>
                <a:xfrm>
                  <a:off x="0" y="2245"/>
                  <a:ext cx="1019" cy="403"/>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182" name="Google Shape;182;p20"/>
              <p:cNvGrpSpPr/>
              <p:nvPr/>
            </p:nvGrpSpPr>
            <p:grpSpPr>
              <a:xfrm>
                <a:off x="1019" y="1751"/>
                <a:ext cx="1417" cy="897"/>
                <a:chOff x="1019" y="1751"/>
                <a:chExt cx="1417" cy="897"/>
              </a:xfrm>
            </p:grpSpPr>
            <p:sp>
              <p:nvSpPr>
                <p:cNvPr id="183" name="Google Shape;183;p20"/>
                <p:cNvSpPr/>
                <p:nvPr/>
              </p:nvSpPr>
              <p:spPr>
                <a:xfrm>
                  <a:off x="1035" y="1751"/>
                  <a:ext cx="1395" cy="40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Times New Roman"/>
                    <a:buNone/>
                  </a:pPr>
                  <a:r>
                    <a:rPr b="1" i="0" lang="en-US" sz="2400" u="none" cap="none" strike="noStrike">
                      <a:solidFill>
                        <a:schemeClr val="dk1"/>
                      </a:solidFill>
                      <a:latin typeface="Times New Roman"/>
                      <a:ea typeface="Times New Roman"/>
                      <a:cs typeface="Times New Roman"/>
                      <a:sym typeface="Times New Roman"/>
                    </a:rPr>
                    <a:t>Sensory, motor</a:t>
                  </a:r>
                  <a:endParaRPr b="0" i="0" sz="1400" u="none" cap="none" strike="noStrike">
                    <a:solidFill>
                      <a:srgbClr val="000000"/>
                    </a:solidFill>
                    <a:latin typeface="Arial"/>
                    <a:ea typeface="Arial"/>
                    <a:cs typeface="Arial"/>
                    <a:sym typeface="Arial"/>
                  </a:endParaRPr>
                </a:p>
              </p:txBody>
            </p:sp>
            <p:sp>
              <p:nvSpPr>
                <p:cNvPr id="184" name="Google Shape;184;p20"/>
                <p:cNvSpPr/>
                <p:nvPr/>
              </p:nvSpPr>
              <p:spPr>
                <a:xfrm>
                  <a:off x="1019" y="2245"/>
                  <a:ext cx="1417" cy="403"/>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185" name="Google Shape;185;p20"/>
              <p:cNvGrpSpPr/>
              <p:nvPr/>
            </p:nvGrpSpPr>
            <p:grpSpPr>
              <a:xfrm>
                <a:off x="2436" y="1751"/>
                <a:ext cx="1475" cy="897"/>
                <a:chOff x="2436" y="1751"/>
                <a:chExt cx="1475" cy="897"/>
              </a:xfrm>
            </p:grpSpPr>
            <p:sp>
              <p:nvSpPr>
                <p:cNvPr id="186" name="Google Shape;186;p20"/>
                <p:cNvSpPr/>
                <p:nvPr/>
              </p:nvSpPr>
              <p:spPr>
                <a:xfrm>
                  <a:off x="2462" y="1751"/>
                  <a:ext cx="1449" cy="40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Times New Roman"/>
                    <a:buNone/>
                  </a:pPr>
                  <a:r>
                    <a:rPr b="1" i="0" lang="en-US" sz="2400" u="none" cap="none" strike="noStrike">
                      <a:solidFill>
                        <a:schemeClr val="dk1"/>
                      </a:solidFill>
                      <a:latin typeface="Times New Roman"/>
                      <a:ea typeface="Times New Roman"/>
                      <a:cs typeface="Times New Roman"/>
                      <a:sym typeface="Times New Roman"/>
                    </a:rPr>
                    <a:t>Energy, nutrition</a:t>
                  </a:r>
                  <a:endParaRPr b="0" i="0" sz="1400" u="none" cap="none" strike="noStrike">
                    <a:solidFill>
                      <a:srgbClr val="000000"/>
                    </a:solidFill>
                    <a:latin typeface="Arial"/>
                    <a:ea typeface="Arial"/>
                    <a:cs typeface="Arial"/>
                    <a:sym typeface="Arial"/>
                  </a:endParaRPr>
                </a:p>
              </p:txBody>
            </p:sp>
            <p:sp>
              <p:nvSpPr>
                <p:cNvPr id="187" name="Google Shape;187;p20"/>
                <p:cNvSpPr/>
                <p:nvPr/>
              </p:nvSpPr>
              <p:spPr>
                <a:xfrm>
                  <a:off x="2436" y="2245"/>
                  <a:ext cx="1471" cy="403"/>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188" name="Google Shape;188;p20"/>
              <p:cNvGrpSpPr/>
              <p:nvPr/>
            </p:nvGrpSpPr>
            <p:grpSpPr>
              <a:xfrm>
                <a:off x="0" y="2281"/>
                <a:ext cx="1026" cy="770"/>
                <a:chOff x="0" y="2281"/>
                <a:chExt cx="1026" cy="770"/>
              </a:xfrm>
            </p:grpSpPr>
            <p:sp>
              <p:nvSpPr>
                <p:cNvPr id="189" name="Google Shape;189;p20"/>
                <p:cNvSpPr/>
                <p:nvPr/>
              </p:nvSpPr>
              <p:spPr>
                <a:xfrm>
                  <a:off x="29" y="2281"/>
                  <a:ext cx="997" cy="40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Times New Roman"/>
                    <a:buNone/>
                  </a:pPr>
                  <a:r>
                    <a:rPr b="1" i="0" lang="en-US" sz="2400" u="none" cap="none" strike="noStrike">
                      <a:solidFill>
                        <a:schemeClr val="dk1"/>
                      </a:solidFill>
                      <a:latin typeface="Times New Roman"/>
                      <a:ea typeface="Times New Roman"/>
                      <a:cs typeface="Times New Roman"/>
                      <a:sym typeface="Times New Roman"/>
                    </a:rPr>
                    <a:t>Spreading</a:t>
                  </a:r>
                  <a:endParaRPr b="0" i="0" sz="1400" u="none" cap="none" strike="noStrike">
                    <a:solidFill>
                      <a:srgbClr val="000000"/>
                    </a:solidFill>
                    <a:latin typeface="Arial"/>
                    <a:ea typeface="Arial"/>
                    <a:cs typeface="Arial"/>
                    <a:sym typeface="Arial"/>
                  </a:endParaRPr>
                </a:p>
              </p:txBody>
            </p:sp>
            <p:sp>
              <p:nvSpPr>
                <p:cNvPr id="190" name="Google Shape;190;p20"/>
                <p:cNvSpPr/>
                <p:nvPr/>
              </p:nvSpPr>
              <p:spPr>
                <a:xfrm>
                  <a:off x="0" y="2648"/>
                  <a:ext cx="1019" cy="403"/>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191" name="Google Shape;191;p20"/>
              <p:cNvGrpSpPr/>
              <p:nvPr/>
            </p:nvGrpSpPr>
            <p:grpSpPr>
              <a:xfrm>
                <a:off x="1019" y="2237"/>
                <a:ext cx="1417" cy="814"/>
                <a:chOff x="1019" y="2237"/>
                <a:chExt cx="1417" cy="814"/>
              </a:xfrm>
            </p:grpSpPr>
            <p:sp>
              <p:nvSpPr>
                <p:cNvPr id="192" name="Google Shape;192;p20"/>
                <p:cNvSpPr/>
                <p:nvPr/>
              </p:nvSpPr>
              <p:spPr>
                <a:xfrm>
                  <a:off x="1035" y="2237"/>
                  <a:ext cx="1395" cy="40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Times New Roman"/>
                    <a:buNone/>
                  </a:pPr>
                  <a:r>
                    <a:rPr b="1" i="0" lang="en-US" sz="2400" u="none" cap="none" strike="noStrike">
                      <a:solidFill>
                        <a:schemeClr val="dk1"/>
                      </a:solidFill>
                      <a:latin typeface="Times New Roman"/>
                      <a:ea typeface="Times New Roman"/>
                      <a:cs typeface="Times New Roman"/>
                      <a:sym typeface="Times New Roman"/>
                    </a:rPr>
                    <a:t> strongly segments</a:t>
                  </a:r>
                  <a:endParaRPr b="0" i="0" sz="1400" u="none" cap="none" strike="noStrike">
                    <a:solidFill>
                      <a:srgbClr val="000000"/>
                    </a:solidFill>
                    <a:latin typeface="Arial"/>
                    <a:ea typeface="Arial"/>
                    <a:cs typeface="Arial"/>
                    <a:sym typeface="Arial"/>
                  </a:endParaRPr>
                </a:p>
              </p:txBody>
            </p:sp>
            <p:sp>
              <p:nvSpPr>
                <p:cNvPr id="193" name="Google Shape;193;p20"/>
                <p:cNvSpPr/>
                <p:nvPr/>
              </p:nvSpPr>
              <p:spPr>
                <a:xfrm>
                  <a:off x="1019" y="2648"/>
                  <a:ext cx="1417" cy="403"/>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194" name="Google Shape;194;p20"/>
              <p:cNvGrpSpPr/>
              <p:nvPr/>
            </p:nvGrpSpPr>
            <p:grpSpPr>
              <a:xfrm>
                <a:off x="2436" y="2237"/>
                <a:ext cx="1475" cy="814"/>
                <a:chOff x="2436" y="2237"/>
                <a:chExt cx="1475" cy="814"/>
              </a:xfrm>
            </p:grpSpPr>
            <p:sp>
              <p:nvSpPr>
                <p:cNvPr id="195" name="Google Shape;195;p20"/>
                <p:cNvSpPr/>
                <p:nvPr/>
              </p:nvSpPr>
              <p:spPr>
                <a:xfrm>
                  <a:off x="2462" y="2237"/>
                  <a:ext cx="1449" cy="40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Times New Roman"/>
                    <a:buNone/>
                  </a:pPr>
                  <a:r>
                    <a:rPr b="1" i="0" lang="en-US" sz="2400" u="none" cap="none" strike="noStrike">
                      <a:solidFill>
                        <a:schemeClr val="dk1"/>
                      </a:solidFill>
                      <a:latin typeface="Times New Roman"/>
                      <a:ea typeface="Times New Roman"/>
                      <a:cs typeface="Times New Roman"/>
                      <a:sym typeface="Times New Roman"/>
                    </a:rPr>
                    <a:t>All body</a:t>
                  </a:r>
                  <a:endParaRPr b="0" i="0" sz="1400" u="none" cap="none" strike="noStrike">
                    <a:solidFill>
                      <a:srgbClr val="000000"/>
                    </a:solidFill>
                    <a:latin typeface="Arial"/>
                    <a:ea typeface="Arial"/>
                    <a:cs typeface="Arial"/>
                    <a:sym typeface="Arial"/>
                  </a:endParaRPr>
                </a:p>
              </p:txBody>
            </p:sp>
            <p:sp>
              <p:nvSpPr>
                <p:cNvPr id="196" name="Google Shape;196;p20"/>
                <p:cNvSpPr/>
                <p:nvPr/>
              </p:nvSpPr>
              <p:spPr>
                <a:xfrm>
                  <a:off x="2436" y="2648"/>
                  <a:ext cx="1471" cy="403"/>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197" name="Google Shape;197;p20"/>
              <p:cNvGrpSpPr/>
              <p:nvPr/>
            </p:nvGrpSpPr>
            <p:grpSpPr>
              <a:xfrm>
                <a:off x="0" y="2590"/>
                <a:ext cx="1026" cy="864"/>
                <a:chOff x="0" y="2590"/>
                <a:chExt cx="1026" cy="864"/>
              </a:xfrm>
            </p:grpSpPr>
            <p:sp>
              <p:nvSpPr>
                <p:cNvPr id="198" name="Google Shape;198;p20"/>
                <p:cNvSpPr/>
                <p:nvPr/>
              </p:nvSpPr>
              <p:spPr>
                <a:xfrm>
                  <a:off x="29" y="2590"/>
                  <a:ext cx="997" cy="40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Times New Roman"/>
                    <a:buNone/>
                  </a:pPr>
                  <a:r>
                    <a:rPr b="1" i="0" lang="en-US" sz="2400" u="none" cap="none" strike="noStrike">
                      <a:solidFill>
                        <a:schemeClr val="dk1"/>
                      </a:solidFill>
                      <a:latin typeface="Times New Roman"/>
                      <a:ea typeface="Times New Roman"/>
                      <a:cs typeface="Times New Roman"/>
                      <a:sym typeface="Times New Roman"/>
                    </a:rPr>
                    <a:t>Fibers type</a:t>
                  </a:r>
                  <a:endParaRPr b="0" i="0" sz="1400" u="none" cap="none" strike="noStrike">
                    <a:solidFill>
                      <a:srgbClr val="000000"/>
                    </a:solidFill>
                    <a:latin typeface="Arial"/>
                    <a:ea typeface="Arial"/>
                    <a:cs typeface="Arial"/>
                    <a:sym typeface="Arial"/>
                  </a:endParaRPr>
                </a:p>
              </p:txBody>
            </p:sp>
            <p:sp>
              <p:nvSpPr>
                <p:cNvPr id="199" name="Google Shape;199;p20"/>
                <p:cNvSpPr/>
                <p:nvPr/>
              </p:nvSpPr>
              <p:spPr>
                <a:xfrm>
                  <a:off x="0" y="3051"/>
                  <a:ext cx="1019" cy="403"/>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200" name="Google Shape;200;p20"/>
              <p:cNvGrpSpPr/>
              <p:nvPr/>
            </p:nvGrpSpPr>
            <p:grpSpPr>
              <a:xfrm>
                <a:off x="1019" y="2634"/>
                <a:ext cx="1417" cy="820"/>
                <a:chOff x="1019" y="2634"/>
                <a:chExt cx="1417" cy="820"/>
              </a:xfrm>
            </p:grpSpPr>
            <p:sp>
              <p:nvSpPr>
                <p:cNvPr id="201" name="Google Shape;201;p20"/>
                <p:cNvSpPr/>
                <p:nvPr/>
              </p:nvSpPr>
              <p:spPr>
                <a:xfrm>
                  <a:off x="1035" y="2634"/>
                  <a:ext cx="1395" cy="40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Times New Roman"/>
                    <a:buNone/>
                  </a:pPr>
                  <a:r>
                    <a:rPr b="1" i="0" lang="en-US" sz="2400" u="none" cap="none" strike="noStrike">
                      <a:solidFill>
                        <a:schemeClr val="dk1"/>
                      </a:solidFill>
                      <a:latin typeface="Times New Roman"/>
                      <a:ea typeface="Times New Roman"/>
                      <a:cs typeface="Times New Roman"/>
                      <a:sym typeface="Times New Roman"/>
                    </a:rPr>
                    <a:t>Mostly А</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1" i="0" sz="2400" u="none" cap="none" strike="noStrike">
                    <a:solidFill>
                      <a:schemeClr val="dk1"/>
                    </a:solidFill>
                    <a:latin typeface="Times New Roman"/>
                    <a:ea typeface="Times New Roman"/>
                    <a:cs typeface="Times New Roman"/>
                    <a:sym typeface="Times New Roman"/>
                  </a:endParaRPr>
                </a:p>
              </p:txBody>
            </p:sp>
            <p:sp>
              <p:nvSpPr>
                <p:cNvPr id="202" name="Google Shape;202;p20"/>
                <p:cNvSpPr/>
                <p:nvPr/>
              </p:nvSpPr>
              <p:spPr>
                <a:xfrm>
                  <a:off x="1019" y="3051"/>
                  <a:ext cx="1417" cy="403"/>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203" name="Google Shape;203;p20"/>
              <p:cNvGrpSpPr/>
              <p:nvPr/>
            </p:nvGrpSpPr>
            <p:grpSpPr>
              <a:xfrm>
                <a:off x="2430" y="2634"/>
                <a:ext cx="1477" cy="820"/>
                <a:chOff x="2430" y="2634"/>
                <a:chExt cx="1477" cy="820"/>
              </a:xfrm>
            </p:grpSpPr>
            <p:sp>
              <p:nvSpPr>
                <p:cNvPr id="204" name="Google Shape;204;p20"/>
                <p:cNvSpPr/>
                <p:nvPr/>
              </p:nvSpPr>
              <p:spPr>
                <a:xfrm>
                  <a:off x="2430" y="2634"/>
                  <a:ext cx="1449" cy="40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Times New Roman"/>
                    <a:buNone/>
                  </a:pPr>
                  <a:r>
                    <a:rPr b="1" i="0" lang="en-US" sz="2400" u="none" cap="none" strike="noStrike">
                      <a:solidFill>
                        <a:schemeClr val="dk1"/>
                      </a:solidFill>
                      <a:latin typeface="Times New Roman"/>
                      <a:ea typeface="Times New Roman"/>
                      <a:cs typeface="Times New Roman"/>
                      <a:sym typeface="Times New Roman"/>
                    </a:rPr>
                    <a:t>    В, С </a:t>
                  </a:r>
                  <a:endParaRPr b="0" i="0" sz="1400" u="none" cap="none" strike="noStrike">
                    <a:solidFill>
                      <a:srgbClr val="000000"/>
                    </a:solidFill>
                    <a:latin typeface="Arial"/>
                    <a:ea typeface="Arial"/>
                    <a:cs typeface="Arial"/>
                    <a:sym typeface="Arial"/>
                  </a:endParaRPr>
                </a:p>
              </p:txBody>
            </p:sp>
            <p:sp>
              <p:nvSpPr>
                <p:cNvPr id="205" name="Google Shape;205;p20"/>
                <p:cNvSpPr/>
                <p:nvPr/>
              </p:nvSpPr>
              <p:spPr>
                <a:xfrm>
                  <a:off x="2436" y="3051"/>
                  <a:ext cx="1471" cy="403"/>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sp>
          <p:nvSpPr>
            <p:cNvPr id="206" name="Google Shape;206;p20"/>
            <p:cNvSpPr/>
            <p:nvPr/>
          </p:nvSpPr>
          <p:spPr>
            <a:xfrm>
              <a:off x="-3" y="-3"/>
              <a:ext cx="3913" cy="3460"/>
            </a:xfrm>
            <a:prstGeom prst="rect">
              <a:avLst/>
            </a:prstGeom>
            <a:noFill/>
            <a:ln cap="sq" cmpd="sng" w="9525">
              <a:solidFill>
                <a:srgbClr val="A0A0A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1"/>
          <p:cNvSpPr txBox="1"/>
          <p:nvPr>
            <p:ph type="title"/>
          </p:nvPr>
        </p:nvSpPr>
        <p:spPr>
          <a:xfrm>
            <a:off x="457200" y="274637"/>
            <a:ext cx="8229600" cy="8382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1" i="0" lang="en-US" sz="4000" u="none" cap="none" strike="noStrike">
                <a:solidFill>
                  <a:schemeClr val="accent2"/>
                </a:solidFill>
                <a:latin typeface="Arial"/>
                <a:ea typeface="Arial"/>
                <a:cs typeface="Arial"/>
                <a:sym typeface="Arial"/>
              </a:rPr>
              <a:t>Main function of ANS</a:t>
            </a:r>
            <a:r>
              <a:rPr b="1" i="0" lang="en-US" sz="4000" u="none" cap="none" strike="noStrike">
                <a:solidFill>
                  <a:srgbClr val="FFFF66"/>
                </a:solidFill>
                <a:latin typeface="Arial"/>
                <a:ea typeface="Arial"/>
                <a:cs typeface="Arial"/>
                <a:sym typeface="Arial"/>
              </a:rPr>
              <a:t> </a:t>
            </a:r>
            <a:endParaRPr/>
          </a:p>
        </p:txBody>
      </p:sp>
      <p:sp>
        <p:nvSpPr>
          <p:cNvPr id="212" name="Google Shape;212;p21"/>
          <p:cNvSpPr txBox="1"/>
          <p:nvPr>
            <p:ph idx="1" type="body"/>
          </p:nvPr>
        </p:nvSpPr>
        <p:spPr>
          <a:xfrm>
            <a:off x="152400" y="1600200"/>
            <a:ext cx="8763000" cy="49530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Maintenance of homeostasis</a:t>
            </a:r>
            <a:endParaRPr/>
          </a:p>
          <a:p>
            <a:pPr indent="-342900" lvl="0" marL="342900" marR="0" rtl="0" algn="l">
              <a:lnSpc>
                <a:spcPct val="15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Mechanisms of adaptation</a:t>
            </a:r>
            <a:endParaRPr/>
          </a:p>
          <a:p>
            <a:pPr indent="-342900" lvl="0" marL="342900" marR="0" rtl="0" algn="l">
              <a:lnSpc>
                <a:spcPct val="15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Metabolism regulation </a:t>
            </a:r>
            <a:endParaRPr/>
          </a:p>
          <a:p>
            <a:pPr indent="-342900" lvl="0" marL="342900" marR="0" rtl="0" algn="l">
              <a:lnSpc>
                <a:spcPct val="15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Efferental innervation of all SMsc. of internal organs, vessels, sweat glands</a:t>
            </a:r>
            <a:endParaRPr/>
          </a:p>
          <a:p>
            <a:pPr indent="-342900" lvl="0" marL="342900" marR="0" rtl="0" algn="l">
              <a:lnSpc>
                <a:spcPct val="15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Trophic innervation of skeletal muscles (SNS), receptors and CNS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2"/>
          <p:cNvSpPr txBox="1"/>
          <p:nvPr>
            <p:ph idx="4294967295" type="title"/>
          </p:nvPr>
        </p:nvSpPr>
        <p:spPr>
          <a:xfrm>
            <a:off x="234950" y="311150"/>
            <a:ext cx="7759700" cy="1282700"/>
          </a:xfrm>
          <a:prstGeom prst="rect">
            <a:avLst/>
          </a:prstGeom>
          <a:noFill/>
          <a:ln cap="flat" cmpd="sng" w="9525">
            <a:solidFill>
              <a:schemeClr val="lt2"/>
            </a:solidFill>
            <a:prstDash val="solid"/>
            <a:round/>
            <a:headEnd len="sm" w="sm" type="none"/>
            <a:tailEnd len="sm" w="sm" type="none"/>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lt2"/>
              </a:buClr>
              <a:buSzPts val="2400"/>
              <a:buFont typeface="Arial"/>
              <a:buNone/>
            </a:pPr>
            <a:r>
              <a:rPr b="1" i="0" lang="en-US" sz="2400" u="none" cap="none" strike="noStrike">
                <a:solidFill>
                  <a:schemeClr val="lt2"/>
                </a:solidFill>
                <a:latin typeface="Arial"/>
                <a:ea typeface="Arial"/>
                <a:cs typeface="Arial"/>
                <a:sym typeface="Arial"/>
              </a:rPr>
              <a:t>Autonomic pathway:  </a:t>
            </a:r>
            <a:r>
              <a:rPr b="1" i="0" lang="en-US" sz="3600" u="none" cap="none" strike="noStrike">
                <a:solidFill>
                  <a:schemeClr val="lt2"/>
                </a:solidFill>
                <a:latin typeface="Arial"/>
                <a:ea typeface="Arial"/>
                <a:cs typeface="Arial"/>
                <a:sym typeface="Arial"/>
              </a:rPr>
              <a:t>Two Efferent Neurons in Series</a:t>
            </a:r>
            <a:endParaRPr b="0" i="0" sz="1400" u="none" cap="none" strike="noStrike">
              <a:solidFill>
                <a:srgbClr val="000000"/>
              </a:solidFill>
              <a:latin typeface="Arial"/>
              <a:ea typeface="Arial"/>
              <a:cs typeface="Arial"/>
              <a:sym typeface="Arial"/>
            </a:endParaRPr>
          </a:p>
        </p:txBody>
      </p:sp>
      <p:sp>
        <p:nvSpPr>
          <p:cNvPr id="218" name="Google Shape;218;p22"/>
          <p:cNvSpPr txBox="1"/>
          <p:nvPr>
            <p:ph idx="4294967295" type="body"/>
          </p:nvPr>
        </p:nvSpPr>
        <p:spPr>
          <a:xfrm>
            <a:off x="228600" y="1905000"/>
            <a:ext cx="8229600" cy="3810000"/>
          </a:xfrm>
          <a:prstGeom prst="rect">
            <a:avLst/>
          </a:prstGeom>
          <a:noFill/>
          <a:ln>
            <a:noFill/>
          </a:ln>
        </p:spPr>
        <p:txBody>
          <a:bodyPr anchorCtr="0" anchor="t" bIns="44450" lIns="90475" spcFirstLastPara="1" rIns="90475" wrap="square" tIns="44450">
            <a:noAutofit/>
          </a:bodyPr>
          <a:lstStyle/>
          <a:p>
            <a:pPr indent="-342900" lvl="0" marL="342900" marR="0" rtl="0" algn="l">
              <a:lnSpc>
                <a:spcPct val="100000"/>
              </a:lnSpc>
              <a:spcBef>
                <a:spcPts val="0"/>
              </a:spcBef>
              <a:spcAft>
                <a:spcPts val="0"/>
              </a:spcAft>
              <a:buClr>
                <a:schemeClr val="dk1"/>
              </a:buClr>
              <a:buSzPts val="2400"/>
              <a:buFont typeface="Calibri"/>
              <a:buNone/>
            </a:pPr>
            <a:r>
              <a:rPr b="1" i="0" lang="en-US" sz="2400" u="none" cap="none" strike="noStrike">
                <a:solidFill>
                  <a:schemeClr val="dk1"/>
                </a:solidFill>
                <a:latin typeface="Calibri"/>
                <a:ea typeface="Calibri"/>
                <a:cs typeface="Calibri"/>
                <a:sym typeface="Calibri"/>
              </a:rPr>
              <a:t>Preganglionic neuron cell body in CNS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3120"/>
              </a:spcBef>
              <a:spcAft>
                <a:spcPts val="0"/>
              </a:spcAft>
              <a:buClr>
                <a:schemeClr val="dk1"/>
              </a:buClr>
              <a:buSzPts val="2400"/>
              <a:buFont typeface="Calibri"/>
              <a:buNone/>
            </a:pPr>
            <a:r>
              <a:rPr b="1" i="0" lang="en-US" sz="2400" u="none" cap="none" strike="noStrike">
                <a:solidFill>
                  <a:schemeClr val="dk1"/>
                </a:solidFill>
                <a:latin typeface="Calibri"/>
                <a:ea typeface="Calibri"/>
                <a:cs typeface="Calibri"/>
                <a:sym typeface="Calibri"/>
              </a:rPr>
              <a:t>Synapse in autonomic ganglion outside CNS (often </a:t>
            </a:r>
            <a:r>
              <a:rPr b="1" i="0" lang="en-US" sz="2400" u="none" cap="none" strike="noStrike">
                <a:solidFill>
                  <a:srgbClr val="FFCC00"/>
                </a:solidFill>
                <a:latin typeface="Calibri"/>
                <a:ea typeface="Calibri"/>
                <a:cs typeface="Calibri"/>
                <a:sym typeface="Calibri"/>
              </a:rPr>
              <a:t>divergence</a:t>
            </a:r>
            <a:r>
              <a:rPr b="1" i="0" lang="en-US" sz="24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3120"/>
              </a:spcBef>
              <a:spcAft>
                <a:spcPts val="0"/>
              </a:spcAft>
              <a:buClr>
                <a:schemeClr val="dk1"/>
              </a:buClr>
              <a:buSzPts val="2400"/>
              <a:buFont typeface="Calibri"/>
              <a:buNone/>
            </a:pPr>
            <a:r>
              <a:rPr b="1" i="0" lang="en-US" sz="2400" u="none" cap="none" strike="noStrike">
                <a:solidFill>
                  <a:schemeClr val="dk1"/>
                </a:solidFill>
                <a:latin typeface="Calibri"/>
                <a:ea typeface="Calibri"/>
                <a:cs typeface="Calibri"/>
                <a:sym typeface="Calibri"/>
              </a:rPr>
              <a:t>Postganglionic neurons </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3120"/>
              </a:spcBef>
              <a:spcAft>
                <a:spcPts val="0"/>
              </a:spcAft>
              <a:buClr>
                <a:schemeClr val="dk1"/>
              </a:buClr>
              <a:buSzPts val="2400"/>
              <a:buFont typeface="Calibri"/>
              <a:buNone/>
            </a:pPr>
            <a:r>
              <a:rPr b="1" i="0" lang="en-US" sz="2400" u="none" cap="none" strike="noStrike">
                <a:solidFill>
                  <a:schemeClr val="dk1"/>
                </a:solidFill>
                <a:latin typeface="Calibri"/>
                <a:ea typeface="Calibri"/>
                <a:cs typeface="Calibri"/>
                <a:sym typeface="Calibri"/>
              </a:rPr>
              <a:t>target cells</a:t>
            </a:r>
            <a:r>
              <a:rPr b="1" i="1" lang="en-US" sz="24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219" name="Google Shape;219;p22"/>
          <p:cNvSpPr/>
          <p:nvPr/>
        </p:nvSpPr>
        <p:spPr>
          <a:xfrm flipH="1" rot="-5400000">
            <a:off x="3200400" y="2514600"/>
            <a:ext cx="215900" cy="215900"/>
          </a:xfrm>
          <a:prstGeom prst="rightArrow">
            <a:avLst>
              <a:gd fmla="val 50000" name="adj1"/>
              <a:gd fmla="val 50004" name="adj2"/>
            </a:avLst>
          </a:prstGeom>
          <a:solidFill>
            <a:schemeClr val="accent1"/>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2"/>
              </a:solidFill>
              <a:latin typeface="Arial"/>
              <a:ea typeface="Arial"/>
              <a:cs typeface="Arial"/>
              <a:sym typeface="Arial"/>
            </a:endParaRPr>
          </a:p>
        </p:txBody>
      </p:sp>
      <p:sp>
        <p:nvSpPr>
          <p:cNvPr id="220" name="Google Shape;220;p22"/>
          <p:cNvSpPr/>
          <p:nvPr/>
        </p:nvSpPr>
        <p:spPr>
          <a:xfrm flipH="1" rot="-5400000">
            <a:off x="2133600" y="3657600"/>
            <a:ext cx="215900" cy="215900"/>
          </a:xfrm>
          <a:prstGeom prst="rightArrow">
            <a:avLst>
              <a:gd fmla="val 50000" name="adj1"/>
              <a:gd fmla="val 50004" name="adj2"/>
            </a:avLst>
          </a:prstGeom>
          <a:solidFill>
            <a:schemeClr val="accent1"/>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2"/>
              </a:solidFill>
              <a:latin typeface="Arial"/>
              <a:ea typeface="Arial"/>
              <a:cs typeface="Arial"/>
              <a:sym typeface="Arial"/>
            </a:endParaRPr>
          </a:p>
        </p:txBody>
      </p:sp>
      <p:sp>
        <p:nvSpPr>
          <p:cNvPr id="221" name="Google Shape;221;p22"/>
          <p:cNvSpPr/>
          <p:nvPr/>
        </p:nvSpPr>
        <p:spPr>
          <a:xfrm flipH="1" rot="-5400000">
            <a:off x="1143000" y="4572000"/>
            <a:ext cx="215900" cy="215900"/>
          </a:xfrm>
          <a:prstGeom prst="rightArrow">
            <a:avLst>
              <a:gd fmla="val 50000" name="adj1"/>
              <a:gd fmla="val 50004" name="adj2"/>
            </a:avLst>
          </a:prstGeom>
          <a:solidFill>
            <a:schemeClr val="accent1"/>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2"/>
              </a:solidFill>
              <a:latin typeface="Arial"/>
              <a:ea typeface="Arial"/>
              <a:cs typeface="Arial"/>
              <a:sym typeface="Arial"/>
            </a:endParaRPr>
          </a:p>
        </p:txBody>
      </p:sp>
      <p:pic>
        <p:nvPicPr>
          <p:cNvPr id="222" name="Google Shape;222;p22"/>
          <p:cNvPicPr preferRelativeResize="0"/>
          <p:nvPr/>
        </p:nvPicPr>
        <p:blipFill rotWithShape="1">
          <a:blip r:embed="rId3">
            <a:alphaModFix/>
          </a:blip>
          <a:srcRect b="7997" l="0" r="0" t="38019"/>
          <a:stretch/>
        </p:blipFill>
        <p:spPr>
          <a:xfrm>
            <a:off x="3200400" y="4718050"/>
            <a:ext cx="5943600" cy="2139950"/>
          </a:xfrm>
          <a:prstGeom prst="rect">
            <a:avLst/>
          </a:prstGeom>
          <a:noFill/>
          <a:ln>
            <a:noFill/>
          </a:ln>
        </p:spPr>
      </p:pic>
      <p:sp>
        <p:nvSpPr>
          <p:cNvPr id="223" name="Google Shape;223;p22"/>
          <p:cNvSpPr/>
          <p:nvPr/>
        </p:nvSpPr>
        <p:spPr>
          <a:xfrm>
            <a:off x="5410200" y="5257800"/>
            <a:ext cx="990600" cy="914400"/>
          </a:xfrm>
          <a:prstGeom prst="ellipse">
            <a:avLst/>
          </a:prstGeom>
          <a:noFill/>
          <a:ln cap="flat" cmpd="sng" w="38100">
            <a:solidFill>
              <a:srgbClr val="51018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2"/>
              </a:solidFill>
              <a:latin typeface="Arial"/>
              <a:ea typeface="Arial"/>
              <a:cs typeface="Arial"/>
              <a:sym typeface="Arial"/>
            </a:endParaRPr>
          </a:p>
        </p:txBody>
      </p:sp>
      <p:sp>
        <p:nvSpPr>
          <p:cNvPr id="224" name="Google Shape;224;p22"/>
          <p:cNvSpPr txBox="1"/>
          <p:nvPr/>
        </p:nvSpPr>
        <p:spPr>
          <a:xfrm>
            <a:off x="4419600" y="5791200"/>
            <a:ext cx="685800" cy="533400"/>
          </a:xfrm>
          <a:prstGeom prst="rect">
            <a:avLst/>
          </a:prstGeom>
          <a:noFill/>
          <a:ln cap="flat" cmpd="sng" w="12700">
            <a:solidFill>
              <a:schemeClr val="hlink"/>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hlink"/>
              </a:buClr>
              <a:buSzPts val="2800"/>
              <a:buFont typeface="Arial"/>
              <a:buNone/>
            </a:pPr>
            <a:r>
              <a:rPr b="0" i="0" lang="en-US" sz="2800" u="none" cap="none" strike="noStrike">
                <a:solidFill>
                  <a:schemeClr val="hlink"/>
                </a:solidFill>
                <a:latin typeface="Arial"/>
                <a:ea typeface="Arial"/>
                <a:cs typeface="Arial"/>
                <a:sym typeface="Arial"/>
              </a:rPr>
              <a:t>N1</a:t>
            </a:r>
            <a:endParaRPr b="0" i="0" sz="1400" u="none" cap="none" strike="noStrike">
              <a:solidFill>
                <a:srgbClr val="000000"/>
              </a:solidFill>
              <a:latin typeface="Arial"/>
              <a:ea typeface="Arial"/>
              <a:cs typeface="Arial"/>
              <a:sym typeface="Arial"/>
            </a:endParaRPr>
          </a:p>
        </p:txBody>
      </p:sp>
      <p:sp>
        <p:nvSpPr>
          <p:cNvPr id="225" name="Google Shape;225;p22"/>
          <p:cNvSpPr txBox="1"/>
          <p:nvPr/>
        </p:nvSpPr>
        <p:spPr>
          <a:xfrm>
            <a:off x="6858000" y="5791200"/>
            <a:ext cx="685800" cy="533400"/>
          </a:xfrm>
          <a:prstGeom prst="rect">
            <a:avLst/>
          </a:prstGeom>
          <a:noFill/>
          <a:ln cap="flat" cmpd="sng" w="12700">
            <a:solidFill>
              <a:schemeClr val="hlink"/>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hlink"/>
              </a:buClr>
              <a:buSzPts val="2800"/>
              <a:buFont typeface="Arial"/>
              <a:buNone/>
            </a:pPr>
            <a:r>
              <a:rPr b="0" i="0" lang="en-US" sz="2800" u="none" cap="none" strike="noStrike">
                <a:solidFill>
                  <a:schemeClr val="hlink"/>
                </a:solidFill>
                <a:latin typeface="Arial"/>
                <a:ea typeface="Arial"/>
                <a:cs typeface="Arial"/>
                <a:sym typeface="Arial"/>
              </a:rPr>
              <a:t>N2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3"/>
          <p:cNvSpPr txBox="1"/>
          <p:nvPr>
            <p:ph idx="4294967295" type="title"/>
          </p:nvPr>
        </p:nvSpPr>
        <p:spPr>
          <a:xfrm>
            <a:off x="457200" y="274637"/>
            <a:ext cx="8229600" cy="11430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231" name="Google Shape;231;p23"/>
          <p:cNvSpPr txBox="1"/>
          <p:nvPr>
            <p:ph idx="4294967295" type="body"/>
          </p:nvPr>
        </p:nvSpPr>
        <p:spPr>
          <a:xfrm>
            <a:off x="457200" y="1600200"/>
            <a:ext cx="8229600" cy="4525962"/>
          </a:xfrm>
          <a:prstGeom prst="rect">
            <a:avLst/>
          </a:prstGeom>
          <a:noFill/>
          <a:ln>
            <a:noFill/>
          </a:ln>
        </p:spPr>
        <p:txBody>
          <a:bodyPr anchorCtr="0" anchor="t" bIns="44450" lIns="90475" spcFirstLastPara="1" rIns="90475" wrap="square" tIns="44450">
            <a:noAutofit/>
          </a:bodyPr>
          <a:lstStyle/>
          <a:p>
            <a:pPr indent="-139700" lvl="0" marL="34290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pic>
        <p:nvPicPr>
          <p:cNvPr id="232" name="Google Shape;232;p23"/>
          <p:cNvPicPr preferRelativeResize="0"/>
          <p:nvPr/>
        </p:nvPicPr>
        <p:blipFill rotWithShape="1">
          <a:blip r:embed="rId3">
            <a:alphaModFix/>
          </a:blip>
          <a:srcRect b="0" l="0" r="0" t="0"/>
          <a:stretch/>
        </p:blipFill>
        <p:spPr>
          <a:xfrm>
            <a:off x="1319212" y="414337"/>
            <a:ext cx="6505575" cy="60293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4"/>
          <p:cNvSpPr txBox="1"/>
          <p:nvPr>
            <p:ph type="title"/>
          </p:nvPr>
        </p:nvSpPr>
        <p:spPr>
          <a:xfrm>
            <a:off x="539750" y="836612"/>
            <a:ext cx="3311525" cy="432117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1" i="0" lang="en-US" sz="4000" u="none" cap="none" strike="noStrike">
                <a:solidFill>
                  <a:schemeClr val="accent2"/>
                </a:solidFill>
                <a:latin typeface="Arial"/>
                <a:ea typeface="Arial"/>
                <a:cs typeface="Arial"/>
                <a:sym typeface="Arial"/>
              </a:rPr>
              <a:t>Sympathetic nervous system</a:t>
            </a:r>
            <a:br>
              <a:rPr b="0" i="0" lang="en-US" sz="4400" u="none">
                <a:solidFill>
                  <a:schemeClr val="lt2"/>
                </a:solidFill>
                <a:latin typeface="Arial"/>
                <a:ea typeface="Arial"/>
                <a:cs typeface="Arial"/>
                <a:sym typeface="Arial"/>
              </a:rPr>
            </a:br>
            <a:br>
              <a:rPr b="0" i="0" lang="en-US" sz="4400" u="none">
                <a:solidFill>
                  <a:schemeClr val="lt2"/>
                </a:solidFill>
                <a:latin typeface="Arial"/>
                <a:ea typeface="Arial"/>
                <a:cs typeface="Arial"/>
                <a:sym typeface="Arial"/>
              </a:rPr>
            </a:br>
            <a:r>
              <a:rPr b="1" i="0" lang="en-US" sz="4000" u="none" cap="none" strike="noStrike">
                <a:solidFill>
                  <a:schemeClr val="accent2"/>
                </a:solidFill>
                <a:latin typeface="Arial"/>
                <a:ea typeface="Arial"/>
                <a:cs typeface="Arial"/>
                <a:sym typeface="Arial"/>
              </a:rPr>
              <a:t>innervates all organs and tissues</a:t>
            </a:r>
            <a:endParaRPr/>
          </a:p>
        </p:txBody>
      </p:sp>
      <p:pic>
        <p:nvPicPr>
          <p:cNvPr descr="ScanImage003" id="238" name="Google Shape;238;p24"/>
          <p:cNvPicPr preferRelativeResize="0"/>
          <p:nvPr/>
        </p:nvPicPr>
        <p:blipFill rotWithShape="1">
          <a:blip r:embed="rId3">
            <a:alphaModFix/>
          </a:blip>
          <a:srcRect b="0" l="0" r="0" t="0"/>
          <a:stretch/>
        </p:blipFill>
        <p:spPr>
          <a:xfrm>
            <a:off x="4356100" y="231775"/>
            <a:ext cx="4291012" cy="66262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25"/>
          <p:cNvSpPr txBox="1"/>
          <p:nvPr>
            <p:ph type="title"/>
          </p:nvPr>
        </p:nvSpPr>
        <p:spPr>
          <a:xfrm>
            <a:off x="698500" y="427037"/>
            <a:ext cx="7747000" cy="8382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400"/>
              <a:buFont typeface="Arial"/>
              <a:buNone/>
            </a:pPr>
            <a:r>
              <a:rPr b="1" i="0" lang="en-US" sz="4400" u="none" cap="none" strike="noStrike">
                <a:solidFill>
                  <a:schemeClr val="accent2"/>
                </a:solidFill>
                <a:latin typeface="Arial"/>
                <a:ea typeface="Arial"/>
                <a:cs typeface="Arial"/>
                <a:sym typeface="Arial"/>
              </a:rPr>
              <a:t>Sympathetic nervous system</a:t>
            </a:r>
            <a:endParaRPr/>
          </a:p>
        </p:txBody>
      </p:sp>
      <p:sp>
        <p:nvSpPr>
          <p:cNvPr id="244" name="Google Shape;244;p25"/>
          <p:cNvSpPr txBox="1"/>
          <p:nvPr>
            <p:ph idx="1" type="body"/>
          </p:nvPr>
        </p:nvSpPr>
        <p:spPr>
          <a:xfrm>
            <a:off x="609600" y="2286000"/>
            <a:ext cx="7924800" cy="4114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30000"/>
              </a:lnSpc>
              <a:spcBef>
                <a:spcPts val="0"/>
              </a:spcBef>
              <a:spcAft>
                <a:spcPts val="0"/>
              </a:spcAft>
              <a:buClr>
                <a:schemeClr val="accent2"/>
              </a:buClr>
              <a:buSzPts val="3200"/>
              <a:buFont typeface="Arial"/>
              <a:buChar char="•"/>
            </a:pPr>
            <a:r>
              <a:rPr b="0" i="0" lang="en-US" sz="3200" u="none" cap="none" strike="noStrike">
                <a:solidFill>
                  <a:schemeClr val="accent2"/>
                </a:solidFill>
                <a:latin typeface="Arial"/>
                <a:ea typeface="Arial"/>
                <a:cs typeface="Arial"/>
                <a:sym typeface="Arial"/>
              </a:rPr>
              <a:t>Preganglionic central</a:t>
            </a:r>
            <a:r>
              <a:rPr b="0" i="0" lang="en-US" sz="3200" u="none" cap="none" strike="noStrike">
                <a:solidFill>
                  <a:schemeClr val="dk1"/>
                </a:solidFill>
                <a:latin typeface="Arial"/>
                <a:ea typeface="Arial"/>
                <a:cs typeface="Arial"/>
                <a:sym typeface="Arial"/>
              </a:rPr>
              <a:t> (1-st ) neurons – lateral horns of spinal cord С8-L2 :</a:t>
            </a:r>
            <a:endParaRPr/>
          </a:p>
          <a:p>
            <a:pPr indent="-342900" lvl="0" marL="342900" marR="0" rtl="0" algn="l">
              <a:lnSpc>
                <a:spcPct val="130000"/>
              </a:lnSpc>
              <a:spcBef>
                <a:spcPts val="640"/>
              </a:spcBef>
              <a:spcAft>
                <a:spcPts val="0"/>
              </a:spcAft>
              <a:buClr>
                <a:schemeClr val="dk1"/>
              </a:buClr>
              <a:buSzPts val="3200"/>
              <a:buFont typeface="Arial"/>
              <a:buNone/>
            </a:pPr>
            <a:r>
              <a:rPr b="0" i="0" lang="en-US" sz="3200" u="none" cap="none" strike="noStrike">
                <a:solidFill>
                  <a:schemeClr val="dk1"/>
                </a:solidFill>
                <a:latin typeface="Arial"/>
                <a:ea typeface="Arial"/>
                <a:cs typeface="Arial"/>
                <a:sym typeface="Arial"/>
              </a:rPr>
              <a:t> - С8-Th2 – spinociliary centre – midriasis, exophthalmos</a:t>
            </a:r>
            <a:endParaRPr/>
          </a:p>
          <a:p>
            <a:pPr indent="-342900" lvl="0" marL="342900" marR="0" rtl="0" algn="l">
              <a:lnSpc>
                <a:spcPct val="100000"/>
              </a:lnSpc>
              <a:spcBef>
                <a:spcPts val="640"/>
              </a:spcBef>
              <a:spcAft>
                <a:spcPts val="0"/>
              </a:spcAft>
              <a:buClr>
                <a:schemeClr val="dk1"/>
              </a:buClr>
              <a:buSzPts val="3200"/>
              <a:buFont typeface="Arial"/>
              <a:buNone/>
            </a:pPr>
            <a:r>
              <a:rPr b="0" i="0" lang="en-US" sz="3200" u="none" cap="none" strike="noStrike">
                <a:solidFill>
                  <a:schemeClr val="dk1"/>
                </a:solidFill>
                <a:latin typeface="Arial"/>
                <a:ea typeface="Arial"/>
                <a:cs typeface="Arial"/>
                <a:sym typeface="Arial"/>
              </a:rPr>
              <a:t> - T1-T5 – heart, lungs</a:t>
            </a:r>
            <a:endParaRPr/>
          </a:p>
          <a:p>
            <a:pPr indent="-342900" lvl="0" marL="342900" marR="0" rtl="0" algn="l">
              <a:lnSpc>
                <a:spcPct val="100000"/>
              </a:lnSpc>
              <a:spcBef>
                <a:spcPts val="640"/>
              </a:spcBef>
              <a:spcAft>
                <a:spcPts val="0"/>
              </a:spcAft>
              <a:buClr>
                <a:schemeClr val="dk1"/>
              </a:buClr>
              <a:buSzPts val="3200"/>
              <a:buFont typeface="Arial"/>
              <a:buNone/>
            </a:pPr>
            <a:r>
              <a:rPr b="0" i="0" lang="en-US" sz="3200" u="none" cap="none" strike="noStrike">
                <a:solidFill>
                  <a:schemeClr val="dk1"/>
                </a:solidFill>
                <a:latin typeface="Arial"/>
                <a:ea typeface="Arial"/>
                <a:cs typeface="Arial"/>
                <a:sym typeface="Arial"/>
              </a:rPr>
              <a:t> - T1- L2 – vessels tonus, sweat glands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6"/>
          <p:cNvSpPr txBox="1"/>
          <p:nvPr>
            <p:ph type="title"/>
          </p:nvPr>
        </p:nvSpPr>
        <p:spPr>
          <a:xfrm>
            <a:off x="457200" y="274637"/>
            <a:ext cx="7504112"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400"/>
              <a:buFont typeface="Arial"/>
              <a:buNone/>
            </a:pPr>
            <a:r>
              <a:rPr b="1" i="0" lang="en-US" sz="4400" u="none" cap="none" strike="noStrike">
                <a:solidFill>
                  <a:schemeClr val="accent2"/>
                </a:solidFill>
                <a:latin typeface="Arial"/>
                <a:ea typeface="Arial"/>
                <a:cs typeface="Arial"/>
                <a:sym typeface="Arial"/>
              </a:rPr>
              <a:t>Sympathetic nervous system</a:t>
            </a:r>
            <a:endParaRPr/>
          </a:p>
        </p:txBody>
      </p:sp>
      <p:sp>
        <p:nvSpPr>
          <p:cNvPr id="250" name="Google Shape;250;p26"/>
          <p:cNvSpPr txBox="1"/>
          <p:nvPr>
            <p:ph idx="1" type="body"/>
          </p:nvPr>
        </p:nvSpPr>
        <p:spPr>
          <a:xfrm>
            <a:off x="0" y="1484312"/>
            <a:ext cx="9144000" cy="52212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Main preganglionic fibers leave the spinal cord with the ventral roots of spinal nerves end in </a:t>
            </a:r>
            <a:r>
              <a:rPr b="0" i="0" lang="en-US" sz="2400" u="none" cap="none" strike="noStrike">
                <a:solidFill>
                  <a:schemeClr val="accent2"/>
                </a:solidFill>
                <a:latin typeface="Arial"/>
                <a:ea typeface="Arial"/>
                <a:cs typeface="Arial"/>
                <a:sym typeface="Arial"/>
              </a:rPr>
              <a:t>pаravertebral ganglia (sympathetic trunk (vertebral chain)).</a:t>
            </a:r>
            <a:endParaRPr/>
          </a:p>
          <a:p>
            <a:pPr indent="-342900" lvl="0" marL="342900" marR="0" rtl="0" algn="l">
              <a:lnSpc>
                <a:spcPct val="80000"/>
              </a:lnSpc>
              <a:spcBef>
                <a:spcPts val="480"/>
              </a:spcBef>
              <a:spcAft>
                <a:spcPts val="0"/>
              </a:spcAft>
              <a:buClr>
                <a:schemeClr val="dk1"/>
              </a:buClr>
              <a:buSzPts val="2400"/>
              <a:buFont typeface="Arial"/>
              <a:buNone/>
            </a:pPr>
            <a:r>
              <a:t/>
            </a:r>
            <a:endParaRPr b="0" i="0" sz="2400" u="none" cap="none" strike="noStrike">
              <a:solidFill>
                <a:schemeClr val="accent2"/>
              </a:solidFill>
              <a:latin typeface="Arial"/>
              <a:ea typeface="Arial"/>
              <a:cs typeface="Arial"/>
              <a:sym typeface="Arial"/>
            </a:endParaRPr>
          </a:p>
          <a:p>
            <a:pPr indent="-342900" lvl="0" marL="342900" marR="0" rtl="0" algn="l">
              <a:lnSpc>
                <a:spcPct val="8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Other part of these fibers – ends in </a:t>
            </a:r>
            <a:r>
              <a:rPr b="0" i="0" lang="en-US" sz="2400" u="none" cap="none" strike="noStrike">
                <a:solidFill>
                  <a:schemeClr val="accent2"/>
                </a:solidFill>
                <a:latin typeface="Arial"/>
                <a:ea typeface="Arial"/>
                <a:cs typeface="Arial"/>
                <a:sym typeface="Arial"/>
              </a:rPr>
              <a:t>prevertebral ganglia.</a:t>
            </a:r>
            <a:r>
              <a:rPr b="0" i="0" lang="en-US" sz="2400" u="none" cap="none" strike="noStrike">
                <a:solidFill>
                  <a:schemeClr val="dk1"/>
                </a:solidFill>
                <a:latin typeface="Arial"/>
                <a:ea typeface="Arial"/>
                <a:cs typeface="Arial"/>
                <a:sym typeface="Arial"/>
              </a:rPr>
              <a:t> These ganglia form different nervous plexus: </a:t>
            </a:r>
            <a:r>
              <a:rPr b="0" i="0" lang="en-US" sz="2400" u="none" cap="none" strike="noStrike">
                <a:solidFill>
                  <a:schemeClr val="accent2"/>
                </a:solidFill>
                <a:latin typeface="Arial"/>
                <a:ea typeface="Arial"/>
                <a:cs typeface="Arial"/>
                <a:sym typeface="Arial"/>
              </a:rPr>
              <a:t>celiac, superior mesenteric, inferior mesenteric, aorticorenal and renal.</a:t>
            </a:r>
            <a:endParaRPr/>
          </a:p>
          <a:p>
            <a:pPr indent="-190500" lvl="0" marL="342900" marR="0" rtl="0" algn="l">
              <a:lnSpc>
                <a:spcPct val="80000"/>
              </a:lnSpc>
              <a:spcBef>
                <a:spcPts val="480"/>
              </a:spcBef>
              <a:spcAft>
                <a:spcPts val="0"/>
              </a:spcAft>
              <a:buClr>
                <a:schemeClr val="dk1"/>
              </a:buClr>
              <a:buSzPts val="2400"/>
              <a:buFont typeface="Arial"/>
              <a:buNone/>
            </a:pPr>
            <a:r>
              <a:t/>
            </a:r>
            <a:endParaRPr b="0" i="0" sz="2400" u="none" cap="none" strike="noStrike">
              <a:solidFill>
                <a:schemeClr val="accent2"/>
              </a:solidFill>
              <a:latin typeface="Arial"/>
              <a:ea typeface="Arial"/>
              <a:cs typeface="Arial"/>
              <a:sym typeface="Arial"/>
            </a:endParaRPr>
          </a:p>
          <a:p>
            <a:pPr indent="-342900" lvl="0" marL="342900" marR="0" rtl="0" algn="l">
              <a:lnSpc>
                <a:spcPct val="8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Neurotransmitter of preganglionic neuron – </a:t>
            </a:r>
            <a:r>
              <a:rPr b="0" i="0" lang="en-US" sz="2400" u="none" cap="none" strike="noStrike">
                <a:solidFill>
                  <a:schemeClr val="accent2"/>
                </a:solidFill>
                <a:latin typeface="Arial"/>
                <a:ea typeface="Arial"/>
                <a:cs typeface="Arial"/>
                <a:sym typeface="Arial"/>
              </a:rPr>
              <a:t>Ach. </a:t>
            </a:r>
            <a:endParaRPr/>
          </a:p>
          <a:p>
            <a:pPr indent="-342900" lvl="0" marL="342900" marR="0" rtl="0" algn="l">
              <a:lnSpc>
                <a:spcPct val="80000"/>
              </a:lnSpc>
              <a:spcBef>
                <a:spcPts val="48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    It  acts to </a:t>
            </a:r>
            <a:r>
              <a:rPr b="0" i="0" lang="en-US" sz="2400" u="none" cap="none" strike="noStrike">
                <a:solidFill>
                  <a:schemeClr val="accent2"/>
                </a:solidFill>
                <a:latin typeface="Arial"/>
                <a:ea typeface="Arial"/>
                <a:cs typeface="Arial"/>
                <a:sym typeface="Arial"/>
              </a:rPr>
              <a:t>N – cholinereceptors.</a:t>
            </a:r>
            <a:r>
              <a:rPr b="0" i="0" lang="en-US" sz="2400" u="none" cap="none" strike="noStrike">
                <a:solidFill>
                  <a:schemeClr val="dk1"/>
                </a:solidFill>
                <a:latin typeface="Arial"/>
                <a:ea typeface="Arial"/>
                <a:cs typeface="Arial"/>
                <a:sym typeface="Arial"/>
              </a:rPr>
              <a:t> These receptors are blocked by </a:t>
            </a:r>
            <a:r>
              <a:rPr b="0" i="0" lang="en-US" sz="2400" u="none" cap="none" strike="noStrike">
                <a:solidFill>
                  <a:schemeClr val="accent2"/>
                </a:solidFill>
                <a:latin typeface="Arial"/>
                <a:ea typeface="Arial"/>
                <a:cs typeface="Arial"/>
                <a:sym typeface="Arial"/>
              </a:rPr>
              <a:t>gangliablockers,</a:t>
            </a:r>
            <a:r>
              <a:rPr b="0" i="0" lang="en-US" sz="2400" u="none" cap="none" strike="noStrike">
                <a:solidFill>
                  <a:schemeClr val="dk1"/>
                </a:solidFill>
                <a:latin typeface="Arial"/>
                <a:ea typeface="Arial"/>
                <a:cs typeface="Arial"/>
                <a:sym typeface="Arial"/>
              </a:rPr>
              <a:t> but not curare like substances as in receptors of skeletal muscles</a:t>
            </a:r>
            <a:endParaRPr/>
          </a:p>
          <a:p>
            <a:pPr indent="-342900" lvl="0" marL="342900" marR="0" rtl="0" algn="l">
              <a:lnSpc>
                <a:spcPct val="80000"/>
              </a:lnSpc>
              <a:spcBef>
                <a:spcPts val="48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342900" lvl="0" marL="342900" marR="0" rtl="0" algn="l">
              <a:lnSpc>
                <a:spcPct val="80000"/>
              </a:lnSpc>
              <a:spcBef>
                <a:spcPts val="48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  - postganglionics axons go as self-contained fibers or contained of somatic fibers (rami communicantes grisei)</a:t>
            </a:r>
            <a:endParaRPr/>
          </a:p>
          <a:p>
            <a:pPr indent="-342900" lvl="0" marL="342900" marR="0" rtl="0" algn="l">
              <a:lnSpc>
                <a:spcPct val="80000"/>
              </a:lnSpc>
              <a:spcBef>
                <a:spcPts val="48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342900" lvl="0" marL="342900" marR="0" rtl="0" algn="l">
              <a:lnSpc>
                <a:spcPct val="80000"/>
              </a:lnSpc>
              <a:spcBef>
                <a:spcPts val="48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342900" lvl="0" marL="342900" marR="0" rtl="0" algn="l">
              <a:lnSpc>
                <a:spcPct val="80000"/>
              </a:lnSpc>
              <a:spcBef>
                <a:spcPts val="4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342900" lvl="0" marL="342900" marR="0" rtl="0" algn="l">
              <a:lnSpc>
                <a:spcPct val="80000"/>
              </a:lnSpc>
              <a:spcBef>
                <a:spcPts val="4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pic>
        <p:nvPicPr>
          <p:cNvPr id="255" name="Google Shape;255;p27"/>
          <p:cNvPicPr preferRelativeResize="0"/>
          <p:nvPr/>
        </p:nvPicPr>
        <p:blipFill rotWithShape="1">
          <a:blip r:embed="rId3">
            <a:alphaModFix/>
          </a:blip>
          <a:srcRect b="0" l="0" r="0" t="0"/>
          <a:stretch/>
        </p:blipFill>
        <p:spPr>
          <a:xfrm>
            <a:off x="2484437" y="0"/>
            <a:ext cx="6794500" cy="6858000"/>
          </a:xfrm>
          <a:prstGeom prst="rect">
            <a:avLst/>
          </a:prstGeom>
          <a:noFill/>
          <a:ln>
            <a:noFill/>
          </a:ln>
        </p:spPr>
      </p:pic>
      <p:sp>
        <p:nvSpPr>
          <p:cNvPr id="256" name="Google Shape;256;p27"/>
          <p:cNvSpPr/>
          <p:nvPr/>
        </p:nvSpPr>
        <p:spPr>
          <a:xfrm>
            <a:off x="0" y="0"/>
            <a:ext cx="4267200" cy="4730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500"/>
              <a:buFont typeface="Arial"/>
              <a:buNone/>
            </a:pPr>
            <a:r>
              <a:rPr b="1" i="0" lang="en-US" sz="2500" u="none" cap="none" strike="noStrike">
                <a:solidFill>
                  <a:schemeClr val="dk1"/>
                </a:solidFill>
                <a:latin typeface="Arial"/>
                <a:ea typeface="Arial"/>
                <a:cs typeface="Arial"/>
                <a:sym typeface="Arial"/>
              </a:rPr>
              <a:t>Sympathetic </a:t>
            </a:r>
            <a:r>
              <a:rPr b="1" i="0" lang="en-US" sz="2500" u="none" cap="none" strike="noStrike">
                <a:solidFill>
                  <a:srgbClr val="FD0303"/>
                </a:solidFill>
                <a:latin typeface="Arial"/>
                <a:ea typeface="Arial"/>
                <a:cs typeface="Arial"/>
                <a:sym typeface="Arial"/>
              </a:rPr>
              <a:t>pathways</a:t>
            </a:r>
            <a:r>
              <a:rPr b="0" i="0" lang="en-US" sz="1100" u="none" cap="none" strike="noStrike">
                <a:solidFill>
                  <a:srgbClr val="FD0303"/>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p:txBody>
      </p:sp>
      <p:sp>
        <p:nvSpPr>
          <p:cNvPr id="257" name="Google Shape;257;p27"/>
          <p:cNvSpPr/>
          <p:nvPr/>
        </p:nvSpPr>
        <p:spPr>
          <a:xfrm>
            <a:off x="-252412" y="404812"/>
            <a:ext cx="3240087" cy="3744912"/>
          </a:xfrm>
          <a:prstGeom prst="rect">
            <a:avLst/>
          </a:prstGeom>
          <a:noFill/>
          <a:ln>
            <a:noFill/>
          </a:ln>
        </p:spPr>
        <p:txBody>
          <a:bodyPr anchorCtr="0" anchor="t" bIns="44450" lIns="90475" spcFirstLastPara="1" rIns="90475" wrap="square" tIns="44450">
            <a:noAutofit/>
          </a:bodyPr>
          <a:lstStyle/>
          <a:p>
            <a:pPr indent="-342900" lvl="0" marL="3429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Sympathetic chain ganglia (paravertebral ganglia) – preganglionic fibers of the sympathetic NS that carry motor impulses to the body wall or thoracic cavity synapses in chain ganglia</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36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Collateral ganglia  (prevertebral ganglia) – group of second order neurons that innervate organs in the abdominopelvic region</a:t>
            </a:r>
            <a:endParaRPr b="0" i="0" sz="1400" u="none" cap="none" strike="noStrike">
              <a:solidFill>
                <a:srgbClr val="000000"/>
              </a:solidFill>
              <a:latin typeface="Arial"/>
              <a:ea typeface="Arial"/>
              <a:cs typeface="Arial"/>
              <a:sym typeface="Arial"/>
            </a:endParaRPr>
          </a:p>
        </p:txBody>
      </p:sp>
      <p:sp>
        <p:nvSpPr>
          <p:cNvPr id="258" name="Google Shape;258;p27"/>
          <p:cNvSpPr/>
          <p:nvPr/>
        </p:nvSpPr>
        <p:spPr>
          <a:xfrm>
            <a:off x="0" y="4425950"/>
            <a:ext cx="3563937" cy="24320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2"/>
              </a:buClr>
              <a:buSzPts val="1400"/>
              <a:buFont typeface="Arial"/>
              <a:buNone/>
            </a:pPr>
            <a:r>
              <a:rPr b="0" i="0" lang="en-US" sz="1400" u="none" cap="none" strike="noStrike">
                <a:solidFill>
                  <a:schemeClr val="accent2"/>
                </a:solidFill>
                <a:latin typeface="Arial"/>
                <a:ea typeface="Arial"/>
                <a:cs typeface="Arial"/>
                <a:sym typeface="Arial"/>
              </a:rPr>
              <a:t>Located on both sides of the vertebral column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accent2"/>
              </a:buClr>
              <a:buSzPts val="1400"/>
              <a:buFont typeface="Arial"/>
              <a:buNone/>
            </a:pPr>
            <a:r>
              <a:rPr b="0" i="0" lang="en-US" sz="1400" u="none" cap="none" strike="noStrike">
                <a:solidFill>
                  <a:schemeClr val="accent2"/>
                </a:solidFill>
                <a:latin typeface="Arial"/>
                <a:ea typeface="Arial"/>
                <a:cs typeface="Arial"/>
                <a:sym typeface="Arial"/>
              </a:rPr>
              <a:t>Linked by short nerves into sympathetic trunks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accent2"/>
              </a:buClr>
              <a:buSzPts val="1400"/>
              <a:buFont typeface="Arial"/>
              <a:buNone/>
            </a:pPr>
            <a:r>
              <a:rPr b="0" i="0" lang="en-US" sz="1400" u="none" cap="none" strike="noStrike">
                <a:solidFill>
                  <a:schemeClr val="accent2"/>
                </a:solidFill>
                <a:latin typeface="Arial"/>
                <a:ea typeface="Arial"/>
                <a:cs typeface="Arial"/>
                <a:sym typeface="Arial"/>
              </a:rPr>
              <a:t>Joined to ventral rami by white and gray rami communicantes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accent2"/>
              </a:solidFill>
              <a:latin typeface="Arial"/>
              <a:ea typeface="Arial"/>
              <a:cs typeface="Arial"/>
              <a:sym typeface="Arial"/>
            </a:endParaRPr>
          </a:p>
          <a:p>
            <a:pPr indent="0" lvl="0" marL="0" marR="0" rtl="0" algn="l">
              <a:lnSpc>
                <a:spcPct val="100000"/>
              </a:lnSpc>
              <a:spcBef>
                <a:spcPts val="0"/>
              </a:spcBef>
              <a:spcAft>
                <a:spcPts val="0"/>
              </a:spcAft>
              <a:buClr>
                <a:schemeClr val="accent2"/>
              </a:buClr>
              <a:buSzPts val="1400"/>
              <a:buFont typeface="Arial"/>
              <a:buNone/>
            </a:pPr>
            <a:r>
              <a:rPr b="0" i="0" lang="en-US" sz="1400" u="none" cap="none" strike="noStrike">
                <a:solidFill>
                  <a:schemeClr val="accent2"/>
                </a:solidFill>
                <a:latin typeface="Arial"/>
                <a:ea typeface="Arial"/>
                <a:cs typeface="Arial"/>
                <a:sym typeface="Arial"/>
              </a:rPr>
              <a:t>Right and left sympathetic trunks extend from the base of the skull to the region of the coccyx; at their distal ends, the right and left trunks are fused.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id="263" name="Google Shape;263;p28"/>
          <p:cNvPicPr preferRelativeResize="0"/>
          <p:nvPr/>
        </p:nvPicPr>
        <p:blipFill rotWithShape="1">
          <a:blip r:embed="rId3">
            <a:alphaModFix/>
          </a:blip>
          <a:srcRect b="0" l="0" r="0" t="0"/>
          <a:stretch/>
        </p:blipFill>
        <p:spPr>
          <a:xfrm>
            <a:off x="1600200" y="39687"/>
            <a:ext cx="7504112" cy="6742112"/>
          </a:xfrm>
          <a:prstGeom prst="rect">
            <a:avLst/>
          </a:prstGeom>
          <a:noFill/>
          <a:ln>
            <a:noFill/>
          </a:ln>
        </p:spPr>
      </p:pic>
      <p:sp>
        <p:nvSpPr>
          <p:cNvPr id="264" name="Google Shape;264;p28"/>
          <p:cNvSpPr/>
          <p:nvPr/>
        </p:nvSpPr>
        <p:spPr>
          <a:xfrm>
            <a:off x="-228600" y="60325"/>
            <a:ext cx="4267200" cy="4730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2500"/>
              <a:buFont typeface="Arial"/>
              <a:buNone/>
            </a:pPr>
            <a:r>
              <a:rPr b="1" i="0" lang="en-US" sz="2500" u="none" cap="none" strike="noStrike">
                <a:solidFill>
                  <a:schemeClr val="accent2"/>
                </a:solidFill>
                <a:latin typeface="Arial"/>
                <a:ea typeface="Arial"/>
                <a:cs typeface="Arial"/>
                <a:sym typeface="Arial"/>
              </a:rPr>
              <a:t>Sympathetic </a:t>
            </a:r>
            <a:r>
              <a:rPr b="1" i="0" lang="en-US" sz="2500" u="none" cap="none" strike="noStrike">
                <a:solidFill>
                  <a:srgbClr val="CC3300"/>
                </a:solidFill>
                <a:latin typeface="Arial"/>
                <a:ea typeface="Arial"/>
                <a:cs typeface="Arial"/>
                <a:sym typeface="Arial"/>
              </a:rPr>
              <a:t>pathways</a:t>
            </a:r>
            <a:r>
              <a:rPr b="0" i="0" lang="en-US" sz="1100" u="none" cap="none" strike="noStrike">
                <a:solidFill>
                  <a:srgbClr val="CC3300"/>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29"/>
          <p:cNvSpPr txBox="1"/>
          <p:nvPr>
            <p:ph idx="4294967295" type="body"/>
          </p:nvPr>
        </p:nvSpPr>
        <p:spPr>
          <a:xfrm>
            <a:off x="304800" y="1560512"/>
            <a:ext cx="8610600" cy="4545012"/>
          </a:xfrm>
          <a:prstGeom prst="rect">
            <a:avLst/>
          </a:prstGeom>
          <a:noFill/>
          <a:ln>
            <a:noFill/>
          </a:ln>
        </p:spPr>
        <p:txBody>
          <a:bodyPr anchorCtr="0" anchor="t" bIns="44450" lIns="90475" spcFirstLastPara="1" rIns="90475" wrap="square" tIns="44450">
            <a:sp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Celiac ganglion</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Innervates stomach, liver, gall bladder, pancreas, spleen</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Superior mesenteric ganglion</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Innervates small intestine and initial portion of large intestine</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Inferior mesenteric ganglion</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Innervates kidney, urinary bladder, sex organs, and final portion of large intestine</a:t>
            </a:r>
            <a:endParaRPr b="0" i="0" sz="1400" u="none" cap="none" strike="noStrike">
              <a:solidFill>
                <a:srgbClr val="000000"/>
              </a:solidFill>
              <a:latin typeface="Arial"/>
              <a:ea typeface="Arial"/>
              <a:cs typeface="Arial"/>
              <a:sym typeface="Arial"/>
            </a:endParaRPr>
          </a:p>
        </p:txBody>
      </p:sp>
      <p:sp>
        <p:nvSpPr>
          <p:cNvPr id="270" name="Google Shape;270;p29"/>
          <p:cNvSpPr txBox="1"/>
          <p:nvPr>
            <p:ph idx="4294967295" type="title"/>
          </p:nvPr>
        </p:nvSpPr>
        <p:spPr>
          <a:xfrm>
            <a:off x="457200" y="274637"/>
            <a:ext cx="8229600" cy="11430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Abdominopelvic viscera</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0"/>
          <p:cNvSpPr txBox="1"/>
          <p:nvPr>
            <p:ph idx="4294967295" type="title"/>
          </p:nvPr>
        </p:nvSpPr>
        <p:spPr>
          <a:xfrm>
            <a:off x="457200" y="274637"/>
            <a:ext cx="8229600" cy="7620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lt2"/>
              </a:buClr>
              <a:buSzPts val="4000"/>
              <a:buFont typeface="Arial"/>
              <a:buNone/>
            </a:pPr>
            <a:r>
              <a:rPr b="0" i="0" lang="en-US" sz="4000" u="none" cap="none" strike="noStrike">
                <a:solidFill>
                  <a:schemeClr val="lt2"/>
                </a:solidFill>
                <a:latin typeface="Arial"/>
                <a:ea typeface="Arial"/>
                <a:cs typeface="Arial"/>
                <a:sym typeface="Arial"/>
              </a:rPr>
              <a:t>Other important considerations</a:t>
            </a:r>
            <a:r>
              <a:rPr b="0" i="0" lang="en-US" sz="3200" u="none" cap="none" strike="noStrike">
                <a:solidFill>
                  <a:schemeClr val="lt2"/>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276" name="Google Shape;276;p30"/>
          <p:cNvSpPr txBox="1"/>
          <p:nvPr>
            <p:ph idx="4294967295" type="body"/>
          </p:nvPr>
        </p:nvSpPr>
        <p:spPr>
          <a:xfrm>
            <a:off x="685800" y="1371600"/>
            <a:ext cx="7772400" cy="2514600"/>
          </a:xfrm>
          <a:prstGeom prst="rect">
            <a:avLst/>
          </a:prstGeom>
          <a:noFill/>
          <a:ln>
            <a:noFill/>
          </a:ln>
        </p:spPr>
        <p:txBody>
          <a:bodyPr anchorCtr="0" anchor="t" bIns="44450" lIns="90475" spcFirstLastPara="1" rIns="90475" wrap="square" tIns="4445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ganglion cells are usually located at some distance from the effectors. Accordingly, postganglionic sympathetic fibers are usually long fibers</a:t>
            </a:r>
            <a:r>
              <a:rPr b="0" i="0" lang="en-US" sz="3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pic>
        <p:nvPicPr>
          <p:cNvPr id="277" name="Google Shape;277;p30"/>
          <p:cNvPicPr preferRelativeResize="0"/>
          <p:nvPr>
            <p:ph idx="4294967295" type="body"/>
          </p:nvPr>
        </p:nvPicPr>
        <p:blipFill rotWithShape="1">
          <a:blip r:embed="rId3">
            <a:alphaModFix/>
          </a:blip>
          <a:srcRect b="0" l="0" r="0" t="0"/>
          <a:stretch/>
        </p:blipFill>
        <p:spPr>
          <a:xfrm>
            <a:off x="685800" y="3276600"/>
            <a:ext cx="8229600" cy="3429000"/>
          </a:xfrm>
          <a:prstGeom prst="rect">
            <a:avLst/>
          </a:prstGeom>
          <a:noFill/>
          <a:ln>
            <a:noFill/>
          </a:ln>
        </p:spPr>
      </p:pic>
      <p:sp>
        <p:nvSpPr>
          <p:cNvPr id="278" name="Google Shape;278;p30"/>
          <p:cNvSpPr/>
          <p:nvPr/>
        </p:nvSpPr>
        <p:spPr>
          <a:xfrm>
            <a:off x="0" y="5181600"/>
            <a:ext cx="9144000" cy="1524000"/>
          </a:xfrm>
          <a:prstGeom prst="rect">
            <a:avLst/>
          </a:prstGeom>
          <a:solidFill>
            <a:schemeClr val="lt1"/>
          </a:solidFill>
          <a:ln cap="flat" cmpd="sng" w="12700">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2"/>
              </a:buClr>
              <a:buSzPts val="2400"/>
              <a:buFont typeface="Calibri"/>
              <a:buNone/>
            </a:pPr>
            <a:r>
              <a:rPr b="0" i="0" lang="en-US" sz="2400" u="none" cap="none" strike="noStrike">
                <a:solidFill>
                  <a:schemeClr val="accent2"/>
                </a:solidFill>
                <a:latin typeface="Calibri"/>
                <a:ea typeface="Calibri"/>
                <a:cs typeface="Calibri"/>
                <a:sym typeface="Calibri"/>
              </a:rPr>
              <a:t>Acetylcholine (Ach) -  pre-ganglionic ganglionic Neurotransmitter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accent2"/>
              </a:buClr>
              <a:buSzPts val="2400"/>
              <a:buFont typeface="Calibri"/>
              <a:buNone/>
            </a:pPr>
            <a:r>
              <a:rPr b="0" i="0" lang="en-US" sz="2400" u="none" cap="none" strike="noStrike">
                <a:solidFill>
                  <a:schemeClr val="accent2"/>
                </a:solidFill>
                <a:latin typeface="Calibri"/>
                <a:ea typeface="Calibri"/>
                <a:cs typeface="Calibri"/>
                <a:sym typeface="Calibri"/>
              </a:rPr>
              <a:t>Norepinephrine (NE) - post-ganglionic ganglionic Neurotransmitter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2"/>
              </a:buClr>
              <a:buSzPts val="2400"/>
              <a:buFont typeface="Calibri"/>
              <a:buNone/>
            </a:pPr>
            <a:r>
              <a:rPr b="0" i="0" lang="en-US" sz="2400" u="none" cap="none" strike="noStrike">
                <a:solidFill>
                  <a:schemeClr val="dk2"/>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1"/>
          <p:cNvSpPr txBox="1"/>
          <p:nvPr>
            <p:ph idx="4294967295" type="title"/>
          </p:nvPr>
        </p:nvSpPr>
        <p:spPr>
          <a:xfrm>
            <a:off x="685800" y="381000"/>
            <a:ext cx="7772400" cy="7620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Sympathetic Division</a:t>
            </a:r>
            <a:endParaRPr b="0" i="0" sz="1400" u="none" cap="none" strike="noStrike">
              <a:solidFill>
                <a:srgbClr val="000000"/>
              </a:solidFill>
              <a:latin typeface="Arial"/>
              <a:ea typeface="Arial"/>
              <a:cs typeface="Arial"/>
              <a:sym typeface="Arial"/>
            </a:endParaRPr>
          </a:p>
        </p:txBody>
      </p:sp>
      <p:sp>
        <p:nvSpPr>
          <p:cNvPr id="284" name="Google Shape;284;p31"/>
          <p:cNvSpPr txBox="1"/>
          <p:nvPr>
            <p:ph idx="4294967295" type="body"/>
          </p:nvPr>
        </p:nvSpPr>
        <p:spPr>
          <a:xfrm>
            <a:off x="685800" y="1066800"/>
            <a:ext cx="7772400" cy="4953000"/>
          </a:xfrm>
          <a:prstGeom prst="rect">
            <a:avLst/>
          </a:prstGeom>
          <a:noFill/>
          <a:ln>
            <a:noFill/>
          </a:ln>
        </p:spPr>
        <p:txBody>
          <a:bodyPr anchorCtr="0" anchor="t" bIns="44450" lIns="90475" spcFirstLastPara="1" rIns="90475" wrap="square" tIns="4445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A single sympathetic preganglionic fiber has many axon collaterals and may synapse with 20 or more postganglionic neurons. </a:t>
            </a:r>
            <a:endParaRPr b="0" i="0" sz="1400" u="none" cap="none" strike="noStrike">
              <a:solidFill>
                <a:srgbClr val="000000"/>
              </a:solidFill>
              <a:latin typeface="Arial"/>
              <a:ea typeface="Arial"/>
              <a:cs typeface="Arial"/>
              <a:sym typeface="Arial"/>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The postganglionic axons typically terminate in several visceral effectors and therefore the effects of sympathetic stimulation are more widespread than the effects of parasympathetic stimulation.</a:t>
            </a:r>
            <a:endParaRPr b="0" i="0" sz="1400" u="none" cap="none" strike="noStrike">
              <a:solidFill>
                <a:srgbClr val="000000"/>
              </a:solidFill>
              <a:latin typeface="Arial"/>
              <a:ea typeface="Arial"/>
              <a:cs typeface="Arial"/>
              <a:sym typeface="Arial"/>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32"/>
          <p:cNvSpPr txBox="1"/>
          <p:nvPr>
            <p:ph type="title"/>
          </p:nvPr>
        </p:nvSpPr>
        <p:spPr>
          <a:xfrm>
            <a:off x="914400" y="685800"/>
            <a:ext cx="73152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400"/>
              <a:buFont typeface="Arial"/>
              <a:buNone/>
            </a:pPr>
            <a:r>
              <a:rPr b="1" i="0" lang="en-US" sz="4400" u="none" cap="none" strike="noStrike">
                <a:solidFill>
                  <a:schemeClr val="accent2"/>
                </a:solidFill>
                <a:latin typeface="Arial"/>
                <a:ea typeface="Arial"/>
                <a:cs typeface="Arial"/>
                <a:sym typeface="Arial"/>
              </a:rPr>
              <a:t>Sympathetic nervous system</a:t>
            </a:r>
            <a:endParaRPr/>
          </a:p>
        </p:txBody>
      </p:sp>
      <p:sp>
        <p:nvSpPr>
          <p:cNvPr id="290" name="Google Shape;290;p32"/>
          <p:cNvSpPr txBox="1"/>
          <p:nvPr>
            <p:ph idx="1" type="body"/>
          </p:nvPr>
        </p:nvSpPr>
        <p:spPr>
          <a:xfrm>
            <a:off x="304800" y="1981200"/>
            <a:ext cx="8839200" cy="4419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Endings of postganglionic sympathetic fibers secrete </a:t>
            </a:r>
            <a:r>
              <a:rPr b="0" i="0" lang="en-US" sz="2800" u="none" cap="none" strike="noStrike">
                <a:solidFill>
                  <a:schemeClr val="accent2"/>
                </a:solidFill>
                <a:latin typeface="Arial"/>
                <a:ea typeface="Arial"/>
                <a:cs typeface="Arial"/>
                <a:sym typeface="Arial"/>
              </a:rPr>
              <a:t>NА.</a:t>
            </a:r>
            <a:r>
              <a:rPr b="0" i="0" lang="en-US" sz="2800" u="none" cap="none" strike="noStrike">
                <a:solidFill>
                  <a:schemeClr val="dk1"/>
                </a:solidFill>
                <a:latin typeface="Arial"/>
                <a:ea typeface="Arial"/>
                <a:cs typeface="Arial"/>
                <a:sym typeface="Arial"/>
              </a:rPr>
              <a:t> </a:t>
            </a:r>
            <a:endParaRPr/>
          </a:p>
          <a:p>
            <a:pPr indent="-342900" lvl="0" marL="342900" marR="0" rtl="0" algn="l">
              <a:lnSpc>
                <a:spcPct val="9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NA contacts to </a:t>
            </a:r>
            <a:r>
              <a:rPr b="0" i="0" lang="en-US" sz="2800" u="none" cap="none" strike="noStrike">
                <a:solidFill>
                  <a:schemeClr val="accent2"/>
                </a:solidFill>
                <a:latin typeface="Arial"/>
                <a:ea typeface="Arial"/>
                <a:cs typeface="Arial"/>
                <a:sym typeface="Arial"/>
              </a:rPr>
              <a:t>a1, a2 and ß1, ß2,</a:t>
            </a:r>
            <a:r>
              <a:rPr b="0" i="0" lang="en-US" sz="2800" u="none" cap="none" strike="noStrike">
                <a:solidFill>
                  <a:schemeClr val="dk1"/>
                </a:solidFill>
                <a:latin typeface="Arial"/>
                <a:ea typeface="Arial"/>
                <a:cs typeface="Arial"/>
                <a:sym typeface="Arial"/>
              </a:rPr>
              <a:t> </a:t>
            </a:r>
            <a:r>
              <a:rPr b="0" i="0" lang="en-US" sz="2800" u="none" cap="none" strike="noStrike">
                <a:solidFill>
                  <a:schemeClr val="accent2"/>
                </a:solidFill>
                <a:latin typeface="Arial"/>
                <a:ea typeface="Arial"/>
                <a:cs typeface="Arial"/>
                <a:sym typeface="Arial"/>
              </a:rPr>
              <a:t>ß3 АR.</a:t>
            </a:r>
            <a:r>
              <a:rPr b="0" i="0" lang="en-US" sz="2800" u="none" cap="none" strike="noStrike">
                <a:solidFill>
                  <a:schemeClr val="dk1"/>
                </a:solidFill>
                <a:latin typeface="Arial"/>
                <a:ea typeface="Arial"/>
                <a:cs typeface="Arial"/>
                <a:sym typeface="Arial"/>
              </a:rPr>
              <a:t> Kind of resulting potential depends on different amount of receptor on postsynaptic membrane.</a:t>
            </a:r>
            <a:endParaRPr/>
          </a:p>
          <a:p>
            <a:pPr indent="-342900" lvl="0" marL="342900" marR="0" rtl="0" algn="l">
              <a:lnSpc>
                <a:spcPct val="9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For example, if NA interacts to </a:t>
            </a:r>
            <a:r>
              <a:rPr b="0" i="0" lang="en-US" sz="2800" u="none" cap="none" strike="noStrike">
                <a:solidFill>
                  <a:schemeClr val="accent2"/>
                </a:solidFill>
                <a:latin typeface="Arial"/>
                <a:ea typeface="Arial"/>
                <a:cs typeface="Arial"/>
                <a:sym typeface="Arial"/>
              </a:rPr>
              <a:t>ß1-АR</a:t>
            </a:r>
            <a:r>
              <a:rPr b="0" i="0" lang="en-US" sz="2800" u="none" cap="none" strike="noStrike">
                <a:solidFill>
                  <a:schemeClr val="dk1"/>
                </a:solidFill>
                <a:latin typeface="Arial"/>
                <a:ea typeface="Arial"/>
                <a:cs typeface="Arial"/>
                <a:sym typeface="Arial"/>
              </a:rPr>
              <a:t> in myocardium, depolarization starts - &gt; </a:t>
            </a:r>
            <a:r>
              <a:rPr b="0" i="0" lang="en-US" sz="2800" u="none" cap="none" strike="noStrike">
                <a:solidFill>
                  <a:schemeClr val="accent2"/>
                </a:solidFill>
                <a:latin typeface="Arial"/>
                <a:ea typeface="Arial"/>
                <a:cs typeface="Arial"/>
                <a:sym typeface="Arial"/>
              </a:rPr>
              <a:t>HR increases</a:t>
            </a:r>
            <a:r>
              <a:rPr b="0" i="0" lang="en-US" sz="2800" u="none" cap="none" strike="noStrike">
                <a:solidFill>
                  <a:schemeClr val="dk1"/>
                </a:solidFill>
                <a:latin typeface="Arial"/>
                <a:ea typeface="Arial"/>
                <a:cs typeface="Arial"/>
                <a:sym typeface="Arial"/>
              </a:rPr>
              <a:t>. </a:t>
            </a:r>
            <a:endParaRPr/>
          </a:p>
          <a:p>
            <a:pPr indent="-342900" lvl="0" marL="342900" marR="0" rtl="0" algn="l">
              <a:lnSpc>
                <a:spcPct val="9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if NA interacts to </a:t>
            </a:r>
            <a:r>
              <a:rPr b="0" i="0" lang="en-US" sz="2800" u="none" cap="none" strike="noStrike">
                <a:solidFill>
                  <a:schemeClr val="accent2"/>
                </a:solidFill>
                <a:latin typeface="Arial"/>
                <a:ea typeface="Arial"/>
                <a:cs typeface="Arial"/>
                <a:sym typeface="Arial"/>
              </a:rPr>
              <a:t>ß2-АR</a:t>
            </a:r>
            <a:r>
              <a:rPr b="0" i="0" lang="en-US" sz="2800" u="none" cap="none" strike="noStrike">
                <a:solidFill>
                  <a:schemeClr val="dk1"/>
                </a:solidFill>
                <a:latin typeface="Arial"/>
                <a:ea typeface="Arial"/>
                <a:cs typeface="Arial"/>
                <a:sym typeface="Arial"/>
              </a:rPr>
              <a:t> in uterus, hyperpolarization starts - &gt; </a:t>
            </a:r>
            <a:r>
              <a:rPr b="0" i="0" lang="en-US" sz="2800" u="none" cap="none" strike="noStrike">
                <a:solidFill>
                  <a:schemeClr val="accent2"/>
                </a:solidFill>
                <a:latin typeface="Arial"/>
                <a:ea typeface="Arial"/>
                <a:cs typeface="Arial"/>
                <a:sym typeface="Arial"/>
              </a:rPr>
              <a:t>activity of uterus decreases.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3"/>
          <p:cNvSpPr txBox="1"/>
          <p:nvPr>
            <p:ph idx="4294967295" type="title"/>
          </p:nvPr>
        </p:nvSpPr>
        <p:spPr>
          <a:xfrm>
            <a:off x="228600" y="228600"/>
            <a:ext cx="7772400" cy="11430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lt2"/>
              </a:buClr>
              <a:buSzPts val="4000"/>
              <a:buFont typeface="Arial"/>
              <a:buNone/>
            </a:pPr>
            <a:r>
              <a:rPr b="1" i="0" lang="en-US" sz="4000" u="none" cap="none" strike="noStrike">
                <a:solidFill>
                  <a:schemeClr val="lt2"/>
                </a:solidFill>
                <a:latin typeface="Arial"/>
                <a:ea typeface="Arial"/>
                <a:cs typeface="Arial"/>
                <a:sym typeface="Arial"/>
              </a:rPr>
              <a:t>Adrenergic </a:t>
            </a:r>
            <a:br>
              <a:rPr b="0" i="0" lang="en-US" sz="4400" u="none" cap="none" strike="noStrike">
                <a:solidFill>
                  <a:schemeClr val="lt2"/>
                </a:solidFill>
                <a:latin typeface="Arial"/>
                <a:ea typeface="Arial"/>
                <a:cs typeface="Arial"/>
                <a:sym typeface="Arial"/>
              </a:rPr>
            </a:br>
            <a:r>
              <a:rPr b="1" i="0" lang="en-US" sz="4000" u="none" cap="none" strike="noStrike">
                <a:solidFill>
                  <a:schemeClr val="lt2"/>
                </a:solidFill>
                <a:latin typeface="Arial"/>
                <a:ea typeface="Arial"/>
                <a:cs typeface="Arial"/>
                <a:sym typeface="Arial"/>
              </a:rPr>
              <a:t>Receptors</a:t>
            </a:r>
            <a:endParaRPr b="0" i="0" sz="1400" u="none" cap="none" strike="noStrike">
              <a:solidFill>
                <a:srgbClr val="000000"/>
              </a:solidFill>
              <a:latin typeface="Arial"/>
              <a:ea typeface="Arial"/>
              <a:cs typeface="Arial"/>
              <a:sym typeface="Arial"/>
            </a:endParaRPr>
          </a:p>
        </p:txBody>
      </p:sp>
      <p:sp>
        <p:nvSpPr>
          <p:cNvPr id="296" name="Google Shape;296;p33"/>
          <p:cNvSpPr txBox="1"/>
          <p:nvPr>
            <p:ph idx="4294967295" type="body"/>
          </p:nvPr>
        </p:nvSpPr>
        <p:spPr>
          <a:xfrm>
            <a:off x="323850" y="1341437"/>
            <a:ext cx="6096000" cy="2971800"/>
          </a:xfrm>
          <a:prstGeom prst="rect">
            <a:avLst/>
          </a:prstGeom>
          <a:noFill/>
          <a:ln>
            <a:noFill/>
          </a:ln>
        </p:spPr>
        <p:txBody>
          <a:bodyPr anchorCtr="0" anchor="t" bIns="44450" lIns="90475" spcFirstLastPara="1" rIns="90475" wrap="square" tIns="44450">
            <a:noAutofit/>
          </a:bodyPr>
          <a:lstStyle/>
          <a:p>
            <a:pPr indent="-342900" lvl="0" marL="342900" marR="0" rtl="0" algn="l">
              <a:lnSpc>
                <a:spcPct val="100000"/>
              </a:lnSpc>
              <a:spcBef>
                <a:spcPts val="0"/>
              </a:spcBef>
              <a:spcAft>
                <a:spcPts val="0"/>
              </a:spcAft>
              <a:buClr>
                <a:schemeClr val="dk1"/>
              </a:buClr>
              <a:buSzPts val="2000"/>
              <a:buFont typeface="Calibri"/>
              <a:buChar char="•"/>
            </a:pPr>
            <a:r>
              <a:rPr b="1" i="0" lang="en-US" sz="2000" u="none" cap="none" strike="noStrike">
                <a:solidFill>
                  <a:schemeClr val="dk1"/>
                </a:solidFill>
                <a:latin typeface="Calibri"/>
                <a:ea typeface="Calibri"/>
                <a:cs typeface="Calibri"/>
                <a:sym typeface="Calibri"/>
              </a:rPr>
              <a:t>Found in neuroeffector junctions of sympathetic branch</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1500"/>
              </a:spcBef>
              <a:spcAft>
                <a:spcPts val="0"/>
              </a:spcAft>
              <a:buClr>
                <a:schemeClr val="dk1"/>
              </a:buClr>
              <a:buSzPts val="2000"/>
              <a:buFont typeface="Calibri"/>
              <a:buChar char="•"/>
            </a:pPr>
            <a:r>
              <a:rPr b="1" i="0" lang="en-US" sz="2000" u="none" cap="none" strike="noStrike">
                <a:solidFill>
                  <a:schemeClr val="dk1"/>
                </a:solidFill>
                <a:latin typeface="Calibri"/>
                <a:ea typeface="Calibri"/>
                <a:cs typeface="Calibri"/>
                <a:sym typeface="Calibri"/>
              </a:rPr>
              <a:t>G protein linked, with various 2</a:t>
            </a:r>
            <a:r>
              <a:rPr b="1" baseline="30000" i="0" lang="en-US" sz="2000" u="none" cap="none" strike="noStrike">
                <a:solidFill>
                  <a:schemeClr val="dk1"/>
                </a:solidFill>
                <a:latin typeface="Calibri"/>
                <a:ea typeface="Calibri"/>
                <a:cs typeface="Calibri"/>
                <a:sym typeface="Calibri"/>
              </a:rPr>
              <a:t>nd </a:t>
            </a:r>
            <a:r>
              <a:rPr b="1" i="0" lang="en-US" sz="2000" u="none" cap="none" strike="noStrike">
                <a:solidFill>
                  <a:schemeClr val="dk1"/>
                </a:solidFill>
                <a:latin typeface="Calibri"/>
                <a:ea typeface="Calibri"/>
                <a:cs typeface="Calibri"/>
                <a:sym typeface="Calibri"/>
              </a:rPr>
              <a:t>mess. Mech</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1500"/>
              </a:spcBef>
              <a:spcAft>
                <a:spcPts val="0"/>
              </a:spcAft>
              <a:buClr>
                <a:schemeClr val="dk1"/>
              </a:buClr>
              <a:buSzPts val="2000"/>
              <a:buFont typeface="Calibri"/>
              <a:buChar char="•"/>
            </a:pPr>
            <a:r>
              <a:rPr b="1" i="0" lang="en-US" sz="2000" u="none" cap="none" strike="noStrike">
                <a:solidFill>
                  <a:schemeClr val="dk1"/>
                </a:solidFill>
                <a:latin typeface="Calibri"/>
                <a:ea typeface="Calibri"/>
                <a:cs typeface="Calibri"/>
                <a:sym typeface="Calibri"/>
              </a:rPr>
              <a:t>NT is NE</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1500"/>
              </a:spcBef>
              <a:spcAft>
                <a:spcPts val="0"/>
              </a:spcAft>
              <a:buClr>
                <a:schemeClr val="dk1"/>
              </a:buClr>
              <a:buSzPts val="2000"/>
              <a:buFont typeface="Calibri"/>
              <a:buChar char="•"/>
            </a:pPr>
            <a:r>
              <a:rPr b="1" i="0" lang="en-US" sz="2000" u="none" cap="none" strike="noStrike">
                <a:solidFill>
                  <a:schemeClr val="dk1"/>
                </a:solidFill>
                <a:latin typeface="Calibri"/>
                <a:ea typeface="Calibri"/>
                <a:cs typeface="Calibri"/>
                <a:sym typeface="Calibri"/>
              </a:rPr>
              <a:t>α- and β- Receptors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150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p>
            <a:pPr indent="-342900" lvl="0" marL="342900" marR="0" rtl="0" algn="l">
              <a:lnSpc>
                <a:spcPct val="100000"/>
              </a:lnSpc>
              <a:spcBef>
                <a:spcPts val="150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pic>
        <p:nvPicPr>
          <p:cNvPr id="297" name="Google Shape;297;p33"/>
          <p:cNvPicPr preferRelativeResize="0"/>
          <p:nvPr>
            <p:ph idx="4294967295" type="body"/>
          </p:nvPr>
        </p:nvPicPr>
        <p:blipFill rotWithShape="1">
          <a:blip r:embed="rId3">
            <a:alphaModFix/>
          </a:blip>
          <a:srcRect b="49026" l="0" r="2817" t="10674"/>
          <a:stretch/>
        </p:blipFill>
        <p:spPr>
          <a:xfrm>
            <a:off x="2700337" y="3860800"/>
            <a:ext cx="6096000" cy="2736850"/>
          </a:xfrm>
          <a:prstGeom prst="rect">
            <a:avLst/>
          </a:prstGeom>
          <a:noFill/>
          <a:ln>
            <a:noFill/>
          </a:ln>
        </p:spPr>
      </p:pic>
      <p:sp>
        <p:nvSpPr>
          <p:cNvPr id="298" name="Google Shape;298;p33"/>
          <p:cNvSpPr/>
          <p:nvPr/>
        </p:nvSpPr>
        <p:spPr>
          <a:xfrm>
            <a:off x="6705600" y="838200"/>
            <a:ext cx="609600" cy="685800"/>
          </a:xfrm>
          <a:prstGeom prst="ellipse">
            <a:avLst/>
          </a:prstGeom>
          <a:noFill/>
          <a:ln cap="flat" cmpd="sng" w="28575">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2"/>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2" name="Shape 302"/>
        <p:cNvGrpSpPr/>
        <p:nvPr/>
      </p:nvGrpSpPr>
      <p:grpSpPr>
        <a:xfrm>
          <a:off x="0" y="0"/>
          <a:ext cx="0" cy="0"/>
          <a:chOff x="0" y="0"/>
          <a:chExt cx="0" cy="0"/>
        </a:xfrm>
      </p:grpSpPr>
      <p:sp>
        <p:nvSpPr>
          <p:cNvPr id="303" name="Google Shape;303;p34"/>
          <p:cNvSpPr txBox="1"/>
          <p:nvPr>
            <p:ph idx="4294967295" type="title"/>
          </p:nvPr>
        </p:nvSpPr>
        <p:spPr>
          <a:xfrm>
            <a:off x="457200" y="274637"/>
            <a:ext cx="8229600" cy="5334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dk2"/>
              </a:buClr>
              <a:buSzPts val="4400"/>
              <a:buFont typeface="Arial"/>
              <a:buNone/>
            </a:pPr>
            <a:r>
              <a:rPr b="1" i="0" lang="en-US" sz="4400" u="none" cap="none" strike="noStrike">
                <a:solidFill>
                  <a:schemeClr val="dk2"/>
                </a:solidFill>
                <a:latin typeface="Arial"/>
                <a:ea typeface="Arial"/>
                <a:cs typeface="Arial"/>
                <a:sym typeface="Arial"/>
              </a:rPr>
              <a:t>NE Action</a:t>
            </a:r>
            <a:endParaRPr b="0" i="0" sz="1400" u="none" cap="none" strike="noStrike">
              <a:solidFill>
                <a:srgbClr val="000000"/>
              </a:solidFill>
              <a:latin typeface="Arial"/>
              <a:ea typeface="Arial"/>
              <a:cs typeface="Arial"/>
              <a:sym typeface="Arial"/>
            </a:endParaRPr>
          </a:p>
        </p:txBody>
      </p:sp>
      <p:pic>
        <p:nvPicPr>
          <p:cNvPr id="304" name="Google Shape;304;p34"/>
          <p:cNvPicPr preferRelativeResize="0"/>
          <p:nvPr/>
        </p:nvPicPr>
        <p:blipFill rotWithShape="1">
          <a:blip r:embed="rId3">
            <a:alphaModFix/>
          </a:blip>
          <a:srcRect b="0" l="0" r="0" t="17520"/>
          <a:stretch/>
        </p:blipFill>
        <p:spPr>
          <a:xfrm>
            <a:off x="762000" y="457200"/>
            <a:ext cx="8039100" cy="6057900"/>
          </a:xfrm>
          <a:prstGeom prst="rect">
            <a:avLst/>
          </a:prstGeom>
          <a:noFill/>
          <a:ln>
            <a:noFill/>
          </a:ln>
        </p:spPr>
      </p:pic>
      <p:sp>
        <p:nvSpPr>
          <p:cNvPr id="305" name="Google Shape;305;p34"/>
          <p:cNvSpPr/>
          <p:nvPr/>
        </p:nvSpPr>
        <p:spPr>
          <a:xfrm>
            <a:off x="8458200" y="6172200"/>
            <a:ext cx="685800" cy="685800"/>
          </a:xfrm>
          <a:custGeom>
            <a:rect b="b" l="l" r="r" t="t"/>
            <a:pathLst>
              <a:path extrusionOk="0" h="120000" w="120000">
                <a:moveTo>
                  <a:pt x="0" y="0"/>
                </a:moveTo>
                <a:lnTo>
                  <a:pt x="120000" y="0"/>
                </a:lnTo>
                <a:lnTo>
                  <a:pt x="120000" y="120000"/>
                </a:lnTo>
                <a:lnTo>
                  <a:pt x="0" y="120000"/>
                </a:lnTo>
                <a:close/>
                <a:moveTo>
                  <a:pt x="15000" y="60000"/>
                </a:moveTo>
                <a:lnTo>
                  <a:pt x="105000" y="15000"/>
                </a:lnTo>
                <a:lnTo>
                  <a:pt x="105000" y="105000"/>
                </a:lnTo>
                <a:close/>
              </a:path>
              <a:path extrusionOk="0" fill="darken" h="120000" w="120000">
                <a:moveTo>
                  <a:pt x="15000" y="60000"/>
                </a:moveTo>
                <a:lnTo>
                  <a:pt x="105000" y="15000"/>
                </a:lnTo>
                <a:lnTo>
                  <a:pt x="105000" y="105000"/>
                </a:lnTo>
                <a:close/>
              </a:path>
              <a:path extrusionOk="0" fill="none" h="120000" w="120000">
                <a:moveTo>
                  <a:pt x="15000" y="60000"/>
                </a:moveTo>
                <a:lnTo>
                  <a:pt x="105000" y="15000"/>
                </a:lnTo>
                <a:lnTo>
                  <a:pt x="105000" y="105000"/>
                </a:lnTo>
                <a:close/>
              </a:path>
              <a:path extrusionOk="0" fill="none" h="120000" w="120000">
                <a:moveTo>
                  <a:pt x="0" y="0"/>
                </a:moveTo>
                <a:lnTo>
                  <a:pt x="120000" y="0"/>
                </a:lnTo>
                <a:lnTo>
                  <a:pt x="120000" y="120000"/>
                </a:lnTo>
                <a:lnTo>
                  <a:pt x="0" y="120000"/>
                </a:lnTo>
                <a:close/>
              </a:path>
            </a:pathLst>
          </a:custGeom>
          <a:solidFill>
            <a:schemeClr val="accent1"/>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2"/>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5"/>
          <p:cNvSpPr txBox="1"/>
          <p:nvPr>
            <p:ph idx="4294967295" type="title"/>
          </p:nvPr>
        </p:nvSpPr>
        <p:spPr>
          <a:xfrm>
            <a:off x="762000" y="228600"/>
            <a:ext cx="7772400" cy="7620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accent2"/>
              </a:buClr>
              <a:buSzPts val="3600"/>
              <a:buFont typeface="Arial"/>
              <a:buNone/>
            </a:pPr>
            <a:r>
              <a:rPr b="1" i="0" lang="en-US" sz="3600" u="none" cap="none" strike="noStrike">
                <a:solidFill>
                  <a:schemeClr val="accent2"/>
                </a:solidFill>
                <a:latin typeface="Arial"/>
                <a:ea typeface="Arial"/>
                <a:cs typeface="Arial"/>
                <a:sym typeface="Arial"/>
              </a:rPr>
              <a:t>Sympathetic Receptors</a:t>
            </a:r>
            <a:endParaRPr b="0" i="0" sz="1400" u="none" cap="none" strike="noStrike">
              <a:solidFill>
                <a:srgbClr val="000000"/>
              </a:solidFill>
              <a:latin typeface="Arial"/>
              <a:ea typeface="Arial"/>
              <a:cs typeface="Arial"/>
              <a:sym typeface="Arial"/>
            </a:endParaRPr>
          </a:p>
        </p:txBody>
      </p:sp>
      <p:sp>
        <p:nvSpPr>
          <p:cNvPr id="312" name="Google Shape;312;p35"/>
          <p:cNvSpPr/>
          <p:nvPr/>
        </p:nvSpPr>
        <p:spPr>
          <a:xfrm>
            <a:off x="5105400" y="5181600"/>
            <a:ext cx="3276600" cy="1447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200"/>
              <a:buFont typeface="Arial"/>
              <a:buNone/>
            </a:pPr>
            <a:r>
              <a:t/>
            </a:r>
            <a:endParaRPr b="1" i="0" sz="3200" u="none" cap="none" strike="noStrike">
              <a:solidFill>
                <a:schemeClr val="accent1"/>
              </a:solidFill>
              <a:latin typeface="Arial"/>
              <a:ea typeface="Arial"/>
              <a:cs typeface="Arial"/>
              <a:sym typeface="Arial"/>
            </a:endParaRPr>
          </a:p>
        </p:txBody>
      </p:sp>
      <p:sp>
        <p:nvSpPr>
          <p:cNvPr id="313" name="Google Shape;313;p35"/>
          <p:cNvSpPr txBox="1"/>
          <p:nvPr/>
        </p:nvSpPr>
        <p:spPr>
          <a:xfrm>
            <a:off x="609600" y="1752600"/>
            <a:ext cx="7086600" cy="27701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accent2"/>
              </a:buClr>
              <a:buSzPts val="3200"/>
              <a:buFont typeface="Helvetica Neue"/>
              <a:buNone/>
            </a:pPr>
            <a:r>
              <a:rPr b="1" i="0" lang="en-US" sz="3200" u="none" cap="none" strike="noStrike">
                <a:solidFill>
                  <a:schemeClr val="accent2"/>
                </a:solidFill>
                <a:latin typeface="Helvetica Neue"/>
                <a:ea typeface="Helvetica Neue"/>
                <a:cs typeface="Helvetica Neue"/>
                <a:sym typeface="Helvetica Neue"/>
              </a:rPr>
              <a:t>α </a:t>
            </a:r>
            <a:r>
              <a:rPr b="1" i="0" lang="en-US" sz="2400" u="none" cap="none" strike="noStrike">
                <a:solidFill>
                  <a:schemeClr val="accent2"/>
                </a:solidFill>
                <a:latin typeface="Helvetica Neue"/>
                <a:ea typeface="Helvetica Neue"/>
                <a:cs typeface="Helvetica Neue"/>
                <a:sym typeface="Helvetica Neue"/>
              </a:rPr>
              <a:t>Receptors: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Helvetica Neue"/>
              <a:buChar char="•"/>
            </a:pPr>
            <a:r>
              <a:rPr b="0" i="0" lang="en-US" sz="2400" u="none" cap="none" strike="noStrike">
                <a:solidFill>
                  <a:schemeClr val="dk1"/>
                </a:solidFill>
                <a:latin typeface="Helvetica Neue"/>
                <a:ea typeface="Helvetica Neue"/>
                <a:cs typeface="Helvetica Neue"/>
                <a:sym typeface="Helvetica Neue"/>
              </a:rPr>
              <a:t>NT is NE</a:t>
            </a:r>
            <a:r>
              <a:rPr b="1" i="0" lang="en-US" sz="2400" u="none" cap="none" strike="noStrike">
                <a:solidFill>
                  <a:schemeClr val="dk1"/>
                </a:solidFill>
                <a:latin typeface="Helvetica Neue"/>
                <a:ea typeface="Helvetica Neue"/>
                <a:cs typeface="Helvetica Neue"/>
                <a:sym typeface="Helvetica Neue"/>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Helvetica Neue"/>
              <a:buChar char="•"/>
            </a:pPr>
            <a:r>
              <a:rPr b="0" i="0" lang="en-US" sz="2400" u="none" cap="none" strike="noStrike">
                <a:solidFill>
                  <a:schemeClr val="dk1"/>
                </a:solidFill>
                <a:latin typeface="Helvetica Neue"/>
                <a:ea typeface="Helvetica Neue"/>
                <a:cs typeface="Helvetica Neue"/>
                <a:sym typeface="Helvetica Neue"/>
              </a:rPr>
              <a:t>(most common)</a:t>
            </a:r>
            <a:r>
              <a:rPr b="1" i="0" lang="en-US" sz="2400" u="none" cap="none" strike="noStrike">
                <a:solidFill>
                  <a:schemeClr val="dk1"/>
                </a:solidFill>
                <a:latin typeface="Helvetica Neue"/>
                <a:ea typeface="Helvetica Neue"/>
                <a:cs typeface="Helvetica Neue"/>
                <a:sym typeface="Helvetica Neue"/>
              </a:rPr>
              <a:t> </a:t>
            </a:r>
            <a:r>
              <a:rPr b="1" i="0" lang="en-US" sz="2000" u="none" cap="none" strike="noStrike">
                <a:solidFill>
                  <a:schemeClr val="accent2"/>
                </a:solidFill>
                <a:latin typeface="Arial"/>
                <a:ea typeface="Arial"/>
                <a:cs typeface="Arial"/>
                <a:sym typeface="Arial"/>
              </a:rPr>
              <a:t>α 1 Receptors</a:t>
            </a:r>
            <a:r>
              <a:rPr b="0" i="0" lang="en-US" sz="1800" u="none" cap="none" strike="noStrike">
                <a:solidFill>
                  <a:schemeClr val="dk1"/>
                </a:solidFill>
                <a:latin typeface="Arial"/>
                <a:ea typeface="Arial"/>
                <a:cs typeface="Arial"/>
                <a:sym typeface="Arial"/>
              </a:rPr>
              <a:t> </a:t>
            </a:r>
            <a:r>
              <a:rPr b="1" i="0" lang="en-US" sz="2400" u="none" cap="none" strike="noStrike">
                <a:solidFill>
                  <a:schemeClr val="dk1"/>
                </a:solidFill>
                <a:latin typeface="Helvetica Neue"/>
                <a:ea typeface="Helvetica Neue"/>
                <a:cs typeface="Helvetica Neue"/>
                <a:sym typeface="Helvetica Neue"/>
              </a:rPr>
              <a:t>⇒Gq </a:t>
            </a:r>
            <a:r>
              <a:rPr b="1" i="0" lang="en-US" sz="1800" u="none" cap="none" strike="noStrike">
                <a:solidFill>
                  <a:schemeClr val="dk1"/>
                </a:solidFill>
                <a:latin typeface="Arial"/>
                <a:ea typeface="Arial"/>
                <a:cs typeface="Arial"/>
                <a:sym typeface="Arial"/>
              </a:rPr>
              <a:t>⇒phospholypase C</a:t>
            </a:r>
            <a:r>
              <a:rPr b="0" i="0" lang="en-US" sz="1800" u="none" cap="none" strike="noStrike">
                <a:solidFill>
                  <a:schemeClr val="dk1"/>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a:t>
            </a:r>
            <a:r>
              <a:rPr b="1" i="0" lang="en-US" sz="2400" u="none" cap="none" strike="noStrike">
                <a:solidFill>
                  <a:schemeClr val="dk1"/>
                </a:solidFill>
                <a:latin typeface="Helvetica Neue"/>
                <a:ea typeface="Helvetica Neue"/>
                <a:cs typeface="Helvetica Neue"/>
                <a:sym typeface="Helvetica Neue"/>
              </a:rPr>
              <a:t> Excitation [Ca2+] In↑ ⇒  muscle contraction or secretion by exocytosis.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accent2"/>
              </a:buClr>
              <a:buSzPts val="2000"/>
              <a:buFont typeface="Arial"/>
              <a:buChar char="•"/>
            </a:pPr>
            <a:r>
              <a:rPr b="1" i="0" lang="en-US" sz="2000" u="none" cap="none" strike="noStrike">
                <a:solidFill>
                  <a:schemeClr val="accent2"/>
                </a:solidFill>
                <a:latin typeface="Arial"/>
                <a:ea typeface="Arial"/>
                <a:cs typeface="Arial"/>
                <a:sym typeface="Arial"/>
              </a:rPr>
              <a:t>α 2 Receptors</a:t>
            </a:r>
            <a:r>
              <a:rPr b="0" i="0" lang="en-US" sz="1800" u="none" cap="none" strike="noStrike">
                <a:solidFill>
                  <a:schemeClr val="dk1"/>
                </a:solidFill>
                <a:latin typeface="Arial"/>
                <a:ea typeface="Arial"/>
                <a:cs typeface="Arial"/>
                <a:sym typeface="Arial"/>
              </a:rPr>
              <a:t> </a:t>
            </a:r>
            <a:r>
              <a:rPr b="1" i="0" lang="en-US" sz="2400" u="none" cap="none" strike="noStrike">
                <a:solidFill>
                  <a:schemeClr val="dk1"/>
                </a:solidFill>
                <a:latin typeface="Helvetica Neue"/>
                <a:ea typeface="Helvetica Neue"/>
                <a:cs typeface="Helvetica Neue"/>
                <a:sym typeface="Helvetica Neue"/>
              </a:rPr>
              <a:t>⇒Gi </a:t>
            </a:r>
            <a:r>
              <a:rPr b="1" i="0" lang="en-US" sz="1800" u="none" cap="none" strike="noStrike">
                <a:solidFill>
                  <a:schemeClr val="dk1"/>
                </a:solidFill>
                <a:latin typeface="Arial"/>
                <a:ea typeface="Arial"/>
                <a:cs typeface="Arial"/>
                <a:sym typeface="Arial"/>
              </a:rPr>
              <a:t>⇒</a:t>
            </a:r>
            <a:r>
              <a:rPr b="0" i="0" lang="en-US" sz="1800" u="none" cap="none" strike="noStrike">
                <a:solidFill>
                  <a:schemeClr val="dk1"/>
                </a:solidFill>
                <a:latin typeface="Arial"/>
                <a:ea typeface="Arial"/>
                <a:cs typeface="Arial"/>
                <a:sym typeface="Arial"/>
              </a:rPr>
              <a:t> adenylatecyclase⭣ </a:t>
            </a:r>
            <a:r>
              <a:rPr b="1" i="0" lang="en-US" sz="1800" u="none" cap="none" strike="noStrike">
                <a:solidFill>
                  <a:schemeClr val="dk1"/>
                </a:solidFill>
                <a:latin typeface="Arial"/>
                <a:ea typeface="Arial"/>
                <a:cs typeface="Arial"/>
                <a:sym typeface="Arial"/>
              </a:rPr>
              <a:t>⇒</a:t>
            </a:r>
            <a:r>
              <a:rPr b="0" i="0" lang="en-US" sz="1800" u="none" cap="none" strike="noStrike">
                <a:solidFill>
                  <a:schemeClr val="dk1"/>
                </a:solidFill>
                <a:latin typeface="Arial"/>
                <a:ea typeface="Arial"/>
                <a:cs typeface="Arial"/>
                <a:sym typeface="Arial"/>
              </a:rPr>
              <a:t> cAMP⭣ </a:t>
            </a:r>
            <a:r>
              <a:rPr b="1" i="0" lang="en-US" sz="1800" u="none" cap="none" strike="noStrike">
                <a:solidFill>
                  <a:schemeClr val="dk1"/>
                </a:solidFill>
                <a:latin typeface="Arial"/>
                <a:ea typeface="Arial"/>
                <a:cs typeface="Arial"/>
                <a:sym typeface="Arial"/>
              </a:rPr>
              <a:t>⇒</a:t>
            </a:r>
            <a:r>
              <a:rPr b="0" i="0" lang="en-US" sz="1800" u="none" cap="none" strike="noStrike">
                <a:solidFill>
                  <a:schemeClr val="dk1"/>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[Ca2+] In</a:t>
            </a:r>
            <a:r>
              <a:rPr b="0" i="0" lang="en-US" sz="1800" u="none" cap="none" strike="noStrike">
                <a:solidFill>
                  <a:schemeClr val="dk1"/>
                </a:solidFill>
                <a:latin typeface="Arial"/>
                <a:ea typeface="Arial"/>
                <a:cs typeface="Arial"/>
                <a:sym typeface="Arial"/>
              </a:rPr>
              <a:t> ⭣ </a:t>
            </a:r>
            <a:r>
              <a:rPr b="1" i="0" lang="en-US" sz="1800" u="none" cap="none" strike="noStrike">
                <a:solidFill>
                  <a:schemeClr val="dk1"/>
                </a:solidFill>
                <a:latin typeface="Arial"/>
                <a:ea typeface="Arial"/>
                <a:cs typeface="Arial"/>
                <a:sym typeface="Arial"/>
              </a:rPr>
              <a:t>⇒</a:t>
            </a:r>
            <a:r>
              <a:rPr b="0" i="0" lang="en-US" sz="1800" u="none" cap="none" strike="noStrike">
                <a:solidFill>
                  <a:schemeClr val="dk1"/>
                </a:solidFill>
                <a:latin typeface="Arial"/>
                <a:ea typeface="Arial"/>
                <a:cs typeface="Arial"/>
                <a:sym typeface="Arial"/>
              </a:rPr>
              <a:t> </a:t>
            </a:r>
            <a:r>
              <a:rPr b="1" i="0" lang="en-US" sz="2400" u="none" cap="none" strike="noStrike">
                <a:solidFill>
                  <a:schemeClr val="dk1"/>
                </a:solidFill>
                <a:latin typeface="Helvetica Neue"/>
                <a:ea typeface="Helvetica Neue"/>
                <a:cs typeface="Helvetica Neue"/>
                <a:sym typeface="Helvetica Neue"/>
              </a:rPr>
              <a:t>Inhibition of GI tract and pancreas</a:t>
            </a:r>
            <a:endParaRPr b="0" i="0" sz="1400" u="none" cap="none" strike="noStrike">
              <a:solidFill>
                <a:srgbClr val="000000"/>
              </a:solidFill>
              <a:latin typeface="Arial"/>
              <a:ea typeface="Arial"/>
              <a:cs typeface="Arial"/>
              <a:sym typeface="Arial"/>
            </a:endParaRPr>
          </a:p>
        </p:txBody>
      </p:sp>
      <p:cxnSp>
        <p:nvCxnSpPr>
          <p:cNvPr id="314" name="Google Shape;314;p35"/>
          <p:cNvCxnSpPr/>
          <p:nvPr/>
        </p:nvCxnSpPr>
        <p:spPr>
          <a:xfrm>
            <a:off x="5364162" y="2852737"/>
            <a:ext cx="71437" cy="0"/>
          </a:xfrm>
          <a:prstGeom prst="straightConnector1">
            <a:avLst/>
          </a:prstGeom>
          <a:noFill/>
          <a:ln cap="flat" cmpd="sng" w="9525">
            <a:solidFill>
              <a:schemeClr val="dk1"/>
            </a:solidFill>
            <a:prstDash val="solid"/>
            <a:round/>
            <a:headEnd len="sm" w="sm" type="none"/>
            <a:tailEnd len="med" w="med" type="triangle"/>
          </a:ln>
        </p:spPr>
      </p:cxnSp>
      <p:cxnSp>
        <p:nvCxnSpPr>
          <p:cNvPr id="315" name="Google Shape;315;p35"/>
          <p:cNvCxnSpPr/>
          <p:nvPr/>
        </p:nvCxnSpPr>
        <p:spPr>
          <a:xfrm>
            <a:off x="5148262" y="3789362"/>
            <a:ext cx="0" cy="431800"/>
          </a:xfrm>
          <a:prstGeom prst="straightConnector1">
            <a:avLst/>
          </a:prstGeom>
          <a:noFill/>
          <a:ln cap="flat" cmpd="sng" w="9525">
            <a:solidFill>
              <a:schemeClr val="dk1"/>
            </a:solidFill>
            <a:prstDash val="solid"/>
            <a:round/>
            <a:headEnd len="sm" w="sm" type="none"/>
            <a:tailEnd len="med" w="med" type="triangl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36"/>
          <p:cNvSpPr txBox="1"/>
          <p:nvPr>
            <p:ph idx="4294967295" type="title"/>
          </p:nvPr>
        </p:nvSpPr>
        <p:spPr>
          <a:xfrm>
            <a:off x="457200" y="274637"/>
            <a:ext cx="8229600" cy="11430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321" name="Google Shape;321;p36"/>
          <p:cNvSpPr txBox="1"/>
          <p:nvPr>
            <p:ph idx="4294967295" type="body"/>
          </p:nvPr>
        </p:nvSpPr>
        <p:spPr>
          <a:xfrm>
            <a:off x="457200" y="1600200"/>
            <a:ext cx="8229600" cy="4525962"/>
          </a:xfrm>
          <a:prstGeom prst="rect">
            <a:avLst/>
          </a:prstGeom>
          <a:noFill/>
          <a:ln>
            <a:noFill/>
          </a:ln>
        </p:spPr>
        <p:txBody>
          <a:bodyPr anchorCtr="0" anchor="t" bIns="44450" lIns="90475" spcFirstLastPara="1" rIns="90475" wrap="square" tIns="44450">
            <a:noAutofit/>
          </a:bodyPr>
          <a:lstStyle/>
          <a:p>
            <a:pPr indent="-342900" lvl="0" marL="342900" marR="0" rtl="0" algn="l">
              <a:lnSpc>
                <a:spcPct val="90000"/>
              </a:lnSpc>
              <a:spcBef>
                <a:spcPts val="0"/>
              </a:spcBef>
              <a:spcAft>
                <a:spcPts val="0"/>
              </a:spcAft>
              <a:buClr>
                <a:schemeClr val="accent2"/>
              </a:buClr>
              <a:buSzPts val="2800"/>
              <a:buFont typeface="Noto Sans Symbols"/>
              <a:buNone/>
            </a:pPr>
            <a:r>
              <a:rPr b="1" i="0" lang="en-US" sz="2800" u="none" cap="none" strike="noStrike">
                <a:solidFill>
                  <a:schemeClr val="accent2"/>
                </a:solidFill>
                <a:latin typeface="Noto Sans Symbols"/>
                <a:ea typeface="Noto Sans Symbols"/>
                <a:cs typeface="Noto Sans Symbols"/>
                <a:sym typeface="Noto Sans Symbols"/>
              </a:rPr>
              <a:t> − </a:t>
            </a:r>
            <a:r>
              <a:rPr b="1" i="0" lang="en-US" sz="2800" u="none" cap="none" strike="noStrike">
                <a:solidFill>
                  <a:schemeClr val="accent2"/>
                </a:solidFill>
                <a:latin typeface="Arial"/>
                <a:ea typeface="Arial"/>
                <a:cs typeface="Arial"/>
                <a:sym typeface="Arial"/>
              </a:rPr>
              <a:t>Receptors</a:t>
            </a:r>
            <a:r>
              <a:rPr b="1" i="0" lang="en-US" sz="2800" u="none" cap="none" strike="noStrike">
                <a:solidFill>
                  <a:srgbClr val="FF6600"/>
                </a:solidFill>
                <a:latin typeface="Arial"/>
                <a:ea typeface="Arial"/>
                <a:cs typeface="Arial"/>
                <a:sym typeface="Arial"/>
              </a:rPr>
              <a:t> </a:t>
            </a:r>
            <a:r>
              <a:rPr b="1" i="0" lang="en-US" sz="2000" u="none" cap="none" strike="noStrike">
                <a:solidFill>
                  <a:schemeClr val="dk1"/>
                </a:solidFill>
                <a:latin typeface="Arial"/>
                <a:ea typeface="Arial"/>
                <a:cs typeface="Arial"/>
                <a:sym typeface="Arial"/>
              </a:rPr>
              <a:t>Clinically more important</a:t>
            </a:r>
            <a:r>
              <a:rPr b="1" i="0" lang="en-US" sz="2800" u="none" cap="none" strike="noStrike">
                <a:solidFill>
                  <a:srgbClr val="00FF00"/>
                </a:solidFill>
                <a:latin typeface="Noto Sans Symbols"/>
                <a:ea typeface="Noto Sans Symbols"/>
                <a:cs typeface="Noto Sans Symbols"/>
                <a:sym typeface="Noto Sans Symbols"/>
              </a:rPr>
              <a:t> </a:t>
            </a:r>
            <a:endParaRPr b="0" i="0" sz="1400" u="none" cap="none" strike="noStrike">
              <a:solidFill>
                <a:srgbClr val="000000"/>
              </a:solidFill>
              <a:latin typeface="Arial"/>
              <a:ea typeface="Arial"/>
              <a:cs typeface="Arial"/>
              <a:sym typeface="Arial"/>
            </a:endParaRPr>
          </a:p>
          <a:p>
            <a:pPr indent="-285750" lvl="1" marL="742950" marR="0" rtl="0" algn="l">
              <a:lnSpc>
                <a:spcPct val="90000"/>
              </a:lnSpc>
              <a:spcBef>
                <a:spcPts val="1400"/>
              </a:spcBef>
              <a:spcAft>
                <a:spcPts val="0"/>
              </a:spcAft>
              <a:buClr>
                <a:schemeClr val="accent2"/>
              </a:buClr>
              <a:buSzPts val="2000"/>
              <a:buFont typeface="Noto Sans Symbols"/>
              <a:buChar char="–"/>
            </a:pPr>
            <a:r>
              <a:rPr b="1" i="0" lang="en-US" sz="2000" u="none" cap="none" strike="noStrike">
                <a:solidFill>
                  <a:schemeClr val="accent2"/>
                </a:solidFill>
                <a:latin typeface="Noto Sans Symbols"/>
                <a:ea typeface="Noto Sans Symbols"/>
                <a:cs typeface="Noto Sans Symbols"/>
                <a:sym typeface="Noto Sans Symbols"/>
              </a:rPr>
              <a:t></a:t>
            </a:r>
            <a:r>
              <a:rPr b="1" baseline="-25000" i="0" lang="en-US" sz="2000" u="none" cap="none" strike="noStrike">
                <a:solidFill>
                  <a:schemeClr val="accent2"/>
                </a:solidFill>
                <a:latin typeface="Noto Sans Symbols"/>
                <a:ea typeface="Noto Sans Symbols"/>
                <a:cs typeface="Noto Sans Symbols"/>
                <a:sym typeface="Noto Sans Symbols"/>
              </a:rPr>
              <a:t>1</a:t>
            </a:r>
            <a:r>
              <a:rPr b="1" i="0" lang="en-US" sz="1800" u="none" cap="none" strike="noStrike">
                <a:solidFill>
                  <a:schemeClr val="accent2"/>
                </a:solidFill>
                <a:latin typeface="Arial"/>
                <a:ea typeface="Arial"/>
                <a:cs typeface="Arial"/>
                <a:sym typeface="Arial"/>
              </a:rPr>
              <a:t> </a:t>
            </a:r>
            <a:r>
              <a:rPr b="1" i="0" lang="en-US" sz="2800" u="none" cap="none" strike="noStrike">
                <a:solidFill>
                  <a:schemeClr val="accent2"/>
                </a:solidFill>
                <a:latin typeface="Arial"/>
                <a:ea typeface="Arial"/>
                <a:cs typeface="Arial"/>
                <a:sym typeface="Arial"/>
              </a:rPr>
              <a:t>⇒</a:t>
            </a:r>
            <a:r>
              <a:rPr b="1" i="0" lang="en-US" sz="2400" u="none" cap="none" strike="noStrike">
                <a:solidFill>
                  <a:schemeClr val="accent2"/>
                </a:solidFill>
                <a:latin typeface="Arial"/>
                <a:ea typeface="Arial"/>
                <a:cs typeface="Arial"/>
                <a:sym typeface="Arial"/>
              </a:rPr>
              <a:t> Excitation heart ([</a:t>
            </a:r>
            <a:r>
              <a:rPr b="0" i="0" lang="en-US" sz="2000" u="none" cap="none" strike="noStrike">
                <a:solidFill>
                  <a:schemeClr val="accent2"/>
                </a:solidFill>
                <a:latin typeface="Arial"/>
                <a:ea typeface="Arial"/>
                <a:cs typeface="Arial"/>
                <a:sym typeface="Arial"/>
              </a:rPr>
              <a:t>E] = [NE])</a:t>
            </a:r>
            <a:endParaRPr b="0" i="0" sz="1400" u="none" cap="none" strike="noStrike">
              <a:solidFill>
                <a:srgbClr val="000000"/>
              </a:solidFill>
              <a:latin typeface="Arial"/>
              <a:ea typeface="Arial"/>
              <a:cs typeface="Arial"/>
              <a:sym typeface="Arial"/>
            </a:endParaRPr>
          </a:p>
          <a:p>
            <a:pPr indent="-228600" lvl="2" marL="1143000" marR="0" rtl="0" algn="l">
              <a:lnSpc>
                <a:spcPct val="90000"/>
              </a:lnSpc>
              <a:spcBef>
                <a:spcPts val="1800"/>
              </a:spcBef>
              <a:spcAft>
                <a:spcPts val="0"/>
              </a:spcAft>
              <a:buClr>
                <a:schemeClr val="accent2"/>
              </a:buClr>
              <a:buSzPts val="2000"/>
              <a:buFont typeface="Arial"/>
              <a:buChar char="•"/>
            </a:pPr>
            <a:r>
              <a:rPr b="1" i="0" lang="en-US" sz="2000" u="none" cap="none" strike="noStrike">
                <a:solidFill>
                  <a:schemeClr val="accent2"/>
                </a:solidFill>
                <a:latin typeface="Arial"/>
                <a:ea typeface="Arial"/>
                <a:cs typeface="Arial"/>
                <a:sym typeface="Arial"/>
              </a:rPr>
              <a:t>“</a:t>
            </a:r>
            <a:r>
              <a:rPr b="1" i="0" lang="en-US" sz="2000" u="none" cap="none" strike="noStrike">
                <a:solidFill>
                  <a:schemeClr val="accent2"/>
                </a:solidFill>
                <a:latin typeface="Noto Sans Symbols"/>
                <a:ea typeface="Noto Sans Symbols"/>
                <a:cs typeface="Noto Sans Symbols"/>
                <a:sym typeface="Noto Sans Symbols"/>
              </a:rPr>
              <a:t></a:t>
            </a:r>
            <a:r>
              <a:rPr b="1" i="0" lang="en-US" sz="2000" u="none" cap="none" strike="noStrike">
                <a:solidFill>
                  <a:schemeClr val="accent2"/>
                </a:solidFill>
                <a:latin typeface="Arial"/>
                <a:ea typeface="Arial"/>
                <a:cs typeface="Arial"/>
                <a:sym typeface="Arial"/>
              </a:rPr>
              <a:t> - blockers” = Antagonists </a:t>
            </a:r>
            <a:r>
              <a:rPr b="0" i="0" lang="en-US" sz="2000" u="none" cap="none" strike="noStrike">
                <a:solidFill>
                  <a:schemeClr val="accent2"/>
                </a:solidFill>
                <a:latin typeface="Arial"/>
                <a:ea typeface="Arial"/>
                <a:cs typeface="Arial"/>
                <a:sym typeface="Arial"/>
              </a:rPr>
              <a:t>(e.g.: Propranolol)</a:t>
            </a:r>
            <a:endParaRPr b="0" i="0" sz="1400" u="none" cap="none" strike="noStrike">
              <a:solidFill>
                <a:srgbClr val="000000"/>
              </a:solidFill>
              <a:latin typeface="Arial"/>
              <a:ea typeface="Arial"/>
              <a:cs typeface="Arial"/>
              <a:sym typeface="Arial"/>
            </a:endParaRPr>
          </a:p>
          <a:p>
            <a:pPr indent="-285750" lvl="1" marL="742950" marR="0" rtl="0" algn="l">
              <a:lnSpc>
                <a:spcPct val="90000"/>
              </a:lnSpc>
              <a:spcBef>
                <a:spcPts val="1000"/>
              </a:spcBef>
              <a:spcAft>
                <a:spcPts val="0"/>
              </a:spcAft>
              <a:buClr>
                <a:schemeClr val="accent2"/>
              </a:buClr>
              <a:buSzPts val="2000"/>
              <a:buFont typeface="Noto Sans Symbols"/>
              <a:buChar char="–"/>
            </a:pPr>
            <a:r>
              <a:rPr b="1" i="0" lang="en-US" sz="2000" u="none" cap="none" strike="noStrike">
                <a:solidFill>
                  <a:schemeClr val="accent2"/>
                </a:solidFill>
                <a:latin typeface="Noto Sans Symbols"/>
                <a:ea typeface="Noto Sans Symbols"/>
                <a:cs typeface="Noto Sans Symbols"/>
                <a:sym typeface="Noto Sans Symbols"/>
              </a:rPr>
              <a:t></a:t>
            </a:r>
            <a:r>
              <a:rPr b="1" baseline="-25000" i="0" lang="en-US" sz="2000" u="none" cap="none" strike="noStrike">
                <a:solidFill>
                  <a:schemeClr val="accent2"/>
                </a:solidFill>
                <a:latin typeface="Noto Sans Symbols"/>
                <a:ea typeface="Noto Sans Symbols"/>
                <a:cs typeface="Noto Sans Symbols"/>
                <a:sym typeface="Noto Sans Symbols"/>
              </a:rPr>
              <a:t>2</a:t>
            </a:r>
            <a:r>
              <a:rPr b="1" i="0" lang="en-US" sz="2000" u="none" cap="none" strike="noStrike">
                <a:solidFill>
                  <a:schemeClr val="dk1"/>
                </a:solidFill>
                <a:latin typeface="Arial"/>
                <a:ea typeface="Arial"/>
                <a:cs typeface="Arial"/>
                <a:sym typeface="Arial"/>
              </a:rPr>
              <a:t> usually with</a:t>
            </a:r>
            <a:r>
              <a:rPr b="1" i="0" lang="en-US" sz="2000" u="none" cap="none" strike="noStrike">
                <a:solidFill>
                  <a:schemeClr val="accent2"/>
                </a:solidFill>
                <a:latin typeface="Arial"/>
                <a:ea typeface="Arial"/>
                <a:cs typeface="Arial"/>
                <a:sym typeface="Arial"/>
              </a:rPr>
              <a:t> inhibitory effects</a:t>
            </a:r>
            <a:r>
              <a:rPr b="1" i="0" lang="en-US" sz="2000" u="none" cap="none" strike="noStrike">
                <a:solidFill>
                  <a:schemeClr val="dk1"/>
                </a:solidFill>
                <a:latin typeface="Arial"/>
                <a:ea typeface="Arial"/>
                <a:cs typeface="Arial"/>
                <a:sym typeface="Arial"/>
              </a:rPr>
              <a:t>: smooth muscle relaxation  of some blood vessels and  </a:t>
            </a:r>
            <a:r>
              <a:rPr b="1" i="0" lang="en-US" sz="2000" u="none" cap="none" strike="noStrike">
                <a:solidFill>
                  <a:schemeClr val="accent2"/>
                </a:solidFill>
                <a:latin typeface="Arial"/>
                <a:ea typeface="Arial"/>
                <a:cs typeface="Arial"/>
                <a:sym typeface="Arial"/>
              </a:rPr>
              <a:t>bronchioles</a:t>
            </a:r>
            <a:r>
              <a:rPr b="1" i="0" lang="en-US" sz="2000" u="none" cap="none" strike="noStrike">
                <a:solidFill>
                  <a:schemeClr val="dk1"/>
                </a:solidFill>
                <a:latin typeface="Arial"/>
                <a:ea typeface="Arial"/>
                <a:cs typeface="Arial"/>
                <a:sym typeface="Arial"/>
              </a:rPr>
              <a:t> </a:t>
            </a:r>
            <a:r>
              <a:rPr b="0" i="0" lang="en-US" sz="2000" u="none" cap="none" strike="noStrike">
                <a:solidFill>
                  <a:schemeClr val="dk1"/>
                </a:solidFill>
                <a:latin typeface="Arial"/>
                <a:ea typeface="Arial"/>
                <a:cs typeface="Arial"/>
                <a:sym typeface="Arial"/>
              </a:rPr>
              <a:t>([E] &gt; [NE])</a:t>
            </a:r>
            <a:endParaRPr b="0" i="0" sz="1400" u="none" cap="none" strike="noStrike">
              <a:solidFill>
                <a:srgbClr val="000000"/>
              </a:solidFill>
              <a:latin typeface="Arial"/>
              <a:ea typeface="Arial"/>
              <a:cs typeface="Arial"/>
              <a:sym typeface="Arial"/>
            </a:endParaRPr>
          </a:p>
          <a:p>
            <a:pPr indent="-285750" lvl="1" marL="742950" marR="0" rtl="0" algn="l">
              <a:lnSpc>
                <a:spcPct val="90000"/>
              </a:lnSpc>
              <a:spcBef>
                <a:spcPts val="1000"/>
              </a:spcBef>
              <a:spcAft>
                <a:spcPts val="0"/>
              </a:spcAft>
              <a:buClr>
                <a:schemeClr val="accent2"/>
              </a:buClr>
              <a:buSzPts val="2000"/>
              <a:buFont typeface="Noto Sans Symbols"/>
              <a:buChar char="–"/>
            </a:pPr>
            <a:r>
              <a:rPr b="1" i="0" lang="en-US" sz="2000" u="none" cap="none" strike="noStrike">
                <a:solidFill>
                  <a:schemeClr val="accent2"/>
                </a:solidFill>
                <a:latin typeface="Noto Sans Symbols"/>
                <a:ea typeface="Noto Sans Symbols"/>
                <a:cs typeface="Noto Sans Symbols"/>
                <a:sym typeface="Noto Sans Symbols"/>
              </a:rPr>
              <a:t></a:t>
            </a:r>
            <a:r>
              <a:rPr b="1" baseline="-25000" i="0" lang="en-US" sz="2000" u="none" cap="none" strike="noStrike">
                <a:solidFill>
                  <a:schemeClr val="accent2"/>
                </a:solidFill>
                <a:latin typeface="Noto Sans Symbols"/>
                <a:ea typeface="Noto Sans Symbols"/>
                <a:cs typeface="Noto Sans Symbols"/>
                <a:sym typeface="Noto Sans Symbols"/>
              </a:rPr>
              <a:t>3 </a:t>
            </a:r>
            <a:r>
              <a:rPr b="1" i="0" lang="en-US" sz="2000" u="none" cap="none" strike="noStrike">
                <a:solidFill>
                  <a:schemeClr val="accent2"/>
                </a:solidFill>
                <a:latin typeface="Noto Sans Symbols"/>
                <a:ea typeface="Noto Sans Symbols"/>
                <a:cs typeface="Noto Sans Symbols"/>
                <a:sym typeface="Noto Sans Symbols"/>
              </a:rPr>
              <a:t> </a:t>
            </a:r>
            <a:r>
              <a:rPr b="1" i="0" lang="en-US" sz="2000" u="none" cap="none" strike="noStrike">
                <a:solidFill>
                  <a:schemeClr val="accent2"/>
                </a:solidFill>
                <a:latin typeface="Arial"/>
                <a:ea typeface="Arial"/>
                <a:cs typeface="Arial"/>
                <a:sym typeface="Arial"/>
              </a:rPr>
              <a:t>Adipose; [NE]&gt;[E]</a:t>
            </a:r>
            <a:endParaRPr b="0" i="0" sz="1400" u="none" cap="none" strike="noStrike">
              <a:solidFill>
                <a:srgbClr val="000000"/>
              </a:solidFill>
              <a:latin typeface="Arial"/>
              <a:ea typeface="Arial"/>
              <a:cs typeface="Arial"/>
              <a:sym typeface="Arial"/>
            </a:endParaRPr>
          </a:p>
          <a:p>
            <a:pPr indent="-285750" lvl="1" marL="742950" marR="0" rtl="0" algn="l">
              <a:lnSpc>
                <a:spcPct val="90000"/>
              </a:lnSpc>
              <a:spcBef>
                <a:spcPts val="2160"/>
              </a:spcBef>
              <a:spcAft>
                <a:spcPts val="0"/>
              </a:spcAft>
              <a:buClr>
                <a:schemeClr val="dk1"/>
              </a:buClr>
              <a:buSzPts val="2400"/>
              <a:buFont typeface="Arial"/>
              <a:buChar char="–"/>
            </a:pPr>
            <a:r>
              <a:rPr b="1" i="0" lang="en-US" sz="2400" u="none" cap="none" strike="noStrike">
                <a:solidFill>
                  <a:schemeClr val="dk1"/>
                </a:solidFill>
                <a:latin typeface="Arial"/>
                <a:ea typeface="Arial"/>
                <a:cs typeface="Arial"/>
                <a:sym typeface="Arial"/>
              </a:rPr>
              <a:t>“</a:t>
            </a:r>
            <a:r>
              <a:rPr b="1" i="0" lang="en-US" sz="2400" u="none" cap="none" strike="noStrike">
                <a:solidFill>
                  <a:schemeClr val="dk1"/>
                </a:solidFill>
                <a:latin typeface="Noto Sans Symbols"/>
                <a:ea typeface="Noto Sans Symbols"/>
                <a:cs typeface="Noto Sans Symbols"/>
                <a:sym typeface="Noto Sans Symbols"/>
              </a:rPr>
              <a:t></a:t>
            </a:r>
            <a:r>
              <a:rPr b="1" i="0" lang="en-US" sz="2400" u="none" cap="none" strike="noStrike">
                <a:solidFill>
                  <a:schemeClr val="dk1"/>
                </a:solidFill>
                <a:latin typeface="Arial"/>
                <a:ea typeface="Arial"/>
                <a:cs typeface="Arial"/>
                <a:sym typeface="Arial"/>
              </a:rPr>
              <a:t> -blockers” = Antagonists </a:t>
            </a:r>
            <a:r>
              <a:rPr b="0" i="0" lang="en-US" sz="2400" u="none" cap="none" strike="noStrike">
                <a:solidFill>
                  <a:schemeClr val="dk1"/>
                </a:solidFill>
                <a:latin typeface="Arial"/>
                <a:ea typeface="Arial"/>
                <a:cs typeface="Arial"/>
                <a:sym typeface="Arial"/>
              </a:rPr>
              <a:t>(e.g.: Propranolol)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37"/>
          <p:cNvSpPr txBox="1"/>
          <p:nvPr>
            <p:ph type="title"/>
          </p:nvPr>
        </p:nvSpPr>
        <p:spPr>
          <a:xfrm>
            <a:off x="538162" y="350837"/>
            <a:ext cx="7583487" cy="8382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400"/>
              <a:buFont typeface="Arial"/>
              <a:buNone/>
            </a:pPr>
            <a:r>
              <a:rPr b="1" i="0" lang="en-US" sz="4400" u="none" cap="none" strike="noStrike">
                <a:solidFill>
                  <a:schemeClr val="accent2"/>
                </a:solidFill>
                <a:latin typeface="Arial"/>
                <a:ea typeface="Arial"/>
                <a:cs typeface="Arial"/>
                <a:sym typeface="Arial"/>
              </a:rPr>
              <a:t>Sympathetic nervous system</a:t>
            </a:r>
            <a:endParaRPr/>
          </a:p>
        </p:txBody>
      </p:sp>
      <p:sp>
        <p:nvSpPr>
          <p:cNvPr id="327" name="Google Shape;327;p37"/>
          <p:cNvSpPr txBox="1"/>
          <p:nvPr>
            <p:ph idx="1" type="body"/>
          </p:nvPr>
        </p:nvSpPr>
        <p:spPr>
          <a:xfrm>
            <a:off x="304800" y="2057400"/>
            <a:ext cx="8458200" cy="4114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accent2"/>
              </a:buClr>
              <a:buSzPts val="3200"/>
              <a:buFont typeface="Arial"/>
              <a:buChar char="•"/>
            </a:pPr>
            <a:r>
              <a:rPr b="0" i="0" lang="en-US" sz="3200" u="none" cap="none" strike="noStrike">
                <a:solidFill>
                  <a:schemeClr val="accent2"/>
                </a:solidFill>
                <a:latin typeface="Arial"/>
                <a:ea typeface="Arial"/>
                <a:cs typeface="Arial"/>
                <a:sym typeface="Arial"/>
              </a:rPr>
              <a:t>PECULIARITY</a:t>
            </a:r>
            <a:endParaRPr/>
          </a:p>
          <a:p>
            <a:pPr indent="-342900" lvl="0" marL="342900" marR="0" rtl="0" algn="l">
              <a:lnSpc>
                <a:spcPct val="100000"/>
              </a:lnSpc>
              <a:spcBef>
                <a:spcPts val="640"/>
              </a:spcBef>
              <a:spcAft>
                <a:spcPts val="0"/>
              </a:spcAft>
              <a:buClr>
                <a:schemeClr val="accent2"/>
              </a:buClr>
              <a:buSzPts val="3200"/>
              <a:buFont typeface="Arial"/>
              <a:buNone/>
            </a:pPr>
            <a:r>
              <a:rPr b="0" i="0" lang="en-US" sz="3200" u="none" cap="none" strike="noStrike">
                <a:solidFill>
                  <a:schemeClr val="accent2"/>
                </a:solidFill>
                <a:latin typeface="Arial"/>
                <a:ea typeface="Arial"/>
                <a:cs typeface="Arial"/>
                <a:sym typeface="Arial"/>
              </a:rPr>
              <a:t>   Postganglionic sympathetical</a:t>
            </a:r>
            <a:r>
              <a:rPr b="0" i="0" lang="en-US" sz="3200" u="none" cap="none" strike="noStrike">
                <a:solidFill>
                  <a:srgbClr val="FFFF66"/>
                </a:solidFill>
                <a:latin typeface="Arial"/>
                <a:ea typeface="Arial"/>
                <a:cs typeface="Arial"/>
                <a:sym typeface="Arial"/>
              </a:rPr>
              <a:t> </a:t>
            </a:r>
            <a:r>
              <a:rPr b="0" i="0" lang="en-US" sz="3200" u="none" cap="none" strike="noStrike">
                <a:solidFill>
                  <a:schemeClr val="dk1"/>
                </a:solidFill>
                <a:latin typeface="Arial"/>
                <a:ea typeface="Arial"/>
                <a:cs typeface="Arial"/>
                <a:sym typeface="Arial"/>
              </a:rPr>
              <a:t>fibers of sweat glands secrete</a:t>
            </a:r>
            <a:r>
              <a:rPr b="0" i="0" lang="en-US" sz="3200" u="none" cap="none" strike="noStrike">
                <a:solidFill>
                  <a:srgbClr val="FFFF66"/>
                </a:solidFill>
                <a:latin typeface="Arial"/>
                <a:ea typeface="Arial"/>
                <a:cs typeface="Arial"/>
                <a:sym typeface="Arial"/>
              </a:rPr>
              <a:t> </a:t>
            </a:r>
            <a:r>
              <a:rPr b="0" i="0" lang="en-US" sz="3200" u="none" cap="none" strike="noStrike">
                <a:solidFill>
                  <a:schemeClr val="accent2"/>
                </a:solidFill>
                <a:latin typeface="Arial"/>
                <a:ea typeface="Arial"/>
                <a:cs typeface="Arial"/>
                <a:sym typeface="Arial"/>
              </a:rPr>
              <a:t>Аch.</a:t>
            </a:r>
            <a:endParaRPr/>
          </a:p>
          <a:p>
            <a:pPr indent="-342900" lvl="0" marL="342900" marR="0" rtl="0" algn="l">
              <a:lnSpc>
                <a:spcPct val="100000"/>
              </a:lnSpc>
              <a:spcBef>
                <a:spcPts val="640"/>
              </a:spcBef>
              <a:spcAft>
                <a:spcPts val="0"/>
              </a:spcAft>
              <a:buClr>
                <a:schemeClr val="dk1"/>
              </a:buClr>
              <a:buSzPts val="3200"/>
              <a:buFont typeface="Arial"/>
              <a:buNone/>
            </a:pPr>
            <a:r>
              <a:rPr b="0" i="0" lang="en-US" sz="3200" u="none" cap="none" strike="noStrike">
                <a:solidFill>
                  <a:schemeClr val="dk1"/>
                </a:solidFill>
                <a:latin typeface="Arial"/>
                <a:ea typeface="Arial"/>
                <a:cs typeface="Arial"/>
                <a:sym typeface="Arial"/>
              </a:rPr>
              <a:t>   Ach interacts to </a:t>
            </a:r>
            <a:r>
              <a:rPr b="0" i="0" lang="en-US" sz="3200" u="none" cap="none" strike="noStrike">
                <a:solidFill>
                  <a:schemeClr val="accent2"/>
                </a:solidFill>
                <a:latin typeface="Arial"/>
                <a:ea typeface="Arial"/>
                <a:cs typeface="Arial"/>
                <a:sym typeface="Arial"/>
              </a:rPr>
              <a:t>М – ChR</a:t>
            </a:r>
            <a:r>
              <a:rPr b="0" i="0" lang="en-US" sz="3200" u="none" cap="none" strike="noStrike">
                <a:solidFill>
                  <a:schemeClr val="dk1"/>
                </a:solidFill>
                <a:latin typeface="Arial"/>
                <a:ea typeface="Arial"/>
                <a:cs typeface="Arial"/>
                <a:sym typeface="Arial"/>
              </a:rPr>
              <a:t> in this case, sweat glands increase their activity.</a:t>
            </a:r>
            <a:endParaRPr/>
          </a:p>
          <a:p>
            <a:pPr indent="-342900" lvl="0" marL="342900" marR="0" rtl="0" algn="l">
              <a:lnSpc>
                <a:spcPct val="100000"/>
              </a:lnSpc>
              <a:spcBef>
                <a:spcPts val="640"/>
              </a:spcBef>
              <a:spcAft>
                <a:spcPts val="0"/>
              </a:spcAft>
              <a:buClr>
                <a:schemeClr val="dk1"/>
              </a:buClr>
              <a:buSzPts val="3200"/>
              <a:buFont typeface="Arial"/>
              <a:buNone/>
            </a:pPr>
            <a:r>
              <a:rPr b="0" i="0" lang="en-US" sz="3200" u="none" cap="none" strike="noStrike">
                <a:solidFill>
                  <a:schemeClr val="dk1"/>
                </a:solidFill>
                <a:latin typeface="Arial"/>
                <a:ea typeface="Arial"/>
                <a:cs typeface="Arial"/>
                <a:sym typeface="Arial"/>
              </a:rPr>
              <a:t>   So these fiber’s name is </a:t>
            </a:r>
            <a:r>
              <a:rPr b="0" i="0" lang="en-US" sz="3200" u="none" cap="none" strike="noStrike">
                <a:solidFill>
                  <a:schemeClr val="accent2"/>
                </a:solidFill>
                <a:latin typeface="Arial"/>
                <a:ea typeface="Arial"/>
                <a:cs typeface="Arial"/>
                <a:sym typeface="Arial"/>
              </a:rPr>
              <a:t>sympathetic cholinergic.</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38"/>
          <p:cNvSpPr txBox="1"/>
          <p:nvPr>
            <p:ph idx="4294967295" type="title"/>
          </p:nvPr>
        </p:nvSpPr>
        <p:spPr>
          <a:xfrm>
            <a:off x="838200" y="228600"/>
            <a:ext cx="7772400" cy="8382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lt2"/>
              </a:buClr>
              <a:buSzPts val="3600"/>
              <a:buFont typeface="Arial"/>
              <a:buNone/>
            </a:pPr>
            <a:r>
              <a:rPr b="0" i="0" lang="en-US" sz="3600" u="none" cap="none" strike="noStrike">
                <a:solidFill>
                  <a:schemeClr val="lt2"/>
                </a:solidFill>
                <a:latin typeface="Arial"/>
                <a:ea typeface="Arial"/>
                <a:cs typeface="Arial"/>
                <a:sym typeface="Arial"/>
              </a:rPr>
              <a:t>Effects of Sympathetic Division</a:t>
            </a:r>
            <a:endParaRPr b="0" i="0" sz="1400" u="none" cap="none" strike="noStrike">
              <a:solidFill>
                <a:srgbClr val="000000"/>
              </a:solidFill>
              <a:latin typeface="Arial"/>
              <a:ea typeface="Arial"/>
              <a:cs typeface="Arial"/>
              <a:sym typeface="Arial"/>
            </a:endParaRPr>
          </a:p>
        </p:txBody>
      </p:sp>
      <p:sp>
        <p:nvSpPr>
          <p:cNvPr id="333" name="Google Shape;333;p38"/>
          <p:cNvSpPr txBox="1"/>
          <p:nvPr>
            <p:ph idx="4294967295" type="body"/>
          </p:nvPr>
        </p:nvSpPr>
        <p:spPr>
          <a:xfrm>
            <a:off x="228600" y="1187450"/>
            <a:ext cx="8915400" cy="5638800"/>
          </a:xfrm>
          <a:prstGeom prst="rect">
            <a:avLst/>
          </a:prstGeom>
          <a:noFill/>
          <a:ln>
            <a:noFill/>
          </a:ln>
        </p:spPr>
        <p:txBody>
          <a:bodyPr anchorCtr="0" anchor="t" bIns="44450" lIns="90475" spcFirstLastPara="1" rIns="90475" wrap="square" tIns="44450">
            <a:noAutofit/>
          </a:bodyPr>
          <a:lstStyle/>
          <a:p>
            <a:pPr indent="-342900" lvl="0" marL="342900" marR="0" rtl="0" algn="l">
              <a:lnSpc>
                <a:spcPct val="100000"/>
              </a:lnSpc>
              <a:spcBef>
                <a:spcPts val="0"/>
              </a:spcBef>
              <a:spcAft>
                <a:spcPts val="0"/>
              </a:spcAft>
              <a:buClr>
                <a:schemeClr val="accent2"/>
              </a:buClr>
              <a:buSzPts val="2800"/>
              <a:buFont typeface="Arial"/>
              <a:buChar char="•"/>
            </a:pPr>
            <a:r>
              <a:rPr b="0" i="1" lang="en-US" sz="2800" u="none" cap="none" strike="noStrike">
                <a:solidFill>
                  <a:schemeClr val="accent2"/>
                </a:solidFill>
                <a:latin typeface="Arial"/>
                <a:ea typeface="Arial"/>
                <a:cs typeface="Arial"/>
                <a:sym typeface="Arial"/>
              </a:rPr>
              <a:t>cardiac output increases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accent2"/>
              </a:buClr>
              <a:buSzPts val="2800"/>
              <a:buFont typeface="Arial"/>
              <a:buChar char="•"/>
            </a:pPr>
            <a:r>
              <a:rPr b="0" i="1" lang="en-US" sz="2800" u="none" cap="none" strike="noStrike">
                <a:solidFill>
                  <a:schemeClr val="accent2"/>
                </a:solidFill>
                <a:latin typeface="Arial"/>
                <a:ea typeface="Arial"/>
                <a:cs typeface="Arial"/>
                <a:sym typeface="Arial"/>
              </a:rPr>
              <a:t>SA node</a:t>
            </a:r>
            <a:r>
              <a:rPr b="0" i="0" lang="en-US" sz="2800" u="none" cap="none" strike="noStrike">
                <a:solidFill>
                  <a:schemeClr val="accent2"/>
                </a:solidFill>
                <a:latin typeface="Arial"/>
                <a:ea typeface="Arial"/>
                <a:cs typeface="Arial"/>
                <a:sym typeface="Arial"/>
              </a:rPr>
              <a:t>:</a:t>
            </a:r>
            <a:r>
              <a:rPr b="0" i="0" lang="en-US" sz="2800" u="none" cap="none" strike="noStrike">
                <a:solidFill>
                  <a:schemeClr val="dk1"/>
                </a:solidFill>
                <a:latin typeface="Arial"/>
                <a:ea typeface="Arial"/>
                <a:cs typeface="Arial"/>
                <a:sym typeface="Arial"/>
              </a:rPr>
              <a:t> heart rate (chronotropic) </a:t>
            </a:r>
            <a:r>
              <a:rPr b="0" i="0" lang="en-US" sz="2800" u="none" cap="none" strike="noStrike">
                <a:solidFill>
                  <a:schemeClr val="dk1"/>
                </a:solidFill>
                <a:latin typeface="Calibri"/>
                <a:ea typeface="Calibri"/>
                <a:cs typeface="Calibri"/>
                <a:sym typeface="Calibri"/>
              </a:rPr>
              <a:t>β</a:t>
            </a:r>
            <a:r>
              <a:rPr b="0" baseline="-25000" i="0" lang="en-US" sz="2800" u="none" cap="none" strike="noStrike">
                <a:solidFill>
                  <a:schemeClr val="dk1"/>
                </a:solidFill>
                <a:latin typeface="Calibri"/>
                <a:ea typeface="Calibri"/>
                <a:cs typeface="Calibri"/>
                <a:sym typeface="Calibri"/>
              </a:rPr>
              <a:t>1</a:t>
            </a:r>
            <a:r>
              <a:rPr b="0" i="0" lang="en-US" sz="2800" u="none" cap="none" strike="noStrike">
                <a:solidFill>
                  <a:schemeClr val="dk1"/>
                </a:solidFill>
                <a:latin typeface="Arial"/>
                <a:ea typeface="Arial"/>
                <a:cs typeface="Arial"/>
                <a:sym typeface="Arial"/>
              </a:rPr>
              <a:t>, : </a:t>
            </a:r>
            <a:r>
              <a:rPr b="0" i="1" lang="en-US" sz="2800" u="none" cap="none" strike="noStrike">
                <a:solidFill>
                  <a:schemeClr val="accent2"/>
                </a:solidFill>
                <a:latin typeface="Arial"/>
                <a:ea typeface="Arial"/>
                <a:cs typeface="Arial"/>
                <a:sym typeface="Arial"/>
              </a:rPr>
              <a:t>↑cardiac</a:t>
            </a:r>
            <a:r>
              <a:rPr b="0" i="1" lang="en-US" sz="2800" u="none" cap="none" strike="noStrike">
                <a:solidFill>
                  <a:srgbClr val="FFFF00"/>
                </a:solidFill>
                <a:latin typeface="Arial"/>
                <a:ea typeface="Arial"/>
                <a:cs typeface="Arial"/>
                <a:sym typeface="Arial"/>
              </a:rPr>
              <a:t> </a:t>
            </a:r>
            <a:r>
              <a:rPr b="0" i="1" lang="en-US" sz="2800" u="none" cap="none" strike="noStrike">
                <a:solidFill>
                  <a:schemeClr val="accent2"/>
                </a:solidFill>
                <a:latin typeface="Arial"/>
                <a:ea typeface="Arial"/>
                <a:cs typeface="Arial"/>
                <a:sym typeface="Arial"/>
              </a:rPr>
              <a:t>muscle</a:t>
            </a:r>
            <a:r>
              <a:rPr b="0" i="0" lang="en-US" sz="2800" u="none" cap="none" strike="noStrike">
                <a:solidFill>
                  <a:schemeClr val="accent2"/>
                </a:solidFill>
                <a:latin typeface="Arial"/>
                <a:ea typeface="Arial"/>
                <a:cs typeface="Arial"/>
                <a:sym typeface="Arial"/>
              </a:rPr>
              <a:t>:</a:t>
            </a:r>
            <a:r>
              <a:rPr b="0" i="0" lang="en-US" sz="2800" u="none" cap="none" strike="noStrike">
                <a:solidFill>
                  <a:schemeClr val="dk1"/>
                </a:solidFill>
                <a:latin typeface="Arial"/>
                <a:ea typeface="Arial"/>
                <a:cs typeface="Arial"/>
                <a:sym typeface="Arial"/>
              </a:rPr>
              <a:t> contractility (inotropic)</a:t>
            </a:r>
            <a:r>
              <a:rPr b="0" i="0" lang="en-US" sz="2800" u="none" cap="none" strike="noStrike">
                <a:solidFill>
                  <a:srgbClr val="FFFFFF"/>
                </a:solidFill>
                <a:latin typeface="Calibri"/>
                <a:ea typeface="Calibri"/>
                <a:cs typeface="Calibri"/>
                <a:sym typeface="Calibri"/>
              </a:rPr>
              <a:t> β</a:t>
            </a:r>
            <a:r>
              <a:rPr b="0" baseline="-25000" i="0" lang="en-US" sz="2800" u="none" cap="none" strike="noStrike">
                <a:solidFill>
                  <a:srgbClr val="FFFFFF"/>
                </a:solidFill>
                <a:latin typeface="Calibri"/>
                <a:ea typeface="Calibri"/>
                <a:cs typeface="Calibri"/>
                <a:sym typeface="Calibri"/>
              </a:rPr>
              <a:t>1 </a:t>
            </a:r>
            <a:r>
              <a:rPr b="0" i="0" lang="en-US" sz="2800" u="none" cap="none" strike="noStrike">
                <a:solidFill>
                  <a:schemeClr val="dk1"/>
                </a:solidFill>
                <a:latin typeface="Arial"/>
                <a:ea typeface="Arial"/>
                <a:cs typeface="Arial"/>
                <a:sym typeface="Arial"/>
              </a:rPr>
              <a:t>↑conduction at AV node </a:t>
            </a:r>
            <a:r>
              <a:rPr b="0" i="0" lang="en-US" sz="2800" u="none" cap="none" strike="noStrike">
                <a:solidFill>
                  <a:schemeClr val="dk1"/>
                </a:solidFill>
                <a:latin typeface="Calibri"/>
                <a:ea typeface="Calibri"/>
                <a:cs typeface="Calibri"/>
                <a:sym typeface="Calibri"/>
              </a:rPr>
              <a:t>β</a:t>
            </a:r>
            <a:r>
              <a:rPr b="0" baseline="-25000" i="0" lang="en-US" sz="2800" u="none" cap="none" strike="noStrike">
                <a:solidFill>
                  <a:schemeClr val="dk1"/>
                </a:solidFill>
                <a:latin typeface="Calibri"/>
                <a:ea typeface="Calibri"/>
                <a:cs typeface="Calibri"/>
                <a:sym typeface="Calibri"/>
              </a:rPr>
              <a:t>1 </a:t>
            </a:r>
            <a:r>
              <a:rPr b="0" i="0" lang="en-US" sz="2800" u="none" cap="none" strike="noStrike">
                <a:solidFill>
                  <a:schemeClr val="dk1"/>
                </a:solidFill>
                <a:latin typeface="Arial"/>
                <a:ea typeface="Arial"/>
                <a:cs typeface="Arial"/>
                <a:sym typeface="Arial"/>
              </a:rPr>
              <a:t>: increases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accent2"/>
              </a:buClr>
              <a:buSzPts val="2800"/>
              <a:buFont typeface="Arial"/>
              <a:buChar char="•"/>
            </a:pPr>
            <a:r>
              <a:rPr b="0" i="1" lang="en-US" sz="2800" u="none" cap="none" strike="noStrike">
                <a:solidFill>
                  <a:schemeClr val="accent2"/>
                </a:solidFill>
                <a:latin typeface="Arial"/>
                <a:ea typeface="Arial"/>
                <a:cs typeface="Arial"/>
                <a:sym typeface="Arial"/>
              </a:rPr>
              <a:t>vascular smooth muscle:</a:t>
            </a:r>
            <a:r>
              <a:rPr b="0" i="1" lang="en-US" sz="2800" u="none" cap="none" strike="noStrike">
                <a:solidFill>
                  <a:srgbClr val="FFFF00"/>
                </a:solidFill>
                <a:latin typeface="Arial"/>
                <a:ea typeface="Arial"/>
                <a:cs typeface="Arial"/>
                <a:sym typeface="Arial"/>
              </a:rPr>
              <a:t> </a:t>
            </a:r>
            <a:r>
              <a:rPr b="0" i="0" lang="en-US" sz="2800" u="none" cap="none" strike="noStrike">
                <a:solidFill>
                  <a:schemeClr val="dk1"/>
                </a:solidFill>
                <a:latin typeface="Arial"/>
                <a:ea typeface="Arial"/>
                <a:cs typeface="Arial"/>
                <a:sym typeface="Arial"/>
              </a:rPr>
              <a:t>α1 = contracts; </a:t>
            </a:r>
            <a:r>
              <a:rPr b="0" i="0" lang="en-US" sz="2800" u="none" cap="none" strike="noStrike">
                <a:solidFill>
                  <a:schemeClr val="dk1"/>
                </a:solidFill>
                <a:latin typeface="Calibri"/>
                <a:ea typeface="Calibri"/>
                <a:cs typeface="Calibri"/>
                <a:sym typeface="Calibri"/>
              </a:rPr>
              <a:t>β</a:t>
            </a:r>
            <a:r>
              <a:rPr b="0" baseline="-25000" i="0" lang="en-US" sz="2800" u="none" cap="none" strike="noStrike">
                <a:solidFill>
                  <a:schemeClr val="dk1"/>
                </a:solidFill>
                <a:latin typeface="Calibri"/>
                <a:ea typeface="Calibri"/>
                <a:cs typeface="Calibri"/>
                <a:sym typeface="Calibri"/>
              </a:rPr>
              <a:t>2</a:t>
            </a:r>
            <a:r>
              <a:rPr b="0" i="0" lang="en-US" sz="2800" u="none" cap="none" strike="noStrike">
                <a:solidFill>
                  <a:schemeClr val="dk1"/>
                </a:solidFill>
                <a:latin typeface="Arial"/>
                <a:ea typeface="Arial"/>
                <a:cs typeface="Arial"/>
                <a:sym typeface="Arial"/>
              </a:rPr>
              <a:t> = relaxes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accent2"/>
              </a:buClr>
              <a:buSzPts val="2800"/>
              <a:buFont typeface="Arial"/>
              <a:buChar char="•"/>
            </a:pPr>
            <a:r>
              <a:rPr b="0" i="1" lang="en-US" sz="2800" u="none" cap="none" strike="noStrike">
                <a:solidFill>
                  <a:schemeClr val="accent2"/>
                </a:solidFill>
                <a:latin typeface="Arial"/>
                <a:ea typeface="Arial"/>
                <a:cs typeface="Arial"/>
                <a:sym typeface="Arial"/>
              </a:rPr>
              <a:t>smooth muscles of bronchioles</a:t>
            </a:r>
            <a:r>
              <a:rPr b="0" i="0" lang="en-US" sz="2800" u="none" cap="none" strike="noStrike">
                <a:solidFill>
                  <a:schemeClr val="dk1"/>
                </a:solidFill>
                <a:latin typeface="Arial"/>
                <a:ea typeface="Arial"/>
                <a:cs typeface="Arial"/>
                <a:sym typeface="Arial"/>
              </a:rPr>
              <a:t> </a:t>
            </a:r>
            <a:r>
              <a:rPr b="0" i="0" lang="en-US" sz="2800" u="none" cap="none" strike="noStrike">
                <a:solidFill>
                  <a:schemeClr val="dk1"/>
                </a:solidFill>
                <a:latin typeface="Calibri"/>
                <a:ea typeface="Calibri"/>
                <a:cs typeface="Calibri"/>
                <a:sym typeface="Calibri"/>
              </a:rPr>
              <a:t>β</a:t>
            </a:r>
            <a:r>
              <a:rPr b="0" baseline="-25000" i="0" lang="en-US" sz="2800" u="none" cap="none" strike="noStrike">
                <a:solidFill>
                  <a:schemeClr val="dk1"/>
                </a:solidFill>
                <a:latin typeface="Calibri"/>
                <a:ea typeface="Calibri"/>
                <a:cs typeface="Calibri"/>
                <a:sym typeface="Calibri"/>
              </a:rPr>
              <a:t>2</a:t>
            </a:r>
            <a:r>
              <a:rPr b="0" i="0" lang="en-US" sz="2800" u="none" cap="none" strike="noStrike">
                <a:solidFill>
                  <a:schemeClr val="dk1"/>
                </a:solidFill>
                <a:latin typeface="Arial"/>
                <a:ea typeface="Arial"/>
                <a:cs typeface="Arial"/>
                <a:sym typeface="Arial"/>
              </a:rPr>
              <a:t>: relaxes;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accent2"/>
              </a:buClr>
              <a:buSzPts val="2800"/>
              <a:buFont typeface="Arial"/>
              <a:buChar char="•"/>
            </a:pPr>
            <a:r>
              <a:rPr b="0" i="1" lang="en-US" sz="2800" u="none" cap="none" strike="noStrike">
                <a:solidFill>
                  <a:schemeClr val="accent2"/>
                </a:solidFill>
                <a:latin typeface="Arial"/>
                <a:ea typeface="Arial"/>
                <a:cs typeface="Arial"/>
                <a:sym typeface="Arial"/>
              </a:rPr>
              <a:t>pupil of eye</a:t>
            </a:r>
            <a:r>
              <a:rPr b="0" i="1" lang="en-US" sz="2800" u="none" cap="none" strike="noStrike">
                <a:solidFill>
                  <a:srgbClr val="FFFF00"/>
                </a:solidFill>
                <a:latin typeface="Arial"/>
                <a:ea typeface="Arial"/>
                <a:cs typeface="Arial"/>
                <a:sym typeface="Arial"/>
              </a:rPr>
              <a:t> </a:t>
            </a:r>
            <a:r>
              <a:rPr b="0" i="0" lang="en-US" sz="2800" u="none" cap="none" strike="noStrike">
                <a:solidFill>
                  <a:schemeClr val="dk1"/>
                </a:solidFill>
                <a:latin typeface="Calibri"/>
                <a:ea typeface="Calibri"/>
                <a:cs typeface="Calibri"/>
                <a:sym typeface="Calibri"/>
              </a:rPr>
              <a:t>α</a:t>
            </a:r>
            <a:r>
              <a:rPr b="0" baseline="-25000" i="0" lang="en-US" sz="2800" u="none" cap="none" strike="noStrike">
                <a:solidFill>
                  <a:schemeClr val="dk1"/>
                </a:solidFill>
                <a:latin typeface="Calibri"/>
                <a:ea typeface="Calibri"/>
                <a:cs typeface="Calibri"/>
                <a:sym typeface="Calibri"/>
              </a:rPr>
              <a:t>1</a:t>
            </a:r>
            <a:r>
              <a:rPr b="0" i="0" lang="en-US" sz="2800" u="none" cap="none" strike="noStrike">
                <a:solidFill>
                  <a:schemeClr val="dk1"/>
                </a:solidFill>
                <a:latin typeface="Arial"/>
                <a:ea typeface="Arial"/>
                <a:cs typeface="Arial"/>
                <a:sym typeface="Arial"/>
              </a:rPr>
              <a:t>: relaxes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accent2"/>
              </a:buClr>
              <a:buSzPts val="2800"/>
              <a:buFont typeface="Arial"/>
              <a:buChar char="•"/>
            </a:pPr>
            <a:r>
              <a:rPr b="0" i="1" lang="en-US" sz="2800" u="none" cap="none" strike="noStrike">
                <a:solidFill>
                  <a:schemeClr val="accent2"/>
                </a:solidFill>
                <a:latin typeface="Arial"/>
                <a:ea typeface="Arial"/>
                <a:cs typeface="Arial"/>
                <a:sym typeface="Arial"/>
              </a:rPr>
              <a:t>ciliary muscle</a:t>
            </a:r>
            <a:r>
              <a:rPr b="0" i="1" lang="en-US" sz="2800" u="none" cap="none" strike="noStrike">
                <a:solidFill>
                  <a:srgbClr val="FFFF00"/>
                </a:solidFill>
                <a:latin typeface="Arial"/>
                <a:ea typeface="Arial"/>
                <a:cs typeface="Arial"/>
                <a:sym typeface="Arial"/>
              </a:rPr>
              <a:t> </a:t>
            </a:r>
            <a:r>
              <a:rPr b="0" i="0" lang="en-US" sz="2800" u="none" cap="none" strike="noStrike">
                <a:solidFill>
                  <a:schemeClr val="dk1"/>
                </a:solidFill>
                <a:latin typeface="Calibri"/>
                <a:ea typeface="Calibri"/>
                <a:cs typeface="Calibri"/>
                <a:sym typeface="Calibri"/>
              </a:rPr>
              <a:t>β</a:t>
            </a:r>
            <a:r>
              <a:rPr b="0" baseline="-25000" i="0" lang="en-US" sz="2800" u="none" cap="none" strike="noStrike">
                <a:solidFill>
                  <a:schemeClr val="dk1"/>
                </a:solidFill>
                <a:latin typeface="Calibri"/>
                <a:ea typeface="Calibri"/>
                <a:cs typeface="Calibri"/>
                <a:sym typeface="Calibri"/>
              </a:rPr>
              <a:t>2 </a:t>
            </a:r>
            <a:r>
              <a:rPr b="0" i="0" lang="en-US" sz="2800" u="none" cap="none" strike="noStrike">
                <a:solidFill>
                  <a:schemeClr val="dk1"/>
                </a:solidFill>
                <a:latin typeface="Arial"/>
                <a:ea typeface="Arial"/>
                <a:cs typeface="Arial"/>
                <a:sym typeface="Arial"/>
              </a:rPr>
              <a:t>: relaxes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accent2"/>
              </a:buClr>
              <a:buSzPts val="2800"/>
              <a:buFont typeface="Arial"/>
              <a:buChar char="•"/>
            </a:pPr>
            <a:r>
              <a:rPr b="0" i="1" lang="en-US" sz="2800" u="none" cap="none" strike="noStrike">
                <a:solidFill>
                  <a:schemeClr val="accent2"/>
                </a:solidFill>
                <a:latin typeface="Arial"/>
                <a:ea typeface="Arial"/>
                <a:cs typeface="Arial"/>
                <a:sym typeface="Arial"/>
              </a:rPr>
              <a:t>smooth muscles of GI tract α</a:t>
            </a:r>
            <a:r>
              <a:rPr b="0" baseline="-25000" i="1" lang="en-US" sz="2800" u="none" cap="none" strike="noStrike">
                <a:solidFill>
                  <a:schemeClr val="accent2"/>
                </a:solidFill>
                <a:latin typeface="Arial"/>
                <a:ea typeface="Arial"/>
                <a:cs typeface="Arial"/>
                <a:sym typeface="Arial"/>
              </a:rPr>
              <a:t>2</a:t>
            </a:r>
            <a:r>
              <a:rPr b="0" baseline="-25000" i="0" lang="en-US" sz="2800" u="none" cap="none" strike="noStrike">
                <a:solidFill>
                  <a:schemeClr val="dk1"/>
                </a:solidFill>
                <a:latin typeface="Arial"/>
                <a:ea typeface="Arial"/>
                <a:cs typeface="Arial"/>
                <a:sym typeface="Arial"/>
              </a:rPr>
              <a:t>,</a:t>
            </a:r>
            <a:r>
              <a:rPr b="0" i="0" lang="en-US" sz="2800" u="none" cap="none" strike="noStrike">
                <a:solidFill>
                  <a:schemeClr val="dk1"/>
                </a:solidFill>
                <a:latin typeface="Arial"/>
                <a:ea typeface="Arial"/>
                <a:cs typeface="Arial"/>
                <a:sym typeface="Arial"/>
              </a:rPr>
              <a:t> </a:t>
            </a:r>
            <a:r>
              <a:rPr b="0" i="0" lang="en-US" sz="2800" u="none" cap="none" strike="noStrike">
                <a:solidFill>
                  <a:schemeClr val="dk1"/>
                </a:solidFill>
                <a:latin typeface="Calibri"/>
                <a:ea typeface="Calibri"/>
                <a:cs typeface="Calibri"/>
                <a:sym typeface="Calibri"/>
              </a:rPr>
              <a:t>β</a:t>
            </a:r>
            <a:r>
              <a:rPr b="0" baseline="-25000" i="0" lang="en-US" sz="2800" u="none" cap="none" strike="noStrike">
                <a:solidFill>
                  <a:schemeClr val="dk1"/>
                </a:solidFill>
                <a:latin typeface="Calibri"/>
                <a:ea typeface="Calibri"/>
                <a:cs typeface="Calibri"/>
                <a:sym typeface="Calibri"/>
              </a:rPr>
              <a:t>2</a:t>
            </a:r>
            <a:r>
              <a:rPr b="0" i="0" lang="en-US" sz="2800" u="none" cap="none" strike="noStrike">
                <a:solidFill>
                  <a:schemeClr val="dk1"/>
                </a:solidFill>
                <a:latin typeface="Arial"/>
                <a:ea typeface="Arial"/>
                <a:cs typeface="Arial"/>
                <a:sym typeface="Arial"/>
              </a:rPr>
              <a:t>: relaxes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accent2"/>
              </a:buClr>
              <a:buSzPts val="2800"/>
              <a:buFont typeface="Arial"/>
              <a:buChar char="•"/>
            </a:pPr>
            <a:r>
              <a:rPr b="0" i="1" lang="en-US" sz="2800" u="none" cap="none" strike="noStrike">
                <a:solidFill>
                  <a:schemeClr val="accent2"/>
                </a:solidFill>
                <a:latin typeface="Arial"/>
                <a:ea typeface="Arial"/>
                <a:cs typeface="Arial"/>
                <a:sym typeface="Arial"/>
              </a:rPr>
              <a:t>sphincters of GI tract</a:t>
            </a:r>
            <a:r>
              <a:rPr b="0" i="1" lang="en-US" sz="2800" u="none" cap="none" strike="noStrike">
                <a:solidFill>
                  <a:srgbClr val="FFFF00"/>
                </a:solidFill>
                <a:latin typeface="Arial"/>
                <a:ea typeface="Arial"/>
                <a:cs typeface="Arial"/>
                <a:sym typeface="Arial"/>
              </a:rPr>
              <a:t> </a:t>
            </a:r>
            <a:r>
              <a:rPr b="0" i="0" lang="en-US" sz="2800" u="none" cap="none" strike="noStrike">
                <a:solidFill>
                  <a:schemeClr val="dk1"/>
                </a:solidFill>
                <a:latin typeface="Calibri"/>
                <a:ea typeface="Calibri"/>
                <a:cs typeface="Calibri"/>
                <a:sym typeface="Calibri"/>
              </a:rPr>
              <a:t>α</a:t>
            </a:r>
            <a:r>
              <a:rPr b="0" baseline="-25000" i="0" lang="en-US" sz="2800" u="none" cap="none" strike="noStrike">
                <a:solidFill>
                  <a:schemeClr val="dk1"/>
                </a:solidFill>
                <a:latin typeface="Calibri"/>
                <a:ea typeface="Calibri"/>
                <a:cs typeface="Calibri"/>
                <a:sym typeface="Calibri"/>
              </a:rPr>
              <a:t>1</a:t>
            </a:r>
            <a:r>
              <a:rPr b="0" i="0" lang="en-US" sz="2800" u="none" cap="none" strike="noStrike">
                <a:solidFill>
                  <a:schemeClr val="dk1"/>
                </a:solidFill>
                <a:latin typeface="Arial"/>
                <a:ea typeface="Arial"/>
                <a:cs typeface="Arial"/>
                <a:sym typeface="Arial"/>
              </a:rPr>
              <a:t>: contracts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accent2"/>
              </a:buClr>
              <a:buSzPts val="2800"/>
              <a:buFont typeface="Arial"/>
              <a:buChar char="•"/>
            </a:pPr>
            <a:r>
              <a:rPr b="0" i="1" lang="en-US" sz="2800" u="none" cap="none" strike="noStrike">
                <a:solidFill>
                  <a:schemeClr val="accent2"/>
                </a:solidFill>
                <a:latin typeface="Arial"/>
                <a:ea typeface="Arial"/>
                <a:cs typeface="Arial"/>
                <a:sym typeface="Arial"/>
              </a:rPr>
              <a:t>glands of GI tract</a:t>
            </a:r>
            <a:r>
              <a:rPr b="0" i="1" lang="en-US" sz="2800" u="none" cap="none" strike="noStrike">
                <a:solidFill>
                  <a:srgbClr val="FFFF00"/>
                </a:solidFill>
                <a:latin typeface="Arial"/>
                <a:ea typeface="Arial"/>
                <a:cs typeface="Arial"/>
                <a:sym typeface="Arial"/>
              </a:rPr>
              <a:t> </a:t>
            </a:r>
            <a:r>
              <a:rPr b="0" i="0" lang="en-US" sz="2800" u="none" cap="none" strike="noStrike">
                <a:solidFill>
                  <a:schemeClr val="dk1"/>
                </a:solidFill>
                <a:latin typeface="Arial"/>
                <a:ea typeface="Arial"/>
                <a:cs typeface="Arial"/>
                <a:sym typeface="Arial"/>
              </a:rPr>
              <a:t>inhibits</a:t>
            </a:r>
            <a:endParaRPr b="0" i="0" sz="1400" u="none" cap="none" strike="noStrike">
              <a:solidFill>
                <a:srgbClr val="000000"/>
              </a:solidFill>
              <a:latin typeface="Arial"/>
              <a:ea typeface="Arial"/>
              <a:cs typeface="Arial"/>
              <a:sym typeface="Arial"/>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39"/>
          <p:cNvSpPr txBox="1"/>
          <p:nvPr>
            <p:ph type="title"/>
          </p:nvPr>
        </p:nvSpPr>
        <p:spPr>
          <a:xfrm>
            <a:off x="228600" y="609600"/>
            <a:ext cx="86868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200"/>
              <a:buFont typeface="Arial"/>
              <a:buNone/>
            </a:pPr>
            <a:r>
              <a:rPr b="1" i="0" lang="en-US" sz="3200" u="none" cap="none" strike="noStrike">
                <a:solidFill>
                  <a:schemeClr val="accent2"/>
                </a:solidFill>
                <a:latin typeface="Arial"/>
                <a:ea typeface="Arial"/>
                <a:cs typeface="Arial"/>
                <a:sym typeface="Arial"/>
              </a:rPr>
              <a:t>MAIN SYMPATHETIC INFLUENCE ON ORGANS AND TISSUES</a:t>
            </a:r>
            <a:endParaRPr/>
          </a:p>
        </p:txBody>
      </p:sp>
      <p:sp>
        <p:nvSpPr>
          <p:cNvPr id="339" name="Google Shape;339;p39"/>
          <p:cNvSpPr txBox="1"/>
          <p:nvPr>
            <p:ph idx="1" type="body"/>
          </p:nvPr>
        </p:nvSpPr>
        <p:spPr>
          <a:xfrm>
            <a:off x="304800" y="1905000"/>
            <a:ext cx="8839200" cy="4419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Energy action :</a:t>
            </a:r>
            <a:endParaRPr/>
          </a:p>
          <a:p>
            <a:pPr indent="-266700" lvl="0" marL="342900" marR="0" rtl="0" algn="l">
              <a:lnSpc>
                <a:spcPct val="90000"/>
              </a:lnSpc>
              <a:spcBef>
                <a:spcPts val="24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342900" lvl="0" marL="342900" marR="0" rtl="0" algn="l">
              <a:lnSpc>
                <a:spcPct val="9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 ability to work increases,</a:t>
            </a:r>
            <a:endParaRPr/>
          </a:p>
          <a:p>
            <a:pPr indent="-342900" lvl="0" marL="342900" marR="0" rtl="0" algn="l">
              <a:lnSpc>
                <a:spcPct val="9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 organism`s life reserve increases </a:t>
            </a:r>
            <a:endParaRPr/>
          </a:p>
          <a:p>
            <a:pPr indent="-342900" lvl="0" marL="342900" marR="0" rtl="0" algn="l">
              <a:lnSpc>
                <a:spcPct val="9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 ⇑ glycogenolysis, glyconeogenesis, lipolysis</a:t>
            </a:r>
            <a:endParaRPr/>
          </a:p>
          <a:p>
            <a:pPr indent="-342900" lvl="0" marL="342900" marR="0" rtl="0" algn="l">
              <a:lnSpc>
                <a:spcPct val="9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 ⇑ lungs ventilation</a:t>
            </a:r>
            <a:endParaRPr/>
          </a:p>
          <a:p>
            <a:pPr indent="-342900" lvl="0" marL="342900" marR="0" rtl="0" algn="l">
              <a:lnSpc>
                <a:spcPct val="9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 blood volume increases in skeletal muscles</a:t>
            </a:r>
            <a:endParaRPr/>
          </a:p>
          <a:p>
            <a:pPr indent="-342900" lvl="0" marL="342900" marR="0" rtl="0" algn="l">
              <a:lnSpc>
                <a:spcPct val="90000"/>
              </a:lnSpc>
              <a:spcBef>
                <a:spcPts val="24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342900" lvl="0" marL="342900" marR="0" rtl="0" algn="l">
              <a:lnSpc>
                <a:spcPct val="13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Digestive activity and urinary bladder tonus is decreased</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40"/>
          <p:cNvSpPr txBox="1"/>
          <p:nvPr>
            <p:ph type="title"/>
          </p:nvPr>
        </p:nvSpPr>
        <p:spPr>
          <a:xfrm>
            <a:off x="0" y="908050"/>
            <a:ext cx="5076825" cy="4033837"/>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600"/>
              <a:buFont typeface="Arial"/>
              <a:buNone/>
            </a:pPr>
            <a:r>
              <a:rPr b="1" i="0" lang="en-US" sz="3600" u="none" cap="none" strike="noStrike">
                <a:solidFill>
                  <a:schemeClr val="accent2"/>
                </a:solidFill>
                <a:latin typeface="Arial"/>
                <a:ea typeface="Arial"/>
                <a:cs typeface="Arial"/>
                <a:sym typeface="Arial"/>
              </a:rPr>
              <a:t>PARASYMPATHETIC NERVOUS SYSTEM</a:t>
            </a:r>
            <a:br>
              <a:rPr b="0" i="0" lang="en-US" sz="4400" u="none">
                <a:solidFill>
                  <a:schemeClr val="lt2"/>
                </a:solidFill>
                <a:latin typeface="Arial"/>
                <a:ea typeface="Arial"/>
                <a:cs typeface="Arial"/>
                <a:sym typeface="Arial"/>
              </a:rPr>
            </a:br>
            <a:br>
              <a:rPr b="0" i="0" lang="en-US" sz="4400" u="none">
                <a:solidFill>
                  <a:schemeClr val="lt2"/>
                </a:solidFill>
                <a:latin typeface="Arial"/>
                <a:ea typeface="Arial"/>
                <a:cs typeface="Arial"/>
                <a:sym typeface="Arial"/>
              </a:rPr>
            </a:br>
            <a:r>
              <a:rPr b="1" i="0" lang="en-US" sz="3600" u="none" cap="none" strike="noStrike">
                <a:solidFill>
                  <a:schemeClr val="accent2"/>
                </a:solidFill>
                <a:latin typeface="Arial"/>
                <a:ea typeface="Arial"/>
                <a:cs typeface="Arial"/>
                <a:sym typeface="Arial"/>
              </a:rPr>
              <a:t> doesn’t innervate:</a:t>
            </a:r>
            <a:br>
              <a:rPr b="0" i="0" lang="en-US" sz="4400" u="none">
                <a:solidFill>
                  <a:schemeClr val="lt2"/>
                </a:solidFill>
                <a:latin typeface="Arial"/>
                <a:ea typeface="Arial"/>
                <a:cs typeface="Arial"/>
                <a:sym typeface="Arial"/>
              </a:rPr>
            </a:br>
            <a:r>
              <a:rPr b="1" i="0" lang="en-US" sz="3600" u="none" cap="none" strike="noStrike">
                <a:solidFill>
                  <a:schemeClr val="accent2"/>
                </a:solidFill>
                <a:latin typeface="Arial"/>
                <a:ea typeface="Arial"/>
                <a:cs typeface="Arial"/>
                <a:sym typeface="Arial"/>
              </a:rPr>
              <a:t> skeletal muscles, CNS and bigger part of blood vessels</a:t>
            </a:r>
            <a:endParaRPr/>
          </a:p>
        </p:txBody>
      </p:sp>
      <p:pic>
        <p:nvPicPr>
          <p:cNvPr descr="ScanImage004" id="345" name="Google Shape;345;p40"/>
          <p:cNvPicPr preferRelativeResize="0"/>
          <p:nvPr/>
        </p:nvPicPr>
        <p:blipFill rotWithShape="1">
          <a:blip r:embed="rId3">
            <a:alphaModFix/>
          </a:blip>
          <a:srcRect b="0" l="0" r="0" t="0"/>
          <a:stretch/>
        </p:blipFill>
        <p:spPr>
          <a:xfrm>
            <a:off x="5148262" y="304800"/>
            <a:ext cx="3679825" cy="65532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41"/>
          <p:cNvSpPr txBox="1"/>
          <p:nvPr>
            <p:ph type="title"/>
          </p:nvPr>
        </p:nvSpPr>
        <p:spPr>
          <a:xfrm>
            <a:off x="304800" y="609600"/>
            <a:ext cx="8610600" cy="8382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200"/>
              <a:buFont typeface="Arial"/>
              <a:buNone/>
            </a:pPr>
            <a:r>
              <a:rPr b="1" i="0" lang="en-US" sz="3200" u="none" cap="none" strike="noStrike">
                <a:solidFill>
                  <a:schemeClr val="accent2"/>
                </a:solidFill>
                <a:latin typeface="Arial"/>
                <a:ea typeface="Arial"/>
                <a:cs typeface="Arial"/>
                <a:sym typeface="Arial"/>
              </a:rPr>
              <a:t>PARASYMPATHETIC NERVOUS SYSTEM</a:t>
            </a:r>
            <a:endParaRPr/>
          </a:p>
        </p:txBody>
      </p:sp>
      <p:sp>
        <p:nvSpPr>
          <p:cNvPr id="351" name="Google Shape;351;p41"/>
          <p:cNvSpPr txBox="1"/>
          <p:nvPr>
            <p:ph idx="1" type="body"/>
          </p:nvPr>
        </p:nvSpPr>
        <p:spPr>
          <a:xfrm>
            <a:off x="395287" y="1341437"/>
            <a:ext cx="7924800" cy="54006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3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Preganglionic </a:t>
            </a:r>
            <a:r>
              <a:rPr b="0" i="0" lang="en-US" sz="2400" u="none" cap="none" strike="noStrike">
                <a:solidFill>
                  <a:schemeClr val="accent2"/>
                </a:solidFill>
                <a:latin typeface="Arial"/>
                <a:ea typeface="Arial"/>
                <a:cs typeface="Arial"/>
                <a:sym typeface="Arial"/>
              </a:rPr>
              <a:t>(central)</a:t>
            </a:r>
            <a:r>
              <a:rPr b="0" i="0" lang="en-US" sz="2400" u="none" cap="none" strike="noStrike">
                <a:solidFill>
                  <a:schemeClr val="dk1"/>
                </a:solidFill>
                <a:latin typeface="Arial"/>
                <a:ea typeface="Arial"/>
                <a:cs typeface="Arial"/>
                <a:sym typeface="Arial"/>
              </a:rPr>
              <a:t> – 1-st neurons :</a:t>
            </a:r>
            <a:endParaRPr/>
          </a:p>
          <a:p>
            <a:pPr indent="-342900" lvl="0" marL="342900" marR="0" rtl="0" algn="l">
              <a:lnSpc>
                <a:spcPct val="130000"/>
              </a:lnSpc>
              <a:spcBef>
                <a:spcPts val="48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  - in mesencephalon part – midbrain – n. oculomotorius (III)</a:t>
            </a:r>
            <a:endParaRPr/>
          </a:p>
          <a:p>
            <a:pPr indent="-342900" lvl="0" marL="342900" marR="0" rtl="0" algn="l">
              <a:lnSpc>
                <a:spcPct val="130000"/>
              </a:lnSpc>
              <a:spcBef>
                <a:spcPts val="48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  - in medulla oblongata –  nucleus VII, IX, X n.</a:t>
            </a:r>
            <a:endParaRPr/>
          </a:p>
          <a:p>
            <a:pPr indent="-342900" lvl="0" marL="342900" marR="0" rtl="0" algn="l">
              <a:lnSpc>
                <a:spcPct val="130000"/>
              </a:lnSpc>
              <a:spcBef>
                <a:spcPts val="48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  - in sacral part – level of S II-IV</a:t>
            </a:r>
            <a:endParaRPr/>
          </a:p>
          <a:p>
            <a:pPr indent="-342900" lvl="0" marL="342900" marR="0" rtl="0" algn="l">
              <a:lnSpc>
                <a:spcPct val="12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The fibers of cells in the midbrain and brainstem are in the oculomotor (III), facial (VII), glossopharyngeal (IX), and vagus (X) nerves. They innervate smooth muscles of the eye (III), lacrimal and salivary glands (VII and IX), and smooth muscles of the thoracic and abdominal viscera (X).</a:t>
            </a:r>
            <a:endParaRPr/>
          </a:p>
          <a:p>
            <a:pPr indent="-342900" lvl="0" marL="342900" marR="0" rtl="0" algn="l">
              <a:lnSpc>
                <a:spcPct val="130000"/>
              </a:lnSpc>
              <a:spcBef>
                <a:spcPts val="48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2"/>
          <p:cNvSpPr txBox="1"/>
          <p:nvPr/>
        </p:nvSpPr>
        <p:spPr>
          <a:xfrm>
            <a:off x="7696200" y="6477000"/>
            <a:ext cx="1219200" cy="27463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200"/>
              <a:buFont typeface="Arial"/>
              <a:buNone/>
            </a:pPr>
            <a:r>
              <a:t/>
            </a:r>
            <a:endParaRPr b="0" i="0" sz="1200" u="none" cap="none" strike="noStrike">
              <a:solidFill>
                <a:schemeClr val="dk2"/>
              </a:solidFill>
              <a:latin typeface="Arial"/>
              <a:ea typeface="Arial"/>
              <a:cs typeface="Arial"/>
              <a:sym typeface="Arial"/>
            </a:endParaRPr>
          </a:p>
        </p:txBody>
      </p:sp>
      <p:sp>
        <p:nvSpPr>
          <p:cNvPr id="357" name="Google Shape;357;p42"/>
          <p:cNvSpPr/>
          <p:nvPr/>
        </p:nvSpPr>
        <p:spPr>
          <a:xfrm>
            <a:off x="0" y="609600"/>
            <a:ext cx="9144000" cy="228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2"/>
              </a:solidFill>
              <a:latin typeface="Arial"/>
              <a:ea typeface="Arial"/>
              <a:cs typeface="Arial"/>
              <a:sym typeface="Arial"/>
            </a:endParaRPr>
          </a:p>
        </p:txBody>
      </p:sp>
      <p:sp>
        <p:nvSpPr>
          <p:cNvPr id="358" name="Google Shape;358;p42"/>
          <p:cNvSpPr txBox="1"/>
          <p:nvPr>
            <p:ph idx="4294967295" type="title"/>
          </p:nvPr>
        </p:nvSpPr>
        <p:spPr>
          <a:xfrm>
            <a:off x="228600" y="228600"/>
            <a:ext cx="8763000" cy="10668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accent2"/>
              </a:buClr>
              <a:buSzPts val="3600"/>
              <a:buFont typeface="Arial"/>
              <a:buNone/>
            </a:pPr>
            <a:r>
              <a:rPr b="0" i="0" lang="en-US" sz="3600" u="none" cap="none" strike="noStrike">
                <a:solidFill>
                  <a:schemeClr val="accent2"/>
                </a:solidFill>
                <a:latin typeface="Arial"/>
                <a:ea typeface="Arial"/>
                <a:cs typeface="Arial"/>
                <a:sym typeface="Arial"/>
              </a:rPr>
              <a:t>The Organization of the Parasympathetic Division of the ANS</a:t>
            </a:r>
            <a:endParaRPr b="0" i="0" sz="1400" u="none" cap="none" strike="noStrike">
              <a:solidFill>
                <a:srgbClr val="000000"/>
              </a:solidFill>
              <a:latin typeface="Arial"/>
              <a:ea typeface="Arial"/>
              <a:cs typeface="Arial"/>
              <a:sym typeface="Arial"/>
            </a:endParaRPr>
          </a:p>
        </p:txBody>
      </p:sp>
      <p:pic>
        <p:nvPicPr>
          <p:cNvPr id="359" name="Google Shape;359;p42"/>
          <p:cNvPicPr preferRelativeResize="0"/>
          <p:nvPr/>
        </p:nvPicPr>
        <p:blipFill rotWithShape="1">
          <a:blip r:embed="rId3">
            <a:alphaModFix/>
          </a:blip>
          <a:srcRect b="2998" l="0" r="0" t="0"/>
          <a:stretch/>
        </p:blipFill>
        <p:spPr>
          <a:xfrm>
            <a:off x="915987" y="1479550"/>
            <a:ext cx="7391400" cy="53784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43"/>
          <p:cNvSpPr txBox="1"/>
          <p:nvPr>
            <p:ph idx="4294967295" type="title"/>
          </p:nvPr>
        </p:nvSpPr>
        <p:spPr>
          <a:xfrm>
            <a:off x="457200" y="274637"/>
            <a:ext cx="8229600" cy="11430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pic>
        <p:nvPicPr>
          <p:cNvPr id="365" name="Google Shape;365;p43"/>
          <p:cNvPicPr preferRelativeResize="0"/>
          <p:nvPr>
            <p:ph idx="4294967295" type="body"/>
          </p:nvPr>
        </p:nvPicPr>
        <p:blipFill rotWithShape="1">
          <a:blip r:embed="rId3">
            <a:alphaModFix/>
          </a:blip>
          <a:srcRect b="0" l="0" r="0" t="0"/>
          <a:stretch/>
        </p:blipFill>
        <p:spPr>
          <a:xfrm>
            <a:off x="-304800" y="-533400"/>
            <a:ext cx="9601200" cy="74676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4"/>
          <p:cNvSpPr txBox="1"/>
          <p:nvPr>
            <p:ph idx="4294967295" type="title"/>
          </p:nvPr>
        </p:nvSpPr>
        <p:spPr>
          <a:xfrm>
            <a:off x="457200" y="274637"/>
            <a:ext cx="8229600" cy="11430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371" name="Google Shape;371;p44"/>
          <p:cNvSpPr txBox="1"/>
          <p:nvPr>
            <p:ph idx="4294967295" type="body"/>
          </p:nvPr>
        </p:nvSpPr>
        <p:spPr>
          <a:xfrm>
            <a:off x="457200" y="1600200"/>
            <a:ext cx="8229600" cy="4525962"/>
          </a:xfrm>
          <a:prstGeom prst="rect">
            <a:avLst/>
          </a:prstGeom>
          <a:noFill/>
          <a:ln>
            <a:noFill/>
          </a:ln>
        </p:spPr>
        <p:txBody>
          <a:bodyPr anchorCtr="0" anchor="t" bIns="44450" lIns="90475" spcFirstLastPara="1" rIns="90475" wrap="square" tIns="44450">
            <a:noAutofit/>
          </a:bodyPr>
          <a:lstStyle/>
          <a:p>
            <a:pPr indent="-139700" lvl="0" marL="34290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pic>
        <p:nvPicPr>
          <p:cNvPr id="372" name="Google Shape;372;p44"/>
          <p:cNvPicPr preferRelativeResize="0"/>
          <p:nvPr/>
        </p:nvPicPr>
        <p:blipFill rotWithShape="1">
          <a:blip r:embed="rId3">
            <a:alphaModFix/>
          </a:blip>
          <a:srcRect b="0" l="0" r="0" t="0"/>
          <a:stretch/>
        </p:blipFill>
        <p:spPr>
          <a:xfrm>
            <a:off x="1319212" y="414337"/>
            <a:ext cx="6505575" cy="60293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45"/>
          <p:cNvSpPr txBox="1"/>
          <p:nvPr>
            <p:ph idx="4294967295" type="title"/>
          </p:nvPr>
        </p:nvSpPr>
        <p:spPr>
          <a:xfrm>
            <a:off x="457200" y="381000"/>
            <a:ext cx="8229600" cy="11430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lt2"/>
              </a:buClr>
              <a:buSzPts val="2800"/>
              <a:buFont typeface="Arial"/>
              <a:buNone/>
            </a:pPr>
            <a:r>
              <a:rPr b="0" i="1" lang="en-US" sz="2800" u="none" cap="none" strike="noStrike">
                <a:solidFill>
                  <a:schemeClr val="lt2"/>
                </a:solidFill>
                <a:latin typeface="Arial"/>
                <a:ea typeface="Arial"/>
                <a:cs typeface="Arial"/>
                <a:sym typeface="Arial"/>
              </a:rPr>
              <a:t>Summary:</a:t>
            </a:r>
            <a:r>
              <a:rPr b="1" i="0" lang="en-US" sz="3200" u="none" cap="none" strike="noStrike">
                <a:solidFill>
                  <a:schemeClr val="lt2"/>
                </a:solidFill>
                <a:latin typeface="Arial"/>
                <a:ea typeface="Arial"/>
                <a:cs typeface="Arial"/>
                <a:sym typeface="Arial"/>
              </a:rPr>
              <a:t> Pre- &amp; Postganglionic Parasympathetic Neurons Release ACh</a:t>
            </a:r>
            <a:endParaRPr b="0" i="0" sz="1400" u="none" cap="none" strike="noStrike">
              <a:solidFill>
                <a:srgbClr val="000000"/>
              </a:solidFill>
              <a:latin typeface="Arial"/>
              <a:ea typeface="Arial"/>
              <a:cs typeface="Arial"/>
              <a:sym typeface="Arial"/>
            </a:endParaRPr>
          </a:p>
        </p:txBody>
      </p:sp>
      <p:sp>
        <p:nvSpPr>
          <p:cNvPr id="378" name="Google Shape;378;p45"/>
          <p:cNvSpPr/>
          <p:nvPr/>
        </p:nvSpPr>
        <p:spPr>
          <a:xfrm>
            <a:off x="5029200" y="5410200"/>
            <a:ext cx="2324100" cy="576262"/>
          </a:xfrm>
          <a:prstGeom prst="rect">
            <a:avLst/>
          </a:prstGeom>
          <a:solidFill>
            <a:srgbClr val="00FF00"/>
          </a:solidFill>
          <a:ln>
            <a:noFill/>
          </a:ln>
        </p:spPr>
        <p:txBody>
          <a:bodyPr anchorCtr="0" anchor="t" bIns="44450" lIns="90475" spcFirstLastPara="1" rIns="90475" wrap="square" tIns="44450">
            <a:noAutofit/>
          </a:bodyPr>
          <a:lstStyle/>
          <a:p>
            <a:pPr indent="0" lvl="0" marL="0" marR="0" rtl="0" algn="l">
              <a:lnSpc>
                <a:spcPct val="100000"/>
              </a:lnSpc>
              <a:spcBef>
                <a:spcPts val="0"/>
              </a:spcBef>
              <a:spcAft>
                <a:spcPts val="0"/>
              </a:spcAft>
              <a:buClr>
                <a:schemeClr val="dk1"/>
              </a:buClr>
              <a:buSzPts val="3200"/>
              <a:buFont typeface="Helvetica Neue"/>
              <a:buNone/>
            </a:pPr>
            <a:r>
              <a:rPr b="1" i="0" lang="en-US" sz="3200" u="none" cap="none" strike="noStrike">
                <a:solidFill>
                  <a:schemeClr val="dk1"/>
                </a:solidFill>
                <a:latin typeface="Helvetica Neue"/>
                <a:ea typeface="Helvetica Neue"/>
                <a:cs typeface="Helvetica Neue"/>
                <a:sym typeface="Helvetica Neue"/>
              </a:rPr>
              <a:t>muscarinic</a:t>
            </a:r>
            <a:endParaRPr b="0" i="0" sz="1400" u="none" cap="none" strike="noStrike">
              <a:solidFill>
                <a:srgbClr val="000000"/>
              </a:solidFill>
              <a:latin typeface="Arial"/>
              <a:ea typeface="Arial"/>
              <a:cs typeface="Arial"/>
              <a:sym typeface="Arial"/>
            </a:endParaRPr>
          </a:p>
        </p:txBody>
      </p:sp>
      <p:sp>
        <p:nvSpPr>
          <p:cNvPr id="379" name="Google Shape;379;p45"/>
          <p:cNvSpPr/>
          <p:nvPr/>
        </p:nvSpPr>
        <p:spPr>
          <a:xfrm>
            <a:off x="1447800" y="5257800"/>
            <a:ext cx="1847850" cy="576262"/>
          </a:xfrm>
          <a:prstGeom prst="rect">
            <a:avLst/>
          </a:prstGeom>
          <a:solidFill>
            <a:srgbClr val="BC3700"/>
          </a:solidFill>
          <a:ln>
            <a:noFill/>
          </a:ln>
        </p:spPr>
        <p:txBody>
          <a:bodyPr anchorCtr="0" anchor="t" bIns="44450" lIns="90475" spcFirstLastPara="1" rIns="90475" wrap="square" tIns="44450">
            <a:noAutofit/>
          </a:bodyPr>
          <a:lstStyle/>
          <a:p>
            <a:pPr indent="0" lvl="0" marL="0" marR="0" rtl="0" algn="l">
              <a:lnSpc>
                <a:spcPct val="100000"/>
              </a:lnSpc>
              <a:spcBef>
                <a:spcPts val="0"/>
              </a:spcBef>
              <a:spcAft>
                <a:spcPts val="0"/>
              </a:spcAft>
              <a:buClr>
                <a:schemeClr val="dk1"/>
              </a:buClr>
              <a:buSzPts val="3200"/>
              <a:buFont typeface="Helvetica Neue"/>
              <a:buNone/>
            </a:pPr>
            <a:r>
              <a:rPr b="1" i="0" lang="en-US" sz="3200" u="none" cap="none" strike="noStrike">
                <a:solidFill>
                  <a:schemeClr val="dk1"/>
                </a:solidFill>
                <a:latin typeface="Helvetica Neue"/>
                <a:ea typeface="Helvetica Neue"/>
                <a:cs typeface="Helvetica Neue"/>
                <a:sym typeface="Helvetica Neue"/>
              </a:rPr>
              <a:t>nicotinic</a:t>
            </a:r>
            <a:endParaRPr b="0" i="0" sz="1400" u="none" cap="none" strike="noStrike">
              <a:solidFill>
                <a:srgbClr val="000000"/>
              </a:solidFill>
              <a:latin typeface="Arial"/>
              <a:ea typeface="Arial"/>
              <a:cs typeface="Arial"/>
              <a:sym typeface="Arial"/>
            </a:endParaRPr>
          </a:p>
        </p:txBody>
      </p:sp>
      <p:pic>
        <p:nvPicPr>
          <p:cNvPr id="380" name="Google Shape;380;p45"/>
          <p:cNvPicPr preferRelativeResize="0"/>
          <p:nvPr/>
        </p:nvPicPr>
        <p:blipFill rotWithShape="1">
          <a:blip r:embed="rId3">
            <a:alphaModFix/>
          </a:blip>
          <a:srcRect b="9495" l="0" r="0" t="50014"/>
          <a:stretch/>
        </p:blipFill>
        <p:spPr>
          <a:xfrm>
            <a:off x="0" y="2133600"/>
            <a:ext cx="9144000" cy="2468562"/>
          </a:xfrm>
          <a:prstGeom prst="rect">
            <a:avLst/>
          </a:prstGeom>
          <a:noFill/>
          <a:ln>
            <a:noFill/>
          </a:ln>
        </p:spPr>
      </p:pic>
      <p:cxnSp>
        <p:nvCxnSpPr>
          <p:cNvPr id="381" name="Google Shape;381;p45"/>
          <p:cNvCxnSpPr/>
          <p:nvPr/>
        </p:nvCxnSpPr>
        <p:spPr>
          <a:xfrm flipH="1">
            <a:off x="2667000" y="3581400"/>
            <a:ext cx="914400" cy="1701800"/>
          </a:xfrm>
          <a:prstGeom prst="straightConnector1">
            <a:avLst/>
          </a:prstGeom>
          <a:noFill/>
          <a:ln cap="flat" cmpd="sng" w="50800">
            <a:solidFill>
              <a:srgbClr val="BC3700"/>
            </a:solidFill>
            <a:prstDash val="solid"/>
            <a:round/>
            <a:headEnd len="med" w="med" type="triangle"/>
            <a:tailEnd len="sm" w="sm" type="none"/>
          </a:ln>
        </p:spPr>
      </p:cxnSp>
      <p:cxnSp>
        <p:nvCxnSpPr>
          <p:cNvPr id="382" name="Google Shape;382;p45"/>
          <p:cNvCxnSpPr/>
          <p:nvPr/>
        </p:nvCxnSpPr>
        <p:spPr>
          <a:xfrm>
            <a:off x="5257800" y="3581400"/>
            <a:ext cx="76200" cy="1828800"/>
          </a:xfrm>
          <a:prstGeom prst="straightConnector1">
            <a:avLst/>
          </a:prstGeom>
          <a:noFill/>
          <a:ln cap="flat" cmpd="sng" w="50800">
            <a:solidFill>
              <a:srgbClr val="00FF00"/>
            </a:solidFill>
            <a:prstDash val="solid"/>
            <a:round/>
            <a:headEnd len="med" w="med" type="triangle"/>
            <a:tailEnd len="sm" w="sm" type="none"/>
          </a:ln>
        </p:spPr>
      </p:cxnSp>
      <p:sp>
        <p:nvSpPr>
          <p:cNvPr id="383" name="Google Shape;383;p45"/>
          <p:cNvSpPr txBox="1"/>
          <p:nvPr/>
        </p:nvSpPr>
        <p:spPr>
          <a:xfrm>
            <a:off x="3048000" y="5867400"/>
            <a:ext cx="2168525" cy="5794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200"/>
              <a:buFont typeface="Arial"/>
              <a:buNone/>
            </a:pPr>
            <a:r>
              <a:rPr b="1" i="0" lang="en-US" sz="3200" u="none" cap="none" strike="noStrike">
                <a:solidFill>
                  <a:schemeClr val="dk1"/>
                </a:solidFill>
                <a:latin typeface="Arial"/>
                <a:ea typeface="Arial"/>
                <a:cs typeface="Arial"/>
                <a:sym typeface="Arial"/>
              </a:rPr>
              <a:t>Receptors</a:t>
            </a:r>
            <a:endParaRPr b="0" i="0" sz="1400" u="none" cap="none" strike="noStrike">
              <a:solidFill>
                <a:srgbClr val="000000"/>
              </a:solidFill>
              <a:latin typeface="Arial"/>
              <a:ea typeface="Arial"/>
              <a:cs typeface="Arial"/>
              <a:sym typeface="Arial"/>
            </a:endParaRPr>
          </a:p>
        </p:txBody>
      </p:sp>
      <p:sp>
        <p:nvSpPr>
          <p:cNvPr id="384" name="Google Shape;384;p45"/>
          <p:cNvSpPr txBox="1"/>
          <p:nvPr/>
        </p:nvSpPr>
        <p:spPr>
          <a:xfrm>
            <a:off x="1143000" y="2971800"/>
            <a:ext cx="685800" cy="469900"/>
          </a:xfrm>
          <a:prstGeom prst="rect">
            <a:avLst/>
          </a:prstGeom>
          <a:noFill/>
          <a:ln cap="flat" cmpd="sng" w="12700">
            <a:solidFill>
              <a:schemeClr val="hlink"/>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hlink"/>
              </a:buClr>
              <a:buSzPts val="2400"/>
              <a:buFont typeface="Arial"/>
              <a:buNone/>
            </a:pPr>
            <a:r>
              <a:rPr b="0" i="0" lang="en-US" sz="2400" u="none" cap="none" strike="noStrike">
                <a:solidFill>
                  <a:schemeClr val="hlink"/>
                </a:solidFill>
                <a:latin typeface="Arial"/>
                <a:ea typeface="Arial"/>
                <a:cs typeface="Arial"/>
                <a:sym typeface="Arial"/>
              </a:rPr>
              <a:t>N1</a:t>
            </a:r>
            <a:endParaRPr b="0" i="0" sz="1400" u="none" cap="none" strike="noStrike">
              <a:solidFill>
                <a:srgbClr val="000000"/>
              </a:solidFill>
              <a:latin typeface="Arial"/>
              <a:ea typeface="Arial"/>
              <a:cs typeface="Arial"/>
              <a:sym typeface="Arial"/>
            </a:endParaRPr>
          </a:p>
        </p:txBody>
      </p:sp>
      <p:sp>
        <p:nvSpPr>
          <p:cNvPr id="385" name="Google Shape;385;p45"/>
          <p:cNvSpPr txBox="1"/>
          <p:nvPr/>
        </p:nvSpPr>
        <p:spPr>
          <a:xfrm>
            <a:off x="4114800" y="3429000"/>
            <a:ext cx="685800" cy="469900"/>
          </a:xfrm>
          <a:prstGeom prst="rect">
            <a:avLst/>
          </a:prstGeom>
          <a:noFill/>
          <a:ln cap="flat" cmpd="sng" w="12700">
            <a:solidFill>
              <a:schemeClr val="hlink"/>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hlink"/>
              </a:buClr>
              <a:buSzPts val="2400"/>
              <a:buFont typeface="Arial"/>
              <a:buNone/>
            </a:pPr>
            <a:r>
              <a:rPr b="0" i="0" lang="en-US" sz="2400" u="none" cap="none" strike="noStrike">
                <a:solidFill>
                  <a:schemeClr val="hlink"/>
                </a:solidFill>
                <a:latin typeface="Arial"/>
                <a:ea typeface="Arial"/>
                <a:cs typeface="Arial"/>
                <a:sym typeface="Arial"/>
              </a:rPr>
              <a:t>N2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46"/>
          <p:cNvSpPr txBox="1"/>
          <p:nvPr>
            <p:ph type="title"/>
          </p:nvPr>
        </p:nvSpPr>
        <p:spPr>
          <a:xfrm>
            <a:off x="304800" y="609600"/>
            <a:ext cx="84582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200"/>
              <a:buFont typeface="Arial"/>
              <a:buNone/>
            </a:pPr>
            <a:r>
              <a:rPr b="1" i="0" lang="en-US" sz="3200" u="none" cap="none" strike="noStrike">
                <a:solidFill>
                  <a:schemeClr val="accent2"/>
                </a:solidFill>
                <a:latin typeface="Arial"/>
                <a:ea typeface="Arial"/>
                <a:cs typeface="Arial"/>
                <a:sym typeface="Arial"/>
              </a:rPr>
              <a:t>PARASYMPATHETIC NERVOUS SYSTEM</a:t>
            </a:r>
            <a:endParaRPr/>
          </a:p>
        </p:txBody>
      </p:sp>
      <p:sp>
        <p:nvSpPr>
          <p:cNvPr id="391" name="Google Shape;391;p46"/>
          <p:cNvSpPr txBox="1"/>
          <p:nvPr>
            <p:ph idx="1" type="body"/>
          </p:nvPr>
        </p:nvSpPr>
        <p:spPr>
          <a:xfrm>
            <a:off x="0" y="2133600"/>
            <a:ext cx="9144000" cy="4343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Main part of </a:t>
            </a:r>
            <a:r>
              <a:rPr b="0" i="0" lang="en-US" sz="3200" u="none" cap="none" strike="noStrike">
                <a:solidFill>
                  <a:schemeClr val="accent2"/>
                </a:solidFill>
                <a:latin typeface="Arial"/>
                <a:ea typeface="Arial"/>
                <a:cs typeface="Arial"/>
                <a:sym typeface="Arial"/>
              </a:rPr>
              <a:t>рreganglionic</a:t>
            </a:r>
            <a:r>
              <a:rPr b="0" i="0" lang="en-US" sz="3200" u="none" cap="none" strike="noStrike">
                <a:solidFill>
                  <a:srgbClr val="99FF66"/>
                </a:solidFill>
                <a:latin typeface="Arial"/>
                <a:ea typeface="Arial"/>
                <a:cs typeface="Arial"/>
                <a:sym typeface="Arial"/>
              </a:rPr>
              <a:t> </a:t>
            </a:r>
            <a:r>
              <a:rPr b="0" i="0" lang="en-US" sz="3200" u="none" cap="none" strike="noStrike">
                <a:solidFill>
                  <a:schemeClr val="dk1"/>
                </a:solidFill>
                <a:latin typeface="Arial"/>
                <a:ea typeface="Arial"/>
                <a:cs typeface="Arial"/>
                <a:sym typeface="Arial"/>
              </a:rPr>
              <a:t>fibers end in </a:t>
            </a:r>
            <a:r>
              <a:rPr b="0" i="0" lang="en-US" sz="3200" u="none" cap="none" strike="noStrike">
                <a:solidFill>
                  <a:schemeClr val="accent2"/>
                </a:solidFill>
                <a:latin typeface="Arial"/>
                <a:ea typeface="Arial"/>
                <a:cs typeface="Arial"/>
                <a:sym typeface="Arial"/>
              </a:rPr>
              <a:t>intramural ganglia</a:t>
            </a:r>
            <a:endParaRPr/>
          </a:p>
          <a:p>
            <a:pPr indent="-342900" lvl="0" marL="342900" marR="0" rtl="0" algn="l">
              <a:lnSpc>
                <a:spcPct val="9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Neurotransmitter of preganglionic neuron is – </a:t>
            </a:r>
            <a:r>
              <a:rPr b="0" i="0" lang="en-US" sz="3200" u="none" cap="none" strike="noStrike">
                <a:solidFill>
                  <a:schemeClr val="accent2"/>
                </a:solidFill>
                <a:latin typeface="Arial"/>
                <a:ea typeface="Arial"/>
                <a:cs typeface="Arial"/>
                <a:sym typeface="Arial"/>
              </a:rPr>
              <a:t>Ach.</a:t>
            </a:r>
            <a:r>
              <a:rPr b="0" i="0" lang="en-US" sz="3200" u="none" cap="none" strike="noStrike">
                <a:solidFill>
                  <a:schemeClr val="dk1"/>
                </a:solidFill>
                <a:latin typeface="Arial"/>
                <a:ea typeface="Arial"/>
                <a:cs typeface="Arial"/>
                <a:sym typeface="Arial"/>
              </a:rPr>
              <a:t> Ach interacts to </a:t>
            </a:r>
            <a:r>
              <a:rPr b="0" i="0" lang="en-US" sz="3200" u="none" cap="none" strike="noStrike">
                <a:solidFill>
                  <a:schemeClr val="accent2"/>
                </a:solidFill>
                <a:latin typeface="Arial"/>
                <a:ea typeface="Arial"/>
                <a:cs typeface="Arial"/>
                <a:sym typeface="Arial"/>
              </a:rPr>
              <a:t>N-cholinereceptors</a:t>
            </a:r>
            <a:r>
              <a:rPr b="0" i="0" lang="en-US" sz="3200" u="none" cap="none" strike="noStrike">
                <a:solidFill>
                  <a:srgbClr val="FFFF66"/>
                </a:solidFill>
                <a:latin typeface="Arial"/>
                <a:ea typeface="Arial"/>
                <a:cs typeface="Arial"/>
                <a:sym typeface="Arial"/>
              </a:rPr>
              <a:t>. </a:t>
            </a:r>
            <a:endParaRPr/>
          </a:p>
          <a:p>
            <a:pPr indent="-342900" lvl="0" marL="342900" marR="0" rtl="0" algn="l">
              <a:lnSpc>
                <a:spcPct val="9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Endings of </a:t>
            </a:r>
            <a:r>
              <a:rPr b="0" i="0" lang="en-US" sz="3200" u="none" cap="none" strike="noStrike">
                <a:solidFill>
                  <a:schemeClr val="accent2"/>
                </a:solidFill>
                <a:latin typeface="Arial"/>
                <a:ea typeface="Arial"/>
                <a:cs typeface="Arial"/>
                <a:sym typeface="Arial"/>
              </a:rPr>
              <a:t>postganglionic</a:t>
            </a:r>
            <a:r>
              <a:rPr b="0" i="0" lang="en-US" sz="3200" u="none" cap="none" strike="noStrike">
                <a:solidFill>
                  <a:schemeClr val="dk1"/>
                </a:solidFill>
                <a:latin typeface="Arial"/>
                <a:ea typeface="Arial"/>
                <a:cs typeface="Arial"/>
                <a:sym typeface="Arial"/>
              </a:rPr>
              <a:t> parasympathetic fibers secrete Ach too. </a:t>
            </a:r>
            <a:endParaRPr/>
          </a:p>
          <a:p>
            <a:pPr indent="-342900" lvl="0" marL="342900" marR="0" rtl="0" algn="l">
              <a:lnSpc>
                <a:spcPct val="9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Ach interact to </a:t>
            </a:r>
            <a:r>
              <a:rPr b="0" i="0" lang="en-US" sz="3200" u="none" cap="none" strike="noStrike">
                <a:solidFill>
                  <a:schemeClr val="accent2"/>
                </a:solidFill>
                <a:latin typeface="Arial"/>
                <a:ea typeface="Arial"/>
                <a:cs typeface="Arial"/>
                <a:sym typeface="Arial"/>
              </a:rPr>
              <a:t>М-cholinereceptors</a:t>
            </a:r>
            <a:r>
              <a:rPr b="0" i="0" lang="en-US" sz="3200" u="none" cap="none" strike="noStrike">
                <a:solidFill>
                  <a:schemeClr val="dk1"/>
                </a:solidFill>
                <a:latin typeface="Arial"/>
                <a:ea typeface="Arial"/>
                <a:cs typeface="Arial"/>
                <a:sym typeface="Arial"/>
              </a:rPr>
              <a:t>.</a:t>
            </a:r>
            <a:endParaRPr/>
          </a:p>
          <a:p>
            <a:pPr indent="-342900" lvl="0" marL="342900" marR="0" rtl="0" algn="l">
              <a:lnSpc>
                <a:spcPct val="90000"/>
              </a:lnSpc>
              <a:spcBef>
                <a:spcPts val="640"/>
              </a:spcBef>
              <a:spcAft>
                <a:spcPts val="0"/>
              </a:spcAft>
              <a:buClr>
                <a:schemeClr val="dk1"/>
              </a:buClr>
              <a:buSzPts val="3200"/>
              <a:buFont typeface="Arial"/>
              <a:buNone/>
            </a:pPr>
            <a:r>
              <a:rPr b="0" i="0" lang="en-US" sz="3200" u="none" cap="none" strike="noStrike">
                <a:solidFill>
                  <a:schemeClr val="dk1"/>
                </a:solidFill>
                <a:latin typeface="Arial"/>
                <a:ea typeface="Arial"/>
                <a:cs typeface="Arial"/>
                <a:sym typeface="Arial"/>
              </a:rPr>
              <a:t>    М-ChR blocks by atropine like substances.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47"/>
          <p:cNvSpPr txBox="1"/>
          <p:nvPr>
            <p:ph idx="4294967295" type="title"/>
          </p:nvPr>
        </p:nvSpPr>
        <p:spPr>
          <a:xfrm>
            <a:off x="228600" y="228600"/>
            <a:ext cx="7239000" cy="11430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rgbClr val="B0FFAE"/>
              </a:buClr>
              <a:buSzPts val="3200"/>
              <a:buFont typeface="Arial"/>
              <a:buNone/>
            </a:pPr>
            <a:r>
              <a:rPr b="1" i="0" lang="en-US" sz="3200" u="none" cap="none" strike="noStrike">
                <a:solidFill>
                  <a:srgbClr val="B0FFAE"/>
                </a:solidFill>
                <a:latin typeface="Arial"/>
                <a:ea typeface="Arial"/>
                <a:cs typeface="Arial"/>
                <a:sym typeface="Arial"/>
              </a:rPr>
              <a:t>Two Types of Cholinergic Receptors: Nicotinic and Muscarinic</a:t>
            </a:r>
            <a:endParaRPr b="0" i="0" sz="1400" u="none" cap="none" strike="noStrike">
              <a:solidFill>
                <a:srgbClr val="000000"/>
              </a:solidFill>
              <a:latin typeface="Arial"/>
              <a:ea typeface="Arial"/>
              <a:cs typeface="Arial"/>
              <a:sym typeface="Arial"/>
            </a:endParaRPr>
          </a:p>
        </p:txBody>
      </p:sp>
      <p:sp>
        <p:nvSpPr>
          <p:cNvPr id="397" name="Google Shape;397;p47"/>
          <p:cNvSpPr txBox="1"/>
          <p:nvPr>
            <p:ph idx="4294967295" type="body"/>
          </p:nvPr>
        </p:nvSpPr>
        <p:spPr>
          <a:xfrm>
            <a:off x="304800" y="4419600"/>
            <a:ext cx="6400800" cy="2057400"/>
          </a:xfrm>
          <a:prstGeom prst="rect">
            <a:avLst/>
          </a:prstGeom>
          <a:noFill/>
          <a:ln>
            <a:noFill/>
          </a:ln>
        </p:spPr>
        <p:txBody>
          <a:bodyPr anchorCtr="0" anchor="t" bIns="44450" lIns="90475" spcFirstLastPara="1" rIns="90475" wrap="square" tIns="44450">
            <a:noAutofit/>
          </a:bodyPr>
          <a:lstStyle/>
          <a:p>
            <a:pPr indent="-533400" lvl="0" marL="533400" marR="0" rtl="0" algn="l">
              <a:lnSpc>
                <a:spcPct val="100000"/>
              </a:lnSpc>
              <a:spcBef>
                <a:spcPts val="0"/>
              </a:spcBef>
              <a:spcAft>
                <a:spcPts val="0"/>
              </a:spcAft>
              <a:buClr>
                <a:schemeClr val="dk1"/>
              </a:buClr>
              <a:buSzPts val="2200"/>
              <a:buFont typeface="Arial"/>
              <a:buAutoNum type="arabicPeriod"/>
            </a:pPr>
            <a:r>
              <a:rPr b="1" i="0" lang="en-US" sz="2200" u="none" cap="none" strike="noStrike">
                <a:solidFill>
                  <a:schemeClr val="dk1"/>
                </a:solidFill>
                <a:latin typeface="Calibri"/>
                <a:ea typeface="Calibri"/>
                <a:cs typeface="Calibri"/>
                <a:sym typeface="Calibri"/>
              </a:rPr>
              <a:t>Nicotine = agonist</a:t>
            </a:r>
            <a:endParaRPr b="0" i="0" sz="1400" u="none" cap="none" strike="noStrike">
              <a:solidFill>
                <a:srgbClr val="000000"/>
              </a:solidFill>
              <a:latin typeface="Arial"/>
              <a:ea typeface="Arial"/>
              <a:cs typeface="Arial"/>
              <a:sym typeface="Arial"/>
            </a:endParaRPr>
          </a:p>
          <a:p>
            <a:pPr indent="-533400" lvl="0" marL="533400" marR="0" rtl="0" algn="l">
              <a:lnSpc>
                <a:spcPct val="100000"/>
              </a:lnSpc>
              <a:spcBef>
                <a:spcPts val="440"/>
              </a:spcBef>
              <a:spcAft>
                <a:spcPts val="0"/>
              </a:spcAft>
              <a:buClr>
                <a:schemeClr val="dk1"/>
              </a:buClr>
              <a:buSzPts val="2200"/>
              <a:buFont typeface="Arial"/>
              <a:buAutoNum type="arabicPeriod"/>
            </a:pPr>
            <a:r>
              <a:rPr b="1" i="0" lang="en-US" sz="2200" u="none" cap="none" strike="noStrike">
                <a:solidFill>
                  <a:schemeClr val="dk1"/>
                </a:solidFill>
                <a:latin typeface="Calibri"/>
                <a:ea typeface="Calibri"/>
                <a:cs typeface="Calibri"/>
                <a:sym typeface="Calibri"/>
              </a:rPr>
              <a:t>In autonomic ganglia &amp; somatic NS</a:t>
            </a:r>
            <a:endParaRPr b="0" i="0" sz="1400" u="none" cap="none" strike="noStrike">
              <a:solidFill>
                <a:srgbClr val="000000"/>
              </a:solidFill>
              <a:latin typeface="Arial"/>
              <a:ea typeface="Arial"/>
              <a:cs typeface="Arial"/>
              <a:sym typeface="Arial"/>
            </a:endParaRPr>
          </a:p>
          <a:p>
            <a:pPr indent="-533400" lvl="0" marL="533400" marR="0" rtl="0" algn="l">
              <a:lnSpc>
                <a:spcPct val="100000"/>
              </a:lnSpc>
              <a:spcBef>
                <a:spcPts val="1540"/>
              </a:spcBef>
              <a:spcAft>
                <a:spcPts val="0"/>
              </a:spcAft>
              <a:buClr>
                <a:schemeClr val="dk1"/>
              </a:buClr>
              <a:buSzPts val="2200"/>
              <a:buFont typeface="Arial"/>
              <a:buAutoNum type="arabicPeriod"/>
            </a:pPr>
            <a:r>
              <a:rPr b="1" i="0" lang="en-US" sz="2200" u="none" cap="none" strike="noStrike">
                <a:solidFill>
                  <a:schemeClr val="dk1"/>
                </a:solidFill>
                <a:latin typeface="Calibri"/>
                <a:ea typeface="Calibri"/>
                <a:cs typeface="Calibri"/>
                <a:sym typeface="Calibri"/>
              </a:rPr>
              <a:t>Directly opens a Na</a:t>
            </a:r>
            <a:r>
              <a:rPr b="1" baseline="30000" i="0" lang="en-US" sz="2200" u="none" cap="none" strike="noStrike">
                <a:solidFill>
                  <a:schemeClr val="dk1"/>
                </a:solidFill>
                <a:latin typeface="Calibri"/>
                <a:ea typeface="Calibri"/>
                <a:cs typeface="Calibri"/>
                <a:sym typeface="Calibri"/>
              </a:rPr>
              <a:t>+</a:t>
            </a:r>
            <a:r>
              <a:rPr b="1" i="0" lang="en-US" sz="2200" u="none" cap="none" strike="noStrike">
                <a:solidFill>
                  <a:schemeClr val="dk1"/>
                </a:solidFill>
                <a:latin typeface="Calibri"/>
                <a:ea typeface="Calibri"/>
                <a:cs typeface="Calibri"/>
                <a:sym typeface="Calibri"/>
              </a:rPr>
              <a:t> &amp; K</a:t>
            </a:r>
            <a:r>
              <a:rPr b="1" baseline="30000" i="0" lang="en-US" sz="2200" u="none" cap="none" strike="noStrike">
                <a:solidFill>
                  <a:schemeClr val="dk1"/>
                </a:solidFill>
                <a:latin typeface="Calibri"/>
                <a:ea typeface="Calibri"/>
                <a:cs typeface="Calibri"/>
                <a:sym typeface="Calibri"/>
              </a:rPr>
              <a:t>+</a:t>
            </a:r>
            <a:r>
              <a:rPr b="1" i="0" lang="en-US" sz="2200" u="none" cap="none" strike="noStrike">
                <a:solidFill>
                  <a:schemeClr val="dk1"/>
                </a:solidFill>
                <a:latin typeface="Calibri"/>
                <a:ea typeface="Calibri"/>
                <a:cs typeface="Calibri"/>
                <a:sym typeface="Calibri"/>
              </a:rPr>
              <a:t> channel: ⇒ ?</a:t>
            </a:r>
            <a:endParaRPr b="0" i="0" sz="1400" u="none" cap="none" strike="noStrike">
              <a:solidFill>
                <a:srgbClr val="000000"/>
              </a:solidFill>
              <a:latin typeface="Arial"/>
              <a:ea typeface="Arial"/>
              <a:cs typeface="Arial"/>
              <a:sym typeface="Arial"/>
            </a:endParaRPr>
          </a:p>
          <a:p>
            <a:pPr indent="-533400" lvl="0" marL="533400" marR="0" rtl="0" algn="l">
              <a:lnSpc>
                <a:spcPct val="100000"/>
              </a:lnSpc>
              <a:spcBef>
                <a:spcPts val="1540"/>
              </a:spcBef>
              <a:spcAft>
                <a:spcPts val="0"/>
              </a:spcAft>
              <a:buClr>
                <a:srgbClr val="FF6600"/>
              </a:buClr>
              <a:buSzPts val="2200"/>
              <a:buFont typeface="Arial"/>
              <a:buAutoNum type="arabicPeriod"/>
            </a:pPr>
            <a:r>
              <a:rPr b="1" i="0" lang="en-US" sz="2200" u="none" cap="none" strike="noStrike">
                <a:solidFill>
                  <a:srgbClr val="FF6600"/>
                </a:solidFill>
                <a:latin typeface="Calibri"/>
                <a:ea typeface="Calibri"/>
                <a:cs typeface="Calibri"/>
                <a:sym typeface="Calibri"/>
              </a:rPr>
              <a:t>Curare = antagonist</a:t>
            </a:r>
            <a:endParaRPr b="0" i="0" sz="1400" u="none" cap="none" strike="noStrike">
              <a:solidFill>
                <a:srgbClr val="000000"/>
              </a:solidFill>
              <a:latin typeface="Arial"/>
              <a:ea typeface="Arial"/>
              <a:cs typeface="Arial"/>
              <a:sym typeface="Arial"/>
            </a:endParaRPr>
          </a:p>
        </p:txBody>
      </p:sp>
      <p:pic>
        <p:nvPicPr>
          <p:cNvPr id="398" name="Google Shape;398;p47"/>
          <p:cNvPicPr preferRelativeResize="0"/>
          <p:nvPr>
            <p:ph idx="4294967295" type="body"/>
          </p:nvPr>
        </p:nvPicPr>
        <p:blipFill rotWithShape="1">
          <a:blip r:embed="rId3">
            <a:alphaModFix/>
          </a:blip>
          <a:srcRect b="0" l="5551" r="13344" t="22473"/>
          <a:stretch/>
        </p:blipFill>
        <p:spPr>
          <a:xfrm>
            <a:off x="5029200" y="1295400"/>
            <a:ext cx="3733800" cy="3292475"/>
          </a:xfrm>
          <a:prstGeom prst="rect">
            <a:avLst/>
          </a:prstGeom>
          <a:noFill/>
          <a:ln cap="flat" cmpd="sng" w="9525">
            <a:solidFill>
              <a:schemeClr val="accent1"/>
            </a:solidFill>
            <a:prstDash val="solid"/>
            <a:round/>
            <a:headEnd len="sm" w="sm" type="none"/>
            <a:tailEnd len="sm" w="sm" type="none"/>
          </a:ln>
        </p:spPr>
      </p:pic>
      <p:sp>
        <p:nvSpPr>
          <p:cNvPr id="399" name="Google Shape;399;p47"/>
          <p:cNvSpPr/>
          <p:nvPr/>
        </p:nvSpPr>
        <p:spPr>
          <a:xfrm>
            <a:off x="609600" y="1828800"/>
            <a:ext cx="3276600" cy="1566862"/>
          </a:xfrm>
          <a:prstGeom prst="rect">
            <a:avLst/>
          </a:prstGeom>
          <a:noFill/>
          <a:ln cap="flat" cmpd="sng" w="12700">
            <a:solidFill>
              <a:srgbClr val="00FF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FF00"/>
              </a:buClr>
              <a:buSzPts val="3200"/>
              <a:buFont typeface="Arial"/>
              <a:buNone/>
            </a:pPr>
            <a:r>
              <a:rPr b="1" i="0" lang="en-US" sz="3200" u="none" cap="none" strike="noStrike">
                <a:solidFill>
                  <a:srgbClr val="00FF00"/>
                </a:solidFill>
                <a:latin typeface="Arial"/>
                <a:ea typeface="Arial"/>
                <a:cs typeface="Arial"/>
                <a:sym typeface="Arial"/>
              </a:rPr>
              <a:t>1) Nicotinic cholinergic receptor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48"/>
          <p:cNvSpPr txBox="1"/>
          <p:nvPr>
            <p:ph idx="4294967295" type="title"/>
          </p:nvPr>
        </p:nvSpPr>
        <p:spPr>
          <a:xfrm>
            <a:off x="457200" y="274637"/>
            <a:ext cx="8229600" cy="11430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405" name="Google Shape;405;p48"/>
          <p:cNvSpPr txBox="1"/>
          <p:nvPr>
            <p:ph idx="4294967295" type="body"/>
          </p:nvPr>
        </p:nvSpPr>
        <p:spPr>
          <a:xfrm>
            <a:off x="457200" y="1600200"/>
            <a:ext cx="8229600" cy="4525962"/>
          </a:xfrm>
          <a:prstGeom prst="rect">
            <a:avLst/>
          </a:prstGeom>
          <a:noFill/>
          <a:ln>
            <a:noFill/>
          </a:ln>
        </p:spPr>
        <p:txBody>
          <a:bodyPr anchorCtr="0" anchor="t" bIns="44450" lIns="90475" spcFirstLastPara="1" rIns="90475" wrap="square" tIns="4445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When the neurotransmitter, acetylcholine, attaches to the portion of the nicotinic receptor outside of the cell wall, it induces a conformational change that selectively opens up the channel to sodium ions. The resulting influx of positively charged sodium then triggers membrane depolarization.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49"/>
          <p:cNvSpPr txBox="1"/>
          <p:nvPr>
            <p:ph idx="4294967295" type="title"/>
          </p:nvPr>
        </p:nvSpPr>
        <p:spPr>
          <a:xfrm>
            <a:off x="-828675" y="260350"/>
            <a:ext cx="8686800" cy="7620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rgbClr val="00FF00"/>
              </a:buClr>
              <a:buSzPts val="3600"/>
              <a:buFont typeface="Arial"/>
              <a:buNone/>
            </a:pPr>
            <a:r>
              <a:rPr b="1" i="0" lang="en-US" sz="3600" u="none" cap="none" strike="noStrike">
                <a:solidFill>
                  <a:srgbClr val="00FF00"/>
                </a:solidFill>
                <a:latin typeface="Arial"/>
                <a:ea typeface="Arial"/>
                <a:cs typeface="Arial"/>
                <a:sym typeface="Arial"/>
              </a:rPr>
              <a:t>2)</a:t>
            </a:r>
            <a:r>
              <a:rPr b="1" i="0" lang="en-US" sz="3600" u="none" cap="none" strike="noStrike">
                <a:solidFill>
                  <a:schemeClr val="folHlink"/>
                </a:solidFill>
                <a:latin typeface="Arial"/>
                <a:ea typeface="Arial"/>
                <a:cs typeface="Arial"/>
                <a:sym typeface="Arial"/>
              </a:rPr>
              <a:t> </a:t>
            </a:r>
            <a:r>
              <a:rPr b="1" i="0" lang="en-US" sz="3600" u="none" cap="none" strike="noStrike">
                <a:solidFill>
                  <a:srgbClr val="00FF00"/>
                </a:solidFill>
                <a:latin typeface="Arial"/>
                <a:ea typeface="Arial"/>
                <a:cs typeface="Arial"/>
                <a:sym typeface="Arial"/>
              </a:rPr>
              <a:t>Muscarinic                         cholinergic receptor</a:t>
            </a:r>
            <a:endParaRPr b="0" i="0" sz="1400" u="none" cap="none" strike="noStrike">
              <a:solidFill>
                <a:srgbClr val="000000"/>
              </a:solidFill>
              <a:latin typeface="Arial"/>
              <a:ea typeface="Arial"/>
              <a:cs typeface="Arial"/>
              <a:sym typeface="Arial"/>
            </a:endParaRPr>
          </a:p>
        </p:txBody>
      </p:sp>
      <p:sp>
        <p:nvSpPr>
          <p:cNvPr id="411" name="Google Shape;411;p49"/>
          <p:cNvSpPr txBox="1"/>
          <p:nvPr>
            <p:ph idx="4294967295" type="body"/>
          </p:nvPr>
        </p:nvSpPr>
        <p:spPr>
          <a:xfrm>
            <a:off x="304800" y="1676400"/>
            <a:ext cx="5257800" cy="2438400"/>
          </a:xfrm>
          <a:prstGeom prst="rect">
            <a:avLst/>
          </a:prstGeom>
          <a:noFill/>
          <a:ln>
            <a:noFill/>
          </a:ln>
        </p:spPr>
        <p:txBody>
          <a:bodyPr anchorCtr="0" anchor="t" bIns="44450" lIns="90475" spcFirstLastPara="1" rIns="90475" wrap="square" tIns="44450">
            <a:noAutofit/>
          </a:bodyPr>
          <a:lstStyle/>
          <a:p>
            <a:pPr indent="-342900" lvl="0" marL="342900" marR="0" rtl="0" algn="l">
              <a:lnSpc>
                <a:spcPct val="90000"/>
              </a:lnSpc>
              <a:spcBef>
                <a:spcPts val="0"/>
              </a:spcBef>
              <a:spcAft>
                <a:spcPts val="0"/>
              </a:spcAft>
              <a:buClr>
                <a:schemeClr val="dk1"/>
              </a:buClr>
              <a:buSzPts val="3200"/>
              <a:buFont typeface="Arial"/>
              <a:buChar char="•"/>
            </a:pPr>
            <a:r>
              <a:rPr b="1" i="0" lang="en-US" sz="3200" u="none" cap="none" strike="noStrike">
                <a:solidFill>
                  <a:schemeClr val="dk1"/>
                </a:solidFill>
                <a:latin typeface="Arial"/>
                <a:ea typeface="Arial"/>
                <a:cs typeface="Arial"/>
                <a:sym typeface="Arial"/>
              </a:rPr>
              <a:t> </a:t>
            </a:r>
            <a:r>
              <a:rPr b="1" i="0" lang="en-US" sz="2000" u="none" cap="none" strike="noStrike">
                <a:solidFill>
                  <a:schemeClr val="dk1"/>
                </a:solidFill>
                <a:latin typeface="Arial"/>
                <a:ea typeface="Arial"/>
                <a:cs typeface="Arial"/>
                <a:sym typeface="Arial"/>
              </a:rPr>
              <a:t>Muscarine = agonist</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400"/>
              </a:spcBef>
              <a:spcAft>
                <a:spcPts val="0"/>
              </a:spcAft>
              <a:buClr>
                <a:schemeClr val="dk1"/>
              </a:buClr>
              <a:buSzPts val="2000"/>
              <a:buFont typeface="Arial"/>
              <a:buChar char="•"/>
            </a:pPr>
            <a:r>
              <a:rPr b="1" i="0" lang="en-US" sz="2000" u="none" cap="none" strike="noStrike">
                <a:solidFill>
                  <a:schemeClr val="dk1"/>
                </a:solidFill>
                <a:latin typeface="Arial"/>
                <a:ea typeface="Arial"/>
                <a:cs typeface="Arial"/>
                <a:sym typeface="Arial"/>
              </a:rPr>
              <a:t>Found in neuro-effector junctions of parasympathetic branch</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400"/>
              </a:spcBef>
              <a:spcAft>
                <a:spcPts val="0"/>
              </a:spcAft>
              <a:buClr>
                <a:schemeClr val="dk1"/>
              </a:buClr>
              <a:buSzPts val="2000"/>
              <a:buFont typeface="Arial"/>
              <a:buChar char="•"/>
            </a:pPr>
            <a:r>
              <a:rPr b="1" i="0" lang="en-US" sz="2000" u="none" cap="none" strike="noStrike">
                <a:solidFill>
                  <a:schemeClr val="dk1"/>
                </a:solidFill>
                <a:latin typeface="Arial"/>
                <a:ea typeface="Arial"/>
                <a:cs typeface="Arial"/>
                <a:sym typeface="Arial"/>
              </a:rPr>
              <a:t>G-protein coupled mechanisms</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400"/>
              </a:spcBef>
              <a:spcAft>
                <a:spcPts val="0"/>
              </a:spcAft>
              <a:buClr>
                <a:srgbClr val="FFCC00"/>
              </a:buClr>
              <a:buSzPts val="2000"/>
              <a:buFont typeface="Arial"/>
              <a:buChar char="•"/>
            </a:pPr>
            <a:r>
              <a:rPr b="1" i="0" lang="en-US" sz="2000" u="none" cap="none" strike="noStrike">
                <a:solidFill>
                  <a:srgbClr val="FFCC00"/>
                </a:solidFill>
                <a:latin typeface="Arial"/>
                <a:ea typeface="Arial"/>
                <a:cs typeface="Arial"/>
                <a:sym typeface="Arial"/>
              </a:rPr>
              <a:t>Atropine = antagonist</a:t>
            </a:r>
            <a:endParaRPr b="0" i="0" sz="1400" u="none" cap="none" strike="noStrike">
              <a:solidFill>
                <a:srgbClr val="000000"/>
              </a:solidFill>
              <a:latin typeface="Arial"/>
              <a:ea typeface="Arial"/>
              <a:cs typeface="Arial"/>
              <a:sym typeface="Arial"/>
            </a:endParaRPr>
          </a:p>
          <a:p>
            <a:pPr indent="-215900" lvl="0" marL="342900" marR="0" rtl="0" algn="l">
              <a:lnSpc>
                <a:spcPct val="90000"/>
              </a:lnSpc>
              <a:spcBef>
                <a:spcPts val="400"/>
              </a:spcBef>
              <a:spcAft>
                <a:spcPts val="0"/>
              </a:spcAft>
              <a:buClr>
                <a:schemeClr val="dk1"/>
              </a:buClr>
              <a:buSzPts val="2000"/>
              <a:buFont typeface="Arial"/>
              <a:buNone/>
            </a:pPr>
            <a:r>
              <a:t/>
            </a:r>
            <a:endParaRPr b="0" i="0" sz="2000" u="none" cap="none" strike="noStrike">
              <a:solidFill>
                <a:srgbClr val="FFCC00"/>
              </a:solidFill>
              <a:latin typeface="Arial"/>
              <a:ea typeface="Arial"/>
              <a:cs typeface="Arial"/>
              <a:sym typeface="Arial"/>
            </a:endParaRPr>
          </a:p>
        </p:txBody>
      </p:sp>
      <p:pic>
        <p:nvPicPr>
          <p:cNvPr id="412" name="Google Shape;412;p49"/>
          <p:cNvPicPr preferRelativeResize="0"/>
          <p:nvPr/>
        </p:nvPicPr>
        <p:blipFill rotWithShape="1">
          <a:blip r:embed="rId3">
            <a:alphaModFix/>
          </a:blip>
          <a:srcRect b="9497" l="0" r="0" t="48514"/>
          <a:stretch/>
        </p:blipFill>
        <p:spPr>
          <a:xfrm>
            <a:off x="533400" y="4449762"/>
            <a:ext cx="8610600" cy="2408237"/>
          </a:xfrm>
          <a:prstGeom prst="rect">
            <a:avLst/>
          </a:prstGeom>
          <a:noFill/>
          <a:ln>
            <a:noFill/>
          </a:ln>
        </p:spPr>
      </p:pic>
      <p:sp>
        <p:nvSpPr>
          <p:cNvPr id="413" name="Google Shape;413;p49"/>
          <p:cNvSpPr/>
          <p:nvPr/>
        </p:nvSpPr>
        <p:spPr>
          <a:xfrm>
            <a:off x="6400800" y="5867400"/>
            <a:ext cx="762000" cy="838200"/>
          </a:xfrm>
          <a:prstGeom prst="ellipse">
            <a:avLst/>
          </a:prstGeom>
          <a:noFill/>
          <a:ln cap="flat" cmpd="sng" w="28575">
            <a:solidFill>
              <a:schemeClr val="folHlink"/>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2"/>
              </a:solidFill>
              <a:latin typeface="Arial"/>
              <a:ea typeface="Arial"/>
              <a:cs typeface="Arial"/>
              <a:sym typeface="Arial"/>
            </a:endParaRPr>
          </a:p>
        </p:txBody>
      </p:sp>
      <p:pic>
        <p:nvPicPr>
          <p:cNvPr descr="amanita_muscaria_2" id="414" name="Google Shape;414;p49"/>
          <p:cNvPicPr preferRelativeResize="0"/>
          <p:nvPr/>
        </p:nvPicPr>
        <p:blipFill rotWithShape="1">
          <a:blip r:embed="rId4">
            <a:alphaModFix/>
          </a:blip>
          <a:srcRect b="0" l="0" r="0" t="0"/>
          <a:stretch/>
        </p:blipFill>
        <p:spPr>
          <a:xfrm>
            <a:off x="6172200" y="0"/>
            <a:ext cx="2971800" cy="2238375"/>
          </a:xfrm>
          <a:prstGeom prst="rect">
            <a:avLst/>
          </a:prstGeom>
          <a:noFill/>
          <a:ln>
            <a:noFill/>
          </a:ln>
        </p:spPr>
      </p:pic>
      <p:sp>
        <p:nvSpPr>
          <p:cNvPr id="415" name="Google Shape;415;p49"/>
          <p:cNvSpPr/>
          <p:nvPr/>
        </p:nvSpPr>
        <p:spPr>
          <a:xfrm>
            <a:off x="5794375" y="1828800"/>
            <a:ext cx="3095625" cy="519112"/>
          </a:xfrm>
          <a:prstGeom prst="rect">
            <a:avLst/>
          </a:prstGeom>
          <a:solidFill>
            <a:srgbClr val="51018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2400"/>
              <a:buFont typeface="Arial"/>
              <a:buNone/>
            </a:pPr>
            <a:r>
              <a:rPr b="1" i="1" lang="en-US" sz="2400" u="none" cap="none" strike="noStrike">
                <a:solidFill>
                  <a:schemeClr val="lt1"/>
                </a:solidFill>
                <a:latin typeface="Arial"/>
                <a:ea typeface="Arial"/>
                <a:cs typeface="Arial"/>
                <a:sym typeface="Arial"/>
              </a:rPr>
              <a:t>Amanita muscarina</a:t>
            </a:r>
            <a:r>
              <a:rPr b="0" i="0" lang="en-US" sz="2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416" name="Google Shape;416;p49"/>
          <p:cNvSpPr txBox="1"/>
          <p:nvPr/>
        </p:nvSpPr>
        <p:spPr>
          <a:xfrm>
            <a:off x="1371600" y="5257800"/>
            <a:ext cx="685800" cy="469900"/>
          </a:xfrm>
          <a:prstGeom prst="rect">
            <a:avLst/>
          </a:prstGeom>
          <a:noFill/>
          <a:ln cap="flat" cmpd="sng" w="12700">
            <a:solidFill>
              <a:schemeClr val="hlink"/>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hlink"/>
              </a:buClr>
              <a:buSzPts val="2400"/>
              <a:buFont typeface="Arial"/>
              <a:buNone/>
            </a:pPr>
            <a:r>
              <a:rPr b="0" i="0" lang="en-US" sz="2400" u="none" cap="none" strike="noStrike">
                <a:solidFill>
                  <a:schemeClr val="hlink"/>
                </a:solidFill>
                <a:latin typeface="Arial"/>
                <a:ea typeface="Arial"/>
                <a:cs typeface="Arial"/>
                <a:sym typeface="Arial"/>
              </a:rPr>
              <a:t>N1</a:t>
            </a:r>
            <a:endParaRPr b="0" i="0" sz="1400" u="none" cap="none" strike="noStrike">
              <a:solidFill>
                <a:srgbClr val="000000"/>
              </a:solidFill>
              <a:latin typeface="Arial"/>
              <a:ea typeface="Arial"/>
              <a:cs typeface="Arial"/>
              <a:sym typeface="Arial"/>
            </a:endParaRPr>
          </a:p>
        </p:txBody>
      </p:sp>
      <p:sp>
        <p:nvSpPr>
          <p:cNvPr id="417" name="Google Shape;417;p49"/>
          <p:cNvSpPr txBox="1"/>
          <p:nvPr/>
        </p:nvSpPr>
        <p:spPr>
          <a:xfrm>
            <a:off x="4419600" y="5638800"/>
            <a:ext cx="685800" cy="469900"/>
          </a:xfrm>
          <a:prstGeom prst="rect">
            <a:avLst/>
          </a:prstGeom>
          <a:noFill/>
          <a:ln cap="flat" cmpd="sng" w="12700">
            <a:solidFill>
              <a:schemeClr val="hlink"/>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hlink"/>
              </a:buClr>
              <a:buSzPts val="2400"/>
              <a:buFont typeface="Arial"/>
              <a:buNone/>
            </a:pPr>
            <a:r>
              <a:rPr b="0" i="0" lang="en-US" sz="2400" u="none" cap="none" strike="noStrike">
                <a:solidFill>
                  <a:schemeClr val="hlink"/>
                </a:solidFill>
                <a:latin typeface="Arial"/>
                <a:ea typeface="Arial"/>
                <a:cs typeface="Arial"/>
                <a:sym typeface="Arial"/>
              </a:rPr>
              <a:t>N2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50"/>
          <p:cNvSpPr txBox="1"/>
          <p:nvPr>
            <p:ph idx="4294967295" type="title"/>
          </p:nvPr>
        </p:nvSpPr>
        <p:spPr>
          <a:xfrm>
            <a:off x="533400" y="457200"/>
            <a:ext cx="7772400" cy="16002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lt2"/>
              </a:buClr>
              <a:buSzPts val="3200"/>
              <a:buFont typeface="Arial"/>
              <a:buNone/>
            </a:pPr>
            <a:r>
              <a:rPr b="1" i="0" lang="en-US" sz="3200" u="none" cap="none" strike="noStrike">
                <a:solidFill>
                  <a:schemeClr val="lt2"/>
                </a:solidFill>
                <a:latin typeface="Arial"/>
                <a:ea typeface="Arial"/>
                <a:cs typeface="Arial"/>
                <a:sym typeface="Arial"/>
              </a:rPr>
              <a:t>Muscarinic ACh are G-protein Mediated </a:t>
            </a:r>
            <a:r>
              <a:rPr b="0" i="0" lang="en-US" sz="2800" u="none" cap="none" strike="noStrike">
                <a:solidFill>
                  <a:schemeClr val="lt2"/>
                </a:solidFill>
                <a:latin typeface="Arial"/>
                <a:ea typeface="Arial"/>
                <a:cs typeface="Arial"/>
                <a:sym typeface="Arial"/>
              </a:rPr>
              <a:t>Receptor Mechanism of Sweat Glands</a:t>
            </a:r>
            <a:r>
              <a:rPr b="1" i="0" lang="en-US" sz="3200" u="none" cap="none" strike="noStrike">
                <a:solidFill>
                  <a:schemeClr val="lt2"/>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pic>
        <p:nvPicPr>
          <p:cNvPr id="423" name="Google Shape;423;p50"/>
          <p:cNvPicPr preferRelativeResize="0"/>
          <p:nvPr>
            <p:ph idx="4294967295" type="body"/>
          </p:nvPr>
        </p:nvPicPr>
        <p:blipFill rotWithShape="1">
          <a:blip r:embed="rId3">
            <a:alphaModFix/>
          </a:blip>
          <a:srcRect b="0" l="0" r="0" t="18770"/>
          <a:stretch/>
        </p:blipFill>
        <p:spPr>
          <a:xfrm>
            <a:off x="1676400" y="2152650"/>
            <a:ext cx="6096000" cy="4572000"/>
          </a:xfrm>
          <a:prstGeom prst="rect">
            <a:avLst/>
          </a:prstGeom>
          <a:noFill/>
          <a:ln>
            <a:noFill/>
          </a:ln>
        </p:spPr>
      </p:pic>
      <p:sp>
        <p:nvSpPr>
          <p:cNvPr id="424" name="Google Shape;424;p50"/>
          <p:cNvSpPr txBox="1"/>
          <p:nvPr/>
        </p:nvSpPr>
        <p:spPr>
          <a:xfrm>
            <a:off x="1676400" y="6172200"/>
            <a:ext cx="6096000" cy="469900"/>
          </a:xfrm>
          <a:prstGeom prst="rect">
            <a:avLst/>
          </a:prstGeom>
          <a:noFill/>
          <a:ln cap="flat" cmpd="sng" w="12700">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2"/>
              </a:buClr>
              <a:buSzPts val="2400"/>
              <a:buFont typeface="Helvetica Neue"/>
              <a:buNone/>
            </a:pPr>
            <a:r>
              <a:rPr b="1" i="0" lang="en-US" sz="2400" u="none" cap="none" strike="noStrike">
                <a:solidFill>
                  <a:schemeClr val="dk2"/>
                </a:solidFill>
                <a:latin typeface="Helvetica Neue"/>
                <a:ea typeface="Helvetica Neue"/>
                <a:cs typeface="Helvetica Neue"/>
                <a:sym typeface="Helvetica Neue"/>
              </a:rPr>
              <a:t>Also some  2</a:t>
            </a:r>
            <a:r>
              <a:rPr b="1" baseline="30000" i="0" lang="en-US" sz="2400" u="none" cap="none" strike="noStrike">
                <a:solidFill>
                  <a:schemeClr val="dk2"/>
                </a:solidFill>
                <a:latin typeface="Helvetica Neue"/>
                <a:ea typeface="Helvetica Neue"/>
                <a:cs typeface="Helvetica Neue"/>
                <a:sym typeface="Helvetica Neue"/>
              </a:rPr>
              <a:t>nd</a:t>
            </a:r>
            <a:r>
              <a:rPr b="1" i="0" lang="en-US" sz="2400" u="none" cap="none" strike="noStrike">
                <a:solidFill>
                  <a:schemeClr val="dk2"/>
                </a:solidFill>
                <a:latin typeface="Helvetica Neue"/>
                <a:ea typeface="Helvetica Neue"/>
                <a:cs typeface="Helvetica Neue"/>
                <a:sym typeface="Helvetica Neue"/>
              </a:rPr>
              <a:t> messenger mechanisms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5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430" name="Google Shape;430;p5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pic>
        <p:nvPicPr>
          <p:cNvPr descr="slide-16" id="431" name="Google Shape;431;p51"/>
          <p:cNvPicPr preferRelativeResize="0"/>
          <p:nvPr/>
        </p:nvPicPr>
        <p:blipFill rotWithShape="1">
          <a:blip r:embed="rId3">
            <a:alphaModFix/>
          </a:blip>
          <a:srcRect b="0" l="0" r="0" t="0"/>
          <a:stretch/>
        </p:blipFill>
        <p:spPr>
          <a:xfrm>
            <a:off x="179387" y="0"/>
            <a:ext cx="9753600" cy="73056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5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437" name="Google Shape;437;p5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pic>
        <p:nvPicPr>
          <p:cNvPr descr="Molecular mechanism of cholinomimetic action:" id="438" name="Google Shape;438;p52"/>
          <p:cNvPicPr preferRelativeResize="0"/>
          <p:nvPr/>
        </p:nvPicPr>
        <p:blipFill rotWithShape="1">
          <a:blip r:embed="rId3">
            <a:alphaModFix/>
          </a:blip>
          <a:srcRect b="0" l="0" r="0" t="0"/>
          <a:stretch/>
        </p:blipFill>
        <p:spPr>
          <a:xfrm>
            <a:off x="155575" y="46037"/>
            <a:ext cx="9753600" cy="73056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5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444" name="Google Shape;444;p5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pic>
        <p:nvPicPr>
          <p:cNvPr descr="slide-23" id="445" name="Google Shape;445;p53"/>
          <p:cNvPicPr preferRelativeResize="0"/>
          <p:nvPr/>
        </p:nvPicPr>
        <p:blipFill rotWithShape="1">
          <a:blip r:embed="rId3">
            <a:alphaModFix/>
          </a:blip>
          <a:srcRect b="0" l="0" r="0" t="0"/>
          <a:stretch/>
        </p:blipFill>
        <p:spPr>
          <a:xfrm>
            <a:off x="179387" y="-315912"/>
            <a:ext cx="9753600" cy="73056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4"/>
          <p:cNvSpPr txBox="1"/>
          <p:nvPr>
            <p:ph idx="4294967295" type="title"/>
          </p:nvPr>
        </p:nvSpPr>
        <p:spPr>
          <a:xfrm>
            <a:off x="685800" y="152400"/>
            <a:ext cx="7772400" cy="6858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accent2"/>
              </a:buClr>
              <a:buSzPts val="4400"/>
              <a:buFont typeface="Arial"/>
              <a:buNone/>
            </a:pPr>
            <a:r>
              <a:rPr b="0" i="0" lang="en-US" sz="4400" u="none" cap="none" strike="noStrike">
                <a:solidFill>
                  <a:schemeClr val="accent2"/>
                </a:solidFill>
                <a:latin typeface="Arial"/>
                <a:ea typeface="Arial"/>
                <a:cs typeface="Arial"/>
                <a:sym typeface="Arial"/>
              </a:rPr>
              <a:t>Parasympathetic (muscarinic)</a:t>
            </a:r>
            <a:endParaRPr b="0" i="0" sz="1400" u="none" cap="none" strike="noStrike">
              <a:solidFill>
                <a:srgbClr val="000000"/>
              </a:solidFill>
              <a:latin typeface="Arial"/>
              <a:ea typeface="Arial"/>
              <a:cs typeface="Arial"/>
              <a:sym typeface="Arial"/>
            </a:endParaRPr>
          </a:p>
        </p:txBody>
      </p:sp>
      <p:sp>
        <p:nvSpPr>
          <p:cNvPr id="451" name="Google Shape;451;p54"/>
          <p:cNvSpPr txBox="1"/>
          <p:nvPr>
            <p:ph idx="4294967295" type="body"/>
          </p:nvPr>
        </p:nvSpPr>
        <p:spPr>
          <a:xfrm>
            <a:off x="685800" y="1066800"/>
            <a:ext cx="7772400" cy="5410200"/>
          </a:xfrm>
          <a:prstGeom prst="rect">
            <a:avLst/>
          </a:prstGeom>
          <a:noFill/>
          <a:ln>
            <a:noFill/>
          </a:ln>
        </p:spPr>
        <p:txBody>
          <a:bodyPr anchorCtr="0" anchor="t" bIns="44450" lIns="90475" spcFirstLastPara="1" rIns="90475" wrap="square" tIns="44450">
            <a:noAutofit/>
          </a:bodyPr>
          <a:lstStyle/>
          <a:p>
            <a:pPr indent="-342900" lvl="0" marL="342900" marR="0" rtl="0" algn="l">
              <a:lnSpc>
                <a:spcPct val="90000"/>
              </a:lnSpc>
              <a:spcBef>
                <a:spcPts val="0"/>
              </a:spcBef>
              <a:spcAft>
                <a:spcPts val="0"/>
              </a:spcAft>
              <a:buClr>
                <a:srgbClr val="FFFFCC"/>
              </a:buClr>
              <a:buSzPts val="1440"/>
              <a:buFont typeface="Noto Sans Symbols"/>
              <a:buChar char="■"/>
            </a:pPr>
            <a:r>
              <a:rPr b="0" i="0" lang="en-US" sz="2400" u="sng" cap="none" strike="noStrike">
                <a:solidFill>
                  <a:schemeClr val="hlink"/>
                </a:solidFill>
                <a:latin typeface="Times New Roman"/>
                <a:ea typeface="Times New Roman"/>
                <a:cs typeface="Times New Roman"/>
                <a:sym typeface="Times New Roman"/>
                <a:hlinkClick r:id="rId3"/>
              </a:rPr>
              <a:t>cardiac output</a:t>
            </a:r>
            <a:r>
              <a:rPr b="0" i="0" lang="en-US" sz="2400" u="none" cap="none" strike="noStrike">
                <a:solidFill>
                  <a:schemeClr val="dk1"/>
                </a:solidFill>
                <a:latin typeface="Times New Roman"/>
                <a:ea typeface="Times New Roman"/>
                <a:cs typeface="Times New Roman"/>
                <a:sym typeface="Times New Roman"/>
              </a:rPr>
              <a:t> M2: decreases </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480"/>
              </a:spcBef>
              <a:spcAft>
                <a:spcPts val="0"/>
              </a:spcAft>
              <a:buClr>
                <a:srgbClr val="FFFFCC"/>
              </a:buClr>
              <a:buSzPts val="1440"/>
              <a:buFont typeface="Noto Sans Symbols"/>
              <a:buChar char="■"/>
            </a:pPr>
            <a:r>
              <a:rPr b="0" i="0" lang="en-US" sz="2400" u="sng" cap="none" strike="noStrike">
                <a:solidFill>
                  <a:schemeClr val="hlink"/>
                </a:solidFill>
                <a:latin typeface="Times New Roman"/>
                <a:ea typeface="Times New Roman"/>
                <a:cs typeface="Times New Roman"/>
                <a:sym typeface="Times New Roman"/>
                <a:hlinkClick r:id="rId4"/>
              </a:rPr>
              <a:t>SA node</a:t>
            </a:r>
            <a:r>
              <a:rPr b="0" i="0" lang="en-US" sz="2400" u="none" cap="none" strike="noStrike">
                <a:solidFill>
                  <a:schemeClr val="dk1"/>
                </a:solidFill>
                <a:latin typeface="Times New Roman"/>
                <a:ea typeface="Times New Roman"/>
                <a:cs typeface="Times New Roman"/>
                <a:sym typeface="Times New Roman"/>
              </a:rPr>
              <a:t>: heart rate (</a:t>
            </a:r>
            <a:r>
              <a:rPr b="0" i="0" lang="en-US" sz="2400" u="sng" cap="none" strike="noStrike">
                <a:solidFill>
                  <a:schemeClr val="hlink"/>
                </a:solidFill>
                <a:latin typeface="Times New Roman"/>
                <a:ea typeface="Times New Roman"/>
                <a:cs typeface="Times New Roman"/>
                <a:sym typeface="Times New Roman"/>
                <a:hlinkClick r:id="rId5"/>
              </a:rPr>
              <a:t>chronotropic</a:t>
            </a:r>
            <a:r>
              <a:rPr b="0" i="0" lang="en-US" sz="2400" u="none" cap="none" strike="noStrike">
                <a:solidFill>
                  <a:schemeClr val="dk1"/>
                </a:solidFill>
                <a:latin typeface="Times New Roman"/>
                <a:ea typeface="Times New Roman"/>
                <a:cs typeface="Times New Roman"/>
                <a:sym typeface="Times New Roman"/>
              </a:rPr>
              <a:t>) M2: decreases </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480"/>
              </a:spcBef>
              <a:spcAft>
                <a:spcPts val="0"/>
              </a:spcAft>
              <a:buClr>
                <a:srgbClr val="FFFFCC"/>
              </a:buClr>
              <a:buSzPts val="1440"/>
              <a:buFont typeface="Noto Sans Symbols"/>
              <a:buChar char="■"/>
            </a:pPr>
            <a:r>
              <a:rPr b="0" i="0" lang="en-US" sz="2400" u="sng" cap="none" strike="noStrike">
                <a:solidFill>
                  <a:schemeClr val="hlink"/>
                </a:solidFill>
                <a:latin typeface="Times New Roman"/>
                <a:ea typeface="Times New Roman"/>
                <a:cs typeface="Times New Roman"/>
                <a:sym typeface="Times New Roman"/>
                <a:hlinkClick r:id="rId6"/>
              </a:rPr>
              <a:t>cardiac muscle</a:t>
            </a:r>
            <a:r>
              <a:rPr b="0" i="0" lang="en-US" sz="2400" u="none" cap="none" strike="noStrike">
                <a:solidFill>
                  <a:schemeClr val="dk1"/>
                </a:solidFill>
                <a:latin typeface="Times New Roman"/>
                <a:ea typeface="Times New Roman"/>
                <a:cs typeface="Times New Roman"/>
                <a:sym typeface="Times New Roman"/>
              </a:rPr>
              <a:t>: contractility (</a:t>
            </a:r>
            <a:r>
              <a:rPr b="0" i="0" lang="en-US" sz="2400" u="sng" cap="none" strike="noStrike">
                <a:solidFill>
                  <a:schemeClr val="hlink"/>
                </a:solidFill>
                <a:latin typeface="Times New Roman"/>
                <a:ea typeface="Times New Roman"/>
                <a:cs typeface="Times New Roman"/>
                <a:sym typeface="Times New Roman"/>
                <a:hlinkClick r:id="rId7"/>
              </a:rPr>
              <a:t>inotropic</a:t>
            </a:r>
            <a:r>
              <a:rPr b="0" i="0" lang="en-US" sz="2400" u="none" cap="none" strike="noStrike">
                <a:solidFill>
                  <a:schemeClr val="dk1"/>
                </a:solidFill>
                <a:latin typeface="Times New Roman"/>
                <a:ea typeface="Times New Roman"/>
                <a:cs typeface="Times New Roman"/>
                <a:sym typeface="Times New Roman"/>
              </a:rPr>
              <a:t>) M2: decreases (</a:t>
            </a:r>
            <a:r>
              <a:rPr b="0" i="0" lang="en-US" sz="2400" u="sng" cap="none" strike="noStrike">
                <a:solidFill>
                  <a:schemeClr val="hlink"/>
                </a:solidFill>
                <a:latin typeface="Times New Roman"/>
                <a:ea typeface="Times New Roman"/>
                <a:cs typeface="Times New Roman"/>
                <a:sym typeface="Times New Roman"/>
                <a:hlinkClick r:id="rId8"/>
              </a:rPr>
              <a:t>atria</a:t>
            </a:r>
            <a:r>
              <a:rPr b="0" i="0" lang="en-US" sz="2400" u="none" cap="none" strike="noStrike">
                <a:solidFill>
                  <a:schemeClr val="dk1"/>
                </a:solidFill>
                <a:latin typeface="Times New Roman"/>
                <a:ea typeface="Times New Roman"/>
                <a:cs typeface="Times New Roman"/>
                <a:sym typeface="Times New Roman"/>
              </a:rPr>
              <a:t> only) </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480"/>
              </a:spcBef>
              <a:spcAft>
                <a:spcPts val="0"/>
              </a:spcAft>
              <a:buClr>
                <a:srgbClr val="FFFFCC"/>
              </a:buClr>
              <a:buSzPts val="1440"/>
              <a:buFont typeface="Noto Sans Symbols"/>
              <a:buChar char="■"/>
            </a:pPr>
            <a:r>
              <a:rPr b="0" i="0" lang="en-US" sz="2400" u="none" cap="none" strike="noStrike">
                <a:solidFill>
                  <a:schemeClr val="dk1"/>
                </a:solidFill>
                <a:latin typeface="Times New Roman"/>
                <a:ea typeface="Times New Roman"/>
                <a:cs typeface="Times New Roman"/>
                <a:sym typeface="Times New Roman"/>
              </a:rPr>
              <a:t>conduction at </a:t>
            </a:r>
            <a:r>
              <a:rPr b="0" i="0" lang="en-US" sz="2400" u="sng" cap="none" strike="noStrike">
                <a:solidFill>
                  <a:schemeClr val="hlink"/>
                </a:solidFill>
                <a:latin typeface="Times New Roman"/>
                <a:ea typeface="Times New Roman"/>
                <a:cs typeface="Times New Roman"/>
                <a:sym typeface="Times New Roman"/>
                <a:hlinkClick r:id="rId9"/>
              </a:rPr>
              <a:t>AV node</a:t>
            </a:r>
            <a:r>
              <a:rPr b="0" i="0" lang="en-US" sz="2400" u="none" cap="none" strike="noStrike">
                <a:solidFill>
                  <a:schemeClr val="dk1"/>
                </a:solidFill>
                <a:latin typeface="Times New Roman"/>
                <a:ea typeface="Times New Roman"/>
                <a:cs typeface="Times New Roman"/>
                <a:sym typeface="Times New Roman"/>
              </a:rPr>
              <a:t> M2: decreases </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480"/>
              </a:spcBef>
              <a:spcAft>
                <a:spcPts val="0"/>
              </a:spcAft>
              <a:buClr>
                <a:srgbClr val="FFFFCC"/>
              </a:buClr>
              <a:buSzPts val="1440"/>
              <a:buFont typeface="Noto Sans Symbols"/>
              <a:buChar char="■"/>
            </a:pPr>
            <a:r>
              <a:rPr b="0" i="0" lang="en-US" sz="2400" u="sng" cap="none" strike="noStrike">
                <a:solidFill>
                  <a:schemeClr val="hlink"/>
                </a:solidFill>
                <a:latin typeface="Times New Roman"/>
                <a:ea typeface="Times New Roman"/>
                <a:cs typeface="Times New Roman"/>
                <a:sym typeface="Times New Roman"/>
                <a:hlinkClick r:id="rId10"/>
              </a:rPr>
              <a:t>smooth muscles</a:t>
            </a:r>
            <a:r>
              <a:rPr b="0" i="0" lang="en-US" sz="2400" u="none" cap="none" strike="noStrike">
                <a:solidFill>
                  <a:schemeClr val="dk1"/>
                </a:solidFill>
                <a:latin typeface="Times New Roman"/>
                <a:ea typeface="Times New Roman"/>
                <a:cs typeface="Times New Roman"/>
                <a:sym typeface="Times New Roman"/>
              </a:rPr>
              <a:t> of </a:t>
            </a:r>
            <a:r>
              <a:rPr b="0" i="0" lang="en-US" sz="2400" u="sng" cap="none" strike="noStrike">
                <a:solidFill>
                  <a:schemeClr val="hlink"/>
                </a:solidFill>
                <a:latin typeface="Times New Roman"/>
                <a:ea typeface="Times New Roman"/>
                <a:cs typeface="Times New Roman"/>
                <a:sym typeface="Times New Roman"/>
                <a:hlinkClick r:id="rId11"/>
              </a:rPr>
              <a:t>bronchioles</a:t>
            </a:r>
            <a:r>
              <a:rPr b="0" i="0" lang="en-US" sz="2400" u="none" cap="none" strike="noStrike">
                <a:solidFill>
                  <a:schemeClr val="dk1"/>
                </a:solidFill>
                <a:latin typeface="Times New Roman"/>
                <a:ea typeface="Times New Roman"/>
                <a:cs typeface="Times New Roman"/>
                <a:sym typeface="Times New Roman"/>
              </a:rPr>
              <a:t> M3: contracts </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480"/>
              </a:spcBef>
              <a:spcAft>
                <a:spcPts val="0"/>
              </a:spcAft>
              <a:buClr>
                <a:srgbClr val="FFFFCC"/>
              </a:buClr>
              <a:buSzPts val="1440"/>
              <a:buFont typeface="Noto Sans Symbols"/>
              <a:buChar char="■"/>
            </a:pPr>
            <a:r>
              <a:rPr b="0" i="0" lang="en-US" sz="2400" u="sng" cap="none" strike="noStrike">
                <a:solidFill>
                  <a:schemeClr val="hlink"/>
                </a:solidFill>
                <a:latin typeface="Times New Roman"/>
                <a:ea typeface="Times New Roman"/>
                <a:cs typeface="Times New Roman"/>
                <a:sym typeface="Times New Roman"/>
                <a:hlinkClick r:id="rId12"/>
              </a:rPr>
              <a:t>pupil</a:t>
            </a:r>
            <a:r>
              <a:rPr b="0" i="0" lang="en-US" sz="2400" u="none" cap="none" strike="noStrike">
                <a:solidFill>
                  <a:schemeClr val="dk1"/>
                </a:solidFill>
                <a:latin typeface="Times New Roman"/>
                <a:ea typeface="Times New Roman"/>
                <a:cs typeface="Times New Roman"/>
                <a:sym typeface="Times New Roman"/>
              </a:rPr>
              <a:t> of </a:t>
            </a:r>
            <a:r>
              <a:rPr b="0" i="0" lang="en-US" sz="2400" u="sng" cap="none" strike="noStrike">
                <a:solidFill>
                  <a:schemeClr val="hlink"/>
                </a:solidFill>
                <a:latin typeface="Times New Roman"/>
                <a:ea typeface="Times New Roman"/>
                <a:cs typeface="Times New Roman"/>
                <a:sym typeface="Times New Roman"/>
                <a:hlinkClick r:id="rId13"/>
              </a:rPr>
              <a:t>eye</a:t>
            </a:r>
            <a:r>
              <a:rPr b="0" i="0" lang="en-US" sz="2400" u="none" cap="none" strike="noStrike">
                <a:solidFill>
                  <a:schemeClr val="dk1"/>
                </a:solidFill>
                <a:latin typeface="Times New Roman"/>
                <a:ea typeface="Times New Roman"/>
                <a:cs typeface="Times New Roman"/>
                <a:sym typeface="Times New Roman"/>
              </a:rPr>
              <a:t> M3: contracts </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480"/>
              </a:spcBef>
              <a:spcAft>
                <a:spcPts val="0"/>
              </a:spcAft>
              <a:buClr>
                <a:srgbClr val="FFFFCC"/>
              </a:buClr>
              <a:buSzPts val="1440"/>
              <a:buFont typeface="Noto Sans Symbols"/>
              <a:buChar char="■"/>
            </a:pPr>
            <a:r>
              <a:rPr b="0" i="0" lang="en-US" sz="2400" u="sng" cap="none" strike="noStrike">
                <a:solidFill>
                  <a:schemeClr val="hlink"/>
                </a:solidFill>
                <a:latin typeface="Times New Roman"/>
                <a:ea typeface="Times New Roman"/>
                <a:cs typeface="Times New Roman"/>
                <a:sym typeface="Times New Roman"/>
                <a:hlinkClick r:id="rId14"/>
              </a:rPr>
              <a:t>ciliary muscle</a:t>
            </a:r>
            <a:r>
              <a:rPr b="0" i="0" lang="en-US" sz="2400" u="none" cap="none" strike="noStrike">
                <a:solidFill>
                  <a:schemeClr val="dk1"/>
                </a:solidFill>
                <a:latin typeface="Times New Roman"/>
                <a:ea typeface="Times New Roman"/>
                <a:cs typeface="Times New Roman"/>
                <a:sym typeface="Times New Roman"/>
              </a:rPr>
              <a:t> M3: contracts </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480"/>
              </a:spcBef>
              <a:spcAft>
                <a:spcPts val="0"/>
              </a:spcAft>
              <a:buClr>
                <a:srgbClr val="FFFFCC"/>
              </a:buClr>
              <a:buSzPts val="1440"/>
              <a:buFont typeface="Noto Sans Symbols"/>
              <a:buChar char="■"/>
            </a:pPr>
            <a:r>
              <a:rPr b="0" i="0" lang="en-US" sz="2400" u="sng" cap="none" strike="noStrike">
                <a:solidFill>
                  <a:schemeClr val="hlink"/>
                </a:solidFill>
                <a:latin typeface="Times New Roman"/>
                <a:ea typeface="Times New Roman"/>
                <a:cs typeface="Times New Roman"/>
                <a:sym typeface="Times New Roman"/>
                <a:hlinkClick r:id="rId15"/>
              </a:rPr>
              <a:t>salivary glands</a:t>
            </a:r>
            <a:r>
              <a:rPr b="0" i="0" lang="en-US" sz="2400" u="none" cap="none" strike="noStrike">
                <a:solidFill>
                  <a:schemeClr val="dk1"/>
                </a:solidFill>
                <a:latin typeface="Times New Roman"/>
                <a:ea typeface="Times New Roman"/>
                <a:cs typeface="Times New Roman"/>
                <a:sym typeface="Times New Roman"/>
              </a:rPr>
              <a:t>: secretions stimulates watery secretions </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480"/>
              </a:spcBef>
              <a:spcAft>
                <a:spcPts val="0"/>
              </a:spcAft>
              <a:buClr>
                <a:srgbClr val="FFFFCC"/>
              </a:buClr>
              <a:buSzPts val="1440"/>
              <a:buFont typeface="Noto Sans Symbols"/>
              <a:buChar char="■"/>
            </a:pPr>
            <a:r>
              <a:rPr b="0" i="0" lang="en-US" sz="2400" u="sng" cap="none" strike="noStrike">
                <a:solidFill>
                  <a:schemeClr val="hlink"/>
                </a:solidFill>
                <a:latin typeface="Times New Roman"/>
                <a:ea typeface="Times New Roman"/>
                <a:cs typeface="Times New Roman"/>
                <a:sym typeface="Times New Roman"/>
                <a:hlinkClick r:id="rId16"/>
              </a:rPr>
              <a:t>GI tract</a:t>
            </a:r>
            <a:r>
              <a:rPr b="0" i="0" lang="en-US" sz="2400" u="none" cap="none" strike="noStrike">
                <a:solidFill>
                  <a:schemeClr val="dk1"/>
                </a:solidFill>
                <a:latin typeface="Times New Roman"/>
                <a:ea typeface="Times New Roman"/>
                <a:cs typeface="Times New Roman"/>
                <a:sym typeface="Times New Roman"/>
              </a:rPr>
              <a:t> motility M1, M3: increases </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480"/>
              </a:spcBef>
              <a:spcAft>
                <a:spcPts val="0"/>
              </a:spcAft>
              <a:buClr>
                <a:srgbClr val="FFFFCC"/>
              </a:buClr>
              <a:buSzPts val="1440"/>
              <a:buFont typeface="Noto Sans Symbols"/>
              <a:buChar char="■"/>
            </a:pPr>
            <a:r>
              <a:rPr b="0" i="0" lang="en-US" sz="2400" u="sng" cap="none" strike="noStrike">
                <a:solidFill>
                  <a:schemeClr val="hlink"/>
                </a:solidFill>
                <a:latin typeface="Times New Roman"/>
                <a:ea typeface="Times New Roman"/>
                <a:cs typeface="Times New Roman"/>
                <a:sym typeface="Times New Roman"/>
                <a:hlinkClick r:id="rId17"/>
              </a:rPr>
              <a:t>smooth muscles</a:t>
            </a:r>
            <a:r>
              <a:rPr b="0" i="0" lang="en-US" sz="2400" u="none" cap="none" strike="noStrike">
                <a:solidFill>
                  <a:schemeClr val="dk1"/>
                </a:solidFill>
                <a:latin typeface="Times New Roman"/>
                <a:ea typeface="Times New Roman"/>
                <a:cs typeface="Times New Roman"/>
                <a:sym typeface="Times New Roman"/>
              </a:rPr>
              <a:t> of </a:t>
            </a:r>
            <a:r>
              <a:rPr b="0" i="0" lang="en-US" sz="2400" u="sng" cap="none" strike="noStrike">
                <a:solidFill>
                  <a:schemeClr val="hlink"/>
                </a:solidFill>
                <a:latin typeface="Times New Roman"/>
                <a:ea typeface="Times New Roman"/>
                <a:cs typeface="Times New Roman"/>
                <a:sym typeface="Times New Roman"/>
                <a:hlinkClick r:id="rId18"/>
              </a:rPr>
              <a:t>GI tract</a:t>
            </a:r>
            <a:r>
              <a:rPr b="0" i="0" lang="en-US" sz="2400" u="none" cap="none" strike="noStrike">
                <a:solidFill>
                  <a:schemeClr val="dk1"/>
                </a:solidFill>
                <a:latin typeface="Times New Roman"/>
                <a:ea typeface="Times New Roman"/>
                <a:cs typeface="Times New Roman"/>
                <a:sym typeface="Times New Roman"/>
              </a:rPr>
              <a:t> M3: contracts </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480"/>
              </a:spcBef>
              <a:spcAft>
                <a:spcPts val="0"/>
              </a:spcAft>
              <a:buClr>
                <a:srgbClr val="FFFFCC"/>
              </a:buClr>
              <a:buSzPts val="1440"/>
              <a:buFont typeface="Noto Sans Symbols"/>
              <a:buChar char="■"/>
            </a:pPr>
            <a:r>
              <a:rPr b="0" i="0" lang="en-US" sz="2400" u="sng" cap="none" strike="noStrike">
                <a:solidFill>
                  <a:schemeClr val="hlink"/>
                </a:solidFill>
                <a:latin typeface="Times New Roman"/>
                <a:ea typeface="Times New Roman"/>
                <a:cs typeface="Times New Roman"/>
                <a:sym typeface="Times New Roman"/>
                <a:hlinkClick r:id="rId19"/>
              </a:rPr>
              <a:t>sphincters</a:t>
            </a:r>
            <a:r>
              <a:rPr b="0" i="0" lang="en-US" sz="2400" u="none" cap="none" strike="noStrike">
                <a:solidFill>
                  <a:schemeClr val="dk1"/>
                </a:solidFill>
                <a:latin typeface="Times New Roman"/>
                <a:ea typeface="Times New Roman"/>
                <a:cs typeface="Times New Roman"/>
                <a:sym typeface="Times New Roman"/>
              </a:rPr>
              <a:t> of </a:t>
            </a:r>
            <a:r>
              <a:rPr b="0" i="0" lang="en-US" sz="2400" u="sng" cap="none" strike="noStrike">
                <a:solidFill>
                  <a:schemeClr val="hlink"/>
                </a:solidFill>
                <a:latin typeface="Times New Roman"/>
                <a:ea typeface="Times New Roman"/>
                <a:cs typeface="Times New Roman"/>
                <a:sym typeface="Times New Roman"/>
                <a:hlinkClick r:id="rId20"/>
              </a:rPr>
              <a:t>GI tract</a:t>
            </a:r>
            <a:r>
              <a:rPr b="0" i="0" lang="en-US" sz="2400" u="none" cap="none" strike="noStrike">
                <a:solidFill>
                  <a:schemeClr val="dk1"/>
                </a:solidFill>
                <a:latin typeface="Times New Roman"/>
                <a:ea typeface="Times New Roman"/>
                <a:cs typeface="Times New Roman"/>
                <a:sym typeface="Times New Roman"/>
              </a:rPr>
              <a:t> </a:t>
            </a:r>
            <a:r>
              <a:rPr b="0" i="0" lang="en-US" sz="2400" u="sng" cap="none" strike="noStrike">
                <a:solidFill>
                  <a:schemeClr val="dk1"/>
                </a:solidFill>
                <a:latin typeface="Times New Roman"/>
                <a:ea typeface="Times New Roman"/>
                <a:cs typeface="Times New Roman"/>
                <a:sym typeface="Times New Roman"/>
              </a:rPr>
              <a:t>M3</a:t>
            </a:r>
            <a:r>
              <a:rPr b="0" i="0" lang="en-US" sz="2400" u="none" cap="none" strike="noStrike">
                <a:solidFill>
                  <a:schemeClr val="dk1"/>
                </a:solidFill>
                <a:latin typeface="Times New Roman"/>
                <a:ea typeface="Times New Roman"/>
                <a:cs typeface="Times New Roman"/>
                <a:sym typeface="Times New Roman"/>
              </a:rPr>
              <a:t>: relaxes </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480"/>
              </a:spcBef>
              <a:spcAft>
                <a:spcPts val="0"/>
              </a:spcAft>
              <a:buClr>
                <a:srgbClr val="FFFFCC"/>
              </a:buClr>
              <a:buSzPts val="1440"/>
              <a:buFont typeface="Noto Sans Symbols"/>
              <a:buChar char="■"/>
            </a:pPr>
            <a:r>
              <a:rPr b="0" i="0" lang="en-US" sz="2400" u="sng" cap="none" strike="noStrike">
                <a:solidFill>
                  <a:schemeClr val="hlink"/>
                </a:solidFill>
                <a:latin typeface="Times New Roman"/>
                <a:ea typeface="Times New Roman"/>
                <a:cs typeface="Times New Roman"/>
                <a:sym typeface="Times New Roman"/>
                <a:hlinkClick r:id="rId21"/>
              </a:rPr>
              <a:t>glands</a:t>
            </a:r>
            <a:r>
              <a:rPr b="0" i="0" lang="en-US" sz="2400" u="none" cap="none" strike="noStrike">
                <a:solidFill>
                  <a:schemeClr val="dk1"/>
                </a:solidFill>
                <a:latin typeface="Times New Roman"/>
                <a:ea typeface="Times New Roman"/>
                <a:cs typeface="Times New Roman"/>
                <a:sym typeface="Times New Roman"/>
              </a:rPr>
              <a:t> of </a:t>
            </a:r>
            <a:r>
              <a:rPr b="0" i="0" lang="en-US" sz="2400" u="sng" cap="none" strike="noStrike">
                <a:solidFill>
                  <a:schemeClr val="hlink"/>
                </a:solidFill>
                <a:latin typeface="Times New Roman"/>
                <a:ea typeface="Times New Roman"/>
                <a:cs typeface="Times New Roman"/>
                <a:sym typeface="Times New Roman"/>
                <a:hlinkClick r:id="rId22"/>
              </a:rPr>
              <a:t>GI tract</a:t>
            </a:r>
            <a:r>
              <a:rPr b="0" i="0" lang="en-US" sz="2400" u="none" cap="none" strike="noStrike">
                <a:solidFill>
                  <a:schemeClr val="dk1"/>
                </a:solidFill>
                <a:latin typeface="Times New Roman"/>
                <a:ea typeface="Times New Roman"/>
                <a:cs typeface="Times New Roman"/>
                <a:sym typeface="Times New Roman"/>
              </a:rPr>
              <a:t> M3: secretes </a:t>
            </a:r>
            <a:endParaRPr b="0" i="0" sz="1400" u="none" cap="none" strike="noStrike">
              <a:solidFill>
                <a:srgbClr val="000000"/>
              </a:solidFill>
              <a:latin typeface="Arial"/>
              <a:ea typeface="Arial"/>
              <a:cs typeface="Arial"/>
              <a:sym typeface="Arial"/>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55"/>
          <p:cNvSpPr txBox="1"/>
          <p:nvPr>
            <p:ph idx="4294967295" type="body"/>
          </p:nvPr>
        </p:nvSpPr>
        <p:spPr>
          <a:xfrm>
            <a:off x="685800" y="685800"/>
            <a:ext cx="7772400" cy="5867400"/>
          </a:xfrm>
          <a:prstGeom prst="rect">
            <a:avLst/>
          </a:prstGeom>
          <a:noFill/>
          <a:ln>
            <a:noFill/>
          </a:ln>
        </p:spPr>
        <p:txBody>
          <a:bodyPr anchorCtr="0" anchor="t" bIns="44450" lIns="90475" spcFirstLastPara="1" rIns="90475" wrap="square" tIns="4445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The ganglion cells of the parasympathetic system are located in or on the wall of the organs supplied or in specific ganglia located near the organs supplied.  Hence the postganglionic fibers are short.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Except for the </a:t>
            </a:r>
            <a:r>
              <a:rPr b="0" i="0" lang="en-US" sz="2800" u="none" cap="none" strike="noStrike">
                <a:solidFill>
                  <a:schemeClr val="accent2"/>
                </a:solidFill>
                <a:latin typeface="Arial"/>
                <a:ea typeface="Arial"/>
                <a:cs typeface="Arial"/>
                <a:sym typeface="Arial"/>
              </a:rPr>
              <a:t>vagus</a:t>
            </a:r>
            <a:r>
              <a:rPr b="0" i="0" lang="en-US" sz="2800" u="none" cap="none" strike="noStrike">
                <a:solidFill>
                  <a:schemeClr val="dk1"/>
                </a:solidFill>
                <a:latin typeface="Arial"/>
                <a:ea typeface="Arial"/>
                <a:cs typeface="Arial"/>
                <a:sym typeface="Arial"/>
              </a:rPr>
              <a:t> nerves, the area of distribution of parasympathetic nerves is somewhat limited.  The number of synaptic connections is smaller than in the sympathetic division.  Accordingly, the effects of the parasympathetic division tend to be local rather than widespread.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56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56"/>
          <p:cNvSpPr txBox="1"/>
          <p:nvPr>
            <p:ph idx="1" type="body"/>
          </p:nvPr>
        </p:nvSpPr>
        <p:spPr>
          <a:xfrm>
            <a:off x="381000" y="2133600"/>
            <a:ext cx="8305800" cy="4114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accent2"/>
              </a:buClr>
              <a:buSzPts val="2800"/>
              <a:buFont typeface="Arial"/>
              <a:buChar char="•"/>
            </a:pPr>
            <a:r>
              <a:rPr b="0" i="0" lang="en-US" sz="2800" u="none" cap="none" strike="noStrike">
                <a:solidFill>
                  <a:schemeClr val="accent2"/>
                </a:solidFill>
                <a:latin typeface="Arial"/>
                <a:ea typeface="Arial"/>
                <a:cs typeface="Arial"/>
                <a:sym typeface="Arial"/>
              </a:rPr>
              <a:t>TROPHIC </a:t>
            </a:r>
            <a:r>
              <a:rPr b="0" i="0" lang="en-US" sz="2800" u="none" cap="none" strike="noStrike">
                <a:solidFill>
                  <a:schemeClr val="dk1"/>
                </a:solidFill>
                <a:latin typeface="Arial"/>
                <a:ea typeface="Arial"/>
                <a:cs typeface="Arial"/>
                <a:sym typeface="Arial"/>
              </a:rPr>
              <a:t>action :</a:t>
            </a:r>
            <a:endParaRPr/>
          </a:p>
          <a:p>
            <a:pPr indent="-266700" lvl="0" marL="342900" marR="0" rtl="0" algn="l">
              <a:lnSpc>
                <a:spcPct val="100000"/>
              </a:lnSpc>
              <a:spcBef>
                <a:spcPts val="24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342900" lvl="0" marL="342900" marR="0" rtl="0" algn="l">
              <a:lnSpc>
                <a:spcPct val="10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 homeostasis restitution</a:t>
            </a:r>
            <a:endParaRPr/>
          </a:p>
          <a:p>
            <a:pPr indent="-342900" lvl="0" marL="342900" marR="0" rtl="0" algn="l">
              <a:lnSpc>
                <a:spcPct val="10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 ⇑ anabolism level in tissues, </a:t>
            </a:r>
            <a:endParaRPr/>
          </a:p>
          <a:p>
            <a:pPr indent="-342900" lvl="0" marL="342900" marR="0" rtl="0" algn="l">
              <a:lnSpc>
                <a:spcPct val="10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 ⇑ functional level of internal organs</a:t>
            </a:r>
            <a:endParaRPr/>
          </a:p>
          <a:p>
            <a:pPr indent="-342900" lvl="0" marL="342900" marR="0" rtl="0" algn="l">
              <a:lnSpc>
                <a:spcPct val="10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 increase blood volume in internal organs vessels</a:t>
            </a:r>
            <a:endParaRPr/>
          </a:p>
          <a:p>
            <a:pPr indent="-342900" lvl="0" marL="342900" marR="0" rtl="0" algn="l">
              <a:lnSpc>
                <a:spcPct val="100000"/>
              </a:lnSpc>
              <a:spcBef>
                <a:spcPts val="24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342900" lvl="0" marL="342900" marR="0" rtl="0" algn="l">
              <a:lnSpc>
                <a:spcPct val="13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Decrease of muscle tonus, AP, HR, RR</a:t>
            </a:r>
            <a:endParaRPr/>
          </a:p>
        </p:txBody>
      </p:sp>
      <p:sp>
        <p:nvSpPr>
          <p:cNvPr id="462" name="Google Shape;462;p56"/>
          <p:cNvSpPr txBox="1"/>
          <p:nvPr>
            <p:ph type="title"/>
          </p:nvPr>
        </p:nvSpPr>
        <p:spPr>
          <a:xfrm>
            <a:off x="609600" y="457200"/>
            <a:ext cx="8077200" cy="1143000"/>
          </a:xfrm>
          <a:prstGeom prst="rect">
            <a:avLst/>
          </a:prstGeom>
          <a:noFill/>
          <a:ln>
            <a:noFill/>
          </a:ln>
        </p:spPr>
        <p:txBody>
          <a:bodyPr anchorCtr="0" anchor="ctr" bIns="46025" lIns="92075" spcFirstLastPara="1" rIns="92075" wrap="square" tIns="46025">
            <a:noAutofit/>
          </a:bodyPr>
          <a:lstStyle/>
          <a:p>
            <a:pPr indent="0" lvl="0" marL="0" marR="0" rtl="0" algn="ctr">
              <a:lnSpc>
                <a:spcPct val="100000"/>
              </a:lnSpc>
              <a:spcBef>
                <a:spcPts val="0"/>
              </a:spcBef>
              <a:spcAft>
                <a:spcPts val="0"/>
              </a:spcAft>
              <a:buClr>
                <a:schemeClr val="accent2"/>
              </a:buClr>
              <a:buSzPts val="3200"/>
              <a:buFont typeface="Arial"/>
              <a:buNone/>
            </a:pPr>
            <a:r>
              <a:rPr b="1" i="0" lang="en-US" sz="3200" u="none" cap="none" strike="noStrike">
                <a:solidFill>
                  <a:schemeClr val="accent2"/>
                </a:solidFill>
                <a:latin typeface="Arial"/>
                <a:ea typeface="Arial"/>
                <a:cs typeface="Arial"/>
                <a:sym typeface="Arial"/>
              </a:rPr>
              <a:t>MAIN PARASYMPATHETIC INFLUENCE ON ORGANS AND TISSUES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57"/>
          <p:cNvSpPr txBox="1"/>
          <p:nvPr>
            <p:ph idx="4294967295" type="body"/>
          </p:nvPr>
        </p:nvSpPr>
        <p:spPr>
          <a:xfrm>
            <a:off x="304800" y="2533650"/>
            <a:ext cx="8610600" cy="2208212"/>
          </a:xfrm>
          <a:prstGeom prst="rect">
            <a:avLst/>
          </a:prstGeom>
          <a:noFill/>
          <a:ln>
            <a:noFill/>
          </a:ln>
        </p:spPr>
        <p:txBody>
          <a:bodyPr anchorCtr="0" anchor="t" bIns="44450" lIns="90475" spcFirstLastPara="1" rIns="90475" wrap="square" tIns="44450">
            <a:sp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Effects produced by the parasympathetic division </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relaxation</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food processing</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energy absorption</a:t>
            </a:r>
            <a:endParaRPr b="0" i="0" sz="1400" u="none" cap="none" strike="noStrike">
              <a:solidFill>
                <a:srgbClr val="000000"/>
              </a:solidFill>
              <a:latin typeface="Arial"/>
              <a:ea typeface="Arial"/>
              <a:cs typeface="Arial"/>
              <a:sym typeface="Arial"/>
            </a:endParaRPr>
          </a:p>
        </p:txBody>
      </p:sp>
      <p:sp>
        <p:nvSpPr>
          <p:cNvPr id="468" name="Google Shape;468;p57"/>
          <p:cNvSpPr txBox="1"/>
          <p:nvPr>
            <p:ph idx="4294967295" type="title"/>
          </p:nvPr>
        </p:nvSpPr>
        <p:spPr>
          <a:xfrm>
            <a:off x="457200" y="274637"/>
            <a:ext cx="8229600" cy="11430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accent2"/>
              </a:buClr>
              <a:buSzPts val="4400"/>
              <a:buFont typeface="Arial"/>
              <a:buNone/>
            </a:pPr>
            <a:r>
              <a:rPr b="0" i="0" lang="en-US" sz="4400" u="none" cap="none" strike="noStrike">
                <a:solidFill>
                  <a:schemeClr val="accent2"/>
                </a:solidFill>
                <a:latin typeface="Arial"/>
                <a:ea typeface="Arial"/>
                <a:cs typeface="Arial"/>
                <a:sym typeface="Arial"/>
              </a:rPr>
              <a:t>Parasympathetic activation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58"/>
          <p:cNvSpPr txBox="1"/>
          <p:nvPr>
            <p:ph type="title"/>
          </p:nvPr>
        </p:nvSpPr>
        <p:spPr>
          <a:xfrm>
            <a:off x="107950" y="692150"/>
            <a:ext cx="5184775" cy="5689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1" i="0" lang="en-US" sz="4000" u="none" cap="none" strike="noStrike">
                <a:solidFill>
                  <a:schemeClr val="accent2"/>
                </a:solidFill>
                <a:latin typeface="Arial"/>
                <a:ea typeface="Arial"/>
                <a:cs typeface="Arial"/>
                <a:sym typeface="Arial"/>
              </a:rPr>
              <a:t>Metasympathetic neural system </a:t>
            </a:r>
            <a:br>
              <a:rPr b="0" i="0" lang="en-US" sz="4400" u="none">
                <a:solidFill>
                  <a:schemeClr val="lt2"/>
                </a:solidFill>
                <a:latin typeface="Arial"/>
                <a:ea typeface="Arial"/>
                <a:cs typeface="Arial"/>
                <a:sym typeface="Arial"/>
              </a:rPr>
            </a:br>
            <a:br>
              <a:rPr b="0" i="0" lang="en-US" sz="4400" u="none">
                <a:solidFill>
                  <a:schemeClr val="lt2"/>
                </a:solidFill>
                <a:latin typeface="Arial"/>
                <a:ea typeface="Arial"/>
                <a:cs typeface="Arial"/>
                <a:sym typeface="Arial"/>
              </a:rPr>
            </a:br>
            <a:br>
              <a:rPr b="0" i="0" lang="en-US" sz="4400" u="none">
                <a:solidFill>
                  <a:schemeClr val="lt2"/>
                </a:solidFill>
                <a:latin typeface="Arial"/>
                <a:ea typeface="Arial"/>
                <a:cs typeface="Arial"/>
                <a:sym typeface="Arial"/>
              </a:rPr>
            </a:br>
            <a:r>
              <a:rPr b="1" i="0" lang="en-US" sz="4000" u="none" cap="none" strike="noStrike">
                <a:solidFill>
                  <a:schemeClr val="accent2"/>
                </a:solidFill>
                <a:latin typeface="Arial"/>
                <a:ea typeface="Arial"/>
                <a:cs typeface="Arial"/>
                <a:sym typeface="Arial"/>
              </a:rPr>
              <a:t>forms neurals intramurals plexus in internals organs</a:t>
            </a:r>
            <a:endParaRPr/>
          </a:p>
        </p:txBody>
      </p:sp>
      <p:pic>
        <p:nvPicPr>
          <p:cNvPr descr="ScanImage004" id="474" name="Google Shape;474;p58"/>
          <p:cNvPicPr preferRelativeResize="0"/>
          <p:nvPr/>
        </p:nvPicPr>
        <p:blipFill rotWithShape="1">
          <a:blip r:embed="rId3">
            <a:alphaModFix/>
          </a:blip>
          <a:srcRect b="0" l="0" r="0" t="0"/>
          <a:stretch/>
        </p:blipFill>
        <p:spPr>
          <a:xfrm>
            <a:off x="5435600" y="260350"/>
            <a:ext cx="3527425" cy="65532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59"/>
          <p:cNvSpPr txBox="1"/>
          <p:nvPr>
            <p:ph type="title"/>
          </p:nvPr>
        </p:nvSpPr>
        <p:spPr>
          <a:xfrm>
            <a:off x="827087" y="260350"/>
            <a:ext cx="7772400" cy="8382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400"/>
              <a:buFont typeface="Arial"/>
              <a:buNone/>
            </a:pPr>
            <a:r>
              <a:rPr b="1" i="0" lang="en-US" sz="4400" u="none" cap="none" strike="noStrike">
                <a:solidFill>
                  <a:schemeClr val="accent2"/>
                </a:solidFill>
                <a:latin typeface="Arial"/>
                <a:ea typeface="Arial"/>
                <a:cs typeface="Arial"/>
                <a:sym typeface="Arial"/>
              </a:rPr>
              <a:t>Metasympathetic system</a:t>
            </a:r>
            <a:endParaRPr/>
          </a:p>
        </p:txBody>
      </p:sp>
      <p:sp>
        <p:nvSpPr>
          <p:cNvPr id="480" name="Google Shape;480;p59"/>
          <p:cNvSpPr txBox="1"/>
          <p:nvPr>
            <p:ph idx="1" type="body"/>
          </p:nvPr>
        </p:nvSpPr>
        <p:spPr>
          <a:xfrm>
            <a:off x="107950" y="1125537"/>
            <a:ext cx="8856662" cy="59039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3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autonomic neural system of subserous, intramuscular and intramucous plexus of esophagus,  stomach, intestine, myocardium and all. </a:t>
            </a:r>
            <a:endParaRPr/>
          </a:p>
          <a:p>
            <a:pPr indent="-342900" lvl="0" marL="342900" marR="0" rtl="0" algn="l">
              <a:lnSpc>
                <a:spcPct val="13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MNS are composed of motors neurons (Dogel cells I), sensitives neurons (Dogel cells II)  and associative neurons (Dogel cells III)</a:t>
            </a:r>
            <a:endParaRPr/>
          </a:p>
          <a:p>
            <a:pPr indent="-342900" lvl="0" marL="342900" marR="0" rtl="0" algn="l">
              <a:lnSpc>
                <a:spcPct val="130000"/>
              </a:lnSpc>
              <a:spcBef>
                <a:spcPts val="160"/>
              </a:spcBef>
              <a:spcAft>
                <a:spcPts val="0"/>
              </a:spcAft>
              <a:buClr>
                <a:schemeClr val="dk1"/>
              </a:buClr>
              <a:buSzPts val="800"/>
              <a:buFont typeface="Arial"/>
              <a:buNone/>
            </a:pPr>
            <a:r>
              <a:t/>
            </a:r>
            <a:endParaRPr b="0" i="0" sz="800" u="none" cap="none" strike="noStrike">
              <a:solidFill>
                <a:schemeClr val="dk1"/>
              </a:solidFill>
              <a:latin typeface="Arial"/>
              <a:ea typeface="Arial"/>
              <a:cs typeface="Arial"/>
              <a:sym typeface="Arial"/>
            </a:endParaRPr>
          </a:p>
          <a:p>
            <a:pPr indent="-342900" lvl="0" marL="342900" marR="0" rtl="0" algn="l">
              <a:lnSpc>
                <a:spcPct val="13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MNS reflexes have neuronal centers at local level - in intramurals ganglions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60"/>
          <p:cNvSpPr txBox="1"/>
          <p:nvPr>
            <p:ph type="title"/>
          </p:nvPr>
        </p:nvSpPr>
        <p:spPr>
          <a:xfrm>
            <a:off x="827087" y="0"/>
            <a:ext cx="7632700" cy="57626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1" i="0" lang="en-US" sz="4000" u="none" cap="none" strike="noStrike">
                <a:solidFill>
                  <a:schemeClr val="accent2"/>
                </a:solidFill>
                <a:latin typeface="Arial"/>
                <a:ea typeface="Arial"/>
                <a:cs typeface="Arial"/>
                <a:sym typeface="Arial"/>
              </a:rPr>
              <a:t>Metasympathetic system</a:t>
            </a:r>
            <a:endParaRPr/>
          </a:p>
        </p:txBody>
      </p:sp>
      <p:sp>
        <p:nvSpPr>
          <p:cNvPr id="486" name="Google Shape;486;p60"/>
          <p:cNvSpPr txBox="1"/>
          <p:nvPr>
            <p:ph idx="1" type="body"/>
          </p:nvPr>
        </p:nvSpPr>
        <p:spPr>
          <a:xfrm>
            <a:off x="0" y="620712"/>
            <a:ext cx="9144000" cy="57610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accent2"/>
              </a:buClr>
              <a:buSzPts val="2800"/>
              <a:buFont typeface="Arial"/>
              <a:buChar char="•"/>
            </a:pPr>
            <a:r>
              <a:rPr b="0" i="0" lang="en-US" sz="2800" u="none" cap="none" strike="noStrike">
                <a:solidFill>
                  <a:schemeClr val="accent2"/>
                </a:solidFill>
                <a:latin typeface="Arial"/>
                <a:ea typeface="Arial"/>
                <a:cs typeface="Arial"/>
                <a:sym typeface="Arial"/>
              </a:rPr>
              <a:t>Preganglionic </a:t>
            </a:r>
            <a:r>
              <a:rPr b="0" i="0" lang="en-US" sz="2800" u="none" cap="none" strike="noStrike">
                <a:solidFill>
                  <a:schemeClr val="dk1"/>
                </a:solidFill>
                <a:latin typeface="Arial"/>
                <a:ea typeface="Arial"/>
                <a:cs typeface="Arial"/>
                <a:sym typeface="Arial"/>
              </a:rPr>
              <a:t>(afferent) fibers terminate  in </a:t>
            </a:r>
            <a:r>
              <a:rPr b="0" i="0" lang="en-US" sz="2800" u="none" cap="none" strike="noStrike">
                <a:solidFill>
                  <a:schemeClr val="accent2"/>
                </a:solidFill>
                <a:latin typeface="Arial"/>
                <a:ea typeface="Arial"/>
                <a:cs typeface="Arial"/>
                <a:sym typeface="Arial"/>
              </a:rPr>
              <a:t>intramurals</a:t>
            </a:r>
            <a:r>
              <a:rPr b="0" i="0" lang="en-US" sz="2800" u="none" cap="none" strike="noStrike">
                <a:solidFill>
                  <a:srgbClr val="FFFF00"/>
                </a:solidFill>
                <a:latin typeface="Arial"/>
                <a:ea typeface="Arial"/>
                <a:cs typeface="Arial"/>
                <a:sym typeface="Arial"/>
              </a:rPr>
              <a:t> </a:t>
            </a:r>
            <a:r>
              <a:rPr b="0" i="0" lang="en-US" sz="2800" u="none" cap="none" strike="noStrike">
                <a:solidFill>
                  <a:schemeClr val="accent2"/>
                </a:solidFill>
                <a:latin typeface="Arial"/>
                <a:ea typeface="Arial"/>
                <a:cs typeface="Arial"/>
                <a:sym typeface="Arial"/>
              </a:rPr>
              <a:t>ganglions.</a:t>
            </a:r>
            <a:endParaRPr/>
          </a:p>
          <a:p>
            <a:pPr indent="-342900" lvl="0" marL="34290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accent2"/>
              </a:solidFill>
              <a:latin typeface="Arial"/>
              <a:ea typeface="Arial"/>
              <a:cs typeface="Arial"/>
              <a:sym typeface="Arial"/>
            </a:endParaRPr>
          </a:p>
          <a:p>
            <a:pPr indent="-342900" lvl="0" marL="34290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P-cells are placed in ganglions of intramuscular and submucous plexus.</a:t>
            </a:r>
            <a:endParaRPr/>
          </a:p>
          <a:p>
            <a:pPr indent="-342900" lvl="0" marL="34290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342900" lvl="0" marL="34290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Synapses of intramurals ganglions are blocked by ganglioblockers, but not curare like substanses as neuro-muscular synapses of skeletal muscles</a:t>
            </a:r>
            <a:endParaRPr/>
          </a:p>
          <a:p>
            <a:pPr indent="-342900" lvl="0" marL="34290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342900" lvl="0" marL="34290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Endings of postganglionic (efferent) fibers secret </a:t>
            </a:r>
            <a:r>
              <a:rPr b="0" i="0" lang="en-US" sz="2800" u="none" cap="none" strike="noStrike">
                <a:solidFill>
                  <a:schemeClr val="accent2"/>
                </a:solidFill>
                <a:latin typeface="Arial"/>
                <a:ea typeface="Arial"/>
                <a:cs typeface="Arial"/>
                <a:sym typeface="Arial"/>
              </a:rPr>
              <a:t>АCh, NA, A, purin, serotonin, DOPA, histamine, GABA and all.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61"/>
          <p:cNvSpPr txBox="1"/>
          <p:nvPr>
            <p:ph type="title"/>
          </p:nvPr>
        </p:nvSpPr>
        <p:spPr>
          <a:xfrm>
            <a:off x="395287" y="1700212"/>
            <a:ext cx="3381375"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400"/>
              <a:buFont typeface="Arial"/>
              <a:buNone/>
            </a:pPr>
            <a:r>
              <a:rPr b="0" i="0" lang="en-US" sz="4400" u="none" cap="none" strike="noStrike">
                <a:solidFill>
                  <a:schemeClr val="accent2"/>
                </a:solidFill>
                <a:latin typeface="Arial"/>
                <a:ea typeface="Arial"/>
                <a:cs typeface="Arial"/>
                <a:sym typeface="Arial"/>
              </a:rPr>
              <a:t>ANS reflexes</a:t>
            </a:r>
            <a:endParaRPr/>
          </a:p>
        </p:txBody>
      </p:sp>
      <p:pic>
        <p:nvPicPr>
          <p:cNvPr descr="ScanImage005" id="492" name="Google Shape;492;p61"/>
          <p:cNvPicPr preferRelativeResize="0"/>
          <p:nvPr/>
        </p:nvPicPr>
        <p:blipFill rotWithShape="1">
          <a:blip r:embed="rId3">
            <a:alphaModFix/>
          </a:blip>
          <a:srcRect b="0" l="0" r="0" t="0"/>
          <a:stretch/>
        </p:blipFill>
        <p:spPr>
          <a:xfrm>
            <a:off x="4067175" y="188912"/>
            <a:ext cx="4664075" cy="5761037"/>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62"/>
          <p:cNvSpPr txBox="1"/>
          <p:nvPr>
            <p:ph type="title"/>
          </p:nvPr>
        </p:nvSpPr>
        <p:spPr>
          <a:xfrm>
            <a:off x="152400" y="381000"/>
            <a:ext cx="8763000" cy="1066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600"/>
              <a:buFont typeface="Arial"/>
              <a:buNone/>
            </a:pPr>
            <a:r>
              <a:rPr b="0" i="0" lang="en-US" sz="3600" u="none" cap="none" strike="noStrike">
                <a:solidFill>
                  <a:schemeClr val="accent2"/>
                </a:solidFill>
                <a:latin typeface="Arial"/>
                <a:ea typeface="Arial"/>
                <a:cs typeface="Arial"/>
                <a:sym typeface="Arial"/>
              </a:rPr>
              <a:t>General plan of reflex arc composition :</a:t>
            </a:r>
            <a:endParaRPr/>
          </a:p>
        </p:txBody>
      </p:sp>
      <p:sp>
        <p:nvSpPr>
          <p:cNvPr id="498" name="Google Shape;498;p62"/>
          <p:cNvSpPr txBox="1"/>
          <p:nvPr>
            <p:ph idx="1" type="body"/>
          </p:nvPr>
        </p:nvSpPr>
        <p:spPr>
          <a:xfrm>
            <a:off x="228600" y="1905000"/>
            <a:ext cx="8763000" cy="4419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   - </a:t>
            </a:r>
            <a:r>
              <a:rPr b="1" i="0" lang="en-US" sz="2400" u="none" cap="none" strike="noStrike">
                <a:solidFill>
                  <a:schemeClr val="dk1"/>
                </a:solidFill>
                <a:latin typeface="Arial"/>
                <a:ea typeface="Arial"/>
                <a:cs typeface="Arial"/>
                <a:sym typeface="Arial"/>
              </a:rPr>
              <a:t>receptors</a:t>
            </a:r>
            <a:endParaRPr/>
          </a:p>
          <a:p>
            <a:pPr indent="-342900" lvl="0" marL="342900" marR="0" rtl="0" algn="l">
              <a:lnSpc>
                <a:spcPct val="150000"/>
              </a:lnSpc>
              <a:spcBef>
                <a:spcPts val="48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   - afferent fibers</a:t>
            </a:r>
            <a:endParaRPr/>
          </a:p>
          <a:p>
            <a:pPr indent="-342900" lvl="0" marL="342900" marR="0" rtl="0" algn="l">
              <a:lnSpc>
                <a:spcPct val="150000"/>
              </a:lnSpc>
              <a:spcBef>
                <a:spcPts val="48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   - central neurons</a:t>
            </a:r>
            <a:endParaRPr/>
          </a:p>
          <a:p>
            <a:pPr indent="-342900" lvl="0" marL="342900" marR="0" rtl="0" algn="l">
              <a:lnSpc>
                <a:spcPct val="150000"/>
              </a:lnSpc>
              <a:spcBef>
                <a:spcPts val="48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   - efferent fibers</a:t>
            </a:r>
            <a:endParaRPr/>
          </a:p>
          <a:p>
            <a:pPr indent="-342900" lvl="0" marL="342900" marR="0" rtl="0" algn="l">
              <a:lnSpc>
                <a:spcPct val="150000"/>
              </a:lnSpc>
              <a:spcBef>
                <a:spcPts val="48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   - working organ</a:t>
            </a:r>
            <a:endParaRPr/>
          </a:p>
          <a:p>
            <a:pPr indent="-342900" lvl="0" marL="342900" marR="0" rtl="0" algn="l">
              <a:lnSpc>
                <a:spcPct val="150000"/>
              </a:lnSpc>
              <a:spcBef>
                <a:spcPts val="480"/>
              </a:spcBef>
              <a:spcAft>
                <a:spcPts val="0"/>
              </a:spcAft>
              <a:buClr>
                <a:schemeClr val="dk1"/>
              </a:buClr>
              <a:buSzPts val="2400"/>
              <a:buFont typeface="Arial"/>
              <a:buChar char="•"/>
            </a:pPr>
            <a:r>
              <a:rPr b="1" i="0" lang="en-US" sz="2400" u="none" cap="none" strike="noStrike">
                <a:solidFill>
                  <a:schemeClr val="dk1"/>
                </a:solidFill>
                <a:latin typeface="Arial"/>
                <a:ea typeface="Arial"/>
                <a:cs typeface="Arial"/>
                <a:sym typeface="Arial"/>
              </a:rPr>
              <a:t>Peculiarity of autonomic reflex arc:</a:t>
            </a:r>
            <a:endParaRPr/>
          </a:p>
          <a:p>
            <a:pPr indent="-342900" lvl="0" marL="342900" marR="0" rtl="0" algn="l">
              <a:lnSpc>
                <a:spcPct val="150000"/>
              </a:lnSpc>
              <a:spcBef>
                <a:spcPts val="48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   - efferent fibers are situated in ganglia out of CNS</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63"/>
          <p:cNvSpPr txBox="1"/>
          <p:nvPr>
            <p:ph type="title"/>
          </p:nvPr>
        </p:nvSpPr>
        <p:spPr>
          <a:xfrm>
            <a:off x="684212" y="0"/>
            <a:ext cx="76327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600"/>
              <a:buFont typeface="Arial"/>
              <a:buNone/>
            </a:pPr>
            <a:r>
              <a:rPr b="1" i="0" lang="en-US" sz="3600" u="none" cap="none" strike="noStrike">
                <a:solidFill>
                  <a:schemeClr val="accent2"/>
                </a:solidFill>
                <a:latin typeface="Arial"/>
                <a:ea typeface="Arial"/>
                <a:cs typeface="Arial"/>
                <a:sym typeface="Arial"/>
              </a:rPr>
              <a:t>Main differences between somatic and autonomic reflex arcs</a:t>
            </a:r>
            <a:endParaRPr/>
          </a:p>
        </p:txBody>
      </p:sp>
      <p:pic>
        <p:nvPicPr>
          <p:cNvPr descr="ScanImage001" id="504" name="Google Shape;504;p63"/>
          <p:cNvPicPr preferRelativeResize="0"/>
          <p:nvPr/>
        </p:nvPicPr>
        <p:blipFill rotWithShape="1">
          <a:blip r:embed="rId3">
            <a:alphaModFix/>
          </a:blip>
          <a:srcRect b="0" l="0" r="0" t="0"/>
          <a:stretch/>
        </p:blipFill>
        <p:spPr>
          <a:xfrm>
            <a:off x="468312" y="1196975"/>
            <a:ext cx="7991475" cy="48482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64"/>
          <p:cNvSpPr/>
          <p:nvPr/>
        </p:nvSpPr>
        <p:spPr>
          <a:xfrm>
            <a:off x="1328737" y="2276475"/>
            <a:ext cx="9144000" cy="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510" name="Google Shape;510;p64"/>
          <p:cNvPicPr preferRelativeResize="0"/>
          <p:nvPr/>
        </p:nvPicPr>
        <p:blipFill rotWithShape="1">
          <a:blip r:embed="rId3">
            <a:alphaModFix/>
          </a:blip>
          <a:srcRect b="0" l="0" r="0" t="0"/>
          <a:stretch/>
        </p:blipFill>
        <p:spPr>
          <a:xfrm>
            <a:off x="152400" y="1447800"/>
            <a:ext cx="8816975" cy="3505200"/>
          </a:xfrm>
          <a:prstGeom prst="rect">
            <a:avLst/>
          </a:prstGeom>
          <a:noFill/>
          <a:ln>
            <a:noFill/>
          </a:ln>
        </p:spPr>
      </p:pic>
      <p:sp>
        <p:nvSpPr>
          <p:cNvPr id="511" name="Google Shape;511;p64"/>
          <p:cNvSpPr/>
          <p:nvPr/>
        </p:nvSpPr>
        <p:spPr>
          <a:xfrm>
            <a:off x="0" y="228600"/>
            <a:ext cx="9144000" cy="94615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2800"/>
              <a:buFont typeface="Arial"/>
              <a:buNone/>
            </a:pPr>
            <a:r>
              <a:rPr b="1" i="0" lang="en-US" sz="2800" u="none" cap="none" strike="noStrike">
                <a:solidFill>
                  <a:schemeClr val="accent2"/>
                </a:solidFill>
                <a:latin typeface="Arial"/>
                <a:ea typeface="Arial"/>
                <a:cs typeface="Arial"/>
                <a:sym typeface="Arial"/>
              </a:rPr>
              <a:t>Schematic illustration of the ANS efferent pathway compared with the somatic motor system.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65"/>
          <p:cNvSpPr txBox="1"/>
          <p:nvPr>
            <p:ph type="title"/>
          </p:nvPr>
        </p:nvSpPr>
        <p:spPr>
          <a:xfrm>
            <a:off x="827087" y="260350"/>
            <a:ext cx="7620000" cy="533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600"/>
              <a:buFont typeface="Arial"/>
              <a:buNone/>
            </a:pPr>
            <a:r>
              <a:rPr b="1" i="0" lang="en-US" sz="3600" u="none" cap="none" strike="noStrike">
                <a:solidFill>
                  <a:schemeClr val="accent2"/>
                </a:solidFill>
                <a:latin typeface="Arial"/>
                <a:ea typeface="Arial"/>
                <a:cs typeface="Arial"/>
                <a:sym typeface="Arial"/>
              </a:rPr>
              <a:t>Classification of vegetative reflexes</a:t>
            </a:r>
            <a:endParaRPr/>
          </a:p>
        </p:txBody>
      </p:sp>
      <p:sp>
        <p:nvSpPr>
          <p:cNvPr id="517" name="Google Shape;517;p65"/>
          <p:cNvSpPr txBox="1"/>
          <p:nvPr>
            <p:ph idx="1" type="body"/>
          </p:nvPr>
        </p:nvSpPr>
        <p:spPr>
          <a:xfrm>
            <a:off x="0" y="990600"/>
            <a:ext cx="9144000" cy="5867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accent2"/>
              </a:buClr>
              <a:buSzPts val="2200"/>
              <a:buFont typeface="Arial"/>
              <a:buChar char="•"/>
            </a:pPr>
            <a:r>
              <a:rPr b="1" i="0" lang="en-US" sz="2200" u="none" cap="none" strike="noStrike">
                <a:solidFill>
                  <a:schemeClr val="accent2"/>
                </a:solidFill>
                <a:latin typeface="Arial"/>
                <a:ea typeface="Arial"/>
                <a:cs typeface="Arial"/>
                <a:sym typeface="Arial"/>
              </a:rPr>
              <a:t>viscero-dermal</a:t>
            </a:r>
            <a:r>
              <a:rPr b="0" i="0" lang="en-US" sz="2200" u="none" cap="none" strike="noStrike">
                <a:solidFill>
                  <a:schemeClr val="dk1"/>
                </a:solidFill>
                <a:latin typeface="Arial"/>
                <a:ea typeface="Arial"/>
                <a:cs typeface="Arial"/>
                <a:sym typeface="Arial"/>
              </a:rPr>
              <a:t> reflexes (reflecting zones of stenocardia)</a:t>
            </a:r>
            <a:endParaRPr/>
          </a:p>
          <a:p>
            <a:pPr indent="-342900" lvl="0" marL="342900" marR="0" rtl="0" algn="l">
              <a:lnSpc>
                <a:spcPct val="150000"/>
              </a:lnSpc>
              <a:spcBef>
                <a:spcPts val="440"/>
              </a:spcBef>
              <a:spcAft>
                <a:spcPts val="0"/>
              </a:spcAft>
              <a:buClr>
                <a:schemeClr val="accent2"/>
              </a:buClr>
              <a:buSzPts val="2200"/>
              <a:buFont typeface="Arial"/>
              <a:buChar char="•"/>
            </a:pPr>
            <a:r>
              <a:rPr b="1" i="0" lang="en-US" sz="2200" u="none" cap="none" strike="noStrike">
                <a:solidFill>
                  <a:schemeClr val="accent2"/>
                </a:solidFill>
                <a:latin typeface="Arial"/>
                <a:ea typeface="Arial"/>
                <a:cs typeface="Arial"/>
                <a:sym typeface="Arial"/>
              </a:rPr>
              <a:t>Dermatovisceral reflexes</a:t>
            </a:r>
            <a:r>
              <a:rPr b="0" i="0" lang="en-US" sz="2200" u="none" cap="none" strike="noStrike">
                <a:solidFill>
                  <a:schemeClr val="dk1"/>
                </a:solidFill>
                <a:latin typeface="Arial"/>
                <a:ea typeface="Arial"/>
                <a:cs typeface="Arial"/>
                <a:sym typeface="Arial"/>
              </a:rPr>
              <a:t> (physio-, reflexotherapy)</a:t>
            </a:r>
            <a:endParaRPr/>
          </a:p>
          <a:p>
            <a:pPr indent="-342900" lvl="0" marL="342900" marR="0" rtl="0" algn="l">
              <a:lnSpc>
                <a:spcPct val="150000"/>
              </a:lnSpc>
              <a:spcBef>
                <a:spcPts val="440"/>
              </a:spcBef>
              <a:spcAft>
                <a:spcPts val="0"/>
              </a:spcAft>
              <a:buClr>
                <a:schemeClr val="accent2"/>
              </a:buClr>
              <a:buSzPts val="2200"/>
              <a:buFont typeface="Arial"/>
              <a:buChar char="•"/>
            </a:pPr>
            <a:r>
              <a:rPr b="1" i="0" lang="en-US" sz="2200" u="none" cap="none" strike="noStrike">
                <a:solidFill>
                  <a:schemeClr val="accent2"/>
                </a:solidFill>
                <a:latin typeface="Arial"/>
                <a:ea typeface="Arial"/>
                <a:cs typeface="Arial"/>
                <a:sym typeface="Arial"/>
              </a:rPr>
              <a:t>Viscero-visceral </a:t>
            </a:r>
            <a:r>
              <a:rPr b="1" i="0" lang="en-US" sz="2200" u="none" cap="none" strike="noStrike">
                <a:solidFill>
                  <a:schemeClr val="dk1"/>
                </a:solidFill>
                <a:latin typeface="Arial"/>
                <a:ea typeface="Arial"/>
                <a:cs typeface="Arial"/>
                <a:sym typeface="Arial"/>
              </a:rPr>
              <a:t>reflex</a:t>
            </a:r>
            <a:r>
              <a:rPr b="0" i="0" lang="en-US" sz="2200" u="none" cap="none" strike="noStrike">
                <a:solidFill>
                  <a:schemeClr val="dk1"/>
                </a:solidFill>
                <a:latin typeface="Arial"/>
                <a:ea typeface="Arial"/>
                <a:cs typeface="Arial"/>
                <a:sym typeface="Arial"/>
              </a:rPr>
              <a:t> ( gastrocardial reflex)</a:t>
            </a:r>
            <a:endParaRPr/>
          </a:p>
          <a:p>
            <a:pPr indent="-342900" lvl="0" marL="342900" marR="0" rtl="0" algn="l">
              <a:lnSpc>
                <a:spcPct val="150000"/>
              </a:lnSpc>
              <a:spcBef>
                <a:spcPts val="440"/>
              </a:spcBef>
              <a:spcAft>
                <a:spcPts val="0"/>
              </a:spcAft>
              <a:buClr>
                <a:schemeClr val="accent2"/>
              </a:buClr>
              <a:buSzPts val="2200"/>
              <a:buFont typeface="Arial"/>
              <a:buChar char="•"/>
            </a:pPr>
            <a:r>
              <a:rPr b="1" i="0" lang="en-US" sz="2200" u="none" cap="none" strike="noStrike">
                <a:solidFill>
                  <a:schemeClr val="accent2"/>
                </a:solidFill>
                <a:latin typeface="Arial"/>
                <a:ea typeface="Arial"/>
                <a:cs typeface="Arial"/>
                <a:sym typeface="Arial"/>
              </a:rPr>
              <a:t>Viscero-motor reflex</a:t>
            </a:r>
            <a:r>
              <a:rPr b="0" i="0" lang="en-US" sz="2200" u="none" cap="none" strike="noStrike">
                <a:solidFill>
                  <a:schemeClr val="dk1"/>
                </a:solidFill>
                <a:latin typeface="Arial"/>
                <a:ea typeface="Arial"/>
                <a:cs typeface="Arial"/>
                <a:sym typeface="Arial"/>
              </a:rPr>
              <a:t> (defence, special position of patient)</a:t>
            </a:r>
            <a:endParaRPr/>
          </a:p>
          <a:p>
            <a:pPr indent="-342900" lvl="0" marL="342900" marR="0" rtl="0" algn="l">
              <a:lnSpc>
                <a:spcPct val="150000"/>
              </a:lnSpc>
              <a:spcBef>
                <a:spcPts val="440"/>
              </a:spcBef>
              <a:spcAft>
                <a:spcPts val="0"/>
              </a:spcAft>
              <a:buClr>
                <a:schemeClr val="accent2"/>
              </a:buClr>
              <a:buSzPts val="2200"/>
              <a:buFont typeface="Arial"/>
              <a:buChar char="•"/>
            </a:pPr>
            <a:r>
              <a:rPr b="1" i="0" lang="en-US" sz="2200" u="none" cap="none" strike="noStrike">
                <a:solidFill>
                  <a:schemeClr val="accent2"/>
                </a:solidFill>
                <a:latin typeface="Arial"/>
                <a:ea typeface="Arial"/>
                <a:cs typeface="Arial"/>
                <a:sym typeface="Arial"/>
              </a:rPr>
              <a:t>Motor – visceral</a:t>
            </a:r>
            <a:r>
              <a:rPr b="1" i="0" lang="en-US" sz="2200" u="none" cap="none" strike="noStrike">
                <a:solidFill>
                  <a:schemeClr val="dk1"/>
                </a:solidFill>
                <a:latin typeface="Arial"/>
                <a:ea typeface="Arial"/>
                <a:cs typeface="Arial"/>
                <a:sym typeface="Arial"/>
              </a:rPr>
              <a:t> reflexes</a:t>
            </a:r>
            <a:r>
              <a:rPr b="0" i="0" lang="en-US" sz="2200" u="none" cap="none" strike="noStrike">
                <a:solidFill>
                  <a:schemeClr val="dk1"/>
                </a:solidFill>
                <a:latin typeface="Arial"/>
                <a:ea typeface="Arial"/>
                <a:cs typeface="Arial"/>
                <a:sym typeface="Arial"/>
              </a:rPr>
              <a:t> (basis for treatment exercise use)</a:t>
            </a:r>
            <a:endParaRPr/>
          </a:p>
          <a:p>
            <a:pPr indent="-342900" lvl="0" marL="342900" marR="0" rtl="0" algn="l">
              <a:lnSpc>
                <a:spcPct val="150000"/>
              </a:lnSpc>
              <a:spcBef>
                <a:spcPts val="440"/>
              </a:spcBef>
              <a:spcAft>
                <a:spcPts val="0"/>
              </a:spcAft>
              <a:buClr>
                <a:schemeClr val="accent2"/>
              </a:buClr>
              <a:buSzPts val="2200"/>
              <a:buFont typeface="Arial"/>
              <a:buChar char="•"/>
            </a:pPr>
            <a:r>
              <a:rPr b="1" i="0" lang="en-US" sz="2200" u="none" cap="none" strike="noStrike">
                <a:solidFill>
                  <a:schemeClr val="accent2"/>
                </a:solidFill>
                <a:latin typeface="Arial"/>
                <a:ea typeface="Arial"/>
                <a:cs typeface="Arial"/>
                <a:sym typeface="Arial"/>
              </a:rPr>
              <a:t>Local </a:t>
            </a:r>
            <a:r>
              <a:rPr b="0" i="0" lang="en-US" sz="2200" u="none" cap="none" strike="noStrike">
                <a:solidFill>
                  <a:schemeClr val="dk1"/>
                </a:solidFill>
                <a:latin typeface="Arial"/>
                <a:ea typeface="Arial"/>
                <a:cs typeface="Arial"/>
                <a:sym typeface="Arial"/>
              </a:rPr>
              <a:t>(autonomous) ganglional axon – reflexes :</a:t>
            </a:r>
            <a:endParaRPr/>
          </a:p>
          <a:p>
            <a:pPr indent="-342900" lvl="0" marL="342900" marR="0" rtl="0" algn="l">
              <a:lnSpc>
                <a:spcPct val="150000"/>
              </a:lnSpc>
              <a:spcBef>
                <a:spcPts val="440"/>
              </a:spcBef>
              <a:spcAft>
                <a:spcPts val="0"/>
              </a:spcAft>
              <a:buClr>
                <a:schemeClr val="dk1"/>
              </a:buClr>
              <a:buSzPts val="2200"/>
              <a:buFont typeface="Arial"/>
              <a:buNone/>
            </a:pPr>
            <a:r>
              <a:rPr b="0" i="0" lang="en-US" sz="2200" u="none" cap="none" strike="noStrike">
                <a:solidFill>
                  <a:schemeClr val="dk1"/>
                </a:solidFill>
                <a:latin typeface="Arial"/>
                <a:ea typeface="Arial"/>
                <a:cs typeface="Arial"/>
                <a:sym typeface="Arial"/>
              </a:rPr>
              <a:t>   - internal (centers are situated in </a:t>
            </a:r>
            <a:r>
              <a:rPr b="0" i="0" lang="en-US" sz="2200" u="none" cap="none" strike="noStrike">
                <a:solidFill>
                  <a:schemeClr val="accent2"/>
                </a:solidFill>
                <a:latin typeface="Arial"/>
                <a:ea typeface="Arial"/>
                <a:cs typeface="Arial"/>
                <a:sym typeface="Arial"/>
              </a:rPr>
              <a:t>intramural</a:t>
            </a:r>
            <a:r>
              <a:rPr b="0" i="0" lang="en-US" sz="2200" u="none" cap="none" strike="noStrike">
                <a:solidFill>
                  <a:schemeClr val="dk1"/>
                </a:solidFill>
                <a:latin typeface="Arial"/>
                <a:ea typeface="Arial"/>
                <a:cs typeface="Arial"/>
                <a:sym typeface="Arial"/>
              </a:rPr>
              <a:t> ganglions)</a:t>
            </a:r>
            <a:endParaRPr/>
          </a:p>
          <a:p>
            <a:pPr indent="-342900" lvl="0" marL="342900" marR="0" rtl="0" algn="l">
              <a:lnSpc>
                <a:spcPct val="150000"/>
              </a:lnSpc>
              <a:spcBef>
                <a:spcPts val="440"/>
              </a:spcBef>
              <a:spcAft>
                <a:spcPts val="0"/>
              </a:spcAft>
              <a:buClr>
                <a:schemeClr val="dk1"/>
              </a:buClr>
              <a:buSzPts val="2200"/>
              <a:buFont typeface="Arial"/>
              <a:buNone/>
            </a:pPr>
            <a:r>
              <a:rPr b="0" i="0" lang="en-US" sz="2200" u="none" cap="none" strike="noStrike">
                <a:solidFill>
                  <a:schemeClr val="dk1"/>
                </a:solidFill>
                <a:latin typeface="Arial"/>
                <a:ea typeface="Arial"/>
                <a:cs typeface="Arial"/>
                <a:sym typeface="Arial"/>
              </a:rPr>
              <a:t>   - prevertebral (centers are situated in </a:t>
            </a:r>
            <a:r>
              <a:rPr b="0" i="0" lang="en-US" sz="2200" u="none" cap="none" strike="noStrike">
                <a:solidFill>
                  <a:schemeClr val="accent2"/>
                </a:solidFill>
                <a:latin typeface="Arial"/>
                <a:ea typeface="Arial"/>
                <a:cs typeface="Arial"/>
                <a:sym typeface="Arial"/>
              </a:rPr>
              <a:t>prevertebral ganglions</a:t>
            </a:r>
            <a:r>
              <a:rPr b="0" i="0" lang="en-US" sz="2200" u="none" cap="none" strike="noStrike">
                <a:solidFill>
                  <a:schemeClr val="dk1"/>
                </a:solidFill>
                <a:latin typeface="Arial"/>
                <a:ea typeface="Arial"/>
                <a:cs typeface="Arial"/>
                <a:sym typeface="Arial"/>
              </a:rPr>
              <a:t>)</a:t>
            </a:r>
            <a:endParaRPr/>
          </a:p>
          <a:p>
            <a:pPr indent="-342900" lvl="0" marL="342900" marR="0" rtl="0" algn="l">
              <a:lnSpc>
                <a:spcPct val="150000"/>
              </a:lnSpc>
              <a:spcBef>
                <a:spcPts val="440"/>
              </a:spcBef>
              <a:spcAft>
                <a:spcPts val="0"/>
              </a:spcAft>
              <a:buClr>
                <a:schemeClr val="dk1"/>
              </a:buClr>
              <a:buSzPts val="2200"/>
              <a:buFont typeface="Arial"/>
              <a:buNone/>
            </a:pPr>
            <a:r>
              <a:rPr b="0" i="0" lang="en-US" sz="2200" u="none" cap="none" strike="noStrike">
                <a:solidFill>
                  <a:schemeClr val="dk1"/>
                </a:solidFill>
                <a:latin typeface="Arial"/>
                <a:ea typeface="Arial"/>
                <a:cs typeface="Arial"/>
                <a:sym typeface="Arial"/>
              </a:rPr>
              <a:t>   - paravertebral (centers are situated in </a:t>
            </a:r>
            <a:r>
              <a:rPr b="0" i="0" lang="en-US" sz="2200" u="none" cap="none" strike="noStrike">
                <a:solidFill>
                  <a:schemeClr val="accent2"/>
                </a:solidFill>
                <a:latin typeface="Arial"/>
                <a:ea typeface="Arial"/>
                <a:cs typeface="Arial"/>
                <a:sym typeface="Arial"/>
              </a:rPr>
              <a:t>paravertebral ganglions</a:t>
            </a:r>
            <a:r>
              <a:rPr b="0" i="0" lang="en-US" sz="2200" u="none" cap="none" strike="noStrike">
                <a:solidFill>
                  <a:schemeClr val="dk1"/>
                </a:solidFill>
                <a:latin typeface="Arial"/>
                <a:ea typeface="Arial"/>
                <a:cs typeface="Arial"/>
                <a:sym typeface="Arial"/>
              </a:rPr>
              <a:t>) </a:t>
            </a:r>
            <a:r>
              <a:rPr b="0" i="0" lang="en-US" sz="2200" u="none" cap="none" strike="noStrike">
                <a:solidFill>
                  <a:schemeClr val="accent2"/>
                </a:solidFill>
                <a:latin typeface="Arial"/>
                <a:ea typeface="Arial"/>
                <a:cs typeface="Arial"/>
                <a:sym typeface="Arial"/>
              </a:rPr>
              <a:t>Conditional, unconditional;              extero-, interoreceptive</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66"/>
          <p:cNvSpPr txBox="1"/>
          <p:nvPr>
            <p:ph type="title"/>
          </p:nvPr>
        </p:nvSpPr>
        <p:spPr>
          <a:xfrm>
            <a:off x="1143000" y="228600"/>
            <a:ext cx="6934200" cy="533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600"/>
              <a:buFont typeface="Arial"/>
              <a:buNone/>
            </a:pPr>
            <a:r>
              <a:rPr b="0" i="0" lang="en-US" sz="3600" u="none" cap="none" strike="noStrike">
                <a:solidFill>
                  <a:schemeClr val="accent2"/>
                </a:solidFill>
                <a:latin typeface="Arial"/>
                <a:ea typeface="Arial"/>
                <a:cs typeface="Arial"/>
                <a:sym typeface="Arial"/>
              </a:rPr>
              <a:t>ANS NEURONS PECULIARITIES</a:t>
            </a:r>
            <a:endParaRPr/>
          </a:p>
        </p:txBody>
      </p:sp>
      <p:sp>
        <p:nvSpPr>
          <p:cNvPr id="523" name="Google Shape;523;p66"/>
          <p:cNvSpPr txBox="1"/>
          <p:nvPr>
            <p:ph idx="1" type="body"/>
          </p:nvPr>
        </p:nvSpPr>
        <p:spPr>
          <a:xfrm>
            <a:off x="228600" y="838200"/>
            <a:ext cx="8610600" cy="5867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accent2"/>
              </a:buClr>
              <a:buSzPts val="2400"/>
              <a:buFont typeface="Arial"/>
              <a:buChar char="•"/>
            </a:pPr>
            <a:r>
              <a:rPr b="0" i="0" lang="en-US" sz="2400" u="none" cap="none" strike="noStrike">
                <a:solidFill>
                  <a:schemeClr val="accent2"/>
                </a:solidFill>
                <a:latin typeface="Arial"/>
                <a:ea typeface="Arial"/>
                <a:cs typeface="Arial"/>
                <a:sym typeface="Arial"/>
              </a:rPr>
              <a:t>Interactivity </a:t>
            </a:r>
            <a:r>
              <a:rPr b="0" i="0" lang="en-US" sz="2400" u="none" cap="none" strike="noStrike">
                <a:solidFill>
                  <a:schemeClr val="dk1"/>
                </a:solidFill>
                <a:latin typeface="Arial"/>
                <a:ea typeface="Arial"/>
                <a:cs typeface="Arial"/>
                <a:sym typeface="Arial"/>
              </a:rPr>
              <a:t>– unability to exciting under one stimulus action</a:t>
            </a:r>
            <a:endParaRPr/>
          </a:p>
          <a:p>
            <a:pPr indent="-342900" lvl="0" marL="342900" marR="0" rtl="0" algn="l">
              <a:lnSpc>
                <a:spcPct val="15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High level of </a:t>
            </a:r>
            <a:r>
              <a:rPr b="0" i="0" lang="en-US" sz="2400" u="none" cap="none" strike="noStrike">
                <a:solidFill>
                  <a:schemeClr val="accent2"/>
                </a:solidFill>
                <a:latin typeface="Arial"/>
                <a:ea typeface="Arial"/>
                <a:cs typeface="Arial"/>
                <a:sym typeface="Arial"/>
              </a:rPr>
              <a:t>additional hyperpolarisation</a:t>
            </a:r>
            <a:endParaRPr/>
          </a:p>
          <a:p>
            <a:pPr indent="-342900" lvl="0" marL="342900" marR="0" rtl="0" algn="l">
              <a:lnSpc>
                <a:spcPct val="15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Low frequency of impulses generation– no more</a:t>
            </a:r>
            <a:r>
              <a:rPr b="0" i="0" lang="en-US" sz="2400" u="none" cap="none" strike="noStrike">
                <a:solidFill>
                  <a:schemeClr val="accent2"/>
                </a:solidFill>
                <a:latin typeface="Arial"/>
                <a:ea typeface="Arial"/>
                <a:cs typeface="Arial"/>
                <a:sym typeface="Arial"/>
              </a:rPr>
              <a:t>10-15 / sec</a:t>
            </a:r>
            <a:endParaRPr/>
          </a:p>
          <a:p>
            <a:pPr indent="-342900" lvl="0" marL="342900" marR="0" rtl="0" algn="l">
              <a:lnSpc>
                <a:spcPct val="15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Stimuli application more than </a:t>
            </a:r>
            <a:r>
              <a:rPr b="0" i="0" lang="en-US" sz="2400" u="none" cap="none" strike="noStrike">
                <a:solidFill>
                  <a:schemeClr val="accent2"/>
                </a:solidFill>
                <a:latin typeface="Arial"/>
                <a:ea typeface="Arial"/>
                <a:cs typeface="Arial"/>
                <a:sym typeface="Arial"/>
              </a:rPr>
              <a:t>100 /sec</a:t>
            </a:r>
            <a:r>
              <a:rPr b="0" i="0" lang="en-US" sz="2400" u="none" cap="none" strike="noStrike">
                <a:solidFill>
                  <a:srgbClr val="FFFF00"/>
                </a:solidFill>
                <a:latin typeface="Arial"/>
                <a:ea typeface="Arial"/>
                <a:cs typeface="Arial"/>
                <a:sym typeface="Arial"/>
              </a:rPr>
              <a:t> </a:t>
            </a:r>
            <a:r>
              <a:rPr b="0" i="0" lang="en-US" sz="2400" u="none" cap="none" strike="noStrike">
                <a:solidFill>
                  <a:schemeClr val="dk1"/>
                </a:solidFill>
                <a:latin typeface="Arial"/>
                <a:ea typeface="Arial"/>
                <a:cs typeface="Arial"/>
                <a:sym typeface="Arial"/>
              </a:rPr>
              <a:t>cause full block of  vegetative synapse working</a:t>
            </a:r>
            <a:endParaRPr/>
          </a:p>
          <a:p>
            <a:pPr indent="-342900" lvl="0" marL="342900" marR="0" rtl="0" algn="l">
              <a:lnSpc>
                <a:spcPct val="150000"/>
              </a:lnSpc>
              <a:spcBef>
                <a:spcPts val="480"/>
              </a:spcBef>
              <a:spcAft>
                <a:spcPts val="0"/>
              </a:spcAft>
              <a:buClr>
                <a:schemeClr val="accent2"/>
              </a:buClr>
              <a:buSzPts val="2400"/>
              <a:buFont typeface="Arial"/>
              <a:buChar char="•"/>
            </a:pPr>
            <a:r>
              <a:rPr b="0" i="0" lang="en-US" sz="2400" u="none" cap="none" strike="noStrike">
                <a:solidFill>
                  <a:schemeClr val="accent2"/>
                </a:solidFill>
                <a:latin typeface="Arial"/>
                <a:ea typeface="Arial"/>
                <a:cs typeface="Arial"/>
                <a:sym typeface="Arial"/>
              </a:rPr>
              <a:t>Long duration of synaptic delay</a:t>
            </a:r>
            <a:r>
              <a:rPr b="0" i="0" lang="en-US" sz="2400" u="none" cap="none" strike="noStrike">
                <a:solidFill>
                  <a:schemeClr val="dk1"/>
                </a:solidFill>
                <a:latin typeface="Arial"/>
                <a:ea typeface="Arial"/>
                <a:cs typeface="Arial"/>
                <a:sym typeface="Arial"/>
              </a:rPr>
              <a:t>– 1.5 – 30.0 msec (in CNS 0.3 – 0.5 msec)</a:t>
            </a:r>
            <a:endParaRPr/>
          </a:p>
          <a:p>
            <a:pPr indent="-342900" lvl="0" marL="342900" marR="0" rtl="0" algn="l">
              <a:lnSpc>
                <a:spcPct val="15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Long duration of EPSP</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67"/>
          <p:cNvSpPr txBox="1"/>
          <p:nvPr>
            <p:ph type="title"/>
          </p:nvPr>
        </p:nvSpPr>
        <p:spPr>
          <a:xfrm>
            <a:off x="685800" y="381000"/>
            <a:ext cx="7772400" cy="533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600"/>
              <a:buFont typeface="Arial"/>
              <a:buNone/>
            </a:pPr>
            <a:r>
              <a:rPr b="0" i="0" lang="en-US" sz="3600" u="none" cap="none" strike="noStrike">
                <a:solidFill>
                  <a:schemeClr val="accent2"/>
                </a:solidFill>
                <a:latin typeface="Arial"/>
                <a:ea typeface="Arial"/>
                <a:cs typeface="Arial"/>
                <a:sym typeface="Arial"/>
              </a:rPr>
              <a:t>ANS FIBRE’S PECULIARITIES</a:t>
            </a:r>
            <a:r>
              <a:rPr b="1" i="0" lang="en-US" sz="4400" u="none" cap="none" strike="noStrike">
                <a:solidFill>
                  <a:schemeClr val="accent2"/>
                </a:solidFill>
                <a:latin typeface="Arial"/>
                <a:ea typeface="Arial"/>
                <a:cs typeface="Arial"/>
                <a:sym typeface="Arial"/>
              </a:rPr>
              <a:t> -</a:t>
            </a:r>
            <a:endParaRPr/>
          </a:p>
        </p:txBody>
      </p:sp>
      <p:sp>
        <p:nvSpPr>
          <p:cNvPr id="529" name="Google Shape;529;p67"/>
          <p:cNvSpPr txBox="1"/>
          <p:nvPr>
            <p:ph idx="1" type="body"/>
          </p:nvPr>
        </p:nvSpPr>
        <p:spPr>
          <a:xfrm>
            <a:off x="152400" y="1219200"/>
            <a:ext cx="8763000" cy="5257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Low excitability, long refractority</a:t>
            </a:r>
            <a:endParaRPr/>
          </a:p>
          <a:p>
            <a:pPr indent="-342900" lvl="0" marL="342900" marR="0" rtl="0" algn="l">
              <a:lnSpc>
                <a:spcPct val="15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Preganglionic fibres have long additional +ve potential</a:t>
            </a:r>
            <a:endParaRPr/>
          </a:p>
          <a:p>
            <a:pPr indent="-342900" lvl="0" marL="342900" marR="0" rtl="0" algn="l">
              <a:lnSpc>
                <a:spcPct val="15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Postganglionic fibres have long additional –ve potential</a:t>
            </a:r>
            <a:endParaRPr/>
          </a:p>
          <a:p>
            <a:pPr indent="-342900" lvl="0" marL="342900" marR="0" rtl="0" algn="l">
              <a:lnSpc>
                <a:spcPct val="15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All these fibers have long AP</a:t>
            </a:r>
            <a:endParaRPr/>
          </a:p>
          <a:p>
            <a:pPr indent="-342900" lvl="0" marL="342900" marR="0" rtl="0" algn="l">
              <a:lnSpc>
                <a:spcPct val="15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All these fibers have big rheobase and chronaxie</a:t>
            </a:r>
            <a:endParaRPr/>
          </a:p>
          <a:p>
            <a:pPr indent="-342900" lvl="0" marL="342900" marR="0" rtl="0" algn="l">
              <a:lnSpc>
                <a:spcPct val="15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All fibers have small diameter </a:t>
            </a:r>
            <a:endParaRPr/>
          </a:p>
          <a:p>
            <a:pPr indent="-342900" lvl="0" marL="342900" marR="0" rtl="0" algn="l">
              <a:lnSpc>
                <a:spcPct val="15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Preganglionic fibers – B, postganglionic – C</a:t>
            </a:r>
            <a:endParaRPr/>
          </a:p>
          <a:p>
            <a:pPr indent="-342900" lvl="0" marL="342900" marR="0" rtl="0" algn="l">
              <a:lnSpc>
                <a:spcPct val="15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 Low velocity of impulses conduction </a:t>
            </a:r>
            <a:endParaRPr/>
          </a:p>
          <a:p>
            <a:pPr indent="-342900" lvl="0" marL="342900" marR="0" rtl="0" algn="l">
              <a:lnSpc>
                <a:spcPct val="15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No segments composition</a:t>
            </a:r>
            <a:endParaRPr/>
          </a:p>
          <a:p>
            <a:pPr indent="-342900" lvl="0" marL="342900" marR="0" rtl="0" algn="l">
              <a:lnSpc>
                <a:spcPct val="150000"/>
              </a:lnSpc>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Efferent fibers have 2 neurons</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6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535" name="Google Shape;535;p68"/>
          <p:cNvSpPr txBox="1"/>
          <p:nvPr>
            <p:ph idx="1" type="body"/>
          </p:nvPr>
        </p:nvSpPr>
        <p:spPr>
          <a:xfrm>
            <a:off x="457200" y="1600200"/>
            <a:ext cx="7283450" cy="3484562"/>
          </a:xfrm>
          <a:prstGeom prst="rect">
            <a:avLst/>
          </a:prstGeom>
          <a:noFill/>
          <a:ln>
            <a:noFill/>
          </a:ln>
        </p:spPr>
        <p:txBody>
          <a:bodyPr anchorCtr="0" anchor="t" bIns="45700" lIns="91425" spcFirstLastPara="1" rIns="91425" wrap="square" tIns="45700">
            <a:noAutofit/>
          </a:bodyPr>
          <a:lstStyle/>
          <a:p>
            <a:pPr indent="-139700" lvl="0" marL="34290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pic>
        <p:nvPicPr>
          <p:cNvPr id="536" name="Google Shape;536;p68"/>
          <p:cNvPicPr preferRelativeResize="0"/>
          <p:nvPr/>
        </p:nvPicPr>
        <p:blipFill rotWithShape="1">
          <a:blip r:embed="rId3">
            <a:alphaModFix/>
          </a:blip>
          <a:srcRect b="0" l="0" r="0" t="0"/>
          <a:stretch/>
        </p:blipFill>
        <p:spPr>
          <a:xfrm>
            <a:off x="468312" y="260350"/>
            <a:ext cx="8459788" cy="1343025"/>
          </a:xfrm>
          <a:prstGeom prst="rect">
            <a:avLst/>
          </a:prstGeom>
          <a:noFill/>
          <a:ln>
            <a:noFill/>
          </a:ln>
        </p:spPr>
      </p:pic>
      <p:pic>
        <p:nvPicPr>
          <p:cNvPr id="537" name="Google Shape;537;p68"/>
          <p:cNvPicPr preferRelativeResize="0"/>
          <p:nvPr/>
        </p:nvPicPr>
        <p:blipFill rotWithShape="1">
          <a:blip r:embed="rId4">
            <a:alphaModFix/>
          </a:blip>
          <a:srcRect b="0" l="0" r="0" t="0"/>
          <a:stretch/>
        </p:blipFill>
        <p:spPr>
          <a:xfrm>
            <a:off x="755650" y="1916112"/>
            <a:ext cx="7272337" cy="4760912"/>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69"/>
          <p:cNvSpPr txBox="1"/>
          <p:nvPr>
            <p:ph type="title"/>
          </p:nvPr>
        </p:nvSpPr>
        <p:spPr>
          <a:xfrm>
            <a:off x="1828800" y="457200"/>
            <a:ext cx="4876800" cy="533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4000"/>
              <a:buFont typeface="Arial"/>
              <a:buNone/>
            </a:pPr>
            <a:r>
              <a:rPr b="1" i="0" lang="en-US" sz="4000" u="none" cap="none" strike="noStrike">
                <a:solidFill>
                  <a:schemeClr val="accent2"/>
                </a:solidFill>
                <a:latin typeface="Arial"/>
                <a:ea typeface="Arial"/>
                <a:cs typeface="Arial"/>
                <a:sym typeface="Arial"/>
              </a:rPr>
              <a:t>Age changing of ANS</a:t>
            </a:r>
            <a:endParaRPr/>
          </a:p>
        </p:txBody>
      </p:sp>
      <p:sp>
        <p:nvSpPr>
          <p:cNvPr id="543" name="Google Shape;543;p69"/>
          <p:cNvSpPr txBox="1"/>
          <p:nvPr>
            <p:ph idx="1" type="body"/>
          </p:nvPr>
        </p:nvSpPr>
        <p:spPr>
          <a:xfrm>
            <a:off x="0" y="1143000"/>
            <a:ext cx="8915400" cy="5486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Influence on organism of </a:t>
            </a:r>
            <a:r>
              <a:rPr b="0" i="0" lang="en-US" sz="2400" u="none" cap="none" strike="noStrike">
                <a:solidFill>
                  <a:schemeClr val="accent2"/>
                </a:solidFill>
                <a:latin typeface="Arial"/>
                <a:ea typeface="Arial"/>
                <a:cs typeface="Arial"/>
                <a:sym typeface="Arial"/>
              </a:rPr>
              <a:t>PSNS less than SNS</a:t>
            </a:r>
            <a:r>
              <a:rPr b="0" i="0" lang="en-US" sz="2400" u="none" cap="none" strike="noStrike">
                <a:solidFill>
                  <a:schemeClr val="dk1"/>
                </a:solidFill>
                <a:latin typeface="Arial"/>
                <a:ea typeface="Arial"/>
                <a:cs typeface="Arial"/>
                <a:sym typeface="Arial"/>
              </a:rPr>
              <a:t> during all ages.</a:t>
            </a:r>
            <a:endParaRPr/>
          </a:p>
          <a:p>
            <a:pPr indent="-342900" lvl="0" marL="342900" marR="0" rtl="0" algn="l">
              <a:lnSpc>
                <a:spcPct val="15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Centers of SNS are activated early in newborn than PSNS. n.Vagus are activated in 2-3 months of life.</a:t>
            </a:r>
            <a:endParaRPr/>
          </a:p>
          <a:p>
            <a:pPr indent="-190500" lvl="0" marL="342900" marR="0" rtl="0" algn="l">
              <a:lnSpc>
                <a:spcPct val="150000"/>
              </a:lnSpc>
              <a:spcBef>
                <a:spcPts val="48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342900" lvl="0" marL="342900" marR="0" rtl="0" algn="l">
              <a:lnSpc>
                <a:spcPct val="80000"/>
              </a:lnSpc>
              <a:spcBef>
                <a:spcPts val="480"/>
              </a:spcBef>
              <a:spcAft>
                <a:spcPts val="0"/>
              </a:spcAft>
              <a:buClr>
                <a:schemeClr val="accent2"/>
              </a:buClr>
              <a:buSzPts val="2400"/>
              <a:buFont typeface="Arial"/>
              <a:buChar char="•"/>
            </a:pPr>
            <a:r>
              <a:rPr b="0" i="0" lang="en-US" sz="2400" u="none" cap="none" strike="noStrike">
                <a:solidFill>
                  <a:schemeClr val="accent2"/>
                </a:solidFill>
                <a:latin typeface="Arial"/>
                <a:ea typeface="Arial"/>
                <a:cs typeface="Arial"/>
                <a:sym typeface="Arial"/>
              </a:rPr>
              <a:t>PECULIARITY –</a:t>
            </a:r>
            <a:r>
              <a:rPr b="0" i="0" lang="en-US" sz="2400" u="none" cap="none" strike="noStrike">
                <a:solidFill>
                  <a:schemeClr val="dk1"/>
                </a:solidFill>
                <a:latin typeface="Arial"/>
                <a:ea typeface="Arial"/>
                <a:cs typeface="Arial"/>
                <a:sym typeface="Arial"/>
              </a:rPr>
              <a:t> SNS are activated in digestive system of newborn after finishing of natural nutrition only.</a:t>
            </a:r>
            <a:endParaRPr/>
          </a:p>
          <a:p>
            <a:pPr indent="-190500" lvl="0" marL="342900" marR="0" rtl="0" algn="l">
              <a:lnSpc>
                <a:spcPct val="80000"/>
              </a:lnSpc>
              <a:spcBef>
                <a:spcPts val="48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342900" lvl="0" marL="342900" marR="0" rtl="0" algn="l">
              <a:lnSpc>
                <a:spcPct val="15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Old people have low level SNS and PSNS both. It decrease level of metabolic processes and velocity of adaptation.</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70"/>
          <p:cNvSpPr txBox="1"/>
          <p:nvPr>
            <p:ph idx="4294967295" type="title"/>
          </p:nvPr>
        </p:nvSpPr>
        <p:spPr>
          <a:xfrm>
            <a:off x="685800" y="304800"/>
            <a:ext cx="7772400" cy="9906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THE STRESS REACTION</a:t>
            </a:r>
            <a:endParaRPr b="0" i="0" sz="1400" u="none" cap="none" strike="noStrike">
              <a:solidFill>
                <a:srgbClr val="000000"/>
              </a:solidFill>
              <a:latin typeface="Arial"/>
              <a:ea typeface="Arial"/>
              <a:cs typeface="Arial"/>
              <a:sym typeface="Arial"/>
            </a:endParaRPr>
          </a:p>
        </p:txBody>
      </p:sp>
      <p:sp>
        <p:nvSpPr>
          <p:cNvPr id="549" name="Google Shape;549;p70"/>
          <p:cNvSpPr txBox="1"/>
          <p:nvPr>
            <p:ph idx="4294967295" type="body"/>
          </p:nvPr>
        </p:nvSpPr>
        <p:spPr>
          <a:xfrm>
            <a:off x="304800" y="1600200"/>
            <a:ext cx="8610600" cy="5029200"/>
          </a:xfrm>
          <a:prstGeom prst="rect">
            <a:avLst/>
          </a:prstGeom>
          <a:noFill/>
          <a:ln>
            <a:noFill/>
          </a:ln>
        </p:spPr>
        <p:txBody>
          <a:bodyPr anchorCtr="0" anchor="t" bIns="44450" lIns="90475" spcFirstLastPara="1" rIns="90475" wrap="square" tIns="4445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A</a:t>
            </a:r>
            <a:r>
              <a:rPr b="0" i="0" lang="en-US" sz="2800" u="none" cap="none" strike="noStrike">
                <a:solidFill>
                  <a:schemeClr val="dk1"/>
                </a:solidFill>
                <a:latin typeface="Arial"/>
                <a:ea typeface="Arial"/>
                <a:cs typeface="Arial"/>
                <a:sym typeface="Arial"/>
              </a:rPr>
              <a:t> stressful situation activates three major communication systems in the brain that regulate bodily functions. </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The </a:t>
            </a:r>
            <a:r>
              <a:rPr b="0" i="0" lang="en-US" sz="2800" u="none" cap="none" strike="noStrike">
                <a:solidFill>
                  <a:srgbClr val="FFFF00"/>
                </a:solidFill>
                <a:latin typeface="Arial"/>
                <a:ea typeface="Arial"/>
                <a:cs typeface="Arial"/>
                <a:sym typeface="Arial"/>
              </a:rPr>
              <a:t>first </a:t>
            </a:r>
            <a:r>
              <a:rPr b="0" i="0" lang="en-US" sz="2800" u="none" cap="none" strike="noStrike">
                <a:solidFill>
                  <a:schemeClr val="dk1"/>
                </a:solidFill>
                <a:latin typeface="Arial"/>
                <a:ea typeface="Arial"/>
                <a:cs typeface="Arial"/>
                <a:sym typeface="Arial"/>
              </a:rPr>
              <a:t>of these systems is the voluntary nervous system, which sends messages to muscles so that we may respond to sensory information. </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The </a:t>
            </a:r>
            <a:r>
              <a:rPr b="0" i="0" lang="en-US" sz="2800" u="none" cap="none" strike="noStrike">
                <a:solidFill>
                  <a:srgbClr val="FFFF00"/>
                </a:solidFill>
                <a:latin typeface="Arial"/>
                <a:ea typeface="Arial"/>
                <a:cs typeface="Arial"/>
                <a:sym typeface="Arial"/>
              </a:rPr>
              <a:t>second</a:t>
            </a:r>
            <a:r>
              <a:rPr b="0" i="0" lang="en-US" sz="2800" u="none" cap="none" strike="noStrike">
                <a:solidFill>
                  <a:schemeClr val="dk1"/>
                </a:solidFill>
                <a:latin typeface="Arial"/>
                <a:ea typeface="Arial"/>
                <a:cs typeface="Arial"/>
                <a:sym typeface="Arial"/>
              </a:rPr>
              <a:t> communication system is the autonomic nervous system. </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The brain’s </a:t>
            </a:r>
            <a:r>
              <a:rPr b="0" i="0" lang="en-US" sz="2800" u="none" cap="none" strike="noStrike">
                <a:solidFill>
                  <a:srgbClr val="FFFF00"/>
                </a:solidFill>
                <a:latin typeface="Arial"/>
                <a:ea typeface="Arial"/>
                <a:cs typeface="Arial"/>
                <a:sym typeface="Arial"/>
              </a:rPr>
              <a:t>third</a:t>
            </a:r>
            <a:r>
              <a:rPr b="0" i="0" lang="en-US" sz="2800" u="none" cap="none" strike="noStrike">
                <a:solidFill>
                  <a:schemeClr val="dk1"/>
                </a:solidFill>
                <a:latin typeface="Arial"/>
                <a:ea typeface="Arial"/>
                <a:cs typeface="Arial"/>
                <a:sym typeface="Arial"/>
              </a:rPr>
              <a:t> major communication process is the neuroendocrine system, which also maintains the body’s internal functioning.</a:t>
            </a:r>
            <a:endParaRPr b="0" i="0" sz="1400" u="none" cap="none" strike="noStrike">
              <a:solidFill>
                <a:srgbClr val="000000"/>
              </a:solidFill>
              <a:latin typeface="Arial"/>
              <a:ea typeface="Arial"/>
              <a:cs typeface="Arial"/>
              <a:sym typeface="Arial"/>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71"/>
          <p:cNvSpPr txBox="1"/>
          <p:nvPr>
            <p:ph idx="4294967295" type="title"/>
          </p:nvPr>
        </p:nvSpPr>
        <p:spPr>
          <a:xfrm>
            <a:off x="762000" y="152400"/>
            <a:ext cx="7772400" cy="7620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THE STRESS REACTION</a:t>
            </a:r>
            <a:endParaRPr b="0" i="0" sz="1400" u="none" cap="none" strike="noStrike">
              <a:solidFill>
                <a:srgbClr val="000000"/>
              </a:solidFill>
              <a:latin typeface="Arial"/>
              <a:ea typeface="Arial"/>
              <a:cs typeface="Arial"/>
              <a:sym typeface="Arial"/>
            </a:endParaRPr>
          </a:p>
        </p:txBody>
      </p:sp>
      <p:sp>
        <p:nvSpPr>
          <p:cNvPr id="555" name="Google Shape;555;p71"/>
          <p:cNvSpPr txBox="1"/>
          <p:nvPr>
            <p:ph idx="4294967295" type="body"/>
          </p:nvPr>
        </p:nvSpPr>
        <p:spPr>
          <a:xfrm>
            <a:off x="0" y="914400"/>
            <a:ext cx="8915400" cy="5105400"/>
          </a:xfrm>
          <a:prstGeom prst="rect">
            <a:avLst/>
          </a:prstGeom>
          <a:noFill/>
          <a:ln>
            <a:noFill/>
          </a:ln>
        </p:spPr>
        <p:txBody>
          <a:bodyPr anchorCtr="0" anchor="t" bIns="44450" lIns="90475" spcFirstLastPara="1" rIns="90475" wrap="square" tIns="4445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When stress occurs, the sympathetic nervous system is triggered. Norepinephrine is released by nerves; epinephrine and norepinephrine is secreted by the adrenal glands. By activating receptors in blood vessels and other structures, these substances ready the heart and working muscles for action.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Acetylcholine is released in the parasympathetic nervous system, producing calming effects. The digestive tract is stimulated to digest a meal, the heart rate slows, and the pupils of the eyes become smaller. The neuroendocrine system also maintains the body’s normal internal functioning.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4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pic>
        <p:nvPicPr>
          <p:cNvPr id="560" name="Google Shape;560;p72"/>
          <p:cNvPicPr preferRelativeResize="0"/>
          <p:nvPr/>
        </p:nvPicPr>
        <p:blipFill rotWithShape="1">
          <a:blip r:embed="rId3">
            <a:alphaModFix/>
          </a:blip>
          <a:srcRect b="0" l="0" r="0" t="0"/>
          <a:stretch/>
        </p:blipFill>
        <p:spPr>
          <a:xfrm>
            <a:off x="846137" y="-150812"/>
            <a:ext cx="7459662" cy="7085012"/>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73"/>
          <p:cNvSpPr txBox="1"/>
          <p:nvPr>
            <p:ph idx="4294967295" type="body"/>
          </p:nvPr>
        </p:nvSpPr>
        <p:spPr>
          <a:xfrm>
            <a:off x="381000" y="457200"/>
            <a:ext cx="8534400" cy="5562600"/>
          </a:xfrm>
          <a:prstGeom prst="rect">
            <a:avLst/>
          </a:prstGeom>
          <a:noFill/>
          <a:ln>
            <a:noFill/>
          </a:ln>
        </p:spPr>
        <p:txBody>
          <a:bodyPr anchorCtr="0" anchor="t" bIns="44450" lIns="90475" spcFirstLastPara="1" rIns="90475" wrap="square" tIns="4445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Sympathetic and parasympathetic divisions typically function in opposition to each other. But this opposition is better termed complementary in nature rather than antagonistic. For an analogy, one may think of the sympathetic division as the accelerator and the parasympathetic division as the brake.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The </a:t>
            </a:r>
            <a:r>
              <a:rPr b="0" i="1" lang="en-US" sz="2800" u="none" cap="none" strike="noStrike">
                <a:solidFill>
                  <a:schemeClr val="accent2"/>
                </a:solidFill>
                <a:latin typeface="Arial"/>
                <a:ea typeface="Arial"/>
                <a:cs typeface="Arial"/>
                <a:sym typeface="Arial"/>
              </a:rPr>
              <a:t>sympathetic division</a:t>
            </a:r>
            <a:r>
              <a:rPr b="0" i="1" lang="en-US" sz="2800" u="none" cap="none" strike="noStrike">
                <a:solidFill>
                  <a:srgbClr val="FFFF00"/>
                </a:solidFill>
                <a:latin typeface="Arial"/>
                <a:ea typeface="Arial"/>
                <a:cs typeface="Arial"/>
                <a:sym typeface="Arial"/>
              </a:rPr>
              <a:t> </a:t>
            </a:r>
            <a:r>
              <a:rPr b="0" i="0" lang="en-US" sz="2800" u="none" cap="none" strike="noStrike">
                <a:solidFill>
                  <a:schemeClr val="dk1"/>
                </a:solidFill>
                <a:latin typeface="Arial"/>
                <a:ea typeface="Arial"/>
                <a:cs typeface="Arial"/>
                <a:sym typeface="Arial"/>
              </a:rPr>
              <a:t>typically functions in actions requiring quick responses.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56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	The </a:t>
            </a:r>
            <a:r>
              <a:rPr b="0" i="1" lang="en-US" sz="2800" u="none" cap="none" strike="noStrike">
                <a:solidFill>
                  <a:schemeClr val="accent2"/>
                </a:solidFill>
                <a:latin typeface="Arial"/>
                <a:ea typeface="Arial"/>
                <a:cs typeface="Arial"/>
                <a:sym typeface="Arial"/>
              </a:rPr>
              <a:t>parasympathetic division</a:t>
            </a:r>
            <a:r>
              <a:rPr b="0" i="0" lang="en-US" sz="2800" u="none" cap="none" strike="noStrike">
                <a:solidFill>
                  <a:schemeClr val="dk1"/>
                </a:solidFill>
                <a:latin typeface="Arial"/>
                <a:ea typeface="Arial"/>
                <a:cs typeface="Arial"/>
                <a:sym typeface="Arial"/>
              </a:rPr>
              <a:t> functions with actions that do not require immediate reaction. Consider sympathetic as "fight or flight" and parasympathetic as "rest and digest".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4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74"/>
          <p:cNvSpPr txBox="1"/>
          <p:nvPr>
            <p:ph idx="4294967295" type="title"/>
          </p:nvPr>
        </p:nvSpPr>
        <p:spPr>
          <a:xfrm>
            <a:off x="457200" y="274637"/>
            <a:ext cx="8229600" cy="11430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pic>
        <p:nvPicPr>
          <p:cNvPr id="571" name="Google Shape;571;p74"/>
          <p:cNvPicPr preferRelativeResize="0"/>
          <p:nvPr>
            <p:ph idx="4294967295" type="body"/>
          </p:nvPr>
        </p:nvPicPr>
        <p:blipFill rotWithShape="1">
          <a:blip r:embed="rId3">
            <a:alphaModFix/>
          </a:blip>
          <a:srcRect b="0" l="0" r="0" t="0"/>
          <a:stretch/>
        </p:blipFill>
        <p:spPr>
          <a:xfrm>
            <a:off x="1905000" y="76200"/>
            <a:ext cx="5334000" cy="662940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75"/>
          <p:cNvSpPr/>
          <p:nvPr/>
        </p:nvSpPr>
        <p:spPr>
          <a:xfrm>
            <a:off x="1466850" y="776287"/>
            <a:ext cx="9144000" cy="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577" name="Google Shape;577;p75"/>
          <p:cNvPicPr preferRelativeResize="0"/>
          <p:nvPr/>
        </p:nvPicPr>
        <p:blipFill rotWithShape="1">
          <a:blip r:embed="rId3">
            <a:alphaModFix/>
          </a:blip>
          <a:srcRect b="0" l="0" r="0" t="0"/>
          <a:stretch/>
        </p:blipFill>
        <p:spPr>
          <a:xfrm>
            <a:off x="990600" y="525462"/>
            <a:ext cx="7410450" cy="6332537"/>
          </a:xfrm>
          <a:prstGeom prst="rect">
            <a:avLst/>
          </a:prstGeom>
          <a:noFill/>
          <a:ln>
            <a:noFill/>
          </a:ln>
        </p:spPr>
      </p:pic>
      <p:sp>
        <p:nvSpPr>
          <p:cNvPr id="578" name="Google Shape;578;p75"/>
          <p:cNvSpPr/>
          <p:nvPr/>
        </p:nvSpPr>
        <p:spPr>
          <a:xfrm>
            <a:off x="0" y="0"/>
            <a:ext cx="9144000" cy="44291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2300"/>
              <a:buFont typeface="Arial"/>
              <a:buNone/>
            </a:pPr>
            <a:r>
              <a:rPr b="1" i="0" lang="en-US" sz="2300" u="none" cap="none" strike="noStrike">
                <a:solidFill>
                  <a:schemeClr val="accent2"/>
                </a:solidFill>
                <a:latin typeface="Arial"/>
                <a:ea typeface="Arial"/>
                <a:cs typeface="Arial"/>
                <a:sym typeface="Arial"/>
              </a:rPr>
              <a:t>Schematic illustration of sympathetic nerves activation effects</a:t>
            </a:r>
            <a:r>
              <a:rPr b="1" i="0" lang="en-US" sz="2300" u="none" cap="none" strike="noStrike">
                <a:solidFill>
                  <a:schemeClr val="accent2"/>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pic>
        <p:nvPicPr>
          <p:cNvPr id="583" name="Google Shape;583;p76"/>
          <p:cNvPicPr preferRelativeResize="0"/>
          <p:nvPr/>
        </p:nvPicPr>
        <p:blipFill rotWithShape="1">
          <a:blip r:embed="rId3">
            <a:alphaModFix/>
          </a:blip>
          <a:srcRect b="0" l="0" r="0" t="0"/>
          <a:stretch/>
        </p:blipFill>
        <p:spPr>
          <a:xfrm>
            <a:off x="2667000" y="381000"/>
            <a:ext cx="3990975" cy="5337175"/>
          </a:xfrm>
          <a:prstGeom prst="rect">
            <a:avLst/>
          </a:prstGeom>
          <a:noFill/>
          <a:ln>
            <a:noFill/>
          </a:ln>
        </p:spPr>
      </p:pic>
      <p:sp>
        <p:nvSpPr>
          <p:cNvPr id="584" name="Google Shape;584;p76"/>
          <p:cNvSpPr/>
          <p:nvPr/>
        </p:nvSpPr>
        <p:spPr>
          <a:xfrm>
            <a:off x="304800" y="5943600"/>
            <a:ext cx="9296400" cy="762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2200"/>
              <a:buFont typeface="Arial"/>
              <a:buNone/>
            </a:pPr>
            <a:r>
              <a:rPr b="1" i="0" lang="en-US" sz="2200" u="none" cap="none" strike="noStrike">
                <a:solidFill>
                  <a:schemeClr val="accent2"/>
                </a:solidFill>
                <a:latin typeface="Arial"/>
                <a:ea typeface="Arial"/>
                <a:cs typeface="Arial"/>
                <a:sym typeface="Arial"/>
              </a:rPr>
              <a:t>Schematic illustration of effects in case of parasympathetic stimulation loss</a:t>
            </a:r>
            <a:r>
              <a:rPr b="0" i="0" lang="en-US" sz="1100" u="none" cap="none" strike="noStrike">
                <a:solidFill>
                  <a:srgbClr val="FFFF00"/>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77"/>
          <p:cNvSpPr txBox="1"/>
          <p:nvPr>
            <p:ph idx="4294967295" type="title"/>
          </p:nvPr>
        </p:nvSpPr>
        <p:spPr>
          <a:xfrm>
            <a:off x="228600" y="228600"/>
            <a:ext cx="8686800" cy="762000"/>
          </a:xfrm>
          <a:prstGeom prst="rect">
            <a:avLst/>
          </a:prstGeom>
          <a:noFill/>
          <a:ln cap="flat" cmpd="sng" w="9525">
            <a:solidFill>
              <a:schemeClr val="lt2"/>
            </a:solidFill>
            <a:prstDash val="solid"/>
            <a:round/>
            <a:headEnd len="sm" w="sm" type="none"/>
            <a:tailEnd len="sm" w="sm" type="none"/>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accent2"/>
              </a:buClr>
              <a:buSzPts val="3600"/>
              <a:buFont typeface="Arial"/>
              <a:buNone/>
            </a:pPr>
            <a:r>
              <a:rPr b="1" i="0" lang="en-US" sz="3600" u="none" cap="none" strike="noStrike">
                <a:solidFill>
                  <a:schemeClr val="accent2"/>
                </a:solidFill>
                <a:latin typeface="Arial"/>
                <a:ea typeface="Arial"/>
                <a:cs typeface="Arial"/>
                <a:sym typeface="Arial"/>
              </a:rPr>
              <a:t>Homeostasis and the Autonomic Division</a:t>
            </a:r>
            <a:endParaRPr b="0" i="0" sz="1400" u="none" cap="none" strike="noStrike">
              <a:solidFill>
                <a:srgbClr val="000000"/>
              </a:solidFill>
              <a:latin typeface="Arial"/>
              <a:ea typeface="Arial"/>
              <a:cs typeface="Arial"/>
              <a:sym typeface="Arial"/>
            </a:endParaRPr>
          </a:p>
        </p:txBody>
      </p:sp>
      <p:sp>
        <p:nvSpPr>
          <p:cNvPr id="590" name="Google Shape;590;p77"/>
          <p:cNvSpPr txBox="1"/>
          <p:nvPr>
            <p:ph idx="4294967295" type="body"/>
          </p:nvPr>
        </p:nvSpPr>
        <p:spPr>
          <a:xfrm>
            <a:off x="381000" y="1600200"/>
            <a:ext cx="7772400" cy="3505200"/>
          </a:xfrm>
          <a:prstGeom prst="rect">
            <a:avLst/>
          </a:prstGeom>
          <a:noFill/>
          <a:ln>
            <a:noFill/>
          </a:ln>
        </p:spPr>
        <p:txBody>
          <a:bodyPr anchorCtr="0" anchor="t" bIns="44450" lIns="90475" spcFirstLastPara="1" rIns="90475" wrap="square" tIns="44450">
            <a:noAutofit/>
          </a:bodyPr>
          <a:lstStyle/>
          <a:p>
            <a:pPr indent="-342900" lvl="0" marL="342900" marR="0" rtl="0" algn="l">
              <a:lnSpc>
                <a:spcPct val="80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BP, HR, Resp., H</a:t>
            </a:r>
            <a:r>
              <a:rPr b="0" baseline="-25000" i="0" lang="en-US" sz="2000" u="none" cap="none" strike="noStrike">
                <a:solidFill>
                  <a:schemeClr val="dk1"/>
                </a:solidFill>
                <a:latin typeface="Calibri"/>
                <a:ea typeface="Calibri"/>
                <a:cs typeface="Calibri"/>
                <a:sym typeface="Calibri"/>
              </a:rPr>
              <a:t>2</a:t>
            </a:r>
            <a:r>
              <a:rPr b="0" i="0" lang="en-US" sz="2000" u="none" cap="none" strike="noStrike">
                <a:solidFill>
                  <a:schemeClr val="dk1"/>
                </a:solidFill>
                <a:latin typeface="Calibri"/>
                <a:ea typeface="Calibri"/>
                <a:cs typeface="Calibri"/>
                <a:sym typeface="Calibri"/>
              </a:rPr>
              <a:t>O balance, Temp. . . </a:t>
            </a:r>
            <a:endParaRPr b="0" i="0" sz="1400" u="none" cap="none" strike="noStrike">
              <a:solidFill>
                <a:srgbClr val="000000"/>
              </a:solidFill>
              <a:latin typeface="Arial"/>
              <a:ea typeface="Arial"/>
              <a:cs typeface="Arial"/>
              <a:sym typeface="Arial"/>
            </a:endParaRPr>
          </a:p>
          <a:p>
            <a:pPr indent="-342900" lvl="0" marL="342900" marR="0" rtl="0" algn="l">
              <a:lnSpc>
                <a:spcPct val="80000"/>
              </a:lnSpc>
              <a:spcBef>
                <a:spcPts val="990"/>
              </a:spcBef>
              <a:spcAft>
                <a:spcPts val="0"/>
              </a:spcAft>
              <a:buClr>
                <a:schemeClr val="dk1"/>
              </a:buClr>
              <a:buSzPts val="1800"/>
              <a:buFont typeface="Calibri"/>
              <a:buChar char="•"/>
            </a:pPr>
            <a:r>
              <a:rPr b="1" i="0" lang="en-US" sz="1800" u="none" cap="none" strike="noStrike">
                <a:solidFill>
                  <a:schemeClr val="dk1"/>
                </a:solidFill>
                <a:latin typeface="Calibri"/>
                <a:ea typeface="Calibri"/>
                <a:cs typeface="Calibri"/>
                <a:sym typeface="Calibri"/>
              </a:rPr>
              <a:t>Mostly dual reciprocal innervation</a:t>
            </a:r>
            <a:endParaRPr b="0" i="0" sz="1400" u="none" cap="none" strike="noStrike">
              <a:solidFill>
                <a:srgbClr val="000000"/>
              </a:solidFill>
              <a:latin typeface="Arial"/>
              <a:ea typeface="Arial"/>
              <a:cs typeface="Arial"/>
              <a:sym typeface="Arial"/>
            </a:endParaRPr>
          </a:p>
          <a:p>
            <a:pPr indent="-285750" lvl="1" marL="742950" marR="0" rtl="0" algn="l">
              <a:lnSpc>
                <a:spcPct val="80000"/>
              </a:lnSpc>
              <a:spcBef>
                <a:spcPts val="990"/>
              </a:spcBef>
              <a:spcAft>
                <a:spcPts val="0"/>
              </a:spcAft>
              <a:buClr>
                <a:schemeClr val="dk1"/>
              </a:buClr>
              <a:buSzPts val="1800"/>
              <a:buFont typeface="Calibri"/>
              <a:buChar char="–"/>
            </a:pPr>
            <a:r>
              <a:rPr b="0" i="0" lang="en-US" sz="1800" u="none" cap="none" strike="noStrike">
                <a:solidFill>
                  <a:schemeClr val="dk1"/>
                </a:solidFill>
                <a:latin typeface="Calibri"/>
                <a:ea typeface="Calibri"/>
                <a:cs typeface="Calibri"/>
                <a:sym typeface="Calibri"/>
              </a:rPr>
              <a:t>i.e., agonist/antagonist or excitatory/inhibitory</a:t>
            </a:r>
            <a:endParaRPr b="0" i="0" sz="1400" u="none" cap="none" strike="noStrike">
              <a:solidFill>
                <a:srgbClr val="000000"/>
              </a:solidFill>
              <a:latin typeface="Arial"/>
              <a:ea typeface="Arial"/>
              <a:cs typeface="Arial"/>
              <a:sym typeface="Arial"/>
            </a:endParaRPr>
          </a:p>
          <a:p>
            <a:pPr indent="-342900" lvl="0" marL="342900" marR="0" rtl="0" algn="l">
              <a:lnSpc>
                <a:spcPct val="80000"/>
              </a:lnSpc>
              <a:spcBef>
                <a:spcPts val="1100"/>
              </a:spcBef>
              <a:spcAft>
                <a:spcPts val="0"/>
              </a:spcAft>
              <a:buClr>
                <a:srgbClr val="FF8181"/>
              </a:buClr>
              <a:buSzPts val="2000"/>
              <a:buFont typeface="Calibri"/>
              <a:buChar char="•"/>
            </a:pPr>
            <a:r>
              <a:rPr b="1" i="0" lang="en-US" sz="2000" u="none" cap="none" strike="noStrike">
                <a:solidFill>
                  <a:srgbClr val="FF8181"/>
                </a:solidFill>
                <a:latin typeface="Calibri"/>
                <a:ea typeface="Calibri"/>
                <a:cs typeface="Calibri"/>
                <a:sym typeface="Calibri"/>
              </a:rPr>
              <a:t>Sympathetic:</a:t>
            </a:r>
            <a:r>
              <a:rPr b="0" i="0" lang="en-US" sz="2000" u="none" cap="none" strike="noStrike">
                <a:solidFill>
                  <a:schemeClr val="hlink"/>
                </a:solidFill>
                <a:latin typeface="Calibri"/>
                <a:ea typeface="Calibri"/>
                <a:cs typeface="Calibri"/>
                <a:sym typeface="Calibri"/>
              </a:rPr>
              <a:t> </a:t>
            </a:r>
            <a:r>
              <a:rPr b="0" i="0" lang="en-US" sz="20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285750" lvl="1" marL="742950" marR="0" rtl="0" algn="l">
              <a:lnSpc>
                <a:spcPct val="80000"/>
              </a:lnSpc>
              <a:spcBef>
                <a:spcPts val="990"/>
              </a:spcBef>
              <a:spcAft>
                <a:spcPts val="0"/>
              </a:spcAft>
              <a:buClr>
                <a:schemeClr val="dk1"/>
              </a:buClr>
              <a:buSzPts val="1800"/>
              <a:buFont typeface="Calibri"/>
              <a:buChar char="–"/>
            </a:pPr>
            <a:r>
              <a:rPr b="0" i="0" lang="en-US" sz="1800" u="none" cap="none" strike="noStrike">
                <a:solidFill>
                  <a:schemeClr val="dk1"/>
                </a:solidFill>
                <a:latin typeface="Calibri"/>
                <a:ea typeface="Calibri"/>
                <a:cs typeface="Calibri"/>
                <a:sym typeface="Calibri"/>
              </a:rPr>
              <a:t>AKA Thoracolumbar</a:t>
            </a:r>
            <a:endParaRPr b="0" i="0" sz="1400" u="none" cap="none" strike="noStrike">
              <a:solidFill>
                <a:srgbClr val="000000"/>
              </a:solidFill>
              <a:latin typeface="Arial"/>
              <a:ea typeface="Arial"/>
              <a:cs typeface="Arial"/>
              <a:sym typeface="Arial"/>
            </a:endParaRPr>
          </a:p>
          <a:p>
            <a:pPr indent="-285750" lvl="1" marL="742950" marR="0" rtl="0" algn="l">
              <a:lnSpc>
                <a:spcPct val="80000"/>
              </a:lnSpc>
              <a:spcBef>
                <a:spcPts val="990"/>
              </a:spcBef>
              <a:spcAft>
                <a:spcPts val="0"/>
              </a:spcAft>
              <a:buClr>
                <a:schemeClr val="dk1"/>
              </a:buClr>
              <a:buSzPts val="1800"/>
              <a:buFont typeface="Calibri"/>
              <a:buChar char="–"/>
            </a:pPr>
            <a:r>
              <a:rPr b="0" i="0" lang="en-US" sz="1800" u="none" cap="none" strike="noStrike">
                <a:solidFill>
                  <a:schemeClr val="dk1"/>
                </a:solidFill>
                <a:latin typeface="Calibri"/>
                <a:ea typeface="Calibri"/>
                <a:cs typeface="Calibri"/>
                <a:sym typeface="Calibri"/>
              </a:rPr>
              <a:t>flight-or-fight</a:t>
            </a:r>
            <a:endParaRPr b="0" i="0" sz="1400" u="none" cap="none" strike="noStrike">
              <a:solidFill>
                <a:srgbClr val="000000"/>
              </a:solidFill>
              <a:latin typeface="Arial"/>
              <a:ea typeface="Arial"/>
              <a:cs typeface="Arial"/>
              <a:sym typeface="Arial"/>
            </a:endParaRPr>
          </a:p>
          <a:p>
            <a:pPr indent="-342900" lvl="0" marL="342900" marR="0" rtl="0" algn="l">
              <a:lnSpc>
                <a:spcPct val="80000"/>
              </a:lnSpc>
              <a:spcBef>
                <a:spcPts val="1100"/>
              </a:spcBef>
              <a:spcAft>
                <a:spcPts val="0"/>
              </a:spcAft>
              <a:buClr>
                <a:srgbClr val="99FF99"/>
              </a:buClr>
              <a:buSzPts val="2000"/>
              <a:buFont typeface="Calibri"/>
              <a:buChar char="•"/>
            </a:pPr>
            <a:r>
              <a:rPr b="1" i="0" lang="en-US" sz="2000" u="none" cap="none" strike="noStrike">
                <a:solidFill>
                  <a:srgbClr val="99FF99"/>
                </a:solidFill>
                <a:latin typeface="Calibri"/>
                <a:ea typeface="Calibri"/>
                <a:cs typeface="Calibri"/>
                <a:sym typeface="Calibri"/>
              </a:rPr>
              <a:t>Parasympathetic:</a:t>
            </a:r>
            <a:r>
              <a:rPr b="1" i="0" lang="en-US" sz="2000" u="none" cap="none" strike="noStrike">
                <a:solidFill>
                  <a:schemeClr val="lt2"/>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285750" lvl="1" marL="742950" marR="0" rtl="0" algn="l">
              <a:lnSpc>
                <a:spcPct val="80000"/>
              </a:lnSpc>
              <a:spcBef>
                <a:spcPts val="990"/>
              </a:spcBef>
              <a:spcAft>
                <a:spcPts val="0"/>
              </a:spcAft>
              <a:buClr>
                <a:schemeClr val="dk1"/>
              </a:buClr>
              <a:buSzPts val="1800"/>
              <a:buFont typeface="Calibri"/>
              <a:buChar char="–"/>
            </a:pPr>
            <a:r>
              <a:rPr b="0" i="0" lang="en-US" sz="1800" u="none" cap="none" strike="noStrike">
                <a:solidFill>
                  <a:schemeClr val="dk1"/>
                </a:solidFill>
                <a:latin typeface="Calibri"/>
                <a:ea typeface="Calibri"/>
                <a:cs typeface="Calibri"/>
                <a:sym typeface="Calibri"/>
              </a:rPr>
              <a:t>AKA Craniosacral</a:t>
            </a:r>
            <a:endParaRPr b="0" i="0" sz="1400" u="none" cap="none" strike="noStrike">
              <a:solidFill>
                <a:srgbClr val="000000"/>
              </a:solidFill>
              <a:latin typeface="Arial"/>
              <a:ea typeface="Arial"/>
              <a:cs typeface="Arial"/>
              <a:sym typeface="Arial"/>
            </a:endParaRPr>
          </a:p>
          <a:p>
            <a:pPr indent="-285750" lvl="1" marL="742950" marR="0" rtl="0" algn="l">
              <a:lnSpc>
                <a:spcPct val="80000"/>
              </a:lnSpc>
              <a:spcBef>
                <a:spcPts val="990"/>
              </a:spcBef>
              <a:spcAft>
                <a:spcPts val="0"/>
              </a:spcAft>
              <a:buClr>
                <a:schemeClr val="dk1"/>
              </a:buClr>
              <a:buSzPts val="1800"/>
              <a:buFont typeface="Calibri"/>
              <a:buChar char="–"/>
            </a:pPr>
            <a:r>
              <a:rPr b="0" i="0" lang="en-US" sz="1800" u="none" cap="none" strike="noStrike">
                <a:solidFill>
                  <a:schemeClr val="dk1"/>
                </a:solidFill>
                <a:latin typeface="Calibri"/>
                <a:ea typeface="Calibri"/>
                <a:cs typeface="Calibri"/>
                <a:sym typeface="Calibri"/>
              </a:rPr>
              <a:t>rest and digest</a:t>
            </a:r>
            <a:endParaRPr b="0" i="0" sz="1400" u="none" cap="none" strike="noStrike">
              <a:solidFill>
                <a:srgbClr val="000000"/>
              </a:solidFill>
              <a:latin typeface="Arial"/>
              <a:ea typeface="Arial"/>
              <a:cs typeface="Arial"/>
              <a:sym typeface="Arial"/>
            </a:endParaRPr>
          </a:p>
        </p:txBody>
      </p:sp>
      <p:pic>
        <p:nvPicPr>
          <p:cNvPr id="591" name="Google Shape;591;p77"/>
          <p:cNvPicPr preferRelativeResize="0"/>
          <p:nvPr/>
        </p:nvPicPr>
        <p:blipFill rotWithShape="1">
          <a:blip r:embed="rId3">
            <a:alphaModFix/>
          </a:blip>
          <a:srcRect b="14524" l="0" r="0" t="16493"/>
          <a:stretch/>
        </p:blipFill>
        <p:spPr>
          <a:xfrm>
            <a:off x="3733800" y="4370387"/>
            <a:ext cx="5410200" cy="2487612"/>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78"/>
          <p:cNvSpPr/>
          <p:nvPr/>
        </p:nvSpPr>
        <p:spPr>
          <a:xfrm>
            <a:off x="457200" y="0"/>
            <a:ext cx="8458200" cy="676275"/>
          </a:xfrm>
          <a:prstGeom prst="rect">
            <a:avLst/>
          </a:prstGeom>
          <a:noFill/>
          <a:ln>
            <a:noFill/>
          </a:ln>
        </p:spPr>
        <p:txBody>
          <a:bodyPr anchorCtr="0" anchor="t" bIns="45700" lIns="91425" spcFirstLastPara="1" rIns="91425" wrap="square" tIns="45700">
            <a:noAutofit/>
          </a:bodyPr>
          <a:lstStyle/>
          <a:p>
            <a:pPr indent="0" lvl="0" marL="0" marR="0" rtl="0" algn="ctr">
              <a:lnSpc>
                <a:spcPct val="80000"/>
              </a:lnSpc>
              <a:spcBef>
                <a:spcPts val="0"/>
              </a:spcBef>
              <a:spcAft>
                <a:spcPts val="0"/>
              </a:spcAft>
              <a:buClr>
                <a:schemeClr val="accent2"/>
              </a:buClr>
              <a:buSzPts val="2400"/>
              <a:buFont typeface="Arial"/>
              <a:buNone/>
            </a:pPr>
            <a:r>
              <a:rPr b="1" i="0" lang="en-US" sz="2400" u="none" cap="none" strike="noStrike">
                <a:solidFill>
                  <a:schemeClr val="accent2"/>
                </a:solidFill>
                <a:latin typeface="Arial"/>
                <a:ea typeface="Arial"/>
                <a:cs typeface="Arial"/>
                <a:sym typeface="Arial"/>
              </a:rPr>
              <a:t>Responses of Effectors to Parasympathetic</a:t>
            </a:r>
            <a:br>
              <a:rPr b="0" i="0" lang="en-US" sz="1800" u="none" cap="none" strike="noStrike">
                <a:solidFill>
                  <a:schemeClr val="dk1"/>
                </a:solidFill>
                <a:latin typeface="Arial"/>
                <a:ea typeface="Arial"/>
                <a:cs typeface="Arial"/>
                <a:sym typeface="Arial"/>
              </a:rPr>
            </a:br>
            <a:r>
              <a:rPr b="1" i="0" lang="en-US" sz="2400" u="none" cap="none" strike="noStrike">
                <a:solidFill>
                  <a:schemeClr val="accent2"/>
                </a:solidFill>
                <a:latin typeface="Arial"/>
                <a:ea typeface="Arial"/>
                <a:cs typeface="Arial"/>
                <a:sym typeface="Arial"/>
              </a:rPr>
              <a:t>and Sympathetic Stimulation</a:t>
            </a:r>
            <a:endParaRPr b="0" i="0" sz="1400" u="none" cap="none" strike="noStrike">
              <a:solidFill>
                <a:srgbClr val="000000"/>
              </a:solidFill>
              <a:latin typeface="Arial"/>
              <a:ea typeface="Arial"/>
              <a:cs typeface="Arial"/>
              <a:sym typeface="Arial"/>
            </a:endParaRPr>
          </a:p>
        </p:txBody>
      </p:sp>
      <p:pic>
        <p:nvPicPr>
          <p:cNvPr id="597" name="Google Shape;597;p78"/>
          <p:cNvPicPr preferRelativeResize="0"/>
          <p:nvPr/>
        </p:nvPicPr>
        <p:blipFill rotWithShape="1">
          <a:blip r:embed="rId3">
            <a:alphaModFix/>
          </a:blip>
          <a:srcRect b="0" l="0" r="0" t="0"/>
          <a:stretch/>
        </p:blipFill>
        <p:spPr>
          <a:xfrm>
            <a:off x="1289050" y="714375"/>
            <a:ext cx="6635750" cy="614362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79"/>
          <p:cNvSpPr/>
          <p:nvPr/>
        </p:nvSpPr>
        <p:spPr>
          <a:xfrm>
            <a:off x="457200" y="0"/>
            <a:ext cx="8458200" cy="676275"/>
          </a:xfrm>
          <a:prstGeom prst="rect">
            <a:avLst/>
          </a:prstGeom>
          <a:noFill/>
          <a:ln>
            <a:noFill/>
          </a:ln>
        </p:spPr>
        <p:txBody>
          <a:bodyPr anchorCtr="0" anchor="t" bIns="45700" lIns="91425" spcFirstLastPara="1" rIns="91425" wrap="square" tIns="45700">
            <a:noAutofit/>
          </a:bodyPr>
          <a:lstStyle/>
          <a:p>
            <a:pPr indent="0" lvl="0" marL="0" marR="0" rtl="0" algn="ctr">
              <a:lnSpc>
                <a:spcPct val="80000"/>
              </a:lnSpc>
              <a:spcBef>
                <a:spcPts val="0"/>
              </a:spcBef>
              <a:spcAft>
                <a:spcPts val="0"/>
              </a:spcAft>
              <a:buClr>
                <a:schemeClr val="accent2"/>
              </a:buClr>
              <a:buSzPts val="2400"/>
              <a:buFont typeface="Arial"/>
              <a:buNone/>
            </a:pPr>
            <a:r>
              <a:rPr b="1" i="0" lang="en-US" sz="2400" u="none" cap="none" strike="noStrike">
                <a:solidFill>
                  <a:schemeClr val="accent2"/>
                </a:solidFill>
                <a:latin typeface="Arial"/>
                <a:ea typeface="Arial"/>
                <a:cs typeface="Arial"/>
                <a:sym typeface="Arial"/>
              </a:rPr>
              <a:t>Responses of Effectors to Parasympathetic</a:t>
            </a:r>
            <a:br>
              <a:rPr b="0" i="0" lang="en-US" sz="1800" u="none" cap="none" strike="noStrike">
                <a:solidFill>
                  <a:schemeClr val="dk1"/>
                </a:solidFill>
                <a:latin typeface="Arial"/>
                <a:ea typeface="Arial"/>
                <a:cs typeface="Arial"/>
                <a:sym typeface="Arial"/>
              </a:rPr>
            </a:br>
            <a:r>
              <a:rPr b="1" i="0" lang="en-US" sz="2400" u="none" cap="none" strike="noStrike">
                <a:solidFill>
                  <a:schemeClr val="accent2"/>
                </a:solidFill>
                <a:latin typeface="Arial"/>
                <a:ea typeface="Arial"/>
                <a:cs typeface="Arial"/>
                <a:sym typeface="Arial"/>
              </a:rPr>
              <a:t>and Sympathetic Stimulation</a:t>
            </a:r>
            <a:endParaRPr b="0" i="0" sz="1400" u="none" cap="none" strike="noStrike">
              <a:solidFill>
                <a:srgbClr val="000000"/>
              </a:solidFill>
              <a:latin typeface="Arial"/>
              <a:ea typeface="Arial"/>
              <a:cs typeface="Arial"/>
              <a:sym typeface="Arial"/>
            </a:endParaRPr>
          </a:p>
        </p:txBody>
      </p:sp>
      <p:pic>
        <p:nvPicPr>
          <p:cNvPr id="603" name="Google Shape;603;p79"/>
          <p:cNvPicPr preferRelativeResize="0"/>
          <p:nvPr/>
        </p:nvPicPr>
        <p:blipFill rotWithShape="1">
          <a:blip r:embed="rId3">
            <a:alphaModFix/>
          </a:blip>
          <a:srcRect b="0" l="0" r="0" t="0"/>
          <a:stretch/>
        </p:blipFill>
        <p:spPr>
          <a:xfrm>
            <a:off x="1697037" y="609600"/>
            <a:ext cx="5618162" cy="627697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80"/>
          <p:cNvSpPr txBox="1"/>
          <p:nvPr>
            <p:ph idx="4294967295" type="title"/>
          </p:nvPr>
        </p:nvSpPr>
        <p:spPr>
          <a:xfrm>
            <a:off x="304800" y="34925"/>
            <a:ext cx="1981200" cy="7620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lt2"/>
              </a:buClr>
              <a:buSzPts val="4400"/>
              <a:buFont typeface="Arial"/>
              <a:buNone/>
            </a:pPr>
            <a:r>
              <a:rPr b="1" i="0" lang="en-US" sz="4400" u="none" cap="none" strike="noStrike">
                <a:solidFill>
                  <a:schemeClr val="lt2"/>
                </a:solidFill>
                <a:latin typeface="Arial"/>
                <a:ea typeface="Arial"/>
                <a:cs typeface="Arial"/>
                <a:sym typeface="Arial"/>
              </a:rPr>
              <a:t>ANS</a:t>
            </a:r>
            <a:endParaRPr b="0" i="0" sz="1400" u="none" cap="none" strike="noStrike">
              <a:solidFill>
                <a:srgbClr val="000000"/>
              </a:solidFill>
              <a:latin typeface="Arial"/>
              <a:ea typeface="Arial"/>
              <a:cs typeface="Arial"/>
              <a:sym typeface="Arial"/>
            </a:endParaRPr>
          </a:p>
        </p:txBody>
      </p:sp>
      <p:sp>
        <p:nvSpPr>
          <p:cNvPr id="609" name="Google Shape;609;p80"/>
          <p:cNvSpPr txBox="1"/>
          <p:nvPr>
            <p:ph idx="4294967295" type="body"/>
          </p:nvPr>
        </p:nvSpPr>
        <p:spPr>
          <a:xfrm>
            <a:off x="381000" y="685800"/>
            <a:ext cx="4114800" cy="5867400"/>
          </a:xfrm>
          <a:prstGeom prst="rect">
            <a:avLst/>
          </a:prstGeom>
          <a:noFill/>
          <a:ln>
            <a:noFill/>
          </a:ln>
        </p:spPr>
        <p:txBody>
          <a:bodyPr anchorCtr="0" anchor="t" bIns="44450" lIns="90475" spcFirstLastPara="1" rIns="90475" wrap="square" tIns="4445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2 divisions: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560"/>
              </a:spcBef>
              <a:spcAft>
                <a:spcPts val="0"/>
              </a:spcAft>
              <a:buClr>
                <a:srgbClr val="FFFF00"/>
              </a:buClr>
              <a:buSzPts val="2800"/>
              <a:buFont typeface="Calibri"/>
              <a:buNone/>
            </a:pPr>
            <a:r>
              <a:rPr b="1" i="1" lang="en-US" sz="2800" u="none" cap="none" strike="noStrike">
                <a:solidFill>
                  <a:srgbClr val="FFFF00"/>
                </a:solidFill>
                <a:latin typeface="Calibri"/>
                <a:ea typeface="Calibri"/>
                <a:cs typeface="Calibri"/>
                <a:sym typeface="Calibri"/>
              </a:rPr>
              <a:t>Sympathetic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560"/>
              </a:spcBef>
              <a:spcAft>
                <a:spcPts val="0"/>
              </a:spcAft>
              <a:buClr>
                <a:schemeClr val="dk1"/>
              </a:buClr>
              <a:buSzPts val="2800"/>
              <a:buFont typeface="Calibri"/>
              <a:buChar char="•"/>
            </a:pPr>
            <a:r>
              <a:rPr b="0" i="0" lang="en-US" sz="2800" u="none" cap="none" strike="noStrike">
                <a:solidFill>
                  <a:schemeClr val="dk1"/>
                </a:solidFill>
                <a:latin typeface="Calibri"/>
                <a:ea typeface="Calibri"/>
                <a:cs typeface="Calibri"/>
                <a:sym typeface="Calibri"/>
              </a:rPr>
              <a:t>“Fight or flight”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560"/>
              </a:spcBef>
              <a:spcAft>
                <a:spcPts val="0"/>
              </a:spcAft>
              <a:buClr>
                <a:schemeClr val="dk1"/>
              </a:buClr>
              <a:buSzPts val="2800"/>
              <a:buFont typeface="Calibri"/>
              <a:buChar char="•"/>
            </a:pPr>
            <a:r>
              <a:rPr b="0" i="0" lang="en-US" sz="2800" u="none" cap="none" strike="noStrike">
                <a:solidFill>
                  <a:schemeClr val="dk1"/>
                </a:solidFill>
                <a:latin typeface="Calibri"/>
                <a:ea typeface="Calibri"/>
                <a:cs typeface="Calibri"/>
                <a:sym typeface="Calibri"/>
              </a:rPr>
              <a:t>“E” division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560"/>
              </a:spcBef>
              <a:spcAft>
                <a:spcPts val="0"/>
              </a:spcAft>
              <a:buClr>
                <a:schemeClr val="dk1"/>
              </a:buClr>
              <a:buSzPts val="2800"/>
              <a:buFont typeface="Calibri"/>
              <a:buChar char="•"/>
            </a:pPr>
            <a:r>
              <a:rPr b="0" i="0" lang="en-US" sz="2800" u="none" cap="none" strike="noStrike">
                <a:solidFill>
                  <a:schemeClr val="dk1"/>
                </a:solidFill>
                <a:latin typeface="Calibri"/>
                <a:ea typeface="Calibri"/>
                <a:cs typeface="Calibri"/>
                <a:sym typeface="Calibri"/>
              </a:rPr>
              <a:t>Exercise, excitement, emergency, and embarrassment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560"/>
              </a:spcBef>
              <a:spcAft>
                <a:spcPts val="0"/>
              </a:spcAft>
              <a:buClr>
                <a:srgbClr val="FFFF00"/>
              </a:buClr>
              <a:buSzPts val="2800"/>
              <a:buFont typeface="Calibri"/>
              <a:buNone/>
            </a:pPr>
            <a:r>
              <a:rPr b="1" i="1" lang="en-US" sz="2800" u="none" cap="none" strike="noStrike">
                <a:solidFill>
                  <a:srgbClr val="FFFF00"/>
                </a:solidFill>
                <a:latin typeface="Calibri"/>
                <a:ea typeface="Calibri"/>
                <a:cs typeface="Calibri"/>
                <a:sym typeface="Calibri"/>
              </a:rPr>
              <a:t>Parasympathetic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560"/>
              </a:spcBef>
              <a:spcAft>
                <a:spcPts val="0"/>
              </a:spcAft>
              <a:buClr>
                <a:schemeClr val="dk1"/>
              </a:buClr>
              <a:buSzPts val="2800"/>
              <a:buFont typeface="Calibri"/>
              <a:buChar char="•"/>
            </a:pPr>
            <a:r>
              <a:rPr b="0" i="0" lang="en-US" sz="2800" u="none" cap="none" strike="noStrike">
                <a:solidFill>
                  <a:schemeClr val="dk1"/>
                </a:solidFill>
                <a:latin typeface="Calibri"/>
                <a:ea typeface="Calibri"/>
                <a:cs typeface="Calibri"/>
                <a:sym typeface="Calibri"/>
              </a:rPr>
              <a:t>“Rest and digest”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560"/>
              </a:spcBef>
              <a:spcAft>
                <a:spcPts val="0"/>
              </a:spcAft>
              <a:buClr>
                <a:schemeClr val="dk1"/>
              </a:buClr>
              <a:buSzPts val="2800"/>
              <a:buFont typeface="Calibri"/>
              <a:buChar char="•"/>
            </a:pPr>
            <a:r>
              <a:rPr b="0" i="0" lang="en-US" sz="2800" u="none" cap="none" strike="noStrike">
                <a:solidFill>
                  <a:schemeClr val="dk1"/>
                </a:solidFill>
                <a:latin typeface="Calibri"/>
                <a:ea typeface="Calibri"/>
                <a:cs typeface="Calibri"/>
                <a:sym typeface="Calibri"/>
              </a:rPr>
              <a:t>“D” division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560"/>
              </a:spcBef>
              <a:spcAft>
                <a:spcPts val="0"/>
              </a:spcAft>
              <a:buClr>
                <a:schemeClr val="dk1"/>
              </a:buClr>
              <a:buSzPts val="2800"/>
              <a:buFont typeface="Calibri"/>
              <a:buChar char="•"/>
            </a:pPr>
            <a:r>
              <a:rPr b="0" i="0" lang="en-US" sz="2800" u="none" cap="none" strike="noStrike">
                <a:solidFill>
                  <a:schemeClr val="dk1"/>
                </a:solidFill>
                <a:latin typeface="Calibri"/>
                <a:ea typeface="Calibri"/>
                <a:cs typeface="Calibri"/>
                <a:sym typeface="Calibri"/>
              </a:rPr>
              <a:t>Digestion, defecation, and diuresis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40"/>
              </a:spcBef>
              <a:spcAft>
                <a:spcPts val="0"/>
              </a:spcAft>
              <a:buClr>
                <a:schemeClr val="dk1"/>
              </a:buClr>
              <a:buSzPts val="3200"/>
              <a:buFont typeface="Calibri"/>
              <a:buNone/>
            </a:pPr>
            <a:r>
              <a:t/>
            </a:r>
            <a:endParaRPr b="0" i="0" sz="3200" u="none" cap="none" strike="noStrike">
              <a:solidFill>
                <a:schemeClr val="dk1"/>
              </a:solidFill>
              <a:latin typeface="Calibri"/>
              <a:ea typeface="Calibri"/>
              <a:cs typeface="Calibri"/>
              <a:sym typeface="Calibri"/>
            </a:endParaRPr>
          </a:p>
        </p:txBody>
      </p:sp>
      <p:pic>
        <p:nvPicPr>
          <p:cNvPr id="610" name="Google Shape;610;p80"/>
          <p:cNvPicPr preferRelativeResize="0"/>
          <p:nvPr>
            <p:ph idx="2" type="clipArt"/>
          </p:nvPr>
        </p:nvPicPr>
        <p:blipFill rotWithShape="1">
          <a:blip r:embed="rId3">
            <a:alphaModFix/>
          </a:blip>
          <a:srcRect b="0" l="0" r="0" t="0"/>
          <a:stretch/>
        </p:blipFill>
        <p:spPr>
          <a:xfrm>
            <a:off x="4572000" y="26987"/>
            <a:ext cx="3597275" cy="3219450"/>
          </a:xfrm>
          <a:prstGeom prst="rect">
            <a:avLst/>
          </a:prstGeom>
          <a:noFill/>
          <a:ln>
            <a:noFill/>
          </a:ln>
        </p:spPr>
      </p:pic>
      <p:pic>
        <p:nvPicPr>
          <p:cNvPr id="611" name="Google Shape;611;p80"/>
          <p:cNvPicPr preferRelativeResize="0"/>
          <p:nvPr/>
        </p:nvPicPr>
        <p:blipFill rotWithShape="1">
          <a:blip r:embed="rId4">
            <a:alphaModFix/>
          </a:blip>
          <a:srcRect b="0" l="0" r="0" t="0"/>
          <a:stretch/>
        </p:blipFill>
        <p:spPr>
          <a:xfrm>
            <a:off x="5254625" y="4195762"/>
            <a:ext cx="3889375" cy="2627312"/>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pic>
        <p:nvPicPr>
          <p:cNvPr id="616" name="Google Shape;616;p81"/>
          <p:cNvPicPr preferRelativeResize="0"/>
          <p:nvPr/>
        </p:nvPicPr>
        <p:blipFill rotWithShape="1">
          <a:blip r:embed="rId3">
            <a:alphaModFix/>
          </a:blip>
          <a:srcRect b="0" l="0" r="0" t="0"/>
          <a:stretch/>
        </p:blipFill>
        <p:spPr>
          <a:xfrm>
            <a:off x="4130675" y="0"/>
            <a:ext cx="5013325" cy="6858000"/>
          </a:xfrm>
          <a:prstGeom prst="rect">
            <a:avLst/>
          </a:prstGeom>
          <a:noFill/>
          <a:ln>
            <a:noFill/>
          </a:ln>
        </p:spPr>
      </p:pic>
      <p:sp>
        <p:nvSpPr>
          <p:cNvPr id="617" name="Google Shape;617;p81"/>
          <p:cNvSpPr/>
          <p:nvPr/>
        </p:nvSpPr>
        <p:spPr>
          <a:xfrm>
            <a:off x="381000" y="2133600"/>
            <a:ext cx="3581400" cy="12350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2500"/>
              <a:buFont typeface="Tahoma"/>
              <a:buNone/>
            </a:pPr>
            <a:r>
              <a:rPr b="1" i="0" lang="en-US" sz="2500" u="none" cap="none" strike="noStrike">
                <a:solidFill>
                  <a:schemeClr val="accent2"/>
                </a:solidFill>
                <a:latin typeface="Tahoma"/>
                <a:ea typeface="Tahoma"/>
                <a:cs typeface="Tahoma"/>
                <a:sym typeface="Tahoma"/>
              </a:rPr>
              <a:t>The central autonomic</a:t>
            </a:r>
            <a:br>
              <a:rPr b="0" i="0" lang="en-US" sz="1800" u="none" cap="none" strike="noStrike">
                <a:solidFill>
                  <a:schemeClr val="dk1"/>
                </a:solidFill>
                <a:latin typeface="Arial"/>
                <a:ea typeface="Arial"/>
                <a:cs typeface="Arial"/>
                <a:sym typeface="Arial"/>
              </a:rPr>
            </a:br>
            <a:r>
              <a:rPr b="1" i="0" lang="en-US" sz="2500" u="none" cap="none" strike="noStrike">
                <a:solidFill>
                  <a:schemeClr val="accent2"/>
                </a:solidFill>
                <a:latin typeface="Tahoma"/>
                <a:ea typeface="Tahoma"/>
                <a:cs typeface="Tahoma"/>
                <a:sym typeface="Tahoma"/>
              </a:rPr>
              <a:t>network</a:t>
            </a:r>
            <a:r>
              <a:rPr b="0" i="0" lang="en-US" sz="1100" u="none" cap="none" strike="noStrike">
                <a:solidFill>
                  <a:schemeClr val="accent2"/>
                </a:solidFill>
                <a:latin typeface="Tahoma"/>
                <a:ea typeface="Tahoma"/>
                <a:cs typeface="Tahoma"/>
                <a:sym typeface="Tahoma"/>
              </a:rPr>
              <a:t> </a:t>
            </a:r>
            <a:endParaRPr b="0" i="0" sz="1400" u="none" cap="none" strike="noStrike">
              <a:solidFill>
                <a:srgbClr val="000000"/>
              </a:solidFill>
              <a:latin typeface="Arial"/>
              <a:ea typeface="Arial"/>
              <a:cs typeface="Arial"/>
              <a:sym typeface="Arial"/>
            </a:endParaRPr>
          </a:p>
        </p:txBody>
      </p:sp>
      <p:pic>
        <p:nvPicPr>
          <p:cNvPr id="618" name="Google Shape;618;p81"/>
          <p:cNvPicPr preferRelativeResize="0"/>
          <p:nvPr/>
        </p:nvPicPr>
        <p:blipFill rotWithShape="1">
          <a:blip r:embed="rId4">
            <a:alphaModFix/>
          </a:blip>
          <a:srcRect b="0" l="0" r="0" t="0"/>
          <a:stretch/>
        </p:blipFill>
        <p:spPr>
          <a:xfrm>
            <a:off x="539750" y="3789362"/>
            <a:ext cx="3995737" cy="15621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p82"/>
          <p:cNvSpPr txBox="1"/>
          <p:nvPr>
            <p:ph idx="4294967295" type="title"/>
          </p:nvPr>
        </p:nvSpPr>
        <p:spPr>
          <a:xfrm>
            <a:off x="457200" y="274637"/>
            <a:ext cx="8229600" cy="1143000"/>
          </a:xfrm>
          <a:prstGeom prst="rect">
            <a:avLst/>
          </a:prstGeom>
          <a:noFill/>
          <a:ln>
            <a:noFill/>
          </a:ln>
        </p:spPr>
        <p:txBody>
          <a:bodyPr anchorCtr="0" anchor="b" bIns="44450" lIns="90475" spcFirstLastPara="1" rIns="90475" wrap="square" tIns="44450">
            <a:noAutofit/>
          </a:bodyPr>
          <a:lstStyle/>
          <a:p>
            <a:pPr indent="0" lvl="0" marL="0" marR="0" rtl="0" algn="ctr">
              <a:lnSpc>
                <a:spcPct val="100000"/>
              </a:lnSpc>
              <a:spcBef>
                <a:spcPts val="0"/>
              </a:spcBef>
              <a:spcAft>
                <a:spcPts val="0"/>
              </a:spcAft>
              <a:buClr>
                <a:schemeClr val="lt2"/>
              </a:buClr>
              <a:buSzPts val="4400"/>
              <a:buFont typeface="Arial"/>
              <a:buNone/>
            </a:pPr>
            <a:r>
              <a:t/>
            </a:r>
            <a:endParaRPr b="0" i="0" sz="4400" u="none" cap="none" strike="noStrike">
              <a:solidFill>
                <a:schemeClr val="lt2"/>
              </a:solidFill>
              <a:latin typeface="Arial"/>
              <a:ea typeface="Arial"/>
              <a:cs typeface="Arial"/>
              <a:sym typeface="Arial"/>
            </a:endParaRPr>
          </a:p>
        </p:txBody>
      </p:sp>
      <p:sp>
        <p:nvSpPr>
          <p:cNvPr id="624" name="Google Shape;624;p82"/>
          <p:cNvSpPr txBox="1"/>
          <p:nvPr>
            <p:ph idx="4294967295" type="body"/>
          </p:nvPr>
        </p:nvSpPr>
        <p:spPr>
          <a:xfrm>
            <a:off x="457200" y="1600200"/>
            <a:ext cx="8229600" cy="4525962"/>
          </a:xfrm>
          <a:prstGeom prst="rect">
            <a:avLst/>
          </a:prstGeom>
          <a:noFill/>
          <a:ln>
            <a:noFill/>
          </a:ln>
        </p:spPr>
        <p:txBody>
          <a:bodyPr anchorCtr="0" anchor="t" bIns="44450" lIns="90475" spcFirstLastPara="1" rIns="90475" wrap="square" tIns="44450">
            <a:noAutofit/>
          </a:bodyPr>
          <a:lstStyle/>
          <a:p>
            <a:pPr indent="0" lvl="0" marL="0" marR="0" rtl="0" algn="l">
              <a:lnSpc>
                <a:spcPct val="100000"/>
              </a:lnSpc>
              <a:spcBef>
                <a:spcPts val="0"/>
              </a:spcBef>
              <a:spcAft>
                <a:spcPts val="0"/>
              </a:spcAft>
              <a:buClr>
                <a:schemeClr val="dk1"/>
              </a:buClr>
              <a:buSzPts val="3200"/>
              <a:buFont typeface="Arial"/>
              <a:buNone/>
            </a:pPr>
            <a:r>
              <a:rPr b="0" i="0" lang="en-US" sz="3200" u="none" cap="none" strike="noStrike">
                <a:solidFill>
                  <a:schemeClr val="dk1"/>
                </a:solidFill>
                <a:latin typeface="Arial"/>
                <a:ea typeface="Arial"/>
                <a:cs typeface="Arial"/>
                <a:sym typeface="Arial"/>
              </a:rPr>
              <a:t>Although “involuntary”, the autonomic nervous system is regulated by higher centers. The best known of these centers is the </a:t>
            </a:r>
            <a:r>
              <a:rPr b="1" i="0" lang="en-US" sz="3200" u="none" cap="none" strike="noStrike">
                <a:solidFill>
                  <a:schemeClr val="accent2"/>
                </a:solidFill>
                <a:latin typeface="Arial"/>
                <a:ea typeface="Arial"/>
                <a:cs typeface="Arial"/>
                <a:sym typeface="Arial"/>
              </a:rPr>
              <a:t>hypothalamus</a:t>
            </a:r>
            <a:r>
              <a:rPr b="0" i="0" lang="en-US" sz="3200" u="none" cap="none" strike="noStrike">
                <a:solidFill>
                  <a:schemeClr val="dk1"/>
                </a:solidFill>
                <a:latin typeface="Arial"/>
                <a:ea typeface="Arial"/>
                <a:cs typeface="Arial"/>
                <a:sym typeface="Arial"/>
              </a:rPr>
              <a:t> which has descending projections to cell bodies of the preganglionic neurons.  Other areas of the central nervous system affect the activities of the hypothalamus.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83"/>
          <p:cNvSpPr/>
          <p:nvPr/>
        </p:nvSpPr>
        <p:spPr>
          <a:xfrm>
            <a:off x="304800" y="914400"/>
            <a:ext cx="8458200" cy="4572000"/>
          </a:xfrm>
          <a:prstGeom prst="roundRect">
            <a:avLst>
              <a:gd fmla="val 16667" name="adj"/>
            </a:avLst>
          </a:prstGeom>
          <a:solidFill>
            <a:schemeClr val="accent1"/>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chemeClr val="hlink"/>
              </a:buClr>
              <a:buSzPts val="3360"/>
              <a:buFont typeface="Tahoma"/>
              <a:buNone/>
            </a:pPr>
            <a:r>
              <a:rPr b="1" i="0" lang="en-US" sz="2800" u="none" cap="none" strike="noStrike">
                <a:solidFill>
                  <a:schemeClr val="accent2"/>
                </a:solidFill>
                <a:latin typeface="Tahoma"/>
                <a:ea typeface="Tahoma"/>
                <a:cs typeface="Tahoma"/>
                <a:sym typeface="Tahoma"/>
              </a:rPr>
              <a:t>Hypothalamus is the important </a:t>
            </a:r>
            <a:br>
              <a:rPr b="0" i="0" lang="en-US" sz="1800" u="none" cap="none" strike="noStrike">
                <a:solidFill>
                  <a:schemeClr val="dk1"/>
                </a:solidFill>
                <a:latin typeface="Arial"/>
                <a:ea typeface="Arial"/>
                <a:cs typeface="Arial"/>
                <a:sym typeface="Arial"/>
              </a:rPr>
            </a:br>
            <a:r>
              <a:rPr b="1" i="0" lang="en-US" sz="2800" u="sng" cap="none" strike="noStrike">
                <a:solidFill>
                  <a:schemeClr val="accent2"/>
                </a:solidFill>
                <a:latin typeface="Tahoma"/>
                <a:ea typeface="Tahoma"/>
                <a:cs typeface="Tahoma"/>
                <a:sym typeface="Tahoma"/>
              </a:rPr>
              <a:t>integrative</a:t>
            </a:r>
            <a:r>
              <a:rPr b="1" i="0" lang="en-US" sz="2800" u="none" cap="none" strike="noStrike">
                <a:solidFill>
                  <a:schemeClr val="accent2"/>
                </a:solidFill>
                <a:latin typeface="Tahoma"/>
                <a:ea typeface="Tahoma"/>
                <a:cs typeface="Tahoma"/>
                <a:sym typeface="Tahoma"/>
              </a:rPr>
              <a:t>  center of vegetative, somatic </a:t>
            </a:r>
            <a:br>
              <a:rPr b="0" i="0" lang="en-US" sz="1800" u="none" cap="none" strike="noStrike">
                <a:solidFill>
                  <a:schemeClr val="dk1"/>
                </a:solidFill>
                <a:latin typeface="Arial"/>
                <a:ea typeface="Arial"/>
                <a:cs typeface="Arial"/>
                <a:sym typeface="Arial"/>
              </a:rPr>
            </a:br>
            <a:r>
              <a:rPr b="1" i="0" lang="en-US" sz="2800" u="none" cap="none" strike="noStrike">
                <a:solidFill>
                  <a:schemeClr val="accent2"/>
                </a:solidFill>
                <a:latin typeface="Tahoma"/>
                <a:ea typeface="Tahoma"/>
                <a:cs typeface="Tahoma"/>
                <a:sym typeface="Tahoma"/>
              </a:rPr>
              <a:t>and endocrinal functions,</a:t>
            </a:r>
            <a:br>
              <a:rPr b="0" i="0" lang="en-US" sz="1800" u="none" cap="none" strike="noStrike">
                <a:solidFill>
                  <a:schemeClr val="dk1"/>
                </a:solidFill>
                <a:latin typeface="Arial"/>
                <a:ea typeface="Arial"/>
                <a:cs typeface="Arial"/>
                <a:sym typeface="Arial"/>
              </a:rPr>
            </a:br>
            <a:r>
              <a:rPr b="1" i="0" lang="en-US" sz="2800" u="none" cap="none" strike="noStrike">
                <a:solidFill>
                  <a:schemeClr val="accent2"/>
                </a:solidFill>
                <a:latin typeface="Tahoma"/>
                <a:ea typeface="Tahoma"/>
                <a:cs typeface="Tahoma"/>
                <a:sym typeface="Tahoma"/>
              </a:rPr>
              <a:t>that is responsible for the complex</a:t>
            </a:r>
            <a:br>
              <a:rPr b="0" i="0" lang="en-US" sz="1800" u="none" cap="none" strike="noStrike">
                <a:solidFill>
                  <a:schemeClr val="dk1"/>
                </a:solidFill>
                <a:latin typeface="Arial"/>
                <a:ea typeface="Arial"/>
                <a:cs typeface="Arial"/>
                <a:sym typeface="Arial"/>
              </a:rPr>
            </a:br>
            <a:r>
              <a:rPr b="1" i="0" lang="en-US" sz="2800" u="none" cap="none" strike="noStrike">
                <a:solidFill>
                  <a:schemeClr val="accent2"/>
                </a:solidFill>
                <a:latin typeface="Tahoma"/>
                <a:ea typeface="Tahoma"/>
                <a:cs typeface="Tahoma"/>
                <a:sym typeface="Tahoma"/>
              </a:rPr>
              <a:t>homeostatic reactions realization </a:t>
            </a:r>
            <a:br>
              <a:rPr b="0" i="0" lang="en-US" sz="1800" u="none" cap="none" strike="noStrike">
                <a:solidFill>
                  <a:schemeClr val="dk1"/>
                </a:solidFill>
                <a:latin typeface="Arial"/>
                <a:ea typeface="Arial"/>
                <a:cs typeface="Arial"/>
                <a:sym typeface="Arial"/>
              </a:rPr>
            </a:br>
            <a:r>
              <a:rPr b="1" i="0" lang="en-US" sz="2800" u="none" cap="none" strike="noStrike">
                <a:solidFill>
                  <a:schemeClr val="accent2"/>
                </a:solidFill>
                <a:latin typeface="Tahoma"/>
                <a:ea typeface="Tahoma"/>
                <a:cs typeface="Tahoma"/>
                <a:sym typeface="Tahoma"/>
              </a:rPr>
              <a:t>and serves as the key structure within the </a:t>
            </a:r>
            <a:br>
              <a:rPr b="0" i="0" lang="en-US" sz="1800" u="none" cap="none" strike="noStrike">
                <a:solidFill>
                  <a:schemeClr val="dk1"/>
                </a:solidFill>
                <a:latin typeface="Arial"/>
                <a:ea typeface="Arial"/>
                <a:cs typeface="Arial"/>
                <a:sym typeface="Arial"/>
              </a:rPr>
            </a:br>
            <a:r>
              <a:rPr b="1" i="0" lang="en-US" sz="2800" u="none" cap="none" strike="noStrike">
                <a:solidFill>
                  <a:schemeClr val="accent2"/>
                </a:solidFill>
                <a:latin typeface="Tahoma"/>
                <a:ea typeface="Tahoma"/>
                <a:cs typeface="Tahoma"/>
                <a:sym typeface="Tahoma"/>
              </a:rPr>
              <a:t>hierarchically organized brain system </a:t>
            </a:r>
            <a:br>
              <a:rPr b="0" i="0" lang="en-US" sz="1800" u="none" cap="none" strike="noStrike">
                <a:solidFill>
                  <a:schemeClr val="dk1"/>
                </a:solidFill>
                <a:latin typeface="Arial"/>
                <a:ea typeface="Arial"/>
                <a:cs typeface="Arial"/>
                <a:sym typeface="Arial"/>
              </a:rPr>
            </a:br>
            <a:r>
              <a:rPr b="1" i="0" lang="en-US" sz="2800" u="none" cap="none" strike="noStrike">
                <a:solidFill>
                  <a:schemeClr val="accent2"/>
                </a:solidFill>
                <a:latin typeface="Tahoma"/>
                <a:ea typeface="Tahoma"/>
                <a:cs typeface="Tahoma"/>
                <a:sym typeface="Tahoma"/>
              </a:rPr>
              <a:t>that regulates visceral functions.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29"/>
                                        </p:tgtEl>
                                        <p:attrNameLst>
                                          <p:attrName>style.visibility</p:attrName>
                                        </p:attrNameLst>
                                      </p:cBhvr>
                                      <p:to>
                                        <p:strVal val="visible"/>
                                      </p:to>
                                    </p:set>
                                    <p:animEffect filter="fade" transition="in">
                                      <p:cBhvr>
                                        <p:cTn dur="1000"/>
                                        <p:tgtEl>
                                          <p:spTgt spid="6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84"/>
          <p:cNvSpPr/>
          <p:nvPr/>
        </p:nvSpPr>
        <p:spPr>
          <a:xfrm>
            <a:off x="1371600" y="152400"/>
            <a:ext cx="6324600" cy="838200"/>
          </a:xfrm>
          <a:prstGeom prst="roundRect">
            <a:avLst>
              <a:gd fmla="val 16667" name="adj"/>
            </a:avLst>
          </a:prstGeom>
          <a:solidFill>
            <a:schemeClr val="lt1"/>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chemeClr val="hlink"/>
              </a:buClr>
              <a:buSzPts val="3600"/>
              <a:buFont typeface="Tahoma"/>
              <a:buNone/>
            </a:pPr>
            <a:r>
              <a:rPr b="0" i="0" lang="en-US" sz="3000" u="none" cap="none" strike="noStrike">
                <a:solidFill>
                  <a:schemeClr val="accent2"/>
                </a:solidFill>
                <a:latin typeface="Tahoma"/>
                <a:ea typeface="Tahoma"/>
                <a:cs typeface="Tahoma"/>
                <a:sym typeface="Tahoma"/>
              </a:rPr>
              <a:t>HYPOTHALAMUS and its main nuclei</a:t>
            </a:r>
            <a:endParaRPr b="0" i="0" sz="1400" u="none" cap="none" strike="noStrike">
              <a:solidFill>
                <a:srgbClr val="000000"/>
              </a:solidFill>
              <a:latin typeface="Arial"/>
              <a:ea typeface="Arial"/>
              <a:cs typeface="Arial"/>
              <a:sym typeface="Arial"/>
            </a:endParaRPr>
          </a:p>
        </p:txBody>
      </p:sp>
      <p:pic>
        <p:nvPicPr>
          <p:cNvPr id="637" name="Google Shape;637;p84"/>
          <p:cNvPicPr preferRelativeResize="0"/>
          <p:nvPr/>
        </p:nvPicPr>
        <p:blipFill rotWithShape="1">
          <a:blip r:embed="rId3">
            <a:alphaModFix/>
          </a:blip>
          <a:srcRect b="0" l="0" r="0" t="0"/>
          <a:stretch/>
        </p:blipFill>
        <p:spPr>
          <a:xfrm>
            <a:off x="-76200" y="1295400"/>
            <a:ext cx="9339262" cy="52276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636"/>
                                        </p:tgtEl>
                                        <p:attrNameLst>
                                          <p:attrName>style.visibility</p:attrName>
                                        </p:attrNameLst>
                                      </p:cBhvr>
                                      <p:to>
                                        <p:strVal val="visible"/>
                                      </p:to>
                                    </p:set>
                                    <p:anim calcmode="lin" valueType="num">
                                      <p:cBhvr additive="base">
                                        <p:cTn dur="500"/>
                                        <p:tgtEl>
                                          <p:spTgt spid="636"/>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2" presetSubtype="8">
                                  <p:stCondLst>
                                    <p:cond delay="0"/>
                                  </p:stCondLst>
                                  <p:childTnLst>
                                    <p:set>
                                      <p:cBhvr>
                                        <p:cTn dur="1" fill="hold">
                                          <p:stCondLst>
                                            <p:cond delay="0"/>
                                          </p:stCondLst>
                                        </p:cTn>
                                        <p:tgtEl>
                                          <p:spTgt spid="637"/>
                                        </p:tgtEl>
                                        <p:attrNameLst>
                                          <p:attrName>style.visibility</p:attrName>
                                        </p:attrNameLst>
                                      </p:cBhvr>
                                      <p:to>
                                        <p:strVal val="visible"/>
                                      </p:to>
                                    </p:set>
                                    <p:anim calcmode="lin" valueType="num">
                                      <p:cBhvr additive="base">
                                        <p:cTn dur="500"/>
                                        <p:tgtEl>
                                          <p:spTgt spid="637"/>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85"/>
          <p:cNvSpPr/>
          <p:nvPr/>
        </p:nvSpPr>
        <p:spPr>
          <a:xfrm>
            <a:off x="228600" y="152400"/>
            <a:ext cx="83820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200"/>
              <a:buFont typeface="Arial"/>
              <a:buNone/>
            </a:pPr>
            <a:r>
              <a:rPr b="1" i="0" lang="en-US" sz="3200" u="none" cap="none" strike="noStrike">
                <a:solidFill>
                  <a:schemeClr val="accent2"/>
                </a:solidFill>
                <a:latin typeface="Arial"/>
                <a:ea typeface="Arial"/>
                <a:cs typeface="Arial"/>
                <a:sym typeface="Arial"/>
              </a:rPr>
              <a:t>FUNCTIONS of hypothalamus N1</a:t>
            </a:r>
            <a:endParaRPr b="0" i="0" sz="1400" u="none" cap="none" strike="noStrike">
              <a:solidFill>
                <a:srgbClr val="000000"/>
              </a:solidFill>
              <a:latin typeface="Arial"/>
              <a:ea typeface="Arial"/>
              <a:cs typeface="Arial"/>
              <a:sym typeface="Arial"/>
            </a:endParaRPr>
          </a:p>
        </p:txBody>
      </p:sp>
      <p:sp>
        <p:nvSpPr>
          <p:cNvPr id="643" name="Google Shape;643;p85"/>
          <p:cNvSpPr/>
          <p:nvPr/>
        </p:nvSpPr>
        <p:spPr>
          <a:xfrm>
            <a:off x="457200" y="1185862"/>
            <a:ext cx="8001000" cy="871537"/>
          </a:xfrm>
          <a:prstGeom prst="roundRect">
            <a:avLst>
              <a:gd fmla="val 16667" name="adj"/>
            </a:avLst>
          </a:prstGeom>
          <a:solidFill>
            <a:schemeClr val="accent1"/>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hlink"/>
              </a:buClr>
              <a:buSzPts val="3600"/>
              <a:buFont typeface="Tahoma"/>
              <a:buNone/>
            </a:pPr>
            <a:r>
              <a:rPr b="0" i="0" lang="en-US" sz="3000" u="none" cap="none" strike="noStrike">
                <a:solidFill>
                  <a:schemeClr val="accent2"/>
                </a:solidFill>
                <a:latin typeface="Tahoma"/>
                <a:ea typeface="Tahoma"/>
                <a:cs typeface="Tahoma"/>
                <a:sym typeface="Tahoma"/>
              </a:rPr>
              <a:t>1. Water and electrolyte balance regulation</a:t>
            </a:r>
            <a:br>
              <a:rPr b="0" i="0" lang="en-US" sz="1800" u="none" cap="none" strike="noStrike">
                <a:solidFill>
                  <a:schemeClr val="dk1"/>
                </a:solidFill>
                <a:latin typeface="Arial"/>
                <a:ea typeface="Arial"/>
                <a:cs typeface="Arial"/>
                <a:sym typeface="Arial"/>
              </a:rPr>
            </a:br>
            <a:r>
              <a:rPr b="0" i="0" lang="en-US" sz="1800" u="none" cap="none" strike="noStrike">
                <a:solidFill>
                  <a:schemeClr val="accent2"/>
                </a:solidFill>
                <a:latin typeface="Tahoma"/>
                <a:ea typeface="Tahoma"/>
                <a:cs typeface="Tahoma"/>
                <a:sym typeface="Tahoma"/>
              </a:rPr>
              <a:t>(supraoptic and paraventricular nuclei).</a:t>
            </a:r>
            <a:endParaRPr b="0" i="0" sz="1400" u="none" cap="none" strike="noStrike">
              <a:solidFill>
                <a:srgbClr val="000000"/>
              </a:solidFill>
              <a:latin typeface="Arial"/>
              <a:ea typeface="Arial"/>
              <a:cs typeface="Arial"/>
              <a:sym typeface="Arial"/>
            </a:endParaRPr>
          </a:p>
        </p:txBody>
      </p:sp>
      <p:sp>
        <p:nvSpPr>
          <p:cNvPr id="644" name="Google Shape;644;p85"/>
          <p:cNvSpPr/>
          <p:nvPr/>
        </p:nvSpPr>
        <p:spPr>
          <a:xfrm>
            <a:off x="457200" y="2295525"/>
            <a:ext cx="8001000" cy="1133475"/>
          </a:xfrm>
          <a:prstGeom prst="roundRect">
            <a:avLst>
              <a:gd fmla="val 16667" name="adj"/>
            </a:avLst>
          </a:prstGeom>
          <a:solidFill>
            <a:schemeClr val="accent1"/>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hlink"/>
              </a:buClr>
              <a:buSzPts val="3600"/>
              <a:buFont typeface="Tahoma"/>
              <a:buNone/>
            </a:pPr>
            <a:r>
              <a:rPr b="0" i="0" lang="en-US" sz="3000" u="none" cap="none" strike="noStrike">
                <a:solidFill>
                  <a:schemeClr val="accent2"/>
                </a:solidFill>
                <a:latin typeface="Tahoma"/>
                <a:ea typeface="Tahoma"/>
                <a:cs typeface="Tahoma"/>
                <a:sym typeface="Tahoma"/>
              </a:rPr>
              <a:t>2. Secretion of hypothalamic releasing factors</a:t>
            </a:r>
            <a:r>
              <a:rPr b="0" i="0" lang="en-US" sz="2600" u="none" cap="none" strike="noStrike">
                <a:solidFill>
                  <a:schemeClr val="accent2"/>
                </a:solidFill>
                <a:latin typeface="Tahoma"/>
                <a:ea typeface="Tahoma"/>
                <a:cs typeface="Tahoma"/>
                <a:sym typeface="Tahoma"/>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360"/>
              </a:spcBef>
              <a:spcAft>
                <a:spcPts val="0"/>
              </a:spcAft>
              <a:buClr>
                <a:schemeClr val="hlink"/>
              </a:buClr>
              <a:buSzPts val="2160"/>
              <a:buFont typeface="Tahoma"/>
              <a:buNone/>
            </a:pPr>
            <a:r>
              <a:rPr b="0" i="0" lang="en-US" sz="1800" u="none" cap="none" strike="noStrike">
                <a:solidFill>
                  <a:schemeClr val="accent2"/>
                </a:solidFill>
                <a:latin typeface="Tahoma"/>
                <a:ea typeface="Tahoma"/>
                <a:cs typeface="Tahoma"/>
                <a:sym typeface="Tahoma"/>
              </a:rPr>
              <a:t>(arcuate and periventricular nuclei and parvocellular cells of the </a:t>
            </a:r>
            <a:br>
              <a:rPr b="0" i="0" lang="en-US" sz="1800" u="none" cap="none" strike="noStrike">
                <a:solidFill>
                  <a:schemeClr val="dk1"/>
                </a:solidFill>
                <a:latin typeface="Arial"/>
                <a:ea typeface="Arial"/>
                <a:cs typeface="Arial"/>
                <a:sym typeface="Arial"/>
              </a:rPr>
            </a:br>
            <a:r>
              <a:rPr b="0" i="0" lang="en-US" sz="1800" u="none" cap="none" strike="noStrike">
                <a:solidFill>
                  <a:schemeClr val="accent2"/>
                </a:solidFill>
                <a:latin typeface="Tahoma"/>
                <a:ea typeface="Tahoma"/>
                <a:cs typeface="Tahoma"/>
                <a:sym typeface="Tahoma"/>
              </a:rPr>
              <a:t>paraventricular nucleus).</a:t>
            </a:r>
            <a:endParaRPr b="0" i="0" sz="1400" u="none" cap="none" strike="noStrike">
              <a:solidFill>
                <a:srgbClr val="000000"/>
              </a:solidFill>
              <a:latin typeface="Arial"/>
              <a:ea typeface="Arial"/>
              <a:cs typeface="Arial"/>
              <a:sym typeface="Arial"/>
            </a:endParaRPr>
          </a:p>
        </p:txBody>
      </p:sp>
      <p:sp>
        <p:nvSpPr>
          <p:cNvPr id="645" name="Google Shape;645;p85"/>
          <p:cNvSpPr/>
          <p:nvPr/>
        </p:nvSpPr>
        <p:spPr>
          <a:xfrm>
            <a:off x="457200" y="3733800"/>
            <a:ext cx="8001000" cy="990600"/>
          </a:xfrm>
          <a:prstGeom prst="roundRect">
            <a:avLst>
              <a:gd fmla="val 16667" name="adj"/>
            </a:avLst>
          </a:prstGeom>
          <a:solidFill>
            <a:schemeClr val="accent1"/>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hlink"/>
              </a:buClr>
              <a:buSzPts val="3600"/>
              <a:buFont typeface="Tahoma"/>
              <a:buNone/>
            </a:pPr>
            <a:r>
              <a:rPr b="0" i="0" lang="en-US" sz="3000" u="none" cap="none" strike="noStrike">
                <a:solidFill>
                  <a:schemeClr val="accent2"/>
                </a:solidFill>
                <a:latin typeface="Tahoma"/>
                <a:ea typeface="Tahoma"/>
                <a:cs typeface="Tahoma"/>
                <a:sym typeface="Tahoma"/>
              </a:rPr>
              <a:t>3. Temperature regulation</a:t>
            </a:r>
            <a:r>
              <a:rPr b="0" i="0" lang="en-US" sz="3200" u="none" cap="none" strike="noStrike">
                <a:solidFill>
                  <a:schemeClr val="accent2"/>
                </a:solidFill>
                <a:latin typeface="Tahoma"/>
                <a:ea typeface="Tahoma"/>
                <a:cs typeface="Tahoma"/>
                <a:sym typeface="Tahoma"/>
              </a:rPr>
              <a:t> </a:t>
            </a:r>
            <a:br>
              <a:rPr b="0" i="0" lang="en-US" sz="1800" u="none" cap="none" strike="noStrike">
                <a:solidFill>
                  <a:schemeClr val="dk1"/>
                </a:solidFill>
                <a:latin typeface="Arial"/>
                <a:ea typeface="Arial"/>
                <a:cs typeface="Arial"/>
                <a:sym typeface="Arial"/>
              </a:rPr>
            </a:br>
            <a:r>
              <a:rPr b="0" i="0" lang="en-US" sz="1800" u="none" cap="none" strike="noStrike">
                <a:solidFill>
                  <a:schemeClr val="accent2"/>
                </a:solidFill>
                <a:latin typeface="Tahoma"/>
                <a:ea typeface="Tahoma"/>
                <a:cs typeface="Tahoma"/>
                <a:sym typeface="Tahoma"/>
              </a:rPr>
              <a:t>(the anterior and posterior hypothalamic nuclei).</a:t>
            </a:r>
            <a:endParaRPr b="0" i="0" sz="1400" u="none" cap="none" strike="noStrike">
              <a:solidFill>
                <a:srgbClr val="000000"/>
              </a:solidFill>
              <a:latin typeface="Arial"/>
              <a:ea typeface="Arial"/>
              <a:cs typeface="Arial"/>
              <a:sym typeface="Arial"/>
            </a:endParaRPr>
          </a:p>
        </p:txBody>
      </p:sp>
      <p:sp>
        <p:nvSpPr>
          <p:cNvPr id="646" name="Google Shape;646;p85"/>
          <p:cNvSpPr/>
          <p:nvPr/>
        </p:nvSpPr>
        <p:spPr>
          <a:xfrm>
            <a:off x="457200" y="4876800"/>
            <a:ext cx="8001000" cy="1905000"/>
          </a:xfrm>
          <a:prstGeom prst="roundRect">
            <a:avLst>
              <a:gd fmla="val 16667" name="adj"/>
            </a:avLst>
          </a:prstGeom>
          <a:solidFill>
            <a:schemeClr val="accent1"/>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hlink"/>
              </a:buClr>
              <a:buSzPts val="3360"/>
              <a:buFont typeface="Tahoma"/>
              <a:buNone/>
            </a:pPr>
            <a:r>
              <a:rPr b="0" i="0" lang="en-US" sz="2800" u="none" cap="none" strike="noStrike">
                <a:solidFill>
                  <a:schemeClr val="accent2"/>
                </a:solidFill>
                <a:latin typeface="Tahoma"/>
                <a:ea typeface="Tahoma"/>
                <a:cs typeface="Tahoma"/>
                <a:sym typeface="Tahoma"/>
              </a:rPr>
              <a:t>4. Activation of the sympathetic nervous system</a:t>
            </a:r>
            <a:br>
              <a:rPr b="0" i="0" lang="en-US" sz="1800" u="none" cap="none" strike="noStrike">
                <a:solidFill>
                  <a:schemeClr val="dk1"/>
                </a:solidFill>
                <a:latin typeface="Arial"/>
                <a:ea typeface="Arial"/>
                <a:cs typeface="Arial"/>
                <a:sym typeface="Arial"/>
              </a:rPr>
            </a:br>
            <a:r>
              <a:rPr b="0" i="0" lang="en-US" sz="2800" u="none" cap="none" strike="noStrike">
                <a:solidFill>
                  <a:schemeClr val="accent2"/>
                </a:solidFill>
                <a:latin typeface="Tahoma"/>
                <a:ea typeface="Tahoma"/>
                <a:cs typeface="Tahoma"/>
                <a:sym typeface="Tahoma"/>
              </a:rPr>
              <a:t>    and adrenal medullary hormone secretion </a:t>
            </a:r>
            <a:br>
              <a:rPr b="0" i="0" lang="en-US" sz="1800" u="none" cap="none" strike="noStrike">
                <a:solidFill>
                  <a:schemeClr val="dk1"/>
                </a:solidFill>
                <a:latin typeface="Arial"/>
                <a:ea typeface="Arial"/>
                <a:cs typeface="Arial"/>
                <a:sym typeface="Arial"/>
              </a:rPr>
            </a:br>
            <a:r>
              <a:rPr b="0" i="0" lang="en-US" sz="1800" u="none" cap="none" strike="noStrike">
                <a:solidFill>
                  <a:schemeClr val="accent2"/>
                </a:solidFill>
                <a:latin typeface="Tahoma"/>
                <a:ea typeface="Tahoma"/>
                <a:cs typeface="Tahoma"/>
                <a:sym typeface="Tahoma"/>
              </a:rPr>
              <a:t>(the dorsal and posterior hypothalamus).</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42"/>
                                        </p:tgtEl>
                                        <p:attrNameLst>
                                          <p:attrName>style.visibility</p:attrName>
                                        </p:attrNameLst>
                                      </p:cBhvr>
                                      <p:to>
                                        <p:strVal val="visible"/>
                                      </p:to>
                                    </p:set>
                                    <p:animEffect filter="fade" transition="in">
                                      <p:cBhvr>
                                        <p:cTn dur="1"/>
                                        <p:tgtEl>
                                          <p:spTgt spid="642"/>
                                        </p:tgtEl>
                                      </p:cBhvr>
                                    </p:animEffect>
                                  </p:childTnLst>
                                </p:cTn>
                              </p:par>
                            </p:childTnLst>
                          </p:cTn>
                        </p:par>
                        <p:par>
                          <p:cTn fill="hold">
                            <p:stCondLst>
                              <p:cond delay="1"/>
                            </p:stCondLst>
                            <p:childTnLst>
                              <p:par>
                                <p:cTn fill="hold" nodeType="afterEffect" presetClass="entr" presetID="2" presetSubtype="8">
                                  <p:stCondLst>
                                    <p:cond delay="0"/>
                                  </p:stCondLst>
                                  <p:childTnLst>
                                    <p:set>
                                      <p:cBhvr>
                                        <p:cTn dur="1" fill="hold">
                                          <p:stCondLst>
                                            <p:cond delay="0"/>
                                          </p:stCondLst>
                                        </p:cTn>
                                        <p:tgtEl>
                                          <p:spTgt spid="643"/>
                                        </p:tgtEl>
                                        <p:attrNameLst>
                                          <p:attrName>style.visibility</p:attrName>
                                        </p:attrNameLst>
                                      </p:cBhvr>
                                      <p:to>
                                        <p:strVal val="visible"/>
                                      </p:to>
                                    </p:set>
                                    <p:anim calcmode="lin" valueType="num">
                                      <p:cBhvr additive="base">
                                        <p:cTn dur="500"/>
                                        <p:tgtEl>
                                          <p:spTgt spid="643"/>
                                        </p:tgtEl>
                                        <p:attrNameLst>
                                          <p:attrName>ppt_x</p:attrName>
                                        </p:attrNameLst>
                                      </p:cBhvr>
                                      <p:tavLst>
                                        <p:tav fmla="" tm="0">
                                          <p:val>
                                            <p:strVal val="#ppt_x-1"/>
                                          </p:val>
                                        </p:tav>
                                        <p:tav fmla="" tm="100000">
                                          <p:val>
                                            <p:strVal val="#ppt_x"/>
                                          </p:val>
                                        </p:tav>
                                      </p:tavLst>
                                    </p:anim>
                                  </p:childTnLst>
                                </p:cTn>
                              </p:par>
                            </p:childTnLst>
                          </p:cTn>
                        </p:par>
                        <p:par>
                          <p:cTn fill="hold">
                            <p:stCondLst>
                              <p:cond delay="501"/>
                            </p:stCondLst>
                            <p:childTnLst>
                              <p:par>
                                <p:cTn fill="hold" nodeType="afterEffect" presetClass="entr" presetID="10" presetSubtype="0">
                                  <p:stCondLst>
                                    <p:cond delay="0"/>
                                  </p:stCondLst>
                                  <p:childTnLst>
                                    <p:set>
                                      <p:cBhvr>
                                        <p:cTn dur="1" fill="hold">
                                          <p:stCondLst>
                                            <p:cond delay="0"/>
                                          </p:stCondLst>
                                        </p:cTn>
                                        <p:tgtEl>
                                          <p:spTgt spid="644"/>
                                        </p:tgtEl>
                                        <p:attrNameLst>
                                          <p:attrName>style.visibility</p:attrName>
                                        </p:attrNameLst>
                                      </p:cBhvr>
                                      <p:to>
                                        <p:strVal val="visible"/>
                                      </p:to>
                                    </p:set>
                                    <p:animEffect filter="fade" transition="in">
                                      <p:cBhvr>
                                        <p:cTn dur="1"/>
                                        <p:tgtEl>
                                          <p:spTgt spid="644"/>
                                        </p:tgtEl>
                                      </p:cBhvr>
                                    </p:animEffect>
                                  </p:childTnLst>
                                </p:cTn>
                              </p:par>
                            </p:childTnLst>
                          </p:cTn>
                        </p:par>
                        <p:par>
                          <p:cTn fill="hold">
                            <p:stCondLst>
                              <p:cond delay="502"/>
                            </p:stCondLst>
                            <p:childTnLst>
                              <p:par>
                                <p:cTn fill="hold" nodeType="afterEffect" presetClass="entr" presetID="10" presetSubtype="0">
                                  <p:stCondLst>
                                    <p:cond delay="0"/>
                                  </p:stCondLst>
                                  <p:childTnLst>
                                    <p:set>
                                      <p:cBhvr>
                                        <p:cTn dur="1" fill="hold">
                                          <p:stCondLst>
                                            <p:cond delay="0"/>
                                          </p:stCondLst>
                                        </p:cTn>
                                        <p:tgtEl>
                                          <p:spTgt spid="645"/>
                                        </p:tgtEl>
                                        <p:attrNameLst>
                                          <p:attrName>style.visibility</p:attrName>
                                        </p:attrNameLst>
                                      </p:cBhvr>
                                      <p:to>
                                        <p:strVal val="visible"/>
                                      </p:to>
                                    </p:set>
                                    <p:animEffect filter="fade" transition="in">
                                      <p:cBhvr>
                                        <p:cTn dur="500"/>
                                        <p:tgtEl>
                                          <p:spTgt spid="645"/>
                                        </p:tgtEl>
                                      </p:cBhvr>
                                    </p:animEffect>
                                  </p:childTnLst>
                                </p:cTn>
                              </p:par>
                            </p:childTnLst>
                          </p:cTn>
                        </p:par>
                        <p:par>
                          <p:cTn fill="hold">
                            <p:stCondLst>
                              <p:cond delay="1002"/>
                            </p:stCondLst>
                            <p:childTnLst>
                              <p:par>
                                <p:cTn fill="hold" nodeType="afterEffect" presetClass="entr" presetID="2" presetSubtype="8">
                                  <p:stCondLst>
                                    <p:cond delay="0"/>
                                  </p:stCondLst>
                                  <p:childTnLst>
                                    <p:set>
                                      <p:cBhvr>
                                        <p:cTn dur="1" fill="hold">
                                          <p:stCondLst>
                                            <p:cond delay="0"/>
                                          </p:stCondLst>
                                        </p:cTn>
                                        <p:tgtEl>
                                          <p:spTgt spid="646"/>
                                        </p:tgtEl>
                                        <p:attrNameLst>
                                          <p:attrName>style.visibility</p:attrName>
                                        </p:attrNameLst>
                                      </p:cBhvr>
                                      <p:to>
                                        <p:strVal val="visible"/>
                                      </p:to>
                                    </p:set>
                                    <p:anim calcmode="lin" valueType="num">
                                      <p:cBhvr additive="base">
                                        <p:cTn dur="500"/>
                                        <p:tgtEl>
                                          <p:spTgt spid="646"/>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86"/>
          <p:cNvSpPr/>
          <p:nvPr/>
        </p:nvSpPr>
        <p:spPr>
          <a:xfrm>
            <a:off x="228600" y="152400"/>
            <a:ext cx="83820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200"/>
              <a:buFont typeface="Arial"/>
              <a:buNone/>
            </a:pPr>
            <a:r>
              <a:rPr b="1" i="0" lang="en-US" sz="3200" u="none" cap="none" strike="noStrike">
                <a:solidFill>
                  <a:schemeClr val="accent2"/>
                </a:solidFill>
                <a:latin typeface="Arial"/>
                <a:ea typeface="Arial"/>
                <a:cs typeface="Arial"/>
                <a:sym typeface="Arial"/>
              </a:rPr>
              <a:t>FUNCTIONS of hypothalamus N2</a:t>
            </a:r>
            <a:endParaRPr b="0" i="0" sz="1400" u="none" cap="none" strike="noStrike">
              <a:solidFill>
                <a:srgbClr val="000000"/>
              </a:solidFill>
              <a:latin typeface="Arial"/>
              <a:ea typeface="Arial"/>
              <a:cs typeface="Arial"/>
              <a:sym typeface="Arial"/>
            </a:endParaRPr>
          </a:p>
        </p:txBody>
      </p:sp>
      <p:sp>
        <p:nvSpPr>
          <p:cNvPr id="652" name="Google Shape;652;p86"/>
          <p:cNvSpPr/>
          <p:nvPr/>
        </p:nvSpPr>
        <p:spPr>
          <a:xfrm>
            <a:off x="457200" y="1185862"/>
            <a:ext cx="8001000" cy="871537"/>
          </a:xfrm>
          <a:prstGeom prst="roundRect">
            <a:avLst>
              <a:gd fmla="val 16667" name="adj"/>
            </a:avLst>
          </a:prstGeom>
          <a:solidFill>
            <a:schemeClr val="accent1"/>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hlink"/>
              </a:buClr>
              <a:buSzPts val="3600"/>
              <a:buFont typeface="Tahoma"/>
              <a:buNone/>
            </a:pPr>
            <a:r>
              <a:rPr b="0" i="0" lang="en-US" sz="3000" u="none" cap="none" strike="noStrike">
                <a:solidFill>
                  <a:schemeClr val="accent2"/>
                </a:solidFill>
                <a:latin typeface="Tahoma"/>
                <a:ea typeface="Tahoma"/>
                <a:cs typeface="Tahoma"/>
                <a:sym typeface="Tahoma"/>
              </a:rPr>
              <a:t>5. Thirst and drinking regulation </a:t>
            </a:r>
            <a:br>
              <a:rPr b="0" i="0" lang="en-US" sz="1800" u="none" cap="none" strike="noStrike">
                <a:solidFill>
                  <a:schemeClr val="dk1"/>
                </a:solidFill>
                <a:latin typeface="Arial"/>
                <a:ea typeface="Arial"/>
                <a:cs typeface="Arial"/>
                <a:sym typeface="Arial"/>
              </a:rPr>
            </a:br>
            <a:r>
              <a:rPr b="0" i="0" lang="en-US" sz="1800" u="none" cap="none" strike="noStrike">
                <a:solidFill>
                  <a:schemeClr val="accent2"/>
                </a:solidFill>
                <a:latin typeface="Tahoma"/>
                <a:ea typeface="Tahoma"/>
                <a:cs typeface="Tahoma"/>
                <a:sym typeface="Tahoma"/>
              </a:rPr>
              <a:t>(lateral hypothalamus).</a:t>
            </a:r>
            <a:endParaRPr b="0" i="0" sz="1400" u="none" cap="none" strike="noStrike">
              <a:solidFill>
                <a:srgbClr val="000000"/>
              </a:solidFill>
              <a:latin typeface="Arial"/>
              <a:ea typeface="Arial"/>
              <a:cs typeface="Arial"/>
              <a:sym typeface="Arial"/>
            </a:endParaRPr>
          </a:p>
        </p:txBody>
      </p:sp>
      <p:sp>
        <p:nvSpPr>
          <p:cNvPr id="653" name="Google Shape;653;p86"/>
          <p:cNvSpPr/>
          <p:nvPr/>
        </p:nvSpPr>
        <p:spPr>
          <a:xfrm>
            <a:off x="323850" y="2205037"/>
            <a:ext cx="8001000" cy="1133475"/>
          </a:xfrm>
          <a:prstGeom prst="roundRect">
            <a:avLst>
              <a:gd fmla="val 16667" name="adj"/>
            </a:avLst>
          </a:prstGeom>
          <a:solidFill>
            <a:schemeClr val="accent1"/>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hlink"/>
              </a:buClr>
              <a:buSzPts val="2880"/>
              <a:buFont typeface="Tahoma"/>
              <a:buNone/>
            </a:pPr>
            <a:r>
              <a:rPr b="0" i="0" lang="en-US" sz="2400" u="none" cap="none" strike="noStrike">
                <a:solidFill>
                  <a:schemeClr val="accent2"/>
                </a:solidFill>
                <a:latin typeface="Tahoma"/>
                <a:ea typeface="Tahoma"/>
                <a:cs typeface="Tahoma"/>
                <a:sym typeface="Tahoma"/>
              </a:rPr>
              <a:t>6. Hunger, satiety and the regulation of eating behavior</a:t>
            </a:r>
            <a:br>
              <a:rPr b="0" i="0" lang="en-US" sz="1800" u="none" cap="none" strike="noStrike">
                <a:solidFill>
                  <a:schemeClr val="dk1"/>
                </a:solidFill>
                <a:latin typeface="Arial"/>
                <a:ea typeface="Arial"/>
                <a:cs typeface="Arial"/>
                <a:sym typeface="Arial"/>
              </a:rPr>
            </a:br>
            <a:r>
              <a:rPr b="0" i="0" lang="en-US" sz="1800" u="none" cap="none" strike="noStrike">
                <a:solidFill>
                  <a:schemeClr val="accent2"/>
                </a:solidFill>
                <a:latin typeface="Tahoma"/>
                <a:ea typeface="Tahoma"/>
                <a:cs typeface="Tahoma"/>
                <a:sym typeface="Tahoma"/>
              </a:rPr>
              <a:t>(the arcuate nucleus, ventromedial nucleus, and lateral hypothalamic area).</a:t>
            </a:r>
            <a:endParaRPr b="0" i="0" sz="1400" u="none" cap="none" strike="noStrike">
              <a:solidFill>
                <a:srgbClr val="000000"/>
              </a:solidFill>
              <a:latin typeface="Arial"/>
              <a:ea typeface="Arial"/>
              <a:cs typeface="Arial"/>
              <a:sym typeface="Arial"/>
            </a:endParaRPr>
          </a:p>
        </p:txBody>
      </p:sp>
      <p:sp>
        <p:nvSpPr>
          <p:cNvPr id="654" name="Google Shape;654;p86"/>
          <p:cNvSpPr/>
          <p:nvPr/>
        </p:nvSpPr>
        <p:spPr>
          <a:xfrm>
            <a:off x="457200" y="3733800"/>
            <a:ext cx="8001000" cy="990600"/>
          </a:xfrm>
          <a:prstGeom prst="roundRect">
            <a:avLst>
              <a:gd fmla="val 16667" name="adj"/>
            </a:avLst>
          </a:prstGeom>
          <a:solidFill>
            <a:schemeClr val="accent1"/>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hlink"/>
              </a:buClr>
              <a:buSzPts val="3840"/>
              <a:buFont typeface="Tahoma"/>
              <a:buNone/>
            </a:pPr>
            <a:r>
              <a:rPr b="0" i="0" lang="en-US" sz="3200" u="none" cap="none" strike="noStrike">
                <a:solidFill>
                  <a:schemeClr val="accent2"/>
                </a:solidFill>
                <a:latin typeface="Tahoma"/>
                <a:ea typeface="Tahoma"/>
                <a:cs typeface="Tahoma"/>
                <a:sym typeface="Tahoma"/>
              </a:rPr>
              <a:t>7. Regulation of sexual behavior</a:t>
            </a:r>
            <a:br>
              <a:rPr b="0" i="0" lang="en-US" sz="1800" u="none" cap="none" strike="noStrike">
                <a:solidFill>
                  <a:schemeClr val="dk1"/>
                </a:solidFill>
                <a:latin typeface="Arial"/>
                <a:ea typeface="Arial"/>
                <a:cs typeface="Arial"/>
                <a:sym typeface="Arial"/>
              </a:rPr>
            </a:br>
            <a:r>
              <a:rPr b="0" i="0" lang="en-US" sz="1800" u="none" cap="none" strike="noStrike">
                <a:solidFill>
                  <a:schemeClr val="accent2"/>
                </a:solidFill>
                <a:latin typeface="Tahoma"/>
                <a:ea typeface="Tahoma"/>
                <a:cs typeface="Tahoma"/>
                <a:sym typeface="Tahoma"/>
              </a:rPr>
              <a:t>(the anterior and preoptic hypothalamic areas).</a:t>
            </a:r>
            <a:endParaRPr b="0" i="0" sz="1400" u="none" cap="none" strike="noStrike">
              <a:solidFill>
                <a:srgbClr val="000000"/>
              </a:solidFill>
              <a:latin typeface="Arial"/>
              <a:ea typeface="Arial"/>
              <a:cs typeface="Arial"/>
              <a:sym typeface="Arial"/>
            </a:endParaRPr>
          </a:p>
        </p:txBody>
      </p:sp>
      <p:sp>
        <p:nvSpPr>
          <p:cNvPr id="655" name="Google Shape;655;p86"/>
          <p:cNvSpPr/>
          <p:nvPr/>
        </p:nvSpPr>
        <p:spPr>
          <a:xfrm>
            <a:off x="323850" y="4797425"/>
            <a:ext cx="8001000" cy="1905000"/>
          </a:xfrm>
          <a:prstGeom prst="roundRect">
            <a:avLst>
              <a:gd fmla="val 16667" name="adj"/>
            </a:avLst>
          </a:prstGeom>
          <a:solidFill>
            <a:schemeClr val="accent1"/>
          </a:solidFill>
          <a:ln cap="flat" cmpd="sng" w="9525">
            <a:solidFill>
              <a:srgbClr val="FFFF00"/>
            </a:solidFill>
            <a:prstDash val="solid"/>
            <a:round/>
            <a:headEnd len="sm" w="sm" type="none"/>
            <a:tailEnd len="sm" w="sm" type="none"/>
          </a:ln>
          <a:effectLst>
            <a:outerShdw algn="ctr" dir="2699999" dist="35921">
              <a:schemeClr val="dk2"/>
            </a:outerShdw>
          </a:effectLst>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hlink"/>
              </a:buClr>
              <a:buSzPts val="3600"/>
              <a:buFont typeface="Tahoma"/>
              <a:buNone/>
            </a:pPr>
            <a:r>
              <a:rPr b="0" i="0" lang="en-US" sz="3000" u="none" cap="none" strike="noStrike">
                <a:solidFill>
                  <a:schemeClr val="accent2"/>
                </a:solidFill>
                <a:latin typeface="Tahoma"/>
                <a:ea typeface="Tahoma"/>
                <a:cs typeface="Tahoma"/>
                <a:sym typeface="Tahoma"/>
              </a:rPr>
              <a:t>8. Regulation of circadian rhythms.</a:t>
            </a:r>
            <a:r>
              <a:rPr b="0" i="0" lang="en-US" sz="2600" u="none" cap="none" strike="noStrike">
                <a:solidFill>
                  <a:schemeClr val="accent2"/>
                </a:solidFill>
                <a:latin typeface="Tahoma"/>
                <a:ea typeface="Tahoma"/>
                <a:cs typeface="Tahoma"/>
                <a:sym typeface="Tahoma"/>
              </a:rPr>
              <a:t> </a:t>
            </a:r>
            <a:br>
              <a:rPr b="0" i="0" lang="en-US" sz="1800" u="none" cap="none" strike="noStrike">
                <a:solidFill>
                  <a:schemeClr val="dk1"/>
                </a:solidFill>
                <a:latin typeface="Arial"/>
                <a:ea typeface="Arial"/>
                <a:cs typeface="Arial"/>
                <a:sym typeface="Arial"/>
              </a:rPr>
            </a:br>
            <a:r>
              <a:rPr b="0" i="0" lang="en-US" sz="3000" u="none" cap="none" strike="noStrike">
                <a:solidFill>
                  <a:schemeClr val="accent2"/>
                </a:solidFill>
                <a:latin typeface="Tahoma"/>
                <a:ea typeface="Tahoma"/>
                <a:cs typeface="Tahoma"/>
                <a:sym typeface="Tahoma"/>
              </a:rPr>
              <a:t>Sleep-wakefullness cycle</a:t>
            </a:r>
            <a:br>
              <a:rPr b="0" i="0" lang="en-US" sz="1800" u="none" cap="none" strike="noStrike">
                <a:solidFill>
                  <a:schemeClr val="dk1"/>
                </a:solidFill>
                <a:latin typeface="Arial"/>
                <a:ea typeface="Arial"/>
                <a:cs typeface="Arial"/>
                <a:sym typeface="Arial"/>
              </a:rPr>
            </a:br>
            <a:r>
              <a:rPr b="0" i="0" lang="en-US" sz="1800" u="none" cap="none" strike="noStrike">
                <a:solidFill>
                  <a:schemeClr val="accent2"/>
                </a:solidFill>
                <a:latin typeface="Tahoma"/>
                <a:ea typeface="Tahoma"/>
                <a:cs typeface="Tahoma"/>
                <a:sym typeface="Tahoma"/>
              </a:rPr>
              <a:t>(the suprachiasmatic nucleus of hypothalamus).</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51"/>
                                        </p:tgtEl>
                                        <p:attrNameLst>
                                          <p:attrName>style.visibility</p:attrName>
                                        </p:attrNameLst>
                                      </p:cBhvr>
                                      <p:to>
                                        <p:strVal val="visible"/>
                                      </p:to>
                                    </p:set>
                                    <p:animEffect filter="fade" transition="in">
                                      <p:cBhvr>
                                        <p:cTn dur="1"/>
                                        <p:tgtEl>
                                          <p:spTgt spid="651"/>
                                        </p:tgtEl>
                                      </p:cBhvr>
                                    </p:animEffect>
                                  </p:childTnLst>
                                </p:cTn>
                              </p:par>
                            </p:childTnLst>
                          </p:cTn>
                        </p:par>
                        <p:par>
                          <p:cTn fill="hold">
                            <p:stCondLst>
                              <p:cond delay="1"/>
                            </p:stCondLst>
                            <p:childTnLst>
                              <p:par>
                                <p:cTn fill="hold" nodeType="afterEffect" presetClass="entr" presetID="2" presetSubtype="8">
                                  <p:stCondLst>
                                    <p:cond delay="0"/>
                                  </p:stCondLst>
                                  <p:childTnLst>
                                    <p:set>
                                      <p:cBhvr>
                                        <p:cTn dur="1" fill="hold">
                                          <p:stCondLst>
                                            <p:cond delay="0"/>
                                          </p:stCondLst>
                                        </p:cTn>
                                        <p:tgtEl>
                                          <p:spTgt spid="652"/>
                                        </p:tgtEl>
                                        <p:attrNameLst>
                                          <p:attrName>style.visibility</p:attrName>
                                        </p:attrNameLst>
                                      </p:cBhvr>
                                      <p:to>
                                        <p:strVal val="visible"/>
                                      </p:to>
                                    </p:set>
                                    <p:anim calcmode="lin" valueType="num">
                                      <p:cBhvr additive="base">
                                        <p:cTn dur="500"/>
                                        <p:tgtEl>
                                          <p:spTgt spid="652"/>
                                        </p:tgtEl>
                                        <p:attrNameLst>
                                          <p:attrName>ppt_x</p:attrName>
                                        </p:attrNameLst>
                                      </p:cBhvr>
                                      <p:tavLst>
                                        <p:tav fmla="" tm="0">
                                          <p:val>
                                            <p:strVal val="#ppt_x-1"/>
                                          </p:val>
                                        </p:tav>
                                        <p:tav fmla="" tm="100000">
                                          <p:val>
                                            <p:strVal val="#ppt_x"/>
                                          </p:val>
                                        </p:tav>
                                      </p:tavLst>
                                    </p:anim>
                                  </p:childTnLst>
                                </p:cTn>
                              </p:par>
                            </p:childTnLst>
                          </p:cTn>
                        </p:par>
                        <p:par>
                          <p:cTn fill="hold">
                            <p:stCondLst>
                              <p:cond delay="501"/>
                            </p:stCondLst>
                            <p:childTnLst>
                              <p:par>
                                <p:cTn fill="hold" nodeType="afterEffect" presetClass="entr" presetID="10" presetSubtype="0">
                                  <p:stCondLst>
                                    <p:cond delay="0"/>
                                  </p:stCondLst>
                                  <p:childTnLst>
                                    <p:set>
                                      <p:cBhvr>
                                        <p:cTn dur="1" fill="hold">
                                          <p:stCondLst>
                                            <p:cond delay="0"/>
                                          </p:stCondLst>
                                        </p:cTn>
                                        <p:tgtEl>
                                          <p:spTgt spid="653"/>
                                        </p:tgtEl>
                                        <p:attrNameLst>
                                          <p:attrName>style.visibility</p:attrName>
                                        </p:attrNameLst>
                                      </p:cBhvr>
                                      <p:to>
                                        <p:strVal val="visible"/>
                                      </p:to>
                                    </p:set>
                                    <p:animEffect filter="fade" transition="in">
                                      <p:cBhvr>
                                        <p:cTn dur="1"/>
                                        <p:tgtEl>
                                          <p:spTgt spid="653"/>
                                        </p:tgtEl>
                                      </p:cBhvr>
                                    </p:animEffect>
                                  </p:childTnLst>
                                </p:cTn>
                              </p:par>
                            </p:childTnLst>
                          </p:cTn>
                        </p:par>
                        <p:par>
                          <p:cTn fill="hold">
                            <p:stCondLst>
                              <p:cond delay="502"/>
                            </p:stCondLst>
                            <p:childTnLst>
                              <p:par>
                                <p:cTn fill="hold" nodeType="afterEffect" presetClass="entr" presetID="10" presetSubtype="0">
                                  <p:stCondLst>
                                    <p:cond delay="0"/>
                                  </p:stCondLst>
                                  <p:childTnLst>
                                    <p:set>
                                      <p:cBhvr>
                                        <p:cTn dur="1" fill="hold">
                                          <p:stCondLst>
                                            <p:cond delay="0"/>
                                          </p:stCondLst>
                                        </p:cTn>
                                        <p:tgtEl>
                                          <p:spTgt spid="654"/>
                                        </p:tgtEl>
                                        <p:attrNameLst>
                                          <p:attrName>style.visibility</p:attrName>
                                        </p:attrNameLst>
                                      </p:cBhvr>
                                      <p:to>
                                        <p:strVal val="visible"/>
                                      </p:to>
                                    </p:set>
                                    <p:animEffect filter="fade" transition="in">
                                      <p:cBhvr>
                                        <p:cTn dur="500"/>
                                        <p:tgtEl>
                                          <p:spTgt spid="654"/>
                                        </p:tgtEl>
                                      </p:cBhvr>
                                    </p:animEffect>
                                  </p:childTnLst>
                                </p:cTn>
                              </p:par>
                            </p:childTnLst>
                          </p:cTn>
                        </p:par>
                        <p:par>
                          <p:cTn fill="hold">
                            <p:stCondLst>
                              <p:cond delay="1002"/>
                            </p:stCondLst>
                            <p:childTnLst>
                              <p:par>
                                <p:cTn fill="hold" nodeType="afterEffect" presetClass="entr" presetID="2" presetSubtype="8">
                                  <p:stCondLst>
                                    <p:cond delay="0"/>
                                  </p:stCondLst>
                                  <p:childTnLst>
                                    <p:set>
                                      <p:cBhvr>
                                        <p:cTn dur="1" fill="hold">
                                          <p:stCondLst>
                                            <p:cond delay="0"/>
                                          </p:stCondLst>
                                        </p:cTn>
                                        <p:tgtEl>
                                          <p:spTgt spid="655"/>
                                        </p:tgtEl>
                                        <p:attrNameLst>
                                          <p:attrName>style.visibility</p:attrName>
                                        </p:attrNameLst>
                                      </p:cBhvr>
                                      <p:to>
                                        <p:strVal val="visible"/>
                                      </p:to>
                                    </p:set>
                                    <p:anim calcmode="lin" valueType="num">
                                      <p:cBhvr additive="base">
                                        <p:cTn dur="500"/>
                                        <p:tgtEl>
                                          <p:spTgt spid="655"/>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pic>
        <p:nvPicPr>
          <p:cNvPr id="660" name="Google Shape;660;p87"/>
          <p:cNvPicPr preferRelativeResize="0"/>
          <p:nvPr/>
        </p:nvPicPr>
        <p:blipFill rotWithShape="1">
          <a:blip r:embed="rId3">
            <a:alphaModFix/>
          </a:blip>
          <a:srcRect b="0" l="0" r="0" t="0"/>
          <a:stretch/>
        </p:blipFill>
        <p:spPr>
          <a:xfrm>
            <a:off x="-152400" y="0"/>
            <a:ext cx="5257800" cy="9525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660"/>
                                        </p:tgtEl>
                                        <p:attrNameLst>
                                          <p:attrName>style.visibility</p:attrName>
                                        </p:attrNameLst>
                                      </p:cBhvr>
                                      <p:to>
                                        <p:strVal val="visible"/>
                                      </p:to>
                                    </p:set>
                                    <p:anim calcmode="lin" valueType="num">
                                      <p:cBhvr additive="base">
                                        <p:cTn dur="500"/>
                                        <p:tgtEl>
                                          <p:spTgt spid="660"/>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88"/>
          <p:cNvSpPr/>
          <p:nvPr/>
        </p:nvSpPr>
        <p:spPr>
          <a:xfrm>
            <a:off x="3132137" y="260350"/>
            <a:ext cx="2735262" cy="936625"/>
          </a:xfrm>
          <a:prstGeom prst="ellipse">
            <a:avLst/>
          </a:prstGeom>
          <a:solidFill>
            <a:schemeClr val="dk2"/>
          </a:solidFill>
          <a:ln cap="flat" cmpd="sng" w="38100">
            <a:solidFill>
              <a:srgbClr val="89A4A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800"/>
              <a:buFont typeface="Arial"/>
              <a:buNone/>
            </a:pPr>
            <a:r>
              <a:rPr b="1" i="0" lang="en-US" sz="4800" u="none" cap="none" strike="noStrike">
                <a:solidFill>
                  <a:schemeClr val="dk1"/>
                </a:solidFill>
                <a:latin typeface="Arial"/>
                <a:ea typeface="Arial"/>
                <a:cs typeface="Arial"/>
                <a:sym typeface="Arial"/>
              </a:rPr>
              <a:t>cc</a:t>
            </a:r>
            <a:endParaRPr b="0" i="0" sz="1400" u="none" cap="none" strike="noStrike">
              <a:solidFill>
                <a:srgbClr val="000000"/>
              </a:solidFill>
              <a:latin typeface="Arial"/>
              <a:ea typeface="Arial"/>
              <a:cs typeface="Arial"/>
              <a:sym typeface="Arial"/>
            </a:endParaRPr>
          </a:p>
        </p:txBody>
      </p:sp>
      <p:sp>
        <p:nvSpPr>
          <p:cNvPr id="666" name="Google Shape;666;p88"/>
          <p:cNvSpPr/>
          <p:nvPr/>
        </p:nvSpPr>
        <p:spPr>
          <a:xfrm>
            <a:off x="3163887" y="1628775"/>
            <a:ext cx="2663825" cy="792162"/>
          </a:xfrm>
          <a:prstGeom prst="rect">
            <a:avLst/>
          </a:prstGeom>
          <a:solidFill>
            <a:srgbClr val="CCCCCC"/>
          </a:solidFill>
          <a:ln cap="flat" cmpd="sng" w="381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2400"/>
              <a:buFont typeface="Helvetica Neue"/>
              <a:buNone/>
            </a:pPr>
            <a:r>
              <a:rPr b="1" i="0" lang="en-US" sz="2400" u="none" cap="none" strike="noStrike">
                <a:solidFill>
                  <a:schemeClr val="accent2"/>
                </a:solidFill>
                <a:latin typeface="Helvetica Neue"/>
                <a:ea typeface="Helvetica Neue"/>
                <a:cs typeface="Helvetica Neue"/>
                <a:sym typeface="Helvetica Neue"/>
              </a:rPr>
              <a:t>Limbic system</a:t>
            </a:r>
            <a:endParaRPr b="0" i="0" sz="1400" u="none" cap="none" strike="noStrike">
              <a:solidFill>
                <a:srgbClr val="000000"/>
              </a:solidFill>
              <a:latin typeface="Arial"/>
              <a:ea typeface="Arial"/>
              <a:cs typeface="Arial"/>
              <a:sym typeface="Arial"/>
            </a:endParaRPr>
          </a:p>
        </p:txBody>
      </p:sp>
      <p:sp>
        <p:nvSpPr>
          <p:cNvPr id="667" name="Google Shape;667;p88"/>
          <p:cNvSpPr/>
          <p:nvPr/>
        </p:nvSpPr>
        <p:spPr>
          <a:xfrm>
            <a:off x="1943100" y="2708275"/>
            <a:ext cx="5473700" cy="865187"/>
          </a:xfrm>
          <a:prstGeom prst="roundRect">
            <a:avLst>
              <a:gd fmla="val 16667" name="adj"/>
            </a:avLst>
          </a:prstGeom>
          <a:noFill/>
          <a:ln cap="flat" cmpd="sng" w="38100">
            <a:solidFill>
              <a:srgbClr val="89A4A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2400"/>
              <a:buFont typeface="Arial"/>
              <a:buNone/>
            </a:pPr>
            <a:r>
              <a:rPr b="1" i="0" lang="en-US" sz="2400" u="none" cap="none" strike="noStrike">
                <a:solidFill>
                  <a:schemeClr val="accent2"/>
                </a:solidFill>
                <a:latin typeface="Arial"/>
                <a:ea typeface="Arial"/>
                <a:cs typeface="Arial"/>
                <a:sym typeface="Arial"/>
              </a:rPr>
              <a:t>hypothalamus</a:t>
            </a:r>
            <a:endParaRPr b="0" i="0" sz="1400" u="none" cap="none" strike="noStrike">
              <a:solidFill>
                <a:srgbClr val="000000"/>
              </a:solidFill>
              <a:latin typeface="Arial"/>
              <a:ea typeface="Arial"/>
              <a:cs typeface="Arial"/>
              <a:sym typeface="Arial"/>
            </a:endParaRPr>
          </a:p>
        </p:txBody>
      </p:sp>
      <p:sp>
        <p:nvSpPr>
          <p:cNvPr id="668" name="Google Shape;668;p88"/>
          <p:cNvSpPr/>
          <p:nvPr/>
        </p:nvSpPr>
        <p:spPr>
          <a:xfrm>
            <a:off x="222250" y="4508500"/>
            <a:ext cx="4429125" cy="865187"/>
          </a:xfrm>
          <a:prstGeom prst="ellipse">
            <a:avLst/>
          </a:prstGeom>
          <a:solidFill>
            <a:srgbClr val="F0F8F9"/>
          </a:solidFill>
          <a:ln cap="flat" cmpd="sng" w="38100">
            <a:solidFill>
              <a:srgbClr val="89A4A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200"/>
              <a:buFont typeface="Helvetica Neue"/>
              <a:buNone/>
            </a:pPr>
            <a:r>
              <a:rPr b="1" i="0" lang="en-US" sz="3200" u="none" cap="none" strike="noStrike">
                <a:solidFill>
                  <a:schemeClr val="dk1"/>
                </a:solidFill>
                <a:latin typeface="Helvetica Neue"/>
                <a:ea typeface="Helvetica Neue"/>
                <a:cs typeface="Helvetica Neue"/>
                <a:sym typeface="Helvetica Neue"/>
              </a:rPr>
              <a:t>Craniosacral </a:t>
            </a:r>
            <a:endParaRPr b="0" i="0" sz="1400" u="none" cap="none" strike="noStrike">
              <a:solidFill>
                <a:srgbClr val="000000"/>
              </a:solidFill>
              <a:latin typeface="Arial"/>
              <a:ea typeface="Arial"/>
              <a:cs typeface="Arial"/>
              <a:sym typeface="Arial"/>
            </a:endParaRPr>
          </a:p>
        </p:txBody>
      </p:sp>
      <p:sp>
        <p:nvSpPr>
          <p:cNvPr id="669" name="Google Shape;669;p88"/>
          <p:cNvSpPr/>
          <p:nvPr/>
        </p:nvSpPr>
        <p:spPr>
          <a:xfrm>
            <a:off x="1008062" y="2528887"/>
            <a:ext cx="2663825" cy="1223962"/>
          </a:xfrm>
          <a:prstGeom prst="ellipse">
            <a:avLst/>
          </a:prstGeom>
          <a:solidFill>
            <a:srgbClr val="D1D1F0"/>
          </a:solidFill>
          <a:ln cap="flat" cmpd="sng" w="38100">
            <a:solidFill>
              <a:srgbClr val="89A4A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D0D0D"/>
              </a:buClr>
              <a:buSzPts val="3200"/>
              <a:buFont typeface="Arial"/>
              <a:buNone/>
            </a:pPr>
            <a:r>
              <a:rPr b="1" i="0" lang="en-US" sz="3200" u="none" cap="none" strike="noStrike">
                <a:solidFill>
                  <a:srgbClr val="0D0D0D"/>
                </a:solidFill>
                <a:latin typeface="Arial"/>
                <a:ea typeface="Arial"/>
                <a:cs typeface="Arial"/>
                <a:sym typeface="Arial"/>
              </a:rPr>
              <a:t>anterior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D0D0D"/>
              </a:buClr>
              <a:buSzPts val="3200"/>
              <a:buFont typeface="Arial"/>
              <a:buNone/>
            </a:pPr>
            <a:r>
              <a:rPr b="1" i="0" lang="en-US" sz="3200" u="none" cap="none" strike="noStrike">
                <a:solidFill>
                  <a:srgbClr val="0D0D0D"/>
                </a:solidFill>
                <a:latin typeface="Arial"/>
                <a:ea typeface="Arial"/>
                <a:cs typeface="Arial"/>
                <a:sym typeface="Arial"/>
              </a:rPr>
              <a:t>nucleus</a:t>
            </a:r>
            <a:endParaRPr b="0" i="0" sz="1400" u="none" cap="none" strike="noStrike">
              <a:solidFill>
                <a:srgbClr val="000000"/>
              </a:solidFill>
              <a:latin typeface="Arial"/>
              <a:ea typeface="Arial"/>
              <a:cs typeface="Arial"/>
              <a:sym typeface="Arial"/>
            </a:endParaRPr>
          </a:p>
        </p:txBody>
      </p:sp>
      <p:sp>
        <p:nvSpPr>
          <p:cNvPr id="670" name="Google Shape;670;p88"/>
          <p:cNvSpPr/>
          <p:nvPr/>
        </p:nvSpPr>
        <p:spPr>
          <a:xfrm>
            <a:off x="5724525" y="2543175"/>
            <a:ext cx="2592387" cy="1223962"/>
          </a:xfrm>
          <a:prstGeom prst="ellipse">
            <a:avLst/>
          </a:prstGeom>
          <a:solidFill>
            <a:srgbClr val="CCCCCC"/>
          </a:solidFill>
          <a:ln cap="flat" cmpd="sng" w="38100">
            <a:solidFill>
              <a:srgbClr val="89A4A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2800"/>
              <a:buFont typeface="Helvetica Neue"/>
              <a:buNone/>
            </a:pPr>
            <a:r>
              <a:rPr b="1" i="0" lang="en-US" sz="2800" u="none" cap="none" strike="noStrike">
                <a:solidFill>
                  <a:schemeClr val="accent2"/>
                </a:solidFill>
                <a:latin typeface="Helvetica Neue"/>
                <a:ea typeface="Helvetica Neue"/>
                <a:cs typeface="Helvetica Neue"/>
                <a:sym typeface="Helvetica Neue"/>
              </a:rPr>
              <a:t>posterior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accent2"/>
              </a:buClr>
              <a:buSzPts val="2800"/>
              <a:buFont typeface="Helvetica Neue"/>
              <a:buNone/>
            </a:pPr>
            <a:r>
              <a:rPr b="1" i="0" lang="en-US" sz="2800" u="none" cap="none" strike="noStrike">
                <a:solidFill>
                  <a:schemeClr val="accent2"/>
                </a:solidFill>
                <a:latin typeface="Helvetica Neue"/>
                <a:ea typeface="Helvetica Neue"/>
                <a:cs typeface="Helvetica Neue"/>
                <a:sym typeface="Helvetica Neue"/>
              </a:rPr>
              <a:t>nucleus</a:t>
            </a:r>
            <a:endParaRPr b="0" i="0" sz="1400" u="none" cap="none" strike="noStrike">
              <a:solidFill>
                <a:srgbClr val="000000"/>
              </a:solidFill>
              <a:latin typeface="Arial"/>
              <a:ea typeface="Arial"/>
              <a:cs typeface="Arial"/>
              <a:sym typeface="Arial"/>
            </a:endParaRPr>
          </a:p>
        </p:txBody>
      </p:sp>
      <p:sp>
        <p:nvSpPr>
          <p:cNvPr id="671" name="Google Shape;671;p88"/>
          <p:cNvSpPr/>
          <p:nvPr/>
        </p:nvSpPr>
        <p:spPr>
          <a:xfrm>
            <a:off x="4211637" y="4508500"/>
            <a:ext cx="4733925" cy="936625"/>
          </a:xfrm>
          <a:prstGeom prst="ellipse">
            <a:avLst/>
          </a:prstGeom>
          <a:solidFill>
            <a:srgbClr val="F0F8F9"/>
          </a:solidFill>
          <a:ln cap="flat" cmpd="sng" w="38100">
            <a:solidFill>
              <a:srgbClr val="89A4A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2"/>
              </a:buClr>
              <a:buSzPts val="3200"/>
              <a:buFont typeface="Helvetica Neue"/>
              <a:buNone/>
            </a:pPr>
            <a:r>
              <a:rPr b="1" i="0" lang="en-US" sz="3200" u="none" cap="none" strike="noStrike">
                <a:solidFill>
                  <a:schemeClr val="accent2"/>
                </a:solidFill>
                <a:latin typeface="Helvetica Neue"/>
                <a:ea typeface="Helvetica Neue"/>
                <a:cs typeface="Helvetica Neue"/>
                <a:sym typeface="Helvetica Neue"/>
              </a:rPr>
              <a:t>Thoracolumbar</a:t>
            </a:r>
            <a:endParaRPr b="0" i="0" sz="1400" u="none" cap="none" strike="noStrike">
              <a:solidFill>
                <a:srgbClr val="000000"/>
              </a:solidFill>
              <a:latin typeface="Arial"/>
              <a:ea typeface="Arial"/>
              <a:cs typeface="Arial"/>
              <a:sym typeface="Arial"/>
            </a:endParaRPr>
          </a:p>
        </p:txBody>
      </p:sp>
      <p:cxnSp>
        <p:nvCxnSpPr>
          <p:cNvPr id="672" name="Google Shape;672;p88"/>
          <p:cNvCxnSpPr/>
          <p:nvPr/>
        </p:nvCxnSpPr>
        <p:spPr>
          <a:xfrm flipH="1">
            <a:off x="4495800" y="1196975"/>
            <a:ext cx="4762" cy="431800"/>
          </a:xfrm>
          <a:prstGeom prst="straightConnector1">
            <a:avLst/>
          </a:prstGeom>
          <a:noFill/>
          <a:ln cap="flat" cmpd="sng" w="38100">
            <a:solidFill>
              <a:schemeClr val="dk1"/>
            </a:solidFill>
            <a:prstDash val="solid"/>
            <a:round/>
            <a:headEnd len="sm" w="sm" type="none"/>
            <a:tailEnd len="med" w="med" type="stealth"/>
          </a:ln>
        </p:spPr>
      </p:cxnSp>
      <p:cxnSp>
        <p:nvCxnSpPr>
          <p:cNvPr id="673" name="Google Shape;673;p88"/>
          <p:cNvCxnSpPr/>
          <p:nvPr/>
        </p:nvCxnSpPr>
        <p:spPr>
          <a:xfrm>
            <a:off x="4495800" y="2420937"/>
            <a:ext cx="0" cy="287337"/>
          </a:xfrm>
          <a:prstGeom prst="straightConnector1">
            <a:avLst/>
          </a:prstGeom>
          <a:noFill/>
          <a:ln cap="flat" cmpd="sng" w="38100">
            <a:solidFill>
              <a:srgbClr val="7F7F7F"/>
            </a:solidFill>
            <a:prstDash val="solid"/>
            <a:round/>
            <a:headEnd len="sm" w="sm" type="none"/>
            <a:tailEnd len="med" w="med" type="stealth"/>
          </a:ln>
        </p:spPr>
      </p:cxnSp>
      <p:cxnSp>
        <p:nvCxnSpPr>
          <p:cNvPr id="674" name="Google Shape;674;p88"/>
          <p:cNvCxnSpPr/>
          <p:nvPr/>
        </p:nvCxnSpPr>
        <p:spPr>
          <a:xfrm>
            <a:off x="2339975" y="3752850"/>
            <a:ext cx="96837" cy="755650"/>
          </a:xfrm>
          <a:prstGeom prst="straightConnector1">
            <a:avLst/>
          </a:prstGeom>
          <a:noFill/>
          <a:ln cap="flat" cmpd="sng" w="38100">
            <a:solidFill>
              <a:srgbClr val="B6DCDF"/>
            </a:solidFill>
            <a:prstDash val="solid"/>
            <a:round/>
            <a:headEnd len="sm" w="sm" type="none"/>
            <a:tailEnd len="med" w="med" type="stealth"/>
          </a:ln>
        </p:spPr>
      </p:cxnSp>
      <p:cxnSp>
        <p:nvCxnSpPr>
          <p:cNvPr id="675" name="Google Shape;675;p88"/>
          <p:cNvCxnSpPr/>
          <p:nvPr/>
        </p:nvCxnSpPr>
        <p:spPr>
          <a:xfrm flipH="1">
            <a:off x="6732587" y="3767137"/>
            <a:ext cx="287337" cy="741362"/>
          </a:xfrm>
          <a:prstGeom prst="straightConnector1">
            <a:avLst/>
          </a:prstGeom>
          <a:noFill/>
          <a:ln cap="flat" cmpd="sng" w="38100">
            <a:solidFill>
              <a:srgbClr val="3C8C93"/>
            </a:solidFill>
            <a:prstDash val="solid"/>
            <a:round/>
            <a:headEnd len="sm" w="sm" type="none"/>
            <a:tailEnd len="med" w="med" type="stealth"/>
          </a:ln>
        </p:spPr>
      </p:cxn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pic>
        <p:nvPicPr>
          <p:cNvPr descr="212" id="682" name="Google Shape;682;p89"/>
          <p:cNvPicPr preferRelativeResize="0"/>
          <p:nvPr/>
        </p:nvPicPr>
        <p:blipFill rotWithShape="1">
          <a:blip r:embed="rId3">
            <a:alphaModFix/>
          </a:blip>
          <a:srcRect b="0" l="0" r="0" t="0"/>
          <a:stretch/>
        </p:blipFill>
        <p:spPr>
          <a:xfrm>
            <a:off x="-76200" y="0"/>
            <a:ext cx="9448800" cy="7010400"/>
          </a:xfrm>
          <a:prstGeom prst="rect">
            <a:avLst/>
          </a:prstGeom>
          <a:noFill/>
          <a:ln>
            <a:noFill/>
          </a:ln>
        </p:spPr>
      </p:pic>
      <p:sp>
        <p:nvSpPr>
          <p:cNvPr id="683" name="Google Shape;683;p89"/>
          <p:cNvSpPr txBox="1"/>
          <p:nvPr/>
        </p:nvSpPr>
        <p:spPr>
          <a:xfrm>
            <a:off x="5181600" y="1447800"/>
            <a:ext cx="4191000" cy="119062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CCFFFF"/>
              </a:buClr>
              <a:buSzPts val="3600"/>
              <a:buFont typeface="Times New Roman"/>
              <a:buNone/>
            </a:pPr>
            <a:r>
              <a:rPr b="1" i="0" lang="en-US" sz="3600" u="none" cap="none" strike="noStrike">
                <a:solidFill>
                  <a:srgbClr val="CCFFFF"/>
                </a:solidFill>
                <a:latin typeface="Times New Roman"/>
                <a:ea typeface="Times New Roman"/>
                <a:cs typeface="Times New Roman"/>
                <a:sym typeface="Times New Roman"/>
              </a:rPr>
              <a:t>THANKS FOR </a:t>
            </a:r>
            <a:br>
              <a:rPr b="0" i="0" lang="en-US" sz="1800" u="none" cap="none" strike="noStrike">
                <a:solidFill>
                  <a:schemeClr val="dk1"/>
                </a:solidFill>
                <a:latin typeface="Arial"/>
                <a:ea typeface="Arial"/>
                <a:cs typeface="Arial"/>
                <a:sym typeface="Arial"/>
              </a:rPr>
            </a:br>
            <a:r>
              <a:rPr b="1" i="0" lang="en-US" sz="3600" u="none" cap="none" strike="noStrike">
                <a:solidFill>
                  <a:srgbClr val="CCFFFF"/>
                </a:solidFill>
                <a:latin typeface="Times New Roman"/>
                <a:ea typeface="Times New Roman"/>
                <a:cs typeface="Times New Roman"/>
                <a:sym typeface="Times New Roman"/>
              </a:rPr>
              <a:t>ATTENTION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82"/>
                                        </p:tgtEl>
                                        <p:attrNameLst>
                                          <p:attrName>style.visibility</p:attrName>
                                        </p:attrNameLst>
                                      </p:cBhvr>
                                      <p:to>
                                        <p:strVal val="visible"/>
                                      </p:to>
                                    </p:set>
                                    <p:animEffect filter="fade" transition="in">
                                      <p:cBhvr>
                                        <p:cTn dur="1"/>
                                        <p:tgtEl>
                                          <p:spTgt spid="682"/>
                                        </p:tgtEl>
                                      </p:cBhvr>
                                    </p:animEffect>
                                  </p:childTnLst>
                                </p:cTn>
                              </p:par>
                            </p:childTnLst>
                          </p:cTn>
                        </p:par>
                        <p:par>
                          <p:cTn fill="hold">
                            <p:stCondLst>
                              <p:cond delay="1"/>
                            </p:stCondLst>
                            <p:childTnLst>
                              <p:par>
                                <p:cTn fill="hold" nodeType="afterEffect" presetClass="entr" presetID="10" presetSubtype="0">
                                  <p:stCondLst>
                                    <p:cond delay="0"/>
                                  </p:stCondLst>
                                  <p:childTnLst>
                                    <p:set>
                                      <p:cBhvr>
                                        <p:cTn dur="1" fill="hold">
                                          <p:stCondLst>
                                            <p:cond delay="0"/>
                                          </p:stCondLst>
                                        </p:cTn>
                                        <p:tgtEl>
                                          <p:spTgt spid="683"/>
                                        </p:tgtEl>
                                        <p:attrNameLst>
                                          <p:attrName>style.visibility</p:attrName>
                                        </p:attrNameLst>
                                      </p:cBhvr>
                                      <p:to>
                                        <p:strVal val="visible"/>
                                      </p:to>
                                    </p:set>
                                    <p:animEffect filter="fade" transition="in">
                                      <p:cBhvr>
                                        <p:cTn dur="5000"/>
                                        <p:tgtEl>
                                          <p:spTgt spid="6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主题">
  <a:themeElements>
    <a:clrScheme name="Default Color Scheme">
      <a:dk1>
        <a:srgbClr val="000000"/>
      </a:dk1>
      <a:lt1>
        <a:srgbClr val="FFFFFF"/>
      </a:lt1>
      <a:dk2>
        <a:srgbClr val="808080"/>
      </a:dk2>
      <a:lt2>
        <a:srgbClr val="00000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