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</p:sldIdLst>
  <p:sldSz cy="6858000" cx="9144000"/>
  <p:notesSz cx="6858000" cy="9144000"/>
  <p:embeddedFontLst>
    <p:embeddedFont>
      <p:font typeface="Tahoma"/>
      <p:regular r:id="rId44"/>
      <p:bold r:id="rId45"/>
    </p:embeddedFont>
    <p:embeddedFont>
      <p:font typeface="Noto Sans Symbols"/>
      <p:regular r:id="rId46"/>
      <p:bold r:id="rId4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font" Target="fonts/Tahoma-regular.fntdata"/><Relationship Id="rId21" Type="http://schemas.openxmlformats.org/officeDocument/2006/relationships/slide" Target="slides/slide16.xml"/><Relationship Id="rId43" Type="http://schemas.openxmlformats.org/officeDocument/2006/relationships/slide" Target="slides/slide38.xml"/><Relationship Id="rId24" Type="http://schemas.openxmlformats.org/officeDocument/2006/relationships/slide" Target="slides/slide19.xml"/><Relationship Id="rId46" Type="http://schemas.openxmlformats.org/officeDocument/2006/relationships/font" Target="fonts/NotoSansSymbols-regular.fntdata"/><Relationship Id="rId23" Type="http://schemas.openxmlformats.org/officeDocument/2006/relationships/slide" Target="slides/slide18.xml"/><Relationship Id="rId45" Type="http://schemas.openxmlformats.org/officeDocument/2006/relationships/font" Target="fonts/Tahoma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47" Type="http://schemas.openxmlformats.org/officeDocument/2006/relationships/font" Target="fonts/NotoSansSymbols-bold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b62153e5a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98" name="Google Shape;98;g1b62153e5a0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b62153e5a0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104" name="Google Shape;104;g1b62153e5a0_0_8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b62153e5a0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110" name="Google Shape;110;g1b62153e5a0_0_17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b62153e5a0_0_256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19050" spcFirstLastPara="1" rIns="1905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1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1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g1b62153e5a0_0_25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g1b62153e5a0_0_25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b62153e5a0_0_3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127" name="Google Shape;127;g1b62153e5a0_0_34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b62153e5a0_0_4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146" name="Google Shape;146;g1b62153e5a0_0_44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1b62153e5a0_0_532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19050" spcFirstLastPara="1" rIns="1905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1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1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g1b62153e5a0_0_5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7" name="Google Shape;157;g1b62153e5a0_0_53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1b62153e5a0_0_624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19050" spcFirstLastPara="1" rIns="1905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1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1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g1b62153e5a0_0_6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" name="Google Shape;170;g1b62153e5a0_0_62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b62153e5a0_0_7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176" name="Google Shape;176;g1b62153e5a0_0_7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183" name="Google Shape;183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189" name="Google Shape;189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8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19050" spcFirstLastPara="1" rIns="1905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1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1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7" name="Google Shape;207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14" name="Google Shape;214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10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19050" spcFirstLastPara="1" rIns="1905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1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1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6" name="Google Shape;226;p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11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19050" spcFirstLastPara="1" rIns="1905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1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1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4" name="Google Shape;234;p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40" name="Google Shape;240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53" name="Google Shape;253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4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19050" spcFirstLastPara="1" rIns="1905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1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1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2" name="Google Shape;272;p1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86" name="Google Shape;286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6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19050" spcFirstLastPara="1" rIns="1905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1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1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2" name="Google Shape;312;p1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319" name="Google Shape;319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8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19050" spcFirstLastPara="1" rIns="1905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1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1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6" name="Google Shape;326;p1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332" name="Google Shape;332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343" name="Google Shape;343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21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19050" spcFirstLastPara="1" rIns="1905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1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1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0" name="Google Shape;350;p2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361" name="Google Shape;361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7" name="Google Shape;367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68" name="Google Shape;368;p2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375" name="Google Shape;375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382" name="Google Shape;382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389" name="Google Shape;389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396" name="Google Shape;396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2" name="Google Shape;402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403" name="Google Shape;403;p2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409" name="Google Shape;409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5" name="Google Shape;415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416" name="Google Shape;416;p3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422" name="Google Shape;422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428" name="Google Shape;428;p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434" name="Google Shape;434;p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" name="Google Shape;18;p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" name="Google Shape;24;p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аблица" type="tbl">
  <p:cSld name="TABLE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5" name="Google Shape;35;p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/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/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/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/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/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/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/>
            </a:lvl9pPr>
          </a:lstStyle>
          <a:p/>
        </p:txBody>
      </p:sp>
      <p:sp>
        <p:nvSpPr>
          <p:cNvPr id="39" name="Google Shape;39;p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1" name="Google Shape;41;p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»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»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»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»"/>
              <a:defRPr sz="1800"/>
            </a:lvl9pPr>
          </a:lstStyle>
          <a:p/>
        </p:txBody>
      </p:sp>
      <p:sp>
        <p:nvSpPr>
          <p:cNvPr id="45" name="Google Shape;45;p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»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»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»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»"/>
              <a:defRPr sz="18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/>
            </a:lvl9pPr>
          </a:lstStyle>
          <a:p/>
        </p:txBody>
      </p:sp>
      <p:sp>
        <p:nvSpPr>
          <p:cNvPr id="52" name="Google Shape;52;p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»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»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»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»"/>
              <a:defRPr sz="1600"/>
            </a:lvl9pPr>
          </a:lstStyle>
          <a:p/>
        </p:txBody>
      </p:sp>
      <p:sp>
        <p:nvSpPr>
          <p:cNvPr id="53" name="Google Shape;53;p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/>
            </a:lvl9pPr>
          </a:lstStyle>
          <a:p/>
        </p:txBody>
      </p:sp>
      <p:sp>
        <p:nvSpPr>
          <p:cNvPr id="54" name="Google Shape;54;p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»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»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»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»"/>
              <a:defRPr sz="16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7" name="Google Shape;57;p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2" name="Google Shape;62;p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»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»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»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»"/>
              <a:defRPr sz="20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  <a:defRPr sz="900"/>
            </a:lvl9pPr>
          </a:lstStyle>
          <a:p/>
        </p:txBody>
      </p:sp>
      <p:sp>
        <p:nvSpPr>
          <p:cNvPr id="67" name="Google Shape;67;p1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9" name="Google Shape;69;p1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1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  <a:defRPr sz="900"/>
            </a:lvl9pPr>
          </a:lstStyle>
          <a:p/>
        </p:txBody>
      </p:sp>
      <p:sp>
        <p:nvSpPr>
          <p:cNvPr id="74" name="Google Shape;74;p1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86" name="Google Shape;86;p1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8" name="Google Shape;88;p1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://ppt/slides/ppt/slides//ppt/slides/slide33.xml" TargetMode="External"/><Relationship Id="rId4" Type="http://schemas.openxmlformats.org/officeDocument/2006/relationships/image" Target="../media/image1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6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8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3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4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/>
        </p:nvSpPr>
        <p:spPr>
          <a:xfrm>
            <a:off x="128212" y="648275"/>
            <a:ext cx="7488300" cy="28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Times New Roman"/>
              <a:buNone/>
            </a:pPr>
            <a:r>
              <a:rPr b="1" i="0" lang="en-US" sz="3600" u="none" cap="none" strike="noStrike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ROLE OF FOREBRAIN, CEREBELLUM, LIMBIC SYSTEM AND CEREBRAL CORTEX IN THE FORMATION OF THE BODY'S SYSTEMIC ACTIVITY.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4"/>
          <p:cNvSpPr txBox="1"/>
          <p:nvPr/>
        </p:nvSpPr>
        <p:spPr>
          <a:xfrm>
            <a:off x="6693100" y="181950"/>
            <a:ext cx="2160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№ 6</a:t>
            </a:r>
            <a:endParaRPr b="1" i="0" sz="2400" u="none" cap="none" strike="noStrike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5464800" y="5811675"/>
            <a:ext cx="30477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as. DENYSENKO Oksana</a:t>
            </a:r>
            <a:endParaRPr b="0" i="0" sz="1900" u="none" cap="none" strike="noStrike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/>
          <p:nvPr>
            <p:ph type="title"/>
          </p:nvPr>
        </p:nvSpPr>
        <p:spPr>
          <a:xfrm>
            <a:off x="457200" y="274637"/>
            <a:ext cx="8229600" cy="1143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400"/>
              <a:buFont typeface="Tahoma"/>
              <a:buNone/>
            </a:pPr>
            <a:r>
              <a:rPr b="1" i="0" lang="en-US" sz="4500" u="none" cap="none" strike="noStrike">
                <a:solidFill>
                  <a:srgbClr val="2D2D8A"/>
                </a:solidFill>
                <a:latin typeface="Tahoma"/>
                <a:ea typeface="Tahoma"/>
                <a:cs typeface="Tahoma"/>
                <a:sym typeface="Tahoma"/>
              </a:rPr>
              <a:t>C E R E B E L L U M</a:t>
            </a:r>
            <a:endParaRPr/>
          </a:p>
        </p:txBody>
      </p:sp>
      <p:pic>
        <p:nvPicPr>
          <p:cNvPr descr="a_89_6" id="101" name="Google Shape;101;p1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6226"/>
          <a:stretch/>
        </p:blipFill>
        <p:spPr>
          <a:xfrm>
            <a:off x="1516062" y="1876425"/>
            <a:ext cx="6369000" cy="450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6"/>
          <p:cNvSpPr/>
          <p:nvPr/>
        </p:nvSpPr>
        <p:spPr>
          <a:xfrm>
            <a:off x="1371600" y="228600"/>
            <a:ext cx="63246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400"/>
              <a:buFont typeface="Tahoma"/>
              <a:buNone/>
            </a:pPr>
            <a:r>
              <a:rPr b="1" i="0" lang="en-US" sz="4500" u="none" cap="none" strike="noStrike">
                <a:solidFill>
                  <a:srgbClr val="2D2D8A"/>
                </a:solidFill>
                <a:latin typeface="Tahoma"/>
                <a:ea typeface="Tahoma"/>
                <a:cs typeface="Tahoma"/>
                <a:sym typeface="Tahoma"/>
              </a:rPr>
              <a:t>C E R E B E L L U 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/>
          <p:nvPr/>
        </p:nvSpPr>
        <p:spPr>
          <a:xfrm>
            <a:off x="304800" y="2438400"/>
            <a:ext cx="8458200" cy="13716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360"/>
              <a:buFont typeface="Tahoma"/>
              <a:buNone/>
            </a:pPr>
            <a:r>
              <a:rPr b="1" i="0" lang="en-US" sz="2800" u="none" cap="none" strike="noStrike">
                <a:solidFill>
                  <a:schemeClr val="folHlink"/>
                </a:solidFill>
                <a:latin typeface="Tahoma"/>
                <a:ea typeface="Tahoma"/>
                <a:cs typeface="Tahoma"/>
                <a:sym typeface="Tahoma"/>
              </a:rPr>
              <a:t>Cerebellar cortex, only a few mm thick,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800" u="none" cap="none" strike="noStrike">
                <a:solidFill>
                  <a:schemeClr val="folHlink"/>
                </a:solidFill>
                <a:latin typeface="Tahoma"/>
                <a:ea typeface="Tahoma"/>
                <a:cs typeface="Tahoma"/>
                <a:sym typeface="Tahoma"/>
              </a:rPr>
              <a:t>lies in the surface.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7"/>
          <p:cNvSpPr/>
          <p:nvPr/>
        </p:nvSpPr>
        <p:spPr>
          <a:xfrm>
            <a:off x="76200" y="76200"/>
            <a:ext cx="8458200" cy="1676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360"/>
              <a:buFont typeface="Tahoma"/>
              <a:buNone/>
            </a:pPr>
            <a:r>
              <a:rPr b="1" i="0" lang="en-US" sz="2800" u="none" cap="none" strike="noStrike">
                <a:solidFill>
                  <a:schemeClr val="folHlink"/>
                </a:solidFill>
                <a:latin typeface="Tahoma"/>
                <a:ea typeface="Tahoma"/>
                <a:cs typeface="Tahoma"/>
                <a:sym typeface="Tahoma"/>
              </a:rPr>
              <a:t>The cerebellum ("small or diminutive brain")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800" u="none" cap="none" strike="noStrike">
                <a:solidFill>
                  <a:schemeClr val="folHlink"/>
                </a:solidFill>
                <a:latin typeface="Tahoma"/>
                <a:ea typeface="Tahoma"/>
                <a:cs typeface="Tahoma"/>
                <a:sym typeface="Tahoma"/>
              </a:rPr>
              <a:t>consists of two cerebellar  hemispheres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800" u="none" cap="none" strike="noStrike">
                <a:solidFill>
                  <a:schemeClr val="folHlink"/>
                </a:solidFill>
                <a:latin typeface="Tahoma"/>
                <a:ea typeface="Tahoma"/>
                <a:cs typeface="Tahoma"/>
                <a:sym typeface="Tahoma"/>
              </a:rPr>
              <a:t>joined by a vermis.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7"/>
          <p:cNvSpPr/>
          <p:nvPr/>
        </p:nvSpPr>
        <p:spPr>
          <a:xfrm>
            <a:off x="609600" y="4572000"/>
            <a:ext cx="8458200" cy="22098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360"/>
              <a:buFont typeface="Tahoma"/>
              <a:buNone/>
            </a:pPr>
            <a:r>
              <a:rPr b="1" i="0" lang="en-US" sz="2800" u="none" cap="none" strike="noStrike">
                <a:solidFill>
                  <a:schemeClr val="folHlink"/>
                </a:solidFill>
                <a:latin typeface="Tahoma"/>
                <a:ea typeface="Tahoma"/>
                <a:cs typeface="Tahoma"/>
                <a:sym typeface="Tahoma"/>
              </a:rPr>
              <a:t>Deep to the cortex lies the white matter.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800" u="none" cap="none" strike="noStrike">
                <a:solidFill>
                  <a:schemeClr val="folHlink"/>
                </a:solidFill>
                <a:latin typeface="Tahoma"/>
                <a:ea typeface="Tahoma"/>
                <a:cs typeface="Tahoma"/>
                <a:sym typeface="Tahoma"/>
              </a:rPr>
              <a:t>Within the white matter, masses of gray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800" u="none" cap="none" strike="noStrike">
                <a:solidFill>
                  <a:schemeClr val="folHlink"/>
                </a:solidFill>
                <a:latin typeface="Tahoma"/>
                <a:ea typeface="Tahoma"/>
                <a:cs typeface="Tahoma"/>
                <a:sym typeface="Tahoma"/>
              </a:rPr>
              <a:t>matter, called cerebellar nuclei, are found.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5650" y="981075"/>
            <a:ext cx="6381000" cy="566882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8"/>
          <p:cNvSpPr/>
          <p:nvPr/>
        </p:nvSpPr>
        <p:spPr>
          <a:xfrm>
            <a:off x="228600" y="152400"/>
            <a:ext cx="8382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2D8A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2D2D8A"/>
                </a:solidFill>
                <a:latin typeface="Arial"/>
                <a:ea typeface="Arial"/>
                <a:cs typeface="Arial"/>
                <a:sym typeface="Arial"/>
              </a:rPr>
              <a:t>The layers of cerebellar cortex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18"/>
          <p:cNvSpPr/>
          <p:nvPr/>
        </p:nvSpPr>
        <p:spPr>
          <a:xfrm>
            <a:off x="4427537" y="1412875"/>
            <a:ext cx="936600" cy="385800"/>
          </a:xfrm>
          <a:prstGeom prst="rect">
            <a:avLst/>
          </a:prstGeom>
          <a:noFill/>
          <a:ln cap="sq" cmpd="sng" w="38100">
            <a:solidFill>
              <a:srgbClr val="FD030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8"/>
          <p:cNvSpPr/>
          <p:nvPr/>
        </p:nvSpPr>
        <p:spPr>
          <a:xfrm>
            <a:off x="4427537" y="1916112"/>
            <a:ext cx="895500" cy="390600"/>
          </a:xfrm>
          <a:prstGeom prst="rect">
            <a:avLst/>
          </a:prstGeom>
          <a:noFill/>
          <a:ln cap="sq" cmpd="sng" w="38100">
            <a:solidFill>
              <a:srgbClr val="FD030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8"/>
          <p:cNvSpPr/>
          <p:nvPr/>
        </p:nvSpPr>
        <p:spPr>
          <a:xfrm>
            <a:off x="4427537" y="2420937"/>
            <a:ext cx="895500" cy="360300"/>
          </a:xfrm>
          <a:prstGeom prst="rect">
            <a:avLst/>
          </a:prstGeom>
          <a:noFill/>
          <a:ln cap="sq" cmpd="sng" w="38100">
            <a:solidFill>
              <a:srgbClr val="FD030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3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9"/>
          <p:cNvSpPr/>
          <p:nvPr/>
        </p:nvSpPr>
        <p:spPr>
          <a:xfrm>
            <a:off x="0" y="76200"/>
            <a:ext cx="9144000" cy="7191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600"/>
              <a:buFont typeface="Tahoma"/>
              <a:buNone/>
            </a:pPr>
            <a:r>
              <a:rPr b="1" i="0" lang="en-US" sz="3000" u="none" cap="none" strike="noStrike">
                <a:solidFill>
                  <a:srgbClr val="CCFFFF"/>
                </a:solidFill>
                <a:latin typeface="Tahoma"/>
                <a:ea typeface="Tahoma"/>
                <a:cs typeface="Tahoma"/>
                <a:sym typeface="Tahoma"/>
              </a:rPr>
              <a:t>Types of the cerebellar cortical cells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9"/>
          <p:cNvSpPr/>
          <p:nvPr/>
        </p:nvSpPr>
        <p:spPr>
          <a:xfrm>
            <a:off x="0" y="990600"/>
            <a:ext cx="2667000" cy="533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Basket cells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9"/>
          <p:cNvSpPr/>
          <p:nvPr/>
        </p:nvSpPr>
        <p:spPr>
          <a:xfrm>
            <a:off x="2895600" y="990600"/>
            <a:ext cx="6248400" cy="533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Tahoma"/>
              <a:buNone/>
            </a:pPr>
            <a:r>
              <a:rPr b="0" i="0" lang="en-US" sz="2000" u="none" cap="none" strike="noStrike">
                <a:solidFill>
                  <a:srgbClr val="FFFF00"/>
                </a:solidFill>
                <a:latin typeface="Tahoma"/>
                <a:ea typeface="Tahoma"/>
                <a:cs typeface="Tahoma"/>
                <a:sym typeface="Tahoma"/>
              </a:rPr>
              <a:t>their projections terminate on the Purkinje cells bodies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9"/>
          <p:cNvSpPr/>
          <p:nvPr/>
        </p:nvSpPr>
        <p:spPr>
          <a:xfrm>
            <a:off x="0" y="1600200"/>
            <a:ext cx="2667000" cy="533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Stellate cells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9"/>
          <p:cNvSpPr/>
          <p:nvPr/>
        </p:nvSpPr>
        <p:spPr>
          <a:xfrm>
            <a:off x="2895600" y="1600200"/>
            <a:ext cx="6248400" cy="8382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Tahoma"/>
              <a:buNone/>
            </a:pPr>
            <a:r>
              <a:rPr b="0" i="0" lang="en-US" sz="2000" u="none" cap="none" strike="noStrike">
                <a:solidFill>
                  <a:srgbClr val="FFFF00"/>
                </a:solidFill>
                <a:latin typeface="Tahoma"/>
                <a:ea typeface="Tahoma"/>
                <a:cs typeface="Tahoma"/>
                <a:sym typeface="Tahoma"/>
              </a:rPr>
              <a:t>their projections terminate </a:t>
            </a:r>
            <a:r>
              <a:rPr b="0" i="0" lang="en-US" sz="1800" u="none" cap="none" strike="noStrike">
                <a:solidFill>
                  <a:srgbClr val="FFFF00"/>
                </a:solidFill>
                <a:latin typeface="Tahoma"/>
                <a:ea typeface="Tahoma"/>
                <a:cs typeface="Tahoma"/>
                <a:sym typeface="Tahoma"/>
              </a:rPr>
              <a:t>on</a:t>
            </a:r>
            <a:r>
              <a:rPr b="0" i="0" lang="en-US" sz="2000" u="none" cap="none" strike="noStrike">
                <a:solidFill>
                  <a:srgbClr val="FFFF00"/>
                </a:solidFill>
                <a:latin typeface="Tahoma"/>
                <a:ea typeface="Tahoma"/>
                <a:cs typeface="Tahoma"/>
                <a:sym typeface="Tahoma"/>
              </a:rPr>
              <a:t> the Purkinje cells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000" u="none" cap="none" strike="noStrike">
                <a:solidFill>
                  <a:srgbClr val="FFFF00"/>
                </a:solidFill>
                <a:latin typeface="Tahoma"/>
                <a:ea typeface="Tahoma"/>
                <a:cs typeface="Tahoma"/>
                <a:sym typeface="Tahoma"/>
              </a:rPr>
              <a:t>dendrites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4" name="Google Shape;134;p19"/>
          <p:cNvCxnSpPr/>
          <p:nvPr/>
        </p:nvCxnSpPr>
        <p:spPr>
          <a:xfrm>
            <a:off x="76200" y="2590800"/>
            <a:ext cx="9144000" cy="0"/>
          </a:xfrm>
          <a:prstGeom prst="straightConnector1">
            <a:avLst/>
          </a:prstGeom>
          <a:noFill/>
          <a:ln cap="rnd" cmpd="sng" w="63500">
            <a:solidFill>
              <a:srgbClr val="FFFF00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135" name="Google Shape;135;p19"/>
          <p:cNvSpPr/>
          <p:nvPr/>
        </p:nvSpPr>
        <p:spPr>
          <a:xfrm>
            <a:off x="0" y="2819400"/>
            <a:ext cx="2667000" cy="533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Purkinje cels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9"/>
          <p:cNvSpPr/>
          <p:nvPr/>
        </p:nvSpPr>
        <p:spPr>
          <a:xfrm>
            <a:off x="2895600" y="2819400"/>
            <a:ext cx="6248400" cy="533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Tahoma"/>
              <a:buNone/>
            </a:pPr>
            <a:r>
              <a:rPr b="0" i="0" lang="en-US" sz="2000" u="none" cap="none" strike="noStrike">
                <a:solidFill>
                  <a:srgbClr val="FFFF00"/>
                </a:solidFill>
                <a:latin typeface="Tahoma"/>
                <a:ea typeface="Tahoma"/>
                <a:cs typeface="Tahoma"/>
                <a:sym typeface="Tahoma"/>
              </a:rPr>
              <a:t>their dendrites reach upward into the molecular layer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9"/>
          <p:cNvSpPr/>
          <p:nvPr/>
        </p:nvSpPr>
        <p:spPr>
          <a:xfrm>
            <a:off x="2895600" y="3429000"/>
            <a:ext cx="6248400" cy="8382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Tahoma"/>
              <a:buNone/>
            </a:pPr>
            <a:r>
              <a:rPr b="0" i="0" lang="en-US" sz="2000" u="none" cap="none" strike="noStrike">
                <a:solidFill>
                  <a:srgbClr val="FFFF00"/>
                </a:solidFill>
                <a:latin typeface="Tahoma"/>
                <a:ea typeface="Tahoma"/>
                <a:cs typeface="Tahoma"/>
                <a:sym typeface="Tahoma"/>
              </a:rPr>
              <a:t>their axons go downward and make synapses with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000" u="none" cap="none" strike="noStrike">
                <a:solidFill>
                  <a:srgbClr val="FFFF00"/>
                </a:solidFill>
                <a:latin typeface="Tahoma"/>
                <a:ea typeface="Tahoma"/>
                <a:cs typeface="Tahoma"/>
                <a:sym typeface="Tahoma"/>
              </a:rPr>
              <a:t>cerebellar nuclei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19"/>
          <p:cNvSpPr/>
          <p:nvPr/>
        </p:nvSpPr>
        <p:spPr>
          <a:xfrm>
            <a:off x="2895600" y="4343400"/>
            <a:ext cx="6248400" cy="533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280"/>
              <a:buFont typeface="Tahoma"/>
              <a:buNone/>
            </a:pPr>
            <a:r>
              <a:rPr b="0" i="0" lang="en-US" sz="1900" u="none" cap="none" strike="noStrike">
                <a:solidFill>
                  <a:srgbClr val="FFFF00"/>
                </a:solidFill>
                <a:latin typeface="Tahoma"/>
                <a:ea typeface="Tahoma"/>
                <a:cs typeface="Tahoma"/>
                <a:sym typeface="Tahoma"/>
              </a:rPr>
              <a:t>some axons terminate on vestibular nuclei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9" name="Google Shape;139;p19"/>
          <p:cNvCxnSpPr/>
          <p:nvPr/>
        </p:nvCxnSpPr>
        <p:spPr>
          <a:xfrm>
            <a:off x="0" y="5029200"/>
            <a:ext cx="9144000" cy="0"/>
          </a:xfrm>
          <a:prstGeom prst="straightConnector1">
            <a:avLst/>
          </a:prstGeom>
          <a:noFill/>
          <a:ln cap="rnd" cmpd="sng" w="63500">
            <a:solidFill>
              <a:srgbClr val="FFFF00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140" name="Google Shape;140;p19"/>
          <p:cNvSpPr/>
          <p:nvPr/>
        </p:nvSpPr>
        <p:spPr>
          <a:xfrm>
            <a:off x="0" y="5181600"/>
            <a:ext cx="2667000" cy="533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Golgi cells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9"/>
          <p:cNvSpPr/>
          <p:nvPr/>
        </p:nvSpPr>
        <p:spPr>
          <a:xfrm>
            <a:off x="2895600" y="5181600"/>
            <a:ext cx="6248400" cy="7620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Tahoma"/>
              <a:buNone/>
            </a:pPr>
            <a:r>
              <a:rPr b="0" i="0" lang="en-US" sz="2000" u="none" cap="none" strike="noStrike">
                <a:solidFill>
                  <a:srgbClr val="FFFF00"/>
                </a:solidFill>
                <a:latin typeface="Tahoma"/>
                <a:ea typeface="Tahoma"/>
                <a:cs typeface="Tahoma"/>
                <a:sym typeface="Tahoma"/>
              </a:rPr>
              <a:t>their dendrites reach upward into the molecular layer,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000" u="none" cap="none" strike="noStrike">
                <a:solidFill>
                  <a:srgbClr val="FFFF00"/>
                </a:solidFill>
                <a:latin typeface="Tahoma"/>
                <a:ea typeface="Tahoma"/>
                <a:cs typeface="Tahoma"/>
                <a:sym typeface="Tahoma"/>
              </a:rPr>
              <a:t>their axons go the the granular cells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19"/>
          <p:cNvSpPr/>
          <p:nvPr/>
        </p:nvSpPr>
        <p:spPr>
          <a:xfrm>
            <a:off x="0" y="6019800"/>
            <a:ext cx="2667000" cy="533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Granular cells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19"/>
          <p:cNvSpPr/>
          <p:nvPr/>
        </p:nvSpPr>
        <p:spPr>
          <a:xfrm>
            <a:off x="2895600" y="6019800"/>
            <a:ext cx="6248400" cy="8382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Tahoma"/>
              <a:buNone/>
            </a:pPr>
            <a:r>
              <a:rPr b="0" i="0" lang="en-US" sz="2000" u="none" cap="none" strike="noStrike">
                <a:solidFill>
                  <a:srgbClr val="FFFF00"/>
                </a:solidFill>
                <a:latin typeface="Tahoma"/>
                <a:ea typeface="Tahoma"/>
                <a:cs typeface="Tahoma"/>
                <a:sym typeface="Tahoma"/>
              </a:rPr>
              <a:t>their axons reach upward into the molecular layer and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000" u="none" cap="none" strike="noStrike">
                <a:solidFill>
                  <a:srgbClr val="FFFF00"/>
                </a:solidFill>
                <a:latin typeface="Tahoma"/>
                <a:ea typeface="Tahoma"/>
                <a:cs typeface="Tahoma"/>
                <a:sym typeface="Tahoma"/>
              </a:rPr>
              <a:t>make synapses with Purkinje, basket and stellate cells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1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1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1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1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3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4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5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5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5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5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5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0"/>
          <p:cNvSpPr/>
          <p:nvPr/>
        </p:nvSpPr>
        <p:spPr>
          <a:xfrm>
            <a:off x="0" y="152400"/>
            <a:ext cx="9144000" cy="7191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600"/>
              <a:buFont typeface="Tahoma"/>
              <a:buNone/>
            </a:pPr>
            <a:r>
              <a:rPr b="1" i="0" lang="en-US" sz="3000" u="none" cap="none" strike="noStrike">
                <a:solidFill>
                  <a:srgbClr val="CCFFFF"/>
                </a:solidFill>
                <a:latin typeface="Tahoma"/>
                <a:ea typeface="Tahoma"/>
                <a:cs typeface="Tahoma"/>
                <a:sym typeface="Tahoma"/>
              </a:rPr>
              <a:t>Purkinje  cells  constantly  generate  IPSP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20"/>
          <p:cNvSpPr/>
          <p:nvPr/>
        </p:nvSpPr>
        <p:spPr>
          <a:xfrm>
            <a:off x="457200" y="1381125"/>
            <a:ext cx="8001000" cy="13620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120"/>
              <a:buFont typeface="Tahoma"/>
              <a:buNone/>
            </a:pPr>
            <a:r>
              <a:rPr b="0" i="1" lang="en-US" sz="2600" u="none" cap="none" strike="noStrike">
                <a:solidFill>
                  <a:schemeClr val="folHlink"/>
                </a:solidFill>
                <a:latin typeface="Tahoma"/>
                <a:ea typeface="Tahoma"/>
                <a:cs typeface="Tahoma"/>
                <a:sym typeface="Tahoma"/>
              </a:rPr>
              <a:t>This is critically important for the cerebellar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US" sz="2600" u="none" cap="none" strike="noStrike">
                <a:solidFill>
                  <a:schemeClr val="folHlink"/>
                </a:solidFill>
                <a:latin typeface="Tahoma"/>
                <a:ea typeface="Tahoma"/>
                <a:cs typeface="Tahoma"/>
                <a:sym typeface="Tahoma"/>
              </a:rPr>
              <a:t>nuclei activity inhibition because they are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US" sz="2600" u="none" cap="none" strike="noStrike">
                <a:solidFill>
                  <a:schemeClr val="folHlink"/>
                </a:solidFill>
                <a:latin typeface="Tahoma"/>
                <a:ea typeface="Tahoma"/>
                <a:cs typeface="Tahoma"/>
                <a:sym typeface="Tahoma"/>
              </a:rPr>
              <a:t>constantly generate tonic activity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20"/>
          <p:cNvSpPr/>
          <p:nvPr/>
        </p:nvSpPr>
        <p:spPr>
          <a:xfrm>
            <a:off x="0" y="3505200"/>
            <a:ext cx="4572000" cy="1600200"/>
          </a:xfrm>
          <a:prstGeom prst="roundRect">
            <a:avLst>
              <a:gd fmla="val 16667" name="adj"/>
            </a:avLst>
          </a:prstGeom>
          <a:solidFill>
            <a:srgbClr val="72BFC5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Purkinje cells excitation through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climbing and mossy fibers results in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IPSP generation increasing that lead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turn more expressed cerebellar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nuclei activity inhibition.</a:t>
            </a: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20"/>
          <p:cNvSpPr/>
          <p:nvPr/>
        </p:nvSpPr>
        <p:spPr>
          <a:xfrm>
            <a:off x="4800600" y="3505200"/>
            <a:ext cx="4343400" cy="1676400"/>
          </a:xfrm>
          <a:prstGeom prst="roundRect">
            <a:avLst>
              <a:gd fmla="val 16667" name="adj"/>
            </a:avLst>
          </a:prstGeom>
          <a:solidFill>
            <a:srgbClr val="72BFC5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Both stellate cells and basket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cells – induced Purkinje cells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activity inhibition results in their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activation that lead to cerebellar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nuclei activity increasing.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2" name="Google Shape;152;p20"/>
          <p:cNvCxnSpPr/>
          <p:nvPr/>
        </p:nvCxnSpPr>
        <p:spPr>
          <a:xfrm>
            <a:off x="2057400" y="2819400"/>
            <a:ext cx="0" cy="533400"/>
          </a:xfrm>
          <a:prstGeom prst="straightConnector1">
            <a:avLst/>
          </a:prstGeom>
          <a:noFill/>
          <a:ln cap="sq" cmpd="sng" w="50800">
            <a:solidFill>
              <a:srgbClr val="FFFF00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153" name="Google Shape;153;p20"/>
          <p:cNvCxnSpPr/>
          <p:nvPr/>
        </p:nvCxnSpPr>
        <p:spPr>
          <a:xfrm>
            <a:off x="6324600" y="2819400"/>
            <a:ext cx="0" cy="609600"/>
          </a:xfrm>
          <a:prstGeom prst="straightConnector1">
            <a:avLst/>
          </a:prstGeom>
          <a:noFill/>
          <a:ln cap="sq" cmpd="sng" w="50800">
            <a:solidFill>
              <a:srgbClr val="FFFF00"/>
            </a:solidFill>
            <a:prstDash val="solid"/>
            <a:round/>
            <a:headEnd len="sm" w="sm" type="none"/>
            <a:tailEnd len="sm" w="sm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3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1"/>
          <p:cNvSpPr/>
          <p:nvPr/>
        </p:nvSpPr>
        <p:spPr>
          <a:xfrm>
            <a:off x="0" y="0"/>
            <a:ext cx="9144000" cy="16002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TOPOGRAPHIC CLASSIFICATION OF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CEREBELAR CORTEX AND NUCLEI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450" y="1576387"/>
            <a:ext cx="4146550" cy="5281612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1"/>
          <p:cNvSpPr/>
          <p:nvPr/>
        </p:nvSpPr>
        <p:spPr>
          <a:xfrm>
            <a:off x="4419600" y="1762125"/>
            <a:ext cx="4724400" cy="9810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760"/>
              <a:buFont typeface="Tahoma"/>
              <a:buNone/>
            </a:pPr>
            <a:r>
              <a:rPr b="0" i="0" lang="en-US" sz="2300" u="none" cap="none" strike="noStrike">
                <a:solidFill>
                  <a:srgbClr val="FFFF00"/>
                </a:solidFill>
                <a:latin typeface="Tahoma"/>
                <a:ea typeface="Tahoma"/>
                <a:cs typeface="Tahoma"/>
                <a:sym typeface="Tahoma"/>
              </a:rPr>
              <a:t>1. MEDIAL zone </a:t>
            </a:r>
            <a:r>
              <a:rPr b="0" i="0" lang="en-US" sz="2300" u="none" cap="none" strike="noStrike">
                <a:solidFill>
                  <a:srgbClr val="CCFFFF"/>
                </a:solidFill>
                <a:latin typeface="Tahoma"/>
                <a:ea typeface="Tahoma"/>
                <a:cs typeface="Tahoma"/>
                <a:sym typeface="Tahoma"/>
              </a:rPr>
              <a:t>–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200" u="none" cap="none" strike="noStrike">
                <a:solidFill>
                  <a:srgbClr val="CCFFFF"/>
                </a:solidFill>
                <a:latin typeface="Tahoma"/>
                <a:ea typeface="Tahoma"/>
                <a:cs typeface="Tahoma"/>
                <a:sym typeface="Tahoma"/>
              </a:rPr>
              <a:t>has projections on the </a:t>
            </a:r>
            <a:r>
              <a:rPr b="0" i="1" lang="en-US" sz="2200" u="none" cap="none" strike="noStrike">
                <a:solidFill>
                  <a:srgbClr val="CCFFFF"/>
                </a:solidFill>
                <a:latin typeface="Tahoma"/>
                <a:ea typeface="Tahoma"/>
                <a:cs typeface="Tahoma"/>
                <a:sym typeface="Tahoma"/>
              </a:rPr>
              <a:t>fastigial 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1"/>
          <p:cNvSpPr/>
          <p:nvPr/>
        </p:nvSpPr>
        <p:spPr>
          <a:xfrm>
            <a:off x="4419600" y="3362325"/>
            <a:ext cx="4724400" cy="9810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760"/>
              <a:buFont typeface="Tahoma"/>
              <a:buNone/>
            </a:pPr>
            <a:r>
              <a:rPr b="0" i="0" lang="en-US" sz="2300" u="none" cap="none" strike="noStrike">
                <a:solidFill>
                  <a:srgbClr val="FFFF00"/>
                </a:solidFill>
                <a:latin typeface="Tahoma"/>
                <a:ea typeface="Tahoma"/>
                <a:cs typeface="Tahoma"/>
                <a:sym typeface="Tahoma"/>
              </a:rPr>
              <a:t>2. INTERMEDIATE zone </a:t>
            </a:r>
            <a:r>
              <a:rPr b="0" i="0" lang="en-US" sz="2300" u="none" cap="none" strike="noStrike">
                <a:solidFill>
                  <a:srgbClr val="CCFFFF"/>
                </a:solidFill>
                <a:latin typeface="Tahoma"/>
                <a:ea typeface="Tahoma"/>
                <a:cs typeface="Tahoma"/>
                <a:sym typeface="Tahoma"/>
              </a:rPr>
              <a:t>–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300" u="none" cap="none" strike="noStrike">
                <a:solidFill>
                  <a:srgbClr val="CCFFFF"/>
                </a:solidFill>
                <a:latin typeface="Tahoma"/>
                <a:ea typeface="Tahoma"/>
                <a:cs typeface="Tahoma"/>
                <a:sym typeface="Tahoma"/>
              </a:rPr>
              <a:t>has projections on the </a:t>
            </a:r>
            <a:r>
              <a:rPr b="0" i="1" lang="en-US" sz="2200" u="none" cap="none" strike="noStrike">
                <a:solidFill>
                  <a:srgbClr val="CCFFFF"/>
                </a:solidFill>
                <a:latin typeface="Tahoma"/>
                <a:ea typeface="Tahoma"/>
                <a:cs typeface="Tahoma"/>
                <a:sym typeface="Tahoma"/>
              </a:rPr>
              <a:t>interposed 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21"/>
          <p:cNvSpPr/>
          <p:nvPr/>
        </p:nvSpPr>
        <p:spPr>
          <a:xfrm>
            <a:off x="4419600" y="5038725"/>
            <a:ext cx="4724400" cy="9810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760"/>
              <a:buFont typeface="Tahoma"/>
              <a:buNone/>
            </a:pPr>
            <a:r>
              <a:rPr b="0" i="0" lang="en-US" sz="2300" u="none" cap="none" strike="noStrike">
                <a:solidFill>
                  <a:srgbClr val="FFFF00"/>
                </a:solidFill>
                <a:latin typeface="Tahoma"/>
                <a:ea typeface="Tahoma"/>
                <a:cs typeface="Tahoma"/>
                <a:sym typeface="Tahoma"/>
              </a:rPr>
              <a:t>3. LATERAL zone </a:t>
            </a:r>
            <a:r>
              <a:rPr b="0" i="0" lang="en-US" sz="2300" u="none" cap="none" strike="noStrike">
                <a:solidFill>
                  <a:srgbClr val="CCFFFF"/>
                </a:solidFill>
                <a:latin typeface="Tahoma"/>
                <a:ea typeface="Tahoma"/>
                <a:cs typeface="Tahoma"/>
                <a:sym typeface="Tahoma"/>
              </a:rPr>
              <a:t>–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300" u="none" cap="none" strike="noStrike">
                <a:solidFill>
                  <a:srgbClr val="CCFFFF"/>
                </a:solidFill>
                <a:latin typeface="Tahoma"/>
                <a:ea typeface="Tahoma"/>
                <a:cs typeface="Tahoma"/>
                <a:sym typeface="Tahoma"/>
              </a:rPr>
              <a:t>has projections on the </a:t>
            </a:r>
            <a:r>
              <a:rPr b="0" i="1" lang="en-US" sz="2300" u="none" cap="none" strike="noStrike">
                <a:solidFill>
                  <a:srgbClr val="CCFFFF"/>
                </a:solidFill>
                <a:latin typeface="Tahoma"/>
                <a:ea typeface="Tahoma"/>
                <a:cs typeface="Tahoma"/>
                <a:sym typeface="Tahoma"/>
              </a:rPr>
              <a:t>dentate 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4" name="Google Shape;164;p21"/>
          <p:cNvCxnSpPr/>
          <p:nvPr/>
        </p:nvCxnSpPr>
        <p:spPr>
          <a:xfrm flipH="1">
            <a:off x="2057400" y="2743200"/>
            <a:ext cx="2438400" cy="3352800"/>
          </a:xfrm>
          <a:prstGeom prst="straightConnector1">
            <a:avLst/>
          </a:prstGeom>
          <a:noFill/>
          <a:ln cap="sq" cmpd="sng" w="25400">
            <a:solidFill>
              <a:srgbClr val="FF0033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65" name="Google Shape;165;p21"/>
          <p:cNvCxnSpPr/>
          <p:nvPr/>
        </p:nvCxnSpPr>
        <p:spPr>
          <a:xfrm flipH="1">
            <a:off x="1447800" y="4267200"/>
            <a:ext cx="3048000" cy="1905000"/>
          </a:xfrm>
          <a:prstGeom prst="straightConnector1">
            <a:avLst/>
          </a:prstGeom>
          <a:noFill/>
          <a:ln cap="sq" cmpd="sng" w="25400">
            <a:solidFill>
              <a:srgbClr val="0000FF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66" name="Google Shape;166;p21"/>
          <p:cNvCxnSpPr/>
          <p:nvPr/>
        </p:nvCxnSpPr>
        <p:spPr>
          <a:xfrm flipH="1">
            <a:off x="3505200" y="5715000"/>
            <a:ext cx="914400" cy="838200"/>
          </a:xfrm>
          <a:prstGeom prst="straightConnector1">
            <a:avLst/>
          </a:prstGeom>
          <a:noFill/>
          <a:ln cap="sq" cmpd="sng" w="25400">
            <a:solidFill>
              <a:srgbClr val="000000"/>
            </a:solidFill>
            <a:prstDash val="solid"/>
            <a:round/>
            <a:headEnd len="sm" w="sm" type="none"/>
            <a:tailEnd len="med" w="med" type="stealth"/>
          </a:ln>
        </p:spPr>
      </p:cxnSp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29175" y="25400"/>
            <a:ext cx="4314825" cy="68326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2"/>
          <p:cNvSpPr/>
          <p:nvPr/>
        </p:nvSpPr>
        <p:spPr>
          <a:xfrm>
            <a:off x="152400" y="762000"/>
            <a:ext cx="4572000" cy="752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160"/>
              <a:buFont typeface="Tahoma"/>
              <a:buNone/>
            </a:pPr>
            <a:r>
              <a:rPr b="1" i="0" lang="en-US" sz="1800" u="none" cap="none" strike="noStrike">
                <a:solidFill>
                  <a:srgbClr val="CCFFFF"/>
                </a:solidFill>
                <a:latin typeface="Tahoma"/>
                <a:ea typeface="Tahoma"/>
                <a:cs typeface="Tahoma"/>
                <a:sym typeface="Tahoma"/>
              </a:rPr>
              <a:t>Cerebellar lesions</a:t>
            </a:r>
            <a:r>
              <a:rPr b="0" i="0" lang="en-US" sz="2300" u="none" cap="none" strike="noStrike">
                <a:solidFill>
                  <a:srgbClr val="CCFFFF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t/>
            </a:r>
            <a:endParaRPr b="0" i="0" sz="44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9" name="Google Shape;179;p2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47787" y="1600200"/>
            <a:ext cx="6448500" cy="452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3"/>
          <p:cNvSpPr txBox="1"/>
          <p:nvPr/>
        </p:nvSpPr>
        <p:spPr>
          <a:xfrm>
            <a:off x="1347775" y="2183650"/>
            <a:ext cx="9438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highlight>
                  <a:srgbClr val="999999"/>
                </a:highlight>
                <a:latin typeface="Calibri"/>
                <a:ea typeface="Calibri"/>
                <a:cs typeface="Calibri"/>
                <a:sym typeface="Calibri"/>
              </a:rPr>
              <a:t>…………</a:t>
            </a:r>
            <a:endParaRPr b="0" i="0" sz="1400" u="none" cap="none" strike="noStrike">
              <a:solidFill>
                <a:srgbClr val="000000"/>
              </a:solidFill>
              <a:highlight>
                <a:srgbClr val="999999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highlight>
                  <a:srgbClr val="999999"/>
                </a:highlight>
                <a:latin typeface="Calibri"/>
                <a:ea typeface="Calibri"/>
                <a:cs typeface="Calibri"/>
                <a:sym typeface="Calibri"/>
              </a:rPr>
              <a:t>………….   ………….</a:t>
            </a:r>
            <a:endParaRPr b="0" i="0" sz="1400" u="none" cap="none" strike="noStrike">
              <a:solidFill>
                <a:srgbClr val="000000"/>
              </a:solidFill>
              <a:highlight>
                <a:srgbClr val="999999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6400" y="1143000"/>
            <a:ext cx="6007100" cy="5319712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4"/>
          <p:cNvSpPr txBox="1"/>
          <p:nvPr>
            <p:ph type="title"/>
          </p:nvPr>
        </p:nvSpPr>
        <p:spPr>
          <a:xfrm>
            <a:off x="457200" y="292100"/>
            <a:ext cx="8229600" cy="698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FE68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E9FE68"/>
                </a:solidFill>
                <a:latin typeface="Arial"/>
                <a:ea typeface="Arial"/>
                <a:cs typeface="Arial"/>
                <a:sym typeface="Arial"/>
              </a:rPr>
              <a:t>Basal gangles and circuitry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5"/>
          <p:cNvSpPr/>
          <p:nvPr/>
        </p:nvSpPr>
        <p:spPr>
          <a:xfrm>
            <a:off x="304800" y="762000"/>
            <a:ext cx="2819400" cy="1343025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Basal gangles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25"/>
          <p:cNvSpPr/>
          <p:nvPr/>
        </p:nvSpPr>
        <p:spPr>
          <a:xfrm>
            <a:off x="4114800" y="152400"/>
            <a:ext cx="5029200" cy="14478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Classic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strio-pallidar system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5"/>
          <p:cNvSpPr/>
          <p:nvPr/>
        </p:nvSpPr>
        <p:spPr>
          <a:xfrm>
            <a:off x="4114800" y="3429000"/>
            <a:ext cx="5029200" cy="533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42900" lvl="0" marL="34290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b="0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Substantia nigra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4" name="Google Shape;194;p25"/>
          <p:cNvCxnSpPr/>
          <p:nvPr/>
        </p:nvCxnSpPr>
        <p:spPr>
          <a:xfrm>
            <a:off x="3200400" y="1066800"/>
            <a:ext cx="914400" cy="0"/>
          </a:xfrm>
          <a:prstGeom prst="straightConnector1">
            <a:avLst/>
          </a:prstGeom>
          <a:noFill/>
          <a:ln cap="flat" cmpd="sng" w="127000">
            <a:solidFill>
              <a:schemeClr val="lt2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95" name="Google Shape;195;p25"/>
          <p:cNvCxnSpPr/>
          <p:nvPr/>
        </p:nvCxnSpPr>
        <p:spPr>
          <a:xfrm>
            <a:off x="3124200" y="1676400"/>
            <a:ext cx="990600" cy="762000"/>
          </a:xfrm>
          <a:prstGeom prst="straightConnector1">
            <a:avLst/>
          </a:prstGeom>
          <a:noFill/>
          <a:ln cap="flat" cmpd="sng" w="63500">
            <a:solidFill>
              <a:srgbClr val="FFFF00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96" name="Google Shape;196;p25"/>
          <p:cNvCxnSpPr/>
          <p:nvPr/>
        </p:nvCxnSpPr>
        <p:spPr>
          <a:xfrm>
            <a:off x="3124200" y="1752600"/>
            <a:ext cx="914400" cy="1828800"/>
          </a:xfrm>
          <a:prstGeom prst="straightConnector1">
            <a:avLst/>
          </a:prstGeom>
          <a:noFill/>
          <a:ln cap="flat" cmpd="sng" w="63500">
            <a:solidFill>
              <a:srgbClr val="FFFF00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197" name="Google Shape;197;p25"/>
          <p:cNvSpPr/>
          <p:nvPr/>
        </p:nvSpPr>
        <p:spPr>
          <a:xfrm>
            <a:off x="4114800" y="2133600"/>
            <a:ext cx="5029200" cy="6096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b="0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Nucleus subthalamicus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25"/>
          <p:cNvSpPr/>
          <p:nvPr/>
        </p:nvSpPr>
        <p:spPr>
          <a:xfrm>
            <a:off x="4114800" y="4648200"/>
            <a:ext cx="5029200" cy="533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42900" lvl="0" marL="34290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b="0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Basolateral amygdala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25"/>
          <p:cNvSpPr/>
          <p:nvPr/>
        </p:nvSpPr>
        <p:spPr>
          <a:xfrm>
            <a:off x="4114800" y="5867400"/>
            <a:ext cx="5029200" cy="533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42900" lvl="0" marL="34290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b="0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Nucleus ambiquus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0" name="Google Shape;200;p25"/>
          <p:cNvCxnSpPr/>
          <p:nvPr/>
        </p:nvCxnSpPr>
        <p:spPr>
          <a:xfrm>
            <a:off x="3276600" y="1676400"/>
            <a:ext cx="5943600" cy="0"/>
          </a:xfrm>
          <a:prstGeom prst="straightConnector1">
            <a:avLst/>
          </a:prstGeom>
          <a:noFill/>
          <a:ln cap="rnd" cmpd="sng" w="50800">
            <a:solidFill>
              <a:schemeClr val="folHlink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201" name="Google Shape;201;p25"/>
          <p:cNvCxnSpPr/>
          <p:nvPr/>
        </p:nvCxnSpPr>
        <p:spPr>
          <a:xfrm>
            <a:off x="3124200" y="1905000"/>
            <a:ext cx="990600" cy="2971800"/>
          </a:xfrm>
          <a:prstGeom prst="straightConnector1">
            <a:avLst/>
          </a:prstGeom>
          <a:noFill/>
          <a:ln cap="flat" cmpd="sng" w="63500">
            <a:solidFill>
              <a:srgbClr val="FFFF00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202" name="Google Shape;202;p25"/>
          <p:cNvCxnSpPr/>
          <p:nvPr/>
        </p:nvCxnSpPr>
        <p:spPr>
          <a:xfrm>
            <a:off x="3124200" y="2057400"/>
            <a:ext cx="990600" cy="4038600"/>
          </a:xfrm>
          <a:prstGeom prst="straightConnector1">
            <a:avLst/>
          </a:prstGeom>
          <a:noFill/>
          <a:ln cap="flat" cmpd="sng" w="63500">
            <a:solidFill>
              <a:srgbClr val="FFFF00"/>
            </a:solidFill>
            <a:prstDash val="solid"/>
            <a:round/>
            <a:headEnd len="sm" w="sm" type="none"/>
            <a:tailEnd len="med" w="med" type="stealth"/>
          </a:ln>
        </p:spPr>
      </p:cxnSp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400" y="1219200"/>
            <a:ext cx="9464675" cy="56388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6"/>
          <p:cNvSpPr/>
          <p:nvPr/>
        </p:nvSpPr>
        <p:spPr>
          <a:xfrm>
            <a:off x="0" y="0"/>
            <a:ext cx="9296400" cy="11430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900"/>
              <a:buFont typeface="Arial"/>
              <a:buNone/>
            </a:pPr>
            <a:r>
              <a:rPr b="1" i="0" lang="en-US" sz="29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Basal gangles afferent and efferent connections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26"/>
          <p:cNvSpPr txBox="1"/>
          <p:nvPr/>
        </p:nvSpPr>
        <p:spPr>
          <a:xfrm>
            <a:off x="6248400" y="1468437"/>
            <a:ext cx="2819400" cy="1503362"/>
          </a:xfrm>
          <a:prstGeom prst="rect">
            <a:avLst/>
          </a:prstGeom>
          <a:noFill/>
          <a:ln cap="sq" cmpd="sng" w="38100">
            <a:solidFill>
              <a:srgbClr val="FD030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Striato- pallido-nigro-thalamo-cortical system of the brain cortex activity regulation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7"/>
          <p:cNvSpPr/>
          <p:nvPr/>
        </p:nvSpPr>
        <p:spPr>
          <a:xfrm>
            <a:off x="228600" y="152400"/>
            <a:ext cx="8382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2D8A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2D2D8A"/>
                </a:solidFill>
                <a:latin typeface="Arial"/>
                <a:ea typeface="Arial"/>
                <a:cs typeface="Arial"/>
                <a:sym typeface="Arial"/>
              </a:rPr>
              <a:t>Basal gangles FUNCTIONS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27"/>
          <p:cNvSpPr/>
          <p:nvPr/>
        </p:nvSpPr>
        <p:spPr>
          <a:xfrm>
            <a:off x="76200" y="990600"/>
            <a:ext cx="8839200" cy="871537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120"/>
              <a:buFont typeface="Tahoma"/>
              <a:buNone/>
            </a:pPr>
            <a:r>
              <a:rPr b="0" i="0" lang="en-US" sz="2600" u="none" cap="none" strike="noStrike">
                <a:solidFill>
                  <a:srgbClr val="CCFFFF"/>
                </a:solidFill>
                <a:latin typeface="Tahoma"/>
                <a:ea typeface="Tahoma"/>
                <a:cs typeface="Tahoma"/>
                <a:sym typeface="Tahoma"/>
              </a:rPr>
              <a:t>1. Movements regulation and their sensorimotor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600" u="none" cap="none" strike="noStrike">
                <a:solidFill>
                  <a:srgbClr val="CCFFFF"/>
                </a:solidFill>
                <a:latin typeface="Tahoma"/>
                <a:ea typeface="Tahoma"/>
                <a:cs typeface="Tahoma"/>
                <a:sym typeface="Tahoma"/>
              </a:rPr>
              <a:t> coordination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27"/>
          <p:cNvSpPr/>
          <p:nvPr/>
        </p:nvSpPr>
        <p:spPr>
          <a:xfrm>
            <a:off x="76200" y="2286000"/>
            <a:ext cx="8839200" cy="914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120"/>
              <a:buFont typeface="Tahoma"/>
              <a:buNone/>
            </a:pPr>
            <a:r>
              <a:rPr b="0" i="0" lang="en-US" sz="2600" u="none" cap="none" strike="noStrike">
                <a:solidFill>
                  <a:srgbClr val="CCFFFF"/>
                </a:solidFill>
                <a:latin typeface="Tahoma"/>
                <a:ea typeface="Tahoma"/>
                <a:cs typeface="Tahoma"/>
                <a:sym typeface="Tahoma"/>
              </a:rPr>
              <a:t>2. Muscle tone control and voluntary movements regulation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27"/>
          <p:cNvSpPr/>
          <p:nvPr/>
        </p:nvSpPr>
        <p:spPr>
          <a:xfrm>
            <a:off x="76200" y="3581400"/>
            <a:ext cx="8839200" cy="6858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Tahoma"/>
              <a:buNone/>
            </a:pPr>
            <a:r>
              <a:rPr b="0" i="0" lang="en-US" sz="2500" u="none" cap="none" strike="noStrike">
                <a:solidFill>
                  <a:srgbClr val="CCFFFF"/>
                </a:solidFill>
                <a:latin typeface="Tahoma"/>
                <a:ea typeface="Tahoma"/>
                <a:cs typeface="Tahoma"/>
                <a:sym typeface="Tahoma"/>
              </a:rPr>
              <a:t>3. Centers of complex unconditioned reflexes and instincts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27"/>
          <p:cNvSpPr/>
          <p:nvPr/>
        </p:nvSpPr>
        <p:spPr>
          <a:xfrm>
            <a:off x="76200" y="4724400"/>
            <a:ext cx="8839200" cy="6858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120"/>
              <a:buFont typeface="Tahoma"/>
              <a:buNone/>
            </a:pPr>
            <a:r>
              <a:rPr b="0" i="0" lang="en-US" sz="2600" u="none" cap="none" strike="noStrike">
                <a:solidFill>
                  <a:srgbClr val="CCFFFF"/>
                </a:solidFill>
                <a:latin typeface="Tahoma"/>
                <a:ea typeface="Tahoma"/>
                <a:cs typeface="Tahoma"/>
                <a:sym typeface="Tahoma"/>
              </a:rPr>
              <a:t>4. Centers of aggressive reactions inhibition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27"/>
          <p:cNvSpPr/>
          <p:nvPr/>
        </p:nvSpPr>
        <p:spPr>
          <a:xfrm>
            <a:off x="76200" y="5867400"/>
            <a:ext cx="8839200" cy="6858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120"/>
              <a:buFont typeface="Tahoma"/>
              <a:buNone/>
            </a:pPr>
            <a:r>
              <a:rPr b="0" i="0" lang="en-US" sz="2600" u="none" cap="none" strike="noStrike">
                <a:solidFill>
                  <a:srgbClr val="CCFFFF"/>
                </a:solidFill>
                <a:latin typeface="Tahoma"/>
                <a:ea typeface="Tahoma"/>
                <a:cs typeface="Tahoma"/>
                <a:sym typeface="Tahoma"/>
              </a:rPr>
              <a:t>5. Sleep-wakefulness cycle maintenance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2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00525" y="0"/>
            <a:ext cx="4714875" cy="6872287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8"/>
          <p:cNvSpPr/>
          <p:nvPr/>
        </p:nvSpPr>
        <p:spPr>
          <a:xfrm>
            <a:off x="76200" y="152400"/>
            <a:ext cx="3581400" cy="13716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400"/>
              <a:buFont typeface="Arial"/>
              <a:buNone/>
            </a:pPr>
            <a:r>
              <a:rPr b="1" i="0" lang="en-US" sz="3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PARKINSONIAN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SYNDROME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43112" y="0"/>
            <a:ext cx="7243762" cy="6923087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9"/>
          <p:cNvSpPr/>
          <p:nvPr/>
        </p:nvSpPr>
        <p:spPr>
          <a:xfrm>
            <a:off x="0" y="3124200"/>
            <a:ext cx="2895600" cy="10668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PARKINSONIAN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7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SYNDROME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0"/>
          <p:cNvSpPr/>
          <p:nvPr/>
        </p:nvSpPr>
        <p:spPr>
          <a:xfrm>
            <a:off x="457200" y="76200"/>
            <a:ext cx="8001000" cy="1209675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840"/>
              <a:buFont typeface="Arial"/>
              <a:buNone/>
            </a:pPr>
            <a:r>
              <a:rPr b="1" i="0" lang="en-US" sz="3200" u="none" cap="none" strike="noStrike">
                <a:solidFill>
                  <a:schemeClr val="folHlink"/>
                </a:solidFill>
                <a:latin typeface="Arial"/>
                <a:ea typeface="Arial"/>
                <a:cs typeface="Arial"/>
                <a:sym typeface="Arial"/>
              </a:rPr>
              <a:t>Strio-pallidar system failure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30"/>
          <p:cNvSpPr/>
          <p:nvPr/>
        </p:nvSpPr>
        <p:spPr>
          <a:xfrm>
            <a:off x="762000" y="2133600"/>
            <a:ext cx="2971800" cy="6858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b="1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Athetosis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30"/>
          <p:cNvSpPr/>
          <p:nvPr/>
        </p:nvSpPr>
        <p:spPr>
          <a:xfrm>
            <a:off x="5029200" y="2133600"/>
            <a:ext cx="3124200" cy="6858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b="1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Chorea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5" name="Google Shape;245;p30"/>
          <p:cNvCxnSpPr/>
          <p:nvPr/>
        </p:nvCxnSpPr>
        <p:spPr>
          <a:xfrm flipH="1">
            <a:off x="2209800" y="1371600"/>
            <a:ext cx="1828800" cy="685800"/>
          </a:xfrm>
          <a:prstGeom prst="straightConnector1">
            <a:avLst/>
          </a:prstGeom>
          <a:noFill/>
          <a:ln cap="sq" cmpd="sng" w="50800">
            <a:solidFill>
              <a:srgbClr val="FFFF00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246" name="Google Shape;246;p30"/>
          <p:cNvCxnSpPr/>
          <p:nvPr/>
        </p:nvCxnSpPr>
        <p:spPr>
          <a:xfrm>
            <a:off x="4572000" y="1371600"/>
            <a:ext cx="1905000" cy="685800"/>
          </a:xfrm>
          <a:prstGeom prst="straightConnector1">
            <a:avLst/>
          </a:prstGeom>
          <a:noFill/>
          <a:ln cap="sq" cmpd="sng" w="50800">
            <a:solidFill>
              <a:srgbClr val="FFFF00"/>
            </a:solidFill>
            <a:prstDash val="solid"/>
            <a:round/>
            <a:headEnd len="sm" w="sm" type="none"/>
            <a:tailEnd len="sm" w="sm" type="triangle"/>
          </a:ln>
        </p:spPr>
      </p:cxnSp>
      <p:sp>
        <p:nvSpPr>
          <p:cNvPr id="247" name="Google Shape;247;p30"/>
          <p:cNvSpPr/>
          <p:nvPr/>
        </p:nvSpPr>
        <p:spPr>
          <a:xfrm>
            <a:off x="304800" y="4114800"/>
            <a:ext cx="3886200" cy="609600"/>
          </a:xfrm>
          <a:prstGeom prst="roundRect">
            <a:avLst>
              <a:gd fmla="val 16667" name="adj"/>
            </a:avLst>
          </a:prstGeom>
          <a:solidFill>
            <a:srgbClr val="1E4649">
              <a:alpha val="49019"/>
            </a:srgbClr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- slow vermis-like forearms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and digits movements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30"/>
          <p:cNvSpPr/>
          <p:nvPr/>
        </p:nvSpPr>
        <p:spPr>
          <a:xfrm>
            <a:off x="4495800" y="4114800"/>
            <a:ext cx="4495800" cy="914400"/>
          </a:xfrm>
          <a:prstGeom prst="roundRect">
            <a:avLst>
              <a:gd fmla="val 16667" name="adj"/>
            </a:avLst>
          </a:prstGeom>
          <a:solidFill>
            <a:srgbClr val="1E4649">
              <a:alpha val="49019"/>
            </a:srgbClr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- seizure-like mimic and skeletal muscles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contractions during the rest state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9" name="Google Shape;249;p30"/>
          <p:cNvCxnSpPr/>
          <p:nvPr/>
        </p:nvCxnSpPr>
        <p:spPr>
          <a:xfrm>
            <a:off x="2286000" y="3200400"/>
            <a:ext cx="0" cy="609600"/>
          </a:xfrm>
          <a:prstGeom prst="straightConnector1">
            <a:avLst/>
          </a:prstGeom>
          <a:noFill/>
          <a:ln cap="sq" cmpd="sng" w="50800">
            <a:solidFill>
              <a:srgbClr val="FFFF00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250" name="Google Shape;250;p30"/>
          <p:cNvCxnSpPr/>
          <p:nvPr/>
        </p:nvCxnSpPr>
        <p:spPr>
          <a:xfrm>
            <a:off x="6553200" y="3200400"/>
            <a:ext cx="0" cy="609600"/>
          </a:xfrm>
          <a:prstGeom prst="straightConnector1">
            <a:avLst/>
          </a:prstGeom>
          <a:noFill/>
          <a:ln cap="sq" cmpd="sng" w="50800">
            <a:solidFill>
              <a:srgbClr val="FFFF00"/>
            </a:solidFill>
            <a:prstDash val="solid"/>
            <a:round/>
            <a:headEnd len="sm" w="sm" type="none"/>
            <a:tailEnd len="sm" w="sm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2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3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4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7087" y="25400"/>
            <a:ext cx="7162800" cy="683260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31"/>
          <p:cNvSpPr/>
          <p:nvPr/>
        </p:nvSpPr>
        <p:spPr>
          <a:xfrm>
            <a:off x="685800" y="0"/>
            <a:ext cx="7239000" cy="6858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640"/>
              <a:buFont typeface="Tahoma"/>
              <a:buNone/>
            </a:pPr>
            <a:r>
              <a:rPr b="1" i="0" lang="en-US" sz="2200" u="none" cap="none" strike="noStrike">
                <a:solidFill>
                  <a:schemeClr val="folHlink"/>
                </a:solidFill>
                <a:latin typeface="Tahoma"/>
                <a:ea typeface="Tahoma"/>
                <a:cs typeface="Tahoma"/>
                <a:sym typeface="Tahoma"/>
              </a:rPr>
              <a:t>Thalamus and the reticular formation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31"/>
          <p:cNvSpPr/>
          <p:nvPr/>
        </p:nvSpPr>
        <p:spPr>
          <a:xfrm>
            <a:off x="838200" y="990600"/>
            <a:ext cx="2209800" cy="228600"/>
          </a:xfrm>
          <a:prstGeom prst="roundRect">
            <a:avLst>
              <a:gd fmla="val 16667" name="adj"/>
            </a:avLst>
          </a:prstGeom>
          <a:solidFill>
            <a:srgbClr val="B3B3B3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Motor (frontal) cortex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31"/>
          <p:cNvSpPr/>
          <p:nvPr/>
        </p:nvSpPr>
        <p:spPr>
          <a:xfrm>
            <a:off x="5334000" y="990600"/>
            <a:ext cx="1600200" cy="304800"/>
          </a:xfrm>
          <a:prstGeom prst="roundRect">
            <a:avLst>
              <a:gd fmla="val 16667" name="adj"/>
            </a:avLst>
          </a:prstGeom>
          <a:solidFill>
            <a:srgbClr val="B3B3B3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Sensoric cortex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31"/>
          <p:cNvSpPr/>
          <p:nvPr/>
        </p:nvSpPr>
        <p:spPr>
          <a:xfrm>
            <a:off x="5791200" y="6172200"/>
            <a:ext cx="1219200" cy="304800"/>
          </a:xfrm>
          <a:prstGeom prst="roundRect">
            <a:avLst>
              <a:gd fmla="val 16667" name="adj"/>
            </a:avLst>
          </a:prstGeom>
          <a:solidFill>
            <a:srgbClr val="B3B3B3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Spinal cord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31"/>
          <p:cNvSpPr/>
          <p:nvPr/>
        </p:nvSpPr>
        <p:spPr>
          <a:xfrm>
            <a:off x="838200" y="3886200"/>
            <a:ext cx="1600200" cy="228600"/>
          </a:xfrm>
          <a:prstGeom prst="roundRect">
            <a:avLst>
              <a:gd fmla="val 16667" name="adj"/>
            </a:avLst>
          </a:prstGeom>
          <a:solidFill>
            <a:srgbClr val="B3B3B3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Thalamus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31"/>
          <p:cNvSpPr/>
          <p:nvPr/>
        </p:nvSpPr>
        <p:spPr>
          <a:xfrm>
            <a:off x="1066800" y="4191000"/>
            <a:ext cx="1600200" cy="228600"/>
          </a:xfrm>
          <a:prstGeom prst="roundRect">
            <a:avLst>
              <a:gd fmla="val 16667" name="adj"/>
            </a:avLst>
          </a:prstGeom>
          <a:solidFill>
            <a:srgbClr val="B3B3B3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0160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1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Hypothalamus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31"/>
          <p:cNvSpPr/>
          <p:nvPr/>
        </p:nvSpPr>
        <p:spPr>
          <a:xfrm>
            <a:off x="1371600" y="4495800"/>
            <a:ext cx="1600200" cy="228600"/>
          </a:xfrm>
          <a:prstGeom prst="roundRect">
            <a:avLst>
              <a:gd fmla="val 16667" name="adj"/>
            </a:avLst>
          </a:prstGeom>
          <a:solidFill>
            <a:srgbClr val="B3B3B3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Amygdala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31"/>
          <p:cNvSpPr/>
          <p:nvPr/>
        </p:nvSpPr>
        <p:spPr>
          <a:xfrm>
            <a:off x="1828800" y="4724400"/>
            <a:ext cx="2286000" cy="228600"/>
          </a:xfrm>
          <a:prstGeom prst="roundRect">
            <a:avLst>
              <a:gd fmla="val 16667" name="adj"/>
            </a:avLst>
          </a:prstGeom>
          <a:solidFill>
            <a:srgbClr val="B3B3B3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Reticular formation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31"/>
          <p:cNvSpPr/>
          <p:nvPr/>
        </p:nvSpPr>
        <p:spPr>
          <a:xfrm>
            <a:off x="762000" y="3276600"/>
            <a:ext cx="1600200" cy="533400"/>
          </a:xfrm>
          <a:prstGeom prst="roundRect">
            <a:avLst>
              <a:gd fmla="val 16667" name="adj"/>
            </a:avLst>
          </a:prstGeom>
          <a:solidFill>
            <a:srgbClr val="B3B3B3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the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limbic system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31"/>
          <p:cNvSpPr/>
          <p:nvPr/>
        </p:nvSpPr>
        <p:spPr>
          <a:xfrm>
            <a:off x="2971800" y="5257800"/>
            <a:ext cx="2514600" cy="304800"/>
          </a:xfrm>
          <a:prstGeom prst="roundRect">
            <a:avLst>
              <a:gd fmla="val 16667" name="adj"/>
            </a:avLst>
          </a:prstGeom>
          <a:solidFill>
            <a:srgbClr val="B3B3B3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Tractus Spinothalamicus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31"/>
          <p:cNvSpPr/>
          <p:nvPr/>
        </p:nvSpPr>
        <p:spPr>
          <a:xfrm>
            <a:off x="3124200" y="5638800"/>
            <a:ext cx="2514600" cy="304800"/>
          </a:xfrm>
          <a:prstGeom prst="roundRect">
            <a:avLst>
              <a:gd fmla="val 16667" name="adj"/>
            </a:avLst>
          </a:prstGeom>
          <a:solidFill>
            <a:srgbClr val="B3B3B3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Ganglion spinalis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31"/>
          <p:cNvSpPr/>
          <p:nvPr/>
        </p:nvSpPr>
        <p:spPr>
          <a:xfrm>
            <a:off x="1524000" y="6553200"/>
            <a:ext cx="1676400" cy="304800"/>
          </a:xfrm>
          <a:prstGeom prst="roundRect">
            <a:avLst>
              <a:gd fmla="val 16667" name="adj"/>
            </a:avLst>
          </a:prstGeom>
          <a:solidFill>
            <a:srgbClr val="B3B3B3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Pain receptor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31"/>
          <p:cNvSpPr/>
          <p:nvPr/>
        </p:nvSpPr>
        <p:spPr>
          <a:xfrm>
            <a:off x="2590800" y="6324600"/>
            <a:ext cx="1676400" cy="228600"/>
          </a:xfrm>
          <a:prstGeom prst="roundRect">
            <a:avLst>
              <a:gd fmla="val 16667" name="adj"/>
            </a:avLst>
          </a:prstGeom>
          <a:solidFill>
            <a:srgbClr val="B3B3B3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Sensor fiber</a:t>
            </a:r>
            <a:r>
              <a:rPr b="1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5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6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7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8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9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1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1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2"/>
          <p:cNvSpPr/>
          <p:nvPr/>
        </p:nvSpPr>
        <p:spPr>
          <a:xfrm>
            <a:off x="228600" y="304800"/>
            <a:ext cx="8915400" cy="10668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The main thalamic nuclei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32"/>
          <p:cNvSpPr/>
          <p:nvPr/>
        </p:nvSpPr>
        <p:spPr>
          <a:xfrm>
            <a:off x="228600" y="1752600"/>
            <a:ext cx="3429000" cy="6096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640"/>
              <a:buFont typeface="Tahoma"/>
              <a:buNone/>
            </a:pPr>
            <a:r>
              <a:rPr b="1" i="0" lang="en-US" sz="2200" u="none" cap="none" strike="noStrike">
                <a:solidFill>
                  <a:schemeClr val="folHlink"/>
                </a:solidFill>
                <a:latin typeface="Tahoma"/>
                <a:ea typeface="Tahoma"/>
                <a:cs typeface="Tahoma"/>
                <a:sym typeface="Tahoma"/>
              </a:rPr>
              <a:t>Specific nuclei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32"/>
          <p:cNvSpPr/>
          <p:nvPr/>
        </p:nvSpPr>
        <p:spPr>
          <a:xfrm>
            <a:off x="228600" y="3200400"/>
            <a:ext cx="3429000" cy="6096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640"/>
              <a:buFont typeface="Tahoma"/>
              <a:buNone/>
            </a:pPr>
            <a:r>
              <a:rPr b="1" i="0" lang="en-US" sz="2200" u="none" cap="none" strike="noStrike">
                <a:solidFill>
                  <a:schemeClr val="folHlink"/>
                </a:solidFill>
                <a:latin typeface="Tahoma"/>
                <a:ea typeface="Tahoma"/>
                <a:cs typeface="Tahoma"/>
                <a:sym typeface="Tahoma"/>
              </a:rPr>
              <a:t>Nonspecific nuclei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32"/>
          <p:cNvSpPr/>
          <p:nvPr/>
        </p:nvSpPr>
        <p:spPr>
          <a:xfrm>
            <a:off x="6324600" y="1828800"/>
            <a:ext cx="2438400" cy="381000"/>
          </a:xfrm>
          <a:prstGeom prst="roundRect">
            <a:avLst>
              <a:gd fmla="val 16667" name="adj"/>
            </a:avLst>
          </a:prstGeom>
          <a:solidFill>
            <a:srgbClr val="7F7F7F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Relying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32"/>
          <p:cNvSpPr/>
          <p:nvPr/>
        </p:nvSpPr>
        <p:spPr>
          <a:xfrm>
            <a:off x="6324600" y="2286000"/>
            <a:ext cx="2438400" cy="381000"/>
          </a:xfrm>
          <a:prstGeom prst="roundRect">
            <a:avLst>
              <a:gd fmla="val 16667" name="adj"/>
            </a:avLst>
          </a:prstGeom>
          <a:solidFill>
            <a:srgbClr val="7F7F7F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Associative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32"/>
          <p:cNvSpPr/>
          <p:nvPr/>
        </p:nvSpPr>
        <p:spPr>
          <a:xfrm>
            <a:off x="6324600" y="2743200"/>
            <a:ext cx="2438400" cy="381000"/>
          </a:xfrm>
          <a:prstGeom prst="roundRect">
            <a:avLst>
              <a:gd fmla="val 16667" name="adj"/>
            </a:avLst>
          </a:prstGeom>
          <a:solidFill>
            <a:srgbClr val="7F7F7F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Motor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0" name="Google Shape;280;p32"/>
          <p:cNvCxnSpPr/>
          <p:nvPr/>
        </p:nvCxnSpPr>
        <p:spPr>
          <a:xfrm>
            <a:off x="3733800" y="1981200"/>
            <a:ext cx="2514600" cy="0"/>
          </a:xfrm>
          <a:prstGeom prst="straightConnector1">
            <a:avLst/>
          </a:prstGeom>
          <a:noFill/>
          <a:ln cap="sq" cmpd="sng" w="50800">
            <a:solidFill>
              <a:srgbClr val="FFFF00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281" name="Google Shape;281;p32"/>
          <p:cNvCxnSpPr/>
          <p:nvPr/>
        </p:nvCxnSpPr>
        <p:spPr>
          <a:xfrm>
            <a:off x="3733800" y="2133600"/>
            <a:ext cx="2514600" cy="381000"/>
          </a:xfrm>
          <a:prstGeom prst="straightConnector1">
            <a:avLst/>
          </a:prstGeom>
          <a:noFill/>
          <a:ln cap="sq" cmpd="sng" w="50800">
            <a:solidFill>
              <a:srgbClr val="FFFF00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282" name="Google Shape;282;p32"/>
          <p:cNvCxnSpPr/>
          <p:nvPr/>
        </p:nvCxnSpPr>
        <p:spPr>
          <a:xfrm>
            <a:off x="3733800" y="2286000"/>
            <a:ext cx="2514600" cy="685800"/>
          </a:xfrm>
          <a:prstGeom prst="straightConnector1">
            <a:avLst/>
          </a:prstGeom>
          <a:noFill/>
          <a:ln cap="sq" cmpd="sng" w="50800">
            <a:solidFill>
              <a:srgbClr val="FFFF00"/>
            </a:solidFill>
            <a:prstDash val="solid"/>
            <a:round/>
            <a:headEnd len="sm" w="sm" type="none"/>
            <a:tailEnd len="sm" w="sm" type="triangle"/>
          </a:ln>
        </p:spPr>
      </p:cxnSp>
      <p:pic>
        <p:nvPicPr>
          <p:cNvPr id="283" name="Google Shape;283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3400" y="3276600"/>
            <a:ext cx="4391025" cy="3509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01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2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3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5400" y="0"/>
            <a:ext cx="67024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33"/>
          <p:cNvSpPr/>
          <p:nvPr/>
        </p:nvSpPr>
        <p:spPr>
          <a:xfrm>
            <a:off x="1143000" y="0"/>
            <a:ext cx="7239000" cy="6858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640"/>
              <a:buFont typeface="Tahoma"/>
              <a:buNone/>
            </a:pPr>
            <a:r>
              <a:rPr b="1" i="0" lang="en-US" sz="2200" u="none" cap="none" strike="noStrike">
                <a:solidFill>
                  <a:schemeClr val="folHlink"/>
                </a:solidFill>
                <a:latin typeface="Tahoma"/>
                <a:ea typeface="Tahoma"/>
                <a:cs typeface="Tahoma"/>
                <a:sym typeface="Tahoma"/>
              </a:rPr>
              <a:t>Specific thalamic nuclei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33"/>
          <p:cNvSpPr/>
          <p:nvPr/>
        </p:nvSpPr>
        <p:spPr>
          <a:xfrm>
            <a:off x="1258887" y="836612"/>
            <a:ext cx="2209800" cy="4572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640"/>
              <a:buFont typeface="Tahoma"/>
              <a:buNone/>
            </a:pPr>
            <a:r>
              <a:rPr b="1" i="0" lang="en-US" sz="2200" u="none" cap="none" strike="noStrike">
                <a:solidFill>
                  <a:schemeClr val="folHlink"/>
                </a:solidFill>
                <a:latin typeface="Tahoma"/>
                <a:ea typeface="Tahoma"/>
                <a:cs typeface="Tahoma"/>
                <a:sym typeface="Tahoma"/>
              </a:rPr>
              <a:t>Relying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33"/>
          <p:cNvSpPr/>
          <p:nvPr/>
        </p:nvSpPr>
        <p:spPr>
          <a:xfrm>
            <a:off x="3581400" y="838200"/>
            <a:ext cx="2133600" cy="4572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640"/>
              <a:buFont typeface="Tahoma"/>
              <a:buNone/>
            </a:pPr>
            <a:r>
              <a:rPr b="1" i="0" lang="en-US" sz="2200" u="none" cap="none" strike="noStrike">
                <a:solidFill>
                  <a:schemeClr val="folHlink"/>
                </a:solidFill>
                <a:latin typeface="Tahoma"/>
                <a:ea typeface="Tahoma"/>
                <a:cs typeface="Tahoma"/>
                <a:sym typeface="Tahoma"/>
              </a:rPr>
              <a:t>Associative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33"/>
          <p:cNvSpPr/>
          <p:nvPr/>
        </p:nvSpPr>
        <p:spPr>
          <a:xfrm>
            <a:off x="5791200" y="838200"/>
            <a:ext cx="2057400" cy="4572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640"/>
              <a:buFont typeface="Tahoma"/>
              <a:buNone/>
            </a:pPr>
            <a:r>
              <a:rPr b="1" i="0" lang="en-US" sz="2200" u="none" cap="none" strike="noStrike">
                <a:solidFill>
                  <a:schemeClr val="folHlink"/>
                </a:solidFill>
                <a:latin typeface="Tahoma"/>
                <a:ea typeface="Tahoma"/>
                <a:cs typeface="Tahoma"/>
                <a:sym typeface="Tahoma"/>
              </a:rPr>
              <a:t>Motor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33"/>
          <p:cNvSpPr/>
          <p:nvPr/>
        </p:nvSpPr>
        <p:spPr>
          <a:xfrm>
            <a:off x="1447800" y="1447800"/>
            <a:ext cx="1981200" cy="457200"/>
          </a:xfrm>
          <a:prstGeom prst="roundRect">
            <a:avLst>
              <a:gd fmla="val 16667" name="adj"/>
            </a:avLst>
          </a:prstGeom>
          <a:solidFill>
            <a:srgbClr val="606060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Ventrobasal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complex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33"/>
          <p:cNvSpPr/>
          <p:nvPr/>
        </p:nvSpPr>
        <p:spPr>
          <a:xfrm>
            <a:off x="3581400" y="1447800"/>
            <a:ext cx="1981200" cy="457200"/>
          </a:xfrm>
          <a:prstGeom prst="roundRect">
            <a:avLst>
              <a:gd fmla="val 16667" name="adj"/>
            </a:avLst>
          </a:prstGeom>
          <a:solidFill>
            <a:srgbClr val="606060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Mediodorsal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nucleus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33"/>
          <p:cNvSpPr/>
          <p:nvPr/>
        </p:nvSpPr>
        <p:spPr>
          <a:xfrm>
            <a:off x="5791200" y="1447800"/>
            <a:ext cx="1981200" cy="685800"/>
          </a:xfrm>
          <a:prstGeom prst="roundRect">
            <a:avLst>
              <a:gd fmla="val 16667" name="adj"/>
            </a:avLst>
          </a:prstGeom>
          <a:solidFill>
            <a:srgbClr val="606060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N.N. frontolateral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ventrolateral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33"/>
          <p:cNvSpPr/>
          <p:nvPr/>
        </p:nvSpPr>
        <p:spPr>
          <a:xfrm>
            <a:off x="1447800" y="4038600"/>
            <a:ext cx="1981200" cy="457200"/>
          </a:xfrm>
          <a:prstGeom prst="roundRect">
            <a:avLst>
              <a:gd fmla="val 16667" name="adj"/>
            </a:avLst>
          </a:prstGeom>
          <a:solidFill>
            <a:srgbClr val="606060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N.geniculatum int.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33"/>
          <p:cNvSpPr/>
          <p:nvPr/>
        </p:nvSpPr>
        <p:spPr>
          <a:xfrm>
            <a:off x="1447800" y="5334000"/>
            <a:ext cx="1981200" cy="457200"/>
          </a:xfrm>
          <a:prstGeom prst="roundRect">
            <a:avLst>
              <a:gd fmla="val 16667" name="adj"/>
            </a:avLst>
          </a:prstGeom>
          <a:solidFill>
            <a:srgbClr val="606060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N.geniculatum ext.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33"/>
          <p:cNvSpPr/>
          <p:nvPr/>
        </p:nvSpPr>
        <p:spPr>
          <a:xfrm>
            <a:off x="5791200" y="2209800"/>
            <a:ext cx="1981200" cy="1752600"/>
          </a:xfrm>
          <a:prstGeom prst="roundRect">
            <a:avLst>
              <a:gd fmla="val 16667" name="adj"/>
            </a:avLst>
          </a:prstGeom>
          <a:solidFill>
            <a:srgbClr val="60606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Signals rely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from cerebellum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and basal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gangles to motor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cortex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33"/>
          <p:cNvSpPr/>
          <p:nvPr/>
        </p:nvSpPr>
        <p:spPr>
          <a:xfrm>
            <a:off x="3581400" y="1981200"/>
            <a:ext cx="2057400" cy="457200"/>
          </a:xfrm>
          <a:prstGeom prst="roundRect">
            <a:avLst>
              <a:gd fmla="val 16667" name="adj"/>
            </a:avLst>
          </a:prstGeom>
          <a:solidFill>
            <a:srgbClr val="CCEC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Tahoma"/>
              <a:buNone/>
            </a:pPr>
            <a:r>
              <a:rPr b="0" i="0" lang="en-US" sz="17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Projections to </a:t>
            </a:r>
            <a:b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7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frontal lobes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33"/>
          <p:cNvSpPr/>
          <p:nvPr/>
        </p:nvSpPr>
        <p:spPr>
          <a:xfrm>
            <a:off x="3581400" y="2514600"/>
            <a:ext cx="1981200" cy="228600"/>
          </a:xfrm>
          <a:prstGeom prst="roundRect">
            <a:avLst>
              <a:gd fmla="val 16667" name="adj"/>
            </a:avLst>
          </a:prstGeom>
          <a:solidFill>
            <a:srgbClr val="606060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Putamen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33"/>
          <p:cNvSpPr/>
          <p:nvPr/>
        </p:nvSpPr>
        <p:spPr>
          <a:xfrm>
            <a:off x="3581400" y="2819400"/>
            <a:ext cx="2057400" cy="609600"/>
          </a:xfrm>
          <a:prstGeom prst="roundRect">
            <a:avLst>
              <a:gd fmla="val 16667" name="adj"/>
            </a:avLst>
          </a:prstGeom>
          <a:solidFill>
            <a:srgbClr val="CCEC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ahoma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Projections to tempo-</a:t>
            </a:r>
            <a:b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6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ral and occipital lobes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33"/>
          <p:cNvSpPr/>
          <p:nvPr/>
        </p:nvSpPr>
        <p:spPr>
          <a:xfrm>
            <a:off x="3581400" y="3505200"/>
            <a:ext cx="1981200" cy="457200"/>
          </a:xfrm>
          <a:prstGeom prst="roundRect">
            <a:avLst>
              <a:gd fmla="val 16667" name="adj"/>
            </a:avLst>
          </a:prstGeom>
          <a:solidFill>
            <a:srgbClr val="606060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Nucleus lateralis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dorsalis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33"/>
          <p:cNvSpPr/>
          <p:nvPr/>
        </p:nvSpPr>
        <p:spPr>
          <a:xfrm>
            <a:off x="3581400" y="4038600"/>
            <a:ext cx="2057400" cy="457200"/>
          </a:xfrm>
          <a:prstGeom prst="roundRect">
            <a:avLst>
              <a:gd fmla="val 16667" name="adj"/>
            </a:avLst>
          </a:prstGeom>
          <a:solidFill>
            <a:srgbClr val="CCEC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ahoma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Projections to</a:t>
            </a:r>
            <a:b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6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temporal lobe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33"/>
          <p:cNvSpPr/>
          <p:nvPr/>
        </p:nvSpPr>
        <p:spPr>
          <a:xfrm>
            <a:off x="1447800" y="1981200"/>
            <a:ext cx="1981200" cy="1981200"/>
          </a:xfrm>
          <a:prstGeom prst="roundRect">
            <a:avLst>
              <a:gd fmla="val 16667" name="adj"/>
            </a:avLst>
          </a:prstGeom>
          <a:solidFill>
            <a:srgbClr val="CCEC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Tactile, </a:t>
            </a:r>
            <a:b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proprioceptive, </a:t>
            </a:r>
            <a:b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temperature,</a:t>
            </a:r>
            <a:b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pain, gustatory</a:t>
            </a:r>
            <a:b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inputs to brain</a:t>
            </a:r>
            <a:b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somatosensory </a:t>
            </a:r>
            <a:b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cortex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33"/>
          <p:cNvSpPr/>
          <p:nvPr/>
        </p:nvSpPr>
        <p:spPr>
          <a:xfrm>
            <a:off x="1447800" y="4572000"/>
            <a:ext cx="2057400" cy="685800"/>
          </a:xfrm>
          <a:prstGeom prst="roundRect">
            <a:avLst>
              <a:gd fmla="val 16667" name="adj"/>
            </a:avLst>
          </a:prstGeom>
          <a:solidFill>
            <a:srgbClr val="CCEC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ahoma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Audial information in-</a:t>
            </a:r>
            <a:b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6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to brain audial centers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33"/>
          <p:cNvSpPr/>
          <p:nvPr/>
        </p:nvSpPr>
        <p:spPr>
          <a:xfrm>
            <a:off x="1447800" y="5867400"/>
            <a:ext cx="2057400" cy="685800"/>
          </a:xfrm>
          <a:prstGeom prst="roundRect">
            <a:avLst>
              <a:gd fmla="val 16667" name="adj"/>
            </a:avLst>
          </a:prstGeom>
          <a:solidFill>
            <a:srgbClr val="CCEC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ahoma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Visual information in-</a:t>
            </a:r>
            <a:b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6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to brain visual centers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33"/>
          <p:cNvSpPr/>
          <p:nvPr/>
        </p:nvSpPr>
        <p:spPr>
          <a:xfrm>
            <a:off x="3581400" y="4572000"/>
            <a:ext cx="1981200" cy="228600"/>
          </a:xfrm>
          <a:prstGeom prst="roundRect">
            <a:avLst>
              <a:gd fmla="val 16667" name="adj"/>
            </a:avLst>
          </a:prstGeom>
          <a:solidFill>
            <a:srgbClr val="606060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Nucleus frontalis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33"/>
          <p:cNvSpPr/>
          <p:nvPr/>
        </p:nvSpPr>
        <p:spPr>
          <a:xfrm>
            <a:off x="3581400" y="4876800"/>
            <a:ext cx="2057400" cy="457200"/>
          </a:xfrm>
          <a:prstGeom prst="roundRect">
            <a:avLst>
              <a:gd fmla="val 16667" name="adj"/>
            </a:avLst>
          </a:prstGeom>
          <a:solidFill>
            <a:srgbClr val="CCEC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ahoma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Projection to</a:t>
            </a:r>
            <a:b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6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limbic cortex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5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6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7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8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9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1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1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1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1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1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15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32225" y="152400"/>
            <a:ext cx="5311775" cy="6591300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34"/>
          <p:cNvSpPr/>
          <p:nvPr/>
        </p:nvSpPr>
        <p:spPr>
          <a:xfrm>
            <a:off x="152400" y="381000"/>
            <a:ext cx="3429000" cy="18288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Tahoma"/>
              <a:buNone/>
            </a:pPr>
            <a:r>
              <a:rPr b="1" i="0" lang="en-US" sz="2500" u="none" cap="none" strike="noStrike">
                <a:solidFill>
                  <a:schemeClr val="folHlink"/>
                </a:solidFill>
                <a:latin typeface="Tahoma"/>
                <a:ea typeface="Tahoma"/>
                <a:cs typeface="Tahoma"/>
                <a:sym typeface="Tahoma"/>
              </a:rPr>
              <a:t>Thalamus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500" u="none" cap="none" strike="noStrike">
                <a:solidFill>
                  <a:schemeClr val="folHlink"/>
                </a:solidFill>
                <a:latin typeface="Tahoma"/>
                <a:ea typeface="Tahoma"/>
                <a:cs typeface="Tahoma"/>
                <a:sym typeface="Tahoma"/>
              </a:rPr>
              <a:t>rely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500" u="none" cap="none" strike="noStrike">
                <a:solidFill>
                  <a:schemeClr val="folHlink"/>
                </a:solidFill>
                <a:latin typeface="Tahoma"/>
                <a:ea typeface="Tahoma"/>
                <a:cs typeface="Tahoma"/>
                <a:sym typeface="Tahoma"/>
              </a:rPr>
              <a:t>function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6" name="Google Shape;316;p34">
            <a:hlinkClick action="ppaction://hlinkshowjump?jump=lastslide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3048000"/>
            <a:ext cx="3778250" cy="3673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1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5"/>
          <p:cNvSpPr/>
          <p:nvPr/>
        </p:nvSpPr>
        <p:spPr>
          <a:xfrm>
            <a:off x="76200" y="152400"/>
            <a:ext cx="8001000" cy="28956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folHlink"/>
                </a:solidFill>
                <a:latin typeface="Arial"/>
                <a:ea typeface="Arial"/>
                <a:cs typeface="Arial"/>
                <a:sym typeface="Arial"/>
              </a:rPr>
              <a:t>All sensory pathways have direct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folHlink"/>
                </a:solidFill>
                <a:latin typeface="Arial"/>
                <a:ea typeface="Arial"/>
                <a:cs typeface="Arial"/>
                <a:sym typeface="Arial"/>
              </a:rPr>
              <a:t>projections to thalamic nuclei, which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600" u="none" cap="none" strike="noStrike">
                <a:solidFill>
                  <a:schemeClr val="folHlink"/>
                </a:solidFill>
                <a:latin typeface="Arial"/>
                <a:ea typeface="Arial"/>
                <a:cs typeface="Arial"/>
                <a:sym typeface="Arial"/>
              </a:rPr>
              <a:t>convey the information to restricted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600" u="none" cap="none" strike="noStrike">
                <a:solidFill>
                  <a:schemeClr val="folHlink"/>
                </a:solidFill>
                <a:latin typeface="Arial"/>
                <a:ea typeface="Arial"/>
                <a:cs typeface="Arial"/>
                <a:sym typeface="Arial"/>
              </a:rPr>
              <a:t>areas of the sensory cortex.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35"/>
          <p:cNvSpPr/>
          <p:nvPr/>
        </p:nvSpPr>
        <p:spPr>
          <a:xfrm>
            <a:off x="152400" y="4800600"/>
            <a:ext cx="8915400" cy="17526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Coordination and integration of peripheral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sensory stimuli occur in the thalamus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6"/>
          <p:cNvSpPr/>
          <p:nvPr/>
        </p:nvSpPr>
        <p:spPr>
          <a:xfrm>
            <a:off x="304800" y="838200"/>
            <a:ext cx="8458200" cy="28956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480"/>
              <a:buFont typeface="Tahoma"/>
              <a:buNone/>
            </a:pPr>
            <a:r>
              <a:rPr b="1" i="0" lang="en-US" sz="2900" u="none" cap="none" strike="noStrike">
                <a:solidFill>
                  <a:schemeClr val="folHlink"/>
                </a:solidFill>
                <a:latin typeface="Tahoma"/>
                <a:ea typeface="Tahoma"/>
                <a:cs typeface="Tahoma"/>
                <a:sym typeface="Tahoma"/>
              </a:rPr>
              <a:t>«… thalamus serves as the </a:t>
            </a:r>
            <a:r>
              <a:rPr b="1" i="0" lang="en-US" sz="2900" u="sng" cap="none" strike="noStrike">
                <a:solidFill>
                  <a:schemeClr val="folHlink"/>
                </a:solidFill>
                <a:latin typeface="Tahoma"/>
                <a:ea typeface="Tahoma"/>
                <a:cs typeface="Tahoma"/>
                <a:sym typeface="Tahoma"/>
              </a:rPr>
              <a:t>rely station</a:t>
            </a:r>
            <a:r>
              <a:rPr b="1" i="0" lang="en-US" sz="2900" u="none" cap="none" strike="noStrike">
                <a:solidFill>
                  <a:schemeClr val="folHlink"/>
                </a:solidFill>
                <a:latin typeface="Tahoma"/>
                <a:ea typeface="Tahoma"/>
                <a:cs typeface="Tahoma"/>
                <a:sym typeface="Tahoma"/>
              </a:rPr>
              <a:t>,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900" u="none" cap="none" strike="noStrike">
                <a:solidFill>
                  <a:schemeClr val="folHlink"/>
                </a:solidFill>
                <a:latin typeface="Tahoma"/>
                <a:ea typeface="Tahoma"/>
                <a:cs typeface="Tahoma"/>
                <a:sym typeface="Tahoma"/>
              </a:rPr>
              <a:t>where all the external stimuli,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900" u="none" cap="none" strike="noStrike">
                <a:solidFill>
                  <a:schemeClr val="folHlink"/>
                </a:solidFill>
                <a:latin typeface="Tahoma"/>
                <a:ea typeface="Tahoma"/>
                <a:cs typeface="Tahoma"/>
                <a:sym typeface="Tahoma"/>
              </a:rPr>
              <a:t>coming together,  change their expression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900" u="none" cap="none" strike="noStrike">
                <a:solidFill>
                  <a:schemeClr val="folHlink"/>
                </a:solidFill>
                <a:latin typeface="Tahoma"/>
                <a:ea typeface="Tahoma"/>
                <a:cs typeface="Tahoma"/>
                <a:sym typeface="Tahoma"/>
              </a:rPr>
              <a:t>and go to subcortical and cortical centers».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36"/>
          <p:cNvSpPr/>
          <p:nvPr/>
        </p:nvSpPr>
        <p:spPr>
          <a:xfrm>
            <a:off x="6629400" y="4953000"/>
            <a:ext cx="1981200" cy="3810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CC9900"/>
              </a:gs>
              <a:gs pos="50000">
                <a:srgbClr val="0C0900"/>
              </a:gs>
              <a:gs pos="100000">
                <a:srgbClr val="CC9900"/>
              </a:gs>
            </a:gsLst>
            <a:lin ang="5400000" scaled="0"/>
          </a:gra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А. К.  Walker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7"/>
          <p:cNvSpPr/>
          <p:nvPr/>
        </p:nvSpPr>
        <p:spPr>
          <a:xfrm>
            <a:off x="0" y="762000"/>
            <a:ext cx="3124200" cy="1343025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b="1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Functional zones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 the cortex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37"/>
          <p:cNvSpPr/>
          <p:nvPr/>
        </p:nvSpPr>
        <p:spPr>
          <a:xfrm>
            <a:off x="4114800" y="0"/>
            <a:ext cx="5029200" cy="14478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b="0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Sensoric </a:t>
            </a:r>
            <a:r>
              <a:rPr b="0" i="1" lang="en-US" sz="2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(visual, audial, tactile, etc.).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37"/>
          <p:cNvSpPr/>
          <p:nvPr/>
        </p:nvSpPr>
        <p:spPr>
          <a:xfrm>
            <a:off x="4114800" y="3657600"/>
            <a:ext cx="5029200" cy="16002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b="0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Аssociative </a:t>
            </a:r>
            <a:r>
              <a:rPr b="0" i="1" lang="en-US" sz="2200" u="none" cap="none" strike="noStrike">
                <a:solidFill>
                  <a:schemeClr val="folHlink"/>
                </a:solidFill>
                <a:latin typeface="Arial"/>
                <a:ea typeface="Arial"/>
                <a:cs typeface="Arial"/>
                <a:sym typeface="Arial"/>
              </a:rPr>
              <a:t>(frontal, occipital,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US" sz="2200" u="none" cap="none" strike="noStrike">
                <a:solidFill>
                  <a:schemeClr val="folHlink"/>
                </a:solidFill>
                <a:latin typeface="Arial"/>
                <a:ea typeface="Arial"/>
                <a:cs typeface="Arial"/>
                <a:sym typeface="Arial"/>
              </a:rPr>
              <a:t>temporal) – </a:t>
            </a: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polysensoric,</a:t>
            </a:r>
            <a:r>
              <a:rPr b="0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plasticity, inertious.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37" name="Google Shape;337;p37"/>
          <p:cNvCxnSpPr/>
          <p:nvPr/>
        </p:nvCxnSpPr>
        <p:spPr>
          <a:xfrm>
            <a:off x="3200400" y="1295400"/>
            <a:ext cx="914400" cy="0"/>
          </a:xfrm>
          <a:prstGeom prst="straightConnector1">
            <a:avLst/>
          </a:prstGeom>
          <a:noFill/>
          <a:ln cap="flat" cmpd="sng" w="127000">
            <a:solidFill>
              <a:schemeClr val="lt2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338" name="Google Shape;338;p37"/>
          <p:cNvCxnSpPr/>
          <p:nvPr/>
        </p:nvCxnSpPr>
        <p:spPr>
          <a:xfrm>
            <a:off x="3200400" y="1524000"/>
            <a:ext cx="914400" cy="1066800"/>
          </a:xfrm>
          <a:prstGeom prst="straightConnector1">
            <a:avLst/>
          </a:prstGeom>
          <a:noFill/>
          <a:ln cap="flat" cmpd="sng" w="127000">
            <a:solidFill>
              <a:schemeClr val="lt2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339" name="Google Shape;339;p37"/>
          <p:cNvCxnSpPr/>
          <p:nvPr/>
        </p:nvCxnSpPr>
        <p:spPr>
          <a:xfrm>
            <a:off x="3200400" y="1828800"/>
            <a:ext cx="914400" cy="2286000"/>
          </a:xfrm>
          <a:prstGeom prst="straightConnector1">
            <a:avLst/>
          </a:prstGeom>
          <a:noFill/>
          <a:ln cap="flat" cmpd="sng" w="127000">
            <a:solidFill>
              <a:schemeClr val="lt2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340" name="Google Shape;340;p37"/>
          <p:cNvSpPr/>
          <p:nvPr/>
        </p:nvSpPr>
        <p:spPr>
          <a:xfrm>
            <a:off x="4114800" y="1989137"/>
            <a:ext cx="5029200" cy="14478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b="0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Мotor </a:t>
            </a:r>
            <a:r>
              <a:rPr b="0" i="1" lang="en-US" sz="2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(primary, secondary, complex).</a:t>
            </a:r>
            <a:r>
              <a:rPr b="0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" y="0"/>
            <a:ext cx="9055100" cy="692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ayers-1" id="352" name="Google Shape;352;p39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436562"/>
            <a:ext cx="6723062" cy="6421437"/>
          </a:xfrm>
          <a:prstGeom prst="rect">
            <a:avLst/>
          </a:prstGeom>
          <a:noFill/>
          <a:ln cap="flat" cmpd="sng" w="9525">
            <a:solidFill>
              <a:schemeClr val="hlink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021403" dist="45790">
              <a:srgbClr val="000000"/>
            </a:outerShdw>
          </a:effectLst>
        </p:spPr>
      </p:pic>
      <p:sp>
        <p:nvSpPr>
          <p:cNvPr id="353" name="Google Shape;353;p39"/>
          <p:cNvSpPr/>
          <p:nvPr/>
        </p:nvSpPr>
        <p:spPr>
          <a:xfrm>
            <a:off x="-685800" y="0"/>
            <a:ext cx="7239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folHlink"/>
                </a:solidFill>
                <a:latin typeface="Arial"/>
                <a:ea typeface="Arial"/>
                <a:cs typeface="Arial"/>
                <a:sym typeface="Arial"/>
              </a:rPr>
              <a:t>Brain cortex layers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39"/>
          <p:cNvSpPr/>
          <p:nvPr/>
        </p:nvSpPr>
        <p:spPr>
          <a:xfrm>
            <a:off x="6324600" y="152400"/>
            <a:ext cx="2895600" cy="11430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Pyramidal cells sprouted apical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dendrites. + Аfferent thalamo-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cortical projections out of the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nonspecific thalamic nuclei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39"/>
          <p:cNvSpPr/>
          <p:nvPr/>
        </p:nvSpPr>
        <p:spPr>
          <a:xfrm>
            <a:off x="6705600" y="3810000"/>
            <a:ext cx="2514600" cy="914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Numerous granular cells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+ Afferent thalamo-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cortical </a:t>
            </a:r>
            <a:r>
              <a:rPr b="0" i="0" lang="en-US" sz="1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projections</a:t>
            </a:r>
            <a:r>
              <a:rPr b="0" i="0" lang="en-US" sz="1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 out of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the specific thalamic nuclei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39"/>
          <p:cNvSpPr/>
          <p:nvPr/>
        </p:nvSpPr>
        <p:spPr>
          <a:xfrm>
            <a:off x="6781800" y="4953000"/>
            <a:ext cx="2438400" cy="3810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Giant pyramidal cells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57" name="Google Shape;357;p39"/>
          <p:cNvCxnSpPr/>
          <p:nvPr/>
        </p:nvCxnSpPr>
        <p:spPr>
          <a:xfrm rot="10800000">
            <a:off x="3657600" y="5181600"/>
            <a:ext cx="3048000" cy="0"/>
          </a:xfrm>
          <a:prstGeom prst="straightConnector1">
            <a:avLst/>
          </a:prstGeom>
          <a:noFill/>
          <a:ln cap="sq" cmpd="sng" w="50800">
            <a:solidFill>
              <a:schemeClr val="lt1"/>
            </a:solidFill>
            <a:prstDash val="solid"/>
            <a:round/>
            <a:headEnd len="sm" w="sm" type="none"/>
            <a:tailEnd len="sm" w="sm" type="triangle"/>
          </a:ln>
        </p:spPr>
      </p:cxnSp>
      <p:sp>
        <p:nvSpPr>
          <p:cNvPr id="358" name="Google Shape;358;p39"/>
          <p:cNvSpPr/>
          <p:nvPr/>
        </p:nvSpPr>
        <p:spPr>
          <a:xfrm>
            <a:off x="6781800" y="5638800"/>
            <a:ext cx="2438400" cy="3810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Веретёновидные клетки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363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" y="0"/>
            <a:ext cx="7467600" cy="6854825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40"/>
          <p:cNvSpPr/>
          <p:nvPr/>
        </p:nvSpPr>
        <p:spPr>
          <a:xfrm>
            <a:off x="1295400" y="76200"/>
            <a:ext cx="6705600" cy="914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BRAIN CORTEX HOMUNNCULUS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ominculi" id="370" name="Google Shape;370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2412" y="0"/>
            <a:ext cx="4895850" cy="4784725"/>
          </a:xfrm>
          <a:prstGeom prst="rect">
            <a:avLst/>
          </a:prstGeom>
          <a:noFill/>
          <a:ln>
            <a:noFill/>
          </a:ln>
          <a:effectLst>
            <a:outerShdw algn="ctr" dir="2699999" dist="35921">
              <a:srgbClr val="000000"/>
            </a:outerShdw>
          </a:effectLst>
        </p:spPr>
      </p:pic>
      <p:sp>
        <p:nvSpPr>
          <p:cNvPr id="371" name="Google Shape;371;p41"/>
          <p:cNvSpPr/>
          <p:nvPr/>
        </p:nvSpPr>
        <p:spPr>
          <a:xfrm>
            <a:off x="5219700" y="1341437"/>
            <a:ext cx="3851275" cy="2303462"/>
          </a:xfrm>
          <a:prstGeom prst="rect">
            <a:avLst/>
          </a:prstGeom>
          <a:noFill/>
          <a:ln>
            <a:noFill/>
          </a:ln>
          <a:effectLst>
            <a:outerShdw algn="ctr" dir="2699999" dist="17960">
              <a:srgbClr val="000000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Lateral and mesial views of the cerebral cortex of the macaque monkey showing the primary (green area below) and the supplementary (green area above) motor areas according to Woolsey </a:t>
            </a:r>
            <a:r>
              <a:rPr b="0" i="1" lang="en-US" sz="1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(adapted from Woolsey, 1958)</a:t>
            </a:r>
            <a:r>
              <a:rPr b="0" i="0" lang="en-US" sz="1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41"/>
          <p:cNvSpPr/>
          <p:nvPr/>
        </p:nvSpPr>
        <p:spPr>
          <a:xfrm>
            <a:off x="0" y="4800600"/>
            <a:ext cx="9144000" cy="2057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640"/>
              <a:buFont typeface="Arial"/>
              <a:buNone/>
            </a:pPr>
            <a:r>
              <a:rPr b="0" i="0" lang="en-US" sz="2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Both these areas contain a complete representation of body movements.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These representations were schematized in the form of two "homunculi,"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one located on the lateral cortical surface and the other on the mesial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one. The two homunculi became a dogma for clinical and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experimental neurology for almost 30 years.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7962" y="38100"/>
            <a:ext cx="8936038" cy="6819900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42"/>
          <p:cNvSpPr/>
          <p:nvPr/>
        </p:nvSpPr>
        <p:spPr>
          <a:xfrm>
            <a:off x="381000" y="4572000"/>
            <a:ext cx="1752600" cy="381000"/>
          </a:xfrm>
          <a:prstGeom prst="rect">
            <a:avLst/>
          </a:prstGeom>
          <a:noFill/>
          <a:ln cap="sq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42"/>
          <p:cNvSpPr/>
          <p:nvPr/>
        </p:nvSpPr>
        <p:spPr>
          <a:xfrm>
            <a:off x="6858000" y="1295400"/>
            <a:ext cx="2286000" cy="381000"/>
          </a:xfrm>
          <a:prstGeom prst="rect">
            <a:avLst/>
          </a:prstGeom>
          <a:noFill/>
          <a:ln cap="sq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43"/>
          <p:cNvSpPr/>
          <p:nvPr/>
        </p:nvSpPr>
        <p:spPr>
          <a:xfrm>
            <a:off x="1295400" y="76200"/>
            <a:ext cx="6705600" cy="6858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Frontal lobe FUNCTIONS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43"/>
          <p:cNvSpPr/>
          <p:nvPr/>
        </p:nvSpPr>
        <p:spPr>
          <a:xfrm>
            <a:off x="152400" y="1143000"/>
            <a:ext cx="3962400" cy="3048000"/>
          </a:xfrm>
          <a:prstGeom prst="roundRect">
            <a:avLst>
              <a:gd fmla="val 16667" name="adj"/>
            </a:avLst>
          </a:prstGeom>
          <a:solidFill>
            <a:srgbClr val="3C8C93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major areas are: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(i) area 4 (motor area),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(ii) area 6 (premotor area),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(iii) frontal eye field (area 8),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(iv) supplementary motor area,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(v) prefrontal cortex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(areas 9, 10, 11, 12)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and Broca's area  (area 44).</a:t>
            </a: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p43"/>
          <p:cNvSpPr/>
          <p:nvPr/>
        </p:nvSpPr>
        <p:spPr>
          <a:xfrm>
            <a:off x="4343400" y="3733800"/>
            <a:ext cx="4495800" cy="3048000"/>
          </a:xfrm>
          <a:prstGeom prst="roundRect">
            <a:avLst>
              <a:gd fmla="val 16667" name="adj"/>
            </a:avLst>
          </a:prstGeom>
          <a:solidFill>
            <a:srgbClr val="3C8C93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143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autonomic changes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(e.g. BP, heartrate,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gastrointestinal secretion and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motility)  can be elicited.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♦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 The area is somehow related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</a:t>
            </a: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pain perception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It is connected with limbic system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thus associated with </a:t>
            </a: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emotions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</a:t>
            </a: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ability to judge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with a situation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make small plans are also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associated with this area.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44"/>
          <p:cNvSpPr/>
          <p:nvPr/>
        </p:nvSpPr>
        <p:spPr>
          <a:xfrm>
            <a:off x="1295400" y="76200"/>
            <a:ext cx="6705600" cy="6858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Parietal lobe FUNCTIONS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44"/>
          <p:cNvSpPr/>
          <p:nvPr/>
        </p:nvSpPr>
        <p:spPr>
          <a:xfrm>
            <a:off x="152400" y="1143000"/>
            <a:ext cx="3962400" cy="3048000"/>
          </a:xfrm>
          <a:prstGeom prst="roundRect">
            <a:avLst>
              <a:gd fmla="val 16667" name="adj"/>
            </a:avLst>
          </a:prstGeom>
          <a:solidFill>
            <a:srgbClr val="3C8C93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major areas are: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(i) primary sensory area (also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called somatic area I)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 Brodmann's area 3, 1, 2,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 the post central gyrus,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(ii) secondary somatic area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 somatic area II and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(iii) somesthetic association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area.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p44"/>
          <p:cNvSpPr/>
          <p:nvPr/>
        </p:nvSpPr>
        <p:spPr>
          <a:xfrm>
            <a:off x="4267200" y="3429000"/>
            <a:ext cx="4876800" cy="3352800"/>
          </a:xfrm>
          <a:prstGeom prst="roundRect">
            <a:avLst>
              <a:gd fmla="val 16667" name="adj"/>
            </a:avLst>
          </a:prstGeom>
          <a:solidFill>
            <a:srgbClr val="3C8C93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Sensory inputs integration, this integration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produces a motive and the motive in turn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can lead to an action.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Its presence is necessary for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maintenance of body image.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The parietal lobe also contains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angular gyrus. Destruction of angular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gyrus causes agraphia (=inability to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write), which is a form of aphasia 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45"/>
          <p:cNvSpPr/>
          <p:nvPr/>
        </p:nvSpPr>
        <p:spPr>
          <a:xfrm>
            <a:off x="1295400" y="76200"/>
            <a:ext cx="6705600" cy="6858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Occipital lobe FUNCTIONS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p45"/>
          <p:cNvSpPr/>
          <p:nvPr/>
        </p:nvSpPr>
        <p:spPr>
          <a:xfrm>
            <a:off x="990600" y="1219200"/>
            <a:ext cx="6477000" cy="3657600"/>
          </a:xfrm>
          <a:prstGeom prst="roundRect">
            <a:avLst>
              <a:gd fmla="val 16667" name="adj"/>
            </a:avLst>
          </a:prstGeom>
          <a:solidFill>
            <a:srgbClr val="3C8C93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b="0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Major areas of this lobe are: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b="0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(i) primary visual area (area 17),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b="0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(ii) visual association area  (area 18),  and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b="0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(iii) occipital eye field (area 19).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46"/>
          <p:cNvSpPr/>
          <p:nvPr/>
        </p:nvSpPr>
        <p:spPr>
          <a:xfrm>
            <a:off x="990600" y="1219200"/>
            <a:ext cx="7162800" cy="4419600"/>
          </a:xfrm>
          <a:prstGeom prst="roundRect">
            <a:avLst>
              <a:gd fmla="val 16667" name="adj"/>
            </a:avLst>
          </a:prstGeom>
          <a:solidFill>
            <a:srgbClr val="3C8C93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r>
              <a:rPr b="0" i="0" lang="en-US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Major areas of this lobe are: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r>
              <a:rPr b="0" i="0" lang="en-US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(i) </a:t>
            </a:r>
            <a:r>
              <a:rPr b="0" i="0" lang="en-US" sz="23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Primary auditory area</a:t>
            </a:r>
            <a:r>
              <a:rPr b="0" i="0" lang="en-US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in the gyrus of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Heschl (area 41) which is situated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the floor of the lateral sulcus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plus a small part of the superior temporal gyrus.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r>
              <a:rPr b="0" i="0" lang="en-US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(ii) In area '41' sound is 'heard' while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the Wernicke's area the sound is 'interpreted'.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p46"/>
          <p:cNvSpPr/>
          <p:nvPr/>
        </p:nvSpPr>
        <p:spPr>
          <a:xfrm>
            <a:off x="1295400" y="76200"/>
            <a:ext cx="6705600" cy="6858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Temporal lobe FUNCTIONS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47"/>
          <p:cNvSpPr/>
          <p:nvPr/>
        </p:nvSpPr>
        <p:spPr>
          <a:xfrm>
            <a:off x="0" y="188912"/>
            <a:ext cx="9144000" cy="604837"/>
          </a:xfrm>
          <a:prstGeom prst="rect">
            <a:avLst/>
          </a:prstGeom>
          <a:noFill/>
          <a:ln>
            <a:noFill/>
          </a:ln>
          <a:effectLst>
            <a:outerShdw algn="ctr" dir="2699999" dist="17960">
              <a:srgbClr val="000000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Symptoms assiciated with premotor cortex lesions:</a:t>
            </a: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47"/>
          <p:cNvSpPr/>
          <p:nvPr/>
        </p:nvSpPr>
        <p:spPr>
          <a:xfrm>
            <a:off x="217487" y="1125537"/>
            <a:ext cx="8675688" cy="4637087"/>
          </a:xfrm>
          <a:prstGeom prst="rect">
            <a:avLst/>
          </a:prstGeom>
          <a:noFill/>
          <a:ln>
            <a:noFill/>
          </a:ln>
          <a:effectLst>
            <a:outerShdw algn="ctr" dir="2699999" dist="17960">
              <a:srgbClr val="000000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04800" lvl="0" marL="3048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60"/>
              <a:buFont typeface="Noto Sans Symbols"/>
              <a:buChar char="●"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Changes in Personality and Consciousness.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304800" marR="0" rtl="0" algn="l">
              <a:lnSpc>
                <a:spcPct val="110000"/>
              </a:lnSpc>
              <a:spcBef>
                <a:spcPts val="440"/>
              </a:spcBef>
              <a:spcAft>
                <a:spcPts val="0"/>
              </a:spcAft>
              <a:buClr>
                <a:schemeClr val="accent2"/>
              </a:buClr>
              <a:buSzPts val="1760"/>
              <a:buFont typeface="Noto Sans Symbols"/>
              <a:buChar char="●"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Judgments disturbances.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304800" marR="0" rtl="0" algn="l">
              <a:lnSpc>
                <a:spcPct val="110000"/>
              </a:lnSpc>
              <a:spcBef>
                <a:spcPts val="440"/>
              </a:spcBef>
              <a:spcAft>
                <a:spcPts val="0"/>
              </a:spcAft>
              <a:buClr>
                <a:schemeClr val="accent2"/>
              </a:buClr>
              <a:buSzPts val="1760"/>
              <a:buFont typeface="Noto Sans Symbols"/>
              <a:buChar char="●"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Loss of spontaneity in interacting with others (changes in social behavior).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304800" marR="0" rtl="0" algn="l">
              <a:lnSpc>
                <a:spcPct val="110000"/>
              </a:lnSpc>
              <a:spcBef>
                <a:spcPts val="440"/>
              </a:spcBef>
              <a:spcAft>
                <a:spcPts val="0"/>
              </a:spcAft>
              <a:buClr>
                <a:schemeClr val="accent2"/>
              </a:buClr>
              <a:buSzPts val="1760"/>
              <a:buFont typeface="Noto Sans Symbols"/>
              <a:buChar char="●"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Loss of flexibility in thinking. Difficulty with problem solving.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304800" marR="0" rtl="0" algn="l">
              <a:lnSpc>
                <a:spcPct val="110000"/>
              </a:lnSpc>
              <a:spcBef>
                <a:spcPts val="440"/>
              </a:spcBef>
              <a:spcAft>
                <a:spcPts val="0"/>
              </a:spcAft>
              <a:buClr>
                <a:schemeClr val="accent2"/>
              </a:buClr>
              <a:buSzPts val="1760"/>
              <a:buFont typeface="Noto Sans Symbols"/>
              <a:buChar char="●"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Inability to focus on task (Attending).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304800" marR="0" rtl="0" algn="l">
              <a:lnSpc>
                <a:spcPct val="110000"/>
              </a:lnSpc>
              <a:spcBef>
                <a:spcPts val="440"/>
              </a:spcBef>
              <a:spcAft>
                <a:spcPts val="0"/>
              </a:spcAft>
              <a:buClr>
                <a:schemeClr val="accent2"/>
              </a:buClr>
              <a:buSzPts val="1760"/>
              <a:buFont typeface="Noto Sans Symbols"/>
              <a:buChar char="●"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Mood changes (Emotionally Labile). Could based on relations of amygdaloid basolateral nucleus with cingulate and premotor cortex.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304800" marR="0" rtl="0" algn="l">
              <a:lnSpc>
                <a:spcPct val="110000"/>
              </a:lnSpc>
              <a:spcBef>
                <a:spcPts val="440"/>
              </a:spcBef>
              <a:spcAft>
                <a:spcPts val="0"/>
              </a:spcAft>
              <a:buClr>
                <a:schemeClr val="accent2"/>
              </a:buClr>
              <a:buSzPts val="1760"/>
              <a:buFont typeface="Noto Sans Symbols"/>
              <a:buChar char="●"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Motivation disturbance.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304800" marR="0" rtl="0" algn="l">
              <a:lnSpc>
                <a:spcPct val="110000"/>
              </a:lnSpc>
              <a:spcBef>
                <a:spcPts val="440"/>
              </a:spcBef>
              <a:spcAft>
                <a:spcPts val="0"/>
              </a:spcAft>
              <a:buClr>
                <a:schemeClr val="accent2"/>
              </a:buClr>
              <a:buSzPts val="1760"/>
              <a:buFont typeface="Noto Sans Symbols"/>
              <a:buChar char="●"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Inability to plan a sequence of complex movements needed to complete multi-stepped tasks, such as making coffee (Sequencing).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304800" marR="0" rtl="0" algn="l">
              <a:lnSpc>
                <a:spcPct val="110000"/>
              </a:lnSpc>
              <a:spcBef>
                <a:spcPts val="440"/>
              </a:spcBef>
              <a:spcAft>
                <a:spcPts val="0"/>
              </a:spcAft>
              <a:buClr>
                <a:schemeClr val="accent2"/>
              </a:buClr>
              <a:buSzPts val="1760"/>
              <a:buFont typeface="Noto Sans Symbols"/>
              <a:buChar char="●"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Persistence of a single thought (Perseveration).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304800" marR="0" rtl="0" algn="l">
              <a:lnSpc>
                <a:spcPct val="110000"/>
              </a:lnSpc>
              <a:spcBef>
                <a:spcPts val="440"/>
              </a:spcBef>
              <a:spcAft>
                <a:spcPts val="0"/>
              </a:spcAft>
              <a:buClr>
                <a:schemeClr val="accent2"/>
              </a:buClr>
              <a:buSzPts val="1760"/>
              <a:buFont typeface="Noto Sans Symbols"/>
              <a:buChar char="●"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Inability to express language (Broca's Aphasia).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uriya-1973" id="418" name="Google Shape;418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5280025" cy="6810375"/>
          </a:xfrm>
          <a:prstGeom prst="rect">
            <a:avLst/>
          </a:prstGeom>
          <a:noFill/>
          <a:ln cap="flat" cmpd="sng" w="9525">
            <a:solidFill>
              <a:schemeClr val="hlink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71842">
              <a:srgbClr val="000000"/>
            </a:outerShdw>
          </a:effectLst>
        </p:spPr>
      </p:pic>
      <p:sp>
        <p:nvSpPr>
          <p:cNvPr id="419" name="Google Shape;419;p48"/>
          <p:cNvSpPr txBox="1"/>
          <p:nvPr/>
        </p:nvSpPr>
        <p:spPr>
          <a:xfrm>
            <a:off x="5292725" y="2225675"/>
            <a:ext cx="3727450" cy="915987"/>
          </a:xfrm>
          <a:prstGeom prst="rect">
            <a:avLst/>
          </a:prstGeom>
          <a:noFill/>
          <a:ln>
            <a:noFill/>
          </a:ln>
          <a:effectLst>
            <a:outerShdw algn="ctr" dir="2699999" dist="17960">
              <a:srgbClr val="000000"/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ahoma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Motor perseveration in patient with premotor region injury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ahoma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(by A.R.Luriya, 1973)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80" id="424" name="Google Shape;424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6512" y="0"/>
            <a:ext cx="4937125" cy="6858000"/>
          </a:xfrm>
          <a:prstGeom prst="rect">
            <a:avLst/>
          </a:prstGeom>
          <a:noFill/>
          <a:ln>
            <a:noFill/>
          </a:ln>
          <a:effectLst>
            <a:outerShdw algn="ctr" dir="2699999" dist="71842">
              <a:srgbClr val="000000"/>
            </a:outerShdw>
          </a:effectLst>
        </p:spPr>
      </p:pic>
      <p:sp>
        <p:nvSpPr>
          <p:cNvPr id="425" name="Google Shape;425;p49"/>
          <p:cNvSpPr txBox="1"/>
          <p:nvPr/>
        </p:nvSpPr>
        <p:spPr>
          <a:xfrm>
            <a:off x="5148262" y="476250"/>
            <a:ext cx="3727450" cy="1465262"/>
          </a:xfrm>
          <a:prstGeom prst="rect">
            <a:avLst/>
          </a:prstGeom>
          <a:noFill/>
          <a:ln>
            <a:noFill/>
          </a:ln>
          <a:effectLst>
            <a:outerShdw algn="ctr" dir="2699999" dist="17960">
              <a:srgbClr val="000000"/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ahoma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Elementary (simple) motor perseveration in the postoperative period after removal of meningeoma from premotor region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81" id="430" name="Google Shape;430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950" y="1268412"/>
            <a:ext cx="8820150" cy="3176587"/>
          </a:xfrm>
          <a:prstGeom prst="rect">
            <a:avLst/>
          </a:prstGeom>
          <a:noFill/>
          <a:ln cap="flat" cmpd="sng" w="9525">
            <a:solidFill>
              <a:schemeClr val="hlink"/>
            </a:solidFill>
            <a:prstDash val="solid"/>
            <a:round/>
            <a:headEnd len="sm" w="sm" type="none"/>
            <a:tailEnd len="sm" w="sm" type="none"/>
          </a:ln>
          <a:effectLst>
            <a:outerShdw algn="ctr" dir="2699999" dist="71842">
              <a:srgbClr val="000000"/>
            </a:outerShdw>
          </a:effectLst>
        </p:spPr>
      </p:pic>
      <p:sp>
        <p:nvSpPr>
          <p:cNvPr id="431" name="Google Shape;431;p50"/>
          <p:cNvSpPr txBox="1"/>
          <p:nvPr/>
        </p:nvSpPr>
        <p:spPr>
          <a:xfrm>
            <a:off x="771525" y="476250"/>
            <a:ext cx="7472362" cy="366712"/>
          </a:xfrm>
          <a:prstGeom prst="rect">
            <a:avLst/>
          </a:prstGeom>
          <a:noFill/>
          <a:ln>
            <a:noFill/>
          </a:ln>
          <a:effectLst>
            <a:outerShdw algn="ctr" dir="2699999" dist="17960">
              <a:srgbClr val="000000"/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ahoma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Writings of the patient with kinetic motor aphasia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5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t/>
            </a:r>
            <a:endParaRPr b="0" i="0" sz="44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212" id="437" name="Google Shape;437;p5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509" y="1150869"/>
            <a:ext cx="9144000" cy="6589614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51"/>
          <p:cNvSpPr/>
          <p:nvPr/>
        </p:nvSpPr>
        <p:spPr>
          <a:xfrm rot="-831068">
            <a:off x="3690937" y="3500437"/>
            <a:ext cx="5453062" cy="2849562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gradFill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6180000" scaled="0"/>
                </a:gradFill>
                <a:latin typeface="Impact"/>
              </a:rPr>
              <a:t>THANKS for attention!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主题">
  <a:themeElements>
    <a:clrScheme name="Default Color Scheme">
      <a:dk1>
        <a:srgbClr val="000000"/>
      </a:dk1>
      <a:lt1>
        <a:srgbClr val="FFFFFF"/>
      </a:lt1>
      <a:dk2>
        <a:srgbClr val="80808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