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9"/>
  </p:notesMasterIdLst>
  <p:sldIdLst>
    <p:sldId id="256" r:id="rId2"/>
    <p:sldId id="315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2" r:id="rId22"/>
    <p:sldId id="363" r:id="rId23"/>
    <p:sldId id="364" r:id="rId24"/>
    <p:sldId id="365" r:id="rId25"/>
    <p:sldId id="367" r:id="rId26"/>
    <p:sldId id="368" r:id="rId27"/>
    <p:sldId id="369" r:id="rId28"/>
    <p:sldId id="370" r:id="rId29"/>
    <p:sldId id="371" r:id="rId30"/>
    <p:sldId id="372" r:id="rId31"/>
    <p:sldId id="373" r:id="rId32"/>
    <p:sldId id="374" r:id="rId33"/>
    <p:sldId id="375" r:id="rId34"/>
    <p:sldId id="376" r:id="rId35"/>
    <p:sldId id="377" r:id="rId36"/>
    <p:sldId id="378" r:id="rId37"/>
    <p:sldId id="343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343" autoAdjust="0"/>
  </p:normalViewPr>
  <p:slideViewPr>
    <p:cSldViewPr>
      <p:cViewPr varScale="1">
        <p:scale>
          <a:sx n="86" d="100"/>
          <a:sy n="86" d="100"/>
        </p:scale>
        <p:origin x="138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418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1878F-D455-4AA4-8D53-0290FB6822C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F870C-C157-4616-95C5-6F80D32321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88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809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32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819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949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712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655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178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34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904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778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236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954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806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236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013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762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104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955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300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543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207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3452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589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1594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6945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1333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3949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6644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1782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7249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9296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2372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4967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1777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F870C-C157-4616-95C5-6F80D3232167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880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19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066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50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39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27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65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450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75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314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820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330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20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03211"/>
            <a:ext cx="7772400" cy="2880320"/>
          </a:xfrm>
        </p:spPr>
        <p:txBody>
          <a:bodyPr>
            <a:normAutofit fontScale="90000"/>
          </a:bodyPr>
          <a:lstStyle/>
          <a:p>
            <a:r>
              <a:rPr lang="uk-UA" sz="28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ЗАГАЛЬНА ХАРАКТЕРИСТИКА БІОЛОГІЧНОЇ РЕГУЛЯЦІЇ, ДОСЛІДЖЕННЯ ЇЇ КОНТУРІВ. РЕФЛЕКТОРНИЙ ПРИНЦИП ДІЯЛЬНОСТІ ЦНС. СИНАПСИ ЦНС. ДОСЛІДЖЕННЯ ЗБУДЖЕННЯ ТА ГАЛЬМУВАННЯ В ЦНС. ВЛАСТИВОСТІ НЕРВОВИХ ЦЕНТРІВ.</a:t>
            </a:r>
            <a:endParaRPr lang="ru-RU" sz="2800" b="1" dirty="0">
              <a:solidFill>
                <a:srgbClr val="000099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58" y="3981973"/>
            <a:ext cx="2824944" cy="2543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5A1F4FF-63F2-F26E-FC2A-91EB61791E19}"/>
              </a:ext>
            </a:extLst>
          </p:cNvPr>
          <p:cNvSpPr txBox="1">
            <a:spLocks/>
          </p:cNvSpPr>
          <p:nvPr/>
        </p:nvSpPr>
        <p:spPr>
          <a:xfrm>
            <a:off x="3813150" y="5877272"/>
            <a:ext cx="4974087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8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Асистент Оксана Денисенко</a:t>
            </a:r>
            <a:endParaRPr lang="ru-RU" sz="28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361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160"/>
            <a:ext cx="8229600" cy="696544"/>
          </a:xfrm>
        </p:spPr>
        <p:txBody>
          <a:bodyPr>
            <a:normAutofit/>
          </a:bodyPr>
          <a:lstStyle/>
          <a:p>
            <a:r>
              <a:rPr lang="uk-UA" sz="3600" dirty="0"/>
              <a:t>План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6093296"/>
          </a:xfrm>
        </p:spPr>
        <p:txBody>
          <a:bodyPr>
            <a:noAutofit/>
          </a:bodyPr>
          <a:lstStyle/>
          <a:p>
            <a:pPr marL="357188" indent="-357188">
              <a:buNone/>
            </a:pPr>
            <a:r>
              <a:rPr lang="uk-UA" sz="2200" dirty="0"/>
              <a:t>І. Процеси збудження. Збуджувальні </a:t>
            </a:r>
            <a:r>
              <a:rPr lang="uk-UA" sz="2200" dirty="0" err="1"/>
              <a:t>нейромедіатори</a:t>
            </a:r>
            <a:endParaRPr lang="uk-UA" sz="2200" dirty="0"/>
          </a:p>
          <a:p>
            <a:pPr marL="357188" indent="-357188">
              <a:buNone/>
            </a:pPr>
            <a:r>
              <a:rPr lang="uk-UA" sz="2200" dirty="0"/>
              <a:t>ІІ. Процеси гальмування. Гальмівні </a:t>
            </a:r>
            <a:r>
              <a:rPr lang="uk-UA" sz="2200" dirty="0" err="1"/>
              <a:t>нейромедіатори</a:t>
            </a:r>
            <a:endParaRPr lang="uk-UA" sz="2200" dirty="0"/>
          </a:p>
          <a:p>
            <a:pPr marL="873125" indent="-514350">
              <a:buFont typeface="Arial" pitchFamily="34" charset="0"/>
              <a:buAutoNum type="arabicPeriod"/>
            </a:pPr>
            <a:r>
              <a:rPr lang="uk-UA" sz="2200" dirty="0"/>
              <a:t>Типи гальмування</a:t>
            </a:r>
          </a:p>
          <a:p>
            <a:pPr marL="0" indent="0">
              <a:buNone/>
            </a:pPr>
            <a:r>
              <a:rPr lang="uk-UA" sz="2200" dirty="0"/>
              <a:t>ІІІ. Гальмівні </a:t>
            </a:r>
            <a:r>
              <a:rPr lang="uk-UA" sz="2200" dirty="0" err="1"/>
              <a:t>нейромедіатори</a:t>
            </a:r>
            <a:r>
              <a:rPr lang="uk-UA" sz="2200" dirty="0"/>
              <a:t> ЦНС</a:t>
            </a:r>
          </a:p>
          <a:p>
            <a:pPr marL="873125" indent="-514350">
              <a:buAutoNum type="arabicPeriod"/>
            </a:pPr>
            <a:r>
              <a:rPr lang="uk-UA" sz="2200" dirty="0"/>
              <a:t>Електричні синапси</a:t>
            </a:r>
          </a:p>
          <a:p>
            <a:pPr marL="873125" indent="-514350">
              <a:buAutoNum type="arabicPeriod"/>
            </a:pPr>
            <a:r>
              <a:rPr lang="uk-UA" sz="2200" dirty="0"/>
              <a:t>Проведення збудження через синапси</a:t>
            </a:r>
          </a:p>
          <a:p>
            <a:pPr marL="0" indent="0">
              <a:buNone/>
            </a:pPr>
            <a:r>
              <a:rPr lang="en-US" sz="2200" dirty="0"/>
              <a:t>V</a:t>
            </a:r>
            <a:r>
              <a:rPr lang="uk-UA" sz="2200" dirty="0"/>
              <a:t>І. Координація рефлекторної діяльності</a:t>
            </a:r>
          </a:p>
          <a:p>
            <a:pPr marL="873125" indent="-514350">
              <a:buFont typeface="Arial" pitchFamily="34" charset="0"/>
              <a:buAutoNum type="arabicPeriod"/>
            </a:pPr>
            <a:r>
              <a:rPr lang="uk-UA" sz="2200" dirty="0"/>
              <a:t>Дивергентні ланцюги</a:t>
            </a:r>
          </a:p>
          <a:p>
            <a:pPr marL="873125" indent="-514350">
              <a:buFont typeface="Arial" pitchFamily="34" charset="0"/>
              <a:buAutoNum type="arabicPeriod"/>
            </a:pPr>
            <a:r>
              <a:rPr lang="uk-UA" sz="2200" dirty="0"/>
              <a:t>Конвергентні ланцюги</a:t>
            </a:r>
          </a:p>
          <a:p>
            <a:pPr marL="873125" indent="-514350">
              <a:buFont typeface="Arial" pitchFamily="34" charset="0"/>
              <a:buAutoNum type="arabicPeriod"/>
            </a:pPr>
            <a:r>
              <a:rPr lang="uk-UA" sz="2200" dirty="0"/>
              <a:t>Іррадіація і генералізація збудження</a:t>
            </a:r>
          </a:p>
          <a:p>
            <a:pPr marL="873125" indent="-514350">
              <a:buFont typeface="Arial" pitchFamily="34" charset="0"/>
              <a:buAutoNum type="arabicPeriod"/>
            </a:pPr>
            <a:r>
              <a:rPr lang="uk-UA" sz="2200" dirty="0"/>
              <a:t>Рефлекси антагоністичні, синергічні, союзні, ланцюгові</a:t>
            </a:r>
          </a:p>
          <a:p>
            <a:pPr marL="873125" indent="-514350">
              <a:buFont typeface="Arial" pitchFamily="34" charset="0"/>
              <a:buAutoNum type="arabicPeriod"/>
            </a:pPr>
            <a:r>
              <a:rPr lang="uk-UA" sz="2200" dirty="0"/>
              <a:t>Полегшення, оклюзія</a:t>
            </a:r>
          </a:p>
          <a:p>
            <a:pPr marL="873125" indent="-514350">
              <a:buFont typeface="Arial" pitchFamily="34" charset="0"/>
              <a:buAutoNum type="arabicPeriod"/>
            </a:pPr>
            <a:r>
              <a:rPr lang="uk-UA" sz="2200" dirty="0"/>
              <a:t>Принцип домінанти</a:t>
            </a:r>
          </a:p>
          <a:p>
            <a:pPr marL="873125" indent="-514350">
              <a:buFont typeface="Arial" pitchFamily="34" charset="0"/>
              <a:buAutoNum type="arabicPeriod"/>
            </a:pPr>
            <a:r>
              <a:rPr lang="uk-UA" sz="2200" dirty="0"/>
              <a:t>Пластичність нервової системи</a:t>
            </a:r>
          </a:p>
          <a:p>
            <a:pPr marL="357188" indent="-357188">
              <a:buNone/>
            </a:pPr>
            <a:r>
              <a:rPr lang="en-US" sz="2200" dirty="0"/>
              <a:t>V</a:t>
            </a:r>
            <a:r>
              <a:rPr lang="uk-UA" sz="2200" dirty="0"/>
              <a:t>. Сучасні уявлення про інтегративну діяльність мозку</a:t>
            </a:r>
          </a:p>
        </p:txBody>
      </p:sp>
    </p:spTree>
    <p:extLst>
      <p:ext uri="{BB962C8B-B14F-4D97-AF65-F5344CB8AC3E}">
        <p14:creationId xmlns:p14="http://schemas.microsoft.com/office/powerpoint/2010/main" val="2697899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63" y="147223"/>
            <a:ext cx="8095215" cy="6531503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 flipH="1">
            <a:off x="5076056" y="4278069"/>
            <a:ext cx="384932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500" b="1" dirty="0"/>
              <a:t>Механізм розвитку ЗПСП </a:t>
            </a:r>
            <a:r>
              <a:rPr lang="uk-UA" sz="2500" dirty="0"/>
              <a:t>на пост- </a:t>
            </a:r>
            <a:r>
              <a:rPr lang="uk-UA" sz="2500" dirty="0" err="1"/>
              <a:t>синаптичній</a:t>
            </a:r>
            <a:r>
              <a:rPr lang="uk-UA" sz="2500" dirty="0"/>
              <a:t> мембрані збуджувального синапсу та генерація ПД на мембрані </a:t>
            </a:r>
            <a:r>
              <a:rPr lang="uk-UA" sz="2500" dirty="0" err="1"/>
              <a:t>аксонного</a:t>
            </a:r>
            <a:r>
              <a:rPr lang="uk-UA" sz="2500" dirty="0"/>
              <a:t> горбика</a:t>
            </a:r>
          </a:p>
        </p:txBody>
      </p:sp>
    </p:spTree>
    <p:extLst>
      <p:ext uri="{BB962C8B-B14F-4D97-AF65-F5344CB8AC3E}">
        <p14:creationId xmlns:p14="http://schemas.microsoft.com/office/powerpoint/2010/main" val="2923818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1" y="2852936"/>
            <a:ext cx="4850526" cy="39510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567" y="33266"/>
            <a:ext cx="4926845" cy="3251718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 flipH="1">
            <a:off x="702838" y="1912556"/>
            <a:ext cx="24482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500" b="1" dirty="0" err="1"/>
              <a:t>Нейромедіатор</a:t>
            </a:r>
            <a:r>
              <a:rPr lang="uk-UA" sz="2500" b="1" dirty="0"/>
              <a:t> ацетилхолін</a:t>
            </a:r>
            <a:endParaRPr lang="uk-UA" sz="2500" dirty="0"/>
          </a:p>
        </p:txBody>
      </p:sp>
      <p:sp>
        <p:nvSpPr>
          <p:cNvPr id="7" name="Прямокутник 6"/>
          <p:cNvSpPr/>
          <p:nvPr/>
        </p:nvSpPr>
        <p:spPr>
          <a:xfrm flipH="1">
            <a:off x="5940152" y="3501008"/>
            <a:ext cx="24482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500" b="1" dirty="0" err="1"/>
              <a:t>Нейромедіатор</a:t>
            </a:r>
            <a:r>
              <a:rPr lang="uk-UA" sz="2500" b="1" dirty="0"/>
              <a:t> </a:t>
            </a:r>
            <a:r>
              <a:rPr lang="uk-UA" sz="2500" b="1" dirty="0" err="1"/>
              <a:t>глутамат</a:t>
            </a:r>
            <a:endParaRPr lang="uk-UA" sz="2500" dirty="0"/>
          </a:p>
        </p:txBody>
      </p:sp>
    </p:spTree>
    <p:extLst>
      <p:ext uri="{BB962C8B-B14F-4D97-AF65-F5344CB8AC3E}">
        <p14:creationId xmlns:p14="http://schemas.microsoft.com/office/powerpoint/2010/main" val="1508258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2" y="29974"/>
            <a:ext cx="5520680" cy="6768391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5763884" y="1215819"/>
            <a:ext cx="32403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Схема центрального гальмування за І. М. </a:t>
            </a:r>
            <a:r>
              <a:rPr lang="uk-UA" sz="2400" b="1" dirty="0" err="1"/>
              <a:t>Сєчєновим</a:t>
            </a:r>
            <a:r>
              <a:rPr lang="uk-UA" sz="2400" b="1" dirty="0"/>
              <a:t>.</a:t>
            </a:r>
          </a:p>
          <a:p>
            <a:r>
              <a:rPr lang="uk-UA" sz="2400" dirty="0"/>
              <a:t>На схемі показано розповсюдження нервових імпульсів від гальмівних нейронів стовбура мозку до спинного мозку при накладанні кристалика </a:t>
            </a:r>
            <a:r>
              <a:rPr lang="en-US" sz="2400" dirty="0" err="1"/>
              <a:t>NaCI</a:t>
            </a:r>
            <a:r>
              <a:rPr lang="en-US" sz="2400" dirty="0"/>
              <a:t> </a:t>
            </a:r>
            <a:r>
              <a:rPr lang="uk-UA" sz="2400" dirty="0"/>
              <a:t>на ділянку зорових горбів</a:t>
            </a:r>
          </a:p>
        </p:txBody>
      </p:sp>
    </p:spTree>
    <p:extLst>
      <p:ext uri="{BB962C8B-B14F-4D97-AF65-F5344CB8AC3E}">
        <p14:creationId xmlns:p14="http://schemas.microsoft.com/office/powerpoint/2010/main" val="828538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290672" y="1556792"/>
            <a:ext cx="2853328" cy="40577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b="1" dirty="0"/>
              <a:t>Механізм розвитку ГПСП на </a:t>
            </a:r>
            <a:r>
              <a:rPr lang="uk-UA" b="1" dirty="0" err="1"/>
              <a:t>постсинаптичній</a:t>
            </a:r>
            <a:r>
              <a:rPr lang="uk-UA" b="1" dirty="0"/>
              <a:t> мембрані збуджувального нейрона ЦНС.</a:t>
            </a:r>
          </a:p>
          <a:p>
            <a:pPr marL="258763" indent="-258763">
              <a:buNone/>
            </a:pPr>
            <a:r>
              <a:rPr lang="uk-UA" dirty="0"/>
              <a:t>І - графік розвитку ГПСП на </a:t>
            </a:r>
            <a:r>
              <a:rPr lang="uk-UA" dirty="0" err="1"/>
              <a:t>постсинаптичній</a:t>
            </a:r>
            <a:r>
              <a:rPr lang="uk-UA" dirty="0"/>
              <a:t> мембрані;</a:t>
            </a:r>
          </a:p>
          <a:p>
            <a:pPr marL="258763" indent="-258763">
              <a:buNone/>
            </a:pPr>
            <a:r>
              <a:rPr lang="uk-UA" dirty="0"/>
              <a:t>2 - графік розвитку </a:t>
            </a:r>
            <a:r>
              <a:rPr lang="uk-UA" dirty="0" err="1"/>
              <a:t>гіперполяризації</a:t>
            </a:r>
            <a:r>
              <a:rPr lang="uk-UA" dirty="0"/>
              <a:t> на мембрані </a:t>
            </a:r>
            <a:r>
              <a:rPr lang="uk-UA" dirty="0" err="1"/>
              <a:t>аксонного</a:t>
            </a:r>
            <a:r>
              <a:rPr lang="uk-UA" dirty="0"/>
              <a:t> горбика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5" y="65071"/>
            <a:ext cx="6202639" cy="673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01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43407" y="5600373"/>
            <a:ext cx="8640960" cy="116837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b="1" dirty="0" err="1"/>
              <a:t>Постсинаптичне</a:t>
            </a:r>
            <a:r>
              <a:rPr lang="uk-UA" b="1" dirty="0"/>
              <a:t> гальмування за участю клітини </a:t>
            </a:r>
            <a:r>
              <a:rPr lang="uk-UA" b="1" dirty="0" err="1"/>
              <a:t>Реншоу</a:t>
            </a:r>
            <a:r>
              <a:rPr lang="uk-UA" b="1" dirty="0"/>
              <a:t>.</a:t>
            </a:r>
          </a:p>
          <a:p>
            <a:pPr marL="0" indent="0">
              <a:buNone/>
            </a:pPr>
            <a:r>
              <a:rPr lang="uk-UA" dirty="0" err="1"/>
              <a:t>Колатералі</a:t>
            </a:r>
            <a:r>
              <a:rPr lang="uk-UA" dirty="0"/>
              <a:t> збуджувального аксона контактують із гальмівною клітиною </a:t>
            </a:r>
            <a:r>
              <a:rPr lang="uk-UA" dirty="0" err="1"/>
              <a:t>Реншоу</a:t>
            </a:r>
            <a:r>
              <a:rPr lang="uk-UA" dirty="0"/>
              <a:t>, яка виділяє гальмівний медіатор (ГАМК) на тіло збуджувального нейрона і гальмує його активність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9" y="73926"/>
            <a:ext cx="8731135" cy="536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85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35027" y="5013176"/>
            <a:ext cx="8735445" cy="1681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 err="1"/>
              <a:t>Пресинаптичне</a:t>
            </a:r>
            <a:r>
              <a:rPr lang="uk-UA" b="1" dirty="0"/>
              <a:t> гальмування.</a:t>
            </a:r>
          </a:p>
          <a:p>
            <a:pPr marL="0" indent="0">
              <a:buNone/>
            </a:pPr>
            <a:r>
              <a:rPr lang="uk-UA" dirty="0"/>
              <a:t>Пригнічується виділення медіатору в збуджувальних синапсах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10" y="130960"/>
            <a:ext cx="8821146" cy="475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23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62074"/>
          </a:xfrm>
        </p:spPr>
        <p:txBody>
          <a:bodyPr>
            <a:noAutofit/>
          </a:bodyPr>
          <a:lstStyle/>
          <a:p>
            <a:r>
              <a:rPr lang="uk-UA" sz="3600" dirty="0" err="1"/>
              <a:t>Реципрокне</a:t>
            </a:r>
            <a:r>
              <a:rPr lang="uk-UA" sz="3600" dirty="0"/>
              <a:t> гальмування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0" y="917615"/>
            <a:ext cx="6077536" cy="5791501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6291064" y="2131493"/>
            <a:ext cx="275313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000" b="1" i="1" dirty="0">
                <a:solidFill>
                  <a:srgbClr val="FF0000"/>
                </a:solidFill>
              </a:rPr>
              <a:t>Значення гальмування: </a:t>
            </a:r>
            <a:r>
              <a:rPr lang="uk-UA" sz="3000" dirty="0"/>
              <a:t>автоматична регуляція точних рухів згинання і розгинання</a:t>
            </a:r>
          </a:p>
        </p:txBody>
      </p:sp>
    </p:spTree>
    <p:extLst>
      <p:ext uri="{BB962C8B-B14F-4D97-AF65-F5344CB8AC3E}">
        <p14:creationId xmlns:p14="http://schemas.microsoft.com/office/powerpoint/2010/main" val="16706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257" y="188640"/>
            <a:ext cx="8229600" cy="562074"/>
          </a:xfrm>
        </p:spPr>
        <p:txBody>
          <a:bodyPr>
            <a:noAutofit/>
          </a:bodyPr>
          <a:lstStyle/>
          <a:p>
            <a:r>
              <a:rPr lang="uk-UA" sz="3600" dirty="0"/>
              <a:t>Зворотне гальмування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139952" y="1212979"/>
            <a:ext cx="4690864" cy="25760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000" b="1" dirty="0"/>
              <a:t>Зворотне гальмування.</a:t>
            </a:r>
          </a:p>
          <a:p>
            <a:pPr marL="715963" indent="-715963">
              <a:buNone/>
            </a:pPr>
            <a:r>
              <a:rPr lang="uk-UA" sz="3000" dirty="0"/>
              <a:t>1 –  збуджувальний нейрон;</a:t>
            </a:r>
          </a:p>
          <a:p>
            <a:pPr marL="636588" indent="-636588">
              <a:buNone/>
            </a:pPr>
            <a:r>
              <a:rPr lang="uk-UA" sz="3000" dirty="0"/>
              <a:t>2 – гальмівна клітина </a:t>
            </a:r>
            <a:r>
              <a:rPr lang="uk-UA" sz="3000" dirty="0" err="1"/>
              <a:t>Реншоу</a:t>
            </a:r>
            <a:endParaRPr lang="uk-UA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58" y="1196752"/>
            <a:ext cx="3390662" cy="5404445"/>
          </a:xfrm>
          <a:prstGeom prst="rect">
            <a:avLst/>
          </a:prstGeom>
        </p:spPr>
      </p:pic>
      <p:sp>
        <p:nvSpPr>
          <p:cNvPr id="5" name="Місце для вмісту 2"/>
          <p:cNvSpPr txBox="1">
            <a:spLocks/>
          </p:cNvSpPr>
          <p:nvPr/>
        </p:nvSpPr>
        <p:spPr>
          <a:xfrm>
            <a:off x="4159830" y="3826560"/>
            <a:ext cx="4690864" cy="29089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b="1" i="1" dirty="0">
                <a:solidFill>
                  <a:srgbClr val="FF0000"/>
                </a:solidFill>
              </a:rPr>
              <a:t>Значення гальмування: </a:t>
            </a:r>
            <a:r>
              <a:rPr lang="uk-UA" dirty="0"/>
              <a:t>забезпечення підтримки помірного м'язового тонусу. </a:t>
            </a:r>
            <a:r>
              <a:rPr lang="uk-UA" dirty="0">
                <a:solidFill>
                  <a:srgbClr val="FF0000"/>
                </a:solidFill>
              </a:rPr>
              <a:t>Недосконалість цього гальмування </a:t>
            </a:r>
            <a:r>
              <a:rPr lang="uk-UA" dirty="0"/>
              <a:t>є одним із механізмів розвитку дитячого церебрального паралічу.</a:t>
            </a:r>
            <a:endParaRPr lang="uk-UA" sz="3000" dirty="0"/>
          </a:p>
        </p:txBody>
      </p:sp>
    </p:spTree>
    <p:extLst>
      <p:ext uri="{BB962C8B-B14F-4D97-AF65-F5344CB8AC3E}">
        <p14:creationId xmlns:p14="http://schemas.microsoft.com/office/powerpoint/2010/main" val="3270484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sz="3600" dirty="0"/>
              <a:t>Латеральне гальмування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219152" y="1084640"/>
            <a:ext cx="4755276" cy="28008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1" dirty="0"/>
              <a:t>Латеральне гальмування.</a:t>
            </a:r>
          </a:p>
          <a:p>
            <a:pPr marL="0" indent="0">
              <a:buNone/>
            </a:pPr>
            <a:r>
              <a:rPr lang="uk-UA" sz="2800" dirty="0"/>
              <a:t>Вставна гальмівна клітина (КР) між двома збуджувальними нейронами одночасно гальмує обидва нейрони (1-2)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70499"/>
            <a:ext cx="4029700" cy="5498861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4068305" y="3899848"/>
            <a:ext cx="48868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>
                <a:solidFill>
                  <a:srgbClr val="FF0000"/>
                </a:solidFill>
              </a:rPr>
              <a:t>Значення:</a:t>
            </a:r>
            <a:r>
              <a:rPr lang="uk-UA" sz="2800" dirty="0"/>
              <a:t> обмежує іррадіацію збудження, виділяє суттєві сигнали із загального фону, наприклад, у сітківці ока для покращення контрасту предмету, що розглядається</a:t>
            </a:r>
          </a:p>
        </p:txBody>
      </p:sp>
    </p:spTree>
    <p:extLst>
      <p:ext uri="{BB962C8B-B14F-4D97-AF65-F5344CB8AC3E}">
        <p14:creationId xmlns:p14="http://schemas.microsoft.com/office/powerpoint/2010/main" val="2383500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860033" y="150230"/>
            <a:ext cx="4104455" cy="6707770"/>
          </a:xfrm>
        </p:spPr>
        <p:txBody>
          <a:bodyPr>
            <a:normAutofit fontScale="92500" lnSpcReduction="10000"/>
          </a:bodyPr>
          <a:lstStyle/>
          <a:p>
            <a:r>
              <a:rPr lang="uk-UA" sz="2800" dirty="0"/>
              <a:t>ГАМК – основний </a:t>
            </a:r>
            <a:r>
              <a:rPr lang="uk-UA" sz="2800" dirty="0" err="1"/>
              <a:t>нейромедіатор</a:t>
            </a:r>
            <a:r>
              <a:rPr lang="uk-UA" sz="2800" dirty="0"/>
              <a:t>, що бере участь у процесах </a:t>
            </a:r>
            <a:r>
              <a:rPr lang="uk-UA" sz="2800" b="1" dirty="0">
                <a:solidFill>
                  <a:srgbClr val="FF0000"/>
                </a:solidFill>
              </a:rPr>
              <a:t>центрального гальмування у головному мозку</a:t>
            </a:r>
          </a:p>
          <a:p>
            <a:endParaRPr lang="uk-UA" sz="2800" b="1" dirty="0">
              <a:solidFill>
                <a:srgbClr val="FF0000"/>
              </a:solidFill>
            </a:endParaRPr>
          </a:p>
          <a:p>
            <a:r>
              <a:rPr lang="uk-UA" sz="2800" dirty="0"/>
              <a:t>50% усіх </a:t>
            </a:r>
            <a:r>
              <a:rPr lang="uk-UA" sz="2800" dirty="0" err="1"/>
              <a:t>терміналей</a:t>
            </a:r>
            <a:r>
              <a:rPr lang="uk-UA" sz="2800" dirty="0"/>
              <a:t> нервової системи містять ГАМК</a:t>
            </a:r>
          </a:p>
          <a:p>
            <a:endParaRPr lang="uk-UA" sz="2800" dirty="0"/>
          </a:p>
          <a:p>
            <a:r>
              <a:rPr lang="uk-UA" sz="2800" dirty="0"/>
              <a:t>Рецептори –</a:t>
            </a:r>
            <a:r>
              <a:rPr lang="uk-UA" sz="2800" b="1" dirty="0">
                <a:solidFill>
                  <a:srgbClr val="FF0000"/>
                </a:solidFill>
              </a:rPr>
              <a:t> ГАМК</a:t>
            </a:r>
            <a:r>
              <a:rPr lang="uk-UA" sz="2800" b="1" baseline="-25000" dirty="0">
                <a:solidFill>
                  <a:srgbClr val="FF0000"/>
                </a:solidFill>
              </a:rPr>
              <a:t>А</a:t>
            </a:r>
            <a:r>
              <a:rPr lang="uk-UA" sz="2800" dirty="0"/>
              <a:t>; </a:t>
            </a:r>
            <a:r>
              <a:rPr lang="uk-UA" sz="2800" b="1" dirty="0">
                <a:solidFill>
                  <a:srgbClr val="FF0000"/>
                </a:solidFill>
              </a:rPr>
              <a:t>ГАМК</a:t>
            </a:r>
            <a:r>
              <a:rPr lang="uk-UA" sz="2800" b="1" baseline="-25000" dirty="0">
                <a:solidFill>
                  <a:srgbClr val="FF0000"/>
                </a:solidFill>
              </a:rPr>
              <a:t>В</a:t>
            </a:r>
            <a:r>
              <a:rPr lang="uk-UA" sz="2800" dirty="0"/>
              <a:t> – всі відділи ЦНС</a:t>
            </a:r>
          </a:p>
          <a:p>
            <a:endParaRPr lang="uk-UA" sz="2800" dirty="0"/>
          </a:p>
          <a:p>
            <a:r>
              <a:rPr lang="uk-UA" sz="2800" dirty="0"/>
              <a:t>Навчання, пам’ять, моторна функція, </a:t>
            </a:r>
            <a:r>
              <a:rPr lang="uk-UA" sz="2800" b="1" dirty="0">
                <a:solidFill>
                  <a:srgbClr val="FF0000"/>
                </a:solidFill>
              </a:rPr>
              <a:t>судомний поріг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10492"/>
          <a:stretch/>
        </p:blipFill>
        <p:spPr>
          <a:xfrm>
            <a:off x="539552" y="829683"/>
            <a:ext cx="3844580" cy="3708329"/>
          </a:xfrm>
          <a:prstGeom prst="rect">
            <a:avLst/>
          </a:prstGeom>
        </p:spPr>
      </p:pic>
      <p:sp>
        <p:nvSpPr>
          <p:cNvPr id="5" name="Місце для вмісту 2"/>
          <p:cNvSpPr txBox="1">
            <a:spLocks/>
          </p:cNvSpPr>
          <p:nvPr/>
        </p:nvSpPr>
        <p:spPr>
          <a:xfrm>
            <a:off x="4071678" y="480086"/>
            <a:ext cx="26026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/>
          </a:p>
        </p:txBody>
      </p:sp>
      <p:sp>
        <p:nvSpPr>
          <p:cNvPr id="6" name="Місце для вмісту 2"/>
          <p:cNvSpPr txBox="1">
            <a:spLocks/>
          </p:cNvSpPr>
          <p:nvPr/>
        </p:nvSpPr>
        <p:spPr>
          <a:xfrm>
            <a:off x="5372994" y="1052736"/>
            <a:ext cx="26026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/>
          </a:p>
        </p:txBody>
      </p:sp>
      <p:sp>
        <p:nvSpPr>
          <p:cNvPr id="7" name="Місце для вмісту 2"/>
          <p:cNvSpPr txBox="1">
            <a:spLocks/>
          </p:cNvSpPr>
          <p:nvPr/>
        </p:nvSpPr>
        <p:spPr>
          <a:xfrm>
            <a:off x="1767707" y="150230"/>
            <a:ext cx="1417176" cy="88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ГАМК</a:t>
            </a:r>
          </a:p>
        </p:txBody>
      </p:sp>
      <p:sp>
        <p:nvSpPr>
          <p:cNvPr id="8" name="Місце для вмісту 2"/>
          <p:cNvSpPr txBox="1">
            <a:spLocks/>
          </p:cNvSpPr>
          <p:nvPr/>
        </p:nvSpPr>
        <p:spPr>
          <a:xfrm>
            <a:off x="165691" y="4730742"/>
            <a:ext cx="4707714" cy="17544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dirty="0"/>
              <a:t>Асоційовані захворювання:</a:t>
            </a:r>
          </a:p>
          <a:p>
            <a:pPr marL="514350" indent="-514350">
              <a:buAutoNum type="arabicParenR"/>
            </a:pPr>
            <a:r>
              <a:rPr lang="uk-UA" sz="2400" b="1" dirty="0"/>
              <a:t>Епілепсія</a:t>
            </a:r>
            <a:r>
              <a:rPr lang="uk-UA" sz="2400" dirty="0"/>
              <a:t> – </a:t>
            </a:r>
            <a:r>
              <a:rPr lang="uk-UA" sz="2400" dirty="0" err="1"/>
              <a:t>антиконвульсанти</a:t>
            </a:r>
            <a:endParaRPr lang="uk-UA" sz="2400" dirty="0"/>
          </a:p>
          <a:p>
            <a:pPr marL="514350" indent="-514350">
              <a:buAutoNum type="arabicParenR"/>
            </a:pPr>
            <a:r>
              <a:rPr lang="uk-UA" sz="2400" b="1" dirty="0"/>
              <a:t>Тривога</a:t>
            </a:r>
            <a:r>
              <a:rPr lang="uk-UA" sz="2400" dirty="0"/>
              <a:t> – </a:t>
            </a:r>
            <a:r>
              <a:rPr lang="uk-UA" sz="2400" dirty="0" err="1"/>
              <a:t>бензодиазепіни</a:t>
            </a:r>
            <a:endParaRPr lang="uk-UA" sz="2400" dirty="0"/>
          </a:p>
          <a:p>
            <a:pPr marL="514350" indent="-514350">
              <a:buAutoNum type="arabicParenR"/>
            </a:pPr>
            <a:r>
              <a:rPr lang="uk-UA" sz="2400" b="1" dirty="0"/>
              <a:t>Розлади сну </a:t>
            </a:r>
            <a:r>
              <a:rPr lang="uk-UA" sz="2400" dirty="0"/>
              <a:t>– снодійні</a:t>
            </a:r>
          </a:p>
        </p:txBody>
      </p:sp>
    </p:spTree>
    <p:extLst>
      <p:ext uri="{BB962C8B-B14F-4D97-AF65-F5344CB8AC3E}">
        <p14:creationId xmlns:p14="http://schemas.microsoft.com/office/powerpoint/2010/main" val="449993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6" b="28963"/>
          <a:stretch/>
        </p:blipFill>
        <p:spPr>
          <a:xfrm>
            <a:off x="126977" y="130830"/>
            <a:ext cx="4433926" cy="2002025"/>
          </a:xfrm>
        </p:spPr>
      </p:pic>
      <p:sp>
        <p:nvSpPr>
          <p:cNvPr id="6" name="Місце для вмісту 2"/>
          <p:cNvSpPr txBox="1">
            <a:spLocks/>
          </p:cNvSpPr>
          <p:nvPr/>
        </p:nvSpPr>
        <p:spPr>
          <a:xfrm>
            <a:off x="356911" y="3789040"/>
            <a:ext cx="3902253" cy="1754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dirty="0"/>
              <a:t>Асоційовані захворювання:</a:t>
            </a:r>
          </a:p>
          <a:p>
            <a:pPr marL="514350" indent="-514350">
              <a:buAutoNum type="arabicParenR"/>
            </a:pPr>
            <a:r>
              <a:rPr lang="uk-UA" sz="2400" b="1" dirty="0"/>
              <a:t>Старт-синдром</a:t>
            </a:r>
            <a:r>
              <a:rPr lang="uk-UA" sz="2400" dirty="0"/>
              <a:t>  (</a:t>
            </a:r>
            <a:r>
              <a:rPr lang="uk-UA" sz="2400" dirty="0" err="1"/>
              <a:t>гіперефлексія</a:t>
            </a:r>
            <a:r>
              <a:rPr lang="uk-UA" sz="2400" dirty="0"/>
              <a:t>) </a:t>
            </a:r>
          </a:p>
        </p:txBody>
      </p:sp>
      <p:sp>
        <p:nvSpPr>
          <p:cNvPr id="7" name="Місце для вмісту 2"/>
          <p:cNvSpPr txBox="1">
            <a:spLocks/>
          </p:cNvSpPr>
          <p:nvPr/>
        </p:nvSpPr>
        <p:spPr>
          <a:xfrm>
            <a:off x="845768" y="2501465"/>
            <a:ext cx="2929001" cy="6006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dirty="0"/>
              <a:t>Гліцин – ліки??</a:t>
            </a:r>
          </a:p>
        </p:txBody>
      </p:sp>
      <p:sp>
        <p:nvSpPr>
          <p:cNvPr id="8" name="Місце для вмісту 2"/>
          <p:cNvSpPr txBox="1">
            <a:spLocks/>
          </p:cNvSpPr>
          <p:nvPr/>
        </p:nvSpPr>
        <p:spPr>
          <a:xfrm>
            <a:off x="4560903" y="150230"/>
            <a:ext cx="4403585" cy="670777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900" dirty="0"/>
              <a:t>Гліцин –  </a:t>
            </a:r>
            <a:r>
              <a:rPr lang="uk-UA" sz="2900" dirty="0" err="1"/>
              <a:t>нейромедіатор</a:t>
            </a:r>
            <a:r>
              <a:rPr lang="uk-UA" sz="2900" dirty="0"/>
              <a:t>, що бере участь у процесах </a:t>
            </a:r>
            <a:r>
              <a:rPr lang="uk-UA" sz="2900" b="1" dirty="0">
                <a:solidFill>
                  <a:srgbClr val="FF0000"/>
                </a:solidFill>
              </a:rPr>
              <a:t>центрального гальмування у </a:t>
            </a:r>
            <a:r>
              <a:rPr lang="uk-UA" sz="2900" b="1" dirty="0" err="1">
                <a:solidFill>
                  <a:srgbClr val="FF0000"/>
                </a:solidFill>
              </a:rPr>
              <a:t>спмнному</a:t>
            </a:r>
            <a:r>
              <a:rPr lang="uk-UA" sz="2900" b="1" dirty="0">
                <a:solidFill>
                  <a:srgbClr val="FF0000"/>
                </a:solidFill>
              </a:rPr>
              <a:t> мозку</a:t>
            </a:r>
          </a:p>
          <a:p>
            <a:endParaRPr lang="uk-UA" sz="2900" b="1" dirty="0">
              <a:solidFill>
                <a:srgbClr val="FF0000"/>
              </a:solidFill>
            </a:endParaRPr>
          </a:p>
          <a:p>
            <a:r>
              <a:rPr lang="uk-UA" sz="2900" dirty="0"/>
              <a:t>Синтез </a:t>
            </a:r>
            <a:r>
              <a:rPr lang="uk-UA" sz="2900" b="1" dirty="0">
                <a:solidFill>
                  <a:srgbClr val="FF0000"/>
                </a:solidFill>
              </a:rPr>
              <a:t>у клітинах </a:t>
            </a:r>
            <a:r>
              <a:rPr lang="uk-UA" sz="2900" b="1" dirty="0" err="1">
                <a:solidFill>
                  <a:srgbClr val="FF0000"/>
                </a:solidFill>
              </a:rPr>
              <a:t>Реншоу</a:t>
            </a:r>
            <a:r>
              <a:rPr lang="uk-UA" sz="2900" b="1" dirty="0">
                <a:solidFill>
                  <a:srgbClr val="FF0000"/>
                </a:solidFill>
              </a:rPr>
              <a:t> і довгастому мозку</a:t>
            </a:r>
            <a:r>
              <a:rPr lang="uk-UA" sz="2900" dirty="0"/>
              <a:t>. Гліцинові рецептори є практично в усіх ділянках головного та спинного мозку </a:t>
            </a:r>
            <a:r>
              <a:rPr lang="uk-UA" sz="2900" b="1" dirty="0">
                <a:solidFill>
                  <a:srgbClr val="FF0000"/>
                </a:solidFill>
              </a:rPr>
              <a:t>(</a:t>
            </a:r>
            <a:r>
              <a:rPr lang="en-US" sz="2900" b="1" dirty="0" err="1">
                <a:solidFill>
                  <a:srgbClr val="FF0000"/>
                </a:solidFill>
              </a:rPr>
              <a:t>GlyR</a:t>
            </a:r>
            <a:r>
              <a:rPr lang="en-US" sz="2900" b="1" dirty="0">
                <a:solidFill>
                  <a:srgbClr val="FF0000"/>
                </a:solidFill>
              </a:rPr>
              <a:t>)</a:t>
            </a:r>
            <a:endParaRPr lang="uk-UA" sz="2900" b="1" dirty="0">
              <a:solidFill>
                <a:srgbClr val="FF0000"/>
              </a:solidFill>
            </a:endParaRPr>
          </a:p>
          <a:p>
            <a:endParaRPr lang="uk-UA" sz="2900" dirty="0"/>
          </a:p>
          <a:p>
            <a:r>
              <a:rPr lang="uk-UA" sz="2900" dirty="0"/>
              <a:t>Гліцин викликає гальмівну дію на нейрони зменшуючи виділення збуджуючої АК </a:t>
            </a:r>
            <a:r>
              <a:rPr lang="uk-UA" sz="2900" dirty="0" err="1"/>
              <a:t>глутамату</a:t>
            </a:r>
            <a:r>
              <a:rPr lang="uk-UA" sz="2900" dirty="0"/>
              <a:t> і підвищує виділення ГАМК</a:t>
            </a:r>
          </a:p>
          <a:p>
            <a:endParaRPr lang="uk-UA" sz="2900" dirty="0"/>
          </a:p>
          <a:p>
            <a:r>
              <a:rPr lang="uk-UA" sz="2900" dirty="0"/>
              <a:t>Регуляція </a:t>
            </a:r>
            <a:r>
              <a:rPr lang="uk-UA" sz="2900" b="1" dirty="0">
                <a:solidFill>
                  <a:srgbClr val="FF0000"/>
                </a:solidFill>
              </a:rPr>
              <a:t>рефлекторної  дії спинного мозку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8085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788024" y="99391"/>
            <a:ext cx="4248472" cy="66419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550" b="1" dirty="0"/>
              <a:t>Будова електричного синапсу:</a:t>
            </a:r>
          </a:p>
          <a:p>
            <a:pPr marL="357188" indent="-357188">
              <a:buNone/>
            </a:pPr>
            <a:r>
              <a:rPr lang="uk-UA" sz="2550" dirty="0"/>
              <a:t>а - </a:t>
            </a:r>
            <a:r>
              <a:rPr lang="uk-UA" sz="2550" dirty="0" err="1"/>
              <a:t>коннексон</a:t>
            </a:r>
            <a:r>
              <a:rPr lang="uk-UA" sz="2550" dirty="0"/>
              <a:t> у закритому стані;</a:t>
            </a:r>
          </a:p>
          <a:p>
            <a:pPr marL="357188" indent="-357188">
              <a:buNone/>
            </a:pPr>
            <a:r>
              <a:rPr lang="uk-UA" sz="2550" dirty="0"/>
              <a:t>b - </a:t>
            </a:r>
            <a:r>
              <a:rPr lang="uk-UA" sz="2550" dirty="0" err="1"/>
              <a:t>коннексон</a:t>
            </a:r>
            <a:r>
              <a:rPr lang="uk-UA" sz="2550" dirty="0"/>
              <a:t> у відкритому стані;</a:t>
            </a:r>
          </a:p>
          <a:p>
            <a:pPr marL="357188" indent="-357188">
              <a:buNone/>
            </a:pPr>
            <a:r>
              <a:rPr lang="uk-UA" sz="2550" dirty="0"/>
              <a:t>с - </a:t>
            </a:r>
            <a:r>
              <a:rPr lang="uk-UA" sz="2550" dirty="0" err="1"/>
              <a:t>коннексон</a:t>
            </a:r>
            <a:r>
              <a:rPr lang="uk-UA" sz="2550" dirty="0"/>
              <a:t>, вбудований в мембрану;</a:t>
            </a:r>
          </a:p>
          <a:p>
            <a:pPr marL="357188" indent="-357188">
              <a:buNone/>
            </a:pPr>
            <a:r>
              <a:rPr lang="uk-UA" sz="2550" dirty="0"/>
              <a:t>d - мономер </a:t>
            </a:r>
            <a:r>
              <a:rPr lang="uk-UA" sz="2550" dirty="0" err="1"/>
              <a:t>коннексину</a:t>
            </a:r>
            <a:r>
              <a:rPr lang="uk-UA" sz="2550" dirty="0"/>
              <a:t>;</a:t>
            </a:r>
          </a:p>
          <a:p>
            <a:pPr marL="357188" indent="-357188">
              <a:buNone/>
            </a:pPr>
            <a:r>
              <a:rPr lang="uk-UA" sz="2550" dirty="0"/>
              <a:t>е - плазматична мембрана;</a:t>
            </a:r>
          </a:p>
          <a:p>
            <a:pPr marL="357188" indent="-357188">
              <a:buNone/>
            </a:pPr>
            <a:r>
              <a:rPr lang="uk-UA" sz="2550" dirty="0"/>
              <a:t>f - міжклітинний простір;</a:t>
            </a:r>
          </a:p>
          <a:p>
            <a:pPr marL="357188" indent="-357188">
              <a:buNone/>
            </a:pPr>
            <a:r>
              <a:rPr lang="uk-UA" sz="2550" dirty="0"/>
              <a:t>g - проміжок у 2-4 нанометри в електричному </a:t>
            </a:r>
            <a:r>
              <a:rPr lang="uk-UA" sz="2550" dirty="0" err="1"/>
              <a:t>синапсі</a:t>
            </a:r>
            <a:r>
              <a:rPr lang="uk-UA" sz="2550" dirty="0"/>
              <a:t>;</a:t>
            </a:r>
          </a:p>
          <a:p>
            <a:pPr marL="357188" indent="-357188">
              <a:buNone/>
            </a:pPr>
            <a:r>
              <a:rPr lang="uk-UA" sz="2550" dirty="0"/>
              <a:t>h - гідрофільний канал </a:t>
            </a:r>
            <a:r>
              <a:rPr lang="uk-UA" sz="2550" dirty="0" err="1"/>
              <a:t>коннексону</a:t>
            </a:r>
            <a:r>
              <a:rPr lang="uk-UA" sz="255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"/>
          <a:stretch/>
        </p:blipFill>
        <p:spPr>
          <a:xfrm>
            <a:off x="21906" y="2852936"/>
            <a:ext cx="5002631" cy="3672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5" b="13755"/>
          <a:stretch/>
        </p:blipFill>
        <p:spPr>
          <a:xfrm>
            <a:off x="55374" y="260647"/>
            <a:ext cx="4676336" cy="252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87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04" y="88107"/>
            <a:ext cx="5645426" cy="2931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7451" r="8001"/>
          <a:stretch/>
        </p:blipFill>
        <p:spPr>
          <a:xfrm>
            <a:off x="6051544" y="59636"/>
            <a:ext cx="2953308" cy="29711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b="2174"/>
          <a:stretch/>
        </p:blipFill>
        <p:spPr>
          <a:xfrm>
            <a:off x="1443404" y="3122079"/>
            <a:ext cx="6318126" cy="357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30" y="105641"/>
            <a:ext cx="8042530" cy="5627615"/>
          </a:xfrm>
          <a:prstGeom prst="rect">
            <a:avLst/>
          </a:prstGeom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672404" y="5196949"/>
            <a:ext cx="3384376" cy="1468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/>
              <a:t>Сумація збудження.</a:t>
            </a:r>
          </a:p>
          <a:p>
            <a:pPr marL="0" indent="0">
              <a:buNone/>
            </a:pPr>
            <a:r>
              <a:rPr lang="uk-UA" sz="2400" dirty="0"/>
              <a:t>А - часова сумація.</a:t>
            </a:r>
          </a:p>
          <a:p>
            <a:pPr marL="0" indent="0">
              <a:buNone/>
            </a:pPr>
            <a:r>
              <a:rPr lang="uk-UA" sz="2400" dirty="0"/>
              <a:t>Б - просторова сумація</a:t>
            </a:r>
          </a:p>
        </p:txBody>
      </p:sp>
    </p:spTree>
    <p:extLst>
      <p:ext uri="{BB962C8B-B14F-4D97-AF65-F5344CB8AC3E}">
        <p14:creationId xmlns:p14="http://schemas.microsoft.com/office/powerpoint/2010/main" val="746829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97" y="89323"/>
            <a:ext cx="6193333" cy="6687482"/>
          </a:xfrm>
          <a:prstGeom prst="rect">
            <a:avLst/>
          </a:prstGeom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361042" y="5275041"/>
            <a:ext cx="2663687" cy="1335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Розвиток часової сумації збудження нейрона</a:t>
            </a:r>
          </a:p>
        </p:txBody>
      </p:sp>
    </p:spTree>
    <p:extLst>
      <p:ext uri="{BB962C8B-B14F-4D97-AF65-F5344CB8AC3E}">
        <p14:creationId xmlns:p14="http://schemas.microsoft.com/office/powerpoint/2010/main" val="3678082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364088" y="3068960"/>
            <a:ext cx="3466728" cy="16847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Механізми виникнення просторової сумації збудження на нейроні ЦНС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78" y="95398"/>
            <a:ext cx="4935400" cy="664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31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947119" y="5013176"/>
            <a:ext cx="3600400" cy="1396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Механізми просторової сумації ЗПСП і ГПСП на нейроні ЦНС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5" y="109128"/>
            <a:ext cx="4280521" cy="47006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705" y="109127"/>
            <a:ext cx="4577228" cy="36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62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12" y="423862"/>
            <a:ext cx="8791575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76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Autofit/>
          </a:bodyPr>
          <a:lstStyle/>
          <a:p>
            <a:r>
              <a:rPr lang="uk-UA" sz="3600" dirty="0"/>
              <a:t>Реверберація збудження в нервовому ланцюжку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576" y="1268514"/>
            <a:ext cx="5338936" cy="23854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04" y="3838740"/>
            <a:ext cx="8825949" cy="285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29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292080" y="4400431"/>
            <a:ext cx="3528392" cy="1969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/>
              <a:t>Приклад довготривалої </a:t>
            </a:r>
            <a:r>
              <a:rPr lang="uk-UA" sz="2800" dirty="0" err="1"/>
              <a:t>потенціації</a:t>
            </a:r>
            <a:r>
              <a:rPr lang="uk-UA" sz="2800" dirty="0"/>
              <a:t> в </a:t>
            </a:r>
            <a:r>
              <a:rPr lang="uk-UA" sz="2800" dirty="0" err="1"/>
              <a:t>гіпокампі</a:t>
            </a:r>
            <a:r>
              <a:rPr lang="uk-UA" sz="2800" dirty="0"/>
              <a:t> мозку щура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62" y="4156525"/>
            <a:ext cx="4286250" cy="24574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6040" t="36219" r="7919" b="12594"/>
          <a:stretch/>
        </p:blipFill>
        <p:spPr>
          <a:xfrm>
            <a:off x="90303" y="65027"/>
            <a:ext cx="7416824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68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59881"/>
            <a:ext cx="6264696" cy="650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46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46477" y="4941168"/>
            <a:ext cx="3106688" cy="1108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/>
              <a:t>Дія </a:t>
            </a:r>
            <a:r>
              <a:rPr lang="uk-UA" sz="2800" dirty="0" err="1"/>
              <a:t>наркотизуючих</a:t>
            </a:r>
            <a:r>
              <a:rPr lang="uk-UA" sz="2800" dirty="0"/>
              <a:t> засобів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32656"/>
            <a:ext cx="4240618" cy="42484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454" y="332656"/>
            <a:ext cx="4209496" cy="4248472"/>
          </a:xfrm>
          <a:prstGeom prst="rect">
            <a:avLst/>
          </a:prstGeom>
        </p:spPr>
      </p:pic>
      <p:sp>
        <p:nvSpPr>
          <p:cNvPr id="7" name="Місце для вмісту 2"/>
          <p:cNvSpPr txBox="1">
            <a:spLocks/>
          </p:cNvSpPr>
          <p:nvPr/>
        </p:nvSpPr>
        <p:spPr>
          <a:xfrm>
            <a:off x="5285858" y="4940797"/>
            <a:ext cx="3106688" cy="11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sz="2800" dirty="0"/>
              <a:t>Дія психотропних засобів</a:t>
            </a:r>
          </a:p>
        </p:txBody>
      </p:sp>
    </p:spTree>
    <p:extLst>
      <p:ext uri="{BB962C8B-B14F-4D97-AF65-F5344CB8AC3E}">
        <p14:creationId xmlns:p14="http://schemas.microsoft.com/office/powerpoint/2010/main" val="223828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795" y="175167"/>
            <a:ext cx="7416824" cy="6507404"/>
          </a:xfrm>
          <a:prstGeom prst="rect">
            <a:avLst/>
          </a:prstGeom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926292" y="4430463"/>
            <a:ext cx="3178696" cy="2404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b="1" dirty="0"/>
              <a:t>Дивергентні нервові ланцюги: </a:t>
            </a:r>
            <a:r>
              <a:rPr lang="uk-UA" sz="2800" dirty="0"/>
              <a:t>1,2, 3 — збуджувальні синапси</a:t>
            </a:r>
          </a:p>
        </p:txBody>
      </p:sp>
    </p:spTree>
    <p:extLst>
      <p:ext uri="{BB962C8B-B14F-4D97-AF65-F5344CB8AC3E}">
        <p14:creationId xmlns:p14="http://schemas.microsoft.com/office/powerpoint/2010/main" val="813465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06" y="163782"/>
            <a:ext cx="8875595" cy="5550372"/>
          </a:xfrm>
          <a:prstGeom prst="rect">
            <a:avLst/>
          </a:prstGeom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63888" y="5157192"/>
            <a:ext cx="5256584" cy="1795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b="1" dirty="0"/>
              <a:t>Будова конвергентних нейронних ланцюгів:</a:t>
            </a:r>
          </a:p>
          <a:p>
            <a:pPr marL="0" indent="0">
              <a:buNone/>
            </a:pPr>
            <a:r>
              <a:rPr lang="uk-UA" sz="2800" dirty="0"/>
              <a:t>1,2,3 — збуджувальні синапси</a:t>
            </a:r>
          </a:p>
        </p:txBody>
      </p:sp>
    </p:spTree>
    <p:extLst>
      <p:ext uri="{BB962C8B-B14F-4D97-AF65-F5344CB8AC3E}">
        <p14:creationId xmlns:p14="http://schemas.microsoft.com/office/powerpoint/2010/main" val="2867945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4236" y="4509120"/>
            <a:ext cx="3898776" cy="1036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/>
              <a:t>Принцип субординації нервових центрів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2699" t="33201" r="28500" b="6600"/>
          <a:stretch/>
        </p:blipFill>
        <p:spPr>
          <a:xfrm>
            <a:off x="142996" y="548679"/>
            <a:ext cx="3505002" cy="32427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577" y="543103"/>
            <a:ext cx="5290107" cy="3248311"/>
          </a:xfrm>
          <a:prstGeom prst="rect">
            <a:avLst/>
          </a:prstGeom>
        </p:spPr>
      </p:pic>
      <p:sp>
        <p:nvSpPr>
          <p:cNvPr id="6" name="Місце для вмісту 2"/>
          <p:cNvSpPr txBox="1">
            <a:spLocks/>
          </p:cNvSpPr>
          <p:nvPr/>
        </p:nvSpPr>
        <p:spPr>
          <a:xfrm>
            <a:off x="4716016" y="4509120"/>
            <a:ext cx="3898776" cy="1036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sz="2800" dirty="0"/>
              <a:t>Принцип зворотної аферентації</a:t>
            </a:r>
          </a:p>
        </p:txBody>
      </p:sp>
    </p:spTree>
    <p:extLst>
      <p:ext uri="{BB962C8B-B14F-4D97-AF65-F5344CB8AC3E}">
        <p14:creationId xmlns:p14="http://schemas.microsoft.com/office/powerpoint/2010/main" val="1647941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99592" y="3429000"/>
            <a:ext cx="4176464" cy="676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/>
              <a:t>Типові гальмівні ланцюги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06" y="166222"/>
            <a:ext cx="6188571" cy="29849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088" y="3142974"/>
            <a:ext cx="2723701" cy="3610487"/>
          </a:xfrm>
          <a:prstGeom prst="rect">
            <a:avLst/>
          </a:prstGeom>
        </p:spPr>
      </p:pic>
      <p:sp>
        <p:nvSpPr>
          <p:cNvPr id="7" name="Місце для вмісту 2"/>
          <p:cNvSpPr txBox="1">
            <a:spLocks/>
          </p:cNvSpPr>
          <p:nvPr/>
        </p:nvSpPr>
        <p:spPr>
          <a:xfrm>
            <a:off x="6349683" y="1526910"/>
            <a:ext cx="2821226" cy="1627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sz="2800" dirty="0"/>
              <a:t>Схема </a:t>
            </a:r>
            <a:r>
              <a:rPr lang="uk-UA" sz="2800" dirty="0" err="1"/>
              <a:t>зв’язків</a:t>
            </a:r>
            <a:r>
              <a:rPr lang="uk-UA" sz="2800" dirty="0"/>
              <a:t> клітини </a:t>
            </a:r>
            <a:r>
              <a:rPr lang="uk-UA" sz="2800" dirty="0" err="1"/>
              <a:t>Реншоу</a:t>
            </a:r>
            <a:r>
              <a:rPr lang="uk-UA" sz="2800" dirty="0"/>
              <a:t> з </a:t>
            </a:r>
            <a:r>
              <a:rPr lang="uk-UA" sz="2800" dirty="0" err="1"/>
              <a:t>мотонейронами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255535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650404"/>
          </a:xfrm>
        </p:spPr>
        <p:txBody>
          <a:bodyPr>
            <a:normAutofit/>
          </a:bodyPr>
          <a:lstStyle/>
          <a:p>
            <a:r>
              <a:rPr lang="uk-UA" sz="3600" dirty="0"/>
              <a:t>Антагоністичні рефлекси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70054"/>
            <a:ext cx="8715945" cy="571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84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440"/>
            <a:ext cx="8229600" cy="685800"/>
          </a:xfrm>
        </p:spPr>
        <p:txBody>
          <a:bodyPr>
            <a:normAutofit/>
          </a:bodyPr>
          <a:lstStyle/>
          <a:p>
            <a:r>
              <a:rPr lang="uk-UA" sz="3600" dirty="0"/>
              <a:t>Синергічні рефлекси</a:t>
            </a: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77240"/>
            <a:ext cx="3089204" cy="22756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140968"/>
            <a:ext cx="3090478" cy="3384376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3672408" y="777240"/>
            <a:ext cx="536408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300" b="1" dirty="0"/>
              <a:t>Механізм збудження і гальмування </a:t>
            </a:r>
            <a:r>
              <a:rPr lang="el-GR" sz="2300" b="1" dirty="0"/>
              <a:t>α-</a:t>
            </a:r>
            <a:r>
              <a:rPr lang="uk-UA" sz="2300" b="1" dirty="0" err="1"/>
              <a:t>мотонейронів</a:t>
            </a:r>
            <a:r>
              <a:rPr lang="uk-UA" sz="2300" b="1" dirty="0"/>
              <a:t> спинного мозку під час скорочення і розслаблення скелетного м'яза:</a:t>
            </a:r>
          </a:p>
          <a:p>
            <a:r>
              <a:rPr lang="uk-UA" sz="2300" dirty="0"/>
              <a:t>А - м'яз розтягнутий і розслаблений, збуджуються м'язові рецептори (1);</a:t>
            </a:r>
          </a:p>
          <a:p>
            <a:r>
              <a:rPr lang="uk-UA" sz="2300" dirty="0"/>
              <a:t>Б - м'яз скорочений (напружений) і вкорочений, збуджуються сухожильні рецептори (2);</a:t>
            </a:r>
          </a:p>
          <a:p>
            <a:r>
              <a:rPr lang="uk-UA" sz="2300" dirty="0"/>
              <a:t>1 - м'язові рецептори (м'язові веретена);</a:t>
            </a:r>
          </a:p>
          <a:p>
            <a:r>
              <a:rPr lang="uk-UA" sz="2300" dirty="0"/>
              <a:t>2 - сухожилля м'язів і їх рецептори (рецептори Гольджі);</a:t>
            </a:r>
          </a:p>
          <a:p>
            <a:r>
              <a:rPr lang="uk-UA" sz="2300" dirty="0"/>
              <a:t>3 - </a:t>
            </a:r>
            <a:r>
              <a:rPr lang="uk-UA" sz="2300" dirty="0" err="1"/>
              <a:t>напівсегмент</a:t>
            </a:r>
            <a:r>
              <a:rPr lang="uk-UA" sz="2300" dirty="0"/>
              <a:t> спинного мозку. </a:t>
            </a:r>
            <a:r>
              <a:rPr lang="uk-UA" sz="2300" b="1" dirty="0"/>
              <a:t>Аферентна пульсація:</a:t>
            </a:r>
          </a:p>
          <a:p>
            <a:r>
              <a:rPr lang="uk-UA" sz="2300" dirty="0"/>
              <a:t>суцільна лінія - виражена,</a:t>
            </a:r>
          </a:p>
          <a:p>
            <a:r>
              <a:rPr lang="uk-UA" sz="2300" dirty="0"/>
              <a:t>пунктирна лінія - відсутня</a:t>
            </a:r>
          </a:p>
        </p:txBody>
      </p:sp>
    </p:spTree>
    <p:extLst>
      <p:ext uri="{BB962C8B-B14F-4D97-AF65-F5344CB8AC3E}">
        <p14:creationId xmlns:p14="http://schemas.microsoft.com/office/powerpoint/2010/main" val="4171361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5473"/>
            <a:ext cx="8229600" cy="619231"/>
          </a:xfrm>
        </p:spPr>
        <p:txBody>
          <a:bodyPr>
            <a:noAutofit/>
          </a:bodyPr>
          <a:lstStyle/>
          <a:p>
            <a:r>
              <a:rPr lang="uk-UA" sz="3600" dirty="0"/>
              <a:t>Союзні, або </a:t>
            </a:r>
            <a:r>
              <a:rPr lang="uk-UA" sz="3600" dirty="0" err="1"/>
              <a:t>алійовані</a:t>
            </a:r>
            <a:r>
              <a:rPr lang="uk-UA" sz="3600" dirty="0"/>
              <a:t> рефлекси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962" y="934323"/>
            <a:ext cx="5851365" cy="566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92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126"/>
            <a:ext cx="8229600" cy="681577"/>
          </a:xfrm>
        </p:spPr>
        <p:txBody>
          <a:bodyPr>
            <a:normAutofit/>
          </a:bodyPr>
          <a:lstStyle/>
          <a:p>
            <a:r>
              <a:rPr lang="uk-UA" sz="3600" dirty="0"/>
              <a:t>Ланцюгові рефлекси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840589"/>
            <a:ext cx="4261506" cy="5876807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5292080" y="2009278"/>
            <a:ext cx="3600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Особливістю ланцюгових рефлексів є те, що наступний із них може здійснюватися після попереднього</a:t>
            </a:r>
          </a:p>
        </p:txBody>
      </p:sp>
    </p:spTree>
    <p:extLst>
      <p:ext uri="{BB962C8B-B14F-4D97-AF65-F5344CB8AC3E}">
        <p14:creationId xmlns:p14="http://schemas.microsoft.com/office/powerpoint/2010/main" val="37998482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79512" y="3068960"/>
            <a:ext cx="8784976" cy="3672408"/>
          </a:xfrm>
        </p:spPr>
        <p:txBody>
          <a:bodyPr>
            <a:noAutofit/>
          </a:bodyPr>
          <a:lstStyle/>
          <a:p>
            <a:r>
              <a:rPr lang="uk-UA" sz="1700" i="1" dirty="0"/>
              <a:t>А – у складі</a:t>
            </a:r>
            <a:r>
              <a:rPr lang="uk-UA" sz="1700" dirty="0"/>
              <a:t> кожного пулу нейронів у центральній частині суцільним колом виділено нейрони з високою збудливістю (порогові). Навкруги </a:t>
            </a:r>
            <a:r>
              <a:rPr lang="uk-UA" sz="1700" i="1" dirty="0"/>
              <a:t>розташовуються менш</a:t>
            </a:r>
            <a:r>
              <a:rPr lang="uk-UA" sz="1700" dirty="0"/>
              <a:t> збудливі нейрони, створюючи </a:t>
            </a:r>
            <a:r>
              <a:rPr lang="uk-UA" sz="1700" dirty="0" err="1"/>
              <a:t>навколопорогову</a:t>
            </a:r>
            <a:r>
              <a:rPr lang="uk-UA" sz="1700" dirty="0"/>
              <a:t> кайму. У цих нейронах ЗПСП досягають лише підпорогових </a:t>
            </a:r>
            <a:r>
              <a:rPr lang="uk-UA" sz="1700" i="1" dirty="0"/>
              <a:t>значень при</a:t>
            </a:r>
            <a:r>
              <a:rPr lang="uk-UA" sz="1700" dirty="0"/>
              <a:t> роздільній активації входів І </a:t>
            </a:r>
            <a:r>
              <a:rPr lang="uk-UA" sz="1700" dirty="0" err="1"/>
              <a:t>і</a:t>
            </a:r>
            <a:r>
              <a:rPr lang="uk-UA" sz="1700" dirty="0"/>
              <a:t> </a:t>
            </a:r>
            <a:r>
              <a:rPr lang="en-US" sz="1700" dirty="0"/>
              <a:t>II. </a:t>
            </a:r>
            <a:r>
              <a:rPr lang="uk-UA" sz="1700" dirty="0"/>
              <a:t>При одночасній дії на два аферентні входи слабким (пороговим) подразником спостерігається перевищення ефекту </a:t>
            </a:r>
            <a:r>
              <a:rPr lang="uk-UA" sz="1700" i="1" dirty="0"/>
              <a:t>над</a:t>
            </a:r>
            <a:r>
              <a:rPr lang="uk-UA" sz="1700" dirty="0"/>
              <a:t> сумою ефектів при роздільній активації входів. </a:t>
            </a:r>
          </a:p>
          <a:p>
            <a:r>
              <a:rPr lang="uk-UA" sz="1700" dirty="0"/>
              <a:t>Б – </a:t>
            </a:r>
            <a:r>
              <a:rPr lang="uk-UA" sz="1700" i="1" dirty="0"/>
              <a:t>суцільним колом виділено</a:t>
            </a:r>
            <a:r>
              <a:rPr lang="uk-UA" sz="1700" dirty="0"/>
              <a:t> порогові нейрони. При роздільному подразненні одного з волокон (І чи </a:t>
            </a:r>
            <a:r>
              <a:rPr lang="en-US" sz="1700" dirty="0"/>
              <a:t>II) </a:t>
            </a:r>
            <a:r>
              <a:rPr lang="uk-UA" sz="1700" dirty="0"/>
              <a:t>збуджується по 5 нейронів. При </a:t>
            </a:r>
            <a:r>
              <a:rPr lang="uk-UA" sz="1700" i="1" dirty="0"/>
              <a:t>одночасній дії на два</a:t>
            </a:r>
            <a:r>
              <a:rPr lang="uk-UA" sz="1700" dirty="0"/>
              <a:t> аферентні входи внаслідок конвергенції імпульси адресуються до спільних "порогових" </a:t>
            </a:r>
            <a:r>
              <a:rPr lang="uk-UA" sz="1700" dirty="0" err="1"/>
              <a:t>мотонейронів</a:t>
            </a:r>
            <a:r>
              <a:rPr lang="uk-UA" sz="1700" dirty="0"/>
              <a:t> </a:t>
            </a:r>
            <a:r>
              <a:rPr lang="uk-UA" sz="1700" i="1" dirty="0"/>
              <a:t>і в них створюється</a:t>
            </a:r>
            <a:r>
              <a:rPr lang="uk-UA" sz="1700" dirty="0"/>
              <a:t> </a:t>
            </a:r>
            <a:r>
              <a:rPr lang="uk-UA" sz="1700" dirty="0" err="1"/>
              <a:t>надпорогове</a:t>
            </a:r>
            <a:r>
              <a:rPr lang="uk-UA" sz="1700" dirty="0"/>
              <a:t> збудження; збуджуються 8 нейронів (усі наявні). Навіть якщо надходження двох потоків імпульсів </a:t>
            </a:r>
            <a:r>
              <a:rPr lang="uk-UA" sz="1700" i="1" dirty="0"/>
              <a:t>відрізнятиметься в часі, але на</a:t>
            </a:r>
            <a:r>
              <a:rPr lang="uk-UA" sz="1700" dirty="0"/>
              <a:t> настільки малий інтервал, що "запізнілий" другий потік припаде на стан </a:t>
            </a:r>
            <a:r>
              <a:rPr lang="uk-UA" sz="1700" dirty="0" err="1"/>
              <a:t>рефрактерності</a:t>
            </a:r>
            <a:r>
              <a:rPr lang="uk-UA" sz="1700" dirty="0"/>
              <a:t> в спільних </a:t>
            </a:r>
            <a:r>
              <a:rPr lang="uk-UA" sz="1700" i="1" dirty="0"/>
              <a:t>нейронах у зв'язку з</a:t>
            </a:r>
            <a:r>
              <a:rPr lang="uk-UA" sz="1700" dirty="0"/>
              <a:t> їх збудженням імпульсами від першого потоку.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79" y="116633"/>
            <a:ext cx="5478963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14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1967"/>
            <a:ext cx="8229600" cy="652737"/>
          </a:xfrm>
        </p:spPr>
        <p:txBody>
          <a:bodyPr>
            <a:normAutofit/>
          </a:bodyPr>
          <a:lstStyle/>
          <a:p>
            <a:r>
              <a:rPr lang="uk-UA" sz="3600" dirty="0"/>
              <a:t>Принцип домінанти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740" y="2202430"/>
            <a:ext cx="4696748" cy="30227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47785" t="3735" r="2751" b="5704"/>
          <a:stretch/>
        </p:blipFill>
        <p:spPr>
          <a:xfrm>
            <a:off x="123528" y="1143406"/>
            <a:ext cx="4017984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48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3306"/>
            <a:ext cx="8229600" cy="743406"/>
          </a:xfrm>
        </p:spPr>
        <p:txBody>
          <a:bodyPr>
            <a:normAutofit/>
          </a:bodyPr>
          <a:lstStyle/>
          <a:p>
            <a:r>
              <a:rPr lang="uk-UA" sz="3600" dirty="0"/>
              <a:t>Пластичність нервової системи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442" t="11609" r="4464" b="6689"/>
          <a:stretch/>
        </p:blipFill>
        <p:spPr>
          <a:xfrm>
            <a:off x="151723" y="874035"/>
            <a:ext cx="5068349" cy="34858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345" y="2636912"/>
            <a:ext cx="3853185" cy="41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188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Autofit/>
          </a:bodyPr>
          <a:lstStyle/>
          <a:p>
            <a:r>
              <a:rPr lang="uk-UA" sz="3600" dirty="0"/>
              <a:t>Сучасні уявлення про інтегративну діяльність мозку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79512" y="1196752"/>
            <a:ext cx="5184576" cy="5544615"/>
          </a:xfrm>
        </p:spPr>
        <p:txBody>
          <a:bodyPr>
            <a:noAutofit/>
          </a:bodyPr>
          <a:lstStyle/>
          <a:p>
            <a:r>
              <a:rPr lang="uk-UA" sz="2300" b="1" dirty="0"/>
              <a:t>1 рівень </a:t>
            </a:r>
            <a:r>
              <a:rPr lang="uk-UA" sz="2300" dirty="0"/>
              <a:t>інтеграції здійснюється внаслідок взаємодії ЗПСП і ГПСП, які генеруються при активації </a:t>
            </a:r>
            <a:r>
              <a:rPr lang="uk-UA" sz="2300" dirty="0" err="1"/>
              <a:t>синаптичних</a:t>
            </a:r>
            <a:r>
              <a:rPr lang="uk-UA" sz="2300" dirty="0"/>
              <a:t> входів нейрона.</a:t>
            </a:r>
          </a:p>
          <a:p>
            <a:r>
              <a:rPr lang="uk-UA" sz="2300" b="1" dirty="0"/>
              <a:t>2 рівень </a:t>
            </a:r>
            <a:r>
              <a:rPr lang="uk-UA" sz="2300" dirty="0"/>
              <a:t>інтеграції полягає в координаційній діяльності нейронів елементарних нервових сіток і залежить від специфіки морфологічних відносин у ЦНС.</a:t>
            </a:r>
          </a:p>
          <a:p>
            <a:r>
              <a:rPr lang="uk-UA" sz="2300" b="1" dirty="0"/>
              <a:t>3 рівень </a:t>
            </a:r>
            <a:r>
              <a:rPr lang="uk-UA" sz="2300" dirty="0"/>
              <a:t>- нервові центри (нейронні об'єднання високої спеціалізації), які утворюються при виконанні нервовою системою складних завдань, діяльність яких пов'язана зі здійсненням різних функцій</a:t>
            </a:r>
          </a:p>
        </p:txBody>
      </p:sp>
      <p:sp>
        <p:nvSpPr>
          <p:cNvPr id="4" name="Місце для вмісту 2"/>
          <p:cNvSpPr txBox="1">
            <a:spLocks/>
          </p:cNvSpPr>
          <p:nvPr/>
        </p:nvSpPr>
        <p:spPr>
          <a:xfrm>
            <a:off x="5364088" y="1196752"/>
            <a:ext cx="3600400" cy="52331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300" i="1" u="sng" dirty="0"/>
              <a:t>жорсткі механізми </a:t>
            </a:r>
            <a:r>
              <a:rPr lang="uk-UA" sz="2300" dirty="0"/>
              <a:t>регуляції - генетичні програми, що зафіксовані в процесі еволюції і здійснюють регуляцію досягнення постійно присутньої мети</a:t>
            </a:r>
          </a:p>
          <a:p>
            <a:r>
              <a:rPr lang="uk-UA" sz="2300" i="1" u="sng" dirty="0"/>
              <a:t>гнучкі механізми </a:t>
            </a:r>
            <a:r>
              <a:rPr lang="uk-UA" sz="2300" dirty="0"/>
              <a:t>забезпечують виконання організмом сьогочасних завдань завдяки організації певної функціональної системи й тут же припиняють функціонування</a:t>
            </a:r>
          </a:p>
        </p:txBody>
      </p:sp>
    </p:spTree>
    <p:extLst>
      <p:ext uri="{BB962C8B-B14F-4D97-AF65-F5344CB8AC3E}">
        <p14:creationId xmlns:p14="http://schemas.microsoft.com/office/powerpoint/2010/main" val="34644732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5" name="Прямоугольник 5"/>
          <p:cNvSpPr/>
          <p:nvPr/>
        </p:nvSpPr>
        <p:spPr>
          <a:xfrm rot="21257364">
            <a:off x="1500865" y="673930"/>
            <a:ext cx="83529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Дякую ЗА увагу!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50756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15912</TotalTime>
  <Words>999</Words>
  <Application>Microsoft Office PowerPoint</Application>
  <PresentationFormat>Экран (4:3)</PresentationFormat>
  <Paragraphs>148</Paragraphs>
  <Slides>37</Slides>
  <Notes>35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Тема Office</vt:lpstr>
      <vt:lpstr>ЗАГАЛЬНА ХАРАКТЕРИСТИКА БІОЛОГІЧНОЇ РЕГУЛЯЦІЇ, ДОСЛІДЖЕННЯ ЇЇ КОНТУРІВ. РЕФЛЕКТОРНИЙ ПРИНЦИП ДІЯЛЬНОСТІ ЦНС. СИНАПСИ ЦНС. ДОСЛІДЖЕННЯ ЗБУДЖЕННЯ ТА ГАЛЬМУВАННЯ В ЦНС. ВЛАСТИВОСТІ НЕРВОВИХ ЦЕНТРІВ.</vt:lpstr>
      <vt:lpstr>План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Реципрокне гальмування</vt:lpstr>
      <vt:lpstr>Зворотне гальмування</vt:lpstr>
      <vt:lpstr>Латеральне гальмування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Реверберація збудження в нервовому ланцюжку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Антагоністичні рефлекси</vt:lpstr>
      <vt:lpstr>Синергічні рефлекси</vt:lpstr>
      <vt:lpstr>Союзні, або алійовані рефлекси</vt:lpstr>
      <vt:lpstr>Ланцюгові рефлекси</vt:lpstr>
      <vt:lpstr>Презентация PowerPoint</vt:lpstr>
      <vt:lpstr>Принцип домінанти</vt:lpstr>
      <vt:lpstr>Пластичність нервової системи</vt:lpstr>
      <vt:lpstr>Сучасні уявлення про інтегративну діяльність мозку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HP</cp:lastModifiedBy>
  <cp:revision>462</cp:revision>
  <dcterms:modified xsi:type="dcterms:W3CDTF">2023-02-20T12:15:43Z</dcterms:modified>
</cp:coreProperties>
</file>