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7" r:id="rId5"/>
    <p:sldId id="278" r:id="rId6"/>
    <p:sldId id="274" r:id="rId7"/>
    <p:sldId id="282" r:id="rId8"/>
    <p:sldId id="284" r:id="rId9"/>
    <p:sldId id="275" r:id="rId10"/>
    <p:sldId id="276" r:id="rId11"/>
    <p:sldId id="279" r:id="rId12"/>
    <p:sldId id="280" r:id="rId13"/>
    <p:sldId id="281" r:id="rId14"/>
    <p:sldId id="283" r:id="rId15"/>
    <p:sldId id="257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9" r:id="rId26"/>
    <p:sldId id="270" r:id="rId27"/>
    <p:sldId id="271" r:id="rId28"/>
    <p:sldId id="289" r:id="rId29"/>
    <p:sldId id="288" r:id="rId30"/>
    <p:sldId id="291" r:id="rId31"/>
    <p:sldId id="290" r:id="rId32"/>
    <p:sldId id="292" r:id="rId33"/>
    <p:sldId id="293" r:id="rId34"/>
    <p:sldId id="294" r:id="rId35"/>
    <p:sldId id="295" r:id="rId36"/>
    <p:sldId id="296" r:id="rId37"/>
    <p:sldId id="28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D4CC6D-5BDE-5BE7-C390-2D8DAEF695F9}"/>
              </a:ext>
            </a:extLst>
          </p:cNvPr>
          <p:cNvSpPr txBox="1"/>
          <p:nvPr/>
        </p:nvSpPr>
        <p:spPr>
          <a:xfrm>
            <a:off x="2123728" y="1700808"/>
            <a:ext cx="45906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 ролі смакової та нюхової сенсорної систем у фізіології травлення</a:t>
            </a:r>
            <a:endParaRPr lang="ru-UA" sz="3600" b="1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D39E3B-5320-6055-5CB0-A7F21F2C22C3}"/>
              </a:ext>
            </a:extLst>
          </p:cNvPr>
          <p:cNvSpPr txBox="1"/>
          <p:nvPr/>
        </p:nvSpPr>
        <p:spPr>
          <a:xfrm>
            <a:off x="5436096" y="515719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Асистент Надія </a:t>
            </a:r>
            <a:r>
              <a:rPr lang="uk-UA" dirty="0" err="1"/>
              <a:t>Копйова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1529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Рецептори нюху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97798"/>
            <a:ext cx="8229600" cy="1060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Нюхова ділянка  - парна - (</a:t>
            </a:r>
            <a:r>
              <a:rPr lang="en-US" sz="2800" dirty="0"/>
              <a:t>S</a:t>
            </a:r>
            <a:r>
              <a:rPr lang="uk-UA" sz="2800" dirty="0"/>
              <a:t> = 2…5см</a:t>
            </a:r>
            <a:r>
              <a:rPr lang="uk-UA" sz="2800" baseline="30000" dirty="0"/>
              <a:t>2</a:t>
            </a:r>
            <a:r>
              <a:rPr lang="uk-UA" sz="2800" dirty="0"/>
              <a:t>) міститься у верхньому носовому ході</a:t>
            </a:r>
            <a:endParaRPr lang="ru-RU" sz="2800" dirty="0"/>
          </a:p>
        </p:txBody>
      </p:sp>
      <p:pic>
        <p:nvPicPr>
          <p:cNvPr id="16388" name="Picture 4" descr="http://www.fmc74.ru/upload/medialibrary/126/126633609fa4a81b43b9d79ab03e07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1594"/>
            <a:ext cx="7888301" cy="53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Кольцо 3"/>
          <p:cNvSpPr/>
          <p:nvPr/>
        </p:nvSpPr>
        <p:spPr>
          <a:xfrm>
            <a:off x="3721224" y="1412776"/>
            <a:ext cx="1944216" cy="1490464"/>
          </a:xfrm>
          <a:prstGeom prst="donut">
            <a:avLst>
              <a:gd name="adj" fmla="val 45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89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Рецептори нюху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Кожна нюхова ділянка містить 10 </a:t>
            </a:r>
            <a:r>
              <a:rPr lang="uk-UA" sz="2800" dirty="0" err="1"/>
              <a:t>млн</a:t>
            </a:r>
            <a:r>
              <a:rPr lang="uk-UA" sz="2800" dirty="0"/>
              <a:t> нюхових рецепторних клітин</a:t>
            </a:r>
            <a:endParaRPr lang="ru-RU" sz="2800" dirty="0"/>
          </a:p>
        </p:txBody>
      </p:sp>
      <p:pic>
        <p:nvPicPr>
          <p:cNvPr id="17410" name="Picture 2" descr="http://nauka21vek.ru/wp-content/uploads/2012/11/12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680853" cy="564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10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Людина розрізняє 10 000 запахів, тварини - більше </a:t>
            </a:r>
            <a:endParaRPr lang="ru-RU" sz="2800" dirty="0"/>
          </a:p>
        </p:txBody>
      </p:sp>
      <p:pic>
        <p:nvPicPr>
          <p:cNvPr id="22530" name="Picture 2" descr="http://i.livescience.com/images/i/000/063/931/i02/human-smell.jpg?1395338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8679"/>
            <a:ext cx="6172101" cy="575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Рецептори нюху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37312"/>
            <a:ext cx="9144000" cy="6206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Кожна нюхова ділянка собаки містить 200 </a:t>
            </a:r>
            <a:r>
              <a:rPr lang="uk-UA" sz="2800" dirty="0" err="1"/>
              <a:t>млн</a:t>
            </a:r>
            <a:r>
              <a:rPr lang="uk-UA" sz="2800" dirty="0"/>
              <a:t> нюхових рецепторних клітин</a:t>
            </a:r>
            <a:endParaRPr lang="ru-RU" sz="2800" dirty="0"/>
          </a:p>
        </p:txBody>
      </p:sp>
      <p:pic>
        <p:nvPicPr>
          <p:cNvPr id="21506" name="Picture 2" descr="http://i1.i.ua/prikol/pic/3/6/4722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808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552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Рецептори нюху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11967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800" dirty="0"/>
              <a:t>Волоски нюхових рецепторів занурені у слиз,                              а аксони формують нюховий нерв.                                                   Рецептори підтримуються опорними клітинами</a:t>
            </a:r>
            <a:endParaRPr lang="ru-RU" sz="2800" dirty="0"/>
          </a:p>
        </p:txBody>
      </p:sp>
      <p:pic>
        <p:nvPicPr>
          <p:cNvPr id="18434" name="Picture 2" descr="http://www.ebio.ru/images/100307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9" y="476672"/>
            <a:ext cx="910901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10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Рецептори нюху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71133"/>
            <a:ext cx="8229600" cy="78686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sz="2800" dirty="0"/>
              <a:t>Аксони рецепторів крізь решітчасту кістку черепа заходять до нюхової цибулини, від якої відходить нюховий нерв</a:t>
            </a:r>
            <a:endParaRPr lang="ru-RU" sz="2800" dirty="0"/>
          </a:p>
        </p:txBody>
      </p:sp>
      <p:pic>
        <p:nvPicPr>
          <p:cNvPr id="25602" name="Picture 2" descr="http://www.nanonewsnet.ru/files/users/u2999/Part-2/p414030-olfactory_bulb-sp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558687"/>
            <a:ext cx="7463950" cy="551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963091">
            <a:off x="2334883" y="2254955"/>
            <a:ext cx="2510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Нюхова цибулина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475166"/>
            <a:ext cx="2410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Решітчаста кістка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07334" y="2420888"/>
            <a:ext cx="2064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Нюховий нерв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60581" y="1124744"/>
            <a:ext cx="15808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/>
              <a:t>Мозок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63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Нюхові нерви</a:t>
            </a:r>
            <a:endParaRPr lang="ru-RU" sz="2800" dirty="0"/>
          </a:p>
        </p:txBody>
      </p:sp>
      <p:pic>
        <p:nvPicPr>
          <p:cNvPr id="28674" name="Picture 2" descr="http://2.bp.blogspot.com/-NirV2bmYMbY/TjdSRIrOC9I/AAAAAAAAAdI/gzbyLp90VdU/s1600/scent+olfactor+ner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56584"/>
            <a:ext cx="6624736" cy="57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sz="2800" dirty="0"/>
              <a:t>Запашні молекули потрапляють до носа зі струменем повітря</a:t>
            </a:r>
            <a:endParaRPr lang="ru-RU" sz="2800" dirty="0"/>
          </a:p>
        </p:txBody>
      </p:sp>
      <p:pic>
        <p:nvPicPr>
          <p:cNvPr id="19460" name="Picture 4" descr="http://elementy.ru/images/faq/fish_olfaction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7079362" cy="560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104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37312"/>
            <a:ext cx="9144000" cy="6206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Нюхові рецептори від чувають 1 запашну молекулу на 30 </a:t>
            </a:r>
            <a:r>
              <a:rPr lang="uk-UA" sz="2800" dirty="0" err="1"/>
              <a:t>млрд</a:t>
            </a:r>
            <a:r>
              <a:rPr lang="uk-UA" sz="2800" dirty="0"/>
              <a:t> незапашних</a:t>
            </a:r>
            <a:endParaRPr lang="ru-RU" sz="2800" dirty="0"/>
          </a:p>
        </p:txBody>
      </p:sp>
      <p:pic>
        <p:nvPicPr>
          <p:cNvPr id="20482" name="Picture 2" descr="http://science.compulenta.ru/upload/iblock/010/P4140020-Smell_receptors,_TEM-SP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138" y="548679"/>
            <a:ext cx="6336704" cy="567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sz="2800" dirty="0"/>
              <a:t>Є різні гіпотези нюхового відчуття. Питання ще не вивчене</a:t>
            </a:r>
            <a:endParaRPr lang="ru-RU" sz="2800" dirty="0"/>
          </a:p>
        </p:txBody>
      </p:sp>
      <p:pic>
        <p:nvPicPr>
          <p:cNvPr id="23554" name="Picture 2" descr="http://positime.ru/uploads/2012/09/stin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1412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Можливо, на різні пахучі речовини є свої рецептори, які підходять, як ключ до замка</a:t>
            </a:r>
            <a:endParaRPr lang="ru-RU" sz="2800" dirty="0"/>
          </a:p>
        </p:txBody>
      </p:sp>
      <p:pic>
        <p:nvPicPr>
          <p:cNvPr id="24578" name="Picture 2" descr="http://www.humanthermodynamics.com/scent-diagram_op_800x3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52736"/>
            <a:ext cx="913271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187875"/>
            <a:ext cx="8229600" cy="67012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Первинний аналіз запахів здійснюється у нюховій цибулині, наступний – у таламусі і гіпоталамусі</a:t>
            </a:r>
            <a:endParaRPr lang="ru-RU" sz="2800" dirty="0"/>
          </a:p>
        </p:txBody>
      </p:sp>
      <p:pic>
        <p:nvPicPr>
          <p:cNvPr id="26626" name="Picture 2" descr="http://horde.me/uploads/images/51/73dc/5173dc2c6c8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" y="548680"/>
            <a:ext cx="9144000" cy="563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3238040"/>
            <a:ext cx="6270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dirty="0"/>
              <a:t>Ц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1052736"/>
            <a:ext cx="5229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dirty="0"/>
              <a:t>Т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628800"/>
            <a:ext cx="4828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dirty="0"/>
              <a:t>Г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Нюхові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Остаточний аналіз і формування нюхового від чуття відбуваються у корі скроневої і лобної частин великих півкуль </a:t>
            </a:r>
            <a:endParaRPr lang="ru-RU" sz="2800" dirty="0"/>
          </a:p>
        </p:txBody>
      </p:sp>
      <p:pic>
        <p:nvPicPr>
          <p:cNvPr id="27652" name="Picture 4" descr="http://scientopia.org/blogs/scicurious/files/2011/05/primary-olfactory-cort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78"/>
            <a:ext cx="7077811" cy="565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 err="1"/>
              <a:t>Хеморецепторні</a:t>
            </a:r>
            <a:r>
              <a:rPr lang="uk-UA" sz="3200" dirty="0"/>
              <a:t> сенсорні системи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dirty="0"/>
              <a:t>Певні хімічні речовини діють на специфічні рецептори</a:t>
            </a:r>
            <a:endParaRPr lang="ru-RU" dirty="0"/>
          </a:p>
        </p:txBody>
      </p:sp>
      <p:pic>
        <p:nvPicPr>
          <p:cNvPr id="1026" name="Picture 2" descr="http://img1.liveinternet.ru/images/attach/c/8/99/476/99476893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4" y="548680"/>
            <a:ext cx="8448150" cy="578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967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uk-UA" dirty="0"/>
              <a:t>Запах – властивість певних речовин діяти на рецептори нюхового аналізатора</a:t>
            </a:r>
            <a:endParaRPr lang="ru-RU" dirty="0"/>
          </a:p>
        </p:txBody>
      </p:sp>
      <p:pic>
        <p:nvPicPr>
          <p:cNvPr id="3074" name="Picture 2" descr="http://pgbooks.ru/upload/blog/ba1/ba163923802bfd12bbf2cfb0b6aafd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54" y="563554"/>
            <a:ext cx="8316416" cy="554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548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Не всі речовини для людини мають запах</a:t>
            </a:r>
            <a:endParaRPr lang="ru-RU" dirty="0"/>
          </a:p>
        </p:txBody>
      </p:sp>
      <p:pic>
        <p:nvPicPr>
          <p:cNvPr id="4098" name="Picture 2" descr="http://geologie.vsb.cz/loziska/loziska/energsur/antracit%2002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2403"/>
            <a:ext cx="7704857" cy="577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91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uk-UA" dirty="0"/>
              <a:t>Молекули запашних речовин мають випаруватися</a:t>
            </a:r>
            <a:endParaRPr lang="ru-RU" dirty="0"/>
          </a:p>
        </p:txBody>
      </p:sp>
      <p:pic>
        <p:nvPicPr>
          <p:cNvPr id="5122" name="Picture 2" descr="http://zdravie-tour.com/wp-content/uploads/2012/01/Dolina-Nartsiss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6808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91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dirty="0"/>
              <a:t>Молекули запашних речовин мають розчинятися у воді</a:t>
            </a:r>
            <a:endParaRPr lang="ru-RU" dirty="0"/>
          </a:p>
        </p:txBody>
      </p:sp>
      <p:pic>
        <p:nvPicPr>
          <p:cNvPr id="6146" name="Picture 2" descr="http://99px.ru/sstorage/56/2012/06/image_5626061202575485465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939" y="424930"/>
            <a:ext cx="5740373" cy="574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91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Запахи для тварин життєво важливі. Пошук їжі </a:t>
            </a:r>
            <a:endParaRPr lang="ru-RU" sz="2800" dirty="0"/>
          </a:p>
        </p:txBody>
      </p:sp>
      <p:pic>
        <p:nvPicPr>
          <p:cNvPr id="9218" name="Picture 2" descr="http://99px.ru/sstorage/56/2012/05/image_5628051208592266992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611532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91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2800" dirty="0"/>
              <a:t>Запахи для тварин життєво важливі. Наближення хижака </a:t>
            </a:r>
            <a:endParaRPr lang="ru-RU" sz="2800" dirty="0"/>
          </a:p>
        </p:txBody>
      </p:sp>
      <p:pic>
        <p:nvPicPr>
          <p:cNvPr id="8194" name="Picture 2" descr="http://photo-lol.com/uploads/posts/2010-06/prikoly-s-zhivotnym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" y="548680"/>
            <a:ext cx="9144000" cy="569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584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Запахи для тварин життєво важливі. Пошук статевого партнера </a:t>
            </a:r>
            <a:endParaRPr lang="ru-RU" sz="2800" dirty="0"/>
          </a:p>
        </p:txBody>
      </p:sp>
      <p:pic>
        <p:nvPicPr>
          <p:cNvPr id="7170" name="Picture 2" descr="http://pheromones-planet.com/wp-content/uploads/2011/01/types-insect-pheromones-1.1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8841"/>
            <a:ext cx="7740352" cy="55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584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У людей запахи підвищують або знижують апетит</a:t>
            </a:r>
            <a:endParaRPr lang="ru-RU" sz="2800" dirty="0"/>
          </a:p>
        </p:txBody>
      </p:sp>
      <p:pic>
        <p:nvPicPr>
          <p:cNvPr id="12290" name="Picture 2" descr="http://anekdotov.net/pic/photo15/05205239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248"/>
            <a:ext cx="7245170" cy="579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91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Запахи є збудником для виділення травних соків</a:t>
            </a:r>
            <a:endParaRPr lang="ru-RU" sz="2800" dirty="0"/>
          </a:p>
        </p:txBody>
      </p:sp>
      <p:pic>
        <p:nvPicPr>
          <p:cNvPr id="11266" name="Picture 2" descr="http://propolzu.ru/uploads/posts/2013-09/1378410330_gorchica_poleznye_svojst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87103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897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Неприємні запахи попереджають людину</a:t>
            </a:r>
            <a:endParaRPr lang="ru-RU" sz="2800" dirty="0"/>
          </a:p>
        </p:txBody>
      </p:sp>
      <p:pic>
        <p:nvPicPr>
          <p:cNvPr id="15362" name="Picture 2" descr="http://www.verstov.info/uploads/posts/2012-05/1336803401_tuhlye-yay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57943"/>
            <a:ext cx="7629934" cy="572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897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Неприємні запахи попереджають людину</a:t>
            </a:r>
            <a:endParaRPr lang="ru-RU" sz="2800" dirty="0"/>
          </a:p>
        </p:txBody>
      </p:sp>
      <p:pic>
        <p:nvPicPr>
          <p:cNvPr id="14338" name="Picture 2" descr="http://yug-gelendzhik.ru/wp-content/uploads/2012/02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323934" cy="557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92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Запах і нюхова чутливість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2800" dirty="0"/>
              <a:t>Тварини і люди мають на диво міцну </a:t>
            </a:r>
            <a:r>
              <a:rPr lang="uk-UA" sz="2800" dirty="0" err="1"/>
              <a:t>пам</a:t>
            </a:r>
            <a:r>
              <a:rPr lang="en-US" sz="2800" dirty="0"/>
              <a:t>’</a:t>
            </a:r>
            <a:r>
              <a:rPr lang="uk-UA" sz="2800" dirty="0"/>
              <a:t>ять на запахи</a:t>
            </a:r>
            <a:endParaRPr lang="ru-RU" sz="2800" dirty="0"/>
          </a:p>
        </p:txBody>
      </p:sp>
      <p:pic>
        <p:nvPicPr>
          <p:cNvPr id="13314" name="Picture 2" descr="http://medside.ru/wp-content/uploads/2011/07/aroma-dlya-detey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33601"/>
            <a:ext cx="7560840" cy="573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897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рецептори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Смакові сосочки під мікроскопом (темні)</a:t>
            </a:r>
            <a:endParaRPr lang="ru-RU" sz="2800" dirty="0"/>
          </a:p>
        </p:txBody>
      </p:sp>
      <p:pic>
        <p:nvPicPr>
          <p:cNvPr id="33794" name="Picture 2" descr="http://anfiz.ru/news/item/f00/s00/n0000076/pic/00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79"/>
            <a:ext cx="7704856" cy="570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рецептори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589240"/>
            <a:ext cx="9144000" cy="12687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2800" dirty="0"/>
              <a:t>З боків смакових сосочків є смакові цибулини (бруньки)                   (10 000 групами по 10…300)                                                     Смакові цибулини є не тільки на язиці</a:t>
            </a:r>
            <a:endParaRPr lang="ru-RU" sz="2800" dirty="0"/>
          </a:p>
        </p:txBody>
      </p:sp>
      <p:pic>
        <p:nvPicPr>
          <p:cNvPr id="32770" name="Picture 2" descr="http://www.openka.ru/images/digestive/tongue-02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6582157" cy="490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img-fotki.yandex.ru/get/4414/54398649.19/0_6b9b8_506ccef4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77851" y="1954591"/>
            <a:ext cx="4900052" cy="223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рецептори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2800" dirty="0"/>
              <a:t>Смакова брунька має 2…6 рецепторів та опорні клітини</a:t>
            </a:r>
            <a:endParaRPr lang="ru-RU" sz="2800" dirty="0"/>
          </a:p>
        </p:txBody>
      </p:sp>
      <p:pic>
        <p:nvPicPr>
          <p:cNvPr id="35842" name="Picture 2" descr="http://cnx.org/content/m44764/latest/Figure_36_03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93" y="895793"/>
            <a:ext cx="6566779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548680"/>
            <a:ext cx="6854564" cy="554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29135" y="595027"/>
            <a:ext cx="1999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Смакова пора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рецептори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37312"/>
            <a:ext cx="9144000" cy="6206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Рецептори, що сприймають різні смаки, розміщені у різних частинах язика</a:t>
            </a:r>
            <a:endParaRPr lang="ru-RU" sz="2800" dirty="0"/>
          </a:p>
        </p:txBody>
      </p:sp>
      <p:pic>
        <p:nvPicPr>
          <p:cNvPr id="34818" name="Picture 2" descr="http://vmrake.ru/images/2011-06-27/sushhestvuet-chetyre-vkusa-solenoe-sladkoe-gorkoe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89" y="476672"/>
            <a:ext cx="568863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23434">
            <a:off x="2809925" y="5157194"/>
            <a:ext cx="1882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/>
              <a:t>Солодке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706170">
            <a:off x="4048999" y="954632"/>
            <a:ext cx="12228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/>
              <a:t>Гірке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4941142">
            <a:off x="1909990" y="3020473"/>
            <a:ext cx="13981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/>
              <a:t>Кисле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8844806">
            <a:off x="3973223" y="4522170"/>
            <a:ext cx="16748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/>
              <a:t>Солоне</a:t>
            </a: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рецептори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Смакова цибулина (брунька) живе мало (10 діб)</a:t>
            </a:r>
            <a:endParaRPr lang="ru-RU" sz="2800" dirty="0"/>
          </a:p>
        </p:txBody>
      </p:sp>
      <p:pic>
        <p:nvPicPr>
          <p:cNvPr id="36868" name="Picture 4" descr="http://4.bp.blogspot.com/-u5rZjWlcsjo/UVuOg3i01NI/AAAAAAAABqc/R2QNS1hfZnE/s1600/4-+bu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3999" cy="389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Розчинні у воді молекули приєднуються до рецептора і збуджують його</a:t>
            </a:r>
            <a:endParaRPr lang="ru-RU" sz="2800" dirty="0"/>
          </a:p>
        </p:txBody>
      </p:sp>
      <p:pic>
        <p:nvPicPr>
          <p:cNvPr id="37890" name="Picture 2" descr="https://scubadivr4life12.files.wordpress.com/2012/10/aaaaaaaaaaa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050" y="548680"/>
            <a:ext cx="6497007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67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41" y="0"/>
            <a:ext cx="41148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466" y="1714500"/>
            <a:ext cx="3970784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Провідна частина смакового аналізатора –</a:t>
            </a:r>
          </a:p>
          <a:p>
            <a:pPr marL="0" indent="0">
              <a:buNone/>
            </a:pPr>
            <a:r>
              <a:rPr lang="uk-UA" sz="2800" dirty="0"/>
              <a:t> </a:t>
            </a:r>
          </a:p>
          <a:p>
            <a:pPr marL="0" indent="0">
              <a:buNone/>
            </a:pPr>
            <a:r>
              <a:rPr lang="uk-UA" sz="2800" dirty="0"/>
              <a:t>язиково-глотковий і лицьовий нерви</a:t>
            </a:r>
            <a:endParaRPr lang="ru-RU" sz="2800" dirty="0"/>
          </a:p>
        </p:txBody>
      </p:sp>
      <p:pic>
        <p:nvPicPr>
          <p:cNvPr id="38914" name="Picture 2" descr="http://antranik.org/wp-content/uploads/2011/11/gustatory-pathway-cortex-in-insula-facial-and-glossopharyngeal-nerve-in-medulla-oblongata.jpg?08b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741" y="0"/>
            <a:ext cx="47922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0"/>
            <a:ext cx="4320480" cy="476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348250" y="620688"/>
            <a:ext cx="1519894" cy="439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5364088" y="2996952"/>
            <a:ext cx="79208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80582" y="2766628"/>
            <a:ext cx="1055914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51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41" y="0"/>
            <a:ext cx="41148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482" y="1556792"/>
            <a:ext cx="3970784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/>
              <a:t>Центральна частина смакового аналізатора –</a:t>
            </a:r>
          </a:p>
          <a:p>
            <a:pPr marL="0" indent="0">
              <a:buNone/>
            </a:pPr>
            <a:r>
              <a:rPr lang="uk-UA" sz="2800" dirty="0"/>
              <a:t> </a:t>
            </a:r>
          </a:p>
          <a:p>
            <a:pPr marL="0" indent="0">
              <a:buNone/>
            </a:pPr>
            <a:r>
              <a:rPr lang="uk-UA" sz="2800" dirty="0"/>
              <a:t>довгастий мозок, </a:t>
            </a:r>
          </a:p>
          <a:p>
            <a:pPr marL="0" indent="0">
              <a:buNone/>
            </a:pPr>
            <a:r>
              <a:rPr lang="uk-UA" sz="2800" dirty="0"/>
              <a:t>таламус,</a:t>
            </a:r>
          </a:p>
          <a:p>
            <a:pPr marL="0" indent="0">
              <a:buNone/>
            </a:pPr>
            <a:r>
              <a:rPr lang="uk-UA" sz="2800" dirty="0"/>
              <a:t>гіпоталамус </a:t>
            </a:r>
          </a:p>
          <a:p>
            <a:pPr marL="0" indent="0">
              <a:buNone/>
            </a:pPr>
            <a:r>
              <a:rPr lang="uk-UA" sz="2800" dirty="0"/>
              <a:t>і кора скроневої частки великих півкуль</a:t>
            </a:r>
            <a:endParaRPr lang="ru-RU" sz="2800" dirty="0"/>
          </a:p>
        </p:txBody>
      </p:sp>
      <p:pic>
        <p:nvPicPr>
          <p:cNvPr id="38914" name="Picture 2" descr="http://antranik.org/wp-content/uploads/2011/11/gustatory-pathway-cortex-in-insula-facial-and-glossopharyngeal-nerve-in-medulla-oblongata.jpg?08b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741" y="0"/>
            <a:ext cx="47922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0"/>
            <a:ext cx="4320480" cy="476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348250" y="620688"/>
            <a:ext cx="1519894" cy="439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5364088" y="2996952"/>
            <a:ext cx="79208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80582" y="2766628"/>
            <a:ext cx="1055914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46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Смакові відчуття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2800" dirty="0"/>
              <a:t>Голодна людина має дуже активні смакові рецептори,                                  тому будь-яка їжа їй смачна</a:t>
            </a:r>
            <a:endParaRPr lang="ru-RU" sz="2800" dirty="0"/>
          </a:p>
        </p:txBody>
      </p:sp>
      <p:pic>
        <p:nvPicPr>
          <p:cNvPr id="39938" name="Picture 2" descr="http://izob.ru/_ph/1/2/839125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53" y="547057"/>
            <a:ext cx="8479797" cy="568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251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r>
              <a:rPr lang="uk-UA" sz="3200" dirty="0"/>
              <a:t>Смаковий аналізатор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6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/>
              <a:t>Забезпечує сприйняття та аналіз речовин</a:t>
            </a:r>
            <a:endParaRPr lang="ru-RU" sz="2800" dirty="0"/>
          </a:p>
        </p:txBody>
      </p:sp>
      <p:pic>
        <p:nvPicPr>
          <p:cNvPr id="30722" name="Picture 2" descr="http://www.078.com.ua/upload/blog/3ded32f22169f2a1ead324aa023bc3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528599"/>
            <a:ext cx="6876803" cy="570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33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493</Words>
  <Application>Microsoft Office PowerPoint</Application>
  <PresentationFormat>Экран (4:3)</PresentationFormat>
  <Paragraphs>93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Презентация PowerPoint</vt:lpstr>
      <vt:lpstr>Рецептори нюху</vt:lpstr>
      <vt:lpstr>Рецептори нюху</vt:lpstr>
      <vt:lpstr>Нюхові відчуття</vt:lpstr>
      <vt:lpstr>Рецептори нюху</vt:lpstr>
      <vt:lpstr>Рецептори нюху</vt:lpstr>
      <vt:lpstr>Рецептори нюху</vt:lpstr>
      <vt:lpstr>Нюхові відчуття</vt:lpstr>
      <vt:lpstr>Нюхові відчуття</vt:lpstr>
      <vt:lpstr>Нюхові відчуття</vt:lpstr>
      <vt:lpstr>Нюхові відчуття</vt:lpstr>
      <vt:lpstr>Нюхові відчуття</vt:lpstr>
      <vt:lpstr>Нюхові відчуття</vt:lpstr>
      <vt:lpstr>Нюхові відчуття</vt:lpstr>
      <vt:lpstr>Хеморецепторні сенсорні системи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Запах і нюхова чутливість</vt:lpstr>
      <vt:lpstr>Смакові рецептори</vt:lpstr>
      <vt:lpstr>Смакові рецептори</vt:lpstr>
      <vt:lpstr>Смакові рецептори</vt:lpstr>
      <vt:lpstr>Смакові рецептори</vt:lpstr>
      <vt:lpstr>Смакові рецептори</vt:lpstr>
      <vt:lpstr>Смакові відчуття</vt:lpstr>
      <vt:lpstr>Смакові відчуття</vt:lpstr>
      <vt:lpstr>Смакові відчуття</vt:lpstr>
      <vt:lpstr>Смакові відчуття</vt:lpstr>
      <vt:lpstr>Смаковий аналізатор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Хеморецепторні сенсорні системи. Органи нюху і смаку</dc:title>
  <cp:lastModifiedBy>HP</cp:lastModifiedBy>
  <cp:revision>34</cp:revision>
  <dcterms:modified xsi:type="dcterms:W3CDTF">2023-02-20T17:11:26Z</dcterms:modified>
</cp:coreProperties>
</file>