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5" r:id="rId3"/>
    <p:sldId id="286" r:id="rId4"/>
    <p:sldId id="263" r:id="rId5"/>
    <p:sldId id="268" r:id="rId6"/>
    <p:sldId id="269" r:id="rId7"/>
    <p:sldId id="264" r:id="rId8"/>
    <p:sldId id="260" r:id="rId9"/>
    <p:sldId id="261" r:id="rId10"/>
    <p:sldId id="273" r:id="rId11"/>
    <p:sldId id="276" r:id="rId12"/>
    <p:sldId id="256" r:id="rId13"/>
    <p:sldId id="270" r:id="rId14"/>
    <p:sldId id="258" r:id="rId15"/>
    <p:sldId id="271" r:id="rId16"/>
    <p:sldId id="272" r:id="rId17"/>
    <p:sldId id="259" r:id="rId18"/>
    <p:sldId id="262" r:id="rId19"/>
    <p:sldId id="265" r:id="rId20"/>
    <p:sldId id="274" r:id="rId21"/>
    <p:sldId id="275" r:id="rId22"/>
    <p:sldId id="283" r:id="rId23"/>
    <p:sldId id="279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99"/>
    <a:srgbClr val="FF0000"/>
    <a:srgbClr val="C0C0C0"/>
    <a:srgbClr val="FF3399"/>
    <a:srgbClr val="FFFF99"/>
    <a:srgbClr val="33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53" autoAdjust="0"/>
    <p:restoredTop sz="92609" autoAdjust="0"/>
  </p:normalViewPr>
  <p:slideViewPr>
    <p:cSldViewPr>
      <p:cViewPr varScale="1">
        <p:scale>
          <a:sx n="80" d="100"/>
          <a:sy n="80" d="100"/>
        </p:scale>
        <p:origin x="189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4F561-FCBE-46EA-A3B0-5E5DB4D04E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BA0B7-D8C5-4F8F-962C-5C01729CEA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CC4BF-6B82-480E-9B59-CF6FA84695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8475E-1560-4C66-80B6-D2384580E8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D9169-9366-4957-A33F-413C4C6077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55925-5F3B-4534-A431-F4D1A69CEF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3BCDD-F02F-490C-9BED-D32F38899B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FA0CF-E109-4895-AD88-16A75E64A4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26DEA-2074-4529-831C-F5FB534EAC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79CA7-410A-4951-AF0F-2631D9CCD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4D02A-4EF5-4D61-AA48-287D8B5EAB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99DF1A-6640-4128-9CB8-8C8637593C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8EAF0F-B740-4854-A4DE-BA1C735B5BF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17BC8B-22F2-16C5-11C1-DDA29D60563A}"/>
              </a:ext>
            </a:extLst>
          </p:cNvPr>
          <p:cNvSpPr txBox="1"/>
          <p:nvPr/>
        </p:nvSpPr>
        <p:spPr>
          <a:xfrm>
            <a:off x="899592" y="1772816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ОЦІНКА ПОКАЗНИКІВ ДОСЛІДЖЕННЯ ФОРМУВАННЯ СЕЧІ</a:t>
            </a:r>
            <a:endParaRPr lang="ru-UA" sz="3600" b="1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3E46C9-C772-E85D-D41E-825D8B0A6B80}"/>
              </a:ext>
            </a:extLst>
          </p:cNvPr>
          <p:cNvSpPr txBox="1"/>
          <p:nvPr/>
        </p:nvSpPr>
        <p:spPr>
          <a:xfrm>
            <a:off x="3347864" y="450912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Доцент Галина Волохова</a:t>
            </a:r>
            <a:endParaRPr lang="ru-UA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8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D:\РОБОТА\фізіологія\лекції\комплекси лекцій\2262_html_1da5de6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6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seslova.com.ua/images/bse/0008/84505/8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0888"/>
            <a:ext cx="7338582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143000"/>
          </a:xfrm>
        </p:spPr>
        <p:txBody>
          <a:bodyPr/>
          <a:lstStyle/>
          <a:p>
            <a:r>
              <a:rPr lang="uk-UA" sz="3600" dirty="0"/>
              <a:t>Анатомічні особливості нирок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692696"/>
            <a:ext cx="9144000" cy="2664296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uk-UA" dirty="0"/>
              <a:t>Нирка(</a:t>
            </a:r>
            <a:r>
              <a:rPr lang="en-US" dirty="0" err="1"/>
              <a:t>ren</a:t>
            </a:r>
            <a:r>
              <a:rPr lang="uk-UA" dirty="0"/>
              <a:t>)</a:t>
            </a:r>
            <a:r>
              <a:rPr lang="uk-UA" dirty="0" err="1"/>
              <a:t>-це</a:t>
            </a:r>
            <a:r>
              <a:rPr lang="uk-UA" dirty="0"/>
              <a:t> парний орган,який знаходиться в поперековій ділянці на задній стінці черевної порожнини,</a:t>
            </a:r>
            <a:r>
              <a:rPr lang="uk-UA" dirty="0" err="1"/>
              <a:t>бобовидної</a:t>
            </a:r>
            <a:r>
              <a:rPr lang="uk-UA" dirty="0"/>
              <a:t> форми</a:t>
            </a:r>
          </a:p>
          <a:p>
            <a:r>
              <a:rPr lang="uk-UA" dirty="0"/>
              <a:t>На медіальному боці-ворота нирки,через які в нирку </a:t>
            </a:r>
            <a:r>
              <a:rPr lang="uk-UA" dirty="0" err="1"/>
              <a:t>вх.ниркова</a:t>
            </a:r>
            <a:r>
              <a:rPr lang="uk-UA" dirty="0"/>
              <a:t> артерія,нерви,</a:t>
            </a:r>
            <a:r>
              <a:rPr lang="uk-UA" dirty="0" err="1"/>
              <a:t>вих.сечовід</a:t>
            </a:r>
            <a:r>
              <a:rPr lang="uk-UA" dirty="0"/>
              <a:t>,вена,лімфатичні судини.</a:t>
            </a:r>
          </a:p>
          <a:p>
            <a:r>
              <a:rPr lang="uk-UA" dirty="0"/>
              <a:t>Ниркова пазуха,малі та великі чашечки,які відкриваються в ниркову миску.</a:t>
            </a:r>
          </a:p>
          <a:p>
            <a:r>
              <a:rPr lang="ru-RU" dirty="0"/>
              <a:t>Два шари:</a:t>
            </a:r>
          </a:p>
          <a:p>
            <a:r>
              <a:rPr lang="ru-RU" dirty="0" err="1"/>
              <a:t>Кірковий</a:t>
            </a:r>
            <a:r>
              <a:rPr lang="ru-RU" dirty="0"/>
              <a:t>(</a:t>
            </a:r>
            <a:r>
              <a:rPr lang="ru-RU" dirty="0" err="1"/>
              <a:t>зовнішній</a:t>
            </a:r>
            <a:r>
              <a:rPr lang="ru-RU" dirty="0"/>
              <a:t>);</a:t>
            </a:r>
          </a:p>
          <a:p>
            <a:r>
              <a:rPr lang="ru-RU" dirty="0" err="1"/>
              <a:t>Мозковий</a:t>
            </a:r>
            <a:r>
              <a:rPr lang="ru-RU" dirty="0"/>
              <a:t>(</a:t>
            </a:r>
            <a:r>
              <a:rPr lang="ru-RU" dirty="0" err="1"/>
              <a:t>внутрішній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42139460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50000">
              <a:srgbClr val="0000FF">
                <a:gamma/>
                <a:shade val="46275"/>
                <a:invGamma/>
              </a:srgbClr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br>
              <a:rPr lang="uk-UA" sz="2800" b="1" dirty="0">
                <a:solidFill>
                  <a:srgbClr val="0000FF"/>
                </a:solidFill>
              </a:rPr>
            </a:br>
            <a:br>
              <a:rPr lang="uk-UA" sz="2800" dirty="0">
                <a:solidFill>
                  <a:srgbClr val="FF0066"/>
                </a:solidFill>
              </a:rPr>
            </a:br>
            <a:r>
              <a:rPr lang="ru-RU" sz="2800" b="1" dirty="0">
                <a:solidFill>
                  <a:srgbClr val="FFFF66"/>
                </a:solidFill>
                <a:latin typeface="Times New Roman" pitchFamily="18" charset="0"/>
              </a:rPr>
              <a:t> ГРУПИ КЛІНІЧНИХ СИМПТОМІВ УРОЛОГІЧНИХ ХВОРИХ </a:t>
            </a:r>
            <a:br>
              <a:rPr lang="uk-UA" sz="2800" b="1" dirty="0">
                <a:solidFill>
                  <a:srgbClr val="FFFF66"/>
                </a:solidFill>
                <a:latin typeface="Times New Roman" pitchFamily="18" charset="0"/>
              </a:rPr>
            </a:br>
            <a:endParaRPr lang="ru-RU" sz="2800" b="1" dirty="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679950"/>
          </a:xfrm>
        </p:spPr>
        <p:txBody>
          <a:bodyPr/>
          <a:lstStyle/>
          <a:p>
            <a:pPr marL="990600" lvl="1" indent="-533400">
              <a:buFontTx/>
              <a:buAutoNum type="arabicPeriod"/>
            </a:pPr>
            <a:r>
              <a:rPr lang="ru-RU" b="1" dirty="0" err="1">
                <a:solidFill>
                  <a:srgbClr val="FFFF00"/>
                </a:solidFill>
              </a:rPr>
              <a:t>Біль</a:t>
            </a:r>
            <a:r>
              <a:rPr lang="ru-RU" b="1" dirty="0">
                <a:solidFill>
                  <a:srgbClr val="FFFF00"/>
                </a:solidFill>
              </a:rPr>
              <a:t>  в </a:t>
            </a:r>
            <a:r>
              <a:rPr lang="ru-RU" b="1" dirty="0" err="1">
                <a:solidFill>
                  <a:srgbClr val="FFFF00"/>
                </a:solidFill>
              </a:rPr>
              <a:t>проекції</a:t>
            </a:r>
            <a:r>
              <a:rPr lang="ru-RU" b="1" dirty="0">
                <a:solidFill>
                  <a:srgbClr val="FFFF00"/>
                </a:solidFill>
              </a:rPr>
              <a:t>  СВС</a:t>
            </a:r>
          </a:p>
          <a:p>
            <a:pPr marL="990600" lvl="1" indent="-533400">
              <a:buFontTx/>
              <a:buAutoNum type="arabicPeriod"/>
            </a:pPr>
            <a:r>
              <a:rPr lang="ru-RU" b="1" dirty="0" err="1">
                <a:solidFill>
                  <a:srgbClr val="FFFF00"/>
                </a:solidFill>
              </a:rPr>
              <a:t>Порушення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сечовипускання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</a:p>
          <a:p>
            <a:pPr marL="990600" lvl="1" indent="-533400">
              <a:buFontTx/>
              <a:buAutoNum type="arabicPeriod"/>
            </a:pP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Якісні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кількісні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зміни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сечі</a:t>
            </a:r>
            <a:endParaRPr lang="ru-RU" b="1" dirty="0">
              <a:solidFill>
                <a:srgbClr val="FFFF00"/>
              </a:solidFill>
            </a:endParaRPr>
          </a:p>
          <a:p>
            <a:pPr marL="990600" lvl="1" indent="-533400">
              <a:buFontTx/>
              <a:buAutoNum type="arabicPeriod"/>
            </a:pPr>
            <a:r>
              <a:rPr lang="ru-RU" sz="2800" b="1" dirty="0" err="1">
                <a:solidFill>
                  <a:srgbClr val="FFFF00"/>
                </a:solidFill>
              </a:rPr>
              <a:t>Природжені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придбані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анатомічні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зміни</a:t>
            </a:r>
            <a:r>
              <a:rPr lang="ru-RU" sz="2800" b="1" dirty="0">
                <a:solidFill>
                  <a:srgbClr val="FFFF00"/>
                </a:solidFill>
              </a:rPr>
              <a:t> СВС</a:t>
            </a:r>
          </a:p>
          <a:p>
            <a:pPr marL="990600" lvl="1" indent="-533400">
              <a:buFontTx/>
              <a:buAutoNum type="arabicPeriod"/>
            </a:pPr>
            <a:r>
              <a:rPr lang="ru-RU" sz="2800" b="1" dirty="0" err="1">
                <a:solidFill>
                  <a:srgbClr val="FFFF00"/>
                </a:solidFill>
              </a:rPr>
              <a:t>Патологічні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виділення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уретри</a:t>
            </a:r>
            <a:endParaRPr lang="ru-RU" sz="2800" b="1" dirty="0">
              <a:solidFill>
                <a:srgbClr val="FFFF00"/>
              </a:solidFill>
            </a:endParaRPr>
          </a:p>
          <a:p>
            <a:pPr marL="990600" lvl="1" indent="-533400">
              <a:buFontTx/>
              <a:buAutoNum type="arabicPeriod"/>
            </a:pP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Якісні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кількісні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зміни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сперми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 sz="4000" b="1" u="sng" dirty="0" err="1">
                <a:solidFill>
                  <a:srgbClr val="0000FF"/>
                </a:solidFill>
              </a:rPr>
              <a:t>Біль</a:t>
            </a:r>
            <a:r>
              <a:rPr lang="ru-RU" sz="4000" b="1" u="sng" dirty="0">
                <a:solidFill>
                  <a:srgbClr val="0000FF"/>
                </a:solidFill>
              </a:rPr>
              <a:t> в </a:t>
            </a:r>
            <a:r>
              <a:rPr lang="ru-RU" sz="4000" b="1" u="sng" dirty="0" err="1">
                <a:solidFill>
                  <a:srgbClr val="0000FF"/>
                </a:solidFill>
              </a:rPr>
              <a:t>проекції</a:t>
            </a:r>
            <a:r>
              <a:rPr lang="ru-RU" sz="4000" b="1" u="sng" dirty="0">
                <a:solidFill>
                  <a:srgbClr val="0000FF"/>
                </a:solidFill>
              </a:rPr>
              <a:t> </a:t>
            </a:r>
            <a:r>
              <a:rPr lang="ru-RU" sz="4000" b="1" u="sng" dirty="0" err="1">
                <a:solidFill>
                  <a:srgbClr val="0000FF"/>
                </a:solidFill>
              </a:rPr>
              <a:t>нирок</a:t>
            </a:r>
            <a:br>
              <a:rPr lang="ru-RU" sz="4000" b="1" u="sng" dirty="0">
                <a:solidFill>
                  <a:srgbClr val="0000FF"/>
                </a:solidFill>
              </a:rPr>
            </a:br>
            <a:endParaRPr lang="ru-RU" sz="4000" b="1" u="sng" dirty="0">
              <a:solidFill>
                <a:srgbClr val="0000FF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solidFill>
            <a:srgbClr val="FFFF00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1. </a:t>
            </a:r>
            <a:r>
              <a:rPr lang="ru-RU" b="1" dirty="0" err="1">
                <a:solidFill>
                  <a:srgbClr val="FF0066"/>
                </a:solidFill>
              </a:rPr>
              <a:t>Тупі</a:t>
            </a:r>
            <a:r>
              <a:rPr lang="ru-RU" b="1" dirty="0">
                <a:solidFill>
                  <a:srgbClr val="FF0066"/>
                </a:solidFill>
              </a:rPr>
              <a:t>, </a:t>
            </a:r>
            <a:r>
              <a:rPr lang="ru-RU" b="1" dirty="0" err="1">
                <a:solidFill>
                  <a:srgbClr val="FF0066"/>
                </a:solidFill>
              </a:rPr>
              <a:t>ниючі</a:t>
            </a:r>
            <a:endParaRPr lang="ru-RU" b="1" dirty="0">
              <a:solidFill>
                <a:srgbClr val="FF0066"/>
              </a:solidFill>
            </a:endParaRPr>
          </a:p>
          <a:p>
            <a:pPr algn="ctr"/>
            <a:endParaRPr lang="ru-RU" b="1" dirty="0">
              <a:solidFill>
                <a:srgbClr val="FF0066"/>
              </a:solidFill>
            </a:endParaRPr>
          </a:p>
          <a:p>
            <a:pPr algn="ctr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2. </a:t>
            </a:r>
            <a:r>
              <a:rPr lang="ru-RU" b="1" dirty="0" err="1">
                <a:solidFill>
                  <a:srgbClr val="FF0066"/>
                </a:solidFill>
              </a:rPr>
              <a:t>Гострі</a:t>
            </a:r>
            <a:r>
              <a:rPr lang="ru-RU" b="1" dirty="0">
                <a:solidFill>
                  <a:srgbClr val="FF0066"/>
                </a:solidFill>
              </a:rPr>
              <a:t>, </a:t>
            </a:r>
            <a:r>
              <a:rPr lang="ru-RU" b="1" dirty="0" err="1">
                <a:solidFill>
                  <a:srgbClr val="FF0066"/>
                </a:solidFill>
              </a:rPr>
              <a:t>нападоподібні</a:t>
            </a:r>
            <a:r>
              <a:rPr lang="ru-RU" b="1" dirty="0">
                <a:solidFill>
                  <a:srgbClr val="FF0066"/>
                </a:solidFill>
              </a:rPr>
              <a:t>  (</a:t>
            </a:r>
            <a:r>
              <a:rPr lang="ru-RU" b="1" dirty="0" err="1">
                <a:solidFill>
                  <a:srgbClr val="FF0066"/>
                </a:solidFill>
              </a:rPr>
              <a:t>ниркова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коліка</a:t>
            </a:r>
            <a:r>
              <a:rPr lang="ru-RU" b="1" dirty="0">
                <a:solidFill>
                  <a:srgbClr val="FF0066"/>
                </a:solidFill>
              </a:rPr>
              <a:t> - НК)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>
                <a:solidFill>
                  <a:srgbClr val="FF0066"/>
                </a:solidFill>
              </a:rPr>
              <a:t>Характерні</a:t>
            </a:r>
            <a:r>
              <a:rPr lang="ru-RU" b="1" u="sng" dirty="0">
                <a:solidFill>
                  <a:srgbClr val="FF0066"/>
                </a:solidFill>
              </a:rPr>
              <a:t> </a:t>
            </a:r>
            <a:r>
              <a:rPr lang="ru-RU" b="1" u="sng" dirty="0" err="1">
                <a:solidFill>
                  <a:srgbClr val="FF0066"/>
                </a:solidFill>
              </a:rPr>
              <a:t>ознаки</a:t>
            </a:r>
            <a:r>
              <a:rPr lang="ru-RU" b="1" u="sng" dirty="0">
                <a:solidFill>
                  <a:srgbClr val="FF0066"/>
                </a:solidFill>
              </a:rPr>
              <a:t> НК</a:t>
            </a:r>
            <a:br>
              <a:rPr lang="ru-RU" b="1" u="sng" dirty="0">
                <a:solidFill>
                  <a:srgbClr val="FF0066"/>
                </a:solidFill>
              </a:rPr>
            </a:br>
            <a:endParaRPr lang="ru-RU" b="1" u="sng" dirty="0">
              <a:solidFill>
                <a:srgbClr val="FF0066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1.Нападоподібний </a:t>
            </a:r>
            <a:r>
              <a:rPr lang="ru-RU" b="1" dirty="0" err="1">
                <a:solidFill>
                  <a:srgbClr val="FF0066"/>
                </a:solidFill>
              </a:rPr>
              <a:t>гострий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біль</a:t>
            </a:r>
            <a:r>
              <a:rPr lang="ru-RU" b="1" dirty="0">
                <a:solidFill>
                  <a:srgbClr val="FF0066"/>
                </a:solidFill>
              </a:rPr>
              <a:t> в </a:t>
            </a:r>
            <a:r>
              <a:rPr lang="ru-RU" b="1" dirty="0" err="1">
                <a:solidFill>
                  <a:srgbClr val="FF0066"/>
                </a:solidFill>
              </a:rPr>
              <a:t>проекції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нирки</a:t>
            </a:r>
            <a:r>
              <a:rPr lang="ru-RU" b="1" dirty="0">
                <a:solidFill>
                  <a:srgbClr val="FF0066"/>
                </a:solidFill>
              </a:rPr>
              <a:t>(100%)</a:t>
            </a:r>
          </a:p>
          <a:p>
            <a:pPr marL="609600" indent="-609600" algn="ctr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2. </a:t>
            </a:r>
            <a:r>
              <a:rPr lang="ru-RU" b="1" dirty="0" err="1">
                <a:solidFill>
                  <a:srgbClr val="FF0066"/>
                </a:solidFill>
              </a:rPr>
              <a:t>Іррадіація</a:t>
            </a:r>
            <a:r>
              <a:rPr lang="ru-RU" b="1" dirty="0">
                <a:solidFill>
                  <a:srgbClr val="FF0066"/>
                </a:solidFill>
              </a:rPr>
              <a:t> болю вниз по ходу </a:t>
            </a:r>
            <a:r>
              <a:rPr lang="ru-RU" b="1" dirty="0" err="1">
                <a:solidFill>
                  <a:srgbClr val="FF0066"/>
                </a:solidFill>
              </a:rPr>
              <a:t>сечоводу</a:t>
            </a:r>
            <a:r>
              <a:rPr lang="ru-RU" b="1" dirty="0">
                <a:solidFill>
                  <a:srgbClr val="FF0066"/>
                </a:solidFill>
              </a:rPr>
              <a:t>, в </a:t>
            </a:r>
            <a:r>
              <a:rPr lang="ru-RU" b="1" dirty="0" err="1">
                <a:solidFill>
                  <a:srgbClr val="FF0066"/>
                </a:solidFill>
              </a:rPr>
              <a:t>надлобкову</a:t>
            </a:r>
            <a:r>
              <a:rPr lang="ru-RU" b="1" dirty="0">
                <a:solidFill>
                  <a:srgbClr val="FF0066"/>
                </a:solidFill>
              </a:rPr>
              <a:t> область, в </a:t>
            </a:r>
            <a:r>
              <a:rPr lang="ru-RU" b="1" dirty="0" err="1">
                <a:solidFill>
                  <a:srgbClr val="FF0066"/>
                </a:solidFill>
              </a:rPr>
              <a:t>зовнішні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статеві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органи</a:t>
            </a:r>
            <a:endParaRPr lang="ru-RU" b="1" dirty="0">
              <a:solidFill>
                <a:srgbClr val="FF0066"/>
              </a:solidFill>
            </a:endParaRPr>
          </a:p>
          <a:p>
            <a:pPr marL="609600" indent="-609600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3. </a:t>
            </a:r>
            <a:r>
              <a:rPr lang="ru-RU" b="1" dirty="0" err="1">
                <a:solidFill>
                  <a:srgbClr val="FF0066"/>
                </a:solidFill>
              </a:rPr>
              <a:t>Рухове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збудження</a:t>
            </a:r>
            <a:endParaRPr lang="ru-RU" b="1" dirty="0">
              <a:solidFill>
                <a:srgbClr val="FF0066"/>
              </a:solidFill>
            </a:endParaRPr>
          </a:p>
          <a:p>
            <a:pPr marL="609600" indent="-609600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4. </a:t>
            </a:r>
            <a:r>
              <a:rPr lang="ru-RU" b="1" dirty="0" err="1">
                <a:solidFill>
                  <a:srgbClr val="FF0066"/>
                </a:solidFill>
              </a:rPr>
              <a:t>Порушення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сечовипускання</a:t>
            </a:r>
            <a:endParaRPr lang="ru-RU" b="1" dirty="0">
              <a:solidFill>
                <a:srgbClr val="FF0066"/>
              </a:solidFill>
            </a:endParaRPr>
          </a:p>
          <a:p>
            <a:pPr marL="609600" indent="-609600">
              <a:buFontTx/>
              <a:buNone/>
            </a:pPr>
            <a:r>
              <a:rPr lang="ru-RU" b="1" dirty="0">
                <a:solidFill>
                  <a:srgbClr val="FF0066"/>
                </a:solidFill>
              </a:rPr>
              <a:t>5. </a:t>
            </a:r>
            <a:r>
              <a:rPr lang="ru-RU" b="1" dirty="0" err="1">
                <a:solidFill>
                  <a:srgbClr val="FF0066"/>
                </a:solidFill>
              </a:rPr>
              <a:t>Потемніння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b="1" dirty="0" err="1">
                <a:solidFill>
                  <a:srgbClr val="FF0066"/>
                </a:solidFill>
              </a:rPr>
              <a:t>сечі</a:t>
            </a:r>
            <a:r>
              <a:rPr lang="ru-RU" b="1" dirty="0">
                <a:solidFill>
                  <a:srgbClr val="FF0066"/>
                </a:solidFill>
              </a:rPr>
              <a:t> (</a:t>
            </a:r>
            <a:r>
              <a:rPr lang="ru-RU" b="1" dirty="0" err="1">
                <a:solidFill>
                  <a:srgbClr val="FF0066"/>
                </a:solidFill>
              </a:rPr>
              <a:t>еритроцитурія</a:t>
            </a:r>
            <a:r>
              <a:rPr lang="ru-RU" b="1" dirty="0">
                <a:solidFill>
                  <a:srgbClr val="FF0066"/>
                </a:solidFill>
              </a:rPr>
              <a:t>)</a:t>
            </a:r>
          </a:p>
          <a:p>
            <a:pPr marL="609600" indent="-609600"/>
            <a:endParaRPr lang="ru-RU" dirty="0"/>
          </a:p>
          <a:p>
            <a:pPr marL="609600" indent="-609600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algn="just"/>
            <a:br>
              <a:rPr lang="ru-RU" sz="4000" b="1" u="sng" dirty="0">
                <a:solidFill>
                  <a:srgbClr val="FFFF66"/>
                </a:solidFill>
                <a:latin typeface="Times New Roman" pitchFamily="18" charset="0"/>
              </a:rPr>
            </a:br>
            <a:endParaRPr lang="ru-RU" sz="4000" b="1" u="sng" dirty="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836712"/>
            <a:ext cx="8424167" cy="5289550"/>
          </a:xfrm>
          <a:ln>
            <a:solidFill>
              <a:srgbClr val="FF0066"/>
            </a:solidFill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b="1" dirty="0" err="1">
                <a:solidFill>
                  <a:srgbClr val="FFFF99"/>
                </a:solidFill>
              </a:rPr>
              <a:t>Питома</a:t>
            </a:r>
            <a:r>
              <a:rPr lang="ru-RU" b="1" dirty="0">
                <a:solidFill>
                  <a:srgbClr val="FFFF99"/>
                </a:solidFill>
              </a:rPr>
              <a:t> вага – </a:t>
            </a:r>
            <a:r>
              <a:rPr lang="ru-RU" b="1" dirty="0">
                <a:solidFill>
                  <a:srgbClr val="FF0000"/>
                </a:solidFill>
              </a:rPr>
              <a:t>1010 –1025</a:t>
            </a:r>
            <a:r>
              <a:rPr lang="ru-RU" b="1" dirty="0">
                <a:solidFill>
                  <a:srgbClr val="FFFF99"/>
                </a:solidFill>
              </a:rPr>
              <a:t>.  </a:t>
            </a:r>
            <a:r>
              <a:rPr lang="ru-RU" b="1" dirty="0" err="1">
                <a:solidFill>
                  <a:srgbClr val="FFFF99"/>
                </a:solidFill>
              </a:rPr>
              <a:t>Колір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 err="1">
                <a:solidFill>
                  <a:srgbClr val="FF0000"/>
                </a:solidFill>
              </a:rPr>
              <a:t>соломенножелтий</a:t>
            </a:r>
            <a:r>
              <a:rPr lang="ru-RU" b="1" dirty="0">
                <a:solidFill>
                  <a:srgbClr val="FFFF99"/>
                </a:solidFill>
              </a:rPr>
              <a:t>. </a:t>
            </a:r>
            <a:r>
              <a:rPr lang="ru-RU" b="1" dirty="0" err="1">
                <a:solidFill>
                  <a:srgbClr val="FFFF99"/>
                </a:solidFill>
              </a:rPr>
              <a:t>Свіжовипущена</a:t>
            </a:r>
            <a:r>
              <a:rPr lang="ru-RU" b="1" dirty="0">
                <a:solidFill>
                  <a:srgbClr val="FFFF99"/>
                </a:solidFill>
              </a:rPr>
              <a:t> сеча – </a:t>
            </a:r>
            <a:r>
              <a:rPr lang="ru-RU" b="1" dirty="0" err="1">
                <a:solidFill>
                  <a:srgbClr val="FF0000"/>
                </a:solidFill>
              </a:rPr>
              <a:t>прозора</a:t>
            </a:r>
            <a:r>
              <a:rPr lang="ru-RU" b="1" dirty="0">
                <a:solidFill>
                  <a:srgbClr val="FFFF99"/>
                </a:solidFill>
              </a:rPr>
              <a:t>. </a:t>
            </a:r>
            <a:r>
              <a:rPr lang="ru-RU" b="1" dirty="0" err="1">
                <a:solidFill>
                  <a:srgbClr val="FFFF99"/>
                </a:solidFill>
              </a:rPr>
              <a:t>Білок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 err="1">
                <a:solidFill>
                  <a:srgbClr val="FFFF99"/>
                </a:solidFill>
              </a:rPr>
              <a:t>від</a:t>
            </a:r>
            <a:r>
              <a:rPr lang="ru-RU" b="1" dirty="0">
                <a:solidFill>
                  <a:srgbClr val="FFFF99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0 до 0,033 </a:t>
            </a:r>
            <a:r>
              <a:rPr lang="ru-RU" b="1" dirty="0">
                <a:solidFill>
                  <a:srgbClr val="FFFF99"/>
                </a:solidFill>
              </a:rPr>
              <a:t>% (</a:t>
            </a:r>
            <a:r>
              <a:rPr lang="ru-RU" b="1" dirty="0" err="1">
                <a:solidFill>
                  <a:srgbClr val="FFFF99"/>
                </a:solidFill>
              </a:rPr>
              <a:t>добова</a:t>
            </a:r>
            <a:r>
              <a:rPr lang="ru-RU" b="1" dirty="0">
                <a:solidFill>
                  <a:srgbClr val="FFFF99"/>
                </a:solidFill>
              </a:rPr>
              <a:t> </a:t>
            </a:r>
            <a:r>
              <a:rPr lang="ru-RU" b="1" dirty="0" err="1">
                <a:solidFill>
                  <a:srgbClr val="FFFF99"/>
                </a:solidFill>
              </a:rPr>
              <a:t>від</a:t>
            </a:r>
            <a:r>
              <a:rPr lang="ru-RU" b="1" dirty="0">
                <a:solidFill>
                  <a:srgbClr val="FFFF99"/>
                </a:solidFill>
              </a:rPr>
              <a:t> 50 до 150 </a:t>
            </a:r>
            <a:r>
              <a:rPr lang="ru-RU" b="1" dirty="0" err="1">
                <a:solidFill>
                  <a:srgbClr val="FFFF99"/>
                </a:solidFill>
              </a:rPr>
              <a:t>міліграма</a:t>
            </a:r>
            <a:r>
              <a:rPr lang="ru-RU" b="1" dirty="0">
                <a:solidFill>
                  <a:srgbClr val="FFFF99"/>
                </a:solidFill>
              </a:rPr>
              <a:t>). </a:t>
            </a:r>
            <a:r>
              <a:rPr lang="ru-RU" b="1" dirty="0" err="1">
                <a:solidFill>
                  <a:srgbClr val="FFFF99"/>
                </a:solidFill>
              </a:rPr>
              <a:t>Лейкоцити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>
                <a:solidFill>
                  <a:srgbClr val="FF0000"/>
                </a:solidFill>
              </a:rPr>
              <a:t>4-5</a:t>
            </a:r>
            <a:r>
              <a:rPr lang="ru-RU" b="1" dirty="0">
                <a:solidFill>
                  <a:srgbClr val="FFFF99"/>
                </a:solidFill>
              </a:rPr>
              <a:t> в </a:t>
            </a:r>
            <a:r>
              <a:rPr lang="ru-RU" b="1" dirty="0" err="1">
                <a:solidFill>
                  <a:srgbClr val="FFFF99"/>
                </a:solidFill>
              </a:rPr>
              <a:t>полі</a:t>
            </a:r>
            <a:r>
              <a:rPr lang="ru-RU" b="1" dirty="0">
                <a:solidFill>
                  <a:srgbClr val="FFFF99"/>
                </a:solidFill>
              </a:rPr>
              <a:t> </a:t>
            </a:r>
            <a:r>
              <a:rPr lang="ru-RU" b="1" dirty="0" err="1">
                <a:solidFill>
                  <a:srgbClr val="FFFF99"/>
                </a:solidFill>
              </a:rPr>
              <a:t>зору</a:t>
            </a:r>
            <a:r>
              <a:rPr lang="ru-RU" b="1" dirty="0">
                <a:solidFill>
                  <a:srgbClr val="FFFF99"/>
                </a:solidFill>
              </a:rPr>
              <a:t>. </a:t>
            </a:r>
            <a:r>
              <a:rPr lang="ru-RU" b="1" dirty="0" err="1">
                <a:solidFill>
                  <a:srgbClr val="FFFF99"/>
                </a:solidFill>
              </a:rPr>
              <a:t>Еритроцити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>
                <a:solidFill>
                  <a:srgbClr val="FF0000"/>
                </a:solidFill>
              </a:rPr>
              <a:t>0 – 1 </a:t>
            </a:r>
            <a:r>
              <a:rPr lang="ru-RU" b="1" dirty="0">
                <a:solidFill>
                  <a:srgbClr val="FFFF99"/>
                </a:solidFill>
              </a:rPr>
              <a:t>в </a:t>
            </a:r>
            <a:r>
              <a:rPr lang="ru-RU" b="1" dirty="0" err="1">
                <a:solidFill>
                  <a:srgbClr val="FFFF99"/>
                </a:solidFill>
              </a:rPr>
              <a:t>полі</a:t>
            </a:r>
            <a:r>
              <a:rPr lang="ru-RU" b="1" dirty="0">
                <a:solidFill>
                  <a:srgbClr val="FFFF99"/>
                </a:solidFill>
              </a:rPr>
              <a:t> </a:t>
            </a:r>
            <a:r>
              <a:rPr lang="ru-RU" b="1" dirty="0" err="1">
                <a:solidFill>
                  <a:srgbClr val="FFFF99"/>
                </a:solidFill>
              </a:rPr>
              <a:t>зору</a:t>
            </a:r>
            <a:r>
              <a:rPr lang="ru-RU" b="1" dirty="0">
                <a:solidFill>
                  <a:srgbClr val="FFFF99"/>
                </a:solidFill>
              </a:rPr>
              <a:t>.  </a:t>
            </a:r>
            <a:r>
              <a:rPr lang="ru-RU" b="1" dirty="0" err="1">
                <a:solidFill>
                  <a:srgbClr val="FFFF99"/>
                </a:solidFill>
              </a:rPr>
              <a:t>Циліндри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 err="1">
                <a:solidFill>
                  <a:srgbClr val="FF0000"/>
                </a:solidFill>
              </a:rPr>
              <a:t>одиничні</a:t>
            </a:r>
            <a:r>
              <a:rPr lang="ru-RU" b="1" dirty="0">
                <a:solidFill>
                  <a:srgbClr val="FF0000"/>
                </a:solidFill>
              </a:rPr>
              <a:t> в </a:t>
            </a:r>
            <a:r>
              <a:rPr lang="ru-RU" b="1" dirty="0" err="1">
                <a:solidFill>
                  <a:srgbClr val="FF0000"/>
                </a:solidFill>
              </a:rPr>
              <a:t>препараті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FF99"/>
                </a:solidFill>
              </a:rPr>
              <a:t>(</a:t>
            </a:r>
            <a:r>
              <a:rPr lang="ru-RU" b="1" dirty="0" err="1">
                <a:solidFill>
                  <a:srgbClr val="FFFF99"/>
                </a:solidFill>
              </a:rPr>
              <a:t>гіалінові</a:t>
            </a:r>
            <a:r>
              <a:rPr lang="ru-RU" b="1" dirty="0">
                <a:solidFill>
                  <a:srgbClr val="FFFF99"/>
                </a:solidFill>
              </a:rPr>
              <a:t>, </a:t>
            </a:r>
            <a:r>
              <a:rPr lang="ru-RU" b="1" dirty="0" err="1">
                <a:solidFill>
                  <a:srgbClr val="FFFF99"/>
                </a:solidFill>
              </a:rPr>
              <a:t>зернисті</a:t>
            </a:r>
            <a:r>
              <a:rPr lang="ru-RU" b="1" dirty="0">
                <a:solidFill>
                  <a:srgbClr val="FFFF99"/>
                </a:solidFill>
              </a:rPr>
              <a:t>, </a:t>
            </a:r>
            <a:r>
              <a:rPr lang="ru-RU" b="1" dirty="0" err="1">
                <a:solidFill>
                  <a:srgbClr val="FFFF99"/>
                </a:solidFill>
              </a:rPr>
              <a:t>епітеліальні</a:t>
            </a:r>
            <a:r>
              <a:rPr lang="ru-RU" b="1" dirty="0">
                <a:solidFill>
                  <a:srgbClr val="FFFF99"/>
                </a:solidFill>
              </a:rPr>
              <a:t>). </a:t>
            </a:r>
            <a:r>
              <a:rPr lang="ru-RU" b="1" dirty="0" err="1">
                <a:solidFill>
                  <a:srgbClr val="FFFF99"/>
                </a:solidFill>
              </a:rPr>
              <a:t>Солі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 err="1">
                <a:solidFill>
                  <a:srgbClr val="FF0000"/>
                </a:solidFill>
              </a:rPr>
              <a:t>сечової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кислоти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фосфати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оксалати</a:t>
            </a:r>
            <a:r>
              <a:rPr lang="ru-RU" b="1" dirty="0">
                <a:solidFill>
                  <a:srgbClr val="FFFF99"/>
                </a:solidFill>
              </a:rPr>
              <a:t>. </a:t>
            </a:r>
            <a:r>
              <a:rPr lang="ru-RU" b="1" dirty="0" err="1">
                <a:solidFill>
                  <a:srgbClr val="FFFF99"/>
                </a:solidFill>
              </a:rPr>
              <a:t>Бактерії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>
                <a:solidFill>
                  <a:srgbClr val="FF0000"/>
                </a:solidFill>
              </a:rPr>
              <a:t>в </a:t>
            </a:r>
            <a:r>
              <a:rPr lang="ru-RU" b="1" dirty="0" err="1">
                <a:solidFill>
                  <a:srgbClr val="FF0000"/>
                </a:solidFill>
              </a:rPr>
              <a:t>нормі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відсутні</a:t>
            </a:r>
            <a:r>
              <a:rPr lang="ru-RU" b="1" dirty="0">
                <a:solidFill>
                  <a:srgbClr val="FFFF99"/>
                </a:solidFill>
              </a:rPr>
              <a:t>. </a:t>
            </a:r>
            <a:r>
              <a:rPr lang="ru-RU" b="1" dirty="0" err="1">
                <a:solidFill>
                  <a:srgbClr val="FFFF99"/>
                </a:solidFill>
              </a:rPr>
              <a:t>Слиз</a:t>
            </a:r>
            <a:r>
              <a:rPr lang="ru-RU" b="1" dirty="0">
                <a:solidFill>
                  <a:srgbClr val="FFFF99"/>
                </a:solidFill>
              </a:rPr>
              <a:t> – </a:t>
            </a:r>
            <a:r>
              <a:rPr lang="ru-RU" b="1" dirty="0" err="1">
                <a:solidFill>
                  <a:srgbClr val="FF0000"/>
                </a:solidFill>
              </a:rPr>
              <a:t>незначна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кількість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u="sng" dirty="0">
                <a:solidFill>
                  <a:srgbClr val="FF0000"/>
                </a:solidFill>
              </a:rPr>
              <a:t>РІВНІ</a:t>
            </a:r>
            <a:r>
              <a:rPr lang="ru-RU" sz="2800" b="1" u="sng" dirty="0">
                <a:solidFill>
                  <a:srgbClr val="FF0000"/>
                </a:solidFill>
              </a:rPr>
              <a:t> БАКТЕРІУРІЇ </a:t>
            </a:r>
            <a:br>
              <a:rPr lang="ru-RU" sz="2800" b="1" u="sng" dirty="0">
                <a:solidFill>
                  <a:srgbClr val="66FF99"/>
                </a:solidFill>
              </a:rPr>
            </a:br>
            <a:r>
              <a:rPr lang="ru-RU" sz="2800" b="1" dirty="0">
                <a:solidFill>
                  <a:srgbClr val="66FF99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(наказ МЗ №535 </a:t>
            </a:r>
            <a:r>
              <a:rPr lang="ru-RU" sz="2000" b="1" dirty="0" err="1">
                <a:solidFill>
                  <a:schemeClr val="tx1"/>
                </a:solidFill>
              </a:rPr>
              <a:t>від</a:t>
            </a:r>
            <a:r>
              <a:rPr lang="ru-RU" sz="2000" b="1" dirty="0">
                <a:solidFill>
                  <a:schemeClr val="tx1"/>
                </a:solidFill>
              </a:rPr>
              <a:t> 22.04.1985 р. – “ </a:t>
            </a:r>
            <a:r>
              <a:rPr lang="ru-RU" sz="2000" b="1" dirty="0" err="1">
                <a:solidFill>
                  <a:schemeClr val="tx1"/>
                </a:solidFill>
              </a:rPr>
              <a:t>Уніфікація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мікробіологічних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методів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досліджень</a:t>
            </a:r>
            <a:r>
              <a:rPr lang="ru-RU" sz="2000" b="1" dirty="0">
                <a:solidFill>
                  <a:schemeClr val="tx1"/>
                </a:solidFill>
              </a:rPr>
              <a:t>”)</a:t>
            </a:r>
            <a:endParaRPr lang="ru-RU" sz="2000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/>
              <a:t>А) </a:t>
            </a:r>
            <a:r>
              <a:rPr lang="ru-RU" sz="2800" b="1" dirty="0" err="1"/>
              <a:t>патологічна</a:t>
            </a:r>
            <a:r>
              <a:rPr lang="ru-RU" sz="2800" b="1" dirty="0"/>
              <a:t> (</a:t>
            </a:r>
            <a:r>
              <a:rPr lang="ru-RU" sz="2800" b="1" dirty="0" err="1"/>
              <a:t>достеменна</a:t>
            </a:r>
            <a:r>
              <a:rPr lang="ru-RU" sz="2800" b="1" dirty="0"/>
              <a:t>) –100 </a:t>
            </a:r>
            <a:r>
              <a:rPr lang="ru-RU" sz="2800" b="1" dirty="0" err="1"/>
              <a:t>тисяч</a:t>
            </a:r>
            <a:r>
              <a:rPr lang="ru-RU" sz="2800" b="1" dirty="0"/>
              <a:t> 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/>
              <a:t>більш</a:t>
            </a:r>
            <a:r>
              <a:rPr lang="ru-RU" sz="2800" b="1" dirty="0"/>
              <a:t> за </a:t>
            </a:r>
            <a:r>
              <a:rPr lang="ru-RU" sz="2800" b="1" dirty="0" err="1"/>
              <a:t>бактерій</a:t>
            </a:r>
            <a:r>
              <a:rPr lang="ru-RU" sz="2800" b="1" dirty="0"/>
              <a:t> в 1 мл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dirty="0"/>
              <a:t>Б) критична – 50 </a:t>
            </a:r>
            <a:r>
              <a:rPr lang="ru-RU" sz="2800" b="1" dirty="0" err="1"/>
              <a:t>тисяч</a:t>
            </a:r>
            <a:r>
              <a:rPr lang="ru-RU" sz="2800" b="1" dirty="0"/>
              <a:t> </a:t>
            </a:r>
            <a:r>
              <a:rPr lang="ru-RU" sz="2800" b="1" dirty="0" err="1"/>
              <a:t>бактерій</a:t>
            </a:r>
            <a:r>
              <a:rPr lang="ru-RU" sz="2800" b="1" dirty="0"/>
              <a:t> в 1 мл В) </a:t>
            </a:r>
            <a:r>
              <a:rPr lang="ru-RU" sz="2800" b="1" dirty="0" err="1"/>
              <a:t>сумнівна</a:t>
            </a:r>
            <a:r>
              <a:rPr lang="ru-RU" sz="2800" b="1" dirty="0"/>
              <a:t> – 10 </a:t>
            </a:r>
            <a:r>
              <a:rPr lang="ru-RU" sz="2800" b="1" dirty="0" err="1"/>
              <a:t>тисяч</a:t>
            </a:r>
            <a:r>
              <a:rPr lang="ru-RU" sz="2800" b="1" dirty="0"/>
              <a:t> </a:t>
            </a:r>
            <a:r>
              <a:rPr lang="ru-RU" sz="2800" b="1" dirty="0" err="1"/>
              <a:t>бактерій</a:t>
            </a:r>
            <a:r>
              <a:rPr lang="ru-RU" sz="2800" b="1" dirty="0"/>
              <a:t> в 1 мл За </a:t>
            </a:r>
            <a:r>
              <a:rPr lang="ru-RU" sz="2800" b="1" dirty="0" err="1"/>
              <a:t>наявності</a:t>
            </a:r>
            <a:r>
              <a:rPr lang="ru-RU" sz="2800" b="1" dirty="0"/>
              <a:t> </a:t>
            </a:r>
            <a:r>
              <a:rPr lang="ru-RU" sz="2800" b="1" dirty="0" err="1"/>
              <a:t>менше</a:t>
            </a:r>
            <a:r>
              <a:rPr lang="ru-RU" sz="2800" b="1" dirty="0"/>
              <a:t> 1 </a:t>
            </a:r>
            <a:r>
              <a:rPr lang="ru-RU" sz="2800" b="1" dirty="0" err="1"/>
              <a:t>тисячі</a:t>
            </a:r>
            <a:r>
              <a:rPr lang="ru-RU" sz="2800" b="1" dirty="0"/>
              <a:t>  </a:t>
            </a:r>
            <a:r>
              <a:rPr lang="ru-RU" sz="2800" b="1" dirty="0" err="1"/>
              <a:t>бактерій</a:t>
            </a:r>
            <a:r>
              <a:rPr lang="ru-RU" sz="2800" b="1" dirty="0"/>
              <a:t> в 1 мл – </a:t>
            </a:r>
            <a:r>
              <a:rPr lang="ru-RU" sz="2800" b="1" dirty="0" err="1"/>
              <a:t>запалення</a:t>
            </a:r>
            <a:r>
              <a:rPr lang="ru-RU" sz="2800" b="1" dirty="0"/>
              <a:t> </a:t>
            </a:r>
            <a:r>
              <a:rPr lang="ru-RU" sz="2800" b="1" dirty="0" err="1"/>
              <a:t>немає</a:t>
            </a:r>
            <a:r>
              <a:rPr lang="ru-RU" sz="2800" b="1" dirty="0"/>
              <a:t>, </a:t>
            </a:r>
            <a:r>
              <a:rPr lang="ru-RU" sz="2800" b="1" dirty="0" err="1"/>
              <a:t>трактується</a:t>
            </a:r>
            <a:r>
              <a:rPr lang="ru-RU" sz="2800" b="1" dirty="0"/>
              <a:t> як результат </a:t>
            </a:r>
            <a:r>
              <a:rPr lang="ru-RU" sz="2800" b="1" dirty="0" err="1"/>
              <a:t>контамінації</a:t>
            </a:r>
            <a:r>
              <a:rPr lang="ru-RU" sz="2800" b="1" dirty="0"/>
              <a:t> (</a:t>
            </a:r>
            <a:r>
              <a:rPr lang="ru-RU" sz="2800" b="1" dirty="0" err="1"/>
              <a:t>забруднення</a:t>
            </a:r>
            <a:r>
              <a:rPr lang="ru-RU" sz="2800" b="1" dirty="0"/>
              <a:t>).  </a:t>
            </a:r>
            <a:r>
              <a:rPr lang="ru-RU" sz="2800" b="1" dirty="0" err="1"/>
              <a:t>Виключення</a:t>
            </a:r>
            <a:r>
              <a:rPr lang="ru-RU" sz="2800" b="1" dirty="0"/>
              <a:t> </a:t>
            </a:r>
            <a:r>
              <a:rPr lang="ru-RU" sz="2800" b="1" dirty="0" err="1"/>
              <a:t>з</a:t>
            </a:r>
            <a:r>
              <a:rPr lang="ru-RU" sz="2800" b="1" dirty="0"/>
              <a:t> правила – при </a:t>
            </a:r>
            <a:r>
              <a:rPr lang="ru-RU" sz="2800" b="1" dirty="0" err="1"/>
              <a:t>здобутті</a:t>
            </a:r>
            <a:r>
              <a:rPr lang="ru-RU" sz="2800" b="1" dirty="0"/>
              <a:t> </a:t>
            </a:r>
            <a:r>
              <a:rPr lang="ru-RU" sz="2800" b="1" dirty="0" err="1"/>
              <a:t>грамнегативних</a:t>
            </a:r>
            <a:r>
              <a:rPr lang="ru-RU" sz="2800" b="1" dirty="0"/>
              <a:t> </a:t>
            </a:r>
            <a:r>
              <a:rPr lang="ru-RU" sz="2800" b="1" dirty="0" err="1"/>
              <a:t>видів</a:t>
            </a:r>
            <a:r>
              <a:rPr lang="ru-RU" sz="2800" b="1" dirty="0"/>
              <a:t> </a:t>
            </a:r>
            <a:r>
              <a:rPr lang="ru-RU" sz="2800" b="1" dirty="0" err="1"/>
              <a:t>бактерій</a:t>
            </a:r>
            <a:r>
              <a:rPr lang="ru-RU" sz="2800" b="1" dirty="0"/>
              <a:t> в </a:t>
            </a:r>
            <a:r>
              <a:rPr lang="ru-RU" sz="2800" b="1" dirty="0" err="1"/>
              <a:t>сечі</a:t>
            </a:r>
            <a:r>
              <a:rPr lang="ru-RU" sz="2800" b="1" dirty="0"/>
              <a:t> (</a:t>
            </a:r>
            <a:r>
              <a:rPr lang="ru-RU" sz="2800" b="1" dirty="0" err="1"/>
              <a:t>кишкова</a:t>
            </a:r>
            <a:r>
              <a:rPr lang="ru-RU" sz="2800" b="1" dirty="0"/>
              <a:t> </a:t>
            </a:r>
            <a:r>
              <a:rPr lang="ru-RU" sz="2800" b="1" dirty="0" err="1"/>
              <a:t>паличка</a:t>
            </a:r>
            <a:r>
              <a:rPr lang="ru-RU" sz="2800" b="1" dirty="0"/>
              <a:t>, синегнойная </a:t>
            </a:r>
            <a:r>
              <a:rPr lang="ru-RU" sz="2800" b="1" dirty="0" err="1"/>
              <a:t>паличка</a:t>
            </a:r>
            <a:r>
              <a:rPr lang="ru-RU" sz="2800" b="1" dirty="0"/>
              <a:t>, протей, </a:t>
            </a:r>
            <a:r>
              <a:rPr lang="ru-RU" sz="2800" b="1" dirty="0" err="1"/>
              <a:t>клебсієлла</a:t>
            </a:r>
            <a:r>
              <a:rPr lang="ru-RU" sz="2800" b="1" dirty="0"/>
              <a:t>), особливо при повторному </a:t>
            </a:r>
            <a:r>
              <a:rPr lang="ru-RU" sz="2800" b="1" dirty="0" err="1"/>
              <a:t>дослідженні</a:t>
            </a:r>
            <a:r>
              <a:rPr lang="ru-RU" sz="2800" b="1" dirty="0"/>
              <a:t> – результат </a:t>
            </a:r>
            <a:r>
              <a:rPr lang="ru-RU" sz="2800" b="1" dirty="0" err="1"/>
              <a:t>трактувати</a:t>
            </a:r>
            <a:r>
              <a:rPr lang="ru-RU" sz="2800" b="1" dirty="0"/>
              <a:t> як </a:t>
            </a:r>
            <a:r>
              <a:rPr lang="ru-RU" sz="2800" b="1" dirty="0" err="1"/>
              <a:t>позитивний</a:t>
            </a:r>
            <a:r>
              <a:rPr lang="ru-RU" sz="2800" b="1" dirty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229600" cy="1143000"/>
          </a:xfrm>
        </p:spPr>
        <p:txBody>
          <a:bodyPr/>
          <a:lstStyle/>
          <a:p>
            <a:r>
              <a:rPr lang="ru-RU" sz="3200" b="1" u="sng" dirty="0" err="1">
                <a:solidFill>
                  <a:srgbClr val="0000FF"/>
                </a:solidFill>
              </a:rPr>
              <a:t>Кількісні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методи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виявлення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прихованої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лейкоцитурії</a:t>
            </a:r>
            <a:endParaRPr lang="ru-RU" sz="3200" b="1" u="sng" dirty="0">
              <a:solidFill>
                <a:srgbClr val="0000FF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r>
              <a:rPr lang="ru-RU" sz="2800" b="1" dirty="0"/>
              <a:t>1.Метод Нечипоренко – </a:t>
            </a:r>
            <a:r>
              <a:rPr lang="ru-RU" sz="2800" b="1" dirty="0" err="1"/>
              <a:t>кількість</a:t>
            </a:r>
            <a:r>
              <a:rPr lang="ru-RU" sz="2800" b="1" dirty="0"/>
              <a:t> Л.+Э. у 1 мл </a:t>
            </a:r>
            <a:r>
              <a:rPr lang="ru-RU" sz="2800" b="1" dirty="0" err="1"/>
              <a:t>середньої</a:t>
            </a:r>
            <a:r>
              <a:rPr lang="ru-RU" sz="2800" b="1" dirty="0"/>
              <a:t> </a:t>
            </a:r>
            <a:r>
              <a:rPr lang="ru-RU" sz="2800" b="1" dirty="0" err="1"/>
              <a:t>порції</a:t>
            </a:r>
            <a:r>
              <a:rPr lang="ru-RU" sz="2800" b="1" dirty="0"/>
              <a:t> </a:t>
            </a:r>
            <a:r>
              <a:rPr lang="ru-RU" sz="2800" b="1" dirty="0" err="1"/>
              <a:t>сечі</a:t>
            </a:r>
            <a:r>
              <a:rPr lang="ru-RU" sz="2800" b="1" dirty="0"/>
              <a:t>: Л. – до 2000, Е. – до 1000, </a:t>
            </a:r>
            <a:r>
              <a:rPr lang="ru-RU" sz="2800" b="1" dirty="0" err="1"/>
              <a:t>циліндрів</a:t>
            </a:r>
            <a:r>
              <a:rPr lang="ru-RU" sz="2800" b="1" dirty="0"/>
              <a:t> – до 20. </a:t>
            </a:r>
          </a:p>
          <a:p>
            <a:endParaRPr lang="ru-RU" sz="2800" b="1" dirty="0"/>
          </a:p>
          <a:p>
            <a:r>
              <a:rPr lang="ru-RU" sz="2800" b="1" dirty="0"/>
              <a:t>2.Метод </a:t>
            </a:r>
            <a:r>
              <a:rPr lang="ru-RU" sz="2800" b="1" dirty="0" err="1"/>
              <a:t>Каковського-Аддіса</a:t>
            </a:r>
            <a:r>
              <a:rPr lang="ru-RU" sz="2800" b="1" dirty="0"/>
              <a:t> – </a:t>
            </a:r>
            <a:r>
              <a:rPr lang="ru-RU" sz="2800" b="1" dirty="0" err="1"/>
              <a:t>кількість</a:t>
            </a:r>
            <a:r>
              <a:rPr lang="ru-RU" sz="2800" b="1" dirty="0"/>
              <a:t> Л.+Э. у </a:t>
            </a:r>
            <a:r>
              <a:rPr lang="ru-RU" sz="2800" b="1" dirty="0" err="1"/>
              <a:t>добовій</a:t>
            </a:r>
            <a:r>
              <a:rPr lang="ru-RU" sz="2800" b="1" dirty="0"/>
              <a:t> </a:t>
            </a:r>
            <a:r>
              <a:rPr lang="ru-RU" sz="2800" b="1" dirty="0" err="1"/>
              <a:t>сечі</a:t>
            </a:r>
            <a:r>
              <a:rPr lang="ru-RU" sz="2800" b="1" dirty="0"/>
              <a:t>: Л. – 2 млн., Е. – 1 млн. </a:t>
            </a:r>
          </a:p>
          <a:p>
            <a:endParaRPr lang="ru-RU" sz="2800" b="1" dirty="0"/>
          </a:p>
          <a:p>
            <a:r>
              <a:rPr lang="ru-RU" sz="2800" b="1" dirty="0"/>
              <a:t>3.Метод </a:t>
            </a:r>
            <a:r>
              <a:rPr lang="ru-RU" sz="2800" b="1" dirty="0" err="1"/>
              <a:t>Амбюрже</a:t>
            </a:r>
            <a:r>
              <a:rPr lang="ru-RU" sz="2800" b="1" dirty="0"/>
              <a:t> – </a:t>
            </a:r>
            <a:r>
              <a:rPr lang="ru-RU" sz="2800" b="1" dirty="0" err="1"/>
              <a:t>кількість</a:t>
            </a:r>
            <a:r>
              <a:rPr lang="ru-RU" sz="2800" b="1" dirty="0"/>
              <a:t> Л.+Э. </a:t>
            </a:r>
            <a:r>
              <a:rPr lang="ru-RU" sz="2800" b="1" dirty="0" err="1"/>
              <a:t>виділених</a:t>
            </a:r>
            <a:r>
              <a:rPr lang="ru-RU" sz="2800" b="1" dirty="0"/>
              <a:t> за </a:t>
            </a:r>
            <a:r>
              <a:rPr lang="ru-RU" sz="2800" b="1" dirty="0" err="1"/>
              <a:t>хв</a:t>
            </a:r>
            <a:r>
              <a:rPr lang="ru-RU" sz="2800" b="1" dirty="0"/>
              <a:t>.: Л. - 4000, Е. - 2000. 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 err="1">
                <a:solidFill>
                  <a:srgbClr val="0000FF"/>
                </a:solidFill>
              </a:rPr>
              <a:t>Кількісні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методи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виявлення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прихованої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лейкоцитурії</a:t>
            </a:r>
            <a:endParaRPr lang="ru-RU" sz="3200" b="1" u="sng" dirty="0">
              <a:solidFill>
                <a:srgbClr val="0000FF"/>
              </a:solidFill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08525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FF0000"/>
                </a:solidFill>
              </a:rPr>
              <a:t>4. </a:t>
            </a:r>
            <a:r>
              <a:rPr lang="ru-RU" sz="2800" b="1" dirty="0" err="1">
                <a:solidFill>
                  <a:srgbClr val="FF0000"/>
                </a:solidFill>
              </a:rPr>
              <a:t>Преднізолоновий</a:t>
            </a:r>
            <a:r>
              <a:rPr lang="ru-RU" sz="2800" b="1" dirty="0">
                <a:solidFill>
                  <a:srgbClr val="FF0000"/>
                </a:solidFill>
              </a:rPr>
              <a:t> тест: А)– </a:t>
            </a:r>
            <a:r>
              <a:rPr lang="ru-RU" sz="2800" b="1" dirty="0" err="1">
                <a:solidFill>
                  <a:srgbClr val="FF0000"/>
                </a:solidFill>
              </a:rPr>
              <a:t>забір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средньої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порції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сечі</a:t>
            </a:r>
            <a:r>
              <a:rPr lang="ru-RU" sz="2800" b="1" dirty="0">
                <a:solidFill>
                  <a:srgbClr val="FF0000"/>
                </a:solidFill>
              </a:rPr>
              <a:t> Б)в/</a:t>
            </a:r>
            <a:r>
              <a:rPr lang="ru-RU" sz="2800" b="1" dirty="0" err="1">
                <a:solidFill>
                  <a:srgbClr val="FF0000"/>
                </a:solidFill>
              </a:rPr>
              <a:t>в</a:t>
            </a:r>
            <a:r>
              <a:rPr lang="ru-RU" sz="2800" b="1" dirty="0">
                <a:solidFill>
                  <a:srgbClr val="FF0000"/>
                </a:solidFill>
              </a:rPr>
              <a:t> 30мг </a:t>
            </a:r>
            <a:r>
              <a:rPr lang="ru-RU" sz="2800" b="1" dirty="0" err="1">
                <a:solidFill>
                  <a:srgbClr val="FF0000"/>
                </a:solidFill>
              </a:rPr>
              <a:t>преднізоло-на</a:t>
            </a:r>
            <a:r>
              <a:rPr lang="ru-RU" sz="2800" b="1" dirty="0">
                <a:solidFill>
                  <a:srgbClr val="FF0000"/>
                </a:solidFill>
              </a:rPr>
              <a:t> на 10 мл </a:t>
            </a:r>
            <a:r>
              <a:rPr lang="ru-RU" sz="2800" b="1" dirty="0" err="1">
                <a:solidFill>
                  <a:srgbClr val="FF0000"/>
                </a:solidFill>
              </a:rPr>
              <a:t>фізр-ра</a:t>
            </a:r>
            <a:r>
              <a:rPr lang="ru-RU" sz="2800" b="1" dirty="0">
                <a:solidFill>
                  <a:srgbClr val="FF0000"/>
                </a:solidFill>
              </a:rPr>
              <a:t>; У) </a:t>
            </a:r>
            <a:r>
              <a:rPr lang="ru-RU" sz="2800" b="1" dirty="0" err="1">
                <a:solidFill>
                  <a:srgbClr val="FF0000"/>
                </a:solidFill>
              </a:rPr>
              <a:t>забір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середньої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порції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сечі</a:t>
            </a:r>
            <a:r>
              <a:rPr lang="ru-RU" sz="2800" b="1" dirty="0">
                <a:solidFill>
                  <a:srgbClr val="FF0000"/>
                </a:solidFill>
              </a:rPr>
              <a:t> через 3-4 </a:t>
            </a:r>
            <a:r>
              <a:rPr lang="ru-RU" sz="2800" b="1" dirty="0" err="1">
                <a:solidFill>
                  <a:srgbClr val="FF0000"/>
                </a:solidFill>
              </a:rPr>
              <a:t>години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і</a:t>
            </a:r>
            <a:r>
              <a:rPr lang="ru-RU" sz="2800" b="1" dirty="0">
                <a:solidFill>
                  <a:srgbClr val="FF0000"/>
                </a:solidFill>
              </a:rPr>
              <a:t> на </a:t>
            </a:r>
            <a:r>
              <a:rPr lang="ru-RU" sz="2800" b="1" dirty="0" err="1">
                <a:solidFill>
                  <a:srgbClr val="FF0000"/>
                </a:solidFill>
              </a:rPr>
              <a:t>наступний</a:t>
            </a:r>
            <a:r>
              <a:rPr lang="ru-RU" sz="2800" b="1" dirty="0">
                <a:solidFill>
                  <a:srgbClr val="FF0000"/>
                </a:solidFill>
              </a:rPr>
              <a:t> ранок. </a:t>
            </a:r>
            <a:r>
              <a:rPr lang="ru-RU" sz="2800" b="1" dirty="0" err="1">
                <a:solidFill>
                  <a:srgbClr val="FF0000"/>
                </a:solidFill>
              </a:rPr>
              <a:t>Підрахунок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колількості</a:t>
            </a:r>
            <a:r>
              <a:rPr lang="ru-RU" sz="2800" b="1" dirty="0">
                <a:solidFill>
                  <a:srgbClr val="FF0000"/>
                </a:solidFill>
              </a:rPr>
              <a:t> Л.+Э., </a:t>
            </a:r>
            <a:r>
              <a:rPr lang="ru-RU" sz="2800" b="1" dirty="0" err="1">
                <a:solidFill>
                  <a:srgbClr val="FF0000"/>
                </a:solidFill>
              </a:rPr>
              <a:t>активних</a:t>
            </a:r>
            <a:r>
              <a:rPr lang="ru-RU" sz="2800" b="1" dirty="0">
                <a:solidFill>
                  <a:srgbClr val="FF0000"/>
                </a:solidFill>
              </a:rPr>
              <a:t> Л., </a:t>
            </a:r>
            <a:r>
              <a:rPr lang="ru-RU" sz="2800" b="1" dirty="0" err="1">
                <a:solidFill>
                  <a:srgbClr val="FF0000"/>
                </a:solidFill>
              </a:rPr>
              <a:t>кліток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Штернгеймера</a:t>
            </a:r>
            <a:r>
              <a:rPr lang="ru-RU" sz="2800" b="1" dirty="0">
                <a:solidFill>
                  <a:srgbClr val="FF0000"/>
                </a:solidFill>
              </a:rPr>
              <a:t>- </a:t>
            </a:r>
            <a:r>
              <a:rPr lang="ru-RU" sz="2800" b="1" dirty="0" err="1">
                <a:solidFill>
                  <a:srgbClr val="FF0000"/>
                </a:solidFill>
              </a:rPr>
              <a:t>Мальбіна</a:t>
            </a:r>
            <a:r>
              <a:rPr lang="ru-RU" sz="2800" b="1" dirty="0">
                <a:solidFill>
                  <a:srgbClr val="FF0000"/>
                </a:solidFill>
              </a:rPr>
              <a:t> в 1 мл</a:t>
            </a:r>
          </a:p>
          <a:p>
            <a:pPr>
              <a:lnSpc>
                <a:spcPct val="80000"/>
              </a:lnSpc>
            </a:pPr>
            <a:r>
              <a:rPr lang="ru-RU" sz="2800" b="1" dirty="0" err="1">
                <a:solidFill>
                  <a:srgbClr val="FF0000"/>
                </a:solidFill>
              </a:rPr>
              <a:t>Оцінка</a:t>
            </a:r>
            <a:r>
              <a:rPr lang="ru-RU" sz="2800" b="1" dirty="0">
                <a:solidFill>
                  <a:srgbClr val="FF0000"/>
                </a:solidFill>
              </a:rPr>
              <a:t> тесту : проба позитивна </a:t>
            </a:r>
            <a:r>
              <a:rPr lang="ru-RU" sz="2800" b="1" dirty="0" err="1">
                <a:solidFill>
                  <a:srgbClr val="FF0000"/>
                </a:solidFill>
              </a:rPr>
              <a:t>якщо</a:t>
            </a:r>
            <a:r>
              <a:rPr lang="ru-RU" sz="2800" b="1" dirty="0">
                <a:solidFill>
                  <a:srgbClr val="FF0000"/>
                </a:solidFill>
              </a:rPr>
              <a:t>: А) </a:t>
            </a:r>
            <a:r>
              <a:rPr lang="ru-RU" sz="2800" b="1" dirty="0" err="1">
                <a:solidFill>
                  <a:srgbClr val="FF0000"/>
                </a:solidFill>
              </a:rPr>
              <a:t>підвищилася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к-ть</a:t>
            </a:r>
            <a:r>
              <a:rPr lang="ru-RU" sz="2800" b="1" dirty="0">
                <a:solidFill>
                  <a:srgbClr val="FF0000"/>
                </a:solidFill>
              </a:rPr>
              <a:t> Л. до 4000 </a:t>
            </a:r>
            <a:r>
              <a:rPr lang="ru-RU" sz="2800" b="1" dirty="0" err="1">
                <a:solidFill>
                  <a:srgbClr val="FF0000"/>
                </a:solidFill>
              </a:rPr>
              <a:t>і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більш</a:t>
            </a:r>
            <a:r>
              <a:rPr lang="ru-RU" sz="2800" b="1" dirty="0">
                <a:solidFill>
                  <a:srgbClr val="FF0000"/>
                </a:solidFill>
              </a:rPr>
              <a:t>; </a:t>
            </a:r>
            <a:r>
              <a:rPr lang="ru-RU" sz="2800" b="1" dirty="0" err="1">
                <a:solidFill>
                  <a:srgbClr val="FF0000"/>
                </a:solidFill>
              </a:rPr>
              <a:t>Би</a:t>
            </a:r>
            <a:r>
              <a:rPr lang="ru-RU" sz="2800" b="1" dirty="0">
                <a:solidFill>
                  <a:srgbClr val="FF0000"/>
                </a:solidFill>
              </a:rPr>
              <a:t>) </a:t>
            </a:r>
            <a:r>
              <a:rPr lang="ru-RU" sz="2800" b="1" dirty="0" err="1">
                <a:solidFill>
                  <a:srgbClr val="FF0000"/>
                </a:solidFill>
              </a:rPr>
              <a:t>поява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активних</a:t>
            </a:r>
            <a:r>
              <a:rPr lang="ru-RU" sz="2800" b="1" dirty="0">
                <a:solidFill>
                  <a:srgbClr val="FF0000"/>
                </a:solidFill>
              </a:rPr>
              <a:t> Л., </a:t>
            </a:r>
            <a:r>
              <a:rPr lang="ru-RU" sz="2800" b="1" dirty="0" err="1">
                <a:solidFill>
                  <a:srgbClr val="FF0000"/>
                </a:solidFill>
              </a:rPr>
              <a:t>кліток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Штернгеймера-М</a:t>
            </a:r>
            <a:r>
              <a:rPr lang="ru-RU" sz="2800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>
                <a:solidFill>
                  <a:srgbClr val="0000FF"/>
                </a:solidFill>
              </a:rPr>
              <a:t>Топічна</a:t>
            </a:r>
            <a:r>
              <a:rPr lang="ru-RU" sz="4000" b="1" dirty="0">
                <a:solidFill>
                  <a:srgbClr val="0000FF"/>
                </a:solidFill>
              </a:rPr>
              <a:t>  </a:t>
            </a:r>
            <a:r>
              <a:rPr lang="ru-RU" sz="4000" b="1" dirty="0" err="1">
                <a:solidFill>
                  <a:srgbClr val="0000FF"/>
                </a:solidFill>
              </a:rPr>
              <a:t>діагноста</a:t>
            </a:r>
            <a:r>
              <a:rPr lang="ru-RU" sz="4000" b="1" dirty="0">
                <a:solidFill>
                  <a:srgbClr val="0000FF"/>
                </a:solidFill>
              </a:rPr>
              <a:t> </a:t>
            </a:r>
            <a:r>
              <a:rPr lang="ru-RU" sz="4000" b="1" dirty="0" err="1">
                <a:solidFill>
                  <a:srgbClr val="0000FF"/>
                </a:solidFill>
              </a:rPr>
              <a:t>лейкоцитурії</a:t>
            </a:r>
            <a:r>
              <a:rPr lang="ru-RU" sz="4000" b="1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800" b="1" dirty="0" err="1"/>
              <a:t>Двохсклянкова</a:t>
            </a:r>
            <a:r>
              <a:rPr lang="ru-RU" sz="2800" b="1" dirty="0"/>
              <a:t> проба </a:t>
            </a:r>
            <a:r>
              <a:rPr lang="ru-RU" sz="2800" b="1" dirty="0" err="1"/>
              <a:t>сечі</a:t>
            </a:r>
            <a:endParaRPr lang="ru-RU" sz="2800" b="1" dirty="0"/>
          </a:p>
          <a:p>
            <a:pPr algn="ctr">
              <a:lnSpc>
                <a:spcPct val="90000"/>
              </a:lnSpc>
            </a:pPr>
            <a:r>
              <a:rPr lang="ru-RU" sz="2400" b="1" dirty="0"/>
              <a:t> 1) </a:t>
            </a:r>
            <a:r>
              <a:rPr lang="ru-RU" sz="2400" b="1" dirty="0" err="1"/>
              <a:t>якщо</a:t>
            </a:r>
            <a:r>
              <a:rPr lang="ru-RU" sz="2400" b="1" dirty="0"/>
              <a:t> </a:t>
            </a:r>
            <a:r>
              <a:rPr lang="ru-RU" sz="2400" b="1" dirty="0" err="1"/>
              <a:t>патологія</a:t>
            </a:r>
            <a:r>
              <a:rPr lang="ru-RU" sz="2400" b="1" dirty="0"/>
              <a:t> в 1-ій </a:t>
            </a:r>
            <a:r>
              <a:rPr lang="ru-RU" sz="2400" b="1" dirty="0" err="1"/>
              <a:t>порції</a:t>
            </a:r>
            <a:r>
              <a:rPr lang="ru-RU" sz="2400" b="1" dirty="0"/>
              <a:t> – </a:t>
            </a:r>
            <a:r>
              <a:rPr lang="ru-RU" sz="2400" b="1" dirty="0" err="1"/>
              <a:t>джерело</a:t>
            </a:r>
            <a:r>
              <a:rPr lang="ru-RU" sz="2400" b="1" dirty="0"/>
              <a:t> </a:t>
            </a:r>
            <a:r>
              <a:rPr lang="ru-RU" sz="2400" b="1" dirty="0" err="1"/>
              <a:t>знаходиться</a:t>
            </a:r>
            <a:r>
              <a:rPr lang="ru-RU" sz="2400" b="1" dirty="0"/>
              <a:t> в </a:t>
            </a:r>
            <a:r>
              <a:rPr lang="ru-RU" sz="2400" b="1" dirty="0" err="1"/>
              <a:t>передньому</a:t>
            </a:r>
            <a:r>
              <a:rPr lang="ru-RU" sz="2400" b="1" dirty="0"/>
              <a:t> </a:t>
            </a:r>
            <a:r>
              <a:rPr lang="ru-RU" sz="2400" b="1" dirty="0" err="1"/>
              <a:t>відділі</a:t>
            </a:r>
            <a:r>
              <a:rPr lang="ru-RU" sz="2400" b="1" dirty="0"/>
              <a:t> </a:t>
            </a:r>
            <a:r>
              <a:rPr lang="ru-RU" sz="2400" b="1" dirty="0" err="1"/>
              <a:t>уретри</a:t>
            </a:r>
            <a:r>
              <a:rPr lang="ru-RU" sz="2400" b="1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/>
              <a:t>2. </a:t>
            </a:r>
            <a:r>
              <a:rPr lang="ru-RU" sz="2400" b="1" dirty="0" err="1"/>
              <a:t>Якщо</a:t>
            </a:r>
            <a:r>
              <a:rPr lang="ru-RU" sz="2400" b="1" dirty="0"/>
              <a:t> </a:t>
            </a:r>
            <a:r>
              <a:rPr lang="ru-RU" sz="2400" b="1" dirty="0" err="1"/>
              <a:t>патологія</a:t>
            </a:r>
            <a:r>
              <a:rPr lang="ru-RU" sz="2400" b="1" dirty="0"/>
              <a:t> в 2-ій </a:t>
            </a:r>
            <a:r>
              <a:rPr lang="ru-RU" sz="2400" b="1" dirty="0" err="1"/>
              <a:t>пробі</a:t>
            </a:r>
            <a:r>
              <a:rPr lang="ru-RU" sz="2400" b="1" dirty="0"/>
              <a:t> – </a:t>
            </a:r>
            <a:r>
              <a:rPr lang="ru-RU" sz="2400" b="1" dirty="0" err="1"/>
              <a:t>джерело</a:t>
            </a:r>
            <a:r>
              <a:rPr lang="ru-RU" sz="2400" b="1" dirty="0"/>
              <a:t> </a:t>
            </a:r>
            <a:r>
              <a:rPr lang="ru-RU" sz="2400" b="1" dirty="0" err="1"/>
              <a:t>знаходиться</a:t>
            </a:r>
            <a:r>
              <a:rPr lang="ru-RU" sz="2400" b="1" dirty="0"/>
              <a:t> в </a:t>
            </a:r>
            <a:r>
              <a:rPr lang="ru-RU" sz="2400" b="1" dirty="0" err="1"/>
              <a:t>задньому</a:t>
            </a:r>
            <a:r>
              <a:rPr lang="ru-RU" sz="2400" b="1" dirty="0"/>
              <a:t> </a:t>
            </a:r>
            <a:r>
              <a:rPr lang="ru-RU" sz="2400" b="1" dirty="0" err="1"/>
              <a:t>відділі</a:t>
            </a:r>
            <a:r>
              <a:rPr lang="ru-RU" sz="2400" b="1" dirty="0"/>
              <a:t> </a:t>
            </a:r>
            <a:r>
              <a:rPr lang="ru-RU" sz="2400" b="1" dirty="0" err="1"/>
              <a:t>уретри</a:t>
            </a:r>
            <a:r>
              <a:rPr lang="ru-RU" sz="2400" b="1" dirty="0"/>
              <a:t>, </a:t>
            </a:r>
            <a:r>
              <a:rPr lang="ru-RU" sz="2400" b="1" dirty="0" err="1"/>
              <a:t>простаті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шийці</a:t>
            </a:r>
            <a:r>
              <a:rPr lang="ru-RU" sz="2400" b="1" dirty="0"/>
              <a:t> </a:t>
            </a:r>
            <a:r>
              <a:rPr lang="ru-RU" sz="2400" b="1" dirty="0" err="1"/>
              <a:t>сечового</a:t>
            </a:r>
            <a:r>
              <a:rPr lang="ru-RU" sz="2400" b="1" dirty="0"/>
              <a:t> </a:t>
            </a:r>
            <a:r>
              <a:rPr lang="ru-RU" sz="2400" b="1" dirty="0" err="1"/>
              <a:t>міхура</a:t>
            </a:r>
            <a:r>
              <a:rPr lang="ru-RU" sz="2400" b="1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/>
              <a:t>3. </a:t>
            </a:r>
            <a:r>
              <a:rPr lang="ru-RU" sz="2400" b="1" dirty="0" err="1"/>
              <a:t>Якщо</a:t>
            </a:r>
            <a:r>
              <a:rPr lang="ru-RU" sz="2400" b="1" dirty="0"/>
              <a:t> </a:t>
            </a:r>
            <a:r>
              <a:rPr lang="ru-RU" sz="2400" b="1" dirty="0" err="1"/>
              <a:t>патологія</a:t>
            </a:r>
            <a:r>
              <a:rPr lang="ru-RU" sz="2400" b="1" dirty="0"/>
              <a:t> в </a:t>
            </a:r>
            <a:r>
              <a:rPr lang="ru-RU" sz="2400" b="1" dirty="0" err="1"/>
              <a:t>обох</a:t>
            </a:r>
            <a:r>
              <a:rPr lang="ru-RU" sz="2400" b="1" dirty="0"/>
              <a:t> пробах – </a:t>
            </a:r>
            <a:r>
              <a:rPr lang="ru-RU" sz="2400" b="1" dirty="0" err="1"/>
              <a:t>джерело</a:t>
            </a:r>
            <a:r>
              <a:rPr lang="ru-RU" sz="2400" b="1" dirty="0"/>
              <a:t> </a:t>
            </a:r>
            <a:r>
              <a:rPr lang="ru-RU" sz="2400" b="1" dirty="0" err="1"/>
              <a:t>знаходиться</a:t>
            </a:r>
            <a:r>
              <a:rPr lang="ru-RU" sz="2400" b="1" dirty="0"/>
              <a:t> в </a:t>
            </a:r>
            <a:r>
              <a:rPr lang="ru-RU" sz="2400" b="1" dirty="0" err="1"/>
              <a:t>сечовому</a:t>
            </a:r>
            <a:r>
              <a:rPr lang="ru-RU" sz="2400" b="1" dirty="0"/>
              <a:t> </a:t>
            </a:r>
            <a:r>
              <a:rPr lang="ru-RU" sz="2400" b="1" dirty="0" err="1"/>
              <a:t>міхурі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нирках</a:t>
            </a:r>
            <a:r>
              <a:rPr lang="ru-RU" sz="2400" b="1" dirty="0"/>
              <a:t>.</a:t>
            </a:r>
          </a:p>
          <a:p>
            <a:pPr algn="ctr">
              <a:lnSpc>
                <a:spcPct val="90000"/>
              </a:lnSpc>
            </a:pPr>
            <a:r>
              <a:rPr lang="ru-RU" sz="2800" b="1" dirty="0" err="1"/>
              <a:t>Трьохсклянкова</a:t>
            </a:r>
            <a:r>
              <a:rPr lang="ru-RU" sz="2800" b="1" dirty="0"/>
              <a:t> проба</a:t>
            </a:r>
          </a:p>
          <a:p>
            <a:pPr algn="ctr">
              <a:lnSpc>
                <a:spcPct val="90000"/>
              </a:lnSpc>
            </a:pPr>
            <a:r>
              <a:rPr lang="ru-RU" sz="2400" b="1" dirty="0" err="1"/>
              <a:t>збираються</a:t>
            </a:r>
            <a:r>
              <a:rPr lang="ru-RU" sz="2400" b="1" dirty="0"/>
              <a:t> 1-я </a:t>
            </a:r>
            <a:r>
              <a:rPr lang="ru-RU" sz="2400" b="1" dirty="0" err="1"/>
              <a:t>і</a:t>
            </a:r>
            <a:r>
              <a:rPr lang="ru-RU" sz="2400" b="1" dirty="0"/>
              <a:t> 2-я </a:t>
            </a:r>
            <a:r>
              <a:rPr lang="ru-RU" sz="2400" b="1" dirty="0" err="1"/>
              <a:t>порції</a:t>
            </a:r>
            <a:r>
              <a:rPr lang="ru-RU" sz="2400" b="1" dirty="0"/>
              <a:t> </a:t>
            </a:r>
            <a:r>
              <a:rPr lang="ru-RU" sz="2400" b="1" dirty="0" err="1"/>
              <a:t>після</a:t>
            </a:r>
            <a:r>
              <a:rPr lang="ru-RU" sz="2400" b="1" dirty="0"/>
              <a:t> </a:t>
            </a:r>
            <a:r>
              <a:rPr lang="ru-RU" sz="2400" b="1" dirty="0" err="1"/>
              <a:t>чого</a:t>
            </a:r>
            <a:r>
              <a:rPr lang="ru-RU" sz="2400" b="1" dirty="0"/>
              <a:t> </a:t>
            </a:r>
            <a:r>
              <a:rPr lang="ru-RU" sz="2400" b="1" dirty="0" err="1"/>
              <a:t>робиться</a:t>
            </a:r>
            <a:r>
              <a:rPr lang="ru-RU" sz="2400" b="1" dirty="0"/>
              <a:t> </a:t>
            </a:r>
            <a:r>
              <a:rPr lang="ru-RU" sz="2400" b="1" dirty="0" err="1"/>
              <a:t>масаж</a:t>
            </a:r>
            <a:r>
              <a:rPr lang="ru-RU" sz="2400" b="1" dirty="0"/>
              <a:t> </a:t>
            </a:r>
            <a:r>
              <a:rPr lang="ru-RU" sz="2400" b="1" dirty="0" err="1"/>
              <a:t>передміхурової</a:t>
            </a:r>
            <a:r>
              <a:rPr lang="ru-RU" sz="2400" b="1" dirty="0"/>
              <a:t> </a:t>
            </a:r>
            <a:r>
              <a:rPr lang="ru-RU" sz="2400" b="1" dirty="0" err="1"/>
              <a:t>залози</a:t>
            </a:r>
            <a:r>
              <a:rPr lang="ru-RU" sz="2400" b="1" dirty="0"/>
              <a:t> для </a:t>
            </a:r>
            <a:r>
              <a:rPr lang="ru-RU" sz="2400" b="1" dirty="0" err="1"/>
              <a:t>визначення</a:t>
            </a:r>
            <a:r>
              <a:rPr lang="ru-RU" sz="2400" b="1" dirty="0"/>
              <a:t> </a:t>
            </a:r>
            <a:r>
              <a:rPr lang="ru-RU" sz="2400" b="1" dirty="0" err="1"/>
              <a:t>наявності</a:t>
            </a:r>
            <a:r>
              <a:rPr lang="ru-RU" sz="2400" b="1" dirty="0"/>
              <a:t> </a:t>
            </a:r>
            <a:r>
              <a:rPr lang="ru-RU" sz="2400" b="1" dirty="0" err="1"/>
              <a:t>патології</a:t>
            </a:r>
            <a:r>
              <a:rPr lang="ru-RU" sz="2400" b="1" dirty="0"/>
              <a:t> в </a:t>
            </a:r>
            <a:r>
              <a:rPr lang="ru-RU" sz="2400" b="1" dirty="0" err="1"/>
              <a:t>простаті</a:t>
            </a:r>
            <a:r>
              <a:rPr lang="ru-RU" sz="2400" b="1" dirty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04813"/>
            <a:ext cx="9001125" cy="647700"/>
          </a:xfrm>
        </p:spPr>
        <p:txBody>
          <a:bodyPr/>
          <a:lstStyle/>
          <a:p>
            <a:r>
              <a:rPr lang="ru-RU" sz="3600" b="1" u="sng" dirty="0" err="1">
                <a:solidFill>
                  <a:srgbClr val="FFFF00"/>
                </a:solidFill>
              </a:rPr>
              <a:t>Кількісні</a:t>
            </a:r>
            <a:r>
              <a:rPr lang="ru-RU" sz="3600" b="1" u="sng" dirty="0">
                <a:solidFill>
                  <a:srgbClr val="FFFF00"/>
                </a:solidFill>
              </a:rPr>
              <a:t> </a:t>
            </a:r>
            <a:r>
              <a:rPr lang="ru-RU" sz="3600" b="1" u="sng" dirty="0" err="1">
                <a:solidFill>
                  <a:srgbClr val="FFFF00"/>
                </a:solidFill>
              </a:rPr>
              <a:t>зміни</a:t>
            </a:r>
            <a:r>
              <a:rPr lang="ru-RU" sz="3600" b="1" u="sng" dirty="0">
                <a:solidFill>
                  <a:srgbClr val="FFFF00"/>
                </a:solidFill>
              </a:rPr>
              <a:t> </a:t>
            </a:r>
            <a:r>
              <a:rPr lang="ru-RU" sz="3600" b="1" u="sng" dirty="0" err="1">
                <a:solidFill>
                  <a:srgbClr val="FFFF00"/>
                </a:solidFill>
              </a:rPr>
              <a:t>сечі</a:t>
            </a:r>
            <a:endParaRPr lang="ru-RU" sz="3200" b="1" u="sng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908050"/>
            <a:ext cx="9144000" cy="5616575"/>
          </a:xfrm>
        </p:spPr>
        <p:txBody>
          <a:bodyPr/>
          <a:lstStyle/>
          <a:p>
            <a:endParaRPr lang="ru-RU" sz="2800" b="1" dirty="0"/>
          </a:p>
          <a:p>
            <a:r>
              <a:rPr lang="ru-RU" sz="2800" b="1" dirty="0">
                <a:solidFill>
                  <a:srgbClr val="FF0000"/>
                </a:solidFill>
              </a:rPr>
              <a:t>1). </a:t>
            </a:r>
            <a:r>
              <a:rPr lang="ru-RU" sz="2800" b="1" u="sng" dirty="0" err="1">
                <a:solidFill>
                  <a:srgbClr val="FF0000"/>
                </a:solidFill>
              </a:rPr>
              <a:t>Поліурія</a:t>
            </a:r>
            <a:r>
              <a:rPr lang="ru-RU" sz="2800" b="1" u="sng" dirty="0">
                <a:solidFill>
                  <a:srgbClr val="FF0000"/>
                </a:solidFill>
              </a:rPr>
              <a:t> – </a:t>
            </a:r>
            <a:r>
              <a:rPr lang="ru-RU" sz="2800" b="1" u="sng" dirty="0" err="1">
                <a:solidFill>
                  <a:srgbClr val="FF0000"/>
                </a:solidFill>
              </a:rPr>
              <a:t>більше</a:t>
            </a:r>
            <a:r>
              <a:rPr lang="ru-RU" sz="2800" b="1" u="sng" dirty="0">
                <a:solidFill>
                  <a:srgbClr val="FF0000"/>
                </a:solidFill>
              </a:rPr>
              <a:t> 2 л/24 </a:t>
            </a:r>
            <a:r>
              <a:rPr lang="ru-RU" sz="2800" b="1" u="sng" dirty="0" err="1">
                <a:solidFill>
                  <a:srgbClr val="FF0000"/>
                </a:solidFill>
              </a:rPr>
              <a:t>години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  2). </a:t>
            </a:r>
            <a:r>
              <a:rPr lang="ru-RU" sz="2800" b="1" dirty="0" err="1">
                <a:solidFill>
                  <a:srgbClr val="FFFF00"/>
                </a:solidFill>
              </a:rPr>
              <a:t>Опсоурія</a:t>
            </a:r>
            <a:r>
              <a:rPr lang="ru-RU" sz="2800" b="1" dirty="0">
                <a:solidFill>
                  <a:srgbClr val="FFFF00"/>
                </a:solidFill>
              </a:rPr>
              <a:t> -  </a:t>
            </a:r>
            <a:r>
              <a:rPr lang="ru-RU" sz="2800" b="1" dirty="0" err="1">
                <a:solidFill>
                  <a:srgbClr val="FFFF00"/>
                </a:solidFill>
              </a:rPr>
              <a:t>запізнене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збільшення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сечовиділення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3). </a:t>
            </a:r>
            <a:r>
              <a:rPr lang="ru-RU" sz="2800" b="1" u="sng" dirty="0" err="1">
                <a:solidFill>
                  <a:srgbClr val="FFFF00"/>
                </a:solidFill>
              </a:rPr>
              <a:t>Олігурія</a:t>
            </a:r>
            <a:r>
              <a:rPr lang="ru-RU" sz="2800" b="1" u="sng" dirty="0">
                <a:solidFill>
                  <a:srgbClr val="FFFF00"/>
                </a:solidFill>
              </a:rPr>
              <a:t> – до 500 мл/24 </a:t>
            </a:r>
            <a:r>
              <a:rPr lang="ru-RU" sz="2800" b="1" u="sng" dirty="0" err="1">
                <a:solidFill>
                  <a:srgbClr val="FFFF00"/>
                </a:solidFill>
              </a:rPr>
              <a:t>години</a:t>
            </a:r>
            <a:endParaRPr lang="ru-RU" sz="2800" b="1" dirty="0"/>
          </a:p>
          <a:p>
            <a:r>
              <a:rPr lang="ru-RU" sz="2800" b="1" dirty="0">
                <a:solidFill>
                  <a:srgbClr val="FF0000"/>
                </a:solidFill>
              </a:rPr>
              <a:t>4). </a:t>
            </a:r>
            <a:r>
              <a:rPr lang="ru-RU" sz="2800" b="1" u="sng" dirty="0" err="1">
                <a:solidFill>
                  <a:srgbClr val="FF0000"/>
                </a:solidFill>
              </a:rPr>
              <a:t>Анурія</a:t>
            </a:r>
            <a:r>
              <a:rPr lang="ru-RU" sz="2800" b="1" u="sng" dirty="0">
                <a:solidFill>
                  <a:srgbClr val="FF0000"/>
                </a:solidFill>
              </a:rPr>
              <a:t> (</a:t>
            </a:r>
            <a:r>
              <a:rPr lang="ru-RU" sz="2800" b="1" u="sng" dirty="0" err="1">
                <a:solidFill>
                  <a:srgbClr val="FF0000"/>
                </a:solidFill>
              </a:rPr>
              <a:t>сечі</a:t>
            </a:r>
            <a:r>
              <a:rPr lang="ru-RU" sz="2800" b="1" u="sng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до 100 мл/ 24 </a:t>
            </a:r>
            <a:r>
              <a:rPr lang="ru-RU" sz="2800" b="1" dirty="0" err="1">
                <a:solidFill>
                  <a:srgbClr val="FF0000"/>
                </a:solidFill>
              </a:rPr>
              <a:t>години</a:t>
            </a:r>
            <a:r>
              <a:rPr lang="ru-RU" sz="2800" b="1" dirty="0">
                <a:solidFill>
                  <a:srgbClr val="FF0000"/>
                </a:solidFill>
              </a:rPr>
              <a:t>)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    а) </a:t>
            </a:r>
            <a:r>
              <a:rPr lang="ru-RU" sz="2800" b="1" i="1" u="sng" dirty="0" err="1">
                <a:solidFill>
                  <a:srgbClr val="FF0000"/>
                </a:solidFill>
              </a:rPr>
              <a:t>аренальная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або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ренопривна</a:t>
            </a:r>
            <a:r>
              <a:rPr lang="ru-RU" sz="2800" b="1" i="1" u="sng" dirty="0">
                <a:solidFill>
                  <a:srgbClr val="FF0000"/>
                </a:solidFill>
              </a:rPr>
              <a:t> – за </a:t>
            </a:r>
            <a:r>
              <a:rPr lang="ru-RU" sz="2800" b="1" i="1" u="sng" dirty="0" err="1">
                <a:solidFill>
                  <a:srgbClr val="FF0000"/>
                </a:solidFill>
              </a:rPr>
              <a:t>відсутності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нирок</a:t>
            </a:r>
            <a:endParaRPr lang="ru-RU" sz="28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б)</a:t>
            </a:r>
            <a:r>
              <a:rPr lang="ru-RU" sz="3600" b="1" i="1" u="sng" dirty="0" err="1">
                <a:solidFill>
                  <a:srgbClr val="FF0000"/>
                </a:solidFill>
              </a:rPr>
              <a:t>преренальна</a:t>
            </a:r>
            <a:r>
              <a:rPr lang="ru-RU" b="1" dirty="0">
                <a:solidFill>
                  <a:srgbClr val="FF0000"/>
                </a:solidFill>
              </a:rPr>
              <a:t> – при </a:t>
            </a:r>
            <a:r>
              <a:rPr lang="ru-RU" b="1" dirty="0" err="1">
                <a:solidFill>
                  <a:srgbClr val="FF0000"/>
                </a:solidFill>
              </a:rPr>
              <a:t>порушеннях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кровообігу</a:t>
            </a:r>
            <a:r>
              <a:rPr lang="ru-RU" b="1" dirty="0">
                <a:solidFill>
                  <a:srgbClr val="FF0000"/>
                </a:solidFill>
              </a:rPr>
              <a:t>,  </a:t>
            </a:r>
            <a:r>
              <a:rPr lang="ru-RU" b="1" dirty="0" err="1">
                <a:solidFill>
                  <a:srgbClr val="FF0000"/>
                </a:solidFill>
              </a:rPr>
              <a:t>довготривалій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блювоті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проносі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rgbClr val="FF0000"/>
                </a:solidFill>
              </a:rPr>
              <a:t>   </a:t>
            </a:r>
          </a:p>
          <a:p>
            <a:endParaRPr lang="ru-RU" sz="2800" b="1" dirty="0"/>
          </a:p>
          <a:p>
            <a:endParaRPr lang="ru-RU" sz="2800" b="1" dirty="0"/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229600" cy="4886325"/>
          </a:xfrm>
          <a:ln>
            <a:solidFill>
              <a:srgbClr val="FF0066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в) ренальная – </a:t>
            </a:r>
            <a:r>
              <a:rPr lang="ru-RU" b="1" dirty="0" err="1">
                <a:solidFill>
                  <a:srgbClr val="FF0000"/>
                </a:solidFill>
              </a:rPr>
              <a:t>пораження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паренхіми</a:t>
            </a:r>
            <a:r>
              <a:rPr lang="ru-RU" b="1" dirty="0">
                <a:solidFill>
                  <a:srgbClr val="FF0000"/>
                </a:solidFill>
              </a:rPr>
              <a:t> (</a:t>
            </a:r>
            <a:r>
              <a:rPr lang="ru-RU" b="1" dirty="0" err="1">
                <a:solidFill>
                  <a:srgbClr val="FF0000"/>
                </a:solidFill>
              </a:rPr>
              <a:t>гломерулонефрит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пієлонефрит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переливання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несумісної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крові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от-равленія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нефротоксичною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отрутою</a:t>
            </a:r>
            <a:r>
              <a:rPr lang="ru-RU" b="1" dirty="0">
                <a:solidFill>
                  <a:srgbClr val="FF0000"/>
                </a:solidFill>
              </a:rPr>
              <a:t>)  г) </a:t>
            </a:r>
            <a:r>
              <a:rPr lang="ru-RU" b="1" dirty="0" err="1">
                <a:solidFill>
                  <a:srgbClr val="FF0000"/>
                </a:solidFill>
              </a:rPr>
              <a:t>постренальная</a:t>
            </a:r>
            <a:r>
              <a:rPr lang="ru-RU" b="1" dirty="0">
                <a:solidFill>
                  <a:srgbClr val="FF0000"/>
                </a:solidFill>
              </a:rPr>
              <a:t> ( </a:t>
            </a:r>
            <a:r>
              <a:rPr lang="ru-RU" b="1" dirty="0" err="1">
                <a:solidFill>
                  <a:srgbClr val="FF0000"/>
                </a:solidFill>
              </a:rPr>
              <a:t>екскреторна</a:t>
            </a:r>
            <a:r>
              <a:rPr lang="ru-RU" b="1" dirty="0">
                <a:solidFill>
                  <a:srgbClr val="FF0000"/>
                </a:solidFill>
              </a:rPr>
              <a:t>) - </a:t>
            </a:r>
            <a:r>
              <a:rPr lang="ru-RU" b="1" dirty="0" err="1">
                <a:solidFill>
                  <a:srgbClr val="FF0000"/>
                </a:solidFill>
              </a:rPr>
              <a:t>оклюзія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сечоводів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каменями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здавлення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сечоводів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пухлиною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геніталій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або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проктосигмоїдного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відділу</a:t>
            </a:r>
            <a:r>
              <a:rPr lang="ru-RU" b="1" dirty="0">
                <a:solidFill>
                  <a:srgbClr val="FF0000"/>
                </a:solidFill>
              </a:rPr>
              <a:t> кишечника, </a:t>
            </a:r>
            <a:r>
              <a:rPr lang="ru-RU" b="1" dirty="0" err="1">
                <a:solidFill>
                  <a:srgbClr val="FF0000"/>
                </a:solidFill>
              </a:rPr>
              <a:t>перев'язка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сечоводів</a:t>
            </a:r>
            <a:r>
              <a:rPr lang="ru-RU" b="1" dirty="0">
                <a:solidFill>
                  <a:srgbClr val="FF0000"/>
                </a:solidFill>
              </a:rPr>
              <a:t>)      </a:t>
            </a:r>
            <a:r>
              <a:rPr lang="ru-RU" b="1" dirty="0" err="1">
                <a:solidFill>
                  <a:srgbClr val="FF0000"/>
                </a:solidFill>
              </a:rPr>
              <a:t>д</a:t>
            </a:r>
            <a:r>
              <a:rPr lang="ru-RU" b="1" dirty="0">
                <a:solidFill>
                  <a:srgbClr val="FF0000"/>
                </a:solidFill>
              </a:rPr>
              <a:t>) рефлекторна – при </a:t>
            </a:r>
            <a:r>
              <a:rPr lang="ru-RU" b="1" dirty="0" err="1">
                <a:solidFill>
                  <a:srgbClr val="FF0000"/>
                </a:solidFill>
              </a:rPr>
              <a:t>нападі</a:t>
            </a:r>
            <a:r>
              <a:rPr lang="ru-RU" b="1" dirty="0">
                <a:solidFill>
                  <a:srgbClr val="FF0000"/>
                </a:solidFill>
              </a:rPr>
              <a:t> НК (</a:t>
            </a:r>
            <a:r>
              <a:rPr lang="ru-RU" b="1" dirty="0" err="1">
                <a:solidFill>
                  <a:srgbClr val="FF0000"/>
                </a:solidFill>
              </a:rPr>
              <a:t>рено-ренальний</a:t>
            </a:r>
            <a:r>
              <a:rPr lang="ru-RU" b="1" dirty="0">
                <a:solidFill>
                  <a:srgbClr val="FF0000"/>
                </a:solidFill>
              </a:rPr>
              <a:t> рефлекс)</a:t>
            </a: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FF0066"/>
              </a:solidFill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  <a:noFill/>
          <a:ln>
            <a:solidFill>
              <a:srgbClr val="FF0066"/>
            </a:solidFill>
          </a:ln>
        </p:spPr>
        <p:txBody>
          <a:bodyPr/>
          <a:lstStyle/>
          <a:p>
            <a:br>
              <a:rPr lang="ru-RU" sz="2400" u="sng" dirty="0"/>
            </a:b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Кількісні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зміни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r>
              <a:rPr lang="ru-RU" sz="3200" b="1" u="sng" dirty="0" err="1">
                <a:solidFill>
                  <a:srgbClr val="0000FF"/>
                </a:solidFill>
              </a:rPr>
              <a:t>сечі</a:t>
            </a:r>
            <a:r>
              <a:rPr lang="ru-RU" sz="3200" b="1" u="sng" dirty="0">
                <a:solidFill>
                  <a:srgbClr val="0000FF"/>
                </a:solidFill>
              </a:rPr>
              <a:t> </a:t>
            </a:r>
            <a:br>
              <a:rPr lang="ru-RU" sz="3200" b="1" u="sng" dirty="0">
                <a:solidFill>
                  <a:srgbClr val="0000FF"/>
                </a:solidFill>
              </a:rPr>
            </a:br>
            <a:br>
              <a:rPr lang="ru-RU" sz="2400" dirty="0">
                <a:solidFill>
                  <a:srgbClr val="0000FF"/>
                </a:solidFill>
              </a:rPr>
            </a:br>
            <a:endParaRPr lang="ru-RU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96300" cy="633413"/>
          </a:xfrm>
          <a:noFill/>
          <a:ln>
            <a:solidFill>
              <a:srgbClr val="FF0000"/>
            </a:solidFill>
          </a:ln>
        </p:spPr>
        <p:txBody>
          <a:bodyPr/>
          <a:lstStyle/>
          <a:p>
            <a:r>
              <a:rPr lang="ru-RU" sz="3200" b="1" u="sng" dirty="0" err="1">
                <a:solidFill>
                  <a:srgbClr val="FF3399"/>
                </a:solidFill>
              </a:rPr>
              <a:t>Клінічні</a:t>
            </a:r>
            <a:r>
              <a:rPr lang="ru-RU" sz="3200" b="1" u="sng" dirty="0">
                <a:solidFill>
                  <a:srgbClr val="FF3399"/>
                </a:solidFill>
              </a:rPr>
              <a:t> </a:t>
            </a:r>
            <a:r>
              <a:rPr lang="ru-RU" sz="3200" b="1" u="sng" dirty="0" err="1">
                <a:solidFill>
                  <a:srgbClr val="FF3399"/>
                </a:solidFill>
              </a:rPr>
              <a:t>ознаки</a:t>
            </a:r>
            <a:r>
              <a:rPr lang="ru-RU" sz="3200" b="1" u="sng" dirty="0">
                <a:solidFill>
                  <a:srgbClr val="FF3399"/>
                </a:solidFill>
              </a:rPr>
              <a:t> </a:t>
            </a:r>
            <a:r>
              <a:rPr lang="ru-RU" sz="3200" b="1" u="sng" dirty="0" err="1">
                <a:solidFill>
                  <a:srgbClr val="FF3399"/>
                </a:solidFill>
              </a:rPr>
              <a:t>анурії</a:t>
            </a:r>
            <a:endParaRPr lang="ru-RU" sz="3200" b="1" u="sng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r>
              <a:rPr lang="ru-RU" b="1" dirty="0">
                <a:solidFill>
                  <a:srgbClr val="FF3399"/>
                </a:solidFill>
              </a:rPr>
              <a:t>1.Відсутність </a:t>
            </a:r>
            <a:r>
              <a:rPr lang="ru-RU" b="1" dirty="0" err="1">
                <a:solidFill>
                  <a:srgbClr val="FF3399"/>
                </a:solidFill>
              </a:rPr>
              <a:t>позивів</a:t>
            </a:r>
            <a:r>
              <a:rPr lang="ru-RU" b="1" dirty="0">
                <a:solidFill>
                  <a:srgbClr val="FF3399"/>
                </a:solidFill>
              </a:rPr>
              <a:t> до </a:t>
            </a:r>
            <a:r>
              <a:rPr lang="ru-RU" b="1" dirty="0" err="1">
                <a:solidFill>
                  <a:srgbClr val="FF3399"/>
                </a:solidFill>
              </a:rPr>
              <a:t>сечовипускання</a:t>
            </a:r>
            <a:r>
              <a:rPr lang="ru-RU" b="1" dirty="0">
                <a:solidFill>
                  <a:srgbClr val="FF3399"/>
                </a:solidFill>
              </a:rPr>
              <a:t> </a:t>
            </a:r>
          </a:p>
          <a:p>
            <a:r>
              <a:rPr lang="ru-RU" b="1" dirty="0">
                <a:solidFill>
                  <a:srgbClr val="FF3399"/>
                </a:solidFill>
              </a:rPr>
              <a:t>2. </a:t>
            </a:r>
            <a:r>
              <a:rPr lang="ru-RU" b="1" dirty="0" err="1">
                <a:solidFill>
                  <a:srgbClr val="FF3399"/>
                </a:solidFill>
              </a:rPr>
              <a:t>Відсутність</a:t>
            </a:r>
            <a:r>
              <a:rPr lang="ru-RU" b="1" dirty="0">
                <a:solidFill>
                  <a:srgbClr val="FF3399"/>
                </a:solidFill>
              </a:rPr>
              <a:t> болю над лоном </a:t>
            </a:r>
          </a:p>
          <a:p>
            <a:r>
              <a:rPr lang="ru-RU" b="1" dirty="0">
                <a:solidFill>
                  <a:srgbClr val="FF3399"/>
                </a:solidFill>
              </a:rPr>
              <a:t>3.СМ над лоном не </a:t>
            </a:r>
            <a:r>
              <a:rPr lang="ru-RU" b="1" dirty="0" err="1">
                <a:solidFill>
                  <a:srgbClr val="FF3399"/>
                </a:solidFill>
              </a:rPr>
              <a:t>пальпується</a:t>
            </a:r>
            <a:r>
              <a:rPr lang="ru-RU" b="1" dirty="0">
                <a:solidFill>
                  <a:srgbClr val="FF3399"/>
                </a:solidFill>
              </a:rPr>
              <a:t> </a:t>
            </a:r>
          </a:p>
          <a:p>
            <a:r>
              <a:rPr lang="ru-RU" b="1" dirty="0">
                <a:solidFill>
                  <a:srgbClr val="FF3399"/>
                </a:solidFill>
              </a:rPr>
              <a:t>4.Немає </a:t>
            </a:r>
            <a:r>
              <a:rPr lang="ru-RU" b="1" dirty="0" err="1">
                <a:solidFill>
                  <a:srgbClr val="FF3399"/>
                </a:solidFill>
              </a:rPr>
              <a:t>притуплювання</a:t>
            </a:r>
            <a:r>
              <a:rPr lang="ru-RU" b="1" dirty="0">
                <a:solidFill>
                  <a:srgbClr val="FF3399"/>
                </a:solidFill>
              </a:rPr>
              <a:t> </a:t>
            </a:r>
            <a:r>
              <a:rPr lang="ru-RU" b="1" dirty="0" err="1">
                <a:solidFill>
                  <a:srgbClr val="FF3399"/>
                </a:solidFill>
              </a:rPr>
              <a:t>перкуторного</a:t>
            </a:r>
            <a:r>
              <a:rPr lang="ru-RU" b="1" dirty="0">
                <a:solidFill>
                  <a:srgbClr val="FF3399"/>
                </a:solidFill>
              </a:rPr>
              <a:t> звуку в </a:t>
            </a:r>
            <a:r>
              <a:rPr lang="ru-RU" b="1" dirty="0" err="1">
                <a:solidFill>
                  <a:srgbClr val="FF3399"/>
                </a:solidFill>
              </a:rPr>
              <a:t>надлобкової</a:t>
            </a:r>
            <a:r>
              <a:rPr lang="ru-RU" b="1" dirty="0">
                <a:solidFill>
                  <a:srgbClr val="FF3399"/>
                </a:solidFill>
              </a:rPr>
              <a:t> </a:t>
            </a:r>
            <a:r>
              <a:rPr lang="ru-RU" b="1" dirty="0" err="1">
                <a:solidFill>
                  <a:srgbClr val="FF3399"/>
                </a:solidFill>
              </a:rPr>
              <a:t>області</a:t>
            </a:r>
            <a:r>
              <a:rPr lang="ru-RU" b="1" dirty="0">
                <a:solidFill>
                  <a:srgbClr val="FF3399"/>
                </a:solidFill>
              </a:rPr>
              <a:t> </a:t>
            </a:r>
          </a:p>
          <a:p>
            <a:r>
              <a:rPr lang="ru-RU" b="1" dirty="0">
                <a:solidFill>
                  <a:srgbClr val="FF3399"/>
                </a:solidFill>
              </a:rPr>
              <a:t>5.Сечовий </a:t>
            </a:r>
            <a:r>
              <a:rPr lang="ru-RU" b="1" dirty="0" err="1">
                <a:solidFill>
                  <a:srgbClr val="FF3399"/>
                </a:solidFill>
              </a:rPr>
              <a:t>міхур</a:t>
            </a:r>
            <a:r>
              <a:rPr lang="ru-RU" b="1" dirty="0">
                <a:solidFill>
                  <a:srgbClr val="FF3399"/>
                </a:solidFill>
              </a:rPr>
              <a:t> </a:t>
            </a:r>
            <a:r>
              <a:rPr lang="ru-RU" b="1" dirty="0" err="1">
                <a:solidFill>
                  <a:srgbClr val="FF3399"/>
                </a:solidFill>
              </a:rPr>
              <a:t>порожній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 dirty="0">
                <a:solidFill>
                  <a:srgbClr val="0000FF"/>
                </a:solidFill>
              </a:rPr>
              <a:t>2). </a:t>
            </a:r>
            <a:r>
              <a:rPr lang="uk-UA" sz="3600" b="1" u="sng" dirty="0">
                <a:solidFill>
                  <a:srgbClr val="0000FF"/>
                </a:solidFill>
              </a:rPr>
              <a:t>Хронічна затримка сечі</a:t>
            </a:r>
            <a:r>
              <a:rPr lang="ru-RU" sz="3600" b="1" u="sng" dirty="0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66"/>
                </a:solidFill>
              </a:rPr>
              <a:t>А) </a:t>
            </a:r>
            <a:r>
              <a:rPr lang="ru-RU" sz="3600" b="1" dirty="0" err="1">
                <a:solidFill>
                  <a:srgbClr val="FF0066"/>
                </a:solidFill>
              </a:rPr>
              <a:t>Збереження</a:t>
            </a:r>
            <a:r>
              <a:rPr lang="ru-RU" sz="3600" b="1" dirty="0">
                <a:solidFill>
                  <a:srgbClr val="FF0066"/>
                </a:solidFill>
              </a:rPr>
              <a:t> природного </a:t>
            </a:r>
            <a:r>
              <a:rPr lang="ru-RU" sz="3600" b="1" dirty="0" err="1">
                <a:solidFill>
                  <a:srgbClr val="FF0066"/>
                </a:solidFill>
              </a:rPr>
              <a:t>сечовипускання</a:t>
            </a:r>
            <a:endParaRPr lang="ru-RU" sz="3600" b="1" dirty="0">
              <a:solidFill>
                <a:srgbClr val="FF0066"/>
              </a:solidFill>
            </a:endParaRPr>
          </a:p>
          <a:p>
            <a:r>
              <a:rPr lang="ru-RU" sz="3600" b="1" dirty="0">
                <a:solidFill>
                  <a:srgbClr val="FF0066"/>
                </a:solidFill>
              </a:rPr>
              <a:t>Б) </a:t>
            </a:r>
            <a:r>
              <a:rPr lang="ru-RU" sz="3600" b="1" dirty="0" err="1">
                <a:solidFill>
                  <a:srgbClr val="FF0066"/>
                </a:solidFill>
              </a:rPr>
              <a:t>Наявність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сечі</a:t>
            </a:r>
            <a:r>
              <a:rPr lang="ru-RU" sz="3600" b="1" dirty="0">
                <a:solidFill>
                  <a:srgbClr val="FF0066"/>
                </a:solidFill>
              </a:rPr>
              <a:t> в </a:t>
            </a:r>
            <a:r>
              <a:rPr lang="ru-RU" sz="3600" b="1" dirty="0" err="1">
                <a:solidFill>
                  <a:srgbClr val="FF0066"/>
                </a:solidFill>
              </a:rPr>
              <a:t>сечовому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міхурі</a:t>
            </a:r>
            <a:r>
              <a:rPr lang="ru-RU" sz="3600" b="1" dirty="0">
                <a:solidFill>
                  <a:srgbClr val="FF0066"/>
                </a:solidFill>
              </a:rPr>
              <a:t> (</a:t>
            </a:r>
            <a:r>
              <a:rPr lang="ru-RU" sz="3600" b="1" dirty="0" err="1">
                <a:solidFill>
                  <a:srgbClr val="FF0066"/>
                </a:solidFill>
              </a:rPr>
              <a:t>більше</a:t>
            </a:r>
            <a:r>
              <a:rPr lang="ru-RU" sz="3600" b="1" dirty="0">
                <a:solidFill>
                  <a:srgbClr val="FF0066"/>
                </a:solidFill>
              </a:rPr>
              <a:t> 20 мл) </a:t>
            </a:r>
            <a:r>
              <a:rPr lang="ru-RU" sz="3600" b="1" dirty="0" err="1">
                <a:solidFill>
                  <a:srgbClr val="FF0066"/>
                </a:solidFill>
              </a:rPr>
              <a:t>після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сечовипускання</a:t>
            </a:r>
            <a:r>
              <a:rPr lang="ru-RU" sz="3600" b="1" dirty="0">
                <a:solidFill>
                  <a:srgbClr val="FF0066"/>
                </a:solidFill>
              </a:rPr>
              <a:t> – </a:t>
            </a:r>
            <a:r>
              <a:rPr lang="ru-RU" sz="3600" b="1" dirty="0" err="1">
                <a:solidFill>
                  <a:srgbClr val="FF0066"/>
                </a:solidFill>
              </a:rPr>
              <a:t>залишкова</a:t>
            </a:r>
            <a:r>
              <a:rPr lang="ru-RU" sz="3600" b="1" dirty="0">
                <a:solidFill>
                  <a:srgbClr val="FF0066"/>
                </a:solidFill>
              </a:rPr>
              <a:t> сеча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BEFD5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0066"/>
                </a:solidFill>
              </a:rPr>
              <a:t>3). Парадоксальна </a:t>
            </a:r>
            <a:r>
              <a:rPr lang="ru-RU" b="1" u="sng" dirty="0" err="1">
                <a:solidFill>
                  <a:srgbClr val="FF0066"/>
                </a:solidFill>
              </a:rPr>
              <a:t>ішурія</a:t>
            </a:r>
            <a:r>
              <a:rPr lang="ru-RU" b="1" u="sng" dirty="0">
                <a:solidFill>
                  <a:srgbClr val="FF0066"/>
                </a:solidFill>
              </a:rPr>
              <a:t>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66"/>
                </a:solidFill>
              </a:rPr>
              <a:t>А) </a:t>
            </a:r>
            <a:r>
              <a:rPr lang="ru-RU" sz="3600" b="1" dirty="0" err="1">
                <a:solidFill>
                  <a:srgbClr val="FF0066"/>
                </a:solidFill>
              </a:rPr>
              <a:t>Переповнювання</a:t>
            </a:r>
            <a:r>
              <a:rPr lang="ru-RU" sz="3600" b="1" dirty="0">
                <a:solidFill>
                  <a:srgbClr val="FF0066"/>
                </a:solidFill>
              </a:rPr>
              <a:t> СМ великою </a:t>
            </a:r>
            <a:r>
              <a:rPr lang="ru-RU" sz="3600" b="1" dirty="0" err="1">
                <a:solidFill>
                  <a:srgbClr val="FF0066"/>
                </a:solidFill>
              </a:rPr>
              <a:t>кількістю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сечі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</a:p>
          <a:p>
            <a:r>
              <a:rPr lang="ru-RU" sz="3600" b="1" dirty="0">
                <a:solidFill>
                  <a:srgbClr val="FF0066"/>
                </a:solidFill>
              </a:rPr>
              <a:t>Б) </a:t>
            </a:r>
            <a:r>
              <a:rPr lang="ru-RU" sz="3600" b="1" dirty="0" err="1">
                <a:solidFill>
                  <a:srgbClr val="FF0066"/>
                </a:solidFill>
              </a:rPr>
              <a:t>Відсутність</a:t>
            </a:r>
            <a:r>
              <a:rPr lang="ru-RU" sz="3600" b="1" dirty="0">
                <a:solidFill>
                  <a:srgbClr val="FF0066"/>
                </a:solidFill>
              </a:rPr>
              <a:t> природного </a:t>
            </a:r>
            <a:r>
              <a:rPr lang="ru-RU" sz="3600" b="1" dirty="0" err="1">
                <a:solidFill>
                  <a:srgbClr val="FF0066"/>
                </a:solidFill>
              </a:rPr>
              <a:t>сечовипускання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</a:p>
          <a:p>
            <a:r>
              <a:rPr lang="ru-RU" sz="3600" b="1" dirty="0">
                <a:solidFill>
                  <a:srgbClr val="FF0066"/>
                </a:solidFill>
              </a:rPr>
              <a:t>В) </a:t>
            </a:r>
            <a:r>
              <a:rPr lang="ru-RU" sz="3600" b="1" dirty="0" err="1">
                <a:solidFill>
                  <a:srgbClr val="FF0066"/>
                </a:solidFill>
              </a:rPr>
              <a:t>Постійне</a:t>
            </a:r>
            <a:r>
              <a:rPr lang="ru-RU" sz="3600" b="1" dirty="0">
                <a:solidFill>
                  <a:srgbClr val="FF0066"/>
                </a:solidFill>
              </a:rPr>
              <a:t>, </a:t>
            </a:r>
            <a:r>
              <a:rPr lang="ru-RU" sz="3600" b="1" dirty="0" err="1">
                <a:solidFill>
                  <a:srgbClr val="FF0066"/>
                </a:solidFill>
              </a:rPr>
              <a:t>мимовільне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виділення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сечі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з</a:t>
            </a:r>
            <a:r>
              <a:rPr lang="ru-RU" sz="3600" b="1" dirty="0">
                <a:solidFill>
                  <a:srgbClr val="FF0066"/>
                </a:solidFill>
              </a:rPr>
              <a:t> </a:t>
            </a:r>
            <a:r>
              <a:rPr lang="ru-RU" sz="3600" b="1" dirty="0" err="1">
                <a:solidFill>
                  <a:srgbClr val="FF0066"/>
                </a:solidFill>
              </a:rPr>
              <a:t>уретри</a:t>
            </a:r>
            <a:r>
              <a:rPr lang="ru-RU" sz="3600" b="1" dirty="0">
                <a:solidFill>
                  <a:srgbClr val="FF0066"/>
                </a:solidFill>
              </a:rPr>
              <a:t> у </a:t>
            </a:r>
            <a:r>
              <a:rPr lang="ru-RU" sz="3600" b="1" dirty="0" err="1">
                <a:solidFill>
                  <a:srgbClr val="FF0066"/>
                </a:solidFill>
              </a:rPr>
              <a:t>спокої</a:t>
            </a:r>
            <a:r>
              <a:rPr lang="ru-RU" sz="3600" b="1" dirty="0">
                <a:solidFill>
                  <a:srgbClr val="FF0066"/>
                </a:solidFill>
              </a:rPr>
              <a:t>, </a:t>
            </a:r>
            <a:r>
              <a:rPr lang="ru-RU" sz="3600" b="1" dirty="0" err="1">
                <a:solidFill>
                  <a:srgbClr val="FF0066"/>
                </a:solidFill>
              </a:rPr>
              <a:t>чханні</a:t>
            </a:r>
            <a:r>
              <a:rPr lang="ru-RU" sz="3600" b="1" dirty="0">
                <a:solidFill>
                  <a:srgbClr val="FF0066"/>
                </a:solidFill>
              </a:rPr>
              <a:t>, </a:t>
            </a:r>
            <a:r>
              <a:rPr lang="ru-RU" sz="3600" b="1" dirty="0" err="1">
                <a:solidFill>
                  <a:srgbClr val="FF0066"/>
                </a:solidFill>
              </a:rPr>
              <a:t>кашлі</a:t>
            </a:r>
            <a:r>
              <a:rPr lang="ru-RU" sz="3600" b="1" dirty="0">
                <a:solidFill>
                  <a:srgbClr val="FF0066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 err="1">
                <a:solidFill>
                  <a:schemeClr val="bg1"/>
                </a:solidFill>
              </a:rPr>
              <a:t>Нетримання</a:t>
            </a:r>
            <a:r>
              <a:rPr lang="ru-RU" sz="3200" b="1" u="sng" dirty="0">
                <a:solidFill>
                  <a:schemeClr val="bg1"/>
                </a:solidFill>
              </a:rPr>
              <a:t> </a:t>
            </a:r>
            <a:r>
              <a:rPr lang="ru-RU" sz="3200" b="1" u="sng" dirty="0" err="1">
                <a:solidFill>
                  <a:schemeClr val="bg1"/>
                </a:solidFill>
              </a:rPr>
              <a:t>сечі</a:t>
            </a:r>
            <a:r>
              <a:rPr lang="ru-RU" sz="3200" b="1" u="sng" dirty="0">
                <a:solidFill>
                  <a:schemeClr val="bg1"/>
                </a:solidFill>
              </a:rPr>
              <a:t> </a:t>
            </a:r>
            <a:br>
              <a:rPr lang="ru-RU" sz="3200" b="1" u="sng" dirty="0">
                <a:solidFill>
                  <a:srgbClr val="FFFF99"/>
                </a:solidFill>
              </a:rPr>
            </a:br>
            <a:endParaRPr lang="ru-RU" sz="3200" b="1" u="sng" dirty="0">
              <a:solidFill>
                <a:srgbClr val="FFFF99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 u="sng" dirty="0" err="1">
                <a:solidFill>
                  <a:srgbClr val="FFFF99"/>
                </a:solidFill>
              </a:rPr>
              <a:t>Дійсне</a:t>
            </a:r>
            <a:r>
              <a:rPr lang="ru-RU" sz="2800" b="1" i="1" u="sng" dirty="0">
                <a:solidFill>
                  <a:srgbClr val="FFFF99"/>
                </a:solidFill>
              </a:rPr>
              <a:t> - </a:t>
            </a:r>
            <a:r>
              <a:rPr lang="ru-RU" sz="2800" b="1" i="1" u="sng" dirty="0" err="1">
                <a:solidFill>
                  <a:srgbClr val="FFFF99"/>
                </a:solidFill>
              </a:rPr>
              <a:t>мимовільне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виділення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сечі</a:t>
            </a:r>
            <a:r>
              <a:rPr lang="ru-RU" sz="2800" b="1" i="1" u="sng" dirty="0">
                <a:solidFill>
                  <a:srgbClr val="FFFF99"/>
                </a:solidFill>
              </a:rPr>
              <a:t> при </a:t>
            </a:r>
            <a:r>
              <a:rPr lang="ru-RU" sz="2800" b="1" i="1" u="sng" dirty="0" err="1">
                <a:solidFill>
                  <a:srgbClr val="FFFF99"/>
                </a:solidFill>
              </a:rPr>
              <a:t>кашлі</a:t>
            </a:r>
            <a:r>
              <a:rPr lang="ru-RU" sz="2800" b="1" i="1" u="sng" dirty="0">
                <a:solidFill>
                  <a:srgbClr val="FFFF99"/>
                </a:solidFill>
              </a:rPr>
              <a:t>, </a:t>
            </a:r>
            <a:r>
              <a:rPr lang="ru-RU" sz="2800" b="1" i="1" u="sng" dirty="0" err="1">
                <a:solidFill>
                  <a:srgbClr val="FFFF99"/>
                </a:solidFill>
              </a:rPr>
              <a:t>чханні</a:t>
            </a:r>
            <a:r>
              <a:rPr lang="ru-RU" sz="2800" b="1" i="1" u="sng" dirty="0">
                <a:solidFill>
                  <a:srgbClr val="FFFF99"/>
                </a:solidFill>
              </a:rPr>
              <a:t> (</a:t>
            </a:r>
            <a:r>
              <a:rPr lang="ru-RU" sz="2800" b="1" i="1" u="sng" dirty="0" err="1">
                <a:solidFill>
                  <a:srgbClr val="FFFF99"/>
                </a:solidFill>
              </a:rPr>
              <a:t>недостатність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сфінктерів</a:t>
            </a:r>
            <a:r>
              <a:rPr lang="ru-RU" sz="2800" b="1" i="1" u="sng" dirty="0">
                <a:solidFill>
                  <a:srgbClr val="FFFF99"/>
                </a:solidFill>
              </a:rPr>
              <a:t> СМ) </a:t>
            </a:r>
          </a:p>
          <a:p>
            <a:pPr>
              <a:lnSpc>
                <a:spcPct val="90000"/>
              </a:lnSpc>
            </a:pPr>
            <a:r>
              <a:rPr lang="ru-RU" sz="2800" b="1" i="1" u="sng" dirty="0" err="1">
                <a:solidFill>
                  <a:srgbClr val="FFFF99"/>
                </a:solidFill>
              </a:rPr>
              <a:t>Помилкове</a:t>
            </a:r>
            <a:r>
              <a:rPr lang="ru-RU" sz="2800" b="1" i="1" u="sng" dirty="0">
                <a:solidFill>
                  <a:srgbClr val="FFFF99"/>
                </a:solidFill>
              </a:rPr>
              <a:t> – </a:t>
            </a:r>
            <a:r>
              <a:rPr lang="ru-RU" sz="2800" b="1" i="1" u="sng" dirty="0" err="1">
                <a:solidFill>
                  <a:srgbClr val="FFFF99"/>
                </a:solidFill>
              </a:rPr>
              <a:t>мимовільне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постійне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виділення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сечі</a:t>
            </a:r>
            <a:r>
              <a:rPr lang="ru-RU" sz="2800" b="1" i="1" u="sng" dirty="0">
                <a:solidFill>
                  <a:srgbClr val="FFFF99"/>
                </a:solidFill>
              </a:rPr>
              <a:t> без </a:t>
            </a:r>
            <a:r>
              <a:rPr lang="ru-RU" sz="2800" b="1" i="1" u="sng" dirty="0" err="1">
                <a:solidFill>
                  <a:srgbClr val="FFFF99"/>
                </a:solidFill>
              </a:rPr>
              <a:t>позивів</a:t>
            </a:r>
            <a:r>
              <a:rPr lang="ru-RU" sz="2800" b="1" i="1" u="sng" dirty="0">
                <a:solidFill>
                  <a:srgbClr val="FFFF99"/>
                </a:solidFill>
              </a:rPr>
              <a:t> до </a:t>
            </a:r>
            <a:r>
              <a:rPr lang="ru-RU" sz="2800" b="1" i="1" u="sng" dirty="0" err="1">
                <a:solidFill>
                  <a:srgbClr val="FFFF99"/>
                </a:solidFill>
              </a:rPr>
              <a:t>сечовипускання</a:t>
            </a:r>
            <a:r>
              <a:rPr lang="ru-RU" sz="2800" b="1" i="1" u="sng" dirty="0">
                <a:solidFill>
                  <a:srgbClr val="FFFF99"/>
                </a:solidFill>
              </a:rPr>
              <a:t> (</a:t>
            </a:r>
            <a:r>
              <a:rPr lang="ru-RU" sz="2800" b="1" i="1" u="sng" dirty="0" err="1">
                <a:solidFill>
                  <a:srgbClr val="FFFF99"/>
                </a:solidFill>
              </a:rPr>
              <a:t>природжені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або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придбані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дефекти</a:t>
            </a:r>
            <a:r>
              <a:rPr lang="ru-RU" sz="2800" b="1" i="1" u="sng" dirty="0">
                <a:solidFill>
                  <a:srgbClr val="FFFF99"/>
                </a:solidFill>
              </a:rPr>
              <a:t> СВС) </a:t>
            </a:r>
          </a:p>
          <a:p>
            <a:pPr>
              <a:lnSpc>
                <a:spcPct val="90000"/>
              </a:lnSpc>
            </a:pPr>
            <a:r>
              <a:rPr lang="ru-RU" sz="2800" b="1" i="1" u="sng" dirty="0" err="1">
                <a:solidFill>
                  <a:srgbClr val="FFFF99"/>
                </a:solidFill>
              </a:rPr>
              <a:t>Неутримання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сечі</a:t>
            </a:r>
            <a:r>
              <a:rPr lang="ru-RU" sz="2800" b="1" i="1" u="sng" dirty="0">
                <a:solidFill>
                  <a:srgbClr val="FFFF99"/>
                </a:solidFill>
              </a:rPr>
              <a:t> - </a:t>
            </a:r>
            <a:r>
              <a:rPr lang="ru-RU" sz="2800" b="1" i="1" u="sng" dirty="0" err="1">
                <a:solidFill>
                  <a:srgbClr val="FFFF99"/>
                </a:solidFill>
              </a:rPr>
              <a:t>нездатність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утримувати</a:t>
            </a:r>
            <a:r>
              <a:rPr lang="ru-RU" sz="2800" b="1" i="1" u="sng" dirty="0">
                <a:solidFill>
                  <a:srgbClr val="FFFF99"/>
                </a:solidFill>
              </a:rPr>
              <a:t> сечу при </a:t>
            </a:r>
            <a:r>
              <a:rPr lang="ru-RU" sz="2800" b="1" i="1" u="sng" dirty="0" err="1">
                <a:solidFill>
                  <a:srgbClr val="FFFF99"/>
                </a:solidFill>
              </a:rPr>
              <a:t>позиві</a:t>
            </a:r>
            <a:r>
              <a:rPr lang="ru-RU" sz="2800" b="1" i="1" u="sng" dirty="0">
                <a:solidFill>
                  <a:srgbClr val="FFFF99"/>
                </a:solidFill>
              </a:rPr>
              <a:t>, </a:t>
            </a:r>
            <a:r>
              <a:rPr lang="ru-RU" sz="2800" b="1" i="1" u="sng" dirty="0" err="1">
                <a:solidFill>
                  <a:srgbClr val="FFFF99"/>
                </a:solidFill>
              </a:rPr>
              <a:t>що</a:t>
            </a:r>
            <a:r>
              <a:rPr lang="ru-RU" sz="2800" b="1" i="1" u="sng" dirty="0">
                <a:solidFill>
                  <a:srgbClr val="FFFF99"/>
                </a:solidFill>
              </a:rPr>
              <a:t> як правило носить </a:t>
            </a:r>
            <a:r>
              <a:rPr lang="ru-RU" sz="2800" b="1" i="1" u="sng" dirty="0" err="1">
                <a:solidFill>
                  <a:srgbClr val="FFFF99"/>
                </a:solidFill>
              </a:rPr>
              <a:t>імперативний</a:t>
            </a:r>
            <a:r>
              <a:rPr lang="ru-RU" sz="2800" b="1" i="1" u="sng" dirty="0">
                <a:solidFill>
                  <a:srgbClr val="FFFF99"/>
                </a:solidFill>
              </a:rPr>
              <a:t>, </a:t>
            </a:r>
            <a:r>
              <a:rPr lang="ru-RU" sz="2800" b="1" i="1" u="sng" dirty="0" err="1">
                <a:solidFill>
                  <a:srgbClr val="FFFF99"/>
                </a:solidFill>
              </a:rPr>
              <a:t>неспинний</a:t>
            </a:r>
            <a:r>
              <a:rPr lang="ru-RU" sz="2800" b="1" i="1" u="sng" dirty="0">
                <a:solidFill>
                  <a:srgbClr val="FFFF99"/>
                </a:solidFill>
              </a:rPr>
              <a:t> характер - </a:t>
            </a:r>
            <a:r>
              <a:rPr lang="ru-RU" sz="2800" b="1" i="1" u="sng" dirty="0" err="1">
                <a:solidFill>
                  <a:srgbClr val="FFFF99"/>
                </a:solidFill>
              </a:rPr>
              <a:t>запальний</a:t>
            </a:r>
            <a:r>
              <a:rPr lang="ru-RU" sz="2800" b="1" i="1" u="sng" dirty="0">
                <a:solidFill>
                  <a:srgbClr val="FFFF99"/>
                </a:solidFill>
              </a:rPr>
              <a:t> </a:t>
            </a:r>
            <a:r>
              <a:rPr lang="ru-RU" sz="2800" b="1" i="1" u="sng" dirty="0" err="1">
                <a:solidFill>
                  <a:srgbClr val="FFFF99"/>
                </a:solidFill>
              </a:rPr>
              <a:t>процес</a:t>
            </a:r>
            <a:r>
              <a:rPr lang="ru-RU" sz="2800" b="1" i="1" u="sng" dirty="0">
                <a:solidFill>
                  <a:srgbClr val="FFFF99"/>
                </a:solidFill>
              </a:rPr>
              <a:t>)</a:t>
            </a:r>
            <a:endParaRPr lang="ru-RU" sz="28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18487" cy="1066800"/>
          </a:xfrm>
        </p:spPr>
        <p:txBody>
          <a:bodyPr/>
          <a:lstStyle/>
          <a:p>
            <a:r>
              <a:rPr lang="ru-RU" sz="3200" b="1" u="sng" dirty="0">
                <a:solidFill>
                  <a:srgbClr val="FF0000"/>
                </a:solidFill>
              </a:rPr>
              <a:t>ДОСЛІДЖЕННЯ ФУНКЦІЇ НИРОК</a:t>
            </a:r>
            <a:endParaRPr lang="ru-RU" sz="2800" b="1" u="sng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 b="1" dirty="0"/>
          </a:p>
          <a:p>
            <a:pPr>
              <a:lnSpc>
                <a:spcPct val="90000"/>
              </a:lnSpc>
            </a:pPr>
            <a:r>
              <a:rPr lang="ru-RU" sz="2800" b="1" dirty="0"/>
              <a:t>1.Азотовидільна (</a:t>
            </a:r>
            <a:r>
              <a:rPr lang="ru-RU" sz="2800" b="1" dirty="0" err="1"/>
              <a:t>очисна</a:t>
            </a:r>
            <a:r>
              <a:rPr lang="ru-RU" sz="2800" b="1" dirty="0"/>
              <a:t>) – </a:t>
            </a:r>
            <a:r>
              <a:rPr lang="ru-RU" sz="2800" b="1" dirty="0" err="1"/>
              <a:t>виведення</a:t>
            </a:r>
            <a:r>
              <a:rPr lang="ru-RU" sz="2800" b="1" dirty="0"/>
              <a:t> </a:t>
            </a:r>
            <a:r>
              <a:rPr lang="ru-RU" sz="2800" b="1" dirty="0" err="1"/>
              <a:t>кінцевих</a:t>
            </a:r>
            <a:r>
              <a:rPr lang="ru-RU" sz="2800" b="1" dirty="0"/>
              <a:t> </a:t>
            </a:r>
            <a:r>
              <a:rPr lang="ru-RU" sz="2800" b="1" dirty="0" err="1"/>
              <a:t>продуктів</a:t>
            </a:r>
            <a:r>
              <a:rPr lang="ru-RU" sz="2800" b="1" dirty="0"/>
              <a:t> </a:t>
            </a:r>
            <a:r>
              <a:rPr lang="ru-RU" sz="2800" b="1" dirty="0" err="1"/>
              <a:t>білкового</a:t>
            </a:r>
            <a:r>
              <a:rPr lang="ru-RU" sz="2800" b="1" dirty="0"/>
              <a:t> </a:t>
            </a:r>
            <a:r>
              <a:rPr lang="ru-RU" sz="2800" b="1" dirty="0" err="1"/>
              <a:t>обміну</a:t>
            </a:r>
            <a:r>
              <a:rPr lang="ru-RU" sz="2800" b="1" dirty="0"/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2. </a:t>
            </a:r>
            <a:r>
              <a:rPr lang="ru-RU" sz="2800" b="1" dirty="0" err="1"/>
              <a:t>Регуляція</a:t>
            </a:r>
            <a:r>
              <a:rPr lang="ru-RU" sz="2800" b="1" dirty="0"/>
              <a:t> водного та </a:t>
            </a:r>
            <a:r>
              <a:rPr lang="ru-RU" sz="2800" b="1" dirty="0" err="1"/>
              <a:t>сольового</a:t>
            </a:r>
            <a:r>
              <a:rPr lang="ru-RU" sz="2800" b="1" dirty="0"/>
              <a:t> </a:t>
            </a:r>
            <a:r>
              <a:rPr lang="ru-RU" sz="2800" b="1" dirty="0" err="1"/>
              <a:t>обміну</a:t>
            </a:r>
            <a:endParaRPr lang="ru-RU" sz="2800" b="1" dirty="0"/>
          </a:p>
          <a:p>
            <a:pPr>
              <a:lnSpc>
                <a:spcPct val="90000"/>
              </a:lnSpc>
            </a:pPr>
            <a:r>
              <a:rPr lang="ru-RU" sz="2800" b="1" dirty="0"/>
              <a:t>3. </a:t>
            </a:r>
            <a:r>
              <a:rPr lang="ru-RU" sz="2800" b="1" dirty="0" err="1"/>
              <a:t>Гомеостатична</a:t>
            </a:r>
            <a:r>
              <a:rPr lang="ru-RU" sz="2800" b="1" dirty="0"/>
              <a:t> – </a:t>
            </a:r>
            <a:r>
              <a:rPr lang="ru-RU" sz="2800" b="1" dirty="0" err="1"/>
              <a:t>збереження</a:t>
            </a:r>
            <a:r>
              <a:rPr lang="ru-RU" sz="2800" b="1" dirty="0"/>
              <a:t> </a:t>
            </a:r>
            <a:r>
              <a:rPr lang="ru-RU" sz="2800" b="1" dirty="0" err="1"/>
              <a:t>постійності</a:t>
            </a:r>
            <a:r>
              <a:rPr lang="ru-RU" sz="2800" b="1" dirty="0"/>
              <a:t> </a:t>
            </a:r>
            <a:r>
              <a:rPr lang="ru-RU" sz="2800" b="1" dirty="0" err="1"/>
              <a:t>внутрішнього</a:t>
            </a:r>
            <a:r>
              <a:rPr lang="ru-RU" sz="2800" b="1" dirty="0"/>
              <a:t> </a:t>
            </a:r>
            <a:r>
              <a:rPr lang="ru-RU" sz="2800" b="1" dirty="0" err="1"/>
              <a:t>середовища</a:t>
            </a:r>
            <a:r>
              <a:rPr lang="ru-RU" sz="2800" b="1" dirty="0"/>
              <a:t> (</a:t>
            </a:r>
            <a:r>
              <a:rPr lang="ru-RU" sz="2800" b="1" dirty="0" err="1"/>
              <a:t>регулювання</a:t>
            </a:r>
            <a:r>
              <a:rPr lang="ru-RU" sz="2800" b="1" dirty="0"/>
              <a:t> складу </a:t>
            </a:r>
            <a:r>
              <a:rPr lang="ru-RU" sz="2800" b="1" dirty="0" err="1"/>
              <a:t>крові</a:t>
            </a:r>
            <a:r>
              <a:rPr lang="ru-RU" sz="2800" b="1" dirty="0"/>
              <a:t>, </a:t>
            </a:r>
            <a:r>
              <a:rPr lang="ru-RU" sz="2800" b="1" dirty="0" err="1"/>
              <a:t>осмотичного</a:t>
            </a:r>
            <a:r>
              <a:rPr lang="ru-RU" sz="2800" b="1" dirty="0"/>
              <a:t> </a:t>
            </a:r>
            <a:r>
              <a:rPr lang="ru-RU" sz="2800" b="1" dirty="0" err="1"/>
              <a:t>тиску</a:t>
            </a:r>
            <a:r>
              <a:rPr lang="ru-RU" sz="2800" b="1" dirty="0"/>
              <a:t> )</a:t>
            </a:r>
            <a:endParaRPr lang="ru-RU" sz="2800" dirty="0"/>
          </a:p>
          <a:p>
            <a:pPr>
              <a:lnSpc>
                <a:spcPct val="90000"/>
              </a:lnSpc>
            </a:pPr>
            <a:r>
              <a:rPr lang="ru-RU" sz="2800" b="1" dirty="0"/>
              <a:t>4. </a:t>
            </a:r>
            <a:r>
              <a:rPr lang="ru-RU" sz="2800" b="1" dirty="0" err="1"/>
              <a:t>Регуляція</a:t>
            </a:r>
            <a:r>
              <a:rPr lang="ru-RU" sz="2800" b="1" dirty="0"/>
              <a:t> АТ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5. </a:t>
            </a:r>
            <a:r>
              <a:rPr lang="ru-RU" sz="2800" b="1" dirty="0" err="1"/>
              <a:t>Внутрісекреторна</a:t>
            </a:r>
            <a:endParaRPr lang="ru-RU" sz="2800" b="1" dirty="0"/>
          </a:p>
          <a:p>
            <a:pPr>
              <a:lnSpc>
                <a:spcPct val="90000"/>
              </a:lnSpc>
            </a:pPr>
            <a:r>
              <a:rPr lang="ru-RU" sz="2800" b="1" dirty="0"/>
              <a:t>6. </a:t>
            </a:r>
            <a:r>
              <a:rPr lang="ru-RU" sz="2800" b="1" dirty="0" err="1"/>
              <a:t>Еритропоетична</a:t>
            </a:r>
            <a:endParaRPr lang="ru-RU" sz="2800" b="1" dirty="0"/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err="1">
                <a:solidFill>
                  <a:srgbClr val="0000FF"/>
                </a:solidFill>
              </a:rPr>
              <a:t>Концентраційна</a:t>
            </a:r>
            <a:r>
              <a:rPr lang="ru-RU" sz="3200" b="1" dirty="0">
                <a:solidFill>
                  <a:srgbClr val="0000FF"/>
                </a:solidFill>
              </a:rPr>
              <a:t> </a:t>
            </a:r>
            <a:r>
              <a:rPr lang="ru-RU" sz="3200" b="1" dirty="0" err="1">
                <a:solidFill>
                  <a:srgbClr val="0000FF"/>
                </a:solidFill>
              </a:rPr>
              <a:t>здатність</a:t>
            </a:r>
            <a:r>
              <a:rPr lang="ru-RU" sz="3200" b="1" dirty="0">
                <a:solidFill>
                  <a:srgbClr val="0000FF"/>
                </a:solidFill>
              </a:rPr>
              <a:t> </a:t>
            </a:r>
            <a:r>
              <a:rPr lang="ru-RU" sz="3200" b="1" dirty="0" err="1">
                <a:solidFill>
                  <a:srgbClr val="0000FF"/>
                </a:solidFill>
              </a:rPr>
              <a:t>нирок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1. </a:t>
            </a:r>
            <a:r>
              <a:rPr lang="ru-RU" b="1" dirty="0" err="1"/>
              <a:t>Питома</a:t>
            </a:r>
            <a:r>
              <a:rPr lang="ru-RU" b="1" dirty="0"/>
              <a:t> вага </a:t>
            </a:r>
            <a:r>
              <a:rPr lang="ru-RU" b="1" dirty="0" err="1"/>
              <a:t>сечі</a:t>
            </a:r>
            <a:endParaRPr lang="ru-RU" b="1" dirty="0"/>
          </a:p>
          <a:p>
            <a:r>
              <a:rPr lang="ru-RU" b="1" dirty="0"/>
              <a:t>2. Проба </a:t>
            </a:r>
            <a:r>
              <a:rPr lang="ru-RU" b="1" dirty="0" err="1"/>
              <a:t>Зимницького</a:t>
            </a:r>
            <a:r>
              <a:rPr lang="ru-RU" b="1" dirty="0"/>
              <a:t> – 8 </a:t>
            </a:r>
            <a:r>
              <a:rPr lang="ru-RU" b="1" dirty="0" err="1"/>
              <a:t>порцій</a:t>
            </a:r>
            <a:r>
              <a:rPr lang="ru-RU" b="1" dirty="0"/>
              <a:t> </a:t>
            </a:r>
            <a:r>
              <a:rPr lang="ru-RU" b="1" dirty="0" err="1"/>
              <a:t>сечі</a:t>
            </a:r>
            <a:r>
              <a:rPr lang="ru-RU" b="1" dirty="0"/>
              <a:t> через </a:t>
            </a:r>
            <a:r>
              <a:rPr lang="ru-RU" b="1" dirty="0" err="1"/>
              <a:t>кожні</a:t>
            </a:r>
            <a:r>
              <a:rPr lang="ru-RU" b="1" dirty="0"/>
              <a:t> 3 </a:t>
            </a:r>
            <a:r>
              <a:rPr lang="ru-RU" b="1" dirty="0" err="1"/>
              <a:t>години</a:t>
            </a:r>
            <a:r>
              <a:rPr lang="ru-RU" b="1" dirty="0"/>
              <a:t>. </a:t>
            </a:r>
            <a:r>
              <a:rPr lang="ru-RU" b="1" dirty="0" err="1"/>
              <a:t>Оценіють</a:t>
            </a:r>
            <a:r>
              <a:rPr lang="ru-RU" b="1" dirty="0"/>
              <a:t> по </a:t>
            </a:r>
            <a:r>
              <a:rPr lang="ru-RU" b="1" dirty="0" err="1"/>
              <a:t>різниці</a:t>
            </a:r>
            <a:r>
              <a:rPr lang="ru-RU" b="1" dirty="0"/>
              <a:t> </a:t>
            </a:r>
            <a:r>
              <a:rPr lang="ru-RU" b="1" dirty="0" err="1"/>
              <a:t>максимальної</a:t>
            </a:r>
            <a:r>
              <a:rPr lang="ru-RU" b="1" dirty="0"/>
              <a:t> </a:t>
            </a:r>
            <a:r>
              <a:rPr lang="ru-RU" b="1" dirty="0" err="1"/>
              <a:t>питомої</a:t>
            </a:r>
            <a:r>
              <a:rPr lang="ru-RU" b="1" dirty="0"/>
              <a:t> ваги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мінімального</a:t>
            </a:r>
            <a:r>
              <a:rPr lang="ru-RU" b="1" dirty="0"/>
              <a:t>. Чим </a:t>
            </a:r>
            <a:r>
              <a:rPr lang="ru-RU" b="1" dirty="0" err="1"/>
              <a:t>більше</a:t>
            </a:r>
            <a:r>
              <a:rPr lang="ru-RU" b="1" dirty="0"/>
              <a:t> </a:t>
            </a:r>
            <a:r>
              <a:rPr lang="ru-RU" b="1" dirty="0" err="1"/>
              <a:t>різниця</a:t>
            </a:r>
            <a:r>
              <a:rPr lang="ru-RU" b="1" dirty="0"/>
              <a:t> </a:t>
            </a:r>
            <a:r>
              <a:rPr lang="ru-RU" b="1" dirty="0" err="1"/>
              <a:t>тим</a:t>
            </a:r>
            <a:r>
              <a:rPr lang="ru-RU" b="1" dirty="0"/>
              <a:t> </a:t>
            </a:r>
            <a:r>
              <a:rPr lang="ru-RU" b="1" dirty="0" err="1"/>
              <a:t>вище</a:t>
            </a:r>
            <a:r>
              <a:rPr lang="ru-RU" b="1" dirty="0"/>
              <a:t> </a:t>
            </a:r>
            <a:r>
              <a:rPr lang="ru-RU" b="1" dirty="0" err="1"/>
              <a:t>концентраційна</a:t>
            </a:r>
            <a:r>
              <a:rPr lang="ru-RU" b="1" dirty="0"/>
              <a:t> </a:t>
            </a:r>
            <a:r>
              <a:rPr lang="ru-RU" b="1" dirty="0" err="1"/>
              <a:t>здатність</a:t>
            </a:r>
            <a:r>
              <a:rPr lang="ru-RU" b="1" dirty="0"/>
              <a:t> </a:t>
            </a:r>
            <a:r>
              <a:rPr lang="ru-RU" b="1" dirty="0" err="1"/>
              <a:t>нирок</a:t>
            </a:r>
            <a:r>
              <a:rPr lang="ru-RU" b="1" dirty="0"/>
              <a:t>.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</a:rPr>
              <a:t>ДОСЛІДЖЕННЯ ФУНКЦІЙ НИРОК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Азотовидільна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функція</a:t>
            </a:r>
            <a:r>
              <a:rPr lang="ru-RU" sz="2800" b="1" i="1" u="sng" dirty="0">
                <a:solidFill>
                  <a:srgbClr val="FF0000"/>
                </a:solidFill>
              </a:rPr>
              <a:t>:</a:t>
            </a:r>
          </a:p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FF0000"/>
                </a:solidFill>
              </a:rPr>
              <a:t>1.Креатинін та </a:t>
            </a:r>
            <a:r>
              <a:rPr lang="ru-RU" sz="2800" b="1" dirty="0" err="1">
                <a:solidFill>
                  <a:srgbClr val="FF0000"/>
                </a:solidFill>
              </a:rPr>
              <a:t>сечовина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крові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FF0000"/>
                </a:solidFill>
              </a:rPr>
              <a:t>2. Проба </a:t>
            </a:r>
            <a:r>
              <a:rPr lang="ru-RU" sz="2800" b="1" dirty="0" err="1">
                <a:solidFill>
                  <a:srgbClr val="FF0000"/>
                </a:solidFill>
              </a:rPr>
              <a:t>Реберга-Тареєва</a:t>
            </a:r>
            <a:r>
              <a:rPr lang="ru-RU" sz="2800" b="1" dirty="0">
                <a:solidFill>
                  <a:srgbClr val="FF0000"/>
                </a:solidFill>
              </a:rPr>
              <a:t> – </a:t>
            </a:r>
            <a:r>
              <a:rPr lang="ru-RU" sz="2800" b="1" dirty="0" err="1">
                <a:solidFill>
                  <a:srgbClr val="FF0000"/>
                </a:solidFill>
              </a:rPr>
              <a:t>вивчає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фільтраціно-реабсорбційну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здатність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нирок</a:t>
            </a:r>
            <a:r>
              <a:rPr lang="ru-RU" sz="2800" b="1" dirty="0">
                <a:solidFill>
                  <a:srgbClr val="FF0000"/>
                </a:solidFill>
              </a:rPr>
              <a:t>. </a:t>
            </a:r>
            <a:r>
              <a:rPr lang="ru-RU" sz="2800" b="1" dirty="0" err="1">
                <a:solidFill>
                  <a:srgbClr val="FF0000"/>
                </a:solidFill>
              </a:rPr>
              <a:t>Виконується</a:t>
            </a:r>
            <a:r>
              <a:rPr lang="ru-RU" sz="2800" b="1" dirty="0">
                <a:solidFill>
                  <a:srgbClr val="FF0000"/>
                </a:solidFill>
              </a:rPr>
              <a:t> для </a:t>
            </a:r>
            <a:r>
              <a:rPr lang="ru-RU" sz="2800" b="1" dirty="0" err="1">
                <a:solidFill>
                  <a:srgbClr val="FF0000"/>
                </a:solidFill>
              </a:rPr>
              <a:t>виявлення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ранніх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доклінічних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стадій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ниркової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недостатності</a:t>
            </a:r>
            <a:r>
              <a:rPr lang="ru-RU" sz="2800" b="1" dirty="0">
                <a:solidFill>
                  <a:srgbClr val="FF0000"/>
                </a:solidFill>
              </a:rPr>
              <a:t> по </a:t>
            </a:r>
            <a:r>
              <a:rPr lang="ru-RU" sz="2800" b="1" dirty="0" err="1">
                <a:solidFill>
                  <a:srgbClr val="FF0000"/>
                </a:solidFill>
              </a:rPr>
              <a:t>величині</a:t>
            </a:r>
            <a:r>
              <a:rPr lang="ru-RU" sz="2800" b="1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Клубочковій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фильтрації</a:t>
            </a:r>
            <a:r>
              <a:rPr lang="ru-RU" sz="2800" b="1" dirty="0">
                <a:solidFill>
                  <a:srgbClr val="FF0000"/>
                </a:solidFill>
              </a:rPr>
              <a:t> – 80 – 120 мл/мин;</a:t>
            </a:r>
          </a:p>
          <a:p>
            <a:pPr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Кліренсу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ендогенного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креатиніна</a:t>
            </a:r>
            <a:r>
              <a:rPr lang="ru-RU" sz="2800" b="1" dirty="0">
                <a:solidFill>
                  <a:srgbClr val="FF0000"/>
                </a:solidFill>
              </a:rPr>
              <a:t>- 80 – 120 мл/мин;</a:t>
            </a:r>
          </a:p>
          <a:p>
            <a:pPr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Канальцевій</a:t>
            </a:r>
            <a:r>
              <a:rPr lang="ru-RU" sz="2800" b="1" i="1" u="sng" dirty="0">
                <a:solidFill>
                  <a:srgbClr val="FF0000"/>
                </a:solidFill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</a:rPr>
              <a:t>реабсорбції</a:t>
            </a:r>
            <a:r>
              <a:rPr lang="ru-RU" sz="2800" b="1" dirty="0">
                <a:solidFill>
                  <a:srgbClr val="FF0000"/>
                </a:solidFill>
              </a:rPr>
              <a:t> води – 97 – 99%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ДОСЛІДЖЕННЯ ФУНКЦІЙ НИРОК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</a:pPr>
            <a:r>
              <a:rPr lang="ru-RU" b="1" i="1" u="sng" dirty="0" err="1">
                <a:solidFill>
                  <a:srgbClr val="FF0000"/>
                </a:solidFill>
              </a:rPr>
              <a:t>Гомеостатична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функція</a:t>
            </a:r>
            <a:r>
              <a:rPr lang="ru-RU" b="1" i="1" u="sng" dirty="0">
                <a:solidFill>
                  <a:srgbClr val="FF0000"/>
                </a:solidFill>
              </a:rPr>
              <a:t>: 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1.Електроліти </a:t>
            </a:r>
            <a:r>
              <a:rPr lang="ru-RU" b="1" dirty="0" err="1">
                <a:solidFill>
                  <a:srgbClr val="FF0000"/>
                </a:solidFill>
              </a:rPr>
              <a:t>крові</a:t>
            </a: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2.Кислотно-лужна </a:t>
            </a:r>
            <a:r>
              <a:rPr lang="ru-RU" b="1" dirty="0" err="1">
                <a:solidFill>
                  <a:srgbClr val="FF0000"/>
                </a:solidFill>
              </a:rPr>
              <a:t>рівновага</a:t>
            </a: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(КЛР) :</a:t>
            </a:r>
          </a:p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5% р-н </a:t>
            </a:r>
            <a:r>
              <a:rPr lang="en-US" b="1" dirty="0" err="1">
                <a:solidFill>
                  <a:srgbClr val="FF0000"/>
                </a:solidFill>
              </a:rPr>
              <a:t>NaHCO</a:t>
            </a:r>
            <a:r>
              <a:rPr lang="ru-RU" b="1" dirty="0">
                <a:solidFill>
                  <a:srgbClr val="FF0000"/>
                </a:solidFill>
              </a:rPr>
              <a:t>3 = </a:t>
            </a:r>
            <a:r>
              <a:rPr lang="en-US" b="1" u="sng" dirty="0">
                <a:solidFill>
                  <a:srgbClr val="FF0000"/>
                </a:solidFill>
              </a:rPr>
              <a:t>BE x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b="1" u="sng" dirty="0" err="1">
                <a:solidFill>
                  <a:srgbClr val="FF0000"/>
                </a:solidFill>
              </a:rPr>
              <a:t>маса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b="1" u="sng" dirty="0" err="1">
                <a:solidFill>
                  <a:srgbClr val="FF0000"/>
                </a:solidFill>
              </a:rPr>
              <a:t>тіла</a:t>
            </a:r>
            <a:r>
              <a:rPr lang="ru-RU" b="1" dirty="0">
                <a:solidFill>
                  <a:srgbClr val="FF0000"/>
                </a:solidFill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                                       2</a:t>
            </a:r>
          </a:p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8,4% р-н </a:t>
            </a:r>
            <a:r>
              <a:rPr lang="en-US" b="1" dirty="0" err="1">
                <a:solidFill>
                  <a:srgbClr val="FF0000"/>
                </a:solidFill>
              </a:rPr>
              <a:t>NaHCO</a:t>
            </a:r>
            <a:r>
              <a:rPr lang="ru-RU" b="1" dirty="0">
                <a:solidFill>
                  <a:srgbClr val="FF0000"/>
                </a:solidFill>
              </a:rPr>
              <a:t>3 = 0,3 </a:t>
            </a:r>
            <a:r>
              <a:rPr lang="ru-RU" b="1" dirty="0" err="1">
                <a:solidFill>
                  <a:srgbClr val="FF0000"/>
                </a:solidFill>
              </a:rPr>
              <a:t>х</a:t>
            </a:r>
            <a:r>
              <a:rPr lang="ru-RU" b="1" dirty="0">
                <a:solidFill>
                  <a:srgbClr val="FF0000"/>
                </a:solidFill>
              </a:rPr>
              <a:t> ВЕ </a:t>
            </a:r>
            <a:r>
              <a:rPr lang="ru-RU" b="1" dirty="0" err="1">
                <a:solidFill>
                  <a:srgbClr val="FF0000"/>
                </a:solidFill>
              </a:rPr>
              <a:t>х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маса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тіла</a:t>
            </a: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3. </a:t>
            </a:r>
            <a:r>
              <a:rPr lang="ru-RU" b="1" dirty="0" err="1">
                <a:solidFill>
                  <a:srgbClr val="FF0000"/>
                </a:solidFill>
              </a:rPr>
              <a:t>Регуляція</a:t>
            </a:r>
            <a:r>
              <a:rPr lang="ru-RU" b="1" dirty="0">
                <a:solidFill>
                  <a:srgbClr val="FF0000"/>
                </a:solidFill>
              </a:rPr>
              <a:t> водного баланса</a:t>
            </a:r>
          </a:p>
          <a:p>
            <a:pPr>
              <a:lnSpc>
                <a:spcPct val="80000"/>
              </a:lnSpc>
            </a:pP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err="1">
                <a:latin typeface="Times New Roman" pitchFamily="18" charset="0"/>
              </a:rPr>
              <a:t>Операції</a:t>
            </a:r>
            <a:r>
              <a:rPr lang="ru-RU" sz="2400" b="1" dirty="0">
                <a:latin typeface="Times New Roman" pitchFamily="18" charset="0"/>
              </a:rPr>
              <a:t> при </a:t>
            </a:r>
            <a:r>
              <a:rPr lang="ru-RU" sz="2400" b="1" dirty="0" err="1">
                <a:latin typeface="Times New Roman" pitchFamily="18" charset="0"/>
              </a:rPr>
              <a:t>гострій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затримці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сечі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з</a:t>
            </a:r>
            <a:r>
              <a:rPr lang="ru-RU" sz="2400" b="1" dirty="0">
                <a:latin typeface="Times New Roman" pitchFamily="18" charset="0"/>
              </a:rPr>
              <a:t> книги </a:t>
            </a:r>
            <a:r>
              <a:rPr lang="ru-RU" sz="2400" b="1" dirty="0" err="1">
                <a:latin typeface="Times New Roman" pitchFamily="18" charset="0"/>
              </a:rPr>
              <a:t>Іоганна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Шультеса</a:t>
            </a:r>
            <a:r>
              <a:rPr lang="ru-RU" sz="2400" b="1" dirty="0">
                <a:latin typeface="Times New Roman" pitchFamily="18" charset="0"/>
              </a:rPr>
              <a:t>. 16 </a:t>
            </a:r>
            <a:r>
              <a:rPr lang="ru-RU" sz="2400" b="1" dirty="0" err="1">
                <a:latin typeface="Times New Roman" pitchFamily="18" charset="0"/>
              </a:rPr>
              <a:t>вік</a:t>
            </a:r>
            <a:r>
              <a:rPr lang="ru-RU" sz="2400" b="1" dirty="0">
                <a:latin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</a:rPr>
              <a:t>Нью-Йоркська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академія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медицини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44037" name="Picture 5" descr="IMG_354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-18000" contrast="6000"/>
          </a:blip>
          <a:srcRect/>
          <a:stretch>
            <a:fillRect/>
          </a:stretch>
        </p:blipFill>
        <p:spPr>
          <a:xfrm>
            <a:off x="2051050" y="1557338"/>
            <a:ext cx="5113338" cy="4895850"/>
          </a:xfrm>
          <a:noFill/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24544" y="0"/>
            <a:ext cx="9756017" cy="7101408"/>
          </a:xfrm>
          <a:noFill/>
          <a:ln/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520" y="1412776"/>
            <a:ext cx="9036496" cy="2232248"/>
          </a:xfrm>
        </p:spPr>
        <p:txBody>
          <a:bodyPr/>
          <a:lstStyle/>
          <a:p>
            <a:r>
              <a:rPr lang="uk-UA" sz="3200" b="1" dirty="0">
                <a:solidFill>
                  <a:schemeClr val="bg1"/>
                </a:solidFill>
              </a:rPr>
              <a:t>ДЮКУЮ ЗА УВАГУ 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1121</Words>
  <Application>Microsoft Office PowerPoint</Application>
  <PresentationFormat>Экран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Анатомічні особливості нирок</vt:lpstr>
      <vt:lpstr>   ГРУПИ КЛІНІЧНИХ СИМПТОМІВ УРОЛОГІЧНИХ ХВОРИХ  </vt:lpstr>
      <vt:lpstr>Біль в проекції нирок </vt:lpstr>
      <vt:lpstr>Характерні ознаки НК </vt:lpstr>
      <vt:lpstr> </vt:lpstr>
      <vt:lpstr>РІВНІ БАКТЕРІУРІЇ   (наказ МЗ №535 від 22.04.1985 р. – “ Уніфікація мікробіологічних методів досліджень”)</vt:lpstr>
      <vt:lpstr>Кількісні методи виявлення прихованої лейкоцитурії</vt:lpstr>
      <vt:lpstr>Кількісні методи виявлення прихованої лейкоцитурії</vt:lpstr>
      <vt:lpstr>Топічна  діагноста лейкоцитурії.</vt:lpstr>
      <vt:lpstr>Кількісні зміни сечі</vt:lpstr>
      <vt:lpstr>  Кількісні зміни сечі   </vt:lpstr>
      <vt:lpstr>Клінічні ознаки анурії</vt:lpstr>
      <vt:lpstr>2). Хронічна затримка сечі:</vt:lpstr>
      <vt:lpstr>3). Парадоксальна ішурія:</vt:lpstr>
      <vt:lpstr>Нетримання сечі  </vt:lpstr>
      <vt:lpstr>ДОСЛІДЖЕННЯ ФУНКЦІЇ НИРОК</vt:lpstr>
      <vt:lpstr>Концентраційна здатність нирок</vt:lpstr>
      <vt:lpstr>ДОСЛІДЖЕННЯ ФУНКЦІЙ НИРОК</vt:lpstr>
      <vt:lpstr>ДОСЛІДЖЕННЯ ФУНКЦІЙ НИРОК</vt:lpstr>
      <vt:lpstr>Операції при гострій затримці сечі з книги Іоганна Шультеса. 16 вік, Нью-Йоркська академія медицини</vt:lpstr>
      <vt:lpstr>ДЮКУЮ ЗА УВАГУ </vt:lpstr>
    </vt:vector>
  </TitlesOfParts>
  <Company>згму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Количественные изменения мочи</dc:title>
  <dc:creator>михаил</dc:creator>
  <cp:lastModifiedBy>HP</cp:lastModifiedBy>
  <cp:revision>119</cp:revision>
  <dcterms:created xsi:type="dcterms:W3CDTF">2006-12-07T07:46:52Z</dcterms:created>
  <dcterms:modified xsi:type="dcterms:W3CDTF">2023-02-20T17:21:54Z</dcterms:modified>
</cp:coreProperties>
</file>