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  <p:sldMasterId id="2147483682" r:id="rId2"/>
  </p:sldMasterIdLst>
  <p:notesMasterIdLst>
    <p:notesMasterId r:id="rId15"/>
  </p:notesMasterIdLst>
  <p:sldIdLst>
    <p:sldId id="256" r:id="rId3"/>
    <p:sldId id="311" r:id="rId4"/>
    <p:sldId id="312" r:id="rId5"/>
    <p:sldId id="313" r:id="rId6"/>
    <p:sldId id="314" r:id="rId7"/>
    <p:sldId id="316" r:id="rId8"/>
    <p:sldId id="317" r:id="rId9"/>
    <p:sldId id="318" r:id="rId10"/>
    <p:sldId id="319" r:id="rId11"/>
    <p:sldId id="320" r:id="rId12"/>
    <p:sldId id="321" r:id="rId13"/>
    <p:sldId id="322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3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0" autoAdjust="0"/>
    <p:restoredTop sz="82909" autoAdjust="0"/>
  </p:normalViewPr>
  <p:slideViewPr>
    <p:cSldViewPr>
      <p:cViewPr varScale="1">
        <p:scale>
          <a:sx n="94" d="100"/>
          <a:sy n="94" d="100"/>
        </p:scale>
        <p:origin x="1042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309676821 w 120000"/>
              <a:gd name="T3" fmla="*/ 0 h 120000"/>
              <a:gd name="T4" fmla="*/ 309676821 w 120000"/>
              <a:gd name="T5" fmla="*/ 97983678 h 120000"/>
              <a:gd name="T6" fmla="*/ 0 w 120000"/>
              <a:gd name="T7" fmla="*/ 97983678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0778779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hape 64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14338" name="Shape 6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</a:pPr>
            <a:endParaRPr lang="ru-RU" dirty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1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hape 70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7410" name="Shape 71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SzPct val="25000"/>
            </a:pPr>
            <a:r>
              <a:rPr lang="uk-UA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Діагностика, результати досліджень, тощо.</a:t>
            </a:r>
            <a:endParaRPr lang="en-GB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hape 123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30722" name="Shape 12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</a:pPr>
            <a:endParaRPr lang="ru-RU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923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hape 123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30722" name="Shape 12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</a:pPr>
            <a:endParaRPr lang="ru-RU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39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uk-UA" sz="1100" b="0" dirty="0">
                <a:solidFill>
                  <a:schemeClr val="bg2"/>
                </a:solidFill>
              </a:rPr>
              <a:t>При першому зверненні проводьте вимірювання на обох руках. </a:t>
            </a:r>
            <a:r>
              <a:rPr lang="uk-UA" sz="1100" b="1" dirty="0">
                <a:solidFill>
                  <a:schemeClr val="bg2"/>
                </a:solidFill>
              </a:rPr>
              <a:t>Зверніть увагу</a:t>
            </a:r>
            <a:r>
              <a:rPr lang="uk-UA" sz="1100" b="0" dirty="0">
                <a:solidFill>
                  <a:schemeClr val="bg2"/>
                </a:solidFill>
              </a:rPr>
              <a:t> на наступне:</a:t>
            </a:r>
          </a:p>
          <a:p>
            <a:pPr marL="171450" indent="-1714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100" b="0" dirty="0">
                <a:solidFill>
                  <a:schemeClr val="bg2"/>
                </a:solidFill>
              </a:rPr>
              <a:t>рука вільно лежить на столі або підставці під руку</a:t>
            </a:r>
            <a:endParaRPr lang="ru-RU" sz="1100" b="0" dirty="0">
              <a:solidFill>
                <a:schemeClr val="bg2"/>
              </a:solidFill>
            </a:endParaRPr>
          </a:p>
          <a:p>
            <a:pPr marL="171450" indent="-1714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b="0" dirty="0">
                <a:solidFill>
                  <a:schemeClr val="bg2"/>
                </a:solidFill>
              </a:rPr>
              <a:t>л</a:t>
            </a:r>
            <a:r>
              <a:rPr lang="uk-UA" sz="1100" b="0" dirty="0" err="1">
                <a:solidFill>
                  <a:schemeClr val="bg2"/>
                </a:solidFill>
              </a:rPr>
              <a:t>іктьова</a:t>
            </a:r>
            <a:r>
              <a:rPr lang="uk-UA" sz="1100" b="0" dirty="0">
                <a:solidFill>
                  <a:schemeClr val="bg2"/>
                </a:solidFill>
              </a:rPr>
              <a:t> ямка на рівні серця</a:t>
            </a:r>
            <a:endParaRPr lang="ru-RU" sz="1100" b="0" dirty="0">
              <a:solidFill>
                <a:schemeClr val="bg2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46879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0"/>
              </a:spcAft>
              <a:buClr>
                <a:srgbClr val="737373"/>
              </a:buClr>
            </a:pPr>
            <a:r>
              <a:rPr lang="en-US" b="0" i="0" dirty="0">
                <a:solidFill>
                  <a:srgbClr val="FF0000"/>
                </a:solidFill>
              </a:rPr>
              <a:t>201</a:t>
            </a:r>
            <a:r>
              <a:rPr lang="uk-UA" b="0" i="0" dirty="0">
                <a:solidFill>
                  <a:srgbClr val="FF0000"/>
                </a:solidFill>
              </a:rPr>
              <a:t>8 </a:t>
            </a:r>
            <a:r>
              <a:rPr lang="en-US" b="0" i="0" dirty="0">
                <a:solidFill>
                  <a:srgbClr val="FF0000"/>
                </a:solidFill>
              </a:rPr>
              <a:t>ESC/ESH Guidelines for the management of arterial hypertension. The Task Force for the management of arterial hypertension of the European Society of cardiology (ESC) and European Society of Hypertension (ESH),  </a:t>
            </a:r>
          </a:p>
          <a:p>
            <a:pPr algn="l">
              <a:spcAft>
                <a:spcPts val="0"/>
              </a:spcAft>
              <a:buClr>
                <a:srgbClr val="737373"/>
              </a:buClr>
            </a:pPr>
            <a:r>
              <a:rPr lang="en-US" b="0" i="0" dirty="0">
                <a:solidFill>
                  <a:srgbClr val="FF0000"/>
                </a:solidFill>
              </a:rPr>
              <a:t>European Heart Journal (2018), 39: 3021-3104.</a:t>
            </a:r>
          </a:p>
          <a:p>
            <a:pPr algn="l"/>
            <a:endParaRPr lang="uk-UA" b="0" i="0" dirty="0"/>
          </a:p>
        </p:txBody>
      </p:sp>
    </p:spTree>
    <p:extLst>
      <p:ext uri="{BB962C8B-B14F-4D97-AF65-F5344CB8AC3E}">
        <p14:creationId xmlns:p14="http://schemas.microsoft.com/office/powerpoint/2010/main" val="152949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"/>
          <p:cNvSpPr>
            <a:spLocks noChangeArrowheads="1"/>
          </p:cNvSpPr>
          <p:nvPr/>
        </p:nvSpPr>
        <p:spPr bwMode="auto">
          <a:xfrm flipH="1">
            <a:off x="8247063" y="4246563"/>
            <a:ext cx="896937" cy="896937"/>
          </a:xfrm>
          <a:prstGeom prst="rtTriangl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  <a:defRPr/>
            </a:pPr>
            <a:endParaRPr lang="ru-RU"/>
          </a:p>
        </p:txBody>
      </p:sp>
      <p:sp>
        <p:nvSpPr>
          <p:cNvPr id="5" name="Shape 11"/>
          <p:cNvSpPr/>
          <p:nvPr/>
        </p:nvSpPr>
        <p:spPr>
          <a:xfrm flipH="1">
            <a:off x="8247063" y="4246563"/>
            <a:ext cx="896937" cy="896937"/>
          </a:xfrm>
          <a:prstGeom prst="round1Rect">
            <a:avLst>
              <a:gd name="adj" fmla="val 16667"/>
            </a:avLst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4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" name="Shape 14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buClr>
                <a:srgbClr val="000000"/>
              </a:buClr>
              <a:buFont typeface="Arial" charset="0"/>
              <a:buNone/>
              <a:defRPr sz="1400">
                <a:solidFill>
                  <a:srgbClr val="000000"/>
                </a:solidFill>
                <a:latin typeface="Arial" charset="0"/>
                <a:sym typeface="Arial" charset="0"/>
              </a:defRPr>
            </a:lvl1pPr>
          </a:lstStyle>
          <a:p>
            <a:pPr>
              <a:defRPr/>
            </a:pPr>
            <a:fld id="{15C03F79-C09F-413B-B5E9-F166486242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3"/>
          <p:cNvSpPr/>
          <p:nvPr/>
        </p:nvSpPr>
        <p:spPr>
          <a:xfrm rot="10800000" flipH="1">
            <a:off x="0" y="1685925"/>
            <a:ext cx="9144000" cy="3457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hape 34"/>
          <p:cNvSpPr>
            <a:spLocks noChangeArrowheads="1"/>
          </p:cNvSpPr>
          <p:nvPr/>
        </p:nvSpPr>
        <p:spPr bwMode="auto">
          <a:xfrm>
            <a:off x="0" y="1685925"/>
            <a:ext cx="9144000" cy="10795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  <a:defRPr/>
            </a:pPr>
            <a:endParaRPr lang="ru-RU"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" name="Shape 37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buClr>
                <a:srgbClr val="000000"/>
              </a:buClr>
              <a:buFont typeface="Arial" charset="0"/>
              <a:buNone/>
              <a:defRPr sz="1400">
                <a:solidFill>
                  <a:srgbClr val="000000"/>
                </a:solidFill>
                <a:latin typeface="Arial" charset="0"/>
                <a:sym typeface="Arial" charset="0"/>
              </a:defRPr>
            </a:lvl1pPr>
          </a:lstStyle>
          <a:p>
            <a:pPr>
              <a:defRPr/>
            </a:pPr>
            <a:fld id="{CB72191B-1DE9-477A-AFF5-BE5B77A438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79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" name="Shape 40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buClr>
                <a:srgbClr val="FFFFFF"/>
              </a:buClr>
              <a:buFont typeface="Arial" charset="0"/>
              <a:buNone/>
              <a:defRPr sz="1400">
                <a:solidFill>
                  <a:srgbClr val="FFFFFF"/>
                </a:solidFill>
                <a:latin typeface="Arial" charset="0"/>
                <a:sym typeface="Arial" charset="0"/>
              </a:defRPr>
            </a:lvl1pPr>
          </a:lstStyle>
          <a:p>
            <a:pPr>
              <a:defRPr/>
            </a:pPr>
            <a:fld id="{64C91889-3D40-4497-A53C-B120BAC3E3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42"/>
          <p:cNvSpPr/>
          <p:nvPr/>
        </p:nvSpPr>
        <p:spPr>
          <a:xfrm rot="10800000" flipH="1">
            <a:off x="0" y="655638"/>
            <a:ext cx="9144000" cy="44878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43"/>
          <p:cNvSpPr>
            <a:spLocks noChangeArrowheads="1"/>
          </p:cNvSpPr>
          <p:nvPr/>
        </p:nvSpPr>
        <p:spPr bwMode="auto">
          <a:xfrm>
            <a:off x="0" y="655638"/>
            <a:ext cx="9144000" cy="109537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  <a:defRPr/>
            </a:pPr>
            <a:endParaRPr lang="ru-RU"/>
          </a:p>
        </p:txBody>
      </p: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599" cy="6027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" name="Shape 45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buClr>
                <a:srgbClr val="000000"/>
              </a:buClr>
              <a:buFont typeface="Arial" charset="0"/>
              <a:buNone/>
              <a:defRPr sz="1400">
                <a:solidFill>
                  <a:srgbClr val="000000"/>
                </a:solidFill>
                <a:latin typeface="Arial" charset="0"/>
                <a:sym typeface="Arial" charset="0"/>
              </a:defRPr>
            </a:lvl1pPr>
          </a:lstStyle>
          <a:p>
            <a:pPr>
              <a:defRPr/>
            </a:pPr>
            <a:fld id="{3C47B4FE-94C2-4E16-B5F3-19BD6C605D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3"/>
          <p:cNvSpPr txBox="1"/>
          <p:nvPr/>
        </p:nvSpPr>
        <p:spPr>
          <a:xfrm rot="10800000" flipH="1">
            <a:off x="0" y="0"/>
            <a:ext cx="9144000" cy="46958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54"/>
          <p:cNvSpPr>
            <a:spLocks noChangeArrowheads="1"/>
          </p:cNvSpPr>
          <p:nvPr/>
        </p:nvSpPr>
        <p:spPr bwMode="auto">
          <a:xfrm rot="10800000" flipH="1">
            <a:off x="0" y="4622800"/>
            <a:ext cx="9144000" cy="74613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  <a:defRPr/>
            </a:pPr>
            <a:endParaRPr lang="ru-RU"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1999" cy="4467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" name="Shape 56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buClr>
                <a:srgbClr val="FFFFFF"/>
              </a:buClr>
              <a:buFont typeface="Arial" charset="0"/>
              <a:buNone/>
              <a:defRPr sz="1400">
                <a:solidFill>
                  <a:srgbClr val="FFFFFF"/>
                </a:solidFill>
                <a:latin typeface="Arial" charset="0"/>
                <a:sym typeface="Arial" charset="0"/>
              </a:defRPr>
            </a:lvl1pPr>
          </a:lstStyle>
          <a:p>
            <a:pPr>
              <a:defRPr/>
            </a:pPr>
            <a:fld id="{F005230A-934C-4EA3-8090-0DE8F66388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Roboto"/>
              <a:buNone/>
              <a:defRPr sz="12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1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1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1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1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1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1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1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1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" name="Shape 60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buClr>
                <a:srgbClr val="000000"/>
              </a:buClr>
              <a:buFont typeface="Arial" charset="0"/>
              <a:buNone/>
              <a:defRPr sz="1400">
                <a:solidFill>
                  <a:srgbClr val="000000"/>
                </a:solidFill>
                <a:latin typeface="Arial" charset="0"/>
                <a:sym typeface="Arial" charset="0"/>
              </a:defRPr>
            </a:lvl1pPr>
          </a:lstStyle>
          <a:p>
            <a:pPr>
              <a:defRPr/>
            </a:pPr>
            <a:fld id="{CDCCE6DC-60CC-49D0-A6A1-2AD80CE3C1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F0FBB-8F81-4F74-864C-FAEF888F69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CBA17B3-AA48-4E5F-B952-56031FA729A8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1BD4-DB81-457F-B9E3-41A7469658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title and description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Shape 17"/>
          <p:cNvSpPr>
            <a:spLocks noChangeArrowheads="1"/>
          </p:cNvSpPr>
          <p:nvPr/>
        </p:nvSpPr>
        <p:spPr bwMode="auto">
          <a:xfrm rot="5400000">
            <a:off x="1946275" y="2517775"/>
            <a:ext cx="5143500" cy="10795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/>
          </a:p>
        </p:txBody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Roboto"/>
              <a:buNone/>
              <a:defRPr sz="42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4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4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4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4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4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4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4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indent="0" algn="ctr">
              <a:spcBef>
                <a:spcPts val="0"/>
              </a:spcBef>
              <a:buClr>
                <a:schemeClr val="dk2"/>
              </a:buClr>
              <a:buFont typeface="Roboto"/>
              <a:buNone/>
              <a:defRPr sz="4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265500" y="2779466"/>
            <a:ext cx="4045199" cy="123509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Roboto"/>
              <a:buNone/>
              <a:defRPr sz="21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Roboto"/>
              <a:buNone/>
              <a:defRPr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21"/>
          <p:cNvSpPr txBox="1">
            <a:spLocks noGrp="1"/>
          </p:cNvSpPr>
          <p:nvPr>
            <p:ph type="sldNum" idx="10"/>
          </p:nvPr>
        </p:nvSpPr>
        <p:spPr bwMode="auto">
          <a:xfrm>
            <a:off x="8523288" y="4695825"/>
            <a:ext cx="549275" cy="393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FFFFFF"/>
              </a:buClr>
              <a:buSzPct val="25000"/>
              <a:buFont typeface="Arial" charset="0"/>
              <a:buNone/>
              <a:defRPr>
                <a:solidFill>
                  <a:srgbClr val="FFFFFF"/>
                </a:solidFill>
              </a:defRPr>
            </a:lvl1pPr>
          </a:lstStyle>
          <a:p>
            <a:fld id="{79169A22-EAB4-40ED-96F3-EC659B696D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983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B17B70-0C44-4862-90DB-705967920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EF9A14-7688-40E3-BA5A-D5D46FA2DB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784884-6AED-461E-B082-D5764569C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3583E1-07D8-4D85-BD6A-44D75203E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51D3CC-18F9-495B-8D63-7BCE0D45D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2628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A1E90-B69B-4848-BDB4-691274397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ABD1F2-28E3-455C-BEB7-6ABA1D6E7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CEADC0-AE87-47A3-89FA-884E783E4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17B3-AA48-4E5F-B952-56031FA729A8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DFAFBA-A7C3-40A0-A87B-59EADDB7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D6CFAC-10BC-4675-9BB4-13522B921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1BD4-DB81-457F-B9E3-41A7469658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19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3A1DB-11D2-46EF-A9ED-B6FF740F0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FEB648-C2A9-4004-A697-0F7360AFC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E03DD9-0BBE-4C0F-9C39-CD5000A8B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55FFF0-3942-4464-B232-6C8DF8BE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5A242A-6ECE-43B3-869A-4D77E07AB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8750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F7B30-6EF0-44A4-AF25-364CDDB5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46FF02-E24A-4FF3-BCA4-CCED974D97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8DCF93-D6A9-4882-B341-242613D6C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862A5E-F88B-4DDD-93D7-709E64FE9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7BF7B2-BB28-44D8-A84D-0AD634DED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A7565B-96E7-4B1F-A679-C095EAA9F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9644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206CE-10E2-4A06-9772-FB1F01B17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7BA47E-D8BC-45F1-BB76-AC35CBB67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12ABD5-5147-4438-B0E3-B674F0D6A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024622-FB2B-42A6-B5E1-92C4FD2E5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022471-5EF7-49B7-A083-0FC39CA9D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0FE6D03-0B6E-47B6-A331-E69B9EC3C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985DB77-D025-4169-B323-157CFE77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9E535C-11DD-492A-90F3-2185DF41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94350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B5BBE4-1A51-4169-8D86-EF366AFE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2E9C327-C3C6-44F2-9DA8-40117EF0A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F6BF37-9EBA-4105-A364-E9D9D9EE1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AEFF99-30F7-4783-AE94-4CA9AA9CC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47414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6FEDF7A-5BAE-436E-9F42-C77A57D3B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A2CF6F-257E-4CF6-9B05-9C9A2C55B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B8F6C7-D41A-4066-9FD2-8AC0FC70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55840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B22DC-ECF0-41D0-9272-9C0A19F3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FD73E0-EC11-408A-8BFA-EDCF2C2ED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9EBF8B-87C5-4B37-8F24-FC7E2CADD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85F054-6363-4C30-8816-30FF2C622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DDB3BE-DB85-413F-A0E9-B8A693F2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5FD258-438B-4A3F-8EEB-A2E9AA6E2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85616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9DA88-EEFC-43EE-967F-A1EA450B1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5C051F-A8D4-4A75-9D1F-59FF69033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F91207-59C3-48AD-ACBF-AC2410F44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EE4BF3-A725-400D-A35A-2E4BB0CB4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99ADA1-2040-4214-A42C-E09C8EFB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9A7F81-D6BB-4F99-BFE5-E5EBEB10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07829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F77D0D-7625-4B68-9584-6F41A68E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0474BC-B1EF-4610-9E6A-5A0970970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D9B026-AC14-4722-9E92-71108F73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F008E7-CB6A-4754-814D-82F798BB0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04FFED-D673-43DC-BC4F-331274742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18953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4EF839-29BB-48BB-953A-21EED321F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8E31E2-8275-498E-8CC0-85EFC6DE4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8CCB27-9CCB-4C2B-9A9E-BE924C6D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2E859A-FDC1-4118-AC2D-2205E2E26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0A70F2-AA7F-4366-B504-B3D842D6F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75103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indent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" name="Shape 37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buClr>
                <a:srgbClr val="000000"/>
              </a:buClr>
              <a:buFont typeface="Arial" charset="0"/>
              <a:buNone/>
              <a:defRPr sz="1400">
                <a:solidFill>
                  <a:srgbClr val="000000"/>
                </a:solidFill>
                <a:latin typeface="Arial" charset="0"/>
                <a:sym typeface="Arial" charset="0"/>
              </a:defRPr>
            </a:lvl1pPr>
          </a:lstStyle>
          <a:p>
            <a:pPr>
              <a:defRPr/>
            </a:pPr>
            <a:fld id="{CB72191B-1DE9-477A-AFF5-BE5B77A438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471488" y="738188"/>
            <a:ext cx="82232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/>
          <a:p>
            <a:pPr lvl="0"/>
            <a:endParaRPr lang="ru-RU">
              <a:sym typeface="Arial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471488" y="1919288"/>
            <a:ext cx="8223250" cy="270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>
              <a:sym typeface="Arial" charset="0"/>
            </a:endParaRPr>
          </a:p>
        </p:txBody>
      </p:sp>
      <p:sp>
        <p:nvSpPr>
          <p:cNvPr id="1028" name="Shape 8"/>
          <p:cNvSpPr txBox="1">
            <a:spLocks noGrp="1"/>
          </p:cNvSpPr>
          <p:nvPr>
            <p:ph type="sldNum" idx="12"/>
          </p:nvPr>
        </p:nvSpPr>
        <p:spPr bwMode="auto">
          <a:xfrm>
            <a:off x="8523288" y="4695825"/>
            <a:ext cx="54927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737373"/>
              </a:buClr>
              <a:buSzPct val="25000"/>
              <a:buFont typeface="Roboto" charset="-52"/>
              <a:buNone/>
              <a:defRPr sz="1000">
                <a:solidFill>
                  <a:srgbClr val="737373"/>
                </a:solidFill>
                <a:latin typeface="Roboto" charset="-52"/>
                <a:sym typeface="Roboto" charset="-52"/>
              </a:defRPr>
            </a:lvl1pPr>
          </a:lstStyle>
          <a:p>
            <a:pPr>
              <a:defRPr/>
            </a:pPr>
            <a:fld id="{804FD80D-9115-43F7-A20F-DB1D14A6D5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1" r:id="rId8"/>
    <p:sldLayoutId id="2147483695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3C930-B126-4EF4-9413-8800A063F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F2DBC8-8912-4056-864B-F8AC0D9B1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463077-8676-42F9-AB0A-E25F9C0EC7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C0FDA-8470-4A76-A3D7-D7B055790CB1}" type="datetimeFigureOut">
              <a:rPr lang="uk-UA" smtClean="0"/>
              <a:t>20.02.2023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766C47-D15E-452B-8084-9675589DF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88DBF2-2372-48D1-B019-0A822E5B0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4FD80D-9115-43F7-A20F-DB1D14A6D5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77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EF95088-E350-7957-0875-59E95CD53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640" y="1203598"/>
            <a:ext cx="5837659" cy="1904603"/>
          </a:xfrm>
        </p:spPr>
        <p:txBody>
          <a:bodyPr/>
          <a:lstStyle/>
          <a:p>
            <a:r>
              <a:rPr lang="uk-UA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ПРАКТИЧНІ НАВИЧКИ З ЗМІСТОВОГО МОДУЛЯ 3</a:t>
            </a:r>
            <a:endParaRPr lang="ru-UA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15AE9B-59FE-9585-E651-0453E65D1736}"/>
              </a:ext>
            </a:extLst>
          </p:cNvPr>
          <p:cNvSpPr txBox="1"/>
          <p:nvPr/>
        </p:nvSpPr>
        <p:spPr>
          <a:xfrm>
            <a:off x="3563888" y="386789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chemeClr val="bg1"/>
                </a:solidFill>
              </a:rPr>
              <a:t>Доцент Марія </a:t>
            </a:r>
            <a:r>
              <a:rPr lang="uk-UA" sz="2800" dirty="0" err="1">
                <a:solidFill>
                  <a:schemeClr val="bg1"/>
                </a:solidFill>
              </a:rPr>
              <a:t>Русакова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endParaRPr lang="ru-U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73"/>
          <p:cNvSpPr txBox="1">
            <a:spLocks noGrp="1"/>
          </p:cNvSpPr>
          <p:nvPr>
            <p:ph type="title"/>
          </p:nvPr>
        </p:nvSpPr>
        <p:spPr>
          <a:xfrm>
            <a:off x="-36512" y="32369"/>
            <a:ext cx="4499992" cy="70010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424242"/>
              </a:buClr>
              <a:buSzPct val="25000"/>
            </a:pPr>
            <a:r>
              <a:rPr lang="uk-UA" sz="3600" b="1" dirty="0">
                <a:solidFill>
                  <a:srgbClr val="424242"/>
                </a:solidFill>
                <a:cs typeface="Arial" charset="0"/>
              </a:rPr>
              <a:t>Картка пацієнта</a:t>
            </a:r>
            <a:endParaRPr lang="en-GB" sz="3600" b="1" dirty="0">
              <a:solidFill>
                <a:srgbClr val="424242"/>
              </a:solidFill>
              <a:cs typeface="Arial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DEC0C3-F9AF-40F6-A66D-FADEE5607A36}"/>
              </a:ext>
            </a:extLst>
          </p:cNvPr>
          <p:cNvSpPr/>
          <p:nvPr/>
        </p:nvSpPr>
        <p:spPr>
          <a:xfrm>
            <a:off x="89248" y="1118519"/>
            <a:ext cx="424847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bg2"/>
                </a:solidFill>
                <a:latin typeface="Roboto" charset="0"/>
                <a:sym typeface="Roboto" charset="0"/>
              </a:rPr>
              <a:t>АТ </a:t>
            </a:r>
            <a:r>
              <a:rPr lang="uk-UA" sz="2000" dirty="0">
                <a:solidFill>
                  <a:schemeClr val="bg2"/>
                </a:solidFill>
                <a:latin typeface="Roboto" charset="0"/>
                <a:sym typeface="Roboto" charset="0"/>
              </a:rPr>
              <a:t>170 / 95 мм. </a:t>
            </a:r>
            <a:r>
              <a:rPr lang="uk-UA" sz="2000" dirty="0" err="1">
                <a:solidFill>
                  <a:schemeClr val="bg2"/>
                </a:solidFill>
                <a:latin typeface="Roboto" charset="0"/>
                <a:sym typeface="Roboto" charset="0"/>
              </a:rPr>
              <a:t>рт</a:t>
            </a:r>
            <a:r>
              <a:rPr lang="uk-UA" sz="2000" dirty="0">
                <a:solidFill>
                  <a:schemeClr val="bg2"/>
                </a:solidFill>
                <a:latin typeface="Roboto" charset="0"/>
                <a:sym typeface="Roboto" charset="0"/>
              </a:rPr>
              <a:t>. ст.</a:t>
            </a:r>
            <a:endParaRPr lang="uk-UA" sz="2000" dirty="0">
              <a:solidFill>
                <a:schemeClr val="accent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uk-UA" sz="18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Скарг немає</a:t>
            </a:r>
          </a:p>
          <a:p>
            <a:pPr>
              <a:spcBef>
                <a:spcPts val="600"/>
              </a:spcBef>
            </a:pPr>
            <a:endParaRPr lang="uk-UA" sz="1800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uk-UA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Раніше тиск не підвищувався</a:t>
            </a:r>
          </a:p>
          <a:p>
            <a:pPr>
              <a:spcBef>
                <a:spcPts val="0"/>
              </a:spcBef>
            </a:pPr>
            <a:r>
              <a:rPr lang="uk-UA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Курить з 18 років, алкоголь вживає на свята</a:t>
            </a:r>
          </a:p>
          <a:p>
            <a:pPr>
              <a:spcBef>
                <a:spcPts val="0"/>
              </a:spcBef>
            </a:pPr>
            <a:endParaRPr lang="uk-UA" sz="18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uk-UA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Батько переніс інсульт у 52 роки</a:t>
            </a:r>
          </a:p>
          <a:p>
            <a:pPr>
              <a:spcBef>
                <a:spcPts val="0"/>
              </a:spcBef>
            </a:pPr>
            <a:endParaRPr lang="uk-UA" sz="1800" dirty="0">
              <a:solidFill>
                <a:schemeClr val="bg2"/>
              </a:solidFill>
              <a:latin typeface="Roboto" charset="0"/>
              <a:sym typeface="Roboto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14413F2-4D32-43AD-BCF2-B9D20A02CB17}"/>
              </a:ext>
            </a:extLst>
          </p:cNvPr>
          <p:cNvCxnSpPr>
            <a:cxnSpLocks/>
          </p:cNvCxnSpPr>
          <p:nvPr/>
        </p:nvCxnSpPr>
        <p:spPr>
          <a:xfrm flipH="1">
            <a:off x="1403603" y="925495"/>
            <a:ext cx="1619762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27CDAD-E174-40A3-A2D4-5E8247136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651" y="573462"/>
            <a:ext cx="1800000" cy="1800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15B0FC2-1050-45C2-A4E5-54C6AF4B2F00}"/>
              </a:ext>
            </a:extLst>
          </p:cNvPr>
          <p:cNvSpPr/>
          <p:nvPr/>
        </p:nvSpPr>
        <p:spPr>
          <a:xfrm>
            <a:off x="5508104" y="2803596"/>
            <a:ext cx="2757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Серг</a:t>
            </a:r>
            <a:r>
              <a:rPr lang="uk-UA" sz="28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ій</a:t>
            </a:r>
            <a:r>
              <a:rPr lang="uk-UA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42 роки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126"/>
          <p:cNvSpPr txBox="1">
            <a:spLocks noGrp="1"/>
          </p:cNvSpPr>
          <p:nvPr>
            <p:ph type="title"/>
          </p:nvPr>
        </p:nvSpPr>
        <p:spPr>
          <a:xfrm>
            <a:off x="471488" y="738188"/>
            <a:ext cx="8672512" cy="76835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25000"/>
            </a:pPr>
            <a:r>
              <a:rPr lang="uk-UA" b="1" dirty="0">
                <a:solidFill>
                  <a:srgbClr val="FFFFFF"/>
                </a:solidFill>
                <a:cs typeface="Arial" charset="0"/>
              </a:rPr>
              <a:t>Ключові вимоги</a:t>
            </a:r>
            <a:endParaRPr lang="en-GB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4D4C8E-ADAA-42C0-BBD1-1CB60F0A5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520" y="2222546"/>
            <a:ext cx="6404768" cy="71411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Спина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спирається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на спинку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стільця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Verdana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Ступні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розслаблені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, стоять на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підлозі</a:t>
            </a:r>
            <a:endParaRPr lang="ru-RU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Verdana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Ноги не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перехрещуються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Verdana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Пацієнт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не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змінює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положення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під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час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вимірювань</a:t>
            </a:r>
            <a:endParaRPr lang="ru-RU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Verdana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610BE2-7F7B-4D2F-8DFD-089C1CD81218}"/>
              </a:ext>
            </a:extLst>
          </p:cNvPr>
          <p:cNvSpPr/>
          <p:nvPr/>
        </p:nvSpPr>
        <p:spPr>
          <a:xfrm>
            <a:off x="471488" y="1847478"/>
            <a:ext cx="2710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Положення пацієнта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4B78F22F-427B-415B-B8F4-1AB75226F2EE}"/>
              </a:ext>
            </a:extLst>
          </p:cNvPr>
          <p:cNvSpPr txBox="1">
            <a:spLocks/>
          </p:cNvSpPr>
          <p:nvPr/>
        </p:nvSpPr>
        <p:spPr bwMode="auto">
          <a:xfrm>
            <a:off x="471488" y="4023410"/>
            <a:ext cx="3956084" cy="51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uk-UA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Затишне та комфортне</a:t>
            </a:r>
            <a:endParaRPr lang="uk-UA" kern="0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EBBFD4D-C62C-4FFE-B161-6EF83EFF43B3}"/>
              </a:ext>
            </a:extLst>
          </p:cNvPr>
          <p:cNvSpPr/>
          <p:nvPr/>
        </p:nvSpPr>
        <p:spPr>
          <a:xfrm>
            <a:off x="471488" y="3648342"/>
            <a:ext cx="17203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Приміщення</a:t>
            </a:r>
          </a:p>
        </p:txBody>
      </p:sp>
    </p:spTree>
    <p:extLst>
      <p:ext uri="{BB962C8B-B14F-4D97-AF65-F5344CB8AC3E}">
        <p14:creationId xmlns:p14="http://schemas.microsoft.com/office/powerpoint/2010/main" val="33863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126"/>
          <p:cNvSpPr txBox="1">
            <a:spLocks noGrp="1"/>
          </p:cNvSpPr>
          <p:nvPr>
            <p:ph type="title"/>
          </p:nvPr>
        </p:nvSpPr>
        <p:spPr>
          <a:xfrm>
            <a:off x="471488" y="738188"/>
            <a:ext cx="8672512" cy="76835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25000"/>
            </a:pPr>
            <a:r>
              <a:rPr lang="uk-UA" b="1" dirty="0">
                <a:solidFill>
                  <a:srgbClr val="FFFFFF"/>
                </a:solidFill>
                <a:cs typeface="Arial" charset="0"/>
              </a:rPr>
              <a:t>Ключові вимоги</a:t>
            </a:r>
            <a:endParaRPr lang="en-GB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4D4C8E-ADAA-42C0-BBD1-1CB60F0A5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107598"/>
            <a:ext cx="6404768" cy="71411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uk-UA" b="1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30 хвилин</a:t>
            </a:r>
            <a:r>
              <a:rPr lang="uk-UA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пацієнт не повинен пити каву, чай та палити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uk-UA" b="1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5 хвилин</a:t>
            </a:r>
            <a:r>
              <a:rPr lang="uk-UA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відпочинку</a:t>
            </a:r>
          </a:p>
          <a:p>
            <a:endParaRPr lang="uk-UA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610BE2-7F7B-4D2F-8DFD-089C1CD81218}"/>
              </a:ext>
            </a:extLst>
          </p:cNvPr>
          <p:cNvSpPr/>
          <p:nvPr/>
        </p:nvSpPr>
        <p:spPr>
          <a:xfrm>
            <a:off x="471488" y="1707654"/>
            <a:ext cx="28296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Перед вимірюванням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0CB6433C-36ED-4AF9-A901-B8389FFEED6E}"/>
              </a:ext>
            </a:extLst>
          </p:cNvPr>
          <p:cNvSpPr txBox="1">
            <a:spLocks/>
          </p:cNvSpPr>
          <p:nvPr/>
        </p:nvSpPr>
        <p:spPr bwMode="auto">
          <a:xfrm>
            <a:off x="471488" y="4227934"/>
            <a:ext cx="3956084" cy="51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Ви добре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бачите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дісплей</a:t>
            </a:r>
            <a:endParaRPr lang="ru-RU" kern="0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Verdana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Пацієнт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не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бачить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його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і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цифри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АТ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EC86A34-B98A-49D1-8B68-83DF9F1785EE}"/>
              </a:ext>
            </a:extLst>
          </p:cNvPr>
          <p:cNvSpPr/>
          <p:nvPr/>
        </p:nvSpPr>
        <p:spPr>
          <a:xfrm>
            <a:off x="471488" y="3867894"/>
            <a:ext cx="3025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Розташування приладу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D0AE36AF-4815-4D70-A879-A20AEB27652C}"/>
              </a:ext>
            </a:extLst>
          </p:cNvPr>
          <p:cNvSpPr txBox="1">
            <a:spLocks/>
          </p:cNvSpPr>
          <p:nvPr/>
        </p:nvSpPr>
        <p:spPr bwMode="auto">
          <a:xfrm>
            <a:off x="471488" y="3147814"/>
            <a:ext cx="6404768" cy="714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Рука на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рівні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серця</a:t>
            </a:r>
            <a:endParaRPr lang="ru-RU" kern="0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Verdana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37373"/>
              </a:buClr>
              <a:buSzPct val="25000"/>
            </a:pP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Нижній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край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манжети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на 2-3 см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вище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</a:t>
            </a:r>
            <a:r>
              <a:rPr lang="ru-RU" kern="0" dirty="0" err="1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ліктьової</a:t>
            </a:r>
            <a:r>
              <a:rPr lang="ru-RU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Verdana" pitchFamily="34" charset="0"/>
              </a:rPr>
              <a:t> ямки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A51A78D-2480-41A4-B7F6-3C0DBFE03097}"/>
              </a:ext>
            </a:extLst>
          </p:cNvPr>
          <p:cNvSpPr/>
          <p:nvPr/>
        </p:nvSpPr>
        <p:spPr>
          <a:xfrm>
            <a:off x="471488" y="2821547"/>
            <a:ext cx="53351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Положення</a:t>
            </a:r>
            <a:r>
              <a:rPr lang="ru-RU" sz="20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руки і </a:t>
            </a:r>
            <a:r>
              <a:rPr lang="ru-RU" sz="2000" b="1" dirty="0" err="1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розташування</a:t>
            </a:r>
            <a:r>
              <a:rPr lang="ru-RU" sz="20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манжети</a:t>
            </a:r>
            <a:endParaRPr lang="ru-RU" sz="2000" b="1" dirty="0">
              <a:solidFill>
                <a:schemeClr val="accent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909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2FCDEAE-CC21-44EF-A328-47B8481B8D7C}"/>
              </a:ext>
            </a:extLst>
          </p:cNvPr>
          <p:cNvGrpSpPr/>
          <p:nvPr/>
        </p:nvGrpSpPr>
        <p:grpSpPr>
          <a:xfrm>
            <a:off x="1480619" y="329492"/>
            <a:ext cx="5071093" cy="4484516"/>
            <a:chOff x="755576" y="185476"/>
            <a:chExt cx="5071093" cy="4484516"/>
          </a:xfrm>
        </p:grpSpPr>
        <p:pic>
          <p:nvPicPr>
            <p:cNvPr id="5" name="Content Placeholder 12" descr="arm_position.jpg">
              <a:extLst>
                <a:ext uri="{FF2B5EF4-FFF2-40B4-BE49-F238E27FC236}">
                  <a16:creationId xmlns:a16="http://schemas.microsoft.com/office/drawing/2014/main" id="{49905C63-61F8-4200-BAF1-6FB0EDF89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576" y="185476"/>
              <a:ext cx="5071093" cy="4484516"/>
            </a:xfrm>
            <a:prstGeom prst="rect">
              <a:avLst/>
            </a:prstGeom>
            <a:effectLst/>
          </p:spPr>
        </p:pic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10B38273-2F24-432D-A53D-FBCA11196B7D}"/>
                </a:ext>
              </a:extLst>
            </p:cNvPr>
            <p:cNvCxnSpPr>
              <a:cxnSpLocks/>
              <a:endCxn id="5" idx="3"/>
            </p:cNvCxnSpPr>
            <p:nvPr/>
          </p:nvCxnSpPr>
          <p:spPr>
            <a:xfrm>
              <a:off x="3756693" y="2427734"/>
              <a:ext cx="2069976" cy="0"/>
            </a:xfrm>
            <a:prstGeom prst="line">
              <a:avLst/>
            </a:prstGeom>
            <a:ln w="571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0B4B664-B4BA-4F68-90BC-28EA6824E20E}"/>
              </a:ext>
            </a:extLst>
          </p:cNvPr>
          <p:cNvSpPr txBox="1"/>
          <p:nvPr/>
        </p:nvSpPr>
        <p:spPr>
          <a:xfrm>
            <a:off x="6660232" y="1504404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Права рука,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вільно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лежить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на столі на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одній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лінії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з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серцем</a:t>
            </a:r>
            <a:endParaRPr lang="ru-RU" sz="1800" dirty="0">
              <a:solidFill>
                <a:schemeClr val="bg2">
                  <a:lumMod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428BCA0-C063-4282-BC74-AF2C6E4DF1B8}"/>
              </a:ext>
            </a:extLst>
          </p:cNvPr>
          <p:cNvSpPr/>
          <p:nvPr/>
        </p:nvSpPr>
        <p:spPr>
          <a:xfrm>
            <a:off x="1475656" y="2139702"/>
            <a:ext cx="1656184" cy="165618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7D10B70-EDED-4DF0-810D-2105F24FD2AB}"/>
              </a:ext>
            </a:extLst>
          </p:cNvPr>
          <p:cNvCxnSpPr>
            <a:cxnSpLocks/>
          </p:cNvCxnSpPr>
          <p:nvPr/>
        </p:nvCxnSpPr>
        <p:spPr>
          <a:xfrm>
            <a:off x="6424092" y="2571750"/>
            <a:ext cx="2069976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F9A7C61-9325-41FD-8470-CA5DAC8E6675}"/>
              </a:ext>
            </a:extLst>
          </p:cNvPr>
          <p:cNvSpPr txBox="1"/>
          <p:nvPr/>
        </p:nvSpPr>
        <p:spPr>
          <a:xfrm>
            <a:off x="238696" y="2571750"/>
            <a:ext cx="1187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Долоня</a:t>
            </a:r>
            <a:endParaRPr lang="ru-RU" sz="1800" dirty="0">
              <a:solidFill>
                <a:schemeClr val="bg2">
                  <a:lumMod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догори</a:t>
            </a:r>
          </a:p>
        </p:txBody>
      </p:sp>
    </p:spTree>
    <p:extLst>
      <p:ext uri="{BB962C8B-B14F-4D97-AF65-F5344CB8AC3E}">
        <p14:creationId xmlns:p14="http://schemas.microsoft.com/office/powerpoint/2010/main" val="2681637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7" descr="DSC_0012.JPG">
            <a:extLst>
              <a:ext uri="{FF2B5EF4-FFF2-40B4-BE49-F238E27FC236}">
                <a16:creationId xmlns:a16="http://schemas.microsoft.com/office/drawing/2014/main" id="{B28E3F0F-F4DC-44F0-B28E-A1E60EBA02D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957615"/>
            <a:ext cx="5112568" cy="322827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9CD10D-03B1-4B15-8FFD-2ECFF9654928}"/>
              </a:ext>
            </a:extLst>
          </p:cNvPr>
          <p:cNvSpPr/>
          <p:nvPr/>
        </p:nvSpPr>
        <p:spPr>
          <a:xfrm>
            <a:off x="5724128" y="1833086"/>
            <a:ext cx="3096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Якщо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необхідно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налаштуйте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крісло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або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скористайтеся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подушкою,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щоб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підняти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руку</a:t>
            </a:r>
          </a:p>
        </p:txBody>
      </p:sp>
    </p:spTree>
    <p:extLst>
      <p:ext uri="{BB962C8B-B14F-4D97-AF65-F5344CB8AC3E}">
        <p14:creationId xmlns:p14="http://schemas.microsoft.com/office/powerpoint/2010/main" val="3802991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C2D99-E2F8-4091-8E16-A34CDD96B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Розташування манжети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1365EA-8F2C-4D6C-9AB6-CBFB1B57D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3761" y="3487316"/>
            <a:ext cx="4570687" cy="76769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dirty="0">
                <a:solidFill>
                  <a:schemeClr val="bg2"/>
                </a:solidFill>
              </a:rPr>
              <a:t>O</a:t>
            </a:r>
            <a:r>
              <a:rPr lang="uk-UA" dirty="0" err="1">
                <a:solidFill>
                  <a:schemeClr val="bg2"/>
                </a:solidFill>
              </a:rPr>
              <a:t>дягніть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uk-UA" dirty="0">
                <a:solidFill>
                  <a:schemeClr val="bg2"/>
                </a:solidFill>
              </a:rPr>
              <a:t>манжету на праву (ліву) руку на 2-3 см  вище ліктьової ямки</a:t>
            </a:r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5" name="Content Placeholder 5" descr="P5243851.JPG">
            <a:extLst>
              <a:ext uri="{FF2B5EF4-FFF2-40B4-BE49-F238E27FC236}">
                <a16:creationId xmlns:a16="http://schemas.microsoft.com/office/drawing/2014/main" id="{2F61D5C3-3965-4DF5-933D-74417685E5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0" y="1851670"/>
            <a:ext cx="309816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7B8A81D0-E3FD-49A4-8A10-7C06DE6804D1}"/>
              </a:ext>
            </a:extLst>
          </p:cNvPr>
          <p:cNvSpPr/>
          <p:nvPr/>
        </p:nvSpPr>
        <p:spPr>
          <a:xfrm>
            <a:off x="444640" y="3307854"/>
            <a:ext cx="1040937" cy="1040937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F15957-B5E8-4325-AE94-A3D42FEF4F8E}"/>
              </a:ext>
            </a:extLst>
          </p:cNvPr>
          <p:cNvSpPr/>
          <p:nvPr/>
        </p:nvSpPr>
        <p:spPr>
          <a:xfrm>
            <a:off x="3995936" y="2248584"/>
            <a:ext cx="4175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uk-UA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Переконайтеся, що верхня частина манжети не обмежена одягом</a:t>
            </a:r>
            <a:endParaRPr lang="en-GB" sz="18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9A82DDCF-1C2A-4D7C-8EA2-5A57BBB3C708}"/>
              </a:ext>
            </a:extLst>
          </p:cNvPr>
          <p:cNvSpPr/>
          <p:nvPr/>
        </p:nvSpPr>
        <p:spPr>
          <a:xfrm>
            <a:off x="1485577" y="2051281"/>
            <a:ext cx="1040937" cy="1040937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E9FECDD1-45EA-4635-A084-6D435CE646A2}"/>
              </a:ext>
            </a:extLst>
          </p:cNvPr>
          <p:cNvCxnSpPr>
            <a:cxnSpLocks/>
          </p:cNvCxnSpPr>
          <p:nvPr/>
        </p:nvCxnSpPr>
        <p:spPr>
          <a:xfrm>
            <a:off x="2514189" y="2571750"/>
            <a:ext cx="1368152" cy="0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FB392C0E-7385-49E7-A316-BFBACDEDEBBF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1485577" y="3828323"/>
            <a:ext cx="2396764" cy="0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45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DSC_0052.JPG">
            <a:extLst>
              <a:ext uri="{FF2B5EF4-FFF2-40B4-BE49-F238E27FC236}">
                <a16:creationId xmlns:a16="http://schemas.microsoft.com/office/drawing/2014/main" id="{5FCBB679-5971-416A-BB9F-9B177D82CA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0075" t="20156" r="12988" b="7519"/>
          <a:stretch>
            <a:fillRect/>
          </a:stretch>
        </p:blipFill>
        <p:spPr>
          <a:xfrm>
            <a:off x="179512" y="2100818"/>
            <a:ext cx="4085154" cy="27729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C2D99-E2F8-4091-8E16-A34CDD96B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Розташування манжети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B8A81D0-E3FD-49A4-8A10-7C06DE6804D1}"/>
              </a:ext>
            </a:extLst>
          </p:cNvPr>
          <p:cNvSpPr/>
          <p:nvPr/>
        </p:nvSpPr>
        <p:spPr>
          <a:xfrm>
            <a:off x="1710363" y="3475029"/>
            <a:ext cx="1040937" cy="1040937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F15957-B5E8-4325-AE94-A3D42FEF4F8E}"/>
              </a:ext>
            </a:extLst>
          </p:cNvPr>
          <p:cNvSpPr/>
          <p:nvPr/>
        </p:nvSpPr>
        <p:spPr>
          <a:xfrm>
            <a:off x="5305603" y="3318388"/>
            <a:ext cx="365888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Перевірте</a:t>
            </a: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чи</a:t>
            </a: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не </a:t>
            </a: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одягнуто</a:t>
            </a: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манжету </a:t>
            </a: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занадто</a:t>
            </a: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тісно</a:t>
            </a:r>
            <a:endParaRPr lang="ru-RU" sz="18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Один </a:t>
            </a: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палець</a:t>
            </a: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має</a:t>
            </a: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проходити</a:t>
            </a: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між</a:t>
            </a:r>
            <a:r>
              <a:rPr lang="ru-RU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манжетою та рукою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FB392C0E-7385-49E7-A316-BFBACDEDEBBF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751300" y="3995498"/>
            <a:ext cx="2396764" cy="0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867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9ADF9-811F-4957-9528-21A6C95E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Максимальний рівень надування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CACD14-38B1-427D-84C4-7C6DFA8C6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8000" y="2221900"/>
            <a:ext cx="4086000" cy="1718002"/>
          </a:xfrm>
        </p:spPr>
        <p:txBody>
          <a:bodyPr/>
          <a:lstStyle/>
          <a:p>
            <a:r>
              <a:rPr lang="uk-UA" dirty="0">
                <a:solidFill>
                  <a:schemeClr val="bg2"/>
                </a:solidFill>
              </a:rPr>
              <a:t>Знайдіть пальцем пульс </a:t>
            </a:r>
            <a:r>
              <a:rPr lang="en-US" dirty="0" err="1">
                <a:solidFill>
                  <a:schemeClr val="bg2"/>
                </a:solidFill>
              </a:rPr>
              <a:t>a.radialis</a:t>
            </a:r>
            <a:endParaRPr lang="uk-UA" dirty="0">
              <a:solidFill>
                <a:schemeClr val="bg2"/>
              </a:solidFill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uk-UA" dirty="0">
                <a:solidFill>
                  <a:schemeClr val="bg2"/>
                </a:solidFill>
              </a:rPr>
              <a:t>Надуйте манжету до того рівня, коли зникне пульс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uk-UA" dirty="0">
                <a:solidFill>
                  <a:schemeClr val="bg2"/>
                </a:solidFill>
              </a:rPr>
              <a:t>на променевій артерії плюс </a:t>
            </a:r>
            <a:r>
              <a:rPr lang="en-GB" dirty="0">
                <a:solidFill>
                  <a:schemeClr val="bg2"/>
                </a:solidFill>
              </a:rPr>
              <a:t>30 </a:t>
            </a:r>
            <a:r>
              <a:rPr lang="uk-UA" dirty="0" err="1">
                <a:solidFill>
                  <a:schemeClr val="bg2"/>
                </a:solidFill>
              </a:rPr>
              <a:t>мм.рт.ст</a:t>
            </a:r>
            <a:r>
              <a:rPr lang="uk-UA" dirty="0">
                <a:solidFill>
                  <a:schemeClr val="bg2"/>
                </a:solidFill>
              </a:rPr>
              <a:t>.</a:t>
            </a:r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5" name="Content Placeholder 9" descr="P5243834.JPG">
            <a:extLst>
              <a:ext uri="{FF2B5EF4-FFF2-40B4-BE49-F238E27FC236}">
                <a16:creationId xmlns:a16="http://schemas.microsoft.com/office/drawing/2014/main" id="{284C9F44-6306-492D-907F-2D6C36D158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1421" r="10704"/>
          <a:stretch>
            <a:fillRect/>
          </a:stretch>
        </p:blipFill>
        <p:spPr bwMode="auto">
          <a:xfrm>
            <a:off x="197968" y="2005732"/>
            <a:ext cx="4086000" cy="278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8529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E2295-7890-4559-9F6A-4FC72ABC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Вимірювання артеріального тиску</a:t>
            </a:r>
            <a:r>
              <a:rPr lang="en-GB" b="1" dirty="0"/>
              <a:t> </a:t>
            </a:r>
            <a:endParaRPr lang="uk-UA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721E7B-CD41-4B52-B195-EF40FB951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7584" y="2048530"/>
            <a:ext cx="3240360" cy="523220"/>
          </a:xfrm>
        </p:spPr>
        <p:txBody>
          <a:bodyPr/>
          <a:lstStyle/>
          <a:p>
            <a:r>
              <a:rPr lang="uk-UA" dirty="0">
                <a:solidFill>
                  <a:schemeClr val="bg2"/>
                </a:solidFill>
              </a:rPr>
              <a:t>Швидко надуйте манжету до пікового рівня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EA13F-F593-4E35-A88B-D9BC61593D27}"/>
              </a:ext>
            </a:extLst>
          </p:cNvPr>
          <p:cNvSpPr txBox="1"/>
          <p:nvPr/>
        </p:nvSpPr>
        <p:spPr>
          <a:xfrm>
            <a:off x="323528" y="2048530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AA4D17-30A3-4A60-A7EC-EDE406B550D2}"/>
              </a:ext>
            </a:extLst>
          </p:cNvPr>
          <p:cNvSpPr txBox="1"/>
          <p:nvPr/>
        </p:nvSpPr>
        <p:spPr>
          <a:xfrm>
            <a:off x="323528" y="3056642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71F729-1C08-46D4-AE39-B13462D720AA}"/>
              </a:ext>
            </a:extLst>
          </p:cNvPr>
          <p:cNvSpPr txBox="1"/>
          <p:nvPr/>
        </p:nvSpPr>
        <p:spPr>
          <a:xfrm>
            <a:off x="323528" y="4064754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0A7ABA08-780A-4B3F-B994-246D396EAED8}"/>
              </a:ext>
            </a:extLst>
          </p:cNvPr>
          <p:cNvSpPr txBox="1">
            <a:spLocks/>
          </p:cNvSpPr>
          <p:nvPr/>
        </p:nvSpPr>
        <p:spPr bwMode="auto">
          <a:xfrm>
            <a:off x="827584" y="3056642"/>
            <a:ext cx="38884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spcAft>
                <a:spcPts val="0"/>
              </a:spcAft>
            </a:pPr>
            <a:r>
              <a:rPr lang="uk-UA" dirty="0">
                <a:solidFill>
                  <a:schemeClr val="bg2"/>
                </a:solidFill>
              </a:rPr>
              <a:t>Випускайте повітря зі швидкістю 2 </a:t>
            </a:r>
            <a:r>
              <a:rPr lang="uk-UA" dirty="0" err="1">
                <a:solidFill>
                  <a:schemeClr val="bg2"/>
                </a:solidFill>
              </a:rPr>
              <a:t>мм.рт.ст</a:t>
            </a:r>
            <a:r>
              <a:rPr lang="uk-UA" dirty="0">
                <a:solidFill>
                  <a:schemeClr val="bg2"/>
                </a:solidFill>
              </a:rPr>
              <a:t> на секунду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38D8CE1C-7957-47D5-AAE9-67E7BC87974E}"/>
              </a:ext>
            </a:extLst>
          </p:cNvPr>
          <p:cNvSpPr txBox="1">
            <a:spLocks/>
          </p:cNvSpPr>
          <p:nvPr/>
        </p:nvSpPr>
        <p:spPr bwMode="auto">
          <a:xfrm>
            <a:off x="827584" y="4133130"/>
            <a:ext cx="38884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spcAft>
                <a:spcPts val="0"/>
              </a:spcAft>
            </a:pPr>
            <a:r>
              <a:rPr lang="uk-UA" dirty="0">
                <a:solidFill>
                  <a:schemeClr val="bg2"/>
                </a:solidFill>
              </a:rPr>
              <a:t>Визначте артеріальний тиск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48D6229-D5BC-4484-9B37-A6E19EFD8F0A}"/>
              </a:ext>
            </a:extLst>
          </p:cNvPr>
          <p:cNvSpPr txBox="1">
            <a:spLocks/>
          </p:cNvSpPr>
          <p:nvPr/>
        </p:nvSpPr>
        <p:spPr bwMode="auto">
          <a:xfrm>
            <a:off x="4741863" y="1923678"/>
            <a:ext cx="4402137" cy="265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1"/>
            <a:r>
              <a:rPr lang="uk-UA" sz="2000" b="1" kern="0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Систолічний тиск</a:t>
            </a:r>
            <a:r>
              <a:rPr lang="en-GB" sz="2000" b="1" kern="0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0" lvl="2"/>
            <a:r>
              <a:rPr lang="uk-UA" sz="200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(І фаза Короткова)</a:t>
            </a:r>
            <a:endParaRPr lang="en-GB" sz="2000" kern="0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2"/>
            <a:r>
              <a:rPr lang="uk-UA" sz="200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Поява першого чіткого повторюваного тону</a:t>
            </a:r>
            <a:endParaRPr lang="en-GB" sz="2000" kern="0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1"/>
            <a:endParaRPr lang="en-GB" sz="20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1"/>
            <a:r>
              <a:rPr lang="uk-UA" sz="2000" b="1" kern="0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Діастолічний тиск</a:t>
            </a:r>
            <a:r>
              <a:rPr lang="en-GB" sz="2000" b="1" kern="0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0" lvl="2"/>
            <a:r>
              <a:rPr lang="uk-UA" sz="200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</a:t>
            </a:r>
            <a:r>
              <a:rPr lang="en-GB" sz="200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</a:t>
            </a:r>
            <a:r>
              <a:rPr lang="uk-UA" sz="200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фаза Короткова)</a:t>
            </a:r>
            <a:endParaRPr lang="en-GB" sz="2000" kern="0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2"/>
            <a:r>
              <a:rPr lang="uk-UA" sz="200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Зникнення повторюваних тонів</a:t>
            </a:r>
            <a:endParaRPr lang="en-GB" sz="2000" kern="0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GB" sz="2000" kern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fi-FI" sz="1200" kern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414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2A17D-513E-4D28-8841-B74938C84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FFFF"/>
                </a:solidFill>
                <a:cs typeface="Arial" charset="0"/>
              </a:rPr>
              <a:t>Трактування результатів</a:t>
            </a:r>
            <a:endParaRPr lang="uk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3D210A-FAB7-49DF-B4C8-6F805E070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737373"/>
              </a:buClr>
              <a:buSzPct val="120000"/>
              <a:buFont typeface="Wingdings" panose="05000000000000000000" pitchFamily="2" charset="2"/>
              <a:buChar char="§"/>
            </a:pPr>
            <a:r>
              <a:rPr lang="uk-UA" dirty="0">
                <a:solidFill>
                  <a:schemeClr val="bg2"/>
                </a:solidFill>
                <a:latin typeface="Roboto" charset="0"/>
                <a:cs typeface="Roboto" charset="0"/>
              </a:rPr>
              <a:t>АТ обов’язково вимірювати на двох руках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737373"/>
              </a:buClr>
              <a:buSzPct val="120000"/>
              <a:buFont typeface="Wingdings" panose="05000000000000000000" pitchFamily="2" charset="2"/>
              <a:buChar char="§"/>
            </a:pPr>
            <a:r>
              <a:rPr lang="uk-UA" dirty="0">
                <a:solidFill>
                  <a:schemeClr val="bg2"/>
                </a:solidFill>
                <a:latin typeface="Roboto" charset="0"/>
                <a:cs typeface="Roboto" charset="0"/>
              </a:rPr>
              <a:t>Вимірювання слід проводити не менше двох разів з інтервалом 2-3 хв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.</a:t>
            </a:r>
            <a:r>
              <a:rPr lang="uk-UA" dirty="0">
                <a:solidFill>
                  <a:schemeClr val="bg2"/>
                </a:solidFill>
                <a:latin typeface="Roboto" charset="0"/>
                <a:cs typeface="Roboto" charset="0"/>
              </a:rPr>
              <a:t> Д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о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уваги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приймається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результат з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найбільшими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цифрами АТ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737373"/>
              </a:buClr>
              <a:buSzPct val="120000"/>
              <a:buFont typeface="Wingdings" panose="05000000000000000000" pitchFamily="2" charset="2"/>
              <a:buChar char="§"/>
            </a:pPr>
            <a:r>
              <a:rPr lang="uk-UA" dirty="0">
                <a:solidFill>
                  <a:schemeClr val="bg2"/>
                </a:solidFill>
                <a:latin typeface="Roboto" charset="0"/>
                <a:cs typeface="Roboto" charset="0"/>
              </a:rPr>
              <a:t>При розбіжності показників АТ понад 5 мм </a:t>
            </a:r>
            <a:r>
              <a:rPr lang="uk-UA" dirty="0" err="1">
                <a:solidFill>
                  <a:schemeClr val="bg2"/>
                </a:solidFill>
                <a:latin typeface="Roboto" charset="0"/>
                <a:cs typeface="Roboto" charset="0"/>
              </a:rPr>
              <a:t>рт</a:t>
            </a:r>
            <a:r>
              <a:rPr lang="uk-UA" dirty="0">
                <a:solidFill>
                  <a:schemeClr val="bg2"/>
                </a:solidFill>
                <a:latin typeface="Roboto" charset="0"/>
                <a:cs typeface="Roboto" charset="0"/>
              </a:rPr>
              <a:t>. ст. слід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зробити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повторні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виміри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через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декілька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хвилин</a:t>
            </a:r>
            <a:endParaRPr lang="ru-RU" dirty="0">
              <a:solidFill>
                <a:schemeClr val="bg2"/>
              </a:solidFill>
              <a:latin typeface="Roboto" charset="0"/>
              <a:cs typeface="Roboto" charset="0"/>
            </a:endParaRP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73737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Під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час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першого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вимірювання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АТ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слід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отримати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результати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у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положення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сидячи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, стоячи та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лежачи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.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Пацієнтам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похилого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віку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(при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супутньому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діабеті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або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підозрі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на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ортостатичну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гіпотензію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)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слід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проводити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визначення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АТ через одну та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п’ять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хвилин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після</a:t>
            </a:r>
            <a:r>
              <a:rPr lang="ru-RU" dirty="0">
                <a:solidFill>
                  <a:schemeClr val="bg2"/>
                </a:solidFill>
                <a:latin typeface="Roboto" charset="0"/>
                <a:cs typeface="Roboto" charset="0"/>
              </a:rPr>
              <a:t> переходу в </a:t>
            </a:r>
            <a:r>
              <a:rPr lang="ru-RU" dirty="0" err="1">
                <a:solidFill>
                  <a:schemeClr val="bg2"/>
                </a:solidFill>
                <a:latin typeface="Roboto" charset="0"/>
                <a:cs typeface="Roboto" charset="0"/>
              </a:rPr>
              <a:t>ортостаз</a:t>
            </a:r>
            <a:endParaRPr lang="ru-RU" dirty="0">
              <a:solidFill>
                <a:schemeClr val="bg2"/>
              </a:solidFill>
              <a:latin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300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6DCB9-1D05-42DB-8033-2512CC9D5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FFFF"/>
                </a:solidFill>
                <a:cs typeface="Arial" charset="0"/>
              </a:rPr>
              <a:t>Встановлення діагнозу АГ</a:t>
            </a:r>
            <a:endParaRPr lang="uk-UA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799D4B-2E32-45A2-A0D4-57AD38AD2D19}"/>
              </a:ext>
            </a:extLst>
          </p:cNvPr>
          <p:cNvSpPr/>
          <p:nvPr/>
        </p:nvSpPr>
        <p:spPr>
          <a:xfrm>
            <a:off x="2296950" y="192977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buClr>
                <a:srgbClr val="737373"/>
              </a:buClr>
            </a:pPr>
            <a:r>
              <a:rPr lang="uk-UA" sz="20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Діагноз АГ має бути підтверджений визначенням підвищеного АТ: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12339781-3E73-466C-872A-C61AAF4C0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32" y="2715766"/>
            <a:ext cx="6624736" cy="767699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ru-RU" dirty="0" err="1">
                <a:solidFill>
                  <a:schemeClr val="bg2"/>
                </a:solidFill>
              </a:rPr>
              <a:t>Під</a:t>
            </a:r>
            <a:r>
              <a:rPr lang="ru-RU" dirty="0">
                <a:solidFill>
                  <a:schemeClr val="bg2"/>
                </a:solidFill>
              </a:rPr>
              <a:t> час </a:t>
            </a:r>
            <a:r>
              <a:rPr lang="ru-RU" dirty="0" err="1">
                <a:solidFill>
                  <a:schemeClr val="bg2"/>
                </a:solidFill>
              </a:rPr>
              <a:t>повторних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вимірювань</a:t>
            </a:r>
            <a:r>
              <a:rPr lang="ru-RU" dirty="0">
                <a:solidFill>
                  <a:schemeClr val="bg2"/>
                </a:solidFill>
              </a:rPr>
              <a:t> у </a:t>
            </a:r>
            <a:r>
              <a:rPr lang="ru-RU" dirty="0" err="1">
                <a:solidFill>
                  <a:schemeClr val="bg2"/>
                </a:solidFill>
              </a:rPr>
              <a:t>медичному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закладі</a:t>
            </a:r>
            <a:r>
              <a:rPr lang="ru-RU" dirty="0">
                <a:solidFill>
                  <a:schemeClr val="bg2"/>
                </a:solidFill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ru-RU" b="1" dirty="0">
                <a:solidFill>
                  <a:schemeClr val="bg2"/>
                </a:solidFill>
              </a:rPr>
              <a:t>АТ ≥ 140 / 90 </a:t>
            </a:r>
            <a:r>
              <a:rPr lang="ru-RU" b="1" dirty="0" err="1">
                <a:solidFill>
                  <a:schemeClr val="bg2"/>
                </a:solidFill>
              </a:rPr>
              <a:t>мм.рт.ст</a:t>
            </a:r>
            <a:r>
              <a:rPr lang="ru-RU" b="1" dirty="0">
                <a:solidFill>
                  <a:schemeClr val="bg2"/>
                </a:solidFill>
              </a:rPr>
              <a:t>.</a:t>
            </a:r>
            <a:endParaRPr lang="en-GB" b="1" dirty="0">
              <a:solidFill>
                <a:schemeClr val="bg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9A8C85-C488-4D69-8DBE-311FC494C740}"/>
              </a:ext>
            </a:extLst>
          </p:cNvPr>
          <p:cNvSpPr txBox="1"/>
          <p:nvPr/>
        </p:nvSpPr>
        <p:spPr>
          <a:xfrm>
            <a:off x="755576" y="2715767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5B8D5A-AD8F-4736-8E7A-7FC3E0CEECA7}"/>
              </a:ext>
            </a:extLst>
          </p:cNvPr>
          <p:cNvSpPr txBox="1"/>
          <p:nvPr/>
        </p:nvSpPr>
        <p:spPr>
          <a:xfrm>
            <a:off x="755576" y="3723879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433C41B0-2E26-42F2-B5EF-C20441FBCBC2}"/>
              </a:ext>
            </a:extLst>
          </p:cNvPr>
          <p:cNvSpPr txBox="1">
            <a:spLocks/>
          </p:cNvSpPr>
          <p:nvPr/>
        </p:nvSpPr>
        <p:spPr bwMode="auto">
          <a:xfrm>
            <a:off x="1259632" y="3723879"/>
            <a:ext cx="6192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457200" marR="0" lvl="1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400" marR="0" lvl="2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600" marR="0" lvl="3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8800" marR="0" lvl="4" indent="0" algn="l" rtl="0" eaLnBrk="0" fontAlgn="base" hangingPunc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buNone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ru-RU" dirty="0">
                <a:solidFill>
                  <a:schemeClr val="bg2"/>
                </a:solidFill>
              </a:rPr>
              <a:t>При </a:t>
            </a:r>
            <a:r>
              <a:rPr lang="ru-RU" dirty="0" err="1">
                <a:solidFill>
                  <a:schemeClr val="bg2"/>
                </a:solidFill>
              </a:rPr>
              <a:t>проведенні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добового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моніторингу</a:t>
            </a:r>
            <a:r>
              <a:rPr lang="ru-RU" dirty="0">
                <a:solidFill>
                  <a:schemeClr val="bg2"/>
                </a:solidFill>
              </a:rPr>
              <a:t> АТ </a:t>
            </a:r>
            <a:r>
              <a:rPr lang="ru-RU" dirty="0" err="1">
                <a:solidFill>
                  <a:schemeClr val="bg2"/>
                </a:solidFill>
              </a:rPr>
              <a:t>або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самостійного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вимірювання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вдома</a:t>
            </a:r>
            <a:r>
              <a:rPr lang="ru-RU" dirty="0">
                <a:solidFill>
                  <a:schemeClr val="bg2"/>
                </a:solidFill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ru-RU" b="1" dirty="0">
                <a:solidFill>
                  <a:schemeClr val="bg2"/>
                </a:solidFill>
              </a:rPr>
              <a:t>АТ ≥ 135/85 </a:t>
            </a:r>
            <a:r>
              <a:rPr lang="ru-RU" b="1" dirty="0" err="1">
                <a:solidFill>
                  <a:schemeClr val="bg2"/>
                </a:solidFill>
              </a:rPr>
              <a:t>мм.рт.ст</a:t>
            </a:r>
            <a:r>
              <a:rPr lang="ru-RU" b="1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9701195"/>
      </p:ext>
    </p:extLst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3591</TotalTime>
  <Words>499</Words>
  <Application>Microsoft Office PowerPoint</Application>
  <PresentationFormat>Экран (16:9)</PresentationFormat>
  <Paragraphs>75</Paragraphs>
  <Slides>12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Roboto</vt:lpstr>
      <vt:lpstr>Wingdings</vt:lpstr>
      <vt:lpstr>Calibri Light</vt:lpstr>
      <vt:lpstr>Times New Roman</vt:lpstr>
      <vt:lpstr>Calibri</vt:lpstr>
      <vt:lpstr>Arial</vt:lpstr>
      <vt:lpstr>material</vt:lpstr>
      <vt:lpstr>Тема Office</vt:lpstr>
      <vt:lpstr>ПРАКТИЧНІ НАВИЧКИ З ЗМІСТОВОГО МОДУЛЯ 3</vt:lpstr>
      <vt:lpstr>Картка пацієнта</vt:lpstr>
      <vt:lpstr>Ключові вимоги</vt:lpstr>
      <vt:lpstr>Ключові вимоги</vt:lpstr>
      <vt:lpstr>Презентация PowerPoint</vt:lpstr>
      <vt:lpstr>Презентация PowerPoint</vt:lpstr>
      <vt:lpstr>Розташування манжети</vt:lpstr>
      <vt:lpstr>Розташування манжети</vt:lpstr>
      <vt:lpstr>Максимальний рівень надування</vt:lpstr>
      <vt:lpstr>Вимірювання артеріального тиску </vt:lpstr>
      <vt:lpstr>Трактування результатів</vt:lpstr>
      <vt:lpstr>Встановлення діагнозу АГ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Pressure</dc:title>
  <dc:creator>OlegS</dc:creator>
  <cp:lastModifiedBy>HP</cp:lastModifiedBy>
  <cp:revision>127</cp:revision>
  <dcterms:modified xsi:type="dcterms:W3CDTF">2023-02-20T17:57:42Z</dcterms:modified>
</cp:coreProperties>
</file>