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52"/>
  </p:notesMasterIdLst>
  <p:sldIdLst>
    <p:sldId id="364" r:id="rId2"/>
    <p:sldId id="344" r:id="rId3"/>
    <p:sldId id="345" r:id="rId4"/>
    <p:sldId id="346" r:id="rId5"/>
    <p:sldId id="348" r:id="rId6"/>
    <p:sldId id="349" r:id="rId7"/>
    <p:sldId id="350" r:id="rId8"/>
    <p:sldId id="351" r:id="rId9"/>
    <p:sldId id="352" r:id="rId10"/>
    <p:sldId id="353" r:id="rId11"/>
    <p:sldId id="354" r:id="rId12"/>
    <p:sldId id="365" r:id="rId13"/>
    <p:sldId id="366" r:id="rId14"/>
    <p:sldId id="317" r:id="rId15"/>
    <p:sldId id="307" r:id="rId16"/>
    <p:sldId id="356" r:id="rId17"/>
    <p:sldId id="357" r:id="rId18"/>
    <p:sldId id="358" r:id="rId19"/>
    <p:sldId id="359" r:id="rId20"/>
    <p:sldId id="360" r:id="rId21"/>
    <p:sldId id="361" r:id="rId22"/>
    <p:sldId id="363" r:id="rId23"/>
    <p:sldId id="371" r:id="rId24"/>
    <p:sldId id="308" r:id="rId25"/>
    <p:sldId id="318" r:id="rId26"/>
    <p:sldId id="319" r:id="rId27"/>
    <p:sldId id="309" r:id="rId28"/>
    <p:sldId id="320" r:id="rId29"/>
    <p:sldId id="367" r:id="rId30"/>
    <p:sldId id="323" r:id="rId31"/>
    <p:sldId id="324" r:id="rId32"/>
    <p:sldId id="325" r:id="rId33"/>
    <p:sldId id="326" r:id="rId34"/>
    <p:sldId id="327" r:id="rId35"/>
    <p:sldId id="328" r:id="rId36"/>
    <p:sldId id="316" r:id="rId37"/>
    <p:sldId id="372" r:id="rId38"/>
    <p:sldId id="373" r:id="rId39"/>
    <p:sldId id="374" r:id="rId40"/>
    <p:sldId id="329" r:id="rId41"/>
    <p:sldId id="333" r:id="rId42"/>
    <p:sldId id="334" r:id="rId43"/>
    <p:sldId id="335" r:id="rId44"/>
    <p:sldId id="336" r:id="rId45"/>
    <p:sldId id="337" r:id="rId46"/>
    <p:sldId id="338" r:id="rId47"/>
    <p:sldId id="339" r:id="rId48"/>
    <p:sldId id="340" r:id="rId49"/>
    <p:sldId id="341" r:id="rId50"/>
    <p:sldId id="342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94" autoAdjust="0"/>
    <p:restoredTop sz="94660"/>
  </p:normalViewPr>
  <p:slideViewPr>
    <p:cSldViewPr>
      <p:cViewPr varScale="1">
        <p:scale>
          <a:sx n="82" d="100"/>
          <a:sy n="82" d="100"/>
        </p:scale>
        <p:origin x="126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D83305-D55D-4E4C-891E-F02531B9DCD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92D59E-CADF-4633-9FCF-D5BE1FF2B0D3}">
      <dgm:prSet phldrT="[Текст]"/>
      <dgm:spPr/>
      <dgm:t>
        <a:bodyPr/>
        <a:lstStyle/>
        <a:p>
          <a:r>
            <a:rPr lang="ru-RU" dirty="0" err="1"/>
            <a:t>Резистентність</a:t>
          </a:r>
          <a:r>
            <a:rPr lang="ru-RU" dirty="0"/>
            <a:t> </a:t>
          </a:r>
          <a:r>
            <a:rPr lang="ru-RU" i="1" dirty="0"/>
            <a:t>активна</a:t>
          </a:r>
          <a:endParaRPr lang="ru-RU" dirty="0"/>
        </a:p>
      </dgm:t>
    </dgm:pt>
    <dgm:pt modelId="{8E86DA64-BA57-4B8A-842F-0768B5243BA9}" type="parTrans" cxnId="{C0E843DF-1707-4ADD-8A71-86CECE8628E1}">
      <dgm:prSet/>
      <dgm:spPr/>
      <dgm:t>
        <a:bodyPr/>
        <a:lstStyle/>
        <a:p>
          <a:endParaRPr lang="ru-RU"/>
        </a:p>
      </dgm:t>
    </dgm:pt>
    <dgm:pt modelId="{47D9D683-AC43-4755-9E0C-6D5D88A552E5}" type="sibTrans" cxnId="{C0E843DF-1707-4ADD-8A71-86CECE8628E1}">
      <dgm:prSet/>
      <dgm:spPr/>
      <dgm:t>
        <a:bodyPr/>
        <a:lstStyle/>
        <a:p>
          <a:endParaRPr lang="ru-RU"/>
        </a:p>
      </dgm:t>
    </dgm:pt>
    <dgm:pt modelId="{D59AD22A-1D7A-4163-800C-A6954A2DAC9D}">
      <dgm:prSet phldrT="[Текст]"/>
      <dgm:spPr/>
      <dgm:t>
        <a:bodyPr/>
        <a:lstStyle/>
        <a:p>
          <a:r>
            <a:rPr lang="uk-UA" dirty="0"/>
            <a:t>включає захисно-пристосувальні реакції на дію </a:t>
          </a:r>
          <a:r>
            <a:rPr lang="uk-UA" dirty="0" err="1"/>
            <a:t>пошкоджуючих</a:t>
          </a:r>
          <a:r>
            <a:rPr lang="uk-UA" dirty="0"/>
            <a:t> факторів.</a:t>
          </a:r>
          <a:endParaRPr lang="ru-RU" dirty="0"/>
        </a:p>
      </dgm:t>
    </dgm:pt>
    <dgm:pt modelId="{213FF3E0-2EE2-4C52-91C1-FF688FE7F389}" type="parTrans" cxnId="{93F35858-CEEF-41F7-86B3-8043BF54DC4F}">
      <dgm:prSet/>
      <dgm:spPr/>
      <dgm:t>
        <a:bodyPr/>
        <a:lstStyle/>
        <a:p>
          <a:endParaRPr lang="ru-RU"/>
        </a:p>
      </dgm:t>
    </dgm:pt>
    <dgm:pt modelId="{8C65990D-8751-4E2C-B865-A4DB260DD738}" type="sibTrans" cxnId="{93F35858-CEEF-41F7-86B3-8043BF54DC4F}">
      <dgm:prSet/>
      <dgm:spPr/>
      <dgm:t>
        <a:bodyPr/>
        <a:lstStyle/>
        <a:p>
          <a:endParaRPr lang="ru-RU"/>
        </a:p>
      </dgm:t>
    </dgm:pt>
    <dgm:pt modelId="{CE327148-528D-410E-A4C7-DBD63C592D17}">
      <dgm:prSet phldrT="[Текст]"/>
      <dgm:spPr/>
      <dgm:t>
        <a:bodyPr/>
        <a:lstStyle/>
        <a:p>
          <a:r>
            <a:rPr lang="ru-RU" dirty="0" err="1"/>
            <a:t>Резистентність</a:t>
          </a:r>
          <a:r>
            <a:rPr lang="ru-RU" dirty="0"/>
            <a:t> </a:t>
          </a:r>
          <a:r>
            <a:rPr lang="ru-RU" i="1" dirty="0" err="1"/>
            <a:t>пасивна</a:t>
          </a:r>
          <a:endParaRPr lang="ru-RU" dirty="0"/>
        </a:p>
      </dgm:t>
    </dgm:pt>
    <dgm:pt modelId="{CC157745-31A4-431B-AB41-64EDFFED0A3E}" type="parTrans" cxnId="{DCFF4D48-95EB-43AB-B537-64E7FDF96111}">
      <dgm:prSet/>
      <dgm:spPr/>
      <dgm:t>
        <a:bodyPr/>
        <a:lstStyle/>
        <a:p>
          <a:endParaRPr lang="ru-RU"/>
        </a:p>
      </dgm:t>
    </dgm:pt>
    <dgm:pt modelId="{7D144C87-67CC-4429-9F3B-46702AC58EB9}" type="sibTrans" cxnId="{DCFF4D48-95EB-43AB-B537-64E7FDF96111}">
      <dgm:prSet/>
      <dgm:spPr/>
      <dgm:t>
        <a:bodyPr/>
        <a:lstStyle/>
        <a:p>
          <a:endParaRPr lang="ru-RU"/>
        </a:p>
      </dgm:t>
    </dgm:pt>
    <dgm:pt modelId="{2425A780-4F58-4751-8BEF-B68DDB28B8E6}">
      <dgm:prSet phldrT="[Текст]"/>
      <dgm:spPr/>
      <dgm:t>
        <a:bodyPr/>
        <a:lstStyle/>
        <a:p>
          <a:r>
            <a:rPr lang="uk-UA" dirty="0"/>
            <a:t>пов'язана з анатомо-фізіологічними особливостями організму (механічні властивості шкіри, війки, слиз слизових тощо).</a:t>
          </a:r>
          <a:endParaRPr lang="ru-RU" dirty="0"/>
        </a:p>
      </dgm:t>
    </dgm:pt>
    <dgm:pt modelId="{521E5C76-941E-4188-A86C-7A8BC8CF3FF3}" type="parTrans" cxnId="{F99382B9-BC0E-4998-813F-2F5082234CA6}">
      <dgm:prSet/>
      <dgm:spPr/>
      <dgm:t>
        <a:bodyPr/>
        <a:lstStyle/>
        <a:p>
          <a:endParaRPr lang="ru-RU"/>
        </a:p>
      </dgm:t>
    </dgm:pt>
    <dgm:pt modelId="{03204ECC-BE76-4359-A277-29097047CFC6}" type="sibTrans" cxnId="{F99382B9-BC0E-4998-813F-2F5082234CA6}">
      <dgm:prSet/>
      <dgm:spPr/>
      <dgm:t>
        <a:bodyPr/>
        <a:lstStyle/>
        <a:p>
          <a:endParaRPr lang="ru-RU"/>
        </a:p>
      </dgm:t>
    </dgm:pt>
    <dgm:pt modelId="{5AC41FEF-7B9B-40DF-B91C-AAAFC221011F}">
      <dgm:prSet/>
      <dgm:spPr/>
      <dgm:t>
        <a:bodyPr/>
        <a:lstStyle/>
        <a:p>
          <a:endParaRPr lang="ru-RU" dirty="0"/>
        </a:p>
      </dgm:t>
    </dgm:pt>
    <dgm:pt modelId="{D3539C10-A237-4340-94B0-44CD9225325B}" type="parTrans" cxnId="{9DC2A183-DEFA-4ABD-82E7-9F526D9E63C3}">
      <dgm:prSet/>
      <dgm:spPr/>
      <dgm:t>
        <a:bodyPr/>
        <a:lstStyle/>
        <a:p>
          <a:endParaRPr lang="ru-RU"/>
        </a:p>
      </dgm:t>
    </dgm:pt>
    <dgm:pt modelId="{9E3A720E-EDF8-4264-A82D-C6A042180587}" type="sibTrans" cxnId="{9DC2A183-DEFA-4ABD-82E7-9F526D9E63C3}">
      <dgm:prSet/>
      <dgm:spPr/>
      <dgm:t>
        <a:bodyPr/>
        <a:lstStyle/>
        <a:p>
          <a:endParaRPr lang="ru-RU"/>
        </a:p>
      </dgm:t>
    </dgm:pt>
    <dgm:pt modelId="{4AEA2574-4AE8-4C26-BE22-8B9DCFFEFFD8}" type="pres">
      <dgm:prSet presAssocID="{CFD83305-D55D-4E4C-891E-F02531B9DCD0}" presName="Name0" presStyleCnt="0">
        <dgm:presLayoutVars>
          <dgm:dir/>
          <dgm:animLvl val="lvl"/>
          <dgm:resizeHandles val="exact"/>
        </dgm:presLayoutVars>
      </dgm:prSet>
      <dgm:spPr/>
    </dgm:pt>
    <dgm:pt modelId="{125148F1-8A62-4316-9AF0-366246509B7C}" type="pres">
      <dgm:prSet presAssocID="{7C92D59E-CADF-4633-9FCF-D5BE1FF2B0D3}" presName="linNode" presStyleCnt="0"/>
      <dgm:spPr/>
    </dgm:pt>
    <dgm:pt modelId="{1C6D5EA1-C934-487F-B723-974350F631D5}" type="pres">
      <dgm:prSet presAssocID="{7C92D59E-CADF-4633-9FCF-D5BE1FF2B0D3}" presName="parentText" presStyleLbl="node1" presStyleIdx="0" presStyleCnt="2" custLinFactNeighborX="-32616" custLinFactNeighborY="-57325">
        <dgm:presLayoutVars>
          <dgm:chMax val="1"/>
          <dgm:bulletEnabled val="1"/>
        </dgm:presLayoutVars>
      </dgm:prSet>
      <dgm:spPr/>
    </dgm:pt>
    <dgm:pt modelId="{2BDEA59F-6ADE-4BEB-AAA2-1D2E7774F5F8}" type="pres">
      <dgm:prSet presAssocID="{7C92D59E-CADF-4633-9FCF-D5BE1FF2B0D3}" presName="descendantText" presStyleLbl="alignAccFollowNode1" presStyleIdx="0" presStyleCnt="2">
        <dgm:presLayoutVars>
          <dgm:bulletEnabled val="1"/>
        </dgm:presLayoutVars>
      </dgm:prSet>
      <dgm:spPr/>
    </dgm:pt>
    <dgm:pt modelId="{63191B54-69E1-441A-8499-DDAAB8178377}" type="pres">
      <dgm:prSet presAssocID="{47D9D683-AC43-4755-9E0C-6D5D88A552E5}" presName="sp" presStyleCnt="0"/>
      <dgm:spPr/>
    </dgm:pt>
    <dgm:pt modelId="{E04142B7-2AB4-4545-AC7B-25C8CAA8E54F}" type="pres">
      <dgm:prSet presAssocID="{CE327148-528D-410E-A4C7-DBD63C592D17}" presName="linNode" presStyleCnt="0"/>
      <dgm:spPr/>
    </dgm:pt>
    <dgm:pt modelId="{6558B150-EB77-40DE-B470-80E3A65C6E4F}" type="pres">
      <dgm:prSet presAssocID="{CE327148-528D-410E-A4C7-DBD63C592D17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F95ABBC6-1BEC-4B9E-922A-03F3A5E2A26F}" type="pres">
      <dgm:prSet presAssocID="{CE327148-528D-410E-A4C7-DBD63C592D17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F1CA9767-B014-4E44-B487-F70A195F103C}" type="presOf" srcId="{5AC41FEF-7B9B-40DF-B91C-AAAFC221011F}" destId="{2BDEA59F-6ADE-4BEB-AAA2-1D2E7774F5F8}" srcOrd="0" destOrd="1" presId="urn:microsoft.com/office/officeart/2005/8/layout/vList5"/>
    <dgm:cxn modelId="{DCFF4D48-95EB-43AB-B537-64E7FDF96111}" srcId="{CFD83305-D55D-4E4C-891E-F02531B9DCD0}" destId="{CE327148-528D-410E-A4C7-DBD63C592D17}" srcOrd="1" destOrd="0" parTransId="{CC157745-31A4-431B-AB41-64EDFFED0A3E}" sibTransId="{7D144C87-67CC-4429-9F3B-46702AC58EB9}"/>
    <dgm:cxn modelId="{DA667A49-B66D-478D-8F55-14D4073117AF}" type="presOf" srcId="{2425A780-4F58-4751-8BEF-B68DDB28B8E6}" destId="{F95ABBC6-1BEC-4B9E-922A-03F3A5E2A26F}" srcOrd="0" destOrd="0" presId="urn:microsoft.com/office/officeart/2005/8/layout/vList5"/>
    <dgm:cxn modelId="{93F35858-CEEF-41F7-86B3-8043BF54DC4F}" srcId="{7C92D59E-CADF-4633-9FCF-D5BE1FF2B0D3}" destId="{D59AD22A-1D7A-4163-800C-A6954A2DAC9D}" srcOrd="0" destOrd="0" parTransId="{213FF3E0-2EE2-4C52-91C1-FF688FE7F389}" sibTransId="{8C65990D-8751-4E2C-B865-A4DB260DD738}"/>
    <dgm:cxn modelId="{9DC2A183-DEFA-4ABD-82E7-9F526D9E63C3}" srcId="{7C92D59E-CADF-4633-9FCF-D5BE1FF2B0D3}" destId="{5AC41FEF-7B9B-40DF-B91C-AAAFC221011F}" srcOrd="1" destOrd="0" parTransId="{D3539C10-A237-4340-94B0-44CD9225325B}" sibTransId="{9E3A720E-EDF8-4264-A82D-C6A042180587}"/>
    <dgm:cxn modelId="{E8D9B489-79EF-40CA-9C1B-678E80832737}" type="presOf" srcId="{D59AD22A-1D7A-4163-800C-A6954A2DAC9D}" destId="{2BDEA59F-6ADE-4BEB-AAA2-1D2E7774F5F8}" srcOrd="0" destOrd="0" presId="urn:microsoft.com/office/officeart/2005/8/layout/vList5"/>
    <dgm:cxn modelId="{C4E1E1B5-70E6-48A9-9D2C-7C45748EB060}" type="presOf" srcId="{7C92D59E-CADF-4633-9FCF-D5BE1FF2B0D3}" destId="{1C6D5EA1-C934-487F-B723-974350F631D5}" srcOrd="0" destOrd="0" presId="urn:microsoft.com/office/officeart/2005/8/layout/vList5"/>
    <dgm:cxn modelId="{F99382B9-BC0E-4998-813F-2F5082234CA6}" srcId="{CE327148-528D-410E-A4C7-DBD63C592D17}" destId="{2425A780-4F58-4751-8BEF-B68DDB28B8E6}" srcOrd="0" destOrd="0" parTransId="{521E5C76-941E-4188-A86C-7A8BC8CF3FF3}" sibTransId="{03204ECC-BE76-4359-A277-29097047CFC6}"/>
    <dgm:cxn modelId="{654A10C1-4999-46A6-851C-58F2B21F027D}" type="presOf" srcId="{CFD83305-D55D-4E4C-891E-F02531B9DCD0}" destId="{4AEA2574-4AE8-4C26-BE22-8B9DCFFEFFD8}" srcOrd="0" destOrd="0" presId="urn:microsoft.com/office/officeart/2005/8/layout/vList5"/>
    <dgm:cxn modelId="{C0E843DF-1707-4ADD-8A71-86CECE8628E1}" srcId="{CFD83305-D55D-4E4C-891E-F02531B9DCD0}" destId="{7C92D59E-CADF-4633-9FCF-D5BE1FF2B0D3}" srcOrd="0" destOrd="0" parTransId="{8E86DA64-BA57-4B8A-842F-0768B5243BA9}" sibTransId="{47D9D683-AC43-4755-9E0C-6D5D88A552E5}"/>
    <dgm:cxn modelId="{EDE5DFF0-BB5B-40EA-AF92-DC376E4FFCAC}" type="presOf" srcId="{CE327148-528D-410E-A4C7-DBD63C592D17}" destId="{6558B150-EB77-40DE-B470-80E3A65C6E4F}" srcOrd="0" destOrd="0" presId="urn:microsoft.com/office/officeart/2005/8/layout/vList5"/>
    <dgm:cxn modelId="{F79B5F49-1685-4A6B-858F-C3FECAAE896A}" type="presParOf" srcId="{4AEA2574-4AE8-4C26-BE22-8B9DCFFEFFD8}" destId="{125148F1-8A62-4316-9AF0-366246509B7C}" srcOrd="0" destOrd="0" presId="urn:microsoft.com/office/officeart/2005/8/layout/vList5"/>
    <dgm:cxn modelId="{1DB2D0A6-6E55-4930-B552-D973E2BD4ADA}" type="presParOf" srcId="{125148F1-8A62-4316-9AF0-366246509B7C}" destId="{1C6D5EA1-C934-487F-B723-974350F631D5}" srcOrd="0" destOrd="0" presId="urn:microsoft.com/office/officeart/2005/8/layout/vList5"/>
    <dgm:cxn modelId="{31B48AE6-D7DD-432D-9EE8-88022577D9DA}" type="presParOf" srcId="{125148F1-8A62-4316-9AF0-366246509B7C}" destId="{2BDEA59F-6ADE-4BEB-AAA2-1D2E7774F5F8}" srcOrd="1" destOrd="0" presId="urn:microsoft.com/office/officeart/2005/8/layout/vList5"/>
    <dgm:cxn modelId="{108908C8-6DD2-4355-8939-B1AAE9000F24}" type="presParOf" srcId="{4AEA2574-4AE8-4C26-BE22-8B9DCFFEFFD8}" destId="{63191B54-69E1-441A-8499-DDAAB8178377}" srcOrd="1" destOrd="0" presId="urn:microsoft.com/office/officeart/2005/8/layout/vList5"/>
    <dgm:cxn modelId="{5D3135A1-A3C0-47AE-AD04-B33DF5E3352F}" type="presParOf" srcId="{4AEA2574-4AE8-4C26-BE22-8B9DCFFEFFD8}" destId="{E04142B7-2AB4-4545-AC7B-25C8CAA8E54F}" srcOrd="2" destOrd="0" presId="urn:microsoft.com/office/officeart/2005/8/layout/vList5"/>
    <dgm:cxn modelId="{A13FB1BF-66B6-485E-9DA9-E1693B9400BC}" type="presParOf" srcId="{E04142B7-2AB4-4545-AC7B-25C8CAA8E54F}" destId="{6558B150-EB77-40DE-B470-80E3A65C6E4F}" srcOrd="0" destOrd="0" presId="urn:microsoft.com/office/officeart/2005/8/layout/vList5"/>
    <dgm:cxn modelId="{F4763A43-9302-4115-9475-DC3DE4D34978}" type="presParOf" srcId="{E04142B7-2AB4-4545-AC7B-25C8CAA8E54F}" destId="{F95ABBC6-1BEC-4B9E-922A-03F3A5E2A26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1F7E13-5BA0-4863-9DBD-B7EFFEDDD13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00A36D4-14B9-4AC6-ADAD-C0E78E9D76CB}">
      <dgm:prSet phldrT="[Текст]" custT="1"/>
      <dgm:spPr/>
      <dgm:t>
        <a:bodyPr/>
        <a:lstStyle/>
        <a:p>
          <a:pPr marL="0" indent="0" algn="l"/>
          <a:r>
            <a:rPr lang="ru-RU" sz="3200" dirty="0" err="1">
              <a:solidFill>
                <a:srgbClr val="FFFF00"/>
              </a:solidFill>
            </a:rPr>
            <a:t>гранулоцити</a:t>
          </a:r>
          <a:endParaRPr lang="uk-UA" sz="3200" dirty="0">
            <a:solidFill>
              <a:srgbClr val="FFFF00"/>
            </a:solidFill>
          </a:endParaRPr>
        </a:p>
      </dgm:t>
    </dgm:pt>
    <dgm:pt modelId="{6FDF4404-EFA0-4A8E-91C6-DD4E1713010D}" type="parTrans" cxnId="{D52057D4-F54B-4A20-9821-6A1D580BB5E2}">
      <dgm:prSet/>
      <dgm:spPr/>
      <dgm:t>
        <a:bodyPr/>
        <a:lstStyle/>
        <a:p>
          <a:endParaRPr lang="uk-UA"/>
        </a:p>
      </dgm:t>
    </dgm:pt>
    <dgm:pt modelId="{BC11F6D4-D57F-4018-B80F-9D5E170E7BB4}" type="sibTrans" cxnId="{D52057D4-F54B-4A20-9821-6A1D580BB5E2}">
      <dgm:prSet/>
      <dgm:spPr/>
      <dgm:t>
        <a:bodyPr/>
        <a:lstStyle/>
        <a:p>
          <a:endParaRPr lang="uk-UA"/>
        </a:p>
      </dgm:t>
    </dgm:pt>
    <dgm:pt modelId="{2C18575B-BBDE-490F-BEBA-A178F3722829}">
      <dgm:prSet phldrT="[Текст]"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 err="1"/>
            <a:t>нейтрофіли</a:t>
          </a:r>
          <a:r>
            <a:rPr lang="ru-RU" sz="2800" dirty="0"/>
            <a:t> – 46–76 %;</a:t>
          </a:r>
          <a:endParaRPr lang="uk-UA" sz="2800" dirty="0"/>
        </a:p>
      </dgm:t>
    </dgm:pt>
    <dgm:pt modelId="{96276376-645E-4490-B7D2-FE9A4C7F43F8}" type="parTrans" cxnId="{2D465378-0A7F-4C43-97D6-6FC5FD2963F9}">
      <dgm:prSet/>
      <dgm:spPr/>
      <dgm:t>
        <a:bodyPr/>
        <a:lstStyle/>
        <a:p>
          <a:endParaRPr lang="uk-UA"/>
        </a:p>
      </dgm:t>
    </dgm:pt>
    <dgm:pt modelId="{3B768F91-5E6F-491F-B586-4E38B9B964A7}" type="sibTrans" cxnId="{2D465378-0A7F-4C43-97D6-6FC5FD2963F9}">
      <dgm:prSet/>
      <dgm:spPr/>
      <dgm:t>
        <a:bodyPr/>
        <a:lstStyle/>
        <a:p>
          <a:endParaRPr lang="uk-UA"/>
        </a:p>
      </dgm:t>
    </dgm:pt>
    <dgm:pt modelId="{F35A4942-317C-4829-9035-943694E41B44}">
      <dgm:prSet phldrT="[Текст]" custT="1"/>
      <dgm:spPr/>
      <dgm:t>
        <a:bodyPr/>
        <a:lstStyle/>
        <a:p>
          <a:pPr marL="0" indent="0" algn="l"/>
          <a:r>
            <a:rPr lang="ru-RU" sz="2800" dirty="0" err="1"/>
            <a:t>еозинофіли</a:t>
          </a:r>
          <a:r>
            <a:rPr lang="ru-RU" sz="2800" dirty="0"/>
            <a:t> – 1–5 %;</a:t>
          </a:r>
          <a:endParaRPr lang="uk-UA" sz="2800" dirty="0"/>
        </a:p>
      </dgm:t>
    </dgm:pt>
    <dgm:pt modelId="{A3A15730-DDBA-428B-9C7E-23366A540DB9}" type="parTrans" cxnId="{410C0A8F-09FF-432C-B9B1-B07E9EA94ECC}">
      <dgm:prSet/>
      <dgm:spPr/>
      <dgm:t>
        <a:bodyPr/>
        <a:lstStyle/>
        <a:p>
          <a:endParaRPr lang="uk-UA"/>
        </a:p>
      </dgm:t>
    </dgm:pt>
    <dgm:pt modelId="{BCBB9F2D-5F52-47D1-8905-228494AD0D9E}" type="sibTrans" cxnId="{410C0A8F-09FF-432C-B9B1-B07E9EA94ECC}">
      <dgm:prSet/>
      <dgm:spPr/>
      <dgm:t>
        <a:bodyPr/>
        <a:lstStyle/>
        <a:p>
          <a:endParaRPr lang="uk-UA"/>
        </a:p>
      </dgm:t>
    </dgm:pt>
    <dgm:pt modelId="{969A3166-5C3F-49C3-9B4A-5D5A840D0CBC}">
      <dgm:prSet phldrT="[Текст]" custT="1"/>
      <dgm:spPr/>
      <dgm:t>
        <a:bodyPr/>
        <a:lstStyle/>
        <a:p>
          <a:r>
            <a:rPr lang="uk-UA" sz="2800" dirty="0">
              <a:solidFill>
                <a:srgbClr val="FFFF00"/>
              </a:solidFill>
            </a:rPr>
            <a:t>агранулоцити</a:t>
          </a:r>
        </a:p>
      </dgm:t>
    </dgm:pt>
    <dgm:pt modelId="{FB9A0EA2-ABF7-4DFE-8B2B-5C9594F20787}" type="parTrans" cxnId="{3BE93CFA-6B7C-4825-B5C7-B36F23867910}">
      <dgm:prSet/>
      <dgm:spPr/>
      <dgm:t>
        <a:bodyPr/>
        <a:lstStyle/>
        <a:p>
          <a:endParaRPr lang="uk-UA"/>
        </a:p>
      </dgm:t>
    </dgm:pt>
    <dgm:pt modelId="{DC3DE5EF-2EC5-490C-8667-312938E40136}" type="sibTrans" cxnId="{3BE93CFA-6B7C-4825-B5C7-B36F23867910}">
      <dgm:prSet/>
      <dgm:spPr/>
      <dgm:t>
        <a:bodyPr/>
        <a:lstStyle/>
        <a:p>
          <a:endParaRPr lang="uk-UA"/>
        </a:p>
      </dgm:t>
    </dgm:pt>
    <dgm:pt modelId="{67610704-3D7A-437C-9190-7D64CCE3D5FC}">
      <dgm:prSet phldrT="[Текст]"/>
      <dgm:spPr/>
      <dgm:t>
        <a:bodyPr/>
        <a:lstStyle/>
        <a:p>
          <a:r>
            <a:rPr lang="ru-RU" dirty="0" err="1"/>
            <a:t>моноцити</a:t>
          </a:r>
          <a:r>
            <a:rPr lang="ru-RU" dirty="0"/>
            <a:t> – 2—10 %;</a:t>
          </a:r>
          <a:endParaRPr lang="uk-UA" dirty="0"/>
        </a:p>
      </dgm:t>
    </dgm:pt>
    <dgm:pt modelId="{FD88A0E6-4D40-4E32-972E-8CA8C5BA56AD}" type="parTrans" cxnId="{4BE9191F-C4DA-45F7-BD32-862831F22F25}">
      <dgm:prSet/>
      <dgm:spPr/>
      <dgm:t>
        <a:bodyPr/>
        <a:lstStyle/>
        <a:p>
          <a:endParaRPr lang="uk-UA"/>
        </a:p>
      </dgm:t>
    </dgm:pt>
    <dgm:pt modelId="{CE49AFAA-6804-4E0C-898E-0556D97DCD98}" type="sibTrans" cxnId="{4BE9191F-C4DA-45F7-BD32-862831F22F25}">
      <dgm:prSet/>
      <dgm:spPr/>
      <dgm:t>
        <a:bodyPr/>
        <a:lstStyle/>
        <a:p>
          <a:endParaRPr lang="uk-UA"/>
        </a:p>
      </dgm:t>
    </dgm:pt>
    <dgm:pt modelId="{5AD7CAEE-F998-42D7-9EF0-6261BB9A8DF7}">
      <dgm:prSet phldrT="[Текст]"/>
      <dgm:spPr/>
      <dgm:t>
        <a:bodyPr/>
        <a:lstStyle/>
        <a:p>
          <a:r>
            <a:rPr lang="uk-UA" dirty="0"/>
            <a:t>моноцити – 2—10 %;</a:t>
          </a:r>
        </a:p>
      </dgm:t>
    </dgm:pt>
    <dgm:pt modelId="{DFDC75D3-6741-4AD9-BD3C-A265AE86F722}" type="parTrans" cxnId="{6932AEAC-23E0-4946-AA1E-CFF217DC8611}">
      <dgm:prSet/>
      <dgm:spPr/>
      <dgm:t>
        <a:bodyPr/>
        <a:lstStyle/>
        <a:p>
          <a:endParaRPr lang="uk-UA"/>
        </a:p>
      </dgm:t>
    </dgm:pt>
    <dgm:pt modelId="{311B405D-F783-40CE-B668-22DA52DFE82B}" type="sibTrans" cxnId="{6932AEAC-23E0-4946-AA1E-CFF217DC8611}">
      <dgm:prSet/>
      <dgm:spPr/>
      <dgm:t>
        <a:bodyPr/>
        <a:lstStyle/>
        <a:p>
          <a:endParaRPr lang="uk-UA"/>
        </a:p>
      </dgm:t>
    </dgm:pt>
    <dgm:pt modelId="{F651D408-D9FC-4257-BAD4-DD21FF08676B}">
      <dgm:prSet phldrT="[Текст]" custT="1"/>
      <dgm:spPr/>
      <dgm:t>
        <a:bodyPr/>
        <a:lstStyle/>
        <a:p>
          <a:pPr marL="0" indent="0" algn="l"/>
          <a:r>
            <a:rPr lang="ru-RU" sz="2800" dirty="0"/>
            <a:t> </a:t>
          </a:r>
          <a:r>
            <a:rPr lang="ru-RU" sz="2800" dirty="0" err="1"/>
            <a:t>базофіли</a:t>
          </a:r>
          <a:r>
            <a:rPr lang="ru-RU" sz="2800" dirty="0"/>
            <a:t> – 0–1 %.</a:t>
          </a:r>
          <a:endParaRPr lang="uk-UA" sz="2800" dirty="0"/>
        </a:p>
      </dgm:t>
    </dgm:pt>
    <dgm:pt modelId="{1EFB247E-345C-4D22-875A-8A59D2CB458A}" type="parTrans" cxnId="{21618421-C9EC-4D74-8C28-6B9C92AF0125}">
      <dgm:prSet/>
      <dgm:spPr/>
      <dgm:t>
        <a:bodyPr/>
        <a:lstStyle/>
        <a:p>
          <a:endParaRPr lang="uk-UA"/>
        </a:p>
      </dgm:t>
    </dgm:pt>
    <dgm:pt modelId="{B01F0023-1D72-41FB-A81F-FB9C7198DB9F}" type="sibTrans" cxnId="{21618421-C9EC-4D74-8C28-6B9C92AF0125}">
      <dgm:prSet/>
      <dgm:spPr/>
      <dgm:t>
        <a:bodyPr/>
        <a:lstStyle/>
        <a:p>
          <a:endParaRPr lang="uk-UA"/>
        </a:p>
      </dgm:t>
    </dgm:pt>
    <dgm:pt modelId="{9994F9CA-839D-4EBF-AE2E-FC9691EDF1D3}">
      <dgm:prSet/>
      <dgm:spPr/>
      <dgm:t>
        <a:bodyPr/>
        <a:lstStyle/>
        <a:p>
          <a:endParaRPr lang="uk-UA" dirty="0"/>
        </a:p>
      </dgm:t>
    </dgm:pt>
    <dgm:pt modelId="{69569F1D-6360-47BE-9E2A-3F81FF6DE643}" type="parTrans" cxnId="{322627E4-EB18-43B2-BDAE-F92C4B069AA8}">
      <dgm:prSet/>
      <dgm:spPr/>
      <dgm:t>
        <a:bodyPr/>
        <a:lstStyle/>
        <a:p>
          <a:endParaRPr lang="uk-UA"/>
        </a:p>
      </dgm:t>
    </dgm:pt>
    <dgm:pt modelId="{DB978D78-4B67-4FE9-B124-AC691244172A}" type="sibTrans" cxnId="{322627E4-EB18-43B2-BDAE-F92C4B069AA8}">
      <dgm:prSet/>
      <dgm:spPr/>
      <dgm:t>
        <a:bodyPr/>
        <a:lstStyle/>
        <a:p>
          <a:endParaRPr lang="uk-UA"/>
        </a:p>
      </dgm:t>
    </dgm:pt>
    <dgm:pt modelId="{6BED0EA8-2C8C-427A-A36C-1DFE805A006C}" type="pres">
      <dgm:prSet presAssocID="{1C1F7E13-5BA0-4863-9DBD-B7EFFEDDD134}" presName="Name0" presStyleCnt="0">
        <dgm:presLayoutVars>
          <dgm:dir/>
          <dgm:animLvl val="lvl"/>
          <dgm:resizeHandles val="exact"/>
        </dgm:presLayoutVars>
      </dgm:prSet>
      <dgm:spPr/>
    </dgm:pt>
    <dgm:pt modelId="{87F896ED-C2D9-4199-88CD-565AE5B70B53}" type="pres">
      <dgm:prSet presAssocID="{B00A36D4-14B9-4AC6-ADAD-C0E78E9D76CB}" presName="linNode" presStyleCnt="0"/>
      <dgm:spPr/>
    </dgm:pt>
    <dgm:pt modelId="{4603BBB3-D64E-4D0C-8546-CD8939201C1E}" type="pres">
      <dgm:prSet presAssocID="{B00A36D4-14B9-4AC6-ADAD-C0E78E9D76CB}" presName="parentText" presStyleLbl="node1" presStyleIdx="0" presStyleCnt="2" custLinFactNeighborX="-40301" custLinFactNeighborY="-8592">
        <dgm:presLayoutVars>
          <dgm:chMax val="1"/>
          <dgm:bulletEnabled val="1"/>
        </dgm:presLayoutVars>
      </dgm:prSet>
      <dgm:spPr/>
    </dgm:pt>
    <dgm:pt modelId="{8E46343D-83D8-445F-A694-5652AE436DB9}" type="pres">
      <dgm:prSet presAssocID="{B00A36D4-14B9-4AC6-ADAD-C0E78E9D76CB}" presName="descendantText" presStyleLbl="alignAccFollowNode1" presStyleIdx="0" presStyleCnt="2">
        <dgm:presLayoutVars>
          <dgm:bulletEnabled val="1"/>
        </dgm:presLayoutVars>
      </dgm:prSet>
      <dgm:spPr/>
    </dgm:pt>
    <dgm:pt modelId="{0642B557-0552-4498-8DF9-436FAEDB803E}" type="pres">
      <dgm:prSet presAssocID="{BC11F6D4-D57F-4018-B80F-9D5E170E7BB4}" presName="sp" presStyleCnt="0"/>
      <dgm:spPr/>
    </dgm:pt>
    <dgm:pt modelId="{8FA65951-8C4E-4B01-8921-B6FCF549ED73}" type="pres">
      <dgm:prSet presAssocID="{969A3166-5C3F-49C3-9B4A-5D5A840D0CBC}" presName="linNode" presStyleCnt="0"/>
      <dgm:spPr/>
    </dgm:pt>
    <dgm:pt modelId="{CBCB1435-8C66-4B9F-BBBB-E5C54580C4BD}" type="pres">
      <dgm:prSet presAssocID="{969A3166-5C3F-49C3-9B4A-5D5A840D0CBC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E29A9C1B-3CBF-4CD0-9F3E-1699EA33D8AE}" type="pres">
      <dgm:prSet presAssocID="{969A3166-5C3F-49C3-9B4A-5D5A840D0CBC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4BE9191F-C4DA-45F7-BD32-862831F22F25}" srcId="{969A3166-5C3F-49C3-9B4A-5D5A840D0CBC}" destId="{67610704-3D7A-437C-9190-7D64CCE3D5FC}" srcOrd="0" destOrd="0" parTransId="{FD88A0E6-4D40-4E32-972E-8CA8C5BA56AD}" sibTransId="{CE49AFAA-6804-4E0C-898E-0556D97DCD98}"/>
    <dgm:cxn modelId="{21618421-C9EC-4D74-8C28-6B9C92AF0125}" srcId="{B00A36D4-14B9-4AC6-ADAD-C0E78E9D76CB}" destId="{F651D408-D9FC-4257-BAD4-DD21FF08676B}" srcOrd="2" destOrd="0" parTransId="{1EFB247E-345C-4D22-875A-8A59D2CB458A}" sibTransId="{B01F0023-1D72-41FB-A81F-FB9C7198DB9F}"/>
    <dgm:cxn modelId="{2EBC7639-CB61-403E-B15C-30E679773190}" type="presOf" srcId="{9994F9CA-839D-4EBF-AE2E-FC9691EDF1D3}" destId="{E29A9C1B-3CBF-4CD0-9F3E-1699EA33D8AE}" srcOrd="0" destOrd="2" presId="urn:microsoft.com/office/officeart/2005/8/layout/vList5"/>
    <dgm:cxn modelId="{FF589D3B-5BE1-44B1-8982-D8A2AF0BB087}" type="presOf" srcId="{F35A4942-317C-4829-9035-943694E41B44}" destId="{8E46343D-83D8-445F-A694-5652AE436DB9}" srcOrd="0" destOrd="1" presId="urn:microsoft.com/office/officeart/2005/8/layout/vList5"/>
    <dgm:cxn modelId="{10484541-E6CE-40D6-9181-F7CDA3B2B803}" type="presOf" srcId="{1C1F7E13-5BA0-4863-9DBD-B7EFFEDDD134}" destId="{6BED0EA8-2C8C-427A-A36C-1DFE805A006C}" srcOrd="0" destOrd="0" presId="urn:microsoft.com/office/officeart/2005/8/layout/vList5"/>
    <dgm:cxn modelId="{2D465378-0A7F-4C43-97D6-6FC5FD2963F9}" srcId="{B00A36D4-14B9-4AC6-ADAD-C0E78E9D76CB}" destId="{2C18575B-BBDE-490F-BEBA-A178F3722829}" srcOrd="0" destOrd="0" parTransId="{96276376-645E-4490-B7D2-FE9A4C7F43F8}" sibTransId="{3B768F91-5E6F-491F-B586-4E38B9B964A7}"/>
    <dgm:cxn modelId="{3A09B783-07B0-48D1-98F9-238CC90BB324}" type="presOf" srcId="{B00A36D4-14B9-4AC6-ADAD-C0E78E9D76CB}" destId="{4603BBB3-D64E-4D0C-8546-CD8939201C1E}" srcOrd="0" destOrd="0" presId="urn:microsoft.com/office/officeart/2005/8/layout/vList5"/>
    <dgm:cxn modelId="{410C0A8F-09FF-432C-B9B1-B07E9EA94ECC}" srcId="{B00A36D4-14B9-4AC6-ADAD-C0E78E9D76CB}" destId="{F35A4942-317C-4829-9035-943694E41B44}" srcOrd="1" destOrd="0" parTransId="{A3A15730-DDBA-428B-9C7E-23366A540DB9}" sibTransId="{BCBB9F2D-5F52-47D1-8905-228494AD0D9E}"/>
    <dgm:cxn modelId="{65168DA5-BAD0-4E57-BCB4-309BB685156C}" type="presOf" srcId="{969A3166-5C3F-49C3-9B4A-5D5A840D0CBC}" destId="{CBCB1435-8C66-4B9F-BBBB-E5C54580C4BD}" srcOrd="0" destOrd="0" presId="urn:microsoft.com/office/officeart/2005/8/layout/vList5"/>
    <dgm:cxn modelId="{6932AEAC-23E0-4946-AA1E-CFF217DC8611}" srcId="{969A3166-5C3F-49C3-9B4A-5D5A840D0CBC}" destId="{5AD7CAEE-F998-42D7-9EF0-6261BB9A8DF7}" srcOrd="1" destOrd="0" parTransId="{DFDC75D3-6741-4AD9-BD3C-A265AE86F722}" sibTransId="{311B405D-F783-40CE-B668-22DA52DFE82B}"/>
    <dgm:cxn modelId="{1E62A8B2-AFF4-41A8-935B-CC6BCB72A5F4}" type="presOf" srcId="{2C18575B-BBDE-490F-BEBA-A178F3722829}" destId="{8E46343D-83D8-445F-A694-5652AE436DB9}" srcOrd="0" destOrd="0" presId="urn:microsoft.com/office/officeart/2005/8/layout/vList5"/>
    <dgm:cxn modelId="{E5DB21CD-B556-47CD-A1D0-876BFCF42908}" type="presOf" srcId="{5AD7CAEE-F998-42D7-9EF0-6261BB9A8DF7}" destId="{E29A9C1B-3CBF-4CD0-9F3E-1699EA33D8AE}" srcOrd="0" destOrd="1" presId="urn:microsoft.com/office/officeart/2005/8/layout/vList5"/>
    <dgm:cxn modelId="{D52057D4-F54B-4A20-9821-6A1D580BB5E2}" srcId="{1C1F7E13-5BA0-4863-9DBD-B7EFFEDDD134}" destId="{B00A36D4-14B9-4AC6-ADAD-C0E78E9D76CB}" srcOrd="0" destOrd="0" parTransId="{6FDF4404-EFA0-4A8E-91C6-DD4E1713010D}" sibTransId="{BC11F6D4-D57F-4018-B80F-9D5E170E7BB4}"/>
    <dgm:cxn modelId="{E90F46DE-54BC-4853-B3E0-D2179DDA8672}" type="presOf" srcId="{F651D408-D9FC-4257-BAD4-DD21FF08676B}" destId="{8E46343D-83D8-445F-A694-5652AE436DB9}" srcOrd="0" destOrd="2" presId="urn:microsoft.com/office/officeart/2005/8/layout/vList5"/>
    <dgm:cxn modelId="{322627E4-EB18-43B2-BDAE-F92C4B069AA8}" srcId="{969A3166-5C3F-49C3-9B4A-5D5A840D0CBC}" destId="{9994F9CA-839D-4EBF-AE2E-FC9691EDF1D3}" srcOrd="2" destOrd="0" parTransId="{69569F1D-6360-47BE-9E2A-3F81FF6DE643}" sibTransId="{DB978D78-4B67-4FE9-B124-AC691244172A}"/>
    <dgm:cxn modelId="{42654DF5-AFE6-4455-A75D-6A1D2F89F428}" type="presOf" srcId="{67610704-3D7A-437C-9190-7D64CCE3D5FC}" destId="{E29A9C1B-3CBF-4CD0-9F3E-1699EA33D8AE}" srcOrd="0" destOrd="0" presId="urn:microsoft.com/office/officeart/2005/8/layout/vList5"/>
    <dgm:cxn modelId="{3BE93CFA-6B7C-4825-B5C7-B36F23867910}" srcId="{1C1F7E13-5BA0-4863-9DBD-B7EFFEDDD134}" destId="{969A3166-5C3F-49C3-9B4A-5D5A840D0CBC}" srcOrd="1" destOrd="0" parTransId="{FB9A0EA2-ABF7-4DFE-8B2B-5C9594F20787}" sibTransId="{DC3DE5EF-2EC5-490C-8667-312938E40136}"/>
    <dgm:cxn modelId="{02201CBC-4F3F-4647-9919-9F178EE5F10D}" type="presParOf" srcId="{6BED0EA8-2C8C-427A-A36C-1DFE805A006C}" destId="{87F896ED-C2D9-4199-88CD-565AE5B70B53}" srcOrd="0" destOrd="0" presId="urn:microsoft.com/office/officeart/2005/8/layout/vList5"/>
    <dgm:cxn modelId="{7AA96728-7688-4EBB-89E5-7382881777D3}" type="presParOf" srcId="{87F896ED-C2D9-4199-88CD-565AE5B70B53}" destId="{4603BBB3-D64E-4D0C-8546-CD8939201C1E}" srcOrd="0" destOrd="0" presId="urn:microsoft.com/office/officeart/2005/8/layout/vList5"/>
    <dgm:cxn modelId="{242E2CD4-13B4-473A-BC9A-5D7F623C653F}" type="presParOf" srcId="{87F896ED-C2D9-4199-88CD-565AE5B70B53}" destId="{8E46343D-83D8-445F-A694-5652AE436DB9}" srcOrd="1" destOrd="0" presId="urn:microsoft.com/office/officeart/2005/8/layout/vList5"/>
    <dgm:cxn modelId="{897A284B-F57C-4701-80F0-101FE2F2D9C9}" type="presParOf" srcId="{6BED0EA8-2C8C-427A-A36C-1DFE805A006C}" destId="{0642B557-0552-4498-8DF9-436FAEDB803E}" srcOrd="1" destOrd="0" presId="urn:microsoft.com/office/officeart/2005/8/layout/vList5"/>
    <dgm:cxn modelId="{C105F7C9-48B8-4CB2-9D04-9818C1B46CBD}" type="presParOf" srcId="{6BED0EA8-2C8C-427A-A36C-1DFE805A006C}" destId="{8FA65951-8C4E-4B01-8921-B6FCF549ED73}" srcOrd="2" destOrd="0" presId="urn:microsoft.com/office/officeart/2005/8/layout/vList5"/>
    <dgm:cxn modelId="{5D7D1E61-5DAC-44B7-BC43-606E39EC0040}" type="presParOf" srcId="{8FA65951-8C4E-4B01-8921-B6FCF549ED73}" destId="{CBCB1435-8C66-4B9F-BBBB-E5C54580C4BD}" srcOrd="0" destOrd="0" presId="urn:microsoft.com/office/officeart/2005/8/layout/vList5"/>
    <dgm:cxn modelId="{23E22854-0831-403D-B84B-BE5337345E0A}" type="presParOf" srcId="{8FA65951-8C4E-4B01-8921-B6FCF549ED73}" destId="{E29A9C1B-3CBF-4CD0-9F3E-1699EA33D8A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DEA59F-6ADE-4BEB-AAA2-1D2E7774F5F8}">
      <dsp:nvSpPr>
        <dsp:cNvPr id="0" name=""/>
        <dsp:cNvSpPr/>
      </dsp:nvSpPr>
      <dsp:spPr>
        <a:xfrm rot="5400000">
          <a:off x="5445170" y="-1960094"/>
          <a:ext cx="1545499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200" kern="1200" dirty="0"/>
            <a:t>включає захисно-пристосувальні реакції на дію </a:t>
          </a:r>
          <a:r>
            <a:rPr lang="uk-UA" sz="2200" kern="1200" dirty="0" err="1"/>
            <a:t>пошкоджуючих</a:t>
          </a:r>
          <a:r>
            <a:rPr lang="uk-UA" sz="2200" kern="1200" dirty="0"/>
            <a:t> факторів.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200" kern="1200" dirty="0"/>
        </a:p>
      </dsp:txBody>
      <dsp:txXfrm rot="-5400000">
        <a:off x="3291840" y="268681"/>
        <a:ext cx="5776715" cy="1394609"/>
      </dsp:txXfrm>
    </dsp:sp>
    <dsp:sp modelId="{1C6D5EA1-C934-487F-B723-974350F631D5}">
      <dsp:nvSpPr>
        <dsp:cNvPr id="0" name=""/>
        <dsp:cNvSpPr/>
      </dsp:nvSpPr>
      <dsp:spPr>
        <a:xfrm>
          <a:off x="0" y="0"/>
          <a:ext cx="3291840" cy="19318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 err="1"/>
            <a:t>Резистентність</a:t>
          </a:r>
          <a:r>
            <a:rPr lang="ru-RU" sz="2900" kern="1200" dirty="0"/>
            <a:t> </a:t>
          </a:r>
          <a:r>
            <a:rPr lang="ru-RU" sz="2900" i="1" kern="1200" dirty="0"/>
            <a:t>активна</a:t>
          </a:r>
          <a:endParaRPr lang="ru-RU" sz="2900" kern="1200" dirty="0"/>
        </a:p>
      </dsp:txBody>
      <dsp:txXfrm>
        <a:off x="94306" y="94306"/>
        <a:ext cx="3103228" cy="1743262"/>
      </dsp:txXfrm>
    </dsp:sp>
    <dsp:sp modelId="{F95ABBC6-1BEC-4B9E-922A-03F3A5E2A26F}">
      <dsp:nvSpPr>
        <dsp:cNvPr id="0" name=""/>
        <dsp:cNvSpPr/>
      </dsp:nvSpPr>
      <dsp:spPr>
        <a:xfrm rot="5400000">
          <a:off x="5445170" y="68374"/>
          <a:ext cx="1545499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200" kern="1200" dirty="0"/>
            <a:t>пов'язана з анатомо-фізіологічними особливостями організму (механічні властивості шкіри, війки, слиз слизових тощо).</a:t>
          </a:r>
          <a:endParaRPr lang="ru-RU" sz="2200" kern="1200" dirty="0"/>
        </a:p>
      </dsp:txBody>
      <dsp:txXfrm rot="-5400000">
        <a:off x="3291840" y="2297150"/>
        <a:ext cx="5776715" cy="1394609"/>
      </dsp:txXfrm>
    </dsp:sp>
    <dsp:sp modelId="{6558B150-EB77-40DE-B470-80E3A65C6E4F}">
      <dsp:nvSpPr>
        <dsp:cNvPr id="0" name=""/>
        <dsp:cNvSpPr/>
      </dsp:nvSpPr>
      <dsp:spPr>
        <a:xfrm>
          <a:off x="0" y="2028516"/>
          <a:ext cx="3291840" cy="19318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 err="1"/>
            <a:t>Резистентність</a:t>
          </a:r>
          <a:r>
            <a:rPr lang="ru-RU" sz="2900" kern="1200" dirty="0"/>
            <a:t> </a:t>
          </a:r>
          <a:r>
            <a:rPr lang="ru-RU" sz="2900" i="1" kern="1200" dirty="0" err="1"/>
            <a:t>пасивна</a:t>
          </a:r>
          <a:endParaRPr lang="ru-RU" sz="2900" kern="1200" dirty="0"/>
        </a:p>
      </dsp:txBody>
      <dsp:txXfrm>
        <a:off x="94306" y="2122822"/>
        <a:ext cx="3103228" cy="17432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6343D-83D8-445F-A694-5652AE436DB9}">
      <dsp:nvSpPr>
        <dsp:cNvPr id="0" name=""/>
        <dsp:cNvSpPr/>
      </dsp:nvSpPr>
      <dsp:spPr>
        <a:xfrm rot="5400000">
          <a:off x="4999951" y="-1498692"/>
          <a:ext cx="2191799" cy="573727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 err="1"/>
            <a:t>нейтрофіли</a:t>
          </a:r>
          <a:r>
            <a:rPr lang="ru-RU" sz="2800" kern="1200" dirty="0"/>
            <a:t> – 46–76 %;</a:t>
          </a:r>
          <a:endParaRPr lang="uk-UA" sz="2800" kern="1200" dirty="0"/>
        </a:p>
        <a:p>
          <a:pPr marL="0" lvl="1" indent="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 err="1"/>
            <a:t>еозинофіли</a:t>
          </a:r>
          <a:r>
            <a:rPr lang="ru-RU" sz="2800" kern="1200" dirty="0"/>
            <a:t> – 1–5 %;</a:t>
          </a:r>
          <a:endParaRPr lang="uk-UA" sz="2800" kern="1200" dirty="0"/>
        </a:p>
        <a:p>
          <a:pPr marL="0" lvl="1" indent="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/>
            <a:t> </a:t>
          </a:r>
          <a:r>
            <a:rPr lang="ru-RU" sz="2800" kern="1200" dirty="0" err="1"/>
            <a:t>базофіли</a:t>
          </a:r>
          <a:r>
            <a:rPr lang="ru-RU" sz="2800" kern="1200" dirty="0"/>
            <a:t> – 0–1 %.</a:t>
          </a:r>
          <a:endParaRPr lang="uk-UA" sz="2800" kern="1200" dirty="0"/>
        </a:p>
      </dsp:txBody>
      <dsp:txXfrm rot="-5400000">
        <a:off x="3227215" y="381039"/>
        <a:ext cx="5630277" cy="1977809"/>
      </dsp:txXfrm>
    </dsp:sp>
    <dsp:sp modelId="{4603BBB3-D64E-4D0C-8546-CD8939201C1E}">
      <dsp:nvSpPr>
        <dsp:cNvPr id="0" name=""/>
        <dsp:cNvSpPr/>
      </dsp:nvSpPr>
      <dsp:spPr>
        <a:xfrm>
          <a:off x="0" y="0"/>
          <a:ext cx="3227215" cy="27397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 err="1">
              <a:solidFill>
                <a:srgbClr val="FFFF00"/>
              </a:solidFill>
            </a:rPr>
            <a:t>гранулоцити</a:t>
          </a:r>
          <a:endParaRPr lang="uk-UA" sz="3200" kern="1200" dirty="0">
            <a:solidFill>
              <a:srgbClr val="FFFF00"/>
            </a:solidFill>
          </a:endParaRPr>
        </a:p>
      </dsp:txBody>
      <dsp:txXfrm>
        <a:off x="133744" y="133744"/>
        <a:ext cx="2959727" cy="2472261"/>
      </dsp:txXfrm>
    </dsp:sp>
    <dsp:sp modelId="{E29A9C1B-3CBF-4CD0-9F3E-1699EA33D8AE}">
      <dsp:nvSpPr>
        <dsp:cNvPr id="0" name=""/>
        <dsp:cNvSpPr/>
      </dsp:nvSpPr>
      <dsp:spPr>
        <a:xfrm rot="5400000">
          <a:off x="4999951" y="1378044"/>
          <a:ext cx="2191799" cy="573727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900" kern="1200" dirty="0" err="1"/>
            <a:t>моноцити</a:t>
          </a:r>
          <a:r>
            <a:rPr lang="ru-RU" sz="3900" kern="1200" dirty="0"/>
            <a:t> – 2—10 %;</a:t>
          </a:r>
          <a:endParaRPr lang="uk-UA" sz="3900" kern="1200" dirty="0"/>
        </a:p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900" kern="1200" dirty="0"/>
            <a:t>моноцити – 2—10 %;</a:t>
          </a:r>
        </a:p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uk-UA" sz="3900" kern="1200" dirty="0"/>
        </a:p>
      </dsp:txBody>
      <dsp:txXfrm rot="-5400000">
        <a:off x="3227215" y="3257776"/>
        <a:ext cx="5630277" cy="1977809"/>
      </dsp:txXfrm>
    </dsp:sp>
    <dsp:sp modelId="{CBCB1435-8C66-4B9F-BBBB-E5C54580C4BD}">
      <dsp:nvSpPr>
        <dsp:cNvPr id="0" name=""/>
        <dsp:cNvSpPr/>
      </dsp:nvSpPr>
      <dsp:spPr>
        <a:xfrm>
          <a:off x="0" y="2876805"/>
          <a:ext cx="3227215" cy="27397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rgbClr val="FFFF00"/>
              </a:solidFill>
            </a:rPr>
            <a:t>агранулоцити</a:t>
          </a:r>
        </a:p>
      </dsp:txBody>
      <dsp:txXfrm>
        <a:off x="133744" y="3010549"/>
        <a:ext cx="2959727" cy="24722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52DEB1-A6A7-463A-A29B-F0CCE5B386A2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30F5C-F5D3-436B-AFBE-21BE35C7FF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443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EC2B1E-B45E-F537-33AB-1D40206D3A13}"/>
              </a:ext>
            </a:extLst>
          </p:cNvPr>
          <p:cNvSpPr txBox="1"/>
          <p:nvPr/>
        </p:nvSpPr>
        <p:spPr>
          <a:xfrm>
            <a:off x="1403648" y="2060848"/>
            <a:ext cx="67672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ФІЗІОЛОГІЯ ТРОМБОЦИТІВ. ВИДИ І МЕХАНІЗМИ  ГЕМОСТАЗУ. ФІБРІНОЛІЗ</a:t>
            </a:r>
            <a:endParaRPr lang="x-none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CA50A8-A6AA-DB04-BB2D-A32761578341}"/>
              </a:ext>
            </a:extLst>
          </p:cNvPr>
          <p:cNvSpPr txBox="1"/>
          <p:nvPr/>
        </p:nvSpPr>
        <p:spPr>
          <a:xfrm>
            <a:off x="2627784" y="5157192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/>
              <a:t>Доцент  Галина </a:t>
            </a:r>
            <a:r>
              <a:rPr lang="uk-UA" sz="2800" b="1" dirty="0" err="1"/>
              <a:t>Волохова</a:t>
            </a:r>
            <a:endParaRPr lang="ru-UA" sz="2800" b="1" dirty="0"/>
          </a:p>
        </p:txBody>
      </p:sp>
    </p:spTree>
    <p:extLst>
      <p:ext uri="{BB962C8B-B14F-4D97-AF65-F5344CB8AC3E}">
        <p14:creationId xmlns:p14="http://schemas.microsoft.com/office/powerpoint/2010/main" val="3396246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204997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uk-UA" sz="3200" dirty="0"/>
              <a:t>Основою захисних функцій організму є </a:t>
            </a:r>
            <a:r>
              <a:rPr lang="uk-UA" sz="3200" dirty="0">
                <a:solidFill>
                  <a:srgbClr val="FFFF00"/>
                </a:solidFill>
              </a:rPr>
              <a:t>реактивність - властивість відповідати на різноманітні впливи навколишнього середовища. </a:t>
            </a:r>
          </a:p>
          <a:p>
            <a:endParaRPr lang="uk-UA" sz="3200" dirty="0"/>
          </a:p>
          <a:p>
            <a:r>
              <a:rPr lang="uk-UA" sz="3200" dirty="0"/>
              <a:t>При дії патогенного фактора, принципово можливі дві відповіді: хвороба або проявиться властивість </a:t>
            </a:r>
            <a:r>
              <a:rPr lang="uk-UA" sz="3200" dirty="0">
                <a:solidFill>
                  <a:srgbClr val="FFFF00"/>
                </a:solidFill>
              </a:rPr>
              <a:t>резистентності (стійкість організму до дії патогенних агентів, здатність чинити опір їм).</a:t>
            </a:r>
            <a:endParaRPr lang="ru-RU" sz="3200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475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778" y="4365104"/>
            <a:ext cx="94307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Серед механізмів захисту від інфекційних агентів є </a:t>
            </a:r>
            <a:r>
              <a:rPr lang="uk-UA" sz="2400" dirty="0">
                <a:solidFill>
                  <a:srgbClr val="FFFF00"/>
                </a:solidFill>
              </a:rPr>
              <a:t>неспецифічні</a:t>
            </a:r>
            <a:r>
              <a:rPr lang="uk-UA" sz="2400" dirty="0"/>
              <a:t> - включаються при потраплянні будь-якого патогенного агента (мікроби, віруси) і </a:t>
            </a:r>
            <a:r>
              <a:rPr lang="uk-UA" sz="2400" dirty="0">
                <a:solidFill>
                  <a:srgbClr val="FFFF00"/>
                </a:solidFill>
              </a:rPr>
              <a:t>специфічні</a:t>
            </a:r>
            <a:r>
              <a:rPr lang="uk-UA" sz="2400" dirty="0"/>
              <a:t> - формуються на надходження конкретного мікроорганізму. Імунна система здатна розпізнавати "своє-чуже". </a:t>
            </a:r>
          </a:p>
          <a:p>
            <a:r>
              <a:rPr lang="uk-UA" sz="2400" dirty="0">
                <a:solidFill>
                  <a:srgbClr val="FFFF00"/>
                </a:solidFill>
              </a:rPr>
              <a:t>Захисні функції крові </a:t>
            </a:r>
            <a:r>
              <a:rPr lang="uk-UA" sz="2400" dirty="0"/>
              <a:t>забезпечуються її лейкоцитами.</a:t>
            </a:r>
            <a:endParaRPr lang="ru-RU" sz="24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044636182"/>
              </p:ext>
            </p:extLst>
          </p:nvPr>
        </p:nvGraphicFramePr>
        <p:xfrm>
          <a:off x="0" y="404664"/>
          <a:ext cx="914400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2614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Фагоцитоз</a:t>
            </a:r>
            <a:r>
              <a:rPr lang="uk-UA" sz="3600" dirty="0"/>
              <a:t> - властивості деяких клітин наближатися, захоплювати і перетравлювати чужорідний об'єкт. </a:t>
            </a:r>
          </a:p>
          <a:p>
            <a:r>
              <a:rPr lang="uk-UA" sz="3600" dirty="0"/>
              <a:t>Комплекс всіх фагоцитів крові і тканин називається </a:t>
            </a:r>
            <a:r>
              <a:rPr lang="uk-UA" sz="3600" dirty="0" err="1">
                <a:solidFill>
                  <a:srgbClr val="FFFF00"/>
                </a:solidFill>
              </a:rPr>
              <a:t>мононуклеарною</a:t>
            </a:r>
            <a:r>
              <a:rPr lang="uk-UA" sz="3600" dirty="0">
                <a:solidFill>
                  <a:srgbClr val="FFFF00"/>
                </a:solidFill>
              </a:rPr>
              <a:t> </a:t>
            </a:r>
            <a:r>
              <a:rPr lang="uk-UA" sz="3600" dirty="0" err="1">
                <a:solidFill>
                  <a:srgbClr val="FFFF00"/>
                </a:solidFill>
              </a:rPr>
              <a:t>фагоцитуючою</a:t>
            </a:r>
            <a:r>
              <a:rPr lang="uk-UA" sz="3600" dirty="0">
                <a:solidFill>
                  <a:srgbClr val="FFFF00"/>
                </a:solidFill>
              </a:rPr>
              <a:t> системою (МФС). </a:t>
            </a:r>
          </a:p>
          <a:p>
            <a:endParaRPr lang="uk-UA" sz="3600" dirty="0"/>
          </a:p>
          <a:p>
            <a:r>
              <a:rPr lang="uk-UA" sz="3600" dirty="0"/>
              <a:t>Серед них розрізняють порівняно невеликі клітини - мікрофаги (наприклад, </a:t>
            </a:r>
            <a:r>
              <a:rPr lang="uk-UA" sz="3600" dirty="0" err="1"/>
              <a:t>нейтрофіли</a:t>
            </a:r>
            <a:r>
              <a:rPr lang="uk-UA" sz="3600" dirty="0"/>
              <a:t>) і великі - макрофаги (моноцити і їх тканинні нащадки).</a:t>
            </a:r>
            <a:endParaRPr lang="ru-RU" b="1" dirty="0"/>
          </a:p>
          <a:p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9645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20688"/>
            <a:ext cx="85689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Фагоцитоз</a:t>
            </a:r>
            <a:r>
              <a:rPr lang="uk-UA" sz="2800" dirty="0"/>
              <a:t> - активний процес, що супроводжується підвищенням споживання клітиною О2 і глюкози. </a:t>
            </a:r>
          </a:p>
          <a:p>
            <a:endParaRPr lang="uk-UA" sz="2800" dirty="0"/>
          </a:p>
          <a:p>
            <a:r>
              <a:rPr lang="uk-UA" sz="2800" dirty="0"/>
              <a:t>Фагоцитоз посилюється під впливом </a:t>
            </a:r>
            <a:r>
              <a:rPr lang="uk-UA" sz="2800" dirty="0" err="1"/>
              <a:t>гідроперекисів</a:t>
            </a:r>
            <a:r>
              <a:rPr lang="uk-UA" sz="2800" dirty="0"/>
              <a:t> водню і вільних радикалів кисню, що утворюються в клітинах, які надають токсичну дію не тільки на мікроорганізми, але і на сам фагоцит. </a:t>
            </a:r>
          </a:p>
          <a:p>
            <a:endParaRPr lang="uk-UA" sz="2800" dirty="0"/>
          </a:p>
          <a:p>
            <a:r>
              <a:rPr lang="uk-UA" sz="2800" dirty="0"/>
              <a:t>Це є одним з механізмів загибелі самих фагоцитів при фагоцитозі.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87411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dirty="0">
                <a:solidFill>
                  <a:srgbClr val="FFFF00"/>
                </a:solidFill>
              </a:rPr>
              <a:t>Гуморальні механізми </a:t>
            </a:r>
            <a:r>
              <a:rPr lang="uk-UA" sz="3200" dirty="0"/>
              <a:t>включають широкий спектр чинників, наявних у крові та інших середовищах організму і нейтралізуючих безпосередньо патогенні фактори або їх токсини. </a:t>
            </a:r>
          </a:p>
          <a:p>
            <a:pPr algn="just"/>
            <a:endParaRPr lang="uk-UA" sz="3200" dirty="0"/>
          </a:p>
          <a:p>
            <a:pPr algn="just"/>
            <a:r>
              <a:rPr lang="uk-UA" sz="3200" dirty="0"/>
              <a:t>До них відносяться специфічні g-глобуліни (імунні антитіла), а також лізоцим, лізин, система комплементу, інтерферон та інші сполуки, що містяться в різних рідких середовищах організму.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5701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У відповідь на потрапляння в організм чужорідного білка (або </a:t>
            </a:r>
            <a:r>
              <a:rPr lang="uk-UA" sz="3200" dirty="0" err="1"/>
              <a:t>глікопротеїду</a:t>
            </a:r>
            <a:r>
              <a:rPr lang="uk-UA" sz="3200" dirty="0"/>
              <a:t>) - антигену в </a:t>
            </a:r>
            <a:r>
              <a:rPr lang="uk-UA" sz="3200" dirty="0" err="1"/>
              <a:t>лімфоїдних</a:t>
            </a:r>
            <a:r>
              <a:rPr lang="uk-UA" sz="3200" dirty="0"/>
              <a:t> органах починається </a:t>
            </a:r>
            <a:r>
              <a:rPr lang="uk-UA" sz="3200" dirty="0">
                <a:solidFill>
                  <a:srgbClr val="FFFF00"/>
                </a:solidFill>
              </a:rPr>
              <a:t>проліферація лімфоцитів і синтез антитіл. </a:t>
            </a:r>
          </a:p>
          <a:p>
            <a:r>
              <a:rPr lang="uk-UA" sz="3200" dirty="0">
                <a:solidFill>
                  <a:srgbClr val="FFFF00"/>
                </a:solidFill>
              </a:rPr>
              <a:t>Антигеном може бути </a:t>
            </a:r>
            <a:r>
              <a:rPr lang="uk-UA" sz="3200" dirty="0">
                <a:solidFill>
                  <a:schemeClr val="tx1">
                    <a:lumMod val="95000"/>
                  </a:schemeClr>
                </a:solidFill>
              </a:rPr>
              <a:t>мікроорганізм </a:t>
            </a:r>
            <a:r>
              <a:rPr lang="uk-UA" sz="3200" dirty="0"/>
              <a:t>або його окремі молекули-переносники і розташовані на них детермінантні групи, що обумовлюють специфічність. </a:t>
            </a:r>
          </a:p>
          <a:p>
            <a:r>
              <a:rPr lang="uk-UA" sz="3200" dirty="0"/>
              <a:t>Процеси </a:t>
            </a:r>
            <a:r>
              <a:rPr lang="uk-UA" sz="3200" dirty="0">
                <a:solidFill>
                  <a:srgbClr val="FFFF00"/>
                </a:solidFill>
              </a:rPr>
              <a:t>пізнавання генетично чужорідних речовин</a:t>
            </a:r>
            <a:r>
              <a:rPr lang="uk-UA" sz="3200" dirty="0"/>
              <a:t> пов'язані з функцією лімфоцитів і моноцитів.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45762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000"/>
            <a:ext cx="91440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uk-UA" sz="3000" dirty="0"/>
              <a:t>Т-лімфоцити мають на мембрані </a:t>
            </a:r>
            <a:r>
              <a:rPr lang="uk-UA" sz="3000" dirty="0">
                <a:solidFill>
                  <a:srgbClr val="FFFF00"/>
                </a:solidFill>
              </a:rPr>
              <a:t>рецептори</a:t>
            </a:r>
            <a:r>
              <a:rPr lang="uk-UA" sz="3000" dirty="0"/>
              <a:t> до антигенів, завдяки яким вони дізнаються їх.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uk-UA" sz="3000" dirty="0"/>
              <a:t>Після </a:t>
            </a:r>
            <a:r>
              <a:rPr lang="uk-UA" sz="3000" dirty="0">
                <a:solidFill>
                  <a:srgbClr val="FFFF00"/>
                </a:solidFill>
              </a:rPr>
              <a:t>адсорбції антигену </a:t>
            </a:r>
            <a:r>
              <a:rPr lang="uk-UA" sz="3000" dirty="0"/>
              <a:t>інформація про нього передається на В-лімфоцити.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uk-UA" sz="3000" dirty="0"/>
              <a:t>В результаті за участю </a:t>
            </a:r>
            <a:r>
              <a:rPr lang="uk-UA" sz="3000" dirty="0" err="1"/>
              <a:t>Т-хелперів</a:t>
            </a:r>
            <a:r>
              <a:rPr lang="uk-UA" sz="3000" dirty="0"/>
              <a:t> </a:t>
            </a:r>
            <a:r>
              <a:rPr lang="uk-UA" sz="3000" dirty="0">
                <a:solidFill>
                  <a:srgbClr val="FFFF00"/>
                </a:solidFill>
              </a:rPr>
              <a:t>починається процес </a:t>
            </a:r>
            <a:r>
              <a:rPr lang="uk-UA" sz="3000" dirty="0" err="1">
                <a:solidFill>
                  <a:srgbClr val="FFFF00"/>
                </a:solidFill>
              </a:rPr>
              <a:t>антигензалежного</a:t>
            </a:r>
            <a:r>
              <a:rPr lang="uk-UA" sz="3000" dirty="0">
                <a:solidFill>
                  <a:srgbClr val="FFFF00"/>
                </a:solidFill>
              </a:rPr>
              <a:t> розвитку В-лімфоцит</a:t>
            </a:r>
            <a:r>
              <a:rPr lang="uk-UA" sz="3000" dirty="0"/>
              <a:t>ів у </a:t>
            </a:r>
            <a:r>
              <a:rPr lang="uk-UA" sz="3000" dirty="0" err="1"/>
              <a:t>лімфоїдних</a:t>
            </a:r>
            <a:r>
              <a:rPr lang="uk-UA" sz="3000" dirty="0"/>
              <a:t> органах.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uk-UA" sz="3000" dirty="0">
                <a:solidFill>
                  <a:srgbClr val="FFFF00"/>
                </a:solidFill>
              </a:rPr>
              <a:t>Роль </a:t>
            </a:r>
            <a:r>
              <a:rPr lang="uk-UA" sz="3000" dirty="0" err="1">
                <a:solidFill>
                  <a:srgbClr val="FFFF00"/>
                </a:solidFill>
              </a:rPr>
              <a:t>Т-хелперів</a:t>
            </a:r>
            <a:r>
              <a:rPr lang="uk-UA" sz="3000" dirty="0">
                <a:solidFill>
                  <a:srgbClr val="FFFF00"/>
                </a:solidFill>
              </a:rPr>
              <a:t> </a:t>
            </a:r>
            <a:r>
              <a:rPr lang="uk-UA" sz="3000" dirty="0"/>
              <a:t>полягає в тому, що вони з допомогою гуморальних </a:t>
            </a:r>
            <a:r>
              <a:rPr lang="uk-UA" sz="3000" dirty="0" err="1"/>
              <a:t>медіаторів-митогенів</a:t>
            </a:r>
            <a:r>
              <a:rPr lang="uk-UA" sz="3000" dirty="0"/>
              <a:t> стимулюють розвиток В-лімфоцитів і перетворення їх в плазматичні клітини, які синтезують специфічні імунні тіла.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101414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866" y="0"/>
            <a:ext cx="9118133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err="1"/>
              <a:t>Т-хелпери</a:t>
            </a:r>
            <a:r>
              <a:rPr lang="uk-UA" sz="2800" dirty="0"/>
              <a:t> визначають </a:t>
            </a:r>
            <a:r>
              <a:rPr lang="uk-UA" sz="2800" dirty="0">
                <a:solidFill>
                  <a:srgbClr val="FFFF00"/>
                </a:solidFill>
              </a:rPr>
              <a:t>силу імунної відповіді</a:t>
            </a:r>
            <a:r>
              <a:rPr lang="uk-UA" sz="2800" dirty="0"/>
              <a:t>. При старінні і пухлинному процесі утримання </a:t>
            </a:r>
            <a:r>
              <a:rPr lang="uk-UA" sz="2800" dirty="0" err="1"/>
              <a:t>хелперів</a:t>
            </a:r>
            <a:r>
              <a:rPr lang="uk-UA" sz="2800" dirty="0"/>
              <a:t> зменшується, а, наприклад, при реакції відторгнення пересадженого трансплантата збільшується. </a:t>
            </a:r>
          </a:p>
          <a:p>
            <a:endParaRPr lang="uk-UA" sz="2800" dirty="0"/>
          </a:p>
          <a:p>
            <a:r>
              <a:rPr lang="uk-UA" sz="2800" dirty="0">
                <a:solidFill>
                  <a:srgbClr val="FFFF00"/>
                </a:solidFill>
              </a:rPr>
              <a:t>Сила і напрям імунної відповіді регулюються так само і </a:t>
            </a:r>
            <a:r>
              <a:rPr lang="uk-UA" sz="2800" dirty="0" err="1">
                <a:solidFill>
                  <a:srgbClr val="FFFF00"/>
                </a:solidFill>
              </a:rPr>
              <a:t>клітинами-супрессорами</a:t>
            </a:r>
            <a:r>
              <a:rPr lang="uk-UA" sz="2800" dirty="0">
                <a:solidFill>
                  <a:srgbClr val="FFFF00"/>
                </a:solidFill>
              </a:rPr>
              <a:t> </a:t>
            </a:r>
            <a:r>
              <a:rPr lang="uk-UA" sz="2800" dirty="0"/>
              <a:t>(від англ. </a:t>
            </a:r>
            <a:r>
              <a:rPr lang="uk-UA" sz="2800" dirty="0" err="1"/>
              <a:t>suppress</a:t>
            </a:r>
            <a:r>
              <a:rPr lang="uk-UA" sz="2800" dirty="0"/>
              <a:t> – пригнічувати), які головним чином обмежують проліферацію клонів </a:t>
            </a:r>
            <a:r>
              <a:rPr lang="uk-UA" sz="2800" dirty="0" err="1"/>
              <a:t>лімфоїдних</a:t>
            </a:r>
            <a:r>
              <a:rPr lang="uk-UA" sz="2800" dirty="0"/>
              <a:t> клітин, </a:t>
            </a:r>
            <a:r>
              <a:rPr lang="uk-UA" sz="2800" dirty="0" err="1"/>
              <a:t>антитілоутворення</a:t>
            </a:r>
            <a:r>
              <a:rPr lang="uk-UA" sz="2800" dirty="0"/>
              <a:t>, активність </a:t>
            </a:r>
            <a:r>
              <a:rPr lang="uk-UA" sz="2800" dirty="0" err="1"/>
              <a:t>клітин-кілерів</a:t>
            </a:r>
            <a:r>
              <a:rPr lang="uk-UA" sz="2800" dirty="0"/>
              <a:t>. </a:t>
            </a:r>
          </a:p>
          <a:p>
            <a:endParaRPr lang="uk-UA" sz="2800" dirty="0">
              <a:solidFill>
                <a:srgbClr val="FFFF00"/>
              </a:solidFill>
            </a:endParaRPr>
          </a:p>
          <a:p>
            <a:r>
              <a:rPr lang="uk-UA" sz="2800" dirty="0" err="1">
                <a:solidFill>
                  <a:srgbClr val="FFFF00"/>
                </a:solidFill>
              </a:rPr>
              <a:t>Клітини-кілери</a:t>
            </a:r>
            <a:r>
              <a:rPr lang="uk-UA" sz="2800" dirty="0">
                <a:solidFill>
                  <a:srgbClr val="FFFF00"/>
                </a:solidFill>
              </a:rPr>
              <a:t>, разом з </a:t>
            </a:r>
            <a:r>
              <a:rPr lang="uk-UA" sz="2800" dirty="0" err="1">
                <a:solidFill>
                  <a:srgbClr val="FFFF00"/>
                </a:solidFill>
              </a:rPr>
              <a:t>хелперами</a:t>
            </a:r>
            <a:r>
              <a:rPr lang="uk-UA" sz="2800" dirty="0">
                <a:solidFill>
                  <a:srgbClr val="FFFF00"/>
                </a:solidFill>
              </a:rPr>
              <a:t> і </a:t>
            </a:r>
            <a:r>
              <a:rPr lang="uk-UA" sz="2800" dirty="0" err="1">
                <a:solidFill>
                  <a:srgbClr val="FFFF00"/>
                </a:solidFill>
              </a:rPr>
              <a:t>супрессорами</a:t>
            </a:r>
            <a:r>
              <a:rPr lang="uk-UA" sz="2800" dirty="0">
                <a:solidFill>
                  <a:srgbClr val="FFFF00"/>
                </a:solidFill>
              </a:rPr>
              <a:t>, беруть участь у створенні клітинного імунітету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410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088" y="16808"/>
            <a:ext cx="903649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dirty="0">
                <a:solidFill>
                  <a:srgbClr val="FFFF00"/>
                </a:solidFill>
              </a:rPr>
              <a:t>Антитіла. </a:t>
            </a:r>
          </a:p>
          <a:p>
            <a:r>
              <a:rPr lang="uk-UA" sz="3600" dirty="0">
                <a:solidFill>
                  <a:srgbClr val="FFFF00"/>
                </a:solidFill>
              </a:rPr>
              <a:t>Синтез антитіл </a:t>
            </a:r>
            <a:r>
              <a:rPr lang="uk-UA" sz="3600" dirty="0"/>
              <a:t>(імуноглобулінів) плазматичними клітинами відбувається в </a:t>
            </a:r>
            <a:r>
              <a:rPr lang="uk-UA" sz="3600" dirty="0" err="1"/>
              <a:t>лімфоїдних</a:t>
            </a:r>
            <a:r>
              <a:rPr lang="uk-UA" sz="3600" dirty="0"/>
              <a:t> органах. </a:t>
            </a:r>
          </a:p>
          <a:p>
            <a:r>
              <a:rPr lang="uk-UA" sz="3600" dirty="0"/>
              <a:t>Можуть синтезуватися </a:t>
            </a:r>
            <a:r>
              <a:rPr lang="uk-UA" sz="3600" dirty="0">
                <a:solidFill>
                  <a:srgbClr val="FFFF00"/>
                </a:solidFill>
              </a:rPr>
              <a:t>кілька типів імуноглобулінів: </a:t>
            </a:r>
            <a:r>
              <a:rPr lang="uk-UA" sz="3600" dirty="0" err="1">
                <a:solidFill>
                  <a:srgbClr val="FFFF00"/>
                </a:solidFill>
              </a:rPr>
              <a:t>IgM</a:t>
            </a:r>
            <a:r>
              <a:rPr lang="uk-UA" sz="3600" dirty="0">
                <a:solidFill>
                  <a:srgbClr val="FFFF00"/>
                </a:solidFill>
              </a:rPr>
              <a:t>, </a:t>
            </a:r>
            <a:r>
              <a:rPr lang="uk-UA" sz="3600" dirty="0" err="1">
                <a:solidFill>
                  <a:srgbClr val="FFFF00"/>
                </a:solidFill>
              </a:rPr>
              <a:t>IgG</a:t>
            </a:r>
            <a:r>
              <a:rPr lang="uk-UA" sz="3600" dirty="0">
                <a:solidFill>
                  <a:srgbClr val="FFFF00"/>
                </a:solidFill>
              </a:rPr>
              <a:t>, </a:t>
            </a:r>
            <a:r>
              <a:rPr lang="uk-UA" sz="3600" dirty="0" err="1">
                <a:solidFill>
                  <a:srgbClr val="FFFF00"/>
                </a:solidFill>
              </a:rPr>
              <a:t>IgA</a:t>
            </a:r>
            <a:r>
              <a:rPr lang="uk-UA" sz="3600" dirty="0">
                <a:solidFill>
                  <a:srgbClr val="FFFF00"/>
                </a:solidFill>
              </a:rPr>
              <a:t>, </a:t>
            </a:r>
            <a:r>
              <a:rPr lang="uk-UA" sz="3600" dirty="0" err="1">
                <a:solidFill>
                  <a:srgbClr val="FFFF00"/>
                </a:solidFill>
              </a:rPr>
              <a:t>IgD</a:t>
            </a:r>
            <a:r>
              <a:rPr lang="uk-UA" sz="3600" dirty="0">
                <a:solidFill>
                  <a:srgbClr val="FFFF00"/>
                </a:solidFill>
              </a:rPr>
              <a:t>, </a:t>
            </a:r>
            <a:r>
              <a:rPr lang="uk-UA" sz="3600" dirty="0" err="1">
                <a:solidFill>
                  <a:srgbClr val="FFFF00"/>
                </a:solidFill>
              </a:rPr>
              <a:t>IgE</a:t>
            </a:r>
            <a:r>
              <a:rPr lang="uk-UA" sz="3600" dirty="0">
                <a:solidFill>
                  <a:srgbClr val="FFFF00"/>
                </a:solidFill>
              </a:rPr>
              <a:t>.</a:t>
            </a:r>
            <a:r>
              <a:rPr lang="uk-UA" sz="3600" dirty="0"/>
              <a:t> </a:t>
            </a:r>
          </a:p>
          <a:p>
            <a:r>
              <a:rPr lang="uk-UA" sz="3600" dirty="0"/>
              <a:t>У здорової людини 75% антитіл - </a:t>
            </a:r>
            <a:r>
              <a:rPr lang="uk-UA" sz="3600" dirty="0" err="1"/>
              <a:t>IgG</a:t>
            </a:r>
            <a:r>
              <a:rPr lang="uk-UA" sz="3600" dirty="0"/>
              <a:t>. В залежності від характеру патологічного процесу, його стадії, активності імунітету, що розвивається, в крові і органах накопичуються різні типи антитіл.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2526714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За механізмом взаємодії</a:t>
            </a:r>
            <a:r>
              <a:rPr lang="uk-UA" sz="3600" dirty="0"/>
              <a:t> з антигеном розрізняють : </a:t>
            </a:r>
          </a:p>
          <a:p>
            <a:endParaRPr lang="uk-UA" sz="3600" dirty="0"/>
          </a:p>
          <a:p>
            <a:r>
              <a:rPr lang="uk-UA" sz="3600" dirty="0"/>
              <a:t>а) </a:t>
            </a:r>
            <a:r>
              <a:rPr lang="uk-UA" sz="3600" dirty="0">
                <a:solidFill>
                  <a:srgbClr val="FFFF00"/>
                </a:solidFill>
              </a:rPr>
              <a:t>пряму взаємодію </a:t>
            </a:r>
            <a:r>
              <a:rPr lang="uk-UA" sz="3600" dirty="0"/>
              <a:t>антитіла з антигеном, </a:t>
            </a:r>
          </a:p>
          <a:p>
            <a:endParaRPr lang="uk-UA" sz="3600" dirty="0"/>
          </a:p>
          <a:p>
            <a:r>
              <a:rPr lang="uk-UA" sz="3600" dirty="0"/>
              <a:t>б) </a:t>
            </a:r>
            <a:r>
              <a:rPr lang="uk-UA" sz="3600" dirty="0">
                <a:solidFill>
                  <a:srgbClr val="FFFF00"/>
                </a:solidFill>
              </a:rPr>
              <a:t>опосередковану</a:t>
            </a:r>
            <a:r>
              <a:rPr lang="uk-UA" sz="3600" dirty="0"/>
              <a:t> через залучення системи комплементу</a:t>
            </a:r>
            <a:endParaRPr lang="ru-RU" sz="32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01042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008" y="116632"/>
            <a:ext cx="892899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При прямій взаємодії антитіла з антигеном можуть відбуватися </a:t>
            </a:r>
            <a:r>
              <a:rPr lang="uk-UA" sz="3200" dirty="0">
                <a:solidFill>
                  <a:srgbClr val="FFC000"/>
                </a:solidFill>
              </a:rPr>
              <a:t>чотири різновиди реакцій: </a:t>
            </a:r>
          </a:p>
          <a:p>
            <a:pPr marL="457200" indent="-457200">
              <a:buFontTx/>
              <a:buChar char="-"/>
            </a:pPr>
            <a:r>
              <a:rPr lang="uk-UA" sz="3200" dirty="0">
                <a:solidFill>
                  <a:srgbClr val="FFFF00"/>
                </a:solidFill>
              </a:rPr>
              <a:t>аглютинація </a:t>
            </a:r>
            <a:r>
              <a:rPr lang="uk-UA" sz="3200" dirty="0"/>
              <a:t>- склеювання декількох антигенів (клітин з антигенами) один з одним; </a:t>
            </a:r>
          </a:p>
          <a:p>
            <a:pPr marL="457200" indent="-457200">
              <a:buFontTx/>
              <a:buChar char="-"/>
            </a:pPr>
            <a:r>
              <a:rPr lang="uk-UA" sz="3200" dirty="0">
                <a:solidFill>
                  <a:srgbClr val="FFFF00"/>
                </a:solidFill>
              </a:rPr>
              <a:t>преципітація,</a:t>
            </a:r>
            <a:r>
              <a:rPr lang="uk-UA" sz="3200" dirty="0"/>
              <a:t> що полягає в перетворенні розчинного антигену в нерозчинну форму; </a:t>
            </a:r>
          </a:p>
          <a:p>
            <a:pPr marL="457200" indent="-457200">
              <a:buFontTx/>
              <a:buChar char="-"/>
            </a:pPr>
            <a:r>
              <a:rPr lang="uk-UA" sz="3200" dirty="0">
                <a:solidFill>
                  <a:srgbClr val="FFFF00"/>
                </a:solidFill>
              </a:rPr>
              <a:t>нейтралізація токсинів </a:t>
            </a:r>
            <a:r>
              <a:rPr lang="uk-UA" sz="3200" dirty="0"/>
              <a:t>, </a:t>
            </a:r>
          </a:p>
          <a:p>
            <a:pPr marL="457200" indent="-457200">
              <a:buFontTx/>
              <a:buChar char="-"/>
            </a:pPr>
            <a:r>
              <a:rPr lang="uk-UA" sz="3200" dirty="0">
                <a:solidFill>
                  <a:srgbClr val="FFFF00"/>
                </a:solidFill>
              </a:rPr>
              <a:t>лізис </a:t>
            </a:r>
          </a:p>
          <a:p>
            <a:pPr marL="457200" indent="-457200">
              <a:buFontTx/>
              <a:buChar char="-"/>
            </a:pPr>
            <a:r>
              <a:rPr lang="uk-UA" sz="3200" dirty="0">
                <a:solidFill>
                  <a:srgbClr val="FFFF00"/>
                </a:solidFill>
              </a:rPr>
              <a:t>пошкодження</a:t>
            </a:r>
            <a:r>
              <a:rPr lang="uk-UA" sz="3200" dirty="0"/>
              <a:t> клітинної мембрани і </a:t>
            </a:r>
            <a:r>
              <a:rPr lang="uk-UA" sz="3200" dirty="0">
                <a:solidFill>
                  <a:srgbClr val="FFFF00"/>
                </a:solidFill>
              </a:rPr>
              <a:t>руйнування</a:t>
            </a:r>
            <a:r>
              <a:rPr lang="uk-UA" sz="3200" dirty="0"/>
              <a:t> клітини.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10009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903649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Система комплементу — комплекс складних білків, постійно присутніх в крові. </a:t>
            </a:r>
          </a:p>
          <a:p>
            <a:endParaRPr lang="uk-UA" sz="3200" dirty="0"/>
          </a:p>
          <a:p>
            <a:r>
              <a:rPr lang="uk-UA" sz="3200" dirty="0"/>
              <a:t>Це каскадна система протеолітичних ферментів, призначена для гуморального захисту організму від дії чужорідних агентів, вона бере участь в реалізації імунної відповіді організму. </a:t>
            </a:r>
          </a:p>
          <a:p>
            <a:endParaRPr lang="uk-UA" sz="3200" dirty="0"/>
          </a:p>
          <a:p>
            <a:r>
              <a:rPr lang="uk-UA" sz="3200" dirty="0"/>
              <a:t>Є важливим компонентом як вродженого, так і набутого імунітету.</a:t>
            </a:r>
            <a:endParaRPr lang="uk-UA" sz="3600" spc="3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046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1296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Фізіологія лейкоцитів </a:t>
            </a:r>
          </a:p>
          <a:p>
            <a:r>
              <a:rPr lang="uk-UA" sz="2800" dirty="0"/>
              <a:t>Лейкоцити – </a:t>
            </a:r>
            <a:r>
              <a:rPr lang="uk-UA" sz="2800" dirty="0" err="1"/>
              <a:t>ядровмісні</a:t>
            </a:r>
            <a:r>
              <a:rPr lang="uk-UA" sz="2800" dirty="0"/>
              <a:t> клітини крові, розміри яких від 4 до 20 мкм. </a:t>
            </a:r>
          </a:p>
          <a:p>
            <a:endParaRPr lang="uk-UA" sz="2800" dirty="0"/>
          </a:p>
          <a:p>
            <a:r>
              <a:rPr lang="uk-UA" sz="2800" dirty="0">
                <a:solidFill>
                  <a:srgbClr val="FFFF00"/>
                </a:solidFill>
              </a:rPr>
              <a:t>Тривалість життя від 4-5 до 20 днів для гранулоцитів і до 100 днів для лімфоцитів. </a:t>
            </a:r>
          </a:p>
          <a:p>
            <a:endParaRPr lang="uk-UA" sz="2800" dirty="0">
              <a:solidFill>
                <a:srgbClr val="FFFF00"/>
              </a:solidFill>
            </a:endParaRPr>
          </a:p>
          <a:p>
            <a:r>
              <a:rPr lang="uk-UA" sz="2800" dirty="0">
                <a:solidFill>
                  <a:srgbClr val="FFFF00"/>
                </a:solidFill>
              </a:rPr>
              <a:t>Кількість лейкоцитів у нормі у чоловіків і жінок однакова і становить 4-9 × 109/л </a:t>
            </a:r>
          </a:p>
          <a:p>
            <a:endParaRPr lang="uk-UA" sz="2800" dirty="0"/>
          </a:p>
          <a:p>
            <a:r>
              <a:rPr lang="uk-UA" sz="2800" dirty="0"/>
              <a:t>Рівень клітин у крові схильний до  добових і сезонних коливань. </a:t>
            </a:r>
          </a:p>
          <a:p>
            <a:endParaRPr lang="uk-UA" sz="2800" dirty="0"/>
          </a:p>
          <a:p>
            <a:r>
              <a:rPr lang="uk-UA" sz="2800" dirty="0">
                <a:solidFill>
                  <a:srgbClr val="FFFF00"/>
                </a:solidFill>
              </a:rPr>
              <a:t>Збільшення їх числа називається лейкоцитозом, а зменшення - лейкопенією.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018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7992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Лейкоцити</a:t>
            </a:r>
            <a:r>
              <a:rPr lang="ru-RU" sz="2800" dirty="0"/>
              <a:t> </a:t>
            </a:r>
            <a:r>
              <a:rPr lang="ru-RU" sz="2800" dirty="0" err="1"/>
              <a:t>діляться</a:t>
            </a:r>
            <a:r>
              <a:rPr lang="ru-RU" sz="2800" dirty="0"/>
              <a:t> на </a:t>
            </a:r>
            <a:r>
              <a:rPr lang="ru-RU" sz="2800" dirty="0" err="1"/>
              <a:t>дві</a:t>
            </a:r>
            <a:r>
              <a:rPr lang="ru-RU" sz="2800" dirty="0"/>
              <a:t> </a:t>
            </a:r>
            <a:r>
              <a:rPr lang="ru-RU" sz="2800" dirty="0" err="1"/>
              <a:t>групи</a:t>
            </a:r>
            <a:r>
              <a:rPr lang="ru-RU" sz="2800" dirty="0"/>
              <a:t>: </a:t>
            </a:r>
            <a:r>
              <a:rPr lang="ru-RU" sz="2800" dirty="0" err="1"/>
              <a:t>гранулоцити</a:t>
            </a:r>
            <a:r>
              <a:rPr lang="ru-RU" sz="2800" dirty="0"/>
              <a:t> (</a:t>
            </a:r>
            <a:r>
              <a:rPr lang="ru-RU" sz="2800" dirty="0" err="1"/>
              <a:t>зернисті</a:t>
            </a:r>
            <a:r>
              <a:rPr lang="ru-RU" sz="2800" dirty="0"/>
              <a:t>) і </a:t>
            </a:r>
            <a:r>
              <a:rPr lang="ru-RU" sz="2800" dirty="0" err="1"/>
              <a:t>агранулоцити</a:t>
            </a:r>
            <a:r>
              <a:rPr lang="ru-RU" sz="2800" dirty="0"/>
              <a:t>.</a:t>
            </a:r>
          </a:p>
          <a:p>
            <a:endParaRPr lang="ru-RU" sz="28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588774101"/>
              </p:ext>
            </p:extLst>
          </p:nvPr>
        </p:nvGraphicFramePr>
        <p:xfrm>
          <a:off x="0" y="1052736"/>
          <a:ext cx="8964488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0213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9036496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>
                <a:solidFill>
                  <a:srgbClr val="FFFF00"/>
                </a:solidFill>
              </a:rPr>
              <a:t>Нейтрофіли</a:t>
            </a:r>
            <a:r>
              <a:rPr lang="ru-RU" sz="3600" b="1" i="1" dirty="0">
                <a:solidFill>
                  <a:srgbClr val="FFFF00"/>
                </a:solidFill>
              </a:rPr>
              <a:t>.</a:t>
            </a:r>
          </a:p>
          <a:p>
            <a:endParaRPr lang="ru-RU" b="1" i="1" dirty="0"/>
          </a:p>
          <a:p>
            <a:r>
              <a:rPr lang="uk-UA" sz="3200" dirty="0">
                <a:solidFill>
                  <a:srgbClr val="FFFF00"/>
                </a:solidFill>
              </a:rPr>
              <a:t>40-70% лейкоцитів </a:t>
            </a:r>
            <a:r>
              <a:rPr lang="uk-UA" sz="3200" dirty="0"/>
              <a:t>крові - </a:t>
            </a:r>
            <a:r>
              <a:rPr lang="uk-UA" sz="3200" dirty="0" err="1"/>
              <a:t>нейтрофіли</a:t>
            </a:r>
            <a:r>
              <a:rPr lang="uk-UA" sz="3200" dirty="0"/>
              <a:t>. Діаметр </a:t>
            </a:r>
            <a:r>
              <a:rPr lang="uk-UA" sz="3200" dirty="0" err="1"/>
              <a:t>нейтрофілів</a:t>
            </a:r>
            <a:r>
              <a:rPr lang="uk-UA" sz="3200" dirty="0"/>
              <a:t> 10-15 мкм. </a:t>
            </a:r>
          </a:p>
          <a:p>
            <a:endParaRPr lang="uk-UA" sz="3200" dirty="0"/>
          </a:p>
          <a:p>
            <a:r>
              <a:rPr lang="uk-UA" sz="3200" dirty="0">
                <a:solidFill>
                  <a:srgbClr val="FFFF00"/>
                </a:solidFill>
              </a:rPr>
              <a:t>Функції: захоплення і перетравлювання (</a:t>
            </a:r>
            <a:r>
              <a:rPr lang="uk-UA" sz="3200" dirty="0" err="1">
                <a:solidFill>
                  <a:srgbClr val="FFFF00"/>
                </a:solidFill>
              </a:rPr>
              <a:t>фагоцитиоз</a:t>
            </a:r>
            <a:r>
              <a:rPr lang="uk-UA" sz="3200" dirty="0">
                <a:solidFill>
                  <a:srgbClr val="FFFF00"/>
                </a:solidFill>
              </a:rPr>
              <a:t>) мікроорганізмів. </a:t>
            </a:r>
          </a:p>
          <a:p>
            <a:r>
              <a:rPr lang="uk-UA" sz="3200" dirty="0"/>
              <a:t>За цю властивість і свої відносно невеликі розміри </a:t>
            </a:r>
            <a:r>
              <a:rPr lang="uk-UA" sz="3200" dirty="0" err="1"/>
              <a:t>нейтрофіли</a:t>
            </a:r>
            <a:r>
              <a:rPr lang="uk-UA" sz="3200" dirty="0"/>
              <a:t> іменуються </a:t>
            </a:r>
            <a:r>
              <a:rPr lang="uk-UA" sz="3200" dirty="0" err="1">
                <a:solidFill>
                  <a:srgbClr val="FFFF00"/>
                </a:solidFill>
              </a:rPr>
              <a:t>микрофагами</a:t>
            </a:r>
            <a:r>
              <a:rPr lang="uk-UA" sz="3200" dirty="0"/>
              <a:t>. </a:t>
            </a:r>
          </a:p>
          <a:p>
            <a:r>
              <a:rPr lang="uk-UA" sz="3200" dirty="0"/>
              <a:t>Беруть участь в </a:t>
            </a:r>
            <a:r>
              <a:rPr lang="uk-UA" sz="3200" dirty="0">
                <a:solidFill>
                  <a:srgbClr val="FFFF00"/>
                </a:solidFill>
              </a:rPr>
              <a:t>утворенні інтерферону Синтезують </a:t>
            </a:r>
            <a:r>
              <a:rPr lang="uk-UA" sz="3200" dirty="0" err="1">
                <a:solidFill>
                  <a:srgbClr val="FFFF00"/>
                </a:solidFill>
              </a:rPr>
              <a:t>лактоферин</a:t>
            </a:r>
            <a:r>
              <a:rPr lang="uk-UA" sz="3200" dirty="0">
                <a:solidFill>
                  <a:srgbClr val="FFFF00"/>
                </a:solidFill>
              </a:rPr>
              <a:t> </a:t>
            </a:r>
            <a:r>
              <a:rPr lang="uk-UA" sz="3200" dirty="0"/>
              <a:t>(фактор, що володіє бактерицидною дією 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4835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5689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Моноцити</a:t>
            </a:r>
            <a:r>
              <a:rPr lang="uk-UA" sz="3200" dirty="0"/>
              <a:t> складають 2-10% лейкоцитів. </a:t>
            </a:r>
          </a:p>
          <a:p>
            <a:endParaRPr lang="uk-UA" sz="3200" dirty="0"/>
          </a:p>
          <a:p>
            <a:r>
              <a:rPr lang="uk-UA" sz="3200" dirty="0"/>
              <a:t>Це найбільші </a:t>
            </a:r>
            <a:r>
              <a:rPr lang="uk-UA" sz="3200" dirty="0" err="1">
                <a:solidFill>
                  <a:srgbClr val="FFFF00"/>
                </a:solidFill>
              </a:rPr>
              <a:t>мононуклеарні</a:t>
            </a:r>
            <a:r>
              <a:rPr lang="uk-UA" sz="3200" dirty="0">
                <a:solidFill>
                  <a:srgbClr val="FFFF00"/>
                </a:solidFill>
              </a:rPr>
              <a:t> клітини </a:t>
            </a:r>
            <a:r>
              <a:rPr lang="uk-UA" sz="3200" dirty="0"/>
              <a:t>крові, що мають діаметр 16-20 мкм. </a:t>
            </a:r>
          </a:p>
          <a:p>
            <a:endParaRPr lang="uk-UA" sz="3200" dirty="0"/>
          </a:p>
          <a:p>
            <a:r>
              <a:rPr lang="uk-UA" sz="3200" dirty="0"/>
              <a:t>Моноцити крові після порівняно тривалого періоду циркуляції (Т1/2 до 72 </a:t>
            </a:r>
            <a:r>
              <a:rPr lang="uk-UA" sz="3200" dirty="0" err="1"/>
              <a:t>год</a:t>
            </a:r>
            <a:r>
              <a:rPr lang="uk-UA" sz="3200" dirty="0"/>
              <a:t>) залишають русло крові і в тканинах перетворюються </a:t>
            </a:r>
            <a:r>
              <a:rPr lang="uk-UA" sz="3200" dirty="0">
                <a:solidFill>
                  <a:srgbClr val="FFFF00"/>
                </a:solidFill>
              </a:rPr>
              <a:t>в клітини </a:t>
            </a:r>
            <a:r>
              <a:rPr lang="uk-UA" sz="3200" dirty="0" err="1">
                <a:solidFill>
                  <a:srgbClr val="FFFF00"/>
                </a:solidFill>
              </a:rPr>
              <a:t>макрофагальної</a:t>
            </a:r>
            <a:r>
              <a:rPr lang="uk-UA" sz="3200" dirty="0">
                <a:solidFill>
                  <a:srgbClr val="FFFF00"/>
                </a:solidFill>
              </a:rPr>
              <a:t> системи.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366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8924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Властивості макрофагів </a:t>
            </a:r>
          </a:p>
          <a:p>
            <a:pPr marL="457200" indent="-457200">
              <a:buFont typeface="Arial" charset="0"/>
              <a:buChar char="•"/>
            </a:pPr>
            <a:r>
              <a:rPr lang="uk-UA" sz="2800" dirty="0"/>
              <a:t>Вони здатні до хемотаксису, </a:t>
            </a:r>
          </a:p>
          <a:p>
            <a:pPr marL="457200" indent="-457200">
              <a:buFont typeface="Arial" charset="0"/>
              <a:buChar char="•"/>
            </a:pPr>
            <a:r>
              <a:rPr lang="uk-UA" sz="2800" dirty="0"/>
              <a:t>беруть участь у продукції ряду компонентів комплементу, інтерферону. </a:t>
            </a:r>
          </a:p>
          <a:p>
            <a:pPr marL="457200" indent="-457200">
              <a:buFont typeface="Arial" charset="0"/>
              <a:buChar char="•"/>
            </a:pPr>
            <a:r>
              <a:rPr lang="uk-UA" sz="2800" dirty="0"/>
              <a:t>продукують у кров ендогенний піроген. </a:t>
            </a:r>
          </a:p>
          <a:p>
            <a:pPr marL="457200" indent="-457200">
              <a:buFont typeface="Arial" charset="0"/>
              <a:buChar char="•"/>
            </a:pPr>
            <a:r>
              <a:rPr lang="uk-UA" sz="2800" dirty="0"/>
              <a:t>беруть участь у впізнанні "своє-чуже" і формуванні антитіл. </a:t>
            </a:r>
          </a:p>
          <a:p>
            <a:pPr marL="457200" indent="-457200">
              <a:buFont typeface="Arial" charset="0"/>
              <a:buChar char="•"/>
            </a:pPr>
            <a:r>
              <a:rPr lang="uk-UA" sz="2800" dirty="0"/>
              <a:t>участь у реакціях клітинного імунітету: захист від пухлинних клітин, відторгнення чужорідного трансплантата. </a:t>
            </a:r>
          </a:p>
          <a:p>
            <a:pPr marL="457200" indent="-457200">
              <a:buFont typeface="Arial" charset="0"/>
              <a:buChar char="•"/>
            </a:pPr>
            <a:r>
              <a:rPr lang="uk-UA" sz="2800" dirty="0"/>
              <a:t>у регуляції процесів кровотворення, утворюючи різні </a:t>
            </a:r>
            <a:r>
              <a:rPr lang="uk-UA" sz="2800" dirty="0" err="1"/>
              <a:t>інтерлейкіни</a:t>
            </a:r>
            <a:r>
              <a:rPr lang="uk-UA" sz="2800" dirty="0"/>
              <a:t>. </a:t>
            </a:r>
          </a:p>
          <a:p>
            <a:pPr marL="457200" indent="-457200">
              <a:buFont typeface="Arial" charset="0"/>
              <a:buChar char="•"/>
            </a:pPr>
            <a:r>
              <a:rPr lang="uk-UA" sz="2800" dirty="0"/>
              <a:t>В цілому моноцити </a:t>
            </a:r>
            <a:r>
              <a:rPr lang="uk-UA" sz="2800" dirty="0" err="1"/>
              <a:t>секретують</a:t>
            </a:r>
            <a:r>
              <a:rPr lang="uk-UA" sz="2800" dirty="0"/>
              <a:t> більше 100 біологічно активних сполук.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1560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3649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Базофіли</a:t>
            </a:r>
            <a:r>
              <a:rPr lang="uk-UA" sz="2800" dirty="0"/>
              <a:t> становлять 0,5% лейкоцитів крові. </a:t>
            </a:r>
          </a:p>
          <a:p>
            <a:endParaRPr lang="uk-UA" sz="2800" dirty="0"/>
          </a:p>
          <a:p>
            <a:r>
              <a:rPr lang="uk-UA" sz="2800" dirty="0"/>
              <a:t>Це клітини з </a:t>
            </a:r>
            <a:r>
              <a:rPr lang="uk-UA" sz="2800" dirty="0">
                <a:solidFill>
                  <a:srgbClr val="FFFF00"/>
                </a:solidFill>
              </a:rPr>
              <a:t>сегментованим</a:t>
            </a:r>
            <a:r>
              <a:rPr lang="uk-UA" sz="2800" dirty="0"/>
              <a:t> ядром, мають діаметр 10-12 мкм. </a:t>
            </a:r>
          </a:p>
          <a:p>
            <a:endParaRPr lang="uk-UA" sz="2800" dirty="0"/>
          </a:p>
          <a:p>
            <a:r>
              <a:rPr lang="uk-UA" sz="2800" dirty="0"/>
              <a:t>Базофіли, що знаходяться </a:t>
            </a:r>
            <a:r>
              <a:rPr lang="uk-UA" sz="2800" dirty="0">
                <a:solidFill>
                  <a:srgbClr val="FFFF00"/>
                </a:solidFill>
              </a:rPr>
              <a:t>в тканинах</a:t>
            </a:r>
            <a:r>
              <a:rPr lang="uk-UA" sz="2800" dirty="0"/>
              <a:t>, іменуються </a:t>
            </a:r>
            <a:r>
              <a:rPr lang="uk-UA" sz="2800" dirty="0">
                <a:solidFill>
                  <a:srgbClr val="FFFF00"/>
                </a:solidFill>
              </a:rPr>
              <a:t>огрядними клітинами</a:t>
            </a:r>
            <a:r>
              <a:rPr lang="uk-UA" sz="2800" dirty="0"/>
              <a:t>.</a:t>
            </a:r>
          </a:p>
          <a:p>
            <a:endParaRPr lang="uk-UA" sz="2800" dirty="0"/>
          </a:p>
          <a:p>
            <a:r>
              <a:rPr lang="uk-UA" sz="2800" dirty="0"/>
              <a:t>Базофіли містять </a:t>
            </a:r>
            <a:r>
              <a:rPr lang="uk-UA" sz="2800" dirty="0">
                <a:solidFill>
                  <a:srgbClr val="FFFF00"/>
                </a:solidFill>
              </a:rPr>
              <a:t>гепарин</a:t>
            </a:r>
            <a:r>
              <a:rPr lang="uk-UA" sz="2800" dirty="0"/>
              <a:t> - </a:t>
            </a:r>
            <a:r>
              <a:rPr lang="uk-UA" sz="2800" dirty="0" err="1"/>
              <a:t>антизсідальну</a:t>
            </a:r>
            <a:r>
              <a:rPr lang="uk-UA" sz="2800" dirty="0"/>
              <a:t> речовину і </a:t>
            </a:r>
            <a:r>
              <a:rPr lang="uk-UA" sz="2800" dirty="0" err="1">
                <a:solidFill>
                  <a:srgbClr val="FFFF00"/>
                </a:solidFill>
              </a:rPr>
              <a:t>гістамін</a:t>
            </a:r>
            <a:r>
              <a:rPr lang="uk-UA" sz="2800" dirty="0"/>
              <a:t>, </a:t>
            </a:r>
            <a:r>
              <a:rPr lang="uk-UA" sz="2800" i="1" dirty="0"/>
              <a:t>підвищують проникність стінок капілярів. </a:t>
            </a:r>
          </a:p>
          <a:p>
            <a:endParaRPr lang="uk-UA" sz="2800" dirty="0"/>
          </a:p>
          <a:p>
            <a:r>
              <a:rPr lang="uk-UA" sz="2800" dirty="0"/>
              <a:t>Базофіли є також </a:t>
            </a:r>
            <a:r>
              <a:rPr lang="uk-UA" sz="2800" dirty="0">
                <a:solidFill>
                  <a:srgbClr val="FFFF00"/>
                </a:solidFill>
              </a:rPr>
              <a:t>джерелом </a:t>
            </a:r>
            <a:r>
              <a:rPr lang="uk-UA" sz="2800" dirty="0" err="1">
                <a:solidFill>
                  <a:srgbClr val="FFFF00"/>
                </a:solidFill>
              </a:rPr>
              <a:t>брадикініну</a:t>
            </a:r>
            <a:r>
              <a:rPr lang="uk-UA" sz="2800" dirty="0"/>
              <a:t>, </a:t>
            </a:r>
            <a:r>
              <a:rPr lang="uk-UA" sz="2800" dirty="0">
                <a:solidFill>
                  <a:srgbClr val="FFFF00"/>
                </a:solidFill>
              </a:rPr>
              <a:t>серотоніну та ряду </a:t>
            </a:r>
            <a:r>
              <a:rPr lang="uk-UA" sz="2800" dirty="0" err="1">
                <a:solidFill>
                  <a:srgbClr val="FFFF00"/>
                </a:solidFill>
              </a:rPr>
              <a:t>лізосомальних</a:t>
            </a:r>
            <a:r>
              <a:rPr lang="uk-UA" sz="2800" dirty="0">
                <a:solidFill>
                  <a:srgbClr val="FFFF00"/>
                </a:solidFill>
              </a:rPr>
              <a:t> ферментів</a:t>
            </a:r>
            <a:r>
              <a:rPr lang="uk-UA" sz="2800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7848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Еозинофіли</a:t>
            </a:r>
            <a:r>
              <a:rPr lang="uk-UA" sz="2800" dirty="0"/>
              <a:t> (1-5% лейкоцитів крові) – клітини діаметром 12-17 мкм, мають </a:t>
            </a:r>
            <a:r>
              <a:rPr lang="uk-UA" sz="2800" dirty="0">
                <a:solidFill>
                  <a:srgbClr val="FFFF00"/>
                </a:solidFill>
              </a:rPr>
              <a:t>дволопатеве</a:t>
            </a:r>
            <a:r>
              <a:rPr lang="uk-UA" sz="2800" dirty="0"/>
              <a:t> ядро. </a:t>
            </a:r>
          </a:p>
          <a:p>
            <a:endParaRPr lang="uk-UA" sz="2800" dirty="0"/>
          </a:p>
          <a:p>
            <a:r>
              <a:rPr lang="uk-UA" sz="2800" dirty="0"/>
              <a:t>У міру дозрівання в їх цитоплазмі утворюється </a:t>
            </a:r>
            <a:r>
              <a:rPr lang="uk-UA" sz="2800" dirty="0">
                <a:solidFill>
                  <a:srgbClr val="FFFF00"/>
                </a:solidFill>
              </a:rPr>
              <a:t>два типи </a:t>
            </a:r>
            <a:r>
              <a:rPr lang="uk-UA" sz="2800" dirty="0" err="1">
                <a:solidFill>
                  <a:srgbClr val="FFFF00"/>
                </a:solidFill>
              </a:rPr>
              <a:t>ферментовмісних</a:t>
            </a:r>
            <a:r>
              <a:rPr lang="uk-UA" sz="2800" dirty="0">
                <a:solidFill>
                  <a:srgbClr val="FFFF00"/>
                </a:solidFill>
              </a:rPr>
              <a:t> гранул</a:t>
            </a:r>
            <a:r>
              <a:rPr lang="uk-UA" sz="2800" dirty="0"/>
              <a:t>: малі та великі. </a:t>
            </a:r>
          </a:p>
          <a:p>
            <a:endParaRPr lang="uk-UA" sz="2800" dirty="0"/>
          </a:p>
          <a:p>
            <a:r>
              <a:rPr lang="uk-UA" sz="2800" dirty="0"/>
              <a:t>Функціонально еозинофіли відносяться до </a:t>
            </a:r>
            <a:r>
              <a:rPr lang="uk-UA" sz="2800" dirty="0">
                <a:solidFill>
                  <a:srgbClr val="FFFF00"/>
                </a:solidFill>
              </a:rPr>
              <a:t>мікрофагів</a:t>
            </a:r>
            <a:r>
              <a:rPr lang="uk-UA" sz="28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91196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/>
              <a:t>У тканинах еозинофіли є </a:t>
            </a:r>
            <a:r>
              <a:rPr lang="uk-UA" sz="2800" dirty="0">
                <a:solidFill>
                  <a:srgbClr val="FFFF00"/>
                </a:solidFill>
              </a:rPr>
              <a:t>антагоністами</a:t>
            </a:r>
            <a:r>
              <a:rPr lang="uk-UA" sz="2800" dirty="0"/>
              <a:t> базофілів, нейтралізуючи їх біологічно активні субстанції, які виділяються при анафілаксіях (</a:t>
            </a:r>
            <a:r>
              <a:rPr lang="uk-UA" sz="2800" dirty="0" err="1"/>
              <a:t>гістамін</a:t>
            </a:r>
            <a:r>
              <a:rPr lang="uk-UA" sz="2800" dirty="0"/>
              <a:t>, гепарин, фактор, що активує тромбоцити" та </a:t>
            </a:r>
            <a:r>
              <a:rPr lang="uk-UA" sz="2800" dirty="0" err="1"/>
              <a:t>ін</a:t>
            </a:r>
            <a:r>
              <a:rPr lang="uk-UA" sz="2800" dirty="0"/>
              <a:t>). </a:t>
            </a:r>
          </a:p>
          <a:p>
            <a:r>
              <a:rPr lang="uk-UA" sz="2800" dirty="0"/>
              <a:t>Чинять </a:t>
            </a:r>
            <a:r>
              <a:rPr lang="uk-UA" sz="2800" dirty="0">
                <a:solidFill>
                  <a:srgbClr val="FFFF00"/>
                </a:solidFill>
              </a:rPr>
              <a:t>цитотоксичний вплив </a:t>
            </a:r>
            <a:r>
              <a:rPr lang="uk-UA" sz="2800" dirty="0"/>
              <a:t>на гельмінти та їх личинки. </a:t>
            </a:r>
          </a:p>
          <a:p>
            <a:r>
              <a:rPr lang="uk-UA" sz="2800" dirty="0"/>
              <a:t>При тривалому знаходженні в організмі гельмінтів, алергізації розвивається </a:t>
            </a:r>
            <a:r>
              <a:rPr lang="uk-UA" sz="2800" dirty="0" err="1">
                <a:solidFill>
                  <a:srgbClr val="FFFF00"/>
                </a:solidFill>
              </a:rPr>
              <a:t>еозинофілія</a:t>
            </a:r>
            <a:r>
              <a:rPr lang="uk-UA" sz="2800" dirty="0">
                <a:solidFill>
                  <a:srgbClr val="FFFF00"/>
                </a:solidFill>
              </a:rPr>
              <a:t> </a:t>
            </a:r>
          </a:p>
          <a:p>
            <a:r>
              <a:rPr lang="uk-UA" sz="2800" dirty="0"/>
              <a:t>Еозинофіли в крові циркулюють недовго (Т1/2 близько 2 </a:t>
            </a:r>
            <a:r>
              <a:rPr lang="uk-UA" sz="2800" dirty="0" err="1"/>
              <a:t>год</a:t>
            </a:r>
            <a:r>
              <a:rPr lang="uk-UA" sz="2800" dirty="0"/>
              <a:t>), після чого вони мігрують у покривні тканини. </a:t>
            </a:r>
          </a:p>
          <a:p>
            <a:r>
              <a:rPr lang="uk-UA" sz="2800" dirty="0"/>
              <a:t>Вміст їх в тканинах приблизно в 100 разів більше, ніж у крові.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88343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122" y="260648"/>
            <a:ext cx="878497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Лімфоцити складають 20-40% лейкоцитів.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Т-лімфоцити: 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служать основним </a:t>
            </a:r>
            <a:r>
              <a:rPr lang="uk-UA" sz="2800" dirty="0" err="1"/>
              <a:t>ефектором</a:t>
            </a:r>
            <a:r>
              <a:rPr lang="uk-UA" sz="2800" dirty="0"/>
              <a:t> клітинного імунітету (</a:t>
            </a:r>
            <a:r>
              <a:rPr lang="uk-UA" sz="2800" dirty="0">
                <a:solidFill>
                  <a:srgbClr val="FFFF00"/>
                </a:solidFill>
              </a:rPr>
              <a:t>Т- </a:t>
            </a:r>
            <a:r>
              <a:rPr lang="uk-UA" sz="2800" dirty="0" err="1">
                <a:solidFill>
                  <a:srgbClr val="FFFF00"/>
                </a:solidFill>
              </a:rPr>
              <a:t>кіллери</a:t>
            </a:r>
            <a:r>
              <a:rPr lang="uk-UA" sz="2800" dirty="0"/>
              <a:t>), 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регулюють </a:t>
            </a:r>
            <a:r>
              <a:rPr lang="uk-UA" sz="2800" dirty="0" err="1"/>
              <a:t>вираженість</a:t>
            </a:r>
            <a:r>
              <a:rPr lang="uk-UA" sz="2800" dirty="0"/>
              <a:t> </a:t>
            </a:r>
            <a:r>
              <a:rPr lang="uk-UA" sz="2800" dirty="0" err="1"/>
              <a:t>імуннної</a:t>
            </a:r>
            <a:r>
              <a:rPr lang="uk-UA" sz="2800" dirty="0"/>
              <a:t> відповіді (</a:t>
            </a:r>
            <a:r>
              <a:rPr lang="uk-UA" sz="2800" dirty="0" err="1">
                <a:solidFill>
                  <a:srgbClr val="FFFF00"/>
                </a:solidFill>
              </a:rPr>
              <a:t>Т-супресори</a:t>
            </a:r>
            <a:r>
              <a:rPr lang="uk-UA" sz="2800" dirty="0"/>
              <a:t>), 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забезпечують впізнавання "чужого".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В-лімфоцити: 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здійснюють синтез антитіл (перетворюючись у </a:t>
            </a:r>
            <a:r>
              <a:rPr lang="uk-UA" sz="2800" dirty="0">
                <a:solidFill>
                  <a:srgbClr val="FFFF00"/>
                </a:solidFill>
              </a:rPr>
              <a:t>плазматичні клітини</a:t>
            </a:r>
            <a:r>
              <a:rPr lang="uk-UA" sz="2800" dirty="0"/>
              <a:t>), 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забезпечують імунну пам'ять, </a:t>
            </a:r>
          </a:p>
          <a:p>
            <a:pPr marL="457200" indent="-457200">
              <a:buFontTx/>
              <a:buChar char="-"/>
            </a:pPr>
            <a:r>
              <a:rPr lang="uk-UA" sz="2800" dirty="0"/>
              <a:t>участь у реакціях клітинного імунітету (</a:t>
            </a:r>
            <a:r>
              <a:rPr lang="uk-UA" sz="2800" dirty="0" err="1">
                <a:solidFill>
                  <a:srgbClr val="FFFF00"/>
                </a:solidFill>
              </a:rPr>
              <a:t>В-кіллери</a:t>
            </a:r>
            <a:r>
              <a:rPr lang="uk-UA" sz="2800" dirty="0">
                <a:solidFill>
                  <a:srgbClr val="FFFF00"/>
                </a:solidFill>
              </a:rPr>
              <a:t>, </a:t>
            </a:r>
            <a:r>
              <a:rPr lang="uk-UA" sz="2800" dirty="0" err="1">
                <a:solidFill>
                  <a:srgbClr val="FFFF00"/>
                </a:solidFill>
              </a:rPr>
              <a:t>В-супресори</a:t>
            </a:r>
            <a:r>
              <a:rPr lang="uk-UA" sz="2800" dirty="0"/>
              <a:t>).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7723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Картинки по запросу эозинофилы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71480"/>
            <a:ext cx="8562975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524" y="102984"/>
            <a:ext cx="878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Процентний вміст лейкоцитів у периферичній крові називається лейкоцитарною формулою</a:t>
            </a:r>
            <a:r>
              <a:rPr lang="uk-UA" sz="3200" dirty="0"/>
              <a:t>, зрушення якої в різні сторони свідчать про патологічні процеси, що протікають в організмі.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28877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3"/>
            <a:ext cx="878497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Розрізняють </a:t>
            </a:r>
            <a:r>
              <a:rPr lang="uk-UA" sz="3200" dirty="0">
                <a:solidFill>
                  <a:srgbClr val="FFFF00"/>
                </a:solidFill>
              </a:rPr>
              <a:t>зсув вправо </a:t>
            </a:r>
            <a:r>
              <a:rPr lang="uk-UA" sz="3200" dirty="0"/>
              <a:t>– зниження функції червоного кісткового мозку, </a:t>
            </a:r>
            <a:r>
              <a:rPr lang="uk-UA" sz="3200" dirty="0">
                <a:solidFill>
                  <a:srgbClr val="FFFF00"/>
                </a:solidFill>
              </a:rPr>
              <a:t>що супроводжується збільшенням кількості старих форм </a:t>
            </a:r>
            <a:r>
              <a:rPr lang="uk-UA" sz="3200" dirty="0" err="1">
                <a:solidFill>
                  <a:srgbClr val="FFFF00"/>
                </a:solidFill>
              </a:rPr>
              <a:t>нейтрофільних</a:t>
            </a:r>
            <a:r>
              <a:rPr lang="uk-UA" sz="3200" dirty="0">
                <a:solidFill>
                  <a:srgbClr val="FFFF00"/>
                </a:solidFill>
              </a:rPr>
              <a:t> лейкоцитів</a:t>
            </a:r>
            <a:r>
              <a:rPr lang="uk-UA" sz="3200" dirty="0"/>
              <a:t>. </a:t>
            </a:r>
          </a:p>
          <a:p>
            <a:endParaRPr lang="uk-UA" sz="3200" dirty="0"/>
          </a:p>
          <a:p>
            <a:r>
              <a:rPr lang="uk-UA" sz="3200" dirty="0">
                <a:solidFill>
                  <a:srgbClr val="FFFF00"/>
                </a:solidFill>
              </a:rPr>
              <a:t>Зсув вліво </a:t>
            </a:r>
            <a:r>
              <a:rPr lang="uk-UA" sz="3200" dirty="0"/>
              <a:t>є наслідком посилення функцій червоного кісткового мозку, </a:t>
            </a:r>
            <a:r>
              <a:rPr lang="uk-UA" sz="3200" dirty="0">
                <a:solidFill>
                  <a:srgbClr val="FFFF00"/>
                </a:solidFill>
              </a:rPr>
              <a:t>в крові збільшується кількість молодих форм лейкоцитів</a:t>
            </a:r>
            <a:r>
              <a:rPr lang="uk-UA" sz="3200" dirty="0"/>
              <a:t>. </a:t>
            </a:r>
          </a:p>
          <a:p>
            <a:endParaRPr lang="uk-UA" sz="3200" dirty="0"/>
          </a:p>
          <a:p>
            <a:r>
              <a:rPr lang="uk-UA" sz="3200" dirty="0">
                <a:solidFill>
                  <a:srgbClr val="FFFF00"/>
                </a:solidFill>
              </a:rPr>
              <a:t>У нормі </a:t>
            </a:r>
            <a:r>
              <a:rPr lang="uk-UA" sz="3200" dirty="0"/>
              <a:t>співвідношення </a:t>
            </a:r>
            <a:r>
              <a:rPr lang="uk-UA" sz="3200" dirty="0">
                <a:solidFill>
                  <a:srgbClr val="FFFF00"/>
                </a:solidFill>
              </a:rPr>
              <a:t>між молодими і старими формами лейкоцитів становить 0,065 і називається </a:t>
            </a:r>
            <a:r>
              <a:rPr lang="uk-UA" sz="3200" i="1" u="sng" dirty="0">
                <a:solidFill>
                  <a:srgbClr val="FFFF00"/>
                </a:solidFill>
              </a:rPr>
              <a:t>індексом регенерації</a:t>
            </a:r>
            <a:r>
              <a:rPr lang="uk-UA" sz="3200" dirty="0"/>
              <a:t>.</a:t>
            </a:r>
            <a:endParaRPr lang="ru-RU" sz="32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3800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964488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FF00"/>
                </a:solidFill>
              </a:rPr>
              <a:t>ФУНКЦІЇ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b="1" dirty="0">
                <a:solidFill>
                  <a:srgbClr val="FFFF00"/>
                </a:solidFill>
              </a:rPr>
              <a:t>ЛЕЙКОЦИТІВ</a:t>
            </a:r>
          </a:p>
          <a:p>
            <a:pPr algn="ctr"/>
            <a:endParaRPr lang="ru-RU" sz="3200" dirty="0">
              <a:solidFill>
                <a:srgbClr val="FFFF00"/>
              </a:solidFill>
            </a:endParaRPr>
          </a:p>
          <a:p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uk-UA" sz="2800" dirty="0">
                <a:solidFill>
                  <a:srgbClr val="FFFF00"/>
                </a:solidFill>
              </a:rPr>
              <a:t>амебоподібна рухливість</a:t>
            </a:r>
            <a:r>
              <a:rPr lang="uk-UA" sz="2800" dirty="0"/>
              <a:t>, міграція (здатність проникати через стінку непошкоджених судин), </a:t>
            </a:r>
            <a:r>
              <a:rPr lang="uk-UA" sz="2800" dirty="0">
                <a:solidFill>
                  <a:srgbClr val="FFFF00"/>
                </a:solidFill>
              </a:rPr>
              <a:t>фагоцитоз.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sz="2800" dirty="0">
                <a:solidFill>
                  <a:srgbClr val="FFFF00"/>
                </a:solidFill>
              </a:rPr>
              <a:t>захисна,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sz="2800" dirty="0">
                <a:solidFill>
                  <a:srgbClr val="FFFF00"/>
                </a:solidFill>
              </a:rPr>
              <a:t>деструктивна,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sz="2800" dirty="0">
                <a:solidFill>
                  <a:srgbClr val="FFFF00"/>
                </a:solidFill>
              </a:rPr>
              <a:t>регенеративна,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sz="2800" dirty="0">
                <a:solidFill>
                  <a:srgbClr val="FFFF00"/>
                </a:solidFill>
              </a:rPr>
              <a:t>ферментативна функції.</a:t>
            </a:r>
            <a:endParaRPr lang="ru-RU" sz="2800" dirty="0">
              <a:solidFill>
                <a:srgbClr val="FFFF00"/>
              </a:solidFill>
            </a:endParaRPr>
          </a:p>
          <a:p>
            <a:r>
              <a:rPr lang="uk-UA" sz="2000" dirty="0">
                <a:solidFill>
                  <a:srgbClr val="FFFF00"/>
                </a:solidFill>
              </a:rPr>
              <a:t>Захисна властивість </a:t>
            </a:r>
            <a:r>
              <a:rPr lang="uk-UA" sz="2000" dirty="0"/>
              <a:t>пов'язана з бактерицидною і антитоксичною дією агранулоцитів, участю в процесах згортання крові і фібринолізу. </a:t>
            </a:r>
          </a:p>
          <a:p>
            <a:endParaRPr lang="uk-UA" sz="2000" dirty="0"/>
          </a:p>
          <a:p>
            <a:r>
              <a:rPr lang="uk-UA" sz="2000" dirty="0">
                <a:solidFill>
                  <a:srgbClr val="FFFF00"/>
                </a:solidFill>
              </a:rPr>
              <a:t>Деструктивна дія </a:t>
            </a:r>
            <a:r>
              <a:rPr lang="uk-UA" sz="2000" dirty="0"/>
              <a:t>полягає у фагоцитозі </a:t>
            </a:r>
            <a:r>
              <a:rPr lang="uk-UA" sz="2000" dirty="0" err="1"/>
              <a:t>відмираючих</a:t>
            </a:r>
            <a:r>
              <a:rPr lang="uk-UA" sz="2000" dirty="0"/>
              <a:t> клітин. </a:t>
            </a:r>
            <a:r>
              <a:rPr lang="uk-UA" sz="2000" dirty="0">
                <a:solidFill>
                  <a:srgbClr val="FFFF00"/>
                </a:solidFill>
              </a:rPr>
              <a:t>Регенеративна активність </a:t>
            </a:r>
            <a:r>
              <a:rPr lang="uk-UA" sz="2000" dirty="0"/>
              <a:t>сприяє загоєнню ран. </a:t>
            </a:r>
          </a:p>
          <a:p>
            <a:r>
              <a:rPr lang="uk-UA" sz="2000" dirty="0">
                <a:solidFill>
                  <a:srgbClr val="FFFF00"/>
                </a:solidFill>
              </a:rPr>
              <a:t>Ферментативна роль </a:t>
            </a:r>
            <a:r>
              <a:rPr lang="uk-UA" sz="2000" dirty="0"/>
              <a:t>пов'язана з наявністю ряду ферментів.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47816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04664"/>
            <a:ext cx="90364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Тромбоцити</a:t>
            </a:r>
            <a:r>
              <a:rPr lang="uk-UA" sz="3200" dirty="0"/>
              <a:t> – без'ядерні клітини крові, діаметром 1,5–3,5 мкм. Вони мають сплощену форму, і їх </a:t>
            </a:r>
            <a:r>
              <a:rPr lang="uk-UA" sz="3200" dirty="0">
                <a:solidFill>
                  <a:srgbClr val="FFFF00"/>
                </a:solidFill>
              </a:rPr>
              <a:t>кількість</a:t>
            </a:r>
            <a:r>
              <a:rPr lang="uk-UA" sz="3200" dirty="0"/>
              <a:t> у чоловіків і жінок однакова і </a:t>
            </a:r>
            <a:r>
              <a:rPr lang="uk-UA" sz="3200" dirty="0">
                <a:solidFill>
                  <a:srgbClr val="FFFF00"/>
                </a:solidFill>
              </a:rPr>
              <a:t>складає 180-320 х 10 9/л</a:t>
            </a:r>
            <a:r>
              <a:rPr lang="uk-UA" sz="3200" dirty="0"/>
              <a:t>. </a:t>
            </a:r>
          </a:p>
          <a:p>
            <a:endParaRPr lang="uk-UA" sz="3200" dirty="0"/>
          </a:p>
          <a:p>
            <a:r>
              <a:rPr lang="uk-UA" sz="3200" dirty="0"/>
              <a:t>Для тромбоцитів характерні наступні властивості: </a:t>
            </a:r>
          </a:p>
          <a:p>
            <a:pPr marL="514350" indent="-514350">
              <a:buAutoNum type="arabicParenR"/>
            </a:pPr>
            <a:r>
              <a:rPr lang="uk-UA" sz="3200" dirty="0">
                <a:solidFill>
                  <a:srgbClr val="FFFF00"/>
                </a:solidFill>
              </a:rPr>
              <a:t>амебоподібна рухливість; </a:t>
            </a:r>
          </a:p>
          <a:p>
            <a:pPr marL="514350" indent="-514350">
              <a:buAutoNum type="arabicParenR"/>
            </a:pPr>
            <a:r>
              <a:rPr lang="uk-UA" sz="3200" dirty="0">
                <a:solidFill>
                  <a:srgbClr val="FFFF00"/>
                </a:solidFill>
              </a:rPr>
              <a:t>швидке руйнування; </a:t>
            </a:r>
          </a:p>
          <a:p>
            <a:pPr marL="514350" indent="-514350">
              <a:buAutoNum type="arabicParenR"/>
            </a:pPr>
            <a:r>
              <a:rPr lang="uk-UA" sz="3200" dirty="0">
                <a:solidFill>
                  <a:srgbClr val="FFFF00"/>
                </a:solidFill>
              </a:rPr>
              <a:t>здатність до фагоцитозу; </a:t>
            </a:r>
          </a:p>
          <a:p>
            <a:pPr marL="514350" indent="-514350">
              <a:buAutoNum type="arabicParenR"/>
            </a:pPr>
            <a:r>
              <a:rPr lang="uk-UA" sz="3200" dirty="0">
                <a:solidFill>
                  <a:srgbClr val="FFFF00"/>
                </a:solidFill>
              </a:rPr>
              <a:t>здатність до адгезії; </a:t>
            </a:r>
          </a:p>
          <a:p>
            <a:pPr marL="514350" indent="-514350">
              <a:buAutoNum type="arabicParenR"/>
            </a:pPr>
            <a:r>
              <a:rPr lang="uk-UA" sz="3200" dirty="0">
                <a:solidFill>
                  <a:srgbClr val="FFFF00"/>
                </a:solidFill>
              </a:rPr>
              <a:t>здатність до агрегації.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7313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096" y="1988840"/>
            <a:ext cx="887343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Функції тромбоцитів </a:t>
            </a:r>
          </a:p>
          <a:p>
            <a:endParaRPr lang="uk-UA" sz="3600" dirty="0">
              <a:solidFill>
                <a:srgbClr val="FFFF00"/>
              </a:solidFill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uk-UA" sz="3600" dirty="0"/>
              <a:t>трофічна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uk-UA" sz="3600" dirty="0"/>
              <a:t>динамічна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uk-UA" sz="3600" dirty="0"/>
              <a:t>регуляція судинного тонусу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uk-UA" sz="3600" dirty="0"/>
              <a:t>участь у процесах згортання крові.</a:t>
            </a:r>
            <a:endParaRPr lang="ru-RU" sz="3200" dirty="0">
              <a:solidFill>
                <a:srgbClr val="FFFF00"/>
              </a:solidFill>
            </a:endParaRPr>
          </a:p>
        </p:txBody>
      </p:sp>
      <p:pic>
        <p:nvPicPr>
          <p:cNvPr id="23554" name="Picture 2" descr="Картинки по запросу тромбоциты рисуно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642918"/>
            <a:ext cx="3145013" cy="23574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09878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8847"/>
            <a:ext cx="885698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FFFF00"/>
                </a:solidFill>
              </a:rPr>
              <a:t>Трофічна функція </a:t>
            </a:r>
            <a:r>
              <a:rPr lang="uk-UA" sz="2400" dirty="0"/>
              <a:t>полягає в забезпеченні судинної стінки поживними речовинами, за рахунок яких судини стають більш пружними. </a:t>
            </a:r>
          </a:p>
          <a:p>
            <a:endParaRPr lang="uk-UA" sz="2400" dirty="0"/>
          </a:p>
          <a:p>
            <a:r>
              <a:rPr lang="uk-UA" sz="2400" dirty="0">
                <a:solidFill>
                  <a:srgbClr val="FFFF00"/>
                </a:solidFill>
              </a:rPr>
              <a:t>Регуляція судинного тонусу </a:t>
            </a:r>
            <a:r>
              <a:rPr lang="uk-UA" sz="2400" dirty="0"/>
              <a:t>- наявність серотоніну, що викликає скорочення </a:t>
            </a:r>
            <a:r>
              <a:rPr lang="uk-UA" sz="2400" dirty="0" err="1"/>
              <a:t>гладком'язових</a:t>
            </a:r>
            <a:r>
              <a:rPr lang="uk-UA" sz="2400" dirty="0"/>
              <a:t> клітин. </a:t>
            </a:r>
          </a:p>
          <a:p>
            <a:endParaRPr lang="uk-UA" sz="2400" dirty="0"/>
          </a:p>
          <a:p>
            <a:r>
              <a:rPr lang="uk-UA" sz="2400" dirty="0" err="1">
                <a:solidFill>
                  <a:srgbClr val="FFFF00"/>
                </a:solidFill>
              </a:rPr>
              <a:t>Тромбоксан</a:t>
            </a:r>
            <a:r>
              <a:rPr lang="uk-UA" sz="2400" dirty="0">
                <a:solidFill>
                  <a:srgbClr val="FFFF00"/>
                </a:solidFill>
              </a:rPr>
              <a:t> А2 </a:t>
            </a:r>
            <a:r>
              <a:rPr lang="uk-UA" sz="2400" dirty="0"/>
              <a:t>(похідні арахідонової кислоти) забезпечує наступ судинозвужувального ефекту за рахунок зниження судинного тонусу. </a:t>
            </a:r>
          </a:p>
          <a:p>
            <a:endParaRPr lang="uk-UA" sz="2400" dirty="0"/>
          </a:p>
          <a:p>
            <a:r>
              <a:rPr lang="uk-UA" sz="2400" dirty="0"/>
              <a:t>Тромбоцит бере активну участь у процесах </a:t>
            </a:r>
            <a:r>
              <a:rPr lang="uk-UA" sz="2400" dirty="0">
                <a:solidFill>
                  <a:srgbClr val="FFFF00"/>
                </a:solidFill>
              </a:rPr>
              <a:t>згортання крові за рахунок вмісту в гранулах </a:t>
            </a:r>
            <a:r>
              <a:rPr lang="uk-UA" sz="2400" dirty="0" err="1">
                <a:solidFill>
                  <a:srgbClr val="FFFF00"/>
                </a:solidFill>
              </a:rPr>
              <a:t>тромбоцитарних</a:t>
            </a:r>
            <a:r>
              <a:rPr lang="uk-UA" sz="2400" dirty="0">
                <a:solidFill>
                  <a:srgbClr val="FFFF00"/>
                </a:solidFill>
              </a:rPr>
              <a:t> факторів</a:t>
            </a:r>
            <a:r>
              <a:rPr lang="uk-UA" sz="2400" dirty="0"/>
              <a:t>, які утворюються або в тромбоцитах, або адсорбуються в плазмі крові. </a:t>
            </a:r>
          </a:p>
          <a:p>
            <a:endParaRPr lang="uk-UA" sz="2400" dirty="0"/>
          </a:p>
          <a:p>
            <a:r>
              <a:rPr lang="uk-UA" sz="2400" dirty="0">
                <a:solidFill>
                  <a:srgbClr val="FFFF00"/>
                </a:solidFill>
              </a:rPr>
              <a:t>Динамічна функція </a:t>
            </a:r>
            <a:r>
              <a:rPr lang="uk-UA" sz="2400" dirty="0"/>
              <a:t>полягає у процесах адгезії і агрегації тромбів.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301932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595" y="116632"/>
            <a:ext cx="90364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Гемостаз – складна біологічна система пристосувальних реакцій, що забезпечує збереження рідкого стану крові в судинному руслі і зупинку кровотеч з пошкоджених судин шляхом </a:t>
            </a:r>
            <a:r>
              <a:rPr lang="uk-UA" sz="2800" dirty="0" err="1">
                <a:solidFill>
                  <a:srgbClr val="FFFF00"/>
                </a:solidFill>
              </a:rPr>
              <a:t>тромбування</a:t>
            </a:r>
            <a:r>
              <a:rPr lang="uk-UA" sz="2800" dirty="0">
                <a:solidFill>
                  <a:srgbClr val="FFFF00"/>
                </a:solidFill>
              </a:rPr>
              <a:t>. </a:t>
            </a:r>
          </a:p>
          <a:p>
            <a:endParaRPr lang="uk-UA" sz="2800" dirty="0">
              <a:solidFill>
                <a:srgbClr val="FFFF00"/>
              </a:solidFill>
            </a:endParaRPr>
          </a:p>
          <a:p>
            <a:r>
              <a:rPr lang="uk-UA" sz="2800" dirty="0">
                <a:solidFill>
                  <a:srgbClr val="FFFF00"/>
                </a:solidFill>
              </a:rPr>
              <a:t>Система гемостазу </a:t>
            </a:r>
            <a:r>
              <a:rPr lang="uk-UA" sz="2800" dirty="0"/>
              <a:t>включає наступні </a:t>
            </a:r>
            <a:r>
              <a:rPr lang="uk-UA" sz="2800" dirty="0">
                <a:solidFill>
                  <a:srgbClr val="FFFF00"/>
                </a:solidFill>
              </a:rPr>
              <a:t>компоненти</a:t>
            </a:r>
            <a:r>
              <a:rPr lang="uk-UA" sz="2800" dirty="0"/>
              <a:t>: </a:t>
            </a:r>
          </a:p>
          <a:p>
            <a:pPr marL="514350" indent="-514350">
              <a:buAutoNum type="arabicParenR"/>
            </a:pPr>
            <a:r>
              <a:rPr lang="uk-UA" sz="2800" dirty="0"/>
              <a:t>судинну стінку (ендотелій); </a:t>
            </a:r>
          </a:p>
          <a:p>
            <a:pPr marL="514350" indent="-514350">
              <a:buAutoNum type="arabicParenR"/>
            </a:pPr>
            <a:r>
              <a:rPr lang="uk-UA" sz="2800" dirty="0"/>
              <a:t>формені елементи крові (тромбоцити, лейкоцити, еритроцити); </a:t>
            </a:r>
          </a:p>
          <a:p>
            <a:pPr marL="514350" indent="-514350">
              <a:buAutoNum type="arabicParenR"/>
            </a:pPr>
            <a:r>
              <a:rPr lang="uk-UA" sz="2800" dirty="0"/>
              <a:t>плазмові ферментні системи (систему згортання крові, систему фібринолізу, </a:t>
            </a:r>
            <a:r>
              <a:rPr lang="uk-UA" sz="2800" dirty="0" err="1"/>
              <a:t>клекреін-кінінову</a:t>
            </a:r>
            <a:r>
              <a:rPr lang="uk-UA" sz="2800" dirty="0"/>
              <a:t> систему); </a:t>
            </a:r>
          </a:p>
          <a:p>
            <a:pPr marL="514350" indent="-514350">
              <a:buAutoNum type="arabicParenR"/>
            </a:pPr>
            <a:r>
              <a:rPr lang="uk-UA" sz="2800" dirty="0"/>
              <a:t>механізми регуляції.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156354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1"/>
            <a:ext cx="889248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Функції системи гемостазу</a:t>
            </a:r>
            <a:r>
              <a:rPr lang="uk-UA" sz="3600" dirty="0"/>
              <a:t>. </a:t>
            </a:r>
          </a:p>
          <a:p>
            <a:endParaRPr lang="uk-UA" sz="2800" dirty="0"/>
          </a:p>
          <a:p>
            <a:pPr marL="514350" indent="-514350">
              <a:buAutoNum type="arabicPeriod"/>
            </a:pPr>
            <a:r>
              <a:rPr lang="uk-UA" sz="2800" dirty="0">
                <a:solidFill>
                  <a:srgbClr val="FFFF00"/>
                </a:solidFill>
              </a:rPr>
              <a:t>Підтримання крові в судинному руслі у рідкому стані.</a:t>
            </a:r>
            <a:r>
              <a:rPr lang="uk-UA" sz="2800" dirty="0"/>
              <a:t> </a:t>
            </a:r>
          </a:p>
          <a:p>
            <a:pPr marL="514350" indent="-514350">
              <a:buAutoNum type="arabicPeriod"/>
            </a:pPr>
            <a:r>
              <a:rPr lang="uk-UA" sz="2800" dirty="0">
                <a:solidFill>
                  <a:srgbClr val="FFFF00"/>
                </a:solidFill>
              </a:rPr>
              <a:t>Зупинка кровотечі.</a:t>
            </a:r>
            <a:r>
              <a:rPr lang="uk-UA" sz="2800" dirty="0"/>
              <a:t> </a:t>
            </a:r>
          </a:p>
          <a:p>
            <a:pPr marL="514350" indent="-514350">
              <a:buAutoNum type="arabicPeriod"/>
            </a:pPr>
            <a:r>
              <a:rPr lang="uk-UA" sz="2800" dirty="0">
                <a:solidFill>
                  <a:srgbClr val="FFFF00"/>
                </a:solidFill>
              </a:rPr>
              <a:t>Опосередкування </a:t>
            </a:r>
            <a:r>
              <a:rPr lang="uk-UA" sz="2800" dirty="0" err="1">
                <a:solidFill>
                  <a:srgbClr val="FFFF00"/>
                </a:solidFill>
              </a:rPr>
              <a:t>міжбілкових</a:t>
            </a:r>
            <a:r>
              <a:rPr lang="uk-UA" sz="2800" dirty="0">
                <a:solidFill>
                  <a:srgbClr val="FFFF00"/>
                </a:solidFill>
              </a:rPr>
              <a:t> і міжклітинних взаємодій</a:t>
            </a:r>
            <a:r>
              <a:rPr lang="uk-UA" sz="2800" dirty="0"/>
              <a:t>. </a:t>
            </a:r>
          </a:p>
          <a:p>
            <a:pPr marL="514350" indent="-514350">
              <a:buAutoNum type="arabicPeriod"/>
            </a:pPr>
            <a:r>
              <a:rPr lang="uk-UA" sz="2800" dirty="0" err="1">
                <a:solidFill>
                  <a:srgbClr val="FFFF00"/>
                </a:solidFill>
              </a:rPr>
              <a:t>Опсонічна</a:t>
            </a:r>
            <a:r>
              <a:rPr lang="uk-UA" sz="2800" dirty="0">
                <a:solidFill>
                  <a:srgbClr val="FFFF00"/>
                </a:solidFill>
              </a:rPr>
              <a:t> </a:t>
            </a:r>
            <a:r>
              <a:rPr lang="uk-UA" sz="2800" dirty="0"/>
              <a:t>– очищення кров'яного русла від продуктів фагоцитозу </a:t>
            </a:r>
            <a:r>
              <a:rPr lang="uk-UA" sz="2800" dirty="0" err="1"/>
              <a:t>небактерійної</a:t>
            </a:r>
            <a:r>
              <a:rPr lang="uk-UA" sz="2800" dirty="0"/>
              <a:t> природи. </a:t>
            </a:r>
          </a:p>
          <a:p>
            <a:pPr marL="514350" indent="-514350">
              <a:buAutoNum type="arabicPeriod"/>
            </a:pPr>
            <a:r>
              <a:rPr lang="uk-UA" sz="2800" dirty="0">
                <a:solidFill>
                  <a:srgbClr val="FFFF00"/>
                </a:solidFill>
              </a:rPr>
              <a:t>Репаративна</a:t>
            </a:r>
            <a:r>
              <a:rPr lang="uk-UA" sz="2800" dirty="0"/>
              <a:t> – загоєння пошкоджень і відновлення цілісності й життєздатності кровоносних судин і тканин.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866560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1296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Фактори, що підтримують рідкий стан крові: </a:t>
            </a:r>
          </a:p>
          <a:p>
            <a:endParaRPr lang="uk-UA" sz="3200" dirty="0">
              <a:solidFill>
                <a:srgbClr val="FFFF00"/>
              </a:solidFill>
            </a:endParaRPr>
          </a:p>
          <a:p>
            <a:pPr marL="514350" indent="-514350">
              <a:buAutoNum type="arabicParenR"/>
            </a:pPr>
            <a:r>
              <a:rPr lang="uk-UA" sz="3200" dirty="0" err="1">
                <a:solidFill>
                  <a:srgbClr val="FFFF00"/>
                </a:solidFill>
              </a:rPr>
              <a:t>тромборезистентність</a:t>
            </a:r>
            <a:r>
              <a:rPr lang="uk-UA" sz="3200" dirty="0">
                <a:solidFill>
                  <a:srgbClr val="FFFF00"/>
                </a:solidFill>
              </a:rPr>
              <a:t> </a:t>
            </a:r>
            <a:r>
              <a:rPr lang="uk-UA" sz="3200" dirty="0"/>
              <a:t>ендотелію стінки судин; </a:t>
            </a:r>
          </a:p>
          <a:p>
            <a:pPr marL="514350" indent="-514350">
              <a:buAutoNum type="arabicParenR"/>
            </a:pPr>
            <a:r>
              <a:rPr lang="uk-UA" sz="3200" dirty="0">
                <a:solidFill>
                  <a:srgbClr val="FFFF00"/>
                </a:solidFill>
              </a:rPr>
              <a:t>неактивний стан </a:t>
            </a:r>
            <a:r>
              <a:rPr lang="uk-UA" sz="3200" dirty="0"/>
              <a:t>плазмових факторів згортання крові; </a:t>
            </a:r>
          </a:p>
          <a:p>
            <a:pPr marL="514350" indent="-514350">
              <a:buAutoNum type="arabicParenR"/>
            </a:pPr>
            <a:r>
              <a:rPr lang="uk-UA" sz="3200" dirty="0">
                <a:solidFill>
                  <a:srgbClr val="FFFF00"/>
                </a:solidFill>
              </a:rPr>
              <a:t>присутність</a:t>
            </a:r>
            <a:r>
              <a:rPr lang="uk-UA" sz="3200" dirty="0"/>
              <a:t> у крові </a:t>
            </a:r>
            <a:r>
              <a:rPr lang="uk-UA" sz="3200" dirty="0">
                <a:solidFill>
                  <a:srgbClr val="FFFF00"/>
                </a:solidFill>
              </a:rPr>
              <a:t>природних антикоагулянтів</a:t>
            </a:r>
            <a:r>
              <a:rPr lang="uk-UA" sz="3200" dirty="0"/>
              <a:t>; </a:t>
            </a:r>
          </a:p>
          <a:p>
            <a:pPr marL="514350" indent="-514350">
              <a:buAutoNum type="arabicParenR"/>
            </a:pPr>
            <a:r>
              <a:rPr lang="uk-UA" sz="3200" dirty="0">
                <a:solidFill>
                  <a:srgbClr val="FFFF00"/>
                </a:solidFill>
              </a:rPr>
              <a:t>наявність</a:t>
            </a:r>
            <a:r>
              <a:rPr lang="uk-UA" sz="3200" dirty="0"/>
              <a:t> системи фібринолізу; </a:t>
            </a:r>
          </a:p>
          <a:p>
            <a:pPr marL="514350" indent="-514350">
              <a:buAutoNum type="arabicParenR"/>
            </a:pPr>
            <a:r>
              <a:rPr lang="uk-UA" sz="3200" dirty="0">
                <a:solidFill>
                  <a:srgbClr val="FFFF00"/>
                </a:solidFill>
              </a:rPr>
              <a:t>безперервний</a:t>
            </a:r>
            <a:r>
              <a:rPr lang="uk-UA" sz="3200" dirty="0"/>
              <a:t> циркулюючий </a:t>
            </a:r>
            <a:r>
              <a:rPr lang="uk-UA" sz="3200" dirty="0">
                <a:solidFill>
                  <a:srgbClr val="FFFF00"/>
                </a:solidFill>
              </a:rPr>
              <a:t>потік крові.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2749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880" y="188640"/>
            <a:ext cx="892561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err="1">
                <a:solidFill>
                  <a:srgbClr val="FFFF00"/>
                </a:solidFill>
              </a:rPr>
              <a:t>Тромборезистентність</a:t>
            </a:r>
            <a:r>
              <a:rPr lang="uk-UA" sz="2800" dirty="0">
                <a:solidFill>
                  <a:srgbClr val="FFFF00"/>
                </a:solidFill>
              </a:rPr>
              <a:t> ендотелію судин забезпечується за рахунок </a:t>
            </a:r>
            <a:r>
              <a:rPr lang="uk-UA" sz="2800" dirty="0" err="1">
                <a:solidFill>
                  <a:srgbClr val="FFFF00"/>
                </a:solidFill>
              </a:rPr>
              <a:t>антиагрегантних</a:t>
            </a:r>
            <a:r>
              <a:rPr lang="uk-UA" sz="2800" dirty="0">
                <a:solidFill>
                  <a:srgbClr val="FFFF00"/>
                </a:solidFill>
              </a:rPr>
              <a:t>, </a:t>
            </a:r>
            <a:r>
              <a:rPr lang="uk-UA" sz="2800" dirty="0" err="1">
                <a:solidFill>
                  <a:srgbClr val="FFFF00"/>
                </a:solidFill>
              </a:rPr>
              <a:t>антикоагулянтних</a:t>
            </a:r>
            <a:r>
              <a:rPr lang="uk-UA" sz="2800" dirty="0">
                <a:solidFill>
                  <a:srgbClr val="FFFF00"/>
                </a:solidFill>
              </a:rPr>
              <a:t> і </a:t>
            </a:r>
            <a:r>
              <a:rPr lang="uk-UA" sz="2800" dirty="0" err="1">
                <a:solidFill>
                  <a:srgbClr val="FFFF00"/>
                </a:solidFill>
              </a:rPr>
              <a:t>фібринолітичних</a:t>
            </a:r>
            <a:r>
              <a:rPr lang="uk-UA" sz="2800" dirty="0">
                <a:solidFill>
                  <a:srgbClr val="FFFF00"/>
                </a:solidFill>
              </a:rPr>
              <a:t> властивостей. </a:t>
            </a:r>
          </a:p>
          <a:p>
            <a:endParaRPr lang="uk-UA" sz="2800" dirty="0">
              <a:solidFill>
                <a:srgbClr val="FFFF00"/>
              </a:solidFill>
            </a:endParaRPr>
          </a:p>
          <a:p>
            <a:r>
              <a:rPr lang="uk-UA" sz="2800" dirty="0" err="1">
                <a:solidFill>
                  <a:srgbClr val="FFFF00"/>
                </a:solidFill>
              </a:rPr>
              <a:t>Антиагреганті</a:t>
            </a:r>
            <a:r>
              <a:rPr lang="uk-UA" sz="2800" dirty="0">
                <a:solidFill>
                  <a:srgbClr val="FFFF00"/>
                </a:solidFill>
              </a:rPr>
              <a:t> властивості: </a:t>
            </a:r>
          </a:p>
          <a:p>
            <a:endParaRPr lang="uk-UA" sz="2800" dirty="0">
              <a:solidFill>
                <a:srgbClr val="FFFF00"/>
              </a:solidFill>
            </a:endParaRPr>
          </a:p>
          <a:p>
            <a:pPr marL="514350" indent="-514350">
              <a:buAutoNum type="arabicParenR"/>
            </a:pPr>
            <a:r>
              <a:rPr lang="uk-UA" sz="2800" dirty="0">
                <a:solidFill>
                  <a:srgbClr val="FFFF00"/>
                </a:solidFill>
              </a:rPr>
              <a:t>синтез </a:t>
            </a:r>
            <a:r>
              <a:rPr lang="uk-UA" sz="2800" dirty="0" err="1">
                <a:solidFill>
                  <a:srgbClr val="FFFF00"/>
                </a:solidFill>
              </a:rPr>
              <a:t>простацикліну</a:t>
            </a:r>
            <a:r>
              <a:rPr lang="uk-UA" sz="2800" dirty="0">
                <a:solidFill>
                  <a:srgbClr val="FFFF00"/>
                </a:solidFill>
              </a:rPr>
              <a:t>, </a:t>
            </a:r>
            <a:r>
              <a:rPr lang="uk-UA" sz="2800" dirty="0"/>
              <a:t>який володіє </a:t>
            </a:r>
            <a:r>
              <a:rPr lang="uk-UA" sz="2800" dirty="0" err="1"/>
              <a:t>антиагрегаційною</a:t>
            </a:r>
            <a:r>
              <a:rPr lang="uk-UA" sz="2800" dirty="0"/>
              <a:t> та судинорозширювальною дією; </a:t>
            </a:r>
          </a:p>
          <a:p>
            <a:pPr marL="514350" indent="-514350">
              <a:buAutoNum type="arabicParenR"/>
            </a:pPr>
            <a:r>
              <a:rPr lang="uk-UA" sz="2800" dirty="0">
                <a:solidFill>
                  <a:srgbClr val="FFFF00"/>
                </a:solidFill>
              </a:rPr>
              <a:t>синтез оксиду азоту, </a:t>
            </a:r>
            <a:r>
              <a:rPr lang="uk-UA" sz="2800" dirty="0"/>
              <a:t>що володіє </a:t>
            </a:r>
            <a:r>
              <a:rPr lang="uk-UA" sz="2800" dirty="0" err="1"/>
              <a:t>антиагрегаційною</a:t>
            </a:r>
            <a:r>
              <a:rPr lang="uk-UA" sz="2800" dirty="0"/>
              <a:t> та судинорозширювальною дією; </a:t>
            </a:r>
          </a:p>
          <a:p>
            <a:pPr marL="514350" indent="-514350">
              <a:buAutoNum type="arabicParenR"/>
            </a:pPr>
            <a:r>
              <a:rPr lang="uk-UA" sz="2800" dirty="0">
                <a:solidFill>
                  <a:srgbClr val="FFFF00"/>
                </a:solidFill>
              </a:rPr>
              <a:t>синтез </a:t>
            </a:r>
            <a:r>
              <a:rPr lang="uk-UA" sz="2800" dirty="0" err="1">
                <a:solidFill>
                  <a:srgbClr val="FFFF00"/>
                </a:solidFill>
              </a:rPr>
              <a:t>ендотелінів</a:t>
            </a:r>
            <a:r>
              <a:rPr lang="uk-UA" sz="2800" dirty="0">
                <a:solidFill>
                  <a:srgbClr val="FFFF00"/>
                </a:solidFill>
              </a:rPr>
              <a:t>, </a:t>
            </a:r>
            <a:r>
              <a:rPr lang="uk-UA" sz="2800" dirty="0"/>
              <a:t>які звужують судини і перешкоджають агрегації тромбоцитів.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69994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85698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 err="1">
                <a:solidFill>
                  <a:srgbClr val="FFFF00"/>
                </a:solidFill>
              </a:rPr>
              <a:t>Антикоагулянтні</a:t>
            </a:r>
            <a:r>
              <a:rPr lang="uk-UA" sz="3600" dirty="0">
                <a:solidFill>
                  <a:srgbClr val="FFFF00"/>
                </a:solidFill>
              </a:rPr>
              <a:t> властивості: </a:t>
            </a:r>
          </a:p>
          <a:p>
            <a:endParaRPr lang="uk-UA" sz="2800" dirty="0">
              <a:solidFill>
                <a:srgbClr val="FFFF00"/>
              </a:solidFill>
            </a:endParaRPr>
          </a:p>
          <a:p>
            <a:endParaRPr lang="uk-UA" sz="2800" dirty="0">
              <a:solidFill>
                <a:srgbClr val="FFFF00"/>
              </a:solidFill>
            </a:endParaRPr>
          </a:p>
          <a:p>
            <a:pPr marL="514350" indent="-514350">
              <a:buAutoNum type="arabicParenR"/>
            </a:pPr>
            <a:r>
              <a:rPr lang="uk-UA" sz="2800" dirty="0">
                <a:solidFill>
                  <a:srgbClr val="FFFF00"/>
                </a:solidFill>
              </a:rPr>
              <a:t>синтез</a:t>
            </a:r>
            <a:r>
              <a:rPr lang="uk-UA" sz="2800" dirty="0"/>
              <a:t> природного антикоагулянту </a:t>
            </a:r>
            <a:r>
              <a:rPr lang="uk-UA" sz="2800" dirty="0" err="1">
                <a:solidFill>
                  <a:srgbClr val="FFFF00"/>
                </a:solidFill>
              </a:rPr>
              <a:t>антитромбіну</a:t>
            </a:r>
            <a:r>
              <a:rPr lang="uk-UA" sz="2800" dirty="0">
                <a:solidFill>
                  <a:srgbClr val="FFFF00"/>
                </a:solidFill>
              </a:rPr>
              <a:t> III</a:t>
            </a:r>
            <a:r>
              <a:rPr lang="uk-UA" sz="2800" dirty="0"/>
              <a:t>, який </a:t>
            </a:r>
            <a:r>
              <a:rPr lang="uk-UA" sz="2800" dirty="0" err="1"/>
              <a:t>інактивує</a:t>
            </a:r>
            <a:r>
              <a:rPr lang="uk-UA" sz="2800" dirty="0"/>
              <a:t> тромбін. </a:t>
            </a:r>
            <a:r>
              <a:rPr lang="uk-UA" sz="2800" dirty="0" err="1"/>
              <a:t>Антитромбін</a:t>
            </a:r>
            <a:r>
              <a:rPr lang="uk-UA" sz="2800" dirty="0"/>
              <a:t> III взаємодіє з гепарином, утворюючи </a:t>
            </a:r>
            <a:r>
              <a:rPr lang="uk-UA" sz="2800" dirty="0" err="1"/>
              <a:t>антикоагулянтний</a:t>
            </a:r>
            <a:r>
              <a:rPr lang="uk-UA" sz="2800" dirty="0"/>
              <a:t> потенціал на межі крові і стінки судини; </a:t>
            </a:r>
          </a:p>
          <a:p>
            <a:endParaRPr lang="uk-UA" sz="2800" dirty="0"/>
          </a:p>
          <a:p>
            <a:pPr marL="514350" indent="-514350">
              <a:buAutoNum type="arabicParenR"/>
            </a:pPr>
            <a:r>
              <a:rPr lang="uk-UA" sz="2800" dirty="0">
                <a:solidFill>
                  <a:srgbClr val="FFFF00"/>
                </a:solidFill>
              </a:rPr>
              <a:t>синтез </a:t>
            </a:r>
            <a:r>
              <a:rPr lang="uk-UA" sz="2800" dirty="0" err="1">
                <a:solidFill>
                  <a:srgbClr val="FFFF00"/>
                </a:solidFill>
              </a:rPr>
              <a:t>тромбомодуліну</a:t>
            </a:r>
            <a:r>
              <a:rPr lang="uk-UA" sz="2800" dirty="0"/>
              <a:t>, який пов'язує активний фермент тромбін та порушує процес утворення фібрину за рахунок активації природного антикоагулянту протеїну С.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120812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903649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err="1">
                <a:solidFill>
                  <a:srgbClr val="FFFF00"/>
                </a:solidFill>
              </a:rPr>
              <a:t>Фібринолітичні</a:t>
            </a:r>
            <a:r>
              <a:rPr lang="uk-UA" sz="2800" dirty="0">
                <a:solidFill>
                  <a:srgbClr val="FFFF00"/>
                </a:solidFill>
              </a:rPr>
              <a:t> властивості </a:t>
            </a:r>
            <a:r>
              <a:rPr lang="uk-UA" sz="2800" dirty="0"/>
              <a:t>забезпечуються синтезом тканинного активатора </a:t>
            </a:r>
            <a:r>
              <a:rPr lang="uk-UA" sz="2800" dirty="0" err="1">
                <a:solidFill>
                  <a:srgbClr val="FFFF00"/>
                </a:solidFill>
              </a:rPr>
              <a:t>плазміногену</a:t>
            </a:r>
            <a:r>
              <a:rPr lang="uk-UA" sz="2800" dirty="0"/>
              <a:t>, який є потужним </a:t>
            </a:r>
            <a:r>
              <a:rPr lang="uk-UA" sz="2800" dirty="0">
                <a:solidFill>
                  <a:srgbClr val="FFFF00"/>
                </a:solidFill>
              </a:rPr>
              <a:t>активатором</a:t>
            </a:r>
            <a:r>
              <a:rPr lang="uk-UA" sz="2800" dirty="0"/>
              <a:t> системи фібринолізу. </a:t>
            </a:r>
          </a:p>
          <a:p>
            <a:endParaRPr lang="uk-UA" sz="2800" dirty="0"/>
          </a:p>
          <a:p>
            <a:r>
              <a:rPr lang="uk-UA" sz="2800" dirty="0">
                <a:solidFill>
                  <a:srgbClr val="FFFF00"/>
                </a:solidFill>
              </a:rPr>
              <a:t>Розрізняють два механізми гемостазу: </a:t>
            </a:r>
          </a:p>
          <a:p>
            <a:endParaRPr lang="uk-UA" sz="2800" dirty="0">
              <a:solidFill>
                <a:srgbClr val="FFFF00"/>
              </a:solidFill>
            </a:endParaRPr>
          </a:p>
          <a:p>
            <a:pPr marL="514350" indent="-514350">
              <a:buAutoNum type="arabicParenR"/>
            </a:pPr>
            <a:r>
              <a:rPr lang="uk-UA" sz="2800" dirty="0" err="1">
                <a:solidFill>
                  <a:srgbClr val="FFFF00"/>
                </a:solidFill>
              </a:rPr>
              <a:t>судинно-тромбоцитарний</a:t>
            </a:r>
            <a:r>
              <a:rPr lang="uk-UA" sz="2800" dirty="0">
                <a:solidFill>
                  <a:srgbClr val="FFFF00"/>
                </a:solidFill>
              </a:rPr>
              <a:t> (</a:t>
            </a:r>
            <a:r>
              <a:rPr lang="uk-UA" sz="2800" dirty="0" err="1">
                <a:solidFill>
                  <a:srgbClr val="FFFF00"/>
                </a:solidFill>
              </a:rPr>
              <a:t>мікроциркулярний</a:t>
            </a:r>
            <a:r>
              <a:rPr lang="uk-UA" sz="2800" dirty="0">
                <a:solidFill>
                  <a:srgbClr val="FFFF00"/>
                </a:solidFill>
              </a:rPr>
              <a:t>); </a:t>
            </a:r>
          </a:p>
          <a:p>
            <a:pPr marL="514350" indent="-514350">
              <a:buAutoNum type="arabicParenR"/>
            </a:pPr>
            <a:r>
              <a:rPr lang="uk-UA" sz="2800" dirty="0" err="1">
                <a:solidFill>
                  <a:srgbClr val="FFFF00"/>
                </a:solidFill>
              </a:rPr>
              <a:t>коагуляційний</a:t>
            </a:r>
            <a:r>
              <a:rPr lang="uk-UA" sz="2800" dirty="0">
                <a:solidFill>
                  <a:srgbClr val="FFFF00"/>
                </a:solidFill>
              </a:rPr>
              <a:t> (згортання крові). </a:t>
            </a:r>
          </a:p>
          <a:p>
            <a:pPr marL="514350" indent="-514350">
              <a:buAutoNum type="arabicParenR"/>
            </a:pPr>
            <a:endParaRPr lang="uk-UA" sz="2800" dirty="0"/>
          </a:p>
          <a:p>
            <a:r>
              <a:rPr lang="uk-UA" sz="2800" dirty="0"/>
              <a:t>Повноцінна </a:t>
            </a:r>
            <a:r>
              <a:rPr lang="uk-UA" sz="2800" dirty="0" err="1">
                <a:solidFill>
                  <a:srgbClr val="FFFF00"/>
                </a:solidFill>
              </a:rPr>
              <a:t>гемостатична</a:t>
            </a:r>
            <a:r>
              <a:rPr lang="uk-UA" sz="2800" dirty="0">
                <a:solidFill>
                  <a:srgbClr val="FFFF00"/>
                </a:solidFill>
              </a:rPr>
              <a:t> функція</a:t>
            </a:r>
            <a:r>
              <a:rPr lang="uk-UA" sz="2800" dirty="0"/>
              <a:t> організму можлива за умови тісної взаємодії цих двох механізмів.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437462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487" y="56424"/>
            <a:ext cx="77716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dirty="0" err="1"/>
              <a:t>Судинно-тромбоцитарний</a:t>
            </a:r>
            <a:r>
              <a:rPr lang="uk-UA" sz="3200" dirty="0"/>
              <a:t> гемостаз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629980"/>
            <a:ext cx="83529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uk-UA" sz="2800" dirty="0">
                <a:solidFill>
                  <a:srgbClr val="FFFF00"/>
                </a:solidFill>
              </a:rPr>
              <a:t>Рефлекторний спазм судин </a:t>
            </a:r>
          </a:p>
          <a:p>
            <a:pPr marL="342900" indent="-342900">
              <a:buAutoNum type="arabicPeriod"/>
            </a:pPr>
            <a:endParaRPr lang="uk-UA" sz="2800" dirty="0"/>
          </a:p>
          <a:p>
            <a:pPr marL="342900" indent="-342900">
              <a:buAutoNum type="arabicPeriod"/>
            </a:pPr>
            <a:r>
              <a:rPr lang="uk-UA" sz="2800" dirty="0">
                <a:solidFill>
                  <a:srgbClr val="FFFF00"/>
                </a:solidFill>
              </a:rPr>
              <a:t>Адгезія - приклеювання тромбоцитів до місця пошкодження. </a:t>
            </a:r>
            <a:r>
              <a:rPr lang="uk-UA" sz="2800" dirty="0"/>
              <a:t>До волокон колагену прилипають тромбоцити. Тромбоцит змінює свою форму і викидає псевдоподії. Найважливішим плазмовим фактором адгезії тромбоцитів є </a:t>
            </a:r>
            <a:r>
              <a:rPr lang="uk-UA" sz="2800" dirty="0" err="1"/>
              <a:t>синтезуємий</a:t>
            </a:r>
            <a:r>
              <a:rPr lang="uk-UA" sz="2800" dirty="0"/>
              <a:t> </a:t>
            </a:r>
            <a:r>
              <a:rPr lang="uk-UA" sz="2800" dirty="0">
                <a:solidFill>
                  <a:srgbClr val="FFFF00"/>
                </a:solidFill>
              </a:rPr>
              <a:t>фактор </a:t>
            </a:r>
            <a:r>
              <a:rPr lang="uk-UA" sz="2800" dirty="0" err="1">
                <a:solidFill>
                  <a:srgbClr val="FFFF00"/>
                </a:solidFill>
              </a:rPr>
              <a:t>Віллебранда</a:t>
            </a:r>
            <a:r>
              <a:rPr lang="uk-UA" sz="2800" dirty="0"/>
              <a:t>. До нього, а також до </a:t>
            </a:r>
            <a:r>
              <a:rPr lang="uk-UA" sz="2800" dirty="0" err="1"/>
              <a:t>фібронектину</a:t>
            </a:r>
            <a:r>
              <a:rPr lang="uk-UA" sz="2800" dirty="0"/>
              <a:t> і колагену пошкоджених тканин активно прилипають тромбоцити своїми рецепторами </a:t>
            </a:r>
            <a:r>
              <a:rPr lang="uk-UA" sz="2800" dirty="0" err="1"/>
              <a:t>глікопротеїнів</a:t>
            </a:r>
            <a:r>
              <a:rPr lang="uk-UA" sz="2800" dirty="0"/>
              <a:t> I і II. Це </a:t>
            </a:r>
            <a:r>
              <a:rPr lang="uk-UA" sz="2800" dirty="0">
                <a:solidFill>
                  <a:srgbClr val="FFFF00"/>
                </a:solidFill>
              </a:rPr>
              <a:t>перша початкова хвиля агрегації.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789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92971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3. Зворотна агрегація (скупчення) тромбоцитів. </a:t>
            </a:r>
            <a:r>
              <a:rPr lang="uk-UA" sz="3200" dirty="0"/>
              <a:t>Поява ниткових відростків, зміна форми тромбоцитів відбувається ще при підході до місця пошкодження. Це сприяє «склеюванню» тромбоцитів один з одним (по 10-20) і прилипання в такому вигляді до стінки судини. Внаслідок цього формується </a:t>
            </a:r>
            <a:r>
              <a:rPr lang="uk-UA" sz="3200" dirty="0">
                <a:solidFill>
                  <a:srgbClr val="FFFF00"/>
                </a:solidFill>
              </a:rPr>
              <a:t>первинний</a:t>
            </a:r>
            <a:r>
              <a:rPr lang="uk-UA" sz="3200" dirty="0"/>
              <a:t>, так званий </a:t>
            </a:r>
            <a:r>
              <a:rPr lang="uk-UA" sz="3200" dirty="0">
                <a:solidFill>
                  <a:srgbClr val="FFFF00"/>
                </a:solidFill>
              </a:rPr>
              <a:t>білий тромб</a:t>
            </a:r>
            <a:r>
              <a:rPr lang="uk-UA" sz="3200" dirty="0"/>
              <a:t>, що прикриває ушкоджену ділянку. Але він ще не щільний і може пропускати плазму крові.</a:t>
            </a: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8582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4. Необоротна агрегація тромбоцитів </a:t>
            </a:r>
            <a:r>
              <a:rPr lang="uk-UA" sz="3200" dirty="0"/>
              <a:t>- наступний етап перетворення білого тромбу. Основним стимулятором зміцнення тромбу є </a:t>
            </a:r>
            <a:r>
              <a:rPr lang="uk-UA" sz="3200" dirty="0">
                <a:solidFill>
                  <a:srgbClr val="FFFF00"/>
                </a:solidFill>
              </a:rPr>
              <a:t>тромбін</a:t>
            </a:r>
            <a:r>
              <a:rPr lang="uk-UA" sz="3200" dirty="0"/>
              <a:t>, який (через 5-10 с після пошкодження) утворився під час реакцій </a:t>
            </a:r>
            <a:r>
              <a:rPr lang="uk-UA" sz="3200" dirty="0" err="1"/>
              <a:t>коагуляційного</a:t>
            </a:r>
            <a:r>
              <a:rPr lang="uk-UA" sz="3200" dirty="0"/>
              <a:t> гемостазу, що відбуваються паралельно. Важливо те, що тромбін викликає агрегацію у дозах, значно менше тих, які потрібні для створення справжнього тромбу.</a:t>
            </a:r>
            <a:br>
              <a:rPr lang="ru-RU" sz="3200" dirty="0"/>
            </a:br>
            <a:endParaRPr lang="ru-RU" sz="3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57256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5. </a:t>
            </a:r>
            <a:r>
              <a:rPr lang="uk-UA" sz="3200" dirty="0" err="1">
                <a:solidFill>
                  <a:srgbClr val="FFFF00"/>
                </a:solidFill>
              </a:rPr>
              <a:t>Ретракція</a:t>
            </a:r>
            <a:r>
              <a:rPr lang="uk-UA" sz="3200" dirty="0">
                <a:solidFill>
                  <a:srgbClr val="FFFF00"/>
                </a:solidFill>
              </a:rPr>
              <a:t> </a:t>
            </a:r>
            <a:r>
              <a:rPr lang="uk-UA" sz="3200" dirty="0" err="1">
                <a:solidFill>
                  <a:srgbClr val="FFFF00"/>
                </a:solidFill>
              </a:rPr>
              <a:t>тромбоцитарного</a:t>
            </a:r>
            <a:r>
              <a:rPr lang="uk-UA" sz="3200" dirty="0">
                <a:solidFill>
                  <a:srgbClr val="FFFF00"/>
                </a:solidFill>
              </a:rPr>
              <a:t> тромбу. </a:t>
            </a:r>
            <a:r>
              <a:rPr lang="uk-UA" sz="3200" dirty="0"/>
              <a:t>Із зруйнованих тромбоцитів виходить пластинчастий фактор </a:t>
            </a:r>
            <a:r>
              <a:rPr lang="uk-UA" sz="3200" dirty="0">
                <a:solidFill>
                  <a:srgbClr val="FFFF00"/>
                </a:solidFill>
              </a:rPr>
              <a:t>(ПФ-6)</a:t>
            </a:r>
            <a:r>
              <a:rPr lang="uk-UA" sz="3200" dirty="0"/>
              <a:t> - </a:t>
            </a:r>
            <a:r>
              <a:rPr lang="uk-UA" sz="3200" dirty="0" err="1"/>
              <a:t>тромбостенін</a:t>
            </a:r>
            <a:r>
              <a:rPr lang="uk-UA" sz="3200" dirty="0"/>
              <a:t>. ПФ-6 нагадує актоміозин. Він здатний скорочуватися і тим самим зменшувати розмір і ущільнювати згусток. В агрегації тромбоцитів, крім названих факторів, що беруть участь небілкові (Са2 +, Mg2 +) та плазмові білкові </a:t>
            </a:r>
            <a:r>
              <a:rPr lang="uk-UA" sz="3200" dirty="0" err="1"/>
              <a:t>кофактори</a:t>
            </a:r>
            <a:r>
              <a:rPr lang="uk-UA" sz="3200" dirty="0"/>
              <a:t> (альбумін, фібриноген та </a:t>
            </a:r>
            <a:r>
              <a:rPr lang="uk-UA" sz="3200" dirty="0" err="1"/>
              <a:t>ін</a:t>
            </a:r>
            <a:r>
              <a:rPr lang="uk-UA" sz="3200" dirty="0"/>
              <a:t>).</a:t>
            </a:r>
            <a:endParaRPr lang="ru-RU" sz="3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082" y="188640"/>
            <a:ext cx="911591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600" dirty="0" err="1">
                <a:solidFill>
                  <a:srgbClr val="FFFF00"/>
                </a:solidFill>
              </a:rPr>
              <a:t>Коагуляційний</a:t>
            </a:r>
            <a:r>
              <a:rPr lang="uk-UA" sz="2600" dirty="0">
                <a:solidFill>
                  <a:srgbClr val="FFFF00"/>
                </a:solidFill>
              </a:rPr>
              <a:t> гемостаз забезпечує зупинку кровотечі в судинах м'язового типу. </a:t>
            </a:r>
          </a:p>
          <a:p>
            <a:r>
              <a:rPr lang="uk-UA" sz="2600" dirty="0">
                <a:solidFill>
                  <a:srgbClr val="FFFF00"/>
                </a:solidFill>
              </a:rPr>
              <a:t>Зупинка</a:t>
            </a:r>
            <a:r>
              <a:rPr lang="uk-UA" sz="2600" dirty="0"/>
              <a:t> кровотечі здійснюється за рахунок згортання крові – </a:t>
            </a:r>
            <a:r>
              <a:rPr lang="uk-UA" sz="2600" dirty="0" err="1">
                <a:solidFill>
                  <a:srgbClr val="FFFF00"/>
                </a:solidFill>
              </a:rPr>
              <a:t>гемокоагуляції</a:t>
            </a:r>
            <a:r>
              <a:rPr lang="uk-UA" sz="2600" dirty="0"/>
              <a:t>. </a:t>
            </a:r>
          </a:p>
          <a:p>
            <a:r>
              <a:rPr lang="uk-UA" sz="2600" dirty="0"/>
              <a:t>Процес </a:t>
            </a:r>
            <a:r>
              <a:rPr lang="uk-UA" sz="2600" dirty="0">
                <a:solidFill>
                  <a:srgbClr val="FFFF00"/>
                </a:solidFill>
              </a:rPr>
              <a:t>згортання</a:t>
            </a:r>
            <a:r>
              <a:rPr lang="uk-UA" sz="2600" dirty="0"/>
              <a:t> крові полягає в </a:t>
            </a:r>
            <a:r>
              <a:rPr lang="uk-UA" sz="2600" dirty="0">
                <a:solidFill>
                  <a:srgbClr val="FFFF00"/>
                </a:solidFill>
              </a:rPr>
              <a:t>переході</a:t>
            </a:r>
            <a:r>
              <a:rPr lang="uk-UA" sz="2600" dirty="0"/>
              <a:t> розчинного білка плазми </a:t>
            </a:r>
            <a:r>
              <a:rPr lang="uk-UA" sz="2600" dirty="0">
                <a:solidFill>
                  <a:srgbClr val="FFFF00"/>
                </a:solidFill>
              </a:rPr>
              <a:t>фібриногену</a:t>
            </a:r>
            <a:r>
              <a:rPr lang="uk-UA" sz="2600" dirty="0"/>
              <a:t> в нерозчинний білок </a:t>
            </a:r>
            <a:r>
              <a:rPr lang="uk-UA" sz="2600" dirty="0">
                <a:solidFill>
                  <a:srgbClr val="FFFF00"/>
                </a:solidFill>
              </a:rPr>
              <a:t>фібрин</a:t>
            </a:r>
            <a:r>
              <a:rPr lang="uk-UA" sz="2600" dirty="0"/>
              <a:t>. </a:t>
            </a:r>
          </a:p>
          <a:p>
            <a:r>
              <a:rPr lang="uk-UA" sz="2600" dirty="0"/>
              <a:t>Кров з рідкого стану переходить у желеподібний, утворюється згусток, який закриває просвіт судини. </a:t>
            </a:r>
          </a:p>
          <a:p>
            <a:r>
              <a:rPr lang="uk-UA" sz="2600" dirty="0"/>
              <a:t>Згусток складається з фібрину і осілих формених елементів крові – еритроцитів. </a:t>
            </a:r>
          </a:p>
          <a:p>
            <a:r>
              <a:rPr lang="uk-UA" sz="2600" dirty="0"/>
              <a:t>Згусток, прикріплений до стінки судини, називається </a:t>
            </a:r>
            <a:r>
              <a:rPr lang="uk-UA" sz="2600" dirty="0">
                <a:solidFill>
                  <a:srgbClr val="FFFF00"/>
                </a:solidFill>
              </a:rPr>
              <a:t>тромбом</a:t>
            </a:r>
            <a:r>
              <a:rPr lang="uk-UA" sz="2600" dirty="0"/>
              <a:t>, він піддається надалі </a:t>
            </a:r>
            <a:r>
              <a:rPr lang="uk-UA" sz="2600" dirty="0" err="1">
                <a:solidFill>
                  <a:srgbClr val="FFFF00"/>
                </a:solidFill>
              </a:rPr>
              <a:t>ретракції</a:t>
            </a:r>
            <a:r>
              <a:rPr lang="uk-UA" sz="2600" dirty="0">
                <a:solidFill>
                  <a:srgbClr val="FFFF00"/>
                </a:solidFill>
              </a:rPr>
              <a:t> </a:t>
            </a:r>
            <a:r>
              <a:rPr lang="uk-UA" sz="2600" dirty="0"/>
              <a:t>(скороченню) і </a:t>
            </a:r>
            <a:r>
              <a:rPr lang="uk-UA" sz="2600" dirty="0">
                <a:solidFill>
                  <a:srgbClr val="FFFF00"/>
                </a:solidFill>
              </a:rPr>
              <a:t>фібринолізу</a:t>
            </a:r>
            <a:r>
              <a:rPr lang="uk-UA" sz="2600" dirty="0"/>
              <a:t> (розчиненню). </a:t>
            </a:r>
          </a:p>
          <a:p>
            <a:r>
              <a:rPr lang="uk-UA" sz="2600" dirty="0"/>
              <a:t>У згортанні крові беруть участь фактори згортання крові.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9233014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856984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>
                <a:solidFill>
                  <a:srgbClr val="FFFF00"/>
                </a:solidFill>
              </a:rPr>
              <a:t>Фактори згортання формених елементів крові </a:t>
            </a:r>
            <a:r>
              <a:rPr lang="uk-UA" sz="2800" dirty="0"/>
              <a:t>. </a:t>
            </a:r>
          </a:p>
          <a:p>
            <a:r>
              <a:rPr lang="uk-UA" sz="2800" dirty="0" err="1">
                <a:solidFill>
                  <a:srgbClr val="FFFF00"/>
                </a:solidFill>
              </a:rPr>
              <a:t>Еритроцитарні</a:t>
            </a:r>
            <a:r>
              <a:rPr lang="uk-UA" sz="2800" dirty="0"/>
              <a:t>: </a:t>
            </a:r>
          </a:p>
          <a:p>
            <a:pPr marL="514350" indent="-514350">
              <a:buAutoNum type="arabicParenR"/>
            </a:pPr>
            <a:r>
              <a:rPr lang="uk-UA" sz="2800" dirty="0" err="1"/>
              <a:t>фосфоліпідний</a:t>
            </a:r>
            <a:r>
              <a:rPr lang="uk-UA" sz="2800" dirty="0"/>
              <a:t> фактор; </a:t>
            </a:r>
          </a:p>
          <a:p>
            <a:pPr marL="514350" indent="-514350">
              <a:buAutoNum type="arabicParenR"/>
            </a:pPr>
            <a:r>
              <a:rPr lang="uk-UA" sz="2800" dirty="0"/>
              <a:t>велика кількість АДФ; </a:t>
            </a:r>
          </a:p>
          <a:p>
            <a:pPr marL="514350" indent="-514350">
              <a:buAutoNum type="arabicParenR"/>
            </a:pPr>
            <a:r>
              <a:rPr lang="uk-UA" sz="2800" dirty="0" err="1"/>
              <a:t>фібриназа</a:t>
            </a:r>
            <a:r>
              <a:rPr lang="uk-UA" sz="2800" dirty="0"/>
              <a:t>.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Лейкоцитарні</a:t>
            </a:r>
            <a:r>
              <a:rPr lang="uk-UA" sz="2800" dirty="0"/>
              <a:t> – </a:t>
            </a:r>
            <a:r>
              <a:rPr lang="uk-UA" sz="2800" dirty="0" err="1"/>
              <a:t>апопротеін</a:t>
            </a:r>
            <a:r>
              <a:rPr lang="uk-UA" sz="2800" dirty="0"/>
              <a:t> III, значно прискорює згортання крові, що сприяє розвитку поширеного </a:t>
            </a:r>
            <a:r>
              <a:rPr lang="uk-UA" sz="2800" dirty="0" err="1"/>
              <a:t>внутрішньосудинного</a:t>
            </a:r>
            <a:r>
              <a:rPr lang="uk-UA" sz="2800" dirty="0"/>
              <a:t> згортання крові.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Тканинним фактором</a:t>
            </a:r>
            <a:r>
              <a:rPr lang="uk-UA" sz="2800" dirty="0"/>
              <a:t> є </a:t>
            </a:r>
            <a:r>
              <a:rPr lang="uk-UA" sz="2800" dirty="0" err="1"/>
              <a:t>тромбопластин</a:t>
            </a:r>
            <a:r>
              <a:rPr lang="uk-UA" sz="2800" dirty="0"/>
              <a:t>, який міститься в корі головного мозку, легенів, плаценти, ендотелію судин, сприяє розвитку поширеного </a:t>
            </a:r>
            <a:r>
              <a:rPr lang="uk-UA" sz="2800" dirty="0" err="1"/>
              <a:t>внутрішньосудинного</a:t>
            </a:r>
            <a:r>
              <a:rPr lang="uk-UA" sz="2800" dirty="0"/>
              <a:t> згортання крові.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900898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982" y="260648"/>
            <a:ext cx="885698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>
                <a:solidFill>
                  <a:srgbClr val="FFFF00"/>
                </a:solidFill>
              </a:rPr>
              <a:t>Фази згортання крові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Згортання крові – складний ферментативний, ланцюговий (каскадний), матричний процес, сутність якого полягає в переході розчинного білка фібриногену на нерозчинний білок фібрин. </a:t>
            </a:r>
          </a:p>
          <a:p>
            <a:r>
              <a:rPr lang="uk-UA" sz="2800" dirty="0"/>
              <a:t>Процес називається каскадним, так як в ході згортання йде послідовна ланцюгова активація факторів згортання крові. Процес є матричним, так як активація факторів </a:t>
            </a:r>
            <a:r>
              <a:rPr lang="uk-UA" sz="2800" dirty="0" err="1"/>
              <a:t>гемокоагуляції</a:t>
            </a:r>
            <a:r>
              <a:rPr lang="uk-UA" sz="2800" dirty="0"/>
              <a:t> відбувається на матриці. Матрицею служать фосфоліпіди мембран зруйнованих тромбоцитів і уламки клітин тканин.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051536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96" y="332656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600" dirty="0"/>
              <a:t>Сутність </a:t>
            </a:r>
            <a:r>
              <a:rPr lang="uk-UA" sz="2600" dirty="0">
                <a:solidFill>
                  <a:srgbClr val="FFFF00"/>
                </a:solidFill>
              </a:rPr>
              <a:t>першої фази </a:t>
            </a:r>
            <a:r>
              <a:rPr lang="uk-UA" sz="2600" dirty="0"/>
              <a:t>полягає в активації  X-фактора згортання крові і утворення </a:t>
            </a:r>
            <a:r>
              <a:rPr lang="uk-UA" sz="2600" dirty="0" err="1"/>
              <a:t>протромбінази</a:t>
            </a:r>
            <a:r>
              <a:rPr lang="uk-UA" sz="2600" dirty="0"/>
              <a:t>. </a:t>
            </a:r>
          </a:p>
          <a:p>
            <a:r>
              <a:rPr lang="uk-UA" sz="2600" dirty="0" err="1">
                <a:solidFill>
                  <a:srgbClr val="FFFF00"/>
                </a:solidFill>
              </a:rPr>
              <a:t>Протромбіназа</a:t>
            </a:r>
            <a:r>
              <a:rPr lang="uk-UA" sz="2600" dirty="0">
                <a:solidFill>
                  <a:srgbClr val="FFFF00"/>
                </a:solidFill>
              </a:rPr>
              <a:t> </a:t>
            </a:r>
            <a:r>
              <a:rPr lang="uk-UA" sz="2600" dirty="0"/>
              <a:t>– це складний комплекс, що складається з активного X-фактора плазми крові, активного V-фактора плазми крові і третього </a:t>
            </a:r>
            <a:r>
              <a:rPr lang="uk-UA" sz="2600" dirty="0" err="1"/>
              <a:t>тромбоцитарного</a:t>
            </a:r>
            <a:r>
              <a:rPr lang="uk-UA" sz="2600" dirty="0"/>
              <a:t> фактора. </a:t>
            </a:r>
            <a:r>
              <a:rPr lang="uk-UA" sz="2600" dirty="0">
                <a:solidFill>
                  <a:srgbClr val="FFFF00"/>
                </a:solidFill>
              </a:rPr>
              <a:t>Активація</a:t>
            </a:r>
            <a:r>
              <a:rPr lang="uk-UA" sz="2600" dirty="0"/>
              <a:t> X-фактора відбувається двома способами. Поділ ґрунтується на джерелі матриць, на яких відбувається каскад ферментативних процесів. При </a:t>
            </a:r>
            <a:r>
              <a:rPr lang="uk-UA" sz="2600" dirty="0">
                <a:solidFill>
                  <a:srgbClr val="FFFF00"/>
                </a:solidFill>
              </a:rPr>
              <a:t>зовнішньому механізмі активації </a:t>
            </a:r>
            <a:r>
              <a:rPr lang="uk-UA" sz="2600" dirty="0"/>
              <a:t>джерелом матриць є тканинний </a:t>
            </a:r>
            <a:r>
              <a:rPr lang="uk-UA" sz="2600" dirty="0" err="1"/>
              <a:t>тромбопластин</a:t>
            </a:r>
            <a:r>
              <a:rPr lang="uk-UA" sz="2600" dirty="0"/>
              <a:t> (</a:t>
            </a:r>
            <a:r>
              <a:rPr lang="uk-UA" sz="2600" dirty="0" err="1"/>
              <a:t>фосфоліпідні</a:t>
            </a:r>
            <a:r>
              <a:rPr lang="uk-UA" sz="2600" dirty="0"/>
              <a:t> осколки клітинних мембран пошкоджених тканин), при </a:t>
            </a:r>
            <a:r>
              <a:rPr lang="uk-UA" sz="2600" dirty="0">
                <a:solidFill>
                  <a:srgbClr val="FFFF00"/>
                </a:solidFill>
              </a:rPr>
              <a:t>внутрішньому</a:t>
            </a:r>
            <a:r>
              <a:rPr lang="uk-UA" sz="2600" dirty="0"/>
              <a:t> – оголені колагенові волокна, </a:t>
            </a:r>
            <a:r>
              <a:rPr lang="uk-UA" sz="2600" dirty="0" err="1"/>
              <a:t>фосфоліпідні</a:t>
            </a:r>
            <a:r>
              <a:rPr lang="uk-UA" sz="2600" dirty="0"/>
              <a:t> осколки клітинних мембран формених елементів крові.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062876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87154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Сутність другої фази </a:t>
            </a:r>
            <a:r>
              <a:rPr lang="uk-UA" sz="2800" dirty="0"/>
              <a:t>– утворення активного протеолітичного ферменту тромбіну з неактивного попередника протромбіну під впливом </a:t>
            </a:r>
            <a:r>
              <a:rPr lang="uk-UA" sz="2800" dirty="0" err="1"/>
              <a:t>протромбінази</a:t>
            </a:r>
            <a:r>
              <a:rPr lang="uk-UA" sz="2800" dirty="0"/>
              <a:t>. Для здійснення цієї фази необхідні іони </a:t>
            </a:r>
            <a:r>
              <a:rPr lang="uk-UA" sz="2800" dirty="0" err="1"/>
              <a:t>Ca</a:t>
            </a:r>
            <a:r>
              <a:rPr lang="uk-UA" sz="2800" dirty="0"/>
              <a:t>. </a:t>
            </a:r>
          </a:p>
          <a:p>
            <a:endParaRPr lang="uk-UA" sz="2800" dirty="0"/>
          </a:p>
          <a:p>
            <a:r>
              <a:rPr lang="uk-UA" sz="2800" dirty="0">
                <a:solidFill>
                  <a:srgbClr val="FFFF00"/>
                </a:solidFill>
              </a:rPr>
              <a:t>Сутність третьої фази</a:t>
            </a:r>
            <a:r>
              <a:rPr lang="uk-UA" sz="2800" dirty="0"/>
              <a:t> – перехід розчинного білка плазми крові фібриногену в нерозчинний фібрин.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522530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000" y="116632"/>
            <a:ext cx="874846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FFFF00"/>
                </a:solidFill>
              </a:rPr>
              <a:t>Ця фаза здійснюється три 3 стадії. </a:t>
            </a:r>
          </a:p>
          <a:p>
            <a:pPr marL="342900" indent="-342900">
              <a:buAutoNum type="arabicPeriod"/>
            </a:pPr>
            <a:r>
              <a:rPr lang="uk-UA" sz="2400" dirty="0">
                <a:solidFill>
                  <a:srgbClr val="FFFF00"/>
                </a:solidFill>
              </a:rPr>
              <a:t>Протеолітична</a:t>
            </a:r>
            <a:r>
              <a:rPr lang="uk-UA" sz="2400" dirty="0"/>
              <a:t>. Тромбін володіє </a:t>
            </a:r>
            <a:r>
              <a:rPr lang="uk-UA" sz="2400" dirty="0" err="1"/>
              <a:t>естеразною</a:t>
            </a:r>
            <a:r>
              <a:rPr lang="uk-UA" sz="2400" dirty="0"/>
              <a:t> активністю і розщеплює фібриноген з утворенням </a:t>
            </a:r>
            <a:r>
              <a:rPr lang="uk-UA" sz="2400" dirty="0" err="1"/>
              <a:t>фібринмономерів</a:t>
            </a:r>
            <a:r>
              <a:rPr lang="uk-UA" sz="2400" dirty="0"/>
              <a:t>. Каталізатором цієї стадії є іони </a:t>
            </a:r>
            <a:r>
              <a:rPr lang="uk-UA" sz="2400" dirty="0" err="1"/>
              <a:t>Ca</a:t>
            </a:r>
            <a:r>
              <a:rPr lang="uk-UA" sz="2400" dirty="0"/>
              <a:t>, II і IX протромбінові фактори. </a:t>
            </a:r>
          </a:p>
          <a:p>
            <a:pPr marL="342900" indent="-342900">
              <a:buAutoNum type="arabicPeriod"/>
            </a:pPr>
            <a:r>
              <a:rPr lang="uk-UA" sz="2400" dirty="0">
                <a:solidFill>
                  <a:srgbClr val="FFFF00"/>
                </a:solidFill>
              </a:rPr>
              <a:t>Фізико-хімічна, або полімеризаційна, стадія. </a:t>
            </a:r>
            <a:r>
              <a:rPr lang="uk-UA" sz="2400" dirty="0"/>
              <a:t>В її основі лежить спонтанний </a:t>
            </a:r>
            <a:r>
              <a:rPr lang="uk-UA" sz="2400" dirty="0" err="1"/>
              <a:t>самозбірний</a:t>
            </a:r>
            <a:r>
              <a:rPr lang="uk-UA" sz="2400" dirty="0"/>
              <a:t> процес, який призводить до агрегації фібрин-мономерів, що йде за принципом «бік у бік» або «кінець в кінець». </a:t>
            </a:r>
            <a:r>
              <a:rPr lang="uk-UA" sz="2400" dirty="0" err="1"/>
              <a:t>Самозбірка</a:t>
            </a:r>
            <a:r>
              <a:rPr lang="uk-UA" sz="2400" dirty="0"/>
              <a:t> здійснюється шляхом формування поздовжніх і поперечних зв'язків між </a:t>
            </a:r>
            <a:r>
              <a:rPr lang="uk-UA" sz="2400" dirty="0" err="1"/>
              <a:t>фібринмономерами</a:t>
            </a:r>
            <a:r>
              <a:rPr lang="uk-UA" sz="2400" dirty="0"/>
              <a:t> з утворенням фібрин-полімеру (фібрину-S). Волокна фібрину-S легко </a:t>
            </a:r>
            <a:r>
              <a:rPr lang="uk-UA" sz="2400" dirty="0" err="1"/>
              <a:t>лізуються</a:t>
            </a:r>
            <a:r>
              <a:rPr lang="uk-UA" sz="2400" dirty="0"/>
              <a:t> не тільки під впливом плазміну, але і комплексних сполук, які не мають </a:t>
            </a:r>
            <a:r>
              <a:rPr lang="uk-UA" sz="2400" dirty="0" err="1"/>
              <a:t>фібринолітичної</a:t>
            </a:r>
            <a:r>
              <a:rPr lang="uk-UA" sz="2400" dirty="0"/>
              <a:t> активності.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035066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13" y="188640"/>
            <a:ext cx="871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dirty="0">
                <a:solidFill>
                  <a:srgbClr val="FFFF00"/>
                </a:solidFill>
              </a:rPr>
              <a:t>3. Ферментативна. </a:t>
            </a:r>
            <a:r>
              <a:rPr lang="uk-UA" sz="2200" dirty="0"/>
              <a:t>Відбувається стабілізація фібрину в присутності активного XIII фактора плазми крові. Фібрин-S переходить у фібрин-I (нерозчинний фібрин). Фібрин-I прикріплюється до судинної стінки, утворює мережу, де заплутуються формені елементи крові (еритроцити) і утворюється червоний кров'яний тромб, який закриває просвіт пошкодженої судини. Надалі спостерігається </a:t>
            </a:r>
            <a:r>
              <a:rPr lang="uk-UA" sz="2200" dirty="0" err="1"/>
              <a:t>ретракція</a:t>
            </a:r>
            <a:r>
              <a:rPr lang="uk-UA" sz="2200" dirty="0"/>
              <a:t> кров'яного тромбу – нитки фібрину скорочуються, тромб ущільнюється, зменшується в розмірах, з нього видавлюється сироватка, багата ферментом тромбіном. Під впливом тромбіну фібриноген знову переходить у фібрин, за рахунок цього тромб збільшується в розмірах, що сприяє кращій зупинці кровотечі. Процесу </a:t>
            </a:r>
            <a:r>
              <a:rPr lang="uk-UA" sz="2200" dirty="0" err="1"/>
              <a:t>ретракції</a:t>
            </a:r>
            <a:r>
              <a:rPr lang="uk-UA" sz="2200" dirty="0"/>
              <a:t> тромбу сприяє </a:t>
            </a:r>
            <a:r>
              <a:rPr lang="uk-UA" sz="2200" dirty="0" err="1"/>
              <a:t>тромбостенін</a:t>
            </a:r>
            <a:r>
              <a:rPr lang="uk-UA" sz="2200" dirty="0"/>
              <a:t> – контрактивний білок кров'яних пластинок і фібриноген плазми крові. З плином часу тромб піддається фібринолізу (або розчиненню). Прискорення процесів згортання крові називається </a:t>
            </a:r>
            <a:r>
              <a:rPr lang="uk-UA" sz="2200" dirty="0" err="1"/>
              <a:t>гіперкоагуляцією</a:t>
            </a:r>
            <a:r>
              <a:rPr lang="uk-UA" sz="2200" dirty="0"/>
              <a:t>, а уповільнення – </a:t>
            </a:r>
            <a:r>
              <a:rPr lang="uk-UA" sz="2200" dirty="0" err="1"/>
              <a:t>гіпокоагуляцією</a:t>
            </a:r>
            <a:r>
              <a:rPr lang="uk-UA" sz="2200" dirty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9123532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dirty="0">
                <a:solidFill>
                  <a:srgbClr val="FFFF00"/>
                </a:solidFill>
              </a:rPr>
              <a:t>Фізіологія фібринолізу </a:t>
            </a:r>
          </a:p>
          <a:p>
            <a:pPr algn="ctr"/>
            <a:endParaRPr lang="uk-UA" sz="2800" dirty="0">
              <a:solidFill>
                <a:srgbClr val="FFFF00"/>
              </a:solidFill>
            </a:endParaRPr>
          </a:p>
          <a:p>
            <a:r>
              <a:rPr lang="uk-UA" sz="3200" dirty="0">
                <a:solidFill>
                  <a:srgbClr val="FFFF00"/>
                </a:solidFill>
              </a:rPr>
              <a:t>Система фібринолізу </a:t>
            </a:r>
            <a:r>
              <a:rPr lang="uk-UA" sz="3200" dirty="0"/>
              <a:t>– ферментативна система, що розщеплює нитки фібрину, які утворилися у процесі згортання крові, на розчинні комплекси. Система фібринолізу повністю протилежна системі згортання крові. Фібриноліз обмежує поширення згортання крові по судинах, регулює проникність судин, відновлює прохідність і забезпечує рідкий стан крові в судинному руслі.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517995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8604"/>
            <a:ext cx="878684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Процес фібринолізу проходить у три фази. </a:t>
            </a:r>
          </a:p>
          <a:p>
            <a:r>
              <a:rPr lang="uk-UA" sz="3200" dirty="0"/>
              <a:t>Під час </a:t>
            </a:r>
            <a:r>
              <a:rPr lang="uk-UA" sz="3200" dirty="0">
                <a:solidFill>
                  <a:srgbClr val="FFFF00"/>
                </a:solidFill>
              </a:rPr>
              <a:t>I фази </a:t>
            </a:r>
            <a:r>
              <a:rPr lang="uk-UA" sz="3200" dirty="0" err="1"/>
              <a:t>лізокінази</a:t>
            </a:r>
            <a:r>
              <a:rPr lang="uk-UA" sz="3200" dirty="0"/>
              <a:t>, надходячи в кров, призводять </a:t>
            </a:r>
            <a:r>
              <a:rPr lang="uk-UA" sz="3200" dirty="0" err="1"/>
              <a:t>проактиватор</a:t>
            </a:r>
            <a:r>
              <a:rPr lang="uk-UA" sz="3200" dirty="0"/>
              <a:t> </a:t>
            </a:r>
            <a:r>
              <a:rPr lang="uk-UA" sz="3200" dirty="0" err="1"/>
              <a:t>плазміногену</a:t>
            </a:r>
            <a:r>
              <a:rPr lang="uk-UA" sz="3200" dirty="0"/>
              <a:t> в активний стан. Ця реакція здійснюється в результаті відщеплення від </a:t>
            </a:r>
            <a:r>
              <a:rPr lang="uk-UA" sz="3200" dirty="0" err="1"/>
              <a:t>проактиватора</a:t>
            </a:r>
            <a:r>
              <a:rPr lang="uk-UA" sz="3200" dirty="0"/>
              <a:t> ряду амінокислот. </a:t>
            </a:r>
          </a:p>
          <a:p>
            <a:r>
              <a:rPr lang="uk-UA" sz="3200" dirty="0">
                <a:solidFill>
                  <a:srgbClr val="FFFF00"/>
                </a:solidFill>
              </a:rPr>
              <a:t>II фаза </a:t>
            </a:r>
            <a:r>
              <a:rPr lang="uk-UA" sz="3200" dirty="0"/>
              <a:t>– перетворення </a:t>
            </a:r>
            <a:r>
              <a:rPr lang="uk-UA" sz="3200" dirty="0" err="1"/>
              <a:t>плазміногену</a:t>
            </a:r>
            <a:r>
              <a:rPr lang="uk-UA" sz="3200" dirty="0"/>
              <a:t> в плазмін за рахунок відщеплення ліпідного </a:t>
            </a:r>
            <a:r>
              <a:rPr lang="uk-UA" sz="3200" dirty="0" err="1"/>
              <a:t>інгібітора</a:t>
            </a:r>
            <a:r>
              <a:rPr lang="uk-UA" sz="3200" dirty="0"/>
              <a:t> під дією активатора.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147084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/>
              <a:t>В ході </a:t>
            </a:r>
            <a:r>
              <a:rPr lang="uk-UA" sz="2800" dirty="0">
                <a:solidFill>
                  <a:srgbClr val="FFFF00"/>
                </a:solidFill>
              </a:rPr>
              <a:t>III фази </a:t>
            </a:r>
            <a:r>
              <a:rPr lang="uk-UA" sz="2800" dirty="0"/>
              <a:t>під впливом плазміну відбувається розщеплення фібрину до поліпептидів та амінокислот. Ці ферменти отримали назву продуктів деградації фібриногену / фібрину, вони мають </a:t>
            </a:r>
            <a:r>
              <a:rPr lang="uk-UA" sz="2800" dirty="0" err="1"/>
              <a:t>вираженуй</a:t>
            </a:r>
            <a:r>
              <a:rPr lang="uk-UA" sz="2800" dirty="0"/>
              <a:t> </a:t>
            </a:r>
            <a:r>
              <a:rPr lang="uk-UA" sz="2800" dirty="0" err="1"/>
              <a:t>антикоагулянтну</a:t>
            </a:r>
            <a:r>
              <a:rPr lang="uk-UA" sz="2800" dirty="0"/>
              <a:t> дію. Вони інгібують тромбін і гальмують процес утворення </a:t>
            </a:r>
            <a:r>
              <a:rPr lang="uk-UA" sz="2800" dirty="0" err="1"/>
              <a:t>протромбінази</a:t>
            </a:r>
            <a:r>
              <a:rPr lang="uk-UA" sz="2800" dirty="0"/>
              <a:t>, пригнічують процес полімеризації фібрину, адгезію та агрегацію тромбоцитів, підсилюють дію </a:t>
            </a:r>
            <a:r>
              <a:rPr lang="uk-UA" sz="2800" dirty="0" err="1"/>
              <a:t>брадикініну</a:t>
            </a:r>
            <a:r>
              <a:rPr lang="uk-UA" sz="2800" dirty="0"/>
              <a:t>, </a:t>
            </a:r>
            <a:r>
              <a:rPr lang="uk-UA" sz="2800" dirty="0" err="1"/>
              <a:t>гістаміну</a:t>
            </a:r>
            <a:r>
              <a:rPr lang="uk-UA" sz="2800" dirty="0"/>
              <a:t>, </a:t>
            </a:r>
            <a:r>
              <a:rPr lang="uk-UA" sz="2800" dirty="0" err="1"/>
              <a:t>ангеотензіну</a:t>
            </a:r>
            <a:r>
              <a:rPr lang="uk-UA" sz="2800" dirty="0"/>
              <a:t> на судинну стінку, що сприяє викиду з ендотелію судин активаторів фібринолізу.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485388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569"/>
            <a:ext cx="882047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Розрізняють </a:t>
            </a:r>
            <a:r>
              <a:rPr lang="uk-UA" sz="3200" dirty="0">
                <a:solidFill>
                  <a:srgbClr val="FFFF00"/>
                </a:solidFill>
              </a:rPr>
              <a:t>два види фібринолізу </a:t>
            </a:r>
            <a:r>
              <a:rPr lang="uk-UA" sz="3200" dirty="0"/>
              <a:t>– </a:t>
            </a:r>
            <a:r>
              <a:rPr lang="uk-UA" sz="3200" dirty="0">
                <a:solidFill>
                  <a:schemeClr val="tx1">
                    <a:lumMod val="95000"/>
                  </a:schemeClr>
                </a:solidFill>
              </a:rPr>
              <a:t>ферментативний та </a:t>
            </a:r>
            <a:r>
              <a:rPr lang="uk-UA" sz="3200" dirty="0" err="1">
                <a:solidFill>
                  <a:schemeClr val="tx1">
                    <a:lumMod val="95000"/>
                  </a:schemeClr>
                </a:solidFill>
              </a:rPr>
              <a:t>неферментативний</a:t>
            </a:r>
            <a:r>
              <a:rPr lang="uk-UA" sz="3200" dirty="0"/>
              <a:t>. </a:t>
            </a:r>
            <a:r>
              <a:rPr lang="uk-UA" sz="3200" dirty="0">
                <a:solidFill>
                  <a:srgbClr val="FFFF00"/>
                </a:solidFill>
              </a:rPr>
              <a:t>Ферментативний фібриноліз </a:t>
            </a:r>
            <a:r>
              <a:rPr lang="uk-UA" sz="3200" dirty="0"/>
              <a:t>здійснюється за участю протеолітичного ферменту плазміну. Відбувається розщеплення фібрину до продуктів деградації. </a:t>
            </a:r>
            <a:r>
              <a:rPr lang="uk-UA" sz="3200" dirty="0" err="1">
                <a:solidFill>
                  <a:srgbClr val="FFFF00"/>
                </a:solidFill>
              </a:rPr>
              <a:t>Неферментативний</a:t>
            </a:r>
            <a:r>
              <a:rPr lang="uk-UA" sz="3200" dirty="0">
                <a:solidFill>
                  <a:srgbClr val="FFFF00"/>
                </a:solidFill>
              </a:rPr>
              <a:t> фібриноліз</a:t>
            </a:r>
            <a:r>
              <a:rPr lang="uk-UA" sz="3200" dirty="0"/>
              <a:t> здійснюється комплексними сполуками гепарину з </a:t>
            </a:r>
            <a:r>
              <a:rPr lang="uk-UA" sz="3200" dirty="0" err="1"/>
              <a:t>тромбогенними</a:t>
            </a:r>
            <a:r>
              <a:rPr lang="uk-UA" sz="3200" dirty="0"/>
              <a:t> білками, біогенними амінами, гормонами, відбуваються </a:t>
            </a:r>
            <a:r>
              <a:rPr lang="uk-UA" sz="3200" dirty="0" err="1"/>
              <a:t>конформаційні</a:t>
            </a:r>
            <a:r>
              <a:rPr lang="uk-UA" sz="3200" dirty="0"/>
              <a:t> зміни в молекулі фібрину-S.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946943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2278</TotalTime>
  <Words>2821</Words>
  <Application>Microsoft Office PowerPoint</Application>
  <PresentationFormat>Экран (4:3)</PresentationFormat>
  <Paragraphs>246</Paragraphs>
  <Slides>50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8" baseType="lpstr">
      <vt:lpstr>Arial</vt:lpstr>
      <vt:lpstr>Arial Unicode MS</vt:lpstr>
      <vt:lpstr>Book Antiqua</vt:lpstr>
      <vt:lpstr>Calibri</vt:lpstr>
      <vt:lpstr>Century Gothic</vt:lpstr>
      <vt:lpstr>Times New Roman</vt:lpstr>
      <vt:lpstr>Wingdings</vt:lpstr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ГРУППЫ КРОВИ</dc:title>
  <dc:creator>клан8</dc:creator>
  <cp:lastModifiedBy>HP</cp:lastModifiedBy>
  <cp:revision>81</cp:revision>
  <dcterms:created xsi:type="dcterms:W3CDTF">2015-01-12T19:18:56Z</dcterms:created>
  <dcterms:modified xsi:type="dcterms:W3CDTF">2023-02-20T18:00:52Z</dcterms:modified>
</cp:coreProperties>
</file>