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42" r:id="rId2"/>
    <p:sldId id="306" r:id="rId3"/>
    <p:sldId id="307" r:id="rId4"/>
    <p:sldId id="308" r:id="rId5"/>
    <p:sldId id="309" r:id="rId6"/>
    <p:sldId id="310" r:id="rId7"/>
    <p:sldId id="311" r:id="rId8"/>
    <p:sldId id="312" r:id="rId9"/>
    <p:sldId id="313" r:id="rId10"/>
    <p:sldId id="314" r:id="rId11"/>
    <p:sldId id="315" r:id="rId12"/>
    <p:sldId id="316" r:id="rId13"/>
    <p:sldId id="317" r:id="rId14"/>
    <p:sldId id="322" r:id="rId15"/>
    <p:sldId id="323" r:id="rId16"/>
    <p:sldId id="325" r:id="rId17"/>
    <p:sldId id="326" r:id="rId18"/>
    <p:sldId id="327" r:id="rId19"/>
    <p:sldId id="328" r:id="rId20"/>
    <p:sldId id="329" r:id="rId21"/>
    <p:sldId id="330" r:id="rId22"/>
    <p:sldId id="331" r:id="rId23"/>
    <p:sldId id="332" r:id="rId24"/>
    <p:sldId id="333" r:id="rId25"/>
    <p:sldId id="334" r:id="rId26"/>
    <p:sldId id="336" r:id="rId27"/>
    <p:sldId id="290" r:id="rId28"/>
    <p:sldId id="362" r:id="rId29"/>
    <p:sldId id="291" r:id="rId30"/>
    <p:sldId id="365" r:id="rId31"/>
    <p:sldId id="364" r:id="rId32"/>
    <p:sldId id="292" r:id="rId33"/>
    <p:sldId id="299" r:id="rId34"/>
    <p:sldId id="300" r:id="rId35"/>
    <p:sldId id="301" r:id="rId36"/>
    <p:sldId id="302" r:id="rId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230" autoAdjust="0"/>
    <p:restoredTop sz="94766" autoAdjust="0"/>
  </p:normalViewPr>
  <p:slideViewPr>
    <p:cSldViewPr>
      <p:cViewPr varScale="1">
        <p:scale>
          <a:sx n="82" d="100"/>
          <a:sy n="82" d="100"/>
        </p:scale>
        <p:origin x="1171"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21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3" name="Title 12"/>
          <p:cNvSpPr>
            <a:spLocks noGrp="1"/>
          </p:cNvSpPr>
          <p:nvPr>
            <p:ph type="title"/>
          </p:nvPr>
        </p:nvSpPr>
        <p:spPr/>
        <p:txBody>
          <a:bodyPr/>
          <a:lstStyle/>
          <a:p>
            <a:r>
              <a:rPr lang="ru-RU"/>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pPr/>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ru-RU"/>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pPr/>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ru-RU"/>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pPr/>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20.02.2023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Заголовок, картинк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65138"/>
            <a:ext cx="7772400" cy="1431925"/>
          </a:xfrm>
        </p:spPr>
        <p:txBody>
          <a:bodyPr/>
          <a:lstStyle/>
          <a:p>
            <a:r>
              <a:rPr lang="ru-RU"/>
              <a:t>Образец заголовка</a:t>
            </a:r>
          </a:p>
        </p:txBody>
      </p:sp>
      <p:sp>
        <p:nvSpPr>
          <p:cNvPr id="3" name="Картинка 2"/>
          <p:cNvSpPr>
            <a:spLocks noGrp="1"/>
          </p:cNvSpPr>
          <p:nvPr>
            <p:ph type="clipArt" sz="half" idx="1"/>
          </p:nvPr>
        </p:nvSpPr>
        <p:spPr>
          <a:xfrm>
            <a:off x="685800" y="1981200"/>
            <a:ext cx="3810000" cy="4114800"/>
          </a:xfrm>
        </p:spPr>
        <p:txBody>
          <a:bodyPr/>
          <a:lstStyle/>
          <a:p>
            <a:pPr lvl="0"/>
            <a:endParaRPr lang="ru-RU" noProof="0"/>
          </a:p>
        </p:txBody>
      </p:sp>
      <p:sp>
        <p:nvSpPr>
          <p:cNvPr id="4" name="Текст 3"/>
          <p:cNvSpPr>
            <a:spLocks noGrp="1"/>
          </p:cNvSpPr>
          <p:nvPr>
            <p:ph type="body" sz="half" idx="2"/>
          </p:nvPr>
        </p:nvSpPr>
        <p:spPr>
          <a:xfrm>
            <a:off x="46482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1056"/>
          <p:cNvSpPr>
            <a:spLocks noGrp="1" noChangeArrowheads="1"/>
          </p:cNvSpPr>
          <p:nvPr>
            <p:ph type="dt" sz="half" idx="10"/>
          </p:nvPr>
        </p:nvSpPr>
        <p:spPr>
          <a:ln/>
        </p:spPr>
        <p:txBody>
          <a:bodyPr/>
          <a:lstStyle>
            <a:lvl1pPr>
              <a:defRPr/>
            </a:lvl1pPr>
          </a:lstStyle>
          <a:p>
            <a:pPr>
              <a:defRPr/>
            </a:pPr>
            <a:endParaRPr lang="ru-RU"/>
          </a:p>
        </p:txBody>
      </p:sp>
      <p:sp>
        <p:nvSpPr>
          <p:cNvPr id="6" name="Rectangle 1057"/>
          <p:cNvSpPr>
            <a:spLocks noGrp="1" noChangeArrowheads="1"/>
          </p:cNvSpPr>
          <p:nvPr>
            <p:ph type="ftr" sz="quarter" idx="11"/>
          </p:nvPr>
        </p:nvSpPr>
        <p:spPr>
          <a:ln/>
        </p:spPr>
        <p:txBody>
          <a:bodyPr/>
          <a:lstStyle>
            <a:lvl1pPr>
              <a:defRPr/>
            </a:lvl1pPr>
          </a:lstStyle>
          <a:p>
            <a:pPr>
              <a:defRPr/>
            </a:pPr>
            <a:endParaRPr lang="ru-RU"/>
          </a:p>
        </p:txBody>
      </p:sp>
      <p:sp>
        <p:nvSpPr>
          <p:cNvPr id="7" name="Rectangle 1058"/>
          <p:cNvSpPr>
            <a:spLocks noGrp="1" noChangeArrowheads="1"/>
          </p:cNvSpPr>
          <p:nvPr>
            <p:ph type="sldNum" sz="quarter" idx="12"/>
          </p:nvPr>
        </p:nvSpPr>
        <p:spPr>
          <a:ln/>
        </p:spPr>
        <p:txBody>
          <a:bodyPr/>
          <a:lstStyle>
            <a:lvl1pPr>
              <a:defRPr/>
            </a:lvl1pPr>
          </a:lstStyle>
          <a:p>
            <a:pPr>
              <a:defRPr/>
            </a:pPr>
            <a:fld id="{919B99A5-79A6-44FF-A24F-896B56F71AFB}" type="slidenum">
              <a:rPr lang="ru-RU"/>
              <a:pPr>
                <a:defRPr/>
              </a:pPr>
              <a:t>‹#›</a:t>
            </a:fld>
            <a:endParaRPr lang="ru-RU"/>
          </a:p>
        </p:txBody>
      </p:sp>
    </p:spTree>
    <p:extLst>
      <p:ext uri="{BB962C8B-B14F-4D97-AF65-F5344CB8AC3E}">
        <p14:creationId xmlns:p14="http://schemas.microsoft.com/office/powerpoint/2010/main" val="2818448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pPr/>
              <a:t>20.02.2023</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8AC6B9-661F-6723-03D6-87B0F00A99D3}"/>
              </a:ext>
            </a:extLst>
          </p:cNvPr>
          <p:cNvSpPr txBox="1"/>
          <p:nvPr/>
        </p:nvSpPr>
        <p:spPr>
          <a:xfrm>
            <a:off x="1115616" y="2132856"/>
            <a:ext cx="6626560" cy="2677656"/>
          </a:xfrm>
          <a:prstGeom prst="rect">
            <a:avLst/>
          </a:prstGeom>
          <a:noFill/>
        </p:spPr>
        <p:txBody>
          <a:bodyPr wrap="square">
            <a:spAutoFit/>
          </a:bodyPr>
          <a:lstStyle/>
          <a:p>
            <a:r>
              <a:rPr lang="ru-RU" sz="2800" dirty="0">
                <a:effectLst/>
                <a:latin typeface="Times New Roman" panose="02020603050405020304" pitchFamily="18" charset="0"/>
                <a:ea typeface="Times New Roman" panose="02020603050405020304" pitchFamily="18" charset="0"/>
              </a:rPr>
              <a:t>ЗАГАЛЬНА ХАРАКТЕРИСТИКА СЕНСОРНИХ СИСТЕМ. ДОСЛІДЖЕННЯ СОМАТОСЕНСОРНОЇ СИСТЕМИ, В ТОМУ ЧИСЛІ ФІЗІОЛОГІЧНИХ МЕХАНІЗМІВ БОЛЮ ТА ЗНЕБОЛЕННЯ.</a:t>
            </a:r>
            <a:endParaRPr lang="x-none" sz="2800" dirty="0"/>
          </a:p>
        </p:txBody>
      </p:sp>
      <p:sp>
        <p:nvSpPr>
          <p:cNvPr id="2" name="TextBox 1">
            <a:extLst>
              <a:ext uri="{FF2B5EF4-FFF2-40B4-BE49-F238E27FC236}">
                <a16:creationId xmlns:a16="http://schemas.microsoft.com/office/drawing/2014/main" id="{F2786F96-C92C-774B-5941-CCF5DEF6BC2C}"/>
              </a:ext>
            </a:extLst>
          </p:cNvPr>
          <p:cNvSpPr txBox="1"/>
          <p:nvPr/>
        </p:nvSpPr>
        <p:spPr>
          <a:xfrm>
            <a:off x="3275856" y="5661248"/>
            <a:ext cx="4392488" cy="461665"/>
          </a:xfrm>
          <a:prstGeom prst="rect">
            <a:avLst/>
          </a:prstGeom>
          <a:noFill/>
        </p:spPr>
        <p:txBody>
          <a:bodyPr wrap="square" rtlCol="0">
            <a:spAutoFit/>
          </a:bodyPr>
          <a:lstStyle/>
          <a:p>
            <a:r>
              <a:rPr lang="uk-UA" sz="2400" dirty="0"/>
              <a:t>Асистент Надія </a:t>
            </a:r>
            <a:r>
              <a:rPr lang="uk-UA" sz="2400" dirty="0" err="1"/>
              <a:t>Копйова</a:t>
            </a:r>
            <a:endParaRPr lang="ru-UA" sz="2400" dirty="0"/>
          </a:p>
        </p:txBody>
      </p:sp>
    </p:spTree>
    <p:extLst>
      <p:ext uri="{BB962C8B-B14F-4D97-AF65-F5344CB8AC3E}">
        <p14:creationId xmlns:p14="http://schemas.microsoft.com/office/powerpoint/2010/main" val="734904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62000" y="0"/>
            <a:ext cx="7772400" cy="762000"/>
          </a:xfrm>
        </p:spPr>
        <p:txBody>
          <a:bodyPr>
            <a:normAutofit/>
          </a:bodyPr>
          <a:lstStyle/>
          <a:p>
            <a:r>
              <a:rPr lang="ru-RU" sz="3200" dirty="0" err="1"/>
              <a:t>Органи</a:t>
            </a:r>
            <a:r>
              <a:rPr lang="ru-RU" sz="3200" dirty="0"/>
              <a:t> </a:t>
            </a:r>
            <a:r>
              <a:rPr lang="ru-RU" sz="3200" dirty="0" err="1"/>
              <a:t>чуттів</a:t>
            </a:r>
            <a:r>
              <a:rPr lang="ru-RU" sz="3200" dirty="0"/>
              <a:t> (</a:t>
            </a:r>
            <a:r>
              <a:rPr lang="ru-RU" sz="3200" dirty="0" err="1"/>
              <a:t>Сенсорні</a:t>
            </a:r>
            <a:r>
              <a:rPr lang="ru-RU" sz="3200" dirty="0"/>
              <a:t> </a:t>
            </a:r>
            <a:r>
              <a:rPr lang="ru-RU" sz="3200" dirty="0" err="1"/>
              <a:t>системи</a:t>
            </a:r>
            <a:r>
              <a:rPr lang="ru-RU" sz="3200" dirty="0"/>
              <a:t>)</a:t>
            </a:r>
          </a:p>
        </p:txBody>
      </p:sp>
      <p:sp>
        <p:nvSpPr>
          <p:cNvPr id="5123" name="Rectangle 3"/>
          <p:cNvSpPr>
            <a:spLocks noGrp="1" noChangeArrowheads="1"/>
          </p:cNvSpPr>
          <p:nvPr>
            <p:ph idx="1"/>
          </p:nvPr>
        </p:nvSpPr>
        <p:spPr>
          <a:xfrm>
            <a:off x="251520" y="764704"/>
            <a:ext cx="8496944" cy="6093296"/>
          </a:xfrm>
        </p:spPr>
        <p:txBody>
          <a:bodyPr>
            <a:normAutofit lnSpcReduction="10000"/>
          </a:bodyPr>
          <a:lstStyle/>
          <a:p>
            <a:pPr>
              <a:lnSpc>
                <a:spcPct val="90000"/>
              </a:lnSpc>
            </a:pPr>
            <a:r>
              <a:rPr lang="uk-UA" sz="2800" dirty="0">
                <a:solidFill>
                  <a:srgbClr val="FFFF00"/>
                </a:solidFill>
                <a:cs typeface="Times New Roman" pitchFamily="18" charset="0"/>
              </a:rPr>
              <a:t> Сенсорні (за І.П.Павловим - </a:t>
            </a:r>
            <a:r>
              <a:rPr lang="uk-UA" sz="2800" b="1" i="1" dirty="0">
                <a:solidFill>
                  <a:srgbClr val="FFFF00"/>
                </a:solidFill>
                <a:cs typeface="Times New Roman" pitchFamily="18" charset="0"/>
              </a:rPr>
              <a:t>аналізаторні</a:t>
            </a:r>
            <a:r>
              <a:rPr lang="uk-UA" sz="2800" dirty="0">
                <a:solidFill>
                  <a:srgbClr val="FFFF00"/>
                </a:solidFill>
                <a:cs typeface="Times New Roman" pitchFamily="18" charset="0"/>
              </a:rPr>
              <a:t>) системи, що сприймають та оброблюють подразники самої різної модальності.</a:t>
            </a:r>
            <a:endParaRPr lang="uk-UA" sz="2800" dirty="0">
              <a:solidFill>
                <a:srgbClr val="FFFF00"/>
              </a:solidFill>
            </a:endParaRPr>
          </a:p>
          <a:p>
            <a:pPr>
              <a:lnSpc>
                <a:spcPct val="90000"/>
              </a:lnSpc>
            </a:pPr>
            <a:r>
              <a:rPr lang="uk-UA" sz="2800" dirty="0">
                <a:cs typeface="Times New Roman" pitchFamily="18" charset="0"/>
              </a:rPr>
              <a:t>Здавна виділяли </a:t>
            </a:r>
            <a:r>
              <a:rPr lang="uk-UA" sz="2800" b="1" i="1" u="sng" dirty="0">
                <a:solidFill>
                  <a:srgbClr val="FFFF00"/>
                </a:solidFill>
                <a:cs typeface="Times New Roman" pitchFamily="18" charset="0"/>
              </a:rPr>
              <a:t>п'ять </a:t>
            </a:r>
            <a:r>
              <a:rPr lang="uk-UA" sz="2800" dirty="0">
                <a:solidFill>
                  <a:srgbClr val="FFFF00"/>
                </a:solidFill>
                <a:cs typeface="Times New Roman" pitchFamily="18" charset="0"/>
              </a:rPr>
              <a:t>основних видів чутливості: зір, слух, нюх, смак,  шкірна чутливість</a:t>
            </a:r>
          </a:p>
          <a:p>
            <a:pPr>
              <a:lnSpc>
                <a:spcPct val="90000"/>
              </a:lnSpc>
            </a:pPr>
            <a:endParaRPr lang="uk-UA" sz="2800" dirty="0">
              <a:solidFill>
                <a:srgbClr val="FFFF00"/>
              </a:solidFill>
              <a:cs typeface="Times New Roman" pitchFamily="18" charset="0"/>
            </a:endParaRPr>
          </a:p>
          <a:p>
            <a:pPr>
              <a:lnSpc>
                <a:spcPct val="90000"/>
              </a:lnSpc>
            </a:pPr>
            <a:r>
              <a:rPr lang="uk-UA" sz="2800" dirty="0">
                <a:cs typeface="Times New Roman" pitchFamily="18" charset="0"/>
              </a:rPr>
              <a:t>Зараз</a:t>
            </a:r>
          </a:p>
          <a:p>
            <a:pPr marL="18288" indent="0">
              <a:lnSpc>
                <a:spcPct val="90000"/>
              </a:lnSpc>
              <a:buNone/>
            </a:pPr>
            <a:r>
              <a:rPr lang="uk-UA" sz="2800" dirty="0">
                <a:cs typeface="Times New Roman" pitchFamily="18" charset="0"/>
              </a:rPr>
              <a:t>+ сенсорна система сприйняття положення тіла</a:t>
            </a:r>
            <a:r>
              <a:rPr lang="uk-UA" sz="2800" dirty="0"/>
              <a:t>,</a:t>
            </a:r>
            <a:r>
              <a:rPr lang="uk-UA" sz="2800" dirty="0">
                <a:cs typeface="Times New Roman" pitchFamily="18" charset="0"/>
              </a:rPr>
              <a:t> його окремих частин в просторі </a:t>
            </a:r>
            <a:r>
              <a:rPr lang="uk-UA" sz="2800" dirty="0">
                <a:solidFill>
                  <a:srgbClr val="FFFF00"/>
                </a:solidFill>
                <a:cs typeface="Times New Roman" pitchFamily="18" charset="0"/>
              </a:rPr>
              <a:t>(</a:t>
            </a:r>
            <a:r>
              <a:rPr lang="uk-UA" sz="2800" u="sng" dirty="0" err="1">
                <a:solidFill>
                  <a:srgbClr val="FFFF00"/>
                </a:solidFill>
                <a:cs typeface="Times New Roman" pitchFamily="18" charset="0"/>
              </a:rPr>
              <a:t>пропріорецепцію</a:t>
            </a:r>
            <a:r>
              <a:rPr lang="uk-UA" sz="2800" dirty="0">
                <a:cs typeface="Times New Roman" pitchFamily="18" charset="0"/>
              </a:rPr>
              <a:t>); </a:t>
            </a:r>
            <a:endParaRPr lang="uk-UA" sz="2800" dirty="0"/>
          </a:p>
          <a:p>
            <a:pPr>
              <a:lnSpc>
                <a:spcPct val="90000"/>
              </a:lnSpc>
            </a:pPr>
            <a:r>
              <a:rPr lang="uk-UA" sz="2800" u="sng" dirty="0">
                <a:solidFill>
                  <a:srgbClr val="FFFF00"/>
                </a:solidFill>
                <a:cs typeface="Times New Roman" pitchFamily="18" charset="0"/>
              </a:rPr>
              <a:t>+ </a:t>
            </a:r>
            <a:r>
              <a:rPr lang="uk-UA" sz="2800" u="sng" dirty="0" err="1">
                <a:solidFill>
                  <a:srgbClr val="FFFF00"/>
                </a:solidFill>
                <a:cs typeface="Times New Roman" pitchFamily="18" charset="0"/>
              </a:rPr>
              <a:t>інтероцепція</a:t>
            </a:r>
            <a:r>
              <a:rPr lang="uk-UA" sz="2800" dirty="0">
                <a:solidFill>
                  <a:srgbClr val="FFFF00"/>
                </a:solidFill>
                <a:cs typeface="Times New Roman" pitchFamily="18" charset="0"/>
              </a:rPr>
              <a:t> – </a:t>
            </a:r>
            <a:r>
              <a:rPr lang="uk-UA" sz="2800" dirty="0">
                <a:cs typeface="Times New Roman" pitchFamily="18" charset="0"/>
              </a:rPr>
              <a:t>наявність у внутрішніх органах різних рецепторів, що сприймають тиск, розтягнення, хімічні подразники; </a:t>
            </a:r>
            <a:endParaRPr lang="uk-UA" sz="2800" dirty="0"/>
          </a:p>
          <a:p>
            <a:pPr>
              <a:lnSpc>
                <a:spcPct val="90000"/>
              </a:lnSpc>
            </a:pPr>
            <a:r>
              <a:rPr lang="uk-UA" sz="2800" dirty="0">
                <a:solidFill>
                  <a:srgbClr val="FF3300"/>
                </a:solidFill>
                <a:cs typeface="Times New Roman" pitchFamily="18" charset="0"/>
              </a:rPr>
              <a:t>больова чутливість </a:t>
            </a:r>
            <a:r>
              <a:rPr lang="uk-UA" sz="2800" u="sng" dirty="0">
                <a:solidFill>
                  <a:srgbClr val="FFFF00"/>
                </a:solidFill>
              </a:rPr>
              <a:t>(</a:t>
            </a:r>
            <a:r>
              <a:rPr lang="uk-UA" sz="2800" u="sng" dirty="0" err="1">
                <a:solidFill>
                  <a:srgbClr val="FFFF00"/>
                </a:solidFill>
              </a:rPr>
              <a:t>ноцицепція</a:t>
            </a:r>
            <a:r>
              <a:rPr lang="uk-UA" sz="2800" u="sng" dirty="0">
                <a:solidFill>
                  <a:srgbClr val="FFFF00"/>
                </a:solidFill>
              </a:rPr>
              <a:t>)</a:t>
            </a:r>
            <a:r>
              <a:rPr lang="uk-UA" sz="2800" dirty="0">
                <a:solidFill>
                  <a:srgbClr val="FFFF00"/>
                </a:solidFill>
                <a:cs typeface="Times New Roman" pitchFamily="18" charset="0"/>
              </a:rPr>
              <a:t>.  </a:t>
            </a:r>
          </a:p>
          <a:p>
            <a:pPr>
              <a:lnSpc>
                <a:spcPct val="90000"/>
              </a:lnSpc>
            </a:pPr>
            <a:endParaRPr lang="uk-UA" sz="2800" dirty="0"/>
          </a:p>
        </p:txBody>
      </p:sp>
    </p:spTree>
    <p:extLst>
      <p:ext uri="{BB962C8B-B14F-4D97-AF65-F5344CB8AC3E}">
        <p14:creationId xmlns:p14="http://schemas.microsoft.com/office/powerpoint/2010/main" val="381839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0"/>
            <a:ext cx="7772400" cy="1143000"/>
          </a:xfrm>
        </p:spPr>
        <p:txBody>
          <a:bodyPr/>
          <a:lstStyle/>
          <a:p>
            <a:pPr algn="ctr"/>
            <a:r>
              <a:rPr lang="ru-RU" sz="3200" b="1" dirty="0"/>
              <a:t>ЗАГАЛЬНИЙ ПРИНЦИП БУДОВИ СЕНСОРНИХ СИСТЕМ</a:t>
            </a:r>
          </a:p>
        </p:txBody>
      </p:sp>
      <p:sp>
        <p:nvSpPr>
          <p:cNvPr id="6147" name="Rectangle 3"/>
          <p:cNvSpPr>
            <a:spLocks noGrp="1" noChangeArrowheads="1"/>
          </p:cNvSpPr>
          <p:nvPr>
            <p:ph idx="1"/>
          </p:nvPr>
        </p:nvSpPr>
        <p:spPr>
          <a:xfrm>
            <a:off x="304800" y="1143000"/>
            <a:ext cx="8153400" cy="5410200"/>
          </a:xfrm>
        </p:spPr>
        <p:txBody>
          <a:bodyPr>
            <a:normAutofit/>
          </a:bodyPr>
          <a:lstStyle/>
          <a:p>
            <a:r>
              <a:rPr lang="uk-UA" sz="3200" dirty="0">
                <a:solidFill>
                  <a:srgbClr val="FFFF00"/>
                </a:solidFill>
                <a:cs typeface="Times New Roman" pitchFamily="18" charset="0"/>
              </a:rPr>
              <a:t>Починаються  вони рецепторами – </a:t>
            </a:r>
            <a:r>
              <a:rPr lang="uk-UA" sz="3200" dirty="0">
                <a:solidFill>
                  <a:schemeClr val="tx1">
                    <a:lumMod val="95000"/>
                  </a:schemeClr>
                </a:solidFill>
                <a:cs typeface="Times New Roman" pitchFamily="18" charset="0"/>
              </a:rPr>
              <a:t>нервовими закінченнями чутливих (аферентних нейронів. </a:t>
            </a:r>
          </a:p>
          <a:p>
            <a:r>
              <a:rPr lang="uk-UA" sz="3200" dirty="0">
                <a:solidFill>
                  <a:srgbClr val="FFFF00"/>
                </a:solidFill>
                <a:cs typeface="Times New Roman" pitchFamily="18" charset="0"/>
              </a:rPr>
              <a:t>Тіла аферентних нейронів у різних відділах ЦНС утворюють ядерні скупчення (не менше трьох): </a:t>
            </a:r>
          </a:p>
          <a:p>
            <a:r>
              <a:rPr lang="uk-UA" sz="3200" dirty="0">
                <a:solidFill>
                  <a:schemeClr val="tx1">
                    <a:lumMod val="95000"/>
                  </a:schemeClr>
                </a:solidFill>
                <a:cs typeface="Times New Roman" pitchFamily="18" charset="0"/>
              </a:rPr>
              <a:t>а) у спинному мозку або в стовбурі мозку, </a:t>
            </a:r>
          </a:p>
          <a:p>
            <a:r>
              <a:rPr lang="uk-UA" sz="3200" dirty="0">
                <a:solidFill>
                  <a:schemeClr val="tx1">
                    <a:lumMod val="95000"/>
                  </a:schemeClr>
                </a:solidFill>
                <a:cs typeface="Times New Roman" pitchFamily="18" charset="0"/>
              </a:rPr>
              <a:t>б) таламусі, </a:t>
            </a:r>
          </a:p>
          <a:p>
            <a:r>
              <a:rPr lang="uk-UA" sz="3200" dirty="0">
                <a:solidFill>
                  <a:schemeClr val="tx1">
                    <a:lumMod val="95000"/>
                  </a:schemeClr>
                </a:solidFill>
                <a:cs typeface="Times New Roman" pitchFamily="18" charset="0"/>
              </a:rPr>
              <a:t>в) у корі великих півкуль. </a:t>
            </a:r>
          </a:p>
        </p:txBody>
      </p:sp>
    </p:spTree>
    <p:extLst>
      <p:ext uri="{BB962C8B-B14F-4D97-AF65-F5344CB8AC3E}">
        <p14:creationId xmlns:p14="http://schemas.microsoft.com/office/powerpoint/2010/main" val="1218641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0" y="116632"/>
            <a:ext cx="9144000" cy="6624735"/>
          </a:xfrm>
        </p:spPr>
        <p:txBody>
          <a:bodyPr>
            <a:normAutofit fontScale="92500" lnSpcReduction="10000"/>
          </a:bodyPr>
          <a:lstStyle/>
          <a:p>
            <a:pPr algn="just">
              <a:lnSpc>
                <a:spcPct val="90000"/>
              </a:lnSpc>
            </a:pPr>
            <a:r>
              <a:rPr lang="uk-UA" sz="3600" dirty="0"/>
              <a:t>ФУНКЦІОНАЛЬНЕ ПРИЗНАЧЕННЯ СЕНСОРНИХ СИСТЕМ</a:t>
            </a:r>
          </a:p>
          <a:p>
            <a:pPr algn="just">
              <a:lnSpc>
                <a:spcPct val="90000"/>
              </a:lnSpc>
            </a:pPr>
            <a:endParaRPr lang="uk-UA" sz="3600" dirty="0"/>
          </a:p>
          <a:p>
            <a:pPr algn="just">
              <a:lnSpc>
                <a:spcPct val="90000"/>
              </a:lnSpc>
            </a:pPr>
            <a:r>
              <a:rPr lang="uk-UA" sz="3600" dirty="0"/>
              <a:t>а) запуск рефлексів, так як вони є аферентною ланкою рефлекторної дуги, </a:t>
            </a:r>
          </a:p>
          <a:p>
            <a:pPr algn="just">
              <a:lnSpc>
                <a:spcPct val="90000"/>
              </a:lnSpc>
            </a:pPr>
            <a:endParaRPr lang="uk-UA" sz="3600" dirty="0"/>
          </a:p>
          <a:p>
            <a:pPr algn="just">
              <a:lnSpc>
                <a:spcPct val="90000"/>
              </a:lnSpc>
            </a:pPr>
            <a:r>
              <a:rPr lang="uk-UA" sz="3600" dirty="0"/>
              <a:t>б) створення відчуттів,</a:t>
            </a:r>
          </a:p>
          <a:p>
            <a:pPr algn="just">
              <a:lnSpc>
                <a:spcPct val="90000"/>
              </a:lnSpc>
            </a:pPr>
            <a:endParaRPr lang="uk-UA" sz="3600" dirty="0"/>
          </a:p>
          <a:p>
            <a:pPr algn="just">
              <a:lnSpc>
                <a:spcPct val="90000"/>
              </a:lnSpc>
            </a:pPr>
            <a:r>
              <a:rPr lang="uk-UA" sz="3600" dirty="0"/>
              <a:t>в) забезпечення неспецифічної активації ЦНС,</a:t>
            </a:r>
          </a:p>
          <a:p>
            <a:pPr algn="just">
              <a:lnSpc>
                <a:spcPct val="90000"/>
              </a:lnSpc>
            </a:pPr>
            <a:endParaRPr lang="uk-UA" sz="3600" dirty="0"/>
          </a:p>
          <a:p>
            <a:pPr algn="just">
              <a:lnSpc>
                <a:spcPct val="90000"/>
              </a:lnSpc>
            </a:pPr>
            <a:r>
              <a:rPr lang="uk-UA" sz="3600" dirty="0"/>
              <a:t>г) отримання інформації від зовнішнього світу</a:t>
            </a:r>
            <a:r>
              <a:rPr lang="ru-RU" sz="3200" dirty="0">
                <a:effectLst/>
                <a:latin typeface="Arial" pitchFamily="34" charset="0"/>
                <a:cs typeface="Arial" pitchFamily="34" charset="0"/>
              </a:rPr>
              <a:t>.</a:t>
            </a:r>
          </a:p>
          <a:p>
            <a:pPr>
              <a:lnSpc>
                <a:spcPct val="90000"/>
              </a:lnSpc>
            </a:pPr>
            <a:endParaRPr lang="ru-RU" dirty="0"/>
          </a:p>
        </p:txBody>
      </p:sp>
    </p:spTree>
    <p:extLst>
      <p:ext uri="{BB962C8B-B14F-4D97-AF65-F5344CB8AC3E}">
        <p14:creationId xmlns:p14="http://schemas.microsoft.com/office/powerpoint/2010/main" val="2286380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0" y="457200"/>
            <a:ext cx="9144000" cy="6400800"/>
          </a:xfrm>
        </p:spPr>
        <p:txBody>
          <a:bodyPr>
            <a:normAutofit fontScale="92500" lnSpcReduction="10000"/>
          </a:bodyPr>
          <a:lstStyle/>
          <a:p>
            <a:pPr>
              <a:lnSpc>
                <a:spcPct val="90000"/>
              </a:lnSpc>
            </a:pPr>
            <a:endParaRPr lang="uk-UA" sz="2800" dirty="0">
              <a:cs typeface="Times New Roman" pitchFamily="18" charset="0"/>
            </a:endParaRPr>
          </a:p>
          <a:p>
            <a:pPr marL="18288" indent="0">
              <a:lnSpc>
                <a:spcPct val="90000"/>
              </a:lnSpc>
              <a:buNone/>
            </a:pPr>
            <a:r>
              <a:rPr lang="uk-UA" sz="2800" dirty="0">
                <a:cs typeface="Times New Roman" pitchFamily="18" charset="0"/>
              </a:rPr>
              <a:t>   </a:t>
            </a:r>
            <a:r>
              <a:rPr lang="uk-UA" sz="3200" u="sng" dirty="0"/>
              <a:t>Функції сенсорних систем</a:t>
            </a:r>
          </a:p>
          <a:p>
            <a:pPr marL="18288" indent="0">
              <a:lnSpc>
                <a:spcPct val="90000"/>
              </a:lnSpc>
              <a:buNone/>
            </a:pPr>
            <a:endParaRPr lang="uk-UA" sz="3200" u="sng" dirty="0"/>
          </a:p>
          <a:p>
            <a:pPr marL="18288" indent="0">
              <a:lnSpc>
                <a:spcPct val="90000"/>
              </a:lnSpc>
              <a:buNone/>
            </a:pPr>
            <a:r>
              <a:rPr lang="uk-UA" sz="3200" u="sng" dirty="0"/>
              <a:t>Аналіз (кодування ) сенсорної інформації</a:t>
            </a:r>
          </a:p>
          <a:p>
            <a:pPr marL="18288" indent="0">
              <a:lnSpc>
                <a:spcPct val="90000"/>
              </a:lnSpc>
              <a:buNone/>
            </a:pPr>
            <a:r>
              <a:rPr lang="uk-UA" sz="3200" u="sng" dirty="0"/>
              <a:t>Декодування сигналів</a:t>
            </a:r>
          </a:p>
          <a:p>
            <a:pPr marL="18288" indent="0">
              <a:lnSpc>
                <a:spcPct val="90000"/>
              </a:lnSpc>
              <a:buNone/>
            </a:pPr>
            <a:r>
              <a:rPr lang="uk-UA" sz="3200" u="sng" dirty="0"/>
              <a:t>Формування еферентної відповіді (поведінкової реакції)</a:t>
            </a:r>
          </a:p>
          <a:p>
            <a:pPr marL="18288" indent="0">
              <a:lnSpc>
                <a:spcPct val="90000"/>
              </a:lnSpc>
              <a:buNone/>
            </a:pPr>
            <a:endParaRPr lang="uk-UA" sz="3200" u="sng" dirty="0"/>
          </a:p>
          <a:p>
            <a:pPr marL="18288" indent="0">
              <a:lnSpc>
                <a:spcPct val="90000"/>
              </a:lnSpc>
              <a:buNone/>
            </a:pPr>
            <a:r>
              <a:rPr lang="uk-UA" sz="3200" u="sng" dirty="0"/>
              <a:t>По відношенню до сенсорних стимулів поведінка складається з сприйняття і реакцій, що включають: впізнання діючого подразника, виникнення почуття і поява мотивації. </a:t>
            </a:r>
          </a:p>
          <a:p>
            <a:pPr marL="18288" indent="0">
              <a:lnSpc>
                <a:spcPct val="90000"/>
              </a:lnSpc>
              <a:buNone/>
            </a:pPr>
            <a:r>
              <a:rPr lang="uk-UA" sz="3200" u="sng" dirty="0"/>
              <a:t>Інформація переводиться в відчуття лише тоді, коли доходить до кори великих півкуль.</a:t>
            </a:r>
            <a:endParaRPr lang="uk-UA" sz="3200" b="1" i="1" dirty="0">
              <a:solidFill>
                <a:srgbClr val="FFFF00"/>
              </a:solidFill>
              <a:cs typeface="Times New Roman" pitchFamily="18" charset="0"/>
            </a:endParaRPr>
          </a:p>
        </p:txBody>
      </p:sp>
    </p:spTree>
    <p:extLst>
      <p:ext uri="{BB962C8B-B14F-4D97-AF65-F5344CB8AC3E}">
        <p14:creationId xmlns:p14="http://schemas.microsoft.com/office/powerpoint/2010/main" val="279365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62000" y="0"/>
            <a:ext cx="7772400" cy="762000"/>
          </a:xfrm>
        </p:spPr>
        <p:txBody>
          <a:bodyPr>
            <a:normAutofit fontScale="90000"/>
          </a:bodyPr>
          <a:lstStyle/>
          <a:p>
            <a:r>
              <a:rPr lang="uk-UA" dirty="0"/>
              <a:t>Функції рецепторів</a:t>
            </a:r>
            <a:endParaRPr lang="ru-RU" dirty="0"/>
          </a:p>
        </p:txBody>
      </p:sp>
      <p:sp>
        <p:nvSpPr>
          <p:cNvPr id="9219" name="Rectangle 3"/>
          <p:cNvSpPr>
            <a:spLocks noGrp="1" noChangeArrowheads="1"/>
          </p:cNvSpPr>
          <p:nvPr>
            <p:ph idx="1"/>
          </p:nvPr>
        </p:nvSpPr>
        <p:spPr>
          <a:xfrm>
            <a:off x="0" y="838200"/>
            <a:ext cx="9144000" cy="5486400"/>
          </a:xfrm>
        </p:spPr>
        <p:txBody>
          <a:bodyPr>
            <a:normAutofit/>
          </a:bodyPr>
          <a:lstStyle/>
          <a:p>
            <a:pPr>
              <a:lnSpc>
                <a:spcPct val="90000"/>
              </a:lnSpc>
            </a:pPr>
            <a:r>
              <a:rPr lang="uk-UA" sz="3200" dirty="0">
                <a:cs typeface="Times New Roman" pitchFamily="18" charset="0"/>
              </a:rPr>
              <a:t>Фізіологічне призначення рецепторів полягає в сприйнятті  подразнення і перетворенні його в потоки нервових імпульсів.</a:t>
            </a:r>
          </a:p>
          <a:p>
            <a:pPr>
              <a:lnSpc>
                <a:spcPct val="90000"/>
              </a:lnSpc>
            </a:pPr>
            <a:r>
              <a:rPr lang="uk-UA" sz="3200" dirty="0">
                <a:cs typeface="Times New Roman" pitchFamily="18" charset="0"/>
              </a:rPr>
              <a:t>У зв'язку з тим, що подразники зовнішнього або внутрішнього середовища мають саму різноманітну природу, а нервові центри «розуміють» лише одну мову - нервовий імпульс (ПД), то найбільш важливою з функцій рецептора є перетворення різної модальності подразнення</a:t>
            </a:r>
            <a:r>
              <a:rPr lang="en-US" sz="3200" dirty="0">
                <a:cs typeface="Times New Roman" pitchFamily="18" charset="0"/>
              </a:rPr>
              <a:t> </a:t>
            </a:r>
            <a:r>
              <a:rPr lang="uk-UA" sz="3200" dirty="0">
                <a:cs typeface="Times New Roman" pitchFamily="18" charset="0"/>
              </a:rPr>
              <a:t>в ПД, тобто кодування.</a:t>
            </a:r>
            <a:endParaRPr lang="uk-UA" sz="3200" dirty="0">
              <a:solidFill>
                <a:srgbClr val="FF3300"/>
              </a:solidFill>
            </a:endParaRPr>
          </a:p>
        </p:txBody>
      </p:sp>
    </p:spTree>
    <p:extLst>
      <p:ext uri="{BB962C8B-B14F-4D97-AF65-F5344CB8AC3E}">
        <p14:creationId xmlns:p14="http://schemas.microsoft.com/office/powerpoint/2010/main" val="3781834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143000" y="842649"/>
            <a:ext cx="7543800" cy="914400"/>
          </a:xfrm>
        </p:spPr>
        <p:txBody>
          <a:bodyPr>
            <a:normAutofit/>
          </a:bodyPr>
          <a:lstStyle/>
          <a:p>
            <a:r>
              <a:rPr lang="uk-UA" dirty="0">
                <a:effectLst/>
              </a:rPr>
              <a:t>За місцем розташування</a:t>
            </a:r>
            <a:endParaRPr lang="ru-RU" dirty="0"/>
          </a:p>
        </p:txBody>
      </p:sp>
      <p:sp>
        <p:nvSpPr>
          <p:cNvPr id="115715" name="Rectangle 3"/>
          <p:cNvSpPr>
            <a:spLocks noGrp="1" noChangeArrowheads="1"/>
          </p:cNvSpPr>
          <p:nvPr>
            <p:ph idx="1"/>
          </p:nvPr>
        </p:nvSpPr>
        <p:spPr>
          <a:xfrm>
            <a:off x="1259632" y="1916832"/>
            <a:ext cx="6096000" cy="4449687"/>
          </a:xfrm>
        </p:spPr>
        <p:txBody>
          <a:bodyPr>
            <a:normAutofit/>
          </a:bodyPr>
          <a:lstStyle/>
          <a:p>
            <a:r>
              <a:rPr lang="uk-UA" sz="4400" dirty="0" err="1">
                <a:effectLst/>
              </a:rPr>
              <a:t>Екстерорецептори</a:t>
            </a:r>
            <a:r>
              <a:rPr lang="uk-UA" sz="4400" dirty="0">
                <a:effectLst/>
              </a:rPr>
              <a:t> </a:t>
            </a:r>
          </a:p>
          <a:p>
            <a:endParaRPr lang="uk-UA" sz="4400" dirty="0">
              <a:effectLst/>
            </a:endParaRPr>
          </a:p>
          <a:p>
            <a:r>
              <a:rPr lang="uk-UA" sz="4400" dirty="0" err="1">
                <a:effectLst/>
              </a:rPr>
              <a:t>Інтерорецептори</a:t>
            </a:r>
            <a:r>
              <a:rPr lang="uk-UA" sz="4400" dirty="0">
                <a:effectLst/>
              </a:rPr>
              <a:t> </a:t>
            </a:r>
          </a:p>
          <a:p>
            <a:endParaRPr lang="uk-UA" sz="4400" dirty="0">
              <a:effectLst/>
            </a:endParaRPr>
          </a:p>
          <a:p>
            <a:r>
              <a:rPr lang="uk-UA" sz="4400" dirty="0" err="1">
                <a:effectLst/>
              </a:rPr>
              <a:t>Пропріорецептори</a:t>
            </a:r>
            <a:endParaRPr lang="ru-RU" sz="4400" b="1" dirty="0"/>
          </a:p>
        </p:txBody>
      </p:sp>
      <p:sp>
        <p:nvSpPr>
          <p:cNvPr id="4" name="Rectangle 2"/>
          <p:cNvSpPr txBox="1">
            <a:spLocks noChangeArrowheads="1"/>
          </p:cNvSpPr>
          <p:nvPr/>
        </p:nvSpPr>
        <p:spPr>
          <a:xfrm>
            <a:off x="457200" y="274638"/>
            <a:ext cx="8229600" cy="561975"/>
          </a:xfrm>
          <a:prstGeom prst="rect">
            <a:avLst/>
          </a:prstGeom>
        </p:spPr>
        <p:txBody>
          <a:bodyPr vert="horz" lIns="91440" tIns="45720" rIns="91440" bIns="45720" rtlCol="0" anchor="b" anchorCtr="0">
            <a:normAutofit fontScale="90000" lnSpcReduction="20000"/>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4000" dirty="0" err="1">
                <a:solidFill>
                  <a:srgbClr val="FFFF00"/>
                </a:solidFill>
              </a:rPr>
              <a:t>КласифІкація</a:t>
            </a:r>
            <a:r>
              <a:rPr lang="ru-RU" sz="4000" dirty="0">
                <a:solidFill>
                  <a:srgbClr val="FFFF00"/>
                </a:solidFill>
              </a:rPr>
              <a:t> </a:t>
            </a:r>
            <a:r>
              <a:rPr lang="ru-RU" sz="4000" dirty="0" err="1">
                <a:solidFill>
                  <a:srgbClr val="FFFF00"/>
                </a:solidFill>
              </a:rPr>
              <a:t>рецепторів</a:t>
            </a:r>
            <a:endParaRPr lang="ru-RU" sz="4000" dirty="0">
              <a:solidFill>
                <a:srgbClr val="FFFF00"/>
              </a:solidFill>
            </a:endParaRPr>
          </a:p>
        </p:txBody>
      </p:sp>
    </p:spTree>
    <p:extLst>
      <p:ext uri="{BB962C8B-B14F-4D97-AF65-F5344CB8AC3E}">
        <p14:creationId xmlns:p14="http://schemas.microsoft.com/office/powerpoint/2010/main" val="54896507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5714"/>
                                        </p:tgtEl>
                                        <p:attrNameLst>
                                          <p:attrName>style.visibility</p:attrName>
                                        </p:attrNameLst>
                                      </p:cBhvr>
                                      <p:to>
                                        <p:strVal val="visible"/>
                                      </p:to>
                                    </p:set>
                                    <p:anim calcmode="lin" valueType="num">
                                      <p:cBhvr>
                                        <p:cTn id="7" dur="1000" fill="hold"/>
                                        <p:tgtEl>
                                          <p:spTgt spid="115714"/>
                                        </p:tgtEl>
                                        <p:attrNameLst>
                                          <p:attrName>ppt_x</p:attrName>
                                        </p:attrNameLst>
                                      </p:cBhvr>
                                      <p:tavLst>
                                        <p:tav tm="0">
                                          <p:val>
                                            <p:strVal val="#ppt_x-.2"/>
                                          </p:val>
                                        </p:tav>
                                        <p:tav tm="100000">
                                          <p:val>
                                            <p:strVal val="#ppt_x"/>
                                          </p:val>
                                        </p:tav>
                                      </p:tavLst>
                                    </p:anim>
                                    <p:anim calcmode="lin" valueType="num">
                                      <p:cBhvr>
                                        <p:cTn id="8" dur="1000" fill="hold"/>
                                        <p:tgtEl>
                                          <p:spTgt spid="1157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57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5715">
                                            <p:txEl>
                                              <p:pRg st="0" end="0"/>
                                            </p:txEl>
                                          </p:spTgt>
                                        </p:tgtEl>
                                        <p:attrNameLst>
                                          <p:attrName>style.visibility</p:attrName>
                                        </p:attrNameLst>
                                      </p:cBhvr>
                                      <p:to>
                                        <p:strVal val="visible"/>
                                      </p:to>
                                    </p:set>
                                    <p:animEffect transition="in" filter="fade">
                                      <p:cBhvr>
                                        <p:cTn id="14" dur="500"/>
                                        <p:tgtEl>
                                          <p:spTgt spid="115715">
                                            <p:txEl>
                                              <p:pRg st="0" end="0"/>
                                            </p:txEl>
                                          </p:spTgt>
                                        </p:tgtEl>
                                      </p:cBhvr>
                                    </p:animEffect>
                                    <p:anim calcmode="lin" valueType="num">
                                      <p:cBhvr>
                                        <p:cTn id="15" dur="500" fill="hold"/>
                                        <p:tgtEl>
                                          <p:spTgt spid="11571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571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5715">
                                            <p:txEl>
                                              <p:pRg st="2" end="2"/>
                                            </p:txEl>
                                          </p:spTgt>
                                        </p:tgtEl>
                                        <p:attrNameLst>
                                          <p:attrName>style.visibility</p:attrName>
                                        </p:attrNameLst>
                                      </p:cBhvr>
                                      <p:to>
                                        <p:strVal val="visible"/>
                                      </p:to>
                                    </p:set>
                                    <p:animEffect transition="in" filter="fade">
                                      <p:cBhvr>
                                        <p:cTn id="21" dur="500"/>
                                        <p:tgtEl>
                                          <p:spTgt spid="115715">
                                            <p:txEl>
                                              <p:pRg st="2" end="2"/>
                                            </p:txEl>
                                          </p:spTgt>
                                        </p:tgtEl>
                                      </p:cBhvr>
                                    </p:animEffect>
                                    <p:anim calcmode="lin" valueType="num">
                                      <p:cBhvr>
                                        <p:cTn id="22" dur="500" fill="hold"/>
                                        <p:tgtEl>
                                          <p:spTgt spid="115715">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1571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5715">
                                            <p:txEl>
                                              <p:pRg st="4" end="4"/>
                                            </p:txEl>
                                          </p:spTgt>
                                        </p:tgtEl>
                                        <p:attrNameLst>
                                          <p:attrName>style.visibility</p:attrName>
                                        </p:attrNameLst>
                                      </p:cBhvr>
                                      <p:to>
                                        <p:strVal val="visible"/>
                                      </p:to>
                                    </p:set>
                                    <p:animEffect transition="in" filter="fade">
                                      <p:cBhvr>
                                        <p:cTn id="28" dur="500"/>
                                        <p:tgtEl>
                                          <p:spTgt spid="115715">
                                            <p:txEl>
                                              <p:pRg st="4" end="4"/>
                                            </p:txEl>
                                          </p:spTgt>
                                        </p:tgtEl>
                                      </p:cBhvr>
                                    </p:animEffect>
                                    <p:anim calcmode="lin" valueType="num">
                                      <p:cBhvr>
                                        <p:cTn id="29" dur="500" fill="hold"/>
                                        <p:tgtEl>
                                          <p:spTgt spid="115715">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115715">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p:bldP spid="115715"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755576" y="332656"/>
            <a:ext cx="7543800" cy="914400"/>
          </a:xfrm>
        </p:spPr>
        <p:txBody>
          <a:bodyPr>
            <a:normAutofit/>
          </a:bodyPr>
          <a:lstStyle/>
          <a:p>
            <a:r>
              <a:rPr lang="ru-RU" b="1" dirty="0" err="1">
                <a:solidFill>
                  <a:srgbClr val="FFFF00"/>
                </a:solidFill>
              </a:rPr>
              <a:t>Психофізіологічна</a:t>
            </a:r>
            <a:r>
              <a:rPr lang="ru-RU" dirty="0">
                <a:solidFill>
                  <a:srgbClr val="FFFF00"/>
                </a:solidFill>
              </a:rPr>
              <a:t> </a:t>
            </a:r>
          </a:p>
        </p:txBody>
      </p:sp>
      <p:sp>
        <p:nvSpPr>
          <p:cNvPr id="114691" name="Rectangle 3"/>
          <p:cNvSpPr>
            <a:spLocks noGrp="1" noChangeArrowheads="1"/>
          </p:cNvSpPr>
          <p:nvPr>
            <p:ph idx="1"/>
          </p:nvPr>
        </p:nvSpPr>
        <p:spPr>
          <a:xfrm>
            <a:off x="457200" y="1600200"/>
            <a:ext cx="8507413" cy="4530725"/>
          </a:xfrm>
        </p:spPr>
        <p:txBody>
          <a:bodyPr>
            <a:noAutofit/>
          </a:bodyPr>
          <a:lstStyle/>
          <a:p>
            <a:pPr>
              <a:buNone/>
            </a:pPr>
            <a:r>
              <a:rPr lang="uk-UA" sz="4000" dirty="0">
                <a:effectLst/>
              </a:rPr>
              <a:t>За характером відчуттів, що виникають при їх подразненні:</a:t>
            </a:r>
          </a:p>
          <a:p>
            <a:pPr>
              <a:buNone/>
            </a:pPr>
            <a:r>
              <a:rPr lang="uk-UA" sz="4000" dirty="0">
                <a:solidFill>
                  <a:srgbClr val="FFFF00"/>
                </a:solidFill>
                <a:effectLst/>
              </a:rPr>
              <a:t>зорові, слухові, нюхові, смакові,</a:t>
            </a:r>
          </a:p>
          <a:p>
            <a:pPr>
              <a:buNone/>
            </a:pPr>
            <a:r>
              <a:rPr lang="uk-UA" sz="4000" dirty="0">
                <a:solidFill>
                  <a:srgbClr val="FFFF00"/>
                </a:solidFill>
                <a:effectLst/>
              </a:rPr>
              <a:t>дотикові, </a:t>
            </a:r>
            <a:r>
              <a:rPr lang="uk-UA" sz="4000" dirty="0" err="1">
                <a:solidFill>
                  <a:srgbClr val="FFFF00"/>
                </a:solidFill>
                <a:effectLst/>
              </a:rPr>
              <a:t>термо-</a:t>
            </a:r>
            <a:r>
              <a:rPr lang="uk-UA" sz="4000" dirty="0">
                <a:solidFill>
                  <a:srgbClr val="FFFF00"/>
                </a:solidFill>
                <a:effectLst/>
              </a:rPr>
              <a:t>, </a:t>
            </a:r>
            <a:r>
              <a:rPr lang="uk-UA" sz="4000" dirty="0" err="1">
                <a:solidFill>
                  <a:srgbClr val="FFFF00"/>
                </a:solidFill>
                <a:effectLst/>
              </a:rPr>
              <a:t>пропріо-</a:t>
            </a:r>
            <a:r>
              <a:rPr lang="uk-UA" sz="4000" dirty="0">
                <a:solidFill>
                  <a:srgbClr val="FFFF00"/>
                </a:solidFill>
                <a:effectLst/>
              </a:rPr>
              <a:t>, </a:t>
            </a:r>
          </a:p>
          <a:p>
            <a:pPr>
              <a:buNone/>
            </a:pPr>
            <a:r>
              <a:rPr lang="uk-UA" sz="4000" dirty="0" err="1">
                <a:solidFill>
                  <a:srgbClr val="FFFF00"/>
                </a:solidFill>
                <a:effectLst/>
              </a:rPr>
              <a:t>вестибулорецептори</a:t>
            </a:r>
            <a:r>
              <a:rPr lang="uk-UA" sz="4000" dirty="0">
                <a:solidFill>
                  <a:srgbClr val="FFFF00"/>
                </a:solidFill>
                <a:effectLst/>
              </a:rPr>
              <a:t>, рецептори </a:t>
            </a:r>
          </a:p>
          <a:p>
            <a:pPr>
              <a:buNone/>
            </a:pPr>
            <a:r>
              <a:rPr lang="uk-UA" sz="4000" dirty="0">
                <a:solidFill>
                  <a:srgbClr val="FFFF00"/>
                </a:solidFill>
                <a:effectLst/>
              </a:rPr>
              <a:t>болю</a:t>
            </a:r>
            <a:endParaRPr lang="ru-RU" sz="4000" b="1" i="1" dirty="0">
              <a:solidFill>
                <a:srgbClr val="FFFF00"/>
              </a:solidFill>
              <a:latin typeface="Times New Roman" pitchFamily="18" charset="0"/>
            </a:endParaRPr>
          </a:p>
        </p:txBody>
      </p:sp>
    </p:spTree>
    <p:extLst>
      <p:ext uri="{BB962C8B-B14F-4D97-AF65-F5344CB8AC3E}">
        <p14:creationId xmlns:p14="http://schemas.microsoft.com/office/powerpoint/2010/main" val="233797960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4690"/>
                                        </p:tgtEl>
                                        <p:attrNameLst>
                                          <p:attrName>style.visibility</p:attrName>
                                        </p:attrNameLst>
                                      </p:cBhvr>
                                      <p:to>
                                        <p:strVal val="visible"/>
                                      </p:to>
                                    </p:set>
                                    <p:anim calcmode="lin" valueType="num">
                                      <p:cBhvr>
                                        <p:cTn id="7" dur="1000" fill="hold"/>
                                        <p:tgtEl>
                                          <p:spTgt spid="114690"/>
                                        </p:tgtEl>
                                        <p:attrNameLst>
                                          <p:attrName>ppt_x</p:attrName>
                                        </p:attrNameLst>
                                      </p:cBhvr>
                                      <p:tavLst>
                                        <p:tav tm="0">
                                          <p:val>
                                            <p:strVal val="#ppt_x-.2"/>
                                          </p:val>
                                        </p:tav>
                                        <p:tav tm="100000">
                                          <p:val>
                                            <p:strVal val="#ppt_x"/>
                                          </p:val>
                                        </p:tav>
                                      </p:tavLst>
                                    </p:anim>
                                    <p:anim calcmode="lin" valueType="num">
                                      <p:cBhvr>
                                        <p:cTn id="8" dur="1000" fill="hold"/>
                                        <p:tgtEl>
                                          <p:spTgt spid="11469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469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4691">
                                            <p:txEl>
                                              <p:pRg st="0" end="0"/>
                                            </p:txEl>
                                          </p:spTgt>
                                        </p:tgtEl>
                                        <p:attrNameLst>
                                          <p:attrName>style.visibility</p:attrName>
                                        </p:attrNameLst>
                                      </p:cBhvr>
                                      <p:to>
                                        <p:strVal val="visible"/>
                                      </p:to>
                                    </p:set>
                                    <p:animEffect transition="in" filter="fade">
                                      <p:cBhvr>
                                        <p:cTn id="14" dur="500"/>
                                        <p:tgtEl>
                                          <p:spTgt spid="114691">
                                            <p:txEl>
                                              <p:pRg st="0" end="0"/>
                                            </p:txEl>
                                          </p:spTgt>
                                        </p:tgtEl>
                                      </p:cBhvr>
                                    </p:animEffect>
                                    <p:anim calcmode="lin" valueType="num">
                                      <p:cBhvr>
                                        <p:cTn id="15" dur="5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469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4691">
                                            <p:txEl>
                                              <p:pRg st="1" end="1"/>
                                            </p:txEl>
                                          </p:spTgt>
                                        </p:tgtEl>
                                        <p:attrNameLst>
                                          <p:attrName>style.visibility</p:attrName>
                                        </p:attrNameLst>
                                      </p:cBhvr>
                                      <p:to>
                                        <p:strVal val="visible"/>
                                      </p:to>
                                    </p:set>
                                    <p:animEffect transition="in" filter="fade">
                                      <p:cBhvr>
                                        <p:cTn id="21" dur="500"/>
                                        <p:tgtEl>
                                          <p:spTgt spid="114691">
                                            <p:txEl>
                                              <p:pRg st="1" end="1"/>
                                            </p:txEl>
                                          </p:spTgt>
                                        </p:tgtEl>
                                      </p:cBhvr>
                                    </p:animEffect>
                                    <p:anim calcmode="lin" valueType="num">
                                      <p:cBhvr>
                                        <p:cTn id="22" dur="5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1469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4691">
                                            <p:txEl>
                                              <p:pRg st="2" end="2"/>
                                            </p:txEl>
                                          </p:spTgt>
                                        </p:tgtEl>
                                        <p:attrNameLst>
                                          <p:attrName>style.visibility</p:attrName>
                                        </p:attrNameLst>
                                      </p:cBhvr>
                                      <p:to>
                                        <p:strVal val="visible"/>
                                      </p:to>
                                    </p:set>
                                    <p:animEffect transition="in" filter="fade">
                                      <p:cBhvr>
                                        <p:cTn id="28" dur="500"/>
                                        <p:tgtEl>
                                          <p:spTgt spid="114691">
                                            <p:txEl>
                                              <p:pRg st="2" end="2"/>
                                            </p:txEl>
                                          </p:spTgt>
                                        </p:tgtEl>
                                      </p:cBhvr>
                                    </p:animEffect>
                                    <p:anim calcmode="lin" valueType="num">
                                      <p:cBhvr>
                                        <p:cTn id="29" dur="5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1469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14691">
                                            <p:txEl>
                                              <p:pRg st="3" end="3"/>
                                            </p:txEl>
                                          </p:spTgt>
                                        </p:tgtEl>
                                        <p:attrNameLst>
                                          <p:attrName>style.visibility</p:attrName>
                                        </p:attrNameLst>
                                      </p:cBhvr>
                                      <p:to>
                                        <p:strVal val="visible"/>
                                      </p:to>
                                    </p:set>
                                    <p:animEffect transition="in" filter="fade">
                                      <p:cBhvr>
                                        <p:cTn id="35" dur="500"/>
                                        <p:tgtEl>
                                          <p:spTgt spid="114691">
                                            <p:txEl>
                                              <p:pRg st="3" end="3"/>
                                            </p:txEl>
                                          </p:spTgt>
                                        </p:tgtEl>
                                      </p:cBhvr>
                                    </p:animEffect>
                                    <p:anim calcmode="lin" valueType="num">
                                      <p:cBhvr>
                                        <p:cTn id="36" dur="5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1469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14691">
                                            <p:txEl>
                                              <p:pRg st="4" end="4"/>
                                            </p:txEl>
                                          </p:spTgt>
                                        </p:tgtEl>
                                        <p:attrNameLst>
                                          <p:attrName>style.visibility</p:attrName>
                                        </p:attrNameLst>
                                      </p:cBhvr>
                                      <p:to>
                                        <p:strVal val="visible"/>
                                      </p:to>
                                    </p:set>
                                    <p:animEffect transition="in" filter="fade">
                                      <p:cBhvr>
                                        <p:cTn id="42" dur="500"/>
                                        <p:tgtEl>
                                          <p:spTgt spid="114691">
                                            <p:txEl>
                                              <p:pRg st="4" end="4"/>
                                            </p:txEl>
                                          </p:spTgt>
                                        </p:tgtEl>
                                      </p:cBhvr>
                                    </p:animEffect>
                                    <p:anim calcmode="lin" valueType="num">
                                      <p:cBhvr>
                                        <p:cTn id="43" dur="500" fill="hold"/>
                                        <p:tgtEl>
                                          <p:spTgt spid="114691">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14691">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7544" y="404664"/>
            <a:ext cx="8136904" cy="1872208"/>
          </a:xfrm>
        </p:spPr>
        <p:txBody>
          <a:bodyPr>
            <a:noAutofit/>
          </a:bodyPr>
          <a:lstStyle/>
          <a:p>
            <a:r>
              <a:rPr lang="uk-UA" sz="3600" dirty="0">
                <a:solidFill>
                  <a:srgbClr val="FF0000"/>
                </a:solidFill>
                <a:effectLst/>
              </a:rPr>
              <a:t>За характером контакту з середовищем рецептори поділяють на:</a:t>
            </a:r>
            <a:endParaRPr lang="ru-RU" sz="4400" dirty="0">
              <a:solidFill>
                <a:srgbClr val="FF0000"/>
              </a:solidFill>
            </a:endParaRPr>
          </a:p>
        </p:txBody>
      </p:sp>
      <p:sp>
        <p:nvSpPr>
          <p:cNvPr id="44035" name="Rectangle 3"/>
          <p:cNvSpPr>
            <a:spLocks noGrp="1" noChangeArrowheads="1"/>
          </p:cNvSpPr>
          <p:nvPr>
            <p:ph idx="1"/>
          </p:nvPr>
        </p:nvSpPr>
        <p:spPr>
          <a:xfrm>
            <a:off x="179512" y="1556792"/>
            <a:ext cx="8784976" cy="5184576"/>
          </a:xfrm>
        </p:spPr>
        <p:txBody>
          <a:bodyPr>
            <a:normAutofit/>
          </a:bodyPr>
          <a:lstStyle/>
          <a:p>
            <a:r>
              <a:rPr lang="uk-UA" sz="3600" dirty="0">
                <a:solidFill>
                  <a:srgbClr val="FFFF00"/>
                </a:solidFill>
                <a:effectLst/>
              </a:rPr>
              <a:t>1. </a:t>
            </a:r>
            <a:r>
              <a:rPr lang="uk-UA" sz="3600" dirty="0" err="1">
                <a:solidFill>
                  <a:srgbClr val="FFFF00"/>
                </a:solidFill>
                <a:effectLst/>
              </a:rPr>
              <a:t>Дистантні</a:t>
            </a:r>
            <a:r>
              <a:rPr lang="uk-UA" sz="3600" dirty="0">
                <a:effectLst/>
              </a:rPr>
              <a:t>, що отримують інформацію на певній відстані від джерела подразнення (зорові, слухові, нюхові). </a:t>
            </a:r>
          </a:p>
          <a:p>
            <a:r>
              <a:rPr lang="uk-UA" sz="3600" dirty="0">
                <a:solidFill>
                  <a:srgbClr val="FFFF00"/>
                </a:solidFill>
                <a:effectLst/>
              </a:rPr>
              <a:t>2. Контактні</a:t>
            </a:r>
            <a:r>
              <a:rPr lang="uk-UA" sz="3600" dirty="0">
                <a:effectLst/>
              </a:rPr>
              <a:t> – збуджені при безпосередньому зіткненні з ними.</a:t>
            </a:r>
            <a:endParaRPr lang="ru-RU" sz="3600" dirty="0"/>
          </a:p>
        </p:txBody>
      </p:sp>
    </p:spTree>
    <p:extLst>
      <p:ext uri="{BB962C8B-B14F-4D97-AF65-F5344CB8AC3E}">
        <p14:creationId xmlns:p14="http://schemas.microsoft.com/office/powerpoint/2010/main" val="255069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362950" cy="1354162"/>
          </a:xfrm>
        </p:spPr>
        <p:txBody>
          <a:bodyPr>
            <a:normAutofit/>
          </a:bodyPr>
          <a:lstStyle/>
          <a:p>
            <a:r>
              <a:rPr lang="uk-UA" sz="4000" dirty="0">
                <a:solidFill>
                  <a:srgbClr val="FFFF00"/>
                </a:solidFill>
                <a:effectLst/>
              </a:rPr>
              <a:t>Залежно від природи подразника</a:t>
            </a:r>
            <a:endParaRPr lang="ru-RU" sz="4000" b="0" dirty="0">
              <a:solidFill>
                <a:srgbClr val="FFFF00"/>
              </a:solidFill>
            </a:endParaRPr>
          </a:p>
        </p:txBody>
      </p:sp>
      <p:sp>
        <p:nvSpPr>
          <p:cNvPr id="45059" name="Rectangle 3"/>
          <p:cNvSpPr>
            <a:spLocks noGrp="1" noChangeArrowheads="1"/>
          </p:cNvSpPr>
          <p:nvPr>
            <p:ph idx="1"/>
          </p:nvPr>
        </p:nvSpPr>
        <p:spPr>
          <a:xfrm>
            <a:off x="457200" y="2636838"/>
            <a:ext cx="8229600" cy="3459162"/>
          </a:xfrm>
        </p:spPr>
        <p:txBody>
          <a:bodyPr>
            <a:noAutofit/>
          </a:bodyPr>
          <a:lstStyle/>
          <a:p>
            <a:r>
              <a:rPr lang="uk-UA" sz="4000" dirty="0">
                <a:effectLst/>
              </a:rPr>
              <a:t>1. Механорецептори </a:t>
            </a:r>
          </a:p>
          <a:p>
            <a:r>
              <a:rPr lang="uk-UA" sz="4000" dirty="0">
                <a:effectLst/>
              </a:rPr>
              <a:t>2. Хеморецептори </a:t>
            </a:r>
          </a:p>
          <a:p>
            <a:r>
              <a:rPr lang="uk-UA" sz="4000" dirty="0">
                <a:effectLst/>
              </a:rPr>
              <a:t>3. Фоторецептори </a:t>
            </a:r>
          </a:p>
          <a:p>
            <a:r>
              <a:rPr lang="uk-UA" sz="4000" dirty="0">
                <a:effectLst/>
              </a:rPr>
              <a:t>4. Терморецептори </a:t>
            </a:r>
          </a:p>
          <a:p>
            <a:r>
              <a:rPr lang="uk-UA" sz="4000" dirty="0">
                <a:effectLst/>
              </a:rPr>
              <a:t>5. Больові (</a:t>
            </a:r>
            <a:r>
              <a:rPr lang="uk-UA" sz="4000" dirty="0" err="1">
                <a:effectLst/>
              </a:rPr>
              <a:t>ноцицептори</a:t>
            </a:r>
            <a:r>
              <a:rPr lang="uk-UA" sz="4000" dirty="0">
                <a:effectLst/>
              </a:rPr>
              <a:t>).</a:t>
            </a:r>
            <a:endParaRPr lang="ru-RU" sz="4000" dirty="0"/>
          </a:p>
        </p:txBody>
      </p:sp>
    </p:spTree>
    <p:extLst>
      <p:ext uri="{BB962C8B-B14F-4D97-AF65-F5344CB8AC3E}">
        <p14:creationId xmlns:p14="http://schemas.microsoft.com/office/powerpoint/2010/main" val="2477415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251520" y="404813"/>
            <a:ext cx="8435280" cy="6264275"/>
          </a:xfrm>
        </p:spPr>
        <p:txBody>
          <a:bodyPr/>
          <a:lstStyle/>
          <a:p>
            <a:pPr algn="ctr"/>
            <a:r>
              <a:rPr lang="uk-UA" sz="4400" dirty="0">
                <a:effectLst/>
              </a:rPr>
              <a:t>За своїми основними властивостями рецептори поділяють також на:</a:t>
            </a:r>
            <a:endParaRPr lang="ru-RU" sz="4400" dirty="0">
              <a:solidFill>
                <a:srgbClr val="FF3300"/>
              </a:solidFill>
            </a:endParaRPr>
          </a:p>
          <a:p>
            <a:r>
              <a:rPr lang="uk-UA" sz="3600" dirty="0">
                <a:solidFill>
                  <a:srgbClr val="FFFF00"/>
                </a:solidFill>
                <a:effectLst/>
              </a:rPr>
              <a:t>1. Швидко – і, що повільно адаптуються </a:t>
            </a:r>
          </a:p>
          <a:p>
            <a:r>
              <a:rPr lang="uk-UA" sz="3600" dirty="0">
                <a:solidFill>
                  <a:srgbClr val="FFFF00"/>
                </a:solidFill>
                <a:effectLst/>
              </a:rPr>
              <a:t>2. Низько - і </a:t>
            </a:r>
            <a:r>
              <a:rPr lang="uk-UA" sz="3600" dirty="0" err="1">
                <a:solidFill>
                  <a:srgbClr val="FFFF00"/>
                </a:solidFill>
                <a:effectLst/>
              </a:rPr>
              <a:t>високопорогові</a:t>
            </a:r>
            <a:r>
              <a:rPr lang="uk-UA" sz="3600" dirty="0">
                <a:solidFill>
                  <a:srgbClr val="FFFF00"/>
                </a:solidFill>
                <a:effectLst/>
              </a:rPr>
              <a:t> </a:t>
            </a:r>
          </a:p>
          <a:p>
            <a:r>
              <a:rPr lang="uk-UA" sz="3600" dirty="0">
                <a:solidFill>
                  <a:srgbClr val="FFFF00"/>
                </a:solidFill>
                <a:effectLst/>
              </a:rPr>
              <a:t>3. </a:t>
            </a:r>
            <a:r>
              <a:rPr lang="uk-UA" sz="3600" dirty="0" err="1">
                <a:solidFill>
                  <a:srgbClr val="FFFF00"/>
                </a:solidFill>
                <a:effectLst/>
              </a:rPr>
              <a:t>Мономодальні</a:t>
            </a:r>
            <a:r>
              <a:rPr lang="uk-UA" sz="3600" dirty="0">
                <a:solidFill>
                  <a:srgbClr val="FFFF00"/>
                </a:solidFill>
                <a:effectLst/>
              </a:rPr>
              <a:t> і </a:t>
            </a:r>
            <a:r>
              <a:rPr lang="uk-UA" sz="3600" dirty="0" err="1">
                <a:solidFill>
                  <a:srgbClr val="FFFF00"/>
                </a:solidFill>
                <a:effectLst/>
              </a:rPr>
              <a:t>полімодальні</a:t>
            </a:r>
            <a:endParaRPr lang="ru-RU" dirty="0"/>
          </a:p>
        </p:txBody>
      </p:sp>
    </p:spTree>
    <p:extLst>
      <p:ext uri="{BB962C8B-B14F-4D97-AF65-F5344CB8AC3E}">
        <p14:creationId xmlns:p14="http://schemas.microsoft.com/office/powerpoint/2010/main" val="3468455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62000" y="0"/>
            <a:ext cx="7772400" cy="685800"/>
          </a:xfrm>
        </p:spPr>
        <p:txBody>
          <a:bodyPr/>
          <a:lstStyle/>
          <a:p>
            <a:r>
              <a:rPr lang="uk-UA" sz="3200" dirty="0">
                <a:solidFill>
                  <a:srgbClr val="FFFF00"/>
                </a:solidFill>
                <a:effectLst/>
              </a:rPr>
              <a:t>Специфічність рецепторів</a:t>
            </a:r>
            <a:endParaRPr lang="ru-RU" sz="3200" dirty="0">
              <a:solidFill>
                <a:srgbClr val="FFFF00"/>
              </a:solidFill>
            </a:endParaRPr>
          </a:p>
        </p:txBody>
      </p:sp>
      <p:sp>
        <p:nvSpPr>
          <p:cNvPr id="10243" name="Rectangle 3"/>
          <p:cNvSpPr>
            <a:spLocks noGrp="1" noChangeArrowheads="1"/>
          </p:cNvSpPr>
          <p:nvPr>
            <p:ph idx="1"/>
          </p:nvPr>
        </p:nvSpPr>
        <p:spPr>
          <a:xfrm>
            <a:off x="0" y="685800"/>
            <a:ext cx="9144000" cy="6172200"/>
          </a:xfrm>
        </p:spPr>
        <p:txBody>
          <a:bodyPr>
            <a:normAutofit/>
          </a:bodyPr>
          <a:lstStyle/>
          <a:p>
            <a:r>
              <a:rPr lang="uk-UA" sz="2800" dirty="0">
                <a:effectLst/>
              </a:rPr>
              <a:t>У механізмі кодування інформації найважливішу роль відіграє властивість специфічності рецепторів. В процесі еволюції відбулося диференціювання рецепторів в плані різкого підвищення чутливості до конкретного подразника. Особливо високий рівень спеціалізованої чутливості у </a:t>
            </a:r>
            <a:r>
              <a:rPr lang="uk-UA" sz="2800" dirty="0" err="1">
                <a:effectLst/>
              </a:rPr>
              <a:t>дистантних</a:t>
            </a:r>
            <a:r>
              <a:rPr lang="uk-UA" sz="2800" dirty="0">
                <a:effectLst/>
              </a:rPr>
              <a:t> рецепторів. </a:t>
            </a:r>
          </a:p>
          <a:p>
            <a:r>
              <a:rPr lang="uk-UA" sz="2800" dirty="0">
                <a:effectLst/>
              </a:rPr>
              <a:t>Рецептор сприймає свій адекватний подразник, навіть якщо він має дуже низький рівень енергії. Найбільшою чутливістю володіє зоровий аналізатор: рецептори ока в умовах абсолютної темряви можуть сприймати світло з енергією 1·10-17 - 10-18 Вт, тобто на рівні дії 1-2 квантів.</a:t>
            </a:r>
            <a:endParaRPr lang="ru-RU" sz="2800" dirty="0"/>
          </a:p>
        </p:txBody>
      </p:sp>
    </p:spTree>
    <p:extLst>
      <p:ext uri="{BB962C8B-B14F-4D97-AF65-F5344CB8AC3E}">
        <p14:creationId xmlns:p14="http://schemas.microsoft.com/office/powerpoint/2010/main" val="3427651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395536" y="24230"/>
            <a:ext cx="7924800" cy="1143000"/>
          </a:xfrm>
        </p:spPr>
        <p:txBody>
          <a:bodyPr>
            <a:normAutofit/>
          </a:bodyPr>
          <a:lstStyle/>
          <a:p>
            <a:r>
              <a:rPr lang="ru-RU" b="1" dirty="0" err="1">
                <a:solidFill>
                  <a:srgbClr val="FFFF00"/>
                </a:solidFill>
              </a:rPr>
              <a:t>Адекватний</a:t>
            </a:r>
            <a:r>
              <a:rPr lang="ru-RU" b="1" dirty="0">
                <a:solidFill>
                  <a:srgbClr val="FFFF00"/>
                </a:solidFill>
              </a:rPr>
              <a:t> </a:t>
            </a:r>
            <a:r>
              <a:rPr lang="ru-RU" b="1" dirty="0" err="1">
                <a:solidFill>
                  <a:srgbClr val="FFFF00"/>
                </a:solidFill>
              </a:rPr>
              <a:t>подразник</a:t>
            </a:r>
            <a:endParaRPr lang="ru-RU" b="1" dirty="0">
              <a:solidFill>
                <a:srgbClr val="FFFF00"/>
              </a:solidFill>
            </a:endParaRPr>
          </a:p>
        </p:txBody>
      </p:sp>
      <p:sp>
        <p:nvSpPr>
          <p:cNvPr id="123907" name="Rectangle 3"/>
          <p:cNvSpPr>
            <a:spLocks noGrp="1" noChangeArrowheads="1"/>
          </p:cNvSpPr>
          <p:nvPr>
            <p:ph idx="1"/>
          </p:nvPr>
        </p:nvSpPr>
        <p:spPr>
          <a:xfrm>
            <a:off x="179512" y="1340768"/>
            <a:ext cx="8507288" cy="4790157"/>
          </a:xfrm>
          <a:prstGeom prst="rect">
            <a:avLst/>
          </a:prstGeom>
        </p:spPr>
        <p:txBody>
          <a:bodyPr>
            <a:normAutofit/>
          </a:bodyPr>
          <a:lstStyle/>
          <a:p>
            <a:r>
              <a:rPr lang="uk-UA" sz="3600" dirty="0">
                <a:effectLst/>
              </a:rPr>
              <a:t>Той, до сприйняття якого пристосувався даний рецептор </a:t>
            </a:r>
          </a:p>
          <a:p>
            <a:r>
              <a:rPr lang="uk-UA" sz="3600" dirty="0">
                <a:effectLst/>
              </a:rPr>
              <a:t>Володіє найменшим порогом </a:t>
            </a:r>
          </a:p>
          <a:p>
            <a:r>
              <a:rPr lang="uk-UA" sz="3600" dirty="0">
                <a:effectLst/>
              </a:rPr>
              <a:t>Викликає відчуття, які можна перевірити за допомогою інших органів чуття </a:t>
            </a:r>
          </a:p>
          <a:p>
            <a:r>
              <a:rPr lang="uk-UA" sz="3600" dirty="0">
                <a:effectLst/>
              </a:rPr>
              <a:t>Відчуття відображають реальність</a:t>
            </a:r>
            <a:endParaRPr lang="ru-RU" sz="3600" b="1" dirty="0"/>
          </a:p>
        </p:txBody>
      </p:sp>
    </p:spTree>
    <p:extLst>
      <p:ext uri="{BB962C8B-B14F-4D97-AF65-F5344CB8AC3E}">
        <p14:creationId xmlns:p14="http://schemas.microsoft.com/office/powerpoint/2010/main" val="413562315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3906"/>
                                        </p:tgtEl>
                                        <p:attrNameLst>
                                          <p:attrName>style.visibility</p:attrName>
                                        </p:attrNameLst>
                                      </p:cBhvr>
                                      <p:to>
                                        <p:strVal val="visible"/>
                                      </p:to>
                                    </p:set>
                                    <p:anim calcmode="lin" valueType="num">
                                      <p:cBhvr>
                                        <p:cTn id="7" dur="1000" fill="hold"/>
                                        <p:tgtEl>
                                          <p:spTgt spid="123906"/>
                                        </p:tgtEl>
                                        <p:attrNameLst>
                                          <p:attrName>ppt_x</p:attrName>
                                        </p:attrNameLst>
                                      </p:cBhvr>
                                      <p:tavLst>
                                        <p:tav tm="0">
                                          <p:val>
                                            <p:strVal val="#ppt_x-.2"/>
                                          </p:val>
                                        </p:tav>
                                        <p:tav tm="100000">
                                          <p:val>
                                            <p:strVal val="#ppt_x"/>
                                          </p:val>
                                        </p:tav>
                                      </p:tavLst>
                                    </p:anim>
                                    <p:anim calcmode="lin" valueType="num">
                                      <p:cBhvr>
                                        <p:cTn id="8" dur="1000" fill="hold"/>
                                        <p:tgtEl>
                                          <p:spTgt spid="12390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390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23907">
                                            <p:txEl>
                                              <p:pRg st="0" end="0"/>
                                            </p:txEl>
                                          </p:spTgt>
                                        </p:tgtEl>
                                        <p:attrNameLst>
                                          <p:attrName>style.visibility</p:attrName>
                                        </p:attrNameLst>
                                      </p:cBhvr>
                                      <p:to>
                                        <p:strVal val="visible"/>
                                      </p:to>
                                    </p:set>
                                    <p:animEffect transition="in" filter="fade">
                                      <p:cBhvr>
                                        <p:cTn id="14" dur="500"/>
                                        <p:tgtEl>
                                          <p:spTgt spid="123907">
                                            <p:txEl>
                                              <p:pRg st="0" end="0"/>
                                            </p:txEl>
                                          </p:spTgt>
                                        </p:tgtEl>
                                      </p:cBhvr>
                                    </p:animEffect>
                                    <p:anim calcmode="lin" valueType="num">
                                      <p:cBhvr>
                                        <p:cTn id="15" dur="500" fill="hold"/>
                                        <p:tgtEl>
                                          <p:spTgt spid="12390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2390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23907">
                                            <p:txEl>
                                              <p:pRg st="1" end="1"/>
                                            </p:txEl>
                                          </p:spTgt>
                                        </p:tgtEl>
                                        <p:attrNameLst>
                                          <p:attrName>style.visibility</p:attrName>
                                        </p:attrNameLst>
                                      </p:cBhvr>
                                      <p:to>
                                        <p:strVal val="visible"/>
                                      </p:to>
                                    </p:set>
                                    <p:animEffect transition="in" filter="fade">
                                      <p:cBhvr>
                                        <p:cTn id="21" dur="500"/>
                                        <p:tgtEl>
                                          <p:spTgt spid="123907">
                                            <p:txEl>
                                              <p:pRg st="1" end="1"/>
                                            </p:txEl>
                                          </p:spTgt>
                                        </p:tgtEl>
                                      </p:cBhvr>
                                    </p:animEffect>
                                    <p:anim calcmode="lin" valueType="num">
                                      <p:cBhvr>
                                        <p:cTn id="22" dur="500" fill="hold"/>
                                        <p:tgtEl>
                                          <p:spTgt spid="12390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2390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23907">
                                            <p:txEl>
                                              <p:pRg st="2" end="2"/>
                                            </p:txEl>
                                          </p:spTgt>
                                        </p:tgtEl>
                                        <p:attrNameLst>
                                          <p:attrName>style.visibility</p:attrName>
                                        </p:attrNameLst>
                                      </p:cBhvr>
                                      <p:to>
                                        <p:strVal val="visible"/>
                                      </p:to>
                                    </p:set>
                                    <p:animEffect transition="in" filter="fade">
                                      <p:cBhvr>
                                        <p:cTn id="28" dur="500"/>
                                        <p:tgtEl>
                                          <p:spTgt spid="123907">
                                            <p:txEl>
                                              <p:pRg st="2" end="2"/>
                                            </p:txEl>
                                          </p:spTgt>
                                        </p:tgtEl>
                                      </p:cBhvr>
                                    </p:animEffect>
                                    <p:anim calcmode="lin" valueType="num">
                                      <p:cBhvr>
                                        <p:cTn id="29" dur="500" fill="hold"/>
                                        <p:tgtEl>
                                          <p:spTgt spid="12390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2390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23907">
                                            <p:txEl>
                                              <p:pRg st="3" end="3"/>
                                            </p:txEl>
                                          </p:spTgt>
                                        </p:tgtEl>
                                        <p:attrNameLst>
                                          <p:attrName>style.visibility</p:attrName>
                                        </p:attrNameLst>
                                      </p:cBhvr>
                                      <p:to>
                                        <p:strVal val="visible"/>
                                      </p:to>
                                    </p:set>
                                    <p:animEffect transition="in" filter="fade">
                                      <p:cBhvr>
                                        <p:cTn id="35" dur="500"/>
                                        <p:tgtEl>
                                          <p:spTgt spid="123907">
                                            <p:txEl>
                                              <p:pRg st="3" end="3"/>
                                            </p:txEl>
                                          </p:spTgt>
                                        </p:tgtEl>
                                      </p:cBhvr>
                                    </p:animEffect>
                                    <p:anim calcmode="lin" valueType="num">
                                      <p:cBhvr>
                                        <p:cTn id="36" dur="500" fill="hold"/>
                                        <p:tgtEl>
                                          <p:spTgt spid="123907">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23907">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p:bldP spid="12390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357422" y="714356"/>
            <a:ext cx="2057400" cy="457200"/>
          </a:xfrm>
        </p:spPr>
        <p:txBody>
          <a:bodyPr>
            <a:noAutofit/>
          </a:bodyPr>
          <a:lstStyle/>
          <a:p>
            <a:r>
              <a:rPr lang="ru-RU" sz="3600" dirty="0"/>
              <a:t>РП і ПД</a:t>
            </a:r>
          </a:p>
        </p:txBody>
      </p:sp>
      <p:sp>
        <p:nvSpPr>
          <p:cNvPr id="15363" name="Rectangle 3"/>
          <p:cNvSpPr>
            <a:spLocks noGrp="1" noChangeArrowheads="1"/>
          </p:cNvSpPr>
          <p:nvPr>
            <p:ph type="body" sz="half" idx="2"/>
          </p:nvPr>
        </p:nvSpPr>
        <p:spPr>
          <a:xfrm>
            <a:off x="0" y="1752600"/>
            <a:ext cx="9144000" cy="5105400"/>
          </a:xfrm>
        </p:spPr>
        <p:txBody>
          <a:bodyPr>
            <a:normAutofit/>
          </a:bodyPr>
          <a:lstStyle/>
          <a:p>
            <a:r>
              <a:rPr lang="uk-UA" sz="2800" dirty="0">
                <a:solidFill>
                  <a:srgbClr val="FFFF00"/>
                </a:solidFill>
                <a:effectLst/>
              </a:rPr>
              <a:t>При механічному впливі на шкіру, а тим самим і на нервові закінчення, відбувається деформація його мембрани. У результаті в цій ділянці проникність мембрани для </a:t>
            </a:r>
            <a:r>
              <a:rPr lang="uk-UA" sz="2800" dirty="0" err="1">
                <a:solidFill>
                  <a:srgbClr val="FFFF00"/>
                </a:solidFill>
                <a:effectLst/>
              </a:rPr>
              <a:t>Nа+</a:t>
            </a:r>
            <a:r>
              <a:rPr lang="uk-UA" sz="2800" dirty="0">
                <a:solidFill>
                  <a:srgbClr val="FFFF00"/>
                </a:solidFill>
                <a:effectLst/>
              </a:rPr>
              <a:t> зростає. </a:t>
            </a:r>
          </a:p>
          <a:p>
            <a:r>
              <a:rPr lang="uk-UA" sz="2800" dirty="0">
                <a:effectLst/>
              </a:rPr>
              <a:t>Надходження цього іона призводить до виникнення рецепторного потенціалу (РП), що володіє всіма властивостями місцевого потенціалу. </a:t>
            </a:r>
          </a:p>
          <a:p>
            <a:r>
              <a:rPr lang="uk-UA" sz="2800" dirty="0">
                <a:effectLst/>
              </a:rPr>
              <a:t>Його сумація забезпечує виникнення потенціалу дії (ПД) в сусідньому перехоплення </a:t>
            </a:r>
            <a:r>
              <a:rPr lang="uk-UA" sz="2800" dirty="0" err="1">
                <a:effectLst/>
              </a:rPr>
              <a:t>Ранвьє</a:t>
            </a:r>
            <a:r>
              <a:rPr lang="uk-UA" sz="2800" dirty="0">
                <a:effectLst/>
              </a:rPr>
              <a:t>. Тільки після цього ПД поширюється </a:t>
            </a:r>
            <a:r>
              <a:rPr lang="uk-UA" sz="2800" dirty="0" err="1">
                <a:effectLst/>
              </a:rPr>
              <a:t>центробіжно</a:t>
            </a:r>
            <a:r>
              <a:rPr lang="uk-UA" sz="2800" dirty="0">
                <a:effectLst/>
              </a:rPr>
              <a:t> без зменшення амплітуди (</a:t>
            </a:r>
            <a:r>
              <a:rPr lang="uk-UA" sz="2800" dirty="0" err="1">
                <a:effectLst/>
              </a:rPr>
              <a:t>декремента</a:t>
            </a:r>
            <a:r>
              <a:rPr lang="uk-UA" sz="2800" dirty="0">
                <a:effectLst/>
              </a:rPr>
              <a:t>).</a:t>
            </a:r>
            <a:endParaRPr lang="ru-RU" sz="2800" b="1" dirty="0">
              <a:solidFill>
                <a:srgbClr val="FF3300"/>
              </a:solidFill>
            </a:endParaRPr>
          </a:p>
        </p:txBody>
      </p:sp>
    </p:spTree>
    <p:extLst>
      <p:ext uri="{BB962C8B-B14F-4D97-AF65-F5344CB8AC3E}">
        <p14:creationId xmlns:p14="http://schemas.microsoft.com/office/powerpoint/2010/main" val="1792848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38200" y="0"/>
            <a:ext cx="7772400" cy="685800"/>
          </a:xfrm>
        </p:spPr>
        <p:txBody>
          <a:bodyPr>
            <a:normAutofit fontScale="90000"/>
          </a:bodyPr>
          <a:lstStyle/>
          <a:p>
            <a:r>
              <a:rPr lang="uk-UA" dirty="0">
                <a:solidFill>
                  <a:srgbClr val="FFFF00"/>
                </a:solidFill>
                <a:effectLst/>
              </a:rPr>
              <a:t>Рецепторні клітини</a:t>
            </a:r>
            <a:endParaRPr lang="ru-RU" dirty="0">
              <a:solidFill>
                <a:srgbClr val="FFFF00"/>
              </a:solidFill>
            </a:endParaRPr>
          </a:p>
        </p:txBody>
      </p:sp>
      <p:sp>
        <p:nvSpPr>
          <p:cNvPr id="16387" name="Rectangle 3"/>
          <p:cNvSpPr>
            <a:spLocks noGrp="1" noChangeArrowheads="1"/>
          </p:cNvSpPr>
          <p:nvPr>
            <p:ph idx="1"/>
          </p:nvPr>
        </p:nvSpPr>
        <p:spPr>
          <a:xfrm>
            <a:off x="0" y="914400"/>
            <a:ext cx="9144000" cy="5486400"/>
          </a:xfrm>
        </p:spPr>
        <p:txBody>
          <a:bodyPr>
            <a:normAutofit/>
          </a:bodyPr>
          <a:lstStyle/>
          <a:p>
            <a:pPr>
              <a:lnSpc>
                <a:spcPct val="90000"/>
              </a:lnSpc>
            </a:pPr>
            <a:r>
              <a:rPr lang="uk-UA" sz="2800" dirty="0">
                <a:effectLst/>
              </a:rPr>
              <a:t>Ці клітини через синапс контактують з закінченням аферентного нейрону. Рецепторний потенціал (РП) виникає в рецепторних клітинах. Поява РП призводить до виділення медіатора, що міститься в них, з рецепторної клітини в </a:t>
            </a:r>
            <a:r>
              <a:rPr lang="uk-UA" sz="2800" dirty="0" err="1">
                <a:effectLst/>
              </a:rPr>
              <a:t>синаптичну</a:t>
            </a:r>
            <a:r>
              <a:rPr lang="uk-UA" sz="2800" dirty="0">
                <a:effectLst/>
              </a:rPr>
              <a:t> щілину, яка розташована між рецепторною клітиною і закінченням чутливого нейрона. Під впливом медіатора виникає місцевий, так званий, генераторний потенціал (ГП), який потім при сумації переходить в ПД, який проводиться по нейрону. </a:t>
            </a:r>
          </a:p>
          <a:p>
            <a:pPr>
              <a:lnSpc>
                <a:spcPct val="90000"/>
              </a:lnSpc>
            </a:pPr>
            <a:r>
              <a:rPr lang="uk-UA" sz="2800" dirty="0" err="1">
                <a:solidFill>
                  <a:srgbClr val="FFFF00"/>
                </a:solidFill>
                <a:effectLst/>
              </a:rPr>
              <a:t>Вторинночутливими</a:t>
            </a:r>
            <a:r>
              <a:rPr lang="uk-UA" sz="2800" dirty="0">
                <a:solidFill>
                  <a:srgbClr val="FFFF00"/>
                </a:solidFill>
                <a:effectLst/>
              </a:rPr>
              <a:t> рецепторами є: зоровий, слуховий, вестибулярний, смаковий.</a:t>
            </a:r>
            <a:endParaRPr lang="ru-RU" sz="3200" dirty="0">
              <a:solidFill>
                <a:srgbClr val="FFFF00"/>
              </a:solidFill>
            </a:endParaRPr>
          </a:p>
        </p:txBody>
      </p:sp>
    </p:spTree>
    <p:extLst>
      <p:ext uri="{BB962C8B-B14F-4D97-AF65-F5344CB8AC3E}">
        <p14:creationId xmlns:p14="http://schemas.microsoft.com/office/powerpoint/2010/main" val="2863780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988" y="260648"/>
            <a:ext cx="9144000" cy="1143000"/>
          </a:xfrm>
        </p:spPr>
        <p:txBody>
          <a:bodyPr>
            <a:normAutofit fontScale="90000"/>
          </a:bodyPr>
          <a:lstStyle/>
          <a:p>
            <a:r>
              <a:rPr lang="ru-RU" dirty="0" err="1">
                <a:solidFill>
                  <a:srgbClr val="FFFF00"/>
                </a:solidFill>
              </a:rPr>
              <a:t>Адаптація</a:t>
            </a:r>
            <a:r>
              <a:rPr lang="ru-RU" dirty="0">
                <a:solidFill>
                  <a:srgbClr val="FFFF00"/>
                </a:solidFill>
              </a:rPr>
              <a:t> </a:t>
            </a:r>
            <a:r>
              <a:rPr lang="ru-RU" dirty="0" err="1">
                <a:solidFill>
                  <a:srgbClr val="FFFF00"/>
                </a:solidFill>
              </a:rPr>
              <a:t>тактильних</a:t>
            </a:r>
            <a:r>
              <a:rPr lang="ru-RU" dirty="0">
                <a:solidFill>
                  <a:srgbClr val="FFFF00"/>
                </a:solidFill>
              </a:rPr>
              <a:t> </a:t>
            </a:r>
            <a:r>
              <a:rPr lang="ru-RU" dirty="0" err="1">
                <a:solidFill>
                  <a:srgbClr val="FFFF00"/>
                </a:solidFill>
              </a:rPr>
              <a:t>рецепторів</a:t>
            </a:r>
            <a:endParaRPr lang="ru-RU" dirty="0">
              <a:solidFill>
                <a:srgbClr val="FFFF00"/>
              </a:solidFill>
            </a:endParaRPr>
          </a:p>
        </p:txBody>
      </p:sp>
      <p:sp>
        <p:nvSpPr>
          <p:cNvPr id="19459" name="Rectangle 3"/>
          <p:cNvSpPr>
            <a:spLocks noGrp="1" noChangeArrowheads="1"/>
          </p:cNvSpPr>
          <p:nvPr>
            <p:ph idx="1"/>
          </p:nvPr>
        </p:nvSpPr>
        <p:spPr>
          <a:xfrm>
            <a:off x="0" y="1219200"/>
            <a:ext cx="9144000" cy="5450160"/>
          </a:xfrm>
        </p:spPr>
        <p:txBody>
          <a:bodyPr>
            <a:noAutofit/>
          </a:bodyPr>
          <a:lstStyle/>
          <a:p>
            <a:r>
              <a:rPr lang="uk-UA" sz="3200" dirty="0">
                <a:effectLst/>
              </a:rPr>
              <a:t>Серед механорецепторів шкіри </a:t>
            </a:r>
            <a:r>
              <a:rPr lang="uk-UA" sz="3200" dirty="0">
                <a:solidFill>
                  <a:srgbClr val="FFFF00"/>
                </a:solidFill>
                <a:effectLst/>
              </a:rPr>
              <a:t>є рецептори, що швидко і повільно адаптуються. </a:t>
            </a:r>
            <a:r>
              <a:rPr lang="uk-UA" sz="3200" dirty="0">
                <a:effectLst/>
              </a:rPr>
              <a:t>Приміром, завдяки властивості адаптації шкірних рецепторів людина незабаром після одягання перестає помічати наявність на собі одягу. Але варто "згадати" про нього, як завдяки підвищенню чутливості рецепторів, ми знову починаємо відчувати себе "одягненими".</a:t>
            </a:r>
            <a:endParaRPr lang="ru-RU" sz="3200" dirty="0"/>
          </a:p>
        </p:txBody>
      </p:sp>
    </p:spTree>
    <p:extLst>
      <p:ext uri="{BB962C8B-B14F-4D97-AF65-F5344CB8AC3E}">
        <p14:creationId xmlns:p14="http://schemas.microsoft.com/office/powerpoint/2010/main" val="2260040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0" y="0"/>
            <a:ext cx="7772400" cy="762000"/>
          </a:xfrm>
        </p:spPr>
        <p:txBody>
          <a:bodyPr>
            <a:normAutofit fontScale="90000"/>
          </a:bodyPr>
          <a:lstStyle/>
          <a:p>
            <a:r>
              <a:rPr lang="ru-RU" dirty="0" err="1"/>
              <a:t>Спинний</a:t>
            </a:r>
            <a:r>
              <a:rPr lang="ru-RU" dirty="0"/>
              <a:t> </a:t>
            </a:r>
            <a:r>
              <a:rPr lang="ru-RU" dirty="0" err="1"/>
              <a:t>мозок</a:t>
            </a:r>
            <a:endParaRPr lang="ru-RU" dirty="0"/>
          </a:p>
        </p:txBody>
      </p:sp>
      <p:sp>
        <p:nvSpPr>
          <p:cNvPr id="20484" name="Rectangle 4"/>
          <p:cNvSpPr>
            <a:spLocks noGrp="1" noChangeArrowheads="1"/>
          </p:cNvSpPr>
          <p:nvPr>
            <p:ph type="body" sz="half" idx="2"/>
          </p:nvPr>
        </p:nvSpPr>
        <p:spPr>
          <a:xfrm>
            <a:off x="214282" y="116632"/>
            <a:ext cx="8929718" cy="6436568"/>
          </a:xfrm>
        </p:spPr>
        <p:txBody>
          <a:bodyPr>
            <a:noAutofit/>
          </a:bodyPr>
          <a:lstStyle/>
          <a:p>
            <a:pPr>
              <a:lnSpc>
                <a:spcPct val="90000"/>
              </a:lnSpc>
            </a:pPr>
            <a:r>
              <a:rPr lang="uk-UA" sz="2400" dirty="0">
                <a:effectLst/>
              </a:rPr>
              <a:t>Сюди надходить аферентація від різних рецепторів соми: </a:t>
            </a:r>
          </a:p>
          <a:p>
            <a:pPr marL="18288" indent="0">
              <a:lnSpc>
                <a:spcPct val="90000"/>
              </a:lnSpc>
              <a:buNone/>
            </a:pPr>
            <a:r>
              <a:rPr lang="uk-UA" sz="2400" i="1" dirty="0">
                <a:solidFill>
                  <a:srgbClr val="FFFF00"/>
                </a:solidFill>
                <a:effectLst/>
              </a:rPr>
              <a:t>тактильних рецепторів шкіри, больових рецепторів, хеморецепторів, </a:t>
            </a:r>
            <a:r>
              <a:rPr lang="uk-UA" sz="2400" i="1" dirty="0" err="1">
                <a:solidFill>
                  <a:srgbClr val="FFFF00"/>
                </a:solidFill>
                <a:effectLst/>
              </a:rPr>
              <a:t>пропріорецепторів</a:t>
            </a:r>
            <a:r>
              <a:rPr lang="uk-UA" sz="2400" dirty="0">
                <a:solidFill>
                  <a:srgbClr val="FFFF00"/>
                </a:solidFill>
                <a:effectLst/>
              </a:rPr>
              <a:t>, </a:t>
            </a:r>
            <a:r>
              <a:rPr lang="uk-UA" sz="2400" dirty="0">
                <a:effectLst/>
              </a:rPr>
              <a:t>а також від розташованих у внутрішніх органах різних </a:t>
            </a:r>
            <a:r>
              <a:rPr lang="uk-UA" sz="2400" i="1" dirty="0" err="1">
                <a:solidFill>
                  <a:srgbClr val="FFFF00"/>
                </a:solidFill>
                <a:effectLst/>
              </a:rPr>
              <a:t>інтерорецепторів</a:t>
            </a:r>
            <a:r>
              <a:rPr lang="uk-UA" sz="2400" dirty="0">
                <a:effectLst/>
              </a:rPr>
              <a:t>. </a:t>
            </a:r>
          </a:p>
          <a:p>
            <a:pPr marL="18288" indent="0">
              <a:lnSpc>
                <a:spcPct val="90000"/>
              </a:lnSpc>
              <a:buNone/>
            </a:pPr>
            <a:r>
              <a:rPr lang="uk-UA" sz="2400" dirty="0">
                <a:effectLst/>
              </a:rPr>
              <a:t>Більшість цих нейронів на рівні свого сегмента віддає </a:t>
            </a:r>
            <a:r>
              <a:rPr lang="uk-UA" sz="2400" dirty="0" err="1">
                <a:effectLst/>
              </a:rPr>
              <a:t>колатералі</a:t>
            </a:r>
            <a:r>
              <a:rPr lang="uk-UA" sz="2400" dirty="0">
                <a:effectLst/>
              </a:rPr>
              <a:t>, що йдуть до </a:t>
            </a:r>
            <a:r>
              <a:rPr lang="uk-UA" sz="2400" dirty="0" err="1">
                <a:effectLst/>
              </a:rPr>
              <a:t>мотонейронів</a:t>
            </a:r>
            <a:r>
              <a:rPr lang="uk-UA" sz="2400" dirty="0">
                <a:effectLst/>
              </a:rPr>
              <a:t> передніх рогів або до вставних нейронів.</a:t>
            </a:r>
            <a:endParaRPr lang="ru-RU" sz="2400" dirty="0">
              <a:solidFill>
                <a:srgbClr val="FFFF00"/>
              </a:solidFill>
              <a:cs typeface="Times New Roman" pitchFamily="18" charset="0"/>
            </a:endParaRPr>
          </a:p>
        </p:txBody>
      </p:sp>
    </p:spTree>
    <p:extLst>
      <p:ext uri="{BB962C8B-B14F-4D97-AF65-F5344CB8AC3E}">
        <p14:creationId xmlns:p14="http://schemas.microsoft.com/office/powerpoint/2010/main" val="480717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9552" y="188640"/>
            <a:ext cx="7850832" cy="792088"/>
          </a:xfrm>
        </p:spPr>
        <p:txBody>
          <a:bodyPr/>
          <a:lstStyle/>
          <a:p>
            <a:r>
              <a:rPr lang="ru-RU" sz="3200" dirty="0" err="1"/>
              <a:t>Аферентні</a:t>
            </a:r>
            <a:r>
              <a:rPr lang="ru-RU" sz="3200" dirty="0"/>
              <a:t> </a:t>
            </a:r>
            <a:r>
              <a:rPr lang="ru-RU" sz="3200" dirty="0" err="1"/>
              <a:t>функції</a:t>
            </a:r>
            <a:r>
              <a:rPr lang="ru-RU" sz="3200" dirty="0"/>
              <a:t> спинного </a:t>
            </a:r>
            <a:r>
              <a:rPr lang="ru-RU" sz="3200" dirty="0" err="1"/>
              <a:t>мозку</a:t>
            </a:r>
            <a:endParaRPr lang="ru-RU" sz="3200" dirty="0"/>
          </a:p>
        </p:txBody>
      </p:sp>
      <p:sp>
        <p:nvSpPr>
          <p:cNvPr id="21507" name="Rectangle 3"/>
          <p:cNvSpPr>
            <a:spLocks noGrp="1" noChangeArrowheads="1"/>
          </p:cNvSpPr>
          <p:nvPr>
            <p:ph idx="1"/>
          </p:nvPr>
        </p:nvSpPr>
        <p:spPr>
          <a:xfrm>
            <a:off x="179512" y="908720"/>
            <a:ext cx="8964488" cy="5720680"/>
          </a:xfrm>
        </p:spPr>
        <p:txBody>
          <a:bodyPr>
            <a:normAutofit/>
          </a:bodyPr>
          <a:lstStyle/>
          <a:p>
            <a:pPr algn="just">
              <a:lnSpc>
                <a:spcPct val="90000"/>
              </a:lnSpc>
            </a:pPr>
            <a:r>
              <a:rPr lang="uk-UA" sz="2800" dirty="0">
                <a:effectLst/>
              </a:rPr>
              <a:t>Аферентні імпульси, що надходять у спинний мозок тут можуть служити початком відповідних рухових (за рахунок синапсів з </a:t>
            </a:r>
            <a:r>
              <a:rPr lang="uk-UA" sz="2800" dirty="0" err="1">
                <a:effectLst/>
              </a:rPr>
              <a:t>мотонейронами</a:t>
            </a:r>
            <a:r>
              <a:rPr lang="uk-UA" sz="2800" dirty="0">
                <a:effectLst/>
              </a:rPr>
              <a:t>) або вегетативних рефлексів (за рахунок зв'язку з нейронами симпатичного або парасимпатичного відділів, що знаходяться в бічних рогах). </a:t>
            </a:r>
          </a:p>
          <a:p>
            <a:pPr marL="18288" indent="0" algn="just">
              <a:lnSpc>
                <a:spcPct val="90000"/>
              </a:lnSpc>
              <a:buNone/>
            </a:pPr>
            <a:endParaRPr lang="uk-UA" sz="2800" dirty="0">
              <a:effectLst/>
            </a:endParaRPr>
          </a:p>
          <a:p>
            <a:pPr algn="just">
              <a:lnSpc>
                <a:spcPct val="90000"/>
              </a:lnSpc>
            </a:pPr>
            <a:r>
              <a:rPr lang="uk-UA" sz="2800" dirty="0">
                <a:effectLst/>
              </a:rPr>
              <a:t>Крім того, увійшовши через задні корінці в спинний мозок, за допомогою вставних нейронів, а частково і прямо не перериваючись, піднімаються по висхідних шляхах в різні структури головного мозку.</a:t>
            </a:r>
            <a:endParaRPr lang="ru-RU" sz="2800" dirty="0"/>
          </a:p>
        </p:txBody>
      </p:sp>
    </p:spTree>
    <p:extLst>
      <p:ext uri="{BB962C8B-B14F-4D97-AF65-F5344CB8AC3E}">
        <p14:creationId xmlns:p14="http://schemas.microsoft.com/office/powerpoint/2010/main" val="2035816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3429000" cy="533400"/>
          </a:xfrm>
        </p:spPr>
        <p:txBody>
          <a:bodyPr>
            <a:normAutofit fontScale="90000"/>
          </a:bodyPr>
          <a:lstStyle/>
          <a:p>
            <a:r>
              <a:rPr lang="ru-RU" sz="3200" dirty="0" err="1"/>
              <a:t>Стовбур</a:t>
            </a:r>
            <a:r>
              <a:rPr lang="ru-RU" sz="3200" dirty="0"/>
              <a:t> </a:t>
            </a:r>
            <a:r>
              <a:rPr lang="ru-RU" sz="3200" dirty="0" err="1"/>
              <a:t>мозку</a:t>
            </a:r>
            <a:endParaRPr lang="ru-RU" sz="3200" dirty="0"/>
          </a:p>
        </p:txBody>
      </p:sp>
      <p:sp>
        <p:nvSpPr>
          <p:cNvPr id="23555" name="Rectangle 3"/>
          <p:cNvSpPr>
            <a:spLocks noGrp="1" noChangeArrowheads="1"/>
          </p:cNvSpPr>
          <p:nvPr>
            <p:ph type="body" sz="half" idx="2"/>
          </p:nvPr>
        </p:nvSpPr>
        <p:spPr>
          <a:xfrm>
            <a:off x="357158" y="533400"/>
            <a:ext cx="8786842" cy="6324600"/>
          </a:xfrm>
        </p:spPr>
        <p:txBody>
          <a:bodyPr>
            <a:normAutofit/>
          </a:bodyPr>
          <a:lstStyle/>
          <a:p>
            <a:pPr>
              <a:lnSpc>
                <a:spcPct val="90000"/>
              </a:lnSpc>
            </a:pPr>
            <a:r>
              <a:rPr lang="uk-UA" sz="2800" dirty="0">
                <a:effectLst/>
              </a:rPr>
              <a:t>Стовбур мозку, з одного боку, є таким же, як і спинний мозок, сегментарним відділом для чутливої </a:t>
            </a:r>
            <a:r>
              <a:rPr lang="uk-UA" sz="2800" dirty="0" err="1">
                <a:effectLst/>
              </a:rPr>
              <a:t>імпульсації</a:t>
            </a:r>
            <a:r>
              <a:rPr lang="uk-UA" sz="2800" dirty="0">
                <a:effectLst/>
              </a:rPr>
              <a:t>, що надходить сюди по відповідним </a:t>
            </a:r>
            <a:r>
              <a:rPr lang="uk-UA" sz="2800" dirty="0" err="1">
                <a:effectLst/>
              </a:rPr>
              <a:t>черепномозковим</a:t>
            </a:r>
            <a:r>
              <a:rPr lang="uk-UA" sz="2800" dirty="0">
                <a:effectLst/>
              </a:rPr>
              <a:t> нервам. </a:t>
            </a:r>
          </a:p>
          <a:p>
            <a:pPr>
              <a:lnSpc>
                <a:spcPct val="90000"/>
              </a:lnSpc>
            </a:pPr>
            <a:r>
              <a:rPr lang="uk-UA" sz="2800" dirty="0">
                <a:effectLst/>
              </a:rPr>
              <a:t>З іншого боку, через стовбур мозку проходить висхідна аферентація від спинного мозку, частина якої тут переривається і утворює скупчення нейронів - ядра.</a:t>
            </a:r>
            <a:endParaRPr lang="ru-RU" sz="2800" b="1" dirty="0">
              <a:solidFill>
                <a:srgbClr val="FFFF00"/>
              </a:solidFill>
              <a:cs typeface="Times New Roman" pitchFamily="18" charset="0"/>
            </a:endParaRPr>
          </a:p>
        </p:txBody>
      </p:sp>
      <p:sp>
        <p:nvSpPr>
          <p:cNvPr id="23556" name="Rectangle 4"/>
          <p:cNvSpPr>
            <a:spLocks noChangeArrowheads="1"/>
          </p:cNvSpPr>
          <p:nvPr/>
        </p:nvSpPr>
        <p:spPr bwMode="auto">
          <a:xfrm>
            <a:off x="6400800" y="-4743450"/>
            <a:ext cx="0" cy="426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p>
        </p:txBody>
      </p:sp>
      <p:sp>
        <p:nvSpPr>
          <p:cNvPr id="23557" name="Rectangle 5"/>
          <p:cNvSpPr>
            <a:spLocks noChangeArrowheads="1"/>
          </p:cNvSpPr>
          <p:nvPr/>
        </p:nvSpPr>
        <p:spPr bwMode="auto">
          <a:xfrm>
            <a:off x="0" y="-479425"/>
            <a:ext cx="914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br>
              <a:rPr lang="ru-RU" sz="2400">
                <a:latin typeface="Times New Roman" pitchFamily="18" charset="0"/>
              </a:rPr>
            </a:br>
            <a:endParaRPr lang="ru-RU" sz="2400">
              <a:latin typeface="Times New Roman" pitchFamily="18" charset="0"/>
            </a:endParaRPr>
          </a:p>
        </p:txBody>
      </p:sp>
      <p:sp>
        <p:nvSpPr>
          <p:cNvPr id="23558" name="Rectangle 6"/>
          <p:cNvSpPr>
            <a:spLocks noChangeArrowheads="1"/>
          </p:cNvSpPr>
          <p:nvPr/>
        </p:nvSpPr>
        <p:spPr bwMode="auto">
          <a:xfrm>
            <a:off x="323850" y="0"/>
            <a:ext cx="46069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sz="1000" i="1">
                <a:solidFill>
                  <a:srgbClr val="000000"/>
                </a:solidFill>
                <a:latin typeface="Times New Roman" pitchFamily="18" charset="0"/>
                <a:cs typeface="Times New Roman" pitchFamily="18" charset="0"/>
              </a:rPr>
              <a:t>^ереднш мозок</a:t>
            </a:r>
            <a:endParaRPr lang="ru-RU" sz="1000">
              <a:latin typeface="Times New Roman" pitchFamily="18" charset="0"/>
              <a:cs typeface="Times New Roman" pitchFamily="18" charset="0"/>
            </a:endParaRPr>
          </a:p>
          <a:p>
            <a:pPr eaLnBrk="0" hangingPunct="0"/>
            <a:endParaRPr lang="ru-RU" sz="2400">
              <a:latin typeface="Times New Roman" pitchFamily="18" charset="0"/>
            </a:endParaRPr>
          </a:p>
        </p:txBody>
      </p:sp>
      <p:sp>
        <p:nvSpPr>
          <p:cNvPr id="23559" name="Rectangle 7"/>
          <p:cNvSpPr>
            <a:spLocks noChangeArrowheads="1"/>
          </p:cNvSpPr>
          <p:nvPr/>
        </p:nvSpPr>
        <p:spPr bwMode="auto">
          <a:xfrm>
            <a:off x="0" y="952500"/>
            <a:ext cx="9144000"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br>
              <a:rPr lang="ru-RU" sz="1400">
                <a:latin typeface="Times New Roman" pitchFamily="18" charset="0"/>
              </a:rPr>
            </a:br>
            <a:endParaRPr lang="ru-RU" sz="2400">
              <a:latin typeface="Times New Roman" pitchFamily="18" charset="0"/>
            </a:endParaRPr>
          </a:p>
        </p:txBody>
      </p:sp>
      <p:sp>
        <p:nvSpPr>
          <p:cNvPr id="23561" name="Rectangle 9"/>
          <p:cNvSpPr>
            <a:spLocks noChangeArrowheads="1"/>
          </p:cNvSpPr>
          <p:nvPr/>
        </p:nvSpPr>
        <p:spPr bwMode="auto">
          <a:xfrm>
            <a:off x="0" y="2232025"/>
            <a:ext cx="9144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br>
              <a:rPr lang="ru-RU" sz="1400">
                <a:latin typeface="Times New Roman" pitchFamily="18" charset="0"/>
              </a:rPr>
            </a:br>
            <a:endParaRPr lang="ru-RU" sz="1000">
              <a:latin typeface="Times New Roman" pitchFamily="18" charset="0"/>
              <a:cs typeface="Times New Roman" pitchFamily="18" charset="0"/>
            </a:endParaRPr>
          </a:p>
          <a:p>
            <a:pPr eaLnBrk="0" hangingPunct="0"/>
            <a:r>
              <a:rPr lang="ru-RU" sz="100">
                <a:latin typeface="Times New Roman" pitchFamily="18" charset="0"/>
                <a:cs typeface="Times New Roman" pitchFamily="18" charset="0"/>
              </a:rPr>
              <a:t> </a:t>
            </a:r>
            <a:endParaRPr lang="ru-RU" sz="1000">
              <a:latin typeface="Times New Roman" pitchFamily="18" charset="0"/>
              <a:cs typeface="Times New Roman" pitchFamily="18" charset="0"/>
            </a:endParaRPr>
          </a:p>
          <a:p>
            <a:pPr eaLnBrk="0" hangingPunct="0"/>
            <a:endParaRPr lang="ru-RU" sz="2400">
              <a:latin typeface="Times New Roman" pitchFamily="18" charset="0"/>
            </a:endParaRPr>
          </a:p>
        </p:txBody>
      </p:sp>
    </p:spTree>
    <p:extLst>
      <p:ext uri="{BB962C8B-B14F-4D97-AF65-F5344CB8AC3E}">
        <p14:creationId xmlns:p14="http://schemas.microsoft.com/office/powerpoint/2010/main" val="220155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838200"/>
          </a:xfrm>
        </p:spPr>
        <p:txBody>
          <a:bodyPr>
            <a:normAutofit fontScale="90000"/>
          </a:bodyPr>
          <a:lstStyle/>
          <a:p>
            <a:r>
              <a:rPr lang="ru-RU" dirty="0" err="1">
                <a:solidFill>
                  <a:srgbClr val="FFFF00"/>
                </a:solidFill>
              </a:rPr>
              <a:t>Сенсорні</a:t>
            </a:r>
            <a:r>
              <a:rPr lang="ru-RU" dirty="0">
                <a:solidFill>
                  <a:srgbClr val="FFFF00"/>
                </a:solidFill>
              </a:rPr>
              <a:t> </a:t>
            </a:r>
            <a:r>
              <a:rPr lang="ru-RU" dirty="0" err="1">
                <a:solidFill>
                  <a:srgbClr val="FFFF00"/>
                </a:solidFill>
              </a:rPr>
              <a:t>функції</a:t>
            </a:r>
            <a:r>
              <a:rPr lang="ru-RU" dirty="0">
                <a:solidFill>
                  <a:srgbClr val="FFFF00"/>
                </a:solidFill>
              </a:rPr>
              <a:t> </a:t>
            </a:r>
            <a:r>
              <a:rPr lang="ru-RU" dirty="0" err="1">
                <a:solidFill>
                  <a:srgbClr val="FFFF00"/>
                </a:solidFill>
              </a:rPr>
              <a:t>стовбура</a:t>
            </a:r>
            <a:r>
              <a:rPr lang="ru-RU" dirty="0">
                <a:solidFill>
                  <a:srgbClr val="FFFF00"/>
                </a:solidFill>
              </a:rPr>
              <a:t> </a:t>
            </a:r>
            <a:r>
              <a:rPr lang="ru-RU" dirty="0" err="1">
                <a:solidFill>
                  <a:srgbClr val="FFFF00"/>
                </a:solidFill>
              </a:rPr>
              <a:t>мозку</a:t>
            </a:r>
            <a:endParaRPr lang="ru-RU" dirty="0">
              <a:solidFill>
                <a:srgbClr val="FFFF00"/>
              </a:solidFill>
            </a:endParaRPr>
          </a:p>
        </p:txBody>
      </p:sp>
      <p:sp>
        <p:nvSpPr>
          <p:cNvPr id="24579" name="Rectangle 3"/>
          <p:cNvSpPr>
            <a:spLocks noGrp="1" noChangeArrowheads="1"/>
          </p:cNvSpPr>
          <p:nvPr>
            <p:ph idx="1"/>
          </p:nvPr>
        </p:nvSpPr>
        <p:spPr>
          <a:xfrm>
            <a:off x="0" y="838200"/>
            <a:ext cx="9144000" cy="5903168"/>
          </a:xfrm>
        </p:spPr>
        <p:txBody>
          <a:bodyPr>
            <a:normAutofit fontScale="92500" lnSpcReduction="10000"/>
          </a:bodyPr>
          <a:lstStyle/>
          <a:p>
            <a:pPr>
              <a:lnSpc>
                <a:spcPct val="90000"/>
              </a:lnSpc>
            </a:pPr>
            <a:endParaRPr lang="ru-RU" sz="2800" dirty="0">
              <a:cs typeface="Times New Roman" pitchFamily="18" charset="0"/>
            </a:endParaRPr>
          </a:p>
          <a:p>
            <a:pPr>
              <a:lnSpc>
                <a:spcPct val="90000"/>
              </a:lnSpc>
            </a:pPr>
            <a:r>
              <a:rPr lang="uk-UA" sz="3200" dirty="0">
                <a:effectLst/>
              </a:rPr>
              <a:t>В стовбур мозку надходять імпульси від </a:t>
            </a:r>
            <a:r>
              <a:rPr lang="uk-UA" sz="3200" dirty="0">
                <a:solidFill>
                  <a:srgbClr val="FFFF00"/>
                </a:solidFill>
                <a:effectLst/>
              </a:rPr>
              <a:t>зорової та слухової сенсорних систем</a:t>
            </a:r>
            <a:r>
              <a:rPr lang="uk-UA" sz="3200" dirty="0">
                <a:effectLst/>
              </a:rPr>
              <a:t>, які тут починають аналізуватися. Вони можуть брати участь як у формуванні багатьох рефлекторних відповідей, так і їх контролі. </a:t>
            </a:r>
          </a:p>
          <a:p>
            <a:pPr>
              <a:lnSpc>
                <a:spcPct val="90000"/>
              </a:lnSpc>
            </a:pPr>
            <a:r>
              <a:rPr lang="uk-UA" sz="3200" dirty="0">
                <a:effectLst/>
              </a:rPr>
              <a:t>Сюди ж надходять аферентні </a:t>
            </a:r>
            <a:r>
              <a:rPr lang="uk-UA" sz="3200" dirty="0">
                <a:solidFill>
                  <a:srgbClr val="FFFF00"/>
                </a:solidFill>
                <a:effectLst/>
              </a:rPr>
              <a:t>волокна від рецепторів внутрішніх органів грудної і черевної порожнини, </a:t>
            </a:r>
            <a:r>
              <a:rPr lang="uk-UA" sz="3200" dirty="0" err="1">
                <a:solidFill>
                  <a:srgbClr val="FFFF00"/>
                </a:solidFill>
                <a:effectLst/>
              </a:rPr>
              <a:t>порожнини</a:t>
            </a:r>
            <a:r>
              <a:rPr lang="uk-UA" sz="3200" dirty="0">
                <a:solidFill>
                  <a:srgbClr val="FFFF00"/>
                </a:solidFill>
                <a:effectLst/>
              </a:rPr>
              <a:t> рота, трахеї, гортані, стравоходу. </a:t>
            </a:r>
            <a:r>
              <a:rPr lang="uk-UA" sz="3200" dirty="0">
                <a:effectLst/>
              </a:rPr>
              <a:t>Ці </a:t>
            </a:r>
            <a:r>
              <a:rPr lang="uk-UA" sz="3200" dirty="0" err="1">
                <a:effectLst/>
              </a:rPr>
              <a:t>аференти</a:t>
            </a:r>
            <a:r>
              <a:rPr lang="uk-UA" sz="3200" dirty="0">
                <a:effectLst/>
              </a:rPr>
              <a:t> беруть участь у виконанні безлічі рефлекторних реакцій внутрішніх органів на різні подразники внутрішнього та зовнішнього середовища, забезпечуючи регуляцію дихання, кровообігу, травлення і т. д.</a:t>
            </a:r>
            <a:endParaRPr lang="ru-RU" sz="3200" dirty="0">
              <a:solidFill>
                <a:srgbClr val="FFFF00"/>
              </a:solidFill>
            </a:endParaRPr>
          </a:p>
        </p:txBody>
      </p:sp>
    </p:spTree>
    <p:extLst>
      <p:ext uri="{BB962C8B-B14F-4D97-AF65-F5344CB8AC3E}">
        <p14:creationId xmlns:p14="http://schemas.microsoft.com/office/powerpoint/2010/main" val="4211374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0"/>
            <a:ext cx="7772400" cy="762000"/>
          </a:xfrm>
        </p:spPr>
        <p:txBody>
          <a:bodyPr>
            <a:normAutofit fontScale="90000"/>
          </a:bodyPr>
          <a:lstStyle/>
          <a:p>
            <a:r>
              <a:rPr lang="ru-RU" dirty="0">
                <a:solidFill>
                  <a:srgbClr val="FF3300"/>
                </a:solidFill>
              </a:rPr>
              <a:t>Таламус</a:t>
            </a:r>
          </a:p>
        </p:txBody>
      </p:sp>
      <p:sp>
        <p:nvSpPr>
          <p:cNvPr id="25603" name="Rectangle 3"/>
          <p:cNvSpPr>
            <a:spLocks noGrp="1" noChangeArrowheads="1"/>
          </p:cNvSpPr>
          <p:nvPr>
            <p:ph idx="1"/>
          </p:nvPr>
        </p:nvSpPr>
        <p:spPr>
          <a:xfrm>
            <a:off x="0" y="685800"/>
            <a:ext cx="9144000" cy="5715000"/>
          </a:xfrm>
        </p:spPr>
        <p:txBody>
          <a:bodyPr>
            <a:normAutofit/>
          </a:bodyPr>
          <a:lstStyle/>
          <a:p>
            <a:r>
              <a:rPr lang="uk-UA" sz="2800" dirty="0">
                <a:effectLst/>
              </a:rPr>
              <a:t>Таламус є своєрідним </a:t>
            </a:r>
            <a:r>
              <a:rPr lang="uk-UA" sz="2800" dirty="0">
                <a:solidFill>
                  <a:srgbClr val="FFFF00"/>
                </a:solidFill>
                <a:effectLst/>
              </a:rPr>
              <a:t>колектором сенсорних шляхів, куди надходять майже всі види чутливості (виняток становить частина нюхових шляхів, які досягають кори великих півкуль, минаючи таламус).</a:t>
            </a:r>
            <a:r>
              <a:rPr lang="uk-UA" sz="2800" dirty="0">
                <a:effectLst/>
              </a:rPr>
              <a:t> </a:t>
            </a:r>
          </a:p>
          <a:p>
            <a:r>
              <a:rPr lang="uk-UA" sz="2800" dirty="0">
                <a:effectLst/>
              </a:rPr>
              <a:t>У </a:t>
            </a:r>
            <a:r>
              <a:rPr lang="uk-UA" sz="2800" i="1" dirty="0">
                <a:effectLst/>
              </a:rPr>
              <a:t>таламусі виділяють </a:t>
            </a:r>
            <a:r>
              <a:rPr lang="uk-UA" sz="2800" dirty="0">
                <a:solidFill>
                  <a:srgbClr val="FFFF00"/>
                </a:solidFill>
                <a:effectLst/>
              </a:rPr>
              <a:t>понад 40 пар ядер, </a:t>
            </a:r>
            <a:r>
              <a:rPr lang="uk-UA" sz="2800" dirty="0">
                <a:effectLst/>
              </a:rPr>
              <a:t>переважна більшість яких отримує аферентацію з різних чутливих шляхів. Між усіма нейронами таламуса є широка мережа контактів, що забезпечує як обробку інформації від окремих специфічних сенсорних систем, так і міжсистемну інтеграцію.</a:t>
            </a:r>
            <a:endParaRPr lang="ru-RU" sz="2800" dirty="0"/>
          </a:p>
        </p:txBody>
      </p:sp>
    </p:spTree>
    <p:extLst>
      <p:ext uri="{BB962C8B-B14F-4D97-AF65-F5344CB8AC3E}">
        <p14:creationId xmlns:p14="http://schemas.microsoft.com/office/powerpoint/2010/main" val="3852918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27584" y="0"/>
            <a:ext cx="7772400" cy="620688"/>
          </a:xfrm>
        </p:spPr>
        <p:txBody>
          <a:bodyPr>
            <a:normAutofit fontScale="90000"/>
          </a:bodyPr>
          <a:lstStyle/>
          <a:p>
            <a:r>
              <a:rPr lang="ru-RU" dirty="0"/>
              <a:t>Зв</a:t>
            </a:r>
            <a:r>
              <a:rPr lang="en-US" dirty="0"/>
              <a:t>’</a:t>
            </a:r>
            <a:r>
              <a:rPr lang="ru-RU" dirty="0" err="1"/>
              <a:t>язки</a:t>
            </a:r>
            <a:r>
              <a:rPr lang="ru-RU" dirty="0"/>
              <a:t> ядер таламуса</a:t>
            </a:r>
          </a:p>
        </p:txBody>
      </p:sp>
      <p:sp>
        <p:nvSpPr>
          <p:cNvPr id="26627" name="Rectangle 3"/>
          <p:cNvSpPr>
            <a:spLocks noGrp="1" noChangeArrowheads="1"/>
          </p:cNvSpPr>
          <p:nvPr>
            <p:ph idx="1"/>
          </p:nvPr>
        </p:nvSpPr>
        <p:spPr>
          <a:xfrm>
            <a:off x="0" y="762000"/>
            <a:ext cx="9144000" cy="6096000"/>
          </a:xfrm>
        </p:spPr>
        <p:txBody>
          <a:bodyPr>
            <a:normAutofit/>
          </a:bodyPr>
          <a:lstStyle/>
          <a:p>
            <a:pPr algn="just">
              <a:lnSpc>
                <a:spcPct val="90000"/>
              </a:lnSpc>
            </a:pPr>
            <a:r>
              <a:rPr lang="uk-UA" sz="2800" dirty="0">
                <a:solidFill>
                  <a:srgbClr val="FFFF00"/>
                </a:solidFill>
                <a:effectLst/>
              </a:rPr>
              <a:t>1. Специфічні ядра перемикання (релейні). </a:t>
            </a:r>
            <a:r>
              <a:rPr lang="uk-UA" sz="2800" dirty="0">
                <a:effectLst/>
              </a:rPr>
              <a:t>Ці ядра отримують </a:t>
            </a:r>
            <a:r>
              <a:rPr lang="uk-UA" sz="2800" dirty="0" err="1">
                <a:effectLst/>
              </a:rPr>
              <a:t>аференти</a:t>
            </a:r>
            <a:r>
              <a:rPr lang="uk-UA" sz="2800" dirty="0">
                <a:effectLst/>
              </a:rPr>
              <a:t> від трьох основних сенсорних систем - </a:t>
            </a:r>
            <a:r>
              <a:rPr lang="uk-UA" sz="2800" dirty="0" err="1">
                <a:solidFill>
                  <a:srgbClr val="FFFF00"/>
                </a:solidFill>
                <a:effectLst/>
              </a:rPr>
              <a:t>соматосенсорної</a:t>
            </a:r>
            <a:r>
              <a:rPr lang="uk-UA" sz="2800" dirty="0">
                <a:solidFill>
                  <a:srgbClr val="FFFF00"/>
                </a:solidFill>
                <a:effectLst/>
              </a:rPr>
              <a:t>, зорової, слухової і переключають їх до відповідних зон кори великих півкуль. </a:t>
            </a:r>
          </a:p>
          <a:p>
            <a:pPr algn="just">
              <a:lnSpc>
                <a:spcPct val="90000"/>
              </a:lnSpc>
            </a:pPr>
            <a:r>
              <a:rPr lang="uk-UA" sz="2800" dirty="0">
                <a:effectLst/>
              </a:rPr>
              <a:t>2. </a:t>
            </a:r>
            <a:r>
              <a:rPr lang="uk-UA" sz="2800" dirty="0">
                <a:solidFill>
                  <a:srgbClr val="FFFF00"/>
                </a:solidFill>
                <a:effectLst/>
              </a:rPr>
              <a:t>Неспецифічні ядра. </a:t>
            </a:r>
            <a:r>
              <a:rPr lang="uk-UA" sz="2800" dirty="0">
                <a:effectLst/>
              </a:rPr>
              <a:t>Отримують </a:t>
            </a:r>
            <a:r>
              <a:rPr lang="uk-UA" sz="2800" dirty="0" err="1">
                <a:effectLst/>
              </a:rPr>
              <a:t>аференти</a:t>
            </a:r>
            <a:r>
              <a:rPr lang="uk-UA" sz="2800" dirty="0">
                <a:effectLst/>
              </a:rPr>
              <a:t> </a:t>
            </a:r>
            <a:r>
              <a:rPr lang="uk-UA" sz="2800" dirty="0">
                <a:solidFill>
                  <a:srgbClr val="FFFF00"/>
                </a:solidFill>
                <a:effectLst/>
              </a:rPr>
              <a:t>від всіх органів чуття, а також від ретикулярної формації стовбура мозку, гіпоталамуса. </a:t>
            </a:r>
            <a:r>
              <a:rPr lang="uk-UA" sz="2800" dirty="0">
                <a:effectLst/>
              </a:rPr>
              <a:t>Звідси надсилається імпульсація у всі зони кори (як до сенсорних відділів, так і до інших частин), а також до </a:t>
            </a:r>
            <a:r>
              <a:rPr lang="uk-UA" sz="2800" dirty="0" err="1">
                <a:effectLst/>
              </a:rPr>
              <a:t>лімбічної</a:t>
            </a:r>
            <a:r>
              <a:rPr lang="uk-UA" sz="2800" dirty="0">
                <a:effectLst/>
              </a:rPr>
              <a:t> системи (відповідальної за емоційну поведінку). Ці утворення таламуса виконують функції, схожі з ретикулярною формацією стовбура мозку, і належать до єдиної ретикулярної формації мозку.</a:t>
            </a:r>
            <a:endParaRPr lang="ru-RU" sz="2800" dirty="0"/>
          </a:p>
        </p:txBody>
      </p:sp>
    </p:spTree>
    <p:extLst>
      <p:ext uri="{BB962C8B-B14F-4D97-AF65-F5344CB8AC3E}">
        <p14:creationId xmlns:p14="http://schemas.microsoft.com/office/powerpoint/2010/main" val="106987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0"/>
            <a:ext cx="7772400" cy="609600"/>
          </a:xfrm>
        </p:spPr>
        <p:txBody>
          <a:bodyPr>
            <a:normAutofit fontScale="90000"/>
          </a:bodyPr>
          <a:lstStyle/>
          <a:p>
            <a:r>
              <a:rPr lang="ru-RU" dirty="0"/>
              <a:t>Зв</a:t>
            </a:r>
            <a:r>
              <a:rPr lang="en-US" dirty="0"/>
              <a:t>’</a:t>
            </a:r>
            <a:r>
              <a:rPr lang="ru-RU" dirty="0" err="1"/>
              <a:t>язки</a:t>
            </a:r>
            <a:r>
              <a:rPr lang="ru-RU" dirty="0"/>
              <a:t> таламуса (б)</a:t>
            </a:r>
          </a:p>
        </p:txBody>
      </p:sp>
      <p:sp>
        <p:nvSpPr>
          <p:cNvPr id="27651" name="Rectangle 3"/>
          <p:cNvSpPr>
            <a:spLocks noGrp="1" noChangeArrowheads="1"/>
          </p:cNvSpPr>
          <p:nvPr>
            <p:ph idx="1"/>
          </p:nvPr>
        </p:nvSpPr>
        <p:spPr>
          <a:xfrm>
            <a:off x="0" y="762000"/>
            <a:ext cx="8915400" cy="6096000"/>
          </a:xfrm>
        </p:spPr>
        <p:txBody>
          <a:bodyPr>
            <a:normAutofit/>
          </a:bodyPr>
          <a:lstStyle/>
          <a:p>
            <a:pPr>
              <a:lnSpc>
                <a:spcPct val="90000"/>
              </a:lnSpc>
            </a:pPr>
            <a:r>
              <a:rPr lang="uk-UA" sz="2800" dirty="0">
                <a:solidFill>
                  <a:srgbClr val="FFFF00"/>
                </a:solidFill>
                <a:effectLst/>
              </a:rPr>
              <a:t>3. Ядра з асоціативними функціями (</a:t>
            </a:r>
            <a:r>
              <a:rPr lang="uk-UA" sz="2800" dirty="0" err="1">
                <a:solidFill>
                  <a:srgbClr val="FFFF00"/>
                </a:solidFill>
                <a:effectLst/>
              </a:rPr>
              <a:t>філогенетично</a:t>
            </a:r>
            <a:r>
              <a:rPr lang="uk-UA" sz="2800" dirty="0">
                <a:solidFill>
                  <a:srgbClr val="FFFF00"/>
                </a:solidFill>
                <a:effectLst/>
              </a:rPr>
              <a:t> найбільш молоді). </a:t>
            </a:r>
            <a:r>
              <a:rPr lang="uk-UA" sz="2800" dirty="0">
                <a:effectLst/>
              </a:rPr>
              <a:t>Отримують аферентацію від </a:t>
            </a:r>
            <a:r>
              <a:rPr lang="uk-UA" sz="2800" dirty="0">
                <a:solidFill>
                  <a:srgbClr val="FFFF00"/>
                </a:solidFill>
                <a:effectLst/>
              </a:rPr>
              <a:t>ядер самого таламуса, виконують вищевказані специфічні і неспецифічні функції. </a:t>
            </a:r>
            <a:r>
              <a:rPr lang="uk-UA" sz="2800" dirty="0">
                <a:effectLst/>
              </a:rPr>
              <a:t>Після попереднього аналізу інформація від цих ядер направляється до тих відділів кори великих півкуль, які виконують асоціативні функції. </a:t>
            </a:r>
          </a:p>
          <a:p>
            <a:pPr>
              <a:lnSpc>
                <a:spcPct val="90000"/>
              </a:lnSpc>
            </a:pPr>
            <a:r>
              <a:rPr lang="uk-UA" sz="2800" dirty="0">
                <a:solidFill>
                  <a:srgbClr val="FFFF00"/>
                </a:solidFill>
                <a:effectLst/>
              </a:rPr>
              <a:t>4. Ядра, пов'язані з моторними зонами кори, релейні несенсорні.</a:t>
            </a:r>
            <a:r>
              <a:rPr lang="uk-UA" sz="2800" dirty="0">
                <a:effectLst/>
              </a:rPr>
              <a:t> Вони отримують аферентацію </a:t>
            </a:r>
            <a:r>
              <a:rPr lang="uk-UA" sz="2800" dirty="0">
                <a:solidFill>
                  <a:srgbClr val="FFFF00"/>
                </a:solidFill>
                <a:effectLst/>
              </a:rPr>
              <a:t>від мозочка, базальних ядер переднього мозку</a:t>
            </a:r>
            <a:r>
              <a:rPr lang="uk-UA" sz="2800" dirty="0">
                <a:effectLst/>
              </a:rPr>
              <a:t> і передають її до моторних зон кори, тобто тим відділам, які беруть участь у формуванні усвідомлених рухів.</a:t>
            </a:r>
            <a:endParaRPr lang="ru-RU" sz="2800" dirty="0"/>
          </a:p>
        </p:txBody>
      </p:sp>
    </p:spTree>
    <p:extLst>
      <p:ext uri="{BB962C8B-B14F-4D97-AF65-F5344CB8AC3E}">
        <p14:creationId xmlns:p14="http://schemas.microsoft.com/office/powerpoint/2010/main" val="3350650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0"/>
            <a:ext cx="7772400" cy="1143000"/>
          </a:xfrm>
        </p:spPr>
        <p:txBody>
          <a:bodyPr/>
          <a:lstStyle/>
          <a:p>
            <a:r>
              <a:rPr lang="ru-RU" dirty="0" err="1">
                <a:solidFill>
                  <a:srgbClr val="FFFF00"/>
                </a:solidFill>
              </a:rPr>
              <a:t>Функції</a:t>
            </a:r>
            <a:r>
              <a:rPr lang="ru-RU" dirty="0">
                <a:solidFill>
                  <a:srgbClr val="FFFF00"/>
                </a:solidFill>
              </a:rPr>
              <a:t> таламуса</a:t>
            </a:r>
          </a:p>
        </p:txBody>
      </p:sp>
      <p:sp>
        <p:nvSpPr>
          <p:cNvPr id="28675" name="Rectangle 3"/>
          <p:cNvSpPr>
            <a:spLocks noGrp="1" noChangeArrowheads="1"/>
          </p:cNvSpPr>
          <p:nvPr>
            <p:ph idx="1"/>
          </p:nvPr>
        </p:nvSpPr>
        <p:spPr>
          <a:xfrm>
            <a:off x="0" y="914400"/>
            <a:ext cx="9144000" cy="5943600"/>
          </a:xfrm>
        </p:spPr>
        <p:txBody>
          <a:bodyPr>
            <a:normAutofit/>
          </a:bodyPr>
          <a:lstStyle/>
          <a:p>
            <a:r>
              <a:rPr lang="uk-UA" sz="3200" dirty="0">
                <a:effectLst/>
              </a:rPr>
              <a:t>У таламусі </a:t>
            </a:r>
            <a:r>
              <a:rPr lang="uk-UA" sz="3200" dirty="0">
                <a:solidFill>
                  <a:srgbClr val="FFFF00"/>
                </a:solidFill>
                <a:effectLst/>
              </a:rPr>
              <a:t>закінчується підкіркова обробка висхідних аферентних сигналів. </a:t>
            </a:r>
            <a:r>
              <a:rPr lang="uk-UA" sz="3200" dirty="0">
                <a:effectLst/>
              </a:rPr>
              <a:t>Тут відбувається часткова оцінка її значущості для організму, завдяки чому не вся інформація звідси вирушає до кори великих півкуль. </a:t>
            </a:r>
          </a:p>
          <a:p>
            <a:r>
              <a:rPr lang="uk-UA" sz="3200" dirty="0">
                <a:effectLst/>
              </a:rPr>
              <a:t>Переважна частина аферентації від вегетативних органів доходить лише до таламуса і до кори не надходить.</a:t>
            </a:r>
            <a:endParaRPr lang="ru-RU" sz="3200" dirty="0">
              <a:cs typeface="Times New Roman" pitchFamily="18" charset="0"/>
            </a:endParaRPr>
          </a:p>
        </p:txBody>
      </p:sp>
    </p:spTree>
    <p:extLst>
      <p:ext uri="{BB962C8B-B14F-4D97-AF65-F5344CB8AC3E}">
        <p14:creationId xmlns:p14="http://schemas.microsoft.com/office/powerpoint/2010/main" val="3410110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410200" y="0"/>
            <a:ext cx="3048000" cy="1614488"/>
          </a:xfrm>
        </p:spPr>
        <p:txBody>
          <a:bodyPr>
            <a:noAutofit/>
          </a:bodyPr>
          <a:lstStyle/>
          <a:p>
            <a:r>
              <a:rPr lang="uk-UA" sz="3200" dirty="0">
                <a:solidFill>
                  <a:srgbClr val="FF0000"/>
                </a:solidFill>
                <a:effectLst/>
              </a:rPr>
              <a:t>Кора великих півкуль</a:t>
            </a:r>
            <a:endParaRPr lang="ru-RU" sz="4000" dirty="0">
              <a:solidFill>
                <a:srgbClr val="FF0000"/>
              </a:solidFill>
            </a:endParaRPr>
          </a:p>
        </p:txBody>
      </p:sp>
      <p:pic>
        <p:nvPicPr>
          <p:cNvPr id="29701" name="Picture 5" descr="image004"/>
          <p:cNvPicPr>
            <a:picLocks noGrp="1" noChangeAspect="1" noChangeArrowheads="1"/>
          </p:cNvPicPr>
          <p:nvPr>
            <p:ph type="clipArt" sz="half" idx="1"/>
          </p:nvPr>
        </p:nvPicPr>
        <p:blipFill>
          <a:blip r:embed="rId2" cstate="print">
            <a:extLst>
              <a:ext uri="{28A0092B-C50C-407E-A947-70E740481C1C}">
                <a14:useLocalDpi xmlns:a14="http://schemas.microsoft.com/office/drawing/2010/main" val="0"/>
              </a:ext>
            </a:extLst>
          </a:blip>
          <a:srcRect/>
          <a:stretch>
            <a:fillRect/>
          </a:stretch>
        </p:blipFill>
        <p:spPr>
          <a:xfrm>
            <a:off x="0" y="228600"/>
            <a:ext cx="5357813" cy="6629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699" name="Rectangle 3"/>
          <p:cNvSpPr>
            <a:spLocks noGrp="1" noChangeArrowheads="1"/>
          </p:cNvSpPr>
          <p:nvPr>
            <p:ph type="body" sz="half" idx="2"/>
          </p:nvPr>
        </p:nvSpPr>
        <p:spPr>
          <a:xfrm>
            <a:off x="5486400" y="1295400"/>
            <a:ext cx="3657600" cy="4876800"/>
          </a:xfrm>
        </p:spPr>
        <p:txBody>
          <a:bodyPr>
            <a:normAutofit/>
          </a:bodyPr>
          <a:lstStyle/>
          <a:p>
            <a:r>
              <a:rPr lang="uk-UA" sz="2800" dirty="0">
                <a:solidFill>
                  <a:srgbClr val="FFFF00"/>
                </a:solidFill>
                <a:effectLst/>
              </a:rPr>
              <a:t>В корі виділяються більш 50 полів розташування нейронів, пов'язаних з виконанням певних функцій.</a:t>
            </a:r>
            <a:endParaRPr lang="ru-RU" sz="2800" b="1" dirty="0">
              <a:solidFill>
                <a:srgbClr val="FFFF00"/>
              </a:solidFill>
            </a:endParaRPr>
          </a:p>
        </p:txBody>
      </p:sp>
      <p:sp>
        <p:nvSpPr>
          <p:cNvPr id="29700" name="Rectangle 4"/>
          <p:cNvSpPr>
            <a:spLocks noChangeArrowheads="1"/>
          </p:cNvSpPr>
          <p:nvPr/>
        </p:nvSpPr>
        <p:spPr bwMode="auto">
          <a:xfrm>
            <a:off x="3105150" y="16144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p>
        </p:txBody>
      </p:sp>
    </p:spTree>
    <p:extLst>
      <p:ext uri="{BB962C8B-B14F-4D97-AF65-F5344CB8AC3E}">
        <p14:creationId xmlns:p14="http://schemas.microsoft.com/office/powerpoint/2010/main" val="2950790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0" y="0"/>
            <a:ext cx="8532440" cy="6858000"/>
          </a:xfrm>
        </p:spPr>
        <p:txBody>
          <a:bodyPr>
            <a:noAutofit/>
          </a:bodyPr>
          <a:lstStyle/>
          <a:p>
            <a:pPr>
              <a:lnSpc>
                <a:spcPct val="90000"/>
              </a:lnSpc>
            </a:pPr>
            <a:r>
              <a:rPr lang="uk-UA" sz="3600" dirty="0">
                <a:effectLst/>
              </a:rPr>
              <a:t>У кожній половині великих півкуль мозку в корі у задній центральній звивині є </a:t>
            </a:r>
            <a:r>
              <a:rPr lang="uk-UA" sz="3600" dirty="0" err="1">
                <a:effectLst/>
              </a:rPr>
              <a:t>соматосенсорна</a:t>
            </a:r>
            <a:r>
              <a:rPr lang="uk-UA" sz="3600" dirty="0">
                <a:effectLst/>
              </a:rPr>
              <a:t> зона (S). </a:t>
            </a:r>
          </a:p>
          <a:p>
            <a:pPr>
              <a:lnSpc>
                <a:spcPct val="90000"/>
              </a:lnSpc>
            </a:pPr>
            <a:r>
              <a:rPr lang="uk-UA" sz="3600" dirty="0">
                <a:effectLst/>
              </a:rPr>
              <a:t>Тут представлена проекція протилежного боку тіла з добре вираженою </a:t>
            </a:r>
            <a:r>
              <a:rPr lang="uk-UA" sz="3600" dirty="0" err="1">
                <a:effectLst/>
              </a:rPr>
              <a:t>соматотопічністю</a:t>
            </a:r>
            <a:r>
              <a:rPr lang="uk-UA" sz="3600" dirty="0">
                <a:effectLst/>
              </a:rPr>
              <a:t> </a:t>
            </a:r>
          </a:p>
          <a:p>
            <a:pPr>
              <a:lnSpc>
                <a:spcPct val="90000"/>
              </a:lnSpc>
            </a:pPr>
            <a:r>
              <a:rPr lang="uk-UA" sz="3600" dirty="0">
                <a:effectLst/>
              </a:rPr>
              <a:t>В корі відбувається усвідомлення відчуття. Для цього велике значення мають впливи, що передували - навчання</a:t>
            </a:r>
            <a:r>
              <a:rPr lang="ru-RU" sz="3600" dirty="0">
                <a:cs typeface="Times New Roman" pitchFamily="18" charset="0"/>
              </a:rPr>
              <a:t>.</a:t>
            </a:r>
            <a:r>
              <a:rPr lang="ru-RU" sz="3600" dirty="0"/>
              <a:t> </a:t>
            </a:r>
          </a:p>
        </p:txBody>
      </p:sp>
    </p:spTree>
    <p:extLst>
      <p:ext uri="{BB962C8B-B14F-4D97-AF65-F5344CB8AC3E}">
        <p14:creationId xmlns:p14="http://schemas.microsoft.com/office/powerpoint/2010/main" val="1054115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696" y="260648"/>
            <a:ext cx="496855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dirty="0"/>
              <a:t>БІЛЬ</a:t>
            </a:r>
          </a:p>
        </p:txBody>
      </p:sp>
      <p:sp>
        <p:nvSpPr>
          <p:cNvPr id="3" name="TextBox 2"/>
          <p:cNvSpPr txBox="1"/>
          <p:nvPr/>
        </p:nvSpPr>
        <p:spPr>
          <a:xfrm>
            <a:off x="323528" y="1628800"/>
            <a:ext cx="8496944" cy="5078313"/>
          </a:xfrm>
          <a:prstGeom prst="rect">
            <a:avLst/>
          </a:prstGeom>
          <a:noFill/>
        </p:spPr>
        <p:txBody>
          <a:bodyPr wrap="square" rtlCol="0">
            <a:spAutoFit/>
          </a:bodyPr>
          <a:lstStyle/>
          <a:p>
            <a:r>
              <a:rPr lang="uk-UA" b="1" dirty="0">
                <a:solidFill>
                  <a:srgbClr val="FFFF00"/>
                </a:solidFill>
              </a:rPr>
              <a:t>Больова (</a:t>
            </a:r>
            <a:r>
              <a:rPr lang="uk-UA" b="1" dirty="0" err="1">
                <a:solidFill>
                  <a:srgbClr val="FFFF00"/>
                </a:solidFill>
              </a:rPr>
              <a:t>ноцицептивна</a:t>
            </a:r>
            <a:r>
              <a:rPr lang="uk-UA" b="1" dirty="0">
                <a:solidFill>
                  <a:srgbClr val="FFFF00"/>
                </a:solidFill>
              </a:rPr>
              <a:t>) сенсорна система</a:t>
            </a:r>
            <a:endParaRPr lang="uk-UA" dirty="0">
              <a:solidFill>
                <a:srgbClr val="FFFF00"/>
              </a:solidFill>
            </a:endParaRPr>
          </a:p>
          <a:p>
            <a:r>
              <a:rPr lang="uk-UA" dirty="0" err="1"/>
              <a:t>Ноцицептивна</a:t>
            </a:r>
            <a:r>
              <a:rPr lang="uk-UA" dirty="0"/>
              <a:t> система (</a:t>
            </a:r>
            <a:r>
              <a:rPr lang="uk-UA" dirty="0" err="1"/>
              <a:t>nocens</a:t>
            </a:r>
            <a:r>
              <a:rPr lang="uk-UA" dirty="0"/>
              <a:t> – пошкодити, лат.), на відміну від інших сенсорних систем, не надає інформацію про навколишній світ. Проте вона має не менш важливе значення, оскільки інформує людину про майбутню небезпеку, а отже, відіграє захисну роль. Термін “</a:t>
            </a:r>
            <a:r>
              <a:rPr lang="uk-UA" dirty="0" err="1"/>
              <a:t>ноцицептивна</a:t>
            </a:r>
            <a:r>
              <a:rPr lang="uk-UA" dirty="0"/>
              <a:t>” вперше був запропонований </a:t>
            </a:r>
            <a:r>
              <a:rPr lang="uk-UA" dirty="0" err="1"/>
              <a:t>Шеррінгтоном</a:t>
            </a:r>
            <a:r>
              <a:rPr lang="uk-UA" dirty="0"/>
              <a:t>.</a:t>
            </a:r>
          </a:p>
          <a:p>
            <a:r>
              <a:rPr lang="uk-UA" b="1" dirty="0">
                <a:solidFill>
                  <a:srgbClr val="FFFF00"/>
                </a:solidFill>
              </a:rPr>
              <a:t>Біль</a:t>
            </a:r>
            <a:r>
              <a:rPr lang="uk-UA" b="1" dirty="0"/>
              <a:t> – це системна реакція організму, спрямована на захист від </a:t>
            </a:r>
            <a:r>
              <a:rPr lang="uk-UA" b="1" dirty="0" err="1"/>
              <a:t>пошкоджуючої</a:t>
            </a:r>
            <a:r>
              <a:rPr lang="uk-UA" b="1" dirty="0"/>
              <a:t> дії. </a:t>
            </a:r>
            <a:r>
              <a:rPr lang="uk-UA" dirty="0"/>
              <a:t>Її стародавні греки називали “сторожовим псом здоров’я”. Для людини біль означає сигнал, що нагадує про необхідність звернення до лікаря.</a:t>
            </a:r>
          </a:p>
          <a:p>
            <a:r>
              <a:rPr lang="uk-UA" b="1" dirty="0">
                <a:solidFill>
                  <a:srgbClr val="FFFF00"/>
                </a:solidFill>
              </a:rPr>
              <a:t>Класифікація болю</a:t>
            </a:r>
            <a:endParaRPr lang="uk-UA" dirty="0">
              <a:solidFill>
                <a:srgbClr val="FFFF00"/>
              </a:solidFill>
            </a:endParaRPr>
          </a:p>
          <a:p>
            <a:r>
              <a:rPr lang="uk-UA" dirty="0"/>
              <a:t>Існують різні види класифікацій болю з урахуванням місця його виникнення, тривалості, характеру, часу настання тощо.</a:t>
            </a:r>
          </a:p>
          <a:p>
            <a:r>
              <a:rPr lang="uk-UA" dirty="0"/>
              <a:t>Перш за все, біль поділяється на </a:t>
            </a:r>
            <a:r>
              <a:rPr lang="uk-UA" b="1" dirty="0">
                <a:solidFill>
                  <a:srgbClr val="FFFF00"/>
                </a:solidFill>
              </a:rPr>
              <a:t>психогенний</a:t>
            </a:r>
            <a:r>
              <a:rPr lang="uk-UA" dirty="0"/>
              <a:t>, не </a:t>
            </a:r>
            <a:r>
              <a:rPr lang="uk-UA" dirty="0" err="1"/>
              <a:t>пов’язанний</a:t>
            </a:r>
            <a:r>
              <a:rPr lang="uk-UA" dirty="0"/>
              <a:t> з дією зовнішнього подразника й </a:t>
            </a:r>
            <a:r>
              <a:rPr lang="uk-UA" b="1" dirty="0">
                <a:solidFill>
                  <a:srgbClr val="FFFF00"/>
                </a:solidFill>
              </a:rPr>
              <a:t>фізичний</a:t>
            </a:r>
            <a:r>
              <a:rPr lang="uk-UA" dirty="0"/>
              <a:t>, що виникає в результаті </a:t>
            </a:r>
            <a:r>
              <a:rPr lang="uk-UA" dirty="0" err="1"/>
              <a:t>пошкоджуючої</a:t>
            </a:r>
            <a:r>
              <a:rPr lang="uk-UA" dirty="0"/>
              <a:t> дії зовнішнього подразника. Фізичний біль поділяється на </a:t>
            </a:r>
            <a:r>
              <a:rPr lang="uk-UA" b="1" dirty="0">
                <a:solidFill>
                  <a:srgbClr val="FFFF00"/>
                </a:solidFill>
              </a:rPr>
              <a:t>соматичний </a:t>
            </a:r>
            <a:r>
              <a:rPr lang="uk-UA" dirty="0">
                <a:solidFill>
                  <a:srgbClr val="FFFF00"/>
                </a:solidFill>
              </a:rPr>
              <a:t>і </a:t>
            </a:r>
            <a:r>
              <a:rPr lang="uk-UA" b="1" dirty="0">
                <a:solidFill>
                  <a:srgbClr val="FFFF00"/>
                </a:solidFill>
              </a:rPr>
              <a:t>вісцеральний</a:t>
            </a:r>
            <a:r>
              <a:rPr lang="uk-UA" dirty="0"/>
              <a:t>.</a:t>
            </a:r>
          </a:p>
          <a:p>
            <a:endParaRPr lang="uk-UA" dirty="0"/>
          </a:p>
        </p:txBody>
      </p:sp>
    </p:spTree>
    <p:extLst>
      <p:ext uri="{BB962C8B-B14F-4D97-AF65-F5344CB8AC3E}">
        <p14:creationId xmlns:p14="http://schemas.microsoft.com/office/powerpoint/2010/main" val="1411088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32656"/>
            <a:ext cx="8640960" cy="6001643"/>
          </a:xfrm>
          <a:prstGeom prst="rect">
            <a:avLst/>
          </a:prstGeom>
          <a:noFill/>
        </p:spPr>
        <p:txBody>
          <a:bodyPr wrap="square" rtlCol="0">
            <a:spAutoFit/>
          </a:bodyPr>
          <a:lstStyle/>
          <a:p>
            <a:r>
              <a:rPr lang="uk-UA" sz="3200" dirty="0">
                <a:solidFill>
                  <a:srgbClr val="FFFF00"/>
                </a:solidFill>
              </a:rPr>
              <a:t>Больові рецептори</a:t>
            </a:r>
          </a:p>
          <a:p>
            <a:r>
              <a:rPr lang="uk-UA" sz="3200" dirty="0"/>
              <a:t>Біль виникає у відповідь на три типи </a:t>
            </a:r>
            <a:r>
              <a:rPr lang="uk-UA" sz="3200" dirty="0" err="1"/>
              <a:t>пошкоджуючих</a:t>
            </a:r>
            <a:r>
              <a:rPr lang="uk-UA" sz="3200" dirty="0"/>
              <a:t> впливів</a:t>
            </a:r>
          </a:p>
          <a:p>
            <a:pPr marL="342900" indent="-342900">
              <a:buFontTx/>
              <a:buChar char="-"/>
            </a:pPr>
            <a:r>
              <a:rPr lang="uk-UA" sz="3200" dirty="0">
                <a:solidFill>
                  <a:srgbClr val="FFFF00"/>
                </a:solidFill>
              </a:rPr>
              <a:t>Механічні</a:t>
            </a:r>
            <a:r>
              <a:rPr lang="uk-UA" sz="3200" dirty="0"/>
              <a:t>, наприклад укол голкою;</a:t>
            </a:r>
          </a:p>
          <a:p>
            <a:pPr marL="342900" indent="-342900">
              <a:buFontTx/>
              <a:buChar char="-"/>
            </a:pPr>
            <a:r>
              <a:rPr lang="uk-UA" sz="3200" dirty="0">
                <a:solidFill>
                  <a:srgbClr val="FFFF00"/>
                </a:solidFill>
              </a:rPr>
              <a:t>Температурні</a:t>
            </a:r>
            <a:r>
              <a:rPr lang="uk-UA" sz="3200" dirty="0"/>
              <a:t>, наприклад дотик до гарячого предмету;</a:t>
            </a:r>
          </a:p>
          <a:p>
            <a:pPr marL="342900" indent="-342900">
              <a:buFontTx/>
              <a:buChar char="-"/>
            </a:pPr>
            <a:r>
              <a:rPr lang="uk-UA" sz="3200" dirty="0">
                <a:solidFill>
                  <a:srgbClr val="FFFF00"/>
                </a:solidFill>
              </a:rPr>
              <a:t>Хімічні</a:t>
            </a:r>
            <a:r>
              <a:rPr lang="uk-UA" sz="3200" dirty="0"/>
              <a:t>, наприклад дія медіаторів запалення.</a:t>
            </a:r>
          </a:p>
          <a:p>
            <a:pPr marL="342900" indent="-342900">
              <a:buFontTx/>
              <a:buChar char="-"/>
            </a:pPr>
            <a:endParaRPr lang="uk-UA" sz="3200" dirty="0"/>
          </a:p>
          <a:p>
            <a:r>
              <a:rPr lang="uk-UA" sz="3200" dirty="0"/>
              <a:t>Больові рецептори представляють собою </a:t>
            </a:r>
            <a:r>
              <a:rPr lang="uk-UA" sz="3200" dirty="0">
                <a:solidFill>
                  <a:srgbClr val="FFFF00"/>
                </a:solidFill>
              </a:rPr>
              <a:t>вільні нервові закінчення</a:t>
            </a:r>
            <a:r>
              <a:rPr lang="uk-UA" sz="3200" dirty="0"/>
              <a:t>, чутливі до </a:t>
            </a:r>
            <a:r>
              <a:rPr lang="uk-UA" sz="3200" dirty="0" err="1"/>
              <a:t>пошкоджуючих</a:t>
            </a:r>
            <a:r>
              <a:rPr lang="uk-UA" sz="3200" dirty="0"/>
              <a:t> впливів.</a:t>
            </a:r>
          </a:p>
        </p:txBody>
      </p:sp>
    </p:spTree>
    <p:extLst>
      <p:ext uri="{BB962C8B-B14F-4D97-AF65-F5344CB8AC3E}">
        <p14:creationId xmlns:p14="http://schemas.microsoft.com/office/powerpoint/2010/main" val="2071857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249570" cy="3323987"/>
          </a:xfrm>
          <a:prstGeom prst="rect">
            <a:avLst/>
          </a:prstGeom>
          <a:noFill/>
        </p:spPr>
        <p:txBody>
          <a:bodyPr wrap="square" rtlCol="0">
            <a:spAutoFit/>
          </a:bodyPr>
          <a:lstStyle/>
          <a:p>
            <a:r>
              <a:rPr lang="uk-UA" sz="2400" b="1" dirty="0">
                <a:solidFill>
                  <a:srgbClr val="FFFF00"/>
                </a:solidFill>
              </a:rPr>
              <a:t>Соматичний біль</a:t>
            </a:r>
            <a:r>
              <a:rPr lang="uk-UA" sz="2400" dirty="0"/>
              <a:t>, у свою чергу, поділяють на </a:t>
            </a:r>
            <a:r>
              <a:rPr lang="uk-UA" sz="2400" b="1" i="1" dirty="0">
                <a:solidFill>
                  <a:srgbClr val="FFFF00"/>
                </a:solidFill>
              </a:rPr>
              <a:t>поверхневий</a:t>
            </a:r>
            <a:r>
              <a:rPr lang="uk-UA" sz="2400" dirty="0"/>
              <a:t>, викликаний дією на шкіру й </a:t>
            </a:r>
            <a:r>
              <a:rPr lang="uk-UA" sz="2400" b="1" i="1" dirty="0">
                <a:solidFill>
                  <a:srgbClr val="FFFF00"/>
                </a:solidFill>
              </a:rPr>
              <a:t>глибокий</a:t>
            </a:r>
            <a:r>
              <a:rPr lang="uk-UA" sz="2400" dirty="0"/>
              <a:t>.</a:t>
            </a:r>
          </a:p>
          <a:p>
            <a:r>
              <a:rPr lang="uk-UA" sz="2400" dirty="0"/>
              <a:t>Як правило, поверхневий біль добре локалізується, виникає при порізах, забиттях, при дії високих температур. Глибокий біль виникає при дії </a:t>
            </a:r>
            <a:r>
              <a:rPr lang="uk-UA" sz="2400" dirty="0" err="1"/>
              <a:t>пошкоджуючих</a:t>
            </a:r>
            <a:r>
              <a:rPr lang="uk-UA" sz="2400" dirty="0"/>
              <a:t> подразників на суглоби, зв’язки, м’язи, сухожилки – структури, розташовані глибше, ніж шкіра. Цей біль менш чітко локалізований.</a:t>
            </a:r>
          </a:p>
          <a:p>
            <a:endParaRPr lang="uk-UA" dirty="0"/>
          </a:p>
        </p:txBody>
      </p:sp>
    </p:spTree>
    <p:extLst>
      <p:ext uri="{BB962C8B-B14F-4D97-AF65-F5344CB8AC3E}">
        <p14:creationId xmlns:p14="http://schemas.microsoft.com/office/powerpoint/2010/main" val="1667428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cf.ppt-online.org/files/slide/u/UpaXyv8ASzsYZnQWmfid1w4IlG6MJtbBx2C7Og/slide-2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11" y="188640"/>
            <a:ext cx="9129789" cy="7171194"/>
          </a:xfrm>
          <a:prstGeom prst="rect">
            <a:avLst/>
          </a:prstGeom>
          <a:noFill/>
        </p:spPr>
        <p:txBody>
          <a:bodyPr wrap="square" rtlCol="0">
            <a:spAutoFit/>
          </a:bodyPr>
          <a:lstStyle/>
          <a:p>
            <a:r>
              <a:rPr lang="uk-UA" sz="2200" dirty="0">
                <a:solidFill>
                  <a:srgbClr val="FFFF00"/>
                </a:solidFill>
              </a:rPr>
              <a:t>Шляхи раннього болю:</a:t>
            </a:r>
          </a:p>
          <a:p>
            <a:pPr marL="342900" indent="-342900">
              <a:buFontTx/>
              <a:buChar char="-"/>
            </a:pPr>
            <a:r>
              <a:rPr lang="uk-UA" sz="2200" dirty="0"/>
              <a:t>Від больових рецепторів імпульсація надходить по </a:t>
            </a:r>
            <a:r>
              <a:rPr lang="uk-UA" sz="2200" dirty="0">
                <a:solidFill>
                  <a:srgbClr val="FFFF00"/>
                </a:solidFill>
              </a:rPr>
              <a:t>швидким мієліновим волокнам</a:t>
            </a:r>
            <a:r>
              <a:rPr lang="uk-UA" sz="2200" dirty="0"/>
              <a:t>;</a:t>
            </a:r>
          </a:p>
          <a:p>
            <a:pPr marL="342900" indent="-342900">
              <a:buFontTx/>
              <a:buChar char="-"/>
            </a:pPr>
            <a:r>
              <a:rPr lang="uk-UA" sz="2200" dirty="0"/>
              <a:t>Аксони чутливих нейронів перемикаються в задніх рогах спинного мозку </a:t>
            </a:r>
            <a:r>
              <a:rPr lang="uk-UA" sz="2200" dirty="0">
                <a:solidFill>
                  <a:srgbClr val="FFFF00"/>
                </a:solidFill>
              </a:rPr>
              <a:t>безпосередньо</a:t>
            </a:r>
            <a:r>
              <a:rPr lang="uk-UA" sz="2200" dirty="0"/>
              <a:t> на нейрон, від якого починається висхідний </a:t>
            </a:r>
            <a:r>
              <a:rPr lang="uk-UA" sz="2200" dirty="0" err="1"/>
              <a:t>спиноталамічний</a:t>
            </a:r>
            <a:r>
              <a:rPr lang="uk-UA" sz="2200" dirty="0"/>
              <a:t> шлях;</a:t>
            </a:r>
          </a:p>
          <a:p>
            <a:pPr marL="342900" indent="-342900">
              <a:buFontTx/>
              <a:buChar char="-"/>
            </a:pPr>
            <a:r>
              <a:rPr lang="uk-UA" sz="2200" dirty="0"/>
              <a:t>Значна </a:t>
            </a:r>
            <a:r>
              <a:rPr lang="uk-UA" sz="2200" dirty="0">
                <a:solidFill>
                  <a:schemeClr val="tx1">
                    <a:lumMod val="95000"/>
                  </a:schemeClr>
                </a:solidFill>
              </a:rPr>
              <a:t>частина </a:t>
            </a:r>
            <a:r>
              <a:rPr lang="uk-UA" sz="2200" dirty="0" err="1">
                <a:solidFill>
                  <a:schemeClr val="tx1">
                    <a:lumMod val="95000"/>
                  </a:schemeClr>
                </a:solidFill>
              </a:rPr>
              <a:t>імпульсації</a:t>
            </a:r>
            <a:r>
              <a:rPr lang="uk-UA" sz="2200" dirty="0">
                <a:solidFill>
                  <a:schemeClr val="tx1">
                    <a:lumMod val="95000"/>
                  </a:schemeClr>
                </a:solidFill>
              </a:rPr>
              <a:t> від таламусу надходить в </a:t>
            </a:r>
            <a:r>
              <a:rPr lang="uk-UA" sz="2200" dirty="0" err="1">
                <a:solidFill>
                  <a:srgbClr val="FFFF00"/>
                </a:solidFill>
              </a:rPr>
              <a:t>соматосенсорну</a:t>
            </a:r>
            <a:r>
              <a:rPr lang="uk-UA" sz="2200" dirty="0">
                <a:solidFill>
                  <a:srgbClr val="FFFF00"/>
                </a:solidFill>
              </a:rPr>
              <a:t> зону </a:t>
            </a:r>
            <a:r>
              <a:rPr lang="uk-UA" sz="2200" dirty="0" err="1"/>
              <a:t>постцентральної</a:t>
            </a:r>
            <a:r>
              <a:rPr lang="uk-UA" sz="2200" dirty="0"/>
              <a:t> звивини, забезпечуючи чітку локалізацію больового подразника.</a:t>
            </a:r>
          </a:p>
          <a:p>
            <a:r>
              <a:rPr lang="uk-UA" sz="2200" dirty="0">
                <a:solidFill>
                  <a:srgbClr val="FFFF00"/>
                </a:solidFill>
              </a:rPr>
              <a:t>Шляхи пізнього болю:</a:t>
            </a:r>
          </a:p>
          <a:p>
            <a:pPr marL="285750" indent="-285750">
              <a:buFontTx/>
              <a:buChar char="-"/>
            </a:pPr>
            <a:r>
              <a:rPr lang="uk-UA" sz="2200" dirty="0">
                <a:solidFill>
                  <a:schemeClr val="tx1">
                    <a:lumMod val="95000"/>
                  </a:schemeClr>
                </a:solidFill>
              </a:rPr>
              <a:t>Від больових рецепторів імпульсація надходить по повільним </a:t>
            </a:r>
            <a:r>
              <a:rPr lang="uk-UA" sz="2200" dirty="0" err="1">
                <a:solidFill>
                  <a:schemeClr val="tx1">
                    <a:lumMod val="95000"/>
                  </a:schemeClr>
                </a:solidFill>
              </a:rPr>
              <a:t>безмієліновим</a:t>
            </a:r>
            <a:r>
              <a:rPr lang="uk-UA" sz="2200" dirty="0">
                <a:solidFill>
                  <a:schemeClr val="tx1">
                    <a:lumMod val="95000"/>
                  </a:schemeClr>
                </a:solidFill>
              </a:rPr>
              <a:t> волокнам;</a:t>
            </a:r>
          </a:p>
          <a:p>
            <a:pPr marL="285750" indent="-285750">
              <a:buFontTx/>
              <a:buChar char="-"/>
            </a:pPr>
            <a:r>
              <a:rPr lang="uk-UA" sz="2200" dirty="0"/>
              <a:t>Аксони чутливих нейронів перемикаються в задніх рогах спинного мозку на нейрон, від якого починається висхідний </a:t>
            </a:r>
            <a:r>
              <a:rPr lang="uk-UA" sz="2200" dirty="0" err="1"/>
              <a:t>спиноталамічний</a:t>
            </a:r>
            <a:r>
              <a:rPr lang="uk-UA" sz="2200" dirty="0"/>
              <a:t> шлях, </a:t>
            </a:r>
            <a:r>
              <a:rPr lang="uk-UA" sz="2200" dirty="0">
                <a:solidFill>
                  <a:srgbClr val="FFFF00"/>
                </a:solidFill>
              </a:rPr>
              <a:t>через декілька вставних нейронів</a:t>
            </a:r>
            <a:r>
              <a:rPr lang="uk-UA" sz="2200" dirty="0"/>
              <a:t>;</a:t>
            </a:r>
          </a:p>
          <a:p>
            <a:pPr marL="285750" indent="-285750">
              <a:buFontTx/>
              <a:buChar char="-"/>
            </a:pPr>
            <a:r>
              <a:rPr lang="uk-UA" sz="2200" dirty="0"/>
              <a:t>Основна частина </a:t>
            </a:r>
            <a:r>
              <a:rPr lang="uk-UA" sz="2200" dirty="0" err="1"/>
              <a:t>імпульсації</a:t>
            </a:r>
            <a:r>
              <a:rPr lang="uk-UA" sz="2200" dirty="0"/>
              <a:t> від таламусу надходить в підкіркові зони, зокрема в </a:t>
            </a:r>
            <a:r>
              <a:rPr lang="uk-UA" sz="2200" dirty="0">
                <a:solidFill>
                  <a:srgbClr val="FFFF00"/>
                </a:solidFill>
              </a:rPr>
              <a:t>ретикулярну формацію</a:t>
            </a:r>
            <a:r>
              <a:rPr lang="uk-UA" sz="2200" dirty="0"/>
              <a:t>, викликаючи загальну активацію кори, і в </a:t>
            </a:r>
            <a:r>
              <a:rPr lang="uk-UA" sz="2200" dirty="0">
                <a:solidFill>
                  <a:srgbClr val="FFFF00"/>
                </a:solidFill>
              </a:rPr>
              <a:t>негативні емоціогенні зони</a:t>
            </a:r>
            <a:r>
              <a:rPr lang="uk-UA" sz="2200" dirty="0"/>
              <a:t> середнього та проміжного мозку. </a:t>
            </a:r>
            <a:endParaRPr lang="uk-UA" sz="2200" dirty="0">
              <a:solidFill>
                <a:schemeClr val="tx1">
                  <a:lumMod val="95000"/>
                </a:schemeClr>
              </a:solidFill>
            </a:endParaRPr>
          </a:p>
          <a:p>
            <a:pPr marL="285750" indent="-285750">
              <a:buFontTx/>
              <a:buChar char="-"/>
            </a:pPr>
            <a:endParaRPr lang="uk-UA" dirty="0">
              <a:solidFill>
                <a:schemeClr val="tx1">
                  <a:lumMod val="95000"/>
                </a:schemeClr>
              </a:solidFill>
            </a:endParaRPr>
          </a:p>
          <a:p>
            <a:endParaRPr lang="uk-UA" sz="2400" dirty="0"/>
          </a:p>
        </p:txBody>
      </p:sp>
    </p:spTree>
    <p:extLst>
      <p:ext uri="{BB962C8B-B14F-4D97-AF65-F5344CB8AC3E}">
        <p14:creationId xmlns:p14="http://schemas.microsoft.com/office/powerpoint/2010/main" val="2532428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892480" cy="6832640"/>
          </a:xfrm>
          <a:prstGeom prst="rect">
            <a:avLst/>
          </a:prstGeom>
          <a:noFill/>
        </p:spPr>
        <p:txBody>
          <a:bodyPr wrap="square" rtlCol="0">
            <a:spAutoFit/>
          </a:bodyPr>
          <a:lstStyle/>
          <a:p>
            <a:r>
              <a:rPr lang="uk-UA" sz="2100" b="1" dirty="0">
                <a:solidFill>
                  <a:srgbClr val="FFFF00"/>
                </a:solidFill>
              </a:rPr>
              <a:t>Вісцеральний біль </a:t>
            </a:r>
            <a:r>
              <a:rPr lang="uk-UA" sz="2100" dirty="0"/>
              <a:t>– завжди глибокий, дуже погано локалізується, виникає у внутрішніх органах. Умови, за яких він виникає, завжди різні. По-перше, він може виникнути при сильному </a:t>
            </a:r>
            <a:r>
              <a:rPr lang="uk-UA" sz="2100" b="1" dirty="0"/>
              <a:t>розтягненні гладенької мускулатури </a:t>
            </a:r>
            <a:r>
              <a:rPr lang="uk-UA" sz="2100" dirty="0"/>
              <a:t>порожнистих внутрішніх органів. Наприклад, якщо вихід із сечоводів чи сечового міхура закупорений каменем, тоді виникає надзвичайно сильний біль (</a:t>
            </a:r>
            <a:r>
              <a:rPr lang="uk-UA" sz="2100" dirty="0" err="1"/>
              <a:t>коліки</a:t>
            </a:r>
            <a:r>
              <a:rPr lang="uk-UA" sz="2100" dirty="0"/>
              <a:t>). По-друге, вісцеральний біль може виникати при сильному </a:t>
            </a:r>
            <a:r>
              <a:rPr lang="uk-UA" sz="2100" b="1" dirty="0"/>
              <a:t>скороченні мускулатури </a:t>
            </a:r>
            <a:r>
              <a:rPr lang="uk-UA" sz="2100" dirty="0"/>
              <a:t>внутрішніх органів, особливо якщо при цьому виникає порушення кровопостачання органів. Наприклад, сильний біль виникає при ішемії міокарда, при приступах мігрені тощо. Вважають, що однією з основних причин болю при цьому є порушення надходження кисню до тканин. Вісцеральний біль часто буває дифузним, тупим, але може бути й гострим. Для цього виду болю характерно супроводження </a:t>
            </a:r>
            <a:r>
              <a:rPr lang="uk-UA" sz="2100" dirty="0" err="1"/>
              <a:t>багаточисельними</a:t>
            </a:r>
            <a:r>
              <a:rPr lang="uk-UA" sz="2100" dirty="0"/>
              <a:t> автономними реакціями (посилення потовиділення, підвищення частоти серцевих скорочень, артеріального тиску та ін.). Особливо сильний біль виникає при натягах кореня брижі, </a:t>
            </a:r>
            <a:r>
              <a:rPr lang="uk-UA" sz="2100" dirty="0" err="1"/>
              <a:t>паріетальної</a:t>
            </a:r>
            <a:r>
              <a:rPr lang="uk-UA" sz="2100" dirty="0"/>
              <a:t> очеревини. Біль за своїм характером може бути: ниючим, ріжучим, колючим, </a:t>
            </a:r>
            <a:r>
              <a:rPr lang="uk-UA" sz="2100" dirty="0" err="1"/>
              <a:t>тиснучим</a:t>
            </a:r>
            <a:r>
              <a:rPr lang="uk-UA" sz="2100" dirty="0"/>
              <a:t>; за тривалістю – хронічний (тривало діючий) чи гострий (миттєвий).</a:t>
            </a:r>
          </a:p>
          <a:p>
            <a:endParaRPr lang="uk-UA" dirty="0"/>
          </a:p>
        </p:txBody>
      </p:sp>
    </p:spTree>
    <p:extLst>
      <p:ext uri="{BB962C8B-B14F-4D97-AF65-F5344CB8AC3E}">
        <p14:creationId xmlns:p14="http://schemas.microsoft.com/office/powerpoint/2010/main" val="2490850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7504" y="116632"/>
            <a:ext cx="9036496" cy="1152128"/>
          </a:xfrm>
        </p:spPr>
        <p:txBody>
          <a:bodyPr/>
          <a:lstStyle/>
          <a:p>
            <a:pPr>
              <a:defRPr/>
            </a:pPr>
            <a:r>
              <a:rPr lang="uk-UA" sz="4800" dirty="0">
                <a:solidFill>
                  <a:srgbClr val="FFFF00"/>
                </a:solidFill>
                <a:effectLst/>
              </a:rPr>
              <a:t>Адаптація рецепторів болю</a:t>
            </a:r>
            <a:endParaRPr lang="ru-RU" sz="4800" dirty="0">
              <a:solidFill>
                <a:srgbClr val="FFFF00"/>
              </a:solidFill>
            </a:endParaRPr>
          </a:p>
        </p:txBody>
      </p:sp>
      <p:sp>
        <p:nvSpPr>
          <p:cNvPr id="16387" name="Rectangle 3"/>
          <p:cNvSpPr>
            <a:spLocks noGrp="1" noChangeArrowheads="1"/>
          </p:cNvSpPr>
          <p:nvPr>
            <p:ph type="body" idx="1"/>
          </p:nvPr>
        </p:nvSpPr>
        <p:spPr>
          <a:xfrm>
            <a:off x="18688" y="1700808"/>
            <a:ext cx="9144000" cy="5029200"/>
          </a:xfrm>
        </p:spPr>
        <p:txBody>
          <a:bodyPr>
            <a:normAutofit/>
          </a:bodyPr>
          <a:lstStyle/>
          <a:p>
            <a:pPr algn="just">
              <a:lnSpc>
                <a:spcPct val="90000"/>
              </a:lnSpc>
            </a:pPr>
            <a:r>
              <a:rPr lang="uk-UA" sz="3200" dirty="0">
                <a:solidFill>
                  <a:srgbClr val="FFFF00"/>
                </a:solidFill>
                <a:effectLst/>
              </a:rPr>
              <a:t>Механорецепторам болю </a:t>
            </a:r>
            <a:r>
              <a:rPr lang="uk-UA" sz="3200" dirty="0">
                <a:effectLst/>
              </a:rPr>
              <a:t>притаманна властивість адаптації, так що при тривалій дії подразника гострота сприйняття болю зменшується. </a:t>
            </a:r>
          </a:p>
          <a:p>
            <a:pPr algn="just">
              <a:lnSpc>
                <a:spcPct val="90000"/>
              </a:lnSpc>
            </a:pPr>
            <a:r>
              <a:rPr lang="uk-UA" sz="3200" dirty="0">
                <a:effectLst/>
              </a:rPr>
              <a:t>У </a:t>
            </a:r>
            <a:r>
              <a:rPr lang="uk-UA" sz="3200" dirty="0">
                <a:solidFill>
                  <a:srgbClr val="FFFF00"/>
                </a:solidFill>
                <a:effectLst/>
              </a:rPr>
              <a:t>хімічних </a:t>
            </a:r>
            <a:r>
              <a:rPr lang="uk-UA" sz="3200" dirty="0" err="1">
                <a:solidFill>
                  <a:srgbClr val="FFFF00"/>
                </a:solidFill>
                <a:effectLst/>
              </a:rPr>
              <a:t>ноцицепторів</a:t>
            </a:r>
            <a:r>
              <a:rPr lang="uk-UA" sz="3200" dirty="0">
                <a:solidFill>
                  <a:srgbClr val="FFFF00"/>
                </a:solidFill>
                <a:effectLst/>
              </a:rPr>
              <a:t> </a:t>
            </a:r>
            <a:r>
              <a:rPr lang="uk-UA" sz="3200" dirty="0">
                <a:effectLst/>
              </a:rPr>
              <a:t>практично відсутня властивість адаптації (в плані зниження чутливості при тривалому впливі). Навпаки, при запаленні, пошкодженні тканин чутливість </a:t>
            </a:r>
            <a:r>
              <a:rPr lang="uk-UA" sz="3200" dirty="0" err="1">
                <a:effectLst/>
              </a:rPr>
              <a:t>хемоноцицепторів</a:t>
            </a:r>
            <a:r>
              <a:rPr lang="uk-UA" sz="3200" dirty="0">
                <a:effectLst/>
              </a:rPr>
              <a:t> поступово зростає.</a:t>
            </a:r>
            <a:endParaRPr lang="ru-RU" sz="3200" dirty="0">
              <a:cs typeface="Times New Roman" pitchFamily="18" charset="0"/>
            </a:endParaRPr>
          </a:p>
        </p:txBody>
      </p:sp>
    </p:spTree>
    <p:extLst>
      <p:ext uri="{BB962C8B-B14F-4D97-AF65-F5344CB8AC3E}">
        <p14:creationId xmlns:p14="http://schemas.microsoft.com/office/powerpoint/2010/main" val="92333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9552" y="332656"/>
            <a:ext cx="9144000" cy="609600"/>
          </a:xfrm>
        </p:spPr>
        <p:txBody>
          <a:bodyPr/>
          <a:lstStyle/>
          <a:p>
            <a:pPr eaLnBrk="1" hangingPunct="1">
              <a:defRPr/>
            </a:pPr>
            <a:r>
              <a:rPr lang="ru-RU" dirty="0" err="1">
                <a:solidFill>
                  <a:srgbClr val="FFFF00"/>
                </a:solidFill>
                <a:cs typeface="Times New Roman" pitchFamily="18" charset="0"/>
              </a:rPr>
              <a:t>Нейронна</a:t>
            </a:r>
            <a:r>
              <a:rPr lang="ru-RU" dirty="0">
                <a:solidFill>
                  <a:srgbClr val="FFFF00"/>
                </a:solidFill>
                <a:cs typeface="Times New Roman" pitchFamily="18" charset="0"/>
              </a:rPr>
              <a:t> </a:t>
            </a:r>
            <a:r>
              <a:rPr lang="ru-RU" dirty="0" err="1">
                <a:solidFill>
                  <a:srgbClr val="FFFF00"/>
                </a:solidFill>
                <a:cs typeface="Times New Roman" pitchFamily="18" charset="0"/>
              </a:rPr>
              <a:t>опіатна</a:t>
            </a:r>
            <a:r>
              <a:rPr lang="ru-RU" dirty="0">
                <a:solidFill>
                  <a:srgbClr val="FFFF00"/>
                </a:solidFill>
                <a:cs typeface="Times New Roman" pitchFamily="18" charset="0"/>
              </a:rPr>
              <a:t> система</a:t>
            </a:r>
          </a:p>
        </p:txBody>
      </p:sp>
      <p:sp>
        <p:nvSpPr>
          <p:cNvPr id="20483" name="Rectangle 3"/>
          <p:cNvSpPr>
            <a:spLocks noGrp="1" noChangeArrowheads="1"/>
          </p:cNvSpPr>
          <p:nvPr>
            <p:ph type="body" idx="1"/>
          </p:nvPr>
        </p:nvSpPr>
        <p:spPr>
          <a:xfrm>
            <a:off x="0" y="762000"/>
            <a:ext cx="9144000" cy="6096000"/>
          </a:xfrm>
        </p:spPr>
        <p:txBody>
          <a:bodyPr>
            <a:normAutofit/>
          </a:bodyPr>
          <a:lstStyle/>
          <a:p>
            <a:pPr>
              <a:lnSpc>
                <a:spcPct val="90000"/>
              </a:lnSpc>
            </a:pPr>
            <a:r>
              <a:rPr lang="uk-UA" sz="2800" dirty="0">
                <a:effectLst/>
              </a:rPr>
              <a:t>Нейронна </a:t>
            </a:r>
            <a:r>
              <a:rPr lang="uk-UA" sz="2800" dirty="0" err="1">
                <a:effectLst/>
              </a:rPr>
              <a:t>опіатна</a:t>
            </a:r>
            <a:r>
              <a:rPr lang="uk-UA" sz="2800" dirty="0">
                <a:effectLst/>
              </a:rPr>
              <a:t> система отримала свою назву в зв'язку з тим, що в ЦНС є нейрони, медіатори яких дуже близькі до фармакологічних препаратів, отриманих з опію. Із-за такої подібності з екзогенними </a:t>
            </a:r>
            <a:r>
              <a:rPr lang="uk-UA" sz="2800" dirty="0" err="1">
                <a:effectLst/>
              </a:rPr>
              <a:t>опіатами</a:t>
            </a:r>
            <a:r>
              <a:rPr lang="uk-UA" sz="2800" dirty="0">
                <a:effectLst/>
              </a:rPr>
              <a:t> медіатори зазначених </a:t>
            </a:r>
            <a:r>
              <a:rPr lang="uk-UA" sz="2800" dirty="0" err="1">
                <a:effectLst/>
              </a:rPr>
              <a:t>антиноцицептивних</a:t>
            </a:r>
            <a:r>
              <a:rPr lang="uk-UA" sz="2800" dirty="0">
                <a:effectLst/>
              </a:rPr>
              <a:t> нейронів отримали назву </a:t>
            </a:r>
            <a:r>
              <a:rPr lang="uk-UA" sz="2800" dirty="0" err="1">
                <a:effectLst/>
              </a:rPr>
              <a:t>ендорфінів</a:t>
            </a:r>
            <a:r>
              <a:rPr lang="uk-UA" sz="2800" dirty="0">
                <a:effectLst/>
              </a:rPr>
              <a:t> (внутрішніх морфінів). До </a:t>
            </a:r>
            <a:r>
              <a:rPr lang="uk-UA" sz="2800" i="1" dirty="0" err="1">
                <a:effectLst/>
              </a:rPr>
              <a:t>ендорфінів</a:t>
            </a:r>
            <a:r>
              <a:rPr lang="uk-UA" sz="2800" dirty="0">
                <a:effectLst/>
              </a:rPr>
              <a:t> відноситься група речовин пептидної природи, що утворюються в нейронах з попередника - </a:t>
            </a:r>
            <a:r>
              <a:rPr lang="uk-UA" sz="2800" i="1" dirty="0" err="1">
                <a:effectLst/>
              </a:rPr>
              <a:t>проопіомеланокортину</a:t>
            </a:r>
            <a:r>
              <a:rPr lang="uk-UA" sz="2800" dirty="0">
                <a:effectLst/>
              </a:rPr>
              <a:t>. Пептидами є так само і близькі до </a:t>
            </a:r>
            <a:r>
              <a:rPr lang="uk-UA" sz="2800" dirty="0" err="1">
                <a:effectLst/>
              </a:rPr>
              <a:t>ендорфінів</a:t>
            </a:r>
            <a:r>
              <a:rPr lang="uk-UA" sz="2800" dirty="0">
                <a:effectLst/>
              </a:rPr>
              <a:t> </a:t>
            </a:r>
            <a:r>
              <a:rPr lang="uk-UA" sz="2800" i="1" dirty="0" err="1">
                <a:effectLst/>
              </a:rPr>
              <a:t>енкефаліни</a:t>
            </a:r>
            <a:r>
              <a:rPr lang="uk-UA" sz="2800" dirty="0">
                <a:effectLst/>
              </a:rPr>
              <a:t>. </a:t>
            </a:r>
          </a:p>
          <a:p>
            <a:pPr>
              <a:lnSpc>
                <a:spcPct val="90000"/>
              </a:lnSpc>
            </a:pPr>
            <a:r>
              <a:rPr lang="uk-UA" sz="2800" i="1" dirty="0">
                <a:effectLst/>
              </a:rPr>
              <a:t>Ці рецептори виявлені у всіх підкоркових центрах, куди надходить </a:t>
            </a:r>
            <a:r>
              <a:rPr lang="uk-UA" sz="2800" i="1" dirty="0" err="1">
                <a:effectLst/>
              </a:rPr>
              <a:t>ноцицептивная</a:t>
            </a:r>
            <a:r>
              <a:rPr lang="uk-UA" sz="2800" i="1" dirty="0">
                <a:effectLst/>
              </a:rPr>
              <a:t> імпульсація</a:t>
            </a:r>
            <a:r>
              <a:rPr lang="uk-UA" sz="2800" dirty="0">
                <a:effectLst/>
              </a:rPr>
              <a:t>.</a:t>
            </a:r>
            <a:endParaRPr lang="ru-RU" sz="2800" b="1" dirty="0"/>
          </a:p>
        </p:txBody>
      </p:sp>
    </p:spTree>
    <p:extLst>
      <p:ext uri="{BB962C8B-B14F-4D97-AF65-F5344CB8AC3E}">
        <p14:creationId xmlns:p14="http://schemas.microsoft.com/office/powerpoint/2010/main" val="1672872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3568" y="548680"/>
            <a:ext cx="7772400" cy="457200"/>
          </a:xfrm>
        </p:spPr>
        <p:txBody>
          <a:bodyPr/>
          <a:lstStyle/>
          <a:p>
            <a:pPr>
              <a:defRPr/>
            </a:pPr>
            <a:r>
              <a:rPr lang="uk-UA" sz="3600" dirty="0">
                <a:solidFill>
                  <a:srgbClr val="FFFF00"/>
                </a:solidFill>
                <a:effectLst/>
              </a:rPr>
              <a:t>Інші </a:t>
            </a:r>
            <a:r>
              <a:rPr lang="uk-UA" sz="3600" dirty="0" err="1">
                <a:solidFill>
                  <a:srgbClr val="FFFF00"/>
                </a:solidFill>
                <a:effectLst/>
              </a:rPr>
              <a:t>антиноцицептивні</a:t>
            </a:r>
            <a:r>
              <a:rPr lang="uk-UA" sz="3600" dirty="0">
                <a:solidFill>
                  <a:srgbClr val="FFFF00"/>
                </a:solidFill>
                <a:effectLst/>
              </a:rPr>
              <a:t> системи</a:t>
            </a:r>
            <a:endParaRPr lang="ru-RU" sz="3600" dirty="0">
              <a:solidFill>
                <a:srgbClr val="FFFF00"/>
              </a:solidFill>
            </a:endParaRPr>
          </a:p>
        </p:txBody>
      </p:sp>
      <p:sp>
        <p:nvSpPr>
          <p:cNvPr id="22531" name="Rectangle 3"/>
          <p:cNvSpPr>
            <a:spLocks noGrp="1" noChangeArrowheads="1"/>
          </p:cNvSpPr>
          <p:nvPr>
            <p:ph type="body" idx="1"/>
          </p:nvPr>
        </p:nvSpPr>
        <p:spPr>
          <a:xfrm>
            <a:off x="467544" y="1124744"/>
            <a:ext cx="8136904" cy="5328592"/>
          </a:xfrm>
        </p:spPr>
        <p:txBody>
          <a:bodyPr>
            <a:normAutofit/>
          </a:bodyPr>
          <a:lstStyle/>
          <a:p>
            <a:pPr marL="0" lvl="1" indent="0">
              <a:lnSpc>
                <a:spcPct val="90000"/>
              </a:lnSpc>
              <a:spcBef>
                <a:spcPts val="0"/>
              </a:spcBef>
            </a:pPr>
            <a:r>
              <a:rPr lang="uk-UA" sz="2400" dirty="0">
                <a:effectLst/>
              </a:rPr>
              <a:t>Подібним </a:t>
            </a:r>
            <a:r>
              <a:rPr lang="uk-UA" sz="2400" dirty="0" err="1">
                <a:effectLst/>
              </a:rPr>
              <a:t>опіатному</a:t>
            </a:r>
            <a:r>
              <a:rPr lang="uk-UA" sz="2400" dirty="0">
                <a:effectLst/>
              </a:rPr>
              <a:t> механізму може бути вплив і інших нейронів, аксони яких мають широкий вихід на передавальні структури </a:t>
            </a:r>
            <a:r>
              <a:rPr lang="uk-UA" sz="2400" dirty="0" err="1">
                <a:effectLst/>
              </a:rPr>
              <a:t>ноцицептивних</a:t>
            </a:r>
            <a:r>
              <a:rPr lang="uk-UA" sz="2400" dirty="0">
                <a:effectLst/>
              </a:rPr>
              <a:t> шляхів, і ряду гормонів. Гальмування передачі больової рецепції виникає під впливом таких медіаторів, як серотонін, </a:t>
            </a:r>
            <a:r>
              <a:rPr lang="uk-UA" sz="2400" dirty="0" err="1">
                <a:effectLst/>
              </a:rPr>
              <a:t>норадреналін</a:t>
            </a:r>
            <a:r>
              <a:rPr lang="uk-UA" sz="2400" dirty="0">
                <a:effectLst/>
              </a:rPr>
              <a:t>, </a:t>
            </a:r>
            <a:r>
              <a:rPr lang="uk-UA" sz="2400" dirty="0" err="1">
                <a:effectLst/>
              </a:rPr>
              <a:t>дофамін</a:t>
            </a:r>
            <a:r>
              <a:rPr lang="uk-UA" sz="2400" dirty="0">
                <a:effectLst/>
              </a:rPr>
              <a:t>, які є медіаторами однієї з регулюючих мозок систем - </a:t>
            </a:r>
            <a:r>
              <a:rPr lang="uk-UA" sz="2400" dirty="0" err="1">
                <a:effectLst/>
              </a:rPr>
              <a:t>аміноспецифічної</a:t>
            </a:r>
            <a:r>
              <a:rPr lang="uk-UA" sz="2400" dirty="0">
                <a:effectLst/>
              </a:rPr>
              <a:t>. </a:t>
            </a:r>
          </a:p>
          <a:p>
            <a:pPr marL="0" lvl="1" indent="0">
              <a:lnSpc>
                <a:spcPct val="90000"/>
              </a:lnSpc>
              <a:spcBef>
                <a:spcPts val="0"/>
              </a:spcBef>
            </a:pPr>
            <a:r>
              <a:rPr lang="uk-UA" sz="2400" dirty="0">
                <a:effectLst/>
              </a:rPr>
              <a:t>В гіпофізі серед інших гормонів є поліпептид </a:t>
            </a:r>
            <a:r>
              <a:rPr lang="uk-UA" sz="2400" dirty="0" err="1">
                <a:effectLst/>
              </a:rPr>
              <a:t>-ендорфін</a:t>
            </a:r>
            <a:r>
              <a:rPr lang="uk-UA" sz="2400" dirty="0">
                <a:effectLst/>
              </a:rPr>
              <a:t>. Вступаючи в русло крові і спинномозкову рідину, </a:t>
            </a:r>
            <a:r>
              <a:rPr lang="uk-UA" sz="2400" dirty="0" err="1">
                <a:effectLst/>
              </a:rPr>
              <a:t>ендорфін</a:t>
            </a:r>
            <a:r>
              <a:rPr lang="uk-UA" sz="2400" dirty="0">
                <a:effectLst/>
              </a:rPr>
              <a:t> приноситься до </a:t>
            </a:r>
            <a:r>
              <a:rPr lang="uk-UA" sz="2400" dirty="0" err="1">
                <a:effectLst/>
              </a:rPr>
              <a:t>ноцицептивних</a:t>
            </a:r>
            <a:r>
              <a:rPr lang="uk-UA" sz="2400" dirty="0">
                <a:effectLst/>
              </a:rPr>
              <a:t> нейронів, гальмуючи їх активність. Вважають, що ефект знеболення при акупунктурі обумовлений активацією саме цієї системи. </a:t>
            </a:r>
          </a:p>
          <a:p>
            <a:pPr marL="0" lvl="1" indent="0">
              <a:lnSpc>
                <a:spcPct val="90000"/>
              </a:lnSpc>
              <a:spcBef>
                <a:spcPts val="0"/>
              </a:spcBef>
            </a:pPr>
            <a:r>
              <a:rPr lang="uk-UA" sz="2400" i="1" dirty="0">
                <a:effectLst/>
              </a:rPr>
              <a:t>Гормональна </a:t>
            </a:r>
            <a:r>
              <a:rPr lang="uk-UA" sz="2400" i="1" dirty="0" err="1">
                <a:effectLst/>
              </a:rPr>
              <a:t>неопіатна</a:t>
            </a:r>
            <a:r>
              <a:rPr lang="uk-UA" sz="2400" i="1" dirty="0">
                <a:effectLst/>
              </a:rPr>
              <a:t> система представлена ще одним гормоном </a:t>
            </a:r>
            <a:r>
              <a:rPr lang="uk-UA" sz="2400" i="1" dirty="0" err="1">
                <a:effectLst/>
              </a:rPr>
              <a:t>нейрогіпофізу</a:t>
            </a:r>
            <a:r>
              <a:rPr lang="uk-UA" sz="2400" i="1" dirty="0">
                <a:effectLst/>
              </a:rPr>
              <a:t> - </a:t>
            </a:r>
            <a:r>
              <a:rPr lang="uk-UA" sz="2400" i="1" dirty="0">
                <a:solidFill>
                  <a:srgbClr val="FFFF00"/>
                </a:solidFill>
                <a:effectLst/>
              </a:rPr>
              <a:t>вазопресином</a:t>
            </a:r>
            <a:r>
              <a:rPr lang="uk-UA" sz="2400" dirty="0">
                <a:effectLst/>
              </a:rPr>
              <a:t>.</a:t>
            </a:r>
            <a:endParaRPr lang="ru-RU" sz="2800" dirty="0"/>
          </a:p>
        </p:txBody>
      </p:sp>
    </p:spTree>
    <p:extLst>
      <p:ext uri="{BB962C8B-B14F-4D97-AF65-F5344CB8AC3E}">
        <p14:creationId xmlns:p14="http://schemas.microsoft.com/office/powerpoint/2010/main" val="1143275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55576" y="116632"/>
            <a:ext cx="7772400" cy="692150"/>
          </a:xfrm>
        </p:spPr>
        <p:txBody>
          <a:bodyPr/>
          <a:lstStyle/>
          <a:p>
            <a:pPr algn="ctr" eaLnBrk="1" hangingPunct="1">
              <a:defRPr/>
            </a:pPr>
            <a:r>
              <a:rPr lang="ru-RU" sz="3600" dirty="0" err="1">
                <a:solidFill>
                  <a:srgbClr val="FFFF00"/>
                </a:solidFill>
              </a:rPr>
              <a:t>Анальгезія</a:t>
            </a:r>
            <a:endParaRPr lang="ru-RU" sz="3600" dirty="0">
              <a:solidFill>
                <a:srgbClr val="FFFF00"/>
              </a:solidFill>
            </a:endParaRPr>
          </a:p>
        </p:txBody>
      </p:sp>
      <p:sp>
        <p:nvSpPr>
          <p:cNvPr id="23555" name="Rectangle 3"/>
          <p:cNvSpPr>
            <a:spLocks noGrp="1" noChangeArrowheads="1"/>
          </p:cNvSpPr>
          <p:nvPr>
            <p:ph type="body" idx="1"/>
          </p:nvPr>
        </p:nvSpPr>
        <p:spPr>
          <a:xfrm>
            <a:off x="395288" y="836712"/>
            <a:ext cx="8748712" cy="5760938"/>
          </a:xfrm>
        </p:spPr>
        <p:txBody>
          <a:bodyPr>
            <a:normAutofit/>
          </a:bodyPr>
          <a:lstStyle/>
          <a:p>
            <a:pPr>
              <a:lnSpc>
                <a:spcPct val="90000"/>
              </a:lnSpc>
            </a:pPr>
            <a:r>
              <a:rPr lang="uk-UA" sz="2800" dirty="0">
                <a:effectLst/>
              </a:rPr>
              <a:t>Лікарські препарати (новокаїн, </a:t>
            </a:r>
            <a:r>
              <a:rPr lang="uk-UA" sz="2800" dirty="0" err="1">
                <a:effectLst/>
              </a:rPr>
              <a:t>лідокаїн</a:t>
            </a:r>
            <a:r>
              <a:rPr lang="uk-UA" sz="2800" dirty="0">
                <a:effectLst/>
              </a:rPr>
              <a:t>, анальгін та </a:t>
            </a:r>
            <a:r>
              <a:rPr lang="uk-UA" sz="2800" dirty="0" err="1">
                <a:effectLst/>
              </a:rPr>
              <a:t>ін</a:t>
            </a:r>
            <a:r>
              <a:rPr lang="uk-UA" sz="2800" dirty="0">
                <a:effectLst/>
              </a:rPr>
              <a:t>) можуть діяти на багатьох рівнях: - в рецепторах на генерацію потенціалу дії, проведення його по аферентних волокнах (місцева анестезія) або - блокувати передачу по висхідним шляхах (</a:t>
            </a:r>
            <a:r>
              <a:rPr lang="uk-UA" sz="2800" dirty="0" err="1">
                <a:effectLst/>
              </a:rPr>
              <a:t>люмбальна</a:t>
            </a:r>
            <a:r>
              <a:rPr lang="uk-UA" sz="2800" dirty="0">
                <a:effectLst/>
              </a:rPr>
              <a:t> анестезія). </a:t>
            </a:r>
          </a:p>
          <a:p>
            <a:pPr>
              <a:lnSpc>
                <a:spcPct val="90000"/>
              </a:lnSpc>
            </a:pPr>
            <a:r>
              <a:rPr lang="uk-UA" sz="2800" dirty="0">
                <a:effectLst/>
              </a:rPr>
              <a:t>Збудливість центральних нейронів можна придушити ефіром, електронаркозом, а структури "емоційного мозку" - з допомогою седативних препаратів. </a:t>
            </a:r>
          </a:p>
          <a:p>
            <a:pPr>
              <a:lnSpc>
                <a:spcPct val="90000"/>
              </a:lnSpc>
            </a:pPr>
            <a:r>
              <a:rPr lang="uk-UA" sz="2800" dirty="0">
                <a:effectLst/>
              </a:rPr>
              <a:t>Для знеболювання застосовують і штучну гіпотермію - </a:t>
            </a:r>
            <a:r>
              <a:rPr lang="uk-UA" sz="2800" dirty="0" err="1">
                <a:effectLst/>
              </a:rPr>
              <a:t>гібернацію</a:t>
            </a:r>
            <a:r>
              <a:rPr lang="uk-UA" sz="2800" dirty="0">
                <a:effectLst/>
              </a:rPr>
              <a:t>.</a:t>
            </a:r>
            <a:endParaRPr lang="ru-RU" sz="2800" dirty="0"/>
          </a:p>
        </p:txBody>
      </p:sp>
    </p:spTree>
    <p:extLst>
      <p:ext uri="{BB962C8B-B14F-4D97-AF65-F5344CB8AC3E}">
        <p14:creationId xmlns:p14="http://schemas.microsoft.com/office/powerpoint/2010/main" val="3708162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1096</TotalTime>
  <Words>2352</Words>
  <Application>Microsoft Office PowerPoint</Application>
  <PresentationFormat>Экран (4:3)</PresentationFormat>
  <Paragraphs>156</Paragraphs>
  <Slides>36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36</vt:i4>
      </vt:variant>
    </vt:vector>
  </HeadingPairs>
  <TitlesOfParts>
    <vt:vector size="41" baseType="lpstr">
      <vt:lpstr>Arial</vt:lpstr>
      <vt:lpstr>Palatino Linotype</vt:lpstr>
      <vt:lpstr>Times New Roman</vt:lpstr>
      <vt:lpstr>Wingdings</vt:lpstr>
      <vt:lpstr>Базовая</vt:lpstr>
      <vt:lpstr>Презентация PowerPoint</vt:lpstr>
      <vt:lpstr>Органи чуттів (Сенсорні системи)</vt:lpstr>
      <vt:lpstr>ЗАГАЛЬНИЙ ПРИНЦИП БУДОВИ СЕНСОРНИХ СИСТЕМ</vt:lpstr>
      <vt:lpstr>Презентация PowerPoint</vt:lpstr>
      <vt:lpstr>Презентация PowerPoint</vt:lpstr>
      <vt:lpstr>Функції рецепторів</vt:lpstr>
      <vt:lpstr>За місцем розташування</vt:lpstr>
      <vt:lpstr>Психофізіологічна </vt:lpstr>
      <vt:lpstr>За характером контакту з середовищем рецептори поділяють на:</vt:lpstr>
      <vt:lpstr>Залежно від природи подразника</vt:lpstr>
      <vt:lpstr>Презентация PowerPoint</vt:lpstr>
      <vt:lpstr>Специфічність рецепторів</vt:lpstr>
      <vt:lpstr>Адекватний подразник</vt:lpstr>
      <vt:lpstr>РП і ПД</vt:lpstr>
      <vt:lpstr>Рецепторні клітини</vt:lpstr>
      <vt:lpstr>Адаптація тактильних рецепторів</vt:lpstr>
      <vt:lpstr>Спинний мозок</vt:lpstr>
      <vt:lpstr>Аферентні функції спинного мозку</vt:lpstr>
      <vt:lpstr>Стовбур мозку</vt:lpstr>
      <vt:lpstr>Сенсорні функції стовбура мозку</vt:lpstr>
      <vt:lpstr>Таламус</vt:lpstr>
      <vt:lpstr>Зв’язки ядер таламуса</vt:lpstr>
      <vt:lpstr>Зв’язки таламуса (б)</vt:lpstr>
      <vt:lpstr>Функції таламуса</vt:lpstr>
      <vt:lpstr>Кора великих півкуль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Адаптація рецепторів болю</vt:lpstr>
      <vt:lpstr>Нейронна опіатна система</vt:lpstr>
      <vt:lpstr>Інші антиноцицептивні системи</vt:lpstr>
      <vt:lpstr>Анальгезія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Частная физиология сенсорных систем   ЗРЕНИЕ</dc:title>
  <dc:creator>Галина В. Пиртя</dc:creator>
  <cp:lastModifiedBy>HP</cp:lastModifiedBy>
  <cp:revision>86</cp:revision>
  <dcterms:modified xsi:type="dcterms:W3CDTF">2023-02-20T18:10:05Z</dcterms:modified>
</cp:coreProperties>
</file>