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3" r:id="rId1"/>
  </p:sldMasterIdLst>
  <p:sldIdLst>
    <p:sldId id="302" r:id="rId2"/>
    <p:sldId id="256" r:id="rId3"/>
    <p:sldId id="290" r:id="rId4"/>
    <p:sldId id="276" r:id="rId5"/>
    <p:sldId id="273" r:id="rId6"/>
    <p:sldId id="299" r:id="rId7"/>
    <p:sldId id="292" r:id="rId8"/>
    <p:sldId id="268" r:id="rId9"/>
    <p:sldId id="301" r:id="rId10"/>
    <p:sldId id="269" r:id="rId11"/>
    <p:sldId id="300" r:id="rId12"/>
    <p:sldId id="294" r:id="rId13"/>
    <p:sldId id="279" r:id="rId14"/>
    <p:sldId id="257" r:id="rId15"/>
    <p:sldId id="274" r:id="rId16"/>
    <p:sldId id="285" r:id="rId17"/>
    <p:sldId id="293" r:id="rId18"/>
    <p:sldId id="262" r:id="rId19"/>
    <p:sldId id="263" r:id="rId20"/>
    <p:sldId id="298" r:id="rId21"/>
    <p:sldId id="287" r:id="rId22"/>
    <p:sldId id="295" r:id="rId23"/>
    <p:sldId id="258" r:id="rId24"/>
    <p:sldId id="270" r:id="rId25"/>
    <p:sldId id="289" r:id="rId26"/>
    <p:sldId id="278" r:id="rId27"/>
    <p:sldId id="275" r:id="rId28"/>
    <p:sldId id="264" r:id="rId29"/>
    <p:sldId id="297" r:id="rId30"/>
    <p:sldId id="288" r:id="rId31"/>
    <p:sldId id="303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939" autoAdjust="0"/>
  </p:normalViewPr>
  <p:slideViewPr>
    <p:cSldViewPr>
      <p:cViewPr varScale="1">
        <p:scale>
          <a:sx n="67" d="100"/>
          <a:sy n="67" d="100"/>
        </p:scale>
        <p:origin x="-13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9AB5-3510-4FD9-9EA8-B9F17B1CD6B2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3E96-BDC9-439B-8D34-78642BA04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9AB5-3510-4FD9-9EA8-B9F17B1CD6B2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3E96-BDC9-439B-8D34-78642BA04D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9AB5-3510-4FD9-9EA8-B9F17B1CD6B2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3E96-BDC9-439B-8D34-78642BA04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9AB5-3510-4FD9-9EA8-B9F17B1CD6B2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3E96-BDC9-439B-8D34-78642BA04D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9AB5-3510-4FD9-9EA8-B9F17B1CD6B2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3E96-BDC9-439B-8D34-78642BA04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9AB5-3510-4FD9-9EA8-B9F17B1CD6B2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3E96-BDC9-439B-8D34-78642BA04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9AB5-3510-4FD9-9EA8-B9F17B1CD6B2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3E96-BDC9-439B-8D34-78642BA04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9AB5-3510-4FD9-9EA8-B9F17B1CD6B2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3E96-BDC9-439B-8D34-78642BA04D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9AB5-3510-4FD9-9EA8-B9F17B1CD6B2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3E96-BDC9-439B-8D34-78642BA04D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9AB5-3510-4FD9-9EA8-B9F17B1CD6B2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3E96-BDC9-439B-8D34-78642BA04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9AB5-3510-4FD9-9EA8-B9F17B1CD6B2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3E96-BDC9-439B-8D34-78642BA04D2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05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5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5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B99A5-79A6-44FF-A24F-896B56F71A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9603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1EA9AB5-3510-4FD9-9EA8-B9F17B1CD6B2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EB33E96-BDC9-439B-8D34-78642BA04D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935596" y="1340768"/>
            <a:ext cx="7272808" cy="2376264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ДОСЛІДЖЕННЯ  РОЛІ ГОРМОНІВ У РЕГУЛЯЦІЇ ПРОЦЕСІВ ПСИХІЧНОГО, ФІЗИЧНОГО РОЗВИТКУ ЛЮДИНИ, РЕГУЛЯЦІЇ ГОМЕОСТАЗУ, АДАПТАЦІЇ І РЕПРОДУКТИВНОЇ ФУНКЦІЇ.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80112" y="4797152"/>
            <a:ext cx="29598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</a:rPr>
              <a:t>Доцент </a:t>
            </a:r>
            <a:r>
              <a:rPr lang="uk-UA" dirty="0" err="1" smtClean="0">
                <a:latin typeface="Times New Roman" panose="02020603050405020304" pitchFamily="18" charset="0"/>
              </a:rPr>
              <a:t>Онуфриенко</a:t>
            </a:r>
            <a:r>
              <a:rPr lang="uk-UA" dirty="0" smtClean="0">
                <a:latin typeface="Times New Roman" panose="02020603050405020304" pitchFamily="18" charset="0"/>
              </a:rPr>
              <a:t> Оксана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9681066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908721"/>
            <a:ext cx="7175351" cy="1944216"/>
          </a:xfrm>
        </p:spPr>
        <p:txBody>
          <a:bodyPr/>
          <a:lstStyle/>
          <a:p>
            <a:pPr algn="ctr"/>
            <a:r>
              <a:rPr lang="ru-RU" dirty="0" err="1"/>
              <a:t>Частна</a:t>
            </a:r>
            <a:r>
              <a:rPr lang="ru-RU" dirty="0"/>
              <a:t> </a:t>
            </a:r>
            <a:r>
              <a:rPr lang="ru-RU" dirty="0" err="1"/>
              <a:t>ендокринологія</a:t>
            </a:r>
            <a:r>
              <a:rPr lang="ru-RU" dirty="0"/>
              <a:t/>
            </a:r>
            <a:br>
              <a:rPr lang="ru-RU" dirty="0"/>
            </a:br>
            <a:r>
              <a:rPr lang="ru-RU" sz="2800" dirty="0"/>
              <a:t>(</a:t>
            </a:r>
            <a:r>
              <a:rPr lang="ru-RU" sz="2800" dirty="0" err="1"/>
              <a:t>продовження</a:t>
            </a:r>
            <a:r>
              <a:rPr lang="ru-RU" sz="2800" dirty="0"/>
              <a:t>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140968"/>
            <a:ext cx="7772400" cy="2520280"/>
          </a:xfrm>
        </p:spPr>
        <p:txBody>
          <a:bodyPr>
            <a:normAutofit/>
          </a:bodyPr>
          <a:lstStyle/>
          <a:p>
            <a:pPr algn="l"/>
            <a:r>
              <a:rPr lang="ru-RU" sz="2800" dirty="0" err="1"/>
              <a:t>Статеві</a:t>
            </a:r>
            <a:r>
              <a:rPr lang="ru-RU" sz="2800" dirty="0"/>
              <a:t> </a:t>
            </a:r>
            <a:r>
              <a:rPr lang="ru-RU" sz="2800" dirty="0" err="1"/>
              <a:t>гормони</a:t>
            </a:r>
            <a:endParaRPr lang="ru-RU" sz="2800" dirty="0"/>
          </a:p>
          <a:p>
            <a:pPr algn="l"/>
            <a:r>
              <a:rPr lang="ru-RU" sz="2800" dirty="0" err="1"/>
              <a:t>Гормони</a:t>
            </a:r>
            <a:r>
              <a:rPr lang="ru-RU" sz="2800" dirty="0"/>
              <a:t> </a:t>
            </a:r>
            <a:r>
              <a:rPr lang="ru-RU" sz="2800" dirty="0" err="1"/>
              <a:t>наднирників</a:t>
            </a:r>
            <a:endParaRPr lang="ru-RU" sz="2800" dirty="0"/>
          </a:p>
          <a:p>
            <a:pPr algn="l"/>
            <a:r>
              <a:rPr lang="ru-RU" sz="2800" dirty="0" err="1"/>
              <a:t>Гормони</a:t>
            </a:r>
            <a:r>
              <a:rPr lang="ru-RU" sz="2800" dirty="0"/>
              <a:t> </a:t>
            </a:r>
            <a:r>
              <a:rPr lang="ru-RU" sz="2800" dirty="0" err="1"/>
              <a:t>щитовидної</a:t>
            </a:r>
            <a:r>
              <a:rPr lang="ru-RU" sz="2800" dirty="0"/>
              <a:t> </a:t>
            </a:r>
            <a:r>
              <a:rPr lang="ru-RU" sz="2800" dirty="0" err="1"/>
              <a:t>залози</a:t>
            </a:r>
            <a:endParaRPr lang="ru-RU" sz="2800" dirty="0"/>
          </a:p>
          <a:p>
            <a:pPr algn="l"/>
            <a:r>
              <a:rPr lang="ru-RU" sz="2800" dirty="0" err="1"/>
              <a:t>гормони</a:t>
            </a:r>
            <a:r>
              <a:rPr lang="ru-RU" sz="2800" dirty="0"/>
              <a:t> </a:t>
            </a:r>
            <a:r>
              <a:rPr lang="ru-RU" sz="2800" dirty="0" err="1"/>
              <a:t>нейрогипофиза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4162353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ПОЛОВі</a:t>
            </a:r>
            <a:r>
              <a:rPr lang="ru-RU" dirty="0"/>
              <a:t> </a:t>
            </a:r>
            <a:r>
              <a:rPr lang="ru-RU" dirty="0" err="1"/>
              <a:t>ГОРМОНи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628800"/>
            <a:ext cx="4392488" cy="4680520"/>
          </a:xfrm>
        </p:spPr>
        <p:txBody>
          <a:bodyPr>
            <a:normAutofit/>
          </a:bodyPr>
          <a:lstStyle/>
          <a:p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dirty="0" err="1"/>
              <a:t>чоловічі</a:t>
            </a:r>
            <a:r>
              <a:rPr lang="ru-RU" dirty="0"/>
              <a:t> (</a:t>
            </a:r>
            <a:r>
              <a:rPr lang="ru-RU" dirty="0" err="1"/>
              <a:t>андрогени</a:t>
            </a:r>
            <a:r>
              <a:rPr lang="ru-RU" dirty="0"/>
              <a:t>) і </a:t>
            </a:r>
            <a:r>
              <a:rPr lang="ru-RU" dirty="0" err="1"/>
              <a:t>жіночі</a:t>
            </a:r>
            <a:r>
              <a:rPr lang="ru-RU" dirty="0"/>
              <a:t> (</a:t>
            </a:r>
            <a:r>
              <a:rPr lang="ru-RU" dirty="0" err="1"/>
              <a:t>естрогени</a:t>
            </a:r>
            <a:r>
              <a:rPr lang="ru-RU" dirty="0"/>
              <a:t>) </a:t>
            </a:r>
            <a:r>
              <a:rPr lang="ru-RU" dirty="0" err="1"/>
              <a:t>гормони</a:t>
            </a:r>
            <a:r>
              <a:rPr lang="ru-RU" dirty="0"/>
              <a:t>.</a:t>
            </a:r>
          </a:p>
          <a:p>
            <a:r>
              <a:rPr lang="ru-RU" dirty="0"/>
              <a:t>Але вони </a:t>
            </a:r>
            <a:r>
              <a:rPr lang="ru-RU" dirty="0" err="1"/>
              <a:t>обидва</a:t>
            </a:r>
            <a:r>
              <a:rPr lang="ru-RU" dirty="0"/>
              <a:t> є в </a:t>
            </a:r>
            <a:r>
              <a:rPr lang="ru-RU" dirty="0" err="1"/>
              <a:t>крові</a:t>
            </a:r>
            <a:r>
              <a:rPr lang="ru-RU" dirty="0"/>
              <a:t> як </a:t>
            </a:r>
            <a:r>
              <a:rPr lang="ru-RU" dirty="0" err="1"/>
              <a:t>чоловіків</a:t>
            </a:r>
            <a:r>
              <a:rPr lang="ru-RU" dirty="0"/>
              <a:t>, так і </a:t>
            </a:r>
            <a:r>
              <a:rPr lang="ru-RU" dirty="0" err="1"/>
              <a:t>жінок</a:t>
            </a:r>
            <a:r>
              <a:rPr lang="ru-RU" dirty="0"/>
              <a:t>.</a:t>
            </a:r>
          </a:p>
          <a:p>
            <a:r>
              <a:rPr lang="ru-RU" dirty="0"/>
              <a:t>У постнатальному </a:t>
            </a:r>
            <a:r>
              <a:rPr lang="ru-RU" dirty="0" err="1"/>
              <a:t>періоді</a:t>
            </a:r>
            <a:r>
              <a:rPr lang="ru-RU" dirty="0"/>
              <a:t> в </a:t>
            </a:r>
            <a:r>
              <a:rPr lang="ru-RU" dirty="0" err="1"/>
              <a:t>нормі</a:t>
            </a:r>
            <a:r>
              <a:rPr lang="ru-RU" dirty="0"/>
              <a:t> у </a:t>
            </a:r>
            <a:r>
              <a:rPr lang="ru-RU" dirty="0" err="1"/>
              <a:t>чоловіків</a:t>
            </a:r>
            <a:r>
              <a:rPr lang="ru-RU" dirty="0"/>
              <a:t> </a:t>
            </a:r>
            <a:r>
              <a:rPr lang="ru-RU" dirty="0" err="1"/>
              <a:t>переважає</a:t>
            </a:r>
            <a:r>
              <a:rPr lang="ru-RU" dirty="0"/>
              <a:t> синтез </a:t>
            </a:r>
            <a:r>
              <a:rPr lang="ru-RU" dirty="0" err="1"/>
              <a:t>андрогенів</a:t>
            </a:r>
            <a:r>
              <a:rPr lang="ru-RU" dirty="0"/>
              <a:t>, а у </a:t>
            </a:r>
            <a:r>
              <a:rPr lang="ru-RU" dirty="0" err="1"/>
              <a:t>жінок</a:t>
            </a:r>
            <a:r>
              <a:rPr lang="ru-RU" dirty="0"/>
              <a:t> - </a:t>
            </a:r>
            <a:r>
              <a:rPr lang="ru-RU" dirty="0" err="1"/>
              <a:t>естрогену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499992" y="1772816"/>
            <a:ext cx="4536504" cy="4896544"/>
          </a:xfrm>
        </p:spPr>
        <p:txBody>
          <a:bodyPr>
            <a:normAutofit/>
          </a:bodyPr>
          <a:lstStyle/>
          <a:p>
            <a:r>
              <a:rPr lang="ru-RU" dirty="0"/>
              <a:t>За </a:t>
            </a:r>
            <a:r>
              <a:rPr lang="ru-RU" dirty="0" err="1"/>
              <a:t>своєю</a:t>
            </a:r>
            <a:r>
              <a:rPr lang="ru-RU" dirty="0"/>
              <a:t> </a:t>
            </a:r>
            <a:r>
              <a:rPr lang="ru-RU" dirty="0" err="1"/>
              <a:t>будовою</a:t>
            </a:r>
            <a:r>
              <a:rPr lang="ru-RU" dirty="0"/>
              <a:t> </a:t>
            </a:r>
            <a:r>
              <a:rPr lang="ru-RU" dirty="0" err="1"/>
              <a:t>статеві</a:t>
            </a:r>
            <a:r>
              <a:rPr lang="ru-RU" dirty="0"/>
              <a:t> </a:t>
            </a:r>
            <a:r>
              <a:rPr lang="ru-RU" dirty="0" err="1"/>
              <a:t>гормони</a:t>
            </a:r>
            <a:r>
              <a:rPr lang="ru-RU" dirty="0"/>
              <a:t> належать до - </a:t>
            </a:r>
            <a:r>
              <a:rPr lang="ru-RU" dirty="0" err="1">
                <a:solidFill>
                  <a:srgbClr val="FF0000"/>
                </a:solidFill>
              </a:rPr>
              <a:t>стероїдів</a:t>
            </a:r>
            <a:r>
              <a:rPr lang="ru-RU" dirty="0"/>
              <a:t> і </a:t>
            </a:r>
            <a:r>
              <a:rPr lang="ru-RU" dirty="0" err="1"/>
              <a:t>пептидів</a:t>
            </a:r>
            <a:r>
              <a:rPr lang="ru-RU" dirty="0"/>
              <a:t>. </a:t>
            </a:r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гормонів</a:t>
            </a:r>
            <a:r>
              <a:rPr lang="ru-RU" dirty="0"/>
              <a:t> - </a:t>
            </a:r>
            <a:r>
              <a:rPr lang="ru-RU" dirty="0" err="1"/>
              <a:t>стероїди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здатні</a:t>
            </a:r>
            <a:r>
              <a:rPr lang="ru-RU" dirty="0"/>
              <a:t> </a:t>
            </a:r>
            <a:r>
              <a:rPr lang="ru-RU" dirty="0" err="1"/>
              <a:t>проникати</a:t>
            </a:r>
            <a:r>
              <a:rPr lang="ru-RU" dirty="0"/>
              <a:t> </a:t>
            </a:r>
            <a:r>
              <a:rPr lang="ru-RU" dirty="0" err="1"/>
              <a:t>всередину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 і </a:t>
            </a:r>
            <a:r>
              <a:rPr lang="ru-RU" dirty="0" err="1"/>
              <a:t>впливати</a:t>
            </a:r>
            <a:r>
              <a:rPr lang="ru-RU" dirty="0"/>
              <a:t> на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транскрипції</a:t>
            </a:r>
            <a:r>
              <a:rPr lang="ru-RU" dirty="0"/>
              <a:t> і </a:t>
            </a:r>
            <a:r>
              <a:rPr lang="ru-RU" dirty="0" err="1"/>
              <a:t>трансляції</a:t>
            </a:r>
            <a:r>
              <a:rPr lang="ru-RU" dirty="0"/>
              <a:t>.</a:t>
            </a:r>
          </a:p>
          <a:p>
            <a:r>
              <a:rPr lang="ru-RU" dirty="0" err="1"/>
              <a:t>Стероїдні</a:t>
            </a:r>
            <a:r>
              <a:rPr lang="ru-RU" dirty="0"/>
              <a:t> </a:t>
            </a:r>
            <a:r>
              <a:rPr lang="ru-RU" dirty="0" err="1"/>
              <a:t>гормони</a:t>
            </a:r>
            <a:r>
              <a:rPr lang="ru-RU" dirty="0"/>
              <a:t>, </a:t>
            </a:r>
            <a:r>
              <a:rPr lang="ru-RU" dirty="0" err="1"/>
              <a:t>виробляються</a:t>
            </a:r>
            <a:r>
              <a:rPr lang="ru-RU" dirty="0"/>
              <a:t> </a:t>
            </a:r>
            <a:r>
              <a:rPr lang="ru-RU" dirty="0" err="1"/>
              <a:t>статевими</a:t>
            </a:r>
            <a:r>
              <a:rPr lang="ru-RU" dirty="0"/>
              <a:t> </a:t>
            </a:r>
            <a:r>
              <a:rPr lang="ru-RU" dirty="0" err="1"/>
              <a:t>залозами</a:t>
            </a:r>
            <a:r>
              <a:rPr lang="ru-RU" dirty="0"/>
              <a:t> і </a:t>
            </a:r>
            <a:r>
              <a:rPr lang="ru-RU" dirty="0" err="1"/>
              <a:t>корою</a:t>
            </a:r>
            <a:r>
              <a:rPr lang="ru-RU" dirty="0"/>
              <a:t> </a:t>
            </a:r>
            <a:r>
              <a:rPr lang="ru-RU" dirty="0" err="1"/>
              <a:t>наднирників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530820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0" y="1412776"/>
            <a:ext cx="4860032" cy="5184576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dirty="0" err="1"/>
              <a:t>Андрогени</a:t>
            </a:r>
            <a:r>
              <a:rPr lang="ru-RU" sz="2000" b="1" dirty="0"/>
              <a:t> - тестостерон (Т) </a:t>
            </a:r>
            <a:r>
              <a:rPr lang="ru-RU" sz="2000" b="1" dirty="0" err="1"/>
              <a:t>секретуються</a:t>
            </a:r>
            <a:r>
              <a:rPr lang="ru-RU" sz="2000" b="1" dirty="0"/>
              <a:t> в </a:t>
            </a:r>
            <a:r>
              <a:rPr lang="ru-RU" sz="2000" b="1" dirty="0" err="1"/>
              <a:t>клітинах</a:t>
            </a:r>
            <a:r>
              <a:rPr lang="ru-RU" sz="2000" b="1" dirty="0"/>
              <a:t> </a:t>
            </a:r>
            <a:r>
              <a:rPr lang="ru-RU" sz="2000" b="1" dirty="0" err="1"/>
              <a:t>Лейдіга</a:t>
            </a:r>
            <a:r>
              <a:rPr lang="ru-RU" sz="2000" b="1" dirty="0"/>
              <a:t>.</a:t>
            </a:r>
          </a:p>
          <a:p>
            <a:r>
              <a:rPr lang="ru-RU" sz="2000" b="1" dirty="0"/>
              <a:t>Т </a:t>
            </a:r>
            <a:r>
              <a:rPr lang="ru-RU" sz="2000" b="1" dirty="0" err="1"/>
              <a:t>відповідальний</a:t>
            </a:r>
            <a:r>
              <a:rPr lang="ru-RU" sz="2000" b="1" dirty="0"/>
              <a:t> за </a:t>
            </a:r>
            <a:r>
              <a:rPr lang="ru-RU" sz="2000" b="1" dirty="0" err="1"/>
              <a:t>розвиток</a:t>
            </a:r>
            <a:r>
              <a:rPr lang="ru-RU" sz="2000" b="1" dirty="0"/>
              <a:t> </a:t>
            </a:r>
            <a:r>
              <a:rPr lang="ru-RU" sz="2000" b="1" dirty="0" err="1"/>
              <a:t>вторинних</a:t>
            </a:r>
            <a:r>
              <a:rPr lang="ru-RU" sz="2000" b="1" dirty="0"/>
              <a:t> </a:t>
            </a:r>
            <a:r>
              <a:rPr lang="ru-RU" sz="2000" b="1" dirty="0" err="1"/>
              <a:t>статевих</a:t>
            </a:r>
            <a:r>
              <a:rPr lang="ru-RU" sz="2000" b="1" dirty="0"/>
              <a:t> </a:t>
            </a:r>
            <a:r>
              <a:rPr lang="ru-RU" sz="2000" b="1" dirty="0" err="1"/>
              <a:t>ознак</a:t>
            </a:r>
            <a:r>
              <a:rPr lang="ru-RU" sz="2000" b="1" dirty="0"/>
              <a:t> </a:t>
            </a:r>
            <a:r>
              <a:rPr lang="ru-RU" sz="2000" b="1" dirty="0" err="1"/>
              <a:t>підлітків</a:t>
            </a:r>
            <a:r>
              <a:rPr lang="ru-RU" sz="2000" b="1" dirty="0"/>
              <a:t>.</a:t>
            </a:r>
          </a:p>
          <a:p>
            <a:r>
              <a:rPr lang="ru-RU" sz="2000" b="1" dirty="0" err="1"/>
              <a:t>Процес</a:t>
            </a:r>
            <a:r>
              <a:rPr lang="ru-RU" sz="2000" b="1" dirty="0"/>
              <a:t> сперматогенезу в </a:t>
            </a:r>
            <a:r>
              <a:rPr lang="ru-RU" sz="2000" b="1" dirty="0" err="1"/>
              <a:t>клітинах</a:t>
            </a:r>
            <a:r>
              <a:rPr lang="ru-RU" sz="2000" b="1" dirty="0"/>
              <a:t> </a:t>
            </a:r>
            <a:r>
              <a:rPr lang="ru-RU" sz="2000" b="1" dirty="0" err="1"/>
              <a:t>Сертолі</a:t>
            </a:r>
            <a:r>
              <a:rPr lang="ru-RU" sz="2000" b="1" dirty="0"/>
              <a:t> </a:t>
            </a:r>
            <a:r>
              <a:rPr lang="ru-RU" sz="2000" b="1" dirty="0" err="1"/>
              <a:t>регулюється</a:t>
            </a:r>
            <a:r>
              <a:rPr lang="ru-RU" sz="2000" b="1" dirty="0"/>
              <a:t> ФСГ і тестостероном (</a:t>
            </a:r>
            <a:r>
              <a:rPr lang="ru-RU" sz="2000" b="1" dirty="0" err="1"/>
              <a:t>паракрінний</a:t>
            </a:r>
            <a:r>
              <a:rPr lang="ru-RU" sz="2000" b="1" dirty="0"/>
              <a:t> </a:t>
            </a:r>
            <a:r>
              <a:rPr lang="ru-RU" sz="2000" b="1" dirty="0" err="1"/>
              <a:t>ефект</a:t>
            </a:r>
            <a:r>
              <a:rPr lang="ru-RU" sz="2000" b="1" dirty="0"/>
              <a:t> </a:t>
            </a:r>
            <a:r>
              <a:rPr lang="ru-RU" sz="2000" b="1" dirty="0" err="1"/>
              <a:t>сусідніх</a:t>
            </a:r>
            <a:r>
              <a:rPr lang="ru-RU" sz="2000" b="1" dirty="0"/>
              <a:t> </a:t>
            </a:r>
            <a:r>
              <a:rPr lang="ru-RU" sz="2000" b="1" dirty="0" err="1"/>
              <a:t>клітин</a:t>
            </a:r>
            <a:r>
              <a:rPr lang="ru-RU" sz="2000" b="1" dirty="0"/>
              <a:t> </a:t>
            </a:r>
            <a:r>
              <a:rPr lang="ru-RU" sz="2000" b="1" dirty="0" err="1"/>
              <a:t>Лейдіга</a:t>
            </a:r>
            <a:r>
              <a:rPr lang="ru-RU" sz="2000" b="1" dirty="0"/>
              <a:t>).</a:t>
            </a:r>
          </a:p>
          <a:p>
            <a:r>
              <a:rPr lang="ru-RU" sz="2000" b="1" dirty="0" err="1"/>
              <a:t>Крім</a:t>
            </a:r>
            <a:r>
              <a:rPr lang="ru-RU" sz="2000" b="1" dirty="0"/>
              <a:t> того, для </a:t>
            </a:r>
            <a:r>
              <a:rPr lang="ru-RU" sz="2000" b="1" dirty="0" err="1"/>
              <a:t>функціонування</a:t>
            </a:r>
            <a:r>
              <a:rPr lang="ru-RU" sz="2000" b="1" dirty="0"/>
              <a:t> </a:t>
            </a:r>
            <a:r>
              <a:rPr lang="ru-RU" sz="2000" b="1" dirty="0" err="1"/>
              <a:t>простати</a:t>
            </a:r>
            <a:r>
              <a:rPr lang="ru-RU" sz="2000" b="1" dirty="0"/>
              <a:t> і проток, так само </a:t>
            </a:r>
            <a:r>
              <a:rPr lang="ru-RU" sz="2000" b="1" dirty="0" err="1"/>
              <a:t>потрібна</a:t>
            </a:r>
            <a:r>
              <a:rPr lang="ru-RU" sz="2000" b="1" dirty="0"/>
              <a:t> </a:t>
            </a:r>
            <a:r>
              <a:rPr lang="ru-RU" sz="2000" b="1" dirty="0" err="1"/>
              <a:t>висока</a:t>
            </a:r>
            <a:r>
              <a:rPr lang="ru-RU" sz="2000" b="1" dirty="0"/>
              <a:t> </a:t>
            </a:r>
            <a:r>
              <a:rPr lang="ru-RU" sz="2000" b="1" dirty="0" err="1"/>
              <a:t>концентрація</a:t>
            </a:r>
            <a:r>
              <a:rPr lang="ru-RU" sz="2000" b="1" dirty="0"/>
              <a:t> </a:t>
            </a:r>
            <a:r>
              <a:rPr lang="ru-RU" sz="2000" b="1" dirty="0" err="1"/>
              <a:t>андрогенів</a:t>
            </a:r>
            <a:r>
              <a:rPr lang="ru-RU" sz="2000" b="1" dirty="0"/>
              <a:t>: тут з тестостерону </a:t>
            </a:r>
            <a:r>
              <a:rPr lang="ru-RU" sz="2000" b="1" dirty="0" err="1"/>
              <a:t>утворюється</a:t>
            </a:r>
            <a:r>
              <a:rPr lang="ru-RU" sz="2000" b="1" dirty="0"/>
              <a:t> активна форма </a:t>
            </a:r>
            <a:r>
              <a:rPr lang="ru-RU" sz="2000" b="1" dirty="0" err="1"/>
              <a:t>його</a:t>
            </a:r>
            <a:r>
              <a:rPr lang="ru-RU" sz="2000" b="1" dirty="0"/>
              <a:t> (5, -ДГТ).</a:t>
            </a:r>
          </a:p>
          <a:p>
            <a:r>
              <a:rPr lang="ru-RU" sz="2000" b="1" dirty="0"/>
              <a:t>Т - </a:t>
            </a:r>
            <a:r>
              <a:rPr lang="ru-RU" sz="2000" b="1" dirty="0" err="1"/>
              <a:t>необхідний</a:t>
            </a:r>
            <a:r>
              <a:rPr lang="ru-RU" sz="2000" b="1" dirty="0"/>
              <a:t> для </a:t>
            </a:r>
            <a:r>
              <a:rPr lang="ru-RU" sz="2000" b="1" dirty="0" err="1"/>
              <a:t>підтримки</a:t>
            </a:r>
            <a:r>
              <a:rPr lang="ru-RU" sz="2000" b="1" dirty="0"/>
              <a:t> </a:t>
            </a:r>
            <a:r>
              <a:rPr lang="ru-RU" sz="2000" b="1" dirty="0" err="1"/>
              <a:t>лібідо</a:t>
            </a:r>
            <a:r>
              <a:rPr lang="ru-RU" sz="2000" b="1" dirty="0"/>
              <a:t> і </a:t>
            </a:r>
            <a:r>
              <a:rPr lang="ru-RU" sz="2000" b="1" dirty="0" err="1"/>
              <a:t>здатності</a:t>
            </a:r>
            <a:r>
              <a:rPr lang="ru-RU" sz="2000" b="1" dirty="0"/>
              <a:t> до </a:t>
            </a:r>
            <a:r>
              <a:rPr lang="ru-RU" sz="2000" b="1" dirty="0" err="1"/>
              <a:t>потенції</a:t>
            </a:r>
            <a:r>
              <a:rPr lang="ru-RU" sz="2000" b="1" dirty="0"/>
              <a:t>.</a:t>
            </a:r>
          </a:p>
          <a:p>
            <a:r>
              <a:rPr lang="ru-RU" sz="2000" b="1" dirty="0" err="1"/>
              <a:t>Андрогени</a:t>
            </a:r>
            <a:r>
              <a:rPr lang="ru-RU" sz="2000" b="1" dirty="0"/>
              <a:t> </a:t>
            </a:r>
            <a:r>
              <a:rPr lang="ru-RU" sz="2000" b="1" dirty="0" err="1"/>
              <a:t>впливають</a:t>
            </a:r>
            <a:r>
              <a:rPr lang="ru-RU" sz="2000" b="1" dirty="0"/>
              <a:t> </a:t>
            </a:r>
            <a:r>
              <a:rPr lang="ru-RU" sz="2000" b="1" dirty="0" err="1"/>
              <a:t>також</a:t>
            </a:r>
            <a:r>
              <a:rPr lang="ru-RU" sz="2000" b="1" dirty="0"/>
              <a:t> і на </a:t>
            </a:r>
            <a:r>
              <a:rPr lang="ru-RU" sz="2000" b="1" dirty="0" err="1"/>
              <a:t>процеси</a:t>
            </a:r>
            <a:r>
              <a:rPr lang="ru-RU" sz="2000" b="1" dirty="0"/>
              <a:t> </a:t>
            </a:r>
            <a:r>
              <a:rPr lang="ru-RU" sz="2000" b="1" dirty="0" err="1"/>
              <a:t>латерализации</a:t>
            </a:r>
            <a:r>
              <a:rPr lang="ru-RU" sz="2000" b="1" dirty="0"/>
              <a:t> </a:t>
            </a:r>
            <a:r>
              <a:rPr lang="ru-RU" sz="2000" b="1" dirty="0" err="1"/>
              <a:t>мозку</a:t>
            </a:r>
            <a:r>
              <a:rPr lang="ru-RU" sz="2000" b="1" dirty="0"/>
              <a:t>.</a:t>
            </a:r>
          </a:p>
          <a:p>
            <a:endParaRPr lang="ru-RU" dirty="0"/>
          </a:p>
          <a:p>
            <a:endParaRPr lang="ru-RU" dirty="0"/>
          </a:p>
          <a:p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764704"/>
            <a:ext cx="4680520" cy="504056"/>
          </a:xfrm>
        </p:spPr>
        <p:txBody>
          <a:bodyPr/>
          <a:lstStyle/>
          <a:p>
            <a:r>
              <a:rPr lang="ru-RU" dirty="0" err="1">
                <a:latin typeface="+mn-lt"/>
              </a:rPr>
              <a:t>Функція</a:t>
            </a:r>
            <a:r>
              <a:rPr lang="ru-RU" dirty="0">
                <a:latin typeface="+mn-lt"/>
              </a:rPr>
              <a:t> </a:t>
            </a:r>
            <a:r>
              <a:rPr lang="ru-RU" dirty="0" err="1">
                <a:latin typeface="+mn-lt"/>
              </a:rPr>
              <a:t>андрогенів</a:t>
            </a:r>
            <a:endParaRPr lang="ru-RU" dirty="0">
              <a:latin typeface="+mn-lt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716016" y="332656"/>
            <a:ext cx="4320480" cy="6264696"/>
          </a:xfrm>
        </p:spPr>
        <p:txBody>
          <a:bodyPr>
            <a:normAutofit/>
          </a:bodyPr>
          <a:lstStyle/>
          <a:p>
            <a:r>
              <a:rPr lang="ru-RU" sz="2400" dirty="0" err="1"/>
              <a:t>Рецептори</a:t>
            </a:r>
            <a:r>
              <a:rPr lang="ru-RU" sz="2400" dirty="0"/>
              <a:t> до </a:t>
            </a:r>
            <a:r>
              <a:rPr lang="ru-RU" sz="2400" dirty="0" err="1"/>
              <a:t>андрогенів</a:t>
            </a:r>
            <a:r>
              <a:rPr lang="ru-RU" sz="2400" dirty="0"/>
              <a:t> широко </a:t>
            </a:r>
            <a:r>
              <a:rPr lang="ru-RU" sz="2400" dirty="0" err="1"/>
              <a:t>представлені</a:t>
            </a:r>
            <a:r>
              <a:rPr lang="ru-RU" sz="2400" dirty="0"/>
              <a:t> у </a:t>
            </a:r>
            <a:r>
              <a:rPr lang="ru-RU" sz="2400" dirty="0" err="1"/>
              <a:t>багатьох</a:t>
            </a:r>
            <a:r>
              <a:rPr lang="ru-RU" sz="2400" dirty="0"/>
              <a:t> </a:t>
            </a:r>
            <a:r>
              <a:rPr lang="ru-RU" sz="2400" dirty="0" err="1"/>
              <a:t>відділах</a:t>
            </a:r>
            <a:r>
              <a:rPr lang="ru-RU" sz="2400" dirty="0"/>
              <a:t> ЦНС (аж до кори великих </a:t>
            </a:r>
            <a:r>
              <a:rPr lang="ru-RU" sz="2400" dirty="0" err="1"/>
              <a:t>півкуль</a:t>
            </a:r>
            <a:r>
              <a:rPr lang="ru-RU" sz="2400" dirty="0"/>
              <a:t>), структурах </a:t>
            </a:r>
            <a:r>
              <a:rPr lang="ru-RU" sz="2400" dirty="0" err="1"/>
              <a:t>лімбічної</a:t>
            </a:r>
            <a:r>
              <a:rPr lang="ru-RU" sz="2400" dirty="0"/>
              <a:t> </a:t>
            </a:r>
            <a:r>
              <a:rPr lang="ru-RU" sz="2400" dirty="0" err="1"/>
              <a:t>системи</a:t>
            </a:r>
            <a:r>
              <a:rPr lang="ru-RU" sz="2400" dirty="0"/>
              <a:t>, </a:t>
            </a:r>
            <a:r>
              <a:rPr lang="ru-RU" sz="2400" dirty="0" err="1"/>
              <a:t>активність</a:t>
            </a:r>
            <a:r>
              <a:rPr lang="ru-RU" sz="2400" dirty="0"/>
              <a:t>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забезпечує</a:t>
            </a:r>
            <a:r>
              <a:rPr lang="ru-RU" sz="2400" dirty="0"/>
              <a:t> </a:t>
            </a:r>
            <a:r>
              <a:rPr lang="ru-RU" sz="2400" dirty="0" err="1"/>
              <a:t>появу</a:t>
            </a:r>
            <a:r>
              <a:rPr lang="ru-RU" sz="2400" dirty="0"/>
              <a:t> </a:t>
            </a:r>
            <a:r>
              <a:rPr lang="ru-RU" sz="2400" dirty="0" err="1"/>
              <a:t>емоцій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забезпечують</a:t>
            </a:r>
            <a:r>
              <a:rPr lang="ru-RU" sz="2400" dirty="0"/>
              <a:t>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зв'язок</a:t>
            </a:r>
            <a:r>
              <a:rPr lang="ru-RU" sz="2400" dirty="0"/>
              <a:t> з </a:t>
            </a:r>
            <a:r>
              <a:rPr lang="ru-RU" sz="2400" dirty="0" err="1"/>
              <a:t>статевими</a:t>
            </a:r>
            <a:r>
              <a:rPr lang="ru-RU" sz="2400" dirty="0"/>
              <a:t> рефлексами.</a:t>
            </a:r>
          </a:p>
          <a:p>
            <a:r>
              <a:rPr lang="ru-RU" sz="2400" dirty="0" err="1"/>
              <a:t>Рецептори</a:t>
            </a:r>
            <a:r>
              <a:rPr lang="ru-RU" sz="2400" dirty="0"/>
              <a:t> до </a:t>
            </a:r>
            <a:r>
              <a:rPr lang="ru-RU" sz="2400" dirty="0" err="1"/>
              <a:t>андрогенів</a:t>
            </a:r>
            <a:r>
              <a:rPr lang="ru-RU" sz="2400" dirty="0"/>
              <a:t> є і в </a:t>
            </a:r>
            <a:r>
              <a:rPr lang="ru-RU" sz="2400" dirty="0" err="1"/>
              <a:t>ретикулярної</a:t>
            </a:r>
            <a:r>
              <a:rPr lang="ru-RU" sz="2400" dirty="0"/>
              <a:t> </a:t>
            </a:r>
            <a:r>
              <a:rPr lang="ru-RU" sz="2400" dirty="0" err="1"/>
              <a:t>формації</a:t>
            </a:r>
            <a:r>
              <a:rPr lang="ru-RU" sz="2400" dirty="0"/>
              <a:t> </a:t>
            </a:r>
            <a:r>
              <a:rPr lang="ru-RU" sz="2400" dirty="0" err="1"/>
              <a:t>мозку</a:t>
            </a:r>
            <a:r>
              <a:rPr lang="ru-RU" sz="2400" dirty="0"/>
              <a:t>.</a:t>
            </a:r>
            <a:endParaRPr lang="uk-UA" sz="2400" dirty="0"/>
          </a:p>
        </p:txBody>
      </p:sp>
    </p:spTree>
    <p:extLst>
      <p:ext uri="{BB962C8B-B14F-4D97-AF65-F5344CB8AC3E}">
        <p14:creationId xmlns="" xmlns:p14="http://schemas.microsoft.com/office/powerpoint/2010/main" val="2520196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188640"/>
            <a:ext cx="4534272" cy="515590"/>
          </a:xfrm>
        </p:spPr>
        <p:txBody>
          <a:bodyPr>
            <a:noAutofit/>
          </a:bodyPr>
          <a:lstStyle/>
          <a:p>
            <a:r>
              <a:rPr lang="ru-RU" sz="3200" dirty="0" err="1"/>
              <a:t>Механізм</a:t>
            </a:r>
            <a:r>
              <a:rPr lang="ru-RU" sz="3200" dirty="0"/>
              <a:t> </a:t>
            </a:r>
            <a:r>
              <a:rPr lang="ru-RU" sz="3200" dirty="0" err="1"/>
              <a:t>регуляціі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9552" y="908720"/>
            <a:ext cx="8604448" cy="5394226"/>
          </a:xfrm>
        </p:spPr>
        <p:txBody>
          <a:bodyPr>
            <a:normAutofit/>
          </a:bodyPr>
          <a:lstStyle/>
          <a:p>
            <a:r>
              <a:rPr lang="ru-RU" b="1" dirty="0" err="1"/>
              <a:t>Безпосереднім</a:t>
            </a:r>
            <a:r>
              <a:rPr lang="ru-RU" b="1" dirty="0"/>
              <a:t> регулятором </a:t>
            </a:r>
            <a:r>
              <a:rPr lang="ru-RU" b="1" dirty="0" err="1"/>
              <a:t>сім'яників</a:t>
            </a:r>
            <a:r>
              <a:rPr lang="ru-RU" b="1" dirty="0"/>
              <a:t> є ЛГ і ФСГ </a:t>
            </a:r>
            <a:r>
              <a:rPr lang="ru-RU" b="1" dirty="0" err="1"/>
              <a:t>аденогипофиза</a:t>
            </a:r>
            <a:r>
              <a:rPr lang="ru-RU" b="1" dirty="0"/>
              <a:t>.</a:t>
            </a:r>
          </a:p>
          <a:p>
            <a:r>
              <a:rPr lang="ru-RU" b="1" dirty="0"/>
              <a:t>Характерною </a:t>
            </a:r>
            <a:r>
              <a:rPr lang="ru-RU" b="1" dirty="0" err="1"/>
              <a:t>особливістю</a:t>
            </a:r>
            <a:r>
              <a:rPr lang="ru-RU" b="1" dirty="0"/>
              <a:t> </a:t>
            </a:r>
            <a:r>
              <a:rPr lang="ru-RU" b="1" dirty="0" err="1"/>
              <a:t>сім'яників</a:t>
            </a:r>
            <a:r>
              <a:rPr lang="ru-RU" b="1" dirty="0"/>
              <a:t> є </a:t>
            </a:r>
            <a:r>
              <a:rPr lang="ru-RU" b="1" dirty="0" err="1"/>
              <a:t>наявність</a:t>
            </a:r>
            <a:r>
              <a:rPr lang="ru-RU" b="1" dirty="0"/>
              <a:t> </a:t>
            </a:r>
            <a:r>
              <a:rPr lang="ru-RU" b="1" dirty="0" err="1">
                <a:solidFill>
                  <a:srgbClr val="FF0000"/>
                </a:solidFill>
              </a:rPr>
              <a:t>гематотестикулярного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бар'єру</a:t>
            </a:r>
            <a:r>
              <a:rPr lang="ru-RU" b="1" dirty="0"/>
              <a:t>. </a:t>
            </a:r>
            <a:r>
              <a:rPr lang="ru-RU" b="1" dirty="0" err="1"/>
              <a:t>Функціональне</a:t>
            </a:r>
            <a:r>
              <a:rPr lang="ru-RU" b="1" dirty="0"/>
              <a:t> </a:t>
            </a:r>
            <a:r>
              <a:rPr lang="ru-RU" b="1" dirty="0" err="1"/>
              <a:t>призначення</a:t>
            </a:r>
            <a:r>
              <a:rPr lang="ru-RU" b="1" dirty="0"/>
              <a:t> </a:t>
            </a:r>
            <a:r>
              <a:rPr lang="ru-RU" b="1" dirty="0" err="1"/>
              <a:t>його</a:t>
            </a:r>
            <a:r>
              <a:rPr lang="ru-RU" b="1" dirty="0"/>
              <a:t> </a:t>
            </a:r>
            <a:r>
              <a:rPr lang="ru-RU" b="1" dirty="0" err="1"/>
              <a:t>полягає</a:t>
            </a:r>
            <a:r>
              <a:rPr lang="ru-RU" b="1" dirty="0"/>
              <a:t> в:</a:t>
            </a:r>
          </a:p>
          <a:p>
            <a:r>
              <a:rPr lang="ru-RU" b="1" dirty="0"/>
              <a:t>1) </a:t>
            </a:r>
            <a:r>
              <a:rPr lang="ru-RU" b="1" dirty="0" err="1"/>
              <a:t>обмеження</a:t>
            </a:r>
            <a:r>
              <a:rPr lang="ru-RU" b="1" dirty="0"/>
              <a:t> </a:t>
            </a:r>
            <a:r>
              <a:rPr lang="ru-RU" b="1" dirty="0" err="1"/>
              <a:t>надходження</a:t>
            </a:r>
            <a:r>
              <a:rPr lang="ru-RU" b="1" dirty="0"/>
              <a:t> з </a:t>
            </a:r>
            <a:r>
              <a:rPr lang="ru-RU" b="1" dirty="0" err="1"/>
              <a:t>крові</a:t>
            </a:r>
            <a:r>
              <a:rPr lang="ru-RU" b="1" dirty="0"/>
              <a:t> </a:t>
            </a:r>
            <a:r>
              <a:rPr lang="ru-RU" b="1" dirty="0" err="1"/>
              <a:t>субстанцій</a:t>
            </a:r>
            <a:r>
              <a:rPr lang="ru-RU" b="1" dirty="0"/>
              <a:t>, </a:t>
            </a:r>
            <a:r>
              <a:rPr lang="ru-RU" b="1" dirty="0" err="1"/>
              <a:t>які</a:t>
            </a:r>
            <a:r>
              <a:rPr lang="ru-RU" b="1" dirty="0"/>
              <a:t> могли б </a:t>
            </a:r>
            <a:r>
              <a:rPr lang="ru-RU" b="1" dirty="0" err="1"/>
              <a:t>істотно</a:t>
            </a:r>
            <a:r>
              <a:rPr lang="ru-RU" b="1" dirty="0"/>
              <a:t> </a:t>
            </a:r>
            <a:r>
              <a:rPr lang="ru-RU" b="1" dirty="0" err="1"/>
              <a:t>порушити</a:t>
            </a:r>
            <a:r>
              <a:rPr lang="ru-RU" b="1" dirty="0"/>
              <a:t> </a:t>
            </a:r>
            <a:r>
              <a:rPr lang="ru-RU" b="1" dirty="0" err="1"/>
              <a:t>функцію</a:t>
            </a:r>
            <a:r>
              <a:rPr lang="ru-RU" b="1" dirty="0"/>
              <a:t> </a:t>
            </a:r>
            <a:r>
              <a:rPr lang="ru-RU" b="1" dirty="0" err="1"/>
              <a:t>цієї</a:t>
            </a:r>
            <a:r>
              <a:rPr lang="ru-RU" b="1" dirty="0"/>
              <a:t> </a:t>
            </a:r>
            <a:r>
              <a:rPr lang="ru-RU" b="1" dirty="0" err="1"/>
              <a:t>залози</a:t>
            </a:r>
            <a:r>
              <a:rPr lang="ru-RU" b="1" dirty="0"/>
              <a:t>,</a:t>
            </a:r>
          </a:p>
          <a:p>
            <a:r>
              <a:rPr lang="ru-RU" b="1" dirty="0"/>
              <a:t>2) </a:t>
            </a:r>
            <a:r>
              <a:rPr lang="ru-RU" b="1" dirty="0" err="1"/>
              <a:t>обмеження</a:t>
            </a:r>
            <a:r>
              <a:rPr lang="ru-RU" b="1" dirty="0"/>
              <a:t> </a:t>
            </a:r>
            <a:r>
              <a:rPr lang="ru-RU" b="1" dirty="0" err="1"/>
              <a:t>виходу</a:t>
            </a:r>
            <a:r>
              <a:rPr lang="ru-RU" b="1" dirty="0"/>
              <a:t> </a:t>
            </a:r>
            <a:r>
              <a:rPr lang="ru-RU" b="1" dirty="0" err="1"/>
              <a:t>сперматозоїдів</a:t>
            </a:r>
            <a:r>
              <a:rPr lang="ru-RU" b="1" dirty="0"/>
              <a:t> в кров для </a:t>
            </a:r>
            <a:r>
              <a:rPr lang="ru-RU" b="1" dirty="0" err="1"/>
              <a:t>запобігання</a:t>
            </a:r>
            <a:r>
              <a:rPr lang="ru-RU" b="1" dirty="0"/>
              <a:t> </a:t>
            </a:r>
            <a:r>
              <a:rPr lang="ru-RU" b="1" dirty="0" err="1"/>
              <a:t>утворення</a:t>
            </a:r>
            <a:r>
              <a:rPr lang="ru-RU" b="1" dirty="0"/>
              <a:t> </a:t>
            </a:r>
            <a:r>
              <a:rPr lang="ru-RU" b="1" dirty="0" err="1"/>
              <a:t>антитіл</a:t>
            </a:r>
            <a:r>
              <a:rPr lang="ru-RU" b="1" dirty="0"/>
              <a:t> до них.</a:t>
            </a:r>
          </a:p>
          <a:p>
            <a:r>
              <a:rPr lang="ru-RU" b="1" dirty="0" err="1"/>
              <a:t>Порушення</a:t>
            </a:r>
            <a:r>
              <a:rPr lang="ru-RU" b="1" dirty="0"/>
              <a:t> </a:t>
            </a:r>
            <a:r>
              <a:rPr lang="ru-RU" b="1" dirty="0" err="1"/>
              <a:t>даного</a:t>
            </a:r>
            <a:r>
              <a:rPr lang="ru-RU" b="1" dirty="0"/>
              <a:t> </a:t>
            </a:r>
            <a:r>
              <a:rPr lang="ru-RU" b="1" dirty="0" err="1"/>
              <a:t>бар'єра</a:t>
            </a:r>
            <a:r>
              <a:rPr lang="ru-RU" b="1" dirty="0"/>
              <a:t> </a:t>
            </a:r>
            <a:r>
              <a:rPr lang="ru-RU" b="1" dirty="0" err="1"/>
              <a:t>може</a:t>
            </a:r>
            <a:r>
              <a:rPr lang="ru-RU" b="1" dirty="0"/>
              <a:t> бути </a:t>
            </a:r>
            <a:r>
              <a:rPr lang="ru-RU" b="1" dirty="0" err="1"/>
              <a:t>однією</a:t>
            </a:r>
            <a:r>
              <a:rPr lang="ru-RU" b="1" dirty="0"/>
              <a:t> з причин </a:t>
            </a:r>
            <a:r>
              <a:rPr lang="ru-RU" b="1" dirty="0" err="1"/>
              <a:t>чоловічого</a:t>
            </a:r>
            <a:r>
              <a:rPr lang="ru-RU" b="1" dirty="0"/>
              <a:t> </a:t>
            </a:r>
            <a:r>
              <a:rPr lang="ru-RU" b="1" dirty="0" err="1"/>
              <a:t>безпліддя</a:t>
            </a:r>
            <a:r>
              <a:rPr lang="ru-RU" b="1" dirty="0"/>
              <a:t>.</a:t>
            </a:r>
            <a:endParaRPr lang="uk-UA" b="1" dirty="0"/>
          </a:p>
        </p:txBody>
      </p:sp>
    </p:spTree>
    <p:extLst>
      <p:ext uri="{BB962C8B-B14F-4D97-AF65-F5344CB8AC3E}">
        <p14:creationId xmlns="" xmlns:p14="http://schemas.microsoft.com/office/powerpoint/2010/main" val="3556437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754344"/>
          </a:xfrm>
        </p:spPr>
        <p:txBody>
          <a:bodyPr>
            <a:normAutofit fontScale="90000"/>
          </a:bodyPr>
          <a:lstStyle/>
          <a:p>
            <a:r>
              <a:rPr lang="ru-RU" dirty="0"/>
              <a:t>Тестостерон і сперматогенез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1187624" y="1412776"/>
            <a:ext cx="7956376" cy="471370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ЛГ через </a:t>
            </a:r>
            <a:r>
              <a:rPr lang="ru-RU" dirty="0" err="1"/>
              <a:t>клітини</a:t>
            </a:r>
            <a:r>
              <a:rPr lang="ru-RU" dirty="0"/>
              <a:t> </a:t>
            </a:r>
            <a:r>
              <a:rPr lang="ru-RU" dirty="0" err="1"/>
              <a:t>Лейдіга</a:t>
            </a:r>
            <a:r>
              <a:rPr lang="ru-RU" dirty="0"/>
              <a:t> (</a:t>
            </a:r>
            <a:r>
              <a:rPr lang="ru-RU" dirty="0" err="1"/>
              <a:t>паракринно</a:t>
            </a:r>
            <a:r>
              <a:rPr lang="ru-RU" dirty="0"/>
              <a:t>) через тестостерон (Т) </a:t>
            </a: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клітини</a:t>
            </a:r>
            <a:r>
              <a:rPr lang="ru-RU" dirty="0"/>
              <a:t> </a:t>
            </a:r>
            <a:r>
              <a:rPr lang="ru-RU" dirty="0" err="1"/>
              <a:t>Сертолі</a:t>
            </a:r>
            <a:r>
              <a:rPr lang="ru-RU" dirty="0"/>
              <a:t>, </a:t>
            </a:r>
            <a:r>
              <a:rPr lang="ru-RU" dirty="0" err="1"/>
              <a:t>стимулюючи</a:t>
            </a:r>
            <a:r>
              <a:rPr lang="ru-RU" dirty="0"/>
              <a:t> сперматогенез.</a:t>
            </a:r>
          </a:p>
          <a:p>
            <a:pPr marL="0" indent="0">
              <a:buNone/>
            </a:pPr>
            <a:r>
              <a:rPr lang="ru-RU" dirty="0"/>
              <a:t>Для </a:t>
            </a:r>
            <a:r>
              <a:rPr lang="ru-RU" dirty="0" err="1"/>
              <a:t>надходження</a:t>
            </a:r>
            <a:r>
              <a:rPr lang="ru-RU" dirty="0"/>
              <a:t> в </a:t>
            </a:r>
            <a:r>
              <a:rPr lang="ru-RU" dirty="0" err="1"/>
              <a:t>клітину</a:t>
            </a:r>
            <a:r>
              <a:rPr lang="ru-RU" dirty="0"/>
              <a:t> Т </a:t>
            </a:r>
            <a:r>
              <a:rPr lang="ru-RU" dirty="0" err="1"/>
              <a:t>зв'язується</a:t>
            </a:r>
            <a:r>
              <a:rPr lang="ru-RU" dirty="0"/>
              <a:t> з АСБ (</a:t>
            </a:r>
            <a:r>
              <a:rPr lang="ru-RU" dirty="0" err="1"/>
              <a:t>анрогенсвязивающім</a:t>
            </a:r>
            <a:r>
              <a:rPr lang="ru-RU" dirty="0"/>
              <a:t> </a:t>
            </a:r>
            <a:r>
              <a:rPr lang="ru-RU" dirty="0" err="1"/>
              <a:t>білком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="" xmlns:p14="http://schemas.microsoft.com/office/powerpoint/2010/main" val="1158966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496944" cy="864096"/>
          </a:xfrm>
        </p:spPr>
        <p:txBody>
          <a:bodyPr>
            <a:normAutofit/>
          </a:bodyPr>
          <a:lstStyle/>
          <a:p>
            <a:r>
              <a:rPr lang="ru-RU" sz="3200" dirty="0" err="1"/>
              <a:t>Полові</a:t>
            </a:r>
            <a:r>
              <a:rPr lang="ru-RU" sz="3200" dirty="0"/>
              <a:t> </a:t>
            </a:r>
            <a:r>
              <a:rPr lang="ru-RU" sz="3200" dirty="0" err="1"/>
              <a:t>гормони</a:t>
            </a:r>
            <a:r>
              <a:rPr lang="ru-RU" sz="3200" dirty="0"/>
              <a:t> у </a:t>
            </a:r>
            <a:r>
              <a:rPr lang="ru-RU" sz="3200" dirty="0" err="1"/>
              <a:t>жінок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254630"/>
            <a:ext cx="4716016" cy="558924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У </a:t>
            </a:r>
            <a:r>
              <a:rPr lang="ru-RU" dirty="0" err="1"/>
              <a:t>внутрішньоутробному</a:t>
            </a:r>
            <a:r>
              <a:rPr lang="ru-RU" dirty="0"/>
              <a:t> </a:t>
            </a:r>
            <a:r>
              <a:rPr lang="ru-RU" dirty="0" err="1"/>
              <a:t>періоді</a:t>
            </a:r>
            <a:r>
              <a:rPr lang="ru-RU" dirty="0"/>
              <a:t> при </a:t>
            </a:r>
            <a:r>
              <a:rPr lang="ru-RU" dirty="0" err="1"/>
              <a:t>наявність</a:t>
            </a:r>
            <a:r>
              <a:rPr lang="ru-RU" dirty="0"/>
              <a:t> ХХ-хромосом </a:t>
            </a:r>
            <a:r>
              <a:rPr lang="ru-RU" u="sng" dirty="0">
                <a:solidFill>
                  <a:srgbClr val="FF0000"/>
                </a:solidFill>
              </a:rPr>
              <a:t>не </a:t>
            </a:r>
            <a:r>
              <a:rPr lang="ru-RU" u="sng" dirty="0" err="1">
                <a:solidFill>
                  <a:srgbClr val="FF0000"/>
                </a:solidFill>
              </a:rPr>
              <a:t>потрібно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гормонів</a:t>
            </a:r>
            <a:r>
              <a:rPr lang="ru-RU" dirty="0"/>
              <a:t>.</a:t>
            </a:r>
          </a:p>
          <a:p>
            <a:r>
              <a:rPr lang="ru-RU" dirty="0" err="1"/>
              <a:t>Істотне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err="1"/>
              <a:t>позначається</a:t>
            </a:r>
            <a:r>
              <a:rPr lang="ru-RU" dirty="0"/>
              <a:t> в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статевого</a:t>
            </a:r>
            <a:r>
              <a:rPr lang="ru-RU" dirty="0"/>
              <a:t> </a:t>
            </a:r>
            <a:r>
              <a:rPr lang="ru-RU" dirty="0" err="1"/>
              <a:t>дозрівання</a:t>
            </a:r>
            <a:r>
              <a:rPr lang="ru-RU" dirty="0"/>
              <a:t> (</a:t>
            </a:r>
            <a:r>
              <a:rPr lang="ru-RU" dirty="0" err="1"/>
              <a:t>поздовжній</a:t>
            </a:r>
            <a:r>
              <a:rPr lang="ru-RU" dirty="0"/>
              <a:t> </a:t>
            </a:r>
            <a:r>
              <a:rPr lang="ru-RU" dirty="0" err="1"/>
              <a:t>ріст</a:t>
            </a:r>
            <a:r>
              <a:rPr lang="ru-RU" dirty="0"/>
              <a:t> і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вторинних</a:t>
            </a:r>
            <a:r>
              <a:rPr lang="ru-RU" dirty="0"/>
              <a:t> </a:t>
            </a:r>
            <a:r>
              <a:rPr lang="ru-RU" dirty="0" err="1"/>
              <a:t>статевих</a:t>
            </a:r>
            <a:r>
              <a:rPr lang="ru-RU" dirty="0"/>
              <a:t> </a:t>
            </a:r>
            <a:r>
              <a:rPr lang="ru-RU" dirty="0" err="1"/>
              <a:t>ознак</a:t>
            </a:r>
            <a:r>
              <a:rPr lang="ru-RU" dirty="0"/>
              <a:t>).</a:t>
            </a:r>
          </a:p>
          <a:p>
            <a:r>
              <a:rPr lang="ru-RU" dirty="0" err="1"/>
              <a:t>Естрогени</a:t>
            </a:r>
            <a:r>
              <a:rPr lang="ru-RU" dirty="0"/>
              <a:t> </a:t>
            </a:r>
            <a:r>
              <a:rPr lang="ru-RU" dirty="0" err="1"/>
              <a:t>синтезуються</a:t>
            </a:r>
            <a:r>
              <a:rPr lang="ru-RU" dirty="0"/>
              <a:t> в </a:t>
            </a:r>
            <a:r>
              <a:rPr lang="ru-RU" dirty="0" err="1"/>
              <a:t>яєчниках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ЛГ </a:t>
            </a:r>
            <a:r>
              <a:rPr lang="ru-RU" dirty="0" err="1"/>
              <a:t>гіпофіза</a:t>
            </a:r>
            <a:r>
              <a:rPr lang="ru-RU" dirty="0"/>
              <a:t>.</a:t>
            </a:r>
          </a:p>
          <a:p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фолікулів</a:t>
            </a:r>
            <a:r>
              <a:rPr lang="ru-RU" dirty="0"/>
              <a:t> з </a:t>
            </a:r>
            <a:r>
              <a:rPr lang="ru-RU" dirty="0" err="1"/>
              <a:t>одночасним</a:t>
            </a:r>
            <a:r>
              <a:rPr lang="ru-RU" dirty="0"/>
              <a:t> </a:t>
            </a:r>
            <a:r>
              <a:rPr lang="ru-RU" dirty="0" err="1"/>
              <a:t>дозріванням</a:t>
            </a:r>
            <a:r>
              <a:rPr lang="ru-RU" dirty="0"/>
              <a:t> в них </a:t>
            </a:r>
            <a:r>
              <a:rPr lang="ru-RU" dirty="0" err="1"/>
              <a:t>яйцеклітини</a:t>
            </a:r>
            <a:r>
              <a:rPr lang="ru-RU" dirty="0"/>
              <a:t> і </a:t>
            </a:r>
            <a:r>
              <a:rPr lang="ru-RU" dirty="0" err="1"/>
              <a:t>утворенням</a:t>
            </a:r>
            <a:r>
              <a:rPr lang="ru-RU" dirty="0"/>
              <a:t> прогестерону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ФСГ.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572000" y="1700808"/>
            <a:ext cx="4572000" cy="4968552"/>
          </a:xfrm>
        </p:spPr>
        <p:txBody>
          <a:bodyPr>
            <a:noAutofit/>
          </a:bodyPr>
          <a:lstStyle/>
          <a:p>
            <a:r>
              <a:rPr lang="ru-RU" b="1" dirty="0">
                <a:latin typeface="Arial Narrow" pitchFamily="34" charset="0"/>
              </a:rPr>
              <a:t>На </a:t>
            </a:r>
            <a:r>
              <a:rPr lang="ru-RU" b="1" dirty="0" err="1">
                <a:latin typeface="Arial Narrow" pitchFamily="34" charset="0"/>
              </a:rPr>
              <a:t>рівні</a:t>
            </a:r>
            <a:r>
              <a:rPr lang="ru-RU" b="1" dirty="0">
                <a:latin typeface="Arial Narrow" pitchFamily="34" charset="0"/>
              </a:rPr>
              <a:t> з </a:t>
            </a:r>
            <a:r>
              <a:rPr lang="ru-RU" b="1" dirty="0" err="1">
                <a:latin typeface="Arial Narrow" pitchFamily="34" charset="0"/>
              </a:rPr>
              <a:t>естрогенами</a:t>
            </a:r>
            <a:r>
              <a:rPr lang="ru-RU" b="1" dirty="0">
                <a:latin typeface="Arial Narrow" pitchFamily="34" charset="0"/>
              </a:rPr>
              <a:t> в </a:t>
            </a:r>
            <a:r>
              <a:rPr lang="ru-RU" b="1" dirty="0" err="1">
                <a:latin typeface="Arial Narrow" pitchFamily="34" charset="0"/>
              </a:rPr>
              <a:t>яєчниках</a:t>
            </a:r>
            <a:r>
              <a:rPr lang="ru-RU" b="1" dirty="0">
                <a:latin typeface="Arial Narrow" pitchFamily="34" charset="0"/>
              </a:rPr>
              <a:t> (так само як і в </a:t>
            </a:r>
            <a:r>
              <a:rPr lang="ru-RU" b="1" dirty="0" err="1">
                <a:latin typeface="Arial Narrow" pitchFamily="34" charset="0"/>
              </a:rPr>
              <a:t>надниркових</a:t>
            </a:r>
            <a:r>
              <a:rPr lang="ru-RU" b="1" dirty="0">
                <a:latin typeface="Arial Narrow" pitchFamily="34" charset="0"/>
              </a:rPr>
              <a:t>) </a:t>
            </a:r>
            <a:r>
              <a:rPr lang="ru-RU" b="1" dirty="0" err="1">
                <a:latin typeface="Arial Narrow" pitchFamily="34" charset="0"/>
              </a:rPr>
              <a:t>утвориться</a:t>
            </a:r>
            <a:r>
              <a:rPr lang="ru-RU" b="1" dirty="0">
                <a:latin typeface="Arial Narrow" pitchFamily="34" charset="0"/>
              </a:rPr>
              <a:t> </a:t>
            </a:r>
            <a:r>
              <a:rPr lang="ru-RU" b="1" dirty="0" err="1">
                <a:latin typeface="Arial Narrow" pitchFamily="34" charset="0"/>
              </a:rPr>
              <a:t>деяка</a:t>
            </a:r>
            <a:r>
              <a:rPr lang="ru-RU" b="1" dirty="0">
                <a:latin typeface="Arial Narrow" pitchFamily="34" charset="0"/>
              </a:rPr>
              <a:t> </a:t>
            </a:r>
            <a:r>
              <a:rPr lang="ru-RU" b="1" dirty="0" err="1">
                <a:latin typeface="Arial Narrow" pitchFamily="34" charset="0"/>
              </a:rPr>
              <a:t>кількість</a:t>
            </a:r>
            <a:r>
              <a:rPr lang="ru-RU" b="1" dirty="0">
                <a:latin typeface="Arial Narrow" pitchFamily="34" charset="0"/>
              </a:rPr>
              <a:t> </a:t>
            </a:r>
            <a:r>
              <a:rPr lang="ru-RU" b="1" dirty="0" err="1">
                <a:latin typeface="Arial Narrow" pitchFamily="34" charset="0"/>
              </a:rPr>
              <a:t>андрогенів</a:t>
            </a:r>
            <a:r>
              <a:rPr lang="ru-RU" b="1" dirty="0">
                <a:latin typeface="Arial Narrow" pitchFamily="34" charset="0"/>
              </a:rPr>
              <a:t>, </a:t>
            </a:r>
            <a:r>
              <a:rPr lang="ru-RU" b="1" dirty="0" err="1">
                <a:latin typeface="Arial Narrow" pitchFamily="34" charset="0"/>
              </a:rPr>
              <a:t>що</a:t>
            </a:r>
            <a:r>
              <a:rPr lang="ru-RU" b="1" dirty="0">
                <a:latin typeface="Arial Narrow" pitchFamily="34" charset="0"/>
              </a:rPr>
              <a:t> </a:t>
            </a:r>
            <a:r>
              <a:rPr lang="ru-RU" b="1" dirty="0" err="1">
                <a:latin typeface="Arial Narrow" pitchFamily="34" charset="0"/>
              </a:rPr>
              <a:t>забезпечують</a:t>
            </a:r>
            <a:r>
              <a:rPr lang="ru-RU" b="1" dirty="0">
                <a:latin typeface="Arial Narrow" pitchFamily="34" charset="0"/>
              </a:rPr>
              <a:t> </a:t>
            </a:r>
            <a:r>
              <a:rPr lang="ru-RU" b="1" dirty="0" err="1">
                <a:latin typeface="Arial Narrow" pitchFamily="34" charset="0"/>
              </a:rPr>
              <a:t>анаболічний</a:t>
            </a:r>
            <a:r>
              <a:rPr lang="ru-RU" b="1" dirty="0">
                <a:latin typeface="Arial Narrow" pitchFamily="34" charset="0"/>
              </a:rPr>
              <a:t> </a:t>
            </a:r>
            <a:r>
              <a:rPr lang="ru-RU" b="1" dirty="0" err="1">
                <a:latin typeface="Arial Narrow" pitchFamily="34" charset="0"/>
              </a:rPr>
              <a:t>ефект</a:t>
            </a:r>
            <a:r>
              <a:rPr lang="ru-RU" b="1" dirty="0">
                <a:latin typeface="Arial Narrow" pitchFamily="34" charset="0"/>
              </a:rPr>
              <a:t>, </a:t>
            </a:r>
            <a:r>
              <a:rPr lang="ru-RU" b="1" dirty="0" err="1">
                <a:latin typeface="Arial Narrow" pitchFamily="34" charset="0"/>
              </a:rPr>
              <a:t>яскраво</a:t>
            </a:r>
            <a:r>
              <a:rPr lang="ru-RU" b="1" dirty="0">
                <a:latin typeface="Arial Narrow" pitchFamily="34" charset="0"/>
              </a:rPr>
              <a:t> </a:t>
            </a:r>
            <a:r>
              <a:rPr lang="ru-RU" b="1" dirty="0" err="1">
                <a:latin typeface="Arial Narrow" pitchFamily="34" charset="0"/>
              </a:rPr>
              <a:t>виявляється</a:t>
            </a:r>
            <a:r>
              <a:rPr lang="ru-RU" b="1" dirty="0">
                <a:latin typeface="Arial Narrow" pitchFamily="34" charset="0"/>
              </a:rPr>
              <a:t> в </a:t>
            </a:r>
            <a:r>
              <a:rPr lang="ru-RU" b="1" dirty="0" err="1">
                <a:latin typeface="Arial Narrow" pitchFamily="34" charset="0"/>
              </a:rPr>
              <a:t>синтезі</a:t>
            </a:r>
            <a:r>
              <a:rPr lang="ru-RU" b="1" dirty="0">
                <a:latin typeface="Arial Narrow" pitchFamily="34" charset="0"/>
              </a:rPr>
              <a:t> </a:t>
            </a:r>
            <a:r>
              <a:rPr lang="ru-RU" b="1" dirty="0" err="1">
                <a:latin typeface="Arial Narrow" pitchFamily="34" charset="0"/>
              </a:rPr>
              <a:t>м'язових</a:t>
            </a:r>
            <a:r>
              <a:rPr lang="ru-RU" b="1" dirty="0">
                <a:latin typeface="Arial Narrow" pitchFamily="34" charset="0"/>
              </a:rPr>
              <a:t> </a:t>
            </a:r>
            <a:r>
              <a:rPr lang="ru-RU" b="1" dirty="0" err="1">
                <a:latin typeface="Arial Narrow" pitchFamily="34" charset="0"/>
              </a:rPr>
              <a:t>білків</a:t>
            </a:r>
            <a:r>
              <a:rPr lang="ru-RU" b="1" dirty="0">
                <a:latin typeface="Arial Narrow" pitchFamily="34" charset="0"/>
              </a:rPr>
              <a:t>.</a:t>
            </a:r>
          </a:p>
          <a:p>
            <a:r>
              <a:rPr lang="ru-RU" b="1" dirty="0" err="1">
                <a:latin typeface="Arial Narrow" pitchFamily="34" charset="0"/>
              </a:rPr>
              <a:t>Однак</a:t>
            </a:r>
            <a:r>
              <a:rPr lang="ru-RU" b="1" dirty="0">
                <a:latin typeface="Arial Narrow" pitchFamily="34" charset="0"/>
              </a:rPr>
              <a:t> в </a:t>
            </a:r>
            <a:r>
              <a:rPr lang="ru-RU" b="1" dirty="0" err="1">
                <a:latin typeface="Arial Narrow" pitchFamily="34" charset="0"/>
              </a:rPr>
              <a:t>організмі</a:t>
            </a:r>
            <a:r>
              <a:rPr lang="ru-RU" b="1" dirty="0">
                <a:latin typeface="Arial Narrow" pitchFamily="34" charset="0"/>
              </a:rPr>
              <a:t> </a:t>
            </a:r>
            <a:r>
              <a:rPr lang="ru-RU" b="1" dirty="0" err="1">
                <a:latin typeface="Arial Narrow" pitchFamily="34" charset="0"/>
              </a:rPr>
              <a:t>здорової</a:t>
            </a:r>
            <a:r>
              <a:rPr lang="ru-RU" b="1" dirty="0">
                <a:latin typeface="Arial Narrow" pitchFamily="34" charset="0"/>
              </a:rPr>
              <a:t> </a:t>
            </a:r>
            <a:r>
              <a:rPr lang="ru-RU" b="1" dirty="0" err="1">
                <a:latin typeface="Arial Narrow" pitchFamily="34" charset="0"/>
              </a:rPr>
              <a:t>дорослої</a:t>
            </a:r>
            <a:r>
              <a:rPr lang="ru-RU" b="1" dirty="0">
                <a:latin typeface="Arial Narrow" pitchFamily="34" charset="0"/>
              </a:rPr>
              <a:t> </a:t>
            </a:r>
            <a:r>
              <a:rPr lang="ru-RU" b="1" dirty="0" err="1">
                <a:latin typeface="Arial Narrow" pitchFamily="34" charset="0"/>
              </a:rPr>
              <a:t>жінки</a:t>
            </a:r>
            <a:r>
              <a:rPr lang="ru-RU" b="1" dirty="0">
                <a:latin typeface="Arial Narrow" pitchFamily="34" charset="0"/>
              </a:rPr>
              <a:t> тестостерон </a:t>
            </a:r>
            <a:r>
              <a:rPr lang="ru-RU" b="1" dirty="0" err="1">
                <a:latin typeface="Arial Narrow" pitchFamily="34" charset="0"/>
              </a:rPr>
              <a:t>надходить</a:t>
            </a:r>
            <a:r>
              <a:rPr lang="ru-RU" b="1" dirty="0">
                <a:latin typeface="Arial Narrow" pitchFamily="34" charset="0"/>
              </a:rPr>
              <a:t> в кров </a:t>
            </a:r>
            <a:r>
              <a:rPr lang="ru-RU" b="1" dirty="0" err="1">
                <a:latin typeface="Arial Narrow" pitchFamily="34" charset="0"/>
              </a:rPr>
              <a:t>головним</a:t>
            </a:r>
            <a:r>
              <a:rPr lang="ru-RU" b="1" dirty="0">
                <a:latin typeface="Arial Narrow" pitchFamily="34" charset="0"/>
              </a:rPr>
              <a:t> чином з </a:t>
            </a:r>
            <a:r>
              <a:rPr lang="ru-RU" b="1" dirty="0" err="1">
                <a:latin typeface="Arial Narrow" pitchFamily="34" charset="0"/>
              </a:rPr>
              <a:t>надниркових</a:t>
            </a:r>
            <a:r>
              <a:rPr lang="ru-RU" b="1" dirty="0">
                <a:latin typeface="Arial Narrow" pitchFamily="34" charset="0"/>
              </a:rPr>
              <a:t> </a:t>
            </a:r>
            <a:r>
              <a:rPr lang="ru-RU" b="1" dirty="0" err="1">
                <a:latin typeface="Arial Narrow" pitchFamily="34" charset="0"/>
              </a:rPr>
              <a:t>залоз</a:t>
            </a:r>
            <a:r>
              <a:rPr lang="ru-RU" b="1" dirty="0">
                <a:latin typeface="Arial Narrow" pitchFamily="34" charset="0"/>
              </a:rPr>
              <a:t>.</a:t>
            </a:r>
            <a:endParaRPr lang="uk-UA" b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1062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692696"/>
            <a:ext cx="8371656" cy="585787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 err="1">
                <a:latin typeface="+mn-lt"/>
              </a:rPr>
              <a:t>Динаміка</a:t>
            </a:r>
            <a:r>
              <a:rPr lang="ru-RU" sz="3200" dirty="0">
                <a:latin typeface="+mn-lt"/>
              </a:rPr>
              <a:t> </a:t>
            </a:r>
            <a:r>
              <a:rPr lang="ru-RU" sz="3200" dirty="0" err="1">
                <a:latin typeface="+mn-lt"/>
              </a:rPr>
              <a:t>гормонів</a:t>
            </a:r>
            <a:r>
              <a:rPr lang="ru-RU" sz="3200" dirty="0">
                <a:latin typeface="+mn-lt"/>
              </a:rPr>
              <a:t> в </a:t>
            </a:r>
            <a:r>
              <a:rPr lang="ru-RU" sz="3200" dirty="0" err="1">
                <a:latin typeface="+mn-lt"/>
              </a:rPr>
              <a:t>крові</a:t>
            </a:r>
            <a:r>
              <a:rPr lang="ru-RU" sz="3200" dirty="0">
                <a:latin typeface="+mn-lt"/>
              </a:rPr>
              <a:t> </a:t>
            </a:r>
            <a:r>
              <a:rPr lang="ru-RU" sz="3200" dirty="0" err="1">
                <a:latin typeface="+mn-lt"/>
              </a:rPr>
              <a:t>жінки</a:t>
            </a:r>
            <a:endParaRPr lang="ru-RU" sz="3200" dirty="0">
              <a:latin typeface="+mn-lt"/>
            </a:endParaRP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1484784"/>
            <a:ext cx="8892480" cy="5184576"/>
          </a:xfrm>
        </p:spPr>
        <p:txBody>
          <a:bodyPr>
            <a:normAutofit/>
          </a:bodyPr>
          <a:lstStyle/>
          <a:p>
            <a:r>
              <a:rPr lang="ru-RU" b="1" dirty="0"/>
              <a:t>У </a:t>
            </a:r>
            <a:r>
              <a:rPr lang="ru-RU" b="1" dirty="0" err="1"/>
              <a:t>період</a:t>
            </a:r>
            <a:r>
              <a:rPr lang="ru-RU" b="1" dirty="0"/>
              <a:t> 28-денного циклу </a:t>
            </a:r>
            <a:r>
              <a:rPr lang="ru-RU" b="1" dirty="0" err="1"/>
              <a:t>відбувається</a:t>
            </a:r>
            <a:r>
              <a:rPr lang="ru-RU" b="1" dirty="0"/>
              <a:t> </a:t>
            </a:r>
            <a:r>
              <a:rPr lang="ru-RU" b="1" dirty="0" err="1"/>
              <a:t>чітка</a:t>
            </a:r>
            <a:r>
              <a:rPr lang="ru-RU" b="1" dirty="0"/>
              <a:t> </a:t>
            </a:r>
            <a:r>
              <a:rPr lang="ru-RU" b="1" dirty="0" err="1"/>
              <a:t>взаємодія</a:t>
            </a:r>
            <a:r>
              <a:rPr lang="ru-RU" b="1" dirty="0"/>
              <a:t> </a:t>
            </a:r>
            <a:r>
              <a:rPr lang="ru-RU" b="1" dirty="0" err="1"/>
              <a:t>зазначених</a:t>
            </a:r>
            <a:r>
              <a:rPr lang="ru-RU" b="1" dirty="0"/>
              <a:t> </a:t>
            </a:r>
            <a:r>
              <a:rPr lang="ru-RU" b="1" dirty="0" err="1"/>
              <a:t>регуляторних</a:t>
            </a:r>
            <a:r>
              <a:rPr lang="ru-RU" b="1" dirty="0"/>
              <a:t> </a:t>
            </a:r>
            <a:r>
              <a:rPr lang="ru-RU" b="1" dirty="0" err="1"/>
              <a:t>гормонів</a:t>
            </a:r>
            <a:r>
              <a:rPr lang="ru-RU" b="1" dirty="0"/>
              <a:t> з гормонами </a:t>
            </a:r>
            <a:r>
              <a:rPr lang="ru-RU" b="1" dirty="0" err="1"/>
              <a:t>яєчника</a:t>
            </a:r>
            <a:r>
              <a:rPr lang="ru-RU" b="1" dirty="0"/>
              <a:t>.</a:t>
            </a:r>
          </a:p>
          <a:p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забезпечує</a:t>
            </a:r>
            <a:r>
              <a:rPr lang="ru-RU" b="1" dirty="0"/>
              <a:t> </a:t>
            </a:r>
            <a:r>
              <a:rPr lang="ru-RU" b="1" dirty="0" err="1"/>
              <a:t>розвиток</a:t>
            </a:r>
            <a:r>
              <a:rPr lang="ru-RU" b="1" dirty="0"/>
              <a:t> як </a:t>
            </a:r>
            <a:r>
              <a:rPr lang="ru-RU" b="1" dirty="0" err="1"/>
              <a:t>яйцеклітини</a:t>
            </a:r>
            <a:r>
              <a:rPr lang="ru-RU" b="1" dirty="0"/>
              <a:t>, так і </a:t>
            </a:r>
            <a:r>
              <a:rPr lang="ru-RU" b="1" dirty="0" err="1"/>
              <a:t>слизової</a:t>
            </a:r>
            <a:r>
              <a:rPr lang="ru-RU" b="1" dirty="0"/>
              <a:t> матки.</a:t>
            </a:r>
          </a:p>
          <a:p>
            <a:r>
              <a:rPr lang="ru-RU" b="1" dirty="0" err="1"/>
              <a:t>Незапліднені</a:t>
            </a:r>
            <a:r>
              <a:rPr lang="ru-RU" b="1" dirty="0"/>
              <a:t> </a:t>
            </a:r>
            <a:r>
              <a:rPr lang="ru-RU" b="1" dirty="0" err="1"/>
              <a:t>яйцеклітини</a:t>
            </a:r>
            <a:r>
              <a:rPr lang="ru-RU" b="1" dirty="0"/>
              <a:t> -</a:t>
            </a:r>
            <a:r>
              <a:rPr lang="ru-RU" b="1" dirty="0" err="1"/>
              <a:t>місячний</a:t>
            </a:r>
            <a:r>
              <a:rPr lang="ru-RU" b="1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4064420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827584" y="1412776"/>
            <a:ext cx="8136904" cy="4713704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/>
              <a:t>змінюється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місячного</a:t>
            </a:r>
            <a:r>
              <a:rPr lang="ru-RU" dirty="0"/>
              <a:t> циклу </a:t>
            </a:r>
            <a:r>
              <a:rPr lang="ru-RU" dirty="0" err="1"/>
              <a:t>гормональної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перебудова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жінки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особливо </a:t>
            </a:r>
            <a:r>
              <a:rPr lang="ru-RU" dirty="0" err="1"/>
              <a:t>наочно</a:t>
            </a:r>
            <a:r>
              <a:rPr lang="ru-RU" dirty="0"/>
              <a:t> </a:t>
            </a:r>
            <a:r>
              <a:rPr lang="ru-RU" dirty="0" err="1"/>
              <a:t>проявляється</a:t>
            </a:r>
            <a:r>
              <a:rPr lang="ru-RU" dirty="0"/>
              <a:t> в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яйцеклітини</a:t>
            </a:r>
            <a:r>
              <a:rPr lang="ru-RU" dirty="0"/>
              <a:t> і </a:t>
            </a:r>
            <a:r>
              <a:rPr lang="ru-RU" dirty="0" err="1"/>
              <a:t>ендометрія</a:t>
            </a:r>
            <a:r>
              <a:rPr lang="ru-RU" dirty="0"/>
              <a:t> </a:t>
            </a:r>
            <a:r>
              <a:rPr lang="ru-RU" dirty="0" smtClean="0"/>
              <a:t>матки.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39594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836712"/>
            <a:ext cx="4392488" cy="1080120"/>
          </a:xfrm>
        </p:spPr>
        <p:txBody>
          <a:bodyPr>
            <a:normAutofit fontScale="90000"/>
          </a:bodyPr>
          <a:lstStyle/>
          <a:p>
            <a:r>
              <a:rPr lang="ru-RU" sz="2800" b="1" dirty="0" err="1"/>
              <a:t>Гормони</a:t>
            </a:r>
            <a:r>
              <a:rPr lang="ru-RU" sz="2800" b="1" dirty="0"/>
              <a:t> </a:t>
            </a:r>
            <a:r>
              <a:rPr lang="ru-RU" sz="2800" b="1" dirty="0" err="1"/>
              <a:t>яєчника</a:t>
            </a:r>
            <a:r>
              <a:rPr lang="ru-RU" sz="2800" b="1" dirty="0"/>
              <a:t> і </a:t>
            </a:r>
            <a:r>
              <a:rPr lang="ru-RU" sz="2800" b="1" dirty="0" err="1"/>
              <a:t>плаценти</a:t>
            </a:r>
            <a:r>
              <a:rPr lang="ru-RU" sz="2800" b="1" dirty="0"/>
              <a:t> в </a:t>
            </a:r>
            <a:r>
              <a:rPr lang="ru-RU" sz="2800" b="1" dirty="0" err="1"/>
              <a:t>період</a:t>
            </a:r>
            <a:r>
              <a:rPr lang="ru-RU" sz="2800" b="1" dirty="0"/>
              <a:t> </a:t>
            </a:r>
            <a:r>
              <a:rPr lang="ru-RU" sz="2800" b="1" dirty="0" err="1"/>
              <a:t>вагітності</a:t>
            </a:r>
            <a:endParaRPr lang="ru-RU" sz="2800" b="1" dirty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196807" y="764705"/>
            <a:ext cx="5004048" cy="5904656"/>
          </a:xfrm>
        </p:spPr>
        <p:txBody>
          <a:bodyPr>
            <a:normAutofit fontScale="77500" lnSpcReduction="20000"/>
          </a:bodyPr>
          <a:lstStyle/>
          <a:p>
            <a:r>
              <a:rPr lang="ru-RU" sz="2800" b="1" dirty="0"/>
              <a:t>При </a:t>
            </a:r>
            <a:r>
              <a:rPr lang="ru-RU" sz="2800" b="1" dirty="0" err="1"/>
              <a:t>формуванні</a:t>
            </a:r>
            <a:r>
              <a:rPr lang="ru-RU" sz="2800" b="1" dirty="0"/>
              <a:t> </a:t>
            </a:r>
            <a:r>
              <a:rPr lang="ru-RU" sz="2800" b="1" dirty="0" err="1"/>
              <a:t>плаценти</a:t>
            </a:r>
            <a:r>
              <a:rPr lang="ru-RU" sz="2800" b="1" dirty="0"/>
              <a:t> в </a:t>
            </a:r>
            <a:r>
              <a:rPr lang="ru-RU" sz="2800" b="1" dirty="0" err="1"/>
              <a:t>ній</a:t>
            </a:r>
            <a:r>
              <a:rPr lang="ru-RU" sz="2800" b="1" dirty="0"/>
              <a:t> </a:t>
            </a:r>
            <a:r>
              <a:rPr lang="ru-RU" sz="2800" b="1" dirty="0" err="1"/>
              <a:t>починається</a:t>
            </a:r>
            <a:r>
              <a:rPr lang="ru-RU" sz="2800" b="1" dirty="0"/>
              <a:t> синтез </a:t>
            </a:r>
            <a:r>
              <a:rPr lang="ru-RU" sz="2800" b="1" dirty="0" err="1"/>
              <a:t>естрогенів</a:t>
            </a:r>
            <a:r>
              <a:rPr lang="ru-RU" sz="2800" b="1" dirty="0"/>
              <a:t>, </a:t>
            </a:r>
            <a:r>
              <a:rPr lang="ru-RU" sz="2800" b="1" dirty="0" err="1"/>
              <a:t>лХГ</a:t>
            </a:r>
            <a:r>
              <a:rPr lang="ru-RU" sz="2800" b="1" dirty="0"/>
              <a:t>, прогестерону. </a:t>
            </a:r>
            <a:r>
              <a:rPr lang="ru-RU" sz="2800" b="1" dirty="0" err="1"/>
              <a:t>Причому</a:t>
            </a:r>
            <a:r>
              <a:rPr lang="ru-RU" sz="2800" b="1" dirty="0"/>
              <a:t> </a:t>
            </a:r>
            <a:r>
              <a:rPr lang="ru-RU" sz="2800" b="1" dirty="0" err="1"/>
              <a:t>утворення</a:t>
            </a:r>
            <a:r>
              <a:rPr lang="ru-RU" sz="2800" b="1" dirty="0"/>
              <a:t> прогестерону, </a:t>
            </a:r>
            <a:r>
              <a:rPr lang="ru-RU" sz="2800" b="1" dirty="0" err="1"/>
              <a:t>починаючи</a:t>
            </a:r>
            <a:r>
              <a:rPr lang="ru-RU" sz="2800" b="1" dirty="0"/>
              <a:t> з 10-12 </a:t>
            </a:r>
            <a:r>
              <a:rPr lang="ru-RU" sz="2800" b="1" dirty="0" err="1"/>
              <a:t>тижнів</a:t>
            </a:r>
            <a:r>
              <a:rPr lang="ru-RU" sz="2800" b="1" dirty="0"/>
              <a:t> </a:t>
            </a:r>
            <a:r>
              <a:rPr lang="ru-RU" sz="2800" b="1" dirty="0" err="1"/>
              <a:t>вагітності</a:t>
            </a:r>
            <a:r>
              <a:rPr lang="ru-RU" sz="2800" b="1" dirty="0"/>
              <a:t>, </a:t>
            </a:r>
            <a:r>
              <a:rPr lang="ru-RU" sz="2800" b="1" dirty="0" err="1"/>
              <a:t>відбувається</a:t>
            </a:r>
            <a:r>
              <a:rPr lang="ru-RU" sz="2800" b="1" dirty="0"/>
              <a:t> </a:t>
            </a:r>
            <a:r>
              <a:rPr lang="ru-RU" sz="2800" b="1" dirty="0" err="1"/>
              <a:t>тільки</a:t>
            </a:r>
            <a:r>
              <a:rPr lang="ru-RU" sz="2800" b="1" dirty="0"/>
              <a:t> в </a:t>
            </a:r>
            <a:r>
              <a:rPr lang="ru-RU" sz="2800" b="1" dirty="0" err="1"/>
              <a:t>плаценті</a:t>
            </a:r>
            <a:r>
              <a:rPr lang="ru-RU" sz="2800" b="1" dirty="0"/>
              <a:t>.</a:t>
            </a:r>
          </a:p>
          <a:p>
            <a:r>
              <a:rPr lang="ru-RU" sz="2800" b="1" dirty="0" err="1"/>
              <a:t>Під</a:t>
            </a:r>
            <a:r>
              <a:rPr lang="ru-RU" sz="2800" b="1" dirty="0"/>
              <a:t> </a:t>
            </a:r>
            <a:r>
              <a:rPr lang="ru-RU" sz="2800" b="1" dirty="0" err="1"/>
              <a:t>впливом</a:t>
            </a:r>
            <a:r>
              <a:rPr lang="ru-RU" sz="2800" b="1" dirty="0"/>
              <a:t> комплексу </a:t>
            </a:r>
            <a:r>
              <a:rPr lang="ru-RU" sz="2800" b="1" dirty="0" err="1"/>
              <a:t>цих</a:t>
            </a:r>
            <a:r>
              <a:rPr lang="ru-RU" sz="2800" b="1" dirty="0"/>
              <a:t> </a:t>
            </a:r>
            <a:r>
              <a:rPr lang="ru-RU" sz="2800" b="1" dirty="0" err="1"/>
              <a:t>гормонів</a:t>
            </a:r>
            <a:r>
              <a:rPr lang="ru-RU" sz="2800" b="1" dirty="0"/>
              <a:t> </a:t>
            </a:r>
            <a:r>
              <a:rPr lang="ru-RU" sz="2800" b="1" dirty="0" err="1"/>
              <a:t>відбувається</a:t>
            </a:r>
            <a:r>
              <a:rPr lang="ru-RU" sz="2800" b="1" dirty="0"/>
              <a:t> </a:t>
            </a:r>
            <a:r>
              <a:rPr lang="ru-RU" sz="2800" b="1" dirty="0" err="1"/>
              <a:t>швидке</a:t>
            </a:r>
            <a:r>
              <a:rPr lang="ru-RU" sz="2800" b="1" dirty="0"/>
              <a:t> </a:t>
            </a:r>
            <a:r>
              <a:rPr lang="ru-RU" sz="2800" b="1" dirty="0" err="1"/>
              <a:t>зростання</a:t>
            </a:r>
            <a:r>
              <a:rPr lang="ru-RU" sz="2800" b="1" dirty="0"/>
              <a:t> </a:t>
            </a:r>
            <a:r>
              <a:rPr lang="ru-RU" sz="2800" b="1" dirty="0" err="1"/>
              <a:t>гладком'язових</a:t>
            </a:r>
            <a:r>
              <a:rPr lang="ru-RU" sz="2800" b="1" dirty="0"/>
              <a:t> </a:t>
            </a:r>
            <a:r>
              <a:rPr lang="ru-RU" sz="2800" b="1" dirty="0" err="1"/>
              <a:t>клітин</a:t>
            </a:r>
            <a:r>
              <a:rPr lang="ru-RU" sz="2800" b="1" dirty="0"/>
              <a:t> матки (</a:t>
            </a:r>
            <a:r>
              <a:rPr lang="ru-RU" sz="2800" b="1" dirty="0" err="1"/>
              <a:t>головним</a:t>
            </a:r>
            <a:r>
              <a:rPr lang="ru-RU" sz="2800" b="1" dirty="0"/>
              <a:t> чином за </a:t>
            </a:r>
            <a:r>
              <a:rPr lang="ru-RU" sz="2800" b="1" dirty="0" err="1"/>
              <a:t>рахунок</a:t>
            </a:r>
            <a:r>
              <a:rPr lang="ru-RU" sz="2800" b="1" dirty="0"/>
              <a:t> </a:t>
            </a:r>
            <a:r>
              <a:rPr lang="ru-RU" sz="2800" b="1" dirty="0" err="1"/>
              <a:t>естрогенів</a:t>
            </a:r>
            <a:r>
              <a:rPr lang="ru-RU" sz="2800" b="1" dirty="0"/>
              <a:t>), </a:t>
            </a:r>
            <a:r>
              <a:rPr lang="ru-RU" sz="2800" b="1" dirty="0" err="1"/>
              <a:t>підготовка</a:t>
            </a:r>
            <a:r>
              <a:rPr lang="ru-RU" sz="2800" b="1" dirty="0"/>
              <a:t> </a:t>
            </a:r>
            <a:r>
              <a:rPr lang="ru-RU" sz="2800" b="1" dirty="0" err="1"/>
              <a:t>молочної</a:t>
            </a:r>
            <a:r>
              <a:rPr lang="ru-RU" sz="2800" b="1" dirty="0"/>
              <a:t> </a:t>
            </a:r>
            <a:r>
              <a:rPr lang="ru-RU" sz="2800" b="1" dirty="0" err="1"/>
              <a:t>залози</a:t>
            </a:r>
            <a:r>
              <a:rPr lang="ru-RU" sz="2800" b="1" dirty="0"/>
              <a:t> до </a:t>
            </a:r>
            <a:r>
              <a:rPr lang="ru-RU" sz="2800" b="1" dirty="0" err="1"/>
              <a:t>наступної</a:t>
            </a:r>
            <a:r>
              <a:rPr lang="ru-RU" sz="2800" b="1" dirty="0"/>
              <a:t> </a:t>
            </a:r>
            <a:r>
              <a:rPr lang="ru-RU" sz="2800" b="1" dirty="0" err="1"/>
              <a:t>лактації</a:t>
            </a:r>
            <a:r>
              <a:rPr lang="ru-RU" sz="2800" b="1" dirty="0"/>
              <a:t> (</a:t>
            </a:r>
            <a:r>
              <a:rPr lang="ru-RU" sz="2800" b="1" dirty="0" err="1"/>
              <a:t>естрогени</a:t>
            </a:r>
            <a:r>
              <a:rPr lang="ru-RU" sz="2800" b="1" dirty="0"/>
              <a:t>, прогестерон).</a:t>
            </a:r>
          </a:p>
          <a:p>
            <a:r>
              <a:rPr lang="ru-RU" sz="2800" b="1" dirty="0">
                <a:solidFill>
                  <a:srgbClr val="FF0000"/>
                </a:solidFill>
              </a:rPr>
              <a:t>Прогестерон </a:t>
            </a:r>
            <a:r>
              <a:rPr lang="ru-RU" sz="2800" b="1" dirty="0" err="1">
                <a:solidFill>
                  <a:srgbClr val="FF0000"/>
                </a:solidFill>
              </a:rPr>
              <a:t>пригнічує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скоротливу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активність</a:t>
            </a:r>
            <a:r>
              <a:rPr lang="ru-RU" sz="2800" b="1" dirty="0">
                <a:solidFill>
                  <a:srgbClr val="FF0000"/>
                </a:solidFill>
              </a:rPr>
              <a:t> матки </a:t>
            </a:r>
            <a:r>
              <a:rPr lang="ru-RU" sz="2800" b="1" dirty="0"/>
              <a:t>і </a:t>
            </a:r>
            <a:r>
              <a:rPr lang="ru-RU" sz="2800" b="1" dirty="0" err="1"/>
              <a:t>блокує</a:t>
            </a:r>
            <a:r>
              <a:rPr lang="ru-RU" sz="2800" b="1" dirty="0"/>
              <a:t> </a:t>
            </a:r>
            <a:r>
              <a:rPr lang="ru-RU" sz="2800" b="1" dirty="0" err="1"/>
              <a:t>дію</a:t>
            </a:r>
            <a:r>
              <a:rPr lang="ru-RU" sz="2800" b="1" dirty="0"/>
              <a:t> пролактину на </a:t>
            </a:r>
            <a:r>
              <a:rPr lang="ru-RU" sz="2800" b="1" dirty="0" err="1"/>
              <a:t>молочну</a:t>
            </a:r>
            <a:r>
              <a:rPr lang="ru-RU" sz="2800" b="1" dirty="0"/>
              <a:t> </a:t>
            </a:r>
            <a:r>
              <a:rPr lang="ru-RU" sz="2800" b="1" dirty="0" err="1"/>
              <a:t>залозу</a:t>
            </a:r>
            <a:r>
              <a:rPr lang="ru-RU" sz="2800" b="1" dirty="0"/>
              <a:t>. Тим самим </a:t>
            </a:r>
            <a:r>
              <a:rPr lang="ru-RU" sz="2800" b="1" dirty="0" err="1"/>
              <a:t>запобігає</a:t>
            </a:r>
            <a:r>
              <a:rPr lang="ru-RU" sz="2800" b="1" dirty="0"/>
              <a:t> </a:t>
            </a:r>
            <a:r>
              <a:rPr lang="ru-RU" sz="2800" b="1" dirty="0" err="1"/>
              <a:t>передчасне</a:t>
            </a:r>
            <a:r>
              <a:rPr lang="ru-RU" sz="2800" b="1" dirty="0"/>
              <a:t> </a:t>
            </a:r>
            <a:r>
              <a:rPr lang="ru-RU" sz="2800" b="1" dirty="0" err="1"/>
              <a:t>настання</a:t>
            </a:r>
            <a:r>
              <a:rPr lang="ru-RU" sz="2800" b="1" dirty="0"/>
              <a:t> </a:t>
            </a:r>
            <a:r>
              <a:rPr lang="ru-RU" sz="2800" b="1" dirty="0" err="1"/>
              <a:t>пологів</a:t>
            </a:r>
            <a:r>
              <a:rPr lang="ru-RU" sz="2800" b="1" dirty="0"/>
              <a:t> і </a:t>
            </a:r>
            <a:r>
              <a:rPr lang="ru-RU" sz="2800" b="1" dirty="0" err="1"/>
              <a:t>лактації</a:t>
            </a:r>
            <a:r>
              <a:rPr lang="ru-RU" sz="2800" b="1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838459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085584" cy="1483460"/>
          </a:xfrm>
        </p:spPr>
        <p:txBody>
          <a:bodyPr>
            <a:normAutofit/>
          </a:bodyPr>
          <a:lstStyle/>
          <a:p>
            <a:r>
              <a:rPr lang="ru-RU" sz="3600" dirty="0" err="1"/>
              <a:t>Взаємозв'язок</a:t>
            </a:r>
            <a:r>
              <a:rPr lang="ru-RU" sz="3600" dirty="0"/>
              <a:t> </a:t>
            </a:r>
            <a:r>
              <a:rPr lang="ru-RU" sz="3600" dirty="0" err="1"/>
              <a:t>гормонів</a:t>
            </a:r>
            <a:r>
              <a:rPr lang="ru-RU" sz="3600" dirty="0"/>
              <a:t> </a:t>
            </a:r>
            <a:r>
              <a:rPr lang="ru-RU" sz="3600" dirty="0" err="1"/>
              <a:t>матері</a:t>
            </a:r>
            <a:r>
              <a:rPr lang="ru-RU" sz="3600" dirty="0"/>
              <a:t>, </a:t>
            </a:r>
            <a:r>
              <a:rPr lang="ru-RU" sz="3600" dirty="0" err="1"/>
              <a:t>плаценти</a:t>
            </a:r>
            <a:r>
              <a:rPr lang="ru-RU" sz="3600" dirty="0"/>
              <a:t> і плода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611561" y="1772816"/>
            <a:ext cx="8424936" cy="4896544"/>
          </a:xfrm>
        </p:spPr>
        <p:txBody>
          <a:bodyPr>
            <a:normAutofit/>
          </a:bodyPr>
          <a:lstStyle/>
          <a:p>
            <a:r>
              <a:rPr lang="ru-RU" dirty="0"/>
              <a:t>При </a:t>
            </a:r>
            <a:r>
              <a:rPr lang="ru-RU" dirty="0" err="1"/>
              <a:t>вагітності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не </a:t>
            </a:r>
            <a:r>
              <a:rPr lang="ru-RU" dirty="0" err="1"/>
              <a:t>тільки</a:t>
            </a:r>
            <a:r>
              <a:rPr lang="ru-RU" dirty="0"/>
              <a:t> нова </a:t>
            </a:r>
            <a:r>
              <a:rPr lang="ru-RU" dirty="0" err="1"/>
              <a:t>ендокринна</a:t>
            </a:r>
            <a:r>
              <a:rPr lang="ru-RU" dirty="0"/>
              <a:t> </a:t>
            </a:r>
            <a:r>
              <a:rPr lang="ru-RU" dirty="0" err="1"/>
              <a:t>заліза</a:t>
            </a:r>
            <a:r>
              <a:rPr lang="ru-RU" dirty="0"/>
              <a:t> (плацента), але </a:t>
            </a:r>
            <a:r>
              <a:rPr lang="ru-RU" dirty="0">
                <a:solidFill>
                  <a:srgbClr val="FF0000"/>
                </a:solidFill>
              </a:rPr>
              <a:t>в </a:t>
            </a:r>
            <a:r>
              <a:rPr lang="ru-RU" dirty="0" err="1">
                <a:solidFill>
                  <a:srgbClr val="FF0000"/>
                </a:solidFill>
              </a:rPr>
              <a:t>цю</a:t>
            </a:r>
            <a:r>
              <a:rPr lang="ru-RU" dirty="0">
                <a:solidFill>
                  <a:srgbClr val="FF0000"/>
                </a:solidFill>
              </a:rPr>
              <a:t> систему </a:t>
            </a:r>
            <a:r>
              <a:rPr lang="ru-RU" dirty="0" err="1">
                <a:solidFill>
                  <a:srgbClr val="FF0000"/>
                </a:solidFill>
              </a:rPr>
              <a:t>підключається</a:t>
            </a:r>
            <a:r>
              <a:rPr lang="ru-RU" dirty="0">
                <a:solidFill>
                  <a:srgbClr val="FF0000"/>
                </a:solidFill>
              </a:rPr>
              <a:t> і </a:t>
            </a:r>
            <a:r>
              <a:rPr lang="ru-RU" dirty="0" err="1">
                <a:solidFill>
                  <a:srgbClr val="FF0000"/>
                </a:solidFill>
              </a:rPr>
              <a:t>плід</a:t>
            </a:r>
            <a:r>
              <a:rPr lang="ru-RU" dirty="0">
                <a:solidFill>
                  <a:srgbClr val="FF0000"/>
                </a:solidFill>
              </a:rPr>
              <a:t>.</a:t>
            </a:r>
            <a:r>
              <a:rPr lang="ru-RU" dirty="0"/>
              <a:t> І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вагітності</a:t>
            </a:r>
            <a:r>
              <a:rPr lang="ru-RU" dirty="0"/>
              <a:t>, пологи </a:t>
            </a:r>
            <a:r>
              <a:rPr lang="ru-RU" dirty="0" err="1"/>
              <a:t>контролюється</a:t>
            </a:r>
            <a:r>
              <a:rPr lang="ru-RU" dirty="0"/>
              <a:t> </a:t>
            </a:r>
            <a:r>
              <a:rPr lang="ru-RU" dirty="0" err="1"/>
              <a:t>спільної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активністю</a:t>
            </a:r>
            <a:r>
              <a:rPr lang="ru-RU" dirty="0"/>
              <a:t>.</a:t>
            </a:r>
          </a:p>
          <a:p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секретується</a:t>
            </a:r>
            <a:r>
              <a:rPr lang="ru-RU" dirty="0"/>
              <a:t> плацентою </a:t>
            </a:r>
            <a:r>
              <a:rPr lang="ru-RU" dirty="0">
                <a:solidFill>
                  <a:srgbClr val="FF0000"/>
                </a:solidFill>
              </a:rPr>
              <a:t>КРГ</a:t>
            </a:r>
            <a:r>
              <a:rPr lang="ru-RU" dirty="0"/>
              <a:t> </a:t>
            </a:r>
            <a:r>
              <a:rPr lang="ru-RU" dirty="0" err="1"/>
              <a:t>грає</a:t>
            </a:r>
            <a:r>
              <a:rPr lang="ru-RU" dirty="0"/>
              <a:t> </a:t>
            </a:r>
            <a:r>
              <a:rPr lang="ru-RU" dirty="0" err="1"/>
              <a:t>ключову</a:t>
            </a:r>
            <a:r>
              <a:rPr lang="ru-RU" dirty="0"/>
              <a:t> роль в </a:t>
            </a:r>
            <a:r>
              <a:rPr lang="ru-RU" dirty="0" err="1"/>
              <a:t>контролі</a:t>
            </a:r>
            <a:r>
              <a:rPr lang="ru-RU" dirty="0"/>
              <a:t> </a:t>
            </a:r>
            <a:r>
              <a:rPr lang="ru-RU" dirty="0" err="1"/>
              <a:t>термінів</a:t>
            </a:r>
            <a:r>
              <a:rPr lang="ru-RU" dirty="0"/>
              <a:t> </a:t>
            </a:r>
            <a:r>
              <a:rPr lang="ru-RU" dirty="0" err="1"/>
              <a:t>вагітності</a:t>
            </a:r>
            <a:r>
              <a:rPr lang="ru-RU" dirty="0"/>
              <a:t>.</a:t>
            </a:r>
          </a:p>
          <a:p>
            <a:r>
              <a:rPr lang="ru-RU" dirty="0" err="1"/>
              <a:t>Крім</a:t>
            </a:r>
            <a:r>
              <a:rPr lang="ru-RU" dirty="0"/>
              <a:t> того, плацента </a:t>
            </a:r>
            <a:r>
              <a:rPr lang="ru-RU" dirty="0" err="1"/>
              <a:t>проникна</a:t>
            </a:r>
            <a:r>
              <a:rPr lang="ru-RU" dirty="0"/>
              <a:t> для ряду </a:t>
            </a:r>
            <a:r>
              <a:rPr lang="ru-RU" dirty="0" err="1"/>
              <a:t>гормонів</a:t>
            </a:r>
            <a:r>
              <a:rPr lang="ru-RU" dirty="0"/>
              <a:t> плода, </a:t>
            </a:r>
            <a:r>
              <a:rPr lang="ru-RU" dirty="0" err="1"/>
              <a:t>які</a:t>
            </a:r>
            <a:r>
              <a:rPr lang="ru-RU" dirty="0"/>
              <a:t>, </a:t>
            </a:r>
            <a:r>
              <a:rPr lang="ru-RU" dirty="0" err="1"/>
              <a:t>потрапляючи</a:t>
            </a:r>
            <a:r>
              <a:rPr lang="ru-RU" dirty="0"/>
              <a:t> в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матері</a:t>
            </a:r>
            <a:r>
              <a:rPr lang="ru-RU" dirty="0"/>
              <a:t>, при </a:t>
            </a:r>
            <a:r>
              <a:rPr lang="ru-RU" dirty="0" err="1"/>
              <a:t>ряді</a:t>
            </a:r>
            <a:r>
              <a:rPr lang="ru-RU" dirty="0"/>
              <a:t> </a:t>
            </a:r>
            <a:r>
              <a:rPr lang="ru-RU" dirty="0" err="1"/>
              <a:t>патологій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ендокринної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покращувати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самопочуття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455045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8640960" cy="720080"/>
          </a:xfrm>
        </p:spPr>
        <p:txBody>
          <a:bodyPr>
            <a:normAutofit/>
          </a:bodyPr>
          <a:lstStyle/>
          <a:p>
            <a:r>
              <a:rPr lang="ru-RU" sz="3200" dirty="0" err="1"/>
              <a:t>Функція</a:t>
            </a:r>
            <a:r>
              <a:rPr lang="ru-RU" sz="3200" dirty="0"/>
              <a:t> </a:t>
            </a:r>
            <a:r>
              <a:rPr lang="ru-RU" sz="3200" dirty="0" err="1"/>
              <a:t>гормонів</a:t>
            </a:r>
            <a:r>
              <a:rPr lang="ru-RU" sz="3200" dirty="0"/>
              <a:t> в </a:t>
            </a:r>
            <a:r>
              <a:rPr lang="ru-RU" sz="3200" dirty="0" err="1"/>
              <a:t>організмі</a:t>
            </a:r>
            <a:r>
              <a:rPr lang="ru-RU" sz="3200" dirty="0"/>
              <a:t> </a:t>
            </a:r>
            <a:r>
              <a:rPr lang="ru-RU" sz="3200" dirty="0" err="1"/>
              <a:t>іншої</a:t>
            </a:r>
            <a:r>
              <a:rPr lang="ru-RU" sz="3200" dirty="0"/>
              <a:t> </a:t>
            </a:r>
            <a:r>
              <a:rPr lang="ru-RU" sz="3200" dirty="0" err="1"/>
              <a:t>статі</a:t>
            </a:r>
            <a:r>
              <a:rPr lang="ru-RU" sz="3200" dirty="0"/>
              <a:t> </a:t>
            </a:r>
            <a:endParaRPr lang="uk-UA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628800"/>
            <a:ext cx="4716016" cy="5112568"/>
          </a:xfrm>
        </p:spPr>
        <p:txBody>
          <a:bodyPr>
            <a:normAutofit/>
          </a:bodyPr>
          <a:lstStyle/>
          <a:p>
            <a:r>
              <a:rPr lang="ru-RU" dirty="0"/>
              <a:t>В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жінки</a:t>
            </a:r>
            <a:r>
              <a:rPr lang="ru-RU" dirty="0"/>
              <a:t> </a:t>
            </a:r>
            <a:r>
              <a:rPr lang="ru-RU" dirty="0" err="1"/>
              <a:t>андрогени</a:t>
            </a:r>
            <a:r>
              <a:rPr lang="ru-RU" dirty="0"/>
              <a:t>:</a:t>
            </a:r>
          </a:p>
          <a:p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мускулатури</a:t>
            </a:r>
            <a:r>
              <a:rPr lang="ru-RU" dirty="0"/>
              <a:t>,</a:t>
            </a:r>
          </a:p>
          <a:p>
            <a:r>
              <a:rPr lang="ru-RU" dirty="0" err="1"/>
              <a:t>беруть</a:t>
            </a:r>
            <a:r>
              <a:rPr lang="ru-RU" dirty="0"/>
              <a:t> участь </a:t>
            </a:r>
            <a:r>
              <a:rPr lang="ru-RU" dirty="0" err="1"/>
              <a:t>андрогени</a:t>
            </a:r>
            <a:r>
              <a:rPr lang="ru-RU" dirty="0"/>
              <a:t> і в </a:t>
            </a:r>
            <a:r>
              <a:rPr lang="ru-RU" dirty="0" err="1"/>
              <a:t>регуляції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вторинних</a:t>
            </a:r>
            <a:r>
              <a:rPr lang="ru-RU" dirty="0"/>
              <a:t> </a:t>
            </a:r>
            <a:r>
              <a:rPr lang="ru-RU" dirty="0" err="1"/>
              <a:t>статевих</a:t>
            </a:r>
            <a:r>
              <a:rPr lang="ru-RU" dirty="0"/>
              <a:t> </a:t>
            </a:r>
            <a:r>
              <a:rPr lang="ru-RU" dirty="0" err="1"/>
              <a:t>ознак</a:t>
            </a:r>
            <a:r>
              <a:rPr lang="ru-RU" dirty="0"/>
              <a:t> </a:t>
            </a:r>
            <a:r>
              <a:rPr lang="ru-RU" dirty="0" err="1"/>
              <a:t>жінки</a:t>
            </a:r>
            <a:r>
              <a:rPr lang="ru-RU" dirty="0"/>
              <a:t>, </a:t>
            </a:r>
            <a:r>
              <a:rPr lang="ru-RU" dirty="0" err="1"/>
              <a:t>оволосіння</a:t>
            </a:r>
            <a:r>
              <a:rPr lang="ru-RU" dirty="0"/>
              <a:t>,</a:t>
            </a:r>
          </a:p>
          <a:p>
            <a:r>
              <a:rPr lang="ru-RU" dirty="0" err="1"/>
              <a:t>забезпечують</a:t>
            </a:r>
            <a:r>
              <a:rPr lang="ru-RU" dirty="0"/>
              <a:t> нормально </a:t>
            </a:r>
            <a:r>
              <a:rPr lang="ru-RU" dirty="0" err="1"/>
              <a:t>збалансований</a:t>
            </a:r>
            <a:r>
              <a:rPr lang="ru-RU" dirty="0"/>
              <a:t> </a:t>
            </a:r>
            <a:r>
              <a:rPr lang="ru-RU" dirty="0" err="1"/>
              <a:t>біосинтез</a:t>
            </a:r>
            <a:r>
              <a:rPr lang="ru-RU" dirty="0"/>
              <a:t> </a:t>
            </a:r>
            <a:r>
              <a:rPr lang="ru-RU" dirty="0" err="1"/>
              <a:t>білків</a:t>
            </a:r>
            <a:r>
              <a:rPr lang="ru-RU" dirty="0"/>
              <a:t> у </a:t>
            </a:r>
            <a:r>
              <a:rPr lang="ru-RU" dirty="0" err="1"/>
              <a:t>всіх</a:t>
            </a:r>
            <a:r>
              <a:rPr lang="ru-RU" dirty="0"/>
              <a:t> органах </a:t>
            </a:r>
            <a:r>
              <a:rPr lang="ru-RU" dirty="0" err="1"/>
              <a:t>репродуктивної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572000" y="1412776"/>
            <a:ext cx="4248472" cy="5328592"/>
          </a:xfrm>
        </p:spPr>
        <p:txBody>
          <a:bodyPr>
            <a:normAutofit/>
          </a:bodyPr>
          <a:lstStyle/>
          <a:p>
            <a:r>
              <a:rPr lang="ru-RU" dirty="0"/>
              <a:t>В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чоловіка</a:t>
            </a:r>
            <a:r>
              <a:rPr lang="ru-RU" dirty="0"/>
              <a:t> </a:t>
            </a:r>
            <a:r>
              <a:rPr lang="ru-RU" dirty="0" err="1"/>
              <a:t>естрогени</a:t>
            </a:r>
            <a:r>
              <a:rPr lang="ru-RU" dirty="0"/>
              <a:t>:</a:t>
            </a:r>
          </a:p>
          <a:p>
            <a:r>
              <a:rPr lang="ru-RU" dirty="0" err="1"/>
              <a:t>Утворені</a:t>
            </a:r>
            <a:r>
              <a:rPr lang="ru-RU" dirty="0"/>
              <a:t> в </a:t>
            </a:r>
            <a:r>
              <a:rPr lang="ru-RU" dirty="0" err="1"/>
              <a:t>сім'яниках</a:t>
            </a:r>
            <a:r>
              <a:rPr lang="ru-RU" dirty="0"/>
              <a:t> </a:t>
            </a:r>
            <a:r>
              <a:rPr lang="ru-RU" dirty="0" err="1"/>
              <a:t>естрогени</a:t>
            </a:r>
            <a:r>
              <a:rPr lang="ru-RU" dirty="0"/>
              <a:t> </a:t>
            </a:r>
            <a:r>
              <a:rPr lang="ru-RU" dirty="0" err="1"/>
              <a:t>служать</a:t>
            </a:r>
            <a:r>
              <a:rPr lang="ru-RU" dirty="0"/>
              <a:t> </a:t>
            </a:r>
            <a:r>
              <a:rPr lang="ru-RU" dirty="0" err="1"/>
              <a:t>головним</a:t>
            </a:r>
            <a:r>
              <a:rPr lang="ru-RU" dirty="0"/>
              <a:t> чином для </a:t>
            </a:r>
            <a:r>
              <a:rPr lang="ru-RU" dirty="0" err="1"/>
              <a:t>пригнічення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 </a:t>
            </a:r>
            <a:r>
              <a:rPr lang="ru-RU" dirty="0" err="1"/>
              <a:t>андрогенів</a:t>
            </a:r>
            <a:r>
              <a:rPr lang="ru-RU" dirty="0"/>
              <a:t> шляхом </a:t>
            </a:r>
            <a:r>
              <a:rPr lang="ru-RU" dirty="0" err="1"/>
              <a:t>зворотного</a:t>
            </a:r>
            <a:r>
              <a:rPr lang="ru-RU" dirty="0"/>
              <a:t> </a:t>
            </a:r>
            <a:r>
              <a:rPr lang="ru-RU" dirty="0" err="1"/>
              <a:t>зв'язку</a:t>
            </a:r>
            <a:r>
              <a:rPr lang="ru-RU" dirty="0"/>
              <a:t> </a:t>
            </a:r>
            <a:r>
              <a:rPr lang="ru-RU" dirty="0" err="1"/>
              <a:t>аутокринно</a:t>
            </a:r>
            <a:r>
              <a:rPr lang="ru-RU" dirty="0"/>
              <a:t> в </a:t>
            </a:r>
            <a:r>
              <a:rPr lang="ru-RU" dirty="0" err="1"/>
              <a:t>клітинах</a:t>
            </a:r>
            <a:r>
              <a:rPr lang="ru-RU" dirty="0"/>
              <a:t> </a:t>
            </a:r>
            <a:r>
              <a:rPr lang="ru-RU" dirty="0" err="1"/>
              <a:t>Лейдіга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паракринно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 </a:t>
            </a:r>
            <a:r>
              <a:rPr lang="ru-RU" dirty="0" err="1"/>
              <a:t>Сертолі</a:t>
            </a:r>
            <a:r>
              <a:rPr lang="ru-RU" dirty="0"/>
              <a:t> на </a:t>
            </a:r>
            <a:r>
              <a:rPr lang="ru-RU" dirty="0" err="1"/>
              <a:t>клітини</a:t>
            </a:r>
            <a:r>
              <a:rPr lang="ru-RU" dirty="0"/>
              <a:t> </a:t>
            </a:r>
            <a:r>
              <a:rPr lang="ru-RU" dirty="0" err="1"/>
              <a:t>Лейдіга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3009387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4248472" cy="864096"/>
          </a:xfrm>
        </p:spPr>
        <p:txBody>
          <a:bodyPr>
            <a:normAutofit/>
          </a:bodyPr>
          <a:lstStyle/>
          <a:p>
            <a:r>
              <a:rPr lang="ru-RU" dirty="0" err="1"/>
              <a:t>Наднирники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1988840"/>
            <a:ext cx="8028384" cy="4608512"/>
          </a:xfrm>
        </p:spPr>
        <p:txBody>
          <a:bodyPr>
            <a:normAutofit/>
          </a:bodyPr>
          <a:lstStyle/>
          <a:p>
            <a:r>
              <a:rPr lang="ru-RU" b="1" dirty="0"/>
              <a:t>У </a:t>
            </a:r>
            <a:r>
              <a:rPr lang="ru-RU" b="1" dirty="0" err="1"/>
              <a:t>надниркових</a:t>
            </a:r>
            <a:r>
              <a:rPr lang="ru-RU" b="1" dirty="0"/>
              <a:t> </a:t>
            </a:r>
            <a:r>
              <a:rPr lang="ru-RU" b="1" dirty="0" err="1"/>
              <a:t>залозах</a:t>
            </a:r>
            <a:r>
              <a:rPr lang="ru-RU" b="1" dirty="0"/>
              <a:t> є </a:t>
            </a:r>
            <a:r>
              <a:rPr lang="ru-RU" b="1" dirty="0" err="1"/>
              <a:t>коркова</a:t>
            </a:r>
            <a:r>
              <a:rPr lang="ru-RU" b="1" dirty="0"/>
              <a:t> і </a:t>
            </a:r>
            <a:r>
              <a:rPr lang="ru-RU" b="1" dirty="0" err="1"/>
              <a:t>мозкова</a:t>
            </a:r>
            <a:r>
              <a:rPr lang="ru-RU" b="1" dirty="0"/>
              <a:t> </a:t>
            </a:r>
            <a:r>
              <a:rPr lang="ru-RU" b="1" dirty="0" err="1"/>
              <a:t>речовина</a:t>
            </a:r>
            <a:r>
              <a:rPr lang="ru-RU" b="1" dirty="0"/>
              <a:t>. </a:t>
            </a:r>
            <a:r>
              <a:rPr lang="ru-RU" b="1" dirty="0" err="1"/>
              <a:t>Їх</a:t>
            </a:r>
            <a:r>
              <a:rPr lang="ru-RU" b="1" dirty="0"/>
              <a:t> </a:t>
            </a:r>
            <a:r>
              <a:rPr lang="ru-RU" b="1" dirty="0" err="1"/>
              <a:t>гормональна</a:t>
            </a:r>
            <a:r>
              <a:rPr lang="ru-RU" b="1" dirty="0"/>
              <a:t> </a:t>
            </a:r>
            <a:r>
              <a:rPr lang="ru-RU" b="1" dirty="0" err="1"/>
              <a:t>активність</a:t>
            </a:r>
            <a:r>
              <a:rPr lang="ru-RU" b="1" dirty="0"/>
              <a:t> </a:t>
            </a:r>
            <a:r>
              <a:rPr lang="ru-RU" b="1" dirty="0" err="1"/>
              <a:t>регулюється</a:t>
            </a:r>
            <a:r>
              <a:rPr lang="ru-RU" b="1" dirty="0"/>
              <a:t> </a:t>
            </a:r>
            <a:r>
              <a:rPr lang="ru-RU" b="1" dirty="0" err="1">
                <a:solidFill>
                  <a:srgbClr val="FF0000"/>
                </a:solidFill>
              </a:rPr>
              <a:t>різними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механізмами</a:t>
            </a:r>
            <a:r>
              <a:rPr lang="ru-RU" b="1" dirty="0"/>
              <a:t>.</a:t>
            </a:r>
          </a:p>
          <a:p>
            <a:r>
              <a:rPr lang="ru-RU" b="1" dirty="0" err="1"/>
              <a:t>Гормони</a:t>
            </a:r>
            <a:r>
              <a:rPr lang="ru-RU" b="1" dirty="0"/>
              <a:t> кори </a:t>
            </a:r>
            <a:r>
              <a:rPr lang="ru-RU" b="1" dirty="0" err="1">
                <a:solidFill>
                  <a:srgbClr val="FF0000"/>
                </a:solidFill>
              </a:rPr>
              <a:t>стероїди</a:t>
            </a:r>
            <a:r>
              <a:rPr lang="ru-RU" b="1" dirty="0"/>
              <a:t>.</a:t>
            </a:r>
          </a:p>
          <a:p>
            <a:r>
              <a:rPr lang="ru-RU" b="1" dirty="0" err="1"/>
              <a:t>Корковаречовина</a:t>
            </a:r>
            <a:r>
              <a:rPr lang="ru-RU" b="1" dirty="0"/>
              <a:t> </a:t>
            </a:r>
            <a:r>
              <a:rPr lang="ru-RU" b="1" dirty="0" err="1"/>
              <a:t>регулюється</a:t>
            </a:r>
            <a:r>
              <a:rPr lang="ru-RU" b="1" dirty="0"/>
              <a:t> АКТГ </a:t>
            </a:r>
            <a:r>
              <a:rPr lang="ru-RU" b="1" dirty="0" err="1"/>
              <a:t>аденогіпофіза</a:t>
            </a:r>
            <a:r>
              <a:rPr lang="ru-RU" b="1" dirty="0"/>
              <a:t> (див. Рис.) За принципом </a:t>
            </a:r>
            <a:r>
              <a:rPr lang="ru-RU" b="1" dirty="0" err="1"/>
              <a:t>зворотного</a:t>
            </a:r>
            <a:r>
              <a:rPr lang="ru-RU" b="1" dirty="0"/>
              <a:t> </a:t>
            </a:r>
            <a:r>
              <a:rPr lang="ru-RU" b="1" dirty="0" err="1"/>
              <a:t>зв'язку</a:t>
            </a:r>
            <a:r>
              <a:rPr lang="ru-RU" b="1" dirty="0"/>
              <a:t>.</a:t>
            </a:r>
          </a:p>
          <a:p>
            <a:r>
              <a:rPr lang="ru-RU" b="1" dirty="0" err="1"/>
              <a:t>Наприклад</a:t>
            </a:r>
            <a:r>
              <a:rPr lang="ru-RU" b="1" dirty="0"/>
              <a:t>, </a:t>
            </a:r>
            <a:r>
              <a:rPr lang="ru-RU" b="1" dirty="0" err="1"/>
              <a:t>збільшення</a:t>
            </a:r>
            <a:r>
              <a:rPr lang="ru-RU" b="1" dirty="0"/>
              <a:t> кортизолу в </a:t>
            </a:r>
            <a:r>
              <a:rPr lang="ru-RU" b="1" dirty="0" err="1"/>
              <a:t>крові</a:t>
            </a:r>
            <a:r>
              <a:rPr lang="ru-RU" b="1" dirty="0"/>
              <a:t> через </a:t>
            </a:r>
            <a:r>
              <a:rPr lang="ru-RU" b="1" dirty="0" err="1"/>
              <a:t>гіпоталамо-гіпофізарним</a:t>
            </a:r>
            <a:r>
              <a:rPr lang="ru-RU" b="1" dirty="0"/>
              <a:t> </a:t>
            </a:r>
            <a:r>
              <a:rPr lang="ru-RU" b="1" dirty="0" err="1"/>
              <a:t>механізми</a:t>
            </a:r>
            <a:r>
              <a:rPr lang="ru-RU" b="1" dirty="0"/>
              <a:t> </a:t>
            </a:r>
            <a:r>
              <a:rPr lang="ru-RU" b="1" dirty="0" err="1"/>
              <a:t>гальмує</a:t>
            </a:r>
            <a:r>
              <a:rPr lang="ru-RU" b="1" dirty="0"/>
              <a:t> свою </a:t>
            </a:r>
            <a:r>
              <a:rPr lang="ru-RU" b="1" dirty="0" err="1"/>
              <a:t>освіту</a:t>
            </a:r>
            <a:r>
              <a:rPr lang="ru-RU" b="1" dirty="0"/>
              <a:t>. </a:t>
            </a:r>
            <a:r>
              <a:rPr lang="ru-RU" b="1" dirty="0" err="1"/>
              <a:t>Зниження</a:t>
            </a:r>
            <a:r>
              <a:rPr lang="ru-RU" b="1" dirty="0"/>
              <a:t> </a:t>
            </a:r>
            <a:r>
              <a:rPr lang="ru-RU" b="1" dirty="0" err="1"/>
              <a:t>рівня</a:t>
            </a:r>
            <a:r>
              <a:rPr lang="ru-RU" b="1" dirty="0"/>
              <a:t> гормону в </a:t>
            </a:r>
            <a:r>
              <a:rPr lang="ru-RU" b="1" dirty="0" err="1"/>
              <a:t>крові</a:t>
            </a:r>
            <a:r>
              <a:rPr lang="ru-RU" b="1" dirty="0"/>
              <a:t> - </a:t>
            </a:r>
            <a:r>
              <a:rPr lang="ru-RU" b="1" dirty="0" err="1"/>
              <a:t>стимулює</a:t>
            </a:r>
            <a:r>
              <a:rPr lang="ru-RU" b="1" dirty="0"/>
              <a:t> синтез АКТГ і свою </a:t>
            </a:r>
            <a:r>
              <a:rPr lang="ru-RU" b="1" dirty="0" err="1"/>
              <a:t>освіту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581561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8784975" cy="648072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effectLst/>
              </a:rPr>
              <a:t>Гормони</a:t>
            </a:r>
            <a:r>
              <a:rPr lang="ru-RU" dirty="0">
                <a:effectLst/>
              </a:rPr>
              <a:t> кори </a:t>
            </a:r>
            <a:r>
              <a:rPr lang="ru-RU" dirty="0" err="1">
                <a:effectLst/>
              </a:rPr>
              <a:t>наднирників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628800"/>
            <a:ext cx="8748464" cy="5112568"/>
          </a:xfrm>
        </p:spPr>
        <p:txBody>
          <a:bodyPr>
            <a:norm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У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кірковій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речовині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наднирників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можна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виявити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близько</a:t>
            </a:r>
            <a:r>
              <a:rPr lang="ru-RU" dirty="0">
                <a:latin typeface="Arial" pitchFamily="34" charset="0"/>
                <a:cs typeface="Arial" pitchFamily="34" charset="0"/>
              </a:rPr>
              <a:t> 40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сполук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які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можна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розділити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три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типи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гормонів</a:t>
            </a:r>
            <a:r>
              <a:rPr lang="ru-RU" dirty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dirty="0" err="1">
                <a:latin typeface="Arial" pitchFamily="34" charset="0"/>
                <a:cs typeface="Arial" pitchFamily="34" charset="0"/>
              </a:rPr>
              <a:t>глюкокортикоїди</a:t>
            </a:r>
            <a:r>
              <a:rPr lang="ru-RU" dirty="0">
                <a:latin typeface="Arial" pitchFamily="34" charset="0"/>
                <a:cs typeface="Arial" pitchFamily="34" charset="0"/>
              </a:rPr>
              <a:t> (кортизол),</a:t>
            </a:r>
          </a:p>
          <a:p>
            <a:r>
              <a:rPr lang="ru-RU" dirty="0" err="1">
                <a:latin typeface="Arial" pitchFamily="34" charset="0"/>
                <a:cs typeface="Arial" pitchFamily="34" charset="0"/>
              </a:rPr>
              <a:t>мінералкортікоіди</a:t>
            </a:r>
            <a:r>
              <a:rPr lang="ru-RU" dirty="0">
                <a:latin typeface="Arial" pitchFamily="34" charset="0"/>
                <a:cs typeface="Arial" pitchFamily="34" charset="0"/>
              </a:rPr>
              <a:t> (альдостерон),</a:t>
            </a:r>
          </a:p>
          <a:p>
            <a:r>
              <a:rPr lang="ru-RU" dirty="0" err="1">
                <a:latin typeface="Arial" pitchFamily="34" charset="0"/>
                <a:cs typeface="Arial" pitchFamily="34" charset="0"/>
              </a:rPr>
              <a:t>статеві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гормони</a:t>
            </a:r>
            <a:r>
              <a:rPr lang="ru-RU" dirty="0">
                <a:latin typeface="Arial" pitchFamily="34" charset="0"/>
                <a:cs typeface="Arial" pitchFamily="34" charset="0"/>
              </a:rPr>
              <a:t> (як у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чоловіків</a:t>
            </a:r>
            <a:r>
              <a:rPr lang="ru-RU" dirty="0">
                <a:latin typeface="Arial" pitchFamily="34" charset="0"/>
                <a:cs typeface="Arial" pitchFamily="34" charset="0"/>
              </a:rPr>
              <a:t>, так і у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жінок</a:t>
            </a:r>
            <a:r>
              <a:rPr lang="ru-RU" dirty="0">
                <a:latin typeface="Arial" pitchFamily="34" charset="0"/>
                <a:cs typeface="Arial" pitchFamily="34" charset="0"/>
              </a:rPr>
              <a:t> в основному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продукуються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андрогени</a:t>
            </a:r>
            <a:r>
              <a:rPr lang="ru-RU" dirty="0">
                <a:latin typeface="Arial" pitchFamily="34" charset="0"/>
                <a:cs typeface="Arial" pitchFamily="34" charset="0"/>
              </a:rPr>
              <a:t>).</a:t>
            </a:r>
          </a:p>
        </p:txBody>
      </p:sp>
    </p:spTree>
    <p:extLst>
      <p:ext uri="{BB962C8B-B14F-4D97-AF65-F5344CB8AC3E}">
        <p14:creationId xmlns="" xmlns:p14="http://schemas.microsoft.com/office/powerpoint/2010/main" val="3985044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>
          <a:xfrm>
            <a:off x="683568" y="332656"/>
            <a:ext cx="5184576" cy="1728192"/>
          </a:xfrm>
        </p:spPr>
        <p:txBody>
          <a:bodyPr>
            <a:noAutofit/>
          </a:bodyPr>
          <a:lstStyle/>
          <a:p>
            <a:pPr eaLnBrk="1" hangingPunct="1"/>
            <a:r>
              <a:rPr lang="ru-RU" sz="2800" b="1" dirty="0" err="1">
                <a:solidFill>
                  <a:schemeClr val="tx1"/>
                </a:solidFill>
                <a:latin typeface="+mn-lt"/>
              </a:rPr>
              <a:t>Циркадианний</a:t>
            </a:r>
            <a:r>
              <a:rPr lang="ru-RU" sz="2800" b="1" dirty="0">
                <a:solidFill>
                  <a:schemeClr val="tx1"/>
                </a:solidFill>
                <a:latin typeface="+mn-lt"/>
              </a:rPr>
              <a:t> ритм </a:t>
            </a:r>
            <a:r>
              <a:rPr lang="ru-RU" sz="2800" b="1" dirty="0" err="1">
                <a:solidFill>
                  <a:schemeClr val="tx1"/>
                </a:solidFill>
                <a:latin typeface="+mn-lt"/>
              </a:rPr>
              <a:t>продукції</a:t>
            </a:r>
            <a:r>
              <a:rPr lang="ru-RU" sz="2800" b="1" dirty="0">
                <a:solidFill>
                  <a:schemeClr val="tx1"/>
                </a:solidFill>
                <a:latin typeface="+mn-lt"/>
              </a:rPr>
              <a:t> кортизолу</a:t>
            </a:r>
            <a:r>
              <a:rPr lang="ru-RU" sz="2800" b="1" dirty="0">
                <a:latin typeface="+mn-lt"/>
              </a:rPr>
              <a:t> </a:t>
            </a:r>
          </a:p>
        </p:txBody>
      </p:sp>
      <p:sp>
        <p:nvSpPr>
          <p:cNvPr id="17411" name="Rectangle 6"/>
          <p:cNvSpPr>
            <a:spLocks noGrp="1" noChangeArrowheads="1"/>
          </p:cNvSpPr>
          <p:nvPr>
            <p:ph sz="quarter" idx="14"/>
          </p:nvPr>
        </p:nvSpPr>
        <p:spPr>
          <a:xfrm>
            <a:off x="755576" y="1700808"/>
            <a:ext cx="8100392" cy="388843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доби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синтезу і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секреції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кортизолу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істотно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змінюється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На мембранах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чутливих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до кортизолу,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виявлено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типів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рецепторів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«Гормон-рецепторное»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взаємодія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сприяє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стероїду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транскрипцію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РНК, синтез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нових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білків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чим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забезпечується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різноманітність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впливів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гормону.</a:t>
            </a:r>
          </a:p>
          <a:p>
            <a:pPr>
              <a:lnSpc>
                <a:spcPct val="90000"/>
              </a:lnSpc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 Даний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ефект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гормону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проявляється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і при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ембріональної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диференціювання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805501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404664"/>
            <a:ext cx="4536503" cy="936104"/>
          </a:xfrm>
        </p:spPr>
        <p:txBody>
          <a:bodyPr>
            <a:normAutofit/>
          </a:bodyPr>
          <a:lstStyle/>
          <a:p>
            <a:r>
              <a:rPr lang="uk-UA" dirty="0" err="1"/>
              <a:t>Глюкокортикоїди</a:t>
            </a:r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1916832"/>
            <a:ext cx="8748464" cy="4824536"/>
          </a:xfrm>
        </p:spPr>
        <p:txBody>
          <a:bodyPr>
            <a:normAutofit/>
          </a:bodyPr>
          <a:lstStyle/>
          <a:p>
            <a:r>
              <a:rPr lang="ru-RU" i="1" dirty="0"/>
              <a:t>Кортизол </a:t>
            </a:r>
            <a:r>
              <a:rPr lang="ru-RU" i="1" dirty="0" err="1"/>
              <a:t>впливає</a:t>
            </a:r>
            <a:r>
              <a:rPr lang="ru-RU" i="1" dirty="0"/>
              <a:t> і на </a:t>
            </a:r>
            <a:r>
              <a:rPr lang="ru-RU" i="1" dirty="0" err="1"/>
              <a:t>інші</a:t>
            </a:r>
            <a:r>
              <a:rPr lang="ru-RU" i="1" dirty="0"/>
              <a:t> </a:t>
            </a:r>
            <a:r>
              <a:rPr lang="ru-RU" i="1" dirty="0" err="1"/>
              <a:t>види</a:t>
            </a:r>
            <a:r>
              <a:rPr lang="ru-RU" i="1" dirty="0"/>
              <a:t> </a:t>
            </a:r>
            <a:r>
              <a:rPr lang="ru-RU" i="1" dirty="0" err="1"/>
              <a:t>метаболізму</a:t>
            </a:r>
            <a:r>
              <a:rPr lang="ru-RU" i="1" dirty="0"/>
              <a:t>, </a:t>
            </a:r>
            <a:r>
              <a:rPr lang="ru-RU" i="1" dirty="0" err="1"/>
              <a:t>що</a:t>
            </a:r>
            <a:r>
              <a:rPr lang="ru-RU" i="1" dirty="0"/>
              <a:t> </a:t>
            </a:r>
            <a:r>
              <a:rPr lang="ru-RU" i="1" dirty="0" err="1"/>
              <a:t>багато</a:t>
            </a:r>
            <a:r>
              <a:rPr lang="ru-RU" i="1" dirty="0"/>
              <a:t> в </a:t>
            </a:r>
            <a:r>
              <a:rPr lang="ru-RU" i="1" dirty="0" err="1"/>
              <a:t>чому</a:t>
            </a:r>
            <a:r>
              <a:rPr lang="ru-RU" i="1" dirty="0"/>
              <a:t> </a:t>
            </a:r>
            <a:r>
              <a:rPr lang="ru-RU" i="1" dirty="0" err="1"/>
              <a:t>визначається</a:t>
            </a:r>
            <a:r>
              <a:rPr lang="ru-RU" i="1" dirty="0"/>
              <a:t> </a:t>
            </a:r>
            <a:r>
              <a:rPr lang="ru-RU" i="1" dirty="0" err="1"/>
              <a:t>рівнем</a:t>
            </a:r>
            <a:r>
              <a:rPr lang="ru-RU" i="1" dirty="0"/>
              <a:t> гормону в </a:t>
            </a:r>
            <a:r>
              <a:rPr lang="ru-RU" i="1" dirty="0" err="1"/>
              <a:t>крові</a:t>
            </a:r>
            <a:r>
              <a:rPr lang="ru-RU" i="1" dirty="0"/>
              <a:t>.</a:t>
            </a:r>
          </a:p>
          <a:p>
            <a:r>
              <a:rPr lang="ru-RU" i="1" dirty="0"/>
              <a:t>У </a:t>
            </a:r>
            <a:r>
              <a:rPr lang="ru-RU" i="1" dirty="0" err="1"/>
              <a:t>невеликій</a:t>
            </a:r>
            <a:r>
              <a:rPr lang="ru-RU" i="1" dirty="0"/>
              <a:t> </a:t>
            </a:r>
            <a:r>
              <a:rPr lang="ru-RU" i="1" dirty="0" err="1"/>
              <a:t>концентрації</a:t>
            </a:r>
            <a:r>
              <a:rPr lang="ru-RU" i="1" dirty="0"/>
              <a:t> </a:t>
            </a:r>
            <a:r>
              <a:rPr lang="ru-RU" i="1" dirty="0" err="1"/>
              <a:t>глюкокортикоїди</a:t>
            </a:r>
            <a:r>
              <a:rPr lang="ru-RU" i="1" dirty="0"/>
              <a:t> </a:t>
            </a:r>
            <a:r>
              <a:rPr lang="ru-RU" i="1" dirty="0" err="1"/>
              <a:t>активують</a:t>
            </a:r>
            <a:r>
              <a:rPr lang="ru-RU" i="1" dirty="0"/>
              <a:t>, а у </a:t>
            </a:r>
            <a:r>
              <a:rPr lang="ru-RU" i="1" dirty="0" err="1"/>
              <a:t>великій</a:t>
            </a:r>
            <a:r>
              <a:rPr lang="ru-RU" i="1" dirty="0"/>
              <a:t>, </a:t>
            </a:r>
            <a:r>
              <a:rPr lang="ru-RU" i="1" dirty="0" err="1"/>
              <a:t>навпаки</a:t>
            </a:r>
            <a:r>
              <a:rPr lang="ru-RU" i="1" dirty="0"/>
              <a:t>, </a:t>
            </a:r>
            <a:r>
              <a:rPr lang="ru-RU" i="1" dirty="0" err="1"/>
              <a:t>пригнічують</a:t>
            </a:r>
            <a:r>
              <a:rPr lang="ru-RU" i="1" dirty="0"/>
              <a:t> </a:t>
            </a:r>
            <a:r>
              <a:rPr lang="ru-RU" i="1" dirty="0" err="1"/>
              <a:t>імунні</a:t>
            </a:r>
            <a:r>
              <a:rPr lang="ru-RU" i="1" dirty="0"/>
              <a:t> </a:t>
            </a:r>
            <a:r>
              <a:rPr lang="ru-RU" i="1" dirty="0" err="1"/>
              <a:t>механізми</a:t>
            </a:r>
            <a:r>
              <a:rPr lang="ru-RU" i="1" dirty="0"/>
              <a:t> </a:t>
            </a:r>
            <a:r>
              <a:rPr lang="ru-RU" i="1" dirty="0" err="1"/>
              <a:t>організму</a:t>
            </a:r>
            <a:r>
              <a:rPr lang="ru-RU" i="1" dirty="0"/>
              <a:t>.</a:t>
            </a:r>
          </a:p>
          <a:p>
            <a:r>
              <a:rPr lang="ru-RU" i="1" dirty="0" err="1"/>
              <a:t>Високий</a:t>
            </a:r>
            <a:r>
              <a:rPr lang="ru-RU" i="1" dirty="0"/>
              <a:t> </a:t>
            </a:r>
            <a:r>
              <a:rPr lang="ru-RU" i="1" dirty="0" err="1"/>
              <a:t>рівень</a:t>
            </a:r>
            <a:r>
              <a:rPr lang="ru-RU" i="1" dirty="0"/>
              <a:t> кортизолу в </a:t>
            </a:r>
            <a:r>
              <a:rPr lang="ru-RU" i="1" dirty="0" err="1"/>
              <a:t>крові</a:t>
            </a:r>
            <a:r>
              <a:rPr lang="ru-RU" i="1" dirty="0"/>
              <a:t>, </a:t>
            </a:r>
            <a:r>
              <a:rPr lang="ru-RU" i="1" dirty="0" err="1"/>
              <a:t>приводячи</a:t>
            </a:r>
            <a:r>
              <a:rPr lang="ru-RU" i="1" dirty="0"/>
              <a:t> до </a:t>
            </a:r>
            <a:r>
              <a:rPr lang="ru-RU" i="1" dirty="0" err="1"/>
              <a:t>використання</a:t>
            </a:r>
            <a:r>
              <a:rPr lang="ru-RU" i="1" dirty="0"/>
              <a:t> </a:t>
            </a:r>
            <a:r>
              <a:rPr lang="ru-RU" i="1" dirty="0" err="1"/>
              <a:t>амінокислот</a:t>
            </a:r>
            <a:r>
              <a:rPr lang="ru-RU" i="1" dirty="0"/>
              <a:t> для </a:t>
            </a:r>
            <a:r>
              <a:rPr lang="ru-RU" i="1" dirty="0" err="1"/>
              <a:t>утворення</a:t>
            </a:r>
            <a:r>
              <a:rPr lang="ru-RU" i="1" dirty="0"/>
              <a:t> </a:t>
            </a:r>
            <a:r>
              <a:rPr lang="ru-RU" i="1" dirty="0" err="1"/>
              <a:t>глюкози</a:t>
            </a:r>
            <a:r>
              <a:rPr lang="ru-RU" i="1" dirty="0"/>
              <a:t>, </a:t>
            </a:r>
            <a:r>
              <a:rPr lang="ru-RU" i="1" dirty="0" err="1"/>
              <a:t>надає</a:t>
            </a:r>
            <a:r>
              <a:rPr lang="ru-RU" i="1" dirty="0"/>
              <a:t> </a:t>
            </a:r>
            <a:r>
              <a:rPr lang="ru-RU" i="1" dirty="0" err="1"/>
              <a:t>антіанаболіческое</a:t>
            </a:r>
            <a:r>
              <a:rPr lang="ru-RU" i="1" dirty="0"/>
              <a:t> </a:t>
            </a:r>
            <a:r>
              <a:rPr lang="ru-RU" i="1" dirty="0" err="1"/>
              <a:t>дію</a:t>
            </a:r>
            <a:r>
              <a:rPr lang="ru-RU" i="1" dirty="0"/>
              <a:t>. Особливо сильно </a:t>
            </a:r>
            <a:r>
              <a:rPr lang="ru-RU" i="1" dirty="0" err="1"/>
              <a:t>знижується</a:t>
            </a:r>
            <a:r>
              <a:rPr lang="ru-RU" i="1" dirty="0"/>
              <a:t> синтез </a:t>
            </a:r>
            <a:r>
              <a:rPr lang="ru-RU" i="1" dirty="0" err="1"/>
              <a:t>м'язових</a:t>
            </a:r>
            <a:r>
              <a:rPr lang="ru-RU" i="1" dirty="0"/>
              <a:t> </a:t>
            </a:r>
            <a:r>
              <a:rPr lang="ru-RU" i="1" dirty="0" err="1"/>
              <a:t>білків</a:t>
            </a:r>
            <a:r>
              <a:rPr lang="ru-RU" i="1" dirty="0"/>
              <a:t>. При </a:t>
            </a:r>
            <a:r>
              <a:rPr lang="ru-RU" i="1" dirty="0" err="1"/>
              <a:t>цьому</a:t>
            </a:r>
            <a:r>
              <a:rPr lang="ru-RU" i="1" dirty="0"/>
              <a:t> </a:t>
            </a:r>
            <a:r>
              <a:rPr lang="ru-RU" i="1" dirty="0" err="1"/>
              <a:t>може</a:t>
            </a:r>
            <a:r>
              <a:rPr lang="ru-RU" i="1" dirty="0"/>
              <a:t> </a:t>
            </a:r>
            <a:r>
              <a:rPr lang="ru-RU" i="1" dirty="0" err="1"/>
              <a:t>виявлятися</a:t>
            </a:r>
            <a:r>
              <a:rPr lang="ru-RU" i="1" dirty="0"/>
              <a:t> і катаболический </a:t>
            </a:r>
            <a:r>
              <a:rPr lang="ru-RU" i="1" dirty="0" err="1"/>
              <a:t>ефект</a:t>
            </a:r>
            <a:r>
              <a:rPr lang="ru-RU" i="1" dirty="0"/>
              <a:t> - </a:t>
            </a:r>
            <a:r>
              <a:rPr lang="ru-RU" i="1" dirty="0" err="1"/>
              <a:t>розщеплення</a:t>
            </a:r>
            <a:r>
              <a:rPr lang="ru-RU" i="1" dirty="0"/>
              <a:t> </a:t>
            </a:r>
            <a:r>
              <a:rPr lang="ru-RU" i="1" dirty="0" err="1"/>
              <a:t>м'язових</a:t>
            </a:r>
            <a:r>
              <a:rPr lang="ru-RU" i="1" dirty="0"/>
              <a:t> </a:t>
            </a:r>
            <a:r>
              <a:rPr lang="ru-RU" i="1" dirty="0" err="1"/>
              <a:t>білків</a:t>
            </a:r>
            <a:r>
              <a:rPr lang="ru-RU" i="1" dirty="0"/>
              <a:t> для </a:t>
            </a:r>
            <a:r>
              <a:rPr lang="ru-RU" i="1" dirty="0" err="1"/>
              <a:t>вивільнення</a:t>
            </a:r>
            <a:r>
              <a:rPr lang="ru-RU" i="1" dirty="0"/>
              <a:t> з них </a:t>
            </a:r>
            <a:r>
              <a:rPr lang="ru-RU" i="1" dirty="0" err="1"/>
              <a:t>амінокислот</a:t>
            </a:r>
            <a:r>
              <a:rPr lang="ru-RU" i="1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940541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786416"/>
          </a:xfrm>
        </p:spPr>
        <p:txBody>
          <a:bodyPr>
            <a:normAutofit/>
          </a:bodyPr>
          <a:lstStyle/>
          <a:p>
            <a:r>
              <a:rPr lang="ru-RU" sz="3200" dirty="0" err="1"/>
              <a:t>Мінералкортикоїди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484784"/>
            <a:ext cx="8712968" cy="4968552"/>
          </a:xfrm>
        </p:spPr>
        <p:txBody>
          <a:bodyPr>
            <a:normAutofit/>
          </a:bodyPr>
          <a:lstStyle/>
          <a:p>
            <a:r>
              <a:rPr lang="ru-RU" dirty="0" err="1"/>
              <a:t>Мінералкортикоїди</a:t>
            </a:r>
            <a:r>
              <a:rPr lang="ru-RU" dirty="0"/>
              <a:t> (</a:t>
            </a:r>
            <a:r>
              <a:rPr lang="ru-RU" dirty="0">
                <a:solidFill>
                  <a:srgbClr val="FF0000"/>
                </a:solidFill>
              </a:rPr>
              <a:t>альдостерон</a:t>
            </a:r>
            <a:r>
              <a:rPr lang="ru-RU" dirty="0"/>
              <a:t>) </a:t>
            </a:r>
            <a:r>
              <a:rPr lang="ru-RU" dirty="0" err="1"/>
              <a:t>секритуються</a:t>
            </a:r>
            <a:r>
              <a:rPr lang="ru-RU" dirty="0"/>
              <a:t> в </a:t>
            </a:r>
            <a:r>
              <a:rPr lang="ru-RU" dirty="0" err="1"/>
              <a:t>клубочковій</a:t>
            </a:r>
            <a:r>
              <a:rPr lang="ru-RU" dirty="0"/>
              <a:t> </a:t>
            </a:r>
            <a:r>
              <a:rPr lang="ru-RU" dirty="0" err="1"/>
              <a:t>зоні</a:t>
            </a:r>
            <a:r>
              <a:rPr lang="ru-RU" dirty="0"/>
              <a:t> кори.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107504" y="2204864"/>
            <a:ext cx="9036496" cy="4248472"/>
          </a:xfrm>
        </p:spPr>
        <p:txBody>
          <a:bodyPr>
            <a:normAutofit/>
          </a:bodyPr>
          <a:lstStyle/>
          <a:p>
            <a:r>
              <a:rPr lang="ru-RU" dirty="0" err="1"/>
              <a:t>Клітини</a:t>
            </a:r>
            <a:r>
              <a:rPr lang="ru-RU" dirty="0"/>
              <a:t> </a:t>
            </a:r>
            <a:r>
              <a:rPr lang="ru-RU" dirty="0" err="1"/>
              <a:t>клубочкової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регуляцією</a:t>
            </a:r>
            <a:r>
              <a:rPr lang="ru-RU" dirty="0"/>
              <a:t> як АКТГ, так і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/>
              <a:t>власних</a:t>
            </a:r>
            <a:r>
              <a:rPr lang="ru-RU" dirty="0"/>
              <a:t> </a:t>
            </a:r>
            <a:r>
              <a:rPr lang="ru-RU" dirty="0" err="1"/>
              <a:t>механізмів</a:t>
            </a:r>
            <a:r>
              <a:rPr lang="ru-RU" dirty="0"/>
              <a:t>.</a:t>
            </a:r>
          </a:p>
          <a:p>
            <a:r>
              <a:rPr lang="ru-RU" dirty="0"/>
              <a:t>До них </a:t>
            </a:r>
            <a:r>
              <a:rPr lang="ru-RU" dirty="0" err="1"/>
              <a:t>відносяться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периферичні</a:t>
            </a:r>
            <a:r>
              <a:rPr lang="ru-RU" dirty="0"/>
              <a:t> </a:t>
            </a:r>
            <a:r>
              <a:rPr lang="ru-RU" dirty="0" err="1"/>
              <a:t>гормони</a:t>
            </a:r>
            <a:r>
              <a:rPr lang="ru-RU" dirty="0"/>
              <a:t>, як </a:t>
            </a:r>
            <a:r>
              <a:rPr lang="ru-RU" dirty="0" err="1"/>
              <a:t>ангіотензин</a:t>
            </a:r>
            <a:r>
              <a:rPr lang="ru-RU" dirty="0"/>
              <a:t> </a:t>
            </a:r>
            <a:r>
              <a:rPr lang="en-US" dirty="0"/>
              <a:t>II, </a:t>
            </a:r>
            <a:r>
              <a:rPr lang="ru-RU" dirty="0"/>
              <a:t>простагландин Е, </a:t>
            </a:r>
            <a:r>
              <a:rPr lang="ru-RU" dirty="0" err="1"/>
              <a:t>висока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в </a:t>
            </a:r>
            <a:r>
              <a:rPr lang="ru-RU" dirty="0" err="1"/>
              <a:t>крові</a:t>
            </a:r>
            <a:r>
              <a:rPr lang="ru-RU" dirty="0"/>
              <a:t> К + і </a:t>
            </a:r>
            <a:r>
              <a:rPr lang="ru-RU" dirty="0" err="1"/>
              <a:t>низька</a:t>
            </a:r>
            <a:r>
              <a:rPr lang="ru-RU" dirty="0"/>
              <a:t> - </a:t>
            </a:r>
            <a:r>
              <a:rPr lang="en-US" dirty="0"/>
              <a:t>Na +.</a:t>
            </a:r>
          </a:p>
          <a:p>
            <a:r>
              <a:rPr lang="ru-RU" dirty="0"/>
              <a:t>І </a:t>
            </a:r>
            <a:r>
              <a:rPr lang="ru-RU" dirty="0" err="1"/>
              <a:t>хоча</a:t>
            </a:r>
            <a:r>
              <a:rPr lang="ru-RU" dirty="0"/>
              <a:t> в </a:t>
            </a:r>
            <a:r>
              <a:rPr lang="ru-RU" dirty="0" err="1"/>
              <a:t>нормі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 </a:t>
            </a:r>
            <a:r>
              <a:rPr lang="ru-RU" dirty="0" err="1"/>
              <a:t>клубочкової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чутливі</a:t>
            </a:r>
            <a:r>
              <a:rPr lang="ru-RU" dirty="0"/>
              <a:t> до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ангіотензину</a:t>
            </a:r>
            <a:r>
              <a:rPr lang="ru-RU" dirty="0"/>
              <a:t> </a:t>
            </a:r>
            <a:r>
              <a:rPr lang="en-US" dirty="0"/>
              <a:t>II, </a:t>
            </a:r>
            <a:r>
              <a:rPr lang="ru-RU" dirty="0" err="1"/>
              <a:t>ніж</a:t>
            </a:r>
            <a:r>
              <a:rPr lang="ru-RU" dirty="0"/>
              <a:t> АКТГ, але 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цілісного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для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минералкортикоидов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і </a:t>
            </a:r>
            <a:r>
              <a:rPr lang="ru-RU" dirty="0" err="1"/>
              <a:t>вплив</a:t>
            </a:r>
            <a:r>
              <a:rPr lang="ru-RU" dirty="0"/>
              <a:t> АКТГ (</a:t>
            </a:r>
            <a:r>
              <a:rPr lang="ru-RU" dirty="0" err="1"/>
              <a:t>проявляється</a:t>
            </a:r>
            <a:r>
              <a:rPr lang="ru-RU" dirty="0"/>
              <a:t> </a:t>
            </a:r>
            <a:r>
              <a:rPr lang="ru-RU" dirty="0" err="1"/>
              <a:t>явище</a:t>
            </a:r>
            <a:r>
              <a:rPr lang="ru-RU" dirty="0"/>
              <a:t> </a:t>
            </a:r>
            <a:r>
              <a:rPr lang="ru-RU" dirty="0" err="1"/>
              <a:t>синергізму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="" xmlns:p14="http://schemas.microsoft.com/office/powerpoint/2010/main" val="2526246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323528" y="1412776"/>
            <a:ext cx="7704856" cy="5112568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сітчастій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зоні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наднирників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усього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як у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чоловіків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так і у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жінок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виробляється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велика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андрогенів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важливим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з них є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дегідроепіандростерон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424936" cy="576064"/>
          </a:xfrm>
        </p:spPr>
        <p:txBody>
          <a:bodyPr/>
          <a:lstStyle/>
          <a:p>
            <a:r>
              <a:rPr lang="ru-RU" b="1" i="1" dirty="0" err="1">
                <a:effectLst/>
              </a:rPr>
              <a:t>Полові</a:t>
            </a:r>
            <a:r>
              <a:rPr lang="ru-RU" b="1" i="1" dirty="0">
                <a:effectLst/>
              </a:rPr>
              <a:t> </a:t>
            </a:r>
            <a:r>
              <a:rPr lang="ru-RU" b="1" i="1" dirty="0" err="1">
                <a:effectLst/>
              </a:rPr>
              <a:t>гормони</a:t>
            </a:r>
            <a:r>
              <a:rPr lang="ru-RU" b="1" i="1" dirty="0">
                <a:effectLst/>
              </a:rPr>
              <a:t> </a:t>
            </a:r>
            <a:r>
              <a:rPr lang="ru-RU" b="1" i="1" dirty="0" err="1">
                <a:effectLst/>
              </a:rPr>
              <a:t>наднирники</a:t>
            </a:r>
            <a:endParaRPr lang="ru-RU" i="1" dirty="0"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6432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251520" y="1484784"/>
            <a:ext cx="8496944" cy="5040560"/>
          </a:xfrm>
        </p:spPr>
        <p:txBody>
          <a:bodyPr>
            <a:normAutofit/>
          </a:bodyPr>
          <a:lstStyle/>
          <a:p>
            <a:r>
              <a:rPr lang="ru-RU" sz="2400" dirty="0"/>
              <a:t> У </a:t>
            </a:r>
            <a:r>
              <a:rPr lang="ru-RU" sz="2400" dirty="0" err="1"/>
              <a:t>надниркових</a:t>
            </a:r>
            <a:r>
              <a:rPr lang="ru-RU" sz="2400" dirty="0"/>
              <a:t> </a:t>
            </a:r>
            <a:r>
              <a:rPr lang="ru-RU" sz="2400" dirty="0" err="1"/>
              <a:t>виділяється</a:t>
            </a:r>
            <a:r>
              <a:rPr lang="ru-RU" sz="2400" dirty="0"/>
              <a:t> </a:t>
            </a:r>
            <a:r>
              <a:rPr lang="ru-RU" sz="2400" dirty="0" err="1"/>
              <a:t>суміш</a:t>
            </a:r>
            <a:r>
              <a:rPr lang="ru-RU" sz="2400" dirty="0"/>
              <a:t> </a:t>
            </a:r>
            <a:r>
              <a:rPr lang="ru-RU" sz="2400" dirty="0" err="1"/>
              <a:t>катехоламінів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складається</a:t>
            </a:r>
            <a:r>
              <a:rPr lang="ru-RU" sz="2400" dirty="0"/>
              <a:t> з </a:t>
            </a:r>
            <a:r>
              <a:rPr lang="ru-RU" sz="2400" dirty="0" err="1"/>
              <a:t>адреналіну</a:t>
            </a:r>
            <a:r>
              <a:rPr lang="ru-RU" sz="2400" dirty="0"/>
              <a:t> (</a:t>
            </a:r>
            <a:r>
              <a:rPr lang="ru-RU" sz="2400" dirty="0" err="1"/>
              <a:t>близько</a:t>
            </a:r>
            <a:r>
              <a:rPr lang="ru-RU" sz="2400" dirty="0"/>
              <a:t> 80%) і </a:t>
            </a:r>
            <a:r>
              <a:rPr lang="ru-RU" sz="2400" dirty="0" err="1"/>
              <a:t>норадреналіну</a:t>
            </a:r>
            <a:r>
              <a:rPr lang="ru-RU" sz="2400" dirty="0"/>
              <a:t> (</a:t>
            </a:r>
            <a:r>
              <a:rPr lang="ru-RU" sz="2400" dirty="0" err="1"/>
              <a:t>близько</a:t>
            </a:r>
            <a:r>
              <a:rPr lang="ru-RU" sz="2400" dirty="0"/>
              <a:t> 20%).</a:t>
            </a:r>
          </a:p>
          <a:p>
            <a:r>
              <a:rPr lang="ru-RU" sz="2400" dirty="0"/>
              <a:t>Але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співвідношення</a:t>
            </a:r>
            <a:r>
              <a:rPr lang="ru-RU" sz="2400" dirty="0"/>
              <a:t> у </a:t>
            </a:r>
            <a:r>
              <a:rPr lang="ru-RU" sz="2400" dirty="0" err="1"/>
              <a:t>деяких</a:t>
            </a:r>
            <a:r>
              <a:rPr lang="ru-RU" sz="2400" dirty="0"/>
              <a:t> людей </a:t>
            </a:r>
            <a:r>
              <a:rPr lang="ru-RU" sz="2400" dirty="0" err="1"/>
              <a:t>відрізняється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середнього</a:t>
            </a:r>
            <a:r>
              <a:rPr lang="ru-RU" sz="2400" dirty="0"/>
              <a:t>: </a:t>
            </a:r>
            <a:r>
              <a:rPr lang="ru-RU" sz="2400" dirty="0" err="1"/>
              <a:t>може</a:t>
            </a:r>
            <a:r>
              <a:rPr lang="ru-RU" sz="2400" dirty="0"/>
              <a:t> бути </a:t>
            </a:r>
            <a:r>
              <a:rPr lang="ru-RU" sz="2400" dirty="0" err="1"/>
              <a:t>кілька</a:t>
            </a:r>
            <a:r>
              <a:rPr lang="ru-RU" sz="2400" dirty="0"/>
              <a:t> </a:t>
            </a:r>
            <a:r>
              <a:rPr lang="ru-RU" sz="2400" dirty="0" err="1"/>
              <a:t>підвищений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понижений </a:t>
            </a:r>
            <a:r>
              <a:rPr lang="ru-RU" sz="2400" dirty="0" err="1"/>
              <a:t>освіту</a:t>
            </a:r>
            <a:r>
              <a:rPr lang="ru-RU" sz="2400" dirty="0"/>
              <a:t> </a:t>
            </a:r>
            <a:r>
              <a:rPr lang="ru-RU" sz="2400" dirty="0" err="1"/>
              <a:t>норадреналіну</a:t>
            </a:r>
            <a:r>
              <a:rPr lang="ru-RU" sz="2400" dirty="0"/>
              <a:t>. </a:t>
            </a:r>
            <a:r>
              <a:rPr lang="ru-RU" sz="2400" dirty="0" err="1"/>
              <a:t>Норадреналін</a:t>
            </a:r>
            <a:r>
              <a:rPr lang="ru-RU" sz="2400" dirty="0"/>
              <a:t> образно </a:t>
            </a:r>
            <a:r>
              <a:rPr lang="ru-RU" sz="2400" dirty="0" err="1"/>
              <a:t>називають</a:t>
            </a:r>
            <a:r>
              <a:rPr lang="ru-RU" sz="2400" dirty="0"/>
              <a:t> гормоном "лева", а </a:t>
            </a:r>
            <a:r>
              <a:rPr lang="ru-RU" sz="2400" dirty="0" err="1"/>
              <a:t>адреналін</a:t>
            </a:r>
            <a:r>
              <a:rPr lang="ru-RU" sz="2400" dirty="0"/>
              <a:t> - гормоном "кролика" (у </a:t>
            </a:r>
            <a:r>
              <a:rPr lang="ru-RU" sz="2400" dirty="0" err="1"/>
              <a:t>кроликів</a:t>
            </a:r>
            <a:r>
              <a:rPr lang="ru-RU" sz="2400" dirty="0"/>
              <a:t> з </a:t>
            </a:r>
            <a:r>
              <a:rPr lang="ru-RU" sz="2400" dirty="0" err="1"/>
              <a:t>надниркових</a:t>
            </a:r>
            <a:r>
              <a:rPr lang="ru-RU" sz="2400" dirty="0"/>
              <a:t> </a:t>
            </a:r>
            <a:r>
              <a:rPr lang="ru-RU" sz="2400" dirty="0" err="1"/>
              <a:t>залоз</a:t>
            </a:r>
            <a:r>
              <a:rPr lang="ru-RU" sz="2400" dirty="0"/>
              <a:t> </a:t>
            </a:r>
            <a:r>
              <a:rPr lang="ru-RU" sz="2400" dirty="0" err="1"/>
              <a:t>виділяється</a:t>
            </a:r>
            <a:r>
              <a:rPr lang="ru-RU" sz="2400" dirty="0"/>
              <a:t> </a:t>
            </a:r>
            <a:r>
              <a:rPr lang="ru-RU" sz="2400" dirty="0" err="1"/>
              <a:t>майже</a:t>
            </a:r>
            <a:r>
              <a:rPr lang="ru-RU" sz="2400" dirty="0"/>
              <a:t> </a:t>
            </a:r>
            <a:r>
              <a:rPr lang="ru-RU" sz="2400" dirty="0" err="1"/>
              <a:t>виключно</a:t>
            </a:r>
            <a:r>
              <a:rPr lang="ru-RU" sz="2400" dirty="0"/>
              <a:t> </a:t>
            </a:r>
            <a:r>
              <a:rPr lang="ru-RU" sz="2400" dirty="0" err="1"/>
              <a:t>адреналін</a:t>
            </a:r>
            <a:r>
              <a:rPr lang="ru-RU" sz="2400" dirty="0"/>
              <a:t>, а у </a:t>
            </a:r>
            <a:r>
              <a:rPr lang="ru-RU" sz="2400" dirty="0" err="1"/>
              <a:t>хижаків</a:t>
            </a:r>
            <a:r>
              <a:rPr lang="ru-RU" sz="2400" dirty="0"/>
              <a:t>, </a:t>
            </a:r>
            <a:r>
              <a:rPr lang="ru-RU" sz="2400" dirty="0" err="1"/>
              <a:t>китів</a:t>
            </a:r>
            <a:r>
              <a:rPr lang="ru-RU" sz="2400" dirty="0"/>
              <a:t>, </a:t>
            </a:r>
            <a:r>
              <a:rPr lang="ru-RU" sz="2400" dirty="0" err="1"/>
              <a:t>більшу</a:t>
            </a:r>
            <a:r>
              <a:rPr lang="ru-RU" sz="2400" dirty="0"/>
              <a:t> </a:t>
            </a:r>
            <a:r>
              <a:rPr lang="ru-RU" sz="2400" dirty="0" err="1"/>
              <a:t>частину</a:t>
            </a:r>
            <a:r>
              <a:rPr lang="ru-RU" sz="2400" dirty="0"/>
              <a:t> становить </a:t>
            </a:r>
            <a:r>
              <a:rPr lang="ru-RU" sz="2400" dirty="0" err="1"/>
              <a:t>норадреналін</a:t>
            </a:r>
            <a:r>
              <a:rPr lang="ru-RU" sz="2400" dirty="0"/>
              <a:t>).</a:t>
            </a:r>
          </a:p>
          <a:p>
            <a:r>
              <a:rPr lang="ru-RU" sz="2400" dirty="0" err="1"/>
              <a:t>Ці</a:t>
            </a:r>
            <a:r>
              <a:rPr lang="ru-RU" sz="2400" dirty="0"/>
              <a:t> два </a:t>
            </a:r>
            <a:r>
              <a:rPr lang="ru-RU" sz="2400" dirty="0" err="1"/>
              <a:t>катехоламіну</a:t>
            </a:r>
            <a:r>
              <a:rPr lang="ru-RU" sz="2400" dirty="0"/>
              <a:t> </a:t>
            </a:r>
            <a:r>
              <a:rPr lang="ru-RU" sz="2400" dirty="0" err="1"/>
              <a:t>виробляються</a:t>
            </a:r>
            <a:r>
              <a:rPr lang="ru-RU" sz="2400" dirty="0"/>
              <a:t> з тирозину </a:t>
            </a:r>
            <a:r>
              <a:rPr lang="ru-RU" sz="2400" dirty="0" err="1"/>
              <a:t>різними</a:t>
            </a:r>
            <a:r>
              <a:rPr lang="ru-RU" sz="2400" dirty="0"/>
              <a:t> </a:t>
            </a:r>
            <a:r>
              <a:rPr lang="ru-RU" sz="2400" dirty="0" err="1"/>
              <a:t>клітинами</a:t>
            </a:r>
            <a:r>
              <a:rPr lang="ru-RU" sz="2400" dirty="0"/>
              <a:t> </a:t>
            </a:r>
            <a:r>
              <a:rPr lang="ru-RU" sz="2400" dirty="0" err="1"/>
              <a:t>мозкової</a:t>
            </a:r>
            <a:r>
              <a:rPr lang="ru-RU" sz="2400" dirty="0"/>
              <a:t> </a:t>
            </a:r>
            <a:r>
              <a:rPr lang="ru-RU" sz="2400" dirty="0" err="1"/>
              <a:t>речовини</a:t>
            </a:r>
            <a:r>
              <a:rPr lang="ru-RU" sz="2400" dirty="0"/>
              <a:t> в </a:t>
            </a:r>
            <a:r>
              <a:rPr lang="ru-RU" sz="2400" dirty="0" err="1"/>
              <a:t>кількості</a:t>
            </a:r>
            <a:r>
              <a:rPr lang="ru-RU" sz="2400" dirty="0"/>
              <a:t> 8-10 мг / кг / </a:t>
            </a:r>
            <a:r>
              <a:rPr lang="ru-RU" sz="2400" dirty="0" err="1"/>
              <a:t>хв</a:t>
            </a:r>
            <a:r>
              <a:rPr lang="ru-RU" sz="2400" dirty="0"/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640960" cy="504056"/>
          </a:xfrm>
        </p:spPr>
        <p:txBody>
          <a:bodyPr>
            <a:normAutofit fontScale="90000"/>
          </a:bodyPr>
          <a:lstStyle/>
          <a:p>
            <a:r>
              <a:rPr lang="en-US" i="1" dirty="0" err="1"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Гормон</a:t>
            </a:r>
            <a:r>
              <a:rPr lang="uk-UA" i="1" dirty="0"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</a:t>
            </a:r>
            <a:r>
              <a:rPr lang="en-US" i="1" dirty="0"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i="1" dirty="0" err="1"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моз</a:t>
            </a:r>
            <a:r>
              <a:rPr lang="uk-UA" i="1" dirty="0"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</a:t>
            </a:r>
            <a:r>
              <a:rPr lang="en-US" i="1" dirty="0" err="1"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во</a:t>
            </a:r>
            <a:r>
              <a:rPr lang="uk-UA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го шару </a:t>
            </a:r>
            <a:r>
              <a:rPr lang="en-US" i="1" dirty="0" err="1"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над</a:t>
            </a:r>
            <a:r>
              <a:rPr lang="uk-UA" i="1" dirty="0" err="1"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нирників</a:t>
            </a:r>
            <a:endParaRPr lang="ru-RU" i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7775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Регуляція</a:t>
            </a:r>
            <a:r>
              <a:rPr lang="ru-RU" dirty="0"/>
              <a:t> синтеза і </a:t>
            </a:r>
            <a:r>
              <a:rPr lang="ru-RU" dirty="0" err="1"/>
              <a:t>секреція</a:t>
            </a:r>
            <a:r>
              <a:rPr lang="ru-RU" dirty="0"/>
              <a:t> 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75656" y="1484783"/>
            <a:ext cx="5760640" cy="4811681"/>
          </a:xfrm>
        </p:spPr>
        <p:txBody>
          <a:bodyPr>
            <a:normAutofit/>
          </a:bodyPr>
          <a:lstStyle/>
          <a:p>
            <a:r>
              <a:rPr lang="ru-RU" b="1" dirty="0" err="1"/>
              <a:t>Утворення</a:t>
            </a:r>
            <a:r>
              <a:rPr lang="ru-RU" b="1" dirty="0"/>
              <a:t>  </a:t>
            </a:r>
            <a:r>
              <a:rPr lang="ru-RU" b="1" dirty="0" err="1"/>
              <a:t>їх</a:t>
            </a:r>
            <a:r>
              <a:rPr lang="ru-RU" b="1" dirty="0"/>
              <a:t> </a:t>
            </a:r>
            <a:r>
              <a:rPr lang="ru-RU" b="1" dirty="0" err="1"/>
              <a:t>регулюється</a:t>
            </a:r>
            <a:r>
              <a:rPr lang="ru-RU" b="1" dirty="0"/>
              <a:t> </a:t>
            </a:r>
            <a:r>
              <a:rPr lang="ru-RU" b="1" dirty="0" err="1"/>
              <a:t>симпатичними</a:t>
            </a:r>
            <a:r>
              <a:rPr lang="ru-RU" b="1" dirty="0"/>
              <a:t> </a:t>
            </a:r>
            <a:r>
              <a:rPr lang="ru-RU" b="1" dirty="0" err="1"/>
              <a:t>прегангліонарними</a:t>
            </a:r>
            <a:r>
              <a:rPr lang="ru-RU" b="1" dirty="0"/>
              <a:t> волокнами (</a:t>
            </a:r>
            <a:r>
              <a:rPr lang="ru-RU" b="1" dirty="0" err="1"/>
              <a:t>медіатор</a:t>
            </a:r>
            <a:r>
              <a:rPr lang="ru-RU" b="1" dirty="0"/>
              <a:t> - АХ).</a:t>
            </a:r>
          </a:p>
          <a:p>
            <a:r>
              <a:rPr lang="ru-RU" b="1" dirty="0" err="1"/>
              <a:t>Мозковий</a:t>
            </a:r>
            <a:r>
              <a:rPr lang="ru-RU" b="1" dirty="0"/>
              <a:t> шар </a:t>
            </a:r>
            <a:r>
              <a:rPr lang="ru-RU" b="1" dirty="0" err="1"/>
              <a:t>наднирників</a:t>
            </a:r>
            <a:r>
              <a:rPr lang="ru-RU" b="1" dirty="0"/>
              <a:t> є </a:t>
            </a:r>
            <a:r>
              <a:rPr lang="ru-RU" b="1" dirty="0" err="1"/>
              <a:t>видозміненим</a:t>
            </a:r>
            <a:r>
              <a:rPr lang="ru-RU" b="1" dirty="0"/>
              <a:t> </a:t>
            </a:r>
            <a:r>
              <a:rPr lang="ru-RU" b="1" dirty="0" err="1"/>
              <a:t>симпатичним</a:t>
            </a:r>
            <a:r>
              <a:rPr lang="ru-RU" b="1" dirty="0"/>
              <a:t> </a:t>
            </a:r>
            <a:r>
              <a:rPr lang="ru-RU" b="1" dirty="0" err="1"/>
              <a:t>ганглієм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спеціалізуються</a:t>
            </a:r>
            <a:r>
              <a:rPr lang="ru-RU" b="1" dirty="0"/>
              <a:t> на </a:t>
            </a:r>
            <a:r>
              <a:rPr lang="ru-RU" b="1" dirty="0" err="1"/>
              <a:t>синтезі</a:t>
            </a:r>
            <a:r>
              <a:rPr lang="ru-RU" b="1" dirty="0"/>
              <a:t> </a:t>
            </a:r>
            <a:r>
              <a:rPr lang="ru-RU" b="1" dirty="0" err="1"/>
              <a:t>медіатора</a:t>
            </a:r>
            <a:r>
              <a:rPr lang="ru-RU" b="1" dirty="0"/>
              <a:t> (гормону) в русло </a:t>
            </a:r>
            <a:r>
              <a:rPr lang="ru-RU" b="1" dirty="0" err="1"/>
              <a:t>крові</a:t>
            </a:r>
            <a:r>
              <a:rPr lang="ru-RU" b="1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493958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3225" y="1268760"/>
            <a:ext cx="8784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На </a:t>
            </a:r>
            <a:r>
              <a:rPr lang="ru-RU" sz="2400" dirty="0" err="1"/>
              <a:t>периферії</a:t>
            </a:r>
            <a:r>
              <a:rPr lang="ru-RU" sz="2400" dirty="0"/>
              <a:t> </a:t>
            </a:r>
            <a:r>
              <a:rPr lang="ru-RU" sz="2400" dirty="0" err="1"/>
              <a:t>зазначені</a:t>
            </a:r>
            <a:r>
              <a:rPr lang="ru-RU" sz="2400" dirty="0"/>
              <a:t> </a:t>
            </a:r>
            <a:r>
              <a:rPr lang="ru-RU" sz="2400" dirty="0" err="1"/>
              <a:t>гормони</a:t>
            </a:r>
            <a:r>
              <a:rPr lang="ru-RU" sz="2400" dirty="0"/>
              <a:t> </a:t>
            </a:r>
            <a:r>
              <a:rPr lang="ru-RU" sz="2400" dirty="0" err="1"/>
              <a:t>впливають</a:t>
            </a:r>
            <a:r>
              <a:rPr lang="ru-RU" sz="2400" dirty="0"/>
              <a:t> на </a:t>
            </a:r>
            <a:r>
              <a:rPr lang="ru-RU" sz="2400" dirty="0" err="1"/>
              <a:t>ті</a:t>
            </a:r>
            <a:r>
              <a:rPr lang="ru-RU" sz="2400" dirty="0"/>
              <a:t> ж </a:t>
            </a:r>
            <a:r>
              <a:rPr lang="ru-RU" sz="2400" dirty="0" err="1"/>
              <a:t>ефекторні</a:t>
            </a:r>
            <a:r>
              <a:rPr lang="ru-RU" sz="2400" dirty="0"/>
              <a:t> </a:t>
            </a:r>
            <a:r>
              <a:rPr lang="ru-RU" sz="2400" dirty="0" err="1"/>
              <a:t>структури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і </a:t>
            </a:r>
            <a:r>
              <a:rPr lang="ru-RU" sz="2400" dirty="0" err="1"/>
              <a:t>постгангліонарні</a:t>
            </a:r>
            <a:r>
              <a:rPr lang="ru-RU" sz="2400" dirty="0"/>
              <a:t> </a:t>
            </a:r>
            <a:r>
              <a:rPr lang="ru-RU" sz="2400" dirty="0" err="1"/>
              <a:t>симпатичні</a:t>
            </a:r>
            <a:r>
              <a:rPr lang="ru-RU" sz="2400" dirty="0"/>
              <a:t> </a:t>
            </a:r>
            <a:r>
              <a:rPr lang="ru-RU" sz="2400" dirty="0" err="1"/>
              <a:t>нейрони</a:t>
            </a:r>
            <a:r>
              <a:rPr lang="ru-RU" sz="2400" dirty="0"/>
              <a:t>. </a:t>
            </a:r>
            <a:r>
              <a:rPr lang="ru-RU" sz="2400" dirty="0" err="1"/>
              <a:t>Однак</a:t>
            </a:r>
            <a:r>
              <a:rPr lang="ru-RU" sz="2400" dirty="0"/>
              <a:t>, в </a:t>
            </a:r>
            <a:r>
              <a:rPr lang="ru-RU" sz="2400" dirty="0" err="1"/>
              <a:t>нормі</a:t>
            </a:r>
            <a:r>
              <a:rPr lang="ru-RU" sz="2400" dirty="0"/>
              <a:t> вони </a:t>
            </a:r>
            <a:r>
              <a:rPr lang="ru-RU" sz="2400" dirty="0" err="1"/>
              <a:t>надають</a:t>
            </a:r>
            <a:r>
              <a:rPr lang="ru-RU" sz="2400" dirty="0"/>
              <a:t> </a:t>
            </a:r>
            <a:r>
              <a:rPr lang="ru-RU" sz="2400" dirty="0" err="1"/>
              <a:t>більш</a:t>
            </a:r>
            <a:r>
              <a:rPr lang="ru-RU" sz="2400" dirty="0"/>
              <a:t> </a:t>
            </a:r>
            <a:r>
              <a:rPr lang="ru-RU" sz="2400" dirty="0" err="1"/>
              <a:t>виражений</a:t>
            </a:r>
            <a:r>
              <a:rPr lang="ru-RU" sz="2400" dirty="0"/>
              <a:t> </a:t>
            </a:r>
            <a:r>
              <a:rPr lang="ru-RU" sz="2400" dirty="0" err="1"/>
              <a:t>вплив</a:t>
            </a:r>
            <a:r>
              <a:rPr lang="ru-RU" sz="2400" dirty="0"/>
              <a:t> </a:t>
            </a:r>
            <a:r>
              <a:rPr lang="ru-RU" sz="2400" dirty="0" err="1"/>
              <a:t>лише</a:t>
            </a:r>
            <a:r>
              <a:rPr lang="ru-RU" sz="2400" dirty="0"/>
              <a:t> на </a:t>
            </a:r>
            <a:r>
              <a:rPr lang="ru-RU" sz="2400" dirty="0" err="1"/>
              <a:t>ті</a:t>
            </a:r>
            <a:r>
              <a:rPr lang="ru-RU" sz="2400" dirty="0"/>
              <a:t> </a:t>
            </a:r>
            <a:r>
              <a:rPr lang="ru-RU" sz="2400" dirty="0" err="1"/>
              <a:t>органи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слабо </a:t>
            </a:r>
            <a:r>
              <a:rPr lang="ru-RU" sz="2400" dirty="0" err="1"/>
              <a:t>іннервіровани</a:t>
            </a:r>
            <a:r>
              <a:rPr lang="ru-RU" sz="2400" dirty="0"/>
              <a:t> </a:t>
            </a:r>
            <a:r>
              <a:rPr lang="ru-RU" sz="2400" dirty="0" err="1"/>
              <a:t>симпатичними</a:t>
            </a:r>
            <a:r>
              <a:rPr lang="ru-RU" sz="2400" dirty="0"/>
              <a:t> нервами (</a:t>
            </a:r>
            <a:r>
              <a:rPr lang="ru-RU" sz="2400" dirty="0" err="1"/>
              <a:t>наприклад</a:t>
            </a:r>
            <a:r>
              <a:rPr lang="ru-RU" sz="2400" dirty="0"/>
              <a:t>, </a:t>
            </a:r>
            <a:r>
              <a:rPr lang="ru-RU" sz="2400" dirty="0" err="1"/>
              <a:t>середню</a:t>
            </a:r>
            <a:r>
              <a:rPr lang="ru-RU" sz="2400" dirty="0"/>
              <a:t> </a:t>
            </a:r>
            <a:r>
              <a:rPr lang="ru-RU" sz="2400" dirty="0" err="1"/>
              <a:t>оболонку</a:t>
            </a:r>
            <a:r>
              <a:rPr lang="ru-RU" sz="2400" dirty="0"/>
              <a:t> </a:t>
            </a:r>
            <a:r>
              <a:rPr lang="ru-RU" sz="2400" dirty="0" err="1"/>
              <a:t>артерії</a:t>
            </a:r>
            <a:r>
              <a:rPr lang="ru-RU" sz="2400" dirty="0"/>
              <a:t>). </a:t>
            </a:r>
            <a:r>
              <a:rPr lang="ru-RU" sz="2400" dirty="0" err="1"/>
              <a:t>Дія</a:t>
            </a:r>
            <a:r>
              <a:rPr lang="ru-RU" sz="2400" dirty="0"/>
              <a:t> ж на добре </a:t>
            </a:r>
            <a:r>
              <a:rPr lang="ru-RU" sz="2400" dirty="0" err="1"/>
              <a:t>іннервовані</a:t>
            </a:r>
            <a:r>
              <a:rPr lang="ru-RU" sz="2400" dirty="0"/>
              <a:t> </a:t>
            </a:r>
            <a:r>
              <a:rPr lang="ru-RU" sz="2400" dirty="0" err="1"/>
              <a:t>симпатичним</a:t>
            </a:r>
            <a:r>
              <a:rPr lang="ru-RU" sz="2400" dirty="0"/>
              <a:t> нервом </a:t>
            </a:r>
            <a:r>
              <a:rPr lang="ru-RU" sz="2400" dirty="0" err="1"/>
              <a:t>органи</a:t>
            </a:r>
            <a:r>
              <a:rPr lang="ru-RU" sz="2400" dirty="0"/>
              <a:t> (</a:t>
            </a:r>
            <a:r>
              <a:rPr lang="ru-RU" sz="2400" dirty="0" err="1"/>
              <a:t>наприклад</a:t>
            </a:r>
            <a:r>
              <a:rPr lang="ru-RU" sz="2400" dirty="0"/>
              <a:t>, на </a:t>
            </a:r>
            <a:r>
              <a:rPr lang="ru-RU" sz="2400" dirty="0" err="1"/>
              <a:t>сім'явивіднупротоку</a:t>
            </a:r>
            <a:r>
              <a:rPr lang="ru-RU" sz="2400" dirty="0"/>
              <a:t>) </a:t>
            </a:r>
            <a:r>
              <a:rPr lang="ru-RU" sz="2400" dirty="0" err="1"/>
              <a:t>незначно</a:t>
            </a:r>
            <a:r>
              <a:rPr lang="ru-RU" sz="2400" dirty="0"/>
              <a:t>.</a:t>
            </a:r>
          </a:p>
          <a:p>
            <a:r>
              <a:rPr lang="ru-RU" sz="2400" dirty="0" err="1"/>
              <a:t>Катехоламіни</a:t>
            </a:r>
            <a:r>
              <a:rPr lang="ru-RU" sz="2400" dirty="0"/>
              <a:t> </a:t>
            </a:r>
            <a:r>
              <a:rPr lang="ru-RU" sz="2400" dirty="0" err="1"/>
              <a:t>крові</a:t>
            </a:r>
            <a:r>
              <a:rPr lang="ru-RU" sz="2400" dirty="0"/>
              <a:t>, </a:t>
            </a:r>
            <a:r>
              <a:rPr lang="ru-RU" sz="2400" dirty="0" err="1"/>
              <a:t>головним</a:t>
            </a:r>
            <a:r>
              <a:rPr lang="ru-RU" sz="2400" dirty="0"/>
              <a:t> чином </a:t>
            </a:r>
            <a:r>
              <a:rPr lang="ru-RU" sz="2400" dirty="0" smtClean="0"/>
              <a:t>через </a:t>
            </a:r>
            <a:r>
              <a:rPr lang="en-US" sz="2400" dirty="0" smtClean="0"/>
              <a:t>a</a:t>
            </a:r>
            <a:r>
              <a:rPr lang="uk-UA" sz="2400" dirty="0" smtClean="0"/>
              <a:t> і </a:t>
            </a:r>
            <a:r>
              <a:rPr lang="el-GR" sz="2400" dirty="0" smtClean="0"/>
              <a:t>β</a:t>
            </a:r>
            <a:r>
              <a:rPr lang="ru-RU" sz="2400" dirty="0" smtClean="0"/>
              <a:t>-</a:t>
            </a:r>
            <a:r>
              <a:rPr lang="ru-RU" sz="2400" dirty="0" err="1" smtClean="0"/>
              <a:t>рецептори</a:t>
            </a:r>
            <a:r>
              <a:rPr lang="ru-RU" sz="2400" dirty="0"/>
              <a:t>, "</a:t>
            </a:r>
            <a:r>
              <a:rPr lang="ru-RU" sz="2400" dirty="0" err="1"/>
              <a:t>допомагають</a:t>
            </a:r>
            <a:r>
              <a:rPr lang="ru-RU" sz="2400" dirty="0"/>
              <a:t>" </a:t>
            </a:r>
            <a:r>
              <a:rPr lang="ru-RU" sz="2400" dirty="0" err="1"/>
              <a:t>симпатичної</a:t>
            </a:r>
            <a:r>
              <a:rPr lang="ru-RU" sz="2400" dirty="0"/>
              <a:t> НС, </a:t>
            </a:r>
            <a:r>
              <a:rPr lang="ru-RU" sz="2400" dirty="0" err="1"/>
              <a:t>значно</a:t>
            </a:r>
            <a:r>
              <a:rPr lang="ru-RU" sz="2400" dirty="0"/>
              <a:t> </a:t>
            </a:r>
            <a:r>
              <a:rPr lang="ru-RU" sz="2400" dirty="0" err="1"/>
              <a:t>пролонгуючи</a:t>
            </a:r>
            <a:r>
              <a:rPr lang="ru-RU" sz="2400" dirty="0"/>
              <a:t> </a:t>
            </a:r>
            <a:r>
              <a:rPr lang="ru-RU" sz="2400" dirty="0" err="1"/>
              <a:t>її</a:t>
            </a:r>
            <a:r>
              <a:rPr lang="ru-RU" sz="2400" dirty="0"/>
              <a:t> </a:t>
            </a:r>
            <a:r>
              <a:rPr lang="ru-RU" sz="2400" dirty="0" err="1"/>
              <a:t>здатність</a:t>
            </a:r>
            <a:r>
              <a:rPr lang="ru-RU" sz="2400" dirty="0"/>
              <a:t> </a:t>
            </a:r>
            <a:r>
              <a:rPr lang="ru-RU" sz="2400" dirty="0" err="1"/>
              <a:t>підвищувати</a:t>
            </a:r>
            <a:r>
              <a:rPr lang="ru-RU" sz="2400" dirty="0"/>
              <a:t> </a:t>
            </a:r>
            <a:r>
              <a:rPr lang="ru-RU" sz="2400" dirty="0" err="1"/>
              <a:t>інтенсивність</a:t>
            </a:r>
            <a:r>
              <a:rPr lang="ru-RU" sz="2400" dirty="0"/>
              <a:t> </a:t>
            </a:r>
            <a:r>
              <a:rPr lang="ru-RU" sz="2400" dirty="0" err="1"/>
              <a:t>окислення</a:t>
            </a:r>
            <a:r>
              <a:rPr lang="ru-RU" sz="2400" dirty="0"/>
              <a:t> </a:t>
            </a:r>
            <a:r>
              <a:rPr lang="ru-RU" sz="2400" dirty="0" err="1"/>
              <a:t>речовин</a:t>
            </a:r>
            <a:r>
              <a:rPr lang="ru-RU" sz="2400" dirty="0"/>
              <a:t> в тканинах, доставку </a:t>
            </a:r>
            <a:r>
              <a:rPr lang="ru-RU" sz="2400" dirty="0" err="1"/>
              <a:t>кисню</a:t>
            </a:r>
            <a:r>
              <a:rPr lang="ru-RU" sz="2400" dirty="0"/>
              <a:t> в першу </a:t>
            </a:r>
            <a:r>
              <a:rPr lang="ru-RU" sz="2400" dirty="0" err="1"/>
              <a:t>чергу</a:t>
            </a:r>
            <a:r>
              <a:rPr lang="ru-RU" sz="2400" dirty="0"/>
              <a:t> до </a:t>
            </a:r>
            <a:r>
              <a:rPr lang="ru-RU" sz="2400" dirty="0" err="1"/>
              <a:t>життєво</a:t>
            </a:r>
            <a:r>
              <a:rPr lang="ru-RU" sz="2400" dirty="0"/>
              <a:t> </a:t>
            </a:r>
            <a:r>
              <a:rPr lang="ru-RU" sz="2400" dirty="0" err="1"/>
              <a:t>важливих</a:t>
            </a:r>
            <a:r>
              <a:rPr lang="ru-RU" sz="2400" dirty="0"/>
              <a:t> </a:t>
            </a:r>
            <a:r>
              <a:rPr lang="ru-RU" sz="2400" dirty="0" err="1"/>
              <a:t>органів</a:t>
            </a:r>
            <a:r>
              <a:rPr lang="ru-RU" sz="2400" dirty="0"/>
              <a:t> (</a:t>
            </a:r>
            <a:r>
              <a:rPr lang="ru-RU" sz="2400" dirty="0" err="1"/>
              <a:t>серця</a:t>
            </a:r>
            <a:r>
              <a:rPr lang="ru-RU" sz="2400" dirty="0"/>
              <a:t>, головного </a:t>
            </a:r>
            <a:r>
              <a:rPr lang="ru-RU" sz="2400" dirty="0" err="1"/>
              <a:t>мозку</a:t>
            </a:r>
            <a:r>
              <a:rPr lang="ru-RU" sz="2400" dirty="0"/>
              <a:t>).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4067747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354368"/>
          </a:xfrm>
        </p:spPr>
        <p:txBody>
          <a:bodyPr>
            <a:normAutofit fontScale="90000"/>
          </a:bodyPr>
          <a:lstStyle/>
          <a:p>
            <a:r>
              <a:rPr lang="uk-UA" dirty="0" err="1"/>
              <a:t>Наднирники</a:t>
            </a:r>
            <a:r>
              <a:rPr lang="uk-UA" dirty="0"/>
              <a:t> і стрес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196752"/>
            <a:ext cx="5508104" cy="5544616"/>
          </a:xfrm>
        </p:spPr>
        <p:txBody>
          <a:bodyPr>
            <a:normAutofit/>
          </a:bodyPr>
          <a:lstStyle/>
          <a:p>
            <a:r>
              <a:rPr lang="ru-RU" sz="2800" b="1" dirty="0"/>
              <a:t>При </a:t>
            </a:r>
            <a:r>
              <a:rPr lang="ru-RU" sz="2800" b="1" dirty="0" err="1"/>
              <a:t>стресових</a:t>
            </a:r>
            <a:r>
              <a:rPr lang="ru-RU" sz="2800" b="1" dirty="0"/>
              <a:t> </a:t>
            </a:r>
            <a:r>
              <a:rPr lang="ru-RU" sz="2800" b="1" dirty="0" err="1"/>
              <a:t>ситуаціях</a:t>
            </a:r>
            <a:r>
              <a:rPr lang="ru-RU" sz="2800" b="1" dirty="0"/>
              <a:t> </a:t>
            </a:r>
            <a:r>
              <a:rPr lang="ru-RU" sz="2800" b="1" dirty="0" err="1"/>
              <a:t>взаємодія</a:t>
            </a:r>
            <a:r>
              <a:rPr lang="ru-RU" sz="2800" b="1" dirty="0"/>
              <a:t> симпатичного </a:t>
            </a:r>
            <a:r>
              <a:rPr lang="ru-RU" sz="2800" b="1" dirty="0" err="1"/>
              <a:t>відділу</a:t>
            </a:r>
            <a:r>
              <a:rPr lang="ru-RU" sz="2800" b="1" dirty="0"/>
              <a:t> ВНС з катехоламинами </a:t>
            </a:r>
            <a:r>
              <a:rPr lang="ru-RU" sz="2800" b="1" dirty="0" err="1"/>
              <a:t>наднирників</a:t>
            </a:r>
            <a:r>
              <a:rPr lang="ru-RU" sz="2800" b="1" dirty="0"/>
              <a:t> </a:t>
            </a:r>
            <a:r>
              <a:rPr lang="ru-RU" sz="2800" b="1" dirty="0" err="1"/>
              <a:t>виявляється</a:t>
            </a:r>
            <a:r>
              <a:rPr lang="ru-RU" sz="2800" b="1" dirty="0"/>
              <a:t> </a:t>
            </a:r>
            <a:r>
              <a:rPr lang="ru-RU" sz="2800" b="1" dirty="0" err="1"/>
              <a:t>завжди</a:t>
            </a:r>
            <a:r>
              <a:rPr lang="ru-RU" sz="2800" b="1" dirty="0"/>
              <a:t>, тому </a:t>
            </a:r>
            <a:r>
              <a:rPr lang="ru-RU" sz="2800" b="1" dirty="0" err="1"/>
              <a:t>доцільно</a:t>
            </a:r>
            <a:r>
              <a:rPr lang="ru-RU" sz="2800" b="1" dirty="0"/>
              <a:t> </a:t>
            </a:r>
            <a:r>
              <a:rPr lang="ru-RU" sz="2800" b="1" dirty="0" err="1"/>
              <a:t>говорити</a:t>
            </a:r>
            <a:r>
              <a:rPr lang="ru-RU" sz="2800" b="1" dirty="0"/>
              <a:t> про </a:t>
            </a:r>
            <a:r>
              <a:rPr lang="ru-RU" sz="2800" b="1" dirty="0" err="1"/>
              <a:t>наявність</a:t>
            </a:r>
            <a:r>
              <a:rPr lang="ru-RU" sz="2800" b="1" dirty="0"/>
              <a:t> в </a:t>
            </a:r>
            <a:r>
              <a:rPr lang="ru-RU" sz="2800" b="1" dirty="0" err="1"/>
              <a:t>організмі</a:t>
            </a:r>
            <a:r>
              <a:rPr lang="ru-RU" sz="2800" b="1" dirty="0"/>
              <a:t> </a:t>
            </a:r>
            <a:r>
              <a:rPr lang="ru-RU" sz="2800" b="1" dirty="0" err="1"/>
              <a:t>єдиної</a:t>
            </a:r>
            <a:r>
              <a:rPr lang="ru-RU" sz="2800" b="1" dirty="0"/>
              <a:t> </a:t>
            </a:r>
            <a:r>
              <a:rPr lang="ru-RU" sz="2800" b="1" dirty="0" err="1"/>
              <a:t>симпатоадреналової</a:t>
            </a:r>
            <a:r>
              <a:rPr lang="ru-RU" sz="2800" b="1" dirty="0"/>
              <a:t> </a:t>
            </a:r>
            <a:r>
              <a:rPr lang="ru-RU" sz="2800" b="1" dirty="0" err="1"/>
              <a:t>системи</a:t>
            </a:r>
            <a:r>
              <a:rPr lang="ru-RU" sz="2800" b="1" dirty="0"/>
              <a:t>.</a:t>
            </a:r>
          </a:p>
          <a:p>
            <a:r>
              <a:rPr lang="ru-RU" sz="2800" b="1" dirty="0" err="1"/>
              <a:t>Гормони</a:t>
            </a:r>
            <a:r>
              <a:rPr lang="ru-RU" sz="2800" b="1" dirty="0"/>
              <a:t> </a:t>
            </a:r>
            <a:r>
              <a:rPr lang="ru-RU" sz="2800" b="1" dirty="0" err="1"/>
              <a:t>пролонгують</a:t>
            </a:r>
            <a:r>
              <a:rPr lang="ru-RU" sz="2800" b="1" dirty="0"/>
              <a:t> </a:t>
            </a:r>
            <a:r>
              <a:rPr lang="ru-RU" sz="2800" b="1" dirty="0" err="1"/>
              <a:t>ефект</a:t>
            </a:r>
            <a:r>
              <a:rPr lang="ru-RU" sz="2800" b="1" dirty="0"/>
              <a:t> </a:t>
            </a:r>
            <a:r>
              <a:rPr lang="ru-RU" sz="2800" b="1" dirty="0" err="1"/>
              <a:t>збудження</a:t>
            </a:r>
            <a:r>
              <a:rPr lang="ru-RU" sz="2800" b="1" dirty="0"/>
              <a:t> симпатичного </a:t>
            </a:r>
            <a:r>
              <a:rPr lang="ru-RU" sz="2800" b="1" dirty="0" err="1"/>
              <a:t>відділу</a:t>
            </a:r>
            <a:r>
              <a:rPr lang="ru-RU" sz="2800" b="1" dirty="0"/>
              <a:t>.</a:t>
            </a:r>
            <a:endParaRPr lang="uk-UA" sz="28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076056" y="1628800"/>
            <a:ext cx="4039344" cy="4824536"/>
          </a:xfrm>
        </p:spPr>
        <p:txBody>
          <a:bodyPr>
            <a:normAutofit fontScale="92500"/>
          </a:bodyPr>
          <a:lstStyle/>
          <a:p>
            <a:r>
              <a:rPr lang="ru-RU" dirty="0">
                <a:latin typeface="Arial Black" pitchFamily="34" charset="0"/>
              </a:rPr>
              <a:t>При </a:t>
            </a:r>
            <a:r>
              <a:rPr lang="ru-RU" dirty="0" err="1">
                <a:latin typeface="Arial Black" pitchFamily="34" charset="0"/>
              </a:rPr>
              <a:t>емоційних</a:t>
            </a:r>
            <a:r>
              <a:rPr lang="ru-RU" dirty="0">
                <a:latin typeface="Arial Black" pitchFamily="34" charset="0"/>
              </a:rPr>
              <a:t> станах </a:t>
            </a:r>
            <a:r>
              <a:rPr lang="ru-RU" dirty="0" err="1">
                <a:latin typeface="Arial Black" pitchFamily="34" charset="0"/>
              </a:rPr>
              <a:t>освіту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катехоламінів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зростає</a:t>
            </a:r>
            <a:r>
              <a:rPr lang="ru-RU" dirty="0">
                <a:latin typeface="Arial Black" pitchFamily="34" charset="0"/>
              </a:rPr>
              <a:t>, </a:t>
            </a:r>
            <a:r>
              <a:rPr lang="ru-RU" dirty="0" err="1">
                <a:latin typeface="Arial Black" pitchFamily="34" charset="0"/>
              </a:rPr>
              <a:t>інтенсивність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секреції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їх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може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збільшуватися</a:t>
            </a:r>
            <a:r>
              <a:rPr lang="ru-RU" dirty="0">
                <a:latin typeface="Arial Black" pitchFamily="34" charset="0"/>
              </a:rPr>
              <a:t> в десять і </a:t>
            </a:r>
            <a:r>
              <a:rPr lang="ru-RU" dirty="0" err="1">
                <a:latin typeface="Arial Black" pitchFamily="34" charset="0"/>
              </a:rPr>
              <a:t>більше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разів</a:t>
            </a:r>
            <a:r>
              <a:rPr lang="ru-RU" dirty="0">
                <a:latin typeface="Arial Black" pitchFamily="34" charset="0"/>
              </a:rPr>
              <a:t> у </a:t>
            </a:r>
            <a:r>
              <a:rPr lang="ru-RU" dirty="0" err="1">
                <a:latin typeface="Arial Black" pitchFamily="34" charset="0"/>
              </a:rPr>
              <a:t>порівнянні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зі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спокоєм</a:t>
            </a:r>
            <a:r>
              <a:rPr lang="ru-RU" dirty="0">
                <a:latin typeface="Arial Black" pitchFamily="34" charset="0"/>
              </a:rPr>
              <a:t>. Тут </a:t>
            </a:r>
            <a:r>
              <a:rPr lang="ru-RU" dirty="0" err="1">
                <a:latin typeface="Arial Black" pitchFamily="34" charset="0"/>
              </a:rPr>
              <a:t>проявляється</a:t>
            </a:r>
            <a:r>
              <a:rPr lang="ru-RU" dirty="0">
                <a:latin typeface="Arial Black" pitchFamily="34" charset="0"/>
              </a:rPr>
              <a:t> і </a:t>
            </a:r>
            <a:r>
              <a:rPr lang="ru-RU" dirty="0" err="1">
                <a:latin typeface="Arial Black" pitchFamily="34" charset="0"/>
              </a:rPr>
              <a:t>вплив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лімбічної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системи</a:t>
            </a:r>
            <a:r>
              <a:rPr lang="ru-RU" dirty="0">
                <a:latin typeface="Arial Black" pitchFamily="34" charset="0"/>
              </a:rPr>
              <a:t> (</a:t>
            </a:r>
            <a:r>
              <a:rPr lang="ru-RU" dirty="0" err="1">
                <a:latin typeface="Arial Black" pitchFamily="34" charset="0"/>
              </a:rPr>
              <a:t>центри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емоцій</a:t>
            </a:r>
            <a:r>
              <a:rPr lang="ru-RU" dirty="0">
                <a:latin typeface="Arial Black" pitchFamily="34" charset="0"/>
              </a:rPr>
              <a:t>) на </a:t>
            </a:r>
            <a:r>
              <a:rPr lang="ru-RU" dirty="0" err="1">
                <a:latin typeface="Arial Black" pitchFamily="34" charset="0"/>
              </a:rPr>
              <a:t>гіпоталамус</a:t>
            </a:r>
            <a:r>
              <a:rPr lang="ru-RU" dirty="0">
                <a:latin typeface="Arial Black" pitchFamily="34" charset="0"/>
              </a:rPr>
              <a:t>.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30008453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4032448" cy="57606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ffectLst/>
              </a:rPr>
              <a:t/>
            </a:r>
            <a:br>
              <a:rPr lang="ru-RU" b="1" dirty="0">
                <a:effectLst/>
              </a:rPr>
            </a:br>
            <a:r>
              <a:rPr lang="ru-RU" b="1" dirty="0"/>
              <a:t/>
            </a:r>
            <a:br>
              <a:rPr lang="ru-RU" b="1" dirty="0"/>
            </a:br>
            <a:r>
              <a:rPr lang="ru-RU" sz="3600" b="1" dirty="0">
                <a:effectLst/>
              </a:rPr>
              <a:t>Щитовидна </a:t>
            </a:r>
            <a:r>
              <a:rPr lang="ru-RU" sz="3600" b="1" dirty="0" err="1">
                <a:effectLst/>
              </a:rPr>
              <a:t>залоза</a:t>
            </a:r>
            <a:endParaRPr lang="ru-RU" sz="3600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259632" y="1916832"/>
            <a:ext cx="6840760" cy="46085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u="sng" dirty="0"/>
              <a:t>РЕГУЛЮВАННЯ</a:t>
            </a:r>
          </a:p>
          <a:p>
            <a:pPr marL="0" indent="0" algn="ctr">
              <a:buNone/>
            </a:pPr>
            <a:r>
              <a:rPr lang="ru-RU" b="1" u="sng" dirty="0"/>
              <a:t>* </a:t>
            </a:r>
            <a:r>
              <a:rPr lang="ru-RU" b="1" dirty="0"/>
              <a:t>Стимулятором синтезу </a:t>
            </a:r>
            <a:r>
              <a:rPr lang="ru-RU" b="1" dirty="0" err="1"/>
              <a:t>гормонів</a:t>
            </a:r>
            <a:r>
              <a:rPr lang="ru-RU" b="1" dirty="0"/>
              <a:t> є ТТГ </a:t>
            </a:r>
            <a:r>
              <a:rPr lang="ru-RU" b="1" dirty="0" err="1"/>
              <a:t>гіпофіза</a:t>
            </a:r>
            <a:r>
              <a:rPr lang="ru-RU" b="1" dirty="0"/>
              <a:t> через гипоталамический ТРГ.</a:t>
            </a:r>
          </a:p>
          <a:p>
            <a:pPr marL="0" indent="0" algn="ctr">
              <a:buNone/>
            </a:pPr>
            <a:r>
              <a:rPr lang="ru-RU" b="1" dirty="0" err="1"/>
              <a:t>Причому</a:t>
            </a:r>
            <a:r>
              <a:rPr lang="ru-RU" b="1" dirty="0"/>
              <a:t> велика </a:t>
            </a:r>
            <a:r>
              <a:rPr lang="ru-RU" b="1" dirty="0" err="1"/>
              <a:t>кількість</a:t>
            </a:r>
            <a:r>
              <a:rPr lang="ru-RU" b="1" dirty="0"/>
              <a:t> </a:t>
            </a:r>
            <a:r>
              <a:rPr lang="ru-RU" b="1" dirty="0" err="1"/>
              <a:t>гормонів</a:t>
            </a:r>
            <a:r>
              <a:rPr lang="ru-RU" b="1" dirty="0"/>
              <a:t> в </a:t>
            </a:r>
            <a:r>
              <a:rPr lang="ru-RU" b="1" dirty="0" err="1"/>
              <a:t>крові</a:t>
            </a:r>
            <a:r>
              <a:rPr lang="ru-RU" b="1" dirty="0"/>
              <a:t> </a:t>
            </a:r>
            <a:r>
              <a:rPr lang="ru-RU" b="1" dirty="0" err="1"/>
              <a:t>гальмує</a:t>
            </a:r>
            <a:r>
              <a:rPr lang="ru-RU" b="1" dirty="0"/>
              <a:t> </a:t>
            </a:r>
            <a:r>
              <a:rPr lang="ru-RU" b="1" dirty="0" err="1"/>
              <a:t>утворення</a:t>
            </a:r>
            <a:r>
              <a:rPr lang="ru-RU" b="1" dirty="0"/>
              <a:t> ТТГ в </a:t>
            </a:r>
            <a:r>
              <a:rPr lang="ru-RU" b="1" dirty="0" err="1"/>
              <a:t>гіпофізі</a:t>
            </a:r>
            <a:r>
              <a:rPr lang="ru-RU" b="1" dirty="0"/>
              <a:t>.</a:t>
            </a:r>
          </a:p>
          <a:p>
            <a:pPr marL="0" indent="0" algn="ctr">
              <a:buNone/>
            </a:pPr>
            <a:r>
              <a:rPr lang="ru-RU" b="1" dirty="0" err="1"/>
              <a:t>Крім</a:t>
            </a:r>
            <a:r>
              <a:rPr lang="ru-RU" b="1" dirty="0"/>
              <a:t> того </a:t>
            </a:r>
            <a:r>
              <a:rPr lang="ru-RU" b="1" dirty="0" err="1"/>
              <a:t>реакція</a:t>
            </a:r>
            <a:r>
              <a:rPr lang="ru-RU" b="1" dirty="0"/>
              <a:t> </a:t>
            </a:r>
            <a:r>
              <a:rPr lang="ru-RU" b="1" dirty="0" err="1"/>
              <a:t>гіпофіза</a:t>
            </a:r>
            <a:r>
              <a:rPr lang="ru-RU" b="1" dirty="0"/>
              <a:t> на ТРГ </a:t>
            </a:r>
            <a:r>
              <a:rPr lang="ru-RU" b="1" dirty="0" err="1"/>
              <a:t>модулюється</a:t>
            </a:r>
            <a:r>
              <a:rPr lang="ru-RU" b="1" dirty="0"/>
              <a:t> і </a:t>
            </a:r>
            <a:r>
              <a:rPr lang="ru-RU" b="1" dirty="0" err="1"/>
              <a:t>іншими</a:t>
            </a:r>
            <a:r>
              <a:rPr lang="ru-RU" b="1" dirty="0"/>
              <a:t> гормонами. Так, </a:t>
            </a:r>
            <a:r>
              <a:rPr lang="ru-RU" b="1" dirty="0" err="1"/>
              <a:t>естрогени</a:t>
            </a:r>
            <a:r>
              <a:rPr lang="ru-RU" b="1" dirty="0"/>
              <a:t> </a:t>
            </a:r>
            <a:r>
              <a:rPr lang="ru-RU" b="1" dirty="0" err="1"/>
              <a:t>підвищують</a:t>
            </a:r>
            <a:r>
              <a:rPr lang="ru-RU" b="1" dirty="0"/>
              <a:t> </a:t>
            </a:r>
            <a:r>
              <a:rPr lang="ru-RU" b="1" dirty="0" err="1"/>
              <a:t>чутливість</a:t>
            </a:r>
            <a:r>
              <a:rPr lang="ru-RU" b="1" dirty="0"/>
              <a:t> </a:t>
            </a:r>
            <a:r>
              <a:rPr lang="ru-RU" b="1" dirty="0" err="1"/>
              <a:t>тіреотрофов</a:t>
            </a:r>
            <a:r>
              <a:rPr lang="ru-RU" b="1" dirty="0"/>
              <a:t> до ТРГ, а кортизол і гормон росту - </a:t>
            </a:r>
            <a:r>
              <a:rPr lang="ru-RU" b="1" dirty="0" err="1"/>
              <a:t>пригнічують</a:t>
            </a:r>
            <a:r>
              <a:rPr lang="ru-RU" b="1" u="sng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9845843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342" y="332656"/>
            <a:ext cx="7016969" cy="1440160"/>
          </a:xfrm>
        </p:spPr>
        <p:txBody>
          <a:bodyPr>
            <a:normAutofit/>
          </a:bodyPr>
          <a:lstStyle/>
          <a:p>
            <a:r>
              <a:rPr lang="uk-UA" sz="3200" dirty="0" smtClean="0">
                <a:latin typeface="Arial" pitchFamily="34" charset="0"/>
                <a:cs typeface="Arial" pitchFamily="34" charset="0"/>
              </a:rPr>
              <a:t>Гормони щитоподібної залози</a:t>
            </a:r>
            <a:endParaRPr lang="uk-UA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1560" y="1844824"/>
            <a:ext cx="7380312" cy="439248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У </a:t>
            </a:r>
            <a:r>
              <a:rPr lang="ru-RU" dirty="0" err="1"/>
              <a:t>фолікулах</a:t>
            </a:r>
            <a:r>
              <a:rPr lang="ru-RU" dirty="0"/>
              <a:t> з тирозину </a:t>
            </a:r>
            <a:r>
              <a:rPr lang="ru-RU" dirty="0" err="1"/>
              <a:t>утворюються</a:t>
            </a:r>
            <a:r>
              <a:rPr lang="ru-RU" dirty="0"/>
              <a:t> два </a:t>
            </a:r>
            <a:r>
              <a:rPr lang="ru-RU" dirty="0" err="1"/>
              <a:t>иодированная</a:t>
            </a:r>
            <a:r>
              <a:rPr lang="ru-RU" dirty="0"/>
              <a:t> гормону: </a:t>
            </a:r>
            <a:r>
              <a:rPr lang="ru-RU" dirty="0" err="1"/>
              <a:t>трііодтіронін</a:t>
            </a:r>
            <a:r>
              <a:rPr lang="ru-RU" dirty="0"/>
              <a:t> (Т3) і </a:t>
            </a:r>
            <a:r>
              <a:rPr lang="ru-RU" dirty="0" err="1"/>
              <a:t>тетрайодтиронин</a:t>
            </a:r>
            <a:r>
              <a:rPr lang="ru-RU" dirty="0"/>
              <a:t> (Т4).</a:t>
            </a:r>
          </a:p>
          <a:p>
            <a:r>
              <a:rPr lang="ru-RU" dirty="0" err="1"/>
              <a:t>Основна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тіреодних</a:t>
            </a:r>
            <a:r>
              <a:rPr lang="ru-RU" dirty="0"/>
              <a:t> </a:t>
            </a:r>
            <a:r>
              <a:rPr lang="ru-RU" dirty="0" err="1"/>
              <a:t>гормонів</a:t>
            </a:r>
            <a:r>
              <a:rPr lang="ru-RU" dirty="0"/>
              <a:t> в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присутній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Т4,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Т3. Велика </a:t>
            </a:r>
            <a:r>
              <a:rPr lang="ru-RU" dirty="0" err="1"/>
              <a:t>частина</a:t>
            </a:r>
            <a:r>
              <a:rPr lang="ru-RU" dirty="0"/>
              <a:t> Т3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утворюється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деіодірованія</a:t>
            </a:r>
            <a:r>
              <a:rPr lang="ru-RU" dirty="0"/>
              <a:t> Т4.</a:t>
            </a:r>
          </a:p>
          <a:p>
            <a:r>
              <a:rPr lang="ru-RU" dirty="0"/>
              <a:t>По </a:t>
            </a:r>
            <a:r>
              <a:rPr lang="ru-RU" dirty="0" err="1"/>
              <a:t>спрямованості</a:t>
            </a:r>
            <a:r>
              <a:rPr lang="ru-RU" dirty="0"/>
              <a:t> </a:t>
            </a:r>
            <a:r>
              <a:rPr lang="ru-RU" dirty="0" err="1"/>
              <a:t>свого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обидва</a:t>
            </a:r>
            <a:r>
              <a:rPr lang="ru-RU" dirty="0"/>
              <a:t> </a:t>
            </a:r>
            <a:r>
              <a:rPr lang="ru-RU" dirty="0" err="1"/>
              <a:t>з'єднання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ідентичні</a:t>
            </a:r>
            <a:r>
              <a:rPr lang="ru-RU" dirty="0"/>
              <a:t>, але Т3 </a:t>
            </a:r>
            <a:r>
              <a:rPr lang="ru-RU" dirty="0" err="1"/>
              <a:t>приблизно</a:t>
            </a:r>
            <a:r>
              <a:rPr lang="ru-RU" dirty="0"/>
              <a:t> в 5 </a:t>
            </a:r>
            <a:r>
              <a:rPr lang="ru-RU" dirty="0" err="1"/>
              <a:t>разів</a:t>
            </a:r>
            <a:r>
              <a:rPr lang="ru-RU" dirty="0"/>
              <a:t> </a:t>
            </a:r>
            <a:r>
              <a:rPr lang="ru-RU" dirty="0" err="1"/>
              <a:t>активніше</a:t>
            </a:r>
            <a:r>
              <a:rPr lang="ru-RU" dirty="0"/>
              <a:t>.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деіодірованія</a:t>
            </a:r>
            <a:r>
              <a:rPr lang="ru-RU" dirty="0"/>
              <a:t> </a:t>
            </a:r>
            <a:r>
              <a:rPr lang="ru-RU" dirty="0" err="1"/>
              <a:t>регульований</a:t>
            </a:r>
            <a:r>
              <a:rPr lang="ru-RU" dirty="0"/>
              <a:t>. Так, синтез Т3 </a:t>
            </a:r>
            <a:r>
              <a:rPr lang="ru-RU" dirty="0" err="1"/>
              <a:t>послаблюється</a:t>
            </a:r>
            <a:r>
              <a:rPr lang="ru-RU" dirty="0"/>
              <a:t> при </a:t>
            </a:r>
            <a:r>
              <a:rPr lang="ru-RU" dirty="0" err="1"/>
              <a:t>ряді</a:t>
            </a:r>
            <a:r>
              <a:rPr lang="ru-RU" dirty="0"/>
              <a:t> </a:t>
            </a:r>
            <a:r>
              <a:rPr lang="ru-RU" dirty="0" err="1"/>
              <a:t>важких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</a:t>
            </a:r>
            <a:r>
              <a:rPr lang="ru-RU" dirty="0" err="1"/>
              <a:t>травми</a:t>
            </a:r>
            <a:r>
              <a:rPr lang="ru-RU" dirty="0"/>
              <a:t>, </a:t>
            </a:r>
            <a:r>
              <a:rPr lang="ru-RU" dirty="0" err="1"/>
              <a:t>голодуванні</a:t>
            </a:r>
            <a:r>
              <a:rPr lang="ru-RU" dirty="0"/>
              <a:t>, </a:t>
            </a:r>
            <a:r>
              <a:rPr lang="ru-RU" dirty="0" err="1"/>
              <a:t>безвуглеводної</a:t>
            </a:r>
            <a:r>
              <a:rPr lang="ru-RU" dirty="0"/>
              <a:t> </a:t>
            </a:r>
            <a:r>
              <a:rPr lang="ru-RU" dirty="0" err="1"/>
              <a:t>дієті</a:t>
            </a:r>
            <a:r>
              <a:rPr lang="ru-RU" dirty="0"/>
              <a:t>, </a:t>
            </a:r>
            <a:r>
              <a:rPr lang="ru-RU" dirty="0" err="1"/>
              <a:t>різкому</a:t>
            </a:r>
            <a:r>
              <a:rPr lang="ru-RU" dirty="0"/>
              <a:t> </a:t>
            </a:r>
            <a:r>
              <a:rPr lang="ru-RU" dirty="0" err="1"/>
              <a:t>підвищенні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кортизолу.</a:t>
            </a:r>
          </a:p>
          <a:p>
            <a:r>
              <a:rPr lang="ru-RU" dirty="0" err="1"/>
              <a:t>Навпаки</a:t>
            </a:r>
            <a:r>
              <a:rPr lang="ru-RU" dirty="0"/>
              <a:t>, при </a:t>
            </a:r>
            <a:r>
              <a:rPr lang="ru-RU" dirty="0" err="1"/>
              <a:t>ожирінні</a:t>
            </a:r>
            <a:r>
              <a:rPr lang="ru-RU" dirty="0"/>
              <a:t> </a:t>
            </a:r>
            <a:r>
              <a:rPr lang="ru-RU" dirty="0" err="1"/>
              <a:t>перетворення</a:t>
            </a:r>
            <a:r>
              <a:rPr lang="ru-RU" dirty="0"/>
              <a:t> Т4 в Т3 </a:t>
            </a:r>
            <a:r>
              <a:rPr lang="ru-RU" dirty="0" err="1"/>
              <a:t>посилюється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обмежити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відкладання</a:t>
            </a:r>
            <a:r>
              <a:rPr lang="ru-RU" dirty="0"/>
              <a:t> жиру.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294060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515589"/>
          </a:xfrm>
        </p:spPr>
        <p:txBody>
          <a:bodyPr>
            <a:normAutofit fontScale="90000"/>
          </a:bodyPr>
          <a:lstStyle/>
          <a:p>
            <a:r>
              <a:rPr lang="ru-RU" sz="3200" b="1" dirty="0" err="1"/>
              <a:t>Вплив</a:t>
            </a:r>
            <a:r>
              <a:rPr lang="ru-RU" sz="3200" b="1" dirty="0"/>
              <a:t> тироксину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980728"/>
            <a:ext cx="8460432" cy="4896544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Сумарний</a:t>
            </a:r>
            <a:r>
              <a:rPr lang="ru-RU" dirty="0"/>
              <a:t> комплекс </a:t>
            </a:r>
            <a:r>
              <a:rPr lang="ru-RU" dirty="0" err="1"/>
              <a:t>впливів</a:t>
            </a:r>
            <a:r>
              <a:rPr lang="ru-RU" dirty="0"/>
              <a:t> </a:t>
            </a:r>
            <a:r>
              <a:rPr lang="ru-RU" dirty="0" err="1"/>
              <a:t>тиреоїдних</a:t>
            </a:r>
            <a:r>
              <a:rPr lang="ru-RU" dirty="0"/>
              <a:t> </a:t>
            </a:r>
            <a:r>
              <a:rPr lang="ru-RU" dirty="0" err="1"/>
              <a:t>гормонів</a:t>
            </a:r>
            <a:r>
              <a:rPr lang="ru-RU" dirty="0"/>
              <a:t> на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 </a:t>
            </a:r>
            <a:r>
              <a:rPr lang="ru-RU" dirty="0" err="1"/>
              <a:t>зводиться</a:t>
            </a:r>
            <a:r>
              <a:rPr lang="ru-RU" dirty="0"/>
              <a:t> до </a:t>
            </a:r>
            <a:r>
              <a:rPr lang="ru-RU" dirty="0" err="1"/>
              <a:t>наступних</a:t>
            </a:r>
            <a:r>
              <a:rPr lang="ru-RU" dirty="0"/>
              <a:t> </a:t>
            </a:r>
            <a:r>
              <a:rPr lang="ru-RU" dirty="0" err="1"/>
              <a:t>проявах</a:t>
            </a:r>
            <a:r>
              <a:rPr lang="ru-RU" dirty="0"/>
              <a:t>:</a:t>
            </a:r>
          </a:p>
          <a:p>
            <a:r>
              <a:rPr lang="ru-RU" dirty="0"/>
              <a:t>1) </a:t>
            </a:r>
            <a:r>
              <a:rPr lang="ru-RU" dirty="0" err="1"/>
              <a:t>швидкий</a:t>
            </a:r>
            <a:r>
              <a:rPr lang="ru-RU" dirty="0"/>
              <a:t> транспорт </a:t>
            </a:r>
            <a:r>
              <a:rPr lang="ru-RU" dirty="0" err="1"/>
              <a:t>амінокислот</a:t>
            </a:r>
            <a:r>
              <a:rPr lang="ru-RU" dirty="0"/>
              <a:t> через </a:t>
            </a:r>
            <a:r>
              <a:rPr lang="ru-RU" dirty="0" err="1"/>
              <a:t>клітинну</a:t>
            </a:r>
            <a:r>
              <a:rPr lang="ru-RU" dirty="0"/>
              <a:t> мембрану;</a:t>
            </a:r>
          </a:p>
          <a:p>
            <a:r>
              <a:rPr lang="ru-RU" dirty="0"/>
              <a:t>2)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en-US" dirty="0"/>
              <a:t>Na +, K + -</a:t>
            </a:r>
            <a:r>
              <a:rPr lang="ru-RU" dirty="0" err="1"/>
              <a:t>АТФази</a:t>
            </a:r>
            <a:r>
              <a:rPr lang="ru-RU" dirty="0"/>
              <a:t>;</a:t>
            </a:r>
          </a:p>
          <a:p>
            <a:r>
              <a:rPr lang="ru-RU" dirty="0" smtClean="0"/>
              <a:t>4</a:t>
            </a:r>
            <a:r>
              <a:rPr lang="ru-RU" dirty="0"/>
              <a:t>)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чутливості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 до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гормонів</a:t>
            </a:r>
            <a:r>
              <a:rPr lang="ru-RU" dirty="0"/>
              <a:t> (</a:t>
            </a:r>
            <a:r>
              <a:rPr lang="ru-RU" dirty="0" err="1"/>
              <a:t>катехоламінів</a:t>
            </a:r>
            <a:r>
              <a:rPr lang="ru-RU" dirty="0"/>
              <a:t>, </a:t>
            </a:r>
            <a:r>
              <a:rPr lang="ru-RU" dirty="0" err="1"/>
              <a:t>інсуліну</a:t>
            </a:r>
            <a:r>
              <a:rPr lang="ru-RU" dirty="0"/>
              <a:t>, </a:t>
            </a:r>
            <a:r>
              <a:rPr lang="ru-RU" dirty="0" err="1"/>
              <a:t>глюкокортикоїдів</a:t>
            </a:r>
            <a:r>
              <a:rPr lang="ru-RU" dirty="0"/>
              <a:t>, </a:t>
            </a:r>
            <a:r>
              <a:rPr lang="ru-RU" dirty="0" err="1"/>
              <a:t>ростових</a:t>
            </a:r>
            <a:r>
              <a:rPr lang="ru-RU" dirty="0"/>
              <a:t> </a:t>
            </a:r>
            <a:r>
              <a:rPr lang="ru-RU" dirty="0" err="1"/>
              <a:t>гормонів</a:t>
            </a:r>
            <a:r>
              <a:rPr lang="ru-RU" dirty="0"/>
              <a:t>).</a:t>
            </a:r>
            <a:r>
              <a:rPr lang="ru-RU" b="1" dirty="0"/>
              <a:t> На </a:t>
            </a:r>
            <a:r>
              <a:rPr lang="ru-RU" b="1" dirty="0" err="1"/>
              <a:t>рівні</a:t>
            </a:r>
            <a:r>
              <a:rPr lang="ru-RU" b="1" dirty="0"/>
              <a:t> </a:t>
            </a:r>
            <a:r>
              <a:rPr lang="ru-RU" b="1" dirty="0" err="1"/>
              <a:t>організму</a:t>
            </a:r>
            <a:r>
              <a:rPr lang="ru-RU" b="1" dirty="0"/>
              <a:t> 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проявляється</a:t>
            </a:r>
            <a:r>
              <a:rPr lang="ru-RU" b="1" dirty="0"/>
              <a:t> в </a:t>
            </a:r>
            <a:r>
              <a:rPr lang="ru-RU" b="1" dirty="0" err="1"/>
              <a:t>посиленні</a:t>
            </a:r>
            <a:r>
              <a:rPr lang="ru-RU" b="1" dirty="0"/>
              <a:t> </a:t>
            </a:r>
            <a:r>
              <a:rPr lang="ru-RU" b="1" dirty="0" err="1"/>
              <a:t>обміну</a:t>
            </a:r>
            <a:r>
              <a:rPr lang="ru-RU" b="1" dirty="0"/>
              <a:t> </a:t>
            </a:r>
            <a:r>
              <a:rPr lang="ru-RU" b="1" dirty="0" err="1"/>
              <a:t>вуглеводів</a:t>
            </a:r>
            <a:r>
              <a:rPr lang="ru-RU" b="1" dirty="0"/>
              <a:t>, </a:t>
            </a:r>
            <a:r>
              <a:rPr lang="ru-RU" b="1" dirty="0" err="1"/>
              <a:t>жирів</a:t>
            </a:r>
            <a:r>
              <a:rPr lang="ru-RU" b="1" dirty="0"/>
              <a:t>, а при </a:t>
            </a:r>
            <a:r>
              <a:rPr lang="ru-RU" b="1" dirty="0" err="1"/>
              <a:t>їх</a:t>
            </a:r>
            <a:r>
              <a:rPr lang="ru-RU" b="1" dirty="0"/>
              <a:t> </a:t>
            </a:r>
            <a:r>
              <a:rPr lang="ru-RU" b="1" dirty="0" err="1"/>
              <a:t>нестачі</a:t>
            </a:r>
            <a:r>
              <a:rPr lang="ru-RU" b="1" dirty="0"/>
              <a:t> і </a:t>
            </a:r>
            <a:r>
              <a:rPr lang="ru-RU" b="1" dirty="0" err="1"/>
              <a:t>білків</a:t>
            </a:r>
            <a:r>
              <a:rPr lang="ru-RU" b="1" dirty="0"/>
              <a:t>. При </a:t>
            </a:r>
            <a:r>
              <a:rPr lang="ru-RU" b="1" dirty="0" err="1"/>
              <a:t>цьому</a:t>
            </a:r>
            <a:r>
              <a:rPr lang="ru-RU" b="1" dirty="0"/>
              <a:t> </a:t>
            </a:r>
            <a:r>
              <a:rPr lang="ru-RU" b="1" dirty="0" err="1"/>
              <a:t>збільшується</a:t>
            </a:r>
            <a:r>
              <a:rPr lang="ru-RU" b="1" dirty="0"/>
              <a:t> </a:t>
            </a:r>
            <a:r>
              <a:rPr lang="ru-RU" b="1" dirty="0" err="1"/>
              <a:t>споживання</a:t>
            </a:r>
            <a:r>
              <a:rPr lang="ru-RU" b="1" dirty="0"/>
              <a:t> </a:t>
            </a:r>
            <a:r>
              <a:rPr lang="ru-RU" b="1" dirty="0" err="1"/>
              <a:t>кисню</a:t>
            </a:r>
            <a:r>
              <a:rPr lang="ru-RU" b="1" dirty="0"/>
              <a:t> і </a:t>
            </a:r>
            <a:r>
              <a:rPr lang="ru-RU" b="1" dirty="0" err="1"/>
              <a:t>виділення</a:t>
            </a:r>
            <a:r>
              <a:rPr lang="ru-RU" b="1" dirty="0"/>
              <a:t> СО2, </a:t>
            </a:r>
            <a:r>
              <a:rPr lang="ru-RU" b="1" dirty="0" err="1"/>
              <a:t>підвищується</a:t>
            </a:r>
            <a:r>
              <a:rPr lang="ru-RU" b="1" dirty="0"/>
              <a:t> </a:t>
            </a:r>
            <a:r>
              <a:rPr lang="ru-RU" b="1" dirty="0" err="1"/>
              <a:t>основний</a:t>
            </a:r>
            <a:r>
              <a:rPr lang="ru-RU" b="1" dirty="0"/>
              <a:t> </a:t>
            </a:r>
            <a:r>
              <a:rPr lang="ru-RU" b="1" dirty="0" err="1"/>
              <a:t>обмін</a:t>
            </a:r>
            <a:r>
              <a:rPr lang="ru-RU" b="1" dirty="0"/>
              <a:t>.</a:t>
            </a:r>
          </a:p>
          <a:p>
            <a:r>
              <a:rPr lang="ru-RU" dirty="0" smtClean="0"/>
              <a:t>3) </a:t>
            </a:r>
            <a:r>
              <a:rPr lang="ru-RU" dirty="0" err="1" smtClean="0"/>
              <a:t>зміна</a:t>
            </a:r>
            <a:r>
              <a:rPr lang="ru-RU" dirty="0" smtClean="0"/>
              <a:t> </a:t>
            </a:r>
            <a:r>
              <a:rPr lang="ru-RU" dirty="0" err="1" smtClean="0"/>
              <a:t>активності</a:t>
            </a:r>
            <a:r>
              <a:rPr lang="ru-RU" dirty="0" smtClean="0"/>
              <a:t> ряду </a:t>
            </a:r>
            <a:r>
              <a:rPr lang="ru-RU" dirty="0" err="1" smtClean="0"/>
              <a:t>ферментів</a:t>
            </a:r>
            <a:r>
              <a:rPr lang="ru-RU" dirty="0" smtClean="0"/>
              <a:t> </a:t>
            </a:r>
            <a:r>
              <a:rPr lang="ru-RU" dirty="0" err="1" smtClean="0"/>
              <a:t>цитозолю</a:t>
            </a:r>
            <a:r>
              <a:rPr lang="ru-RU" dirty="0" smtClean="0"/>
              <a:t> (</a:t>
            </a:r>
            <a:r>
              <a:rPr lang="ru-RU" dirty="0" err="1" smtClean="0"/>
              <a:t>ферменти</a:t>
            </a:r>
            <a:r>
              <a:rPr lang="ru-RU" dirty="0" smtClean="0"/>
              <a:t> </a:t>
            </a:r>
            <a:r>
              <a:rPr lang="ru-RU" dirty="0" err="1" smtClean="0"/>
              <a:t>липогенеза</a:t>
            </a:r>
            <a:r>
              <a:rPr lang="ru-RU" dirty="0" smtClean="0"/>
              <a:t>)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мітохондрій</a:t>
            </a:r>
            <a:r>
              <a:rPr lang="ru-RU" dirty="0" smtClean="0"/>
              <a:t>;</a:t>
            </a:r>
          </a:p>
        </p:txBody>
      </p:sp>
    </p:spTree>
    <p:extLst>
      <p:ext uri="{BB962C8B-B14F-4D97-AF65-F5344CB8AC3E}">
        <p14:creationId xmlns="" xmlns:p14="http://schemas.microsoft.com/office/powerpoint/2010/main" val="297217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4704"/>
            <a:ext cx="3312368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>
                <a:solidFill>
                  <a:schemeClr val="tx1"/>
                </a:solidFill>
              </a:rPr>
              <a:t>Гормони щитовидної залози ріст і розвиток</a:t>
            </a:r>
          </a:p>
        </p:txBody>
      </p:sp>
      <p:pic>
        <p:nvPicPr>
          <p:cNvPr id="7170" name="Picture 2" descr="image1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36912"/>
            <a:ext cx="2961227" cy="3917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987824" y="764704"/>
            <a:ext cx="6156176" cy="6093296"/>
          </a:xfrm>
        </p:spPr>
        <p:txBody>
          <a:bodyPr>
            <a:normAutofit fontScale="92500"/>
          </a:bodyPr>
          <a:lstStyle/>
          <a:p>
            <a:r>
              <a:rPr lang="uk-UA" dirty="0"/>
              <a:t>На рис. </a:t>
            </a:r>
            <a:r>
              <a:rPr lang="uk-UA" dirty="0" err="1"/>
              <a:t>двояйцеві</a:t>
            </a:r>
            <a:r>
              <a:rPr lang="uk-UA" dirty="0"/>
              <a:t> близнюки. У брата гіпотиреоз - карлик (і кретинізм).</a:t>
            </a:r>
          </a:p>
          <a:p>
            <a:r>
              <a:rPr lang="uk-UA" dirty="0"/>
              <a:t>Недостатнє утворення його особливо небезпечно в дитячому віці, так як цей гормон не тільки бере участь в регуляції росту, але і є необхідним компонентом для нормального розвитку центральної нервової системи.</a:t>
            </a:r>
          </a:p>
          <a:p>
            <a:r>
              <a:rPr lang="uk-UA" b="1" dirty="0"/>
              <a:t>Одним з механізмів, що визначають цей вплив, є те, що </a:t>
            </a:r>
            <a:r>
              <a:rPr lang="uk-UA" b="1" dirty="0" err="1"/>
              <a:t>йодовмісні</a:t>
            </a:r>
            <a:r>
              <a:rPr lang="uk-UA" b="1" dirty="0"/>
              <a:t>  гормони накопичуються в структурах формації, де, підвищуючи її тонус, надають активуючий вплив на кору великих півкуль</a:t>
            </a:r>
            <a:r>
              <a:rPr lang="uk-UA" dirty="0"/>
              <a:t>.</a:t>
            </a:r>
          </a:p>
          <a:p>
            <a:r>
              <a:rPr lang="uk-UA" dirty="0"/>
              <a:t> Брак гормонів у дорослих призводить до мікседемі - зниження інтенсивності обмінних процесів, слизистого набряку і </a:t>
            </a:r>
            <a:r>
              <a:rPr lang="uk-UA" dirty="0" err="1"/>
              <a:t>т.п</a:t>
            </a:r>
            <a:r>
              <a:rPr lang="uk-UA" dirty="0"/>
              <a:t>.</a:t>
            </a:r>
            <a:endParaRPr lang="uk-UA" b="1" dirty="0"/>
          </a:p>
        </p:txBody>
      </p:sp>
    </p:spTree>
    <p:extLst>
      <p:ext uri="{BB962C8B-B14F-4D97-AF65-F5344CB8AC3E}">
        <p14:creationId xmlns="" xmlns:p14="http://schemas.microsoft.com/office/powerpoint/2010/main" val="1593663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3888432" cy="1884427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chemeClr val="tx1"/>
                </a:solidFill>
              </a:rPr>
              <a:t>Гормони </a:t>
            </a:r>
            <a:r>
              <a:rPr lang="uk-UA" sz="3200" b="1" dirty="0" err="1">
                <a:solidFill>
                  <a:schemeClr val="tx1"/>
                </a:solidFill>
              </a:rPr>
              <a:t>підшлункорвої</a:t>
            </a:r>
            <a:r>
              <a:rPr lang="uk-UA" sz="3200" b="1" dirty="0">
                <a:solidFill>
                  <a:schemeClr val="tx1"/>
                </a:solidFill>
              </a:rPr>
              <a:t> залози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067944" y="908720"/>
            <a:ext cx="5076056" cy="5544616"/>
          </a:xfrm>
        </p:spPr>
        <p:txBody>
          <a:bodyPr>
            <a:normAutofit/>
          </a:bodyPr>
          <a:lstStyle/>
          <a:p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заліза</a:t>
            </a:r>
            <a:r>
              <a:rPr lang="ru-RU" b="1" dirty="0"/>
              <a:t> </a:t>
            </a:r>
            <a:r>
              <a:rPr lang="ru-RU" b="1" dirty="0" err="1"/>
              <a:t>змішаної</a:t>
            </a:r>
            <a:r>
              <a:rPr lang="ru-RU" b="1" dirty="0"/>
              <a:t> </a:t>
            </a:r>
            <a:r>
              <a:rPr lang="ru-RU" b="1" dirty="0" err="1"/>
              <a:t>секреції</a:t>
            </a:r>
            <a:r>
              <a:rPr lang="ru-RU" b="1" dirty="0"/>
              <a:t>.</a:t>
            </a:r>
          </a:p>
          <a:p>
            <a:r>
              <a:rPr lang="ru-RU" b="1" dirty="0"/>
              <a:t>У </a:t>
            </a:r>
            <a:r>
              <a:rPr lang="en-US" b="1" dirty="0"/>
              <a:t>ß</a:t>
            </a:r>
            <a:r>
              <a:rPr lang="ru-RU" b="1" dirty="0"/>
              <a:t>-</a:t>
            </a:r>
            <a:r>
              <a:rPr lang="ru-RU" b="1" dirty="0" err="1"/>
              <a:t>клітинах</a:t>
            </a:r>
            <a:r>
              <a:rPr lang="ru-RU" b="1" dirty="0"/>
              <a:t> </a:t>
            </a:r>
            <a:r>
              <a:rPr lang="ru-RU" b="1" dirty="0" err="1"/>
              <a:t>острівкового</a:t>
            </a:r>
            <a:r>
              <a:rPr lang="ru-RU" b="1" dirty="0"/>
              <a:t> </a:t>
            </a:r>
            <a:r>
              <a:rPr lang="ru-RU" b="1" dirty="0" err="1"/>
              <a:t>апарату</a:t>
            </a:r>
            <a:r>
              <a:rPr lang="ru-RU" b="1" dirty="0"/>
              <a:t> </a:t>
            </a:r>
            <a:r>
              <a:rPr lang="ru-RU" b="1" dirty="0" err="1"/>
              <a:t>утворюється</a:t>
            </a:r>
            <a:r>
              <a:rPr lang="ru-RU" b="1" dirty="0"/>
              <a:t> </a:t>
            </a:r>
            <a:r>
              <a:rPr lang="ru-RU" b="1" dirty="0" err="1"/>
              <a:t>інсулін</a:t>
            </a:r>
            <a:r>
              <a:rPr lang="ru-RU" b="1" dirty="0"/>
              <a:t>.</a:t>
            </a:r>
          </a:p>
          <a:p>
            <a:r>
              <a:rPr lang="ru-RU" b="1" dirty="0" err="1"/>
              <a:t>Головним</a:t>
            </a:r>
            <a:r>
              <a:rPr lang="ru-RU" b="1" dirty="0"/>
              <a:t> </a:t>
            </a:r>
            <a:r>
              <a:rPr lang="ru-RU" b="1" dirty="0" err="1"/>
              <a:t>ефектом</a:t>
            </a:r>
            <a:r>
              <a:rPr lang="ru-RU" b="1" dirty="0"/>
              <a:t> гормону є </a:t>
            </a:r>
            <a:r>
              <a:rPr lang="ru-RU" b="1" dirty="0" err="1"/>
              <a:t>збільшення</a:t>
            </a:r>
            <a:r>
              <a:rPr lang="ru-RU" b="1" dirty="0"/>
              <a:t> трансмембранного транспорту </a:t>
            </a:r>
            <a:r>
              <a:rPr lang="ru-RU" b="1" dirty="0" err="1"/>
              <a:t>глюкози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забезпечує</a:t>
            </a:r>
            <a:r>
              <a:rPr lang="ru-RU" b="1" dirty="0"/>
              <a:t> подальше </a:t>
            </a:r>
            <a:r>
              <a:rPr lang="ru-RU" b="1" dirty="0" err="1"/>
              <a:t>засвоєння</a:t>
            </a:r>
            <a:r>
              <a:rPr lang="ru-RU" b="1" dirty="0"/>
              <a:t> </a:t>
            </a:r>
            <a:r>
              <a:rPr lang="ru-RU" b="1" dirty="0" err="1"/>
              <a:t>її</a:t>
            </a:r>
            <a:r>
              <a:rPr lang="ru-RU" b="1" dirty="0"/>
              <a:t> </a:t>
            </a:r>
            <a:r>
              <a:rPr lang="ru-RU" b="1" dirty="0" err="1"/>
              <a:t>клітинами</a:t>
            </a:r>
            <a:r>
              <a:rPr lang="ru-RU" b="1" dirty="0"/>
              <a:t>. Особливо 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проявляється</a:t>
            </a:r>
            <a:r>
              <a:rPr lang="ru-RU" b="1" dirty="0"/>
              <a:t> в </a:t>
            </a:r>
            <a:r>
              <a:rPr lang="ru-RU" b="1" dirty="0" err="1"/>
              <a:t>клітинах</a:t>
            </a:r>
            <a:r>
              <a:rPr lang="ru-RU" b="1" dirty="0"/>
              <a:t> </a:t>
            </a:r>
            <a:r>
              <a:rPr lang="ru-RU" b="1" dirty="0" err="1"/>
              <a:t>печінки</a:t>
            </a:r>
            <a:r>
              <a:rPr lang="ru-RU" b="1" dirty="0"/>
              <a:t> і </a:t>
            </a:r>
            <a:r>
              <a:rPr lang="ru-RU" b="1" dirty="0" err="1"/>
              <a:t>скелетних</a:t>
            </a:r>
            <a:r>
              <a:rPr lang="ru-RU" b="1" dirty="0"/>
              <a:t> </a:t>
            </a:r>
            <a:r>
              <a:rPr lang="ru-RU" b="1" dirty="0" err="1"/>
              <a:t>м'язах</a:t>
            </a:r>
            <a:r>
              <a:rPr lang="ru-RU" b="1" dirty="0"/>
              <a:t>.</a:t>
            </a:r>
          </a:p>
          <a:p>
            <a:r>
              <a:rPr lang="ru-RU" b="1" dirty="0"/>
              <a:t>В альфа і дельта </a:t>
            </a:r>
            <a:r>
              <a:rPr lang="ru-RU" b="1" dirty="0" err="1"/>
              <a:t>клітинах</a:t>
            </a:r>
            <a:r>
              <a:rPr lang="ru-RU" b="1" dirty="0"/>
              <a:t> </a:t>
            </a:r>
            <a:r>
              <a:rPr lang="ru-RU" b="1" dirty="0" err="1"/>
              <a:t>синтезуються</a:t>
            </a:r>
            <a:r>
              <a:rPr lang="ru-RU" b="1" dirty="0"/>
              <a:t> </a:t>
            </a:r>
            <a:r>
              <a:rPr lang="ru-RU" b="1" dirty="0" err="1"/>
              <a:t>свої</a:t>
            </a:r>
            <a:r>
              <a:rPr lang="ru-RU" b="1" dirty="0"/>
              <a:t> </a:t>
            </a:r>
            <a:r>
              <a:rPr lang="ru-RU" b="1" dirty="0" err="1"/>
              <a:t>гормони</a:t>
            </a:r>
            <a:r>
              <a:rPr lang="ru-RU" b="1" dirty="0"/>
              <a:t> - </a:t>
            </a:r>
            <a:r>
              <a:rPr lang="ru-RU" b="1" dirty="0">
                <a:solidFill>
                  <a:srgbClr val="FF0000"/>
                </a:solidFill>
              </a:rPr>
              <a:t>глюкагон і </a:t>
            </a:r>
            <a:r>
              <a:rPr lang="ru-RU" b="1" dirty="0" err="1">
                <a:solidFill>
                  <a:srgbClr val="FF0000"/>
                </a:solidFill>
              </a:rPr>
              <a:t>соматостатин</a:t>
            </a:r>
            <a:r>
              <a:rPr lang="ru-RU" b="1" dirty="0"/>
              <a:t>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14832982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764704"/>
            <a:ext cx="3600400" cy="1224136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800" b="1" dirty="0" err="1">
                <a:solidFill>
                  <a:schemeClr val="tx1"/>
                </a:solidFill>
              </a:rPr>
              <a:t>Підшлункова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залозі</a:t>
            </a:r>
            <a:r>
              <a:rPr lang="ru-RU" sz="2800" b="1" dirty="0">
                <a:solidFill>
                  <a:schemeClr val="tx1"/>
                </a:solidFill>
              </a:rPr>
              <a:t> і </a:t>
            </a:r>
            <a:r>
              <a:rPr lang="ru-RU" sz="2800" b="1" dirty="0" err="1">
                <a:solidFill>
                  <a:schemeClr val="tx1"/>
                </a:solidFill>
              </a:rPr>
              <a:t>секреція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інсуліна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419872" y="980728"/>
            <a:ext cx="5697868" cy="5616624"/>
          </a:xfrm>
        </p:spPr>
        <p:txBody>
          <a:bodyPr>
            <a:normAutofit/>
          </a:bodyPr>
          <a:lstStyle/>
          <a:p>
            <a:r>
              <a:rPr lang="ru-RU" dirty="0" err="1">
                <a:cs typeface="Arial" charset="0"/>
              </a:rPr>
              <a:t>Утворення</a:t>
            </a:r>
            <a:r>
              <a:rPr lang="ru-RU" dirty="0">
                <a:cs typeface="Arial" charset="0"/>
              </a:rPr>
              <a:t> </a:t>
            </a:r>
            <a:r>
              <a:rPr lang="ru-RU" dirty="0" err="1">
                <a:cs typeface="Arial" charset="0"/>
              </a:rPr>
              <a:t>інсуліну</a:t>
            </a:r>
            <a:r>
              <a:rPr lang="ru-RU" dirty="0">
                <a:cs typeface="Arial" charset="0"/>
              </a:rPr>
              <a:t> </a:t>
            </a:r>
            <a:r>
              <a:rPr lang="ru-RU" dirty="0" err="1">
                <a:cs typeface="Arial" charset="0"/>
              </a:rPr>
              <a:t>регулюється</a:t>
            </a:r>
            <a:r>
              <a:rPr lang="ru-RU" dirty="0">
                <a:cs typeface="Arial" charset="0"/>
              </a:rPr>
              <a:t> </a:t>
            </a:r>
            <a:r>
              <a:rPr lang="ru-RU" dirty="0" err="1">
                <a:cs typeface="Arial" charset="0"/>
              </a:rPr>
              <a:t>головним</a:t>
            </a:r>
            <a:r>
              <a:rPr lang="ru-RU" dirty="0">
                <a:cs typeface="Arial" charset="0"/>
              </a:rPr>
              <a:t> чином </a:t>
            </a:r>
            <a:r>
              <a:rPr lang="ru-RU" dirty="0" err="1">
                <a:cs typeface="Arial" charset="0"/>
              </a:rPr>
              <a:t>рівнем</a:t>
            </a:r>
            <a:r>
              <a:rPr lang="ru-RU" dirty="0">
                <a:cs typeface="Arial" charset="0"/>
              </a:rPr>
              <a:t> </a:t>
            </a:r>
            <a:r>
              <a:rPr lang="ru-RU" dirty="0" err="1">
                <a:cs typeface="Arial" charset="0"/>
              </a:rPr>
              <a:t>глюкози</a:t>
            </a:r>
            <a:r>
              <a:rPr lang="ru-RU" dirty="0">
                <a:cs typeface="Arial" charset="0"/>
              </a:rPr>
              <a:t> </a:t>
            </a:r>
            <a:r>
              <a:rPr lang="ru-RU" dirty="0" err="1">
                <a:cs typeface="Arial" charset="0"/>
              </a:rPr>
              <a:t>крові</a:t>
            </a:r>
            <a:r>
              <a:rPr lang="ru-RU" dirty="0">
                <a:cs typeface="Arial" charset="0"/>
              </a:rPr>
              <a:t>: </a:t>
            </a:r>
            <a:r>
              <a:rPr lang="ru-RU" dirty="0" err="1">
                <a:cs typeface="Arial" charset="0"/>
              </a:rPr>
              <a:t>підвищення</a:t>
            </a:r>
            <a:r>
              <a:rPr lang="ru-RU" dirty="0">
                <a:cs typeface="Arial" charset="0"/>
              </a:rPr>
              <a:t> </a:t>
            </a:r>
            <a:r>
              <a:rPr lang="ru-RU" dirty="0" err="1">
                <a:cs typeface="Arial" charset="0"/>
              </a:rPr>
              <a:t>концентрації</a:t>
            </a:r>
            <a:r>
              <a:rPr lang="ru-RU" dirty="0">
                <a:cs typeface="Arial" charset="0"/>
              </a:rPr>
              <a:t> </a:t>
            </a:r>
            <a:r>
              <a:rPr lang="ru-RU" dirty="0" err="1">
                <a:cs typeface="Arial" charset="0"/>
              </a:rPr>
              <a:t>її</a:t>
            </a:r>
            <a:r>
              <a:rPr lang="ru-RU" dirty="0">
                <a:cs typeface="Arial" charset="0"/>
              </a:rPr>
              <a:t> в </a:t>
            </a:r>
            <a:r>
              <a:rPr lang="ru-RU" dirty="0" err="1">
                <a:cs typeface="Arial" charset="0"/>
              </a:rPr>
              <a:t>крові</a:t>
            </a:r>
            <a:r>
              <a:rPr lang="ru-RU" dirty="0">
                <a:cs typeface="Arial" charset="0"/>
              </a:rPr>
              <a:t> </a:t>
            </a:r>
            <a:r>
              <a:rPr lang="ru-RU" dirty="0" err="1">
                <a:cs typeface="Arial" charset="0"/>
              </a:rPr>
              <a:t>стимулює</a:t>
            </a:r>
            <a:r>
              <a:rPr lang="ru-RU" dirty="0">
                <a:cs typeface="Arial" charset="0"/>
              </a:rPr>
              <a:t> </a:t>
            </a:r>
            <a:r>
              <a:rPr lang="ru-RU" dirty="0" err="1">
                <a:cs typeface="Arial" charset="0"/>
              </a:rPr>
              <a:t>секрецію</a:t>
            </a:r>
            <a:r>
              <a:rPr lang="ru-RU" dirty="0">
                <a:cs typeface="Arial" charset="0"/>
              </a:rPr>
              <a:t> </a:t>
            </a:r>
            <a:r>
              <a:rPr lang="ru-RU" dirty="0" err="1">
                <a:cs typeface="Arial" charset="0"/>
              </a:rPr>
              <a:t>інсуліну</a:t>
            </a:r>
            <a:r>
              <a:rPr lang="ru-RU" dirty="0">
                <a:cs typeface="Arial" charset="0"/>
              </a:rPr>
              <a:t> (див. Рис.).</a:t>
            </a:r>
          </a:p>
          <a:p>
            <a:r>
              <a:rPr lang="ru-RU" dirty="0">
                <a:cs typeface="Arial" charset="0"/>
              </a:rPr>
              <a:t>Для </a:t>
            </a:r>
            <a:r>
              <a:rPr lang="ru-RU" dirty="0" err="1">
                <a:cs typeface="Arial" charset="0"/>
              </a:rPr>
              <a:t>цього</a:t>
            </a:r>
            <a:r>
              <a:rPr lang="ru-RU" dirty="0">
                <a:cs typeface="Arial" charset="0"/>
              </a:rPr>
              <a:t>:</a:t>
            </a:r>
          </a:p>
          <a:p>
            <a:r>
              <a:rPr lang="ru-RU" b="1" dirty="0">
                <a:cs typeface="Arial" charset="0"/>
              </a:rPr>
              <a:t>а) </a:t>
            </a:r>
            <a:r>
              <a:rPr lang="ru-RU" b="1" dirty="0" err="1">
                <a:cs typeface="Arial" charset="0"/>
              </a:rPr>
              <a:t>спочатку</a:t>
            </a:r>
            <a:r>
              <a:rPr lang="ru-RU" b="1" dirty="0">
                <a:cs typeface="Arial" charset="0"/>
              </a:rPr>
              <a:t> </a:t>
            </a:r>
            <a:r>
              <a:rPr lang="ru-RU" b="1" dirty="0" err="1">
                <a:cs typeface="Arial" charset="0"/>
              </a:rPr>
              <a:t>окислення</a:t>
            </a:r>
            <a:r>
              <a:rPr lang="ru-RU" b="1" dirty="0">
                <a:cs typeface="Arial" charset="0"/>
              </a:rPr>
              <a:t> </a:t>
            </a:r>
            <a:r>
              <a:rPr lang="ru-RU" b="1" dirty="0" err="1">
                <a:cs typeface="Arial" charset="0"/>
              </a:rPr>
              <a:t>глюкози</a:t>
            </a:r>
            <a:r>
              <a:rPr lang="ru-RU" b="1" dirty="0">
                <a:cs typeface="Arial" charset="0"/>
              </a:rPr>
              <a:t> </a:t>
            </a:r>
            <a:r>
              <a:rPr lang="ru-RU" b="1" dirty="0" err="1">
                <a:cs typeface="Arial" charset="0"/>
              </a:rPr>
              <a:t>призводить</a:t>
            </a:r>
            <a:r>
              <a:rPr lang="ru-RU" b="1" dirty="0">
                <a:cs typeface="Arial" charset="0"/>
              </a:rPr>
              <a:t> до </a:t>
            </a:r>
            <a:r>
              <a:rPr lang="ru-RU" b="1" dirty="0" err="1">
                <a:cs typeface="Arial" charset="0"/>
              </a:rPr>
              <a:t>утворення</a:t>
            </a:r>
            <a:r>
              <a:rPr lang="ru-RU" b="1" dirty="0">
                <a:cs typeface="Arial" charset="0"/>
              </a:rPr>
              <a:t> АТФ;</a:t>
            </a:r>
          </a:p>
          <a:p>
            <a:r>
              <a:rPr lang="ru-RU" b="1" dirty="0">
                <a:cs typeface="Arial" charset="0"/>
              </a:rPr>
              <a:t>б) АТФ </a:t>
            </a:r>
            <a:r>
              <a:rPr lang="ru-RU" b="1" dirty="0" err="1">
                <a:cs typeface="Arial" charset="0"/>
              </a:rPr>
              <a:t>призводить</a:t>
            </a:r>
            <a:r>
              <a:rPr lang="ru-RU" b="1" dirty="0">
                <a:cs typeface="Arial" charset="0"/>
              </a:rPr>
              <a:t> до </a:t>
            </a:r>
            <a:r>
              <a:rPr lang="ru-RU" b="1" dirty="0" err="1">
                <a:cs typeface="Arial" charset="0"/>
              </a:rPr>
              <a:t>закриття</a:t>
            </a:r>
            <a:r>
              <a:rPr lang="ru-RU" b="1" dirty="0">
                <a:cs typeface="Arial" charset="0"/>
              </a:rPr>
              <a:t> К + -</a:t>
            </a:r>
            <a:r>
              <a:rPr lang="ru-RU" b="1" dirty="0" err="1">
                <a:cs typeface="Arial" charset="0"/>
              </a:rPr>
              <a:t>каналів</a:t>
            </a:r>
            <a:r>
              <a:rPr lang="ru-RU" b="1" dirty="0">
                <a:cs typeface="Arial" charset="0"/>
              </a:rPr>
              <a:t>;</a:t>
            </a:r>
          </a:p>
          <a:p>
            <a:r>
              <a:rPr lang="ru-RU" b="1" dirty="0">
                <a:cs typeface="Arial" charset="0"/>
              </a:rPr>
              <a:t>в) </a:t>
            </a:r>
            <a:r>
              <a:rPr lang="ru-RU" b="1" dirty="0" err="1">
                <a:cs typeface="Arial" charset="0"/>
              </a:rPr>
              <a:t>це</a:t>
            </a:r>
            <a:r>
              <a:rPr lang="ru-RU" b="1" dirty="0">
                <a:cs typeface="Arial" charset="0"/>
              </a:rPr>
              <a:t> </a:t>
            </a:r>
            <a:r>
              <a:rPr lang="ru-RU" b="1" dirty="0" err="1">
                <a:cs typeface="Arial" charset="0"/>
              </a:rPr>
              <a:t>відкриває</a:t>
            </a:r>
            <a:r>
              <a:rPr lang="ru-RU" b="1" dirty="0">
                <a:cs typeface="Arial" charset="0"/>
              </a:rPr>
              <a:t> Са2 + -канали;</a:t>
            </a:r>
          </a:p>
          <a:p>
            <a:r>
              <a:rPr lang="ru-RU" b="1" dirty="0">
                <a:cs typeface="Arial" charset="0"/>
              </a:rPr>
              <a:t>г) </a:t>
            </a:r>
            <a:r>
              <a:rPr lang="ru-RU" b="1" dirty="0" err="1">
                <a:cs typeface="Arial" charset="0"/>
              </a:rPr>
              <a:t>кальцій</a:t>
            </a:r>
            <a:r>
              <a:rPr lang="ru-RU" b="1" dirty="0">
                <a:cs typeface="Arial" charset="0"/>
              </a:rPr>
              <a:t> з </a:t>
            </a:r>
            <a:r>
              <a:rPr lang="ru-RU" b="1" dirty="0" err="1">
                <a:cs typeface="Arial" charset="0"/>
              </a:rPr>
              <a:t>кальмодулином</a:t>
            </a:r>
            <a:r>
              <a:rPr lang="ru-RU" b="1" dirty="0">
                <a:cs typeface="Arial" charset="0"/>
              </a:rPr>
              <a:t> </a:t>
            </a:r>
            <a:r>
              <a:rPr lang="ru-RU" b="1" dirty="0" err="1">
                <a:cs typeface="Arial" charset="0"/>
              </a:rPr>
              <a:t>забезпечує</a:t>
            </a:r>
            <a:r>
              <a:rPr lang="ru-RU" b="1" dirty="0">
                <a:cs typeface="Arial" charset="0"/>
              </a:rPr>
              <a:t> </a:t>
            </a:r>
            <a:r>
              <a:rPr lang="ru-RU" b="1" dirty="0" err="1">
                <a:cs typeface="Arial" charset="0"/>
              </a:rPr>
              <a:t>просування</a:t>
            </a:r>
            <a:r>
              <a:rPr lang="ru-RU" b="1" dirty="0">
                <a:cs typeface="Arial" charset="0"/>
              </a:rPr>
              <a:t> везикул з гормоном до </a:t>
            </a:r>
            <a:r>
              <a:rPr lang="ru-RU" b="1" dirty="0" err="1">
                <a:cs typeface="Arial" charset="0"/>
              </a:rPr>
              <a:t>мембрани</a:t>
            </a:r>
            <a:r>
              <a:rPr lang="ru-RU" b="1" dirty="0">
                <a:cs typeface="Arial" charset="0"/>
              </a:rPr>
              <a:t> і </a:t>
            </a:r>
            <a:r>
              <a:rPr lang="ru-RU" b="1" dirty="0" err="1">
                <a:cs typeface="Arial" charset="0"/>
              </a:rPr>
              <a:t>його</a:t>
            </a:r>
            <a:r>
              <a:rPr lang="ru-RU" b="1" dirty="0">
                <a:cs typeface="Arial" charset="0"/>
              </a:rPr>
              <a:t> </a:t>
            </a:r>
            <a:r>
              <a:rPr lang="ru-RU" b="1" dirty="0" err="1">
                <a:cs typeface="Arial" charset="0"/>
              </a:rPr>
              <a:t>секрецію</a:t>
            </a:r>
            <a:r>
              <a:rPr lang="ru-RU" dirty="0">
                <a:cs typeface="Arial" charset="0"/>
              </a:rPr>
              <a:t>.</a:t>
            </a:r>
            <a:endParaRPr lang="el-GR" b="1" dirty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92582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568952" cy="714408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Взаємодія</a:t>
            </a:r>
            <a:r>
              <a:rPr lang="ru-RU" sz="3200" b="1" dirty="0"/>
              <a:t> </a:t>
            </a:r>
            <a:r>
              <a:rPr lang="ru-RU" sz="3200" b="1" dirty="0" err="1"/>
              <a:t>гормонів</a:t>
            </a:r>
            <a:r>
              <a:rPr lang="ru-RU" sz="3200" b="1" dirty="0"/>
              <a:t> </a:t>
            </a:r>
            <a:r>
              <a:rPr lang="ru-RU" sz="3200" b="1" dirty="0" err="1" smtClean="0"/>
              <a:t>підщлункової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залози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556792"/>
            <a:ext cx="8712968" cy="5112568"/>
          </a:xfrm>
        </p:spPr>
        <p:txBody>
          <a:bodyPr>
            <a:normAutofit/>
          </a:bodyPr>
          <a:lstStyle/>
          <a:p>
            <a:r>
              <a:rPr lang="uk-UA" dirty="0"/>
              <a:t>У острівці завдяки тісній сусідству багато клітини його можуть отримувати загальну інформацію і реагувати як синцитій (хвиля деполяризації може поширюватися від однієї клітини до іншої). В силу цього острівець може відповідати комплексної реакцією на вплив, що приходить не тільки по крові, а й по нерву.</a:t>
            </a:r>
          </a:p>
          <a:p>
            <a:r>
              <a:rPr lang="uk-UA" dirty="0"/>
              <a:t>  </a:t>
            </a:r>
            <a:r>
              <a:rPr lang="uk-UA" dirty="0" err="1"/>
              <a:t>Паракринное</a:t>
            </a:r>
            <a:r>
              <a:rPr lang="uk-UA" dirty="0"/>
              <a:t> взаємодія цих трьох гормонів полягає в наступному: інсулін пригнічує секреторну активність -клітин, </a:t>
            </a:r>
            <a:r>
              <a:rPr lang="uk-UA" dirty="0" err="1"/>
              <a:t>глюкагон</a:t>
            </a:r>
            <a:r>
              <a:rPr lang="uk-UA" dirty="0"/>
              <a:t> - стимулює секрецію </a:t>
            </a:r>
            <a:r>
              <a:rPr lang="ru-RU" dirty="0">
                <a:sym typeface="Symbol"/>
              </a:rPr>
              <a:t></a:t>
            </a:r>
            <a:r>
              <a:rPr lang="ru-RU" dirty="0"/>
              <a:t>- і </a:t>
            </a:r>
            <a:r>
              <a:rPr lang="ru-RU" dirty="0">
                <a:sym typeface="Symbol"/>
              </a:rPr>
              <a:t> </a:t>
            </a:r>
            <a:r>
              <a:rPr lang="uk-UA" dirty="0"/>
              <a:t>-клітин, а </a:t>
            </a:r>
            <a:r>
              <a:rPr lang="uk-UA" dirty="0" err="1"/>
              <a:t>соматостатин</a:t>
            </a:r>
            <a:r>
              <a:rPr lang="uk-UA" dirty="0"/>
              <a:t> пригнічує активність </a:t>
            </a:r>
            <a:r>
              <a:rPr lang="ru-RU" dirty="0">
                <a:sym typeface="Symbol"/>
              </a:rPr>
              <a:t></a:t>
            </a:r>
            <a:r>
              <a:rPr lang="ru-RU" dirty="0"/>
              <a:t>- и </a:t>
            </a:r>
            <a:r>
              <a:rPr lang="ru-RU" dirty="0">
                <a:sym typeface="Symbol"/>
              </a:rPr>
              <a:t></a:t>
            </a:r>
            <a:r>
              <a:rPr lang="ru-RU" dirty="0"/>
              <a:t>-</a:t>
            </a:r>
            <a:r>
              <a:rPr lang="ru-RU" dirty="0" err="1"/>
              <a:t>клітин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9032152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dirty="0"/>
              <a:t>Гормони </a:t>
            </a:r>
            <a:r>
              <a:rPr lang="uk-UA" sz="3600" dirty="0" err="1"/>
              <a:t>нейрогІпофІзу</a:t>
            </a:r>
            <a:endParaRPr lang="uk-UA" sz="3600" dirty="0"/>
          </a:p>
        </p:txBody>
      </p:sp>
      <p:sp>
        <p:nvSpPr>
          <p:cNvPr id="4" name="Текст 3"/>
          <p:cNvSpPr>
            <a:spLocks noGrp="1"/>
          </p:cNvSpPr>
          <p:nvPr>
            <p:ph sz="quarter" idx="13"/>
          </p:nvPr>
        </p:nvSpPr>
        <p:spPr>
          <a:xfrm>
            <a:off x="0" y="1268760"/>
            <a:ext cx="4788024" cy="5472608"/>
          </a:xfrm>
        </p:spPr>
        <p:txBody>
          <a:bodyPr>
            <a:normAutofit/>
          </a:bodyPr>
          <a:lstStyle/>
          <a:p>
            <a:r>
              <a:rPr lang="ru-RU" b="1" i="1" dirty="0"/>
              <a:t>Окситоцин</a:t>
            </a:r>
            <a:r>
              <a:rPr lang="ru-RU" i="1" dirty="0"/>
              <a:t> </a:t>
            </a:r>
            <a:r>
              <a:rPr lang="ru-RU" i="1" dirty="0" err="1"/>
              <a:t>впливає</a:t>
            </a:r>
            <a:r>
              <a:rPr lang="ru-RU" i="1" dirty="0"/>
              <a:t> на матку, </a:t>
            </a:r>
            <a:r>
              <a:rPr lang="ru-RU" i="1" dirty="0" err="1"/>
              <a:t>сприяючи</a:t>
            </a:r>
            <a:r>
              <a:rPr lang="ru-RU" i="1" dirty="0"/>
              <a:t> </a:t>
            </a:r>
            <a:r>
              <a:rPr lang="ru-RU" i="1" dirty="0" err="1"/>
              <a:t>її</a:t>
            </a:r>
            <a:r>
              <a:rPr lang="ru-RU" i="1" dirty="0"/>
              <a:t> </a:t>
            </a:r>
            <a:r>
              <a:rPr lang="ru-RU" i="1" dirty="0" err="1"/>
              <a:t>скорочення</a:t>
            </a:r>
            <a:r>
              <a:rPr lang="ru-RU" i="1" dirty="0"/>
              <a:t>, і на </a:t>
            </a:r>
            <a:r>
              <a:rPr lang="ru-RU" i="1" dirty="0" err="1"/>
              <a:t>молочну</a:t>
            </a:r>
            <a:r>
              <a:rPr lang="ru-RU" i="1" dirty="0"/>
              <a:t> </a:t>
            </a:r>
            <a:r>
              <a:rPr lang="ru-RU" i="1" dirty="0" err="1"/>
              <a:t>залозу</a:t>
            </a:r>
            <a:r>
              <a:rPr lang="ru-RU" i="1" dirty="0"/>
              <a:t>, де </a:t>
            </a:r>
            <a:r>
              <a:rPr lang="ru-RU" i="1" dirty="0" err="1"/>
              <a:t>забезпечує</a:t>
            </a:r>
            <a:r>
              <a:rPr lang="ru-RU" i="1" dirty="0"/>
              <a:t> рефлекторно </a:t>
            </a:r>
            <a:r>
              <a:rPr lang="ru-RU" i="1" dirty="0" err="1"/>
              <a:t>секрецію</a:t>
            </a:r>
            <a:r>
              <a:rPr lang="ru-RU" i="1" dirty="0"/>
              <a:t> молока при </a:t>
            </a:r>
            <a:r>
              <a:rPr lang="ru-RU" i="1" dirty="0" err="1"/>
              <a:t>годуванні</a:t>
            </a:r>
            <a:r>
              <a:rPr lang="ru-RU" i="1" dirty="0"/>
              <a:t>. Так, </a:t>
            </a:r>
            <a:r>
              <a:rPr lang="ru-RU" i="1" dirty="0" err="1">
                <a:solidFill>
                  <a:srgbClr val="FF0000"/>
                </a:solidFill>
              </a:rPr>
              <a:t>прикладання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дитини</a:t>
            </a:r>
            <a:r>
              <a:rPr lang="ru-RU" i="1" dirty="0">
                <a:solidFill>
                  <a:srgbClr val="FF0000"/>
                </a:solidFill>
              </a:rPr>
              <a:t> до грудей</a:t>
            </a:r>
            <a:r>
              <a:rPr lang="ru-RU" i="1" dirty="0"/>
              <a:t>, </a:t>
            </a:r>
            <a:r>
              <a:rPr lang="ru-RU" i="1" dirty="0" err="1"/>
              <a:t>сприяючи</a:t>
            </a:r>
            <a:r>
              <a:rPr lang="ru-RU" i="1" dirty="0"/>
              <a:t> </a:t>
            </a:r>
            <a:r>
              <a:rPr lang="ru-RU" i="1" dirty="0" err="1"/>
              <a:t>секреції</a:t>
            </a:r>
            <a:r>
              <a:rPr lang="ru-RU" i="1" dirty="0"/>
              <a:t> окситоцину, </a:t>
            </a:r>
            <a:r>
              <a:rPr lang="ru-RU" i="1" dirty="0" err="1"/>
              <a:t>під</a:t>
            </a:r>
            <a:r>
              <a:rPr lang="ru-RU" i="1" dirty="0"/>
              <a:t> </a:t>
            </a:r>
            <a:r>
              <a:rPr lang="ru-RU" i="1" dirty="0" err="1"/>
              <a:t>впливом</a:t>
            </a:r>
            <a:r>
              <a:rPr lang="ru-RU" i="1" dirty="0"/>
              <a:t> </a:t>
            </a:r>
            <a:r>
              <a:rPr lang="ru-RU" i="1" dirty="0" err="1"/>
              <a:t>якого</a:t>
            </a:r>
            <a:r>
              <a:rPr lang="ru-RU" i="1" dirty="0"/>
              <a:t> </a:t>
            </a:r>
            <a:r>
              <a:rPr lang="ru-RU" i="1" dirty="0" err="1"/>
              <a:t>вже</a:t>
            </a:r>
            <a:r>
              <a:rPr lang="ru-RU" i="1" dirty="0"/>
              <a:t> через </a:t>
            </a:r>
            <a:r>
              <a:rPr lang="ru-RU" i="1" dirty="0" err="1"/>
              <a:t>кілька</a:t>
            </a:r>
            <a:r>
              <a:rPr lang="ru-RU" i="1" dirty="0"/>
              <a:t> </a:t>
            </a:r>
            <a:r>
              <a:rPr lang="ru-RU" i="1" dirty="0" err="1" smtClean="0"/>
              <a:t>хвилин</a:t>
            </a:r>
            <a:r>
              <a:rPr lang="ru-RU" i="1" dirty="0" smtClean="0"/>
              <a:t> </a:t>
            </a:r>
            <a:r>
              <a:rPr lang="ru-RU" i="1" dirty="0" err="1"/>
              <a:t>починається</a:t>
            </a:r>
            <a:r>
              <a:rPr lang="ru-RU" i="1" dirty="0"/>
              <a:t> </a:t>
            </a:r>
            <a:r>
              <a:rPr lang="ru-RU" i="1" dirty="0" err="1" smtClean="0"/>
              <a:t>секреція</a:t>
            </a:r>
            <a:r>
              <a:rPr lang="ru-RU" i="1" dirty="0" smtClean="0"/>
              <a:t> </a:t>
            </a:r>
            <a:r>
              <a:rPr lang="ru-RU" i="1" dirty="0"/>
              <a:t>молока. </a:t>
            </a:r>
            <a:r>
              <a:rPr lang="ru-RU" i="1" dirty="0" err="1"/>
              <a:t>Останнє</a:t>
            </a:r>
            <a:r>
              <a:rPr lang="ru-RU" i="1" dirty="0"/>
              <a:t> </a:t>
            </a:r>
            <a:r>
              <a:rPr lang="ru-RU" i="1" dirty="0" err="1"/>
              <a:t>здійснюється</a:t>
            </a:r>
            <a:r>
              <a:rPr lang="ru-RU" i="1" dirty="0"/>
              <a:t> шляхом </a:t>
            </a:r>
            <a:r>
              <a:rPr lang="ru-RU" i="1" dirty="0" err="1"/>
              <a:t>впливу</a:t>
            </a:r>
            <a:r>
              <a:rPr lang="ru-RU" i="1" dirty="0"/>
              <a:t> гормону на </a:t>
            </a:r>
            <a:r>
              <a:rPr lang="ru-RU" i="1" dirty="0" err="1">
                <a:solidFill>
                  <a:srgbClr val="FF0000"/>
                </a:solidFill>
              </a:rPr>
              <a:t>здатні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скорочуватися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високоспеціалізовані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міоепітеліальние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клітини</a:t>
            </a:r>
            <a:r>
              <a:rPr lang="ru-RU" i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4644008" y="1052736"/>
            <a:ext cx="4499992" cy="5544616"/>
          </a:xfrm>
        </p:spPr>
        <p:txBody>
          <a:bodyPr>
            <a:normAutofit/>
          </a:bodyPr>
          <a:lstStyle/>
          <a:p>
            <a:r>
              <a:rPr lang="ru-RU" dirty="0" err="1"/>
              <a:t>Вазопресин</a:t>
            </a:r>
            <a:r>
              <a:rPr lang="ru-RU" dirty="0"/>
              <a:t> (</a:t>
            </a:r>
            <a:r>
              <a:rPr lang="ru-RU" dirty="0" err="1"/>
              <a:t>антидіуретичний</a:t>
            </a:r>
            <a:r>
              <a:rPr lang="ru-RU" dirty="0"/>
              <a:t> гормон, АДГ) </a:t>
            </a:r>
            <a:r>
              <a:rPr lang="ru-RU" dirty="0" err="1"/>
              <a:t>утворюється</a:t>
            </a:r>
            <a:r>
              <a:rPr lang="ru-RU" dirty="0"/>
              <a:t> як </a:t>
            </a:r>
            <a:r>
              <a:rPr lang="ru-RU" dirty="0" err="1"/>
              <a:t>результатконтролю</a:t>
            </a:r>
            <a:r>
              <a:rPr lang="ru-RU" dirty="0"/>
              <a:t> </a:t>
            </a:r>
            <a:r>
              <a:rPr lang="ru-RU" dirty="0" err="1"/>
              <a:t>протікає</a:t>
            </a:r>
            <a:r>
              <a:rPr lang="ru-RU" dirty="0"/>
              <a:t> через </a:t>
            </a:r>
            <a:r>
              <a:rPr lang="ru-RU" dirty="0" err="1"/>
              <a:t>гіпоталамус</a:t>
            </a:r>
            <a:r>
              <a:rPr lang="ru-RU" dirty="0"/>
              <a:t> </a:t>
            </a:r>
            <a:r>
              <a:rPr lang="ru-RU" dirty="0" err="1"/>
              <a:t>крові</a:t>
            </a:r>
            <a:r>
              <a:rPr lang="ru-RU" dirty="0"/>
              <a:t> (</a:t>
            </a:r>
            <a:r>
              <a:rPr lang="ru-RU" dirty="0" err="1"/>
              <a:t>осмотичний</a:t>
            </a:r>
            <a:r>
              <a:rPr lang="ru-RU" dirty="0"/>
              <a:t> </a:t>
            </a:r>
            <a:r>
              <a:rPr lang="ru-RU" dirty="0" err="1"/>
              <a:t>тиск</a:t>
            </a:r>
            <a:r>
              <a:rPr lang="ru-RU" dirty="0"/>
              <a:t> в </a:t>
            </a:r>
            <a:r>
              <a:rPr lang="ru-RU" dirty="0" err="1"/>
              <a:t>ній</a:t>
            </a:r>
            <a:r>
              <a:rPr lang="ru-RU" dirty="0"/>
              <a:t>).</a:t>
            </a:r>
            <a:br>
              <a:rPr lang="ru-RU" dirty="0"/>
            </a:br>
            <a:endParaRPr lang="ru-RU" dirty="0"/>
          </a:p>
          <a:p>
            <a:r>
              <a:rPr lang="ru-RU" dirty="0" err="1"/>
              <a:t>Виявляється</a:t>
            </a:r>
            <a:r>
              <a:rPr lang="ru-RU" dirty="0"/>
              <a:t> </a:t>
            </a:r>
            <a:r>
              <a:rPr lang="ru-RU" dirty="0" err="1"/>
              <a:t>подвійний</a:t>
            </a:r>
            <a:r>
              <a:rPr lang="ru-RU" dirty="0"/>
              <a:t> </a:t>
            </a:r>
            <a:r>
              <a:rPr lang="ru-RU" dirty="0" err="1"/>
              <a:t>ефект</a:t>
            </a:r>
            <a:r>
              <a:rPr lang="ru-RU" dirty="0"/>
              <a:t>:</a:t>
            </a:r>
          </a:p>
          <a:p>
            <a:r>
              <a:rPr lang="ru-RU" dirty="0"/>
              <a:t>а) </a:t>
            </a:r>
            <a:r>
              <a:rPr lang="ru-RU" dirty="0" err="1"/>
              <a:t>звуження</a:t>
            </a:r>
            <a:r>
              <a:rPr lang="ru-RU" dirty="0"/>
              <a:t> </a:t>
            </a:r>
            <a:r>
              <a:rPr lang="ru-RU" dirty="0" err="1"/>
              <a:t>кровоносних</a:t>
            </a:r>
            <a:r>
              <a:rPr lang="ru-RU" dirty="0"/>
              <a:t> </a:t>
            </a:r>
            <a:r>
              <a:rPr lang="ru-RU" dirty="0" err="1"/>
              <a:t>судин</a:t>
            </a:r>
            <a:r>
              <a:rPr lang="ru-RU" dirty="0"/>
              <a:t>,</a:t>
            </a:r>
          </a:p>
          <a:p>
            <a:r>
              <a:rPr lang="ru-RU" dirty="0"/>
              <a:t>б) </a:t>
            </a:r>
            <a:r>
              <a:rPr lang="ru-RU" dirty="0" err="1"/>
              <a:t>зменшення</a:t>
            </a:r>
            <a:r>
              <a:rPr lang="ru-RU" dirty="0"/>
              <a:t> </a:t>
            </a:r>
            <a:r>
              <a:rPr lang="ru-RU" dirty="0" err="1"/>
              <a:t>утворення</a:t>
            </a:r>
            <a:r>
              <a:rPr lang="ru-RU" dirty="0"/>
              <a:t> </a:t>
            </a:r>
            <a:r>
              <a:rPr lang="ru-RU" dirty="0" err="1"/>
              <a:t>сечі</a:t>
            </a:r>
            <a:r>
              <a:rPr lang="ru-RU" dirty="0"/>
              <a:t> (</a:t>
            </a:r>
            <a:r>
              <a:rPr lang="ru-RU" dirty="0" err="1"/>
              <a:t>затримка</a:t>
            </a:r>
            <a:r>
              <a:rPr lang="ru-RU" dirty="0"/>
              <a:t> води).</a:t>
            </a:r>
          </a:p>
        </p:txBody>
      </p:sp>
    </p:spTree>
    <p:extLst>
      <p:ext uri="{BB962C8B-B14F-4D97-AF65-F5344CB8AC3E}">
        <p14:creationId xmlns="" xmlns:p14="http://schemas.microsoft.com/office/powerpoint/2010/main" val="19785856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Дякую </a:t>
            </a:r>
            <a:r>
              <a:rPr lang="uk-UA" smtClean="0"/>
              <a:t>за увагу!</a:t>
            </a:r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Другая 4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3245</TotalTime>
  <Words>2008</Words>
  <Application>Microsoft Office PowerPoint</Application>
  <PresentationFormat>Экран (4:3)</PresentationFormat>
  <Paragraphs>140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Волна</vt:lpstr>
      <vt:lpstr>ДОСЛІДЖЕННЯ  РОЛІ ГОРМОНІВ У РЕГУЛЯЦІЇ ПРОЦЕСІВ ПСИХІЧНОГО, ФІЗИЧНОГО РОЗВИТКУ ЛЮДИНИ, РЕГУЛЯЦІЇ ГОМЕОСТАЗУ, АДАПТАЦІЇ І РЕПРОДУКТИВНОЇ ФУНКЦІЇ.</vt:lpstr>
      <vt:lpstr>Частна ендокринологія (продовження)</vt:lpstr>
      <vt:lpstr>ПОЛОВі ГОРМОНи</vt:lpstr>
      <vt:lpstr>Функція андрогенів</vt:lpstr>
      <vt:lpstr>Механізм регуляціі</vt:lpstr>
      <vt:lpstr>Тестостерон і сперматогенез</vt:lpstr>
      <vt:lpstr>Полові гормони у жінок</vt:lpstr>
      <vt:lpstr>Динаміка гормонів в крові жінки</vt:lpstr>
      <vt:lpstr>Слайд 9</vt:lpstr>
      <vt:lpstr>Гормони яєчника і плаценти в період вагітності</vt:lpstr>
      <vt:lpstr>Взаємозв'язок гормонів матері, плаценти і плода</vt:lpstr>
      <vt:lpstr>Функція гормонів в організмі іншої статі </vt:lpstr>
      <vt:lpstr>Наднирники</vt:lpstr>
      <vt:lpstr>Гормони кори наднирників</vt:lpstr>
      <vt:lpstr>Циркадианний ритм продукції кортизолу </vt:lpstr>
      <vt:lpstr>Глюкокортикоїди</vt:lpstr>
      <vt:lpstr>Мінералкортикоїди</vt:lpstr>
      <vt:lpstr>Полові гормони наднирники</vt:lpstr>
      <vt:lpstr>Гормони мозкового шару наднирників</vt:lpstr>
      <vt:lpstr>Регуляція синтеза і секреція АХ</vt:lpstr>
      <vt:lpstr>Слайд 21</vt:lpstr>
      <vt:lpstr>Наднирники і стрес</vt:lpstr>
      <vt:lpstr>  Щитовидна залоза</vt:lpstr>
      <vt:lpstr>Гормони щитоподібної залози</vt:lpstr>
      <vt:lpstr>Вплив тироксину</vt:lpstr>
      <vt:lpstr>Гормони щитовидної залози ріст і розвиток</vt:lpstr>
      <vt:lpstr>Гормони підшлункорвої залози</vt:lpstr>
      <vt:lpstr>Підшлункова залозі і секреція інсуліна</vt:lpstr>
      <vt:lpstr>Взаємодія гормонів підщлункової залози</vt:lpstr>
      <vt:lpstr>Гормони нейрогІпофІзу</vt:lpstr>
      <vt:lpstr>Дякую за увагу!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Частная эндокринология</dc:title>
  <dc:creator>Филимонов</dc:creator>
  <cp:lastModifiedBy>User</cp:lastModifiedBy>
  <cp:revision>164</cp:revision>
  <dcterms:created xsi:type="dcterms:W3CDTF">2012-10-10T08:49:19Z</dcterms:created>
  <dcterms:modified xsi:type="dcterms:W3CDTF">2023-02-20T18:09:59Z</dcterms:modified>
</cp:coreProperties>
</file>